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  <p:sldMasterId id="2147483651" r:id="rId2"/>
    <p:sldMasterId id="2147483652" r:id="rId3"/>
  </p:sldMasterIdLst>
  <p:notesMasterIdLst>
    <p:notesMasterId r:id="rId17"/>
  </p:notesMasterIdLst>
  <p:handoutMasterIdLst>
    <p:handoutMasterId r:id="rId18"/>
  </p:handoutMasterIdLst>
  <p:sldIdLst>
    <p:sldId id="256" r:id="rId4"/>
    <p:sldId id="272" r:id="rId5"/>
    <p:sldId id="273" r:id="rId6"/>
    <p:sldId id="274" r:id="rId7"/>
    <p:sldId id="270" r:id="rId8"/>
    <p:sldId id="276" r:id="rId9"/>
    <p:sldId id="277" r:id="rId10"/>
    <p:sldId id="281" r:id="rId11"/>
    <p:sldId id="284" r:id="rId12"/>
    <p:sldId id="283" r:id="rId13"/>
    <p:sldId id="285" r:id="rId14"/>
    <p:sldId id="282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lr>
        <a:srgbClr val="99CCBE"/>
      </a:buClr>
      <a:buFont typeface="Wingdings" pitchFamily="2" charset="2"/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lr>
        <a:srgbClr val="99CCBE"/>
      </a:buClr>
      <a:buFont typeface="Wingdings" pitchFamily="2" charset="2"/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lr>
        <a:srgbClr val="99CCBE"/>
      </a:buClr>
      <a:buFont typeface="Wingdings" pitchFamily="2" charset="2"/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lr>
        <a:srgbClr val="99CCBE"/>
      </a:buClr>
      <a:buFont typeface="Wingdings" pitchFamily="2" charset="2"/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lr>
        <a:srgbClr val="99CCBE"/>
      </a:buClr>
      <a:buFont typeface="Wingdings" pitchFamily="2" charset="2"/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33"/>
    <a:srgbClr val="FF0000"/>
    <a:srgbClr val="F3330D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0439" autoAdjust="0"/>
    <p:restoredTop sz="94660"/>
  </p:normalViewPr>
  <p:slideViewPr>
    <p:cSldViewPr>
      <p:cViewPr varScale="1">
        <p:scale>
          <a:sx n="97" d="100"/>
          <a:sy n="97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800"/>
            </a:lvl1pPr>
          </a:lstStyle>
          <a:p>
            <a:r>
              <a:rPr lang="en-US"/>
              <a:t>© Fujitsu Siemens Computers 2008 - All rights reserved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800" b="1"/>
            </a:lvl1pPr>
          </a:lstStyle>
          <a:p>
            <a:fld id="{4186226D-7197-4A3C-AA33-9D57F22B3C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800"/>
            </a:lvl1pPr>
          </a:lstStyle>
          <a:p>
            <a:r>
              <a:rPr lang="en-US"/>
              <a:t>© Fujitsu Siemens Computers 2008 - All rights reserved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800" b="1"/>
            </a:lvl1pPr>
          </a:lstStyle>
          <a:p>
            <a:fld id="{7F583B65-2468-411E-99D5-3CF2036B8D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Fujitsu Siemens Computers 2008 -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83B65-2468-411E-99D5-3CF2036B8D3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Fujitsu Siemens Computers 2008 -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83B65-2468-411E-99D5-3CF2036B8D3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Fujitsu Siemens Computers 2008 -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83B65-2468-411E-99D5-3CF2036B8D3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Fujitsu Siemens Computers 2008 -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83B65-2468-411E-99D5-3CF2036B8D3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Fujitsu Siemens Computers 2008 -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83B65-2468-411E-99D5-3CF2036B8D3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Fujitsu Siemens Computers 2008 -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83B65-2468-411E-99D5-3CF2036B8D3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Fujitsu Siemens Computers 2008 -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83B65-2468-411E-99D5-3CF2036B8D3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Fujitsu Siemens Computers 2008 -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83B65-2468-411E-99D5-3CF2036B8D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© Fujitsu Siemens Computers 2008 - All rights reserved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20C208-E9BC-419C-894B-A4BD5E873AF1}" type="slidenum">
              <a:rPr lang="en-US"/>
              <a:pPr/>
              <a:t>5</a:t>
            </a:fld>
            <a:endParaRPr lang="en-US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Fujitsu Siemens Computers 2008 -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83B65-2468-411E-99D5-3CF2036B8D3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Fujitsu Siemens Computers 2008 -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83B65-2468-411E-99D5-3CF2036B8D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Fujitsu Siemens Computers 2008 -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83B65-2468-411E-99D5-3CF2036B8D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Fujitsu Siemens Computers 2008 -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83B65-2468-411E-99D5-3CF2036B8D3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6413"/>
          </a:xfrm>
          <a:prstGeom prst="rect">
            <a:avLst/>
          </a:prstGeom>
          <a:solidFill>
            <a:srgbClr val="99CC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627313" y="4868863"/>
            <a:ext cx="424815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buClrTx/>
              <a:buFontTx/>
              <a:buNone/>
            </a:pPr>
            <a:endParaRPr lang="de-DE" sz="1400"/>
          </a:p>
        </p:txBody>
      </p:sp>
      <p:grpSp>
        <p:nvGrpSpPr>
          <p:cNvPr id="3112" name="Group 40"/>
          <p:cNvGrpSpPr>
            <a:grpSpLocks/>
          </p:cNvGrpSpPr>
          <p:nvPr userDrawn="1"/>
        </p:nvGrpSpPr>
        <p:grpSpPr bwMode="auto">
          <a:xfrm>
            <a:off x="1588" y="0"/>
            <a:ext cx="9144000" cy="6867525"/>
            <a:chOff x="0" y="0"/>
            <a:chExt cx="5760" cy="4318"/>
          </a:xfrm>
        </p:grpSpPr>
        <p:pic>
          <p:nvPicPr>
            <p:cNvPr id="3113" name="Picture 41" descr="kick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18"/>
            </a:xfrm>
            <a:prstGeom prst="rect">
              <a:avLst/>
            </a:prstGeom>
            <a:noFill/>
          </p:spPr>
        </p:pic>
        <p:pic>
          <p:nvPicPr>
            <p:cNvPr id="3114" name="Picture 42" descr="Raute Kopi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65" y="0"/>
              <a:ext cx="434" cy="709"/>
            </a:xfrm>
            <a:prstGeom prst="rect">
              <a:avLst/>
            </a:prstGeom>
            <a:noFill/>
          </p:spPr>
        </p:pic>
      </p:grp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627313" y="4868863"/>
            <a:ext cx="424815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buClrTx/>
              <a:buFontTx/>
              <a:buNone/>
            </a:pPr>
            <a:endParaRPr lang="de-DE" sz="140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366838" y="2159000"/>
            <a:ext cx="7315200" cy="1143000"/>
          </a:xfrm>
          <a:ln algn="ctr"/>
        </p:spPr>
        <p:txBody>
          <a:bodyPr/>
          <a:lstStyle>
            <a:lvl1pPr>
              <a:lnSpc>
                <a:spcPts val="4200"/>
              </a:lnSpc>
              <a:defRPr sz="4000"/>
            </a:lvl1pPr>
          </a:lstStyle>
          <a:p>
            <a:r>
              <a:rPr lang="en-US"/>
              <a:t>Mastertitelformat </a:t>
            </a:r>
            <a:br>
              <a:rPr lang="en-US"/>
            </a:br>
            <a:r>
              <a:rPr lang="en-US"/>
              <a:t>bearbeiten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66838" y="3525838"/>
            <a:ext cx="7315200" cy="1317625"/>
          </a:xfrm>
          <a:ln algn="ctr"/>
        </p:spPr>
        <p:txBody>
          <a:bodyPr/>
          <a:lstStyle>
            <a:lvl1pPr>
              <a:lnSpc>
                <a:spcPts val="3200"/>
              </a:lnSpc>
              <a:spcBef>
                <a:spcPct val="0"/>
              </a:spcBef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Farbe 3: R 153, G 204, B 190</a:t>
            </a:r>
            <a:endParaRPr lang="de-DE"/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6340475" y="-1588"/>
            <a:ext cx="2192338" cy="1066801"/>
            <a:chOff x="840" y="312"/>
            <a:chExt cx="1381" cy="672"/>
          </a:xfrm>
        </p:grpSpPr>
        <p:sp>
          <p:nvSpPr>
            <p:cNvPr id="3080" name="Line 8"/>
            <p:cNvSpPr>
              <a:spLocks noChangeShapeType="1"/>
            </p:cNvSpPr>
            <p:nvPr/>
          </p:nvSpPr>
          <p:spPr bwMode="auto">
            <a:xfrm flipH="1">
              <a:off x="844" y="979"/>
              <a:ext cx="68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3081" name="Line 9"/>
            <p:cNvSpPr>
              <a:spLocks noChangeShapeType="1"/>
            </p:cNvSpPr>
            <p:nvPr/>
          </p:nvSpPr>
          <p:spPr bwMode="auto">
            <a:xfrm flipV="1">
              <a:off x="840" y="312"/>
              <a:ext cx="0" cy="67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 flipV="1">
              <a:off x="1521" y="312"/>
              <a:ext cx="0" cy="66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1550" y="312"/>
              <a:ext cx="671" cy="671"/>
            </a:xfrm>
            <a:custGeom>
              <a:avLst/>
              <a:gdLst/>
              <a:ahLst/>
              <a:cxnLst>
                <a:cxn ang="0">
                  <a:pos x="671" y="671"/>
                </a:cxn>
                <a:cxn ang="0">
                  <a:pos x="671" y="0"/>
                </a:cxn>
                <a:cxn ang="0">
                  <a:pos x="0" y="0"/>
                </a:cxn>
                <a:cxn ang="0">
                  <a:pos x="0" y="671"/>
                </a:cxn>
                <a:cxn ang="0">
                  <a:pos x="671" y="671"/>
                </a:cxn>
                <a:cxn ang="0">
                  <a:pos x="671" y="671"/>
                </a:cxn>
              </a:cxnLst>
              <a:rect l="0" t="0" r="r" b="b"/>
              <a:pathLst>
                <a:path w="671" h="671">
                  <a:moveTo>
                    <a:pt x="671" y="671"/>
                  </a:moveTo>
                  <a:lnTo>
                    <a:pt x="671" y="0"/>
                  </a:lnTo>
                  <a:lnTo>
                    <a:pt x="0" y="0"/>
                  </a:lnTo>
                  <a:lnTo>
                    <a:pt x="0" y="671"/>
                  </a:lnTo>
                  <a:lnTo>
                    <a:pt x="671" y="671"/>
                  </a:lnTo>
                  <a:lnTo>
                    <a:pt x="671" y="6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auto">
            <a:xfrm>
              <a:off x="1740" y="565"/>
              <a:ext cx="24" cy="72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6" y="7"/>
                </a:cxn>
                <a:cxn ang="0">
                  <a:pos x="4" y="3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2" y="1"/>
                </a:cxn>
                <a:cxn ang="0">
                  <a:pos x="21" y="3"/>
                </a:cxn>
                <a:cxn ang="0">
                  <a:pos x="19" y="7"/>
                </a:cxn>
                <a:cxn ang="0">
                  <a:pos x="19" y="65"/>
                </a:cxn>
                <a:cxn ang="0">
                  <a:pos x="19" y="65"/>
                </a:cxn>
                <a:cxn ang="0">
                  <a:pos x="21" y="69"/>
                </a:cxn>
                <a:cxn ang="0">
                  <a:pos x="22" y="71"/>
                </a:cxn>
                <a:cxn ang="0">
                  <a:pos x="24" y="72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3" y="71"/>
                </a:cxn>
                <a:cxn ang="0">
                  <a:pos x="4" y="69"/>
                </a:cxn>
                <a:cxn ang="0">
                  <a:pos x="6" y="65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7"/>
                </a:cxn>
              </a:cxnLst>
              <a:rect l="0" t="0" r="r" b="b"/>
              <a:pathLst>
                <a:path w="24" h="72">
                  <a:moveTo>
                    <a:pt x="6" y="7"/>
                  </a:moveTo>
                  <a:lnTo>
                    <a:pt x="6" y="7"/>
                  </a:lnTo>
                  <a:lnTo>
                    <a:pt x="4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3"/>
                  </a:lnTo>
                  <a:lnTo>
                    <a:pt x="19" y="7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21" y="69"/>
                  </a:lnTo>
                  <a:lnTo>
                    <a:pt x="22" y="71"/>
                  </a:lnTo>
                  <a:lnTo>
                    <a:pt x="24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3" y="71"/>
                  </a:lnTo>
                  <a:lnTo>
                    <a:pt x="4" y="69"/>
                  </a:lnTo>
                  <a:lnTo>
                    <a:pt x="6" y="65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1944" y="612"/>
              <a:ext cx="25" cy="25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7"/>
                </a:cxn>
                <a:cxn ang="0">
                  <a:pos x="17" y="4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7" y="9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7" y="16"/>
                </a:cxn>
                <a:cxn ang="0">
                  <a:pos x="8" y="19"/>
                </a:cxn>
                <a:cxn ang="0">
                  <a:pos x="10" y="21"/>
                </a:cxn>
                <a:cxn ang="0">
                  <a:pos x="14" y="22"/>
                </a:cxn>
                <a:cxn ang="0">
                  <a:pos x="14" y="22"/>
                </a:cxn>
                <a:cxn ang="0">
                  <a:pos x="16" y="22"/>
                </a:cxn>
                <a:cxn ang="0">
                  <a:pos x="19" y="21"/>
                </a:cxn>
                <a:cxn ang="0">
                  <a:pos x="20" y="16"/>
                </a:cxn>
                <a:cxn ang="0">
                  <a:pos x="25" y="16"/>
                </a:cxn>
                <a:cxn ang="0">
                  <a:pos x="25" y="16"/>
                </a:cxn>
                <a:cxn ang="0">
                  <a:pos x="23" y="19"/>
                </a:cxn>
                <a:cxn ang="0">
                  <a:pos x="22" y="22"/>
                </a:cxn>
                <a:cxn ang="0">
                  <a:pos x="17" y="25"/>
                </a:cxn>
                <a:cxn ang="0">
                  <a:pos x="14" y="25"/>
                </a:cxn>
                <a:cxn ang="0">
                  <a:pos x="14" y="25"/>
                </a:cxn>
                <a:cxn ang="0">
                  <a:pos x="8" y="25"/>
                </a:cxn>
                <a:cxn ang="0">
                  <a:pos x="5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5" y="3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2" y="1"/>
                </a:cxn>
                <a:cxn ang="0">
                  <a:pos x="23" y="4"/>
                </a:cxn>
                <a:cxn ang="0">
                  <a:pos x="25" y="7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20" y="7"/>
                </a:cxn>
              </a:cxnLst>
              <a:rect l="0" t="0" r="r" b="b"/>
              <a:pathLst>
                <a:path w="25" h="25">
                  <a:moveTo>
                    <a:pt x="20" y="7"/>
                  </a:moveTo>
                  <a:lnTo>
                    <a:pt x="20" y="7"/>
                  </a:lnTo>
                  <a:lnTo>
                    <a:pt x="17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0" y="4"/>
                  </a:lnTo>
                  <a:lnTo>
                    <a:pt x="8" y="6"/>
                  </a:lnTo>
                  <a:lnTo>
                    <a:pt x="7" y="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6"/>
                  </a:lnTo>
                  <a:lnTo>
                    <a:pt x="8" y="19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9" y="21"/>
                  </a:lnTo>
                  <a:lnTo>
                    <a:pt x="20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3" y="19"/>
                  </a:lnTo>
                  <a:lnTo>
                    <a:pt x="22" y="22"/>
                  </a:lnTo>
                  <a:lnTo>
                    <a:pt x="17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8" y="25"/>
                  </a:lnTo>
                  <a:lnTo>
                    <a:pt x="5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7"/>
                  </a:lnTo>
                  <a:lnTo>
                    <a:pt x="5" y="3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3" y="4"/>
                  </a:lnTo>
                  <a:lnTo>
                    <a:pt x="25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1972" y="612"/>
              <a:ext cx="24" cy="2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15" y="4"/>
                </a:cxn>
                <a:cxn ang="0">
                  <a:pos x="18" y="6"/>
                </a:cxn>
                <a:cxn ang="0">
                  <a:pos x="19" y="9"/>
                </a:cxn>
                <a:cxn ang="0">
                  <a:pos x="19" y="13"/>
                </a:cxn>
                <a:cxn ang="0">
                  <a:pos x="19" y="13"/>
                </a:cxn>
                <a:cxn ang="0">
                  <a:pos x="19" y="16"/>
                </a:cxn>
                <a:cxn ang="0">
                  <a:pos x="18" y="19"/>
                </a:cxn>
                <a:cxn ang="0">
                  <a:pos x="15" y="21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9" y="21"/>
                </a:cxn>
                <a:cxn ang="0">
                  <a:pos x="6" y="19"/>
                </a:cxn>
                <a:cxn ang="0">
                  <a:pos x="4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4" y="9"/>
                </a:cxn>
                <a:cxn ang="0">
                  <a:pos x="6" y="6"/>
                </a:cxn>
                <a:cxn ang="0">
                  <a:pos x="9" y="4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3" y="22"/>
                </a:cxn>
                <a:cxn ang="0">
                  <a:pos x="7" y="25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21" y="22"/>
                </a:cxn>
                <a:cxn ang="0">
                  <a:pos x="24" y="18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4" y="7"/>
                </a:cxn>
                <a:cxn ang="0">
                  <a:pos x="21" y="3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3"/>
                </a:cxn>
              </a:cxnLst>
              <a:rect l="0" t="0" r="r" b="b"/>
              <a:pathLst>
                <a:path w="24" h="25">
                  <a:moveTo>
                    <a:pt x="12" y="3"/>
                  </a:moveTo>
                  <a:lnTo>
                    <a:pt x="12" y="3"/>
                  </a:lnTo>
                  <a:lnTo>
                    <a:pt x="15" y="4"/>
                  </a:lnTo>
                  <a:lnTo>
                    <a:pt x="18" y="6"/>
                  </a:lnTo>
                  <a:lnTo>
                    <a:pt x="19" y="9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8" y="19"/>
                  </a:lnTo>
                  <a:lnTo>
                    <a:pt x="15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9" y="21"/>
                  </a:lnTo>
                  <a:lnTo>
                    <a:pt x="6" y="19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9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8" y="25"/>
                  </a:lnTo>
                  <a:lnTo>
                    <a:pt x="21" y="22"/>
                  </a:lnTo>
                  <a:lnTo>
                    <a:pt x="24" y="18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7"/>
                  </a:lnTo>
                  <a:lnTo>
                    <a:pt x="21" y="3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000" y="612"/>
              <a:ext cx="27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21" y="0"/>
                </a:cxn>
                <a:cxn ang="0">
                  <a:pos x="27" y="0"/>
                </a:cxn>
                <a:cxn ang="0">
                  <a:pos x="27" y="25"/>
                </a:cxn>
                <a:cxn ang="0">
                  <a:pos x="23" y="25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15" y="25"/>
                </a:cxn>
                <a:cxn ang="0">
                  <a:pos x="12" y="25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5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25">
                  <a:moveTo>
                    <a:pt x="0" y="0"/>
                  </a:moveTo>
                  <a:lnTo>
                    <a:pt x="6" y="0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25"/>
                  </a:lnTo>
                  <a:lnTo>
                    <a:pt x="23" y="25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auto">
            <a:xfrm>
              <a:off x="2033" y="612"/>
              <a:ext cx="20" cy="25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4" y="4"/>
                </a:cxn>
                <a:cxn ang="0">
                  <a:pos x="15" y="6"/>
                </a:cxn>
                <a:cxn ang="0">
                  <a:pos x="15" y="7"/>
                </a:cxn>
                <a:cxn ang="0">
                  <a:pos x="15" y="7"/>
                </a:cxn>
                <a:cxn ang="0">
                  <a:pos x="15" y="10"/>
                </a:cxn>
                <a:cxn ang="0">
                  <a:pos x="14" y="12"/>
                </a:cxn>
                <a:cxn ang="0">
                  <a:pos x="11" y="12"/>
                </a:cxn>
                <a:cxn ang="0">
                  <a:pos x="5" y="1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0" y="25"/>
                </a:cxn>
                <a:cxn ang="0">
                  <a:pos x="5" y="25"/>
                </a:cxn>
                <a:cxn ang="0">
                  <a:pos x="5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5" y="15"/>
                </a:cxn>
                <a:cxn ang="0">
                  <a:pos x="18" y="13"/>
                </a:cxn>
                <a:cxn ang="0">
                  <a:pos x="20" y="10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20" y="6"/>
                </a:cxn>
                <a:cxn ang="0">
                  <a:pos x="18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5" y="4"/>
                </a:cxn>
              </a:cxnLst>
              <a:rect l="0" t="0" r="r" b="b"/>
              <a:pathLst>
                <a:path w="20" h="25">
                  <a:moveTo>
                    <a:pt x="5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5" y="1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5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8" y="13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2056" y="612"/>
              <a:ext cx="2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6" y="19"/>
                </a:cxn>
                <a:cxn ang="0">
                  <a:pos x="7" y="21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5" y="21"/>
                </a:cxn>
                <a:cxn ang="0">
                  <a:pos x="16" y="19"/>
                </a:cxn>
                <a:cxn ang="0">
                  <a:pos x="18" y="15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2" y="16"/>
                </a:cxn>
                <a:cxn ang="0">
                  <a:pos x="22" y="16"/>
                </a:cxn>
                <a:cxn ang="0">
                  <a:pos x="21" y="21"/>
                </a:cxn>
                <a:cxn ang="0">
                  <a:pos x="19" y="24"/>
                </a:cxn>
                <a:cxn ang="0">
                  <a:pos x="15" y="25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7" y="25"/>
                </a:cxn>
                <a:cxn ang="0">
                  <a:pos x="3" y="24"/>
                </a:cxn>
                <a:cxn ang="0">
                  <a:pos x="1" y="21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25">
                  <a:moveTo>
                    <a:pt x="0" y="0"/>
                  </a:moveTo>
                  <a:lnTo>
                    <a:pt x="4" y="0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6" y="19"/>
                  </a:lnTo>
                  <a:lnTo>
                    <a:pt x="7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5" y="21"/>
                  </a:lnTo>
                  <a:lnTo>
                    <a:pt x="16" y="19"/>
                  </a:lnTo>
                  <a:lnTo>
                    <a:pt x="18" y="15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1" y="21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5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080" y="612"/>
              <a:ext cx="21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21" y="4"/>
                </a:cxn>
                <a:cxn ang="0">
                  <a:pos x="14" y="4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25">
                  <a:moveTo>
                    <a:pt x="0" y="0"/>
                  </a:moveTo>
                  <a:lnTo>
                    <a:pt x="21" y="0"/>
                  </a:lnTo>
                  <a:lnTo>
                    <a:pt x="21" y="4"/>
                  </a:lnTo>
                  <a:lnTo>
                    <a:pt x="14" y="4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auto">
            <a:xfrm>
              <a:off x="2104" y="612"/>
              <a:ext cx="20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0"/>
                </a:cxn>
                <a:cxn ang="0">
                  <a:pos x="20" y="4"/>
                </a:cxn>
                <a:cxn ang="0">
                  <a:pos x="5" y="4"/>
                </a:cxn>
                <a:cxn ang="0">
                  <a:pos x="5" y="10"/>
                </a:cxn>
                <a:cxn ang="0">
                  <a:pos x="18" y="10"/>
                </a:cxn>
                <a:cxn ang="0">
                  <a:pos x="18" y="13"/>
                </a:cxn>
                <a:cxn ang="0">
                  <a:pos x="5" y="13"/>
                </a:cxn>
                <a:cxn ang="0">
                  <a:pos x="5" y="21"/>
                </a:cxn>
                <a:cxn ang="0">
                  <a:pos x="20" y="21"/>
                </a:cxn>
                <a:cxn ang="0">
                  <a:pos x="20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25">
                  <a:moveTo>
                    <a:pt x="0" y="0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5" y="4"/>
                  </a:lnTo>
                  <a:lnTo>
                    <a:pt x="5" y="10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5" y="13"/>
                  </a:lnTo>
                  <a:lnTo>
                    <a:pt x="5" y="21"/>
                  </a:lnTo>
                  <a:lnTo>
                    <a:pt x="20" y="21"/>
                  </a:lnTo>
                  <a:lnTo>
                    <a:pt x="20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auto">
            <a:xfrm>
              <a:off x="2127" y="612"/>
              <a:ext cx="22" cy="2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6" y="6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6" y="10"/>
                </a:cxn>
                <a:cxn ang="0">
                  <a:pos x="12" y="12"/>
                </a:cxn>
                <a:cxn ang="0">
                  <a:pos x="4" y="1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4" y="15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5" y="15"/>
                </a:cxn>
                <a:cxn ang="0">
                  <a:pos x="16" y="16"/>
                </a:cxn>
                <a:cxn ang="0">
                  <a:pos x="16" y="21"/>
                </a:cxn>
                <a:cxn ang="0">
                  <a:pos x="16" y="21"/>
                </a:cxn>
                <a:cxn ang="0">
                  <a:pos x="18" y="25"/>
                </a:cxn>
                <a:cxn ang="0">
                  <a:pos x="22" y="25"/>
                </a:cxn>
                <a:cxn ang="0">
                  <a:pos x="22" y="25"/>
                </a:cxn>
                <a:cxn ang="0">
                  <a:pos x="21" y="18"/>
                </a:cxn>
                <a:cxn ang="0">
                  <a:pos x="21" y="18"/>
                </a:cxn>
                <a:cxn ang="0">
                  <a:pos x="19" y="15"/>
                </a:cxn>
                <a:cxn ang="0">
                  <a:pos x="18" y="13"/>
                </a:cxn>
                <a:cxn ang="0">
                  <a:pos x="18" y="13"/>
                </a:cxn>
                <a:cxn ang="0">
                  <a:pos x="18" y="13"/>
                </a:cxn>
                <a:cxn ang="0">
                  <a:pos x="19" y="12"/>
                </a:cxn>
                <a:cxn ang="0">
                  <a:pos x="21" y="10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1" y="4"/>
                </a:cxn>
                <a:cxn ang="0">
                  <a:pos x="19" y="1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4" y="4"/>
                </a:cxn>
              </a:cxnLst>
              <a:rect l="0" t="0" r="r" b="b"/>
              <a:pathLst>
                <a:path w="22" h="25">
                  <a:moveTo>
                    <a:pt x="4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4" y="1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4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6" y="16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8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19" y="15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auto">
            <a:xfrm>
              <a:off x="2151" y="612"/>
              <a:ext cx="21" cy="25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4" y="16"/>
                </a:cxn>
                <a:cxn ang="0">
                  <a:pos x="6" y="19"/>
                </a:cxn>
                <a:cxn ang="0">
                  <a:pos x="7" y="21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6" y="21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6" y="16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10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4"/>
                </a:cxn>
                <a:cxn ang="0">
                  <a:pos x="21" y="7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6" y="6"/>
                </a:cxn>
                <a:cxn ang="0">
                  <a:pos x="15" y="4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7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16" y="12"/>
                </a:cxn>
                <a:cxn ang="0">
                  <a:pos x="16" y="12"/>
                </a:cxn>
                <a:cxn ang="0">
                  <a:pos x="21" y="13"/>
                </a:cxn>
                <a:cxn ang="0">
                  <a:pos x="21" y="18"/>
                </a:cxn>
                <a:cxn ang="0">
                  <a:pos x="21" y="18"/>
                </a:cxn>
                <a:cxn ang="0">
                  <a:pos x="21" y="21"/>
                </a:cxn>
                <a:cxn ang="0">
                  <a:pos x="18" y="24"/>
                </a:cxn>
                <a:cxn ang="0">
                  <a:pos x="15" y="25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7" y="25"/>
                </a:cxn>
                <a:cxn ang="0">
                  <a:pos x="4" y="24"/>
                </a:cxn>
                <a:cxn ang="0">
                  <a:pos x="1" y="21"/>
                </a:cxn>
                <a:cxn ang="0">
                  <a:pos x="0" y="16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4" y="16"/>
                </a:cxn>
              </a:cxnLst>
              <a:rect l="0" t="0" r="r" b="b"/>
              <a:pathLst>
                <a:path w="21" h="25">
                  <a:moveTo>
                    <a:pt x="4" y="16"/>
                  </a:moveTo>
                  <a:lnTo>
                    <a:pt x="4" y="16"/>
                  </a:lnTo>
                  <a:lnTo>
                    <a:pt x="6" y="19"/>
                  </a:lnTo>
                  <a:lnTo>
                    <a:pt x="7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6" y="21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1" y="13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21"/>
                  </a:lnTo>
                  <a:lnTo>
                    <a:pt x="18" y="24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5"/>
                  </a:lnTo>
                  <a:lnTo>
                    <a:pt x="4" y="24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auto">
            <a:xfrm>
              <a:off x="1597" y="565"/>
              <a:ext cx="48" cy="72"/>
            </a:xfrm>
            <a:custGeom>
              <a:avLst/>
              <a:gdLst/>
              <a:ahLst/>
              <a:cxnLst>
                <a:cxn ang="0">
                  <a:pos x="18" y="38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0" y="39"/>
                </a:cxn>
                <a:cxn ang="0">
                  <a:pos x="42" y="41"/>
                </a:cxn>
                <a:cxn ang="0">
                  <a:pos x="42" y="42"/>
                </a:cxn>
                <a:cxn ang="0">
                  <a:pos x="42" y="30"/>
                </a:cxn>
                <a:cxn ang="0">
                  <a:pos x="18" y="30"/>
                </a:cxn>
                <a:cxn ang="0">
                  <a:pos x="18" y="7"/>
                </a:cxn>
                <a:cxn ang="0">
                  <a:pos x="40" y="7"/>
                </a:cxn>
                <a:cxn ang="0">
                  <a:pos x="40" y="7"/>
                </a:cxn>
                <a:cxn ang="0">
                  <a:pos x="45" y="9"/>
                </a:cxn>
                <a:cxn ang="0">
                  <a:pos x="46" y="10"/>
                </a:cxn>
                <a:cxn ang="0">
                  <a:pos x="48" y="13"/>
                </a:cxn>
                <a:cxn ang="0">
                  <a:pos x="4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6" y="7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4" y="71"/>
                </a:cxn>
                <a:cxn ang="0">
                  <a:pos x="3" y="72"/>
                </a:cxn>
                <a:cxn ang="0">
                  <a:pos x="0" y="72"/>
                </a:cxn>
                <a:cxn ang="0">
                  <a:pos x="24" y="72"/>
                </a:cxn>
                <a:cxn ang="0">
                  <a:pos x="24" y="72"/>
                </a:cxn>
                <a:cxn ang="0">
                  <a:pos x="22" y="72"/>
                </a:cxn>
                <a:cxn ang="0">
                  <a:pos x="21" y="71"/>
                </a:cxn>
                <a:cxn ang="0">
                  <a:pos x="18" y="65"/>
                </a:cxn>
                <a:cxn ang="0">
                  <a:pos x="18" y="38"/>
                </a:cxn>
                <a:cxn ang="0">
                  <a:pos x="18" y="38"/>
                </a:cxn>
                <a:cxn ang="0">
                  <a:pos x="18" y="38"/>
                </a:cxn>
              </a:cxnLst>
              <a:rect l="0" t="0" r="r" b="b"/>
              <a:pathLst>
                <a:path w="48" h="72">
                  <a:moveTo>
                    <a:pt x="18" y="38"/>
                  </a:moveTo>
                  <a:lnTo>
                    <a:pt x="36" y="38"/>
                  </a:lnTo>
                  <a:lnTo>
                    <a:pt x="36" y="38"/>
                  </a:lnTo>
                  <a:lnTo>
                    <a:pt x="40" y="39"/>
                  </a:lnTo>
                  <a:lnTo>
                    <a:pt x="42" y="41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18" y="30"/>
                  </a:lnTo>
                  <a:lnTo>
                    <a:pt x="18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5" y="9"/>
                  </a:lnTo>
                  <a:lnTo>
                    <a:pt x="46" y="10"/>
                  </a:lnTo>
                  <a:lnTo>
                    <a:pt x="48" y="13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6" y="7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4" y="71"/>
                  </a:lnTo>
                  <a:lnTo>
                    <a:pt x="3" y="72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18" y="65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auto">
            <a:xfrm>
              <a:off x="1646" y="565"/>
              <a:ext cx="65" cy="74"/>
            </a:xfrm>
            <a:custGeom>
              <a:avLst/>
              <a:gdLst/>
              <a:ahLst/>
              <a:cxnLst>
                <a:cxn ang="0">
                  <a:pos x="18" y="53"/>
                </a:cxn>
                <a:cxn ang="0">
                  <a:pos x="18" y="53"/>
                </a:cxn>
                <a:cxn ang="0">
                  <a:pos x="20" y="59"/>
                </a:cxn>
                <a:cxn ang="0">
                  <a:pos x="23" y="63"/>
                </a:cxn>
                <a:cxn ang="0">
                  <a:pos x="26" y="66"/>
                </a:cxn>
                <a:cxn ang="0">
                  <a:pos x="32" y="66"/>
                </a:cxn>
                <a:cxn ang="0">
                  <a:pos x="32" y="66"/>
                </a:cxn>
                <a:cxn ang="0">
                  <a:pos x="38" y="66"/>
                </a:cxn>
                <a:cxn ang="0">
                  <a:pos x="43" y="63"/>
                </a:cxn>
                <a:cxn ang="0">
                  <a:pos x="46" y="59"/>
                </a:cxn>
                <a:cxn ang="0">
                  <a:pos x="46" y="53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62" y="0"/>
                </a:cxn>
                <a:cxn ang="0">
                  <a:pos x="61" y="1"/>
                </a:cxn>
                <a:cxn ang="0">
                  <a:pos x="59" y="7"/>
                </a:cxn>
                <a:cxn ang="0">
                  <a:pos x="59" y="51"/>
                </a:cxn>
                <a:cxn ang="0">
                  <a:pos x="59" y="51"/>
                </a:cxn>
                <a:cxn ang="0">
                  <a:pos x="58" y="57"/>
                </a:cxn>
                <a:cxn ang="0">
                  <a:pos x="56" y="62"/>
                </a:cxn>
                <a:cxn ang="0">
                  <a:pos x="55" y="65"/>
                </a:cxn>
                <a:cxn ang="0">
                  <a:pos x="52" y="68"/>
                </a:cxn>
                <a:cxn ang="0">
                  <a:pos x="43" y="72"/>
                </a:cxn>
                <a:cxn ang="0">
                  <a:pos x="32" y="74"/>
                </a:cxn>
                <a:cxn ang="0">
                  <a:pos x="32" y="74"/>
                </a:cxn>
                <a:cxn ang="0">
                  <a:pos x="21" y="72"/>
                </a:cxn>
                <a:cxn ang="0">
                  <a:pos x="14" y="68"/>
                </a:cxn>
                <a:cxn ang="0">
                  <a:pos x="9" y="65"/>
                </a:cxn>
                <a:cxn ang="0">
                  <a:pos x="8" y="62"/>
                </a:cxn>
                <a:cxn ang="0">
                  <a:pos x="6" y="57"/>
                </a:cxn>
                <a:cxn ang="0">
                  <a:pos x="5" y="51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20" y="1"/>
                </a:cxn>
                <a:cxn ang="0">
                  <a:pos x="18" y="7"/>
                </a:cxn>
                <a:cxn ang="0">
                  <a:pos x="18" y="53"/>
                </a:cxn>
                <a:cxn ang="0">
                  <a:pos x="18" y="53"/>
                </a:cxn>
                <a:cxn ang="0">
                  <a:pos x="18" y="53"/>
                </a:cxn>
              </a:cxnLst>
              <a:rect l="0" t="0" r="r" b="b"/>
              <a:pathLst>
                <a:path w="65" h="74">
                  <a:moveTo>
                    <a:pt x="18" y="53"/>
                  </a:moveTo>
                  <a:lnTo>
                    <a:pt x="18" y="53"/>
                  </a:lnTo>
                  <a:lnTo>
                    <a:pt x="20" y="59"/>
                  </a:lnTo>
                  <a:lnTo>
                    <a:pt x="23" y="63"/>
                  </a:lnTo>
                  <a:lnTo>
                    <a:pt x="26" y="66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38" y="66"/>
                  </a:lnTo>
                  <a:lnTo>
                    <a:pt x="43" y="63"/>
                  </a:lnTo>
                  <a:lnTo>
                    <a:pt x="46" y="59"/>
                  </a:lnTo>
                  <a:lnTo>
                    <a:pt x="46" y="53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1" y="1"/>
                  </a:lnTo>
                  <a:lnTo>
                    <a:pt x="59" y="7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8" y="57"/>
                  </a:lnTo>
                  <a:lnTo>
                    <a:pt x="56" y="62"/>
                  </a:lnTo>
                  <a:lnTo>
                    <a:pt x="55" y="65"/>
                  </a:lnTo>
                  <a:lnTo>
                    <a:pt x="52" y="68"/>
                  </a:lnTo>
                  <a:lnTo>
                    <a:pt x="43" y="72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21" y="72"/>
                  </a:lnTo>
                  <a:lnTo>
                    <a:pt x="14" y="68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6" y="57"/>
                  </a:lnTo>
                  <a:lnTo>
                    <a:pt x="5" y="51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8" y="7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8" y="5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auto">
            <a:xfrm>
              <a:off x="1708" y="565"/>
              <a:ext cx="30" cy="101"/>
            </a:xfrm>
            <a:custGeom>
              <a:avLst/>
              <a:gdLst/>
              <a:ahLst/>
              <a:cxnLst>
                <a:cxn ang="0">
                  <a:pos x="24" y="7"/>
                </a:cxn>
                <a:cxn ang="0">
                  <a:pos x="24" y="7"/>
                </a:cxn>
                <a:cxn ang="0">
                  <a:pos x="26" y="1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9" y="1"/>
                </a:cxn>
                <a:cxn ang="0">
                  <a:pos x="11" y="7"/>
                </a:cxn>
                <a:cxn ang="0">
                  <a:pos x="11" y="80"/>
                </a:cxn>
                <a:cxn ang="0">
                  <a:pos x="11" y="80"/>
                </a:cxn>
                <a:cxn ang="0">
                  <a:pos x="9" y="87"/>
                </a:cxn>
                <a:cxn ang="0">
                  <a:pos x="6" y="95"/>
                </a:cxn>
                <a:cxn ang="0">
                  <a:pos x="3" y="98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5" y="99"/>
                </a:cxn>
                <a:cxn ang="0">
                  <a:pos x="12" y="96"/>
                </a:cxn>
                <a:cxn ang="0">
                  <a:pos x="17" y="93"/>
                </a:cxn>
                <a:cxn ang="0">
                  <a:pos x="20" y="89"/>
                </a:cxn>
                <a:cxn ang="0">
                  <a:pos x="23" y="83"/>
                </a:cxn>
                <a:cxn ang="0">
                  <a:pos x="24" y="75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</a:cxnLst>
              <a:rect l="0" t="0" r="r" b="b"/>
              <a:pathLst>
                <a:path w="30" h="101">
                  <a:moveTo>
                    <a:pt x="24" y="7"/>
                  </a:moveTo>
                  <a:lnTo>
                    <a:pt x="24" y="7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1" y="7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9" y="87"/>
                  </a:lnTo>
                  <a:lnTo>
                    <a:pt x="6" y="95"/>
                  </a:lnTo>
                  <a:lnTo>
                    <a:pt x="3" y="98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5" y="99"/>
                  </a:lnTo>
                  <a:lnTo>
                    <a:pt x="12" y="96"/>
                  </a:lnTo>
                  <a:lnTo>
                    <a:pt x="17" y="93"/>
                  </a:lnTo>
                  <a:lnTo>
                    <a:pt x="20" y="89"/>
                  </a:lnTo>
                  <a:lnTo>
                    <a:pt x="23" y="83"/>
                  </a:lnTo>
                  <a:lnTo>
                    <a:pt x="24" y="75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auto">
            <a:xfrm>
              <a:off x="1865" y="565"/>
              <a:ext cx="64" cy="74"/>
            </a:xfrm>
            <a:custGeom>
              <a:avLst/>
              <a:gdLst/>
              <a:ahLst/>
              <a:cxnLst>
                <a:cxn ang="0">
                  <a:pos x="19" y="53"/>
                </a:cxn>
                <a:cxn ang="0">
                  <a:pos x="19" y="53"/>
                </a:cxn>
                <a:cxn ang="0">
                  <a:pos x="19" y="59"/>
                </a:cxn>
                <a:cxn ang="0">
                  <a:pos x="22" y="63"/>
                </a:cxn>
                <a:cxn ang="0">
                  <a:pos x="27" y="66"/>
                </a:cxn>
                <a:cxn ang="0">
                  <a:pos x="33" y="66"/>
                </a:cxn>
                <a:cxn ang="0">
                  <a:pos x="33" y="66"/>
                </a:cxn>
                <a:cxn ang="0">
                  <a:pos x="37" y="66"/>
                </a:cxn>
                <a:cxn ang="0">
                  <a:pos x="42" y="63"/>
                </a:cxn>
                <a:cxn ang="0">
                  <a:pos x="45" y="59"/>
                </a:cxn>
                <a:cxn ang="0">
                  <a:pos x="46" y="53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63" y="0"/>
                </a:cxn>
                <a:cxn ang="0">
                  <a:pos x="61" y="1"/>
                </a:cxn>
                <a:cxn ang="0">
                  <a:pos x="60" y="7"/>
                </a:cxn>
                <a:cxn ang="0">
                  <a:pos x="60" y="51"/>
                </a:cxn>
                <a:cxn ang="0">
                  <a:pos x="60" y="51"/>
                </a:cxn>
                <a:cxn ang="0">
                  <a:pos x="58" y="57"/>
                </a:cxn>
                <a:cxn ang="0">
                  <a:pos x="57" y="62"/>
                </a:cxn>
                <a:cxn ang="0">
                  <a:pos x="55" y="65"/>
                </a:cxn>
                <a:cxn ang="0">
                  <a:pos x="51" y="68"/>
                </a:cxn>
                <a:cxn ang="0">
                  <a:pos x="43" y="72"/>
                </a:cxn>
                <a:cxn ang="0">
                  <a:pos x="33" y="74"/>
                </a:cxn>
                <a:cxn ang="0">
                  <a:pos x="33" y="74"/>
                </a:cxn>
                <a:cxn ang="0">
                  <a:pos x="22" y="72"/>
                </a:cxn>
                <a:cxn ang="0">
                  <a:pos x="13" y="68"/>
                </a:cxn>
                <a:cxn ang="0">
                  <a:pos x="10" y="65"/>
                </a:cxn>
                <a:cxn ang="0">
                  <a:pos x="9" y="62"/>
                </a:cxn>
                <a:cxn ang="0">
                  <a:pos x="6" y="57"/>
                </a:cxn>
                <a:cxn ang="0">
                  <a:pos x="6" y="51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19" y="7"/>
                </a:cxn>
                <a:cxn ang="0">
                  <a:pos x="19" y="53"/>
                </a:cxn>
                <a:cxn ang="0">
                  <a:pos x="19" y="53"/>
                </a:cxn>
                <a:cxn ang="0">
                  <a:pos x="19" y="53"/>
                </a:cxn>
              </a:cxnLst>
              <a:rect l="0" t="0" r="r" b="b"/>
              <a:pathLst>
                <a:path w="64" h="74">
                  <a:moveTo>
                    <a:pt x="19" y="53"/>
                  </a:moveTo>
                  <a:lnTo>
                    <a:pt x="19" y="53"/>
                  </a:lnTo>
                  <a:lnTo>
                    <a:pt x="19" y="59"/>
                  </a:lnTo>
                  <a:lnTo>
                    <a:pt x="22" y="63"/>
                  </a:lnTo>
                  <a:lnTo>
                    <a:pt x="27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7" y="66"/>
                  </a:lnTo>
                  <a:lnTo>
                    <a:pt x="42" y="63"/>
                  </a:lnTo>
                  <a:lnTo>
                    <a:pt x="45" y="59"/>
                  </a:lnTo>
                  <a:lnTo>
                    <a:pt x="46" y="53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60" y="7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58" y="57"/>
                  </a:lnTo>
                  <a:lnTo>
                    <a:pt x="57" y="62"/>
                  </a:lnTo>
                  <a:lnTo>
                    <a:pt x="55" y="65"/>
                  </a:lnTo>
                  <a:lnTo>
                    <a:pt x="51" y="68"/>
                  </a:lnTo>
                  <a:lnTo>
                    <a:pt x="43" y="72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22" y="72"/>
                  </a:lnTo>
                  <a:lnTo>
                    <a:pt x="13" y="68"/>
                  </a:lnTo>
                  <a:lnTo>
                    <a:pt x="10" y="65"/>
                  </a:lnTo>
                  <a:lnTo>
                    <a:pt x="9" y="62"/>
                  </a:lnTo>
                  <a:lnTo>
                    <a:pt x="6" y="57"/>
                  </a:lnTo>
                  <a:lnTo>
                    <a:pt x="6" y="51"/>
                  </a:lnTo>
                  <a:lnTo>
                    <a:pt x="6" y="7"/>
                  </a:lnTo>
                  <a:lnTo>
                    <a:pt x="6" y="7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7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19" y="5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auto">
            <a:xfrm>
              <a:off x="1818" y="563"/>
              <a:ext cx="48" cy="76"/>
            </a:xfrm>
            <a:custGeom>
              <a:avLst/>
              <a:gdLst/>
              <a:ahLst/>
              <a:cxnLst>
                <a:cxn ang="0">
                  <a:pos x="41" y="14"/>
                </a:cxn>
                <a:cxn ang="0">
                  <a:pos x="33" y="8"/>
                </a:cxn>
                <a:cxn ang="0">
                  <a:pos x="29" y="8"/>
                </a:cxn>
                <a:cxn ang="0">
                  <a:pos x="20" y="9"/>
                </a:cxn>
                <a:cxn ang="0">
                  <a:pos x="15" y="14"/>
                </a:cxn>
                <a:cxn ang="0">
                  <a:pos x="14" y="20"/>
                </a:cxn>
                <a:cxn ang="0">
                  <a:pos x="14" y="23"/>
                </a:cxn>
                <a:cxn ang="0">
                  <a:pos x="20" y="29"/>
                </a:cxn>
                <a:cxn ang="0">
                  <a:pos x="35" y="37"/>
                </a:cxn>
                <a:cxn ang="0">
                  <a:pos x="44" y="43"/>
                </a:cxn>
                <a:cxn ang="0">
                  <a:pos x="48" y="53"/>
                </a:cxn>
                <a:cxn ang="0">
                  <a:pos x="48" y="56"/>
                </a:cxn>
                <a:cxn ang="0">
                  <a:pos x="47" y="62"/>
                </a:cxn>
                <a:cxn ang="0">
                  <a:pos x="41" y="70"/>
                </a:cxn>
                <a:cxn ang="0">
                  <a:pos x="29" y="76"/>
                </a:cxn>
                <a:cxn ang="0">
                  <a:pos x="18" y="76"/>
                </a:cxn>
                <a:cxn ang="0">
                  <a:pos x="5" y="74"/>
                </a:cxn>
                <a:cxn ang="0">
                  <a:pos x="0" y="61"/>
                </a:cxn>
                <a:cxn ang="0">
                  <a:pos x="11" y="67"/>
                </a:cxn>
                <a:cxn ang="0">
                  <a:pos x="18" y="68"/>
                </a:cxn>
                <a:cxn ang="0">
                  <a:pos x="29" y="67"/>
                </a:cxn>
                <a:cxn ang="0">
                  <a:pos x="33" y="62"/>
                </a:cxn>
                <a:cxn ang="0">
                  <a:pos x="36" y="56"/>
                </a:cxn>
                <a:cxn ang="0">
                  <a:pos x="35" y="53"/>
                </a:cxn>
                <a:cxn ang="0">
                  <a:pos x="30" y="49"/>
                </a:cxn>
                <a:cxn ang="0">
                  <a:pos x="15" y="40"/>
                </a:cxn>
                <a:cxn ang="0">
                  <a:pos x="6" y="34"/>
                </a:cxn>
                <a:cxn ang="0">
                  <a:pos x="2" y="23"/>
                </a:cxn>
                <a:cxn ang="0">
                  <a:pos x="2" y="20"/>
                </a:cxn>
                <a:cxn ang="0">
                  <a:pos x="5" y="11"/>
                </a:cxn>
                <a:cxn ang="0">
                  <a:pos x="12" y="3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41" y="3"/>
                </a:cxn>
                <a:cxn ang="0">
                  <a:pos x="41" y="14"/>
                </a:cxn>
              </a:cxnLst>
              <a:rect l="0" t="0" r="r" b="b"/>
              <a:pathLst>
                <a:path w="48" h="76">
                  <a:moveTo>
                    <a:pt x="41" y="14"/>
                  </a:moveTo>
                  <a:lnTo>
                    <a:pt x="41" y="14"/>
                  </a:lnTo>
                  <a:lnTo>
                    <a:pt x="38" y="9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3" y="8"/>
                  </a:lnTo>
                  <a:lnTo>
                    <a:pt x="20" y="9"/>
                  </a:lnTo>
                  <a:lnTo>
                    <a:pt x="17" y="11"/>
                  </a:lnTo>
                  <a:lnTo>
                    <a:pt x="15" y="14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7" y="26"/>
                  </a:lnTo>
                  <a:lnTo>
                    <a:pt x="20" y="29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9" y="40"/>
                  </a:lnTo>
                  <a:lnTo>
                    <a:pt x="44" y="43"/>
                  </a:lnTo>
                  <a:lnTo>
                    <a:pt x="47" y="49"/>
                  </a:lnTo>
                  <a:lnTo>
                    <a:pt x="48" y="53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9"/>
                  </a:lnTo>
                  <a:lnTo>
                    <a:pt x="47" y="62"/>
                  </a:lnTo>
                  <a:lnTo>
                    <a:pt x="44" y="65"/>
                  </a:lnTo>
                  <a:lnTo>
                    <a:pt x="41" y="70"/>
                  </a:lnTo>
                  <a:lnTo>
                    <a:pt x="36" y="73"/>
                  </a:lnTo>
                  <a:lnTo>
                    <a:pt x="29" y="76"/>
                  </a:lnTo>
                  <a:lnTo>
                    <a:pt x="18" y="76"/>
                  </a:lnTo>
                  <a:lnTo>
                    <a:pt x="18" y="76"/>
                  </a:lnTo>
                  <a:lnTo>
                    <a:pt x="14" y="76"/>
                  </a:lnTo>
                  <a:lnTo>
                    <a:pt x="5" y="74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5" y="65"/>
                  </a:lnTo>
                  <a:lnTo>
                    <a:pt x="11" y="67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9" y="67"/>
                  </a:lnTo>
                  <a:lnTo>
                    <a:pt x="32" y="65"/>
                  </a:lnTo>
                  <a:lnTo>
                    <a:pt x="33" y="62"/>
                  </a:lnTo>
                  <a:lnTo>
                    <a:pt x="35" y="58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5" y="53"/>
                  </a:lnTo>
                  <a:lnTo>
                    <a:pt x="33" y="50"/>
                  </a:lnTo>
                  <a:lnTo>
                    <a:pt x="30" y="49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1" y="37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7"/>
                  </a:lnTo>
                  <a:lnTo>
                    <a:pt x="5" y="11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8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2"/>
                  </a:lnTo>
                  <a:lnTo>
                    <a:pt x="41" y="3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1" y="1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auto">
            <a:xfrm>
              <a:off x="1765" y="565"/>
              <a:ext cx="55" cy="7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" y="10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21" y="7"/>
                </a:cxn>
                <a:cxn ang="0">
                  <a:pos x="21" y="65"/>
                </a:cxn>
                <a:cxn ang="0">
                  <a:pos x="21" y="65"/>
                </a:cxn>
                <a:cxn ang="0">
                  <a:pos x="20" y="71"/>
                </a:cxn>
                <a:cxn ang="0">
                  <a:pos x="17" y="72"/>
                </a:cxn>
                <a:cxn ang="0">
                  <a:pos x="15" y="72"/>
                </a:cxn>
                <a:cxn ang="0">
                  <a:pos x="39" y="72"/>
                </a:cxn>
                <a:cxn ang="0">
                  <a:pos x="39" y="72"/>
                </a:cxn>
                <a:cxn ang="0">
                  <a:pos x="38" y="72"/>
                </a:cxn>
                <a:cxn ang="0">
                  <a:pos x="35" y="71"/>
                </a:cxn>
                <a:cxn ang="0">
                  <a:pos x="33" y="65"/>
                </a:cxn>
                <a:cxn ang="0">
                  <a:pos x="33" y="7"/>
                </a:cxn>
                <a:cxn ang="0">
                  <a:pos x="44" y="7"/>
                </a:cxn>
                <a:cxn ang="0">
                  <a:pos x="44" y="7"/>
                </a:cxn>
                <a:cxn ang="0">
                  <a:pos x="47" y="7"/>
                </a:cxn>
                <a:cxn ang="0">
                  <a:pos x="49" y="9"/>
                </a:cxn>
                <a:cxn ang="0">
                  <a:pos x="50" y="10"/>
                </a:cxn>
                <a:cxn ang="0">
                  <a:pos x="50" y="13"/>
                </a:cxn>
                <a:cxn ang="0">
                  <a:pos x="5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5" h="72">
                  <a:moveTo>
                    <a:pt x="3" y="0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5" y="7"/>
                  </a:lnTo>
                  <a:lnTo>
                    <a:pt x="8" y="7"/>
                  </a:lnTo>
                  <a:lnTo>
                    <a:pt x="21" y="7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20" y="71"/>
                  </a:lnTo>
                  <a:lnTo>
                    <a:pt x="17" y="72"/>
                  </a:lnTo>
                  <a:lnTo>
                    <a:pt x="15" y="72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38" y="72"/>
                  </a:lnTo>
                  <a:lnTo>
                    <a:pt x="35" y="71"/>
                  </a:lnTo>
                  <a:lnTo>
                    <a:pt x="33" y="65"/>
                  </a:lnTo>
                  <a:lnTo>
                    <a:pt x="33" y="7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7" y="7"/>
                  </a:lnTo>
                  <a:lnTo>
                    <a:pt x="49" y="9"/>
                  </a:lnTo>
                  <a:lnTo>
                    <a:pt x="50" y="10"/>
                  </a:lnTo>
                  <a:lnTo>
                    <a:pt x="50" y="13"/>
                  </a:lnTo>
                  <a:lnTo>
                    <a:pt x="5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auto">
            <a:xfrm>
              <a:off x="1707" y="509"/>
              <a:ext cx="67" cy="51"/>
            </a:xfrm>
            <a:custGeom>
              <a:avLst/>
              <a:gdLst/>
              <a:ahLst/>
              <a:cxnLst>
                <a:cxn ang="0">
                  <a:pos x="36" y="30"/>
                </a:cxn>
                <a:cxn ang="0">
                  <a:pos x="46" y="35"/>
                </a:cxn>
                <a:cxn ang="0">
                  <a:pos x="52" y="33"/>
                </a:cxn>
                <a:cxn ang="0">
                  <a:pos x="60" y="26"/>
                </a:cxn>
                <a:cxn ang="0">
                  <a:pos x="61" y="21"/>
                </a:cxn>
                <a:cxn ang="0">
                  <a:pos x="57" y="11"/>
                </a:cxn>
                <a:cxn ang="0">
                  <a:pos x="46" y="6"/>
                </a:cxn>
                <a:cxn ang="0">
                  <a:pos x="45" y="6"/>
                </a:cxn>
                <a:cxn ang="0">
                  <a:pos x="34" y="12"/>
                </a:cxn>
                <a:cxn ang="0">
                  <a:pos x="30" y="20"/>
                </a:cxn>
                <a:cxn ang="0">
                  <a:pos x="30" y="9"/>
                </a:cxn>
                <a:cxn ang="0">
                  <a:pos x="37" y="3"/>
                </a:cxn>
                <a:cxn ang="0">
                  <a:pos x="46" y="0"/>
                </a:cxn>
                <a:cxn ang="0">
                  <a:pos x="54" y="2"/>
                </a:cxn>
                <a:cxn ang="0">
                  <a:pos x="66" y="14"/>
                </a:cxn>
                <a:cxn ang="0">
                  <a:pos x="67" y="21"/>
                </a:cxn>
                <a:cxn ang="0">
                  <a:pos x="61" y="35"/>
                </a:cxn>
                <a:cxn ang="0">
                  <a:pos x="46" y="41"/>
                </a:cxn>
                <a:cxn ang="0">
                  <a:pos x="39" y="39"/>
                </a:cxn>
                <a:cxn ang="0">
                  <a:pos x="25" y="27"/>
                </a:cxn>
                <a:cxn ang="0">
                  <a:pos x="21" y="26"/>
                </a:cxn>
                <a:cxn ang="0">
                  <a:pos x="16" y="24"/>
                </a:cxn>
                <a:cxn ang="0">
                  <a:pos x="9" y="27"/>
                </a:cxn>
                <a:cxn ang="0">
                  <a:pos x="6" y="35"/>
                </a:cxn>
                <a:cxn ang="0">
                  <a:pos x="7" y="39"/>
                </a:cxn>
                <a:cxn ang="0">
                  <a:pos x="13" y="44"/>
                </a:cxn>
                <a:cxn ang="0">
                  <a:pos x="16" y="45"/>
                </a:cxn>
                <a:cxn ang="0">
                  <a:pos x="25" y="42"/>
                </a:cxn>
                <a:cxn ang="0">
                  <a:pos x="30" y="45"/>
                </a:cxn>
                <a:cxn ang="0">
                  <a:pos x="24" y="50"/>
                </a:cxn>
                <a:cxn ang="0">
                  <a:pos x="16" y="51"/>
                </a:cxn>
                <a:cxn ang="0">
                  <a:pos x="6" y="47"/>
                </a:cxn>
                <a:cxn ang="0">
                  <a:pos x="0" y="35"/>
                </a:cxn>
                <a:cxn ang="0">
                  <a:pos x="1" y="29"/>
                </a:cxn>
                <a:cxn ang="0">
                  <a:pos x="10" y="20"/>
                </a:cxn>
                <a:cxn ang="0">
                  <a:pos x="16" y="18"/>
                </a:cxn>
                <a:cxn ang="0">
                  <a:pos x="28" y="23"/>
                </a:cxn>
                <a:cxn ang="0">
                  <a:pos x="36" y="30"/>
                </a:cxn>
              </a:cxnLst>
              <a:rect l="0" t="0" r="r" b="b"/>
              <a:pathLst>
                <a:path w="67" h="51">
                  <a:moveTo>
                    <a:pt x="36" y="30"/>
                  </a:moveTo>
                  <a:lnTo>
                    <a:pt x="36" y="30"/>
                  </a:lnTo>
                  <a:lnTo>
                    <a:pt x="40" y="33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52" y="33"/>
                  </a:lnTo>
                  <a:lnTo>
                    <a:pt x="57" y="30"/>
                  </a:lnTo>
                  <a:lnTo>
                    <a:pt x="60" y="26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0" y="15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0" y="8"/>
                  </a:lnTo>
                  <a:lnTo>
                    <a:pt x="34" y="12"/>
                  </a:lnTo>
                  <a:lnTo>
                    <a:pt x="33" y="15"/>
                  </a:lnTo>
                  <a:lnTo>
                    <a:pt x="30" y="20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33" y="6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6" y="14"/>
                  </a:lnTo>
                  <a:lnTo>
                    <a:pt x="67" y="21"/>
                  </a:lnTo>
                  <a:lnTo>
                    <a:pt x="67" y="21"/>
                  </a:lnTo>
                  <a:lnTo>
                    <a:pt x="66" y="29"/>
                  </a:lnTo>
                  <a:lnTo>
                    <a:pt x="61" y="35"/>
                  </a:lnTo>
                  <a:lnTo>
                    <a:pt x="54" y="39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39" y="39"/>
                  </a:lnTo>
                  <a:lnTo>
                    <a:pt x="31" y="35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1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9" y="27"/>
                  </a:lnTo>
                  <a:lnTo>
                    <a:pt x="7" y="30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9"/>
                  </a:lnTo>
                  <a:lnTo>
                    <a:pt x="9" y="42"/>
                  </a:lnTo>
                  <a:lnTo>
                    <a:pt x="13" y="44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22" y="44"/>
                  </a:lnTo>
                  <a:lnTo>
                    <a:pt x="25" y="42"/>
                  </a:lnTo>
                  <a:lnTo>
                    <a:pt x="30" y="36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24" y="50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0" y="50"/>
                  </a:lnTo>
                  <a:lnTo>
                    <a:pt x="6" y="47"/>
                  </a:lnTo>
                  <a:lnTo>
                    <a:pt x="1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29"/>
                  </a:lnTo>
                  <a:lnTo>
                    <a:pt x="6" y="23"/>
                  </a:lnTo>
                  <a:lnTo>
                    <a:pt x="10" y="2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4" y="20"/>
                  </a:lnTo>
                  <a:lnTo>
                    <a:pt x="28" y="23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auto">
            <a:xfrm>
              <a:off x="1743" y="655"/>
              <a:ext cx="433" cy="68"/>
            </a:xfrm>
            <a:custGeom>
              <a:avLst/>
              <a:gdLst/>
              <a:ahLst/>
              <a:cxnLst>
                <a:cxn ang="0">
                  <a:pos x="37" y="14"/>
                </a:cxn>
                <a:cxn ang="0">
                  <a:pos x="21" y="14"/>
                </a:cxn>
                <a:cxn ang="0">
                  <a:pos x="19" y="18"/>
                </a:cxn>
                <a:cxn ang="0">
                  <a:pos x="37" y="29"/>
                </a:cxn>
                <a:cxn ang="0">
                  <a:pos x="52" y="47"/>
                </a:cxn>
                <a:cxn ang="0">
                  <a:pos x="48" y="59"/>
                </a:cxn>
                <a:cxn ang="0">
                  <a:pos x="34" y="67"/>
                </a:cxn>
                <a:cxn ang="0">
                  <a:pos x="12" y="67"/>
                </a:cxn>
                <a:cxn ang="0">
                  <a:pos x="12" y="54"/>
                </a:cxn>
                <a:cxn ang="0">
                  <a:pos x="30" y="54"/>
                </a:cxn>
                <a:cxn ang="0">
                  <a:pos x="31" y="47"/>
                </a:cxn>
                <a:cxn ang="0">
                  <a:pos x="9" y="35"/>
                </a:cxn>
                <a:cxn ang="0">
                  <a:pos x="0" y="20"/>
                </a:cxn>
                <a:cxn ang="0">
                  <a:pos x="4" y="9"/>
                </a:cxn>
                <a:cxn ang="0">
                  <a:pos x="28" y="0"/>
                </a:cxn>
                <a:cxn ang="0">
                  <a:pos x="46" y="3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144" y="2"/>
                </a:cxn>
                <a:cxn ang="0">
                  <a:pos x="141" y="29"/>
                </a:cxn>
                <a:cxn ang="0">
                  <a:pos x="146" y="54"/>
                </a:cxn>
                <a:cxn ang="0">
                  <a:pos x="144" y="2"/>
                </a:cxn>
                <a:cxn ang="0">
                  <a:pos x="238" y="2"/>
                </a:cxn>
                <a:cxn ang="0">
                  <a:pos x="200" y="67"/>
                </a:cxn>
                <a:cxn ang="0">
                  <a:pos x="156" y="67"/>
                </a:cxn>
                <a:cxn ang="0">
                  <a:pos x="214" y="2"/>
                </a:cxn>
                <a:cxn ang="0">
                  <a:pos x="46" y="3"/>
                </a:cxn>
                <a:cxn ang="0">
                  <a:pos x="272" y="29"/>
                </a:cxn>
                <a:cxn ang="0">
                  <a:pos x="272" y="54"/>
                </a:cxn>
                <a:cxn ang="0">
                  <a:pos x="253" y="2"/>
                </a:cxn>
                <a:cxn ang="0">
                  <a:pos x="46" y="3"/>
                </a:cxn>
                <a:cxn ang="0">
                  <a:pos x="326" y="24"/>
                </a:cxn>
                <a:cxn ang="0">
                  <a:pos x="334" y="2"/>
                </a:cxn>
                <a:cxn ang="0">
                  <a:pos x="372" y="2"/>
                </a:cxn>
                <a:cxn ang="0">
                  <a:pos x="427" y="15"/>
                </a:cxn>
                <a:cxn ang="0">
                  <a:pos x="409" y="12"/>
                </a:cxn>
                <a:cxn ang="0">
                  <a:pos x="400" y="15"/>
                </a:cxn>
                <a:cxn ang="0">
                  <a:pos x="400" y="21"/>
                </a:cxn>
                <a:cxn ang="0">
                  <a:pos x="424" y="32"/>
                </a:cxn>
                <a:cxn ang="0">
                  <a:pos x="433" y="47"/>
                </a:cxn>
                <a:cxn ang="0">
                  <a:pos x="429" y="59"/>
                </a:cxn>
                <a:cxn ang="0">
                  <a:pos x="405" y="68"/>
                </a:cxn>
                <a:cxn ang="0">
                  <a:pos x="382" y="65"/>
                </a:cxn>
                <a:cxn ang="0">
                  <a:pos x="403" y="56"/>
                </a:cxn>
                <a:cxn ang="0">
                  <a:pos x="411" y="54"/>
                </a:cxn>
                <a:cxn ang="0">
                  <a:pos x="412" y="47"/>
                </a:cxn>
                <a:cxn ang="0">
                  <a:pos x="390" y="35"/>
                </a:cxn>
                <a:cxn ang="0">
                  <a:pos x="381" y="20"/>
                </a:cxn>
                <a:cxn ang="0">
                  <a:pos x="385" y="9"/>
                </a:cxn>
                <a:cxn ang="0">
                  <a:pos x="409" y="0"/>
                </a:cxn>
                <a:cxn ang="0">
                  <a:pos x="427" y="3"/>
                </a:cxn>
              </a:cxnLst>
              <a:rect l="0" t="0" r="r" b="b"/>
              <a:pathLst>
                <a:path w="433" h="68">
                  <a:moveTo>
                    <a:pt x="46" y="3"/>
                  </a:moveTo>
                  <a:lnTo>
                    <a:pt x="46" y="15"/>
                  </a:lnTo>
                  <a:lnTo>
                    <a:pt x="46" y="15"/>
                  </a:lnTo>
                  <a:lnTo>
                    <a:pt x="37" y="1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5" y="12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21" y="21"/>
                  </a:lnTo>
                  <a:lnTo>
                    <a:pt x="25" y="23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43" y="32"/>
                  </a:lnTo>
                  <a:lnTo>
                    <a:pt x="48" y="36"/>
                  </a:lnTo>
                  <a:lnTo>
                    <a:pt x="51" y="41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51" y="51"/>
                  </a:lnTo>
                  <a:lnTo>
                    <a:pt x="49" y="56"/>
                  </a:lnTo>
                  <a:lnTo>
                    <a:pt x="48" y="59"/>
                  </a:lnTo>
                  <a:lnTo>
                    <a:pt x="45" y="62"/>
                  </a:lnTo>
                  <a:lnTo>
                    <a:pt x="45" y="62"/>
                  </a:lnTo>
                  <a:lnTo>
                    <a:pt x="40" y="65"/>
                  </a:lnTo>
                  <a:lnTo>
                    <a:pt x="34" y="67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" y="65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2" y="54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7" y="54"/>
                  </a:lnTo>
                  <a:lnTo>
                    <a:pt x="30" y="54"/>
                  </a:lnTo>
                  <a:lnTo>
                    <a:pt x="33" y="51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31" y="47"/>
                  </a:lnTo>
                  <a:lnTo>
                    <a:pt x="28" y="44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9" y="35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4" y="9"/>
                  </a:lnTo>
                  <a:lnTo>
                    <a:pt x="7" y="6"/>
                  </a:lnTo>
                  <a:lnTo>
                    <a:pt x="7" y="6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61" y="2"/>
                  </a:lnTo>
                  <a:lnTo>
                    <a:pt x="61" y="67"/>
                  </a:lnTo>
                  <a:lnTo>
                    <a:pt x="81" y="67"/>
                  </a:lnTo>
                  <a:lnTo>
                    <a:pt x="8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46" y="3"/>
                  </a:lnTo>
                  <a:lnTo>
                    <a:pt x="144" y="2"/>
                  </a:lnTo>
                  <a:lnTo>
                    <a:pt x="144" y="14"/>
                  </a:lnTo>
                  <a:lnTo>
                    <a:pt x="116" y="14"/>
                  </a:lnTo>
                  <a:lnTo>
                    <a:pt x="116" y="29"/>
                  </a:lnTo>
                  <a:lnTo>
                    <a:pt x="141" y="29"/>
                  </a:lnTo>
                  <a:lnTo>
                    <a:pt x="141" y="39"/>
                  </a:lnTo>
                  <a:lnTo>
                    <a:pt x="116" y="39"/>
                  </a:lnTo>
                  <a:lnTo>
                    <a:pt x="116" y="54"/>
                  </a:lnTo>
                  <a:lnTo>
                    <a:pt x="146" y="54"/>
                  </a:lnTo>
                  <a:lnTo>
                    <a:pt x="146" y="67"/>
                  </a:lnTo>
                  <a:lnTo>
                    <a:pt x="96" y="67"/>
                  </a:lnTo>
                  <a:lnTo>
                    <a:pt x="96" y="2"/>
                  </a:lnTo>
                  <a:lnTo>
                    <a:pt x="144" y="2"/>
                  </a:lnTo>
                  <a:lnTo>
                    <a:pt x="144" y="2"/>
                  </a:lnTo>
                  <a:lnTo>
                    <a:pt x="144" y="2"/>
                  </a:lnTo>
                  <a:lnTo>
                    <a:pt x="46" y="3"/>
                  </a:lnTo>
                  <a:lnTo>
                    <a:pt x="238" y="2"/>
                  </a:lnTo>
                  <a:lnTo>
                    <a:pt x="238" y="67"/>
                  </a:lnTo>
                  <a:lnTo>
                    <a:pt x="218" y="67"/>
                  </a:lnTo>
                  <a:lnTo>
                    <a:pt x="218" y="24"/>
                  </a:lnTo>
                  <a:lnTo>
                    <a:pt x="200" y="67"/>
                  </a:lnTo>
                  <a:lnTo>
                    <a:pt x="188" y="67"/>
                  </a:lnTo>
                  <a:lnTo>
                    <a:pt x="170" y="24"/>
                  </a:lnTo>
                  <a:lnTo>
                    <a:pt x="170" y="67"/>
                  </a:lnTo>
                  <a:lnTo>
                    <a:pt x="156" y="67"/>
                  </a:lnTo>
                  <a:lnTo>
                    <a:pt x="156" y="2"/>
                  </a:lnTo>
                  <a:lnTo>
                    <a:pt x="180" y="2"/>
                  </a:lnTo>
                  <a:lnTo>
                    <a:pt x="197" y="41"/>
                  </a:lnTo>
                  <a:lnTo>
                    <a:pt x="214" y="2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46" y="3"/>
                  </a:lnTo>
                  <a:lnTo>
                    <a:pt x="301" y="2"/>
                  </a:lnTo>
                  <a:lnTo>
                    <a:pt x="301" y="14"/>
                  </a:lnTo>
                  <a:lnTo>
                    <a:pt x="272" y="14"/>
                  </a:lnTo>
                  <a:lnTo>
                    <a:pt x="272" y="29"/>
                  </a:lnTo>
                  <a:lnTo>
                    <a:pt x="298" y="29"/>
                  </a:lnTo>
                  <a:lnTo>
                    <a:pt x="298" y="39"/>
                  </a:lnTo>
                  <a:lnTo>
                    <a:pt x="272" y="39"/>
                  </a:lnTo>
                  <a:lnTo>
                    <a:pt x="272" y="54"/>
                  </a:lnTo>
                  <a:lnTo>
                    <a:pt x="302" y="54"/>
                  </a:lnTo>
                  <a:lnTo>
                    <a:pt x="302" y="67"/>
                  </a:lnTo>
                  <a:lnTo>
                    <a:pt x="253" y="67"/>
                  </a:lnTo>
                  <a:lnTo>
                    <a:pt x="253" y="2"/>
                  </a:lnTo>
                  <a:lnTo>
                    <a:pt x="301" y="2"/>
                  </a:lnTo>
                  <a:lnTo>
                    <a:pt x="301" y="2"/>
                  </a:lnTo>
                  <a:lnTo>
                    <a:pt x="301" y="2"/>
                  </a:lnTo>
                  <a:lnTo>
                    <a:pt x="46" y="3"/>
                  </a:lnTo>
                  <a:lnTo>
                    <a:pt x="372" y="2"/>
                  </a:lnTo>
                  <a:lnTo>
                    <a:pt x="372" y="67"/>
                  </a:lnTo>
                  <a:lnTo>
                    <a:pt x="351" y="67"/>
                  </a:lnTo>
                  <a:lnTo>
                    <a:pt x="326" y="24"/>
                  </a:lnTo>
                  <a:lnTo>
                    <a:pt x="326" y="67"/>
                  </a:lnTo>
                  <a:lnTo>
                    <a:pt x="313" y="67"/>
                  </a:lnTo>
                  <a:lnTo>
                    <a:pt x="313" y="2"/>
                  </a:lnTo>
                  <a:lnTo>
                    <a:pt x="334" y="2"/>
                  </a:lnTo>
                  <a:lnTo>
                    <a:pt x="358" y="42"/>
                  </a:lnTo>
                  <a:lnTo>
                    <a:pt x="358" y="2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46" y="3"/>
                  </a:lnTo>
                  <a:lnTo>
                    <a:pt x="427" y="3"/>
                  </a:lnTo>
                  <a:lnTo>
                    <a:pt x="427" y="15"/>
                  </a:lnTo>
                  <a:lnTo>
                    <a:pt x="427" y="15"/>
                  </a:lnTo>
                  <a:lnTo>
                    <a:pt x="418" y="14"/>
                  </a:lnTo>
                  <a:lnTo>
                    <a:pt x="409" y="12"/>
                  </a:lnTo>
                  <a:lnTo>
                    <a:pt x="409" y="12"/>
                  </a:lnTo>
                  <a:lnTo>
                    <a:pt x="406" y="12"/>
                  </a:lnTo>
                  <a:lnTo>
                    <a:pt x="402" y="14"/>
                  </a:lnTo>
                  <a:lnTo>
                    <a:pt x="402" y="14"/>
                  </a:lnTo>
                  <a:lnTo>
                    <a:pt x="400" y="15"/>
                  </a:lnTo>
                  <a:lnTo>
                    <a:pt x="400" y="18"/>
                  </a:lnTo>
                  <a:lnTo>
                    <a:pt x="400" y="18"/>
                  </a:lnTo>
                  <a:lnTo>
                    <a:pt x="400" y="21"/>
                  </a:lnTo>
                  <a:lnTo>
                    <a:pt x="400" y="21"/>
                  </a:lnTo>
                  <a:lnTo>
                    <a:pt x="406" y="23"/>
                  </a:lnTo>
                  <a:lnTo>
                    <a:pt x="418" y="29"/>
                  </a:lnTo>
                  <a:lnTo>
                    <a:pt x="418" y="29"/>
                  </a:lnTo>
                  <a:lnTo>
                    <a:pt x="424" y="32"/>
                  </a:lnTo>
                  <a:lnTo>
                    <a:pt x="429" y="36"/>
                  </a:lnTo>
                  <a:lnTo>
                    <a:pt x="429" y="36"/>
                  </a:lnTo>
                  <a:lnTo>
                    <a:pt x="432" y="41"/>
                  </a:lnTo>
                  <a:lnTo>
                    <a:pt x="433" y="47"/>
                  </a:lnTo>
                  <a:lnTo>
                    <a:pt x="433" y="47"/>
                  </a:lnTo>
                  <a:lnTo>
                    <a:pt x="432" y="51"/>
                  </a:lnTo>
                  <a:lnTo>
                    <a:pt x="430" y="56"/>
                  </a:lnTo>
                  <a:lnTo>
                    <a:pt x="429" y="59"/>
                  </a:lnTo>
                  <a:lnTo>
                    <a:pt x="424" y="62"/>
                  </a:lnTo>
                  <a:lnTo>
                    <a:pt x="424" y="62"/>
                  </a:lnTo>
                  <a:lnTo>
                    <a:pt x="415" y="67"/>
                  </a:lnTo>
                  <a:lnTo>
                    <a:pt x="405" y="68"/>
                  </a:lnTo>
                  <a:lnTo>
                    <a:pt x="405" y="68"/>
                  </a:lnTo>
                  <a:lnTo>
                    <a:pt x="393" y="67"/>
                  </a:lnTo>
                  <a:lnTo>
                    <a:pt x="393" y="67"/>
                  </a:lnTo>
                  <a:lnTo>
                    <a:pt x="382" y="65"/>
                  </a:lnTo>
                  <a:lnTo>
                    <a:pt x="382" y="51"/>
                  </a:lnTo>
                  <a:lnTo>
                    <a:pt x="382" y="51"/>
                  </a:lnTo>
                  <a:lnTo>
                    <a:pt x="393" y="54"/>
                  </a:lnTo>
                  <a:lnTo>
                    <a:pt x="403" y="56"/>
                  </a:lnTo>
                  <a:lnTo>
                    <a:pt x="403" y="56"/>
                  </a:lnTo>
                  <a:lnTo>
                    <a:pt x="408" y="54"/>
                  </a:lnTo>
                  <a:lnTo>
                    <a:pt x="411" y="54"/>
                  </a:lnTo>
                  <a:lnTo>
                    <a:pt x="411" y="54"/>
                  </a:lnTo>
                  <a:lnTo>
                    <a:pt x="414" y="53"/>
                  </a:lnTo>
                  <a:lnTo>
                    <a:pt x="414" y="50"/>
                  </a:lnTo>
                  <a:lnTo>
                    <a:pt x="414" y="50"/>
                  </a:lnTo>
                  <a:lnTo>
                    <a:pt x="412" y="47"/>
                  </a:lnTo>
                  <a:lnTo>
                    <a:pt x="409" y="44"/>
                  </a:lnTo>
                  <a:lnTo>
                    <a:pt x="396" y="39"/>
                  </a:lnTo>
                  <a:lnTo>
                    <a:pt x="396" y="39"/>
                  </a:lnTo>
                  <a:lnTo>
                    <a:pt x="390" y="35"/>
                  </a:lnTo>
                  <a:lnTo>
                    <a:pt x="385" y="30"/>
                  </a:lnTo>
                  <a:lnTo>
                    <a:pt x="385" y="30"/>
                  </a:lnTo>
                  <a:lnTo>
                    <a:pt x="382" y="26"/>
                  </a:lnTo>
                  <a:lnTo>
                    <a:pt x="381" y="20"/>
                  </a:lnTo>
                  <a:lnTo>
                    <a:pt x="381" y="20"/>
                  </a:lnTo>
                  <a:lnTo>
                    <a:pt x="382" y="15"/>
                  </a:lnTo>
                  <a:lnTo>
                    <a:pt x="384" y="12"/>
                  </a:lnTo>
                  <a:lnTo>
                    <a:pt x="385" y="9"/>
                  </a:lnTo>
                  <a:lnTo>
                    <a:pt x="388" y="6"/>
                  </a:lnTo>
                  <a:lnTo>
                    <a:pt x="388" y="6"/>
                  </a:lnTo>
                  <a:lnTo>
                    <a:pt x="397" y="2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17" y="2"/>
                  </a:lnTo>
                  <a:lnTo>
                    <a:pt x="417" y="2"/>
                  </a:lnTo>
                  <a:lnTo>
                    <a:pt x="427" y="3"/>
                  </a:lnTo>
                  <a:lnTo>
                    <a:pt x="427" y="3"/>
                  </a:lnTo>
                  <a:lnTo>
                    <a:pt x="427" y="3"/>
                  </a:lnTo>
                  <a:lnTo>
                    <a:pt x="46" y="3"/>
                  </a:lnTo>
                  <a:close/>
                </a:path>
              </a:pathLst>
            </a:custGeom>
            <a:solidFill>
              <a:srgbClr val="0099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02" name="Freeform 30"/>
            <p:cNvSpPr>
              <a:spLocks/>
            </p:cNvSpPr>
            <p:nvPr/>
          </p:nvSpPr>
          <p:spPr bwMode="auto">
            <a:xfrm>
              <a:off x="906" y="601"/>
              <a:ext cx="77" cy="72"/>
            </a:xfrm>
            <a:custGeom>
              <a:avLst/>
              <a:gdLst/>
              <a:ahLst/>
              <a:cxnLst>
                <a:cxn ang="0">
                  <a:pos x="64" y="72"/>
                </a:cxn>
                <a:cxn ang="0">
                  <a:pos x="54" y="72"/>
                </a:cxn>
                <a:cxn ang="0">
                  <a:pos x="39" y="11"/>
                </a:cxn>
                <a:cxn ang="0">
                  <a:pos x="39" y="11"/>
                </a:cxn>
                <a:cxn ang="0">
                  <a:pos x="22" y="72"/>
                </a:cxn>
                <a:cxn ang="0">
                  <a:pos x="13" y="7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8" y="62"/>
                </a:cxn>
                <a:cxn ang="0">
                  <a:pos x="18" y="62"/>
                </a:cxn>
                <a:cxn ang="0">
                  <a:pos x="34" y="0"/>
                </a:cxn>
                <a:cxn ang="0">
                  <a:pos x="42" y="0"/>
                </a:cxn>
                <a:cxn ang="0">
                  <a:pos x="58" y="62"/>
                </a:cxn>
                <a:cxn ang="0">
                  <a:pos x="58" y="62"/>
                </a:cxn>
                <a:cxn ang="0">
                  <a:pos x="69" y="0"/>
                </a:cxn>
                <a:cxn ang="0">
                  <a:pos x="77" y="0"/>
                </a:cxn>
                <a:cxn ang="0">
                  <a:pos x="64" y="72"/>
                </a:cxn>
                <a:cxn ang="0">
                  <a:pos x="64" y="72"/>
                </a:cxn>
              </a:cxnLst>
              <a:rect l="0" t="0" r="r" b="b"/>
              <a:pathLst>
                <a:path w="77" h="72">
                  <a:moveTo>
                    <a:pt x="64" y="72"/>
                  </a:moveTo>
                  <a:lnTo>
                    <a:pt x="54" y="72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22" y="72"/>
                  </a:lnTo>
                  <a:lnTo>
                    <a:pt x="13" y="72"/>
                  </a:lnTo>
                  <a:lnTo>
                    <a:pt x="0" y="0"/>
                  </a:lnTo>
                  <a:lnTo>
                    <a:pt x="7" y="0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64" y="72"/>
                  </a:lnTo>
                  <a:lnTo>
                    <a:pt x="64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03" name="Freeform 31"/>
            <p:cNvSpPr>
              <a:spLocks/>
            </p:cNvSpPr>
            <p:nvPr/>
          </p:nvSpPr>
          <p:spPr bwMode="auto">
            <a:xfrm>
              <a:off x="990" y="622"/>
              <a:ext cx="36" cy="51"/>
            </a:xfrm>
            <a:custGeom>
              <a:avLst/>
              <a:gdLst/>
              <a:ahLst/>
              <a:cxnLst>
                <a:cxn ang="0">
                  <a:pos x="8" y="21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9" y="32"/>
                </a:cxn>
                <a:cxn ang="0">
                  <a:pos x="12" y="39"/>
                </a:cxn>
                <a:cxn ang="0">
                  <a:pos x="14" y="42"/>
                </a:cxn>
                <a:cxn ang="0">
                  <a:pos x="17" y="44"/>
                </a:cxn>
                <a:cxn ang="0">
                  <a:pos x="21" y="45"/>
                </a:cxn>
                <a:cxn ang="0">
                  <a:pos x="26" y="45"/>
                </a:cxn>
                <a:cxn ang="0">
                  <a:pos x="26" y="45"/>
                </a:cxn>
                <a:cxn ang="0">
                  <a:pos x="35" y="44"/>
                </a:cxn>
                <a:cxn ang="0">
                  <a:pos x="35" y="50"/>
                </a:cxn>
                <a:cxn ang="0">
                  <a:pos x="35" y="50"/>
                </a:cxn>
                <a:cxn ang="0">
                  <a:pos x="29" y="51"/>
                </a:cxn>
                <a:cxn ang="0">
                  <a:pos x="24" y="51"/>
                </a:cxn>
                <a:cxn ang="0">
                  <a:pos x="24" y="51"/>
                </a:cxn>
                <a:cxn ang="0">
                  <a:pos x="18" y="51"/>
                </a:cxn>
                <a:cxn ang="0">
                  <a:pos x="12" y="50"/>
                </a:cxn>
                <a:cxn ang="0">
                  <a:pos x="9" y="47"/>
                </a:cxn>
                <a:cxn ang="0">
                  <a:pos x="6" y="44"/>
                </a:cxn>
                <a:cxn ang="0">
                  <a:pos x="3" y="39"/>
                </a:cxn>
                <a:cxn ang="0">
                  <a:pos x="2" y="35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15"/>
                </a:cxn>
                <a:cxn ang="0">
                  <a:pos x="5" y="8"/>
                </a:cxn>
                <a:cxn ang="0">
                  <a:pos x="6" y="5"/>
                </a:cxn>
                <a:cxn ang="0">
                  <a:pos x="11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6" y="2"/>
                </a:cxn>
                <a:cxn ang="0">
                  <a:pos x="32" y="5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6" y="21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5" y="6"/>
                </a:cxn>
                <a:cxn ang="0">
                  <a:pos x="12" y="9"/>
                </a:cxn>
                <a:cxn ang="0">
                  <a:pos x="9" y="12"/>
                </a:cxn>
                <a:cxn ang="0">
                  <a:pos x="9" y="15"/>
                </a:cxn>
                <a:cxn ang="0">
                  <a:pos x="27" y="15"/>
                </a:cxn>
                <a:cxn ang="0">
                  <a:pos x="27" y="15"/>
                </a:cxn>
                <a:cxn ang="0">
                  <a:pos x="27" y="12"/>
                </a:cxn>
                <a:cxn ang="0">
                  <a:pos x="26" y="9"/>
                </a:cxn>
                <a:cxn ang="0">
                  <a:pos x="23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8" y="21"/>
                </a:cxn>
              </a:cxnLst>
              <a:rect l="0" t="0" r="r" b="b"/>
              <a:pathLst>
                <a:path w="36" h="51">
                  <a:moveTo>
                    <a:pt x="8" y="21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9" y="32"/>
                  </a:lnTo>
                  <a:lnTo>
                    <a:pt x="12" y="39"/>
                  </a:lnTo>
                  <a:lnTo>
                    <a:pt x="14" y="42"/>
                  </a:lnTo>
                  <a:lnTo>
                    <a:pt x="17" y="44"/>
                  </a:lnTo>
                  <a:lnTo>
                    <a:pt x="21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35" y="44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29" y="51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18" y="51"/>
                  </a:lnTo>
                  <a:lnTo>
                    <a:pt x="12" y="50"/>
                  </a:lnTo>
                  <a:lnTo>
                    <a:pt x="9" y="47"/>
                  </a:lnTo>
                  <a:lnTo>
                    <a:pt x="6" y="44"/>
                  </a:lnTo>
                  <a:lnTo>
                    <a:pt x="3" y="39"/>
                  </a:lnTo>
                  <a:lnTo>
                    <a:pt x="2" y="3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5" y="8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2" y="5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6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2"/>
                  </a:lnTo>
                  <a:lnTo>
                    <a:pt x="26" y="9"/>
                  </a:lnTo>
                  <a:lnTo>
                    <a:pt x="23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auto">
            <a:xfrm>
              <a:off x="1064" y="622"/>
              <a:ext cx="59" cy="51"/>
            </a:xfrm>
            <a:custGeom>
              <a:avLst/>
              <a:gdLst/>
              <a:ahLst/>
              <a:cxnLst>
                <a:cxn ang="0">
                  <a:pos x="51" y="51"/>
                </a:cxn>
                <a:cxn ang="0">
                  <a:pos x="51" y="23"/>
                </a:cxn>
                <a:cxn ang="0">
                  <a:pos x="51" y="23"/>
                </a:cxn>
                <a:cxn ang="0">
                  <a:pos x="51" y="14"/>
                </a:cxn>
                <a:cxn ang="0">
                  <a:pos x="48" y="9"/>
                </a:cxn>
                <a:cxn ang="0">
                  <a:pos x="46" y="8"/>
                </a:cxn>
                <a:cxn ang="0">
                  <a:pos x="43" y="8"/>
                </a:cxn>
                <a:cxn ang="0">
                  <a:pos x="43" y="8"/>
                </a:cxn>
                <a:cxn ang="0">
                  <a:pos x="40" y="8"/>
                </a:cxn>
                <a:cxn ang="0">
                  <a:pos x="39" y="9"/>
                </a:cxn>
                <a:cxn ang="0">
                  <a:pos x="34" y="17"/>
                </a:cxn>
                <a:cxn ang="0">
                  <a:pos x="33" y="24"/>
                </a:cxn>
                <a:cxn ang="0">
                  <a:pos x="31" y="30"/>
                </a:cxn>
                <a:cxn ang="0">
                  <a:pos x="31" y="51"/>
                </a:cxn>
                <a:cxn ang="0">
                  <a:pos x="25" y="51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5" y="14"/>
                </a:cxn>
                <a:cxn ang="0">
                  <a:pos x="22" y="9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5" y="8"/>
                </a:cxn>
                <a:cxn ang="0">
                  <a:pos x="13" y="9"/>
                </a:cxn>
                <a:cxn ang="0">
                  <a:pos x="9" y="17"/>
                </a:cxn>
                <a:cxn ang="0">
                  <a:pos x="7" y="24"/>
                </a:cxn>
                <a:cxn ang="0">
                  <a:pos x="6" y="30"/>
                </a:cxn>
                <a:cxn ang="0">
                  <a:pos x="6" y="51"/>
                </a:cxn>
                <a:cxn ang="0">
                  <a:pos x="0" y="51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9" y="8"/>
                </a:cxn>
                <a:cxn ang="0">
                  <a:pos x="10" y="3"/>
                </a:cxn>
                <a:cxn ang="0">
                  <a:pos x="15" y="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8" y="3"/>
                </a:cxn>
                <a:cxn ang="0">
                  <a:pos x="31" y="6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4" y="8"/>
                </a:cxn>
                <a:cxn ang="0">
                  <a:pos x="37" y="3"/>
                </a:cxn>
                <a:cxn ang="0">
                  <a:pos x="40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51" y="2"/>
                </a:cxn>
                <a:cxn ang="0">
                  <a:pos x="55" y="5"/>
                </a:cxn>
                <a:cxn ang="0">
                  <a:pos x="57" y="9"/>
                </a:cxn>
                <a:cxn ang="0">
                  <a:pos x="59" y="15"/>
                </a:cxn>
                <a:cxn ang="0">
                  <a:pos x="59" y="51"/>
                </a:cxn>
                <a:cxn ang="0">
                  <a:pos x="51" y="51"/>
                </a:cxn>
                <a:cxn ang="0">
                  <a:pos x="51" y="51"/>
                </a:cxn>
              </a:cxnLst>
              <a:rect l="0" t="0" r="r" b="b"/>
              <a:pathLst>
                <a:path w="59" h="51">
                  <a:moveTo>
                    <a:pt x="51" y="51"/>
                  </a:moveTo>
                  <a:lnTo>
                    <a:pt x="51" y="23"/>
                  </a:lnTo>
                  <a:lnTo>
                    <a:pt x="51" y="23"/>
                  </a:lnTo>
                  <a:lnTo>
                    <a:pt x="51" y="14"/>
                  </a:lnTo>
                  <a:lnTo>
                    <a:pt x="48" y="9"/>
                  </a:lnTo>
                  <a:lnTo>
                    <a:pt x="46" y="8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0" y="8"/>
                  </a:lnTo>
                  <a:lnTo>
                    <a:pt x="39" y="9"/>
                  </a:lnTo>
                  <a:lnTo>
                    <a:pt x="34" y="17"/>
                  </a:lnTo>
                  <a:lnTo>
                    <a:pt x="33" y="24"/>
                  </a:lnTo>
                  <a:lnTo>
                    <a:pt x="31" y="30"/>
                  </a:lnTo>
                  <a:lnTo>
                    <a:pt x="31" y="51"/>
                  </a:lnTo>
                  <a:lnTo>
                    <a:pt x="25" y="51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14"/>
                  </a:lnTo>
                  <a:lnTo>
                    <a:pt x="22" y="9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9" y="17"/>
                  </a:lnTo>
                  <a:lnTo>
                    <a:pt x="7" y="24"/>
                  </a:lnTo>
                  <a:lnTo>
                    <a:pt x="6" y="30"/>
                  </a:lnTo>
                  <a:lnTo>
                    <a:pt x="6" y="51"/>
                  </a:lnTo>
                  <a:lnTo>
                    <a:pt x="0" y="51"/>
                  </a:lnTo>
                  <a:lnTo>
                    <a:pt x="0" y="2"/>
                  </a:lnTo>
                  <a:lnTo>
                    <a:pt x="6" y="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8"/>
                  </a:lnTo>
                  <a:lnTo>
                    <a:pt x="10" y="3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8" y="3"/>
                  </a:lnTo>
                  <a:lnTo>
                    <a:pt x="31" y="6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4" y="8"/>
                  </a:lnTo>
                  <a:lnTo>
                    <a:pt x="37" y="3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5" y="5"/>
                  </a:lnTo>
                  <a:lnTo>
                    <a:pt x="57" y="9"/>
                  </a:lnTo>
                  <a:lnTo>
                    <a:pt x="59" y="15"/>
                  </a:lnTo>
                  <a:lnTo>
                    <a:pt x="59" y="51"/>
                  </a:lnTo>
                  <a:lnTo>
                    <a:pt x="51" y="51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auto">
            <a:xfrm>
              <a:off x="1135" y="622"/>
              <a:ext cx="33" cy="51"/>
            </a:xfrm>
            <a:custGeom>
              <a:avLst/>
              <a:gdLst/>
              <a:ahLst/>
              <a:cxnLst>
                <a:cxn ang="0">
                  <a:pos x="27" y="44"/>
                </a:cxn>
                <a:cxn ang="0">
                  <a:pos x="27" y="44"/>
                </a:cxn>
                <a:cxn ang="0">
                  <a:pos x="21" y="50"/>
                </a:cxn>
                <a:cxn ang="0">
                  <a:pos x="12" y="51"/>
                </a:cxn>
                <a:cxn ang="0">
                  <a:pos x="6" y="51"/>
                </a:cxn>
                <a:cxn ang="0">
                  <a:pos x="0" y="44"/>
                </a:cxn>
                <a:cxn ang="0">
                  <a:pos x="0" y="38"/>
                </a:cxn>
                <a:cxn ang="0">
                  <a:pos x="3" y="30"/>
                </a:cxn>
                <a:cxn ang="0">
                  <a:pos x="9" y="26"/>
                </a:cxn>
                <a:cxn ang="0">
                  <a:pos x="27" y="23"/>
                </a:cxn>
                <a:cxn ang="0">
                  <a:pos x="27" y="21"/>
                </a:cxn>
                <a:cxn ang="0">
                  <a:pos x="25" y="11"/>
                </a:cxn>
                <a:cxn ang="0">
                  <a:pos x="21" y="6"/>
                </a:cxn>
                <a:cxn ang="0">
                  <a:pos x="18" y="6"/>
                </a:cxn>
                <a:cxn ang="0">
                  <a:pos x="10" y="8"/>
                </a:cxn>
                <a:cxn ang="0">
                  <a:pos x="7" y="14"/>
                </a:cxn>
                <a:cxn ang="0">
                  <a:pos x="0" y="14"/>
                </a:cxn>
                <a:cxn ang="0">
                  <a:pos x="6" y="3"/>
                </a:cxn>
                <a:cxn ang="0">
                  <a:pos x="18" y="0"/>
                </a:cxn>
                <a:cxn ang="0">
                  <a:pos x="25" y="2"/>
                </a:cxn>
                <a:cxn ang="0">
                  <a:pos x="33" y="9"/>
                </a:cxn>
                <a:cxn ang="0">
                  <a:pos x="33" y="51"/>
                </a:cxn>
                <a:cxn ang="0">
                  <a:pos x="27" y="51"/>
                </a:cxn>
                <a:cxn ang="0">
                  <a:pos x="22" y="29"/>
                </a:cxn>
                <a:cxn ang="0">
                  <a:pos x="18" y="29"/>
                </a:cxn>
                <a:cxn ang="0">
                  <a:pos x="9" y="33"/>
                </a:cxn>
                <a:cxn ang="0">
                  <a:pos x="7" y="39"/>
                </a:cxn>
                <a:cxn ang="0">
                  <a:pos x="9" y="44"/>
                </a:cxn>
                <a:cxn ang="0">
                  <a:pos x="13" y="45"/>
                </a:cxn>
                <a:cxn ang="0">
                  <a:pos x="18" y="45"/>
                </a:cxn>
                <a:cxn ang="0">
                  <a:pos x="22" y="41"/>
                </a:cxn>
                <a:cxn ang="0">
                  <a:pos x="25" y="38"/>
                </a:cxn>
                <a:cxn ang="0">
                  <a:pos x="27" y="29"/>
                </a:cxn>
                <a:cxn ang="0">
                  <a:pos x="22" y="29"/>
                </a:cxn>
              </a:cxnLst>
              <a:rect l="0" t="0" r="r" b="b"/>
              <a:pathLst>
                <a:path w="33" h="51">
                  <a:moveTo>
                    <a:pt x="27" y="51"/>
                  </a:moveTo>
                  <a:lnTo>
                    <a:pt x="27" y="44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4" y="47"/>
                  </a:lnTo>
                  <a:lnTo>
                    <a:pt x="21" y="50"/>
                  </a:lnTo>
                  <a:lnTo>
                    <a:pt x="16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6" y="51"/>
                  </a:lnTo>
                  <a:lnTo>
                    <a:pt x="3" y="48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3" y="30"/>
                  </a:lnTo>
                  <a:lnTo>
                    <a:pt x="6" y="27"/>
                  </a:lnTo>
                  <a:lnTo>
                    <a:pt x="9" y="26"/>
                  </a:lnTo>
                  <a:lnTo>
                    <a:pt x="18" y="23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17"/>
                  </a:lnTo>
                  <a:lnTo>
                    <a:pt x="25" y="11"/>
                  </a:lnTo>
                  <a:lnTo>
                    <a:pt x="24" y="8"/>
                  </a:lnTo>
                  <a:lnTo>
                    <a:pt x="21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3" y="6"/>
                  </a:lnTo>
                  <a:lnTo>
                    <a:pt x="10" y="8"/>
                  </a:lnTo>
                  <a:lnTo>
                    <a:pt x="9" y="11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8"/>
                  </a:lnTo>
                  <a:lnTo>
                    <a:pt x="6" y="3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0" y="3"/>
                  </a:lnTo>
                  <a:lnTo>
                    <a:pt x="33" y="9"/>
                  </a:lnTo>
                  <a:lnTo>
                    <a:pt x="33" y="15"/>
                  </a:lnTo>
                  <a:lnTo>
                    <a:pt x="33" y="51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18" y="29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41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8" y="45"/>
                  </a:lnTo>
                  <a:lnTo>
                    <a:pt x="21" y="44"/>
                  </a:lnTo>
                  <a:lnTo>
                    <a:pt x="22" y="41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7" y="33"/>
                  </a:lnTo>
                  <a:lnTo>
                    <a:pt x="27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7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06" name="Freeform 34"/>
            <p:cNvSpPr>
              <a:spLocks/>
            </p:cNvSpPr>
            <p:nvPr/>
          </p:nvSpPr>
          <p:spPr bwMode="auto">
            <a:xfrm>
              <a:off x="1183" y="601"/>
              <a:ext cx="33" cy="72"/>
            </a:xfrm>
            <a:custGeom>
              <a:avLst/>
              <a:gdLst/>
              <a:ahLst/>
              <a:cxnLst>
                <a:cxn ang="0">
                  <a:pos x="25" y="72"/>
                </a:cxn>
                <a:cxn ang="0">
                  <a:pos x="7" y="45"/>
                </a:cxn>
                <a:cxn ang="0">
                  <a:pos x="6" y="45"/>
                </a:cxn>
                <a:cxn ang="0">
                  <a:pos x="6" y="72"/>
                </a:cxn>
                <a:cxn ang="0">
                  <a:pos x="0" y="7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44"/>
                </a:cxn>
                <a:cxn ang="0">
                  <a:pos x="7" y="44"/>
                </a:cxn>
                <a:cxn ang="0">
                  <a:pos x="24" y="23"/>
                </a:cxn>
                <a:cxn ang="0">
                  <a:pos x="31" y="23"/>
                </a:cxn>
                <a:cxn ang="0">
                  <a:pos x="15" y="44"/>
                </a:cxn>
                <a:cxn ang="0">
                  <a:pos x="33" y="72"/>
                </a:cxn>
                <a:cxn ang="0">
                  <a:pos x="25" y="72"/>
                </a:cxn>
                <a:cxn ang="0">
                  <a:pos x="25" y="72"/>
                </a:cxn>
              </a:cxnLst>
              <a:rect l="0" t="0" r="r" b="b"/>
              <a:pathLst>
                <a:path w="33" h="72">
                  <a:moveTo>
                    <a:pt x="25" y="72"/>
                  </a:moveTo>
                  <a:lnTo>
                    <a:pt x="7" y="45"/>
                  </a:lnTo>
                  <a:lnTo>
                    <a:pt x="6" y="45"/>
                  </a:lnTo>
                  <a:lnTo>
                    <a:pt x="6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44"/>
                  </a:lnTo>
                  <a:lnTo>
                    <a:pt x="7" y="44"/>
                  </a:lnTo>
                  <a:lnTo>
                    <a:pt x="24" y="23"/>
                  </a:lnTo>
                  <a:lnTo>
                    <a:pt x="31" y="23"/>
                  </a:lnTo>
                  <a:lnTo>
                    <a:pt x="15" y="44"/>
                  </a:lnTo>
                  <a:lnTo>
                    <a:pt x="33" y="72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07" name="Freeform 35"/>
            <p:cNvSpPr>
              <a:spLocks/>
            </p:cNvSpPr>
            <p:nvPr/>
          </p:nvSpPr>
          <p:spPr bwMode="auto">
            <a:xfrm>
              <a:off x="1222" y="622"/>
              <a:ext cx="34" cy="51"/>
            </a:xfrm>
            <a:custGeom>
              <a:avLst/>
              <a:gdLst/>
              <a:ahLst/>
              <a:cxnLst>
                <a:cxn ang="0">
                  <a:pos x="7" y="21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9" y="32"/>
                </a:cxn>
                <a:cxn ang="0">
                  <a:pos x="12" y="39"/>
                </a:cxn>
                <a:cxn ang="0">
                  <a:pos x="13" y="42"/>
                </a:cxn>
                <a:cxn ang="0">
                  <a:pos x="16" y="44"/>
                </a:cxn>
                <a:cxn ang="0">
                  <a:pos x="21" y="45"/>
                </a:cxn>
                <a:cxn ang="0">
                  <a:pos x="24" y="45"/>
                </a:cxn>
                <a:cxn ang="0">
                  <a:pos x="24" y="45"/>
                </a:cxn>
                <a:cxn ang="0">
                  <a:pos x="34" y="44"/>
                </a:cxn>
                <a:cxn ang="0">
                  <a:pos x="34" y="50"/>
                </a:cxn>
                <a:cxn ang="0">
                  <a:pos x="34" y="50"/>
                </a:cxn>
                <a:cxn ang="0">
                  <a:pos x="28" y="51"/>
                </a:cxn>
                <a:cxn ang="0">
                  <a:pos x="24" y="51"/>
                </a:cxn>
                <a:cxn ang="0">
                  <a:pos x="24" y="51"/>
                </a:cxn>
                <a:cxn ang="0">
                  <a:pos x="18" y="51"/>
                </a:cxn>
                <a:cxn ang="0">
                  <a:pos x="12" y="50"/>
                </a:cxn>
                <a:cxn ang="0">
                  <a:pos x="9" y="47"/>
                </a:cxn>
                <a:cxn ang="0">
                  <a:pos x="6" y="44"/>
                </a:cxn>
                <a:cxn ang="0">
                  <a:pos x="3" y="39"/>
                </a:cxn>
                <a:cxn ang="0">
                  <a:pos x="1" y="35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" y="15"/>
                </a:cxn>
                <a:cxn ang="0">
                  <a:pos x="4" y="8"/>
                </a:cxn>
                <a:cxn ang="0">
                  <a:pos x="6" y="5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5" y="2"/>
                </a:cxn>
                <a:cxn ang="0">
                  <a:pos x="31" y="5"/>
                </a:cxn>
                <a:cxn ang="0">
                  <a:pos x="34" y="11"/>
                </a:cxn>
                <a:cxn ang="0">
                  <a:pos x="34" y="18"/>
                </a:cxn>
                <a:cxn ang="0">
                  <a:pos x="34" y="21"/>
                </a:cxn>
                <a:cxn ang="0">
                  <a:pos x="7" y="21"/>
                </a:cxn>
                <a:cxn ang="0">
                  <a:pos x="7" y="21"/>
                </a:cxn>
                <a:cxn ang="0">
                  <a:pos x="7" y="21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5" y="6"/>
                </a:cxn>
                <a:cxn ang="0">
                  <a:pos x="12" y="9"/>
                </a:cxn>
                <a:cxn ang="0">
                  <a:pos x="9" y="12"/>
                </a:cxn>
                <a:cxn ang="0">
                  <a:pos x="9" y="15"/>
                </a:cxn>
                <a:cxn ang="0">
                  <a:pos x="27" y="15"/>
                </a:cxn>
                <a:cxn ang="0">
                  <a:pos x="27" y="15"/>
                </a:cxn>
                <a:cxn ang="0">
                  <a:pos x="27" y="12"/>
                </a:cxn>
                <a:cxn ang="0">
                  <a:pos x="25" y="9"/>
                </a:cxn>
                <a:cxn ang="0">
                  <a:pos x="22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7" y="21"/>
                </a:cxn>
              </a:cxnLst>
              <a:rect l="0" t="0" r="r" b="b"/>
              <a:pathLst>
                <a:path w="34" h="51">
                  <a:moveTo>
                    <a:pt x="7" y="21"/>
                  </a:moveTo>
                  <a:lnTo>
                    <a:pt x="7" y="24"/>
                  </a:lnTo>
                  <a:lnTo>
                    <a:pt x="7" y="24"/>
                  </a:lnTo>
                  <a:lnTo>
                    <a:pt x="9" y="32"/>
                  </a:lnTo>
                  <a:lnTo>
                    <a:pt x="12" y="39"/>
                  </a:lnTo>
                  <a:lnTo>
                    <a:pt x="13" y="42"/>
                  </a:lnTo>
                  <a:lnTo>
                    <a:pt x="16" y="44"/>
                  </a:lnTo>
                  <a:lnTo>
                    <a:pt x="21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34" y="44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8" y="51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18" y="51"/>
                  </a:lnTo>
                  <a:lnTo>
                    <a:pt x="12" y="50"/>
                  </a:lnTo>
                  <a:lnTo>
                    <a:pt x="9" y="47"/>
                  </a:lnTo>
                  <a:lnTo>
                    <a:pt x="6" y="44"/>
                  </a:lnTo>
                  <a:lnTo>
                    <a:pt x="3" y="39"/>
                  </a:lnTo>
                  <a:lnTo>
                    <a:pt x="1" y="3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5"/>
                  </a:lnTo>
                  <a:lnTo>
                    <a:pt x="4" y="8"/>
                  </a:lnTo>
                  <a:lnTo>
                    <a:pt x="6" y="5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5"/>
                  </a:lnTo>
                  <a:lnTo>
                    <a:pt x="34" y="11"/>
                  </a:lnTo>
                  <a:lnTo>
                    <a:pt x="34" y="18"/>
                  </a:lnTo>
                  <a:lnTo>
                    <a:pt x="34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2"/>
                  </a:lnTo>
                  <a:lnTo>
                    <a:pt x="25" y="9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08" name="Freeform 36"/>
            <p:cNvSpPr>
              <a:spLocks/>
            </p:cNvSpPr>
            <p:nvPr/>
          </p:nvSpPr>
          <p:spPr bwMode="auto">
            <a:xfrm>
              <a:off x="1291" y="622"/>
              <a:ext cx="30" cy="51"/>
            </a:xfrm>
            <a:custGeom>
              <a:avLst/>
              <a:gdLst/>
              <a:ahLst/>
              <a:cxnLst>
                <a:cxn ang="0">
                  <a:pos x="14" y="51"/>
                </a:cxn>
                <a:cxn ang="0">
                  <a:pos x="14" y="51"/>
                </a:cxn>
                <a:cxn ang="0">
                  <a:pos x="6" y="51"/>
                </a:cxn>
                <a:cxn ang="0">
                  <a:pos x="0" y="50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6" y="45"/>
                </a:cxn>
                <a:cxn ang="0">
                  <a:pos x="12" y="45"/>
                </a:cxn>
                <a:cxn ang="0">
                  <a:pos x="12" y="45"/>
                </a:cxn>
                <a:cxn ang="0">
                  <a:pos x="17" y="45"/>
                </a:cxn>
                <a:cxn ang="0">
                  <a:pos x="20" y="44"/>
                </a:cxn>
                <a:cxn ang="0">
                  <a:pos x="23" y="42"/>
                </a:cxn>
                <a:cxn ang="0">
                  <a:pos x="24" y="38"/>
                </a:cxn>
                <a:cxn ang="0">
                  <a:pos x="24" y="38"/>
                </a:cxn>
                <a:cxn ang="0">
                  <a:pos x="23" y="35"/>
                </a:cxn>
                <a:cxn ang="0">
                  <a:pos x="21" y="32"/>
                </a:cxn>
                <a:cxn ang="0">
                  <a:pos x="15" y="29"/>
                </a:cxn>
                <a:cxn ang="0">
                  <a:pos x="11" y="27"/>
                </a:cxn>
                <a:cxn ang="0">
                  <a:pos x="11" y="27"/>
                </a:cxn>
                <a:cxn ang="0">
                  <a:pos x="3" y="21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5" y="3"/>
                </a:cxn>
                <a:cxn ang="0">
                  <a:pos x="11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27" y="2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23" y="6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1" y="8"/>
                </a:cxn>
                <a:cxn ang="0">
                  <a:pos x="8" y="9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8" y="15"/>
                </a:cxn>
                <a:cxn ang="0">
                  <a:pos x="11" y="17"/>
                </a:cxn>
                <a:cxn ang="0">
                  <a:pos x="15" y="20"/>
                </a:cxn>
                <a:cxn ang="0">
                  <a:pos x="20" y="23"/>
                </a:cxn>
                <a:cxn ang="0">
                  <a:pos x="20" y="23"/>
                </a:cxn>
                <a:cxn ang="0">
                  <a:pos x="27" y="29"/>
                </a:cxn>
                <a:cxn ang="0">
                  <a:pos x="30" y="32"/>
                </a:cxn>
                <a:cxn ang="0">
                  <a:pos x="30" y="36"/>
                </a:cxn>
                <a:cxn ang="0">
                  <a:pos x="30" y="36"/>
                </a:cxn>
                <a:cxn ang="0">
                  <a:pos x="30" y="44"/>
                </a:cxn>
                <a:cxn ang="0">
                  <a:pos x="26" y="48"/>
                </a:cxn>
                <a:cxn ang="0">
                  <a:pos x="20" y="51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4" y="51"/>
                </a:cxn>
              </a:cxnLst>
              <a:rect l="0" t="0" r="r" b="b"/>
              <a:pathLst>
                <a:path w="30" h="51">
                  <a:moveTo>
                    <a:pt x="14" y="51"/>
                  </a:moveTo>
                  <a:lnTo>
                    <a:pt x="14" y="51"/>
                  </a:lnTo>
                  <a:lnTo>
                    <a:pt x="6" y="51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6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7" y="45"/>
                  </a:lnTo>
                  <a:lnTo>
                    <a:pt x="20" y="44"/>
                  </a:lnTo>
                  <a:lnTo>
                    <a:pt x="23" y="42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3" y="35"/>
                  </a:lnTo>
                  <a:lnTo>
                    <a:pt x="21" y="32"/>
                  </a:lnTo>
                  <a:lnTo>
                    <a:pt x="15" y="29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5" y="3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7" y="2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1" y="8"/>
                  </a:lnTo>
                  <a:lnTo>
                    <a:pt x="8" y="9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11" y="17"/>
                  </a:lnTo>
                  <a:lnTo>
                    <a:pt x="15" y="20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7" y="29"/>
                  </a:lnTo>
                  <a:lnTo>
                    <a:pt x="30" y="32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44"/>
                  </a:lnTo>
                  <a:lnTo>
                    <a:pt x="26" y="48"/>
                  </a:lnTo>
                  <a:lnTo>
                    <a:pt x="20" y="5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auto">
            <a:xfrm>
              <a:off x="1332" y="624"/>
              <a:ext cx="34" cy="49"/>
            </a:xfrm>
            <a:custGeom>
              <a:avLst/>
              <a:gdLst/>
              <a:ahLst/>
              <a:cxnLst>
                <a:cxn ang="0">
                  <a:pos x="27" y="49"/>
                </a:cxn>
                <a:cxn ang="0">
                  <a:pos x="27" y="37"/>
                </a:cxn>
                <a:cxn ang="0">
                  <a:pos x="27" y="37"/>
                </a:cxn>
                <a:cxn ang="0">
                  <a:pos x="27" y="37"/>
                </a:cxn>
                <a:cxn ang="0">
                  <a:pos x="25" y="42"/>
                </a:cxn>
                <a:cxn ang="0">
                  <a:pos x="22" y="46"/>
                </a:cxn>
                <a:cxn ang="0">
                  <a:pos x="18" y="49"/>
                </a:cxn>
                <a:cxn ang="0">
                  <a:pos x="12" y="49"/>
                </a:cxn>
                <a:cxn ang="0">
                  <a:pos x="12" y="49"/>
                </a:cxn>
                <a:cxn ang="0">
                  <a:pos x="7" y="48"/>
                </a:cxn>
                <a:cxn ang="0">
                  <a:pos x="3" y="45"/>
                </a:cxn>
                <a:cxn ang="0">
                  <a:pos x="1" y="40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27"/>
                </a:cxn>
                <a:cxn ang="0">
                  <a:pos x="7" y="27"/>
                </a:cxn>
                <a:cxn ang="0">
                  <a:pos x="7" y="37"/>
                </a:cxn>
                <a:cxn ang="0">
                  <a:pos x="9" y="40"/>
                </a:cxn>
                <a:cxn ang="0">
                  <a:pos x="12" y="42"/>
                </a:cxn>
                <a:cxn ang="0">
                  <a:pos x="13" y="43"/>
                </a:cxn>
                <a:cxn ang="0">
                  <a:pos x="13" y="43"/>
                </a:cxn>
                <a:cxn ang="0">
                  <a:pos x="18" y="42"/>
                </a:cxn>
                <a:cxn ang="0">
                  <a:pos x="19" y="40"/>
                </a:cxn>
                <a:cxn ang="0">
                  <a:pos x="24" y="34"/>
                </a:cxn>
                <a:cxn ang="0">
                  <a:pos x="27" y="27"/>
                </a:cxn>
                <a:cxn ang="0">
                  <a:pos x="27" y="19"/>
                </a:cxn>
                <a:cxn ang="0">
                  <a:pos x="27" y="0"/>
                </a:cxn>
                <a:cxn ang="0">
                  <a:pos x="34" y="0"/>
                </a:cxn>
                <a:cxn ang="0">
                  <a:pos x="34" y="49"/>
                </a:cxn>
                <a:cxn ang="0">
                  <a:pos x="27" y="49"/>
                </a:cxn>
                <a:cxn ang="0">
                  <a:pos x="27" y="49"/>
                </a:cxn>
              </a:cxnLst>
              <a:rect l="0" t="0" r="r" b="b"/>
              <a:pathLst>
                <a:path w="34" h="49">
                  <a:moveTo>
                    <a:pt x="27" y="49"/>
                  </a:moveTo>
                  <a:lnTo>
                    <a:pt x="27" y="37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5" y="42"/>
                  </a:lnTo>
                  <a:lnTo>
                    <a:pt x="22" y="46"/>
                  </a:lnTo>
                  <a:lnTo>
                    <a:pt x="18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7" y="48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37"/>
                  </a:lnTo>
                  <a:lnTo>
                    <a:pt x="9" y="40"/>
                  </a:lnTo>
                  <a:lnTo>
                    <a:pt x="12" y="42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8" y="42"/>
                  </a:lnTo>
                  <a:lnTo>
                    <a:pt x="19" y="40"/>
                  </a:lnTo>
                  <a:lnTo>
                    <a:pt x="24" y="34"/>
                  </a:lnTo>
                  <a:lnTo>
                    <a:pt x="27" y="27"/>
                  </a:lnTo>
                  <a:lnTo>
                    <a:pt x="27" y="19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49"/>
                  </a:lnTo>
                  <a:lnTo>
                    <a:pt x="27" y="49"/>
                  </a:lnTo>
                  <a:lnTo>
                    <a:pt x="27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auto">
            <a:xfrm>
              <a:off x="1381" y="622"/>
              <a:ext cx="23" cy="51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6" y="51"/>
                </a:cxn>
                <a:cxn ang="0">
                  <a:pos x="0" y="51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9" y="6"/>
                </a:cxn>
                <a:cxn ang="0">
                  <a:pos x="14" y="3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23" y="8"/>
                </a:cxn>
                <a:cxn ang="0">
                  <a:pos x="23" y="8"/>
                </a:cxn>
                <a:cxn ang="0">
                  <a:pos x="19" y="8"/>
                </a:cxn>
                <a:cxn ang="0">
                  <a:pos x="15" y="9"/>
                </a:cxn>
                <a:cxn ang="0">
                  <a:pos x="12" y="12"/>
                </a:cxn>
                <a:cxn ang="0">
                  <a:pos x="11" y="15"/>
                </a:cxn>
                <a:cxn ang="0">
                  <a:pos x="8" y="23"/>
                </a:cxn>
                <a:cxn ang="0">
                  <a:pos x="6" y="30"/>
                </a:cxn>
                <a:cxn ang="0">
                  <a:pos x="6" y="30"/>
                </a:cxn>
                <a:cxn ang="0">
                  <a:pos x="6" y="30"/>
                </a:cxn>
              </a:cxnLst>
              <a:rect l="0" t="0" r="r" b="b"/>
              <a:pathLst>
                <a:path w="23" h="51">
                  <a:moveTo>
                    <a:pt x="6" y="30"/>
                  </a:moveTo>
                  <a:lnTo>
                    <a:pt x="6" y="51"/>
                  </a:lnTo>
                  <a:lnTo>
                    <a:pt x="0" y="51"/>
                  </a:lnTo>
                  <a:lnTo>
                    <a:pt x="0" y="2"/>
                  </a:lnTo>
                  <a:lnTo>
                    <a:pt x="6" y="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9" y="6"/>
                  </a:lnTo>
                  <a:lnTo>
                    <a:pt x="14" y="3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5" y="9"/>
                  </a:lnTo>
                  <a:lnTo>
                    <a:pt x="12" y="12"/>
                  </a:lnTo>
                  <a:lnTo>
                    <a:pt x="11" y="15"/>
                  </a:lnTo>
                  <a:lnTo>
                    <a:pt x="8" y="23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auto">
            <a:xfrm>
              <a:off x="1410" y="622"/>
              <a:ext cx="35" cy="51"/>
            </a:xfrm>
            <a:custGeom>
              <a:avLst/>
              <a:gdLst/>
              <a:ahLst/>
              <a:cxnLst>
                <a:cxn ang="0">
                  <a:pos x="8" y="21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11" y="39"/>
                </a:cxn>
                <a:cxn ang="0">
                  <a:pos x="17" y="44"/>
                </a:cxn>
                <a:cxn ang="0">
                  <a:pos x="20" y="45"/>
                </a:cxn>
                <a:cxn ang="0">
                  <a:pos x="24" y="45"/>
                </a:cxn>
                <a:cxn ang="0">
                  <a:pos x="24" y="45"/>
                </a:cxn>
                <a:cxn ang="0">
                  <a:pos x="33" y="44"/>
                </a:cxn>
                <a:cxn ang="0">
                  <a:pos x="33" y="50"/>
                </a:cxn>
                <a:cxn ang="0">
                  <a:pos x="33" y="50"/>
                </a:cxn>
                <a:cxn ang="0">
                  <a:pos x="29" y="51"/>
                </a:cxn>
                <a:cxn ang="0">
                  <a:pos x="23" y="51"/>
                </a:cxn>
                <a:cxn ang="0">
                  <a:pos x="23" y="51"/>
                </a:cxn>
                <a:cxn ang="0">
                  <a:pos x="17" y="51"/>
                </a:cxn>
                <a:cxn ang="0">
                  <a:pos x="12" y="50"/>
                </a:cxn>
                <a:cxn ang="0">
                  <a:pos x="8" y="47"/>
                </a:cxn>
                <a:cxn ang="0">
                  <a:pos x="5" y="44"/>
                </a:cxn>
                <a:cxn ang="0">
                  <a:pos x="2" y="39"/>
                </a:cxn>
                <a:cxn ang="0">
                  <a:pos x="0" y="35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5"/>
                </a:cxn>
                <a:cxn ang="0">
                  <a:pos x="3" y="8"/>
                </a:cxn>
                <a:cxn ang="0">
                  <a:pos x="6" y="5"/>
                </a:cxn>
                <a:cxn ang="0">
                  <a:pos x="9" y="2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6" y="2"/>
                </a:cxn>
                <a:cxn ang="0">
                  <a:pos x="30" y="5"/>
                </a:cxn>
                <a:cxn ang="0">
                  <a:pos x="33" y="11"/>
                </a:cxn>
                <a:cxn ang="0">
                  <a:pos x="35" y="18"/>
                </a:cxn>
                <a:cxn ang="0">
                  <a:pos x="35" y="21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4" y="6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8" y="15"/>
                </a:cxn>
                <a:cxn ang="0">
                  <a:pos x="27" y="15"/>
                </a:cxn>
                <a:cxn ang="0">
                  <a:pos x="27" y="15"/>
                </a:cxn>
                <a:cxn ang="0">
                  <a:pos x="26" y="12"/>
                </a:cxn>
                <a:cxn ang="0">
                  <a:pos x="24" y="9"/>
                </a:cxn>
                <a:cxn ang="0">
                  <a:pos x="21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8" y="21"/>
                </a:cxn>
              </a:cxnLst>
              <a:rect l="0" t="0" r="r" b="b"/>
              <a:pathLst>
                <a:path w="35" h="51">
                  <a:moveTo>
                    <a:pt x="8" y="21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11" y="39"/>
                  </a:lnTo>
                  <a:lnTo>
                    <a:pt x="17" y="44"/>
                  </a:lnTo>
                  <a:lnTo>
                    <a:pt x="20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33" y="44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29" y="51"/>
                  </a:lnTo>
                  <a:lnTo>
                    <a:pt x="23" y="51"/>
                  </a:lnTo>
                  <a:lnTo>
                    <a:pt x="23" y="51"/>
                  </a:lnTo>
                  <a:lnTo>
                    <a:pt x="17" y="51"/>
                  </a:lnTo>
                  <a:lnTo>
                    <a:pt x="12" y="50"/>
                  </a:lnTo>
                  <a:lnTo>
                    <a:pt x="8" y="47"/>
                  </a:lnTo>
                  <a:lnTo>
                    <a:pt x="5" y="44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3" y="8"/>
                  </a:lnTo>
                  <a:lnTo>
                    <a:pt x="6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0" y="5"/>
                  </a:lnTo>
                  <a:lnTo>
                    <a:pt x="33" y="11"/>
                  </a:lnTo>
                  <a:lnTo>
                    <a:pt x="35" y="18"/>
                  </a:lnTo>
                  <a:lnTo>
                    <a:pt x="35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9" y="12"/>
                  </a:lnTo>
                  <a:lnTo>
                    <a:pt x="8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6" y="12"/>
                  </a:lnTo>
                  <a:lnTo>
                    <a:pt x="24" y="9"/>
                  </a:lnTo>
                  <a:lnTo>
                    <a:pt x="21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82B815-286E-4D3E-BC85-52E3E91BCA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7013" y="1219200"/>
            <a:ext cx="1952625" cy="521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5963" y="1219200"/>
            <a:ext cx="5708650" cy="5218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7E7B9C-E930-483E-8BCD-78AD792998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AA5B8B-C74F-4115-BADB-C1BC7B5FB7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A33593-67C8-4B83-A587-5DE32162E6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3CD14C-8218-4DBC-935A-761ADF201A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5963" y="2068513"/>
            <a:ext cx="3830637" cy="436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2068513"/>
            <a:ext cx="3830638" cy="436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CE151E-703A-4972-9415-0BF621753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D588FF-F6C1-4A50-B8D4-4BB42F6BF1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77E842-B65F-4321-80EA-B006D12A55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04BEF1-A422-4E14-BB7A-F6AC6817C4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651BDB-B69E-4645-8189-EE30FEBC65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FD61A3-5094-4349-8AA6-A4F70B7AFD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7947EB-5C0C-40DF-95BB-5DAC12DB77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46B697-E72D-4A92-AA90-783531F351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7013" y="1219200"/>
            <a:ext cx="1952625" cy="521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5963" y="1219200"/>
            <a:ext cx="5708650" cy="5218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BE3DA7-C9F5-4AEB-9EED-11C0DD547D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6413"/>
          </a:xfrm>
          <a:prstGeom prst="rect">
            <a:avLst/>
          </a:prstGeom>
          <a:solidFill>
            <a:srgbClr val="99CC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627313" y="4868863"/>
            <a:ext cx="424815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buClrTx/>
              <a:buFontTx/>
              <a:buNone/>
            </a:pPr>
            <a:endParaRPr lang="de-DE" sz="140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627313" y="4868863"/>
            <a:ext cx="424815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buClrTx/>
              <a:buFontTx/>
              <a:buNone/>
            </a:pPr>
            <a:endParaRPr lang="de-DE" sz="140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366838" y="2159000"/>
            <a:ext cx="7315200" cy="1143000"/>
          </a:xfrm>
          <a:ln algn="ctr"/>
        </p:spPr>
        <p:txBody>
          <a:bodyPr/>
          <a:lstStyle>
            <a:lvl1pPr>
              <a:lnSpc>
                <a:spcPts val="4200"/>
              </a:lnSpc>
              <a:defRPr sz="4000"/>
            </a:lvl1pPr>
          </a:lstStyle>
          <a:p>
            <a:r>
              <a:rPr lang="en-US"/>
              <a:t>Mastertitelformat </a:t>
            </a:r>
            <a:br>
              <a:rPr lang="en-US"/>
            </a:br>
            <a:r>
              <a:rPr lang="en-US"/>
              <a:t>bearbeiten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66838" y="3525838"/>
            <a:ext cx="7315200" cy="1317625"/>
          </a:xfrm>
          <a:ln algn="ctr"/>
        </p:spPr>
        <p:txBody>
          <a:bodyPr/>
          <a:lstStyle>
            <a:lvl1pPr>
              <a:lnSpc>
                <a:spcPts val="3200"/>
              </a:lnSpc>
              <a:spcBef>
                <a:spcPct val="0"/>
              </a:spcBef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Farbe 3: R 153, G 204, B 190</a:t>
            </a:r>
            <a:endParaRPr lang="de-DE"/>
          </a:p>
        </p:txBody>
      </p:sp>
      <p:pic>
        <p:nvPicPr>
          <p:cNvPr id="27655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80513" cy="6884988"/>
          </a:xfrm>
          <a:prstGeom prst="rect">
            <a:avLst/>
          </a:prstGeom>
          <a:noFill/>
        </p:spPr>
      </p:pic>
      <p:grpSp>
        <p:nvGrpSpPr>
          <p:cNvPr id="27656" name="Group 8"/>
          <p:cNvGrpSpPr>
            <a:grpSpLocks/>
          </p:cNvGrpSpPr>
          <p:nvPr/>
        </p:nvGrpSpPr>
        <p:grpSpPr bwMode="auto">
          <a:xfrm>
            <a:off x="6340475" y="-1588"/>
            <a:ext cx="2192338" cy="1066801"/>
            <a:chOff x="840" y="312"/>
            <a:chExt cx="1381" cy="672"/>
          </a:xfrm>
        </p:grpSpPr>
        <p:sp>
          <p:nvSpPr>
            <p:cNvPr id="27657" name="Line 9"/>
            <p:cNvSpPr>
              <a:spLocks noChangeShapeType="1"/>
            </p:cNvSpPr>
            <p:nvPr/>
          </p:nvSpPr>
          <p:spPr bwMode="auto">
            <a:xfrm flipH="1">
              <a:off x="844" y="979"/>
              <a:ext cx="68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27658" name="Line 10"/>
            <p:cNvSpPr>
              <a:spLocks noChangeShapeType="1"/>
            </p:cNvSpPr>
            <p:nvPr/>
          </p:nvSpPr>
          <p:spPr bwMode="auto">
            <a:xfrm flipV="1">
              <a:off x="840" y="312"/>
              <a:ext cx="0" cy="67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27659" name="Line 11"/>
            <p:cNvSpPr>
              <a:spLocks noChangeShapeType="1"/>
            </p:cNvSpPr>
            <p:nvPr/>
          </p:nvSpPr>
          <p:spPr bwMode="auto">
            <a:xfrm flipV="1">
              <a:off x="1521" y="312"/>
              <a:ext cx="0" cy="66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auto">
            <a:xfrm>
              <a:off x="1550" y="312"/>
              <a:ext cx="671" cy="671"/>
            </a:xfrm>
            <a:custGeom>
              <a:avLst/>
              <a:gdLst/>
              <a:ahLst/>
              <a:cxnLst>
                <a:cxn ang="0">
                  <a:pos x="671" y="671"/>
                </a:cxn>
                <a:cxn ang="0">
                  <a:pos x="671" y="0"/>
                </a:cxn>
                <a:cxn ang="0">
                  <a:pos x="0" y="0"/>
                </a:cxn>
                <a:cxn ang="0">
                  <a:pos x="0" y="671"/>
                </a:cxn>
                <a:cxn ang="0">
                  <a:pos x="671" y="671"/>
                </a:cxn>
                <a:cxn ang="0">
                  <a:pos x="671" y="671"/>
                </a:cxn>
              </a:cxnLst>
              <a:rect l="0" t="0" r="r" b="b"/>
              <a:pathLst>
                <a:path w="671" h="671">
                  <a:moveTo>
                    <a:pt x="671" y="671"/>
                  </a:moveTo>
                  <a:lnTo>
                    <a:pt x="671" y="0"/>
                  </a:lnTo>
                  <a:lnTo>
                    <a:pt x="0" y="0"/>
                  </a:lnTo>
                  <a:lnTo>
                    <a:pt x="0" y="671"/>
                  </a:lnTo>
                  <a:lnTo>
                    <a:pt x="671" y="671"/>
                  </a:lnTo>
                  <a:lnTo>
                    <a:pt x="671" y="6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auto">
            <a:xfrm>
              <a:off x="1740" y="565"/>
              <a:ext cx="24" cy="72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6" y="7"/>
                </a:cxn>
                <a:cxn ang="0">
                  <a:pos x="4" y="3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2" y="1"/>
                </a:cxn>
                <a:cxn ang="0">
                  <a:pos x="21" y="3"/>
                </a:cxn>
                <a:cxn ang="0">
                  <a:pos x="19" y="7"/>
                </a:cxn>
                <a:cxn ang="0">
                  <a:pos x="19" y="65"/>
                </a:cxn>
                <a:cxn ang="0">
                  <a:pos x="19" y="65"/>
                </a:cxn>
                <a:cxn ang="0">
                  <a:pos x="21" y="69"/>
                </a:cxn>
                <a:cxn ang="0">
                  <a:pos x="22" y="71"/>
                </a:cxn>
                <a:cxn ang="0">
                  <a:pos x="24" y="72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3" y="71"/>
                </a:cxn>
                <a:cxn ang="0">
                  <a:pos x="4" y="69"/>
                </a:cxn>
                <a:cxn ang="0">
                  <a:pos x="6" y="65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7"/>
                </a:cxn>
              </a:cxnLst>
              <a:rect l="0" t="0" r="r" b="b"/>
              <a:pathLst>
                <a:path w="24" h="72">
                  <a:moveTo>
                    <a:pt x="6" y="7"/>
                  </a:moveTo>
                  <a:lnTo>
                    <a:pt x="6" y="7"/>
                  </a:lnTo>
                  <a:lnTo>
                    <a:pt x="4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3"/>
                  </a:lnTo>
                  <a:lnTo>
                    <a:pt x="19" y="7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21" y="69"/>
                  </a:lnTo>
                  <a:lnTo>
                    <a:pt x="22" y="71"/>
                  </a:lnTo>
                  <a:lnTo>
                    <a:pt x="24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3" y="71"/>
                  </a:lnTo>
                  <a:lnTo>
                    <a:pt x="4" y="69"/>
                  </a:lnTo>
                  <a:lnTo>
                    <a:pt x="6" y="65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auto">
            <a:xfrm>
              <a:off x="1944" y="612"/>
              <a:ext cx="25" cy="25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7"/>
                </a:cxn>
                <a:cxn ang="0">
                  <a:pos x="17" y="4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7" y="9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7" y="16"/>
                </a:cxn>
                <a:cxn ang="0">
                  <a:pos x="8" y="19"/>
                </a:cxn>
                <a:cxn ang="0">
                  <a:pos x="10" y="21"/>
                </a:cxn>
                <a:cxn ang="0">
                  <a:pos x="14" y="22"/>
                </a:cxn>
                <a:cxn ang="0">
                  <a:pos x="14" y="22"/>
                </a:cxn>
                <a:cxn ang="0">
                  <a:pos x="16" y="22"/>
                </a:cxn>
                <a:cxn ang="0">
                  <a:pos x="19" y="21"/>
                </a:cxn>
                <a:cxn ang="0">
                  <a:pos x="20" y="16"/>
                </a:cxn>
                <a:cxn ang="0">
                  <a:pos x="25" y="16"/>
                </a:cxn>
                <a:cxn ang="0">
                  <a:pos x="25" y="16"/>
                </a:cxn>
                <a:cxn ang="0">
                  <a:pos x="23" y="19"/>
                </a:cxn>
                <a:cxn ang="0">
                  <a:pos x="22" y="22"/>
                </a:cxn>
                <a:cxn ang="0">
                  <a:pos x="17" y="25"/>
                </a:cxn>
                <a:cxn ang="0">
                  <a:pos x="14" y="25"/>
                </a:cxn>
                <a:cxn ang="0">
                  <a:pos x="14" y="25"/>
                </a:cxn>
                <a:cxn ang="0">
                  <a:pos x="8" y="25"/>
                </a:cxn>
                <a:cxn ang="0">
                  <a:pos x="5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5" y="3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2" y="1"/>
                </a:cxn>
                <a:cxn ang="0">
                  <a:pos x="23" y="4"/>
                </a:cxn>
                <a:cxn ang="0">
                  <a:pos x="25" y="7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20" y="7"/>
                </a:cxn>
              </a:cxnLst>
              <a:rect l="0" t="0" r="r" b="b"/>
              <a:pathLst>
                <a:path w="25" h="25">
                  <a:moveTo>
                    <a:pt x="20" y="7"/>
                  </a:moveTo>
                  <a:lnTo>
                    <a:pt x="20" y="7"/>
                  </a:lnTo>
                  <a:lnTo>
                    <a:pt x="17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0" y="4"/>
                  </a:lnTo>
                  <a:lnTo>
                    <a:pt x="8" y="6"/>
                  </a:lnTo>
                  <a:lnTo>
                    <a:pt x="7" y="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6"/>
                  </a:lnTo>
                  <a:lnTo>
                    <a:pt x="8" y="19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9" y="21"/>
                  </a:lnTo>
                  <a:lnTo>
                    <a:pt x="20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3" y="19"/>
                  </a:lnTo>
                  <a:lnTo>
                    <a:pt x="22" y="22"/>
                  </a:lnTo>
                  <a:lnTo>
                    <a:pt x="17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8" y="25"/>
                  </a:lnTo>
                  <a:lnTo>
                    <a:pt x="5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7"/>
                  </a:lnTo>
                  <a:lnTo>
                    <a:pt x="5" y="3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3" y="4"/>
                  </a:lnTo>
                  <a:lnTo>
                    <a:pt x="25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auto">
            <a:xfrm>
              <a:off x="1972" y="612"/>
              <a:ext cx="24" cy="2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15" y="4"/>
                </a:cxn>
                <a:cxn ang="0">
                  <a:pos x="18" y="6"/>
                </a:cxn>
                <a:cxn ang="0">
                  <a:pos x="19" y="9"/>
                </a:cxn>
                <a:cxn ang="0">
                  <a:pos x="19" y="13"/>
                </a:cxn>
                <a:cxn ang="0">
                  <a:pos x="19" y="13"/>
                </a:cxn>
                <a:cxn ang="0">
                  <a:pos x="19" y="16"/>
                </a:cxn>
                <a:cxn ang="0">
                  <a:pos x="18" y="19"/>
                </a:cxn>
                <a:cxn ang="0">
                  <a:pos x="15" y="21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9" y="21"/>
                </a:cxn>
                <a:cxn ang="0">
                  <a:pos x="6" y="19"/>
                </a:cxn>
                <a:cxn ang="0">
                  <a:pos x="4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4" y="9"/>
                </a:cxn>
                <a:cxn ang="0">
                  <a:pos x="6" y="6"/>
                </a:cxn>
                <a:cxn ang="0">
                  <a:pos x="9" y="4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3" y="22"/>
                </a:cxn>
                <a:cxn ang="0">
                  <a:pos x="7" y="25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21" y="22"/>
                </a:cxn>
                <a:cxn ang="0">
                  <a:pos x="24" y="18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4" y="7"/>
                </a:cxn>
                <a:cxn ang="0">
                  <a:pos x="21" y="3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3"/>
                </a:cxn>
              </a:cxnLst>
              <a:rect l="0" t="0" r="r" b="b"/>
              <a:pathLst>
                <a:path w="24" h="25">
                  <a:moveTo>
                    <a:pt x="12" y="3"/>
                  </a:moveTo>
                  <a:lnTo>
                    <a:pt x="12" y="3"/>
                  </a:lnTo>
                  <a:lnTo>
                    <a:pt x="15" y="4"/>
                  </a:lnTo>
                  <a:lnTo>
                    <a:pt x="18" y="6"/>
                  </a:lnTo>
                  <a:lnTo>
                    <a:pt x="19" y="9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8" y="19"/>
                  </a:lnTo>
                  <a:lnTo>
                    <a:pt x="15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9" y="21"/>
                  </a:lnTo>
                  <a:lnTo>
                    <a:pt x="6" y="19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9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8" y="25"/>
                  </a:lnTo>
                  <a:lnTo>
                    <a:pt x="21" y="22"/>
                  </a:lnTo>
                  <a:lnTo>
                    <a:pt x="24" y="18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7"/>
                  </a:lnTo>
                  <a:lnTo>
                    <a:pt x="21" y="3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auto">
            <a:xfrm>
              <a:off x="2000" y="612"/>
              <a:ext cx="27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21" y="0"/>
                </a:cxn>
                <a:cxn ang="0">
                  <a:pos x="27" y="0"/>
                </a:cxn>
                <a:cxn ang="0">
                  <a:pos x="27" y="25"/>
                </a:cxn>
                <a:cxn ang="0">
                  <a:pos x="23" y="25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15" y="25"/>
                </a:cxn>
                <a:cxn ang="0">
                  <a:pos x="12" y="25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5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25">
                  <a:moveTo>
                    <a:pt x="0" y="0"/>
                  </a:moveTo>
                  <a:lnTo>
                    <a:pt x="6" y="0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25"/>
                  </a:lnTo>
                  <a:lnTo>
                    <a:pt x="23" y="25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auto">
            <a:xfrm>
              <a:off x="2033" y="612"/>
              <a:ext cx="20" cy="25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4" y="4"/>
                </a:cxn>
                <a:cxn ang="0">
                  <a:pos x="15" y="6"/>
                </a:cxn>
                <a:cxn ang="0">
                  <a:pos x="15" y="7"/>
                </a:cxn>
                <a:cxn ang="0">
                  <a:pos x="15" y="7"/>
                </a:cxn>
                <a:cxn ang="0">
                  <a:pos x="15" y="10"/>
                </a:cxn>
                <a:cxn ang="0">
                  <a:pos x="14" y="12"/>
                </a:cxn>
                <a:cxn ang="0">
                  <a:pos x="11" y="12"/>
                </a:cxn>
                <a:cxn ang="0">
                  <a:pos x="5" y="1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0" y="25"/>
                </a:cxn>
                <a:cxn ang="0">
                  <a:pos x="5" y="25"/>
                </a:cxn>
                <a:cxn ang="0">
                  <a:pos x="5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5" y="15"/>
                </a:cxn>
                <a:cxn ang="0">
                  <a:pos x="18" y="13"/>
                </a:cxn>
                <a:cxn ang="0">
                  <a:pos x="20" y="10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20" y="6"/>
                </a:cxn>
                <a:cxn ang="0">
                  <a:pos x="18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5" y="4"/>
                </a:cxn>
              </a:cxnLst>
              <a:rect l="0" t="0" r="r" b="b"/>
              <a:pathLst>
                <a:path w="20" h="25">
                  <a:moveTo>
                    <a:pt x="5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5" y="1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5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8" y="13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auto">
            <a:xfrm>
              <a:off x="2056" y="612"/>
              <a:ext cx="2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6" y="19"/>
                </a:cxn>
                <a:cxn ang="0">
                  <a:pos x="7" y="21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5" y="21"/>
                </a:cxn>
                <a:cxn ang="0">
                  <a:pos x="16" y="19"/>
                </a:cxn>
                <a:cxn ang="0">
                  <a:pos x="18" y="15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2" y="16"/>
                </a:cxn>
                <a:cxn ang="0">
                  <a:pos x="22" y="16"/>
                </a:cxn>
                <a:cxn ang="0">
                  <a:pos x="21" y="21"/>
                </a:cxn>
                <a:cxn ang="0">
                  <a:pos x="19" y="24"/>
                </a:cxn>
                <a:cxn ang="0">
                  <a:pos x="15" y="25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7" y="25"/>
                </a:cxn>
                <a:cxn ang="0">
                  <a:pos x="3" y="24"/>
                </a:cxn>
                <a:cxn ang="0">
                  <a:pos x="1" y="21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25">
                  <a:moveTo>
                    <a:pt x="0" y="0"/>
                  </a:moveTo>
                  <a:lnTo>
                    <a:pt x="4" y="0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6" y="19"/>
                  </a:lnTo>
                  <a:lnTo>
                    <a:pt x="7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5" y="21"/>
                  </a:lnTo>
                  <a:lnTo>
                    <a:pt x="16" y="19"/>
                  </a:lnTo>
                  <a:lnTo>
                    <a:pt x="18" y="15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1" y="21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5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auto">
            <a:xfrm>
              <a:off x="2080" y="612"/>
              <a:ext cx="21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21" y="4"/>
                </a:cxn>
                <a:cxn ang="0">
                  <a:pos x="14" y="4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25">
                  <a:moveTo>
                    <a:pt x="0" y="0"/>
                  </a:moveTo>
                  <a:lnTo>
                    <a:pt x="21" y="0"/>
                  </a:lnTo>
                  <a:lnTo>
                    <a:pt x="21" y="4"/>
                  </a:lnTo>
                  <a:lnTo>
                    <a:pt x="14" y="4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auto">
            <a:xfrm>
              <a:off x="2104" y="612"/>
              <a:ext cx="20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0"/>
                </a:cxn>
                <a:cxn ang="0">
                  <a:pos x="20" y="4"/>
                </a:cxn>
                <a:cxn ang="0">
                  <a:pos x="5" y="4"/>
                </a:cxn>
                <a:cxn ang="0">
                  <a:pos x="5" y="10"/>
                </a:cxn>
                <a:cxn ang="0">
                  <a:pos x="18" y="10"/>
                </a:cxn>
                <a:cxn ang="0">
                  <a:pos x="18" y="13"/>
                </a:cxn>
                <a:cxn ang="0">
                  <a:pos x="5" y="13"/>
                </a:cxn>
                <a:cxn ang="0">
                  <a:pos x="5" y="21"/>
                </a:cxn>
                <a:cxn ang="0">
                  <a:pos x="20" y="21"/>
                </a:cxn>
                <a:cxn ang="0">
                  <a:pos x="20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25">
                  <a:moveTo>
                    <a:pt x="0" y="0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5" y="4"/>
                  </a:lnTo>
                  <a:lnTo>
                    <a:pt x="5" y="10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5" y="13"/>
                  </a:lnTo>
                  <a:lnTo>
                    <a:pt x="5" y="21"/>
                  </a:lnTo>
                  <a:lnTo>
                    <a:pt x="20" y="21"/>
                  </a:lnTo>
                  <a:lnTo>
                    <a:pt x="20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auto">
            <a:xfrm>
              <a:off x="2127" y="612"/>
              <a:ext cx="22" cy="2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6" y="6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6" y="10"/>
                </a:cxn>
                <a:cxn ang="0">
                  <a:pos x="12" y="12"/>
                </a:cxn>
                <a:cxn ang="0">
                  <a:pos x="4" y="1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4" y="15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5" y="15"/>
                </a:cxn>
                <a:cxn ang="0">
                  <a:pos x="16" y="16"/>
                </a:cxn>
                <a:cxn ang="0">
                  <a:pos x="16" y="21"/>
                </a:cxn>
                <a:cxn ang="0">
                  <a:pos x="16" y="21"/>
                </a:cxn>
                <a:cxn ang="0">
                  <a:pos x="18" y="25"/>
                </a:cxn>
                <a:cxn ang="0">
                  <a:pos x="22" y="25"/>
                </a:cxn>
                <a:cxn ang="0">
                  <a:pos x="22" y="25"/>
                </a:cxn>
                <a:cxn ang="0">
                  <a:pos x="21" y="18"/>
                </a:cxn>
                <a:cxn ang="0">
                  <a:pos x="21" y="18"/>
                </a:cxn>
                <a:cxn ang="0">
                  <a:pos x="19" y="15"/>
                </a:cxn>
                <a:cxn ang="0">
                  <a:pos x="18" y="13"/>
                </a:cxn>
                <a:cxn ang="0">
                  <a:pos x="18" y="13"/>
                </a:cxn>
                <a:cxn ang="0">
                  <a:pos x="18" y="13"/>
                </a:cxn>
                <a:cxn ang="0">
                  <a:pos x="19" y="12"/>
                </a:cxn>
                <a:cxn ang="0">
                  <a:pos x="21" y="10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1" y="4"/>
                </a:cxn>
                <a:cxn ang="0">
                  <a:pos x="19" y="1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4" y="4"/>
                </a:cxn>
              </a:cxnLst>
              <a:rect l="0" t="0" r="r" b="b"/>
              <a:pathLst>
                <a:path w="22" h="25">
                  <a:moveTo>
                    <a:pt x="4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4" y="1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4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6" y="16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8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19" y="15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auto">
            <a:xfrm>
              <a:off x="2151" y="612"/>
              <a:ext cx="21" cy="25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4" y="16"/>
                </a:cxn>
                <a:cxn ang="0">
                  <a:pos x="6" y="19"/>
                </a:cxn>
                <a:cxn ang="0">
                  <a:pos x="7" y="21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6" y="21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6" y="16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10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4"/>
                </a:cxn>
                <a:cxn ang="0">
                  <a:pos x="21" y="7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6" y="6"/>
                </a:cxn>
                <a:cxn ang="0">
                  <a:pos x="15" y="4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7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16" y="12"/>
                </a:cxn>
                <a:cxn ang="0">
                  <a:pos x="16" y="12"/>
                </a:cxn>
                <a:cxn ang="0">
                  <a:pos x="21" y="13"/>
                </a:cxn>
                <a:cxn ang="0">
                  <a:pos x="21" y="18"/>
                </a:cxn>
                <a:cxn ang="0">
                  <a:pos x="21" y="18"/>
                </a:cxn>
                <a:cxn ang="0">
                  <a:pos x="21" y="21"/>
                </a:cxn>
                <a:cxn ang="0">
                  <a:pos x="18" y="24"/>
                </a:cxn>
                <a:cxn ang="0">
                  <a:pos x="15" y="25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7" y="25"/>
                </a:cxn>
                <a:cxn ang="0">
                  <a:pos x="4" y="24"/>
                </a:cxn>
                <a:cxn ang="0">
                  <a:pos x="1" y="21"/>
                </a:cxn>
                <a:cxn ang="0">
                  <a:pos x="0" y="16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4" y="16"/>
                </a:cxn>
              </a:cxnLst>
              <a:rect l="0" t="0" r="r" b="b"/>
              <a:pathLst>
                <a:path w="21" h="25">
                  <a:moveTo>
                    <a:pt x="4" y="16"/>
                  </a:moveTo>
                  <a:lnTo>
                    <a:pt x="4" y="16"/>
                  </a:lnTo>
                  <a:lnTo>
                    <a:pt x="6" y="19"/>
                  </a:lnTo>
                  <a:lnTo>
                    <a:pt x="7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6" y="21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1" y="13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21"/>
                  </a:lnTo>
                  <a:lnTo>
                    <a:pt x="18" y="24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5"/>
                  </a:lnTo>
                  <a:lnTo>
                    <a:pt x="4" y="24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auto">
            <a:xfrm>
              <a:off x="1597" y="565"/>
              <a:ext cx="48" cy="72"/>
            </a:xfrm>
            <a:custGeom>
              <a:avLst/>
              <a:gdLst/>
              <a:ahLst/>
              <a:cxnLst>
                <a:cxn ang="0">
                  <a:pos x="18" y="38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0" y="39"/>
                </a:cxn>
                <a:cxn ang="0">
                  <a:pos x="42" y="41"/>
                </a:cxn>
                <a:cxn ang="0">
                  <a:pos x="42" y="42"/>
                </a:cxn>
                <a:cxn ang="0">
                  <a:pos x="42" y="30"/>
                </a:cxn>
                <a:cxn ang="0">
                  <a:pos x="18" y="30"/>
                </a:cxn>
                <a:cxn ang="0">
                  <a:pos x="18" y="7"/>
                </a:cxn>
                <a:cxn ang="0">
                  <a:pos x="40" y="7"/>
                </a:cxn>
                <a:cxn ang="0">
                  <a:pos x="40" y="7"/>
                </a:cxn>
                <a:cxn ang="0">
                  <a:pos x="45" y="9"/>
                </a:cxn>
                <a:cxn ang="0">
                  <a:pos x="46" y="10"/>
                </a:cxn>
                <a:cxn ang="0">
                  <a:pos x="48" y="13"/>
                </a:cxn>
                <a:cxn ang="0">
                  <a:pos x="4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6" y="7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4" y="71"/>
                </a:cxn>
                <a:cxn ang="0">
                  <a:pos x="3" y="72"/>
                </a:cxn>
                <a:cxn ang="0">
                  <a:pos x="0" y="72"/>
                </a:cxn>
                <a:cxn ang="0">
                  <a:pos x="24" y="72"/>
                </a:cxn>
                <a:cxn ang="0">
                  <a:pos x="24" y="72"/>
                </a:cxn>
                <a:cxn ang="0">
                  <a:pos x="22" y="72"/>
                </a:cxn>
                <a:cxn ang="0">
                  <a:pos x="21" y="71"/>
                </a:cxn>
                <a:cxn ang="0">
                  <a:pos x="18" y="65"/>
                </a:cxn>
                <a:cxn ang="0">
                  <a:pos x="18" y="38"/>
                </a:cxn>
                <a:cxn ang="0">
                  <a:pos x="18" y="38"/>
                </a:cxn>
                <a:cxn ang="0">
                  <a:pos x="18" y="38"/>
                </a:cxn>
              </a:cxnLst>
              <a:rect l="0" t="0" r="r" b="b"/>
              <a:pathLst>
                <a:path w="48" h="72">
                  <a:moveTo>
                    <a:pt x="18" y="38"/>
                  </a:moveTo>
                  <a:lnTo>
                    <a:pt x="36" y="38"/>
                  </a:lnTo>
                  <a:lnTo>
                    <a:pt x="36" y="38"/>
                  </a:lnTo>
                  <a:lnTo>
                    <a:pt x="40" y="39"/>
                  </a:lnTo>
                  <a:lnTo>
                    <a:pt x="42" y="41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18" y="30"/>
                  </a:lnTo>
                  <a:lnTo>
                    <a:pt x="18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5" y="9"/>
                  </a:lnTo>
                  <a:lnTo>
                    <a:pt x="46" y="10"/>
                  </a:lnTo>
                  <a:lnTo>
                    <a:pt x="48" y="13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6" y="7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4" y="71"/>
                  </a:lnTo>
                  <a:lnTo>
                    <a:pt x="3" y="72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18" y="65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auto">
            <a:xfrm>
              <a:off x="1646" y="565"/>
              <a:ext cx="65" cy="74"/>
            </a:xfrm>
            <a:custGeom>
              <a:avLst/>
              <a:gdLst/>
              <a:ahLst/>
              <a:cxnLst>
                <a:cxn ang="0">
                  <a:pos x="18" y="53"/>
                </a:cxn>
                <a:cxn ang="0">
                  <a:pos x="18" y="53"/>
                </a:cxn>
                <a:cxn ang="0">
                  <a:pos x="20" y="59"/>
                </a:cxn>
                <a:cxn ang="0">
                  <a:pos x="23" y="63"/>
                </a:cxn>
                <a:cxn ang="0">
                  <a:pos x="26" y="66"/>
                </a:cxn>
                <a:cxn ang="0">
                  <a:pos x="32" y="66"/>
                </a:cxn>
                <a:cxn ang="0">
                  <a:pos x="32" y="66"/>
                </a:cxn>
                <a:cxn ang="0">
                  <a:pos x="38" y="66"/>
                </a:cxn>
                <a:cxn ang="0">
                  <a:pos x="43" y="63"/>
                </a:cxn>
                <a:cxn ang="0">
                  <a:pos x="46" y="59"/>
                </a:cxn>
                <a:cxn ang="0">
                  <a:pos x="46" y="53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62" y="0"/>
                </a:cxn>
                <a:cxn ang="0">
                  <a:pos x="61" y="1"/>
                </a:cxn>
                <a:cxn ang="0">
                  <a:pos x="59" y="7"/>
                </a:cxn>
                <a:cxn ang="0">
                  <a:pos x="59" y="51"/>
                </a:cxn>
                <a:cxn ang="0">
                  <a:pos x="59" y="51"/>
                </a:cxn>
                <a:cxn ang="0">
                  <a:pos x="58" y="57"/>
                </a:cxn>
                <a:cxn ang="0">
                  <a:pos x="56" y="62"/>
                </a:cxn>
                <a:cxn ang="0">
                  <a:pos x="55" y="65"/>
                </a:cxn>
                <a:cxn ang="0">
                  <a:pos x="52" y="68"/>
                </a:cxn>
                <a:cxn ang="0">
                  <a:pos x="43" y="72"/>
                </a:cxn>
                <a:cxn ang="0">
                  <a:pos x="32" y="74"/>
                </a:cxn>
                <a:cxn ang="0">
                  <a:pos x="32" y="74"/>
                </a:cxn>
                <a:cxn ang="0">
                  <a:pos x="21" y="72"/>
                </a:cxn>
                <a:cxn ang="0">
                  <a:pos x="14" y="68"/>
                </a:cxn>
                <a:cxn ang="0">
                  <a:pos x="9" y="65"/>
                </a:cxn>
                <a:cxn ang="0">
                  <a:pos x="8" y="62"/>
                </a:cxn>
                <a:cxn ang="0">
                  <a:pos x="6" y="57"/>
                </a:cxn>
                <a:cxn ang="0">
                  <a:pos x="5" y="51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20" y="1"/>
                </a:cxn>
                <a:cxn ang="0">
                  <a:pos x="18" y="7"/>
                </a:cxn>
                <a:cxn ang="0">
                  <a:pos x="18" y="53"/>
                </a:cxn>
                <a:cxn ang="0">
                  <a:pos x="18" y="53"/>
                </a:cxn>
                <a:cxn ang="0">
                  <a:pos x="18" y="53"/>
                </a:cxn>
              </a:cxnLst>
              <a:rect l="0" t="0" r="r" b="b"/>
              <a:pathLst>
                <a:path w="65" h="74">
                  <a:moveTo>
                    <a:pt x="18" y="53"/>
                  </a:moveTo>
                  <a:lnTo>
                    <a:pt x="18" y="53"/>
                  </a:lnTo>
                  <a:lnTo>
                    <a:pt x="20" y="59"/>
                  </a:lnTo>
                  <a:lnTo>
                    <a:pt x="23" y="63"/>
                  </a:lnTo>
                  <a:lnTo>
                    <a:pt x="26" y="66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38" y="66"/>
                  </a:lnTo>
                  <a:lnTo>
                    <a:pt x="43" y="63"/>
                  </a:lnTo>
                  <a:lnTo>
                    <a:pt x="46" y="59"/>
                  </a:lnTo>
                  <a:lnTo>
                    <a:pt x="46" y="53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1" y="1"/>
                  </a:lnTo>
                  <a:lnTo>
                    <a:pt x="59" y="7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8" y="57"/>
                  </a:lnTo>
                  <a:lnTo>
                    <a:pt x="56" y="62"/>
                  </a:lnTo>
                  <a:lnTo>
                    <a:pt x="55" y="65"/>
                  </a:lnTo>
                  <a:lnTo>
                    <a:pt x="52" y="68"/>
                  </a:lnTo>
                  <a:lnTo>
                    <a:pt x="43" y="72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21" y="72"/>
                  </a:lnTo>
                  <a:lnTo>
                    <a:pt x="14" y="68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6" y="57"/>
                  </a:lnTo>
                  <a:lnTo>
                    <a:pt x="5" y="51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8" y="7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8" y="5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auto">
            <a:xfrm>
              <a:off x="1708" y="565"/>
              <a:ext cx="30" cy="101"/>
            </a:xfrm>
            <a:custGeom>
              <a:avLst/>
              <a:gdLst/>
              <a:ahLst/>
              <a:cxnLst>
                <a:cxn ang="0">
                  <a:pos x="24" y="7"/>
                </a:cxn>
                <a:cxn ang="0">
                  <a:pos x="24" y="7"/>
                </a:cxn>
                <a:cxn ang="0">
                  <a:pos x="26" y="1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9" y="1"/>
                </a:cxn>
                <a:cxn ang="0">
                  <a:pos x="11" y="7"/>
                </a:cxn>
                <a:cxn ang="0">
                  <a:pos x="11" y="80"/>
                </a:cxn>
                <a:cxn ang="0">
                  <a:pos x="11" y="80"/>
                </a:cxn>
                <a:cxn ang="0">
                  <a:pos x="9" y="87"/>
                </a:cxn>
                <a:cxn ang="0">
                  <a:pos x="6" y="95"/>
                </a:cxn>
                <a:cxn ang="0">
                  <a:pos x="3" y="98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5" y="99"/>
                </a:cxn>
                <a:cxn ang="0">
                  <a:pos x="12" y="96"/>
                </a:cxn>
                <a:cxn ang="0">
                  <a:pos x="17" y="93"/>
                </a:cxn>
                <a:cxn ang="0">
                  <a:pos x="20" y="89"/>
                </a:cxn>
                <a:cxn ang="0">
                  <a:pos x="23" y="83"/>
                </a:cxn>
                <a:cxn ang="0">
                  <a:pos x="24" y="75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</a:cxnLst>
              <a:rect l="0" t="0" r="r" b="b"/>
              <a:pathLst>
                <a:path w="30" h="101">
                  <a:moveTo>
                    <a:pt x="24" y="7"/>
                  </a:moveTo>
                  <a:lnTo>
                    <a:pt x="24" y="7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1" y="7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9" y="87"/>
                  </a:lnTo>
                  <a:lnTo>
                    <a:pt x="6" y="95"/>
                  </a:lnTo>
                  <a:lnTo>
                    <a:pt x="3" y="98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5" y="99"/>
                  </a:lnTo>
                  <a:lnTo>
                    <a:pt x="12" y="96"/>
                  </a:lnTo>
                  <a:lnTo>
                    <a:pt x="17" y="93"/>
                  </a:lnTo>
                  <a:lnTo>
                    <a:pt x="20" y="89"/>
                  </a:lnTo>
                  <a:lnTo>
                    <a:pt x="23" y="83"/>
                  </a:lnTo>
                  <a:lnTo>
                    <a:pt x="24" y="75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auto">
            <a:xfrm>
              <a:off x="1865" y="565"/>
              <a:ext cx="64" cy="74"/>
            </a:xfrm>
            <a:custGeom>
              <a:avLst/>
              <a:gdLst/>
              <a:ahLst/>
              <a:cxnLst>
                <a:cxn ang="0">
                  <a:pos x="19" y="53"/>
                </a:cxn>
                <a:cxn ang="0">
                  <a:pos x="19" y="53"/>
                </a:cxn>
                <a:cxn ang="0">
                  <a:pos x="19" y="59"/>
                </a:cxn>
                <a:cxn ang="0">
                  <a:pos x="22" y="63"/>
                </a:cxn>
                <a:cxn ang="0">
                  <a:pos x="27" y="66"/>
                </a:cxn>
                <a:cxn ang="0">
                  <a:pos x="33" y="66"/>
                </a:cxn>
                <a:cxn ang="0">
                  <a:pos x="33" y="66"/>
                </a:cxn>
                <a:cxn ang="0">
                  <a:pos x="37" y="66"/>
                </a:cxn>
                <a:cxn ang="0">
                  <a:pos x="42" y="63"/>
                </a:cxn>
                <a:cxn ang="0">
                  <a:pos x="45" y="59"/>
                </a:cxn>
                <a:cxn ang="0">
                  <a:pos x="46" y="53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63" y="0"/>
                </a:cxn>
                <a:cxn ang="0">
                  <a:pos x="61" y="1"/>
                </a:cxn>
                <a:cxn ang="0">
                  <a:pos x="60" y="7"/>
                </a:cxn>
                <a:cxn ang="0">
                  <a:pos x="60" y="51"/>
                </a:cxn>
                <a:cxn ang="0">
                  <a:pos x="60" y="51"/>
                </a:cxn>
                <a:cxn ang="0">
                  <a:pos x="58" y="57"/>
                </a:cxn>
                <a:cxn ang="0">
                  <a:pos x="57" y="62"/>
                </a:cxn>
                <a:cxn ang="0">
                  <a:pos x="55" y="65"/>
                </a:cxn>
                <a:cxn ang="0">
                  <a:pos x="51" y="68"/>
                </a:cxn>
                <a:cxn ang="0">
                  <a:pos x="43" y="72"/>
                </a:cxn>
                <a:cxn ang="0">
                  <a:pos x="33" y="74"/>
                </a:cxn>
                <a:cxn ang="0">
                  <a:pos x="33" y="74"/>
                </a:cxn>
                <a:cxn ang="0">
                  <a:pos x="22" y="72"/>
                </a:cxn>
                <a:cxn ang="0">
                  <a:pos x="13" y="68"/>
                </a:cxn>
                <a:cxn ang="0">
                  <a:pos x="10" y="65"/>
                </a:cxn>
                <a:cxn ang="0">
                  <a:pos x="9" y="62"/>
                </a:cxn>
                <a:cxn ang="0">
                  <a:pos x="6" y="57"/>
                </a:cxn>
                <a:cxn ang="0">
                  <a:pos x="6" y="51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19" y="7"/>
                </a:cxn>
                <a:cxn ang="0">
                  <a:pos x="19" y="53"/>
                </a:cxn>
                <a:cxn ang="0">
                  <a:pos x="19" y="53"/>
                </a:cxn>
                <a:cxn ang="0">
                  <a:pos x="19" y="53"/>
                </a:cxn>
              </a:cxnLst>
              <a:rect l="0" t="0" r="r" b="b"/>
              <a:pathLst>
                <a:path w="64" h="74">
                  <a:moveTo>
                    <a:pt x="19" y="53"/>
                  </a:moveTo>
                  <a:lnTo>
                    <a:pt x="19" y="53"/>
                  </a:lnTo>
                  <a:lnTo>
                    <a:pt x="19" y="59"/>
                  </a:lnTo>
                  <a:lnTo>
                    <a:pt x="22" y="63"/>
                  </a:lnTo>
                  <a:lnTo>
                    <a:pt x="27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7" y="66"/>
                  </a:lnTo>
                  <a:lnTo>
                    <a:pt x="42" y="63"/>
                  </a:lnTo>
                  <a:lnTo>
                    <a:pt x="45" y="59"/>
                  </a:lnTo>
                  <a:lnTo>
                    <a:pt x="46" y="53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60" y="7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58" y="57"/>
                  </a:lnTo>
                  <a:lnTo>
                    <a:pt x="57" y="62"/>
                  </a:lnTo>
                  <a:lnTo>
                    <a:pt x="55" y="65"/>
                  </a:lnTo>
                  <a:lnTo>
                    <a:pt x="51" y="68"/>
                  </a:lnTo>
                  <a:lnTo>
                    <a:pt x="43" y="72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22" y="72"/>
                  </a:lnTo>
                  <a:lnTo>
                    <a:pt x="13" y="68"/>
                  </a:lnTo>
                  <a:lnTo>
                    <a:pt x="10" y="65"/>
                  </a:lnTo>
                  <a:lnTo>
                    <a:pt x="9" y="62"/>
                  </a:lnTo>
                  <a:lnTo>
                    <a:pt x="6" y="57"/>
                  </a:lnTo>
                  <a:lnTo>
                    <a:pt x="6" y="51"/>
                  </a:lnTo>
                  <a:lnTo>
                    <a:pt x="6" y="7"/>
                  </a:lnTo>
                  <a:lnTo>
                    <a:pt x="6" y="7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7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19" y="5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auto">
            <a:xfrm>
              <a:off x="1818" y="563"/>
              <a:ext cx="48" cy="76"/>
            </a:xfrm>
            <a:custGeom>
              <a:avLst/>
              <a:gdLst/>
              <a:ahLst/>
              <a:cxnLst>
                <a:cxn ang="0">
                  <a:pos x="41" y="14"/>
                </a:cxn>
                <a:cxn ang="0">
                  <a:pos x="33" y="8"/>
                </a:cxn>
                <a:cxn ang="0">
                  <a:pos x="29" y="8"/>
                </a:cxn>
                <a:cxn ang="0">
                  <a:pos x="20" y="9"/>
                </a:cxn>
                <a:cxn ang="0">
                  <a:pos x="15" y="14"/>
                </a:cxn>
                <a:cxn ang="0">
                  <a:pos x="14" y="20"/>
                </a:cxn>
                <a:cxn ang="0">
                  <a:pos x="14" y="23"/>
                </a:cxn>
                <a:cxn ang="0">
                  <a:pos x="20" y="29"/>
                </a:cxn>
                <a:cxn ang="0">
                  <a:pos x="35" y="37"/>
                </a:cxn>
                <a:cxn ang="0">
                  <a:pos x="44" y="43"/>
                </a:cxn>
                <a:cxn ang="0">
                  <a:pos x="48" y="53"/>
                </a:cxn>
                <a:cxn ang="0">
                  <a:pos x="48" y="56"/>
                </a:cxn>
                <a:cxn ang="0">
                  <a:pos x="47" y="62"/>
                </a:cxn>
                <a:cxn ang="0">
                  <a:pos x="41" y="70"/>
                </a:cxn>
                <a:cxn ang="0">
                  <a:pos x="29" y="76"/>
                </a:cxn>
                <a:cxn ang="0">
                  <a:pos x="18" y="76"/>
                </a:cxn>
                <a:cxn ang="0">
                  <a:pos x="5" y="74"/>
                </a:cxn>
                <a:cxn ang="0">
                  <a:pos x="0" y="61"/>
                </a:cxn>
                <a:cxn ang="0">
                  <a:pos x="11" y="67"/>
                </a:cxn>
                <a:cxn ang="0">
                  <a:pos x="18" y="68"/>
                </a:cxn>
                <a:cxn ang="0">
                  <a:pos x="29" y="67"/>
                </a:cxn>
                <a:cxn ang="0">
                  <a:pos x="33" y="62"/>
                </a:cxn>
                <a:cxn ang="0">
                  <a:pos x="36" y="56"/>
                </a:cxn>
                <a:cxn ang="0">
                  <a:pos x="35" y="53"/>
                </a:cxn>
                <a:cxn ang="0">
                  <a:pos x="30" y="49"/>
                </a:cxn>
                <a:cxn ang="0">
                  <a:pos x="15" y="40"/>
                </a:cxn>
                <a:cxn ang="0">
                  <a:pos x="6" y="34"/>
                </a:cxn>
                <a:cxn ang="0">
                  <a:pos x="2" y="23"/>
                </a:cxn>
                <a:cxn ang="0">
                  <a:pos x="2" y="20"/>
                </a:cxn>
                <a:cxn ang="0">
                  <a:pos x="5" y="11"/>
                </a:cxn>
                <a:cxn ang="0">
                  <a:pos x="12" y="3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41" y="3"/>
                </a:cxn>
                <a:cxn ang="0">
                  <a:pos x="41" y="14"/>
                </a:cxn>
              </a:cxnLst>
              <a:rect l="0" t="0" r="r" b="b"/>
              <a:pathLst>
                <a:path w="48" h="76">
                  <a:moveTo>
                    <a:pt x="41" y="14"/>
                  </a:moveTo>
                  <a:lnTo>
                    <a:pt x="41" y="14"/>
                  </a:lnTo>
                  <a:lnTo>
                    <a:pt x="38" y="9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3" y="8"/>
                  </a:lnTo>
                  <a:lnTo>
                    <a:pt x="20" y="9"/>
                  </a:lnTo>
                  <a:lnTo>
                    <a:pt x="17" y="11"/>
                  </a:lnTo>
                  <a:lnTo>
                    <a:pt x="15" y="14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7" y="26"/>
                  </a:lnTo>
                  <a:lnTo>
                    <a:pt x="20" y="29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9" y="40"/>
                  </a:lnTo>
                  <a:lnTo>
                    <a:pt x="44" y="43"/>
                  </a:lnTo>
                  <a:lnTo>
                    <a:pt x="47" y="49"/>
                  </a:lnTo>
                  <a:lnTo>
                    <a:pt x="48" y="53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9"/>
                  </a:lnTo>
                  <a:lnTo>
                    <a:pt x="47" y="62"/>
                  </a:lnTo>
                  <a:lnTo>
                    <a:pt x="44" y="65"/>
                  </a:lnTo>
                  <a:lnTo>
                    <a:pt x="41" y="70"/>
                  </a:lnTo>
                  <a:lnTo>
                    <a:pt x="36" y="73"/>
                  </a:lnTo>
                  <a:lnTo>
                    <a:pt x="29" y="76"/>
                  </a:lnTo>
                  <a:lnTo>
                    <a:pt x="18" y="76"/>
                  </a:lnTo>
                  <a:lnTo>
                    <a:pt x="18" y="76"/>
                  </a:lnTo>
                  <a:lnTo>
                    <a:pt x="14" y="76"/>
                  </a:lnTo>
                  <a:lnTo>
                    <a:pt x="5" y="74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5" y="65"/>
                  </a:lnTo>
                  <a:lnTo>
                    <a:pt x="11" y="67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9" y="67"/>
                  </a:lnTo>
                  <a:lnTo>
                    <a:pt x="32" y="65"/>
                  </a:lnTo>
                  <a:lnTo>
                    <a:pt x="33" y="62"/>
                  </a:lnTo>
                  <a:lnTo>
                    <a:pt x="35" y="58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5" y="53"/>
                  </a:lnTo>
                  <a:lnTo>
                    <a:pt x="33" y="50"/>
                  </a:lnTo>
                  <a:lnTo>
                    <a:pt x="30" y="49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1" y="37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7"/>
                  </a:lnTo>
                  <a:lnTo>
                    <a:pt x="5" y="11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8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2"/>
                  </a:lnTo>
                  <a:lnTo>
                    <a:pt x="41" y="3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1" y="1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auto">
            <a:xfrm>
              <a:off x="1765" y="565"/>
              <a:ext cx="55" cy="7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" y="10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21" y="7"/>
                </a:cxn>
                <a:cxn ang="0">
                  <a:pos x="21" y="65"/>
                </a:cxn>
                <a:cxn ang="0">
                  <a:pos x="21" y="65"/>
                </a:cxn>
                <a:cxn ang="0">
                  <a:pos x="20" y="71"/>
                </a:cxn>
                <a:cxn ang="0">
                  <a:pos x="17" y="72"/>
                </a:cxn>
                <a:cxn ang="0">
                  <a:pos x="15" y="72"/>
                </a:cxn>
                <a:cxn ang="0">
                  <a:pos x="39" y="72"/>
                </a:cxn>
                <a:cxn ang="0">
                  <a:pos x="39" y="72"/>
                </a:cxn>
                <a:cxn ang="0">
                  <a:pos x="38" y="72"/>
                </a:cxn>
                <a:cxn ang="0">
                  <a:pos x="35" y="71"/>
                </a:cxn>
                <a:cxn ang="0">
                  <a:pos x="33" y="65"/>
                </a:cxn>
                <a:cxn ang="0">
                  <a:pos x="33" y="7"/>
                </a:cxn>
                <a:cxn ang="0">
                  <a:pos x="44" y="7"/>
                </a:cxn>
                <a:cxn ang="0">
                  <a:pos x="44" y="7"/>
                </a:cxn>
                <a:cxn ang="0">
                  <a:pos x="47" y="7"/>
                </a:cxn>
                <a:cxn ang="0">
                  <a:pos x="49" y="9"/>
                </a:cxn>
                <a:cxn ang="0">
                  <a:pos x="50" y="10"/>
                </a:cxn>
                <a:cxn ang="0">
                  <a:pos x="50" y="13"/>
                </a:cxn>
                <a:cxn ang="0">
                  <a:pos x="5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5" h="72">
                  <a:moveTo>
                    <a:pt x="3" y="0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5" y="7"/>
                  </a:lnTo>
                  <a:lnTo>
                    <a:pt x="8" y="7"/>
                  </a:lnTo>
                  <a:lnTo>
                    <a:pt x="21" y="7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20" y="71"/>
                  </a:lnTo>
                  <a:lnTo>
                    <a:pt x="17" y="72"/>
                  </a:lnTo>
                  <a:lnTo>
                    <a:pt x="15" y="72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38" y="72"/>
                  </a:lnTo>
                  <a:lnTo>
                    <a:pt x="35" y="71"/>
                  </a:lnTo>
                  <a:lnTo>
                    <a:pt x="33" y="65"/>
                  </a:lnTo>
                  <a:lnTo>
                    <a:pt x="33" y="7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7" y="7"/>
                  </a:lnTo>
                  <a:lnTo>
                    <a:pt x="49" y="9"/>
                  </a:lnTo>
                  <a:lnTo>
                    <a:pt x="50" y="10"/>
                  </a:lnTo>
                  <a:lnTo>
                    <a:pt x="50" y="13"/>
                  </a:lnTo>
                  <a:lnTo>
                    <a:pt x="5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auto">
            <a:xfrm>
              <a:off x="1707" y="509"/>
              <a:ext cx="67" cy="51"/>
            </a:xfrm>
            <a:custGeom>
              <a:avLst/>
              <a:gdLst/>
              <a:ahLst/>
              <a:cxnLst>
                <a:cxn ang="0">
                  <a:pos x="36" y="30"/>
                </a:cxn>
                <a:cxn ang="0">
                  <a:pos x="46" y="35"/>
                </a:cxn>
                <a:cxn ang="0">
                  <a:pos x="52" y="33"/>
                </a:cxn>
                <a:cxn ang="0">
                  <a:pos x="60" y="26"/>
                </a:cxn>
                <a:cxn ang="0">
                  <a:pos x="61" y="21"/>
                </a:cxn>
                <a:cxn ang="0">
                  <a:pos x="57" y="11"/>
                </a:cxn>
                <a:cxn ang="0">
                  <a:pos x="46" y="6"/>
                </a:cxn>
                <a:cxn ang="0">
                  <a:pos x="45" y="6"/>
                </a:cxn>
                <a:cxn ang="0">
                  <a:pos x="34" y="12"/>
                </a:cxn>
                <a:cxn ang="0">
                  <a:pos x="30" y="20"/>
                </a:cxn>
                <a:cxn ang="0">
                  <a:pos x="30" y="9"/>
                </a:cxn>
                <a:cxn ang="0">
                  <a:pos x="37" y="3"/>
                </a:cxn>
                <a:cxn ang="0">
                  <a:pos x="46" y="0"/>
                </a:cxn>
                <a:cxn ang="0">
                  <a:pos x="54" y="2"/>
                </a:cxn>
                <a:cxn ang="0">
                  <a:pos x="66" y="14"/>
                </a:cxn>
                <a:cxn ang="0">
                  <a:pos x="67" y="21"/>
                </a:cxn>
                <a:cxn ang="0">
                  <a:pos x="61" y="35"/>
                </a:cxn>
                <a:cxn ang="0">
                  <a:pos x="46" y="41"/>
                </a:cxn>
                <a:cxn ang="0">
                  <a:pos x="39" y="39"/>
                </a:cxn>
                <a:cxn ang="0">
                  <a:pos x="25" y="27"/>
                </a:cxn>
                <a:cxn ang="0">
                  <a:pos x="21" y="26"/>
                </a:cxn>
                <a:cxn ang="0">
                  <a:pos x="16" y="24"/>
                </a:cxn>
                <a:cxn ang="0">
                  <a:pos x="9" y="27"/>
                </a:cxn>
                <a:cxn ang="0">
                  <a:pos x="6" y="35"/>
                </a:cxn>
                <a:cxn ang="0">
                  <a:pos x="7" y="39"/>
                </a:cxn>
                <a:cxn ang="0">
                  <a:pos x="13" y="44"/>
                </a:cxn>
                <a:cxn ang="0">
                  <a:pos x="16" y="45"/>
                </a:cxn>
                <a:cxn ang="0">
                  <a:pos x="25" y="42"/>
                </a:cxn>
                <a:cxn ang="0">
                  <a:pos x="30" y="45"/>
                </a:cxn>
                <a:cxn ang="0">
                  <a:pos x="24" y="50"/>
                </a:cxn>
                <a:cxn ang="0">
                  <a:pos x="16" y="51"/>
                </a:cxn>
                <a:cxn ang="0">
                  <a:pos x="6" y="47"/>
                </a:cxn>
                <a:cxn ang="0">
                  <a:pos x="0" y="35"/>
                </a:cxn>
                <a:cxn ang="0">
                  <a:pos x="1" y="29"/>
                </a:cxn>
                <a:cxn ang="0">
                  <a:pos x="10" y="20"/>
                </a:cxn>
                <a:cxn ang="0">
                  <a:pos x="16" y="18"/>
                </a:cxn>
                <a:cxn ang="0">
                  <a:pos x="28" y="23"/>
                </a:cxn>
                <a:cxn ang="0">
                  <a:pos x="36" y="30"/>
                </a:cxn>
              </a:cxnLst>
              <a:rect l="0" t="0" r="r" b="b"/>
              <a:pathLst>
                <a:path w="67" h="51">
                  <a:moveTo>
                    <a:pt x="36" y="30"/>
                  </a:moveTo>
                  <a:lnTo>
                    <a:pt x="36" y="30"/>
                  </a:lnTo>
                  <a:lnTo>
                    <a:pt x="40" y="33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52" y="33"/>
                  </a:lnTo>
                  <a:lnTo>
                    <a:pt x="57" y="30"/>
                  </a:lnTo>
                  <a:lnTo>
                    <a:pt x="60" y="26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0" y="15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0" y="8"/>
                  </a:lnTo>
                  <a:lnTo>
                    <a:pt x="34" y="12"/>
                  </a:lnTo>
                  <a:lnTo>
                    <a:pt x="33" y="15"/>
                  </a:lnTo>
                  <a:lnTo>
                    <a:pt x="30" y="20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33" y="6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6" y="14"/>
                  </a:lnTo>
                  <a:lnTo>
                    <a:pt x="67" y="21"/>
                  </a:lnTo>
                  <a:lnTo>
                    <a:pt x="67" y="21"/>
                  </a:lnTo>
                  <a:lnTo>
                    <a:pt x="66" y="29"/>
                  </a:lnTo>
                  <a:lnTo>
                    <a:pt x="61" y="35"/>
                  </a:lnTo>
                  <a:lnTo>
                    <a:pt x="54" y="39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39" y="39"/>
                  </a:lnTo>
                  <a:lnTo>
                    <a:pt x="31" y="35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1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9" y="27"/>
                  </a:lnTo>
                  <a:lnTo>
                    <a:pt x="7" y="30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9"/>
                  </a:lnTo>
                  <a:lnTo>
                    <a:pt x="9" y="42"/>
                  </a:lnTo>
                  <a:lnTo>
                    <a:pt x="13" y="44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22" y="44"/>
                  </a:lnTo>
                  <a:lnTo>
                    <a:pt x="25" y="42"/>
                  </a:lnTo>
                  <a:lnTo>
                    <a:pt x="30" y="36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24" y="50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0" y="50"/>
                  </a:lnTo>
                  <a:lnTo>
                    <a:pt x="6" y="47"/>
                  </a:lnTo>
                  <a:lnTo>
                    <a:pt x="1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29"/>
                  </a:lnTo>
                  <a:lnTo>
                    <a:pt x="6" y="23"/>
                  </a:lnTo>
                  <a:lnTo>
                    <a:pt x="10" y="2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4" y="20"/>
                  </a:lnTo>
                  <a:lnTo>
                    <a:pt x="28" y="23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auto">
            <a:xfrm>
              <a:off x="1743" y="655"/>
              <a:ext cx="433" cy="68"/>
            </a:xfrm>
            <a:custGeom>
              <a:avLst/>
              <a:gdLst/>
              <a:ahLst/>
              <a:cxnLst>
                <a:cxn ang="0">
                  <a:pos x="37" y="14"/>
                </a:cxn>
                <a:cxn ang="0">
                  <a:pos x="21" y="14"/>
                </a:cxn>
                <a:cxn ang="0">
                  <a:pos x="19" y="18"/>
                </a:cxn>
                <a:cxn ang="0">
                  <a:pos x="37" y="29"/>
                </a:cxn>
                <a:cxn ang="0">
                  <a:pos x="52" y="47"/>
                </a:cxn>
                <a:cxn ang="0">
                  <a:pos x="48" y="59"/>
                </a:cxn>
                <a:cxn ang="0">
                  <a:pos x="34" y="67"/>
                </a:cxn>
                <a:cxn ang="0">
                  <a:pos x="12" y="67"/>
                </a:cxn>
                <a:cxn ang="0">
                  <a:pos x="12" y="54"/>
                </a:cxn>
                <a:cxn ang="0">
                  <a:pos x="30" y="54"/>
                </a:cxn>
                <a:cxn ang="0">
                  <a:pos x="31" y="47"/>
                </a:cxn>
                <a:cxn ang="0">
                  <a:pos x="9" y="35"/>
                </a:cxn>
                <a:cxn ang="0">
                  <a:pos x="0" y="20"/>
                </a:cxn>
                <a:cxn ang="0">
                  <a:pos x="4" y="9"/>
                </a:cxn>
                <a:cxn ang="0">
                  <a:pos x="28" y="0"/>
                </a:cxn>
                <a:cxn ang="0">
                  <a:pos x="46" y="3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144" y="2"/>
                </a:cxn>
                <a:cxn ang="0">
                  <a:pos x="141" y="29"/>
                </a:cxn>
                <a:cxn ang="0">
                  <a:pos x="146" y="54"/>
                </a:cxn>
                <a:cxn ang="0">
                  <a:pos x="144" y="2"/>
                </a:cxn>
                <a:cxn ang="0">
                  <a:pos x="238" y="2"/>
                </a:cxn>
                <a:cxn ang="0">
                  <a:pos x="200" y="67"/>
                </a:cxn>
                <a:cxn ang="0">
                  <a:pos x="156" y="67"/>
                </a:cxn>
                <a:cxn ang="0">
                  <a:pos x="214" y="2"/>
                </a:cxn>
                <a:cxn ang="0">
                  <a:pos x="46" y="3"/>
                </a:cxn>
                <a:cxn ang="0">
                  <a:pos x="272" y="29"/>
                </a:cxn>
                <a:cxn ang="0">
                  <a:pos x="272" y="54"/>
                </a:cxn>
                <a:cxn ang="0">
                  <a:pos x="253" y="2"/>
                </a:cxn>
                <a:cxn ang="0">
                  <a:pos x="46" y="3"/>
                </a:cxn>
                <a:cxn ang="0">
                  <a:pos x="326" y="24"/>
                </a:cxn>
                <a:cxn ang="0">
                  <a:pos x="334" y="2"/>
                </a:cxn>
                <a:cxn ang="0">
                  <a:pos x="372" y="2"/>
                </a:cxn>
                <a:cxn ang="0">
                  <a:pos x="427" y="15"/>
                </a:cxn>
                <a:cxn ang="0">
                  <a:pos x="409" y="12"/>
                </a:cxn>
                <a:cxn ang="0">
                  <a:pos x="400" y="15"/>
                </a:cxn>
                <a:cxn ang="0">
                  <a:pos x="400" y="21"/>
                </a:cxn>
                <a:cxn ang="0">
                  <a:pos x="424" y="32"/>
                </a:cxn>
                <a:cxn ang="0">
                  <a:pos x="433" y="47"/>
                </a:cxn>
                <a:cxn ang="0">
                  <a:pos x="429" y="59"/>
                </a:cxn>
                <a:cxn ang="0">
                  <a:pos x="405" y="68"/>
                </a:cxn>
                <a:cxn ang="0">
                  <a:pos x="382" y="65"/>
                </a:cxn>
                <a:cxn ang="0">
                  <a:pos x="403" y="56"/>
                </a:cxn>
                <a:cxn ang="0">
                  <a:pos x="411" y="54"/>
                </a:cxn>
                <a:cxn ang="0">
                  <a:pos x="412" y="47"/>
                </a:cxn>
                <a:cxn ang="0">
                  <a:pos x="390" y="35"/>
                </a:cxn>
                <a:cxn ang="0">
                  <a:pos x="381" y="20"/>
                </a:cxn>
                <a:cxn ang="0">
                  <a:pos x="385" y="9"/>
                </a:cxn>
                <a:cxn ang="0">
                  <a:pos x="409" y="0"/>
                </a:cxn>
                <a:cxn ang="0">
                  <a:pos x="427" y="3"/>
                </a:cxn>
              </a:cxnLst>
              <a:rect l="0" t="0" r="r" b="b"/>
              <a:pathLst>
                <a:path w="433" h="68">
                  <a:moveTo>
                    <a:pt x="46" y="3"/>
                  </a:moveTo>
                  <a:lnTo>
                    <a:pt x="46" y="15"/>
                  </a:lnTo>
                  <a:lnTo>
                    <a:pt x="46" y="15"/>
                  </a:lnTo>
                  <a:lnTo>
                    <a:pt x="37" y="1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5" y="12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21" y="21"/>
                  </a:lnTo>
                  <a:lnTo>
                    <a:pt x="25" y="23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43" y="32"/>
                  </a:lnTo>
                  <a:lnTo>
                    <a:pt x="48" y="36"/>
                  </a:lnTo>
                  <a:lnTo>
                    <a:pt x="51" y="41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51" y="51"/>
                  </a:lnTo>
                  <a:lnTo>
                    <a:pt x="49" y="56"/>
                  </a:lnTo>
                  <a:lnTo>
                    <a:pt x="48" y="59"/>
                  </a:lnTo>
                  <a:lnTo>
                    <a:pt x="45" y="62"/>
                  </a:lnTo>
                  <a:lnTo>
                    <a:pt x="45" y="62"/>
                  </a:lnTo>
                  <a:lnTo>
                    <a:pt x="40" y="65"/>
                  </a:lnTo>
                  <a:lnTo>
                    <a:pt x="34" y="67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" y="65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2" y="54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7" y="54"/>
                  </a:lnTo>
                  <a:lnTo>
                    <a:pt x="30" y="54"/>
                  </a:lnTo>
                  <a:lnTo>
                    <a:pt x="33" y="51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31" y="47"/>
                  </a:lnTo>
                  <a:lnTo>
                    <a:pt x="28" y="44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9" y="35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4" y="9"/>
                  </a:lnTo>
                  <a:lnTo>
                    <a:pt x="7" y="6"/>
                  </a:lnTo>
                  <a:lnTo>
                    <a:pt x="7" y="6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61" y="2"/>
                  </a:lnTo>
                  <a:lnTo>
                    <a:pt x="61" y="67"/>
                  </a:lnTo>
                  <a:lnTo>
                    <a:pt x="81" y="67"/>
                  </a:lnTo>
                  <a:lnTo>
                    <a:pt x="8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46" y="3"/>
                  </a:lnTo>
                  <a:lnTo>
                    <a:pt x="144" y="2"/>
                  </a:lnTo>
                  <a:lnTo>
                    <a:pt x="144" y="14"/>
                  </a:lnTo>
                  <a:lnTo>
                    <a:pt x="116" y="14"/>
                  </a:lnTo>
                  <a:lnTo>
                    <a:pt x="116" y="29"/>
                  </a:lnTo>
                  <a:lnTo>
                    <a:pt x="141" y="29"/>
                  </a:lnTo>
                  <a:lnTo>
                    <a:pt x="141" y="39"/>
                  </a:lnTo>
                  <a:lnTo>
                    <a:pt x="116" y="39"/>
                  </a:lnTo>
                  <a:lnTo>
                    <a:pt x="116" y="54"/>
                  </a:lnTo>
                  <a:lnTo>
                    <a:pt x="146" y="54"/>
                  </a:lnTo>
                  <a:lnTo>
                    <a:pt x="146" y="67"/>
                  </a:lnTo>
                  <a:lnTo>
                    <a:pt x="96" y="67"/>
                  </a:lnTo>
                  <a:lnTo>
                    <a:pt x="96" y="2"/>
                  </a:lnTo>
                  <a:lnTo>
                    <a:pt x="144" y="2"/>
                  </a:lnTo>
                  <a:lnTo>
                    <a:pt x="144" y="2"/>
                  </a:lnTo>
                  <a:lnTo>
                    <a:pt x="144" y="2"/>
                  </a:lnTo>
                  <a:lnTo>
                    <a:pt x="46" y="3"/>
                  </a:lnTo>
                  <a:lnTo>
                    <a:pt x="238" y="2"/>
                  </a:lnTo>
                  <a:lnTo>
                    <a:pt x="238" y="67"/>
                  </a:lnTo>
                  <a:lnTo>
                    <a:pt x="218" y="67"/>
                  </a:lnTo>
                  <a:lnTo>
                    <a:pt x="218" y="24"/>
                  </a:lnTo>
                  <a:lnTo>
                    <a:pt x="200" y="67"/>
                  </a:lnTo>
                  <a:lnTo>
                    <a:pt x="188" y="67"/>
                  </a:lnTo>
                  <a:lnTo>
                    <a:pt x="170" y="24"/>
                  </a:lnTo>
                  <a:lnTo>
                    <a:pt x="170" y="67"/>
                  </a:lnTo>
                  <a:lnTo>
                    <a:pt x="156" y="67"/>
                  </a:lnTo>
                  <a:lnTo>
                    <a:pt x="156" y="2"/>
                  </a:lnTo>
                  <a:lnTo>
                    <a:pt x="180" y="2"/>
                  </a:lnTo>
                  <a:lnTo>
                    <a:pt x="197" y="41"/>
                  </a:lnTo>
                  <a:lnTo>
                    <a:pt x="214" y="2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46" y="3"/>
                  </a:lnTo>
                  <a:lnTo>
                    <a:pt x="301" y="2"/>
                  </a:lnTo>
                  <a:lnTo>
                    <a:pt x="301" y="14"/>
                  </a:lnTo>
                  <a:lnTo>
                    <a:pt x="272" y="14"/>
                  </a:lnTo>
                  <a:lnTo>
                    <a:pt x="272" y="29"/>
                  </a:lnTo>
                  <a:lnTo>
                    <a:pt x="298" y="29"/>
                  </a:lnTo>
                  <a:lnTo>
                    <a:pt x="298" y="39"/>
                  </a:lnTo>
                  <a:lnTo>
                    <a:pt x="272" y="39"/>
                  </a:lnTo>
                  <a:lnTo>
                    <a:pt x="272" y="54"/>
                  </a:lnTo>
                  <a:lnTo>
                    <a:pt x="302" y="54"/>
                  </a:lnTo>
                  <a:lnTo>
                    <a:pt x="302" y="67"/>
                  </a:lnTo>
                  <a:lnTo>
                    <a:pt x="253" y="67"/>
                  </a:lnTo>
                  <a:lnTo>
                    <a:pt x="253" y="2"/>
                  </a:lnTo>
                  <a:lnTo>
                    <a:pt x="301" y="2"/>
                  </a:lnTo>
                  <a:lnTo>
                    <a:pt x="301" y="2"/>
                  </a:lnTo>
                  <a:lnTo>
                    <a:pt x="301" y="2"/>
                  </a:lnTo>
                  <a:lnTo>
                    <a:pt x="46" y="3"/>
                  </a:lnTo>
                  <a:lnTo>
                    <a:pt x="372" y="2"/>
                  </a:lnTo>
                  <a:lnTo>
                    <a:pt x="372" y="67"/>
                  </a:lnTo>
                  <a:lnTo>
                    <a:pt x="351" y="67"/>
                  </a:lnTo>
                  <a:lnTo>
                    <a:pt x="326" y="24"/>
                  </a:lnTo>
                  <a:lnTo>
                    <a:pt x="326" y="67"/>
                  </a:lnTo>
                  <a:lnTo>
                    <a:pt x="313" y="67"/>
                  </a:lnTo>
                  <a:lnTo>
                    <a:pt x="313" y="2"/>
                  </a:lnTo>
                  <a:lnTo>
                    <a:pt x="334" y="2"/>
                  </a:lnTo>
                  <a:lnTo>
                    <a:pt x="358" y="42"/>
                  </a:lnTo>
                  <a:lnTo>
                    <a:pt x="358" y="2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46" y="3"/>
                  </a:lnTo>
                  <a:lnTo>
                    <a:pt x="427" y="3"/>
                  </a:lnTo>
                  <a:lnTo>
                    <a:pt x="427" y="15"/>
                  </a:lnTo>
                  <a:lnTo>
                    <a:pt x="427" y="15"/>
                  </a:lnTo>
                  <a:lnTo>
                    <a:pt x="418" y="14"/>
                  </a:lnTo>
                  <a:lnTo>
                    <a:pt x="409" y="12"/>
                  </a:lnTo>
                  <a:lnTo>
                    <a:pt x="409" y="12"/>
                  </a:lnTo>
                  <a:lnTo>
                    <a:pt x="406" y="12"/>
                  </a:lnTo>
                  <a:lnTo>
                    <a:pt x="402" y="14"/>
                  </a:lnTo>
                  <a:lnTo>
                    <a:pt x="402" y="14"/>
                  </a:lnTo>
                  <a:lnTo>
                    <a:pt x="400" y="15"/>
                  </a:lnTo>
                  <a:lnTo>
                    <a:pt x="400" y="18"/>
                  </a:lnTo>
                  <a:lnTo>
                    <a:pt x="400" y="18"/>
                  </a:lnTo>
                  <a:lnTo>
                    <a:pt x="400" y="21"/>
                  </a:lnTo>
                  <a:lnTo>
                    <a:pt x="400" y="21"/>
                  </a:lnTo>
                  <a:lnTo>
                    <a:pt x="406" y="23"/>
                  </a:lnTo>
                  <a:lnTo>
                    <a:pt x="418" y="29"/>
                  </a:lnTo>
                  <a:lnTo>
                    <a:pt x="418" y="29"/>
                  </a:lnTo>
                  <a:lnTo>
                    <a:pt x="424" y="32"/>
                  </a:lnTo>
                  <a:lnTo>
                    <a:pt x="429" y="36"/>
                  </a:lnTo>
                  <a:lnTo>
                    <a:pt x="429" y="36"/>
                  </a:lnTo>
                  <a:lnTo>
                    <a:pt x="432" y="41"/>
                  </a:lnTo>
                  <a:lnTo>
                    <a:pt x="433" y="47"/>
                  </a:lnTo>
                  <a:lnTo>
                    <a:pt x="433" y="47"/>
                  </a:lnTo>
                  <a:lnTo>
                    <a:pt x="432" y="51"/>
                  </a:lnTo>
                  <a:lnTo>
                    <a:pt x="430" y="56"/>
                  </a:lnTo>
                  <a:lnTo>
                    <a:pt x="429" y="59"/>
                  </a:lnTo>
                  <a:lnTo>
                    <a:pt x="424" y="62"/>
                  </a:lnTo>
                  <a:lnTo>
                    <a:pt x="424" y="62"/>
                  </a:lnTo>
                  <a:lnTo>
                    <a:pt x="415" y="67"/>
                  </a:lnTo>
                  <a:lnTo>
                    <a:pt x="405" y="68"/>
                  </a:lnTo>
                  <a:lnTo>
                    <a:pt x="405" y="68"/>
                  </a:lnTo>
                  <a:lnTo>
                    <a:pt x="393" y="67"/>
                  </a:lnTo>
                  <a:lnTo>
                    <a:pt x="393" y="67"/>
                  </a:lnTo>
                  <a:lnTo>
                    <a:pt x="382" y="65"/>
                  </a:lnTo>
                  <a:lnTo>
                    <a:pt x="382" y="51"/>
                  </a:lnTo>
                  <a:lnTo>
                    <a:pt x="382" y="51"/>
                  </a:lnTo>
                  <a:lnTo>
                    <a:pt x="393" y="54"/>
                  </a:lnTo>
                  <a:lnTo>
                    <a:pt x="403" y="56"/>
                  </a:lnTo>
                  <a:lnTo>
                    <a:pt x="403" y="56"/>
                  </a:lnTo>
                  <a:lnTo>
                    <a:pt x="408" y="54"/>
                  </a:lnTo>
                  <a:lnTo>
                    <a:pt x="411" y="54"/>
                  </a:lnTo>
                  <a:lnTo>
                    <a:pt x="411" y="54"/>
                  </a:lnTo>
                  <a:lnTo>
                    <a:pt x="414" y="53"/>
                  </a:lnTo>
                  <a:lnTo>
                    <a:pt x="414" y="50"/>
                  </a:lnTo>
                  <a:lnTo>
                    <a:pt x="414" y="50"/>
                  </a:lnTo>
                  <a:lnTo>
                    <a:pt x="412" y="47"/>
                  </a:lnTo>
                  <a:lnTo>
                    <a:pt x="409" y="44"/>
                  </a:lnTo>
                  <a:lnTo>
                    <a:pt x="396" y="39"/>
                  </a:lnTo>
                  <a:lnTo>
                    <a:pt x="396" y="39"/>
                  </a:lnTo>
                  <a:lnTo>
                    <a:pt x="390" y="35"/>
                  </a:lnTo>
                  <a:lnTo>
                    <a:pt x="385" y="30"/>
                  </a:lnTo>
                  <a:lnTo>
                    <a:pt x="385" y="30"/>
                  </a:lnTo>
                  <a:lnTo>
                    <a:pt x="382" y="26"/>
                  </a:lnTo>
                  <a:lnTo>
                    <a:pt x="381" y="20"/>
                  </a:lnTo>
                  <a:lnTo>
                    <a:pt x="381" y="20"/>
                  </a:lnTo>
                  <a:lnTo>
                    <a:pt x="382" y="15"/>
                  </a:lnTo>
                  <a:lnTo>
                    <a:pt x="384" y="12"/>
                  </a:lnTo>
                  <a:lnTo>
                    <a:pt x="385" y="9"/>
                  </a:lnTo>
                  <a:lnTo>
                    <a:pt x="388" y="6"/>
                  </a:lnTo>
                  <a:lnTo>
                    <a:pt x="388" y="6"/>
                  </a:lnTo>
                  <a:lnTo>
                    <a:pt x="397" y="2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17" y="2"/>
                  </a:lnTo>
                  <a:lnTo>
                    <a:pt x="417" y="2"/>
                  </a:lnTo>
                  <a:lnTo>
                    <a:pt x="427" y="3"/>
                  </a:lnTo>
                  <a:lnTo>
                    <a:pt x="427" y="3"/>
                  </a:lnTo>
                  <a:lnTo>
                    <a:pt x="427" y="3"/>
                  </a:lnTo>
                  <a:lnTo>
                    <a:pt x="46" y="3"/>
                  </a:lnTo>
                  <a:close/>
                </a:path>
              </a:pathLst>
            </a:custGeom>
            <a:solidFill>
              <a:srgbClr val="0099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auto">
            <a:xfrm>
              <a:off x="906" y="601"/>
              <a:ext cx="77" cy="72"/>
            </a:xfrm>
            <a:custGeom>
              <a:avLst/>
              <a:gdLst/>
              <a:ahLst/>
              <a:cxnLst>
                <a:cxn ang="0">
                  <a:pos x="64" y="72"/>
                </a:cxn>
                <a:cxn ang="0">
                  <a:pos x="54" y="72"/>
                </a:cxn>
                <a:cxn ang="0">
                  <a:pos x="39" y="11"/>
                </a:cxn>
                <a:cxn ang="0">
                  <a:pos x="39" y="11"/>
                </a:cxn>
                <a:cxn ang="0">
                  <a:pos x="22" y="72"/>
                </a:cxn>
                <a:cxn ang="0">
                  <a:pos x="13" y="7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8" y="62"/>
                </a:cxn>
                <a:cxn ang="0">
                  <a:pos x="18" y="62"/>
                </a:cxn>
                <a:cxn ang="0">
                  <a:pos x="34" y="0"/>
                </a:cxn>
                <a:cxn ang="0">
                  <a:pos x="42" y="0"/>
                </a:cxn>
                <a:cxn ang="0">
                  <a:pos x="58" y="62"/>
                </a:cxn>
                <a:cxn ang="0">
                  <a:pos x="58" y="62"/>
                </a:cxn>
                <a:cxn ang="0">
                  <a:pos x="69" y="0"/>
                </a:cxn>
                <a:cxn ang="0">
                  <a:pos x="77" y="0"/>
                </a:cxn>
                <a:cxn ang="0">
                  <a:pos x="64" y="72"/>
                </a:cxn>
                <a:cxn ang="0">
                  <a:pos x="64" y="72"/>
                </a:cxn>
              </a:cxnLst>
              <a:rect l="0" t="0" r="r" b="b"/>
              <a:pathLst>
                <a:path w="77" h="72">
                  <a:moveTo>
                    <a:pt x="64" y="72"/>
                  </a:moveTo>
                  <a:lnTo>
                    <a:pt x="54" y="72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22" y="72"/>
                  </a:lnTo>
                  <a:lnTo>
                    <a:pt x="13" y="72"/>
                  </a:lnTo>
                  <a:lnTo>
                    <a:pt x="0" y="0"/>
                  </a:lnTo>
                  <a:lnTo>
                    <a:pt x="7" y="0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64" y="72"/>
                  </a:lnTo>
                  <a:lnTo>
                    <a:pt x="64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auto">
            <a:xfrm>
              <a:off x="990" y="622"/>
              <a:ext cx="36" cy="51"/>
            </a:xfrm>
            <a:custGeom>
              <a:avLst/>
              <a:gdLst/>
              <a:ahLst/>
              <a:cxnLst>
                <a:cxn ang="0">
                  <a:pos x="8" y="21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9" y="32"/>
                </a:cxn>
                <a:cxn ang="0">
                  <a:pos x="12" y="39"/>
                </a:cxn>
                <a:cxn ang="0">
                  <a:pos x="14" y="42"/>
                </a:cxn>
                <a:cxn ang="0">
                  <a:pos x="17" y="44"/>
                </a:cxn>
                <a:cxn ang="0">
                  <a:pos x="21" y="45"/>
                </a:cxn>
                <a:cxn ang="0">
                  <a:pos x="26" y="45"/>
                </a:cxn>
                <a:cxn ang="0">
                  <a:pos x="26" y="45"/>
                </a:cxn>
                <a:cxn ang="0">
                  <a:pos x="35" y="44"/>
                </a:cxn>
                <a:cxn ang="0">
                  <a:pos x="35" y="50"/>
                </a:cxn>
                <a:cxn ang="0">
                  <a:pos x="35" y="50"/>
                </a:cxn>
                <a:cxn ang="0">
                  <a:pos x="29" y="51"/>
                </a:cxn>
                <a:cxn ang="0">
                  <a:pos x="24" y="51"/>
                </a:cxn>
                <a:cxn ang="0">
                  <a:pos x="24" y="51"/>
                </a:cxn>
                <a:cxn ang="0">
                  <a:pos x="18" y="51"/>
                </a:cxn>
                <a:cxn ang="0">
                  <a:pos x="12" y="50"/>
                </a:cxn>
                <a:cxn ang="0">
                  <a:pos x="9" y="47"/>
                </a:cxn>
                <a:cxn ang="0">
                  <a:pos x="6" y="44"/>
                </a:cxn>
                <a:cxn ang="0">
                  <a:pos x="3" y="39"/>
                </a:cxn>
                <a:cxn ang="0">
                  <a:pos x="2" y="35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15"/>
                </a:cxn>
                <a:cxn ang="0">
                  <a:pos x="5" y="8"/>
                </a:cxn>
                <a:cxn ang="0">
                  <a:pos x="6" y="5"/>
                </a:cxn>
                <a:cxn ang="0">
                  <a:pos x="11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6" y="2"/>
                </a:cxn>
                <a:cxn ang="0">
                  <a:pos x="32" y="5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6" y="21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5" y="6"/>
                </a:cxn>
                <a:cxn ang="0">
                  <a:pos x="12" y="9"/>
                </a:cxn>
                <a:cxn ang="0">
                  <a:pos x="9" y="12"/>
                </a:cxn>
                <a:cxn ang="0">
                  <a:pos x="9" y="15"/>
                </a:cxn>
                <a:cxn ang="0">
                  <a:pos x="27" y="15"/>
                </a:cxn>
                <a:cxn ang="0">
                  <a:pos x="27" y="15"/>
                </a:cxn>
                <a:cxn ang="0">
                  <a:pos x="27" y="12"/>
                </a:cxn>
                <a:cxn ang="0">
                  <a:pos x="26" y="9"/>
                </a:cxn>
                <a:cxn ang="0">
                  <a:pos x="23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8" y="21"/>
                </a:cxn>
              </a:cxnLst>
              <a:rect l="0" t="0" r="r" b="b"/>
              <a:pathLst>
                <a:path w="36" h="51">
                  <a:moveTo>
                    <a:pt x="8" y="21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9" y="32"/>
                  </a:lnTo>
                  <a:lnTo>
                    <a:pt x="12" y="39"/>
                  </a:lnTo>
                  <a:lnTo>
                    <a:pt x="14" y="42"/>
                  </a:lnTo>
                  <a:lnTo>
                    <a:pt x="17" y="44"/>
                  </a:lnTo>
                  <a:lnTo>
                    <a:pt x="21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35" y="44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29" y="51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18" y="51"/>
                  </a:lnTo>
                  <a:lnTo>
                    <a:pt x="12" y="50"/>
                  </a:lnTo>
                  <a:lnTo>
                    <a:pt x="9" y="47"/>
                  </a:lnTo>
                  <a:lnTo>
                    <a:pt x="6" y="44"/>
                  </a:lnTo>
                  <a:lnTo>
                    <a:pt x="3" y="39"/>
                  </a:lnTo>
                  <a:lnTo>
                    <a:pt x="2" y="3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5" y="8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2" y="5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6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2"/>
                  </a:lnTo>
                  <a:lnTo>
                    <a:pt x="26" y="9"/>
                  </a:lnTo>
                  <a:lnTo>
                    <a:pt x="23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auto">
            <a:xfrm>
              <a:off x="1064" y="622"/>
              <a:ext cx="59" cy="51"/>
            </a:xfrm>
            <a:custGeom>
              <a:avLst/>
              <a:gdLst/>
              <a:ahLst/>
              <a:cxnLst>
                <a:cxn ang="0">
                  <a:pos x="51" y="51"/>
                </a:cxn>
                <a:cxn ang="0">
                  <a:pos x="51" y="23"/>
                </a:cxn>
                <a:cxn ang="0">
                  <a:pos x="51" y="23"/>
                </a:cxn>
                <a:cxn ang="0">
                  <a:pos x="51" y="14"/>
                </a:cxn>
                <a:cxn ang="0">
                  <a:pos x="48" y="9"/>
                </a:cxn>
                <a:cxn ang="0">
                  <a:pos x="46" y="8"/>
                </a:cxn>
                <a:cxn ang="0">
                  <a:pos x="43" y="8"/>
                </a:cxn>
                <a:cxn ang="0">
                  <a:pos x="43" y="8"/>
                </a:cxn>
                <a:cxn ang="0">
                  <a:pos x="40" y="8"/>
                </a:cxn>
                <a:cxn ang="0">
                  <a:pos x="39" y="9"/>
                </a:cxn>
                <a:cxn ang="0">
                  <a:pos x="34" y="17"/>
                </a:cxn>
                <a:cxn ang="0">
                  <a:pos x="33" y="24"/>
                </a:cxn>
                <a:cxn ang="0">
                  <a:pos x="31" y="30"/>
                </a:cxn>
                <a:cxn ang="0">
                  <a:pos x="31" y="51"/>
                </a:cxn>
                <a:cxn ang="0">
                  <a:pos x="25" y="51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5" y="14"/>
                </a:cxn>
                <a:cxn ang="0">
                  <a:pos x="22" y="9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5" y="8"/>
                </a:cxn>
                <a:cxn ang="0">
                  <a:pos x="13" y="9"/>
                </a:cxn>
                <a:cxn ang="0">
                  <a:pos x="9" y="17"/>
                </a:cxn>
                <a:cxn ang="0">
                  <a:pos x="7" y="24"/>
                </a:cxn>
                <a:cxn ang="0">
                  <a:pos x="6" y="30"/>
                </a:cxn>
                <a:cxn ang="0">
                  <a:pos x="6" y="51"/>
                </a:cxn>
                <a:cxn ang="0">
                  <a:pos x="0" y="51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9" y="8"/>
                </a:cxn>
                <a:cxn ang="0">
                  <a:pos x="10" y="3"/>
                </a:cxn>
                <a:cxn ang="0">
                  <a:pos x="15" y="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8" y="3"/>
                </a:cxn>
                <a:cxn ang="0">
                  <a:pos x="31" y="6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4" y="8"/>
                </a:cxn>
                <a:cxn ang="0">
                  <a:pos x="37" y="3"/>
                </a:cxn>
                <a:cxn ang="0">
                  <a:pos x="40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51" y="2"/>
                </a:cxn>
                <a:cxn ang="0">
                  <a:pos x="55" y="5"/>
                </a:cxn>
                <a:cxn ang="0">
                  <a:pos x="57" y="9"/>
                </a:cxn>
                <a:cxn ang="0">
                  <a:pos x="59" y="15"/>
                </a:cxn>
                <a:cxn ang="0">
                  <a:pos x="59" y="51"/>
                </a:cxn>
                <a:cxn ang="0">
                  <a:pos x="51" y="51"/>
                </a:cxn>
                <a:cxn ang="0">
                  <a:pos x="51" y="51"/>
                </a:cxn>
              </a:cxnLst>
              <a:rect l="0" t="0" r="r" b="b"/>
              <a:pathLst>
                <a:path w="59" h="51">
                  <a:moveTo>
                    <a:pt x="51" y="51"/>
                  </a:moveTo>
                  <a:lnTo>
                    <a:pt x="51" y="23"/>
                  </a:lnTo>
                  <a:lnTo>
                    <a:pt x="51" y="23"/>
                  </a:lnTo>
                  <a:lnTo>
                    <a:pt x="51" y="14"/>
                  </a:lnTo>
                  <a:lnTo>
                    <a:pt x="48" y="9"/>
                  </a:lnTo>
                  <a:lnTo>
                    <a:pt x="46" y="8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0" y="8"/>
                  </a:lnTo>
                  <a:lnTo>
                    <a:pt x="39" y="9"/>
                  </a:lnTo>
                  <a:lnTo>
                    <a:pt x="34" y="17"/>
                  </a:lnTo>
                  <a:lnTo>
                    <a:pt x="33" y="24"/>
                  </a:lnTo>
                  <a:lnTo>
                    <a:pt x="31" y="30"/>
                  </a:lnTo>
                  <a:lnTo>
                    <a:pt x="31" y="51"/>
                  </a:lnTo>
                  <a:lnTo>
                    <a:pt x="25" y="51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14"/>
                  </a:lnTo>
                  <a:lnTo>
                    <a:pt x="22" y="9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9" y="17"/>
                  </a:lnTo>
                  <a:lnTo>
                    <a:pt x="7" y="24"/>
                  </a:lnTo>
                  <a:lnTo>
                    <a:pt x="6" y="30"/>
                  </a:lnTo>
                  <a:lnTo>
                    <a:pt x="6" y="51"/>
                  </a:lnTo>
                  <a:lnTo>
                    <a:pt x="0" y="51"/>
                  </a:lnTo>
                  <a:lnTo>
                    <a:pt x="0" y="2"/>
                  </a:lnTo>
                  <a:lnTo>
                    <a:pt x="6" y="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8"/>
                  </a:lnTo>
                  <a:lnTo>
                    <a:pt x="10" y="3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8" y="3"/>
                  </a:lnTo>
                  <a:lnTo>
                    <a:pt x="31" y="6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4" y="8"/>
                  </a:lnTo>
                  <a:lnTo>
                    <a:pt x="37" y="3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5" y="5"/>
                  </a:lnTo>
                  <a:lnTo>
                    <a:pt x="57" y="9"/>
                  </a:lnTo>
                  <a:lnTo>
                    <a:pt x="59" y="15"/>
                  </a:lnTo>
                  <a:lnTo>
                    <a:pt x="59" y="51"/>
                  </a:lnTo>
                  <a:lnTo>
                    <a:pt x="51" y="51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auto">
            <a:xfrm>
              <a:off x="1135" y="622"/>
              <a:ext cx="33" cy="51"/>
            </a:xfrm>
            <a:custGeom>
              <a:avLst/>
              <a:gdLst/>
              <a:ahLst/>
              <a:cxnLst>
                <a:cxn ang="0">
                  <a:pos x="27" y="44"/>
                </a:cxn>
                <a:cxn ang="0">
                  <a:pos x="27" y="44"/>
                </a:cxn>
                <a:cxn ang="0">
                  <a:pos x="21" y="50"/>
                </a:cxn>
                <a:cxn ang="0">
                  <a:pos x="12" y="51"/>
                </a:cxn>
                <a:cxn ang="0">
                  <a:pos x="6" y="51"/>
                </a:cxn>
                <a:cxn ang="0">
                  <a:pos x="0" y="44"/>
                </a:cxn>
                <a:cxn ang="0">
                  <a:pos x="0" y="38"/>
                </a:cxn>
                <a:cxn ang="0">
                  <a:pos x="3" y="30"/>
                </a:cxn>
                <a:cxn ang="0">
                  <a:pos x="9" y="26"/>
                </a:cxn>
                <a:cxn ang="0">
                  <a:pos x="27" y="23"/>
                </a:cxn>
                <a:cxn ang="0">
                  <a:pos x="27" y="21"/>
                </a:cxn>
                <a:cxn ang="0">
                  <a:pos x="25" y="11"/>
                </a:cxn>
                <a:cxn ang="0">
                  <a:pos x="21" y="6"/>
                </a:cxn>
                <a:cxn ang="0">
                  <a:pos x="18" y="6"/>
                </a:cxn>
                <a:cxn ang="0">
                  <a:pos x="10" y="8"/>
                </a:cxn>
                <a:cxn ang="0">
                  <a:pos x="7" y="14"/>
                </a:cxn>
                <a:cxn ang="0">
                  <a:pos x="0" y="14"/>
                </a:cxn>
                <a:cxn ang="0">
                  <a:pos x="6" y="3"/>
                </a:cxn>
                <a:cxn ang="0">
                  <a:pos x="18" y="0"/>
                </a:cxn>
                <a:cxn ang="0">
                  <a:pos x="25" y="2"/>
                </a:cxn>
                <a:cxn ang="0">
                  <a:pos x="33" y="9"/>
                </a:cxn>
                <a:cxn ang="0">
                  <a:pos x="33" y="51"/>
                </a:cxn>
                <a:cxn ang="0">
                  <a:pos x="27" y="51"/>
                </a:cxn>
                <a:cxn ang="0">
                  <a:pos x="22" y="29"/>
                </a:cxn>
                <a:cxn ang="0">
                  <a:pos x="18" y="29"/>
                </a:cxn>
                <a:cxn ang="0">
                  <a:pos x="9" y="33"/>
                </a:cxn>
                <a:cxn ang="0">
                  <a:pos x="7" y="39"/>
                </a:cxn>
                <a:cxn ang="0">
                  <a:pos x="9" y="44"/>
                </a:cxn>
                <a:cxn ang="0">
                  <a:pos x="13" y="45"/>
                </a:cxn>
                <a:cxn ang="0">
                  <a:pos x="18" y="45"/>
                </a:cxn>
                <a:cxn ang="0">
                  <a:pos x="22" y="41"/>
                </a:cxn>
                <a:cxn ang="0">
                  <a:pos x="25" y="38"/>
                </a:cxn>
                <a:cxn ang="0">
                  <a:pos x="27" y="29"/>
                </a:cxn>
                <a:cxn ang="0">
                  <a:pos x="22" y="29"/>
                </a:cxn>
              </a:cxnLst>
              <a:rect l="0" t="0" r="r" b="b"/>
              <a:pathLst>
                <a:path w="33" h="51">
                  <a:moveTo>
                    <a:pt x="27" y="51"/>
                  </a:moveTo>
                  <a:lnTo>
                    <a:pt x="27" y="44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4" y="47"/>
                  </a:lnTo>
                  <a:lnTo>
                    <a:pt x="21" y="50"/>
                  </a:lnTo>
                  <a:lnTo>
                    <a:pt x="16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6" y="51"/>
                  </a:lnTo>
                  <a:lnTo>
                    <a:pt x="3" y="48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3" y="30"/>
                  </a:lnTo>
                  <a:lnTo>
                    <a:pt x="6" y="27"/>
                  </a:lnTo>
                  <a:lnTo>
                    <a:pt x="9" y="26"/>
                  </a:lnTo>
                  <a:lnTo>
                    <a:pt x="18" y="23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17"/>
                  </a:lnTo>
                  <a:lnTo>
                    <a:pt x="25" y="11"/>
                  </a:lnTo>
                  <a:lnTo>
                    <a:pt x="24" y="8"/>
                  </a:lnTo>
                  <a:lnTo>
                    <a:pt x="21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3" y="6"/>
                  </a:lnTo>
                  <a:lnTo>
                    <a:pt x="10" y="8"/>
                  </a:lnTo>
                  <a:lnTo>
                    <a:pt x="9" y="11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8"/>
                  </a:lnTo>
                  <a:lnTo>
                    <a:pt x="6" y="3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0" y="3"/>
                  </a:lnTo>
                  <a:lnTo>
                    <a:pt x="33" y="9"/>
                  </a:lnTo>
                  <a:lnTo>
                    <a:pt x="33" y="15"/>
                  </a:lnTo>
                  <a:lnTo>
                    <a:pt x="33" y="51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18" y="29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41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8" y="45"/>
                  </a:lnTo>
                  <a:lnTo>
                    <a:pt x="21" y="44"/>
                  </a:lnTo>
                  <a:lnTo>
                    <a:pt x="22" y="41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7" y="33"/>
                  </a:lnTo>
                  <a:lnTo>
                    <a:pt x="27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7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auto">
            <a:xfrm>
              <a:off x="1183" y="601"/>
              <a:ext cx="33" cy="72"/>
            </a:xfrm>
            <a:custGeom>
              <a:avLst/>
              <a:gdLst/>
              <a:ahLst/>
              <a:cxnLst>
                <a:cxn ang="0">
                  <a:pos x="25" y="72"/>
                </a:cxn>
                <a:cxn ang="0">
                  <a:pos x="7" y="45"/>
                </a:cxn>
                <a:cxn ang="0">
                  <a:pos x="6" y="45"/>
                </a:cxn>
                <a:cxn ang="0">
                  <a:pos x="6" y="72"/>
                </a:cxn>
                <a:cxn ang="0">
                  <a:pos x="0" y="7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44"/>
                </a:cxn>
                <a:cxn ang="0">
                  <a:pos x="7" y="44"/>
                </a:cxn>
                <a:cxn ang="0">
                  <a:pos x="24" y="23"/>
                </a:cxn>
                <a:cxn ang="0">
                  <a:pos x="31" y="23"/>
                </a:cxn>
                <a:cxn ang="0">
                  <a:pos x="15" y="44"/>
                </a:cxn>
                <a:cxn ang="0">
                  <a:pos x="33" y="72"/>
                </a:cxn>
                <a:cxn ang="0">
                  <a:pos x="25" y="72"/>
                </a:cxn>
                <a:cxn ang="0">
                  <a:pos x="25" y="72"/>
                </a:cxn>
              </a:cxnLst>
              <a:rect l="0" t="0" r="r" b="b"/>
              <a:pathLst>
                <a:path w="33" h="72">
                  <a:moveTo>
                    <a:pt x="25" y="72"/>
                  </a:moveTo>
                  <a:lnTo>
                    <a:pt x="7" y="45"/>
                  </a:lnTo>
                  <a:lnTo>
                    <a:pt x="6" y="45"/>
                  </a:lnTo>
                  <a:lnTo>
                    <a:pt x="6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44"/>
                  </a:lnTo>
                  <a:lnTo>
                    <a:pt x="7" y="44"/>
                  </a:lnTo>
                  <a:lnTo>
                    <a:pt x="24" y="23"/>
                  </a:lnTo>
                  <a:lnTo>
                    <a:pt x="31" y="23"/>
                  </a:lnTo>
                  <a:lnTo>
                    <a:pt x="15" y="44"/>
                  </a:lnTo>
                  <a:lnTo>
                    <a:pt x="33" y="72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auto">
            <a:xfrm>
              <a:off x="1222" y="622"/>
              <a:ext cx="34" cy="51"/>
            </a:xfrm>
            <a:custGeom>
              <a:avLst/>
              <a:gdLst/>
              <a:ahLst/>
              <a:cxnLst>
                <a:cxn ang="0">
                  <a:pos x="7" y="21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9" y="32"/>
                </a:cxn>
                <a:cxn ang="0">
                  <a:pos x="12" y="39"/>
                </a:cxn>
                <a:cxn ang="0">
                  <a:pos x="13" y="42"/>
                </a:cxn>
                <a:cxn ang="0">
                  <a:pos x="16" y="44"/>
                </a:cxn>
                <a:cxn ang="0">
                  <a:pos x="21" y="45"/>
                </a:cxn>
                <a:cxn ang="0">
                  <a:pos x="24" y="45"/>
                </a:cxn>
                <a:cxn ang="0">
                  <a:pos x="24" y="45"/>
                </a:cxn>
                <a:cxn ang="0">
                  <a:pos x="34" y="44"/>
                </a:cxn>
                <a:cxn ang="0">
                  <a:pos x="34" y="50"/>
                </a:cxn>
                <a:cxn ang="0">
                  <a:pos x="34" y="50"/>
                </a:cxn>
                <a:cxn ang="0">
                  <a:pos x="28" y="51"/>
                </a:cxn>
                <a:cxn ang="0">
                  <a:pos x="24" y="51"/>
                </a:cxn>
                <a:cxn ang="0">
                  <a:pos x="24" y="51"/>
                </a:cxn>
                <a:cxn ang="0">
                  <a:pos x="18" y="51"/>
                </a:cxn>
                <a:cxn ang="0">
                  <a:pos x="12" y="50"/>
                </a:cxn>
                <a:cxn ang="0">
                  <a:pos x="9" y="47"/>
                </a:cxn>
                <a:cxn ang="0">
                  <a:pos x="6" y="44"/>
                </a:cxn>
                <a:cxn ang="0">
                  <a:pos x="3" y="39"/>
                </a:cxn>
                <a:cxn ang="0">
                  <a:pos x="1" y="35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" y="15"/>
                </a:cxn>
                <a:cxn ang="0">
                  <a:pos x="4" y="8"/>
                </a:cxn>
                <a:cxn ang="0">
                  <a:pos x="6" y="5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5" y="2"/>
                </a:cxn>
                <a:cxn ang="0">
                  <a:pos x="31" y="5"/>
                </a:cxn>
                <a:cxn ang="0">
                  <a:pos x="34" y="11"/>
                </a:cxn>
                <a:cxn ang="0">
                  <a:pos x="34" y="18"/>
                </a:cxn>
                <a:cxn ang="0">
                  <a:pos x="34" y="21"/>
                </a:cxn>
                <a:cxn ang="0">
                  <a:pos x="7" y="21"/>
                </a:cxn>
                <a:cxn ang="0">
                  <a:pos x="7" y="21"/>
                </a:cxn>
                <a:cxn ang="0">
                  <a:pos x="7" y="21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5" y="6"/>
                </a:cxn>
                <a:cxn ang="0">
                  <a:pos x="12" y="9"/>
                </a:cxn>
                <a:cxn ang="0">
                  <a:pos x="9" y="12"/>
                </a:cxn>
                <a:cxn ang="0">
                  <a:pos x="9" y="15"/>
                </a:cxn>
                <a:cxn ang="0">
                  <a:pos x="27" y="15"/>
                </a:cxn>
                <a:cxn ang="0">
                  <a:pos x="27" y="15"/>
                </a:cxn>
                <a:cxn ang="0">
                  <a:pos x="27" y="12"/>
                </a:cxn>
                <a:cxn ang="0">
                  <a:pos x="25" y="9"/>
                </a:cxn>
                <a:cxn ang="0">
                  <a:pos x="22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7" y="21"/>
                </a:cxn>
              </a:cxnLst>
              <a:rect l="0" t="0" r="r" b="b"/>
              <a:pathLst>
                <a:path w="34" h="51">
                  <a:moveTo>
                    <a:pt x="7" y="21"/>
                  </a:moveTo>
                  <a:lnTo>
                    <a:pt x="7" y="24"/>
                  </a:lnTo>
                  <a:lnTo>
                    <a:pt x="7" y="24"/>
                  </a:lnTo>
                  <a:lnTo>
                    <a:pt x="9" y="32"/>
                  </a:lnTo>
                  <a:lnTo>
                    <a:pt x="12" y="39"/>
                  </a:lnTo>
                  <a:lnTo>
                    <a:pt x="13" y="42"/>
                  </a:lnTo>
                  <a:lnTo>
                    <a:pt x="16" y="44"/>
                  </a:lnTo>
                  <a:lnTo>
                    <a:pt x="21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34" y="44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8" y="51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18" y="51"/>
                  </a:lnTo>
                  <a:lnTo>
                    <a:pt x="12" y="50"/>
                  </a:lnTo>
                  <a:lnTo>
                    <a:pt x="9" y="47"/>
                  </a:lnTo>
                  <a:lnTo>
                    <a:pt x="6" y="44"/>
                  </a:lnTo>
                  <a:lnTo>
                    <a:pt x="3" y="39"/>
                  </a:lnTo>
                  <a:lnTo>
                    <a:pt x="1" y="3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5"/>
                  </a:lnTo>
                  <a:lnTo>
                    <a:pt x="4" y="8"/>
                  </a:lnTo>
                  <a:lnTo>
                    <a:pt x="6" y="5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5"/>
                  </a:lnTo>
                  <a:lnTo>
                    <a:pt x="34" y="11"/>
                  </a:lnTo>
                  <a:lnTo>
                    <a:pt x="34" y="18"/>
                  </a:lnTo>
                  <a:lnTo>
                    <a:pt x="34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2"/>
                  </a:lnTo>
                  <a:lnTo>
                    <a:pt x="25" y="9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auto">
            <a:xfrm>
              <a:off x="1291" y="622"/>
              <a:ext cx="30" cy="51"/>
            </a:xfrm>
            <a:custGeom>
              <a:avLst/>
              <a:gdLst/>
              <a:ahLst/>
              <a:cxnLst>
                <a:cxn ang="0">
                  <a:pos x="14" y="51"/>
                </a:cxn>
                <a:cxn ang="0">
                  <a:pos x="14" y="51"/>
                </a:cxn>
                <a:cxn ang="0">
                  <a:pos x="6" y="51"/>
                </a:cxn>
                <a:cxn ang="0">
                  <a:pos x="0" y="50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6" y="45"/>
                </a:cxn>
                <a:cxn ang="0">
                  <a:pos x="12" y="45"/>
                </a:cxn>
                <a:cxn ang="0">
                  <a:pos x="12" y="45"/>
                </a:cxn>
                <a:cxn ang="0">
                  <a:pos x="17" y="45"/>
                </a:cxn>
                <a:cxn ang="0">
                  <a:pos x="20" y="44"/>
                </a:cxn>
                <a:cxn ang="0">
                  <a:pos x="23" y="42"/>
                </a:cxn>
                <a:cxn ang="0">
                  <a:pos x="24" y="38"/>
                </a:cxn>
                <a:cxn ang="0">
                  <a:pos x="24" y="38"/>
                </a:cxn>
                <a:cxn ang="0">
                  <a:pos x="23" y="35"/>
                </a:cxn>
                <a:cxn ang="0">
                  <a:pos x="21" y="32"/>
                </a:cxn>
                <a:cxn ang="0">
                  <a:pos x="15" y="29"/>
                </a:cxn>
                <a:cxn ang="0">
                  <a:pos x="11" y="27"/>
                </a:cxn>
                <a:cxn ang="0">
                  <a:pos x="11" y="27"/>
                </a:cxn>
                <a:cxn ang="0">
                  <a:pos x="3" y="21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5" y="3"/>
                </a:cxn>
                <a:cxn ang="0">
                  <a:pos x="11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27" y="2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23" y="6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1" y="8"/>
                </a:cxn>
                <a:cxn ang="0">
                  <a:pos x="8" y="9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8" y="15"/>
                </a:cxn>
                <a:cxn ang="0">
                  <a:pos x="11" y="17"/>
                </a:cxn>
                <a:cxn ang="0">
                  <a:pos x="15" y="20"/>
                </a:cxn>
                <a:cxn ang="0">
                  <a:pos x="20" y="23"/>
                </a:cxn>
                <a:cxn ang="0">
                  <a:pos x="20" y="23"/>
                </a:cxn>
                <a:cxn ang="0">
                  <a:pos x="27" y="29"/>
                </a:cxn>
                <a:cxn ang="0">
                  <a:pos x="30" y="32"/>
                </a:cxn>
                <a:cxn ang="0">
                  <a:pos x="30" y="36"/>
                </a:cxn>
                <a:cxn ang="0">
                  <a:pos x="30" y="36"/>
                </a:cxn>
                <a:cxn ang="0">
                  <a:pos x="30" y="44"/>
                </a:cxn>
                <a:cxn ang="0">
                  <a:pos x="26" y="48"/>
                </a:cxn>
                <a:cxn ang="0">
                  <a:pos x="20" y="51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4" y="51"/>
                </a:cxn>
              </a:cxnLst>
              <a:rect l="0" t="0" r="r" b="b"/>
              <a:pathLst>
                <a:path w="30" h="51">
                  <a:moveTo>
                    <a:pt x="14" y="51"/>
                  </a:moveTo>
                  <a:lnTo>
                    <a:pt x="14" y="51"/>
                  </a:lnTo>
                  <a:lnTo>
                    <a:pt x="6" y="51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6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7" y="45"/>
                  </a:lnTo>
                  <a:lnTo>
                    <a:pt x="20" y="44"/>
                  </a:lnTo>
                  <a:lnTo>
                    <a:pt x="23" y="42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3" y="35"/>
                  </a:lnTo>
                  <a:lnTo>
                    <a:pt x="21" y="32"/>
                  </a:lnTo>
                  <a:lnTo>
                    <a:pt x="15" y="29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5" y="3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7" y="2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1" y="8"/>
                  </a:lnTo>
                  <a:lnTo>
                    <a:pt x="8" y="9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11" y="17"/>
                  </a:lnTo>
                  <a:lnTo>
                    <a:pt x="15" y="20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7" y="29"/>
                  </a:lnTo>
                  <a:lnTo>
                    <a:pt x="30" y="32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44"/>
                  </a:lnTo>
                  <a:lnTo>
                    <a:pt x="26" y="48"/>
                  </a:lnTo>
                  <a:lnTo>
                    <a:pt x="20" y="5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auto">
            <a:xfrm>
              <a:off x="1332" y="624"/>
              <a:ext cx="34" cy="49"/>
            </a:xfrm>
            <a:custGeom>
              <a:avLst/>
              <a:gdLst/>
              <a:ahLst/>
              <a:cxnLst>
                <a:cxn ang="0">
                  <a:pos x="27" y="49"/>
                </a:cxn>
                <a:cxn ang="0">
                  <a:pos x="27" y="37"/>
                </a:cxn>
                <a:cxn ang="0">
                  <a:pos x="27" y="37"/>
                </a:cxn>
                <a:cxn ang="0">
                  <a:pos x="27" y="37"/>
                </a:cxn>
                <a:cxn ang="0">
                  <a:pos x="25" y="42"/>
                </a:cxn>
                <a:cxn ang="0">
                  <a:pos x="22" y="46"/>
                </a:cxn>
                <a:cxn ang="0">
                  <a:pos x="18" y="49"/>
                </a:cxn>
                <a:cxn ang="0">
                  <a:pos x="12" y="49"/>
                </a:cxn>
                <a:cxn ang="0">
                  <a:pos x="12" y="49"/>
                </a:cxn>
                <a:cxn ang="0">
                  <a:pos x="7" y="48"/>
                </a:cxn>
                <a:cxn ang="0">
                  <a:pos x="3" y="45"/>
                </a:cxn>
                <a:cxn ang="0">
                  <a:pos x="1" y="40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27"/>
                </a:cxn>
                <a:cxn ang="0">
                  <a:pos x="7" y="27"/>
                </a:cxn>
                <a:cxn ang="0">
                  <a:pos x="7" y="37"/>
                </a:cxn>
                <a:cxn ang="0">
                  <a:pos x="9" y="40"/>
                </a:cxn>
                <a:cxn ang="0">
                  <a:pos x="12" y="42"/>
                </a:cxn>
                <a:cxn ang="0">
                  <a:pos x="13" y="43"/>
                </a:cxn>
                <a:cxn ang="0">
                  <a:pos x="13" y="43"/>
                </a:cxn>
                <a:cxn ang="0">
                  <a:pos x="18" y="42"/>
                </a:cxn>
                <a:cxn ang="0">
                  <a:pos x="19" y="40"/>
                </a:cxn>
                <a:cxn ang="0">
                  <a:pos x="24" y="34"/>
                </a:cxn>
                <a:cxn ang="0">
                  <a:pos x="27" y="27"/>
                </a:cxn>
                <a:cxn ang="0">
                  <a:pos x="27" y="19"/>
                </a:cxn>
                <a:cxn ang="0">
                  <a:pos x="27" y="0"/>
                </a:cxn>
                <a:cxn ang="0">
                  <a:pos x="34" y="0"/>
                </a:cxn>
                <a:cxn ang="0">
                  <a:pos x="34" y="49"/>
                </a:cxn>
                <a:cxn ang="0">
                  <a:pos x="27" y="49"/>
                </a:cxn>
                <a:cxn ang="0">
                  <a:pos x="27" y="49"/>
                </a:cxn>
              </a:cxnLst>
              <a:rect l="0" t="0" r="r" b="b"/>
              <a:pathLst>
                <a:path w="34" h="49">
                  <a:moveTo>
                    <a:pt x="27" y="49"/>
                  </a:moveTo>
                  <a:lnTo>
                    <a:pt x="27" y="37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5" y="42"/>
                  </a:lnTo>
                  <a:lnTo>
                    <a:pt x="22" y="46"/>
                  </a:lnTo>
                  <a:lnTo>
                    <a:pt x="18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7" y="48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37"/>
                  </a:lnTo>
                  <a:lnTo>
                    <a:pt x="9" y="40"/>
                  </a:lnTo>
                  <a:lnTo>
                    <a:pt x="12" y="42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8" y="42"/>
                  </a:lnTo>
                  <a:lnTo>
                    <a:pt x="19" y="40"/>
                  </a:lnTo>
                  <a:lnTo>
                    <a:pt x="24" y="34"/>
                  </a:lnTo>
                  <a:lnTo>
                    <a:pt x="27" y="27"/>
                  </a:lnTo>
                  <a:lnTo>
                    <a:pt x="27" y="19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49"/>
                  </a:lnTo>
                  <a:lnTo>
                    <a:pt x="27" y="49"/>
                  </a:lnTo>
                  <a:lnTo>
                    <a:pt x="27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7" name="Freeform 39"/>
            <p:cNvSpPr>
              <a:spLocks/>
            </p:cNvSpPr>
            <p:nvPr/>
          </p:nvSpPr>
          <p:spPr bwMode="auto">
            <a:xfrm>
              <a:off x="1381" y="622"/>
              <a:ext cx="23" cy="51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6" y="51"/>
                </a:cxn>
                <a:cxn ang="0">
                  <a:pos x="0" y="51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9" y="6"/>
                </a:cxn>
                <a:cxn ang="0">
                  <a:pos x="14" y="3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23" y="8"/>
                </a:cxn>
                <a:cxn ang="0">
                  <a:pos x="23" y="8"/>
                </a:cxn>
                <a:cxn ang="0">
                  <a:pos x="19" y="8"/>
                </a:cxn>
                <a:cxn ang="0">
                  <a:pos x="15" y="9"/>
                </a:cxn>
                <a:cxn ang="0">
                  <a:pos x="12" y="12"/>
                </a:cxn>
                <a:cxn ang="0">
                  <a:pos x="11" y="15"/>
                </a:cxn>
                <a:cxn ang="0">
                  <a:pos x="8" y="23"/>
                </a:cxn>
                <a:cxn ang="0">
                  <a:pos x="6" y="30"/>
                </a:cxn>
                <a:cxn ang="0">
                  <a:pos x="6" y="30"/>
                </a:cxn>
                <a:cxn ang="0">
                  <a:pos x="6" y="30"/>
                </a:cxn>
              </a:cxnLst>
              <a:rect l="0" t="0" r="r" b="b"/>
              <a:pathLst>
                <a:path w="23" h="51">
                  <a:moveTo>
                    <a:pt x="6" y="30"/>
                  </a:moveTo>
                  <a:lnTo>
                    <a:pt x="6" y="51"/>
                  </a:lnTo>
                  <a:lnTo>
                    <a:pt x="0" y="51"/>
                  </a:lnTo>
                  <a:lnTo>
                    <a:pt x="0" y="2"/>
                  </a:lnTo>
                  <a:lnTo>
                    <a:pt x="6" y="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9" y="6"/>
                  </a:lnTo>
                  <a:lnTo>
                    <a:pt x="14" y="3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5" y="9"/>
                  </a:lnTo>
                  <a:lnTo>
                    <a:pt x="12" y="12"/>
                  </a:lnTo>
                  <a:lnTo>
                    <a:pt x="11" y="15"/>
                  </a:lnTo>
                  <a:lnTo>
                    <a:pt x="8" y="23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8" name="Freeform 40"/>
            <p:cNvSpPr>
              <a:spLocks/>
            </p:cNvSpPr>
            <p:nvPr/>
          </p:nvSpPr>
          <p:spPr bwMode="auto">
            <a:xfrm>
              <a:off x="1410" y="622"/>
              <a:ext cx="35" cy="51"/>
            </a:xfrm>
            <a:custGeom>
              <a:avLst/>
              <a:gdLst/>
              <a:ahLst/>
              <a:cxnLst>
                <a:cxn ang="0">
                  <a:pos x="8" y="21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11" y="39"/>
                </a:cxn>
                <a:cxn ang="0">
                  <a:pos x="17" y="44"/>
                </a:cxn>
                <a:cxn ang="0">
                  <a:pos x="20" y="45"/>
                </a:cxn>
                <a:cxn ang="0">
                  <a:pos x="24" y="45"/>
                </a:cxn>
                <a:cxn ang="0">
                  <a:pos x="24" y="45"/>
                </a:cxn>
                <a:cxn ang="0">
                  <a:pos x="33" y="44"/>
                </a:cxn>
                <a:cxn ang="0">
                  <a:pos x="33" y="50"/>
                </a:cxn>
                <a:cxn ang="0">
                  <a:pos x="33" y="50"/>
                </a:cxn>
                <a:cxn ang="0">
                  <a:pos x="29" y="51"/>
                </a:cxn>
                <a:cxn ang="0">
                  <a:pos x="23" y="51"/>
                </a:cxn>
                <a:cxn ang="0">
                  <a:pos x="23" y="51"/>
                </a:cxn>
                <a:cxn ang="0">
                  <a:pos x="17" y="51"/>
                </a:cxn>
                <a:cxn ang="0">
                  <a:pos x="12" y="50"/>
                </a:cxn>
                <a:cxn ang="0">
                  <a:pos x="8" y="47"/>
                </a:cxn>
                <a:cxn ang="0">
                  <a:pos x="5" y="44"/>
                </a:cxn>
                <a:cxn ang="0">
                  <a:pos x="2" y="39"/>
                </a:cxn>
                <a:cxn ang="0">
                  <a:pos x="0" y="35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5"/>
                </a:cxn>
                <a:cxn ang="0">
                  <a:pos x="3" y="8"/>
                </a:cxn>
                <a:cxn ang="0">
                  <a:pos x="6" y="5"/>
                </a:cxn>
                <a:cxn ang="0">
                  <a:pos x="9" y="2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6" y="2"/>
                </a:cxn>
                <a:cxn ang="0">
                  <a:pos x="30" y="5"/>
                </a:cxn>
                <a:cxn ang="0">
                  <a:pos x="33" y="11"/>
                </a:cxn>
                <a:cxn ang="0">
                  <a:pos x="35" y="18"/>
                </a:cxn>
                <a:cxn ang="0">
                  <a:pos x="35" y="21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4" y="6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8" y="15"/>
                </a:cxn>
                <a:cxn ang="0">
                  <a:pos x="27" y="15"/>
                </a:cxn>
                <a:cxn ang="0">
                  <a:pos x="27" y="15"/>
                </a:cxn>
                <a:cxn ang="0">
                  <a:pos x="26" y="12"/>
                </a:cxn>
                <a:cxn ang="0">
                  <a:pos x="24" y="9"/>
                </a:cxn>
                <a:cxn ang="0">
                  <a:pos x="21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8" y="21"/>
                </a:cxn>
              </a:cxnLst>
              <a:rect l="0" t="0" r="r" b="b"/>
              <a:pathLst>
                <a:path w="35" h="51">
                  <a:moveTo>
                    <a:pt x="8" y="21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11" y="39"/>
                  </a:lnTo>
                  <a:lnTo>
                    <a:pt x="17" y="44"/>
                  </a:lnTo>
                  <a:lnTo>
                    <a:pt x="20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33" y="44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29" y="51"/>
                  </a:lnTo>
                  <a:lnTo>
                    <a:pt x="23" y="51"/>
                  </a:lnTo>
                  <a:lnTo>
                    <a:pt x="23" y="51"/>
                  </a:lnTo>
                  <a:lnTo>
                    <a:pt x="17" y="51"/>
                  </a:lnTo>
                  <a:lnTo>
                    <a:pt x="12" y="50"/>
                  </a:lnTo>
                  <a:lnTo>
                    <a:pt x="8" y="47"/>
                  </a:lnTo>
                  <a:lnTo>
                    <a:pt x="5" y="44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3" y="8"/>
                  </a:lnTo>
                  <a:lnTo>
                    <a:pt x="6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0" y="5"/>
                  </a:lnTo>
                  <a:lnTo>
                    <a:pt x="33" y="11"/>
                  </a:lnTo>
                  <a:lnTo>
                    <a:pt x="35" y="18"/>
                  </a:lnTo>
                  <a:lnTo>
                    <a:pt x="35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9" y="12"/>
                  </a:lnTo>
                  <a:lnTo>
                    <a:pt x="8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6" y="12"/>
                  </a:lnTo>
                  <a:lnTo>
                    <a:pt x="24" y="9"/>
                  </a:lnTo>
                  <a:lnTo>
                    <a:pt x="21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9903CA-EFCC-47F6-A7E3-C58FAF89E9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B3A62D-5B85-4FB7-8074-C0E3740B34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5963" y="2068513"/>
            <a:ext cx="3830637" cy="436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2068513"/>
            <a:ext cx="3830638" cy="436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BE55BE-82D4-4CF6-A73B-DDB1CF186B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52C84D-1F69-4405-A877-2510B174BE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E664D6-B007-4922-8F68-E1C5718961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6BEB9E-FADC-4FB3-8D73-E62EA53CDE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D77B6D-B428-4D38-926E-467314309F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F43904-53EF-474D-AD76-5B21186A71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F1AE8B-81F0-4C77-85A1-C17518B324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872394-EEB5-4229-9657-3B43C5F685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7013" y="1219200"/>
            <a:ext cx="1952625" cy="521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5963" y="1219200"/>
            <a:ext cx="5708650" cy="5218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A0F35E-5D0D-4554-9D85-D76613772C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5963" y="2068513"/>
            <a:ext cx="3830637" cy="436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2068513"/>
            <a:ext cx="3830638" cy="436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984F03-9CC3-44CE-94D8-2F4DB9C26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B5F7CB-65F0-4067-9124-77B9497F7B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0F57B7-1C07-4281-BD63-D0DE8EB451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1A7830-815F-4FC3-B016-B8C92E32E9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FAFE23-D006-4CB4-8E31-50DC64DABC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277D59-4D27-4952-A67C-8C3A3042EA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99CC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5963" y="1219200"/>
            <a:ext cx="781367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Keyword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5963" y="6692900"/>
            <a:ext cx="78136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800"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5900" y="6656388"/>
            <a:ext cx="457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000" b="1"/>
            </a:lvl1pPr>
          </a:lstStyle>
          <a:p>
            <a:fld id="{D9EFFE9E-7DDF-4A8F-9368-A8C72CDA5E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5963" y="2068513"/>
            <a:ext cx="7813675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 : On content slides use either a short explanation, description, </a:t>
            </a:r>
            <a:br>
              <a:rPr lang="en-US" smtClean="0"/>
            </a:br>
            <a:r>
              <a:rPr lang="en-US" smtClean="0"/>
              <a:t>or elaboration to set the keyword’s context.</a:t>
            </a:r>
          </a:p>
          <a:p>
            <a:pPr lvl="1"/>
            <a:r>
              <a:rPr lang="en-US" smtClean="0"/>
              <a:t>Second Level : bullet with text</a:t>
            </a:r>
          </a:p>
          <a:p>
            <a:pPr lvl="2"/>
            <a:r>
              <a:rPr lang="en-US" smtClean="0"/>
              <a:t>Third Level : bullet with text</a:t>
            </a:r>
          </a:p>
          <a:p>
            <a:pPr lvl="3"/>
            <a:r>
              <a:rPr lang="en-US" smtClean="0"/>
              <a:t>Forth Level : additional information can be used to support content, </a:t>
            </a:r>
            <a:br>
              <a:rPr lang="en-US" smtClean="0"/>
            </a:br>
            <a:r>
              <a:rPr lang="en-US" smtClean="0"/>
              <a:t>used as notes for the speaker, or add detail in exceptional cases.</a:t>
            </a:r>
          </a:p>
          <a:p>
            <a:pPr lvl="4"/>
            <a:r>
              <a:rPr lang="en-US" smtClean="0"/>
              <a:t>Fifth Level: without bullet and intent level</a:t>
            </a:r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6340475" y="-1588"/>
            <a:ext cx="2192338" cy="1066801"/>
            <a:chOff x="840" y="312"/>
            <a:chExt cx="1381" cy="672"/>
          </a:xfrm>
        </p:grpSpPr>
        <p:sp>
          <p:nvSpPr>
            <p:cNvPr id="2056" name="Line 8"/>
            <p:cNvSpPr>
              <a:spLocks noChangeShapeType="1"/>
            </p:cNvSpPr>
            <p:nvPr/>
          </p:nvSpPr>
          <p:spPr bwMode="auto">
            <a:xfrm flipH="1">
              <a:off x="844" y="979"/>
              <a:ext cx="68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 flipV="1">
              <a:off x="840" y="312"/>
              <a:ext cx="0" cy="67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 flipV="1">
              <a:off x="1521" y="312"/>
              <a:ext cx="0" cy="66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1550" y="312"/>
              <a:ext cx="671" cy="671"/>
            </a:xfrm>
            <a:custGeom>
              <a:avLst/>
              <a:gdLst/>
              <a:ahLst/>
              <a:cxnLst>
                <a:cxn ang="0">
                  <a:pos x="671" y="671"/>
                </a:cxn>
                <a:cxn ang="0">
                  <a:pos x="671" y="0"/>
                </a:cxn>
                <a:cxn ang="0">
                  <a:pos x="0" y="0"/>
                </a:cxn>
                <a:cxn ang="0">
                  <a:pos x="0" y="671"/>
                </a:cxn>
                <a:cxn ang="0">
                  <a:pos x="671" y="671"/>
                </a:cxn>
                <a:cxn ang="0">
                  <a:pos x="671" y="671"/>
                </a:cxn>
              </a:cxnLst>
              <a:rect l="0" t="0" r="r" b="b"/>
              <a:pathLst>
                <a:path w="671" h="671">
                  <a:moveTo>
                    <a:pt x="671" y="671"/>
                  </a:moveTo>
                  <a:lnTo>
                    <a:pt x="671" y="0"/>
                  </a:lnTo>
                  <a:lnTo>
                    <a:pt x="0" y="0"/>
                  </a:lnTo>
                  <a:lnTo>
                    <a:pt x="0" y="671"/>
                  </a:lnTo>
                  <a:lnTo>
                    <a:pt x="671" y="671"/>
                  </a:lnTo>
                  <a:lnTo>
                    <a:pt x="671" y="6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1740" y="565"/>
              <a:ext cx="24" cy="72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6" y="7"/>
                </a:cxn>
                <a:cxn ang="0">
                  <a:pos x="4" y="3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2" y="1"/>
                </a:cxn>
                <a:cxn ang="0">
                  <a:pos x="21" y="3"/>
                </a:cxn>
                <a:cxn ang="0">
                  <a:pos x="19" y="7"/>
                </a:cxn>
                <a:cxn ang="0">
                  <a:pos x="19" y="65"/>
                </a:cxn>
                <a:cxn ang="0">
                  <a:pos x="19" y="65"/>
                </a:cxn>
                <a:cxn ang="0">
                  <a:pos x="21" y="69"/>
                </a:cxn>
                <a:cxn ang="0">
                  <a:pos x="22" y="71"/>
                </a:cxn>
                <a:cxn ang="0">
                  <a:pos x="24" y="72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3" y="71"/>
                </a:cxn>
                <a:cxn ang="0">
                  <a:pos x="4" y="69"/>
                </a:cxn>
                <a:cxn ang="0">
                  <a:pos x="6" y="65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7"/>
                </a:cxn>
              </a:cxnLst>
              <a:rect l="0" t="0" r="r" b="b"/>
              <a:pathLst>
                <a:path w="24" h="72">
                  <a:moveTo>
                    <a:pt x="6" y="7"/>
                  </a:moveTo>
                  <a:lnTo>
                    <a:pt x="6" y="7"/>
                  </a:lnTo>
                  <a:lnTo>
                    <a:pt x="4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3"/>
                  </a:lnTo>
                  <a:lnTo>
                    <a:pt x="19" y="7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21" y="69"/>
                  </a:lnTo>
                  <a:lnTo>
                    <a:pt x="22" y="71"/>
                  </a:lnTo>
                  <a:lnTo>
                    <a:pt x="24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3" y="71"/>
                  </a:lnTo>
                  <a:lnTo>
                    <a:pt x="4" y="69"/>
                  </a:lnTo>
                  <a:lnTo>
                    <a:pt x="6" y="65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1944" y="612"/>
              <a:ext cx="25" cy="25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7"/>
                </a:cxn>
                <a:cxn ang="0">
                  <a:pos x="17" y="4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7" y="9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7" y="16"/>
                </a:cxn>
                <a:cxn ang="0">
                  <a:pos x="8" y="19"/>
                </a:cxn>
                <a:cxn ang="0">
                  <a:pos x="10" y="21"/>
                </a:cxn>
                <a:cxn ang="0">
                  <a:pos x="14" y="22"/>
                </a:cxn>
                <a:cxn ang="0">
                  <a:pos x="14" y="22"/>
                </a:cxn>
                <a:cxn ang="0">
                  <a:pos x="16" y="22"/>
                </a:cxn>
                <a:cxn ang="0">
                  <a:pos x="19" y="21"/>
                </a:cxn>
                <a:cxn ang="0">
                  <a:pos x="20" y="16"/>
                </a:cxn>
                <a:cxn ang="0">
                  <a:pos x="25" y="16"/>
                </a:cxn>
                <a:cxn ang="0">
                  <a:pos x="25" y="16"/>
                </a:cxn>
                <a:cxn ang="0">
                  <a:pos x="23" y="19"/>
                </a:cxn>
                <a:cxn ang="0">
                  <a:pos x="22" y="22"/>
                </a:cxn>
                <a:cxn ang="0">
                  <a:pos x="17" y="25"/>
                </a:cxn>
                <a:cxn ang="0">
                  <a:pos x="14" y="25"/>
                </a:cxn>
                <a:cxn ang="0">
                  <a:pos x="14" y="25"/>
                </a:cxn>
                <a:cxn ang="0">
                  <a:pos x="8" y="25"/>
                </a:cxn>
                <a:cxn ang="0">
                  <a:pos x="5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5" y="3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2" y="1"/>
                </a:cxn>
                <a:cxn ang="0">
                  <a:pos x="23" y="4"/>
                </a:cxn>
                <a:cxn ang="0">
                  <a:pos x="25" y="7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20" y="7"/>
                </a:cxn>
              </a:cxnLst>
              <a:rect l="0" t="0" r="r" b="b"/>
              <a:pathLst>
                <a:path w="25" h="25">
                  <a:moveTo>
                    <a:pt x="20" y="7"/>
                  </a:moveTo>
                  <a:lnTo>
                    <a:pt x="20" y="7"/>
                  </a:lnTo>
                  <a:lnTo>
                    <a:pt x="17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0" y="4"/>
                  </a:lnTo>
                  <a:lnTo>
                    <a:pt x="8" y="6"/>
                  </a:lnTo>
                  <a:lnTo>
                    <a:pt x="7" y="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6"/>
                  </a:lnTo>
                  <a:lnTo>
                    <a:pt x="8" y="19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9" y="21"/>
                  </a:lnTo>
                  <a:lnTo>
                    <a:pt x="20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3" y="19"/>
                  </a:lnTo>
                  <a:lnTo>
                    <a:pt x="22" y="22"/>
                  </a:lnTo>
                  <a:lnTo>
                    <a:pt x="17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8" y="25"/>
                  </a:lnTo>
                  <a:lnTo>
                    <a:pt x="5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7"/>
                  </a:lnTo>
                  <a:lnTo>
                    <a:pt x="5" y="3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3" y="4"/>
                  </a:lnTo>
                  <a:lnTo>
                    <a:pt x="25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1972" y="612"/>
              <a:ext cx="24" cy="2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15" y="4"/>
                </a:cxn>
                <a:cxn ang="0">
                  <a:pos x="18" y="6"/>
                </a:cxn>
                <a:cxn ang="0">
                  <a:pos x="19" y="9"/>
                </a:cxn>
                <a:cxn ang="0">
                  <a:pos x="19" y="13"/>
                </a:cxn>
                <a:cxn ang="0">
                  <a:pos x="19" y="13"/>
                </a:cxn>
                <a:cxn ang="0">
                  <a:pos x="19" y="16"/>
                </a:cxn>
                <a:cxn ang="0">
                  <a:pos x="18" y="19"/>
                </a:cxn>
                <a:cxn ang="0">
                  <a:pos x="15" y="21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9" y="21"/>
                </a:cxn>
                <a:cxn ang="0">
                  <a:pos x="6" y="19"/>
                </a:cxn>
                <a:cxn ang="0">
                  <a:pos x="4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4" y="9"/>
                </a:cxn>
                <a:cxn ang="0">
                  <a:pos x="6" y="6"/>
                </a:cxn>
                <a:cxn ang="0">
                  <a:pos x="9" y="4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3" y="22"/>
                </a:cxn>
                <a:cxn ang="0">
                  <a:pos x="7" y="25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21" y="22"/>
                </a:cxn>
                <a:cxn ang="0">
                  <a:pos x="24" y="18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4" y="7"/>
                </a:cxn>
                <a:cxn ang="0">
                  <a:pos x="21" y="3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3"/>
                </a:cxn>
              </a:cxnLst>
              <a:rect l="0" t="0" r="r" b="b"/>
              <a:pathLst>
                <a:path w="24" h="25">
                  <a:moveTo>
                    <a:pt x="12" y="3"/>
                  </a:moveTo>
                  <a:lnTo>
                    <a:pt x="12" y="3"/>
                  </a:lnTo>
                  <a:lnTo>
                    <a:pt x="15" y="4"/>
                  </a:lnTo>
                  <a:lnTo>
                    <a:pt x="18" y="6"/>
                  </a:lnTo>
                  <a:lnTo>
                    <a:pt x="19" y="9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8" y="19"/>
                  </a:lnTo>
                  <a:lnTo>
                    <a:pt x="15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9" y="21"/>
                  </a:lnTo>
                  <a:lnTo>
                    <a:pt x="6" y="19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9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8" y="25"/>
                  </a:lnTo>
                  <a:lnTo>
                    <a:pt x="21" y="22"/>
                  </a:lnTo>
                  <a:lnTo>
                    <a:pt x="24" y="18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7"/>
                  </a:lnTo>
                  <a:lnTo>
                    <a:pt x="21" y="3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2000" y="612"/>
              <a:ext cx="27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21" y="0"/>
                </a:cxn>
                <a:cxn ang="0">
                  <a:pos x="27" y="0"/>
                </a:cxn>
                <a:cxn ang="0">
                  <a:pos x="27" y="25"/>
                </a:cxn>
                <a:cxn ang="0">
                  <a:pos x="23" y="25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15" y="25"/>
                </a:cxn>
                <a:cxn ang="0">
                  <a:pos x="12" y="25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5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25">
                  <a:moveTo>
                    <a:pt x="0" y="0"/>
                  </a:moveTo>
                  <a:lnTo>
                    <a:pt x="6" y="0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25"/>
                  </a:lnTo>
                  <a:lnTo>
                    <a:pt x="23" y="25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2033" y="612"/>
              <a:ext cx="20" cy="25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4" y="4"/>
                </a:cxn>
                <a:cxn ang="0">
                  <a:pos x="15" y="6"/>
                </a:cxn>
                <a:cxn ang="0">
                  <a:pos x="15" y="7"/>
                </a:cxn>
                <a:cxn ang="0">
                  <a:pos x="15" y="7"/>
                </a:cxn>
                <a:cxn ang="0">
                  <a:pos x="15" y="10"/>
                </a:cxn>
                <a:cxn ang="0">
                  <a:pos x="14" y="12"/>
                </a:cxn>
                <a:cxn ang="0">
                  <a:pos x="11" y="12"/>
                </a:cxn>
                <a:cxn ang="0">
                  <a:pos x="5" y="1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0" y="25"/>
                </a:cxn>
                <a:cxn ang="0">
                  <a:pos x="5" y="25"/>
                </a:cxn>
                <a:cxn ang="0">
                  <a:pos x="5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5" y="15"/>
                </a:cxn>
                <a:cxn ang="0">
                  <a:pos x="18" y="13"/>
                </a:cxn>
                <a:cxn ang="0">
                  <a:pos x="20" y="10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20" y="6"/>
                </a:cxn>
                <a:cxn ang="0">
                  <a:pos x="18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5" y="4"/>
                </a:cxn>
              </a:cxnLst>
              <a:rect l="0" t="0" r="r" b="b"/>
              <a:pathLst>
                <a:path w="20" h="25">
                  <a:moveTo>
                    <a:pt x="5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5" y="1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5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8" y="13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2056" y="612"/>
              <a:ext cx="2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6" y="19"/>
                </a:cxn>
                <a:cxn ang="0">
                  <a:pos x="7" y="21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5" y="21"/>
                </a:cxn>
                <a:cxn ang="0">
                  <a:pos x="16" y="19"/>
                </a:cxn>
                <a:cxn ang="0">
                  <a:pos x="18" y="15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2" y="16"/>
                </a:cxn>
                <a:cxn ang="0">
                  <a:pos x="22" y="16"/>
                </a:cxn>
                <a:cxn ang="0">
                  <a:pos x="21" y="21"/>
                </a:cxn>
                <a:cxn ang="0">
                  <a:pos x="19" y="24"/>
                </a:cxn>
                <a:cxn ang="0">
                  <a:pos x="15" y="25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7" y="25"/>
                </a:cxn>
                <a:cxn ang="0">
                  <a:pos x="3" y="24"/>
                </a:cxn>
                <a:cxn ang="0">
                  <a:pos x="1" y="21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25">
                  <a:moveTo>
                    <a:pt x="0" y="0"/>
                  </a:moveTo>
                  <a:lnTo>
                    <a:pt x="4" y="0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6" y="19"/>
                  </a:lnTo>
                  <a:lnTo>
                    <a:pt x="7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5" y="21"/>
                  </a:lnTo>
                  <a:lnTo>
                    <a:pt x="16" y="19"/>
                  </a:lnTo>
                  <a:lnTo>
                    <a:pt x="18" y="15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1" y="21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5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2080" y="612"/>
              <a:ext cx="21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21" y="4"/>
                </a:cxn>
                <a:cxn ang="0">
                  <a:pos x="14" y="4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25">
                  <a:moveTo>
                    <a:pt x="0" y="0"/>
                  </a:moveTo>
                  <a:lnTo>
                    <a:pt x="21" y="0"/>
                  </a:lnTo>
                  <a:lnTo>
                    <a:pt x="21" y="4"/>
                  </a:lnTo>
                  <a:lnTo>
                    <a:pt x="14" y="4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2104" y="612"/>
              <a:ext cx="20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0"/>
                </a:cxn>
                <a:cxn ang="0">
                  <a:pos x="20" y="4"/>
                </a:cxn>
                <a:cxn ang="0">
                  <a:pos x="5" y="4"/>
                </a:cxn>
                <a:cxn ang="0">
                  <a:pos x="5" y="10"/>
                </a:cxn>
                <a:cxn ang="0">
                  <a:pos x="18" y="10"/>
                </a:cxn>
                <a:cxn ang="0">
                  <a:pos x="18" y="13"/>
                </a:cxn>
                <a:cxn ang="0">
                  <a:pos x="5" y="13"/>
                </a:cxn>
                <a:cxn ang="0">
                  <a:pos x="5" y="21"/>
                </a:cxn>
                <a:cxn ang="0">
                  <a:pos x="20" y="21"/>
                </a:cxn>
                <a:cxn ang="0">
                  <a:pos x="20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25">
                  <a:moveTo>
                    <a:pt x="0" y="0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5" y="4"/>
                  </a:lnTo>
                  <a:lnTo>
                    <a:pt x="5" y="10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5" y="13"/>
                  </a:lnTo>
                  <a:lnTo>
                    <a:pt x="5" y="21"/>
                  </a:lnTo>
                  <a:lnTo>
                    <a:pt x="20" y="21"/>
                  </a:lnTo>
                  <a:lnTo>
                    <a:pt x="20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2127" y="612"/>
              <a:ext cx="22" cy="2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6" y="6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6" y="10"/>
                </a:cxn>
                <a:cxn ang="0">
                  <a:pos x="12" y="12"/>
                </a:cxn>
                <a:cxn ang="0">
                  <a:pos x="4" y="1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4" y="15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5" y="15"/>
                </a:cxn>
                <a:cxn ang="0">
                  <a:pos x="16" y="16"/>
                </a:cxn>
                <a:cxn ang="0">
                  <a:pos x="16" y="21"/>
                </a:cxn>
                <a:cxn ang="0">
                  <a:pos x="16" y="21"/>
                </a:cxn>
                <a:cxn ang="0">
                  <a:pos x="18" y="25"/>
                </a:cxn>
                <a:cxn ang="0">
                  <a:pos x="22" y="25"/>
                </a:cxn>
                <a:cxn ang="0">
                  <a:pos x="22" y="25"/>
                </a:cxn>
                <a:cxn ang="0">
                  <a:pos x="21" y="18"/>
                </a:cxn>
                <a:cxn ang="0">
                  <a:pos x="21" y="18"/>
                </a:cxn>
                <a:cxn ang="0">
                  <a:pos x="19" y="15"/>
                </a:cxn>
                <a:cxn ang="0">
                  <a:pos x="18" y="13"/>
                </a:cxn>
                <a:cxn ang="0">
                  <a:pos x="18" y="13"/>
                </a:cxn>
                <a:cxn ang="0">
                  <a:pos x="18" y="13"/>
                </a:cxn>
                <a:cxn ang="0">
                  <a:pos x="19" y="12"/>
                </a:cxn>
                <a:cxn ang="0">
                  <a:pos x="21" y="10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1" y="4"/>
                </a:cxn>
                <a:cxn ang="0">
                  <a:pos x="19" y="1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4" y="4"/>
                </a:cxn>
              </a:cxnLst>
              <a:rect l="0" t="0" r="r" b="b"/>
              <a:pathLst>
                <a:path w="22" h="25">
                  <a:moveTo>
                    <a:pt x="4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4" y="1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4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6" y="16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8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19" y="15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2151" y="612"/>
              <a:ext cx="21" cy="25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4" y="16"/>
                </a:cxn>
                <a:cxn ang="0">
                  <a:pos x="6" y="19"/>
                </a:cxn>
                <a:cxn ang="0">
                  <a:pos x="7" y="21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6" y="21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6" y="16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10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4"/>
                </a:cxn>
                <a:cxn ang="0">
                  <a:pos x="21" y="7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6" y="6"/>
                </a:cxn>
                <a:cxn ang="0">
                  <a:pos x="15" y="4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7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16" y="12"/>
                </a:cxn>
                <a:cxn ang="0">
                  <a:pos x="16" y="12"/>
                </a:cxn>
                <a:cxn ang="0">
                  <a:pos x="21" y="13"/>
                </a:cxn>
                <a:cxn ang="0">
                  <a:pos x="21" y="18"/>
                </a:cxn>
                <a:cxn ang="0">
                  <a:pos x="21" y="18"/>
                </a:cxn>
                <a:cxn ang="0">
                  <a:pos x="21" y="21"/>
                </a:cxn>
                <a:cxn ang="0">
                  <a:pos x="18" y="24"/>
                </a:cxn>
                <a:cxn ang="0">
                  <a:pos x="15" y="25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7" y="25"/>
                </a:cxn>
                <a:cxn ang="0">
                  <a:pos x="4" y="24"/>
                </a:cxn>
                <a:cxn ang="0">
                  <a:pos x="1" y="21"/>
                </a:cxn>
                <a:cxn ang="0">
                  <a:pos x="0" y="16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4" y="16"/>
                </a:cxn>
              </a:cxnLst>
              <a:rect l="0" t="0" r="r" b="b"/>
              <a:pathLst>
                <a:path w="21" h="25">
                  <a:moveTo>
                    <a:pt x="4" y="16"/>
                  </a:moveTo>
                  <a:lnTo>
                    <a:pt x="4" y="16"/>
                  </a:lnTo>
                  <a:lnTo>
                    <a:pt x="6" y="19"/>
                  </a:lnTo>
                  <a:lnTo>
                    <a:pt x="7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6" y="21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1" y="13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21"/>
                  </a:lnTo>
                  <a:lnTo>
                    <a:pt x="18" y="24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5"/>
                  </a:lnTo>
                  <a:lnTo>
                    <a:pt x="4" y="24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1597" y="565"/>
              <a:ext cx="48" cy="72"/>
            </a:xfrm>
            <a:custGeom>
              <a:avLst/>
              <a:gdLst/>
              <a:ahLst/>
              <a:cxnLst>
                <a:cxn ang="0">
                  <a:pos x="18" y="38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0" y="39"/>
                </a:cxn>
                <a:cxn ang="0">
                  <a:pos x="42" y="41"/>
                </a:cxn>
                <a:cxn ang="0">
                  <a:pos x="42" y="42"/>
                </a:cxn>
                <a:cxn ang="0">
                  <a:pos x="42" y="30"/>
                </a:cxn>
                <a:cxn ang="0">
                  <a:pos x="18" y="30"/>
                </a:cxn>
                <a:cxn ang="0">
                  <a:pos x="18" y="7"/>
                </a:cxn>
                <a:cxn ang="0">
                  <a:pos x="40" y="7"/>
                </a:cxn>
                <a:cxn ang="0">
                  <a:pos x="40" y="7"/>
                </a:cxn>
                <a:cxn ang="0">
                  <a:pos x="45" y="9"/>
                </a:cxn>
                <a:cxn ang="0">
                  <a:pos x="46" y="10"/>
                </a:cxn>
                <a:cxn ang="0">
                  <a:pos x="48" y="13"/>
                </a:cxn>
                <a:cxn ang="0">
                  <a:pos x="4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6" y="7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4" y="71"/>
                </a:cxn>
                <a:cxn ang="0">
                  <a:pos x="3" y="72"/>
                </a:cxn>
                <a:cxn ang="0">
                  <a:pos x="0" y="72"/>
                </a:cxn>
                <a:cxn ang="0">
                  <a:pos x="24" y="72"/>
                </a:cxn>
                <a:cxn ang="0">
                  <a:pos x="24" y="72"/>
                </a:cxn>
                <a:cxn ang="0">
                  <a:pos x="22" y="72"/>
                </a:cxn>
                <a:cxn ang="0">
                  <a:pos x="21" y="71"/>
                </a:cxn>
                <a:cxn ang="0">
                  <a:pos x="18" y="65"/>
                </a:cxn>
                <a:cxn ang="0">
                  <a:pos x="18" y="38"/>
                </a:cxn>
                <a:cxn ang="0">
                  <a:pos x="18" y="38"/>
                </a:cxn>
                <a:cxn ang="0">
                  <a:pos x="18" y="38"/>
                </a:cxn>
              </a:cxnLst>
              <a:rect l="0" t="0" r="r" b="b"/>
              <a:pathLst>
                <a:path w="48" h="72">
                  <a:moveTo>
                    <a:pt x="18" y="38"/>
                  </a:moveTo>
                  <a:lnTo>
                    <a:pt x="36" y="38"/>
                  </a:lnTo>
                  <a:lnTo>
                    <a:pt x="36" y="38"/>
                  </a:lnTo>
                  <a:lnTo>
                    <a:pt x="40" y="39"/>
                  </a:lnTo>
                  <a:lnTo>
                    <a:pt x="42" y="41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18" y="30"/>
                  </a:lnTo>
                  <a:lnTo>
                    <a:pt x="18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5" y="9"/>
                  </a:lnTo>
                  <a:lnTo>
                    <a:pt x="46" y="10"/>
                  </a:lnTo>
                  <a:lnTo>
                    <a:pt x="48" y="13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6" y="7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4" y="71"/>
                  </a:lnTo>
                  <a:lnTo>
                    <a:pt x="3" y="72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18" y="65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1646" y="565"/>
              <a:ext cx="65" cy="74"/>
            </a:xfrm>
            <a:custGeom>
              <a:avLst/>
              <a:gdLst/>
              <a:ahLst/>
              <a:cxnLst>
                <a:cxn ang="0">
                  <a:pos x="18" y="53"/>
                </a:cxn>
                <a:cxn ang="0">
                  <a:pos x="18" y="53"/>
                </a:cxn>
                <a:cxn ang="0">
                  <a:pos x="20" y="59"/>
                </a:cxn>
                <a:cxn ang="0">
                  <a:pos x="23" y="63"/>
                </a:cxn>
                <a:cxn ang="0">
                  <a:pos x="26" y="66"/>
                </a:cxn>
                <a:cxn ang="0">
                  <a:pos x="32" y="66"/>
                </a:cxn>
                <a:cxn ang="0">
                  <a:pos x="32" y="66"/>
                </a:cxn>
                <a:cxn ang="0">
                  <a:pos x="38" y="66"/>
                </a:cxn>
                <a:cxn ang="0">
                  <a:pos x="43" y="63"/>
                </a:cxn>
                <a:cxn ang="0">
                  <a:pos x="46" y="59"/>
                </a:cxn>
                <a:cxn ang="0">
                  <a:pos x="46" y="53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62" y="0"/>
                </a:cxn>
                <a:cxn ang="0">
                  <a:pos x="61" y="1"/>
                </a:cxn>
                <a:cxn ang="0">
                  <a:pos x="59" y="7"/>
                </a:cxn>
                <a:cxn ang="0">
                  <a:pos x="59" y="51"/>
                </a:cxn>
                <a:cxn ang="0">
                  <a:pos x="59" y="51"/>
                </a:cxn>
                <a:cxn ang="0">
                  <a:pos x="58" y="57"/>
                </a:cxn>
                <a:cxn ang="0">
                  <a:pos x="56" y="62"/>
                </a:cxn>
                <a:cxn ang="0">
                  <a:pos x="55" y="65"/>
                </a:cxn>
                <a:cxn ang="0">
                  <a:pos x="52" y="68"/>
                </a:cxn>
                <a:cxn ang="0">
                  <a:pos x="43" y="72"/>
                </a:cxn>
                <a:cxn ang="0">
                  <a:pos x="32" y="74"/>
                </a:cxn>
                <a:cxn ang="0">
                  <a:pos x="32" y="74"/>
                </a:cxn>
                <a:cxn ang="0">
                  <a:pos x="21" y="72"/>
                </a:cxn>
                <a:cxn ang="0">
                  <a:pos x="14" y="68"/>
                </a:cxn>
                <a:cxn ang="0">
                  <a:pos x="9" y="65"/>
                </a:cxn>
                <a:cxn ang="0">
                  <a:pos x="8" y="62"/>
                </a:cxn>
                <a:cxn ang="0">
                  <a:pos x="6" y="57"/>
                </a:cxn>
                <a:cxn ang="0">
                  <a:pos x="5" y="51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20" y="1"/>
                </a:cxn>
                <a:cxn ang="0">
                  <a:pos x="18" y="7"/>
                </a:cxn>
                <a:cxn ang="0">
                  <a:pos x="18" y="53"/>
                </a:cxn>
                <a:cxn ang="0">
                  <a:pos x="18" y="53"/>
                </a:cxn>
                <a:cxn ang="0">
                  <a:pos x="18" y="53"/>
                </a:cxn>
              </a:cxnLst>
              <a:rect l="0" t="0" r="r" b="b"/>
              <a:pathLst>
                <a:path w="65" h="74">
                  <a:moveTo>
                    <a:pt x="18" y="53"/>
                  </a:moveTo>
                  <a:lnTo>
                    <a:pt x="18" y="53"/>
                  </a:lnTo>
                  <a:lnTo>
                    <a:pt x="20" y="59"/>
                  </a:lnTo>
                  <a:lnTo>
                    <a:pt x="23" y="63"/>
                  </a:lnTo>
                  <a:lnTo>
                    <a:pt x="26" y="66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38" y="66"/>
                  </a:lnTo>
                  <a:lnTo>
                    <a:pt x="43" y="63"/>
                  </a:lnTo>
                  <a:lnTo>
                    <a:pt x="46" y="59"/>
                  </a:lnTo>
                  <a:lnTo>
                    <a:pt x="46" y="53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1" y="1"/>
                  </a:lnTo>
                  <a:lnTo>
                    <a:pt x="59" y="7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8" y="57"/>
                  </a:lnTo>
                  <a:lnTo>
                    <a:pt x="56" y="62"/>
                  </a:lnTo>
                  <a:lnTo>
                    <a:pt x="55" y="65"/>
                  </a:lnTo>
                  <a:lnTo>
                    <a:pt x="52" y="68"/>
                  </a:lnTo>
                  <a:lnTo>
                    <a:pt x="43" y="72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21" y="72"/>
                  </a:lnTo>
                  <a:lnTo>
                    <a:pt x="14" y="68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6" y="57"/>
                  </a:lnTo>
                  <a:lnTo>
                    <a:pt x="5" y="51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8" y="7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8" y="5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1708" y="565"/>
              <a:ext cx="30" cy="101"/>
            </a:xfrm>
            <a:custGeom>
              <a:avLst/>
              <a:gdLst/>
              <a:ahLst/>
              <a:cxnLst>
                <a:cxn ang="0">
                  <a:pos x="24" y="7"/>
                </a:cxn>
                <a:cxn ang="0">
                  <a:pos x="24" y="7"/>
                </a:cxn>
                <a:cxn ang="0">
                  <a:pos x="26" y="1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9" y="1"/>
                </a:cxn>
                <a:cxn ang="0">
                  <a:pos x="11" y="7"/>
                </a:cxn>
                <a:cxn ang="0">
                  <a:pos x="11" y="80"/>
                </a:cxn>
                <a:cxn ang="0">
                  <a:pos x="11" y="80"/>
                </a:cxn>
                <a:cxn ang="0">
                  <a:pos x="9" y="87"/>
                </a:cxn>
                <a:cxn ang="0">
                  <a:pos x="6" y="95"/>
                </a:cxn>
                <a:cxn ang="0">
                  <a:pos x="3" y="98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5" y="99"/>
                </a:cxn>
                <a:cxn ang="0">
                  <a:pos x="12" y="96"/>
                </a:cxn>
                <a:cxn ang="0">
                  <a:pos x="17" y="93"/>
                </a:cxn>
                <a:cxn ang="0">
                  <a:pos x="20" y="89"/>
                </a:cxn>
                <a:cxn ang="0">
                  <a:pos x="23" y="83"/>
                </a:cxn>
                <a:cxn ang="0">
                  <a:pos x="24" y="75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</a:cxnLst>
              <a:rect l="0" t="0" r="r" b="b"/>
              <a:pathLst>
                <a:path w="30" h="101">
                  <a:moveTo>
                    <a:pt x="24" y="7"/>
                  </a:moveTo>
                  <a:lnTo>
                    <a:pt x="24" y="7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1" y="7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9" y="87"/>
                  </a:lnTo>
                  <a:lnTo>
                    <a:pt x="6" y="95"/>
                  </a:lnTo>
                  <a:lnTo>
                    <a:pt x="3" y="98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5" y="99"/>
                  </a:lnTo>
                  <a:lnTo>
                    <a:pt x="12" y="96"/>
                  </a:lnTo>
                  <a:lnTo>
                    <a:pt x="17" y="93"/>
                  </a:lnTo>
                  <a:lnTo>
                    <a:pt x="20" y="89"/>
                  </a:lnTo>
                  <a:lnTo>
                    <a:pt x="23" y="83"/>
                  </a:lnTo>
                  <a:lnTo>
                    <a:pt x="24" y="75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1865" y="565"/>
              <a:ext cx="64" cy="74"/>
            </a:xfrm>
            <a:custGeom>
              <a:avLst/>
              <a:gdLst/>
              <a:ahLst/>
              <a:cxnLst>
                <a:cxn ang="0">
                  <a:pos x="19" y="53"/>
                </a:cxn>
                <a:cxn ang="0">
                  <a:pos x="19" y="53"/>
                </a:cxn>
                <a:cxn ang="0">
                  <a:pos x="19" y="59"/>
                </a:cxn>
                <a:cxn ang="0">
                  <a:pos x="22" y="63"/>
                </a:cxn>
                <a:cxn ang="0">
                  <a:pos x="27" y="66"/>
                </a:cxn>
                <a:cxn ang="0">
                  <a:pos x="33" y="66"/>
                </a:cxn>
                <a:cxn ang="0">
                  <a:pos x="33" y="66"/>
                </a:cxn>
                <a:cxn ang="0">
                  <a:pos x="37" y="66"/>
                </a:cxn>
                <a:cxn ang="0">
                  <a:pos x="42" y="63"/>
                </a:cxn>
                <a:cxn ang="0">
                  <a:pos x="45" y="59"/>
                </a:cxn>
                <a:cxn ang="0">
                  <a:pos x="46" y="53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63" y="0"/>
                </a:cxn>
                <a:cxn ang="0">
                  <a:pos x="61" y="1"/>
                </a:cxn>
                <a:cxn ang="0">
                  <a:pos x="60" y="7"/>
                </a:cxn>
                <a:cxn ang="0">
                  <a:pos x="60" y="51"/>
                </a:cxn>
                <a:cxn ang="0">
                  <a:pos x="60" y="51"/>
                </a:cxn>
                <a:cxn ang="0">
                  <a:pos x="58" y="57"/>
                </a:cxn>
                <a:cxn ang="0">
                  <a:pos x="57" y="62"/>
                </a:cxn>
                <a:cxn ang="0">
                  <a:pos x="55" y="65"/>
                </a:cxn>
                <a:cxn ang="0">
                  <a:pos x="51" y="68"/>
                </a:cxn>
                <a:cxn ang="0">
                  <a:pos x="43" y="72"/>
                </a:cxn>
                <a:cxn ang="0">
                  <a:pos x="33" y="74"/>
                </a:cxn>
                <a:cxn ang="0">
                  <a:pos x="33" y="74"/>
                </a:cxn>
                <a:cxn ang="0">
                  <a:pos x="22" y="72"/>
                </a:cxn>
                <a:cxn ang="0">
                  <a:pos x="13" y="68"/>
                </a:cxn>
                <a:cxn ang="0">
                  <a:pos x="10" y="65"/>
                </a:cxn>
                <a:cxn ang="0">
                  <a:pos x="9" y="62"/>
                </a:cxn>
                <a:cxn ang="0">
                  <a:pos x="6" y="57"/>
                </a:cxn>
                <a:cxn ang="0">
                  <a:pos x="6" y="51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19" y="7"/>
                </a:cxn>
                <a:cxn ang="0">
                  <a:pos x="19" y="53"/>
                </a:cxn>
                <a:cxn ang="0">
                  <a:pos x="19" y="53"/>
                </a:cxn>
                <a:cxn ang="0">
                  <a:pos x="19" y="53"/>
                </a:cxn>
              </a:cxnLst>
              <a:rect l="0" t="0" r="r" b="b"/>
              <a:pathLst>
                <a:path w="64" h="74">
                  <a:moveTo>
                    <a:pt x="19" y="53"/>
                  </a:moveTo>
                  <a:lnTo>
                    <a:pt x="19" y="53"/>
                  </a:lnTo>
                  <a:lnTo>
                    <a:pt x="19" y="59"/>
                  </a:lnTo>
                  <a:lnTo>
                    <a:pt x="22" y="63"/>
                  </a:lnTo>
                  <a:lnTo>
                    <a:pt x="27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7" y="66"/>
                  </a:lnTo>
                  <a:lnTo>
                    <a:pt x="42" y="63"/>
                  </a:lnTo>
                  <a:lnTo>
                    <a:pt x="45" y="59"/>
                  </a:lnTo>
                  <a:lnTo>
                    <a:pt x="46" y="53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60" y="7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58" y="57"/>
                  </a:lnTo>
                  <a:lnTo>
                    <a:pt x="57" y="62"/>
                  </a:lnTo>
                  <a:lnTo>
                    <a:pt x="55" y="65"/>
                  </a:lnTo>
                  <a:lnTo>
                    <a:pt x="51" y="68"/>
                  </a:lnTo>
                  <a:lnTo>
                    <a:pt x="43" y="72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22" y="72"/>
                  </a:lnTo>
                  <a:lnTo>
                    <a:pt x="13" y="68"/>
                  </a:lnTo>
                  <a:lnTo>
                    <a:pt x="10" y="65"/>
                  </a:lnTo>
                  <a:lnTo>
                    <a:pt x="9" y="62"/>
                  </a:lnTo>
                  <a:lnTo>
                    <a:pt x="6" y="57"/>
                  </a:lnTo>
                  <a:lnTo>
                    <a:pt x="6" y="51"/>
                  </a:lnTo>
                  <a:lnTo>
                    <a:pt x="6" y="7"/>
                  </a:lnTo>
                  <a:lnTo>
                    <a:pt x="6" y="7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7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19" y="5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1818" y="563"/>
              <a:ext cx="48" cy="76"/>
            </a:xfrm>
            <a:custGeom>
              <a:avLst/>
              <a:gdLst/>
              <a:ahLst/>
              <a:cxnLst>
                <a:cxn ang="0">
                  <a:pos x="41" y="14"/>
                </a:cxn>
                <a:cxn ang="0">
                  <a:pos x="33" y="8"/>
                </a:cxn>
                <a:cxn ang="0">
                  <a:pos x="29" y="8"/>
                </a:cxn>
                <a:cxn ang="0">
                  <a:pos x="20" y="9"/>
                </a:cxn>
                <a:cxn ang="0">
                  <a:pos x="15" y="14"/>
                </a:cxn>
                <a:cxn ang="0">
                  <a:pos x="14" y="20"/>
                </a:cxn>
                <a:cxn ang="0">
                  <a:pos x="14" y="23"/>
                </a:cxn>
                <a:cxn ang="0">
                  <a:pos x="20" y="29"/>
                </a:cxn>
                <a:cxn ang="0">
                  <a:pos x="35" y="37"/>
                </a:cxn>
                <a:cxn ang="0">
                  <a:pos x="44" y="43"/>
                </a:cxn>
                <a:cxn ang="0">
                  <a:pos x="48" y="53"/>
                </a:cxn>
                <a:cxn ang="0">
                  <a:pos x="48" y="56"/>
                </a:cxn>
                <a:cxn ang="0">
                  <a:pos x="47" y="62"/>
                </a:cxn>
                <a:cxn ang="0">
                  <a:pos x="41" y="70"/>
                </a:cxn>
                <a:cxn ang="0">
                  <a:pos x="29" y="76"/>
                </a:cxn>
                <a:cxn ang="0">
                  <a:pos x="18" y="76"/>
                </a:cxn>
                <a:cxn ang="0">
                  <a:pos x="5" y="74"/>
                </a:cxn>
                <a:cxn ang="0">
                  <a:pos x="0" y="61"/>
                </a:cxn>
                <a:cxn ang="0">
                  <a:pos x="11" y="67"/>
                </a:cxn>
                <a:cxn ang="0">
                  <a:pos x="18" y="68"/>
                </a:cxn>
                <a:cxn ang="0">
                  <a:pos x="29" y="67"/>
                </a:cxn>
                <a:cxn ang="0">
                  <a:pos x="33" y="62"/>
                </a:cxn>
                <a:cxn ang="0">
                  <a:pos x="36" y="56"/>
                </a:cxn>
                <a:cxn ang="0">
                  <a:pos x="35" y="53"/>
                </a:cxn>
                <a:cxn ang="0">
                  <a:pos x="30" y="49"/>
                </a:cxn>
                <a:cxn ang="0">
                  <a:pos x="15" y="40"/>
                </a:cxn>
                <a:cxn ang="0">
                  <a:pos x="6" y="34"/>
                </a:cxn>
                <a:cxn ang="0">
                  <a:pos x="2" y="23"/>
                </a:cxn>
                <a:cxn ang="0">
                  <a:pos x="2" y="20"/>
                </a:cxn>
                <a:cxn ang="0">
                  <a:pos x="5" y="11"/>
                </a:cxn>
                <a:cxn ang="0">
                  <a:pos x="12" y="3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41" y="3"/>
                </a:cxn>
                <a:cxn ang="0">
                  <a:pos x="41" y="14"/>
                </a:cxn>
              </a:cxnLst>
              <a:rect l="0" t="0" r="r" b="b"/>
              <a:pathLst>
                <a:path w="48" h="76">
                  <a:moveTo>
                    <a:pt x="41" y="14"/>
                  </a:moveTo>
                  <a:lnTo>
                    <a:pt x="41" y="14"/>
                  </a:lnTo>
                  <a:lnTo>
                    <a:pt x="38" y="9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3" y="8"/>
                  </a:lnTo>
                  <a:lnTo>
                    <a:pt x="20" y="9"/>
                  </a:lnTo>
                  <a:lnTo>
                    <a:pt x="17" y="11"/>
                  </a:lnTo>
                  <a:lnTo>
                    <a:pt x="15" y="14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7" y="26"/>
                  </a:lnTo>
                  <a:lnTo>
                    <a:pt x="20" y="29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9" y="40"/>
                  </a:lnTo>
                  <a:lnTo>
                    <a:pt x="44" y="43"/>
                  </a:lnTo>
                  <a:lnTo>
                    <a:pt x="47" y="49"/>
                  </a:lnTo>
                  <a:lnTo>
                    <a:pt x="48" y="53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9"/>
                  </a:lnTo>
                  <a:lnTo>
                    <a:pt x="47" y="62"/>
                  </a:lnTo>
                  <a:lnTo>
                    <a:pt x="44" y="65"/>
                  </a:lnTo>
                  <a:lnTo>
                    <a:pt x="41" y="70"/>
                  </a:lnTo>
                  <a:lnTo>
                    <a:pt x="36" y="73"/>
                  </a:lnTo>
                  <a:lnTo>
                    <a:pt x="29" y="76"/>
                  </a:lnTo>
                  <a:lnTo>
                    <a:pt x="18" y="76"/>
                  </a:lnTo>
                  <a:lnTo>
                    <a:pt x="18" y="76"/>
                  </a:lnTo>
                  <a:lnTo>
                    <a:pt x="14" y="76"/>
                  </a:lnTo>
                  <a:lnTo>
                    <a:pt x="5" y="74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5" y="65"/>
                  </a:lnTo>
                  <a:lnTo>
                    <a:pt x="11" y="67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9" y="67"/>
                  </a:lnTo>
                  <a:lnTo>
                    <a:pt x="32" y="65"/>
                  </a:lnTo>
                  <a:lnTo>
                    <a:pt x="33" y="62"/>
                  </a:lnTo>
                  <a:lnTo>
                    <a:pt x="35" y="58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5" y="53"/>
                  </a:lnTo>
                  <a:lnTo>
                    <a:pt x="33" y="50"/>
                  </a:lnTo>
                  <a:lnTo>
                    <a:pt x="30" y="49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1" y="37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7"/>
                  </a:lnTo>
                  <a:lnTo>
                    <a:pt x="5" y="11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8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2"/>
                  </a:lnTo>
                  <a:lnTo>
                    <a:pt x="41" y="3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1" y="1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>
              <a:off x="1765" y="565"/>
              <a:ext cx="55" cy="7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" y="10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21" y="7"/>
                </a:cxn>
                <a:cxn ang="0">
                  <a:pos x="21" y="65"/>
                </a:cxn>
                <a:cxn ang="0">
                  <a:pos x="21" y="65"/>
                </a:cxn>
                <a:cxn ang="0">
                  <a:pos x="20" y="71"/>
                </a:cxn>
                <a:cxn ang="0">
                  <a:pos x="17" y="72"/>
                </a:cxn>
                <a:cxn ang="0">
                  <a:pos x="15" y="72"/>
                </a:cxn>
                <a:cxn ang="0">
                  <a:pos x="39" y="72"/>
                </a:cxn>
                <a:cxn ang="0">
                  <a:pos x="39" y="72"/>
                </a:cxn>
                <a:cxn ang="0">
                  <a:pos x="38" y="72"/>
                </a:cxn>
                <a:cxn ang="0">
                  <a:pos x="35" y="71"/>
                </a:cxn>
                <a:cxn ang="0">
                  <a:pos x="33" y="65"/>
                </a:cxn>
                <a:cxn ang="0">
                  <a:pos x="33" y="7"/>
                </a:cxn>
                <a:cxn ang="0">
                  <a:pos x="44" y="7"/>
                </a:cxn>
                <a:cxn ang="0">
                  <a:pos x="44" y="7"/>
                </a:cxn>
                <a:cxn ang="0">
                  <a:pos x="47" y="7"/>
                </a:cxn>
                <a:cxn ang="0">
                  <a:pos x="49" y="9"/>
                </a:cxn>
                <a:cxn ang="0">
                  <a:pos x="50" y="10"/>
                </a:cxn>
                <a:cxn ang="0">
                  <a:pos x="50" y="13"/>
                </a:cxn>
                <a:cxn ang="0">
                  <a:pos x="5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5" h="72">
                  <a:moveTo>
                    <a:pt x="3" y="0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5" y="7"/>
                  </a:lnTo>
                  <a:lnTo>
                    <a:pt x="8" y="7"/>
                  </a:lnTo>
                  <a:lnTo>
                    <a:pt x="21" y="7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20" y="71"/>
                  </a:lnTo>
                  <a:lnTo>
                    <a:pt x="17" y="72"/>
                  </a:lnTo>
                  <a:lnTo>
                    <a:pt x="15" y="72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38" y="72"/>
                  </a:lnTo>
                  <a:lnTo>
                    <a:pt x="35" y="71"/>
                  </a:lnTo>
                  <a:lnTo>
                    <a:pt x="33" y="65"/>
                  </a:lnTo>
                  <a:lnTo>
                    <a:pt x="33" y="7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7" y="7"/>
                  </a:lnTo>
                  <a:lnTo>
                    <a:pt x="49" y="9"/>
                  </a:lnTo>
                  <a:lnTo>
                    <a:pt x="50" y="10"/>
                  </a:lnTo>
                  <a:lnTo>
                    <a:pt x="50" y="13"/>
                  </a:lnTo>
                  <a:lnTo>
                    <a:pt x="5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1707" y="509"/>
              <a:ext cx="67" cy="51"/>
            </a:xfrm>
            <a:custGeom>
              <a:avLst/>
              <a:gdLst/>
              <a:ahLst/>
              <a:cxnLst>
                <a:cxn ang="0">
                  <a:pos x="36" y="30"/>
                </a:cxn>
                <a:cxn ang="0">
                  <a:pos x="46" y="35"/>
                </a:cxn>
                <a:cxn ang="0">
                  <a:pos x="52" y="33"/>
                </a:cxn>
                <a:cxn ang="0">
                  <a:pos x="60" y="26"/>
                </a:cxn>
                <a:cxn ang="0">
                  <a:pos x="61" y="21"/>
                </a:cxn>
                <a:cxn ang="0">
                  <a:pos x="57" y="11"/>
                </a:cxn>
                <a:cxn ang="0">
                  <a:pos x="46" y="6"/>
                </a:cxn>
                <a:cxn ang="0">
                  <a:pos x="45" y="6"/>
                </a:cxn>
                <a:cxn ang="0">
                  <a:pos x="34" y="12"/>
                </a:cxn>
                <a:cxn ang="0">
                  <a:pos x="30" y="20"/>
                </a:cxn>
                <a:cxn ang="0">
                  <a:pos x="30" y="9"/>
                </a:cxn>
                <a:cxn ang="0">
                  <a:pos x="37" y="3"/>
                </a:cxn>
                <a:cxn ang="0">
                  <a:pos x="46" y="0"/>
                </a:cxn>
                <a:cxn ang="0">
                  <a:pos x="54" y="2"/>
                </a:cxn>
                <a:cxn ang="0">
                  <a:pos x="66" y="14"/>
                </a:cxn>
                <a:cxn ang="0">
                  <a:pos x="67" y="21"/>
                </a:cxn>
                <a:cxn ang="0">
                  <a:pos x="61" y="35"/>
                </a:cxn>
                <a:cxn ang="0">
                  <a:pos x="46" y="41"/>
                </a:cxn>
                <a:cxn ang="0">
                  <a:pos x="39" y="39"/>
                </a:cxn>
                <a:cxn ang="0">
                  <a:pos x="25" y="27"/>
                </a:cxn>
                <a:cxn ang="0">
                  <a:pos x="21" y="26"/>
                </a:cxn>
                <a:cxn ang="0">
                  <a:pos x="16" y="24"/>
                </a:cxn>
                <a:cxn ang="0">
                  <a:pos x="9" y="27"/>
                </a:cxn>
                <a:cxn ang="0">
                  <a:pos x="6" y="35"/>
                </a:cxn>
                <a:cxn ang="0">
                  <a:pos x="7" y="39"/>
                </a:cxn>
                <a:cxn ang="0">
                  <a:pos x="13" y="44"/>
                </a:cxn>
                <a:cxn ang="0">
                  <a:pos x="16" y="45"/>
                </a:cxn>
                <a:cxn ang="0">
                  <a:pos x="25" y="42"/>
                </a:cxn>
                <a:cxn ang="0">
                  <a:pos x="30" y="45"/>
                </a:cxn>
                <a:cxn ang="0">
                  <a:pos x="24" y="50"/>
                </a:cxn>
                <a:cxn ang="0">
                  <a:pos x="16" y="51"/>
                </a:cxn>
                <a:cxn ang="0">
                  <a:pos x="6" y="47"/>
                </a:cxn>
                <a:cxn ang="0">
                  <a:pos x="0" y="35"/>
                </a:cxn>
                <a:cxn ang="0">
                  <a:pos x="1" y="29"/>
                </a:cxn>
                <a:cxn ang="0">
                  <a:pos x="10" y="20"/>
                </a:cxn>
                <a:cxn ang="0">
                  <a:pos x="16" y="18"/>
                </a:cxn>
                <a:cxn ang="0">
                  <a:pos x="28" y="23"/>
                </a:cxn>
                <a:cxn ang="0">
                  <a:pos x="36" y="30"/>
                </a:cxn>
              </a:cxnLst>
              <a:rect l="0" t="0" r="r" b="b"/>
              <a:pathLst>
                <a:path w="67" h="51">
                  <a:moveTo>
                    <a:pt x="36" y="30"/>
                  </a:moveTo>
                  <a:lnTo>
                    <a:pt x="36" y="30"/>
                  </a:lnTo>
                  <a:lnTo>
                    <a:pt x="40" y="33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52" y="33"/>
                  </a:lnTo>
                  <a:lnTo>
                    <a:pt x="57" y="30"/>
                  </a:lnTo>
                  <a:lnTo>
                    <a:pt x="60" y="26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0" y="15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0" y="8"/>
                  </a:lnTo>
                  <a:lnTo>
                    <a:pt x="34" y="12"/>
                  </a:lnTo>
                  <a:lnTo>
                    <a:pt x="33" y="15"/>
                  </a:lnTo>
                  <a:lnTo>
                    <a:pt x="30" y="20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33" y="6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6" y="14"/>
                  </a:lnTo>
                  <a:lnTo>
                    <a:pt x="67" y="21"/>
                  </a:lnTo>
                  <a:lnTo>
                    <a:pt x="67" y="21"/>
                  </a:lnTo>
                  <a:lnTo>
                    <a:pt x="66" y="29"/>
                  </a:lnTo>
                  <a:lnTo>
                    <a:pt x="61" y="35"/>
                  </a:lnTo>
                  <a:lnTo>
                    <a:pt x="54" y="39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39" y="39"/>
                  </a:lnTo>
                  <a:lnTo>
                    <a:pt x="31" y="35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1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9" y="27"/>
                  </a:lnTo>
                  <a:lnTo>
                    <a:pt x="7" y="30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9"/>
                  </a:lnTo>
                  <a:lnTo>
                    <a:pt x="9" y="42"/>
                  </a:lnTo>
                  <a:lnTo>
                    <a:pt x="13" y="44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22" y="44"/>
                  </a:lnTo>
                  <a:lnTo>
                    <a:pt x="25" y="42"/>
                  </a:lnTo>
                  <a:lnTo>
                    <a:pt x="30" y="36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24" y="50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0" y="50"/>
                  </a:lnTo>
                  <a:lnTo>
                    <a:pt x="6" y="47"/>
                  </a:lnTo>
                  <a:lnTo>
                    <a:pt x="1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29"/>
                  </a:lnTo>
                  <a:lnTo>
                    <a:pt x="6" y="23"/>
                  </a:lnTo>
                  <a:lnTo>
                    <a:pt x="10" y="2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4" y="20"/>
                  </a:lnTo>
                  <a:lnTo>
                    <a:pt x="28" y="23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1743" y="655"/>
              <a:ext cx="433" cy="68"/>
            </a:xfrm>
            <a:custGeom>
              <a:avLst/>
              <a:gdLst/>
              <a:ahLst/>
              <a:cxnLst>
                <a:cxn ang="0">
                  <a:pos x="37" y="14"/>
                </a:cxn>
                <a:cxn ang="0">
                  <a:pos x="21" y="14"/>
                </a:cxn>
                <a:cxn ang="0">
                  <a:pos x="19" y="18"/>
                </a:cxn>
                <a:cxn ang="0">
                  <a:pos x="37" y="29"/>
                </a:cxn>
                <a:cxn ang="0">
                  <a:pos x="52" y="47"/>
                </a:cxn>
                <a:cxn ang="0">
                  <a:pos x="48" y="59"/>
                </a:cxn>
                <a:cxn ang="0">
                  <a:pos x="34" y="67"/>
                </a:cxn>
                <a:cxn ang="0">
                  <a:pos x="12" y="67"/>
                </a:cxn>
                <a:cxn ang="0">
                  <a:pos x="12" y="54"/>
                </a:cxn>
                <a:cxn ang="0">
                  <a:pos x="30" y="54"/>
                </a:cxn>
                <a:cxn ang="0">
                  <a:pos x="31" y="47"/>
                </a:cxn>
                <a:cxn ang="0">
                  <a:pos x="9" y="35"/>
                </a:cxn>
                <a:cxn ang="0">
                  <a:pos x="0" y="20"/>
                </a:cxn>
                <a:cxn ang="0">
                  <a:pos x="4" y="9"/>
                </a:cxn>
                <a:cxn ang="0">
                  <a:pos x="28" y="0"/>
                </a:cxn>
                <a:cxn ang="0">
                  <a:pos x="46" y="3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144" y="2"/>
                </a:cxn>
                <a:cxn ang="0">
                  <a:pos x="141" y="29"/>
                </a:cxn>
                <a:cxn ang="0">
                  <a:pos x="146" y="54"/>
                </a:cxn>
                <a:cxn ang="0">
                  <a:pos x="144" y="2"/>
                </a:cxn>
                <a:cxn ang="0">
                  <a:pos x="238" y="2"/>
                </a:cxn>
                <a:cxn ang="0">
                  <a:pos x="200" y="67"/>
                </a:cxn>
                <a:cxn ang="0">
                  <a:pos x="156" y="67"/>
                </a:cxn>
                <a:cxn ang="0">
                  <a:pos x="214" y="2"/>
                </a:cxn>
                <a:cxn ang="0">
                  <a:pos x="46" y="3"/>
                </a:cxn>
                <a:cxn ang="0">
                  <a:pos x="272" y="29"/>
                </a:cxn>
                <a:cxn ang="0">
                  <a:pos x="272" y="54"/>
                </a:cxn>
                <a:cxn ang="0">
                  <a:pos x="253" y="2"/>
                </a:cxn>
                <a:cxn ang="0">
                  <a:pos x="46" y="3"/>
                </a:cxn>
                <a:cxn ang="0">
                  <a:pos x="326" y="24"/>
                </a:cxn>
                <a:cxn ang="0">
                  <a:pos x="334" y="2"/>
                </a:cxn>
                <a:cxn ang="0">
                  <a:pos x="372" y="2"/>
                </a:cxn>
                <a:cxn ang="0">
                  <a:pos x="427" y="15"/>
                </a:cxn>
                <a:cxn ang="0">
                  <a:pos x="409" y="12"/>
                </a:cxn>
                <a:cxn ang="0">
                  <a:pos x="400" y="15"/>
                </a:cxn>
                <a:cxn ang="0">
                  <a:pos x="400" y="21"/>
                </a:cxn>
                <a:cxn ang="0">
                  <a:pos x="424" y="32"/>
                </a:cxn>
                <a:cxn ang="0">
                  <a:pos x="433" y="47"/>
                </a:cxn>
                <a:cxn ang="0">
                  <a:pos x="429" y="59"/>
                </a:cxn>
                <a:cxn ang="0">
                  <a:pos x="405" y="68"/>
                </a:cxn>
                <a:cxn ang="0">
                  <a:pos x="382" y="65"/>
                </a:cxn>
                <a:cxn ang="0">
                  <a:pos x="403" y="56"/>
                </a:cxn>
                <a:cxn ang="0">
                  <a:pos x="411" y="54"/>
                </a:cxn>
                <a:cxn ang="0">
                  <a:pos x="412" y="47"/>
                </a:cxn>
                <a:cxn ang="0">
                  <a:pos x="390" y="35"/>
                </a:cxn>
                <a:cxn ang="0">
                  <a:pos x="381" y="20"/>
                </a:cxn>
                <a:cxn ang="0">
                  <a:pos x="385" y="9"/>
                </a:cxn>
                <a:cxn ang="0">
                  <a:pos x="409" y="0"/>
                </a:cxn>
                <a:cxn ang="0">
                  <a:pos x="427" y="3"/>
                </a:cxn>
              </a:cxnLst>
              <a:rect l="0" t="0" r="r" b="b"/>
              <a:pathLst>
                <a:path w="433" h="68">
                  <a:moveTo>
                    <a:pt x="46" y="3"/>
                  </a:moveTo>
                  <a:lnTo>
                    <a:pt x="46" y="15"/>
                  </a:lnTo>
                  <a:lnTo>
                    <a:pt x="46" y="15"/>
                  </a:lnTo>
                  <a:lnTo>
                    <a:pt x="37" y="1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5" y="12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21" y="21"/>
                  </a:lnTo>
                  <a:lnTo>
                    <a:pt x="25" y="23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43" y="32"/>
                  </a:lnTo>
                  <a:lnTo>
                    <a:pt x="48" y="36"/>
                  </a:lnTo>
                  <a:lnTo>
                    <a:pt x="51" y="41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51" y="51"/>
                  </a:lnTo>
                  <a:lnTo>
                    <a:pt x="49" y="56"/>
                  </a:lnTo>
                  <a:lnTo>
                    <a:pt x="48" y="59"/>
                  </a:lnTo>
                  <a:lnTo>
                    <a:pt x="45" y="62"/>
                  </a:lnTo>
                  <a:lnTo>
                    <a:pt x="45" y="62"/>
                  </a:lnTo>
                  <a:lnTo>
                    <a:pt x="40" y="65"/>
                  </a:lnTo>
                  <a:lnTo>
                    <a:pt x="34" y="67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" y="65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2" y="54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7" y="54"/>
                  </a:lnTo>
                  <a:lnTo>
                    <a:pt x="30" y="54"/>
                  </a:lnTo>
                  <a:lnTo>
                    <a:pt x="33" y="51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31" y="47"/>
                  </a:lnTo>
                  <a:lnTo>
                    <a:pt x="28" y="44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9" y="35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4" y="9"/>
                  </a:lnTo>
                  <a:lnTo>
                    <a:pt x="7" y="6"/>
                  </a:lnTo>
                  <a:lnTo>
                    <a:pt x="7" y="6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61" y="2"/>
                  </a:lnTo>
                  <a:lnTo>
                    <a:pt x="61" y="67"/>
                  </a:lnTo>
                  <a:lnTo>
                    <a:pt x="81" y="67"/>
                  </a:lnTo>
                  <a:lnTo>
                    <a:pt x="8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46" y="3"/>
                  </a:lnTo>
                  <a:lnTo>
                    <a:pt x="144" y="2"/>
                  </a:lnTo>
                  <a:lnTo>
                    <a:pt x="144" y="14"/>
                  </a:lnTo>
                  <a:lnTo>
                    <a:pt x="116" y="14"/>
                  </a:lnTo>
                  <a:lnTo>
                    <a:pt x="116" y="29"/>
                  </a:lnTo>
                  <a:lnTo>
                    <a:pt x="141" y="29"/>
                  </a:lnTo>
                  <a:lnTo>
                    <a:pt x="141" y="39"/>
                  </a:lnTo>
                  <a:lnTo>
                    <a:pt x="116" y="39"/>
                  </a:lnTo>
                  <a:lnTo>
                    <a:pt x="116" y="54"/>
                  </a:lnTo>
                  <a:lnTo>
                    <a:pt x="146" y="54"/>
                  </a:lnTo>
                  <a:lnTo>
                    <a:pt x="146" y="67"/>
                  </a:lnTo>
                  <a:lnTo>
                    <a:pt x="96" y="67"/>
                  </a:lnTo>
                  <a:lnTo>
                    <a:pt x="96" y="2"/>
                  </a:lnTo>
                  <a:lnTo>
                    <a:pt x="144" y="2"/>
                  </a:lnTo>
                  <a:lnTo>
                    <a:pt x="144" y="2"/>
                  </a:lnTo>
                  <a:lnTo>
                    <a:pt x="144" y="2"/>
                  </a:lnTo>
                  <a:lnTo>
                    <a:pt x="46" y="3"/>
                  </a:lnTo>
                  <a:lnTo>
                    <a:pt x="238" y="2"/>
                  </a:lnTo>
                  <a:lnTo>
                    <a:pt x="238" y="67"/>
                  </a:lnTo>
                  <a:lnTo>
                    <a:pt x="218" y="67"/>
                  </a:lnTo>
                  <a:lnTo>
                    <a:pt x="218" y="24"/>
                  </a:lnTo>
                  <a:lnTo>
                    <a:pt x="200" y="67"/>
                  </a:lnTo>
                  <a:lnTo>
                    <a:pt x="188" y="67"/>
                  </a:lnTo>
                  <a:lnTo>
                    <a:pt x="170" y="24"/>
                  </a:lnTo>
                  <a:lnTo>
                    <a:pt x="170" y="67"/>
                  </a:lnTo>
                  <a:lnTo>
                    <a:pt x="156" y="67"/>
                  </a:lnTo>
                  <a:lnTo>
                    <a:pt x="156" y="2"/>
                  </a:lnTo>
                  <a:lnTo>
                    <a:pt x="180" y="2"/>
                  </a:lnTo>
                  <a:lnTo>
                    <a:pt x="197" y="41"/>
                  </a:lnTo>
                  <a:lnTo>
                    <a:pt x="214" y="2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46" y="3"/>
                  </a:lnTo>
                  <a:lnTo>
                    <a:pt x="301" y="2"/>
                  </a:lnTo>
                  <a:lnTo>
                    <a:pt x="301" y="14"/>
                  </a:lnTo>
                  <a:lnTo>
                    <a:pt x="272" y="14"/>
                  </a:lnTo>
                  <a:lnTo>
                    <a:pt x="272" y="29"/>
                  </a:lnTo>
                  <a:lnTo>
                    <a:pt x="298" y="29"/>
                  </a:lnTo>
                  <a:lnTo>
                    <a:pt x="298" y="39"/>
                  </a:lnTo>
                  <a:lnTo>
                    <a:pt x="272" y="39"/>
                  </a:lnTo>
                  <a:lnTo>
                    <a:pt x="272" y="54"/>
                  </a:lnTo>
                  <a:lnTo>
                    <a:pt x="302" y="54"/>
                  </a:lnTo>
                  <a:lnTo>
                    <a:pt x="302" y="67"/>
                  </a:lnTo>
                  <a:lnTo>
                    <a:pt x="253" y="67"/>
                  </a:lnTo>
                  <a:lnTo>
                    <a:pt x="253" y="2"/>
                  </a:lnTo>
                  <a:lnTo>
                    <a:pt x="301" y="2"/>
                  </a:lnTo>
                  <a:lnTo>
                    <a:pt x="301" y="2"/>
                  </a:lnTo>
                  <a:lnTo>
                    <a:pt x="301" y="2"/>
                  </a:lnTo>
                  <a:lnTo>
                    <a:pt x="46" y="3"/>
                  </a:lnTo>
                  <a:lnTo>
                    <a:pt x="372" y="2"/>
                  </a:lnTo>
                  <a:lnTo>
                    <a:pt x="372" y="67"/>
                  </a:lnTo>
                  <a:lnTo>
                    <a:pt x="351" y="67"/>
                  </a:lnTo>
                  <a:lnTo>
                    <a:pt x="326" y="24"/>
                  </a:lnTo>
                  <a:lnTo>
                    <a:pt x="326" y="67"/>
                  </a:lnTo>
                  <a:lnTo>
                    <a:pt x="313" y="67"/>
                  </a:lnTo>
                  <a:lnTo>
                    <a:pt x="313" y="2"/>
                  </a:lnTo>
                  <a:lnTo>
                    <a:pt x="334" y="2"/>
                  </a:lnTo>
                  <a:lnTo>
                    <a:pt x="358" y="42"/>
                  </a:lnTo>
                  <a:lnTo>
                    <a:pt x="358" y="2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46" y="3"/>
                  </a:lnTo>
                  <a:lnTo>
                    <a:pt x="427" y="3"/>
                  </a:lnTo>
                  <a:lnTo>
                    <a:pt x="427" y="15"/>
                  </a:lnTo>
                  <a:lnTo>
                    <a:pt x="427" y="15"/>
                  </a:lnTo>
                  <a:lnTo>
                    <a:pt x="418" y="14"/>
                  </a:lnTo>
                  <a:lnTo>
                    <a:pt x="409" y="12"/>
                  </a:lnTo>
                  <a:lnTo>
                    <a:pt x="409" y="12"/>
                  </a:lnTo>
                  <a:lnTo>
                    <a:pt x="406" y="12"/>
                  </a:lnTo>
                  <a:lnTo>
                    <a:pt x="402" y="14"/>
                  </a:lnTo>
                  <a:lnTo>
                    <a:pt x="402" y="14"/>
                  </a:lnTo>
                  <a:lnTo>
                    <a:pt x="400" y="15"/>
                  </a:lnTo>
                  <a:lnTo>
                    <a:pt x="400" y="18"/>
                  </a:lnTo>
                  <a:lnTo>
                    <a:pt x="400" y="18"/>
                  </a:lnTo>
                  <a:lnTo>
                    <a:pt x="400" y="21"/>
                  </a:lnTo>
                  <a:lnTo>
                    <a:pt x="400" y="21"/>
                  </a:lnTo>
                  <a:lnTo>
                    <a:pt x="406" y="23"/>
                  </a:lnTo>
                  <a:lnTo>
                    <a:pt x="418" y="29"/>
                  </a:lnTo>
                  <a:lnTo>
                    <a:pt x="418" y="29"/>
                  </a:lnTo>
                  <a:lnTo>
                    <a:pt x="424" y="32"/>
                  </a:lnTo>
                  <a:lnTo>
                    <a:pt x="429" y="36"/>
                  </a:lnTo>
                  <a:lnTo>
                    <a:pt x="429" y="36"/>
                  </a:lnTo>
                  <a:lnTo>
                    <a:pt x="432" y="41"/>
                  </a:lnTo>
                  <a:lnTo>
                    <a:pt x="433" y="47"/>
                  </a:lnTo>
                  <a:lnTo>
                    <a:pt x="433" y="47"/>
                  </a:lnTo>
                  <a:lnTo>
                    <a:pt x="432" y="51"/>
                  </a:lnTo>
                  <a:lnTo>
                    <a:pt x="430" y="56"/>
                  </a:lnTo>
                  <a:lnTo>
                    <a:pt x="429" y="59"/>
                  </a:lnTo>
                  <a:lnTo>
                    <a:pt x="424" y="62"/>
                  </a:lnTo>
                  <a:lnTo>
                    <a:pt x="424" y="62"/>
                  </a:lnTo>
                  <a:lnTo>
                    <a:pt x="415" y="67"/>
                  </a:lnTo>
                  <a:lnTo>
                    <a:pt x="405" y="68"/>
                  </a:lnTo>
                  <a:lnTo>
                    <a:pt x="405" y="68"/>
                  </a:lnTo>
                  <a:lnTo>
                    <a:pt x="393" y="67"/>
                  </a:lnTo>
                  <a:lnTo>
                    <a:pt x="393" y="67"/>
                  </a:lnTo>
                  <a:lnTo>
                    <a:pt x="382" y="65"/>
                  </a:lnTo>
                  <a:lnTo>
                    <a:pt x="382" y="51"/>
                  </a:lnTo>
                  <a:lnTo>
                    <a:pt x="382" y="51"/>
                  </a:lnTo>
                  <a:lnTo>
                    <a:pt x="393" y="54"/>
                  </a:lnTo>
                  <a:lnTo>
                    <a:pt x="403" y="56"/>
                  </a:lnTo>
                  <a:lnTo>
                    <a:pt x="403" y="56"/>
                  </a:lnTo>
                  <a:lnTo>
                    <a:pt x="408" y="54"/>
                  </a:lnTo>
                  <a:lnTo>
                    <a:pt x="411" y="54"/>
                  </a:lnTo>
                  <a:lnTo>
                    <a:pt x="411" y="54"/>
                  </a:lnTo>
                  <a:lnTo>
                    <a:pt x="414" y="53"/>
                  </a:lnTo>
                  <a:lnTo>
                    <a:pt x="414" y="50"/>
                  </a:lnTo>
                  <a:lnTo>
                    <a:pt x="414" y="50"/>
                  </a:lnTo>
                  <a:lnTo>
                    <a:pt x="412" y="47"/>
                  </a:lnTo>
                  <a:lnTo>
                    <a:pt x="409" y="44"/>
                  </a:lnTo>
                  <a:lnTo>
                    <a:pt x="396" y="39"/>
                  </a:lnTo>
                  <a:lnTo>
                    <a:pt x="396" y="39"/>
                  </a:lnTo>
                  <a:lnTo>
                    <a:pt x="390" y="35"/>
                  </a:lnTo>
                  <a:lnTo>
                    <a:pt x="385" y="30"/>
                  </a:lnTo>
                  <a:lnTo>
                    <a:pt x="385" y="30"/>
                  </a:lnTo>
                  <a:lnTo>
                    <a:pt x="382" y="26"/>
                  </a:lnTo>
                  <a:lnTo>
                    <a:pt x="381" y="20"/>
                  </a:lnTo>
                  <a:lnTo>
                    <a:pt x="381" y="20"/>
                  </a:lnTo>
                  <a:lnTo>
                    <a:pt x="382" y="15"/>
                  </a:lnTo>
                  <a:lnTo>
                    <a:pt x="384" y="12"/>
                  </a:lnTo>
                  <a:lnTo>
                    <a:pt x="385" y="9"/>
                  </a:lnTo>
                  <a:lnTo>
                    <a:pt x="388" y="6"/>
                  </a:lnTo>
                  <a:lnTo>
                    <a:pt x="388" y="6"/>
                  </a:lnTo>
                  <a:lnTo>
                    <a:pt x="397" y="2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17" y="2"/>
                  </a:lnTo>
                  <a:lnTo>
                    <a:pt x="417" y="2"/>
                  </a:lnTo>
                  <a:lnTo>
                    <a:pt x="427" y="3"/>
                  </a:lnTo>
                  <a:lnTo>
                    <a:pt x="427" y="3"/>
                  </a:lnTo>
                  <a:lnTo>
                    <a:pt x="427" y="3"/>
                  </a:lnTo>
                  <a:lnTo>
                    <a:pt x="46" y="3"/>
                  </a:lnTo>
                  <a:close/>
                </a:path>
              </a:pathLst>
            </a:custGeom>
            <a:solidFill>
              <a:srgbClr val="0099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906" y="601"/>
              <a:ext cx="77" cy="72"/>
            </a:xfrm>
            <a:custGeom>
              <a:avLst/>
              <a:gdLst/>
              <a:ahLst/>
              <a:cxnLst>
                <a:cxn ang="0">
                  <a:pos x="64" y="72"/>
                </a:cxn>
                <a:cxn ang="0">
                  <a:pos x="54" y="72"/>
                </a:cxn>
                <a:cxn ang="0">
                  <a:pos x="39" y="11"/>
                </a:cxn>
                <a:cxn ang="0">
                  <a:pos x="39" y="11"/>
                </a:cxn>
                <a:cxn ang="0">
                  <a:pos x="22" y="72"/>
                </a:cxn>
                <a:cxn ang="0">
                  <a:pos x="13" y="7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8" y="62"/>
                </a:cxn>
                <a:cxn ang="0">
                  <a:pos x="18" y="62"/>
                </a:cxn>
                <a:cxn ang="0">
                  <a:pos x="34" y="0"/>
                </a:cxn>
                <a:cxn ang="0">
                  <a:pos x="42" y="0"/>
                </a:cxn>
                <a:cxn ang="0">
                  <a:pos x="58" y="62"/>
                </a:cxn>
                <a:cxn ang="0">
                  <a:pos x="58" y="62"/>
                </a:cxn>
                <a:cxn ang="0">
                  <a:pos x="69" y="0"/>
                </a:cxn>
                <a:cxn ang="0">
                  <a:pos x="77" y="0"/>
                </a:cxn>
                <a:cxn ang="0">
                  <a:pos x="64" y="72"/>
                </a:cxn>
                <a:cxn ang="0">
                  <a:pos x="64" y="72"/>
                </a:cxn>
              </a:cxnLst>
              <a:rect l="0" t="0" r="r" b="b"/>
              <a:pathLst>
                <a:path w="77" h="72">
                  <a:moveTo>
                    <a:pt x="64" y="72"/>
                  </a:moveTo>
                  <a:lnTo>
                    <a:pt x="54" y="72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22" y="72"/>
                  </a:lnTo>
                  <a:lnTo>
                    <a:pt x="13" y="72"/>
                  </a:lnTo>
                  <a:lnTo>
                    <a:pt x="0" y="0"/>
                  </a:lnTo>
                  <a:lnTo>
                    <a:pt x="7" y="0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64" y="72"/>
                  </a:lnTo>
                  <a:lnTo>
                    <a:pt x="64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auto">
            <a:xfrm>
              <a:off x="990" y="622"/>
              <a:ext cx="36" cy="51"/>
            </a:xfrm>
            <a:custGeom>
              <a:avLst/>
              <a:gdLst/>
              <a:ahLst/>
              <a:cxnLst>
                <a:cxn ang="0">
                  <a:pos x="8" y="21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9" y="32"/>
                </a:cxn>
                <a:cxn ang="0">
                  <a:pos x="12" y="39"/>
                </a:cxn>
                <a:cxn ang="0">
                  <a:pos x="14" y="42"/>
                </a:cxn>
                <a:cxn ang="0">
                  <a:pos x="17" y="44"/>
                </a:cxn>
                <a:cxn ang="0">
                  <a:pos x="21" y="45"/>
                </a:cxn>
                <a:cxn ang="0">
                  <a:pos x="26" y="45"/>
                </a:cxn>
                <a:cxn ang="0">
                  <a:pos x="26" y="45"/>
                </a:cxn>
                <a:cxn ang="0">
                  <a:pos x="35" y="44"/>
                </a:cxn>
                <a:cxn ang="0">
                  <a:pos x="35" y="50"/>
                </a:cxn>
                <a:cxn ang="0">
                  <a:pos x="35" y="50"/>
                </a:cxn>
                <a:cxn ang="0">
                  <a:pos x="29" y="51"/>
                </a:cxn>
                <a:cxn ang="0">
                  <a:pos x="24" y="51"/>
                </a:cxn>
                <a:cxn ang="0">
                  <a:pos x="24" y="51"/>
                </a:cxn>
                <a:cxn ang="0">
                  <a:pos x="18" y="51"/>
                </a:cxn>
                <a:cxn ang="0">
                  <a:pos x="12" y="50"/>
                </a:cxn>
                <a:cxn ang="0">
                  <a:pos x="9" y="47"/>
                </a:cxn>
                <a:cxn ang="0">
                  <a:pos x="6" y="44"/>
                </a:cxn>
                <a:cxn ang="0">
                  <a:pos x="3" y="39"/>
                </a:cxn>
                <a:cxn ang="0">
                  <a:pos x="2" y="35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15"/>
                </a:cxn>
                <a:cxn ang="0">
                  <a:pos x="5" y="8"/>
                </a:cxn>
                <a:cxn ang="0">
                  <a:pos x="6" y="5"/>
                </a:cxn>
                <a:cxn ang="0">
                  <a:pos x="11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6" y="2"/>
                </a:cxn>
                <a:cxn ang="0">
                  <a:pos x="32" y="5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6" y="21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5" y="6"/>
                </a:cxn>
                <a:cxn ang="0">
                  <a:pos x="12" y="9"/>
                </a:cxn>
                <a:cxn ang="0">
                  <a:pos x="9" y="12"/>
                </a:cxn>
                <a:cxn ang="0">
                  <a:pos x="9" y="15"/>
                </a:cxn>
                <a:cxn ang="0">
                  <a:pos x="27" y="15"/>
                </a:cxn>
                <a:cxn ang="0">
                  <a:pos x="27" y="15"/>
                </a:cxn>
                <a:cxn ang="0">
                  <a:pos x="27" y="12"/>
                </a:cxn>
                <a:cxn ang="0">
                  <a:pos x="26" y="9"/>
                </a:cxn>
                <a:cxn ang="0">
                  <a:pos x="23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8" y="21"/>
                </a:cxn>
              </a:cxnLst>
              <a:rect l="0" t="0" r="r" b="b"/>
              <a:pathLst>
                <a:path w="36" h="51">
                  <a:moveTo>
                    <a:pt x="8" y="21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9" y="32"/>
                  </a:lnTo>
                  <a:lnTo>
                    <a:pt x="12" y="39"/>
                  </a:lnTo>
                  <a:lnTo>
                    <a:pt x="14" y="42"/>
                  </a:lnTo>
                  <a:lnTo>
                    <a:pt x="17" y="44"/>
                  </a:lnTo>
                  <a:lnTo>
                    <a:pt x="21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35" y="44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29" y="51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18" y="51"/>
                  </a:lnTo>
                  <a:lnTo>
                    <a:pt x="12" y="50"/>
                  </a:lnTo>
                  <a:lnTo>
                    <a:pt x="9" y="47"/>
                  </a:lnTo>
                  <a:lnTo>
                    <a:pt x="6" y="44"/>
                  </a:lnTo>
                  <a:lnTo>
                    <a:pt x="3" y="39"/>
                  </a:lnTo>
                  <a:lnTo>
                    <a:pt x="2" y="3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5" y="8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2" y="5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6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2"/>
                  </a:lnTo>
                  <a:lnTo>
                    <a:pt x="26" y="9"/>
                  </a:lnTo>
                  <a:lnTo>
                    <a:pt x="23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auto">
            <a:xfrm>
              <a:off x="1064" y="622"/>
              <a:ext cx="59" cy="51"/>
            </a:xfrm>
            <a:custGeom>
              <a:avLst/>
              <a:gdLst/>
              <a:ahLst/>
              <a:cxnLst>
                <a:cxn ang="0">
                  <a:pos x="51" y="51"/>
                </a:cxn>
                <a:cxn ang="0">
                  <a:pos x="51" y="23"/>
                </a:cxn>
                <a:cxn ang="0">
                  <a:pos x="51" y="23"/>
                </a:cxn>
                <a:cxn ang="0">
                  <a:pos x="51" y="14"/>
                </a:cxn>
                <a:cxn ang="0">
                  <a:pos x="48" y="9"/>
                </a:cxn>
                <a:cxn ang="0">
                  <a:pos x="46" y="8"/>
                </a:cxn>
                <a:cxn ang="0">
                  <a:pos x="43" y="8"/>
                </a:cxn>
                <a:cxn ang="0">
                  <a:pos x="43" y="8"/>
                </a:cxn>
                <a:cxn ang="0">
                  <a:pos x="40" y="8"/>
                </a:cxn>
                <a:cxn ang="0">
                  <a:pos x="39" y="9"/>
                </a:cxn>
                <a:cxn ang="0">
                  <a:pos x="34" y="17"/>
                </a:cxn>
                <a:cxn ang="0">
                  <a:pos x="33" y="24"/>
                </a:cxn>
                <a:cxn ang="0">
                  <a:pos x="31" y="30"/>
                </a:cxn>
                <a:cxn ang="0">
                  <a:pos x="31" y="51"/>
                </a:cxn>
                <a:cxn ang="0">
                  <a:pos x="25" y="51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5" y="14"/>
                </a:cxn>
                <a:cxn ang="0">
                  <a:pos x="22" y="9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5" y="8"/>
                </a:cxn>
                <a:cxn ang="0">
                  <a:pos x="13" y="9"/>
                </a:cxn>
                <a:cxn ang="0">
                  <a:pos x="9" y="17"/>
                </a:cxn>
                <a:cxn ang="0">
                  <a:pos x="7" y="24"/>
                </a:cxn>
                <a:cxn ang="0">
                  <a:pos x="6" y="30"/>
                </a:cxn>
                <a:cxn ang="0">
                  <a:pos x="6" y="51"/>
                </a:cxn>
                <a:cxn ang="0">
                  <a:pos x="0" y="51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9" y="8"/>
                </a:cxn>
                <a:cxn ang="0">
                  <a:pos x="10" y="3"/>
                </a:cxn>
                <a:cxn ang="0">
                  <a:pos x="15" y="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8" y="3"/>
                </a:cxn>
                <a:cxn ang="0">
                  <a:pos x="31" y="6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4" y="8"/>
                </a:cxn>
                <a:cxn ang="0">
                  <a:pos x="37" y="3"/>
                </a:cxn>
                <a:cxn ang="0">
                  <a:pos x="40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51" y="2"/>
                </a:cxn>
                <a:cxn ang="0">
                  <a:pos x="55" y="5"/>
                </a:cxn>
                <a:cxn ang="0">
                  <a:pos x="57" y="9"/>
                </a:cxn>
                <a:cxn ang="0">
                  <a:pos x="59" y="15"/>
                </a:cxn>
                <a:cxn ang="0">
                  <a:pos x="59" y="51"/>
                </a:cxn>
                <a:cxn ang="0">
                  <a:pos x="51" y="51"/>
                </a:cxn>
                <a:cxn ang="0">
                  <a:pos x="51" y="51"/>
                </a:cxn>
              </a:cxnLst>
              <a:rect l="0" t="0" r="r" b="b"/>
              <a:pathLst>
                <a:path w="59" h="51">
                  <a:moveTo>
                    <a:pt x="51" y="51"/>
                  </a:moveTo>
                  <a:lnTo>
                    <a:pt x="51" y="23"/>
                  </a:lnTo>
                  <a:lnTo>
                    <a:pt x="51" y="23"/>
                  </a:lnTo>
                  <a:lnTo>
                    <a:pt x="51" y="14"/>
                  </a:lnTo>
                  <a:lnTo>
                    <a:pt x="48" y="9"/>
                  </a:lnTo>
                  <a:lnTo>
                    <a:pt x="46" y="8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0" y="8"/>
                  </a:lnTo>
                  <a:lnTo>
                    <a:pt x="39" y="9"/>
                  </a:lnTo>
                  <a:lnTo>
                    <a:pt x="34" y="17"/>
                  </a:lnTo>
                  <a:lnTo>
                    <a:pt x="33" y="24"/>
                  </a:lnTo>
                  <a:lnTo>
                    <a:pt x="31" y="30"/>
                  </a:lnTo>
                  <a:lnTo>
                    <a:pt x="31" y="51"/>
                  </a:lnTo>
                  <a:lnTo>
                    <a:pt x="25" y="51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14"/>
                  </a:lnTo>
                  <a:lnTo>
                    <a:pt x="22" y="9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9" y="17"/>
                  </a:lnTo>
                  <a:lnTo>
                    <a:pt x="7" y="24"/>
                  </a:lnTo>
                  <a:lnTo>
                    <a:pt x="6" y="30"/>
                  </a:lnTo>
                  <a:lnTo>
                    <a:pt x="6" y="51"/>
                  </a:lnTo>
                  <a:lnTo>
                    <a:pt x="0" y="51"/>
                  </a:lnTo>
                  <a:lnTo>
                    <a:pt x="0" y="2"/>
                  </a:lnTo>
                  <a:lnTo>
                    <a:pt x="6" y="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8"/>
                  </a:lnTo>
                  <a:lnTo>
                    <a:pt x="10" y="3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8" y="3"/>
                  </a:lnTo>
                  <a:lnTo>
                    <a:pt x="31" y="6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4" y="8"/>
                  </a:lnTo>
                  <a:lnTo>
                    <a:pt x="37" y="3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5" y="5"/>
                  </a:lnTo>
                  <a:lnTo>
                    <a:pt x="57" y="9"/>
                  </a:lnTo>
                  <a:lnTo>
                    <a:pt x="59" y="15"/>
                  </a:lnTo>
                  <a:lnTo>
                    <a:pt x="59" y="51"/>
                  </a:lnTo>
                  <a:lnTo>
                    <a:pt x="51" y="51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auto">
            <a:xfrm>
              <a:off x="1135" y="622"/>
              <a:ext cx="33" cy="51"/>
            </a:xfrm>
            <a:custGeom>
              <a:avLst/>
              <a:gdLst/>
              <a:ahLst/>
              <a:cxnLst>
                <a:cxn ang="0">
                  <a:pos x="27" y="44"/>
                </a:cxn>
                <a:cxn ang="0">
                  <a:pos x="27" y="44"/>
                </a:cxn>
                <a:cxn ang="0">
                  <a:pos x="21" y="50"/>
                </a:cxn>
                <a:cxn ang="0">
                  <a:pos x="12" y="51"/>
                </a:cxn>
                <a:cxn ang="0">
                  <a:pos x="6" y="51"/>
                </a:cxn>
                <a:cxn ang="0">
                  <a:pos x="0" y="44"/>
                </a:cxn>
                <a:cxn ang="0">
                  <a:pos x="0" y="38"/>
                </a:cxn>
                <a:cxn ang="0">
                  <a:pos x="3" y="30"/>
                </a:cxn>
                <a:cxn ang="0">
                  <a:pos x="9" y="26"/>
                </a:cxn>
                <a:cxn ang="0">
                  <a:pos x="27" y="23"/>
                </a:cxn>
                <a:cxn ang="0">
                  <a:pos x="27" y="21"/>
                </a:cxn>
                <a:cxn ang="0">
                  <a:pos x="25" y="11"/>
                </a:cxn>
                <a:cxn ang="0">
                  <a:pos x="21" y="6"/>
                </a:cxn>
                <a:cxn ang="0">
                  <a:pos x="18" y="6"/>
                </a:cxn>
                <a:cxn ang="0">
                  <a:pos x="10" y="8"/>
                </a:cxn>
                <a:cxn ang="0">
                  <a:pos x="7" y="14"/>
                </a:cxn>
                <a:cxn ang="0">
                  <a:pos x="0" y="14"/>
                </a:cxn>
                <a:cxn ang="0">
                  <a:pos x="6" y="3"/>
                </a:cxn>
                <a:cxn ang="0">
                  <a:pos x="18" y="0"/>
                </a:cxn>
                <a:cxn ang="0">
                  <a:pos x="25" y="2"/>
                </a:cxn>
                <a:cxn ang="0">
                  <a:pos x="33" y="9"/>
                </a:cxn>
                <a:cxn ang="0">
                  <a:pos x="33" y="51"/>
                </a:cxn>
                <a:cxn ang="0">
                  <a:pos x="27" y="51"/>
                </a:cxn>
                <a:cxn ang="0">
                  <a:pos x="22" y="29"/>
                </a:cxn>
                <a:cxn ang="0">
                  <a:pos x="18" y="29"/>
                </a:cxn>
                <a:cxn ang="0">
                  <a:pos x="9" y="33"/>
                </a:cxn>
                <a:cxn ang="0">
                  <a:pos x="7" y="39"/>
                </a:cxn>
                <a:cxn ang="0">
                  <a:pos x="9" y="44"/>
                </a:cxn>
                <a:cxn ang="0">
                  <a:pos x="13" y="45"/>
                </a:cxn>
                <a:cxn ang="0">
                  <a:pos x="18" y="45"/>
                </a:cxn>
                <a:cxn ang="0">
                  <a:pos x="22" y="41"/>
                </a:cxn>
                <a:cxn ang="0">
                  <a:pos x="25" y="38"/>
                </a:cxn>
                <a:cxn ang="0">
                  <a:pos x="27" y="29"/>
                </a:cxn>
                <a:cxn ang="0">
                  <a:pos x="22" y="29"/>
                </a:cxn>
              </a:cxnLst>
              <a:rect l="0" t="0" r="r" b="b"/>
              <a:pathLst>
                <a:path w="33" h="51">
                  <a:moveTo>
                    <a:pt x="27" y="51"/>
                  </a:moveTo>
                  <a:lnTo>
                    <a:pt x="27" y="44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4" y="47"/>
                  </a:lnTo>
                  <a:lnTo>
                    <a:pt x="21" y="50"/>
                  </a:lnTo>
                  <a:lnTo>
                    <a:pt x="16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6" y="51"/>
                  </a:lnTo>
                  <a:lnTo>
                    <a:pt x="3" y="48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3" y="30"/>
                  </a:lnTo>
                  <a:lnTo>
                    <a:pt x="6" y="27"/>
                  </a:lnTo>
                  <a:lnTo>
                    <a:pt x="9" y="26"/>
                  </a:lnTo>
                  <a:lnTo>
                    <a:pt x="18" y="23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17"/>
                  </a:lnTo>
                  <a:lnTo>
                    <a:pt x="25" y="11"/>
                  </a:lnTo>
                  <a:lnTo>
                    <a:pt x="24" y="8"/>
                  </a:lnTo>
                  <a:lnTo>
                    <a:pt x="21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3" y="6"/>
                  </a:lnTo>
                  <a:lnTo>
                    <a:pt x="10" y="8"/>
                  </a:lnTo>
                  <a:lnTo>
                    <a:pt x="9" y="11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8"/>
                  </a:lnTo>
                  <a:lnTo>
                    <a:pt x="6" y="3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0" y="3"/>
                  </a:lnTo>
                  <a:lnTo>
                    <a:pt x="33" y="9"/>
                  </a:lnTo>
                  <a:lnTo>
                    <a:pt x="33" y="15"/>
                  </a:lnTo>
                  <a:lnTo>
                    <a:pt x="33" y="51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18" y="29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41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8" y="45"/>
                  </a:lnTo>
                  <a:lnTo>
                    <a:pt x="21" y="44"/>
                  </a:lnTo>
                  <a:lnTo>
                    <a:pt x="22" y="41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7" y="33"/>
                  </a:lnTo>
                  <a:lnTo>
                    <a:pt x="27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7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auto">
            <a:xfrm>
              <a:off x="1183" y="601"/>
              <a:ext cx="33" cy="72"/>
            </a:xfrm>
            <a:custGeom>
              <a:avLst/>
              <a:gdLst/>
              <a:ahLst/>
              <a:cxnLst>
                <a:cxn ang="0">
                  <a:pos x="25" y="72"/>
                </a:cxn>
                <a:cxn ang="0">
                  <a:pos x="7" y="45"/>
                </a:cxn>
                <a:cxn ang="0">
                  <a:pos x="6" y="45"/>
                </a:cxn>
                <a:cxn ang="0">
                  <a:pos x="6" y="72"/>
                </a:cxn>
                <a:cxn ang="0">
                  <a:pos x="0" y="7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44"/>
                </a:cxn>
                <a:cxn ang="0">
                  <a:pos x="7" y="44"/>
                </a:cxn>
                <a:cxn ang="0">
                  <a:pos x="24" y="23"/>
                </a:cxn>
                <a:cxn ang="0">
                  <a:pos x="31" y="23"/>
                </a:cxn>
                <a:cxn ang="0">
                  <a:pos x="15" y="44"/>
                </a:cxn>
                <a:cxn ang="0">
                  <a:pos x="33" y="72"/>
                </a:cxn>
                <a:cxn ang="0">
                  <a:pos x="25" y="72"/>
                </a:cxn>
                <a:cxn ang="0">
                  <a:pos x="25" y="72"/>
                </a:cxn>
              </a:cxnLst>
              <a:rect l="0" t="0" r="r" b="b"/>
              <a:pathLst>
                <a:path w="33" h="72">
                  <a:moveTo>
                    <a:pt x="25" y="72"/>
                  </a:moveTo>
                  <a:lnTo>
                    <a:pt x="7" y="45"/>
                  </a:lnTo>
                  <a:lnTo>
                    <a:pt x="6" y="45"/>
                  </a:lnTo>
                  <a:lnTo>
                    <a:pt x="6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44"/>
                  </a:lnTo>
                  <a:lnTo>
                    <a:pt x="7" y="44"/>
                  </a:lnTo>
                  <a:lnTo>
                    <a:pt x="24" y="23"/>
                  </a:lnTo>
                  <a:lnTo>
                    <a:pt x="31" y="23"/>
                  </a:lnTo>
                  <a:lnTo>
                    <a:pt x="15" y="44"/>
                  </a:lnTo>
                  <a:lnTo>
                    <a:pt x="33" y="72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auto">
            <a:xfrm>
              <a:off x="1222" y="622"/>
              <a:ext cx="34" cy="51"/>
            </a:xfrm>
            <a:custGeom>
              <a:avLst/>
              <a:gdLst/>
              <a:ahLst/>
              <a:cxnLst>
                <a:cxn ang="0">
                  <a:pos x="7" y="21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9" y="32"/>
                </a:cxn>
                <a:cxn ang="0">
                  <a:pos x="12" y="39"/>
                </a:cxn>
                <a:cxn ang="0">
                  <a:pos x="13" y="42"/>
                </a:cxn>
                <a:cxn ang="0">
                  <a:pos x="16" y="44"/>
                </a:cxn>
                <a:cxn ang="0">
                  <a:pos x="21" y="45"/>
                </a:cxn>
                <a:cxn ang="0">
                  <a:pos x="24" y="45"/>
                </a:cxn>
                <a:cxn ang="0">
                  <a:pos x="24" y="45"/>
                </a:cxn>
                <a:cxn ang="0">
                  <a:pos x="34" y="44"/>
                </a:cxn>
                <a:cxn ang="0">
                  <a:pos x="34" y="50"/>
                </a:cxn>
                <a:cxn ang="0">
                  <a:pos x="34" y="50"/>
                </a:cxn>
                <a:cxn ang="0">
                  <a:pos x="28" y="51"/>
                </a:cxn>
                <a:cxn ang="0">
                  <a:pos x="24" y="51"/>
                </a:cxn>
                <a:cxn ang="0">
                  <a:pos x="24" y="51"/>
                </a:cxn>
                <a:cxn ang="0">
                  <a:pos x="18" y="51"/>
                </a:cxn>
                <a:cxn ang="0">
                  <a:pos x="12" y="50"/>
                </a:cxn>
                <a:cxn ang="0">
                  <a:pos x="9" y="47"/>
                </a:cxn>
                <a:cxn ang="0">
                  <a:pos x="6" y="44"/>
                </a:cxn>
                <a:cxn ang="0">
                  <a:pos x="3" y="39"/>
                </a:cxn>
                <a:cxn ang="0">
                  <a:pos x="1" y="35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" y="15"/>
                </a:cxn>
                <a:cxn ang="0">
                  <a:pos x="4" y="8"/>
                </a:cxn>
                <a:cxn ang="0">
                  <a:pos x="6" y="5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5" y="2"/>
                </a:cxn>
                <a:cxn ang="0">
                  <a:pos x="31" y="5"/>
                </a:cxn>
                <a:cxn ang="0">
                  <a:pos x="34" y="11"/>
                </a:cxn>
                <a:cxn ang="0">
                  <a:pos x="34" y="18"/>
                </a:cxn>
                <a:cxn ang="0">
                  <a:pos x="34" y="21"/>
                </a:cxn>
                <a:cxn ang="0">
                  <a:pos x="7" y="21"/>
                </a:cxn>
                <a:cxn ang="0">
                  <a:pos x="7" y="21"/>
                </a:cxn>
                <a:cxn ang="0">
                  <a:pos x="7" y="21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5" y="6"/>
                </a:cxn>
                <a:cxn ang="0">
                  <a:pos x="12" y="9"/>
                </a:cxn>
                <a:cxn ang="0">
                  <a:pos x="9" y="12"/>
                </a:cxn>
                <a:cxn ang="0">
                  <a:pos x="9" y="15"/>
                </a:cxn>
                <a:cxn ang="0">
                  <a:pos x="27" y="15"/>
                </a:cxn>
                <a:cxn ang="0">
                  <a:pos x="27" y="15"/>
                </a:cxn>
                <a:cxn ang="0">
                  <a:pos x="27" y="12"/>
                </a:cxn>
                <a:cxn ang="0">
                  <a:pos x="25" y="9"/>
                </a:cxn>
                <a:cxn ang="0">
                  <a:pos x="22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7" y="21"/>
                </a:cxn>
              </a:cxnLst>
              <a:rect l="0" t="0" r="r" b="b"/>
              <a:pathLst>
                <a:path w="34" h="51">
                  <a:moveTo>
                    <a:pt x="7" y="21"/>
                  </a:moveTo>
                  <a:lnTo>
                    <a:pt x="7" y="24"/>
                  </a:lnTo>
                  <a:lnTo>
                    <a:pt x="7" y="24"/>
                  </a:lnTo>
                  <a:lnTo>
                    <a:pt x="9" y="32"/>
                  </a:lnTo>
                  <a:lnTo>
                    <a:pt x="12" y="39"/>
                  </a:lnTo>
                  <a:lnTo>
                    <a:pt x="13" y="42"/>
                  </a:lnTo>
                  <a:lnTo>
                    <a:pt x="16" y="44"/>
                  </a:lnTo>
                  <a:lnTo>
                    <a:pt x="21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34" y="44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8" y="51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18" y="51"/>
                  </a:lnTo>
                  <a:lnTo>
                    <a:pt x="12" y="50"/>
                  </a:lnTo>
                  <a:lnTo>
                    <a:pt x="9" y="47"/>
                  </a:lnTo>
                  <a:lnTo>
                    <a:pt x="6" y="44"/>
                  </a:lnTo>
                  <a:lnTo>
                    <a:pt x="3" y="39"/>
                  </a:lnTo>
                  <a:lnTo>
                    <a:pt x="1" y="3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5"/>
                  </a:lnTo>
                  <a:lnTo>
                    <a:pt x="4" y="8"/>
                  </a:lnTo>
                  <a:lnTo>
                    <a:pt x="6" y="5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5"/>
                  </a:lnTo>
                  <a:lnTo>
                    <a:pt x="34" y="11"/>
                  </a:lnTo>
                  <a:lnTo>
                    <a:pt x="34" y="18"/>
                  </a:lnTo>
                  <a:lnTo>
                    <a:pt x="34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2"/>
                  </a:lnTo>
                  <a:lnTo>
                    <a:pt x="25" y="9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auto">
            <a:xfrm>
              <a:off x="1291" y="622"/>
              <a:ext cx="30" cy="51"/>
            </a:xfrm>
            <a:custGeom>
              <a:avLst/>
              <a:gdLst/>
              <a:ahLst/>
              <a:cxnLst>
                <a:cxn ang="0">
                  <a:pos x="14" y="51"/>
                </a:cxn>
                <a:cxn ang="0">
                  <a:pos x="14" y="51"/>
                </a:cxn>
                <a:cxn ang="0">
                  <a:pos x="6" y="51"/>
                </a:cxn>
                <a:cxn ang="0">
                  <a:pos x="0" y="50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6" y="45"/>
                </a:cxn>
                <a:cxn ang="0">
                  <a:pos x="12" y="45"/>
                </a:cxn>
                <a:cxn ang="0">
                  <a:pos x="12" y="45"/>
                </a:cxn>
                <a:cxn ang="0">
                  <a:pos x="17" y="45"/>
                </a:cxn>
                <a:cxn ang="0">
                  <a:pos x="20" y="44"/>
                </a:cxn>
                <a:cxn ang="0">
                  <a:pos x="23" y="42"/>
                </a:cxn>
                <a:cxn ang="0">
                  <a:pos x="24" y="38"/>
                </a:cxn>
                <a:cxn ang="0">
                  <a:pos x="24" y="38"/>
                </a:cxn>
                <a:cxn ang="0">
                  <a:pos x="23" y="35"/>
                </a:cxn>
                <a:cxn ang="0">
                  <a:pos x="21" y="32"/>
                </a:cxn>
                <a:cxn ang="0">
                  <a:pos x="15" y="29"/>
                </a:cxn>
                <a:cxn ang="0">
                  <a:pos x="11" y="27"/>
                </a:cxn>
                <a:cxn ang="0">
                  <a:pos x="11" y="27"/>
                </a:cxn>
                <a:cxn ang="0">
                  <a:pos x="3" y="21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5" y="3"/>
                </a:cxn>
                <a:cxn ang="0">
                  <a:pos x="11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27" y="2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23" y="6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1" y="8"/>
                </a:cxn>
                <a:cxn ang="0">
                  <a:pos x="8" y="9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8" y="15"/>
                </a:cxn>
                <a:cxn ang="0">
                  <a:pos x="11" y="17"/>
                </a:cxn>
                <a:cxn ang="0">
                  <a:pos x="15" y="20"/>
                </a:cxn>
                <a:cxn ang="0">
                  <a:pos x="20" y="23"/>
                </a:cxn>
                <a:cxn ang="0">
                  <a:pos x="20" y="23"/>
                </a:cxn>
                <a:cxn ang="0">
                  <a:pos x="27" y="29"/>
                </a:cxn>
                <a:cxn ang="0">
                  <a:pos x="30" y="32"/>
                </a:cxn>
                <a:cxn ang="0">
                  <a:pos x="30" y="36"/>
                </a:cxn>
                <a:cxn ang="0">
                  <a:pos x="30" y="36"/>
                </a:cxn>
                <a:cxn ang="0">
                  <a:pos x="30" y="44"/>
                </a:cxn>
                <a:cxn ang="0">
                  <a:pos x="26" y="48"/>
                </a:cxn>
                <a:cxn ang="0">
                  <a:pos x="20" y="51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4" y="51"/>
                </a:cxn>
              </a:cxnLst>
              <a:rect l="0" t="0" r="r" b="b"/>
              <a:pathLst>
                <a:path w="30" h="51">
                  <a:moveTo>
                    <a:pt x="14" y="51"/>
                  </a:moveTo>
                  <a:lnTo>
                    <a:pt x="14" y="51"/>
                  </a:lnTo>
                  <a:lnTo>
                    <a:pt x="6" y="51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6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7" y="45"/>
                  </a:lnTo>
                  <a:lnTo>
                    <a:pt x="20" y="44"/>
                  </a:lnTo>
                  <a:lnTo>
                    <a:pt x="23" y="42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3" y="35"/>
                  </a:lnTo>
                  <a:lnTo>
                    <a:pt x="21" y="32"/>
                  </a:lnTo>
                  <a:lnTo>
                    <a:pt x="15" y="29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5" y="3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7" y="2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1" y="8"/>
                  </a:lnTo>
                  <a:lnTo>
                    <a:pt x="8" y="9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11" y="17"/>
                  </a:lnTo>
                  <a:lnTo>
                    <a:pt x="15" y="20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7" y="29"/>
                  </a:lnTo>
                  <a:lnTo>
                    <a:pt x="30" y="32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44"/>
                  </a:lnTo>
                  <a:lnTo>
                    <a:pt x="26" y="48"/>
                  </a:lnTo>
                  <a:lnTo>
                    <a:pt x="20" y="5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auto">
            <a:xfrm>
              <a:off x="1332" y="624"/>
              <a:ext cx="34" cy="49"/>
            </a:xfrm>
            <a:custGeom>
              <a:avLst/>
              <a:gdLst/>
              <a:ahLst/>
              <a:cxnLst>
                <a:cxn ang="0">
                  <a:pos x="27" y="49"/>
                </a:cxn>
                <a:cxn ang="0">
                  <a:pos x="27" y="37"/>
                </a:cxn>
                <a:cxn ang="0">
                  <a:pos x="27" y="37"/>
                </a:cxn>
                <a:cxn ang="0">
                  <a:pos x="27" y="37"/>
                </a:cxn>
                <a:cxn ang="0">
                  <a:pos x="25" y="42"/>
                </a:cxn>
                <a:cxn ang="0">
                  <a:pos x="22" y="46"/>
                </a:cxn>
                <a:cxn ang="0">
                  <a:pos x="18" y="49"/>
                </a:cxn>
                <a:cxn ang="0">
                  <a:pos x="12" y="49"/>
                </a:cxn>
                <a:cxn ang="0">
                  <a:pos x="12" y="49"/>
                </a:cxn>
                <a:cxn ang="0">
                  <a:pos x="7" y="48"/>
                </a:cxn>
                <a:cxn ang="0">
                  <a:pos x="3" y="45"/>
                </a:cxn>
                <a:cxn ang="0">
                  <a:pos x="1" y="40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27"/>
                </a:cxn>
                <a:cxn ang="0">
                  <a:pos x="7" y="27"/>
                </a:cxn>
                <a:cxn ang="0">
                  <a:pos x="7" y="37"/>
                </a:cxn>
                <a:cxn ang="0">
                  <a:pos x="9" y="40"/>
                </a:cxn>
                <a:cxn ang="0">
                  <a:pos x="12" y="42"/>
                </a:cxn>
                <a:cxn ang="0">
                  <a:pos x="13" y="43"/>
                </a:cxn>
                <a:cxn ang="0">
                  <a:pos x="13" y="43"/>
                </a:cxn>
                <a:cxn ang="0">
                  <a:pos x="18" y="42"/>
                </a:cxn>
                <a:cxn ang="0">
                  <a:pos x="19" y="40"/>
                </a:cxn>
                <a:cxn ang="0">
                  <a:pos x="24" y="34"/>
                </a:cxn>
                <a:cxn ang="0">
                  <a:pos x="27" y="27"/>
                </a:cxn>
                <a:cxn ang="0">
                  <a:pos x="27" y="19"/>
                </a:cxn>
                <a:cxn ang="0">
                  <a:pos x="27" y="0"/>
                </a:cxn>
                <a:cxn ang="0">
                  <a:pos x="34" y="0"/>
                </a:cxn>
                <a:cxn ang="0">
                  <a:pos x="34" y="49"/>
                </a:cxn>
                <a:cxn ang="0">
                  <a:pos x="27" y="49"/>
                </a:cxn>
                <a:cxn ang="0">
                  <a:pos x="27" y="49"/>
                </a:cxn>
              </a:cxnLst>
              <a:rect l="0" t="0" r="r" b="b"/>
              <a:pathLst>
                <a:path w="34" h="49">
                  <a:moveTo>
                    <a:pt x="27" y="49"/>
                  </a:moveTo>
                  <a:lnTo>
                    <a:pt x="27" y="37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5" y="42"/>
                  </a:lnTo>
                  <a:lnTo>
                    <a:pt x="22" y="46"/>
                  </a:lnTo>
                  <a:lnTo>
                    <a:pt x="18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7" y="48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37"/>
                  </a:lnTo>
                  <a:lnTo>
                    <a:pt x="9" y="40"/>
                  </a:lnTo>
                  <a:lnTo>
                    <a:pt x="12" y="42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8" y="42"/>
                  </a:lnTo>
                  <a:lnTo>
                    <a:pt x="19" y="40"/>
                  </a:lnTo>
                  <a:lnTo>
                    <a:pt x="24" y="34"/>
                  </a:lnTo>
                  <a:lnTo>
                    <a:pt x="27" y="27"/>
                  </a:lnTo>
                  <a:lnTo>
                    <a:pt x="27" y="19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49"/>
                  </a:lnTo>
                  <a:lnTo>
                    <a:pt x="27" y="49"/>
                  </a:lnTo>
                  <a:lnTo>
                    <a:pt x="27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auto">
            <a:xfrm>
              <a:off x="1381" y="622"/>
              <a:ext cx="23" cy="51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6" y="51"/>
                </a:cxn>
                <a:cxn ang="0">
                  <a:pos x="0" y="51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9" y="6"/>
                </a:cxn>
                <a:cxn ang="0">
                  <a:pos x="14" y="3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23" y="8"/>
                </a:cxn>
                <a:cxn ang="0">
                  <a:pos x="23" y="8"/>
                </a:cxn>
                <a:cxn ang="0">
                  <a:pos x="19" y="8"/>
                </a:cxn>
                <a:cxn ang="0">
                  <a:pos x="15" y="9"/>
                </a:cxn>
                <a:cxn ang="0">
                  <a:pos x="12" y="12"/>
                </a:cxn>
                <a:cxn ang="0">
                  <a:pos x="11" y="15"/>
                </a:cxn>
                <a:cxn ang="0">
                  <a:pos x="8" y="23"/>
                </a:cxn>
                <a:cxn ang="0">
                  <a:pos x="6" y="30"/>
                </a:cxn>
                <a:cxn ang="0">
                  <a:pos x="6" y="30"/>
                </a:cxn>
                <a:cxn ang="0">
                  <a:pos x="6" y="30"/>
                </a:cxn>
              </a:cxnLst>
              <a:rect l="0" t="0" r="r" b="b"/>
              <a:pathLst>
                <a:path w="23" h="51">
                  <a:moveTo>
                    <a:pt x="6" y="30"/>
                  </a:moveTo>
                  <a:lnTo>
                    <a:pt x="6" y="51"/>
                  </a:lnTo>
                  <a:lnTo>
                    <a:pt x="0" y="51"/>
                  </a:lnTo>
                  <a:lnTo>
                    <a:pt x="0" y="2"/>
                  </a:lnTo>
                  <a:lnTo>
                    <a:pt x="6" y="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9" y="6"/>
                  </a:lnTo>
                  <a:lnTo>
                    <a:pt x="14" y="3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5" y="9"/>
                  </a:lnTo>
                  <a:lnTo>
                    <a:pt x="12" y="12"/>
                  </a:lnTo>
                  <a:lnTo>
                    <a:pt x="11" y="15"/>
                  </a:lnTo>
                  <a:lnTo>
                    <a:pt x="8" y="23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auto">
            <a:xfrm>
              <a:off x="1410" y="622"/>
              <a:ext cx="35" cy="51"/>
            </a:xfrm>
            <a:custGeom>
              <a:avLst/>
              <a:gdLst/>
              <a:ahLst/>
              <a:cxnLst>
                <a:cxn ang="0">
                  <a:pos x="8" y="21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11" y="39"/>
                </a:cxn>
                <a:cxn ang="0">
                  <a:pos x="17" y="44"/>
                </a:cxn>
                <a:cxn ang="0">
                  <a:pos x="20" y="45"/>
                </a:cxn>
                <a:cxn ang="0">
                  <a:pos x="24" y="45"/>
                </a:cxn>
                <a:cxn ang="0">
                  <a:pos x="24" y="45"/>
                </a:cxn>
                <a:cxn ang="0">
                  <a:pos x="33" y="44"/>
                </a:cxn>
                <a:cxn ang="0">
                  <a:pos x="33" y="50"/>
                </a:cxn>
                <a:cxn ang="0">
                  <a:pos x="33" y="50"/>
                </a:cxn>
                <a:cxn ang="0">
                  <a:pos x="29" y="51"/>
                </a:cxn>
                <a:cxn ang="0">
                  <a:pos x="23" y="51"/>
                </a:cxn>
                <a:cxn ang="0">
                  <a:pos x="23" y="51"/>
                </a:cxn>
                <a:cxn ang="0">
                  <a:pos x="17" y="51"/>
                </a:cxn>
                <a:cxn ang="0">
                  <a:pos x="12" y="50"/>
                </a:cxn>
                <a:cxn ang="0">
                  <a:pos x="8" y="47"/>
                </a:cxn>
                <a:cxn ang="0">
                  <a:pos x="5" y="44"/>
                </a:cxn>
                <a:cxn ang="0">
                  <a:pos x="2" y="39"/>
                </a:cxn>
                <a:cxn ang="0">
                  <a:pos x="0" y="35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5"/>
                </a:cxn>
                <a:cxn ang="0">
                  <a:pos x="3" y="8"/>
                </a:cxn>
                <a:cxn ang="0">
                  <a:pos x="6" y="5"/>
                </a:cxn>
                <a:cxn ang="0">
                  <a:pos x="9" y="2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6" y="2"/>
                </a:cxn>
                <a:cxn ang="0">
                  <a:pos x="30" y="5"/>
                </a:cxn>
                <a:cxn ang="0">
                  <a:pos x="33" y="11"/>
                </a:cxn>
                <a:cxn ang="0">
                  <a:pos x="35" y="18"/>
                </a:cxn>
                <a:cxn ang="0">
                  <a:pos x="35" y="21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4" y="6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8" y="15"/>
                </a:cxn>
                <a:cxn ang="0">
                  <a:pos x="27" y="15"/>
                </a:cxn>
                <a:cxn ang="0">
                  <a:pos x="27" y="15"/>
                </a:cxn>
                <a:cxn ang="0">
                  <a:pos x="26" y="12"/>
                </a:cxn>
                <a:cxn ang="0">
                  <a:pos x="24" y="9"/>
                </a:cxn>
                <a:cxn ang="0">
                  <a:pos x="21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8" y="21"/>
                </a:cxn>
              </a:cxnLst>
              <a:rect l="0" t="0" r="r" b="b"/>
              <a:pathLst>
                <a:path w="35" h="51">
                  <a:moveTo>
                    <a:pt x="8" y="21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11" y="39"/>
                  </a:lnTo>
                  <a:lnTo>
                    <a:pt x="17" y="44"/>
                  </a:lnTo>
                  <a:lnTo>
                    <a:pt x="20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33" y="44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29" y="51"/>
                  </a:lnTo>
                  <a:lnTo>
                    <a:pt x="23" y="51"/>
                  </a:lnTo>
                  <a:lnTo>
                    <a:pt x="23" y="51"/>
                  </a:lnTo>
                  <a:lnTo>
                    <a:pt x="17" y="51"/>
                  </a:lnTo>
                  <a:lnTo>
                    <a:pt x="12" y="50"/>
                  </a:lnTo>
                  <a:lnTo>
                    <a:pt x="8" y="47"/>
                  </a:lnTo>
                  <a:lnTo>
                    <a:pt x="5" y="44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3" y="8"/>
                  </a:lnTo>
                  <a:lnTo>
                    <a:pt x="6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0" y="5"/>
                  </a:lnTo>
                  <a:lnTo>
                    <a:pt x="33" y="11"/>
                  </a:lnTo>
                  <a:lnTo>
                    <a:pt x="35" y="18"/>
                  </a:lnTo>
                  <a:lnTo>
                    <a:pt x="35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9" y="12"/>
                  </a:lnTo>
                  <a:lnTo>
                    <a:pt x="8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6" y="12"/>
                  </a:lnTo>
                  <a:lnTo>
                    <a:pt x="24" y="9"/>
                  </a:lnTo>
                  <a:lnTo>
                    <a:pt x="21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buClr>
          <a:srgbClr val="99CCBE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41300" indent="-241300" algn="l" rtl="0" fontAlgn="base">
        <a:spcBef>
          <a:spcPct val="50000"/>
        </a:spcBef>
        <a:spcAft>
          <a:spcPct val="0"/>
        </a:spcAft>
        <a:buClr>
          <a:srgbClr val="99CCBE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482600" indent="-241300" algn="l" rtl="0" fontAlgn="base">
        <a:spcBef>
          <a:spcPct val="0"/>
        </a:spcBef>
        <a:spcAft>
          <a:spcPct val="0"/>
        </a:spcAft>
        <a:buClr>
          <a:srgbClr val="99CCBE"/>
        </a:buClr>
        <a:buSzPct val="85000"/>
        <a:buFont typeface="Wingdings" pitchFamily="2" charset="2"/>
        <a:buChar char="o"/>
        <a:defRPr>
          <a:solidFill>
            <a:schemeClr val="tx1"/>
          </a:solidFill>
          <a:latin typeface="+mn-lt"/>
        </a:defRPr>
      </a:lvl3pPr>
      <a:lvl4pPr marL="723900" indent="-241300" algn="l" rtl="0" fontAlgn="base">
        <a:spcBef>
          <a:spcPct val="50000"/>
        </a:spcBef>
        <a:spcAft>
          <a:spcPct val="0"/>
        </a:spcAft>
        <a:buClr>
          <a:srgbClr val="99CCBE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723900" algn="l" rtl="0" fontAlgn="base">
        <a:spcBef>
          <a:spcPct val="5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1181100" algn="l" rtl="0" fontAlgn="base">
        <a:spcBef>
          <a:spcPct val="5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1638300" algn="l" rtl="0" fontAlgn="base">
        <a:spcBef>
          <a:spcPct val="5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2095500" algn="l" rtl="0" fontAlgn="base">
        <a:spcBef>
          <a:spcPct val="5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2552700" algn="l" rtl="0" fontAlgn="base">
        <a:spcBef>
          <a:spcPct val="5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99CC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5963" y="1219200"/>
            <a:ext cx="781367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Keyword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5963" y="6692900"/>
            <a:ext cx="78136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800"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5900" y="6656388"/>
            <a:ext cx="457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000" b="1"/>
            </a:lvl1pPr>
          </a:lstStyle>
          <a:p>
            <a:fld id="{4B2A1947-331C-4B2A-8B1C-0C45C991ECC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486" name="Picture 6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2048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5963" y="2068513"/>
            <a:ext cx="7813675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 : On content slides use either a short explanation, description, </a:t>
            </a:r>
            <a:br>
              <a:rPr lang="en-US" smtClean="0"/>
            </a:br>
            <a:r>
              <a:rPr lang="en-US" smtClean="0"/>
              <a:t>or elaboration to set the keyword’s context.</a:t>
            </a:r>
          </a:p>
          <a:p>
            <a:pPr lvl="1"/>
            <a:r>
              <a:rPr lang="en-US" smtClean="0"/>
              <a:t>Second Level : bullet with text</a:t>
            </a:r>
          </a:p>
          <a:p>
            <a:pPr lvl="2"/>
            <a:r>
              <a:rPr lang="en-US" smtClean="0"/>
              <a:t>Third Level : bullet with text</a:t>
            </a:r>
          </a:p>
          <a:p>
            <a:pPr lvl="3"/>
            <a:r>
              <a:rPr lang="en-US" smtClean="0"/>
              <a:t>Forth Level : additional information can be used to support content, </a:t>
            </a:r>
            <a:br>
              <a:rPr lang="en-US" smtClean="0"/>
            </a:br>
            <a:r>
              <a:rPr lang="en-US" smtClean="0"/>
              <a:t>used as notes for the speaker, or add detail in exceptional cases.</a:t>
            </a:r>
          </a:p>
          <a:p>
            <a:pPr lvl="4"/>
            <a:r>
              <a:rPr lang="en-US" smtClean="0"/>
              <a:t>Fifth Level: without bullet and intent level</a:t>
            </a:r>
          </a:p>
        </p:txBody>
      </p:sp>
      <p:grpSp>
        <p:nvGrpSpPr>
          <p:cNvPr id="20488" name="Group 8"/>
          <p:cNvGrpSpPr>
            <a:grpSpLocks/>
          </p:cNvGrpSpPr>
          <p:nvPr/>
        </p:nvGrpSpPr>
        <p:grpSpPr bwMode="auto">
          <a:xfrm>
            <a:off x="6340475" y="-1588"/>
            <a:ext cx="2192338" cy="1066801"/>
            <a:chOff x="840" y="312"/>
            <a:chExt cx="1381" cy="672"/>
          </a:xfrm>
        </p:grpSpPr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 flipH="1">
              <a:off x="844" y="979"/>
              <a:ext cx="68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 flipV="1">
              <a:off x="840" y="312"/>
              <a:ext cx="0" cy="67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 flipV="1">
              <a:off x="1521" y="312"/>
              <a:ext cx="0" cy="66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20492" name="Freeform 12"/>
            <p:cNvSpPr>
              <a:spLocks/>
            </p:cNvSpPr>
            <p:nvPr/>
          </p:nvSpPr>
          <p:spPr bwMode="auto">
            <a:xfrm>
              <a:off x="1550" y="312"/>
              <a:ext cx="671" cy="671"/>
            </a:xfrm>
            <a:custGeom>
              <a:avLst/>
              <a:gdLst/>
              <a:ahLst/>
              <a:cxnLst>
                <a:cxn ang="0">
                  <a:pos x="671" y="671"/>
                </a:cxn>
                <a:cxn ang="0">
                  <a:pos x="671" y="0"/>
                </a:cxn>
                <a:cxn ang="0">
                  <a:pos x="0" y="0"/>
                </a:cxn>
                <a:cxn ang="0">
                  <a:pos x="0" y="671"/>
                </a:cxn>
                <a:cxn ang="0">
                  <a:pos x="671" y="671"/>
                </a:cxn>
                <a:cxn ang="0">
                  <a:pos x="671" y="671"/>
                </a:cxn>
              </a:cxnLst>
              <a:rect l="0" t="0" r="r" b="b"/>
              <a:pathLst>
                <a:path w="671" h="671">
                  <a:moveTo>
                    <a:pt x="671" y="671"/>
                  </a:moveTo>
                  <a:lnTo>
                    <a:pt x="671" y="0"/>
                  </a:lnTo>
                  <a:lnTo>
                    <a:pt x="0" y="0"/>
                  </a:lnTo>
                  <a:lnTo>
                    <a:pt x="0" y="671"/>
                  </a:lnTo>
                  <a:lnTo>
                    <a:pt x="671" y="671"/>
                  </a:lnTo>
                  <a:lnTo>
                    <a:pt x="671" y="6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93" name="Freeform 13"/>
            <p:cNvSpPr>
              <a:spLocks/>
            </p:cNvSpPr>
            <p:nvPr/>
          </p:nvSpPr>
          <p:spPr bwMode="auto">
            <a:xfrm>
              <a:off x="1740" y="565"/>
              <a:ext cx="24" cy="72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6" y="7"/>
                </a:cxn>
                <a:cxn ang="0">
                  <a:pos x="4" y="3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2" y="1"/>
                </a:cxn>
                <a:cxn ang="0">
                  <a:pos x="21" y="3"/>
                </a:cxn>
                <a:cxn ang="0">
                  <a:pos x="19" y="7"/>
                </a:cxn>
                <a:cxn ang="0">
                  <a:pos x="19" y="65"/>
                </a:cxn>
                <a:cxn ang="0">
                  <a:pos x="19" y="65"/>
                </a:cxn>
                <a:cxn ang="0">
                  <a:pos x="21" y="69"/>
                </a:cxn>
                <a:cxn ang="0">
                  <a:pos x="22" y="71"/>
                </a:cxn>
                <a:cxn ang="0">
                  <a:pos x="24" y="72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3" y="71"/>
                </a:cxn>
                <a:cxn ang="0">
                  <a:pos x="4" y="69"/>
                </a:cxn>
                <a:cxn ang="0">
                  <a:pos x="6" y="65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7"/>
                </a:cxn>
              </a:cxnLst>
              <a:rect l="0" t="0" r="r" b="b"/>
              <a:pathLst>
                <a:path w="24" h="72">
                  <a:moveTo>
                    <a:pt x="6" y="7"/>
                  </a:moveTo>
                  <a:lnTo>
                    <a:pt x="6" y="7"/>
                  </a:lnTo>
                  <a:lnTo>
                    <a:pt x="4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3"/>
                  </a:lnTo>
                  <a:lnTo>
                    <a:pt x="19" y="7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21" y="69"/>
                  </a:lnTo>
                  <a:lnTo>
                    <a:pt x="22" y="71"/>
                  </a:lnTo>
                  <a:lnTo>
                    <a:pt x="24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3" y="71"/>
                  </a:lnTo>
                  <a:lnTo>
                    <a:pt x="4" y="69"/>
                  </a:lnTo>
                  <a:lnTo>
                    <a:pt x="6" y="65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94" name="Freeform 14"/>
            <p:cNvSpPr>
              <a:spLocks/>
            </p:cNvSpPr>
            <p:nvPr/>
          </p:nvSpPr>
          <p:spPr bwMode="auto">
            <a:xfrm>
              <a:off x="1944" y="612"/>
              <a:ext cx="25" cy="25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7"/>
                </a:cxn>
                <a:cxn ang="0">
                  <a:pos x="17" y="4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7" y="9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7" y="16"/>
                </a:cxn>
                <a:cxn ang="0">
                  <a:pos x="8" y="19"/>
                </a:cxn>
                <a:cxn ang="0">
                  <a:pos x="10" y="21"/>
                </a:cxn>
                <a:cxn ang="0">
                  <a:pos x="14" y="22"/>
                </a:cxn>
                <a:cxn ang="0">
                  <a:pos x="14" y="22"/>
                </a:cxn>
                <a:cxn ang="0">
                  <a:pos x="16" y="22"/>
                </a:cxn>
                <a:cxn ang="0">
                  <a:pos x="19" y="21"/>
                </a:cxn>
                <a:cxn ang="0">
                  <a:pos x="20" y="16"/>
                </a:cxn>
                <a:cxn ang="0">
                  <a:pos x="25" y="16"/>
                </a:cxn>
                <a:cxn ang="0">
                  <a:pos x="25" y="16"/>
                </a:cxn>
                <a:cxn ang="0">
                  <a:pos x="23" y="19"/>
                </a:cxn>
                <a:cxn ang="0">
                  <a:pos x="22" y="22"/>
                </a:cxn>
                <a:cxn ang="0">
                  <a:pos x="17" y="25"/>
                </a:cxn>
                <a:cxn ang="0">
                  <a:pos x="14" y="25"/>
                </a:cxn>
                <a:cxn ang="0">
                  <a:pos x="14" y="25"/>
                </a:cxn>
                <a:cxn ang="0">
                  <a:pos x="8" y="25"/>
                </a:cxn>
                <a:cxn ang="0">
                  <a:pos x="5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5" y="3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2" y="1"/>
                </a:cxn>
                <a:cxn ang="0">
                  <a:pos x="23" y="4"/>
                </a:cxn>
                <a:cxn ang="0">
                  <a:pos x="25" y="7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20" y="7"/>
                </a:cxn>
              </a:cxnLst>
              <a:rect l="0" t="0" r="r" b="b"/>
              <a:pathLst>
                <a:path w="25" h="25">
                  <a:moveTo>
                    <a:pt x="20" y="7"/>
                  </a:moveTo>
                  <a:lnTo>
                    <a:pt x="20" y="7"/>
                  </a:lnTo>
                  <a:lnTo>
                    <a:pt x="17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0" y="4"/>
                  </a:lnTo>
                  <a:lnTo>
                    <a:pt x="8" y="6"/>
                  </a:lnTo>
                  <a:lnTo>
                    <a:pt x="7" y="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6"/>
                  </a:lnTo>
                  <a:lnTo>
                    <a:pt x="8" y="19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9" y="21"/>
                  </a:lnTo>
                  <a:lnTo>
                    <a:pt x="20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3" y="19"/>
                  </a:lnTo>
                  <a:lnTo>
                    <a:pt x="22" y="22"/>
                  </a:lnTo>
                  <a:lnTo>
                    <a:pt x="17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8" y="25"/>
                  </a:lnTo>
                  <a:lnTo>
                    <a:pt x="5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7"/>
                  </a:lnTo>
                  <a:lnTo>
                    <a:pt x="5" y="3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3" y="4"/>
                  </a:lnTo>
                  <a:lnTo>
                    <a:pt x="25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95" name="Freeform 15"/>
            <p:cNvSpPr>
              <a:spLocks/>
            </p:cNvSpPr>
            <p:nvPr/>
          </p:nvSpPr>
          <p:spPr bwMode="auto">
            <a:xfrm>
              <a:off x="1972" y="612"/>
              <a:ext cx="24" cy="2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15" y="4"/>
                </a:cxn>
                <a:cxn ang="0">
                  <a:pos x="18" y="6"/>
                </a:cxn>
                <a:cxn ang="0">
                  <a:pos x="19" y="9"/>
                </a:cxn>
                <a:cxn ang="0">
                  <a:pos x="19" y="13"/>
                </a:cxn>
                <a:cxn ang="0">
                  <a:pos x="19" y="13"/>
                </a:cxn>
                <a:cxn ang="0">
                  <a:pos x="19" y="16"/>
                </a:cxn>
                <a:cxn ang="0">
                  <a:pos x="18" y="19"/>
                </a:cxn>
                <a:cxn ang="0">
                  <a:pos x="15" y="21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9" y="21"/>
                </a:cxn>
                <a:cxn ang="0">
                  <a:pos x="6" y="19"/>
                </a:cxn>
                <a:cxn ang="0">
                  <a:pos x="4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4" y="9"/>
                </a:cxn>
                <a:cxn ang="0">
                  <a:pos x="6" y="6"/>
                </a:cxn>
                <a:cxn ang="0">
                  <a:pos x="9" y="4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3" y="22"/>
                </a:cxn>
                <a:cxn ang="0">
                  <a:pos x="7" y="25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21" y="22"/>
                </a:cxn>
                <a:cxn ang="0">
                  <a:pos x="24" y="18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4" y="7"/>
                </a:cxn>
                <a:cxn ang="0">
                  <a:pos x="21" y="3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3"/>
                </a:cxn>
              </a:cxnLst>
              <a:rect l="0" t="0" r="r" b="b"/>
              <a:pathLst>
                <a:path w="24" h="25">
                  <a:moveTo>
                    <a:pt x="12" y="3"/>
                  </a:moveTo>
                  <a:lnTo>
                    <a:pt x="12" y="3"/>
                  </a:lnTo>
                  <a:lnTo>
                    <a:pt x="15" y="4"/>
                  </a:lnTo>
                  <a:lnTo>
                    <a:pt x="18" y="6"/>
                  </a:lnTo>
                  <a:lnTo>
                    <a:pt x="19" y="9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8" y="19"/>
                  </a:lnTo>
                  <a:lnTo>
                    <a:pt x="15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9" y="21"/>
                  </a:lnTo>
                  <a:lnTo>
                    <a:pt x="6" y="19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9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8" y="25"/>
                  </a:lnTo>
                  <a:lnTo>
                    <a:pt x="21" y="22"/>
                  </a:lnTo>
                  <a:lnTo>
                    <a:pt x="24" y="18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7"/>
                  </a:lnTo>
                  <a:lnTo>
                    <a:pt x="21" y="3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96" name="Freeform 16"/>
            <p:cNvSpPr>
              <a:spLocks/>
            </p:cNvSpPr>
            <p:nvPr/>
          </p:nvSpPr>
          <p:spPr bwMode="auto">
            <a:xfrm>
              <a:off x="2000" y="612"/>
              <a:ext cx="27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21" y="0"/>
                </a:cxn>
                <a:cxn ang="0">
                  <a:pos x="27" y="0"/>
                </a:cxn>
                <a:cxn ang="0">
                  <a:pos x="27" y="25"/>
                </a:cxn>
                <a:cxn ang="0">
                  <a:pos x="23" y="25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15" y="25"/>
                </a:cxn>
                <a:cxn ang="0">
                  <a:pos x="12" y="25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5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25">
                  <a:moveTo>
                    <a:pt x="0" y="0"/>
                  </a:moveTo>
                  <a:lnTo>
                    <a:pt x="6" y="0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25"/>
                  </a:lnTo>
                  <a:lnTo>
                    <a:pt x="23" y="25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97" name="Freeform 17"/>
            <p:cNvSpPr>
              <a:spLocks/>
            </p:cNvSpPr>
            <p:nvPr/>
          </p:nvSpPr>
          <p:spPr bwMode="auto">
            <a:xfrm>
              <a:off x="2033" y="612"/>
              <a:ext cx="20" cy="25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4" y="4"/>
                </a:cxn>
                <a:cxn ang="0">
                  <a:pos x="15" y="6"/>
                </a:cxn>
                <a:cxn ang="0">
                  <a:pos x="15" y="7"/>
                </a:cxn>
                <a:cxn ang="0">
                  <a:pos x="15" y="7"/>
                </a:cxn>
                <a:cxn ang="0">
                  <a:pos x="15" y="10"/>
                </a:cxn>
                <a:cxn ang="0">
                  <a:pos x="14" y="12"/>
                </a:cxn>
                <a:cxn ang="0">
                  <a:pos x="11" y="12"/>
                </a:cxn>
                <a:cxn ang="0">
                  <a:pos x="5" y="1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0" y="25"/>
                </a:cxn>
                <a:cxn ang="0">
                  <a:pos x="5" y="25"/>
                </a:cxn>
                <a:cxn ang="0">
                  <a:pos x="5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5" y="15"/>
                </a:cxn>
                <a:cxn ang="0">
                  <a:pos x="18" y="13"/>
                </a:cxn>
                <a:cxn ang="0">
                  <a:pos x="20" y="10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20" y="6"/>
                </a:cxn>
                <a:cxn ang="0">
                  <a:pos x="18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5" y="4"/>
                </a:cxn>
              </a:cxnLst>
              <a:rect l="0" t="0" r="r" b="b"/>
              <a:pathLst>
                <a:path w="20" h="25">
                  <a:moveTo>
                    <a:pt x="5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5" y="1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5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8" y="13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98" name="Freeform 18"/>
            <p:cNvSpPr>
              <a:spLocks/>
            </p:cNvSpPr>
            <p:nvPr/>
          </p:nvSpPr>
          <p:spPr bwMode="auto">
            <a:xfrm>
              <a:off x="2056" y="612"/>
              <a:ext cx="2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6" y="19"/>
                </a:cxn>
                <a:cxn ang="0">
                  <a:pos x="7" y="21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5" y="21"/>
                </a:cxn>
                <a:cxn ang="0">
                  <a:pos x="16" y="19"/>
                </a:cxn>
                <a:cxn ang="0">
                  <a:pos x="18" y="15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2" y="16"/>
                </a:cxn>
                <a:cxn ang="0">
                  <a:pos x="22" y="16"/>
                </a:cxn>
                <a:cxn ang="0">
                  <a:pos x="21" y="21"/>
                </a:cxn>
                <a:cxn ang="0">
                  <a:pos x="19" y="24"/>
                </a:cxn>
                <a:cxn ang="0">
                  <a:pos x="15" y="25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7" y="25"/>
                </a:cxn>
                <a:cxn ang="0">
                  <a:pos x="3" y="24"/>
                </a:cxn>
                <a:cxn ang="0">
                  <a:pos x="1" y="21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25">
                  <a:moveTo>
                    <a:pt x="0" y="0"/>
                  </a:moveTo>
                  <a:lnTo>
                    <a:pt x="4" y="0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6" y="19"/>
                  </a:lnTo>
                  <a:lnTo>
                    <a:pt x="7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5" y="21"/>
                  </a:lnTo>
                  <a:lnTo>
                    <a:pt x="16" y="19"/>
                  </a:lnTo>
                  <a:lnTo>
                    <a:pt x="18" y="15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1" y="21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5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99" name="Freeform 19"/>
            <p:cNvSpPr>
              <a:spLocks/>
            </p:cNvSpPr>
            <p:nvPr/>
          </p:nvSpPr>
          <p:spPr bwMode="auto">
            <a:xfrm>
              <a:off x="2080" y="612"/>
              <a:ext cx="21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21" y="4"/>
                </a:cxn>
                <a:cxn ang="0">
                  <a:pos x="14" y="4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25">
                  <a:moveTo>
                    <a:pt x="0" y="0"/>
                  </a:moveTo>
                  <a:lnTo>
                    <a:pt x="21" y="0"/>
                  </a:lnTo>
                  <a:lnTo>
                    <a:pt x="21" y="4"/>
                  </a:lnTo>
                  <a:lnTo>
                    <a:pt x="14" y="4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0" name="Freeform 20"/>
            <p:cNvSpPr>
              <a:spLocks/>
            </p:cNvSpPr>
            <p:nvPr/>
          </p:nvSpPr>
          <p:spPr bwMode="auto">
            <a:xfrm>
              <a:off x="2104" y="612"/>
              <a:ext cx="20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0"/>
                </a:cxn>
                <a:cxn ang="0">
                  <a:pos x="20" y="4"/>
                </a:cxn>
                <a:cxn ang="0">
                  <a:pos x="5" y="4"/>
                </a:cxn>
                <a:cxn ang="0">
                  <a:pos x="5" y="10"/>
                </a:cxn>
                <a:cxn ang="0">
                  <a:pos x="18" y="10"/>
                </a:cxn>
                <a:cxn ang="0">
                  <a:pos x="18" y="13"/>
                </a:cxn>
                <a:cxn ang="0">
                  <a:pos x="5" y="13"/>
                </a:cxn>
                <a:cxn ang="0">
                  <a:pos x="5" y="21"/>
                </a:cxn>
                <a:cxn ang="0">
                  <a:pos x="20" y="21"/>
                </a:cxn>
                <a:cxn ang="0">
                  <a:pos x="20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25">
                  <a:moveTo>
                    <a:pt x="0" y="0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5" y="4"/>
                  </a:lnTo>
                  <a:lnTo>
                    <a:pt x="5" y="10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5" y="13"/>
                  </a:lnTo>
                  <a:lnTo>
                    <a:pt x="5" y="21"/>
                  </a:lnTo>
                  <a:lnTo>
                    <a:pt x="20" y="21"/>
                  </a:lnTo>
                  <a:lnTo>
                    <a:pt x="20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1" name="Freeform 21"/>
            <p:cNvSpPr>
              <a:spLocks/>
            </p:cNvSpPr>
            <p:nvPr/>
          </p:nvSpPr>
          <p:spPr bwMode="auto">
            <a:xfrm>
              <a:off x="2127" y="612"/>
              <a:ext cx="22" cy="2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6" y="6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6" y="10"/>
                </a:cxn>
                <a:cxn ang="0">
                  <a:pos x="12" y="12"/>
                </a:cxn>
                <a:cxn ang="0">
                  <a:pos x="4" y="1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4" y="15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5" y="15"/>
                </a:cxn>
                <a:cxn ang="0">
                  <a:pos x="16" y="16"/>
                </a:cxn>
                <a:cxn ang="0">
                  <a:pos x="16" y="21"/>
                </a:cxn>
                <a:cxn ang="0">
                  <a:pos x="16" y="21"/>
                </a:cxn>
                <a:cxn ang="0">
                  <a:pos x="18" y="25"/>
                </a:cxn>
                <a:cxn ang="0">
                  <a:pos x="22" y="25"/>
                </a:cxn>
                <a:cxn ang="0">
                  <a:pos x="22" y="25"/>
                </a:cxn>
                <a:cxn ang="0">
                  <a:pos x="21" y="18"/>
                </a:cxn>
                <a:cxn ang="0">
                  <a:pos x="21" y="18"/>
                </a:cxn>
                <a:cxn ang="0">
                  <a:pos x="19" y="15"/>
                </a:cxn>
                <a:cxn ang="0">
                  <a:pos x="18" y="13"/>
                </a:cxn>
                <a:cxn ang="0">
                  <a:pos x="18" y="13"/>
                </a:cxn>
                <a:cxn ang="0">
                  <a:pos x="18" y="13"/>
                </a:cxn>
                <a:cxn ang="0">
                  <a:pos x="19" y="12"/>
                </a:cxn>
                <a:cxn ang="0">
                  <a:pos x="21" y="10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1" y="4"/>
                </a:cxn>
                <a:cxn ang="0">
                  <a:pos x="19" y="1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4" y="4"/>
                </a:cxn>
              </a:cxnLst>
              <a:rect l="0" t="0" r="r" b="b"/>
              <a:pathLst>
                <a:path w="22" h="25">
                  <a:moveTo>
                    <a:pt x="4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4" y="1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4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6" y="16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8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19" y="15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2" name="Freeform 22"/>
            <p:cNvSpPr>
              <a:spLocks/>
            </p:cNvSpPr>
            <p:nvPr/>
          </p:nvSpPr>
          <p:spPr bwMode="auto">
            <a:xfrm>
              <a:off x="2151" y="612"/>
              <a:ext cx="21" cy="25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4" y="16"/>
                </a:cxn>
                <a:cxn ang="0">
                  <a:pos x="6" y="19"/>
                </a:cxn>
                <a:cxn ang="0">
                  <a:pos x="7" y="21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6" y="21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6" y="16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10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4"/>
                </a:cxn>
                <a:cxn ang="0">
                  <a:pos x="21" y="7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6" y="6"/>
                </a:cxn>
                <a:cxn ang="0">
                  <a:pos x="15" y="4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7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16" y="12"/>
                </a:cxn>
                <a:cxn ang="0">
                  <a:pos x="16" y="12"/>
                </a:cxn>
                <a:cxn ang="0">
                  <a:pos x="21" y="13"/>
                </a:cxn>
                <a:cxn ang="0">
                  <a:pos x="21" y="18"/>
                </a:cxn>
                <a:cxn ang="0">
                  <a:pos x="21" y="18"/>
                </a:cxn>
                <a:cxn ang="0">
                  <a:pos x="21" y="21"/>
                </a:cxn>
                <a:cxn ang="0">
                  <a:pos x="18" y="24"/>
                </a:cxn>
                <a:cxn ang="0">
                  <a:pos x="15" y="25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7" y="25"/>
                </a:cxn>
                <a:cxn ang="0">
                  <a:pos x="4" y="24"/>
                </a:cxn>
                <a:cxn ang="0">
                  <a:pos x="1" y="21"/>
                </a:cxn>
                <a:cxn ang="0">
                  <a:pos x="0" y="16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4" y="16"/>
                </a:cxn>
              </a:cxnLst>
              <a:rect l="0" t="0" r="r" b="b"/>
              <a:pathLst>
                <a:path w="21" h="25">
                  <a:moveTo>
                    <a:pt x="4" y="16"/>
                  </a:moveTo>
                  <a:lnTo>
                    <a:pt x="4" y="16"/>
                  </a:lnTo>
                  <a:lnTo>
                    <a:pt x="6" y="19"/>
                  </a:lnTo>
                  <a:lnTo>
                    <a:pt x="7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6" y="21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1" y="13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21"/>
                  </a:lnTo>
                  <a:lnTo>
                    <a:pt x="18" y="24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5"/>
                  </a:lnTo>
                  <a:lnTo>
                    <a:pt x="4" y="24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3" name="Freeform 23"/>
            <p:cNvSpPr>
              <a:spLocks/>
            </p:cNvSpPr>
            <p:nvPr/>
          </p:nvSpPr>
          <p:spPr bwMode="auto">
            <a:xfrm>
              <a:off x="1597" y="565"/>
              <a:ext cx="48" cy="72"/>
            </a:xfrm>
            <a:custGeom>
              <a:avLst/>
              <a:gdLst/>
              <a:ahLst/>
              <a:cxnLst>
                <a:cxn ang="0">
                  <a:pos x="18" y="38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0" y="39"/>
                </a:cxn>
                <a:cxn ang="0">
                  <a:pos x="42" y="41"/>
                </a:cxn>
                <a:cxn ang="0">
                  <a:pos x="42" y="42"/>
                </a:cxn>
                <a:cxn ang="0">
                  <a:pos x="42" y="30"/>
                </a:cxn>
                <a:cxn ang="0">
                  <a:pos x="18" y="30"/>
                </a:cxn>
                <a:cxn ang="0">
                  <a:pos x="18" y="7"/>
                </a:cxn>
                <a:cxn ang="0">
                  <a:pos x="40" y="7"/>
                </a:cxn>
                <a:cxn ang="0">
                  <a:pos x="40" y="7"/>
                </a:cxn>
                <a:cxn ang="0">
                  <a:pos x="45" y="9"/>
                </a:cxn>
                <a:cxn ang="0">
                  <a:pos x="46" y="10"/>
                </a:cxn>
                <a:cxn ang="0">
                  <a:pos x="48" y="13"/>
                </a:cxn>
                <a:cxn ang="0">
                  <a:pos x="4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6" y="7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4" y="71"/>
                </a:cxn>
                <a:cxn ang="0">
                  <a:pos x="3" y="72"/>
                </a:cxn>
                <a:cxn ang="0">
                  <a:pos x="0" y="72"/>
                </a:cxn>
                <a:cxn ang="0">
                  <a:pos x="24" y="72"/>
                </a:cxn>
                <a:cxn ang="0">
                  <a:pos x="24" y="72"/>
                </a:cxn>
                <a:cxn ang="0">
                  <a:pos x="22" y="72"/>
                </a:cxn>
                <a:cxn ang="0">
                  <a:pos x="21" y="71"/>
                </a:cxn>
                <a:cxn ang="0">
                  <a:pos x="18" y="65"/>
                </a:cxn>
                <a:cxn ang="0">
                  <a:pos x="18" y="38"/>
                </a:cxn>
                <a:cxn ang="0">
                  <a:pos x="18" y="38"/>
                </a:cxn>
                <a:cxn ang="0">
                  <a:pos x="18" y="38"/>
                </a:cxn>
              </a:cxnLst>
              <a:rect l="0" t="0" r="r" b="b"/>
              <a:pathLst>
                <a:path w="48" h="72">
                  <a:moveTo>
                    <a:pt x="18" y="38"/>
                  </a:moveTo>
                  <a:lnTo>
                    <a:pt x="36" y="38"/>
                  </a:lnTo>
                  <a:lnTo>
                    <a:pt x="36" y="38"/>
                  </a:lnTo>
                  <a:lnTo>
                    <a:pt x="40" y="39"/>
                  </a:lnTo>
                  <a:lnTo>
                    <a:pt x="42" y="41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18" y="30"/>
                  </a:lnTo>
                  <a:lnTo>
                    <a:pt x="18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5" y="9"/>
                  </a:lnTo>
                  <a:lnTo>
                    <a:pt x="46" y="10"/>
                  </a:lnTo>
                  <a:lnTo>
                    <a:pt x="48" y="13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6" y="7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4" y="71"/>
                  </a:lnTo>
                  <a:lnTo>
                    <a:pt x="3" y="72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18" y="65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4" name="Freeform 24"/>
            <p:cNvSpPr>
              <a:spLocks/>
            </p:cNvSpPr>
            <p:nvPr/>
          </p:nvSpPr>
          <p:spPr bwMode="auto">
            <a:xfrm>
              <a:off x="1646" y="565"/>
              <a:ext cx="65" cy="74"/>
            </a:xfrm>
            <a:custGeom>
              <a:avLst/>
              <a:gdLst/>
              <a:ahLst/>
              <a:cxnLst>
                <a:cxn ang="0">
                  <a:pos x="18" y="53"/>
                </a:cxn>
                <a:cxn ang="0">
                  <a:pos x="18" y="53"/>
                </a:cxn>
                <a:cxn ang="0">
                  <a:pos x="20" y="59"/>
                </a:cxn>
                <a:cxn ang="0">
                  <a:pos x="23" y="63"/>
                </a:cxn>
                <a:cxn ang="0">
                  <a:pos x="26" y="66"/>
                </a:cxn>
                <a:cxn ang="0">
                  <a:pos x="32" y="66"/>
                </a:cxn>
                <a:cxn ang="0">
                  <a:pos x="32" y="66"/>
                </a:cxn>
                <a:cxn ang="0">
                  <a:pos x="38" y="66"/>
                </a:cxn>
                <a:cxn ang="0">
                  <a:pos x="43" y="63"/>
                </a:cxn>
                <a:cxn ang="0">
                  <a:pos x="46" y="59"/>
                </a:cxn>
                <a:cxn ang="0">
                  <a:pos x="46" y="53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62" y="0"/>
                </a:cxn>
                <a:cxn ang="0">
                  <a:pos x="61" y="1"/>
                </a:cxn>
                <a:cxn ang="0">
                  <a:pos x="59" y="7"/>
                </a:cxn>
                <a:cxn ang="0">
                  <a:pos x="59" y="51"/>
                </a:cxn>
                <a:cxn ang="0">
                  <a:pos x="59" y="51"/>
                </a:cxn>
                <a:cxn ang="0">
                  <a:pos x="58" y="57"/>
                </a:cxn>
                <a:cxn ang="0">
                  <a:pos x="56" y="62"/>
                </a:cxn>
                <a:cxn ang="0">
                  <a:pos x="55" y="65"/>
                </a:cxn>
                <a:cxn ang="0">
                  <a:pos x="52" y="68"/>
                </a:cxn>
                <a:cxn ang="0">
                  <a:pos x="43" y="72"/>
                </a:cxn>
                <a:cxn ang="0">
                  <a:pos x="32" y="74"/>
                </a:cxn>
                <a:cxn ang="0">
                  <a:pos x="32" y="74"/>
                </a:cxn>
                <a:cxn ang="0">
                  <a:pos x="21" y="72"/>
                </a:cxn>
                <a:cxn ang="0">
                  <a:pos x="14" y="68"/>
                </a:cxn>
                <a:cxn ang="0">
                  <a:pos x="9" y="65"/>
                </a:cxn>
                <a:cxn ang="0">
                  <a:pos x="8" y="62"/>
                </a:cxn>
                <a:cxn ang="0">
                  <a:pos x="6" y="57"/>
                </a:cxn>
                <a:cxn ang="0">
                  <a:pos x="5" y="51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20" y="1"/>
                </a:cxn>
                <a:cxn ang="0">
                  <a:pos x="18" y="7"/>
                </a:cxn>
                <a:cxn ang="0">
                  <a:pos x="18" y="53"/>
                </a:cxn>
                <a:cxn ang="0">
                  <a:pos x="18" y="53"/>
                </a:cxn>
                <a:cxn ang="0">
                  <a:pos x="18" y="53"/>
                </a:cxn>
              </a:cxnLst>
              <a:rect l="0" t="0" r="r" b="b"/>
              <a:pathLst>
                <a:path w="65" h="74">
                  <a:moveTo>
                    <a:pt x="18" y="53"/>
                  </a:moveTo>
                  <a:lnTo>
                    <a:pt x="18" y="53"/>
                  </a:lnTo>
                  <a:lnTo>
                    <a:pt x="20" y="59"/>
                  </a:lnTo>
                  <a:lnTo>
                    <a:pt x="23" y="63"/>
                  </a:lnTo>
                  <a:lnTo>
                    <a:pt x="26" y="66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38" y="66"/>
                  </a:lnTo>
                  <a:lnTo>
                    <a:pt x="43" y="63"/>
                  </a:lnTo>
                  <a:lnTo>
                    <a:pt x="46" y="59"/>
                  </a:lnTo>
                  <a:lnTo>
                    <a:pt x="46" y="53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1" y="1"/>
                  </a:lnTo>
                  <a:lnTo>
                    <a:pt x="59" y="7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8" y="57"/>
                  </a:lnTo>
                  <a:lnTo>
                    <a:pt x="56" y="62"/>
                  </a:lnTo>
                  <a:lnTo>
                    <a:pt x="55" y="65"/>
                  </a:lnTo>
                  <a:lnTo>
                    <a:pt x="52" y="68"/>
                  </a:lnTo>
                  <a:lnTo>
                    <a:pt x="43" y="72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21" y="72"/>
                  </a:lnTo>
                  <a:lnTo>
                    <a:pt x="14" y="68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6" y="57"/>
                  </a:lnTo>
                  <a:lnTo>
                    <a:pt x="5" y="51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8" y="7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8" y="5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5" name="Freeform 25"/>
            <p:cNvSpPr>
              <a:spLocks/>
            </p:cNvSpPr>
            <p:nvPr/>
          </p:nvSpPr>
          <p:spPr bwMode="auto">
            <a:xfrm>
              <a:off x="1708" y="565"/>
              <a:ext cx="30" cy="101"/>
            </a:xfrm>
            <a:custGeom>
              <a:avLst/>
              <a:gdLst/>
              <a:ahLst/>
              <a:cxnLst>
                <a:cxn ang="0">
                  <a:pos x="24" y="7"/>
                </a:cxn>
                <a:cxn ang="0">
                  <a:pos x="24" y="7"/>
                </a:cxn>
                <a:cxn ang="0">
                  <a:pos x="26" y="1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9" y="1"/>
                </a:cxn>
                <a:cxn ang="0">
                  <a:pos x="11" y="7"/>
                </a:cxn>
                <a:cxn ang="0">
                  <a:pos x="11" y="80"/>
                </a:cxn>
                <a:cxn ang="0">
                  <a:pos x="11" y="80"/>
                </a:cxn>
                <a:cxn ang="0">
                  <a:pos x="9" y="87"/>
                </a:cxn>
                <a:cxn ang="0">
                  <a:pos x="6" y="95"/>
                </a:cxn>
                <a:cxn ang="0">
                  <a:pos x="3" y="98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5" y="99"/>
                </a:cxn>
                <a:cxn ang="0">
                  <a:pos x="12" y="96"/>
                </a:cxn>
                <a:cxn ang="0">
                  <a:pos x="17" y="93"/>
                </a:cxn>
                <a:cxn ang="0">
                  <a:pos x="20" y="89"/>
                </a:cxn>
                <a:cxn ang="0">
                  <a:pos x="23" y="83"/>
                </a:cxn>
                <a:cxn ang="0">
                  <a:pos x="24" y="75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</a:cxnLst>
              <a:rect l="0" t="0" r="r" b="b"/>
              <a:pathLst>
                <a:path w="30" h="101">
                  <a:moveTo>
                    <a:pt x="24" y="7"/>
                  </a:moveTo>
                  <a:lnTo>
                    <a:pt x="24" y="7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1" y="7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9" y="87"/>
                  </a:lnTo>
                  <a:lnTo>
                    <a:pt x="6" y="95"/>
                  </a:lnTo>
                  <a:lnTo>
                    <a:pt x="3" y="98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5" y="99"/>
                  </a:lnTo>
                  <a:lnTo>
                    <a:pt x="12" y="96"/>
                  </a:lnTo>
                  <a:lnTo>
                    <a:pt x="17" y="93"/>
                  </a:lnTo>
                  <a:lnTo>
                    <a:pt x="20" y="89"/>
                  </a:lnTo>
                  <a:lnTo>
                    <a:pt x="23" y="83"/>
                  </a:lnTo>
                  <a:lnTo>
                    <a:pt x="24" y="75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6" name="Freeform 26"/>
            <p:cNvSpPr>
              <a:spLocks/>
            </p:cNvSpPr>
            <p:nvPr/>
          </p:nvSpPr>
          <p:spPr bwMode="auto">
            <a:xfrm>
              <a:off x="1865" y="565"/>
              <a:ext cx="64" cy="74"/>
            </a:xfrm>
            <a:custGeom>
              <a:avLst/>
              <a:gdLst/>
              <a:ahLst/>
              <a:cxnLst>
                <a:cxn ang="0">
                  <a:pos x="19" y="53"/>
                </a:cxn>
                <a:cxn ang="0">
                  <a:pos x="19" y="53"/>
                </a:cxn>
                <a:cxn ang="0">
                  <a:pos x="19" y="59"/>
                </a:cxn>
                <a:cxn ang="0">
                  <a:pos x="22" y="63"/>
                </a:cxn>
                <a:cxn ang="0">
                  <a:pos x="27" y="66"/>
                </a:cxn>
                <a:cxn ang="0">
                  <a:pos x="33" y="66"/>
                </a:cxn>
                <a:cxn ang="0">
                  <a:pos x="33" y="66"/>
                </a:cxn>
                <a:cxn ang="0">
                  <a:pos x="37" y="66"/>
                </a:cxn>
                <a:cxn ang="0">
                  <a:pos x="42" y="63"/>
                </a:cxn>
                <a:cxn ang="0">
                  <a:pos x="45" y="59"/>
                </a:cxn>
                <a:cxn ang="0">
                  <a:pos x="46" y="53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63" y="0"/>
                </a:cxn>
                <a:cxn ang="0">
                  <a:pos x="61" y="1"/>
                </a:cxn>
                <a:cxn ang="0">
                  <a:pos x="60" y="7"/>
                </a:cxn>
                <a:cxn ang="0">
                  <a:pos x="60" y="51"/>
                </a:cxn>
                <a:cxn ang="0">
                  <a:pos x="60" y="51"/>
                </a:cxn>
                <a:cxn ang="0">
                  <a:pos x="58" y="57"/>
                </a:cxn>
                <a:cxn ang="0">
                  <a:pos x="57" y="62"/>
                </a:cxn>
                <a:cxn ang="0">
                  <a:pos x="55" y="65"/>
                </a:cxn>
                <a:cxn ang="0">
                  <a:pos x="51" y="68"/>
                </a:cxn>
                <a:cxn ang="0">
                  <a:pos x="43" y="72"/>
                </a:cxn>
                <a:cxn ang="0">
                  <a:pos x="33" y="74"/>
                </a:cxn>
                <a:cxn ang="0">
                  <a:pos x="33" y="74"/>
                </a:cxn>
                <a:cxn ang="0">
                  <a:pos x="22" y="72"/>
                </a:cxn>
                <a:cxn ang="0">
                  <a:pos x="13" y="68"/>
                </a:cxn>
                <a:cxn ang="0">
                  <a:pos x="10" y="65"/>
                </a:cxn>
                <a:cxn ang="0">
                  <a:pos x="9" y="62"/>
                </a:cxn>
                <a:cxn ang="0">
                  <a:pos x="6" y="57"/>
                </a:cxn>
                <a:cxn ang="0">
                  <a:pos x="6" y="51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19" y="7"/>
                </a:cxn>
                <a:cxn ang="0">
                  <a:pos x="19" y="53"/>
                </a:cxn>
                <a:cxn ang="0">
                  <a:pos x="19" y="53"/>
                </a:cxn>
                <a:cxn ang="0">
                  <a:pos x="19" y="53"/>
                </a:cxn>
              </a:cxnLst>
              <a:rect l="0" t="0" r="r" b="b"/>
              <a:pathLst>
                <a:path w="64" h="74">
                  <a:moveTo>
                    <a:pt x="19" y="53"/>
                  </a:moveTo>
                  <a:lnTo>
                    <a:pt x="19" y="53"/>
                  </a:lnTo>
                  <a:lnTo>
                    <a:pt x="19" y="59"/>
                  </a:lnTo>
                  <a:lnTo>
                    <a:pt x="22" y="63"/>
                  </a:lnTo>
                  <a:lnTo>
                    <a:pt x="27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7" y="66"/>
                  </a:lnTo>
                  <a:lnTo>
                    <a:pt x="42" y="63"/>
                  </a:lnTo>
                  <a:lnTo>
                    <a:pt x="45" y="59"/>
                  </a:lnTo>
                  <a:lnTo>
                    <a:pt x="46" y="53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60" y="7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58" y="57"/>
                  </a:lnTo>
                  <a:lnTo>
                    <a:pt x="57" y="62"/>
                  </a:lnTo>
                  <a:lnTo>
                    <a:pt x="55" y="65"/>
                  </a:lnTo>
                  <a:lnTo>
                    <a:pt x="51" y="68"/>
                  </a:lnTo>
                  <a:lnTo>
                    <a:pt x="43" y="72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22" y="72"/>
                  </a:lnTo>
                  <a:lnTo>
                    <a:pt x="13" y="68"/>
                  </a:lnTo>
                  <a:lnTo>
                    <a:pt x="10" y="65"/>
                  </a:lnTo>
                  <a:lnTo>
                    <a:pt x="9" y="62"/>
                  </a:lnTo>
                  <a:lnTo>
                    <a:pt x="6" y="57"/>
                  </a:lnTo>
                  <a:lnTo>
                    <a:pt x="6" y="51"/>
                  </a:lnTo>
                  <a:lnTo>
                    <a:pt x="6" y="7"/>
                  </a:lnTo>
                  <a:lnTo>
                    <a:pt x="6" y="7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7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19" y="5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7" name="Freeform 27"/>
            <p:cNvSpPr>
              <a:spLocks/>
            </p:cNvSpPr>
            <p:nvPr/>
          </p:nvSpPr>
          <p:spPr bwMode="auto">
            <a:xfrm>
              <a:off x="1818" y="563"/>
              <a:ext cx="48" cy="76"/>
            </a:xfrm>
            <a:custGeom>
              <a:avLst/>
              <a:gdLst/>
              <a:ahLst/>
              <a:cxnLst>
                <a:cxn ang="0">
                  <a:pos x="41" y="14"/>
                </a:cxn>
                <a:cxn ang="0">
                  <a:pos x="33" y="8"/>
                </a:cxn>
                <a:cxn ang="0">
                  <a:pos x="29" y="8"/>
                </a:cxn>
                <a:cxn ang="0">
                  <a:pos x="20" y="9"/>
                </a:cxn>
                <a:cxn ang="0">
                  <a:pos x="15" y="14"/>
                </a:cxn>
                <a:cxn ang="0">
                  <a:pos x="14" y="20"/>
                </a:cxn>
                <a:cxn ang="0">
                  <a:pos x="14" y="23"/>
                </a:cxn>
                <a:cxn ang="0">
                  <a:pos x="20" y="29"/>
                </a:cxn>
                <a:cxn ang="0">
                  <a:pos x="35" y="37"/>
                </a:cxn>
                <a:cxn ang="0">
                  <a:pos x="44" y="43"/>
                </a:cxn>
                <a:cxn ang="0">
                  <a:pos x="48" y="53"/>
                </a:cxn>
                <a:cxn ang="0">
                  <a:pos x="48" y="56"/>
                </a:cxn>
                <a:cxn ang="0">
                  <a:pos x="47" y="62"/>
                </a:cxn>
                <a:cxn ang="0">
                  <a:pos x="41" y="70"/>
                </a:cxn>
                <a:cxn ang="0">
                  <a:pos x="29" y="76"/>
                </a:cxn>
                <a:cxn ang="0">
                  <a:pos x="18" y="76"/>
                </a:cxn>
                <a:cxn ang="0">
                  <a:pos x="5" y="74"/>
                </a:cxn>
                <a:cxn ang="0">
                  <a:pos x="0" y="61"/>
                </a:cxn>
                <a:cxn ang="0">
                  <a:pos x="11" y="67"/>
                </a:cxn>
                <a:cxn ang="0">
                  <a:pos x="18" y="68"/>
                </a:cxn>
                <a:cxn ang="0">
                  <a:pos x="29" y="67"/>
                </a:cxn>
                <a:cxn ang="0">
                  <a:pos x="33" y="62"/>
                </a:cxn>
                <a:cxn ang="0">
                  <a:pos x="36" y="56"/>
                </a:cxn>
                <a:cxn ang="0">
                  <a:pos x="35" y="53"/>
                </a:cxn>
                <a:cxn ang="0">
                  <a:pos x="30" y="49"/>
                </a:cxn>
                <a:cxn ang="0">
                  <a:pos x="15" y="40"/>
                </a:cxn>
                <a:cxn ang="0">
                  <a:pos x="6" y="34"/>
                </a:cxn>
                <a:cxn ang="0">
                  <a:pos x="2" y="23"/>
                </a:cxn>
                <a:cxn ang="0">
                  <a:pos x="2" y="20"/>
                </a:cxn>
                <a:cxn ang="0">
                  <a:pos x="5" y="11"/>
                </a:cxn>
                <a:cxn ang="0">
                  <a:pos x="12" y="3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41" y="3"/>
                </a:cxn>
                <a:cxn ang="0">
                  <a:pos x="41" y="14"/>
                </a:cxn>
              </a:cxnLst>
              <a:rect l="0" t="0" r="r" b="b"/>
              <a:pathLst>
                <a:path w="48" h="76">
                  <a:moveTo>
                    <a:pt x="41" y="14"/>
                  </a:moveTo>
                  <a:lnTo>
                    <a:pt x="41" y="14"/>
                  </a:lnTo>
                  <a:lnTo>
                    <a:pt x="38" y="9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3" y="8"/>
                  </a:lnTo>
                  <a:lnTo>
                    <a:pt x="20" y="9"/>
                  </a:lnTo>
                  <a:lnTo>
                    <a:pt x="17" y="11"/>
                  </a:lnTo>
                  <a:lnTo>
                    <a:pt x="15" y="14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7" y="26"/>
                  </a:lnTo>
                  <a:lnTo>
                    <a:pt x="20" y="29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9" y="40"/>
                  </a:lnTo>
                  <a:lnTo>
                    <a:pt x="44" y="43"/>
                  </a:lnTo>
                  <a:lnTo>
                    <a:pt x="47" y="49"/>
                  </a:lnTo>
                  <a:lnTo>
                    <a:pt x="48" y="53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9"/>
                  </a:lnTo>
                  <a:lnTo>
                    <a:pt x="47" y="62"/>
                  </a:lnTo>
                  <a:lnTo>
                    <a:pt x="44" y="65"/>
                  </a:lnTo>
                  <a:lnTo>
                    <a:pt x="41" y="70"/>
                  </a:lnTo>
                  <a:lnTo>
                    <a:pt x="36" y="73"/>
                  </a:lnTo>
                  <a:lnTo>
                    <a:pt x="29" y="76"/>
                  </a:lnTo>
                  <a:lnTo>
                    <a:pt x="18" y="76"/>
                  </a:lnTo>
                  <a:lnTo>
                    <a:pt x="18" y="76"/>
                  </a:lnTo>
                  <a:lnTo>
                    <a:pt x="14" y="76"/>
                  </a:lnTo>
                  <a:lnTo>
                    <a:pt x="5" y="74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5" y="65"/>
                  </a:lnTo>
                  <a:lnTo>
                    <a:pt x="11" y="67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9" y="67"/>
                  </a:lnTo>
                  <a:lnTo>
                    <a:pt x="32" y="65"/>
                  </a:lnTo>
                  <a:lnTo>
                    <a:pt x="33" y="62"/>
                  </a:lnTo>
                  <a:lnTo>
                    <a:pt x="35" y="58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5" y="53"/>
                  </a:lnTo>
                  <a:lnTo>
                    <a:pt x="33" y="50"/>
                  </a:lnTo>
                  <a:lnTo>
                    <a:pt x="30" y="49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1" y="37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7"/>
                  </a:lnTo>
                  <a:lnTo>
                    <a:pt x="5" y="11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8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2"/>
                  </a:lnTo>
                  <a:lnTo>
                    <a:pt x="41" y="3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1" y="1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8" name="Freeform 28"/>
            <p:cNvSpPr>
              <a:spLocks/>
            </p:cNvSpPr>
            <p:nvPr/>
          </p:nvSpPr>
          <p:spPr bwMode="auto">
            <a:xfrm>
              <a:off x="1765" y="565"/>
              <a:ext cx="55" cy="7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" y="10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21" y="7"/>
                </a:cxn>
                <a:cxn ang="0">
                  <a:pos x="21" y="65"/>
                </a:cxn>
                <a:cxn ang="0">
                  <a:pos x="21" y="65"/>
                </a:cxn>
                <a:cxn ang="0">
                  <a:pos x="20" y="71"/>
                </a:cxn>
                <a:cxn ang="0">
                  <a:pos x="17" y="72"/>
                </a:cxn>
                <a:cxn ang="0">
                  <a:pos x="15" y="72"/>
                </a:cxn>
                <a:cxn ang="0">
                  <a:pos x="39" y="72"/>
                </a:cxn>
                <a:cxn ang="0">
                  <a:pos x="39" y="72"/>
                </a:cxn>
                <a:cxn ang="0">
                  <a:pos x="38" y="72"/>
                </a:cxn>
                <a:cxn ang="0">
                  <a:pos x="35" y="71"/>
                </a:cxn>
                <a:cxn ang="0">
                  <a:pos x="33" y="65"/>
                </a:cxn>
                <a:cxn ang="0">
                  <a:pos x="33" y="7"/>
                </a:cxn>
                <a:cxn ang="0">
                  <a:pos x="44" y="7"/>
                </a:cxn>
                <a:cxn ang="0">
                  <a:pos x="44" y="7"/>
                </a:cxn>
                <a:cxn ang="0">
                  <a:pos x="47" y="7"/>
                </a:cxn>
                <a:cxn ang="0">
                  <a:pos x="49" y="9"/>
                </a:cxn>
                <a:cxn ang="0">
                  <a:pos x="50" y="10"/>
                </a:cxn>
                <a:cxn ang="0">
                  <a:pos x="50" y="13"/>
                </a:cxn>
                <a:cxn ang="0">
                  <a:pos x="5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5" h="72">
                  <a:moveTo>
                    <a:pt x="3" y="0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5" y="7"/>
                  </a:lnTo>
                  <a:lnTo>
                    <a:pt x="8" y="7"/>
                  </a:lnTo>
                  <a:lnTo>
                    <a:pt x="21" y="7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20" y="71"/>
                  </a:lnTo>
                  <a:lnTo>
                    <a:pt x="17" y="72"/>
                  </a:lnTo>
                  <a:lnTo>
                    <a:pt x="15" y="72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38" y="72"/>
                  </a:lnTo>
                  <a:lnTo>
                    <a:pt x="35" y="71"/>
                  </a:lnTo>
                  <a:lnTo>
                    <a:pt x="33" y="65"/>
                  </a:lnTo>
                  <a:lnTo>
                    <a:pt x="33" y="7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7" y="7"/>
                  </a:lnTo>
                  <a:lnTo>
                    <a:pt x="49" y="9"/>
                  </a:lnTo>
                  <a:lnTo>
                    <a:pt x="50" y="10"/>
                  </a:lnTo>
                  <a:lnTo>
                    <a:pt x="50" y="13"/>
                  </a:lnTo>
                  <a:lnTo>
                    <a:pt x="5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9" name="Freeform 29"/>
            <p:cNvSpPr>
              <a:spLocks/>
            </p:cNvSpPr>
            <p:nvPr/>
          </p:nvSpPr>
          <p:spPr bwMode="auto">
            <a:xfrm>
              <a:off x="1707" y="509"/>
              <a:ext cx="67" cy="51"/>
            </a:xfrm>
            <a:custGeom>
              <a:avLst/>
              <a:gdLst/>
              <a:ahLst/>
              <a:cxnLst>
                <a:cxn ang="0">
                  <a:pos x="36" y="30"/>
                </a:cxn>
                <a:cxn ang="0">
                  <a:pos x="46" y="35"/>
                </a:cxn>
                <a:cxn ang="0">
                  <a:pos x="52" y="33"/>
                </a:cxn>
                <a:cxn ang="0">
                  <a:pos x="60" y="26"/>
                </a:cxn>
                <a:cxn ang="0">
                  <a:pos x="61" y="21"/>
                </a:cxn>
                <a:cxn ang="0">
                  <a:pos x="57" y="11"/>
                </a:cxn>
                <a:cxn ang="0">
                  <a:pos x="46" y="6"/>
                </a:cxn>
                <a:cxn ang="0">
                  <a:pos x="45" y="6"/>
                </a:cxn>
                <a:cxn ang="0">
                  <a:pos x="34" y="12"/>
                </a:cxn>
                <a:cxn ang="0">
                  <a:pos x="30" y="20"/>
                </a:cxn>
                <a:cxn ang="0">
                  <a:pos x="30" y="9"/>
                </a:cxn>
                <a:cxn ang="0">
                  <a:pos x="37" y="3"/>
                </a:cxn>
                <a:cxn ang="0">
                  <a:pos x="46" y="0"/>
                </a:cxn>
                <a:cxn ang="0">
                  <a:pos x="54" y="2"/>
                </a:cxn>
                <a:cxn ang="0">
                  <a:pos x="66" y="14"/>
                </a:cxn>
                <a:cxn ang="0">
                  <a:pos x="67" y="21"/>
                </a:cxn>
                <a:cxn ang="0">
                  <a:pos x="61" y="35"/>
                </a:cxn>
                <a:cxn ang="0">
                  <a:pos x="46" y="41"/>
                </a:cxn>
                <a:cxn ang="0">
                  <a:pos x="39" y="39"/>
                </a:cxn>
                <a:cxn ang="0">
                  <a:pos x="25" y="27"/>
                </a:cxn>
                <a:cxn ang="0">
                  <a:pos x="21" y="26"/>
                </a:cxn>
                <a:cxn ang="0">
                  <a:pos x="16" y="24"/>
                </a:cxn>
                <a:cxn ang="0">
                  <a:pos x="9" y="27"/>
                </a:cxn>
                <a:cxn ang="0">
                  <a:pos x="6" y="35"/>
                </a:cxn>
                <a:cxn ang="0">
                  <a:pos x="7" y="39"/>
                </a:cxn>
                <a:cxn ang="0">
                  <a:pos x="13" y="44"/>
                </a:cxn>
                <a:cxn ang="0">
                  <a:pos x="16" y="45"/>
                </a:cxn>
                <a:cxn ang="0">
                  <a:pos x="25" y="42"/>
                </a:cxn>
                <a:cxn ang="0">
                  <a:pos x="30" y="45"/>
                </a:cxn>
                <a:cxn ang="0">
                  <a:pos x="24" y="50"/>
                </a:cxn>
                <a:cxn ang="0">
                  <a:pos x="16" y="51"/>
                </a:cxn>
                <a:cxn ang="0">
                  <a:pos x="6" y="47"/>
                </a:cxn>
                <a:cxn ang="0">
                  <a:pos x="0" y="35"/>
                </a:cxn>
                <a:cxn ang="0">
                  <a:pos x="1" y="29"/>
                </a:cxn>
                <a:cxn ang="0">
                  <a:pos x="10" y="20"/>
                </a:cxn>
                <a:cxn ang="0">
                  <a:pos x="16" y="18"/>
                </a:cxn>
                <a:cxn ang="0">
                  <a:pos x="28" y="23"/>
                </a:cxn>
                <a:cxn ang="0">
                  <a:pos x="36" y="30"/>
                </a:cxn>
              </a:cxnLst>
              <a:rect l="0" t="0" r="r" b="b"/>
              <a:pathLst>
                <a:path w="67" h="51">
                  <a:moveTo>
                    <a:pt x="36" y="30"/>
                  </a:moveTo>
                  <a:lnTo>
                    <a:pt x="36" y="30"/>
                  </a:lnTo>
                  <a:lnTo>
                    <a:pt x="40" y="33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52" y="33"/>
                  </a:lnTo>
                  <a:lnTo>
                    <a:pt x="57" y="30"/>
                  </a:lnTo>
                  <a:lnTo>
                    <a:pt x="60" y="26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0" y="15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0" y="8"/>
                  </a:lnTo>
                  <a:lnTo>
                    <a:pt x="34" y="12"/>
                  </a:lnTo>
                  <a:lnTo>
                    <a:pt x="33" y="15"/>
                  </a:lnTo>
                  <a:lnTo>
                    <a:pt x="30" y="20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33" y="6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6" y="14"/>
                  </a:lnTo>
                  <a:lnTo>
                    <a:pt x="67" y="21"/>
                  </a:lnTo>
                  <a:lnTo>
                    <a:pt x="67" y="21"/>
                  </a:lnTo>
                  <a:lnTo>
                    <a:pt x="66" y="29"/>
                  </a:lnTo>
                  <a:lnTo>
                    <a:pt x="61" y="35"/>
                  </a:lnTo>
                  <a:lnTo>
                    <a:pt x="54" y="39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39" y="39"/>
                  </a:lnTo>
                  <a:lnTo>
                    <a:pt x="31" y="35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1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9" y="27"/>
                  </a:lnTo>
                  <a:lnTo>
                    <a:pt x="7" y="30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9"/>
                  </a:lnTo>
                  <a:lnTo>
                    <a:pt x="9" y="42"/>
                  </a:lnTo>
                  <a:lnTo>
                    <a:pt x="13" y="44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22" y="44"/>
                  </a:lnTo>
                  <a:lnTo>
                    <a:pt x="25" y="42"/>
                  </a:lnTo>
                  <a:lnTo>
                    <a:pt x="30" y="36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24" y="50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0" y="50"/>
                  </a:lnTo>
                  <a:lnTo>
                    <a:pt x="6" y="47"/>
                  </a:lnTo>
                  <a:lnTo>
                    <a:pt x="1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29"/>
                  </a:lnTo>
                  <a:lnTo>
                    <a:pt x="6" y="23"/>
                  </a:lnTo>
                  <a:lnTo>
                    <a:pt x="10" y="2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4" y="20"/>
                  </a:lnTo>
                  <a:lnTo>
                    <a:pt x="28" y="23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0" name="Freeform 30"/>
            <p:cNvSpPr>
              <a:spLocks/>
            </p:cNvSpPr>
            <p:nvPr/>
          </p:nvSpPr>
          <p:spPr bwMode="auto">
            <a:xfrm>
              <a:off x="1743" y="655"/>
              <a:ext cx="433" cy="68"/>
            </a:xfrm>
            <a:custGeom>
              <a:avLst/>
              <a:gdLst/>
              <a:ahLst/>
              <a:cxnLst>
                <a:cxn ang="0">
                  <a:pos x="37" y="14"/>
                </a:cxn>
                <a:cxn ang="0">
                  <a:pos x="21" y="14"/>
                </a:cxn>
                <a:cxn ang="0">
                  <a:pos x="19" y="18"/>
                </a:cxn>
                <a:cxn ang="0">
                  <a:pos x="37" y="29"/>
                </a:cxn>
                <a:cxn ang="0">
                  <a:pos x="52" y="47"/>
                </a:cxn>
                <a:cxn ang="0">
                  <a:pos x="48" y="59"/>
                </a:cxn>
                <a:cxn ang="0">
                  <a:pos x="34" y="67"/>
                </a:cxn>
                <a:cxn ang="0">
                  <a:pos x="12" y="67"/>
                </a:cxn>
                <a:cxn ang="0">
                  <a:pos x="12" y="54"/>
                </a:cxn>
                <a:cxn ang="0">
                  <a:pos x="30" y="54"/>
                </a:cxn>
                <a:cxn ang="0">
                  <a:pos x="31" y="47"/>
                </a:cxn>
                <a:cxn ang="0">
                  <a:pos x="9" y="35"/>
                </a:cxn>
                <a:cxn ang="0">
                  <a:pos x="0" y="20"/>
                </a:cxn>
                <a:cxn ang="0">
                  <a:pos x="4" y="9"/>
                </a:cxn>
                <a:cxn ang="0">
                  <a:pos x="28" y="0"/>
                </a:cxn>
                <a:cxn ang="0">
                  <a:pos x="46" y="3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144" y="2"/>
                </a:cxn>
                <a:cxn ang="0">
                  <a:pos x="141" y="29"/>
                </a:cxn>
                <a:cxn ang="0">
                  <a:pos x="146" y="54"/>
                </a:cxn>
                <a:cxn ang="0">
                  <a:pos x="144" y="2"/>
                </a:cxn>
                <a:cxn ang="0">
                  <a:pos x="238" y="2"/>
                </a:cxn>
                <a:cxn ang="0">
                  <a:pos x="200" y="67"/>
                </a:cxn>
                <a:cxn ang="0">
                  <a:pos x="156" y="67"/>
                </a:cxn>
                <a:cxn ang="0">
                  <a:pos x="214" y="2"/>
                </a:cxn>
                <a:cxn ang="0">
                  <a:pos x="46" y="3"/>
                </a:cxn>
                <a:cxn ang="0">
                  <a:pos x="272" y="29"/>
                </a:cxn>
                <a:cxn ang="0">
                  <a:pos x="272" y="54"/>
                </a:cxn>
                <a:cxn ang="0">
                  <a:pos x="253" y="2"/>
                </a:cxn>
                <a:cxn ang="0">
                  <a:pos x="46" y="3"/>
                </a:cxn>
                <a:cxn ang="0">
                  <a:pos x="326" y="24"/>
                </a:cxn>
                <a:cxn ang="0">
                  <a:pos x="334" y="2"/>
                </a:cxn>
                <a:cxn ang="0">
                  <a:pos x="372" y="2"/>
                </a:cxn>
                <a:cxn ang="0">
                  <a:pos x="427" y="15"/>
                </a:cxn>
                <a:cxn ang="0">
                  <a:pos x="409" y="12"/>
                </a:cxn>
                <a:cxn ang="0">
                  <a:pos x="400" y="15"/>
                </a:cxn>
                <a:cxn ang="0">
                  <a:pos x="400" y="21"/>
                </a:cxn>
                <a:cxn ang="0">
                  <a:pos x="424" y="32"/>
                </a:cxn>
                <a:cxn ang="0">
                  <a:pos x="433" y="47"/>
                </a:cxn>
                <a:cxn ang="0">
                  <a:pos x="429" y="59"/>
                </a:cxn>
                <a:cxn ang="0">
                  <a:pos x="405" y="68"/>
                </a:cxn>
                <a:cxn ang="0">
                  <a:pos x="382" y="65"/>
                </a:cxn>
                <a:cxn ang="0">
                  <a:pos x="403" y="56"/>
                </a:cxn>
                <a:cxn ang="0">
                  <a:pos x="411" y="54"/>
                </a:cxn>
                <a:cxn ang="0">
                  <a:pos x="412" y="47"/>
                </a:cxn>
                <a:cxn ang="0">
                  <a:pos x="390" y="35"/>
                </a:cxn>
                <a:cxn ang="0">
                  <a:pos x="381" y="20"/>
                </a:cxn>
                <a:cxn ang="0">
                  <a:pos x="385" y="9"/>
                </a:cxn>
                <a:cxn ang="0">
                  <a:pos x="409" y="0"/>
                </a:cxn>
                <a:cxn ang="0">
                  <a:pos x="427" y="3"/>
                </a:cxn>
              </a:cxnLst>
              <a:rect l="0" t="0" r="r" b="b"/>
              <a:pathLst>
                <a:path w="433" h="68">
                  <a:moveTo>
                    <a:pt x="46" y="3"/>
                  </a:moveTo>
                  <a:lnTo>
                    <a:pt x="46" y="15"/>
                  </a:lnTo>
                  <a:lnTo>
                    <a:pt x="46" y="15"/>
                  </a:lnTo>
                  <a:lnTo>
                    <a:pt x="37" y="1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5" y="12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21" y="21"/>
                  </a:lnTo>
                  <a:lnTo>
                    <a:pt x="25" y="23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43" y="32"/>
                  </a:lnTo>
                  <a:lnTo>
                    <a:pt x="48" y="36"/>
                  </a:lnTo>
                  <a:lnTo>
                    <a:pt x="51" y="41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51" y="51"/>
                  </a:lnTo>
                  <a:lnTo>
                    <a:pt x="49" y="56"/>
                  </a:lnTo>
                  <a:lnTo>
                    <a:pt x="48" y="59"/>
                  </a:lnTo>
                  <a:lnTo>
                    <a:pt x="45" y="62"/>
                  </a:lnTo>
                  <a:lnTo>
                    <a:pt x="45" y="62"/>
                  </a:lnTo>
                  <a:lnTo>
                    <a:pt x="40" y="65"/>
                  </a:lnTo>
                  <a:lnTo>
                    <a:pt x="34" y="67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" y="65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2" y="54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7" y="54"/>
                  </a:lnTo>
                  <a:lnTo>
                    <a:pt x="30" y="54"/>
                  </a:lnTo>
                  <a:lnTo>
                    <a:pt x="33" y="51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31" y="47"/>
                  </a:lnTo>
                  <a:lnTo>
                    <a:pt x="28" y="44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9" y="35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4" y="9"/>
                  </a:lnTo>
                  <a:lnTo>
                    <a:pt x="7" y="6"/>
                  </a:lnTo>
                  <a:lnTo>
                    <a:pt x="7" y="6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61" y="2"/>
                  </a:lnTo>
                  <a:lnTo>
                    <a:pt x="61" y="67"/>
                  </a:lnTo>
                  <a:lnTo>
                    <a:pt x="81" y="67"/>
                  </a:lnTo>
                  <a:lnTo>
                    <a:pt x="8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46" y="3"/>
                  </a:lnTo>
                  <a:lnTo>
                    <a:pt x="144" y="2"/>
                  </a:lnTo>
                  <a:lnTo>
                    <a:pt x="144" y="14"/>
                  </a:lnTo>
                  <a:lnTo>
                    <a:pt x="116" y="14"/>
                  </a:lnTo>
                  <a:lnTo>
                    <a:pt x="116" y="29"/>
                  </a:lnTo>
                  <a:lnTo>
                    <a:pt x="141" y="29"/>
                  </a:lnTo>
                  <a:lnTo>
                    <a:pt x="141" y="39"/>
                  </a:lnTo>
                  <a:lnTo>
                    <a:pt x="116" y="39"/>
                  </a:lnTo>
                  <a:lnTo>
                    <a:pt x="116" y="54"/>
                  </a:lnTo>
                  <a:lnTo>
                    <a:pt x="146" y="54"/>
                  </a:lnTo>
                  <a:lnTo>
                    <a:pt x="146" y="67"/>
                  </a:lnTo>
                  <a:lnTo>
                    <a:pt x="96" y="67"/>
                  </a:lnTo>
                  <a:lnTo>
                    <a:pt x="96" y="2"/>
                  </a:lnTo>
                  <a:lnTo>
                    <a:pt x="144" y="2"/>
                  </a:lnTo>
                  <a:lnTo>
                    <a:pt x="144" y="2"/>
                  </a:lnTo>
                  <a:lnTo>
                    <a:pt x="144" y="2"/>
                  </a:lnTo>
                  <a:lnTo>
                    <a:pt x="46" y="3"/>
                  </a:lnTo>
                  <a:lnTo>
                    <a:pt x="238" y="2"/>
                  </a:lnTo>
                  <a:lnTo>
                    <a:pt x="238" y="67"/>
                  </a:lnTo>
                  <a:lnTo>
                    <a:pt x="218" y="67"/>
                  </a:lnTo>
                  <a:lnTo>
                    <a:pt x="218" y="24"/>
                  </a:lnTo>
                  <a:lnTo>
                    <a:pt x="200" y="67"/>
                  </a:lnTo>
                  <a:lnTo>
                    <a:pt x="188" y="67"/>
                  </a:lnTo>
                  <a:lnTo>
                    <a:pt x="170" y="24"/>
                  </a:lnTo>
                  <a:lnTo>
                    <a:pt x="170" y="67"/>
                  </a:lnTo>
                  <a:lnTo>
                    <a:pt x="156" y="67"/>
                  </a:lnTo>
                  <a:lnTo>
                    <a:pt x="156" y="2"/>
                  </a:lnTo>
                  <a:lnTo>
                    <a:pt x="180" y="2"/>
                  </a:lnTo>
                  <a:lnTo>
                    <a:pt x="197" y="41"/>
                  </a:lnTo>
                  <a:lnTo>
                    <a:pt x="214" y="2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46" y="3"/>
                  </a:lnTo>
                  <a:lnTo>
                    <a:pt x="301" y="2"/>
                  </a:lnTo>
                  <a:lnTo>
                    <a:pt x="301" y="14"/>
                  </a:lnTo>
                  <a:lnTo>
                    <a:pt x="272" y="14"/>
                  </a:lnTo>
                  <a:lnTo>
                    <a:pt x="272" y="29"/>
                  </a:lnTo>
                  <a:lnTo>
                    <a:pt x="298" y="29"/>
                  </a:lnTo>
                  <a:lnTo>
                    <a:pt x="298" y="39"/>
                  </a:lnTo>
                  <a:lnTo>
                    <a:pt x="272" y="39"/>
                  </a:lnTo>
                  <a:lnTo>
                    <a:pt x="272" y="54"/>
                  </a:lnTo>
                  <a:lnTo>
                    <a:pt x="302" y="54"/>
                  </a:lnTo>
                  <a:lnTo>
                    <a:pt x="302" y="67"/>
                  </a:lnTo>
                  <a:lnTo>
                    <a:pt x="253" y="67"/>
                  </a:lnTo>
                  <a:lnTo>
                    <a:pt x="253" y="2"/>
                  </a:lnTo>
                  <a:lnTo>
                    <a:pt x="301" y="2"/>
                  </a:lnTo>
                  <a:lnTo>
                    <a:pt x="301" y="2"/>
                  </a:lnTo>
                  <a:lnTo>
                    <a:pt x="301" y="2"/>
                  </a:lnTo>
                  <a:lnTo>
                    <a:pt x="46" y="3"/>
                  </a:lnTo>
                  <a:lnTo>
                    <a:pt x="372" y="2"/>
                  </a:lnTo>
                  <a:lnTo>
                    <a:pt x="372" y="67"/>
                  </a:lnTo>
                  <a:lnTo>
                    <a:pt x="351" y="67"/>
                  </a:lnTo>
                  <a:lnTo>
                    <a:pt x="326" y="24"/>
                  </a:lnTo>
                  <a:lnTo>
                    <a:pt x="326" y="67"/>
                  </a:lnTo>
                  <a:lnTo>
                    <a:pt x="313" y="67"/>
                  </a:lnTo>
                  <a:lnTo>
                    <a:pt x="313" y="2"/>
                  </a:lnTo>
                  <a:lnTo>
                    <a:pt x="334" y="2"/>
                  </a:lnTo>
                  <a:lnTo>
                    <a:pt x="358" y="42"/>
                  </a:lnTo>
                  <a:lnTo>
                    <a:pt x="358" y="2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46" y="3"/>
                  </a:lnTo>
                  <a:lnTo>
                    <a:pt x="427" y="3"/>
                  </a:lnTo>
                  <a:lnTo>
                    <a:pt x="427" y="15"/>
                  </a:lnTo>
                  <a:lnTo>
                    <a:pt x="427" y="15"/>
                  </a:lnTo>
                  <a:lnTo>
                    <a:pt x="418" y="14"/>
                  </a:lnTo>
                  <a:lnTo>
                    <a:pt x="409" y="12"/>
                  </a:lnTo>
                  <a:lnTo>
                    <a:pt x="409" y="12"/>
                  </a:lnTo>
                  <a:lnTo>
                    <a:pt x="406" y="12"/>
                  </a:lnTo>
                  <a:lnTo>
                    <a:pt x="402" y="14"/>
                  </a:lnTo>
                  <a:lnTo>
                    <a:pt x="402" y="14"/>
                  </a:lnTo>
                  <a:lnTo>
                    <a:pt x="400" y="15"/>
                  </a:lnTo>
                  <a:lnTo>
                    <a:pt x="400" y="18"/>
                  </a:lnTo>
                  <a:lnTo>
                    <a:pt x="400" y="18"/>
                  </a:lnTo>
                  <a:lnTo>
                    <a:pt x="400" y="21"/>
                  </a:lnTo>
                  <a:lnTo>
                    <a:pt x="400" y="21"/>
                  </a:lnTo>
                  <a:lnTo>
                    <a:pt x="406" y="23"/>
                  </a:lnTo>
                  <a:lnTo>
                    <a:pt x="418" y="29"/>
                  </a:lnTo>
                  <a:lnTo>
                    <a:pt x="418" y="29"/>
                  </a:lnTo>
                  <a:lnTo>
                    <a:pt x="424" y="32"/>
                  </a:lnTo>
                  <a:lnTo>
                    <a:pt x="429" y="36"/>
                  </a:lnTo>
                  <a:lnTo>
                    <a:pt x="429" y="36"/>
                  </a:lnTo>
                  <a:lnTo>
                    <a:pt x="432" y="41"/>
                  </a:lnTo>
                  <a:lnTo>
                    <a:pt x="433" y="47"/>
                  </a:lnTo>
                  <a:lnTo>
                    <a:pt x="433" y="47"/>
                  </a:lnTo>
                  <a:lnTo>
                    <a:pt x="432" y="51"/>
                  </a:lnTo>
                  <a:lnTo>
                    <a:pt x="430" y="56"/>
                  </a:lnTo>
                  <a:lnTo>
                    <a:pt x="429" y="59"/>
                  </a:lnTo>
                  <a:lnTo>
                    <a:pt x="424" y="62"/>
                  </a:lnTo>
                  <a:lnTo>
                    <a:pt x="424" y="62"/>
                  </a:lnTo>
                  <a:lnTo>
                    <a:pt x="415" y="67"/>
                  </a:lnTo>
                  <a:lnTo>
                    <a:pt x="405" y="68"/>
                  </a:lnTo>
                  <a:lnTo>
                    <a:pt x="405" y="68"/>
                  </a:lnTo>
                  <a:lnTo>
                    <a:pt x="393" y="67"/>
                  </a:lnTo>
                  <a:lnTo>
                    <a:pt x="393" y="67"/>
                  </a:lnTo>
                  <a:lnTo>
                    <a:pt x="382" y="65"/>
                  </a:lnTo>
                  <a:lnTo>
                    <a:pt x="382" y="51"/>
                  </a:lnTo>
                  <a:lnTo>
                    <a:pt x="382" y="51"/>
                  </a:lnTo>
                  <a:lnTo>
                    <a:pt x="393" y="54"/>
                  </a:lnTo>
                  <a:lnTo>
                    <a:pt x="403" y="56"/>
                  </a:lnTo>
                  <a:lnTo>
                    <a:pt x="403" y="56"/>
                  </a:lnTo>
                  <a:lnTo>
                    <a:pt x="408" y="54"/>
                  </a:lnTo>
                  <a:lnTo>
                    <a:pt x="411" y="54"/>
                  </a:lnTo>
                  <a:lnTo>
                    <a:pt x="411" y="54"/>
                  </a:lnTo>
                  <a:lnTo>
                    <a:pt x="414" y="53"/>
                  </a:lnTo>
                  <a:lnTo>
                    <a:pt x="414" y="50"/>
                  </a:lnTo>
                  <a:lnTo>
                    <a:pt x="414" y="50"/>
                  </a:lnTo>
                  <a:lnTo>
                    <a:pt x="412" y="47"/>
                  </a:lnTo>
                  <a:lnTo>
                    <a:pt x="409" y="44"/>
                  </a:lnTo>
                  <a:lnTo>
                    <a:pt x="396" y="39"/>
                  </a:lnTo>
                  <a:lnTo>
                    <a:pt x="396" y="39"/>
                  </a:lnTo>
                  <a:lnTo>
                    <a:pt x="390" y="35"/>
                  </a:lnTo>
                  <a:lnTo>
                    <a:pt x="385" y="30"/>
                  </a:lnTo>
                  <a:lnTo>
                    <a:pt x="385" y="30"/>
                  </a:lnTo>
                  <a:lnTo>
                    <a:pt x="382" y="26"/>
                  </a:lnTo>
                  <a:lnTo>
                    <a:pt x="381" y="20"/>
                  </a:lnTo>
                  <a:lnTo>
                    <a:pt x="381" y="20"/>
                  </a:lnTo>
                  <a:lnTo>
                    <a:pt x="382" y="15"/>
                  </a:lnTo>
                  <a:lnTo>
                    <a:pt x="384" y="12"/>
                  </a:lnTo>
                  <a:lnTo>
                    <a:pt x="385" y="9"/>
                  </a:lnTo>
                  <a:lnTo>
                    <a:pt x="388" y="6"/>
                  </a:lnTo>
                  <a:lnTo>
                    <a:pt x="388" y="6"/>
                  </a:lnTo>
                  <a:lnTo>
                    <a:pt x="397" y="2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17" y="2"/>
                  </a:lnTo>
                  <a:lnTo>
                    <a:pt x="417" y="2"/>
                  </a:lnTo>
                  <a:lnTo>
                    <a:pt x="427" y="3"/>
                  </a:lnTo>
                  <a:lnTo>
                    <a:pt x="427" y="3"/>
                  </a:lnTo>
                  <a:lnTo>
                    <a:pt x="427" y="3"/>
                  </a:lnTo>
                  <a:lnTo>
                    <a:pt x="46" y="3"/>
                  </a:lnTo>
                  <a:close/>
                </a:path>
              </a:pathLst>
            </a:custGeom>
            <a:solidFill>
              <a:srgbClr val="0099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1" name="Freeform 31"/>
            <p:cNvSpPr>
              <a:spLocks/>
            </p:cNvSpPr>
            <p:nvPr/>
          </p:nvSpPr>
          <p:spPr bwMode="auto">
            <a:xfrm>
              <a:off x="906" y="601"/>
              <a:ext cx="77" cy="72"/>
            </a:xfrm>
            <a:custGeom>
              <a:avLst/>
              <a:gdLst/>
              <a:ahLst/>
              <a:cxnLst>
                <a:cxn ang="0">
                  <a:pos x="64" y="72"/>
                </a:cxn>
                <a:cxn ang="0">
                  <a:pos x="54" y="72"/>
                </a:cxn>
                <a:cxn ang="0">
                  <a:pos x="39" y="11"/>
                </a:cxn>
                <a:cxn ang="0">
                  <a:pos x="39" y="11"/>
                </a:cxn>
                <a:cxn ang="0">
                  <a:pos x="22" y="72"/>
                </a:cxn>
                <a:cxn ang="0">
                  <a:pos x="13" y="7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8" y="62"/>
                </a:cxn>
                <a:cxn ang="0">
                  <a:pos x="18" y="62"/>
                </a:cxn>
                <a:cxn ang="0">
                  <a:pos x="34" y="0"/>
                </a:cxn>
                <a:cxn ang="0">
                  <a:pos x="42" y="0"/>
                </a:cxn>
                <a:cxn ang="0">
                  <a:pos x="58" y="62"/>
                </a:cxn>
                <a:cxn ang="0">
                  <a:pos x="58" y="62"/>
                </a:cxn>
                <a:cxn ang="0">
                  <a:pos x="69" y="0"/>
                </a:cxn>
                <a:cxn ang="0">
                  <a:pos x="77" y="0"/>
                </a:cxn>
                <a:cxn ang="0">
                  <a:pos x="64" y="72"/>
                </a:cxn>
                <a:cxn ang="0">
                  <a:pos x="64" y="72"/>
                </a:cxn>
              </a:cxnLst>
              <a:rect l="0" t="0" r="r" b="b"/>
              <a:pathLst>
                <a:path w="77" h="72">
                  <a:moveTo>
                    <a:pt x="64" y="72"/>
                  </a:moveTo>
                  <a:lnTo>
                    <a:pt x="54" y="72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22" y="72"/>
                  </a:lnTo>
                  <a:lnTo>
                    <a:pt x="13" y="72"/>
                  </a:lnTo>
                  <a:lnTo>
                    <a:pt x="0" y="0"/>
                  </a:lnTo>
                  <a:lnTo>
                    <a:pt x="7" y="0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64" y="72"/>
                  </a:lnTo>
                  <a:lnTo>
                    <a:pt x="64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2" name="Freeform 32"/>
            <p:cNvSpPr>
              <a:spLocks/>
            </p:cNvSpPr>
            <p:nvPr/>
          </p:nvSpPr>
          <p:spPr bwMode="auto">
            <a:xfrm>
              <a:off x="990" y="622"/>
              <a:ext cx="36" cy="51"/>
            </a:xfrm>
            <a:custGeom>
              <a:avLst/>
              <a:gdLst/>
              <a:ahLst/>
              <a:cxnLst>
                <a:cxn ang="0">
                  <a:pos x="8" y="21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9" y="32"/>
                </a:cxn>
                <a:cxn ang="0">
                  <a:pos x="12" y="39"/>
                </a:cxn>
                <a:cxn ang="0">
                  <a:pos x="14" y="42"/>
                </a:cxn>
                <a:cxn ang="0">
                  <a:pos x="17" y="44"/>
                </a:cxn>
                <a:cxn ang="0">
                  <a:pos x="21" y="45"/>
                </a:cxn>
                <a:cxn ang="0">
                  <a:pos x="26" y="45"/>
                </a:cxn>
                <a:cxn ang="0">
                  <a:pos x="26" y="45"/>
                </a:cxn>
                <a:cxn ang="0">
                  <a:pos x="35" y="44"/>
                </a:cxn>
                <a:cxn ang="0">
                  <a:pos x="35" y="50"/>
                </a:cxn>
                <a:cxn ang="0">
                  <a:pos x="35" y="50"/>
                </a:cxn>
                <a:cxn ang="0">
                  <a:pos x="29" y="51"/>
                </a:cxn>
                <a:cxn ang="0">
                  <a:pos x="24" y="51"/>
                </a:cxn>
                <a:cxn ang="0">
                  <a:pos x="24" y="51"/>
                </a:cxn>
                <a:cxn ang="0">
                  <a:pos x="18" y="51"/>
                </a:cxn>
                <a:cxn ang="0">
                  <a:pos x="12" y="50"/>
                </a:cxn>
                <a:cxn ang="0">
                  <a:pos x="9" y="47"/>
                </a:cxn>
                <a:cxn ang="0">
                  <a:pos x="6" y="44"/>
                </a:cxn>
                <a:cxn ang="0">
                  <a:pos x="3" y="39"/>
                </a:cxn>
                <a:cxn ang="0">
                  <a:pos x="2" y="35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15"/>
                </a:cxn>
                <a:cxn ang="0">
                  <a:pos x="5" y="8"/>
                </a:cxn>
                <a:cxn ang="0">
                  <a:pos x="6" y="5"/>
                </a:cxn>
                <a:cxn ang="0">
                  <a:pos x="11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6" y="2"/>
                </a:cxn>
                <a:cxn ang="0">
                  <a:pos x="32" y="5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6" y="21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5" y="6"/>
                </a:cxn>
                <a:cxn ang="0">
                  <a:pos x="12" y="9"/>
                </a:cxn>
                <a:cxn ang="0">
                  <a:pos x="9" y="12"/>
                </a:cxn>
                <a:cxn ang="0">
                  <a:pos x="9" y="15"/>
                </a:cxn>
                <a:cxn ang="0">
                  <a:pos x="27" y="15"/>
                </a:cxn>
                <a:cxn ang="0">
                  <a:pos x="27" y="15"/>
                </a:cxn>
                <a:cxn ang="0">
                  <a:pos x="27" y="12"/>
                </a:cxn>
                <a:cxn ang="0">
                  <a:pos x="26" y="9"/>
                </a:cxn>
                <a:cxn ang="0">
                  <a:pos x="23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8" y="21"/>
                </a:cxn>
              </a:cxnLst>
              <a:rect l="0" t="0" r="r" b="b"/>
              <a:pathLst>
                <a:path w="36" h="51">
                  <a:moveTo>
                    <a:pt x="8" y="21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9" y="32"/>
                  </a:lnTo>
                  <a:lnTo>
                    <a:pt x="12" y="39"/>
                  </a:lnTo>
                  <a:lnTo>
                    <a:pt x="14" y="42"/>
                  </a:lnTo>
                  <a:lnTo>
                    <a:pt x="17" y="44"/>
                  </a:lnTo>
                  <a:lnTo>
                    <a:pt x="21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35" y="44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29" y="51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18" y="51"/>
                  </a:lnTo>
                  <a:lnTo>
                    <a:pt x="12" y="50"/>
                  </a:lnTo>
                  <a:lnTo>
                    <a:pt x="9" y="47"/>
                  </a:lnTo>
                  <a:lnTo>
                    <a:pt x="6" y="44"/>
                  </a:lnTo>
                  <a:lnTo>
                    <a:pt x="3" y="39"/>
                  </a:lnTo>
                  <a:lnTo>
                    <a:pt x="2" y="3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5" y="8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2" y="5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6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2"/>
                  </a:lnTo>
                  <a:lnTo>
                    <a:pt x="26" y="9"/>
                  </a:lnTo>
                  <a:lnTo>
                    <a:pt x="23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3" name="Freeform 33"/>
            <p:cNvSpPr>
              <a:spLocks/>
            </p:cNvSpPr>
            <p:nvPr/>
          </p:nvSpPr>
          <p:spPr bwMode="auto">
            <a:xfrm>
              <a:off x="1064" y="622"/>
              <a:ext cx="59" cy="51"/>
            </a:xfrm>
            <a:custGeom>
              <a:avLst/>
              <a:gdLst/>
              <a:ahLst/>
              <a:cxnLst>
                <a:cxn ang="0">
                  <a:pos x="51" y="51"/>
                </a:cxn>
                <a:cxn ang="0">
                  <a:pos x="51" y="23"/>
                </a:cxn>
                <a:cxn ang="0">
                  <a:pos x="51" y="23"/>
                </a:cxn>
                <a:cxn ang="0">
                  <a:pos x="51" y="14"/>
                </a:cxn>
                <a:cxn ang="0">
                  <a:pos x="48" y="9"/>
                </a:cxn>
                <a:cxn ang="0">
                  <a:pos x="46" y="8"/>
                </a:cxn>
                <a:cxn ang="0">
                  <a:pos x="43" y="8"/>
                </a:cxn>
                <a:cxn ang="0">
                  <a:pos x="43" y="8"/>
                </a:cxn>
                <a:cxn ang="0">
                  <a:pos x="40" y="8"/>
                </a:cxn>
                <a:cxn ang="0">
                  <a:pos x="39" y="9"/>
                </a:cxn>
                <a:cxn ang="0">
                  <a:pos x="34" y="17"/>
                </a:cxn>
                <a:cxn ang="0">
                  <a:pos x="33" y="24"/>
                </a:cxn>
                <a:cxn ang="0">
                  <a:pos x="31" y="30"/>
                </a:cxn>
                <a:cxn ang="0">
                  <a:pos x="31" y="51"/>
                </a:cxn>
                <a:cxn ang="0">
                  <a:pos x="25" y="51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5" y="14"/>
                </a:cxn>
                <a:cxn ang="0">
                  <a:pos x="22" y="9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5" y="8"/>
                </a:cxn>
                <a:cxn ang="0">
                  <a:pos x="13" y="9"/>
                </a:cxn>
                <a:cxn ang="0">
                  <a:pos x="9" y="17"/>
                </a:cxn>
                <a:cxn ang="0">
                  <a:pos x="7" y="24"/>
                </a:cxn>
                <a:cxn ang="0">
                  <a:pos x="6" y="30"/>
                </a:cxn>
                <a:cxn ang="0">
                  <a:pos x="6" y="51"/>
                </a:cxn>
                <a:cxn ang="0">
                  <a:pos x="0" y="51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9" y="8"/>
                </a:cxn>
                <a:cxn ang="0">
                  <a:pos x="10" y="3"/>
                </a:cxn>
                <a:cxn ang="0">
                  <a:pos x="15" y="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8" y="3"/>
                </a:cxn>
                <a:cxn ang="0">
                  <a:pos x="31" y="6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4" y="8"/>
                </a:cxn>
                <a:cxn ang="0">
                  <a:pos x="37" y="3"/>
                </a:cxn>
                <a:cxn ang="0">
                  <a:pos x="40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51" y="2"/>
                </a:cxn>
                <a:cxn ang="0">
                  <a:pos x="55" y="5"/>
                </a:cxn>
                <a:cxn ang="0">
                  <a:pos x="57" y="9"/>
                </a:cxn>
                <a:cxn ang="0">
                  <a:pos x="59" y="15"/>
                </a:cxn>
                <a:cxn ang="0">
                  <a:pos x="59" y="51"/>
                </a:cxn>
                <a:cxn ang="0">
                  <a:pos x="51" y="51"/>
                </a:cxn>
                <a:cxn ang="0">
                  <a:pos x="51" y="51"/>
                </a:cxn>
              </a:cxnLst>
              <a:rect l="0" t="0" r="r" b="b"/>
              <a:pathLst>
                <a:path w="59" h="51">
                  <a:moveTo>
                    <a:pt x="51" y="51"/>
                  </a:moveTo>
                  <a:lnTo>
                    <a:pt x="51" y="23"/>
                  </a:lnTo>
                  <a:lnTo>
                    <a:pt x="51" y="23"/>
                  </a:lnTo>
                  <a:lnTo>
                    <a:pt x="51" y="14"/>
                  </a:lnTo>
                  <a:lnTo>
                    <a:pt x="48" y="9"/>
                  </a:lnTo>
                  <a:lnTo>
                    <a:pt x="46" y="8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0" y="8"/>
                  </a:lnTo>
                  <a:lnTo>
                    <a:pt x="39" y="9"/>
                  </a:lnTo>
                  <a:lnTo>
                    <a:pt x="34" y="17"/>
                  </a:lnTo>
                  <a:lnTo>
                    <a:pt x="33" y="24"/>
                  </a:lnTo>
                  <a:lnTo>
                    <a:pt x="31" y="30"/>
                  </a:lnTo>
                  <a:lnTo>
                    <a:pt x="31" y="51"/>
                  </a:lnTo>
                  <a:lnTo>
                    <a:pt x="25" y="51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14"/>
                  </a:lnTo>
                  <a:lnTo>
                    <a:pt x="22" y="9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9" y="17"/>
                  </a:lnTo>
                  <a:lnTo>
                    <a:pt x="7" y="24"/>
                  </a:lnTo>
                  <a:lnTo>
                    <a:pt x="6" y="30"/>
                  </a:lnTo>
                  <a:lnTo>
                    <a:pt x="6" y="51"/>
                  </a:lnTo>
                  <a:lnTo>
                    <a:pt x="0" y="51"/>
                  </a:lnTo>
                  <a:lnTo>
                    <a:pt x="0" y="2"/>
                  </a:lnTo>
                  <a:lnTo>
                    <a:pt x="6" y="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8"/>
                  </a:lnTo>
                  <a:lnTo>
                    <a:pt x="10" y="3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8" y="3"/>
                  </a:lnTo>
                  <a:lnTo>
                    <a:pt x="31" y="6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4" y="8"/>
                  </a:lnTo>
                  <a:lnTo>
                    <a:pt x="37" y="3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5" y="5"/>
                  </a:lnTo>
                  <a:lnTo>
                    <a:pt x="57" y="9"/>
                  </a:lnTo>
                  <a:lnTo>
                    <a:pt x="59" y="15"/>
                  </a:lnTo>
                  <a:lnTo>
                    <a:pt x="59" y="51"/>
                  </a:lnTo>
                  <a:lnTo>
                    <a:pt x="51" y="51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4" name="Freeform 34"/>
            <p:cNvSpPr>
              <a:spLocks/>
            </p:cNvSpPr>
            <p:nvPr/>
          </p:nvSpPr>
          <p:spPr bwMode="auto">
            <a:xfrm>
              <a:off x="1135" y="622"/>
              <a:ext cx="33" cy="51"/>
            </a:xfrm>
            <a:custGeom>
              <a:avLst/>
              <a:gdLst/>
              <a:ahLst/>
              <a:cxnLst>
                <a:cxn ang="0">
                  <a:pos x="27" y="44"/>
                </a:cxn>
                <a:cxn ang="0">
                  <a:pos x="27" y="44"/>
                </a:cxn>
                <a:cxn ang="0">
                  <a:pos x="21" y="50"/>
                </a:cxn>
                <a:cxn ang="0">
                  <a:pos x="12" y="51"/>
                </a:cxn>
                <a:cxn ang="0">
                  <a:pos x="6" y="51"/>
                </a:cxn>
                <a:cxn ang="0">
                  <a:pos x="0" y="44"/>
                </a:cxn>
                <a:cxn ang="0">
                  <a:pos x="0" y="38"/>
                </a:cxn>
                <a:cxn ang="0">
                  <a:pos x="3" y="30"/>
                </a:cxn>
                <a:cxn ang="0">
                  <a:pos x="9" y="26"/>
                </a:cxn>
                <a:cxn ang="0">
                  <a:pos x="27" y="23"/>
                </a:cxn>
                <a:cxn ang="0">
                  <a:pos x="27" y="21"/>
                </a:cxn>
                <a:cxn ang="0">
                  <a:pos x="25" y="11"/>
                </a:cxn>
                <a:cxn ang="0">
                  <a:pos x="21" y="6"/>
                </a:cxn>
                <a:cxn ang="0">
                  <a:pos x="18" y="6"/>
                </a:cxn>
                <a:cxn ang="0">
                  <a:pos x="10" y="8"/>
                </a:cxn>
                <a:cxn ang="0">
                  <a:pos x="7" y="14"/>
                </a:cxn>
                <a:cxn ang="0">
                  <a:pos x="0" y="14"/>
                </a:cxn>
                <a:cxn ang="0">
                  <a:pos x="6" y="3"/>
                </a:cxn>
                <a:cxn ang="0">
                  <a:pos x="18" y="0"/>
                </a:cxn>
                <a:cxn ang="0">
                  <a:pos x="25" y="2"/>
                </a:cxn>
                <a:cxn ang="0">
                  <a:pos x="33" y="9"/>
                </a:cxn>
                <a:cxn ang="0">
                  <a:pos x="33" y="51"/>
                </a:cxn>
                <a:cxn ang="0">
                  <a:pos x="27" y="51"/>
                </a:cxn>
                <a:cxn ang="0">
                  <a:pos x="22" y="29"/>
                </a:cxn>
                <a:cxn ang="0">
                  <a:pos x="18" y="29"/>
                </a:cxn>
                <a:cxn ang="0">
                  <a:pos x="9" y="33"/>
                </a:cxn>
                <a:cxn ang="0">
                  <a:pos x="7" y="39"/>
                </a:cxn>
                <a:cxn ang="0">
                  <a:pos x="9" y="44"/>
                </a:cxn>
                <a:cxn ang="0">
                  <a:pos x="13" y="45"/>
                </a:cxn>
                <a:cxn ang="0">
                  <a:pos x="18" y="45"/>
                </a:cxn>
                <a:cxn ang="0">
                  <a:pos x="22" y="41"/>
                </a:cxn>
                <a:cxn ang="0">
                  <a:pos x="25" y="38"/>
                </a:cxn>
                <a:cxn ang="0">
                  <a:pos x="27" y="29"/>
                </a:cxn>
                <a:cxn ang="0">
                  <a:pos x="22" y="29"/>
                </a:cxn>
              </a:cxnLst>
              <a:rect l="0" t="0" r="r" b="b"/>
              <a:pathLst>
                <a:path w="33" h="51">
                  <a:moveTo>
                    <a:pt x="27" y="51"/>
                  </a:moveTo>
                  <a:lnTo>
                    <a:pt x="27" y="44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4" y="47"/>
                  </a:lnTo>
                  <a:lnTo>
                    <a:pt x="21" y="50"/>
                  </a:lnTo>
                  <a:lnTo>
                    <a:pt x="16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6" y="51"/>
                  </a:lnTo>
                  <a:lnTo>
                    <a:pt x="3" y="48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3" y="30"/>
                  </a:lnTo>
                  <a:lnTo>
                    <a:pt x="6" y="27"/>
                  </a:lnTo>
                  <a:lnTo>
                    <a:pt x="9" y="26"/>
                  </a:lnTo>
                  <a:lnTo>
                    <a:pt x="18" y="23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17"/>
                  </a:lnTo>
                  <a:lnTo>
                    <a:pt x="25" y="11"/>
                  </a:lnTo>
                  <a:lnTo>
                    <a:pt x="24" y="8"/>
                  </a:lnTo>
                  <a:lnTo>
                    <a:pt x="21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3" y="6"/>
                  </a:lnTo>
                  <a:lnTo>
                    <a:pt x="10" y="8"/>
                  </a:lnTo>
                  <a:lnTo>
                    <a:pt x="9" y="11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8"/>
                  </a:lnTo>
                  <a:lnTo>
                    <a:pt x="6" y="3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0" y="3"/>
                  </a:lnTo>
                  <a:lnTo>
                    <a:pt x="33" y="9"/>
                  </a:lnTo>
                  <a:lnTo>
                    <a:pt x="33" y="15"/>
                  </a:lnTo>
                  <a:lnTo>
                    <a:pt x="33" y="51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18" y="29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41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8" y="45"/>
                  </a:lnTo>
                  <a:lnTo>
                    <a:pt x="21" y="44"/>
                  </a:lnTo>
                  <a:lnTo>
                    <a:pt x="22" y="41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7" y="33"/>
                  </a:lnTo>
                  <a:lnTo>
                    <a:pt x="27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7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5" name="Freeform 35"/>
            <p:cNvSpPr>
              <a:spLocks/>
            </p:cNvSpPr>
            <p:nvPr/>
          </p:nvSpPr>
          <p:spPr bwMode="auto">
            <a:xfrm>
              <a:off x="1183" y="601"/>
              <a:ext cx="33" cy="72"/>
            </a:xfrm>
            <a:custGeom>
              <a:avLst/>
              <a:gdLst/>
              <a:ahLst/>
              <a:cxnLst>
                <a:cxn ang="0">
                  <a:pos x="25" y="72"/>
                </a:cxn>
                <a:cxn ang="0">
                  <a:pos x="7" y="45"/>
                </a:cxn>
                <a:cxn ang="0">
                  <a:pos x="6" y="45"/>
                </a:cxn>
                <a:cxn ang="0">
                  <a:pos x="6" y="72"/>
                </a:cxn>
                <a:cxn ang="0">
                  <a:pos x="0" y="7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44"/>
                </a:cxn>
                <a:cxn ang="0">
                  <a:pos x="7" y="44"/>
                </a:cxn>
                <a:cxn ang="0">
                  <a:pos x="24" y="23"/>
                </a:cxn>
                <a:cxn ang="0">
                  <a:pos x="31" y="23"/>
                </a:cxn>
                <a:cxn ang="0">
                  <a:pos x="15" y="44"/>
                </a:cxn>
                <a:cxn ang="0">
                  <a:pos x="33" y="72"/>
                </a:cxn>
                <a:cxn ang="0">
                  <a:pos x="25" y="72"/>
                </a:cxn>
                <a:cxn ang="0">
                  <a:pos x="25" y="72"/>
                </a:cxn>
              </a:cxnLst>
              <a:rect l="0" t="0" r="r" b="b"/>
              <a:pathLst>
                <a:path w="33" h="72">
                  <a:moveTo>
                    <a:pt x="25" y="72"/>
                  </a:moveTo>
                  <a:lnTo>
                    <a:pt x="7" y="45"/>
                  </a:lnTo>
                  <a:lnTo>
                    <a:pt x="6" y="45"/>
                  </a:lnTo>
                  <a:lnTo>
                    <a:pt x="6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44"/>
                  </a:lnTo>
                  <a:lnTo>
                    <a:pt x="7" y="44"/>
                  </a:lnTo>
                  <a:lnTo>
                    <a:pt x="24" y="23"/>
                  </a:lnTo>
                  <a:lnTo>
                    <a:pt x="31" y="23"/>
                  </a:lnTo>
                  <a:lnTo>
                    <a:pt x="15" y="44"/>
                  </a:lnTo>
                  <a:lnTo>
                    <a:pt x="33" y="72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6" name="Freeform 36"/>
            <p:cNvSpPr>
              <a:spLocks/>
            </p:cNvSpPr>
            <p:nvPr/>
          </p:nvSpPr>
          <p:spPr bwMode="auto">
            <a:xfrm>
              <a:off x="1222" y="622"/>
              <a:ext cx="34" cy="51"/>
            </a:xfrm>
            <a:custGeom>
              <a:avLst/>
              <a:gdLst/>
              <a:ahLst/>
              <a:cxnLst>
                <a:cxn ang="0">
                  <a:pos x="7" y="21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9" y="32"/>
                </a:cxn>
                <a:cxn ang="0">
                  <a:pos x="12" y="39"/>
                </a:cxn>
                <a:cxn ang="0">
                  <a:pos x="13" y="42"/>
                </a:cxn>
                <a:cxn ang="0">
                  <a:pos x="16" y="44"/>
                </a:cxn>
                <a:cxn ang="0">
                  <a:pos x="21" y="45"/>
                </a:cxn>
                <a:cxn ang="0">
                  <a:pos x="24" y="45"/>
                </a:cxn>
                <a:cxn ang="0">
                  <a:pos x="24" y="45"/>
                </a:cxn>
                <a:cxn ang="0">
                  <a:pos x="34" y="44"/>
                </a:cxn>
                <a:cxn ang="0">
                  <a:pos x="34" y="50"/>
                </a:cxn>
                <a:cxn ang="0">
                  <a:pos x="34" y="50"/>
                </a:cxn>
                <a:cxn ang="0">
                  <a:pos x="28" y="51"/>
                </a:cxn>
                <a:cxn ang="0">
                  <a:pos x="24" y="51"/>
                </a:cxn>
                <a:cxn ang="0">
                  <a:pos x="24" y="51"/>
                </a:cxn>
                <a:cxn ang="0">
                  <a:pos x="18" y="51"/>
                </a:cxn>
                <a:cxn ang="0">
                  <a:pos x="12" y="50"/>
                </a:cxn>
                <a:cxn ang="0">
                  <a:pos x="9" y="47"/>
                </a:cxn>
                <a:cxn ang="0">
                  <a:pos x="6" y="44"/>
                </a:cxn>
                <a:cxn ang="0">
                  <a:pos x="3" y="39"/>
                </a:cxn>
                <a:cxn ang="0">
                  <a:pos x="1" y="35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" y="15"/>
                </a:cxn>
                <a:cxn ang="0">
                  <a:pos x="4" y="8"/>
                </a:cxn>
                <a:cxn ang="0">
                  <a:pos x="6" y="5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5" y="2"/>
                </a:cxn>
                <a:cxn ang="0">
                  <a:pos x="31" y="5"/>
                </a:cxn>
                <a:cxn ang="0">
                  <a:pos x="34" y="11"/>
                </a:cxn>
                <a:cxn ang="0">
                  <a:pos x="34" y="18"/>
                </a:cxn>
                <a:cxn ang="0">
                  <a:pos x="34" y="21"/>
                </a:cxn>
                <a:cxn ang="0">
                  <a:pos x="7" y="21"/>
                </a:cxn>
                <a:cxn ang="0">
                  <a:pos x="7" y="21"/>
                </a:cxn>
                <a:cxn ang="0">
                  <a:pos x="7" y="21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5" y="6"/>
                </a:cxn>
                <a:cxn ang="0">
                  <a:pos x="12" y="9"/>
                </a:cxn>
                <a:cxn ang="0">
                  <a:pos x="9" y="12"/>
                </a:cxn>
                <a:cxn ang="0">
                  <a:pos x="9" y="15"/>
                </a:cxn>
                <a:cxn ang="0">
                  <a:pos x="27" y="15"/>
                </a:cxn>
                <a:cxn ang="0">
                  <a:pos x="27" y="15"/>
                </a:cxn>
                <a:cxn ang="0">
                  <a:pos x="27" y="12"/>
                </a:cxn>
                <a:cxn ang="0">
                  <a:pos x="25" y="9"/>
                </a:cxn>
                <a:cxn ang="0">
                  <a:pos x="22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7" y="21"/>
                </a:cxn>
              </a:cxnLst>
              <a:rect l="0" t="0" r="r" b="b"/>
              <a:pathLst>
                <a:path w="34" h="51">
                  <a:moveTo>
                    <a:pt x="7" y="21"/>
                  </a:moveTo>
                  <a:lnTo>
                    <a:pt x="7" y="24"/>
                  </a:lnTo>
                  <a:lnTo>
                    <a:pt x="7" y="24"/>
                  </a:lnTo>
                  <a:lnTo>
                    <a:pt x="9" y="32"/>
                  </a:lnTo>
                  <a:lnTo>
                    <a:pt x="12" y="39"/>
                  </a:lnTo>
                  <a:lnTo>
                    <a:pt x="13" y="42"/>
                  </a:lnTo>
                  <a:lnTo>
                    <a:pt x="16" y="44"/>
                  </a:lnTo>
                  <a:lnTo>
                    <a:pt x="21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34" y="44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8" y="51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18" y="51"/>
                  </a:lnTo>
                  <a:lnTo>
                    <a:pt x="12" y="50"/>
                  </a:lnTo>
                  <a:lnTo>
                    <a:pt x="9" y="47"/>
                  </a:lnTo>
                  <a:lnTo>
                    <a:pt x="6" y="44"/>
                  </a:lnTo>
                  <a:lnTo>
                    <a:pt x="3" y="39"/>
                  </a:lnTo>
                  <a:lnTo>
                    <a:pt x="1" y="3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5"/>
                  </a:lnTo>
                  <a:lnTo>
                    <a:pt x="4" y="8"/>
                  </a:lnTo>
                  <a:lnTo>
                    <a:pt x="6" y="5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5"/>
                  </a:lnTo>
                  <a:lnTo>
                    <a:pt x="34" y="11"/>
                  </a:lnTo>
                  <a:lnTo>
                    <a:pt x="34" y="18"/>
                  </a:lnTo>
                  <a:lnTo>
                    <a:pt x="34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2"/>
                  </a:lnTo>
                  <a:lnTo>
                    <a:pt x="25" y="9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7" name="Freeform 37"/>
            <p:cNvSpPr>
              <a:spLocks/>
            </p:cNvSpPr>
            <p:nvPr/>
          </p:nvSpPr>
          <p:spPr bwMode="auto">
            <a:xfrm>
              <a:off x="1291" y="622"/>
              <a:ext cx="30" cy="51"/>
            </a:xfrm>
            <a:custGeom>
              <a:avLst/>
              <a:gdLst/>
              <a:ahLst/>
              <a:cxnLst>
                <a:cxn ang="0">
                  <a:pos x="14" y="51"/>
                </a:cxn>
                <a:cxn ang="0">
                  <a:pos x="14" y="51"/>
                </a:cxn>
                <a:cxn ang="0">
                  <a:pos x="6" y="51"/>
                </a:cxn>
                <a:cxn ang="0">
                  <a:pos x="0" y="50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6" y="45"/>
                </a:cxn>
                <a:cxn ang="0">
                  <a:pos x="12" y="45"/>
                </a:cxn>
                <a:cxn ang="0">
                  <a:pos x="12" y="45"/>
                </a:cxn>
                <a:cxn ang="0">
                  <a:pos x="17" y="45"/>
                </a:cxn>
                <a:cxn ang="0">
                  <a:pos x="20" y="44"/>
                </a:cxn>
                <a:cxn ang="0">
                  <a:pos x="23" y="42"/>
                </a:cxn>
                <a:cxn ang="0">
                  <a:pos x="24" y="38"/>
                </a:cxn>
                <a:cxn ang="0">
                  <a:pos x="24" y="38"/>
                </a:cxn>
                <a:cxn ang="0">
                  <a:pos x="23" y="35"/>
                </a:cxn>
                <a:cxn ang="0">
                  <a:pos x="21" y="32"/>
                </a:cxn>
                <a:cxn ang="0">
                  <a:pos x="15" y="29"/>
                </a:cxn>
                <a:cxn ang="0">
                  <a:pos x="11" y="27"/>
                </a:cxn>
                <a:cxn ang="0">
                  <a:pos x="11" y="27"/>
                </a:cxn>
                <a:cxn ang="0">
                  <a:pos x="3" y="21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5" y="3"/>
                </a:cxn>
                <a:cxn ang="0">
                  <a:pos x="11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27" y="2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23" y="6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1" y="8"/>
                </a:cxn>
                <a:cxn ang="0">
                  <a:pos x="8" y="9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8" y="15"/>
                </a:cxn>
                <a:cxn ang="0">
                  <a:pos x="11" y="17"/>
                </a:cxn>
                <a:cxn ang="0">
                  <a:pos x="15" y="20"/>
                </a:cxn>
                <a:cxn ang="0">
                  <a:pos x="20" y="23"/>
                </a:cxn>
                <a:cxn ang="0">
                  <a:pos x="20" y="23"/>
                </a:cxn>
                <a:cxn ang="0">
                  <a:pos x="27" y="29"/>
                </a:cxn>
                <a:cxn ang="0">
                  <a:pos x="30" y="32"/>
                </a:cxn>
                <a:cxn ang="0">
                  <a:pos x="30" y="36"/>
                </a:cxn>
                <a:cxn ang="0">
                  <a:pos x="30" y="36"/>
                </a:cxn>
                <a:cxn ang="0">
                  <a:pos x="30" y="44"/>
                </a:cxn>
                <a:cxn ang="0">
                  <a:pos x="26" y="48"/>
                </a:cxn>
                <a:cxn ang="0">
                  <a:pos x="20" y="51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4" y="51"/>
                </a:cxn>
              </a:cxnLst>
              <a:rect l="0" t="0" r="r" b="b"/>
              <a:pathLst>
                <a:path w="30" h="51">
                  <a:moveTo>
                    <a:pt x="14" y="51"/>
                  </a:moveTo>
                  <a:lnTo>
                    <a:pt x="14" y="51"/>
                  </a:lnTo>
                  <a:lnTo>
                    <a:pt x="6" y="51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6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7" y="45"/>
                  </a:lnTo>
                  <a:lnTo>
                    <a:pt x="20" y="44"/>
                  </a:lnTo>
                  <a:lnTo>
                    <a:pt x="23" y="42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3" y="35"/>
                  </a:lnTo>
                  <a:lnTo>
                    <a:pt x="21" y="32"/>
                  </a:lnTo>
                  <a:lnTo>
                    <a:pt x="15" y="29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5" y="3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7" y="2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1" y="8"/>
                  </a:lnTo>
                  <a:lnTo>
                    <a:pt x="8" y="9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11" y="17"/>
                  </a:lnTo>
                  <a:lnTo>
                    <a:pt x="15" y="20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7" y="29"/>
                  </a:lnTo>
                  <a:lnTo>
                    <a:pt x="30" y="32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44"/>
                  </a:lnTo>
                  <a:lnTo>
                    <a:pt x="26" y="48"/>
                  </a:lnTo>
                  <a:lnTo>
                    <a:pt x="20" y="5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8" name="Freeform 38"/>
            <p:cNvSpPr>
              <a:spLocks/>
            </p:cNvSpPr>
            <p:nvPr/>
          </p:nvSpPr>
          <p:spPr bwMode="auto">
            <a:xfrm>
              <a:off x="1332" y="624"/>
              <a:ext cx="34" cy="49"/>
            </a:xfrm>
            <a:custGeom>
              <a:avLst/>
              <a:gdLst/>
              <a:ahLst/>
              <a:cxnLst>
                <a:cxn ang="0">
                  <a:pos x="27" y="49"/>
                </a:cxn>
                <a:cxn ang="0">
                  <a:pos x="27" y="37"/>
                </a:cxn>
                <a:cxn ang="0">
                  <a:pos x="27" y="37"/>
                </a:cxn>
                <a:cxn ang="0">
                  <a:pos x="27" y="37"/>
                </a:cxn>
                <a:cxn ang="0">
                  <a:pos x="25" y="42"/>
                </a:cxn>
                <a:cxn ang="0">
                  <a:pos x="22" y="46"/>
                </a:cxn>
                <a:cxn ang="0">
                  <a:pos x="18" y="49"/>
                </a:cxn>
                <a:cxn ang="0">
                  <a:pos x="12" y="49"/>
                </a:cxn>
                <a:cxn ang="0">
                  <a:pos x="12" y="49"/>
                </a:cxn>
                <a:cxn ang="0">
                  <a:pos x="7" y="48"/>
                </a:cxn>
                <a:cxn ang="0">
                  <a:pos x="3" y="45"/>
                </a:cxn>
                <a:cxn ang="0">
                  <a:pos x="1" y="40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27"/>
                </a:cxn>
                <a:cxn ang="0">
                  <a:pos x="7" y="27"/>
                </a:cxn>
                <a:cxn ang="0">
                  <a:pos x="7" y="37"/>
                </a:cxn>
                <a:cxn ang="0">
                  <a:pos x="9" y="40"/>
                </a:cxn>
                <a:cxn ang="0">
                  <a:pos x="12" y="42"/>
                </a:cxn>
                <a:cxn ang="0">
                  <a:pos x="13" y="43"/>
                </a:cxn>
                <a:cxn ang="0">
                  <a:pos x="13" y="43"/>
                </a:cxn>
                <a:cxn ang="0">
                  <a:pos x="18" y="42"/>
                </a:cxn>
                <a:cxn ang="0">
                  <a:pos x="19" y="40"/>
                </a:cxn>
                <a:cxn ang="0">
                  <a:pos x="24" y="34"/>
                </a:cxn>
                <a:cxn ang="0">
                  <a:pos x="27" y="27"/>
                </a:cxn>
                <a:cxn ang="0">
                  <a:pos x="27" y="19"/>
                </a:cxn>
                <a:cxn ang="0">
                  <a:pos x="27" y="0"/>
                </a:cxn>
                <a:cxn ang="0">
                  <a:pos x="34" y="0"/>
                </a:cxn>
                <a:cxn ang="0">
                  <a:pos x="34" y="49"/>
                </a:cxn>
                <a:cxn ang="0">
                  <a:pos x="27" y="49"/>
                </a:cxn>
                <a:cxn ang="0">
                  <a:pos x="27" y="49"/>
                </a:cxn>
              </a:cxnLst>
              <a:rect l="0" t="0" r="r" b="b"/>
              <a:pathLst>
                <a:path w="34" h="49">
                  <a:moveTo>
                    <a:pt x="27" y="49"/>
                  </a:moveTo>
                  <a:lnTo>
                    <a:pt x="27" y="37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5" y="42"/>
                  </a:lnTo>
                  <a:lnTo>
                    <a:pt x="22" y="46"/>
                  </a:lnTo>
                  <a:lnTo>
                    <a:pt x="18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7" y="48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37"/>
                  </a:lnTo>
                  <a:lnTo>
                    <a:pt x="9" y="40"/>
                  </a:lnTo>
                  <a:lnTo>
                    <a:pt x="12" y="42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8" y="42"/>
                  </a:lnTo>
                  <a:lnTo>
                    <a:pt x="19" y="40"/>
                  </a:lnTo>
                  <a:lnTo>
                    <a:pt x="24" y="34"/>
                  </a:lnTo>
                  <a:lnTo>
                    <a:pt x="27" y="27"/>
                  </a:lnTo>
                  <a:lnTo>
                    <a:pt x="27" y="19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49"/>
                  </a:lnTo>
                  <a:lnTo>
                    <a:pt x="27" y="49"/>
                  </a:lnTo>
                  <a:lnTo>
                    <a:pt x="27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9" name="Freeform 39"/>
            <p:cNvSpPr>
              <a:spLocks/>
            </p:cNvSpPr>
            <p:nvPr/>
          </p:nvSpPr>
          <p:spPr bwMode="auto">
            <a:xfrm>
              <a:off x="1381" y="622"/>
              <a:ext cx="23" cy="51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6" y="51"/>
                </a:cxn>
                <a:cxn ang="0">
                  <a:pos x="0" y="51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9" y="6"/>
                </a:cxn>
                <a:cxn ang="0">
                  <a:pos x="14" y="3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23" y="8"/>
                </a:cxn>
                <a:cxn ang="0">
                  <a:pos x="23" y="8"/>
                </a:cxn>
                <a:cxn ang="0">
                  <a:pos x="19" y="8"/>
                </a:cxn>
                <a:cxn ang="0">
                  <a:pos x="15" y="9"/>
                </a:cxn>
                <a:cxn ang="0">
                  <a:pos x="12" y="12"/>
                </a:cxn>
                <a:cxn ang="0">
                  <a:pos x="11" y="15"/>
                </a:cxn>
                <a:cxn ang="0">
                  <a:pos x="8" y="23"/>
                </a:cxn>
                <a:cxn ang="0">
                  <a:pos x="6" y="30"/>
                </a:cxn>
                <a:cxn ang="0">
                  <a:pos x="6" y="30"/>
                </a:cxn>
                <a:cxn ang="0">
                  <a:pos x="6" y="30"/>
                </a:cxn>
              </a:cxnLst>
              <a:rect l="0" t="0" r="r" b="b"/>
              <a:pathLst>
                <a:path w="23" h="51">
                  <a:moveTo>
                    <a:pt x="6" y="30"/>
                  </a:moveTo>
                  <a:lnTo>
                    <a:pt x="6" y="51"/>
                  </a:lnTo>
                  <a:lnTo>
                    <a:pt x="0" y="51"/>
                  </a:lnTo>
                  <a:lnTo>
                    <a:pt x="0" y="2"/>
                  </a:lnTo>
                  <a:lnTo>
                    <a:pt x="6" y="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9" y="6"/>
                  </a:lnTo>
                  <a:lnTo>
                    <a:pt x="14" y="3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5" y="9"/>
                  </a:lnTo>
                  <a:lnTo>
                    <a:pt x="12" y="12"/>
                  </a:lnTo>
                  <a:lnTo>
                    <a:pt x="11" y="15"/>
                  </a:lnTo>
                  <a:lnTo>
                    <a:pt x="8" y="23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20" name="Freeform 40"/>
            <p:cNvSpPr>
              <a:spLocks/>
            </p:cNvSpPr>
            <p:nvPr/>
          </p:nvSpPr>
          <p:spPr bwMode="auto">
            <a:xfrm>
              <a:off x="1410" y="622"/>
              <a:ext cx="35" cy="51"/>
            </a:xfrm>
            <a:custGeom>
              <a:avLst/>
              <a:gdLst/>
              <a:ahLst/>
              <a:cxnLst>
                <a:cxn ang="0">
                  <a:pos x="8" y="21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11" y="39"/>
                </a:cxn>
                <a:cxn ang="0">
                  <a:pos x="17" y="44"/>
                </a:cxn>
                <a:cxn ang="0">
                  <a:pos x="20" y="45"/>
                </a:cxn>
                <a:cxn ang="0">
                  <a:pos x="24" y="45"/>
                </a:cxn>
                <a:cxn ang="0">
                  <a:pos x="24" y="45"/>
                </a:cxn>
                <a:cxn ang="0">
                  <a:pos x="33" y="44"/>
                </a:cxn>
                <a:cxn ang="0">
                  <a:pos x="33" y="50"/>
                </a:cxn>
                <a:cxn ang="0">
                  <a:pos x="33" y="50"/>
                </a:cxn>
                <a:cxn ang="0">
                  <a:pos x="29" y="51"/>
                </a:cxn>
                <a:cxn ang="0">
                  <a:pos x="23" y="51"/>
                </a:cxn>
                <a:cxn ang="0">
                  <a:pos x="23" y="51"/>
                </a:cxn>
                <a:cxn ang="0">
                  <a:pos x="17" y="51"/>
                </a:cxn>
                <a:cxn ang="0">
                  <a:pos x="12" y="50"/>
                </a:cxn>
                <a:cxn ang="0">
                  <a:pos x="8" y="47"/>
                </a:cxn>
                <a:cxn ang="0">
                  <a:pos x="5" y="44"/>
                </a:cxn>
                <a:cxn ang="0">
                  <a:pos x="2" y="39"/>
                </a:cxn>
                <a:cxn ang="0">
                  <a:pos x="0" y="35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5"/>
                </a:cxn>
                <a:cxn ang="0">
                  <a:pos x="3" y="8"/>
                </a:cxn>
                <a:cxn ang="0">
                  <a:pos x="6" y="5"/>
                </a:cxn>
                <a:cxn ang="0">
                  <a:pos x="9" y="2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6" y="2"/>
                </a:cxn>
                <a:cxn ang="0">
                  <a:pos x="30" y="5"/>
                </a:cxn>
                <a:cxn ang="0">
                  <a:pos x="33" y="11"/>
                </a:cxn>
                <a:cxn ang="0">
                  <a:pos x="35" y="18"/>
                </a:cxn>
                <a:cxn ang="0">
                  <a:pos x="35" y="21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4" y="6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8" y="15"/>
                </a:cxn>
                <a:cxn ang="0">
                  <a:pos x="27" y="15"/>
                </a:cxn>
                <a:cxn ang="0">
                  <a:pos x="27" y="15"/>
                </a:cxn>
                <a:cxn ang="0">
                  <a:pos x="26" y="12"/>
                </a:cxn>
                <a:cxn ang="0">
                  <a:pos x="24" y="9"/>
                </a:cxn>
                <a:cxn ang="0">
                  <a:pos x="21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8" y="21"/>
                </a:cxn>
              </a:cxnLst>
              <a:rect l="0" t="0" r="r" b="b"/>
              <a:pathLst>
                <a:path w="35" h="51">
                  <a:moveTo>
                    <a:pt x="8" y="21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11" y="39"/>
                  </a:lnTo>
                  <a:lnTo>
                    <a:pt x="17" y="44"/>
                  </a:lnTo>
                  <a:lnTo>
                    <a:pt x="20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33" y="44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29" y="51"/>
                  </a:lnTo>
                  <a:lnTo>
                    <a:pt x="23" y="51"/>
                  </a:lnTo>
                  <a:lnTo>
                    <a:pt x="23" y="51"/>
                  </a:lnTo>
                  <a:lnTo>
                    <a:pt x="17" y="51"/>
                  </a:lnTo>
                  <a:lnTo>
                    <a:pt x="12" y="50"/>
                  </a:lnTo>
                  <a:lnTo>
                    <a:pt x="8" y="47"/>
                  </a:lnTo>
                  <a:lnTo>
                    <a:pt x="5" y="44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3" y="8"/>
                  </a:lnTo>
                  <a:lnTo>
                    <a:pt x="6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0" y="5"/>
                  </a:lnTo>
                  <a:lnTo>
                    <a:pt x="33" y="11"/>
                  </a:lnTo>
                  <a:lnTo>
                    <a:pt x="35" y="18"/>
                  </a:lnTo>
                  <a:lnTo>
                    <a:pt x="35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9" y="12"/>
                  </a:lnTo>
                  <a:lnTo>
                    <a:pt x="8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6" y="12"/>
                  </a:lnTo>
                  <a:lnTo>
                    <a:pt x="24" y="9"/>
                  </a:lnTo>
                  <a:lnTo>
                    <a:pt x="21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buClr>
          <a:srgbClr val="99CCBE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41300" indent="-241300" algn="l" rtl="0" fontAlgn="base">
        <a:spcBef>
          <a:spcPct val="50000"/>
        </a:spcBef>
        <a:spcAft>
          <a:spcPct val="0"/>
        </a:spcAft>
        <a:buClr>
          <a:srgbClr val="99CCBE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482600" indent="-241300" algn="l" rtl="0" fontAlgn="base">
        <a:spcBef>
          <a:spcPct val="0"/>
        </a:spcBef>
        <a:spcAft>
          <a:spcPct val="0"/>
        </a:spcAft>
        <a:buClr>
          <a:srgbClr val="99CCBE"/>
        </a:buClr>
        <a:buSzPct val="85000"/>
        <a:buFont typeface="Wingdings" pitchFamily="2" charset="2"/>
        <a:buChar char="o"/>
        <a:defRPr>
          <a:solidFill>
            <a:schemeClr val="tx1"/>
          </a:solidFill>
          <a:latin typeface="+mn-lt"/>
        </a:defRPr>
      </a:lvl3pPr>
      <a:lvl4pPr marL="723900" indent="-241300" algn="l" rtl="0" fontAlgn="base">
        <a:spcBef>
          <a:spcPct val="50000"/>
        </a:spcBef>
        <a:spcAft>
          <a:spcPct val="0"/>
        </a:spcAft>
        <a:buClr>
          <a:srgbClr val="99CCBE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723900" algn="l" rtl="0" fontAlgn="base">
        <a:spcBef>
          <a:spcPct val="5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1181100" algn="l" rtl="0" fontAlgn="base">
        <a:spcBef>
          <a:spcPct val="5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1638300" algn="l" rtl="0" fontAlgn="base">
        <a:spcBef>
          <a:spcPct val="5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2095500" algn="l" rtl="0" fontAlgn="base">
        <a:spcBef>
          <a:spcPct val="5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2552700" algn="l" rtl="0" fontAlgn="base">
        <a:spcBef>
          <a:spcPct val="5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99CC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5963" y="1219200"/>
            <a:ext cx="781367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Keyword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5963" y="6692900"/>
            <a:ext cx="78136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800"/>
            </a:lvl1pPr>
          </a:lstStyle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5900" y="6656388"/>
            <a:ext cx="457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000" b="1"/>
            </a:lvl1pPr>
          </a:lstStyle>
          <a:p>
            <a:fld id="{B90362EF-91D6-44E6-BD04-E455887FDB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5963" y="2068513"/>
            <a:ext cx="7813675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 : On content slides use either a short explanation, description, </a:t>
            </a:r>
            <a:br>
              <a:rPr lang="en-US" smtClean="0"/>
            </a:br>
            <a:r>
              <a:rPr lang="en-US" smtClean="0"/>
              <a:t>or elaboration to set the keyword’s context.</a:t>
            </a:r>
          </a:p>
          <a:p>
            <a:pPr lvl="1"/>
            <a:r>
              <a:rPr lang="en-US" smtClean="0"/>
              <a:t>Second Level : bullet with text</a:t>
            </a:r>
          </a:p>
          <a:p>
            <a:pPr lvl="2"/>
            <a:r>
              <a:rPr lang="en-US" smtClean="0"/>
              <a:t>Third Level : bullet with text</a:t>
            </a:r>
          </a:p>
          <a:p>
            <a:pPr lvl="3"/>
            <a:r>
              <a:rPr lang="en-US" smtClean="0"/>
              <a:t>Forth Level : additional information can be used to support content, </a:t>
            </a:r>
            <a:br>
              <a:rPr lang="en-US" smtClean="0"/>
            </a:br>
            <a:r>
              <a:rPr lang="en-US" smtClean="0"/>
              <a:t>used as notes for the speaker, or add detail in exceptional cases.</a:t>
            </a:r>
          </a:p>
          <a:p>
            <a:pPr lvl="4"/>
            <a:r>
              <a:rPr lang="en-US" smtClean="0"/>
              <a:t>Fifth Level: without bullet and intent level</a:t>
            </a:r>
          </a:p>
        </p:txBody>
      </p:sp>
      <p:pic>
        <p:nvPicPr>
          <p:cNvPr id="26631" name="Picture 7" descr="ppt-kopfleiste-25090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8" y="6350"/>
            <a:ext cx="9144000" cy="1295400"/>
          </a:xfrm>
          <a:prstGeom prst="rect">
            <a:avLst/>
          </a:prstGeom>
          <a:noFill/>
        </p:spPr>
      </p:pic>
      <p:grpSp>
        <p:nvGrpSpPr>
          <p:cNvPr id="26632" name="Group 8"/>
          <p:cNvGrpSpPr>
            <a:grpSpLocks/>
          </p:cNvGrpSpPr>
          <p:nvPr/>
        </p:nvGrpSpPr>
        <p:grpSpPr bwMode="auto">
          <a:xfrm>
            <a:off x="6340475" y="-1588"/>
            <a:ext cx="2192338" cy="1066801"/>
            <a:chOff x="840" y="312"/>
            <a:chExt cx="1381" cy="672"/>
          </a:xfrm>
        </p:grpSpPr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 flipH="1">
              <a:off x="844" y="979"/>
              <a:ext cx="68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 flipV="1">
              <a:off x="840" y="312"/>
              <a:ext cx="0" cy="67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 flipV="1">
              <a:off x="1521" y="312"/>
              <a:ext cx="0" cy="66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auto">
            <a:xfrm>
              <a:off x="1550" y="312"/>
              <a:ext cx="671" cy="671"/>
            </a:xfrm>
            <a:custGeom>
              <a:avLst/>
              <a:gdLst/>
              <a:ahLst/>
              <a:cxnLst>
                <a:cxn ang="0">
                  <a:pos x="671" y="671"/>
                </a:cxn>
                <a:cxn ang="0">
                  <a:pos x="671" y="0"/>
                </a:cxn>
                <a:cxn ang="0">
                  <a:pos x="0" y="0"/>
                </a:cxn>
                <a:cxn ang="0">
                  <a:pos x="0" y="671"/>
                </a:cxn>
                <a:cxn ang="0">
                  <a:pos x="671" y="671"/>
                </a:cxn>
                <a:cxn ang="0">
                  <a:pos x="671" y="671"/>
                </a:cxn>
              </a:cxnLst>
              <a:rect l="0" t="0" r="r" b="b"/>
              <a:pathLst>
                <a:path w="671" h="671">
                  <a:moveTo>
                    <a:pt x="671" y="671"/>
                  </a:moveTo>
                  <a:lnTo>
                    <a:pt x="671" y="0"/>
                  </a:lnTo>
                  <a:lnTo>
                    <a:pt x="0" y="0"/>
                  </a:lnTo>
                  <a:lnTo>
                    <a:pt x="0" y="671"/>
                  </a:lnTo>
                  <a:lnTo>
                    <a:pt x="671" y="671"/>
                  </a:lnTo>
                  <a:lnTo>
                    <a:pt x="671" y="6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auto">
            <a:xfrm>
              <a:off x="1740" y="565"/>
              <a:ext cx="24" cy="72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6" y="7"/>
                </a:cxn>
                <a:cxn ang="0">
                  <a:pos x="4" y="3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2" y="1"/>
                </a:cxn>
                <a:cxn ang="0">
                  <a:pos x="21" y="3"/>
                </a:cxn>
                <a:cxn ang="0">
                  <a:pos x="19" y="7"/>
                </a:cxn>
                <a:cxn ang="0">
                  <a:pos x="19" y="65"/>
                </a:cxn>
                <a:cxn ang="0">
                  <a:pos x="19" y="65"/>
                </a:cxn>
                <a:cxn ang="0">
                  <a:pos x="21" y="69"/>
                </a:cxn>
                <a:cxn ang="0">
                  <a:pos x="22" y="71"/>
                </a:cxn>
                <a:cxn ang="0">
                  <a:pos x="24" y="72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3" y="71"/>
                </a:cxn>
                <a:cxn ang="0">
                  <a:pos x="4" y="69"/>
                </a:cxn>
                <a:cxn ang="0">
                  <a:pos x="6" y="65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7"/>
                </a:cxn>
              </a:cxnLst>
              <a:rect l="0" t="0" r="r" b="b"/>
              <a:pathLst>
                <a:path w="24" h="72">
                  <a:moveTo>
                    <a:pt x="6" y="7"/>
                  </a:moveTo>
                  <a:lnTo>
                    <a:pt x="6" y="7"/>
                  </a:lnTo>
                  <a:lnTo>
                    <a:pt x="4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3"/>
                  </a:lnTo>
                  <a:lnTo>
                    <a:pt x="19" y="7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21" y="69"/>
                  </a:lnTo>
                  <a:lnTo>
                    <a:pt x="22" y="71"/>
                  </a:lnTo>
                  <a:lnTo>
                    <a:pt x="24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3" y="71"/>
                  </a:lnTo>
                  <a:lnTo>
                    <a:pt x="4" y="69"/>
                  </a:lnTo>
                  <a:lnTo>
                    <a:pt x="6" y="65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auto">
            <a:xfrm>
              <a:off x="1944" y="612"/>
              <a:ext cx="25" cy="25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7"/>
                </a:cxn>
                <a:cxn ang="0">
                  <a:pos x="17" y="4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7" y="9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7" y="16"/>
                </a:cxn>
                <a:cxn ang="0">
                  <a:pos x="8" y="19"/>
                </a:cxn>
                <a:cxn ang="0">
                  <a:pos x="10" y="21"/>
                </a:cxn>
                <a:cxn ang="0">
                  <a:pos x="14" y="22"/>
                </a:cxn>
                <a:cxn ang="0">
                  <a:pos x="14" y="22"/>
                </a:cxn>
                <a:cxn ang="0">
                  <a:pos x="16" y="22"/>
                </a:cxn>
                <a:cxn ang="0">
                  <a:pos x="19" y="21"/>
                </a:cxn>
                <a:cxn ang="0">
                  <a:pos x="20" y="16"/>
                </a:cxn>
                <a:cxn ang="0">
                  <a:pos x="25" y="16"/>
                </a:cxn>
                <a:cxn ang="0">
                  <a:pos x="25" y="16"/>
                </a:cxn>
                <a:cxn ang="0">
                  <a:pos x="23" y="19"/>
                </a:cxn>
                <a:cxn ang="0">
                  <a:pos x="22" y="22"/>
                </a:cxn>
                <a:cxn ang="0">
                  <a:pos x="17" y="25"/>
                </a:cxn>
                <a:cxn ang="0">
                  <a:pos x="14" y="25"/>
                </a:cxn>
                <a:cxn ang="0">
                  <a:pos x="14" y="25"/>
                </a:cxn>
                <a:cxn ang="0">
                  <a:pos x="8" y="25"/>
                </a:cxn>
                <a:cxn ang="0">
                  <a:pos x="5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5" y="3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2" y="1"/>
                </a:cxn>
                <a:cxn ang="0">
                  <a:pos x="23" y="4"/>
                </a:cxn>
                <a:cxn ang="0">
                  <a:pos x="25" y="7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20" y="7"/>
                </a:cxn>
              </a:cxnLst>
              <a:rect l="0" t="0" r="r" b="b"/>
              <a:pathLst>
                <a:path w="25" h="25">
                  <a:moveTo>
                    <a:pt x="20" y="7"/>
                  </a:moveTo>
                  <a:lnTo>
                    <a:pt x="20" y="7"/>
                  </a:lnTo>
                  <a:lnTo>
                    <a:pt x="17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0" y="4"/>
                  </a:lnTo>
                  <a:lnTo>
                    <a:pt x="8" y="6"/>
                  </a:lnTo>
                  <a:lnTo>
                    <a:pt x="7" y="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6"/>
                  </a:lnTo>
                  <a:lnTo>
                    <a:pt x="8" y="19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9" y="21"/>
                  </a:lnTo>
                  <a:lnTo>
                    <a:pt x="20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3" y="19"/>
                  </a:lnTo>
                  <a:lnTo>
                    <a:pt x="22" y="22"/>
                  </a:lnTo>
                  <a:lnTo>
                    <a:pt x="17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8" y="25"/>
                  </a:lnTo>
                  <a:lnTo>
                    <a:pt x="5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7"/>
                  </a:lnTo>
                  <a:lnTo>
                    <a:pt x="5" y="3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3" y="4"/>
                  </a:lnTo>
                  <a:lnTo>
                    <a:pt x="25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auto">
            <a:xfrm>
              <a:off x="1972" y="612"/>
              <a:ext cx="24" cy="2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15" y="4"/>
                </a:cxn>
                <a:cxn ang="0">
                  <a:pos x="18" y="6"/>
                </a:cxn>
                <a:cxn ang="0">
                  <a:pos x="19" y="9"/>
                </a:cxn>
                <a:cxn ang="0">
                  <a:pos x="19" y="13"/>
                </a:cxn>
                <a:cxn ang="0">
                  <a:pos x="19" y="13"/>
                </a:cxn>
                <a:cxn ang="0">
                  <a:pos x="19" y="16"/>
                </a:cxn>
                <a:cxn ang="0">
                  <a:pos x="18" y="19"/>
                </a:cxn>
                <a:cxn ang="0">
                  <a:pos x="15" y="21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9" y="21"/>
                </a:cxn>
                <a:cxn ang="0">
                  <a:pos x="6" y="19"/>
                </a:cxn>
                <a:cxn ang="0">
                  <a:pos x="4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4" y="9"/>
                </a:cxn>
                <a:cxn ang="0">
                  <a:pos x="6" y="6"/>
                </a:cxn>
                <a:cxn ang="0">
                  <a:pos x="9" y="4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3" y="22"/>
                </a:cxn>
                <a:cxn ang="0">
                  <a:pos x="7" y="25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21" y="22"/>
                </a:cxn>
                <a:cxn ang="0">
                  <a:pos x="24" y="18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4" y="7"/>
                </a:cxn>
                <a:cxn ang="0">
                  <a:pos x="21" y="3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3"/>
                </a:cxn>
              </a:cxnLst>
              <a:rect l="0" t="0" r="r" b="b"/>
              <a:pathLst>
                <a:path w="24" h="25">
                  <a:moveTo>
                    <a:pt x="12" y="3"/>
                  </a:moveTo>
                  <a:lnTo>
                    <a:pt x="12" y="3"/>
                  </a:lnTo>
                  <a:lnTo>
                    <a:pt x="15" y="4"/>
                  </a:lnTo>
                  <a:lnTo>
                    <a:pt x="18" y="6"/>
                  </a:lnTo>
                  <a:lnTo>
                    <a:pt x="19" y="9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8" y="19"/>
                  </a:lnTo>
                  <a:lnTo>
                    <a:pt x="15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9" y="21"/>
                  </a:lnTo>
                  <a:lnTo>
                    <a:pt x="6" y="19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9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8" y="25"/>
                  </a:lnTo>
                  <a:lnTo>
                    <a:pt x="21" y="22"/>
                  </a:lnTo>
                  <a:lnTo>
                    <a:pt x="24" y="18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7"/>
                  </a:lnTo>
                  <a:lnTo>
                    <a:pt x="21" y="3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auto">
            <a:xfrm>
              <a:off x="2000" y="612"/>
              <a:ext cx="27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21" y="0"/>
                </a:cxn>
                <a:cxn ang="0">
                  <a:pos x="27" y="0"/>
                </a:cxn>
                <a:cxn ang="0">
                  <a:pos x="27" y="25"/>
                </a:cxn>
                <a:cxn ang="0">
                  <a:pos x="23" y="25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15" y="25"/>
                </a:cxn>
                <a:cxn ang="0">
                  <a:pos x="12" y="25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5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25">
                  <a:moveTo>
                    <a:pt x="0" y="0"/>
                  </a:moveTo>
                  <a:lnTo>
                    <a:pt x="6" y="0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25"/>
                  </a:lnTo>
                  <a:lnTo>
                    <a:pt x="23" y="25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auto">
            <a:xfrm>
              <a:off x="2033" y="612"/>
              <a:ext cx="20" cy="25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4" y="4"/>
                </a:cxn>
                <a:cxn ang="0">
                  <a:pos x="15" y="6"/>
                </a:cxn>
                <a:cxn ang="0">
                  <a:pos x="15" y="7"/>
                </a:cxn>
                <a:cxn ang="0">
                  <a:pos x="15" y="7"/>
                </a:cxn>
                <a:cxn ang="0">
                  <a:pos x="15" y="10"/>
                </a:cxn>
                <a:cxn ang="0">
                  <a:pos x="14" y="12"/>
                </a:cxn>
                <a:cxn ang="0">
                  <a:pos x="11" y="12"/>
                </a:cxn>
                <a:cxn ang="0">
                  <a:pos x="5" y="1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0" y="25"/>
                </a:cxn>
                <a:cxn ang="0">
                  <a:pos x="5" y="25"/>
                </a:cxn>
                <a:cxn ang="0">
                  <a:pos x="5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5" y="15"/>
                </a:cxn>
                <a:cxn ang="0">
                  <a:pos x="18" y="13"/>
                </a:cxn>
                <a:cxn ang="0">
                  <a:pos x="20" y="10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20" y="6"/>
                </a:cxn>
                <a:cxn ang="0">
                  <a:pos x="18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5" y="4"/>
                </a:cxn>
              </a:cxnLst>
              <a:rect l="0" t="0" r="r" b="b"/>
              <a:pathLst>
                <a:path w="20" h="25">
                  <a:moveTo>
                    <a:pt x="5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5" y="1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5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8" y="13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auto">
            <a:xfrm>
              <a:off x="2056" y="612"/>
              <a:ext cx="2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6" y="19"/>
                </a:cxn>
                <a:cxn ang="0">
                  <a:pos x="7" y="21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5" y="21"/>
                </a:cxn>
                <a:cxn ang="0">
                  <a:pos x="16" y="19"/>
                </a:cxn>
                <a:cxn ang="0">
                  <a:pos x="18" y="15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2" y="16"/>
                </a:cxn>
                <a:cxn ang="0">
                  <a:pos x="22" y="16"/>
                </a:cxn>
                <a:cxn ang="0">
                  <a:pos x="21" y="21"/>
                </a:cxn>
                <a:cxn ang="0">
                  <a:pos x="19" y="24"/>
                </a:cxn>
                <a:cxn ang="0">
                  <a:pos x="15" y="25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7" y="25"/>
                </a:cxn>
                <a:cxn ang="0">
                  <a:pos x="3" y="24"/>
                </a:cxn>
                <a:cxn ang="0">
                  <a:pos x="1" y="21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25">
                  <a:moveTo>
                    <a:pt x="0" y="0"/>
                  </a:moveTo>
                  <a:lnTo>
                    <a:pt x="4" y="0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6" y="19"/>
                  </a:lnTo>
                  <a:lnTo>
                    <a:pt x="7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5" y="21"/>
                  </a:lnTo>
                  <a:lnTo>
                    <a:pt x="16" y="19"/>
                  </a:lnTo>
                  <a:lnTo>
                    <a:pt x="18" y="15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1" y="21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5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auto">
            <a:xfrm>
              <a:off x="2080" y="612"/>
              <a:ext cx="21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21" y="4"/>
                </a:cxn>
                <a:cxn ang="0">
                  <a:pos x="14" y="4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25">
                  <a:moveTo>
                    <a:pt x="0" y="0"/>
                  </a:moveTo>
                  <a:lnTo>
                    <a:pt x="21" y="0"/>
                  </a:lnTo>
                  <a:lnTo>
                    <a:pt x="21" y="4"/>
                  </a:lnTo>
                  <a:lnTo>
                    <a:pt x="14" y="4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auto">
            <a:xfrm>
              <a:off x="2104" y="612"/>
              <a:ext cx="20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0"/>
                </a:cxn>
                <a:cxn ang="0">
                  <a:pos x="20" y="4"/>
                </a:cxn>
                <a:cxn ang="0">
                  <a:pos x="5" y="4"/>
                </a:cxn>
                <a:cxn ang="0">
                  <a:pos x="5" y="10"/>
                </a:cxn>
                <a:cxn ang="0">
                  <a:pos x="18" y="10"/>
                </a:cxn>
                <a:cxn ang="0">
                  <a:pos x="18" y="13"/>
                </a:cxn>
                <a:cxn ang="0">
                  <a:pos x="5" y="13"/>
                </a:cxn>
                <a:cxn ang="0">
                  <a:pos x="5" y="21"/>
                </a:cxn>
                <a:cxn ang="0">
                  <a:pos x="20" y="21"/>
                </a:cxn>
                <a:cxn ang="0">
                  <a:pos x="20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25">
                  <a:moveTo>
                    <a:pt x="0" y="0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5" y="4"/>
                  </a:lnTo>
                  <a:lnTo>
                    <a:pt x="5" y="10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5" y="13"/>
                  </a:lnTo>
                  <a:lnTo>
                    <a:pt x="5" y="21"/>
                  </a:lnTo>
                  <a:lnTo>
                    <a:pt x="20" y="21"/>
                  </a:lnTo>
                  <a:lnTo>
                    <a:pt x="20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auto">
            <a:xfrm>
              <a:off x="2127" y="612"/>
              <a:ext cx="22" cy="2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6" y="6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6" y="10"/>
                </a:cxn>
                <a:cxn ang="0">
                  <a:pos x="12" y="12"/>
                </a:cxn>
                <a:cxn ang="0">
                  <a:pos x="4" y="1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4" y="15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5" y="15"/>
                </a:cxn>
                <a:cxn ang="0">
                  <a:pos x="16" y="16"/>
                </a:cxn>
                <a:cxn ang="0">
                  <a:pos x="16" y="21"/>
                </a:cxn>
                <a:cxn ang="0">
                  <a:pos x="16" y="21"/>
                </a:cxn>
                <a:cxn ang="0">
                  <a:pos x="18" y="25"/>
                </a:cxn>
                <a:cxn ang="0">
                  <a:pos x="22" y="25"/>
                </a:cxn>
                <a:cxn ang="0">
                  <a:pos x="22" y="25"/>
                </a:cxn>
                <a:cxn ang="0">
                  <a:pos x="21" y="18"/>
                </a:cxn>
                <a:cxn ang="0">
                  <a:pos x="21" y="18"/>
                </a:cxn>
                <a:cxn ang="0">
                  <a:pos x="19" y="15"/>
                </a:cxn>
                <a:cxn ang="0">
                  <a:pos x="18" y="13"/>
                </a:cxn>
                <a:cxn ang="0">
                  <a:pos x="18" y="13"/>
                </a:cxn>
                <a:cxn ang="0">
                  <a:pos x="18" y="13"/>
                </a:cxn>
                <a:cxn ang="0">
                  <a:pos x="19" y="12"/>
                </a:cxn>
                <a:cxn ang="0">
                  <a:pos x="21" y="10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1" y="4"/>
                </a:cxn>
                <a:cxn ang="0">
                  <a:pos x="19" y="1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4" y="4"/>
                </a:cxn>
              </a:cxnLst>
              <a:rect l="0" t="0" r="r" b="b"/>
              <a:pathLst>
                <a:path w="22" h="25">
                  <a:moveTo>
                    <a:pt x="4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4" y="1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4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6" y="16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8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19" y="15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auto">
            <a:xfrm>
              <a:off x="2151" y="612"/>
              <a:ext cx="21" cy="25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4" y="16"/>
                </a:cxn>
                <a:cxn ang="0">
                  <a:pos x="6" y="19"/>
                </a:cxn>
                <a:cxn ang="0">
                  <a:pos x="7" y="21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6" y="21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6" y="16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10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4"/>
                </a:cxn>
                <a:cxn ang="0">
                  <a:pos x="21" y="7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6" y="6"/>
                </a:cxn>
                <a:cxn ang="0">
                  <a:pos x="15" y="4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7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16" y="12"/>
                </a:cxn>
                <a:cxn ang="0">
                  <a:pos x="16" y="12"/>
                </a:cxn>
                <a:cxn ang="0">
                  <a:pos x="21" y="13"/>
                </a:cxn>
                <a:cxn ang="0">
                  <a:pos x="21" y="18"/>
                </a:cxn>
                <a:cxn ang="0">
                  <a:pos x="21" y="18"/>
                </a:cxn>
                <a:cxn ang="0">
                  <a:pos x="21" y="21"/>
                </a:cxn>
                <a:cxn ang="0">
                  <a:pos x="18" y="24"/>
                </a:cxn>
                <a:cxn ang="0">
                  <a:pos x="15" y="25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7" y="25"/>
                </a:cxn>
                <a:cxn ang="0">
                  <a:pos x="4" y="24"/>
                </a:cxn>
                <a:cxn ang="0">
                  <a:pos x="1" y="21"/>
                </a:cxn>
                <a:cxn ang="0">
                  <a:pos x="0" y="16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4" y="16"/>
                </a:cxn>
              </a:cxnLst>
              <a:rect l="0" t="0" r="r" b="b"/>
              <a:pathLst>
                <a:path w="21" h="25">
                  <a:moveTo>
                    <a:pt x="4" y="16"/>
                  </a:moveTo>
                  <a:lnTo>
                    <a:pt x="4" y="16"/>
                  </a:lnTo>
                  <a:lnTo>
                    <a:pt x="6" y="19"/>
                  </a:lnTo>
                  <a:lnTo>
                    <a:pt x="7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6" y="21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1" y="13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21"/>
                  </a:lnTo>
                  <a:lnTo>
                    <a:pt x="18" y="24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5"/>
                  </a:lnTo>
                  <a:lnTo>
                    <a:pt x="4" y="24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auto">
            <a:xfrm>
              <a:off x="1597" y="565"/>
              <a:ext cx="48" cy="72"/>
            </a:xfrm>
            <a:custGeom>
              <a:avLst/>
              <a:gdLst/>
              <a:ahLst/>
              <a:cxnLst>
                <a:cxn ang="0">
                  <a:pos x="18" y="38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0" y="39"/>
                </a:cxn>
                <a:cxn ang="0">
                  <a:pos x="42" y="41"/>
                </a:cxn>
                <a:cxn ang="0">
                  <a:pos x="42" y="42"/>
                </a:cxn>
                <a:cxn ang="0">
                  <a:pos x="42" y="30"/>
                </a:cxn>
                <a:cxn ang="0">
                  <a:pos x="18" y="30"/>
                </a:cxn>
                <a:cxn ang="0">
                  <a:pos x="18" y="7"/>
                </a:cxn>
                <a:cxn ang="0">
                  <a:pos x="40" y="7"/>
                </a:cxn>
                <a:cxn ang="0">
                  <a:pos x="40" y="7"/>
                </a:cxn>
                <a:cxn ang="0">
                  <a:pos x="45" y="9"/>
                </a:cxn>
                <a:cxn ang="0">
                  <a:pos x="46" y="10"/>
                </a:cxn>
                <a:cxn ang="0">
                  <a:pos x="48" y="13"/>
                </a:cxn>
                <a:cxn ang="0">
                  <a:pos x="4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6" y="7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4" y="71"/>
                </a:cxn>
                <a:cxn ang="0">
                  <a:pos x="3" y="72"/>
                </a:cxn>
                <a:cxn ang="0">
                  <a:pos x="0" y="72"/>
                </a:cxn>
                <a:cxn ang="0">
                  <a:pos x="24" y="72"/>
                </a:cxn>
                <a:cxn ang="0">
                  <a:pos x="24" y="72"/>
                </a:cxn>
                <a:cxn ang="0">
                  <a:pos x="22" y="72"/>
                </a:cxn>
                <a:cxn ang="0">
                  <a:pos x="21" y="71"/>
                </a:cxn>
                <a:cxn ang="0">
                  <a:pos x="18" y="65"/>
                </a:cxn>
                <a:cxn ang="0">
                  <a:pos x="18" y="38"/>
                </a:cxn>
                <a:cxn ang="0">
                  <a:pos x="18" y="38"/>
                </a:cxn>
                <a:cxn ang="0">
                  <a:pos x="18" y="38"/>
                </a:cxn>
              </a:cxnLst>
              <a:rect l="0" t="0" r="r" b="b"/>
              <a:pathLst>
                <a:path w="48" h="72">
                  <a:moveTo>
                    <a:pt x="18" y="38"/>
                  </a:moveTo>
                  <a:lnTo>
                    <a:pt x="36" y="38"/>
                  </a:lnTo>
                  <a:lnTo>
                    <a:pt x="36" y="38"/>
                  </a:lnTo>
                  <a:lnTo>
                    <a:pt x="40" y="39"/>
                  </a:lnTo>
                  <a:lnTo>
                    <a:pt x="42" y="41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18" y="30"/>
                  </a:lnTo>
                  <a:lnTo>
                    <a:pt x="18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5" y="9"/>
                  </a:lnTo>
                  <a:lnTo>
                    <a:pt x="46" y="10"/>
                  </a:lnTo>
                  <a:lnTo>
                    <a:pt x="48" y="13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6" y="7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4" y="71"/>
                  </a:lnTo>
                  <a:lnTo>
                    <a:pt x="3" y="72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18" y="65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auto">
            <a:xfrm>
              <a:off x="1646" y="565"/>
              <a:ext cx="65" cy="74"/>
            </a:xfrm>
            <a:custGeom>
              <a:avLst/>
              <a:gdLst/>
              <a:ahLst/>
              <a:cxnLst>
                <a:cxn ang="0">
                  <a:pos x="18" y="53"/>
                </a:cxn>
                <a:cxn ang="0">
                  <a:pos x="18" y="53"/>
                </a:cxn>
                <a:cxn ang="0">
                  <a:pos x="20" y="59"/>
                </a:cxn>
                <a:cxn ang="0">
                  <a:pos x="23" y="63"/>
                </a:cxn>
                <a:cxn ang="0">
                  <a:pos x="26" y="66"/>
                </a:cxn>
                <a:cxn ang="0">
                  <a:pos x="32" y="66"/>
                </a:cxn>
                <a:cxn ang="0">
                  <a:pos x="32" y="66"/>
                </a:cxn>
                <a:cxn ang="0">
                  <a:pos x="38" y="66"/>
                </a:cxn>
                <a:cxn ang="0">
                  <a:pos x="43" y="63"/>
                </a:cxn>
                <a:cxn ang="0">
                  <a:pos x="46" y="59"/>
                </a:cxn>
                <a:cxn ang="0">
                  <a:pos x="46" y="53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62" y="0"/>
                </a:cxn>
                <a:cxn ang="0">
                  <a:pos x="61" y="1"/>
                </a:cxn>
                <a:cxn ang="0">
                  <a:pos x="59" y="7"/>
                </a:cxn>
                <a:cxn ang="0">
                  <a:pos x="59" y="51"/>
                </a:cxn>
                <a:cxn ang="0">
                  <a:pos x="59" y="51"/>
                </a:cxn>
                <a:cxn ang="0">
                  <a:pos x="58" y="57"/>
                </a:cxn>
                <a:cxn ang="0">
                  <a:pos x="56" y="62"/>
                </a:cxn>
                <a:cxn ang="0">
                  <a:pos x="55" y="65"/>
                </a:cxn>
                <a:cxn ang="0">
                  <a:pos x="52" y="68"/>
                </a:cxn>
                <a:cxn ang="0">
                  <a:pos x="43" y="72"/>
                </a:cxn>
                <a:cxn ang="0">
                  <a:pos x="32" y="74"/>
                </a:cxn>
                <a:cxn ang="0">
                  <a:pos x="32" y="74"/>
                </a:cxn>
                <a:cxn ang="0">
                  <a:pos x="21" y="72"/>
                </a:cxn>
                <a:cxn ang="0">
                  <a:pos x="14" y="68"/>
                </a:cxn>
                <a:cxn ang="0">
                  <a:pos x="9" y="65"/>
                </a:cxn>
                <a:cxn ang="0">
                  <a:pos x="8" y="62"/>
                </a:cxn>
                <a:cxn ang="0">
                  <a:pos x="6" y="57"/>
                </a:cxn>
                <a:cxn ang="0">
                  <a:pos x="5" y="51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20" y="1"/>
                </a:cxn>
                <a:cxn ang="0">
                  <a:pos x="18" y="7"/>
                </a:cxn>
                <a:cxn ang="0">
                  <a:pos x="18" y="53"/>
                </a:cxn>
                <a:cxn ang="0">
                  <a:pos x="18" y="53"/>
                </a:cxn>
                <a:cxn ang="0">
                  <a:pos x="18" y="53"/>
                </a:cxn>
              </a:cxnLst>
              <a:rect l="0" t="0" r="r" b="b"/>
              <a:pathLst>
                <a:path w="65" h="74">
                  <a:moveTo>
                    <a:pt x="18" y="53"/>
                  </a:moveTo>
                  <a:lnTo>
                    <a:pt x="18" y="53"/>
                  </a:lnTo>
                  <a:lnTo>
                    <a:pt x="20" y="59"/>
                  </a:lnTo>
                  <a:lnTo>
                    <a:pt x="23" y="63"/>
                  </a:lnTo>
                  <a:lnTo>
                    <a:pt x="26" y="66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38" y="66"/>
                  </a:lnTo>
                  <a:lnTo>
                    <a:pt x="43" y="63"/>
                  </a:lnTo>
                  <a:lnTo>
                    <a:pt x="46" y="59"/>
                  </a:lnTo>
                  <a:lnTo>
                    <a:pt x="46" y="53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1" y="1"/>
                  </a:lnTo>
                  <a:lnTo>
                    <a:pt x="59" y="7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8" y="57"/>
                  </a:lnTo>
                  <a:lnTo>
                    <a:pt x="56" y="62"/>
                  </a:lnTo>
                  <a:lnTo>
                    <a:pt x="55" y="65"/>
                  </a:lnTo>
                  <a:lnTo>
                    <a:pt x="52" y="68"/>
                  </a:lnTo>
                  <a:lnTo>
                    <a:pt x="43" y="72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21" y="72"/>
                  </a:lnTo>
                  <a:lnTo>
                    <a:pt x="14" y="68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6" y="57"/>
                  </a:lnTo>
                  <a:lnTo>
                    <a:pt x="5" y="51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8" y="7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8" y="5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auto">
            <a:xfrm>
              <a:off x="1708" y="565"/>
              <a:ext cx="30" cy="101"/>
            </a:xfrm>
            <a:custGeom>
              <a:avLst/>
              <a:gdLst/>
              <a:ahLst/>
              <a:cxnLst>
                <a:cxn ang="0">
                  <a:pos x="24" y="7"/>
                </a:cxn>
                <a:cxn ang="0">
                  <a:pos x="24" y="7"/>
                </a:cxn>
                <a:cxn ang="0">
                  <a:pos x="26" y="1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9" y="1"/>
                </a:cxn>
                <a:cxn ang="0">
                  <a:pos x="11" y="7"/>
                </a:cxn>
                <a:cxn ang="0">
                  <a:pos x="11" y="80"/>
                </a:cxn>
                <a:cxn ang="0">
                  <a:pos x="11" y="80"/>
                </a:cxn>
                <a:cxn ang="0">
                  <a:pos x="9" y="87"/>
                </a:cxn>
                <a:cxn ang="0">
                  <a:pos x="6" y="95"/>
                </a:cxn>
                <a:cxn ang="0">
                  <a:pos x="3" y="98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5" y="99"/>
                </a:cxn>
                <a:cxn ang="0">
                  <a:pos x="12" y="96"/>
                </a:cxn>
                <a:cxn ang="0">
                  <a:pos x="17" y="93"/>
                </a:cxn>
                <a:cxn ang="0">
                  <a:pos x="20" y="89"/>
                </a:cxn>
                <a:cxn ang="0">
                  <a:pos x="23" y="83"/>
                </a:cxn>
                <a:cxn ang="0">
                  <a:pos x="24" y="75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</a:cxnLst>
              <a:rect l="0" t="0" r="r" b="b"/>
              <a:pathLst>
                <a:path w="30" h="101">
                  <a:moveTo>
                    <a:pt x="24" y="7"/>
                  </a:moveTo>
                  <a:lnTo>
                    <a:pt x="24" y="7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1" y="7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9" y="87"/>
                  </a:lnTo>
                  <a:lnTo>
                    <a:pt x="6" y="95"/>
                  </a:lnTo>
                  <a:lnTo>
                    <a:pt x="3" y="98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5" y="99"/>
                  </a:lnTo>
                  <a:lnTo>
                    <a:pt x="12" y="96"/>
                  </a:lnTo>
                  <a:lnTo>
                    <a:pt x="17" y="93"/>
                  </a:lnTo>
                  <a:lnTo>
                    <a:pt x="20" y="89"/>
                  </a:lnTo>
                  <a:lnTo>
                    <a:pt x="23" y="83"/>
                  </a:lnTo>
                  <a:lnTo>
                    <a:pt x="24" y="75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auto">
            <a:xfrm>
              <a:off x="1865" y="565"/>
              <a:ext cx="64" cy="74"/>
            </a:xfrm>
            <a:custGeom>
              <a:avLst/>
              <a:gdLst/>
              <a:ahLst/>
              <a:cxnLst>
                <a:cxn ang="0">
                  <a:pos x="19" y="53"/>
                </a:cxn>
                <a:cxn ang="0">
                  <a:pos x="19" y="53"/>
                </a:cxn>
                <a:cxn ang="0">
                  <a:pos x="19" y="59"/>
                </a:cxn>
                <a:cxn ang="0">
                  <a:pos x="22" y="63"/>
                </a:cxn>
                <a:cxn ang="0">
                  <a:pos x="27" y="66"/>
                </a:cxn>
                <a:cxn ang="0">
                  <a:pos x="33" y="66"/>
                </a:cxn>
                <a:cxn ang="0">
                  <a:pos x="33" y="66"/>
                </a:cxn>
                <a:cxn ang="0">
                  <a:pos x="37" y="66"/>
                </a:cxn>
                <a:cxn ang="0">
                  <a:pos x="42" y="63"/>
                </a:cxn>
                <a:cxn ang="0">
                  <a:pos x="45" y="59"/>
                </a:cxn>
                <a:cxn ang="0">
                  <a:pos x="46" y="53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63" y="0"/>
                </a:cxn>
                <a:cxn ang="0">
                  <a:pos x="61" y="1"/>
                </a:cxn>
                <a:cxn ang="0">
                  <a:pos x="60" y="7"/>
                </a:cxn>
                <a:cxn ang="0">
                  <a:pos x="60" y="51"/>
                </a:cxn>
                <a:cxn ang="0">
                  <a:pos x="60" y="51"/>
                </a:cxn>
                <a:cxn ang="0">
                  <a:pos x="58" y="57"/>
                </a:cxn>
                <a:cxn ang="0">
                  <a:pos x="57" y="62"/>
                </a:cxn>
                <a:cxn ang="0">
                  <a:pos x="55" y="65"/>
                </a:cxn>
                <a:cxn ang="0">
                  <a:pos x="51" y="68"/>
                </a:cxn>
                <a:cxn ang="0">
                  <a:pos x="43" y="72"/>
                </a:cxn>
                <a:cxn ang="0">
                  <a:pos x="33" y="74"/>
                </a:cxn>
                <a:cxn ang="0">
                  <a:pos x="33" y="74"/>
                </a:cxn>
                <a:cxn ang="0">
                  <a:pos x="22" y="72"/>
                </a:cxn>
                <a:cxn ang="0">
                  <a:pos x="13" y="68"/>
                </a:cxn>
                <a:cxn ang="0">
                  <a:pos x="10" y="65"/>
                </a:cxn>
                <a:cxn ang="0">
                  <a:pos x="9" y="62"/>
                </a:cxn>
                <a:cxn ang="0">
                  <a:pos x="6" y="57"/>
                </a:cxn>
                <a:cxn ang="0">
                  <a:pos x="6" y="51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19" y="7"/>
                </a:cxn>
                <a:cxn ang="0">
                  <a:pos x="19" y="53"/>
                </a:cxn>
                <a:cxn ang="0">
                  <a:pos x="19" y="53"/>
                </a:cxn>
                <a:cxn ang="0">
                  <a:pos x="19" y="53"/>
                </a:cxn>
              </a:cxnLst>
              <a:rect l="0" t="0" r="r" b="b"/>
              <a:pathLst>
                <a:path w="64" h="74">
                  <a:moveTo>
                    <a:pt x="19" y="53"/>
                  </a:moveTo>
                  <a:lnTo>
                    <a:pt x="19" y="53"/>
                  </a:lnTo>
                  <a:lnTo>
                    <a:pt x="19" y="59"/>
                  </a:lnTo>
                  <a:lnTo>
                    <a:pt x="22" y="63"/>
                  </a:lnTo>
                  <a:lnTo>
                    <a:pt x="27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7" y="66"/>
                  </a:lnTo>
                  <a:lnTo>
                    <a:pt x="42" y="63"/>
                  </a:lnTo>
                  <a:lnTo>
                    <a:pt x="45" y="59"/>
                  </a:lnTo>
                  <a:lnTo>
                    <a:pt x="46" y="53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60" y="7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58" y="57"/>
                  </a:lnTo>
                  <a:lnTo>
                    <a:pt x="57" y="62"/>
                  </a:lnTo>
                  <a:lnTo>
                    <a:pt x="55" y="65"/>
                  </a:lnTo>
                  <a:lnTo>
                    <a:pt x="51" y="68"/>
                  </a:lnTo>
                  <a:lnTo>
                    <a:pt x="43" y="72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22" y="72"/>
                  </a:lnTo>
                  <a:lnTo>
                    <a:pt x="13" y="68"/>
                  </a:lnTo>
                  <a:lnTo>
                    <a:pt x="10" y="65"/>
                  </a:lnTo>
                  <a:lnTo>
                    <a:pt x="9" y="62"/>
                  </a:lnTo>
                  <a:lnTo>
                    <a:pt x="6" y="57"/>
                  </a:lnTo>
                  <a:lnTo>
                    <a:pt x="6" y="51"/>
                  </a:lnTo>
                  <a:lnTo>
                    <a:pt x="6" y="7"/>
                  </a:lnTo>
                  <a:lnTo>
                    <a:pt x="6" y="7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7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19" y="5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auto">
            <a:xfrm>
              <a:off x="1818" y="563"/>
              <a:ext cx="48" cy="76"/>
            </a:xfrm>
            <a:custGeom>
              <a:avLst/>
              <a:gdLst/>
              <a:ahLst/>
              <a:cxnLst>
                <a:cxn ang="0">
                  <a:pos x="41" y="14"/>
                </a:cxn>
                <a:cxn ang="0">
                  <a:pos x="33" y="8"/>
                </a:cxn>
                <a:cxn ang="0">
                  <a:pos x="29" y="8"/>
                </a:cxn>
                <a:cxn ang="0">
                  <a:pos x="20" y="9"/>
                </a:cxn>
                <a:cxn ang="0">
                  <a:pos x="15" y="14"/>
                </a:cxn>
                <a:cxn ang="0">
                  <a:pos x="14" y="20"/>
                </a:cxn>
                <a:cxn ang="0">
                  <a:pos x="14" y="23"/>
                </a:cxn>
                <a:cxn ang="0">
                  <a:pos x="20" y="29"/>
                </a:cxn>
                <a:cxn ang="0">
                  <a:pos x="35" y="37"/>
                </a:cxn>
                <a:cxn ang="0">
                  <a:pos x="44" y="43"/>
                </a:cxn>
                <a:cxn ang="0">
                  <a:pos x="48" y="53"/>
                </a:cxn>
                <a:cxn ang="0">
                  <a:pos x="48" y="56"/>
                </a:cxn>
                <a:cxn ang="0">
                  <a:pos x="47" y="62"/>
                </a:cxn>
                <a:cxn ang="0">
                  <a:pos x="41" y="70"/>
                </a:cxn>
                <a:cxn ang="0">
                  <a:pos x="29" y="76"/>
                </a:cxn>
                <a:cxn ang="0">
                  <a:pos x="18" y="76"/>
                </a:cxn>
                <a:cxn ang="0">
                  <a:pos x="5" y="74"/>
                </a:cxn>
                <a:cxn ang="0">
                  <a:pos x="0" y="61"/>
                </a:cxn>
                <a:cxn ang="0">
                  <a:pos x="11" y="67"/>
                </a:cxn>
                <a:cxn ang="0">
                  <a:pos x="18" y="68"/>
                </a:cxn>
                <a:cxn ang="0">
                  <a:pos x="29" y="67"/>
                </a:cxn>
                <a:cxn ang="0">
                  <a:pos x="33" y="62"/>
                </a:cxn>
                <a:cxn ang="0">
                  <a:pos x="36" y="56"/>
                </a:cxn>
                <a:cxn ang="0">
                  <a:pos x="35" y="53"/>
                </a:cxn>
                <a:cxn ang="0">
                  <a:pos x="30" y="49"/>
                </a:cxn>
                <a:cxn ang="0">
                  <a:pos x="15" y="40"/>
                </a:cxn>
                <a:cxn ang="0">
                  <a:pos x="6" y="34"/>
                </a:cxn>
                <a:cxn ang="0">
                  <a:pos x="2" y="23"/>
                </a:cxn>
                <a:cxn ang="0">
                  <a:pos x="2" y="20"/>
                </a:cxn>
                <a:cxn ang="0">
                  <a:pos x="5" y="11"/>
                </a:cxn>
                <a:cxn ang="0">
                  <a:pos x="12" y="3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41" y="3"/>
                </a:cxn>
                <a:cxn ang="0">
                  <a:pos x="41" y="14"/>
                </a:cxn>
              </a:cxnLst>
              <a:rect l="0" t="0" r="r" b="b"/>
              <a:pathLst>
                <a:path w="48" h="76">
                  <a:moveTo>
                    <a:pt x="41" y="14"/>
                  </a:moveTo>
                  <a:lnTo>
                    <a:pt x="41" y="14"/>
                  </a:lnTo>
                  <a:lnTo>
                    <a:pt x="38" y="9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3" y="8"/>
                  </a:lnTo>
                  <a:lnTo>
                    <a:pt x="20" y="9"/>
                  </a:lnTo>
                  <a:lnTo>
                    <a:pt x="17" y="11"/>
                  </a:lnTo>
                  <a:lnTo>
                    <a:pt x="15" y="14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7" y="26"/>
                  </a:lnTo>
                  <a:lnTo>
                    <a:pt x="20" y="29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9" y="40"/>
                  </a:lnTo>
                  <a:lnTo>
                    <a:pt x="44" y="43"/>
                  </a:lnTo>
                  <a:lnTo>
                    <a:pt x="47" y="49"/>
                  </a:lnTo>
                  <a:lnTo>
                    <a:pt x="48" y="53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9"/>
                  </a:lnTo>
                  <a:lnTo>
                    <a:pt x="47" y="62"/>
                  </a:lnTo>
                  <a:lnTo>
                    <a:pt x="44" y="65"/>
                  </a:lnTo>
                  <a:lnTo>
                    <a:pt x="41" y="70"/>
                  </a:lnTo>
                  <a:lnTo>
                    <a:pt x="36" y="73"/>
                  </a:lnTo>
                  <a:lnTo>
                    <a:pt x="29" y="76"/>
                  </a:lnTo>
                  <a:lnTo>
                    <a:pt x="18" y="76"/>
                  </a:lnTo>
                  <a:lnTo>
                    <a:pt x="18" y="76"/>
                  </a:lnTo>
                  <a:lnTo>
                    <a:pt x="14" y="76"/>
                  </a:lnTo>
                  <a:lnTo>
                    <a:pt x="5" y="74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5" y="65"/>
                  </a:lnTo>
                  <a:lnTo>
                    <a:pt x="11" y="67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9" y="67"/>
                  </a:lnTo>
                  <a:lnTo>
                    <a:pt x="32" y="65"/>
                  </a:lnTo>
                  <a:lnTo>
                    <a:pt x="33" y="62"/>
                  </a:lnTo>
                  <a:lnTo>
                    <a:pt x="35" y="58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5" y="53"/>
                  </a:lnTo>
                  <a:lnTo>
                    <a:pt x="33" y="50"/>
                  </a:lnTo>
                  <a:lnTo>
                    <a:pt x="30" y="49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1" y="37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7"/>
                  </a:lnTo>
                  <a:lnTo>
                    <a:pt x="5" y="11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8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2"/>
                  </a:lnTo>
                  <a:lnTo>
                    <a:pt x="41" y="3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1" y="1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auto">
            <a:xfrm>
              <a:off x="1765" y="565"/>
              <a:ext cx="55" cy="7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" y="10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21" y="7"/>
                </a:cxn>
                <a:cxn ang="0">
                  <a:pos x="21" y="65"/>
                </a:cxn>
                <a:cxn ang="0">
                  <a:pos x="21" y="65"/>
                </a:cxn>
                <a:cxn ang="0">
                  <a:pos x="20" y="71"/>
                </a:cxn>
                <a:cxn ang="0">
                  <a:pos x="17" y="72"/>
                </a:cxn>
                <a:cxn ang="0">
                  <a:pos x="15" y="72"/>
                </a:cxn>
                <a:cxn ang="0">
                  <a:pos x="39" y="72"/>
                </a:cxn>
                <a:cxn ang="0">
                  <a:pos x="39" y="72"/>
                </a:cxn>
                <a:cxn ang="0">
                  <a:pos x="38" y="72"/>
                </a:cxn>
                <a:cxn ang="0">
                  <a:pos x="35" y="71"/>
                </a:cxn>
                <a:cxn ang="0">
                  <a:pos x="33" y="65"/>
                </a:cxn>
                <a:cxn ang="0">
                  <a:pos x="33" y="7"/>
                </a:cxn>
                <a:cxn ang="0">
                  <a:pos x="44" y="7"/>
                </a:cxn>
                <a:cxn ang="0">
                  <a:pos x="44" y="7"/>
                </a:cxn>
                <a:cxn ang="0">
                  <a:pos x="47" y="7"/>
                </a:cxn>
                <a:cxn ang="0">
                  <a:pos x="49" y="9"/>
                </a:cxn>
                <a:cxn ang="0">
                  <a:pos x="50" y="10"/>
                </a:cxn>
                <a:cxn ang="0">
                  <a:pos x="50" y="13"/>
                </a:cxn>
                <a:cxn ang="0">
                  <a:pos x="5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5" h="72">
                  <a:moveTo>
                    <a:pt x="3" y="0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5" y="7"/>
                  </a:lnTo>
                  <a:lnTo>
                    <a:pt x="8" y="7"/>
                  </a:lnTo>
                  <a:lnTo>
                    <a:pt x="21" y="7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20" y="71"/>
                  </a:lnTo>
                  <a:lnTo>
                    <a:pt x="17" y="72"/>
                  </a:lnTo>
                  <a:lnTo>
                    <a:pt x="15" y="72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38" y="72"/>
                  </a:lnTo>
                  <a:lnTo>
                    <a:pt x="35" y="71"/>
                  </a:lnTo>
                  <a:lnTo>
                    <a:pt x="33" y="65"/>
                  </a:lnTo>
                  <a:lnTo>
                    <a:pt x="33" y="7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7" y="7"/>
                  </a:lnTo>
                  <a:lnTo>
                    <a:pt x="49" y="9"/>
                  </a:lnTo>
                  <a:lnTo>
                    <a:pt x="50" y="10"/>
                  </a:lnTo>
                  <a:lnTo>
                    <a:pt x="50" y="13"/>
                  </a:lnTo>
                  <a:lnTo>
                    <a:pt x="5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1707" y="509"/>
              <a:ext cx="67" cy="51"/>
            </a:xfrm>
            <a:custGeom>
              <a:avLst/>
              <a:gdLst/>
              <a:ahLst/>
              <a:cxnLst>
                <a:cxn ang="0">
                  <a:pos x="36" y="30"/>
                </a:cxn>
                <a:cxn ang="0">
                  <a:pos x="46" y="35"/>
                </a:cxn>
                <a:cxn ang="0">
                  <a:pos x="52" y="33"/>
                </a:cxn>
                <a:cxn ang="0">
                  <a:pos x="60" y="26"/>
                </a:cxn>
                <a:cxn ang="0">
                  <a:pos x="61" y="21"/>
                </a:cxn>
                <a:cxn ang="0">
                  <a:pos x="57" y="11"/>
                </a:cxn>
                <a:cxn ang="0">
                  <a:pos x="46" y="6"/>
                </a:cxn>
                <a:cxn ang="0">
                  <a:pos x="45" y="6"/>
                </a:cxn>
                <a:cxn ang="0">
                  <a:pos x="34" y="12"/>
                </a:cxn>
                <a:cxn ang="0">
                  <a:pos x="30" y="20"/>
                </a:cxn>
                <a:cxn ang="0">
                  <a:pos x="30" y="9"/>
                </a:cxn>
                <a:cxn ang="0">
                  <a:pos x="37" y="3"/>
                </a:cxn>
                <a:cxn ang="0">
                  <a:pos x="46" y="0"/>
                </a:cxn>
                <a:cxn ang="0">
                  <a:pos x="54" y="2"/>
                </a:cxn>
                <a:cxn ang="0">
                  <a:pos x="66" y="14"/>
                </a:cxn>
                <a:cxn ang="0">
                  <a:pos x="67" y="21"/>
                </a:cxn>
                <a:cxn ang="0">
                  <a:pos x="61" y="35"/>
                </a:cxn>
                <a:cxn ang="0">
                  <a:pos x="46" y="41"/>
                </a:cxn>
                <a:cxn ang="0">
                  <a:pos x="39" y="39"/>
                </a:cxn>
                <a:cxn ang="0">
                  <a:pos x="25" y="27"/>
                </a:cxn>
                <a:cxn ang="0">
                  <a:pos x="21" y="26"/>
                </a:cxn>
                <a:cxn ang="0">
                  <a:pos x="16" y="24"/>
                </a:cxn>
                <a:cxn ang="0">
                  <a:pos x="9" y="27"/>
                </a:cxn>
                <a:cxn ang="0">
                  <a:pos x="6" y="35"/>
                </a:cxn>
                <a:cxn ang="0">
                  <a:pos x="7" y="39"/>
                </a:cxn>
                <a:cxn ang="0">
                  <a:pos x="13" y="44"/>
                </a:cxn>
                <a:cxn ang="0">
                  <a:pos x="16" y="45"/>
                </a:cxn>
                <a:cxn ang="0">
                  <a:pos x="25" y="42"/>
                </a:cxn>
                <a:cxn ang="0">
                  <a:pos x="30" y="45"/>
                </a:cxn>
                <a:cxn ang="0">
                  <a:pos x="24" y="50"/>
                </a:cxn>
                <a:cxn ang="0">
                  <a:pos x="16" y="51"/>
                </a:cxn>
                <a:cxn ang="0">
                  <a:pos x="6" y="47"/>
                </a:cxn>
                <a:cxn ang="0">
                  <a:pos x="0" y="35"/>
                </a:cxn>
                <a:cxn ang="0">
                  <a:pos x="1" y="29"/>
                </a:cxn>
                <a:cxn ang="0">
                  <a:pos x="10" y="20"/>
                </a:cxn>
                <a:cxn ang="0">
                  <a:pos x="16" y="18"/>
                </a:cxn>
                <a:cxn ang="0">
                  <a:pos x="28" y="23"/>
                </a:cxn>
                <a:cxn ang="0">
                  <a:pos x="36" y="30"/>
                </a:cxn>
              </a:cxnLst>
              <a:rect l="0" t="0" r="r" b="b"/>
              <a:pathLst>
                <a:path w="67" h="51">
                  <a:moveTo>
                    <a:pt x="36" y="30"/>
                  </a:moveTo>
                  <a:lnTo>
                    <a:pt x="36" y="30"/>
                  </a:lnTo>
                  <a:lnTo>
                    <a:pt x="40" y="33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52" y="33"/>
                  </a:lnTo>
                  <a:lnTo>
                    <a:pt x="57" y="30"/>
                  </a:lnTo>
                  <a:lnTo>
                    <a:pt x="60" y="26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0" y="15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0" y="8"/>
                  </a:lnTo>
                  <a:lnTo>
                    <a:pt x="34" y="12"/>
                  </a:lnTo>
                  <a:lnTo>
                    <a:pt x="33" y="15"/>
                  </a:lnTo>
                  <a:lnTo>
                    <a:pt x="30" y="20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33" y="6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6" y="14"/>
                  </a:lnTo>
                  <a:lnTo>
                    <a:pt x="67" y="21"/>
                  </a:lnTo>
                  <a:lnTo>
                    <a:pt x="67" y="21"/>
                  </a:lnTo>
                  <a:lnTo>
                    <a:pt x="66" y="29"/>
                  </a:lnTo>
                  <a:lnTo>
                    <a:pt x="61" y="35"/>
                  </a:lnTo>
                  <a:lnTo>
                    <a:pt x="54" y="39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39" y="39"/>
                  </a:lnTo>
                  <a:lnTo>
                    <a:pt x="31" y="35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1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9" y="27"/>
                  </a:lnTo>
                  <a:lnTo>
                    <a:pt x="7" y="30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9"/>
                  </a:lnTo>
                  <a:lnTo>
                    <a:pt x="9" y="42"/>
                  </a:lnTo>
                  <a:lnTo>
                    <a:pt x="13" y="44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22" y="44"/>
                  </a:lnTo>
                  <a:lnTo>
                    <a:pt x="25" y="42"/>
                  </a:lnTo>
                  <a:lnTo>
                    <a:pt x="30" y="36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24" y="50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0" y="50"/>
                  </a:lnTo>
                  <a:lnTo>
                    <a:pt x="6" y="47"/>
                  </a:lnTo>
                  <a:lnTo>
                    <a:pt x="1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29"/>
                  </a:lnTo>
                  <a:lnTo>
                    <a:pt x="6" y="23"/>
                  </a:lnTo>
                  <a:lnTo>
                    <a:pt x="10" y="2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4" y="20"/>
                  </a:lnTo>
                  <a:lnTo>
                    <a:pt x="28" y="23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1743" y="655"/>
              <a:ext cx="433" cy="68"/>
            </a:xfrm>
            <a:custGeom>
              <a:avLst/>
              <a:gdLst/>
              <a:ahLst/>
              <a:cxnLst>
                <a:cxn ang="0">
                  <a:pos x="37" y="14"/>
                </a:cxn>
                <a:cxn ang="0">
                  <a:pos x="21" y="14"/>
                </a:cxn>
                <a:cxn ang="0">
                  <a:pos x="19" y="18"/>
                </a:cxn>
                <a:cxn ang="0">
                  <a:pos x="37" y="29"/>
                </a:cxn>
                <a:cxn ang="0">
                  <a:pos x="52" y="47"/>
                </a:cxn>
                <a:cxn ang="0">
                  <a:pos x="48" y="59"/>
                </a:cxn>
                <a:cxn ang="0">
                  <a:pos x="34" y="67"/>
                </a:cxn>
                <a:cxn ang="0">
                  <a:pos x="12" y="67"/>
                </a:cxn>
                <a:cxn ang="0">
                  <a:pos x="12" y="54"/>
                </a:cxn>
                <a:cxn ang="0">
                  <a:pos x="30" y="54"/>
                </a:cxn>
                <a:cxn ang="0">
                  <a:pos x="31" y="47"/>
                </a:cxn>
                <a:cxn ang="0">
                  <a:pos x="9" y="35"/>
                </a:cxn>
                <a:cxn ang="0">
                  <a:pos x="0" y="20"/>
                </a:cxn>
                <a:cxn ang="0">
                  <a:pos x="4" y="9"/>
                </a:cxn>
                <a:cxn ang="0">
                  <a:pos x="28" y="0"/>
                </a:cxn>
                <a:cxn ang="0">
                  <a:pos x="46" y="3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144" y="2"/>
                </a:cxn>
                <a:cxn ang="0">
                  <a:pos x="141" y="29"/>
                </a:cxn>
                <a:cxn ang="0">
                  <a:pos x="146" y="54"/>
                </a:cxn>
                <a:cxn ang="0">
                  <a:pos x="144" y="2"/>
                </a:cxn>
                <a:cxn ang="0">
                  <a:pos x="238" y="2"/>
                </a:cxn>
                <a:cxn ang="0">
                  <a:pos x="200" y="67"/>
                </a:cxn>
                <a:cxn ang="0">
                  <a:pos x="156" y="67"/>
                </a:cxn>
                <a:cxn ang="0">
                  <a:pos x="214" y="2"/>
                </a:cxn>
                <a:cxn ang="0">
                  <a:pos x="46" y="3"/>
                </a:cxn>
                <a:cxn ang="0">
                  <a:pos x="272" y="29"/>
                </a:cxn>
                <a:cxn ang="0">
                  <a:pos x="272" y="54"/>
                </a:cxn>
                <a:cxn ang="0">
                  <a:pos x="253" y="2"/>
                </a:cxn>
                <a:cxn ang="0">
                  <a:pos x="46" y="3"/>
                </a:cxn>
                <a:cxn ang="0">
                  <a:pos x="326" y="24"/>
                </a:cxn>
                <a:cxn ang="0">
                  <a:pos x="334" y="2"/>
                </a:cxn>
                <a:cxn ang="0">
                  <a:pos x="372" y="2"/>
                </a:cxn>
                <a:cxn ang="0">
                  <a:pos x="427" y="15"/>
                </a:cxn>
                <a:cxn ang="0">
                  <a:pos x="409" y="12"/>
                </a:cxn>
                <a:cxn ang="0">
                  <a:pos x="400" y="15"/>
                </a:cxn>
                <a:cxn ang="0">
                  <a:pos x="400" y="21"/>
                </a:cxn>
                <a:cxn ang="0">
                  <a:pos x="424" y="32"/>
                </a:cxn>
                <a:cxn ang="0">
                  <a:pos x="433" y="47"/>
                </a:cxn>
                <a:cxn ang="0">
                  <a:pos x="429" y="59"/>
                </a:cxn>
                <a:cxn ang="0">
                  <a:pos x="405" y="68"/>
                </a:cxn>
                <a:cxn ang="0">
                  <a:pos x="382" y="65"/>
                </a:cxn>
                <a:cxn ang="0">
                  <a:pos x="403" y="56"/>
                </a:cxn>
                <a:cxn ang="0">
                  <a:pos x="411" y="54"/>
                </a:cxn>
                <a:cxn ang="0">
                  <a:pos x="412" y="47"/>
                </a:cxn>
                <a:cxn ang="0">
                  <a:pos x="390" y="35"/>
                </a:cxn>
                <a:cxn ang="0">
                  <a:pos x="381" y="20"/>
                </a:cxn>
                <a:cxn ang="0">
                  <a:pos x="385" y="9"/>
                </a:cxn>
                <a:cxn ang="0">
                  <a:pos x="409" y="0"/>
                </a:cxn>
                <a:cxn ang="0">
                  <a:pos x="427" y="3"/>
                </a:cxn>
              </a:cxnLst>
              <a:rect l="0" t="0" r="r" b="b"/>
              <a:pathLst>
                <a:path w="433" h="68">
                  <a:moveTo>
                    <a:pt x="46" y="3"/>
                  </a:moveTo>
                  <a:lnTo>
                    <a:pt x="46" y="15"/>
                  </a:lnTo>
                  <a:lnTo>
                    <a:pt x="46" y="15"/>
                  </a:lnTo>
                  <a:lnTo>
                    <a:pt x="37" y="1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5" y="12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21" y="21"/>
                  </a:lnTo>
                  <a:lnTo>
                    <a:pt x="25" y="23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43" y="32"/>
                  </a:lnTo>
                  <a:lnTo>
                    <a:pt x="48" y="36"/>
                  </a:lnTo>
                  <a:lnTo>
                    <a:pt x="51" y="41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51" y="51"/>
                  </a:lnTo>
                  <a:lnTo>
                    <a:pt x="49" y="56"/>
                  </a:lnTo>
                  <a:lnTo>
                    <a:pt x="48" y="59"/>
                  </a:lnTo>
                  <a:lnTo>
                    <a:pt x="45" y="62"/>
                  </a:lnTo>
                  <a:lnTo>
                    <a:pt x="45" y="62"/>
                  </a:lnTo>
                  <a:lnTo>
                    <a:pt x="40" y="65"/>
                  </a:lnTo>
                  <a:lnTo>
                    <a:pt x="34" y="67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" y="65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2" y="54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7" y="54"/>
                  </a:lnTo>
                  <a:lnTo>
                    <a:pt x="30" y="54"/>
                  </a:lnTo>
                  <a:lnTo>
                    <a:pt x="33" y="51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31" y="47"/>
                  </a:lnTo>
                  <a:lnTo>
                    <a:pt x="28" y="44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9" y="35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4" y="9"/>
                  </a:lnTo>
                  <a:lnTo>
                    <a:pt x="7" y="6"/>
                  </a:lnTo>
                  <a:lnTo>
                    <a:pt x="7" y="6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61" y="2"/>
                  </a:lnTo>
                  <a:lnTo>
                    <a:pt x="61" y="67"/>
                  </a:lnTo>
                  <a:lnTo>
                    <a:pt x="81" y="67"/>
                  </a:lnTo>
                  <a:lnTo>
                    <a:pt x="8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46" y="3"/>
                  </a:lnTo>
                  <a:lnTo>
                    <a:pt x="144" y="2"/>
                  </a:lnTo>
                  <a:lnTo>
                    <a:pt x="144" y="14"/>
                  </a:lnTo>
                  <a:lnTo>
                    <a:pt x="116" y="14"/>
                  </a:lnTo>
                  <a:lnTo>
                    <a:pt x="116" y="29"/>
                  </a:lnTo>
                  <a:lnTo>
                    <a:pt x="141" y="29"/>
                  </a:lnTo>
                  <a:lnTo>
                    <a:pt x="141" y="39"/>
                  </a:lnTo>
                  <a:lnTo>
                    <a:pt x="116" y="39"/>
                  </a:lnTo>
                  <a:lnTo>
                    <a:pt x="116" y="54"/>
                  </a:lnTo>
                  <a:lnTo>
                    <a:pt x="146" y="54"/>
                  </a:lnTo>
                  <a:lnTo>
                    <a:pt x="146" y="67"/>
                  </a:lnTo>
                  <a:lnTo>
                    <a:pt x="96" y="67"/>
                  </a:lnTo>
                  <a:lnTo>
                    <a:pt x="96" y="2"/>
                  </a:lnTo>
                  <a:lnTo>
                    <a:pt x="144" y="2"/>
                  </a:lnTo>
                  <a:lnTo>
                    <a:pt x="144" y="2"/>
                  </a:lnTo>
                  <a:lnTo>
                    <a:pt x="144" y="2"/>
                  </a:lnTo>
                  <a:lnTo>
                    <a:pt x="46" y="3"/>
                  </a:lnTo>
                  <a:lnTo>
                    <a:pt x="238" y="2"/>
                  </a:lnTo>
                  <a:lnTo>
                    <a:pt x="238" y="67"/>
                  </a:lnTo>
                  <a:lnTo>
                    <a:pt x="218" y="67"/>
                  </a:lnTo>
                  <a:lnTo>
                    <a:pt x="218" y="24"/>
                  </a:lnTo>
                  <a:lnTo>
                    <a:pt x="200" y="67"/>
                  </a:lnTo>
                  <a:lnTo>
                    <a:pt x="188" y="67"/>
                  </a:lnTo>
                  <a:lnTo>
                    <a:pt x="170" y="24"/>
                  </a:lnTo>
                  <a:lnTo>
                    <a:pt x="170" y="67"/>
                  </a:lnTo>
                  <a:lnTo>
                    <a:pt x="156" y="67"/>
                  </a:lnTo>
                  <a:lnTo>
                    <a:pt x="156" y="2"/>
                  </a:lnTo>
                  <a:lnTo>
                    <a:pt x="180" y="2"/>
                  </a:lnTo>
                  <a:lnTo>
                    <a:pt x="197" y="41"/>
                  </a:lnTo>
                  <a:lnTo>
                    <a:pt x="214" y="2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46" y="3"/>
                  </a:lnTo>
                  <a:lnTo>
                    <a:pt x="301" y="2"/>
                  </a:lnTo>
                  <a:lnTo>
                    <a:pt x="301" y="14"/>
                  </a:lnTo>
                  <a:lnTo>
                    <a:pt x="272" y="14"/>
                  </a:lnTo>
                  <a:lnTo>
                    <a:pt x="272" y="29"/>
                  </a:lnTo>
                  <a:lnTo>
                    <a:pt x="298" y="29"/>
                  </a:lnTo>
                  <a:lnTo>
                    <a:pt x="298" y="39"/>
                  </a:lnTo>
                  <a:lnTo>
                    <a:pt x="272" y="39"/>
                  </a:lnTo>
                  <a:lnTo>
                    <a:pt x="272" y="54"/>
                  </a:lnTo>
                  <a:lnTo>
                    <a:pt x="302" y="54"/>
                  </a:lnTo>
                  <a:lnTo>
                    <a:pt x="302" y="67"/>
                  </a:lnTo>
                  <a:lnTo>
                    <a:pt x="253" y="67"/>
                  </a:lnTo>
                  <a:lnTo>
                    <a:pt x="253" y="2"/>
                  </a:lnTo>
                  <a:lnTo>
                    <a:pt x="301" y="2"/>
                  </a:lnTo>
                  <a:lnTo>
                    <a:pt x="301" y="2"/>
                  </a:lnTo>
                  <a:lnTo>
                    <a:pt x="301" y="2"/>
                  </a:lnTo>
                  <a:lnTo>
                    <a:pt x="46" y="3"/>
                  </a:lnTo>
                  <a:lnTo>
                    <a:pt x="372" y="2"/>
                  </a:lnTo>
                  <a:lnTo>
                    <a:pt x="372" y="67"/>
                  </a:lnTo>
                  <a:lnTo>
                    <a:pt x="351" y="67"/>
                  </a:lnTo>
                  <a:lnTo>
                    <a:pt x="326" y="24"/>
                  </a:lnTo>
                  <a:lnTo>
                    <a:pt x="326" y="67"/>
                  </a:lnTo>
                  <a:lnTo>
                    <a:pt x="313" y="67"/>
                  </a:lnTo>
                  <a:lnTo>
                    <a:pt x="313" y="2"/>
                  </a:lnTo>
                  <a:lnTo>
                    <a:pt x="334" y="2"/>
                  </a:lnTo>
                  <a:lnTo>
                    <a:pt x="358" y="42"/>
                  </a:lnTo>
                  <a:lnTo>
                    <a:pt x="358" y="2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46" y="3"/>
                  </a:lnTo>
                  <a:lnTo>
                    <a:pt x="427" y="3"/>
                  </a:lnTo>
                  <a:lnTo>
                    <a:pt x="427" y="15"/>
                  </a:lnTo>
                  <a:lnTo>
                    <a:pt x="427" y="15"/>
                  </a:lnTo>
                  <a:lnTo>
                    <a:pt x="418" y="14"/>
                  </a:lnTo>
                  <a:lnTo>
                    <a:pt x="409" y="12"/>
                  </a:lnTo>
                  <a:lnTo>
                    <a:pt x="409" y="12"/>
                  </a:lnTo>
                  <a:lnTo>
                    <a:pt x="406" y="12"/>
                  </a:lnTo>
                  <a:lnTo>
                    <a:pt x="402" y="14"/>
                  </a:lnTo>
                  <a:lnTo>
                    <a:pt x="402" y="14"/>
                  </a:lnTo>
                  <a:lnTo>
                    <a:pt x="400" y="15"/>
                  </a:lnTo>
                  <a:lnTo>
                    <a:pt x="400" y="18"/>
                  </a:lnTo>
                  <a:lnTo>
                    <a:pt x="400" y="18"/>
                  </a:lnTo>
                  <a:lnTo>
                    <a:pt x="400" y="21"/>
                  </a:lnTo>
                  <a:lnTo>
                    <a:pt x="400" y="21"/>
                  </a:lnTo>
                  <a:lnTo>
                    <a:pt x="406" y="23"/>
                  </a:lnTo>
                  <a:lnTo>
                    <a:pt x="418" y="29"/>
                  </a:lnTo>
                  <a:lnTo>
                    <a:pt x="418" y="29"/>
                  </a:lnTo>
                  <a:lnTo>
                    <a:pt x="424" y="32"/>
                  </a:lnTo>
                  <a:lnTo>
                    <a:pt x="429" y="36"/>
                  </a:lnTo>
                  <a:lnTo>
                    <a:pt x="429" y="36"/>
                  </a:lnTo>
                  <a:lnTo>
                    <a:pt x="432" y="41"/>
                  </a:lnTo>
                  <a:lnTo>
                    <a:pt x="433" y="47"/>
                  </a:lnTo>
                  <a:lnTo>
                    <a:pt x="433" y="47"/>
                  </a:lnTo>
                  <a:lnTo>
                    <a:pt x="432" y="51"/>
                  </a:lnTo>
                  <a:lnTo>
                    <a:pt x="430" y="56"/>
                  </a:lnTo>
                  <a:lnTo>
                    <a:pt x="429" y="59"/>
                  </a:lnTo>
                  <a:lnTo>
                    <a:pt x="424" y="62"/>
                  </a:lnTo>
                  <a:lnTo>
                    <a:pt x="424" y="62"/>
                  </a:lnTo>
                  <a:lnTo>
                    <a:pt x="415" y="67"/>
                  </a:lnTo>
                  <a:lnTo>
                    <a:pt x="405" y="68"/>
                  </a:lnTo>
                  <a:lnTo>
                    <a:pt x="405" y="68"/>
                  </a:lnTo>
                  <a:lnTo>
                    <a:pt x="393" y="67"/>
                  </a:lnTo>
                  <a:lnTo>
                    <a:pt x="393" y="67"/>
                  </a:lnTo>
                  <a:lnTo>
                    <a:pt x="382" y="65"/>
                  </a:lnTo>
                  <a:lnTo>
                    <a:pt x="382" y="51"/>
                  </a:lnTo>
                  <a:lnTo>
                    <a:pt x="382" y="51"/>
                  </a:lnTo>
                  <a:lnTo>
                    <a:pt x="393" y="54"/>
                  </a:lnTo>
                  <a:lnTo>
                    <a:pt x="403" y="56"/>
                  </a:lnTo>
                  <a:lnTo>
                    <a:pt x="403" y="56"/>
                  </a:lnTo>
                  <a:lnTo>
                    <a:pt x="408" y="54"/>
                  </a:lnTo>
                  <a:lnTo>
                    <a:pt x="411" y="54"/>
                  </a:lnTo>
                  <a:lnTo>
                    <a:pt x="411" y="54"/>
                  </a:lnTo>
                  <a:lnTo>
                    <a:pt x="414" y="53"/>
                  </a:lnTo>
                  <a:lnTo>
                    <a:pt x="414" y="50"/>
                  </a:lnTo>
                  <a:lnTo>
                    <a:pt x="414" y="50"/>
                  </a:lnTo>
                  <a:lnTo>
                    <a:pt x="412" y="47"/>
                  </a:lnTo>
                  <a:lnTo>
                    <a:pt x="409" y="44"/>
                  </a:lnTo>
                  <a:lnTo>
                    <a:pt x="396" y="39"/>
                  </a:lnTo>
                  <a:lnTo>
                    <a:pt x="396" y="39"/>
                  </a:lnTo>
                  <a:lnTo>
                    <a:pt x="390" y="35"/>
                  </a:lnTo>
                  <a:lnTo>
                    <a:pt x="385" y="30"/>
                  </a:lnTo>
                  <a:lnTo>
                    <a:pt x="385" y="30"/>
                  </a:lnTo>
                  <a:lnTo>
                    <a:pt x="382" y="26"/>
                  </a:lnTo>
                  <a:lnTo>
                    <a:pt x="381" y="20"/>
                  </a:lnTo>
                  <a:lnTo>
                    <a:pt x="381" y="20"/>
                  </a:lnTo>
                  <a:lnTo>
                    <a:pt x="382" y="15"/>
                  </a:lnTo>
                  <a:lnTo>
                    <a:pt x="384" y="12"/>
                  </a:lnTo>
                  <a:lnTo>
                    <a:pt x="385" y="9"/>
                  </a:lnTo>
                  <a:lnTo>
                    <a:pt x="388" y="6"/>
                  </a:lnTo>
                  <a:lnTo>
                    <a:pt x="388" y="6"/>
                  </a:lnTo>
                  <a:lnTo>
                    <a:pt x="397" y="2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17" y="2"/>
                  </a:lnTo>
                  <a:lnTo>
                    <a:pt x="417" y="2"/>
                  </a:lnTo>
                  <a:lnTo>
                    <a:pt x="427" y="3"/>
                  </a:lnTo>
                  <a:lnTo>
                    <a:pt x="427" y="3"/>
                  </a:lnTo>
                  <a:lnTo>
                    <a:pt x="427" y="3"/>
                  </a:lnTo>
                  <a:lnTo>
                    <a:pt x="46" y="3"/>
                  </a:lnTo>
                  <a:close/>
                </a:path>
              </a:pathLst>
            </a:custGeom>
            <a:solidFill>
              <a:srgbClr val="0099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906" y="601"/>
              <a:ext cx="77" cy="72"/>
            </a:xfrm>
            <a:custGeom>
              <a:avLst/>
              <a:gdLst/>
              <a:ahLst/>
              <a:cxnLst>
                <a:cxn ang="0">
                  <a:pos x="64" y="72"/>
                </a:cxn>
                <a:cxn ang="0">
                  <a:pos x="54" y="72"/>
                </a:cxn>
                <a:cxn ang="0">
                  <a:pos x="39" y="11"/>
                </a:cxn>
                <a:cxn ang="0">
                  <a:pos x="39" y="11"/>
                </a:cxn>
                <a:cxn ang="0">
                  <a:pos x="22" y="72"/>
                </a:cxn>
                <a:cxn ang="0">
                  <a:pos x="13" y="7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8" y="62"/>
                </a:cxn>
                <a:cxn ang="0">
                  <a:pos x="18" y="62"/>
                </a:cxn>
                <a:cxn ang="0">
                  <a:pos x="34" y="0"/>
                </a:cxn>
                <a:cxn ang="0">
                  <a:pos x="42" y="0"/>
                </a:cxn>
                <a:cxn ang="0">
                  <a:pos x="58" y="62"/>
                </a:cxn>
                <a:cxn ang="0">
                  <a:pos x="58" y="62"/>
                </a:cxn>
                <a:cxn ang="0">
                  <a:pos x="69" y="0"/>
                </a:cxn>
                <a:cxn ang="0">
                  <a:pos x="77" y="0"/>
                </a:cxn>
                <a:cxn ang="0">
                  <a:pos x="64" y="72"/>
                </a:cxn>
                <a:cxn ang="0">
                  <a:pos x="64" y="72"/>
                </a:cxn>
              </a:cxnLst>
              <a:rect l="0" t="0" r="r" b="b"/>
              <a:pathLst>
                <a:path w="77" h="72">
                  <a:moveTo>
                    <a:pt x="64" y="72"/>
                  </a:moveTo>
                  <a:lnTo>
                    <a:pt x="54" y="72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22" y="72"/>
                  </a:lnTo>
                  <a:lnTo>
                    <a:pt x="13" y="72"/>
                  </a:lnTo>
                  <a:lnTo>
                    <a:pt x="0" y="0"/>
                  </a:lnTo>
                  <a:lnTo>
                    <a:pt x="7" y="0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64" y="72"/>
                  </a:lnTo>
                  <a:lnTo>
                    <a:pt x="64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auto">
            <a:xfrm>
              <a:off x="990" y="622"/>
              <a:ext cx="36" cy="51"/>
            </a:xfrm>
            <a:custGeom>
              <a:avLst/>
              <a:gdLst/>
              <a:ahLst/>
              <a:cxnLst>
                <a:cxn ang="0">
                  <a:pos x="8" y="21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9" y="32"/>
                </a:cxn>
                <a:cxn ang="0">
                  <a:pos x="12" y="39"/>
                </a:cxn>
                <a:cxn ang="0">
                  <a:pos x="14" y="42"/>
                </a:cxn>
                <a:cxn ang="0">
                  <a:pos x="17" y="44"/>
                </a:cxn>
                <a:cxn ang="0">
                  <a:pos x="21" y="45"/>
                </a:cxn>
                <a:cxn ang="0">
                  <a:pos x="26" y="45"/>
                </a:cxn>
                <a:cxn ang="0">
                  <a:pos x="26" y="45"/>
                </a:cxn>
                <a:cxn ang="0">
                  <a:pos x="35" y="44"/>
                </a:cxn>
                <a:cxn ang="0">
                  <a:pos x="35" y="50"/>
                </a:cxn>
                <a:cxn ang="0">
                  <a:pos x="35" y="50"/>
                </a:cxn>
                <a:cxn ang="0">
                  <a:pos x="29" y="51"/>
                </a:cxn>
                <a:cxn ang="0">
                  <a:pos x="24" y="51"/>
                </a:cxn>
                <a:cxn ang="0">
                  <a:pos x="24" y="51"/>
                </a:cxn>
                <a:cxn ang="0">
                  <a:pos x="18" y="51"/>
                </a:cxn>
                <a:cxn ang="0">
                  <a:pos x="12" y="50"/>
                </a:cxn>
                <a:cxn ang="0">
                  <a:pos x="9" y="47"/>
                </a:cxn>
                <a:cxn ang="0">
                  <a:pos x="6" y="44"/>
                </a:cxn>
                <a:cxn ang="0">
                  <a:pos x="3" y="39"/>
                </a:cxn>
                <a:cxn ang="0">
                  <a:pos x="2" y="35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15"/>
                </a:cxn>
                <a:cxn ang="0">
                  <a:pos x="5" y="8"/>
                </a:cxn>
                <a:cxn ang="0">
                  <a:pos x="6" y="5"/>
                </a:cxn>
                <a:cxn ang="0">
                  <a:pos x="11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6" y="2"/>
                </a:cxn>
                <a:cxn ang="0">
                  <a:pos x="32" y="5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6" y="21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5" y="6"/>
                </a:cxn>
                <a:cxn ang="0">
                  <a:pos x="12" y="9"/>
                </a:cxn>
                <a:cxn ang="0">
                  <a:pos x="9" y="12"/>
                </a:cxn>
                <a:cxn ang="0">
                  <a:pos x="9" y="15"/>
                </a:cxn>
                <a:cxn ang="0">
                  <a:pos x="27" y="15"/>
                </a:cxn>
                <a:cxn ang="0">
                  <a:pos x="27" y="15"/>
                </a:cxn>
                <a:cxn ang="0">
                  <a:pos x="27" y="12"/>
                </a:cxn>
                <a:cxn ang="0">
                  <a:pos x="26" y="9"/>
                </a:cxn>
                <a:cxn ang="0">
                  <a:pos x="23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8" y="21"/>
                </a:cxn>
              </a:cxnLst>
              <a:rect l="0" t="0" r="r" b="b"/>
              <a:pathLst>
                <a:path w="36" h="51">
                  <a:moveTo>
                    <a:pt x="8" y="21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9" y="32"/>
                  </a:lnTo>
                  <a:lnTo>
                    <a:pt x="12" y="39"/>
                  </a:lnTo>
                  <a:lnTo>
                    <a:pt x="14" y="42"/>
                  </a:lnTo>
                  <a:lnTo>
                    <a:pt x="17" y="44"/>
                  </a:lnTo>
                  <a:lnTo>
                    <a:pt x="21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35" y="44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29" y="51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18" y="51"/>
                  </a:lnTo>
                  <a:lnTo>
                    <a:pt x="12" y="50"/>
                  </a:lnTo>
                  <a:lnTo>
                    <a:pt x="9" y="47"/>
                  </a:lnTo>
                  <a:lnTo>
                    <a:pt x="6" y="44"/>
                  </a:lnTo>
                  <a:lnTo>
                    <a:pt x="3" y="39"/>
                  </a:lnTo>
                  <a:lnTo>
                    <a:pt x="2" y="3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5" y="8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2" y="5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6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2"/>
                  </a:lnTo>
                  <a:lnTo>
                    <a:pt x="26" y="9"/>
                  </a:lnTo>
                  <a:lnTo>
                    <a:pt x="23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auto">
            <a:xfrm>
              <a:off x="1064" y="622"/>
              <a:ext cx="59" cy="51"/>
            </a:xfrm>
            <a:custGeom>
              <a:avLst/>
              <a:gdLst/>
              <a:ahLst/>
              <a:cxnLst>
                <a:cxn ang="0">
                  <a:pos x="51" y="51"/>
                </a:cxn>
                <a:cxn ang="0">
                  <a:pos x="51" y="23"/>
                </a:cxn>
                <a:cxn ang="0">
                  <a:pos x="51" y="23"/>
                </a:cxn>
                <a:cxn ang="0">
                  <a:pos x="51" y="14"/>
                </a:cxn>
                <a:cxn ang="0">
                  <a:pos x="48" y="9"/>
                </a:cxn>
                <a:cxn ang="0">
                  <a:pos x="46" y="8"/>
                </a:cxn>
                <a:cxn ang="0">
                  <a:pos x="43" y="8"/>
                </a:cxn>
                <a:cxn ang="0">
                  <a:pos x="43" y="8"/>
                </a:cxn>
                <a:cxn ang="0">
                  <a:pos x="40" y="8"/>
                </a:cxn>
                <a:cxn ang="0">
                  <a:pos x="39" y="9"/>
                </a:cxn>
                <a:cxn ang="0">
                  <a:pos x="34" y="17"/>
                </a:cxn>
                <a:cxn ang="0">
                  <a:pos x="33" y="24"/>
                </a:cxn>
                <a:cxn ang="0">
                  <a:pos x="31" y="30"/>
                </a:cxn>
                <a:cxn ang="0">
                  <a:pos x="31" y="51"/>
                </a:cxn>
                <a:cxn ang="0">
                  <a:pos x="25" y="51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5" y="14"/>
                </a:cxn>
                <a:cxn ang="0">
                  <a:pos x="22" y="9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5" y="8"/>
                </a:cxn>
                <a:cxn ang="0">
                  <a:pos x="13" y="9"/>
                </a:cxn>
                <a:cxn ang="0">
                  <a:pos x="9" y="17"/>
                </a:cxn>
                <a:cxn ang="0">
                  <a:pos x="7" y="24"/>
                </a:cxn>
                <a:cxn ang="0">
                  <a:pos x="6" y="30"/>
                </a:cxn>
                <a:cxn ang="0">
                  <a:pos x="6" y="51"/>
                </a:cxn>
                <a:cxn ang="0">
                  <a:pos x="0" y="51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9" y="8"/>
                </a:cxn>
                <a:cxn ang="0">
                  <a:pos x="10" y="3"/>
                </a:cxn>
                <a:cxn ang="0">
                  <a:pos x="15" y="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8" y="3"/>
                </a:cxn>
                <a:cxn ang="0">
                  <a:pos x="31" y="6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4" y="8"/>
                </a:cxn>
                <a:cxn ang="0">
                  <a:pos x="37" y="3"/>
                </a:cxn>
                <a:cxn ang="0">
                  <a:pos x="40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51" y="2"/>
                </a:cxn>
                <a:cxn ang="0">
                  <a:pos x="55" y="5"/>
                </a:cxn>
                <a:cxn ang="0">
                  <a:pos x="57" y="9"/>
                </a:cxn>
                <a:cxn ang="0">
                  <a:pos x="59" y="15"/>
                </a:cxn>
                <a:cxn ang="0">
                  <a:pos x="59" y="51"/>
                </a:cxn>
                <a:cxn ang="0">
                  <a:pos x="51" y="51"/>
                </a:cxn>
                <a:cxn ang="0">
                  <a:pos x="51" y="51"/>
                </a:cxn>
              </a:cxnLst>
              <a:rect l="0" t="0" r="r" b="b"/>
              <a:pathLst>
                <a:path w="59" h="51">
                  <a:moveTo>
                    <a:pt x="51" y="51"/>
                  </a:moveTo>
                  <a:lnTo>
                    <a:pt x="51" y="23"/>
                  </a:lnTo>
                  <a:lnTo>
                    <a:pt x="51" y="23"/>
                  </a:lnTo>
                  <a:lnTo>
                    <a:pt x="51" y="14"/>
                  </a:lnTo>
                  <a:lnTo>
                    <a:pt x="48" y="9"/>
                  </a:lnTo>
                  <a:lnTo>
                    <a:pt x="46" y="8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0" y="8"/>
                  </a:lnTo>
                  <a:lnTo>
                    <a:pt x="39" y="9"/>
                  </a:lnTo>
                  <a:lnTo>
                    <a:pt x="34" y="17"/>
                  </a:lnTo>
                  <a:lnTo>
                    <a:pt x="33" y="24"/>
                  </a:lnTo>
                  <a:lnTo>
                    <a:pt x="31" y="30"/>
                  </a:lnTo>
                  <a:lnTo>
                    <a:pt x="31" y="51"/>
                  </a:lnTo>
                  <a:lnTo>
                    <a:pt x="25" y="51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14"/>
                  </a:lnTo>
                  <a:lnTo>
                    <a:pt x="22" y="9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9" y="17"/>
                  </a:lnTo>
                  <a:lnTo>
                    <a:pt x="7" y="24"/>
                  </a:lnTo>
                  <a:lnTo>
                    <a:pt x="6" y="30"/>
                  </a:lnTo>
                  <a:lnTo>
                    <a:pt x="6" y="51"/>
                  </a:lnTo>
                  <a:lnTo>
                    <a:pt x="0" y="51"/>
                  </a:lnTo>
                  <a:lnTo>
                    <a:pt x="0" y="2"/>
                  </a:lnTo>
                  <a:lnTo>
                    <a:pt x="6" y="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8"/>
                  </a:lnTo>
                  <a:lnTo>
                    <a:pt x="10" y="3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8" y="3"/>
                  </a:lnTo>
                  <a:lnTo>
                    <a:pt x="31" y="6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4" y="8"/>
                  </a:lnTo>
                  <a:lnTo>
                    <a:pt x="37" y="3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5" y="5"/>
                  </a:lnTo>
                  <a:lnTo>
                    <a:pt x="57" y="9"/>
                  </a:lnTo>
                  <a:lnTo>
                    <a:pt x="59" y="15"/>
                  </a:lnTo>
                  <a:lnTo>
                    <a:pt x="59" y="51"/>
                  </a:lnTo>
                  <a:lnTo>
                    <a:pt x="51" y="51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1135" y="622"/>
              <a:ext cx="33" cy="51"/>
            </a:xfrm>
            <a:custGeom>
              <a:avLst/>
              <a:gdLst/>
              <a:ahLst/>
              <a:cxnLst>
                <a:cxn ang="0">
                  <a:pos x="27" y="44"/>
                </a:cxn>
                <a:cxn ang="0">
                  <a:pos x="27" y="44"/>
                </a:cxn>
                <a:cxn ang="0">
                  <a:pos x="21" y="50"/>
                </a:cxn>
                <a:cxn ang="0">
                  <a:pos x="12" y="51"/>
                </a:cxn>
                <a:cxn ang="0">
                  <a:pos x="6" y="51"/>
                </a:cxn>
                <a:cxn ang="0">
                  <a:pos x="0" y="44"/>
                </a:cxn>
                <a:cxn ang="0">
                  <a:pos x="0" y="38"/>
                </a:cxn>
                <a:cxn ang="0">
                  <a:pos x="3" y="30"/>
                </a:cxn>
                <a:cxn ang="0">
                  <a:pos x="9" y="26"/>
                </a:cxn>
                <a:cxn ang="0">
                  <a:pos x="27" y="23"/>
                </a:cxn>
                <a:cxn ang="0">
                  <a:pos x="27" y="21"/>
                </a:cxn>
                <a:cxn ang="0">
                  <a:pos x="25" y="11"/>
                </a:cxn>
                <a:cxn ang="0">
                  <a:pos x="21" y="6"/>
                </a:cxn>
                <a:cxn ang="0">
                  <a:pos x="18" y="6"/>
                </a:cxn>
                <a:cxn ang="0">
                  <a:pos x="10" y="8"/>
                </a:cxn>
                <a:cxn ang="0">
                  <a:pos x="7" y="14"/>
                </a:cxn>
                <a:cxn ang="0">
                  <a:pos x="0" y="14"/>
                </a:cxn>
                <a:cxn ang="0">
                  <a:pos x="6" y="3"/>
                </a:cxn>
                <a:cxn ang="0">
                  <a:pos x="18" y="0"/>
                </a:cxn>
                <a:cxn ang="0">
                  <a:pos x="25" y="2"/>
                </a:cxn>
                <a:cxn ang="0">
                  <a:pos x="33" y="9"/>
                </a:cxn>
                <a:cxn ang="0">
                  <a:pos x="33" y="51"/>
                </a:cxn>
                <a:cxn ang="0">
                  <a:pos x="27" y="51"/>
                </a:cxn>
                <a:cxn ang="0">
                  <a:pos x="22" y="29"/>
                </a:cxn>
                <a:cxn ang="0">
                  <a:pos x="18" y="29"/>
                </a:cxn>
                <a:cxn ang="0">
                  <a:pos x="9" y="33"/>
                </a:cxn>
                <a:cxn ang="0">
                  <a:pos x="7" y="39"/>
                </a:cxn>
                <a:cxn ang="0">
                  <a:pos x="9" y="44"/>
                </a:cxn>
                <a:cxn ang="0">
                  <a:pos x="13" y="45"/>
                </a:cxn>
                <a:cxn ang="0">
                  <a:pos x="18" y="45"/>
                </a:cxn>
                <a:cxn ang="0">
                  <a:pos x="22" y="41"/>
                </a:cxn>
                <a:cxn ang="0">
                  <a:pos x="25" y="38"/>
                </a:cxn>
                <a:cxn ang="0">
                  <a:pos x="27" y="29"/>
                </a:cxn>
                <a:cxn ang="0">
                  <a:pos x="22" y="29"/>
                </a:cxn>
              </a:cxnLst>
              <a:rect l="0" t="0" r="r" b="b"/>
              <a:pathLst>
                <a:path w="33" h="51">
                  <a:moveTo>
                    <a:pt x="27" y="51"/>
                  </a:moveTo>
                  <a:lnTo>
                    <a:pt x="27" y="44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4" y="47"/>
                  </a:lnTo>
                  <a:lnTo>
                    <a:pt x="21" y="50"/>
                  </a:lnTo>
                  <a:lnTo>
                    <a:pt x="16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6" y="51"/>
                  </a:lnTo>
                  <a:lnTo>
                    <a:pt x="3" y="48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3" y="30"/>
                  </a:lnTo>
                  <a:lnTo>
                    <a:pt x="6" y="27"/>
                  </a:lnTo>
                  <a:lnTo>
                    <a:pt x="9" y="26"/>
                  </a:lnTo>
                  <a:lnTo>
                    <a:pt x="18" y="23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17"/>
                  </a:lnTo>
                  <a:lnTo>
                    <a:pt x="25" y="11"/>
                  </a:lnTo>
                  <a:lnTo>
                    <a:pt x="24" y="8"/>
                  </a:lnTo>
                  <a:lnTo>
                    <a:pt x="21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3" y="6"/>
                  </a:lnTo>
                  <a:lnTo>
                    <a:pt x="10" y="8"/>
                  </a:lnTo>
                  <a:lnTo>
                    <a:pt x="9" y="11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8"/>
                  </a:lnTo>
                  <a:lnTo>
                    <a:pt x="6" y="3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0" y="3"/>
                  </a:lnTo>
                  <a:lnTo>
                    <a:pt x="33" y="9"/>
                  </a:lnTo>
                  <a:lnTo>
                    <a:pt x="33" y="15"/>
                  </a:lnTo>
                  <a:lnTo>
                    <a:pt x="33" y="51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18" y="29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41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8" y="45"/>
                  </a:lnTo>
                  <a:lnTo>
                    <a:pt x="21" y="44"/>
                  </a:lnTo>
                  <a:lnTo>
                    <a:pt x="22" y="41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7" y="33"/>
                  </a:lnTo>
                  <a:lnTo>
                    <a:pt x="27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7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1183" y="601"/>
              <a:ext cx="33" cy="72"/>
            </a:xfrm>
            <a:custGeom>
              <a:avLst/>
              <a:gdLst/>
              <a:ahLst/>
              <a:cxnLst>
                <a:cxn ang="0">
                  <a:pos x="25" y="72"/>
                </a:cxn>
                <a:cxn ang="0">
                  <a:pos x="7" y="45"/>
                </a:cxn>
                <a:cxn ang="0">
                  <a:pos x="6" y="45"/>
                </a:cxn>
                <a:cxn ang="0">
                  <a:pos x="6" y="72"/>
                </a:cxn>
                <a:cxn ang="0">
                  <a:pos x="0" y="7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44"/>
                </a:cxn>
                <a:cxn ang="0">
                  <a:pos x="7" y="44"/>
                </a:cxn>
                <a:cxn ang="0">
                  <a:pos x="24" y="23"/>
                </a:cxn>
                <a:cxn ang="0">
                  <a:pos x="31" y="23"/>
                </a:cxn>
                <a:cxn ang="0">
                  <a:pos x="15" y="44"/>
                </a:cxn>
                <a:cxn ang="0">
                  <a:pos x="33" y="72"/>
                </a:cxn>
                <a:cxn ang="0">
                  <a:pos x="25" y="72"/>
                </a:cxn>
                <a:cxn ang="0">
                  <a:pos x="25" y="72"/>
                </a:cxn>
              </a:cxnLst>
              <a:rect l="0" t="0" r="r" b="b"/>
              <a:pathLst>
                <a:path w="33" h="72">
                  <a:moveTo>
                    <a:pt x="25" y="72"/>
                  </a:moveTo>
                  <a:lnTo>
                    <a:pt x="7" y="45"/>
                  </a:lnTo>
                  <a:lnTo>
                    <a:pt x="6" y="45"/>
                  </a:lnTo>
                  <a:lnTo>
                    <a:pt x="6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44"/>
                  </a:lnTo>
                  <a:lnTo>
                    <a:pt x="7" y="44"/>
                  </a:lnTo>
                  <a:lnTo>
                    <a:pt x="24" y="23"/>
                  </a:lnTo>
                  <a:lnTo>
                    <a:pt x="31" y="23"/>
                  </a:lnTo>
                  <a:lnTo>
                    <a:pt x="15" y="44"/>
                  </a:lnTo>
                  <a:lnTo>
                    <a:pt x="33" y="72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1222" y="622"/>
              <a:ext cx="34" cy="51"/>
            </a:xfrm>
            <a:custGeom>
              <a:avLst/>
              <a:gdLst/>
              <a:ahLst/>
              <a:cxnLst>
                <a:cxn ang="0">
                  <a:pos x="7" y="21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9" y="32"/>
                </a:cxn>
                <a:cxn ang="0">
                  <a:pos x="12" y="39"/>
                </a:cxn>
                <a:cxn ang="0">
                  <a:pos x="13" y="42"/>
                </a:cxn>
                <a:cxn ang="0">
                  <a:pos x="16" y="44"/>
                </a:cxn>
                <a:cxn ang="0">
                  <a:pos x="21" y="45"/>
                </a:cxn>
                <a:cxn ang="0">
                  <a:pos x="24" y="45"/>
                </a:cxn>
                <a:cxn ang="0">
                  <a:pos x="24" y="45"/>
                </a:cxn>
                <a:cxn ang="0">
                  <a:pos x="34" y="44"/>
                </a:cxn>
                <a:cxn ang="0">
                  <a:pos x="34" y="50"/>
                </a:cxn>
                <a:cxn ang="0">
                  <a:pos x="34" y="50"/>
                </a:cxn>
                <a:cxn ang="0">
                  <a:pos x="28" y="51"/>
                </a:cxn>
                <a:cxn ang="0">
                  <a:pos x="24" y="51"/>
                </a:cxn>
                <a:cxn ang="0">
                  <a:pos x="24" y="51"/>
                </a:cxn>
                <a:cxn ang="0">
                  <a:pos x="18" y="51"/>
                </a:cxn>
                <a:cxn ang="0">
                  <a:pos x="12" y="50"/>
                </a:cxn>
                <a:cxn ang="0">
                  <a:pos x="9" y="47"/>
                </a:cxn>
                <a:cxn ang="0">
                  <a:pos x="6" y="44"/>
                </a:cxn>
                <a:cxn ang="0">
                  <a:pos x="3" y="39"/>
                </a:cxn>
                <a:cxn ang="0">
                  <a:pos x="1" y="35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" y="15"/>
                </a:cxn>
                <a:cxn ang="0">
                  <a:pos x="4" y="8"/>
                </a:cxn>
                <a:cxn ang="0">
                  <a:pos x="6" y="5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5" y="2"/>
                </a:cxn>
                <a:cxn ang="0">
                  <a:pos x="31" y="5"/>
                </a:cxn>
                <a:cxn ang="0">
                  <a:pos x="34" y="11"/>
                </a:cxn>
                <a:cxn ang="0">
                  <a:pos x="34" y="18"/>
                </a:cxn>
                <a:cxn ang="0">
                  <a:pos x="34" y="21"/>
                </a:cxn>
                <a:cxn ang="0">
                  <a:pos x="7" y="21"/>
                </a:cxn>
                <a:cxn ang="0">
                  <a:pos x="7" y="21"/>
                </a:cxn>
                <a:cxn ang="0">
                  <a:pos x="7" y="21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5" y="6"/>
                </a:cxn>
                <a:cxn ang="0">
                  <a:pos x="12" y="9"/>
                </a:cxn>
                <a:cxn ang="0">
                  <a:pos x="9" y="12"/>
                </a:cxn>
                <a:cxn ang="0">
                  <a:pos x="9" y="15"/>
                </a:cxn>
                <a:cxn ang="0">
                  <a:pos x="27" y="15"/>
                </a:cxn>
                <a:cxn ang="0">
                  <a:pos x="27" y="15"/>
                </a:cxn>
                <a:cxn ang="0">
                  <a:pos x="27" y="12"/>
                </a:cxn>
                <a:cxn ang="0">
                  <a:pos x="25" y="9"/>
                </a:cxn>
                <a:cxn ang="0">
                  <a:pos x="22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7" y="21"/>
                </a:cxn>
              </a:cxnLst>
              <a:rect l="0" t="0" r="r" b="b"/>
              <a:pathLst>
                <a:path w="34" h="51">
                  <a:moveTo>
                    <a:pt x="7" y="21"/>
                  </a:moveTo>
                  <a:lnTo>
                    <a:pt x="7" y="24"/>
                  </a:lnTo>
                  <a:lnTo>
                    <a:pt x="7" y="24"/>
                  </a:lnTo>
                  <a:lnTo>
                    <a:pt x="9" y="32"/>
                  </a:lnTo>
                  <a:lnTo>
                    <a:pt x="12" y="39"/>
                  </a:lnTo>
                  <a:lnTo>
                    <a:pt x="13" y="42"/>
                  </a:lnTo>
                  <a:lnTo>
                    <a:pt x="16" y="44"/>
                  </a:lnTo>
                  <a:lnTo>
                    <a:pt x="21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34" y="44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8" y="51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18" y="51"/>
                  </a:lnTo>
                  <a:lnTo>
                    <a:pt x="12" y="50"/>
                  </a:lnTo>
                  <a:lnTo>
                    <a:pt x="9" y="47"/>
                  </a:lnTo>
                  <a:lnTo>
                    <a:pt x="6" y="44"/>
                  </a:lnTo>
                  <a:lnTo>
                    <a:pt x="3" y="39"/>
                  </a:lnTo>
                  <a:lnTo>
                    <a:pt x="1" y="3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5"/>
                  </a:lnTo>
                  <a:lnTo>
                    <a:pt x="4" y="8"/>
                  </a:lnTo>
                  <a:lnTo>
                    <a:pt x="6" y="5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5"/>
                  </a:lnTo>
                  <a:lnTo>
                    <a:pt x="34" y="11"/>
                  </a:lnTo>
                  <a:lnTo>
                    <a:pt x="34" y="18"/>
                  </a:lnTo>
                  <a:lnTo>
                    <a:pt x="34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2"/>
                  </a:lnTo>
                  <a:lnTo>
                    <a:pt x="25" y="9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auto">
            <a:xfrm>
              <a:off x="1291" y="622"/>
              <a:ext cx="30" cy="51"/>
            </a:xfrm>
            <a:custGeom>
              <a:avLst/>
              <a:gdLst/>
              <a:ahLst/>
              <a:cxnLst>
                <a:cxn ang="0">
                  <a:pos x="14" y="51"/>
                </a:cxn>
                <a:cxn ang="0">
                  <a:pos x="14" y="51"/>
                </a:cxn>
                <a:cxn ang="0">
                  <a:pos x="6" y="51"/>
                </a:cxn>
                <a:cxn ang="0">
                  <a:pos x="0" y="50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6" y="45"/>
                </a:cxn>
                <a:cxn ang="0">
                  <a:pos x="12" y="45"/>
                </a:cxn>
                <a:cxn ang="0">
                  <a:pos x="12" y="45"/>
                </a:cxn>
                <a:cxn ang="0">
                  <a:pos x="17" y="45"/>
                </a:cxn>
                <a:cxn ang="0">
                  <a:pos x="20" y="44"/>
                </a:cxn>
                <a:cxn ang="0">
                  <a:pos x="23" y="42"/>
                </a:cxn>
                <a:cxn ang="0">
                  <a:pos x="24" y="38"/>
                </a:cxn>
                <a:cxn ang="0">
                  <a:pos x="24" y="38"/>
                </a:cxn>
                <a:cxn ang="0">
                  <a:pos x="23" y="35"/>
                </a:cxn>
                <a:cxn ang="0">
                  <a:pos x="21" y="32"/>
                </a:cxn>
                <a:cxn ang="0">
                  <a:pos x="15" y="29"/>
                </a:cxn>
                <a:cxn ang="0">
                  <a:pos x="11" y="27"/>
                </a:cxn>
                <a:cxn ang="0">
                  <a:pos x="11" y="27"/>
                </a:cxn>
                <a:cxn ang="0">
                  <a:pos x="3" y="21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5" y="3"/>
                </a:cxn>
                <a:cxn ang="0">
                  <a:pos x="11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27" y="2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23" y="6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1" y="8"/>
                </a:cxn>
                <a:cxn ang="0">
                  <a:pos x="8" y="9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8" y="15"/>
                </a:cxn>
                <a:cxn ang="0">
                  <a:pos x="11" y="17"/>
                </a:cxn>
                <a:cxn ang="0">
                  <a:pos x="15" y="20"/>
                </a:cxn>
                <a:cxn ang="0">
                  <a:pos x="20" y="23"/>
                </a:cxn>
                <a:cxn ang="0">
                  <a:pos x="20" y="23"/>
                </a:cxn>
                <a:cxn ang="0">
                  <a:pos x="27" y="29"/>
                </a:cxn>
                <a:cxn ang="0">
                  <a:pos x="30" y="32"/>
                </a:cxn>
                <a:cxn ang="0">
                  <a:pos x="30" y="36"/>
                </a:cxn>
                <a:cxn ang="0">
                  <a:pos x="30" y="36"/>
                </a:cxn>
                <a:cxn ang="0">
                  <a:pos x="30" y="44"/>
                </a:cxn>
                <a:cxn ang="0">
                  <a:pos x="26" y="48"/>
                </a:cxn>
                <a:cxn ang="0">
                  <a:pos x="20" y="51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4" y="51"/>
                </a:cxn>
              </a:cxnLst>
              <a:rect l="0" t="0" r="r" b="b"/>
              <a:pathLst>
                <a:path w="30" h="51">
                  <a:moveTo>
                    <a:pt x="14" y="51"/>
                  </a:moveTo>
                  <a:lnTo>
                    <a:pt x="14" y="51"/>
                  </a:lnTo>
                  <a:lnTo>
                    <a:pt x="6" y="51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6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7" y="45"/>
                  </a:lnTo>
                  <a:lnTo>
                    <a:pt x="20" y="44"/>
                  </a:lnTo>
                  <a:lnTo>
                    <a:pt x="23" y="42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3" y="35"/>
                  </a:lnTo>
                  <a:lnTo>
                    <a:pt x="21" y="32"/>
                  </a:lnTo>
                  <a:lnTo>
                    <a:pt x="15" y="29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5" y="3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7" y="2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1" y="8"/>
                  </a:lnTo>
                  <a:lnTo>
                    <a:pt x="8" y="9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11" y="17"/>
                  </a:lnTo>
                  <a:lnTo>
                    <a:pt x="15" y="20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7" y="29"/>
                  </a:lnTo>
                  <a:lnTo>
                    <a:pt x="30" y="32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44"/>
                  </a:lnTo>
                  <a:lnTo>
                    <a:pt x="26" y="48"/>
                  </a:lnTo>
                  <a:lnTo>
                    <a:pt x="20" y="5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auto">
            <a:xfrm>
              <a:off x="1332" y="624"/>
              <a:ext cx="34" cy="49"/>
            </a:xfrm>
            <a:custGeom>
              <a:avLst/>
              <a:gdLst/>
              <a:ahLst/>
              <a:cxnLst>
                <a:cxn ang="0">
                  <a:pos x="27" y="49"/>
                </a:cxn>
                <a:cxn ang="0">
                  <a:pos x="27" y="37"/>
                </a:cxn>
                <a:cxn ang="0">
                  <a:pos x="27" y="37"/>
                </a:cxn>
                <a:cxn ang="0">
                  <a:pos x="27" y="37"/>
                </a:cxn>
                <a:cxn ang="0">
                  <a:pos x="25" y="42"/>
                </a:cxn>
                <a:cxn ang="0">
                  <a:pos x="22" y="46"/>
                </a:cxn>
                <a:cxn ang="0">
                  <a:pos x="18" y="49"/>
                </a:cxn>
                <a:cxn ang="0">
                  <a:pos x="12" y="49"/>
                </a:cxn>
                <a:cxn ang="0">
                  <a:pos x="12" y="49"/>
                </a:cxn>
                <a:cxn ang="0">
                  <a:pos x="7" y="48"/>
                </a:cxn>
                <a:cxn ang="0">
                  <a:pos x="3" y="45"/>
                </a:cxn>
                <a:cxn ang="0">
                  <a:pos x="1" y="40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27"/>
                </a:cxn>
                <a:cxn ang="0">
                  <a:pos x="7" y="27"/>
                </a:cxn>
                <a:cxn ang="0">
                  <a:pos x="7" y="37"/>
                </a:cxn>
                <a:cxn ang="0">
                  <a:pos x="9" y="40"/>
                </a:cxn>
                <a:cxn ang="0">
                  <a:pos x="12" y="42"/>
                </a:cxn>
                <a:cxn ang="0">
                  <a:pos x="13" y="43"/>
                </a:cxn>
                <a:cxn ang="0">
                  <a:pos x="13" y="43"/>
                </a:cxn>
                <a:cxn ang="0">
                  <a:pos x="18" y="42"/>
                </a:cxn>
                <a:cxn ang="0">
                  <a:pos x="19" y="40"/>
                </a:cxn>
                <a:cxn ang="0">
                  <a:pos x="24" y="34"/>
                </a:cxn>
                <a:cxn ang="0">
                  <a:pos x="27" y="27"/>
                </a:cxn>
                <a:cxn ang="0">
                  <a:pos x="27" y="19"/>
                </a:cxn>
                <a:cxn ang="0">
                  <a:pos x="27" y="0"/>
                </a:cxn>
                <a:cxn ang="0">
                  <a:pos x="34" y="0"/>
                </a:cxn>
                <a:cxn ang="0">
                  <a:pos x="34" y="49"/>
                </a:cxn>
                <a:cxn ang="0">
                  <a:pos x="27" y="49"/>
                </a:cxn>
                <a:cxn ang="0">
                  <a:pos x="27" y="49"/>
                </a:cxn>
              </a:cxnLst>
              <a:rect l="0" t="0" r="r" b="b"/>
              <a:pathLst>
                <a:path w="34" h="49">
                  <a:moveTo>
                    <a:pt x="27" y="49"/>
                  </a:moveTo>
                  <a:lnTo>
                    <a:pt x="27" y="37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5" y="42"/>
                  </a:lnTo>
                  <a:lnTo>
                    <a:pt x="22" y="46"/>
                  </a:lnTo>
                  <a:lnTo>
                    <a:pt x="18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7" y="48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37"/>
                  </a:lnTo>
                  <a:lnTo>
                    <a:pt x="9" y="40"/>
                  </a:lnTo>
                  <a:lnTo>
                    <a:pt x="12" y="42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8" y="42"/>
                  </a:lnTo>
                  <a:lnTo>
                    <a:pt x="19" y="40"/>
                  </a:lnTo>
                  <a:lnTo>
                    <a:pt x="24" y="34"/>
                  </a:lnTo>
                  <a:lnTo>
                    <a:pt x="27" y="27"/>
                  </a:lnTo>
                  <a:lnTo>
                    <a:pt x="27" y="19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49"/>
                  </a:lnTo>
                  <a:lnTo>
                    <a:pt x="27" y="49"/>
                  </a:lnTo>
                  <a:lnTo>
                    <a:pt x="27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63" name="Freeform 39"/>
            <p:cNvSpPr>
              <a:spLocks/>
            </p:cNvSpPr>
            <p:nvPr/>
          </p:nvSpPr>
          <p:spPr bwMode="auto">
            <a:xfrm>
              <a:off x="1381" y="622"/>
              <a:ext cx="23" cy="51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6" y="51"/>
                </a:cxn>
                <a:cxn ang="0">
                  <a:pos x="0" y="51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9" y="6"/>
                </a:cxn>
                <a:cxn ang="0">
                  <a:pos x="14" y="3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23" y="8"/>
                </a:cxn>
                <a:cxn ang="0">
                  <a:pos x="23" y="8"/>
                </a:cxn>
                <a:cxn ang="0">
                  <a:pos x="19" y="8"/>
                </a:cxn>
                <a:cxn ang="0">
                  <a:pos x="15" y="9"/>
                </a:cxn>
                <a:cxn ang="0">
                  <a:pos x="12" y="12"/>
                </a:cxn>
                <a:cxn ang="0">
                  <a:pos x="11" y="15"/>
                </a:cxn>
                <a:cxn ang="0">
                  <a:pos x="8" y="23"/>
                </a:cxn>
                <a:cxn ang="0">
                  <a:pos x="6" y="30"/>
                </a:cxn>
                <a:cxn ang="0">
                  <a:pos x="6" y="30"/>
                </a:cxn>
                <a:cxn ang="0">
                  <a:pos x="6" y="30"/>
                </a:cxn>
              </a:cxnLst>
              <a:rect l="0" t="0" r="r" b="b"/>
              <a:pathLst>
                <a:path w="23" h="51">
                  <a:moveTo>
                    <a:pt x="6" y="30"/>
                  </a:moveTo>
                  <a:lnTo>
                    <a:pt x="6" y="51"/>
                  </a:lnTo>
                  <a:lnTo>
                    <a:pt x="0" y="51"/>
                  </a:lnTo>
                  <a:lnTo>
                    <a:pt x="0" y="2"/>
                  </a:lnTo>
                  <a:lnTo>
                    <a:pt x="6" y="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9" y="6"/>
                  </a:lnTo>
                  <a:lnTo>
                    <a:pt x="14" y="3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5" y="9"/>
                  </a:lnTo>
                  <a:lnTo>
                    <a:pt x="12" y="12"/>
                  </a:lnTo>
                  <a:lnTo>
                    <a:pt x="11" y="15"/>
                  </a:lnTo>
                  <a:lnTo>
                    <a:pt x="8" y="23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64" name="Freeform 40"/>
            <p:cNvSpPr>
              <a:spLocks/>
            </p:cNvSpPr>
            <p:nvPr/>
          </p:nvSpPr>
          <p:spPr bwMode="auto">
            <a:xfrm>
              <a:off x="1410" y="622"/>
              <a:ext cx="35" cy="51"/>
            </a:xfrm>
            <a:custGeom>
              <a:avLst/>
              <a:gdLst/>
              <a:ahLst/>
              <a:cxnLst>
                <a:cxn ang="0">
                  <a:pos x="8" y="21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11" y="39"/>
                </a:cxn>
                <a:cxn ang="0">
                  <a:pos x="17" y="44"/>
                </a:cxn>
                <a:cxn ang="0">
                  <a:pos x="20" y="45"/>
                </a:cxn>
                <a:cxn ang="0">
                  <a:pos x="24" y="45"/>
                </a:cxn>
                <a:cxn ang="0">
                  <a:pos x="24" y="45"/>
                </a:cxn>
                <a:cxn ang="0">
                  <a:pos x="33" y="44"/>
                </a:cxn>
                <a:cxn ang="0">
                  <a:pos x="33" y="50"/>
                </a:cxn>
                <a:cxn ang="0">
                  <a:pos x="33" y="50"/>
                </a:cxn>
                <a:cxn ang="0">
                  <a:pos x="29" y="51"/>
                </a:cxn>
                <a:cxn ang="0">
                  <a:pos x="23" y="51"/>
                </a:cxn>
                <a:cxn ang="0">
                  <a:pos x="23" y="51"/>
                </a:cxn>
                <a:cxn ang="0">
                  <a:pos x="17" y="51"/>
                </a:cxn>
                <a:cxn ang="0">
                  <a:pos x="12" y="50"/>
                </a:cxn>
                <a:cxn ang="0">
                  <a:pos x="8" y="47"/>
                </a:cxn>
                <a:cxn ang="0">
                  <a:pos x="5" y="44"/>
                </a:cxn>
                <a:cxn ang="0">
                  <a:pos x="2" y="39"/>
                </a:cxn>
                <a:cxn ang="0">
                  <a:pos x="0" y="35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5"/>
                </a:cxn>
                <a:cxn ang="0">
                  <a:pos x="3" y="8"/>
                </a:cxn>
                <a:cxn ang="0">
                  <a:pos x="6" y="5"/>
                </a:cxn>
                <a:cxn ang="0">
                  <a:pos x="9" y="2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6" y="2"/>
                </a:cxn>
                <a:cxn ang="0">
                  <a:pos x="30" y="5"/>
                </a:cxn>
                <a:cxn ang="0">
                  <a:pos x="33" y="11"/>
                </a:cxn>
                <a:cxn ang="0">
                  <a:pos x="35" y="18"/>
                </a:cxn>
                <a:cxn ang="0">
                  <a:pos x="35" y="21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4" y="6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8" y="15"/>
                </a:cxn>
                <a:cxn ang="0">
                  <a:pos x="27" y="15"/>
                </a:cxn>
                <a:cxn ang="0">
                  <a:pos x="27" y="15"/>
                </a:cxn>
                <a:cxn ang="0">
                  <a:pos x="26" y="12"/>
                </a:cxn>
                <a:cxn ang="0">
                  <a:pos x="24" y="9"/>
                </a:cxn>
                <a:cxn ang="0">
                  <a:pos x="21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8" y="21"/>
                </a:cxn>
              </a:cxnLst>
              <a:rect l="0" t="0" r="r" b="b"/>
              <a:pathLst>
                <a:path w="35" h="51">
                  <a:moveTo>
                    <a:pt x="8" y="21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11" y="39"/>
                  </a:lnTo>
                  <a:lnTo>
                    <a:pt x="17" y="44"/>
                  </a:lnTo>
                  <a:lnTo>
                    <a:pt x="20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33" y="44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29" y="51"/>
                  </a:lnTo>
                  <a:lnTo>
                    <a:pt x="23" y="51"/>
                  </a:lnTo>
                  <a:lnTo>
                    <a:pt x="23" y="51"/>
                  </a:lnTo>
                  <a:lnTo>
                    <a:pt x="17" y="51"/>
                  </a:lnTo>
                  <a:lnTo>
                    <a:pt x="12" y="50"/>
                  </a:lnTo>
                  <a:lnTo>
                    <a:pt x="8" y="47"/>
                  </a:lnTo>
                  <a:lnTo>
                    <a:pt x="5" y="44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3" y="8"/>
                  </a:lnTo>
                  <a:lnTo>
                    <a:pt x="6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0" y="5"/>
                  </a:lnTo>
                  <a:lnTo>
                    <a:pt x="33" y="11"/>
                  </a:lnTo>
                  <a:lnTo>
                    <a:pt x="35" y="18"/>
                  </a:lnTo>
                  <a:lnTo>
                    <a:pt x="35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9" y="12"/>
                  </a:lnTo>
                  <a:lnTo>
                    <a:pt x="8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6" y="12"/>
                  </a:lnTo>
                  <a:lnTo>
                    <a:pt x="24" y="9"/>
                  </a:lnTo>
                  <a:lnTo>
                    <a:pt x="21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26665" name="Picture 41" descr="218px-Borussia_Moenchengladbach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62588" y="0"/>
            <a:ext cx="693737" cy="11255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buClr>
          <a:srgbClr val="99CCBE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41300" indent="-241300" algn="l" rtl="0" fontAlgn="base">
        <a:spcBef>
          <a:spcPct val="50000"/>
        </a:spcBef>
        <a:spcAft>
          <a:spcPct val="0"/>
        </a:spcAft>
        <a:buClr>
          <a:srgbClr val="99CCBE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482600" indent="-241300" algn="l" rtl="0" fontAlgn="base">
        <a:spcBef>
          <a:spcPct val="0"/>
        </a:spcBef>
        <a:spcAft>
          <a:spcPct val="0"/>
        </a:spcAft>
        <a:buClr>
          <a:srgbClr val="99CCBE"/>
        </a:buClr>
        <a:buSzPct val="85000"/>
        <a:buFont typeface="Wingdings" pitchFamily="2" charset="2"/>
        <a:buChar char="o"/>
        <a:defRPr>
          <a:solidFill>
            <a:schemeClr val="tx1"/>
          </a:solidFill>
          <a:latin typeface="+mn-lt"/>
        </a:defRPr>
      </a:lvl3pPr>
      <a:lvl4pPr marL="723900" indent="-241300" algn="l" rtl="0" fontAlgn="base">
        <a:spcBef>
          <a:spcPct val="50000"/>
        </a:spcBef>
        <a:spcAft>
          <a:spcPct val="0"/>
        </a:spcAft>
        <a:buClr>
          <a:srgbClr val="99CCBE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723900" algn="l" rtl="0" fontAlgn="base">
        <a:spcBef>
          <a:spcPct val="5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1181100" algn="l" rtl="0" fontAlgn="base">
        <a:spcBef>
          <a:spcPct val="5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1638300" algn="l" rtl="0" fontAlgn="base">
        <a:spcBef>
          <a:spcPct val="5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2095500" algn="l" rtl="0" fontAlgn="base">
        <a:spcBef>
          <a:spcPct val="5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2552700" algn="l" rtl="0" fontAlgn="base">
        <a:spcBef>
          <a:spcPct val="5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hyperlink" Target="http://images.google.com/imgres?imgurl=http://www.fayerwayer.com/2005/05/linux_cuba_tux.png&amp;imgrefurl=http://www.fayerwayer.com/archivo/linux/&amp;h=175&amp;w=147&amp;sz=18&amp;tbnid=-mIcbj5PBlzdHM:&amp;tbnh=95&amp;tbnw=79&amp;hl=en&amp;start=7&amp;prev=/images?q=Linux&amp;svnum=10&amp;hl=en&amp;lr=&amp;safe=off&amp;rls=GGLG,GGLG:2005-29,GGLG:en" TargetMode="External"/><Relationship Id="rId18" Type="http://schemas.openxmlformats.org/officeDocument/2006/relationships/image" Target="../media/image17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5.bin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2.png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6.bin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7.png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7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835150" y="3573463"/>
            <a:ext cx="7315200" cy="1143000"/>
          </a:xfrm>
        </p:spPr>
        <p:txBody>
          <a:bodyPr/>
          <a:lstStyle/>
          <a:p>
            <a:r>
              <a:rPr lang="de-DE" sz="3200">
                <a:solidFill>
                  <a:schemeClr val="bg1"/>
                </a:solidFill>
              </a:rPr>
              <a:t>VFL Borussia Mönchengladbach –</a:t>
            </a:r>
            <a:br>
              <a:rPr lang="de-DE" sz="3200">
                <a:solidFill>
                  <a:schemeClr val="bg1"/>
                </a:solidFill>
              </a:rPr>
            </a:br>
            <a:r>
              <a:rPr lang="de-DE" sz="3200">
                <a:solidFill>
                  <a:schemeClr val="bg1"/>
                </a:solidFill>
              </a:rPr>
              <a:t>Bälle, Tore und IT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4940300"/>
            <a:ext cx="7315200" cy="1317625"/>
          </a:xfrm>
        </p:spPr>
        <p:txBody>
          <a:bodyPr/>
          <a:lstStyle/>
          <a:p>
            <a:r>
              <a:rPr lang="de-DE"/>
              <a:t>Mit MS Dynamics zurück in die Erfolgsspur</a:t>
            </a:r>
            <a:endParaRPr lang="en-US"/>
          </a:p>
        </p:txBody>
      </p:sp>
      <p:sp>
        <p:nvSpPr>
          <p:cNvPr id="4100" name="linTitle"/>
          <p:cNvSpPr>
            <a:spLocks noChangeShapeType="1"/>
          </p:cNvSpPr>
          <p:nvPr/>
        </p:nvSpPr>
        <p:spPr bwMode="auto">
          <a:xfrm>
            <a:off x="1839913" y="4832350"/>
            <a:ext cx="77724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4101" name="txtAuthorLocationDate"/>
          <p:cNvSpPr txBox="1">
            <a:spLocks noChangeArrowheads="1"/>
          </p:cNvSpPr>
          <p:nvPr/>
        </p:nvSpPr>
        <p:spPr bwMode="auto">
          <a:xfrm>
            <a:off x="250825" y="6405563"/>
            <a:ext cx="7316788" cy="263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de-DE" sz="1400">
                <a:solidFill>
                  <a:schemeClr val="bg1"/>
                </a:solidFill>
              </a:rPr>
              <a:t>Frank Fleissgarten/ René Hübel       Deutschland, Juli  2008</a:t>
            </a: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4108" name="Picture 27" descr="MS Dynamics CRM logo rev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 r="11896"/>
          <a:stretch>
            <a:fillRect/>
          </a:stretch>
        </p:blipFill>
        <p:spPr bwMode="auto">
          <a:xfrm>
            <a:off x="5580063" y="5661025"/>
            <a:ext cx="308451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5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795B6-1492-4E77-A1B2-0B5FB02E5DF5}" type="slidenum">
              <a:rPr lang="en-US"/>
              <a:pPr/>
              <a:t>10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63" y="431800"/>
            <a:ext cx="5254625" cy="712788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Das IT Projekt: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Stufenweise Konsolidierung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1628775"/>
            <a:ext cx="7813675" cy="4808538"/>
          </a:xfrm>
        </p:spPr>
        <p:txBody>
          <a:bodyPr/>
          <a:lstStyle/>
          <a:p>
            <a:pPr lvl="1"/>
            <a:r>
              <a:rPr lang="en-US"/>
              <a:t>Aufbau einer neuen Core-IT –  flexibel, skalierbar und effizient</a:t>
            </a:r>
          </a:p>
          <a:p>
            <a:pPr lvl="1"/>
            <a:r>
              <a:rPr lang="en-US"/>
              <a:t>Ganzheitliche Konsolidierung, Virtualisierung und Absicherung</a:t>
            </a:r>
          </a:p>
          <a:p>
            <a:pPr lvl="1"/>
            <a:r>
              <a:rPr lang="en-US"/>
              <a:t>Zusammenführen aller Daten in die zentrale “Borussia” Datenbank</a:t>
            </a:r>
          </a:p>
          <a:p>
            <a:pPr lvl="1"/>
            <a:r>
              <a:rPr lang="en-US"/>
              <a:t>Integration neuer Services für neue Anforderungen z. Bsp. CRM</a:t>
            </a:r>
          </a:p>
        </p:txBody>
      </p:sp>
      <p:sp>
        <p:nvSpPr>
          <p:cNvPr id="44036" name="AutoShape 5"/>
          <p:cNvSpPr>
            <a:spLocks noChangeArrowheads="1"/>
          </p:cNvSpPr>
          <p:nvPr/>
        </p:nvSpPr>
        <p:spPr bwMode="auto">
          <a:xfrm>
            <a:off x="434975" y="4089400"/>
            <a:ext cx="8172450" cy="1296988"/>
          </a:xfrm>
          <a:prstGeom prst="triangle">
            <a:avLst>
              <a:gd name="adj" fmla="val 65144"/>
            </a:avLst>
          </a:prstGeom>
          <a:solidFill>
            <a:schemeClr val="bg2">
              <a:alpha val="52156"/>
            </a:schemeClr>
          </a:solidFill>
          <a:ln w="12700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de-DE" sz="1800">
              <a:cs typeface="Arial" pitchFamily="34" charset="0"/>
            </a:endParaRPr>
          </a:p>
        </p:txBody>
      </p:sp>
      <p:sp>
        <p:nvSpPr>
          <p:cNvPr id="44037" name="Text Box 20"/>
          <p:cNvSpPr txBox="1">
            <a:spLocks noChangeArrowheads="1"/>
          </p:cNvSpPr>
          <p:nvPr/>
        </p:nvSpPr>
        <p:spPr bwMode="auto">
          <a:xfrm>
            <a:off x="2916238" y="3419475"/>
            <a:ext cx="957262" cy="19653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2900" b="1">
                <a:solidFill>
                  <a:schemeClr val="folHlink"/>
                </a:solidFill>
                <a:cs typeface="Arial" pitchFamily="34" charset="0"/>
              </a:rPr>
              <a:t>+</a:t>
            </a:r>
          </a:p>
        </p:txBody>
      </p:sp>
      <p:grpSp>
        <p:nvGrpSpPr>
          <p:cNvPr id="44038" name="Group 24"/>
          <p:cNvGrpSpPr>
            <a:grpSpLocks/>
          </p:cNvGrpSpPr>
          <p:nvPr/>
        </p:nvGrpSpPr>
        <p:grpSpPr bwMode="auto">
          <a:xfrm>
            <a:off x="4222750" y="3478213"/>
            <a:ext cx="4132263" cy="1966912"/>
            <a:chOff x="2749" y="2704"/>
            <a:chExt cx="2603" cy="1239"/>
          </a:xfrm>
        </p:grpSpPr>
        <p:graphicFrame>
          <p:nvGraphicFramePr>
            <p:cNvPr id="44039" name="Object 9"/>
            <p:cNvGraphicFramePr>
              <a:graphicFrameLocks noChangeAspect="1"/>
            </p:cNvGraphicFramePr>
            <p:nvPr/>
          </p:nvGraphicFramePr>
          <p:xfrm>
            <a:off x="2749" y="3384"/>
            <a:ext cx="262" cy="559"/>
          </p:xfrm>
          <a:graphic>
            <a:graphicData uri="http://schemas.openxmlformats.org/presentationml/2006/ole">
              <p:oleObj spid="_x0000_s44039" name="Visio" r:id="rId4" imgW="1468831" imgH="3128467" progId="Visio.Drawing.11">
                <p:embed/>
              </p:oleObj>
            </a:graphicData>
          </a:graphic>
        </p:graphicFrame>
        <p:graphicFrame>
          <p:nvGraphicFramePr>
            <p:cNvPr id="44040" name="Object 10"/>
            <p:cNvGraphicFramePr>
              <a:graphicFrameLocks noChangeAspect="1"/>
            </p:cNvGraphicFramePr>
            <p:nvPr/>
          </p:nvGraphicFramePr>
          <p:xfrm>
            <a:off x="3127" y="3384"/>
            <a:ext cx="262" cy="559"/>
          </p:xfrm>
          <a:graphic>
            <a:graphicData uri="http://schemas.openxmlformats.org/presentationml/2006/ole">
              <p:oleObj spid="_x0000_s44040" name="Visio" r:id="rId5" imgW="1468831" imgH="3128467" progId="Visio.Drawing.11">
                <p:embed/>
              </p:oleObj>
            </a:graphicData>
          </a:graphic>
        </p:graphicFrame>
        <p:graphicFrame>
          <p:nvGraphicFramePr>
            <p:cNvPr id="44041" name="Object 11"/>
            <p:cNvGraphicFramePr>
              <a:graphicFrameLocks noChangeAspect="1"/>
            </p:cNvGraphicFramePr>
            <p:nvPr/>
          </p:nvGraphicFramePr>
          <p:xfrm>
            <a:off x="3519" y="3384"/>
            <a:ext cx="262" cy="559"/>
          </p:xfrm>
          <a:graphic>
            <a:graphicData uri="http://schemas.openxmlformats.org/presentationml/2006/ole">
              <p:oleObj spid="_x0000_s44041" name="Visio" r:id="rId6" imgW="1468831" imgH="3128467" progId="Visio.Drawing.11">
                <p:embed/>
              </p:oleObj>
            </a:graphicData>
          </a:graphic>
        </p:graphicFrame>
        <p:graphicFrame>
          <p:nvGraphicFramePr>
            <p:cNvPr id="44042" name="Object 12"/>
            <p:cNvGraphicFramePr>
              <a:graphicFrameLocks noChangeAspect="1"/>
            </p:cNvGraphicFramePr>
            <p:nvPr/>
          </p:nvGraphicFramePr>
          <p:xfrm>
            <a:off x="3910" y="3384"/>
            <a:ext cx="262" cy="559"/>
          </p:xfrm>
          <a:graphic>
            <a:graphicData uri="http://schemas.openxmlformats.org/presentationml/2006/ole">
              <p:oleObj spid="_x0000_s44042" name="Visio" r:id="rId7" imgW="1468831" imgH="3128467" progId="Visio.Drawing.11">
                <p:embed/>
              </p:oleObj>
            </a:graphicData>
          </a:graphic>
        </p:graphicFrame>
        <p:graphicFrame>
          <p:nvGraphicFramePr>
            <p:cNvPr id="44043" name="Object 13"/>
            <p:cNvGraphicFramePr>
              <a:graphicFrameLocks noChangeAspect="1"/>
            </p:cNvGraphicFramePr>
            <p:nvPr/>
          </p:nvGraphicFramePr>
          <p:xfrm>
            <a:off x="4288" y="3384"/>
            <a:ext cx="262" cy="559"/>
          </p:xfrm>
          <a:graphic>
            <a:graphicData uri="http://schemas.openxmlformats.org/presentationml/2006/ole">
              <p:oleObj spid="_x0000_s44043" name="Visio" r:id="rId8" imgW="1468831" imgH="3128467" progId="Visio.Drawing.11">
                <p:embed/>
              </p:oleObj>
            </a:graphicData>
          </a:graphic>
        </p:graphicFrame>
        <p:graphicFrame>
          <p:nvGraphicFramePr>
            <p:cNvPr id="44044" name="Object 14"/>
            <p:cNvGraphicFramePr>
              <a:graphicFrameLocks noChangeAspect="1"/>
            </p:cNvGraphicFramePr>
            <p:nvPr/>
          </p:nvGraphicFramePr>
          <p:xfrm>
            <a:off x="4680" y="3384"/>
            <a:ext cx="262" cy="559"/>
          </p:xfrm>
          <a:graphic>
            <a:graphicData uri="http://schemas.openxmlformats.org/presentationml/2006/ole">
              <p:oleObj spid="_x0000_s44044" name="Visio" r:id="rId9" imgW="1468831" imgH="3128467" progId="Visio.Drawing.11">
                <p:embed/>
              </p:oleObj>
            </a:graphicData>
          </a:graphic>
        </p:graphicFrame>
        <p:graphicFrame>
          <p:nvGraphicFramePr>
            <p:cNvPr id="44045" name="Object 15"/>
            <p:cNvGraphicFramePr>
              <a:graphicFrameLocks noChangeAspect="1"/>
            </p:cNvGraphicFramePr>
            <p:nvPr/>
          </p:nvGraphicFramePr>
          <p:xfrm>
            <a:off x="5090" y="3380"/>
            <a:ext cx="262" cy="559"/>
          </p:xfrm>
          <a:graphic>
            <a:graphicData uri="http://schemas.openxmlformats.org/presentationml/2006/ole">
              <p:oleObj spid="_x0000_s44045" name="Visio" r:id="rId10" imgW="1468831" imgH="3128467" progId="Visio.Drawing.11">
                <p:embed/>
              </p:oleObj>
            </a:graphicData>
          </a:graphic>
        </p:graphicFrame>
        <p:pic>
          <p:nvPicPr>
            <p:cNvPr id="44046" name="Picture 32" descr="slide5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009" t="12500" r="29988" b="81250"/>
            <a:stretch>
              <a:fillRect/>
            </a:stretch>
          </p:blipFill>
          <p:spPr bwMode="auto">
            <a:xfrm>
              <a:off x="2806" y="3187"/>
              <a:ext cx="182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7" name="Picture 33" descr="slide5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009" t="12500" r="29988" b="81250"/>
            <a:stretch>
              <a:fillRect/>
            </a:stretch>
          </p:blipFill>
          <p:spPr bwMode="auto">
            <a:xfrm>
              <a:off x="3169" y="3187"/>
              <a:ext cx="182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8" name="Picture 34" descr="slide5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009" t="12500" r="29988" b="81250"/>
            <a:stretch>
              <a:fillRect/>
            </a:stretch>
          </p:blipFill>
          <p:spPr bwMode="auto">
            <a:xfrm>
              <a:off x="3940" y="3187"/>
              <a:ext cx="182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9" name="Picture 35" descr="slide5"/>
            <p:cNvPicPr>
              <a:picLocks noChangeAspect="1" noChangeArrowheads="1"/>
            </p:cNvPicPr>
            <p:nvPr/>
          </p:nvPicPr>
          <p:blipFill>
            <a:blip r:embed="rId11"/>
            <a:srcRect l="56009" t="12500" r="29988" b="81250"/>
            <a:stretch>
              <a:fillRect/>
            </a:stretch>
          </p:blipFill>
          <p:spPr bwMode="auto">
            <a:xfrm>
              <a:off x="4303" y="3187"/>
              <a:ext cx="182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50" name="Rectangle 36"/>
            <p:cNvSpPr>
              <a:spLocks noChangeArrowheads="1"/>
            </p:cNvSpPr>
            <p:nvPr/>
          </p:nvSpPr>
          <p:spPr bwMode="auto">
            <a:xfrm rot="10800000">
              <a:off x="5119" y="3395"/>
              <a:ext cx="227" cy="537"/>
            </a:xfrm>
            <a:prstGeom prst="rect">
              <a:avLst/>
            </a:prstGeom>
            <a:solidFill>
              <a:srgbClr val="0150D1">
                <a:alpha val="59999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vert="eaVert" wrap="none" lIns="0" tIns="0" rIns="0" bIns="0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>
                  <a:solidFill>
                    <a:schemeClr val="bg1"/>
                  </a:solidFill>
                  <a:cs typeface="Arial" pitchFamily="34" charset="0"/>
                </a:rPr>
                <a:t>Spare</a:t>
              </a:r>
            </a:p>
          </p:txBody>
        </p:sp>
        <p:graphicFrame>
          <p:nvGraphicFramePr>
            <p:cNvPr id="44051" name="Object 16"/>
            <p:cNvGraphicFramePr>
              <a:graphicFrameLocks noChangeAspect="1"/>
            </p:cNvGraphicFramePr>
            <p:nvPr/>
          </p:nvGraphicFramePr>
          <p:xfrm>
            <a:off x="3402" y="2909"/>
            <a:ext cx="687" cy="157"/>
          </p:xfrm>
          <a:graphic>
            <a:graphicData uri="http://schemas.openxmlformats.org/presentationml/2006/ole">
              <p:oleObj spid="_x0000_s44051" name="Visio" r:id="rId12" imgW="3445200" imgH="663480" progId="Visio.Drawing.11">
                <p:embed/>
              </p:oleObj>
            </a:graphicData>
          </a:graphic>
        </p:graphicFrame>
        <p:pic>
          <p:nvPicPr>
            <p:cNvPr id="44052" name="Picture 38" descr="slide5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009" t="12500" r="29988" b="81250"/>
            <a:stretch>
              <a:fillRect/>
            </a:stretch>
          </p:blipFill>
          <p:spPr bwMode="auto">
            <a:xfrm>
              <a:off x="3560" y="3193"/>
              <a:ext cx="182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3" name="Picture 39" descr="slide5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009" t="12500" r="29988" b="81250"/>
            <a:stretch>
              <a:fillRect/>
            </a:stretch>
          </p:blipFill>
          <p:spPr bwMode="auto">
            <a:xfrm>
              <a:off x="4740" y="3203"/>
              <a:ext cx="182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4054" name="Group 40"/>
            <p:cNvGrpSpPr>
              <a:grpSpLocks/>
            </p:cNvGrpSpPr>
            <p:nvPr/>
          </p:nvGrpSpPr>
          <p:grpSpPr bwMode="auto">
            <a:xfrm>
              <a:off x="3606" y="2704"/>
              <a:ext cx="635" cy="182"/>
              <a:chOff x="862" y="1366"/>
              <a:chExt cx="635" cy="182"/>
            </a:xfrm>
          </p:grpSpPr>
          <p:sp>
            <p:nvSpPr>
              <p:cNvPr id="44055" name="Rectangle 41"/>
              <p:cNvSpPr>
                <a:spLocks noChangeArrowheads="1"/>
              </p:cNvSpPr>
              <p:nvPr/>
            </p:nvSpPr>
            <p:spPr bwMode="auto">
              <a:xfrm>
                <a:off x="862" y="1366"/>
                <a:ext cx="295" cy="182"/>
              </a:xfrm>
              <a:prstGeom prst="rect">
                <a:avLst/>
              </a:prstGeom>
              <a:solidFill>
                <a:srgbClr val="FF33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sz="1800">
                  <a:cs typeface="Arial" pitchFamily="34" charset="0"/>
                </a:endParaRPr>
              </a:p>
            </p:txBody>
          </p:sp>
          <p:sp>
            <p:nvSpPr>
              <p:cNvPr id="44056" name="Rectangle 42"/>
              <p:cNvSpPr>
                <a:spLocks noChangeArrowheads="1"/>
              </p:cNvSpPr>
              <p:nvPr/>
            </p:nvSpPr>
            <p:spPr bwMode="auto">
              <a:xfrm>
                <a:off x="1068" y="1366"/>
                <a:ext cx="384" cy="182"/>
              </a:xfrm>
              <a:prstGeom prst="rect">
                <a:avLst/>
              </a:prstGeom>
              <a:solidFill>
                <a:srgbClr val="00E2BC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sz="1800">
                  <a:cs typeface="Arial" pitchFamily="34" charset="0"/>
                </a:endParaRPr>
              </a:p>
            </p:txBody>
          </p:sp>
          <p:sp>
            <p:nvSpPr>
              <p:cNvPr id="44057" name="Text Box 43"/>
              <p:cNvSpPr txBox="1">
                <a:spLocks noChangeArrowheads="1"/>
              </p:cNvSpPr>
              <p:nvPr/>
            </p:nvSpPr>
            <p:spPr bwMode="auto">
              <a:xfrm>
                <a:off x="904" y="1398"/>
                <a:ext cx="593" cy="134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400" b="1">
                    <a:solidFill>
                      <a:schemeClr val="bg1"/>
                    </a:solidFill>
                    <a:cs typeface="Arial" pitchFamily="34" charset="0"/>
                  </a:rPr>
                  <a:t>x10sure</a:t>
                </a:r>
                <a:r>
                  <a:rPr lang="en-US" sz="1400" b="1" baseline="30000">
                    <a:solidFill>
                      <a:schemeClr val="bg1"/>
                    </a:solidFill>
                    <a:cs typeface="Arial" pitchFamily="34" charset="0"/>
                  </a:rPr>
                  <a:t>TM</a:t>
                </a:r>
              </a:p>
            </p:txBody>
          </p:sp>
        </p:grpSp>
      </p:grpSp>
      <p:sp>
        <p:nvSpPr>
          <p:cNvPr id="40" name="AutoShape 6"/>
          <p:cNvSpPr>
            <a:spLocks noChangeArrowheads="1"/>
          </p:cNvSpPr>
          <p:nvPr/>
        </p:nvSpPr>
        <p:spPr bwMode="auto">
          <a:xfrm>
            <a:off x="639544" y="4127495"/>
            <a:ext cx="1760933" cy="357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66FF"/>
              </a:gs>
              <a:gs pos="50000">
                <a:srgbClr val="99CCFF">
                  <a:alpha val="73000"/>
                </a:srgbClr>
              </a:gs>
              <a:gs pos="100000">
                <a:srgbClr val="0066FF"/>
              </a:gs>
            </a:gsLst>
            <a:lin ang="540000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400">
                <a:cs typeface="Arial" pitchFamily="34" charset="0"/>
              </a:rPr>
              <a:t>Virtualisierung</a:t>
            </a:r>
          </a:p>
        </p:txBody>
      </p:sp>
      <p:pic>
        <p:nvPicPr>
          <p:cNvPr id="44061" name="Picture 7" descr="slide5"/>
          <p:cNvPicPr>
            <a:picLocks noChangeAspect="1" noChangeArrowheads="1"/>
          </p:cNvPicPr>
          <p:nvPr/>
        </p:nvPicPr>
        <p:blipFill>
          <a:blip r:embed="rId11"/>
          <a:srcRect l="56009" t="12500" r="29988" b="81250"/>
          <a:stretch>
            <a:fillRect/>
          </a:stretch>
        </p:blipFill>
        <p:spPr bwMode="auto">
          <a:xfrm>
            <a:off x="1404938" y="3849688"/>
            <a:ext cx="3190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2" name="Picture 8" descr="slide5"/>
          <p:cNvPicPr>
            <a:picLocks noChangeAspect="1" noChangeArrowheads="1"/>
          </p:cNvPicPr>
          <p:nvPr/>
        </p:nvPicPr>
        <p:blipFill>
          <a:blip r:embed="rId11"/>
          <a:srcRect l="56009" t="12500" r="29988" b="81250"/>
          <a:stretch>
            <a:fillRect/>
          </a:stretch>
        </p:blipFill>
        <p:spPr bwMode="auto">
          <a:xfrm>
            <a:off x="1698625" y="3849688"/>
            <a:ext cx="3190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3" name="Picture 9" descr="slide5"/>
          <p:cNvPicPr>
            <a:picLocks noChangeAspect="1" noChangeArrowheads="1"/>
          </p:cNvPicPr>
          <p:nvPr/>
        </p:nvPicPr>
        <p:blipFill>
          <a:blip r:embed="rId11"/>
          <a:srcRect l="56009" t="12500" r="29988" b="81250"/>
          <a:stretch>
            <a:fillRect/>
          </a:stretch>
        </p:blipFill>
        <p:spPr bwMode="auto">
          <a:xfrm>
            <a:off x="1992313" y="3849688"/>
            <a:ext cx="3190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4" name="Picture 10" descr="slide5"/>
          <p:cNvPicPr>
            <a:picLocks noChangeAspect="1" noChangeArrowheads="1"/>
          </p:cNvPicPr>
          <p:nvPr/>
        </p:nvPicPr>
        <p:blipFill>
          <a:blip r:embed="rId11"/>
          <a:srcRect l="56009" t="12500" r="29988" b="81250"/>
          <a:stretch>
            <a:fillRect/>
          </a:stretch>
        </p:blipFill>
        <p:spPr bwMode="auto">
          <a:xfrm>
            <a:off x="2525713" y="3835400"/>
            <a:ext cx="3175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5" name="Picture 11" descr="linux_cuba_tux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24088" y="3806825"/>
            <a:ext cx="26511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68" name="Rectangle 14"/>
          <p:cNvSpPr>
            <a:spLocks noChangeArrowheads="1"/>
          </p:cNvSpPr>
          <p:nvPr/>
        </p:nvSpPr>
        <p:spPr bwMode="auto">
          <a:xfrm>
            <a:off x="571500" y="3133725"/>
            <a:ext cx="2376488" cy="360363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de-DE" sz="1800">
              <a:cs typeface="Arial" pitchFamily="34" charset="0"/>
            </a:endParaRPr>
          </a:p>
        </p:txBody>
      </p:sp>
      <p:graphicFrame>
        <p:nvGraphicFramePr>
          <p:cNvPr id="44069" name="Object 42"/>
          <p:cNvGraphicFramePr>
            <a:graphicFrameLocks noChangeAspect="1"/>
          </p:cNvGraphicFramePr>
          <p:nvPr/>
        </p:nvGraphicFramePr>
        <p:xfrm>
          <a:off x="642938" y="4538663"/>
          <a:ext cx="458787" cy="885825"/>
        </p:xfrm>
        <a:graphic>
          <a:graphicData uri="http://schemas.openxmlformats.org/presentationml/2006/ole">
            <p:oleObj spid="_x0000_s44069" name="Visio" r:id="rId15" imgW="1469136" imgH="3128467" progId="Visio.Drawing.11">
              <p:embed/>
            </p:oleObj>
          </a:graphicData>
        </a:graphic>
      </p:graphicFrame>
      <p:pic>
        <p:nvPicPr>
          <p:cNvPr id="44070" name="Picture 16" descr="slide5"/>
          <p:cNvPicPr>
            <a:picLocks noChangeAspect="1" noChangeArrowheads="1"/>
          </p:cNvPicPr>
          <p:nvPr/>
        </p:nvPicPr>
        <p:blipFill>
          <a:blip r:embed="rId11"/>
          <a:srcRect l="56009" t="12500" r="29988" b="81250"/>
          <a:stretch>
            <a:fillRect/>
          </a:stretch>
        </p:blipFill>
        <p:spPr bwMode="auto">
          <a:xfrm>
            <a:off x="873125" y="3849688"/>
            <a:ext cx="3175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1" name="Picture 17" descr="linux_cuba_tux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1500" y="3821113"/>
            <a:ext cx="26511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2" name="Picture 18" descr="linux_cuba_tux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03313" y="3821113"/>
            <a:ext cx="26511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073" name="Object 43"/>
          <p:cNvGraphicFramePr>
            <a:graphicFrameLocks noChangeAspect="1"/>
          </p:cNvGraphicFramePr>
          <p:nvPr/>
        </p:nvGraphicFramePr>
        <p:xfrm>
          <a:off x="1255713" y="4538663"/>
          <a:ext cx="458787" cy="885825"/>
        </p:xfrm>
        <a:graphic>
          <a:graphicData uri="http://schemas.openxmlformats.org/presentationml/2006/ole">
            <p:oleObj spid="_x0000_s44073" name="Visio" r:id="rId16" imgW="1468831" imgH="3128467" progId="Visio.Drawing.11">
              <p:embed/>
            </p:oleObj>
          </a:graphicData>
        </a:graphic>
      </p:graphicFrame>
      <p:graphicFrame>
        <p:nvGraphicFramePr>
          <p:cNvPr id="44074" name="Object 44"/>
          <p:cNvGraphicFramePr>
            <a:graphicFrameLocks noChangeAspect="1"/>
          </p:cNvGraphicFramePr>
          <p:nvPr/>
        </p:nvGraphicFramePr>
        <p:xfrm>
          <a:off x="1868488" y="4538663"/>
          <a:ext cx="458787" cy="885825"/>
        </p:xfrm>
        <a:graphic>
          <a:graphicData uri="http://schemas.openxmlformats.org/presentationml/2006/ole">
            <p:oleObj spid="_x0000_s44074" name="Visio" r:id="rId17" imgW="1468831" imgH="3128467" progId="Visio.Drawing.11">
              <p:embed/>
            </p:oleObj>
          </a:graphicData>
        </a:graphic>
      </p:graphicFrame>
      <p:grpSp>
        <p:nvGrpSpPr>
          <p:cNvPr id="44076" name="Group 53"/>
          <p:cNvGrpSpPr>
            <a:grpSpLocks/>
          </p:cNvGrpSpPr>
          <p:nvPr/>
        </p:nvGrpSpPr>
        <p:grpSpPr bwMode="auto">
          <a:xfrm>
            <a:off x="3500438" y="5589588"/>
            <a:ext cx="1800225" cy="504825"/>
            <a:chOff x="859" y="3236"/>
            <a:chExt cx="1364" cy="431"/>
          </a:xfrm>
        </p:grpSpPr>
        <p:pic>
          <p:nvPicPr>
            <p:cNvPr id="44077" name="Picture 54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859" y="3236"/>
              <a:ext cx="1364" cy="43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sp>
          <p:nvSpPr>
            <p:cNvPr id="44078" name="AutoShape 55"/>
            <p:cNvSpPr>
              <a:spLocks noChangeArrowheads="1"/>
            </p:cNvSpPr>
            <p:nvPr/>
          </p:nvSpPr>
          <p:spPr bwMode="auto">
            <a:xfrm>
              <a:off x="944" y="3351"/>
              <a:ext cx="209" cy="210"/>
            </a:xfrm>
            <a:prstGeom prst="can">
              <a:avLst>
                <a:gd name="adj" fmla="val 25120"/>
              </a:avLst>
            </a:prstGeom>
            <a:solidFill>
              <a:srgbClr val="71A19B">
                <a:alpha val="67842"/>
              </a:srgbClr>
            </a:solidFill>
            <a:ln w="11176">
              <a:noFill/>
              <a:round/>
              <a:headEnd/>
              <a:tailEnd/>
            </a:ln>
          </p:spPr>
          <p:txBody>
            <a:bodyPr wrap="none" tIns="46800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sz="1800">
                <a:cs typeface="Arial" pitchFamily="34" charset="0"/>
              </a:endParaRPr>
            </a:p>
          </p:txBody>
        </p:sp>
        <p:sp>
          <p:nvSpPr>
            <p:cNvPr id="44079" name="AutoShape 56"/>
            <p:cNvSpPr>
              <a:spLocks noChangeArrowheads="1"/>
            </p:cNvSpPr>
            <p:nvPr/>
          </p:nvSpPr>
          <p:spPr bwMode="auto">
            <a:xfrm>
              <a:off x="1243" y="3351"/>
              <a:ext cx="209" cy="210"/>
            </a:xfrm>
            <a:prstGeom prst="can">
              <a:avLst>
                <a:gd name="adj" fmla="val 25120"/>
              </a:avLst>
            </a:prstGeom>
            <a:solidFill>
              <a:srgbClr val="B11116">
                <a:alpha val="67842"/>
              </a:srgbClr>
            </a:solidFill>
            <a:ln w="11176">
              <a:noFill/>
              <a:round/>
              <a:headEnd/>
              <a:tailEnd/>
            </a:ln>
          </p:spPr>
          <p:txBody>
            <a:bodyPr wrap="none" tIns="46800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sz="1800">
                <a:cs typeface="Arial" pitchFamily="34" charset="0"/>
              </a:endParaRPr>
            </a:p>
          </p:txBody>
        </p:sp>
        <p:sp>
          <p:nvSpPr>
            <p:cNvPr id="44080" name="AutoShape 57"/>
            <p:cNvSpPr>
              <a:spLocks noChangeArrowheads="1"/>
            </p:cNvSpPr>
            <p:nvPr/>
          </p:nvSpPr>
          <p:spPr bwMode="auto">
            <a:xfrm>
              <a:off x="1564" y="3351"/>
              <a:ext cx="210" cy="210"/>
            </a:xfrm>
            <a:prstGeom prst="can">
              <a:avLst>
                <a:gd name="adj" fmla="val 25000"/>
              </a:avLst>
            </a:prstGeom>
            <a:solidFill>
              <a:srgbClr val="0578AF">
                <a:alpha val="67842"/>
              </a:srgbClr>
            </a:solidFill>
            <a:ln w="11176">
              <a:noFill/>
              <a:round/>
              <a:headEnd/>
              <a:tailEnd/>
            </a:ln>
          </p:spPr>
          <p:txBody>
            <a:bodyPr wrap="none" tIns="46800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sz="1800">
                <a:cs typeface="Arial" pitchFamily="34" charset="0"/>
              </a:endParaRPr>
            </a:p>
          </p:txBody>
        </p:sp>
        <p:sp>
          <p:nvSpPr>
            <p:cNvPr id="44081" name="AutoShape 58"/>
            <p:cNvSpPr>
              <a:spLocks noChangeArrowheads="1"/>
            </p:cNvSpPr>
            <p:nvPr/>
          </p:nvSpPr>
          <p:spPr bwMode="auto">
            <a:xfrm>
              <a:off x="1888" y="3351"/>
              <a:ext cx="209" cy="210"/>
            </a:xfrm>
            <a:prstGeom prst="can">
              <a:avLst>
                <a:gd name="adj" fmla="val 25120"/>
              </a:avLst>
            </a:prstGeom>
            <a:solidFill>
              <a:srgbClr val="E69B3C">
                <a:alpha val="67842"/>
              </a:srgbClr>
            </a:solidFill>
            <a:ln w="11176">
              <a:noFill/>
              <a:round/>
              <a:headEnd/>
              <a:tailEnd/>
            </a:ln>
          </p:spPr>
          <p:txBody>
            <a:bodyPr wrap="none" tIns="46800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sz="1800">
                <a:cs typeface="Arial" pitchFamily="34" charset="0"/>
              </a:endParaRPr>
            </a:p>
          </p:txBody>
        </p:sp>
      </p:grpSp>
      <p:grpSp>
        <p:nvGrpSpPr>
          <p:cNvPr id="44082" name="Group 60"/>
          <p:cNvGrpSpPr>
            <a:grpSpLocks/>
          </p:cNvGrpSpPr>
          <p:nvPr/>
        </p:nvGrpSpPr>
        <p:grpSpPr bwMode="auto">
          <a:xfrm>
            <a:off x="3500438" y="6092825"/>
            <a:ext cx="1800225" cy="504825"/>
            <a:chOff x="859" y="3236"/>
            <a:chExt cx="1364" cy="431"/>
          </a:xfrm>
        </p:grpSpPr>
        <p:pic>
          <p:nvPicPr>
            <p:cNvPr id="44083" name="Picture 61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859" y="3236"/>
              <a:ext cx="1364" cy="43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sp>
          <p:nvSpPr>
            <p:cNvPr id="44084" name="AutoShape 62"/>
            <p:cNvSpPr>
              <a:spLocks noChangeArrowheads="1"/>
            </p:cNvSpPr>
            <p:nvPr/>
          </p:nvSpPr>
          <p:spPr bwMode="auto">
            <a:xfrm>
              <a:off x="944" y="3351"/>
              <a:ext cx="209" cy="210"/>
            </a:xfrm>
            <a:prstGeom prst="can">
              <a:avLst>
                <a:gd name="adj" fmla="val 25120"/>
              </a:avLst>
            </a:prstGeom>
            <a:solidFill>
              <a:srgbClr val="71A19B">
                <a:alpha val="67842"/>
              </a:srgbClr>
            </a:solidFill>
            <a:ln w="11176">
              <a:noFill/>
              <a:round/>
              <a:headEnd/>
              <a:tailEnd/>
            </a:ln>
          </p:spPr>
          <p:txBody>
            <a:bodyPr wrap="none" tIns="46800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sz="1800">
                <a:cs typeface="Arial" pitchFamily="34" charset="0"/>
              </a:endParaRPr>
            </a:p>
          </p:txBody>
        </p:sp>
        <p:sp>
          <p:nvSpPr>
            <p:cNvPr id="44085" name="AutoShape 63"/>
            <p:cNvSpPr>
              <a:spLocks noChangeArrowheads="1"/>
            </p:cNvSpPr>
            <p:nvPr/>
          </p:nvSpPr>
          <p:spPr bwMode="auto">
            <a:xfrm>
              <a:off x="1243" y="3351"/>
              <a:ext cx="209" cy="210"/>
            </a:xfrm>
            <a:prstGeom prst="can">
              <a:avLst>
                <a:gd name="adj" fmla="val 25120"/>
              </a:avLst>
            </a:prstGeom>
            <a:solidFill>
              <a:srgbClr val="B11116">
                <a:alpha val="67842"/>
              </a:srgbClr>
            </a:solidFill>
            <a:ln w="11176">
              <a:noFill/>
              <a:round/>
              <a:headEnd/>
              <a:tailEnd/>
            </a:ln>
          </p:spPr>
          <p:txBody>
            <a:bodyPr wrap="none" tIns="46800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sz="1800">
                <a:cs typeface="Arial" pitchFamily="34" charset="0"/>
              </a:endParaRPr>
            </a:p>
          </p:txBody>
        </p:sp>
        <p:sp>
          <p:nvSpPr>
            <p:cNvPr id="44086" name="AutoShape 64"/>
            <p:cNvSpPr>
              <a:spLocks noChangeArrowheads="1"/>
            </p:cNvSpPr>
            <p:nvPr/>
          </p:nvSpPr>
          <p:spPr bwMode="auto">
            <a:xfrm>
              <a:off x="1564" y="3351"/>
              <a:ext cx="210" cy="210"/>
            </a:xfrm>
            <a:prstGeom prst="can">
              <a:avLst>
                <a:gd name="adj" fmla="val 25000"/>
              </a:avLst>
            </a:prstGeom>
            <a:solidFill>
              <a:srgbClr val="0578AF">
                <a:alpha val="67842"/>
              </a:srgbClr>
            </a:solidFill>
            <a:ln w="11176">
              <a:noFill/>
              <a:round/>
              <a:headEnd/>
              <a:tailEnd/>
            </a:ln>
          </p:spPr>
          <p:txBody>
            <a:bodyPr wrap="none" tIns="46800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sz="1800">
                <a:cs typeface="Arial" pitchFamily="34" charset="0"/>
              </a:endParaRPr>
            </a:p>
          </p:txBody>
        </p:sp>
        <p:sp>
          <p:nvSpPr>
            <p:cNvPr id="44087" name="AutoShape 65"/>
            <p:cNvSpPr>
              <a:spLocks noChangeArrowheads="1"/>
            </p:cNvSpPr>
            <p:nvPr/>
          </p:nvSpPr>
          <p:spPr bwMode="auto">
            <a:xfrm>
              <a:off x="1888" y="3351"/>
              <a:ext cx="209" cy="210"/>
            </a:xfrm>
            <a:prstGeom prst="can">
              <a:avLst>
                <a:gd name="adj" fmla="val 25120"/>
              </a:avLst>
            </a:prstGeom>
            <a:solidFill>
              <a:srgbClr val="E69B3C">
                <a:alpha val="67842"/>
              </a:srgbClr>
            </a:solidFill>
            <a:ln w="11176">
              <a:noFill/>
              <a:round/>
              <a:headEnd/>
              <a:tailEnd/>
            </a:ln>
          </p:spPr>
          <p:txBody>
            <a:bodyPr wrap="none" tIns="46800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sz="1800">
                <a:cs typeface="Arial" pitchFamily="34" charset="0"/>
              </a:endParaRPr>
            </a:p>
          </p:txBody>
        </p:sp>
      </p:grpSp>
      <p:pic>
        <p:nvPicPr>
          <p:cNvPr id="44088" name="Picture 27" descr="MS Dynamics CRM logo rev"/>
          <p:cNvPicPr>
            <a:picLocks noChangeAspect="1" noChangeArrowheads="1"/>
          </p:cNvPicPr>
          <p:nvPr/>
        </p:nvPicPr>
        <p:blipFill>
          <a:blip r:embed="rId19">
            <a:lum bright="-10000"/>
          </a:blip>
          <a:srcRect r="11896"/>
          <a:stretch>
            <a:fillRect/>
          </a:stretch>
        </p:blipFill>
        <p:spPr bwMode="auto">
          <a:xfrm>
            <a:off x="2124075" y="3213100"/>
            <a:ext cx="30845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ABA48A-26DB-478F-B581-9A9E699E7B54}" type="slidenum">
              <a:rPr lang="en-US"/>
              <a:pPr/>
              <a:t>11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63" y="431800"/>
            <a:ext cx="5254625" cy="712788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Entwicklung – Ein paar Zahlen</a:t>
            </a:r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259263"/>
            <a:ext cx="3708400" cy="21955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12875"/>
            <a:ext cx="3960813" cy="2592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1988" y="4243388"/>
            <a:ext cx="4054475" cy="2209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4813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628775"/>
            <a:ext cx="3455988" cy="23320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48147" name="AutoShape 19"/>
          <p:cNvSpPr>
            <a:spLocks noChangeArrowheads="1"/>
          </p:cNvSpPr>
          <p:nvPr/>
        </p:nvSpPr>
        <p:spPr bwMode="auto">
          <a:xfrm rot="16200000">
            <a:off x="3163094" y="5109369"/>
            <a:ext cx="2087563" cy="2889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33"/>
          </a:solidFill>
          <a:ln w="127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48148" name="AutoShape 20"/>
          <p:cNvSpPr>
            <a:spLocks noChangeArrowheads="1"/>
          </p:cNvSpPr>
          <p:nvPr/>
        </p:nvSpPr>
        <p:spPr bwMode="auto">
          <a:xfrm rot="16200000">
            <a:off x="3163095" y="2672556"/>
            <a:ext cx="2087562" cy="2889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33"/>
          </a:solidFill>
          <a:ln w="127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48149" name="AutoShape 21"/>
          <p:cNvSpPr>
            <a:spLocks noChangeArrowheads="1"/>
          </p:cNvSpPr>
          <p:nvPr/>
        </p:nvSpPr>
        <p:spPr bwMode="auto">
          <a:xfrm rot="16200000">
            <a:off x="7593807" y="2745581"/>
            <a:ext cx="2087562" cy="2889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33"/>
          </a:solidFill>
          <a:ln w="127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48150" name="AutoShape 22"/>
          <p:cNvSpPr>
            <a:spLocks noChangeArrowheads="1"/>
          </p:cNvSpPr>
          <p:nvPr/>
        </p:nvSpPr>
        <p:spPr bwMode="auto">
          <a:xfrm rot="16200000">
            <a:off x="7604920" y="5120481"/>
            <a:ext cx="2087562" cy="2889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33"/>
          </a:solidFill>
          <a:ln w="127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2046288" y="5521325"/>
            <a:ext cx="1152525" cy="212725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400" b="1"/>
              <a:t>Sponsoring</a:t>
            </a:r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2117725" y="3068638"/>
            <a:ext cx="1152525" cy="212725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400" b="1"/>
              <a:t>Mitglieder</a:t>
            </a:r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6510338" y="3141663"/>
            <a:ext cx="1368425" cy="212725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400" b="1"/>
              <a:t>Zuschauer</a:t>
            </a:r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6223000" y="5516563"/>
            <a:ext cx="1439863" cy="212725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400" b="1"/>
              <a:t>Merchandizing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1E16CC-E055-4513-AC86-F9E05D76CE9F}" type="slidenum">
              <a:rPr lang="en-US"/>
              <a:pPr/>
              <a:t>12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63" y="431800"/>
            <a:ext cx="5254625" cy="712788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Im Fokus der Borussia –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Alles für unsere Fans </a:t>
            </a: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684213" y="1427163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Tx/>
              <a:buFontTx/>
              <a:buNone/>
            </a:pPr>
            <a:r>
              <a:rPr lang="de-DE" sz="2400" b="1">
                <a:cs typeface="Arial" pitchFamily="34" charset="0"/>
              </a:rPr>
              <a:t> Fan – Kunde – Mitglied</a:t>
            </a:r>
          </a:p>
        </p:txBody>
      </p:sp>
      <p:grpSp>
        <p:nvGrpSpPr>
          <p:cNvPr id="43013" name="Group 6"/>
          <p:cNvGrpSpPr>
            <a:grpSpLocks/>
          </p:cNvGrpSpPr>
          <p:nvPr/>
        </p:nvGrpSpPr>
        <p:grpSpPr bwMode="auto">
          <a:xfrm>
            <a:off x="500063" y="1881188"/>
            <a:ext cx="8286750" cy="4643437"/>
            <a:chOff x="1090" y="1166"/>
            <a:chExt cx="4670" cy="2434"/>
          </a:xfrm>
        </p:grpSpPr>
        <p:grpSp>
          <p:nvGrpSpPr>
            <p:cNvPr id="43014" name="Group 7"/>
            <p:cNvGrpSpPr>
              <a:grpSpLocks/>
            </p:cNvGrpSpPr>
            <p:nvPr/>
          </p:nvGrpSpPr>
          <p:grpSpPr bwMode="auto">
            <a:xfrm>
              <a:off x="1449" y="1520"/>
              <a:ext cx="3911" cy="1372"/>
              <a:chOff x="1449" y="1520"/>
              <a:chExt cx="3911" cy="1372"/>
            </a:xfrm>
          </p:grpSpPr>
          <p:sp>
            <p:nvSpPr>
              <p:cNvPr id="43015" name="Rectangle 8"/>
              <p:cNvSpPr>
                <a:spLocks noChangeArrowheads="1"/>
              </p:cNvSpPr>
              <p:nvPr/>
            </p:nvSpPr>
            <p:spPr bwMode="auto">
              <a:xfrm rot="-5400000">
                <a:off x="4515" y="2047"/>
                <a:ext cx="1372" cy="318"/>
              </a:xfrm>
              <a:prstGeom prst="rect">
                <a:avLst/>
              </a:prstGeom>
              <a:solidFill>
                <a:srgbClr val="0099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 anchorCtr="1"/>
              <a:lstStyle/>
              <a:p>
                <a:pPr ea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sz="1600" b="1">
                    <a:solidFill>
                      <a:schemeClr val="bg1"/>
                    </a:solidFill>
                    <a:cs typeface="Arial" pitchFamily="34" charset="0"/>
                  </a:rPr>
                  <a:t>Projektmanagement</a:t>
                </a:r>
              </a:p>
            </p:txBody>
          </p:sp>
          <p:sp>
            <p:nvSpPr>
              <p:cNvPr id="43016" name="Rectangle 9"/>
              <p:cNvSpPr>
                <a:spLocks noChangeArrowheads="1"/>
              </p:cNvSpPr>
              <p:nvPr/>
            </p:nvSpPr>
            <p:spPr bwMode="auto">
              <a:xfrm rot="-5400000">
                <a:off x="922" y="2047"/>
                <a:ext cx="1372" cy="318"/>
              </a:xfrm>
              <a:prstGeom prst="rect">
                <a:avLst/>
              </a:prstGeom>
              <a:solidFill>
                <a:srgbClr val="009900"/>
              </a:solidFill>
              <a:ln w="1270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 anchorCtr="1"/>
              <a:lstStyle/>
              <a:p>
                <a:pPr ea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sz="1600" b="1">
                    <a:solidFill>
                      <a:schemeClr val="bg1"/>
                    </a:solidFill>
                    <a:cs typeface="Arial" pitchFamily="34" charset="0"/>
                  </a:rPr>
                  <a:t>Dienstleistung</a:t>
                </a:r>
              </a:p>
            </p:txBody>
          </p:sp>
        </p:grpSp>
        <p:sp>
          <p:nvSpPr>
            <p:cNvPr id="43017" name="Rectangle 10"/>
            <p:cNvSpPr>
              <a:spLocks noChangeArrowheads="1"/>
            </p:cNvSpPr>
            <p:nvPr/>
          </p:nvSpPr>
          <p:spPr bwMode="auto">
            <a:xfrm>
              <a:off x="1808" y="2574"/>
              <a:ext cx="3189" cy="318"/>
            </a:xfrm>
            <a:prstGeom prst="rect">
              <a:avLst/>
            </a:prstGeom>
            <a:solidFill>
              <a:srgbClr val="009900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de-DE" sz="1600" b="1">
                  <a:solidFill>
                    <a:schemeClr val="bg1"/>
                  </a:solidFill>
                  <a:cs typeface="Arial" pitchFamily="34" charset="0"/>
                </a:rPr>
                <a:t>Borussia-Datenbank IT-System</a:t>
              </a:r>
              <a:r>
                <a:rPr lang="de-DE" sz="1300" b="1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grpSp>
          <p:nvGrpSpPr>
            <p:cNvPr id="43018" name="Group 11"/>
            <p:cNvGrpSpPr>
              <a:grpSpLocks/>
            </p:cNvGrpSpPr>
            <p:nvPr/>
          </p:nvGrpSpPr>
          <p:grpSpPr bwMode="auto">
            <a:xfrm>
              <a:off x="1808" y="1516"/>
              <a:ext cx="3189" cy="1026"/>
              <a:chOff x="1808" y="1516"/>
              <a:chExt cx="3189" cy="1026"/>
            </a:xfrm>
          </p:grpSpPr>
          <p:sp>
            <p:nvSpPr>
              <p:cNvPr id="43019" name="Rectangle 12"/>
              <p:cNvSpPr>
                <a:spLocks noChangeArrowheads="1"/>
              </p:cNvSpPr>
              <p:nvPr/>
            </p:nvSpPr>
            <p:spPr bwMode="auto">
              <a:xfrm>
                <a:off x="2617" y="2228"/>
                <a:ext cx="763" cy="314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sz="1300" b="1">
                    <a:cs typeface="Arial" pitchFamily="34" charset="0"/>
                  </a:rPr>
                  <a:t>elktr. </a:t>
                </a:r>
              </a:p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sz="1300" b="1">
                    <a:cs typeface="Arial" pitchFamily="34" charset="0"/>
                  </a:rPr>
                  <a:t>Zutrittssystem</a:t>
                </a:r>
              </a:p>
            </p:txBody>
          </p:sp>
          <p:sp>
            <p:nvSpPr>
              <p:cNvPr id="43020" name="Rectangle 13"/>
              <p:cNvSpPr>
                <a:spLocks noChangeArrowheads="1"/>
              </p:cNvSpPr>
              <p:nvPr/>
            </p:nvSpPr>
            <p:spPr bwMode="auto">
              <a:xfrm>
                <a:off x="3425" y="2228"/>
                <a:ext cx="763" cy="314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sz="1300" b="1">
                    <a:cs typeface="Arial" pitchFamily="34" charset="0"/>
                  </a:rPr>
                  <a:t>Print@home</a:t>
                </a:r>
              </a:p>
            </p:txBody>
          </p:sp>
          <p:sp>
            <p:nvSpPr>
              <p:cNvPr id="43021" name="Rectangle 14"/>
              <p:cNvSpPr>
                <a:spLocks noChangeArrowheads="1"/>
              </p:cNvSpPr>
              <p:nvPr/>
            </p:nvSpPr>
            <p:spPr bwMode="auto">
              <a:xfrm>
                <a:off x="4233" y="2228"/>
                <a:ext cx="764" cy="314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sz="1300" b="1">
                    <a:cs typeface="Arial" pitchFamily="34" charset="0"/>
                  </a:rPr>
                  <a:t>Mailings &amp; </a:t>
                </a:r>
              </a:p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sz="1300" b="1">
                    <a:cs typeface="Arial" pitchFamily="34" charset="0"/>
                  </a:rPr>
                  <a:t>Newsletter</a:t>
                </a:r>
              </a:p>
            </p:txBody>
          </p:sp>
          <p:sp>
            <p:nvSpPr>
              <p:cNvPr id="43022" name="Rectangle 15"/>
              <p:cNvSpPr>
                <a:spLocks noChangeArrowheads="1"/>
              </p:cNvSpPr>
              <p:nvPr/>
            </p:nvSpPr>
            <p:spPr bwMode="auto">
              <a:xfrm>
                <a:off x="1808" y="2228"/>
                <a:ext cx="764" cy="314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sz="1300" b="1">
                    <a:cs typeface="Arial" pitchFamily="34" charset="0"/>
                  </a:rPr>
                  <a:t>Kundenkarte</a:t>
                </a:r>
              </a:p>
            </p:txBody>
          </p:sp>
          <p:sp>
            <p:nvSpPr>
              <p:cNvPr id="43023" name="Rectangle 16"/>
              <p:cNvSpPr>
                <a:spLocks noChangeArrowheads="1"/>
              </p:cNvSpPr>
              <p:nvPr/>
            </p:nvSpPr>
            <p:spPr bwMode="auto">
              <a:xfrm>
                <a:off x="2617" y="1516"/>
                <a:ext cx="763" cy="314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sz="1300" b="1">
                    <a:cs typeface="Arial" pitchFamily="34" charset="0"/>
                  </a:rPr>
                  <a:t>24 / 7 / 365 </a:t>
                </a:r>
              </a:p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sz="1300" b="1">
                    <a:cs typeface="Arial" pitchFamily="34" charset="0"/>
                  </a:rPr>
                  <a:t>Shopbestellung</a:t>
                </a:r>
              </a:p>
            </p:txBody>
          </p:sp>
          <p:sp>
            <p:nvSpPr>
              <p:cNvPr id="43024" name="Rectangle 17"/>
              <p:cNvSpPr>
                <a:spLocks noChangeArrowheads="1"/>
              </p:cNvSpPr>
              <p:nvPr/>
            </p:nvSpPr>
            <p:spPr bwMode="auto">
              <a:xfrm>
                <a:off x="2617" y="1870"/>
                <a:ext cx="763" cy="314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sz="1300" b="1">
                    <a:cs typeface="Arial" pitchFamily="34" charset="0"/>
                  </a:rPr>
                  <a:t>Fanmagazin</a:t>
                </a:r>
              </a:p>
            </p:txBody>
          </p:sp>
          <p:sp>
            <p:nvSpPr>
              <p:cNvPr id="43025" name="Rectangle 18"/>
              <p:cNvSpPr>
                <a:spLocks noChangeArrowheads="1"/>
              </p:cNvSpPr>
              <p:nvPr/>
            </p:nvSpPr>
            <p:spPr bwMode="auto">
              <a:xfrm>
                <a:off x="1808" y="1870"/>
                <a:ext cx="764" cy="314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sz="1300" b="1">
                    <a:cs typeface="Arial" pitchFamily="34" charset="0"/>
                  </a:rPr>
                  <a:t>Service Center &amp;</a:t>
                </a:r>
              </a:p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sz="1300" b="1">
                    <a:cs typeface="Arial" pitchFamily="34" charset="0"/>
                  </a:rPr>
                  <a:t>Hotline</a:t>
                </a:r>
              </a:p>
            </p:txBody>
          </p:sp>
          <p:sp>
            <p:nvSpPr>
              <p:cNvPr id="43026" name="Rectangle 19"/>
              <p:cNvSpPr>
                <a:spLocks noChangeArrowheads="1"/>
              </p:cNvSpPr>
              <p:nvPr/>
            </p:nvSpPr>
            <p:spPr bwMode="auto">
              <a:xfrm>
                <a:off x="3425" y="1870"/>
                <a:ext cx="763" cy="314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sz="1300" b="1">
                    <a:cs typeface="Arial" pitchFamily="34" charset="0"/>
                  </a:rPr>
                  <a:t>Prämien</a:t>
                </a:r>
              </a:p>
            </p:txBody>
          </p:sp>
          <p:sp>
            <p:nvSpPr>
              <p:cNvPr id="43027" name="Rectangle 20"/>
              <p:cNvSpPr>
                <a:spLocks noChangeArrowheads="1"/>
              </p:cNvSpPr>
              <p:nvPr/>
            </p:nvSpPr>
            <p:spPr bwMode="auto">
              <a:xfrm>
                <a:off x="3425" y="1520"/>
                <a:ext cx="763" cy="314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sz="1300" b="1">
                    <a:cs typeface="Arial" pitchFamily="34" charset="0"/>
                  </a:rPr>
                  <a:t>Mitgliedschaft</a:t>
                </a:r>
              </a:p>
            </p:txBody>
          </p:sp>
          <p:sp>
            <p:nvSpPr>
              <p:cNvPr id="43028" name="Rectangle 21"/>
              <p:cNvSpPr>
                <a:spLocks noChangeArrowheads="1"/>
              </p:cNvSpPr>
              <p:nvPr/>
            </p:nvSpPr>
            <p:spPr bwMode="auto">
              <a:xfrm>
                <a:off x="4233" y="1874"/>
                <a:ext cx="764" cy="314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sz="1300" b="1">
                    <a:cs typeface="Arial" pitchFamily="34" charset="0"/>
                  </a:rPr>
                  <a:t>IP TV</a:t>
                </a:r>
              </a:p>
            </p:txBody>
          </p:sp>
          <p:sp>
            <p:nvSpPr>
              <p:cNvPr id="43029" name="Rectangle 22"/>
              <p:cNvSpPr>
                <a:spLocks noChangeArrowheads="1"/>
              </p:cNvSpPr>
              <p:nvPr/>
            </p:nvSpPr>
            <p:spPr bwMode="auto">
              <a:xfrm>
                <a:off x="4233" y="1520"/>
                <a:ext cx="764" cy="314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sz="1300" b="1">
                    <a:cs typeface="Arial" pitchFamily="34" charset="0"/>
                  </a:rPr>
                  <a:t>www.borussia.de</a:t>
                </a:r>
              </a:p>
            </p:txBody>
          </p:sp>
          <p:sp>
            <p:nvSpPr>
              <p:cNvPr id="43030" name="Rectangle 23"/>
              <p:cNvSpPr>
                <a:spLocks noChangeArrowheads="1"/>
              </p:cNvSpPr>
              <p:nvPr/>
            </p:nvSpPr>
            <p:spPr bwMode="auto">
              <a:xfrm>
                <a:off x="1808" y="1520"/>
                <a:ext cx="764" cy="314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sz="1300" b="1">
                    <a:cs typeface="Arial" pitchFamily="34" charset="0"/>
                  </a:rPr>
                  <a:t>24 / 7 /365</a:t>
                </a:r>
                <a:br>
                  <a:rPr lang="de-DE" sz="1300" b="1">
                    <a:cs typeface="Arial" pitchFamily="34" charset="0"/>
                  </a:rPr>
                </a:br>
                <a:r>
                  <a:rPr lang="de-DE" sz="1300" b="1">
                    <a:cs typeface="Arial" pitchFamily="34" charset="0"/>
                  </a:rPr>
                  <a:t>Ticketbestellung</a:t>
                </a:r>
              </a:p>
            </p:txBody>
          </p:sp>
        </p:grpSp>
        <p:grpSp>
          <p:nvGrpSpPr>
            <p:cNvPr id="43031" name="Group 24"/>
            <p:cNvGrpSpPr>
              <a:grpSpLocks/>
            </p:cNvGrpSpPr>
            <p:nvPr/>
          </p:nvGrpSpPr>
          <p:grpSpPr bwMode="auto">
            <a:xfrm>
              <a:off x="1180" y="2936"/>
              <a:ext cx="4445" cy="664"/>
              <a:chOff x="1180" y="2936"/>
              <a:chExt cx="4445" cy="664"/>
            </a:xfrm>
          </p:grpSpPr>
          <p:sp>
            <p:nvSpPr>
              <p:cNvPr id="43032" name="Rectangle 25"/>
              <p:cNvSpPr>
                <a:spLocks noChangeArrowheads="1"/>
              </p:cNvSpPr>
              <p:nvPr/>
            </p:nvSpPr>
            <p:spPr bwMode="auto">
              <a:xfrm>
                <a:off x="1180" y="3290"/>
                <a:ext cx="4445" cy="310"/>
              </a:xfrm>
              <a:prstGeom prst="rect">
                <a:avLst/>
              </a:prstGeom>
              <a:solidFill>
                <a:srgbClr val="0099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sz="1600" b="1">
                    <a:solidFill>
                      <a:schemeClr val="bg1"/>
                    </a:solidFill>
                    <a:cs typeface="Arial" pitchFamily="34" charset="0"/>
                  </a:rPr>
                  <a:t>Infrastruktur</a:t>
                </a:r>
                <a:r>
                  <a:rPr lang="de-DE" sz="1300" b="1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de-DE" sz="1600" b="1">
                    <a:solidFill>
                      <a:schemeClr val="bg1"/>
                    </a:solidFill>
                    <a:cs typeface="Arial" pitchFamily="34" charset="0"/>
                  </a:rPr>
                  <a:t>des</a:t>
                </a:r>
                <a:r>
                  <a:rPr lang="de-DE" sz="1300" b="1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de-DE" sz="1600" b="1">
                    <a:solidFill>
                      <a:schemeClr val="bg1"/>
                    </a:solidFill>
                    <a:cs typeface="Arial" pitchFamily="34" charset="0"/>
                  </a:rPr>
                  <a:t>Vereins</a:t>
                </a:r>
              </a:p>
            </p:txBody>
          </p:sp>
          <p:sp>
            <p:nvSpPr>
              <p:cNvPr id="43033" name="Rectangle 26"/>
              <p:cNvSpPr>
                <a:spLocks noChangeArrowheads="1"/>
              </p:cNvSpPr>
              <p:nvPr/>
            </p:nvSpPr>
            <p:spPr bwMode="auto">
              <a:xfrm>
                <a:off x="4099" y="2936"/>
                <a:ext cx="1257" cy="310"/>
              </a:xfrm>
              <a:prstGeom prst="rect">
                <a:avLst/>
              </a:prstGeom>
              <a:solidFill>
                <a:srgbClr val="0099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sz="1600" b="1">
                    <a:solidFill>
                      <a:schemeClr val="bg1"/>
                    </a:solidFill>
                    <a:cs typeface="Arial" pitchFamily="34" charset="0"/>
                  </a:rPr>
                  <a:t>Organisation</a:t>
                </a:r>
              </a:p>
            </p:txBody>
          </p:sp>
          <p:sp>
            <p:nvSpPr>
              <p:cNvPr id="43034" name="Rectangle 27"/>
              <p:cNvSpPr>
                <a:spLocks noChangeArrowheads="1"/>
              </p:cNvSpPr>
              <p:nvPr/>
            </p:nvSpPr>
            <p:spPr bwMode="auto">
              <a:xfrm>
                <a:off x="2751" y="2936"/>
                <a:ext cx="1303" cy="310"/>
              </a:xfrm>
              <a:prstGeom prst="rect">
                <a:avLst/>
              </a:prstGeom>
              <a:solidFill>
                <a:srgbClr val="0099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sz="1600" b="1">
                    <a:solidFill>
                      <a:schemeClr val="bg1"/>
                    </a:solidFill>
                    <a:cs typeface="Arial" pitchFamily="34" charset="0"/>
                  </a:rPr>
                  <a:t>IT-Systeme</a:t>
                </a:r>
              </a:p>
            </p:txBody>
          </p:sp>
          <p:sp>
            <p:nvSpPr>
              <p:cNvPr id="43035" name="Rectangle 28"/>
              <p:cNvSpPr>
                <a:spLocks noChangeArrowheads="1"/>
              </p:cNvSpPr>
              <p:nvPr/>
            </p:nvSpPr>
            <p:spPr bwMode="auto">
              <a:xfrm>
                <a:off x="1449" y="2936"/>
                <a:ext cx="1258" cy="310"/>
              </a:xfrm>
              <a:prstGeom prst="rect">
                <a:avLst/>
              </a:prstGeom>
              <a:solidFill>
                <a:srgbClr val="0099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sz="1600" b="1">
                    <a:solidFill>
                      <a:schemeClr val="bg1"/>
                    </a:solidFill>
                    <a:cs typeface="Arial" pitchFamily="34" charset="0"/>
                  </a:rPr>
                  <a:t>Prozesse</a:t>
                </a:r>
              </a:p>
            </p:txBody>
          </p:sp>
        </p:grpSp>
        <p:sp>
          <p:nvSpPr>
            <p:cNvPr id="43036" name="AutoShape 29"/>
            <p:cNvSpPr>
              <a:spLocks noChangeArrowheads="1"/>
            </p:cNvSpPr>
            <p:nvPr/>
          </p:nvSpPr>
          <p:spPr bwMode="auto">
            <a:xfrm>
              <a:off x="1090" y="1166"/>
              <a:ext cx="4670" cy="313"/>
            </a:xfrm>
            <a:prstGeom prst="triangle">
              <a:avLst>
                <a:gd name="adj" fmla="val 49972"/>
              </a:avLst>
            </a:prstGeom>
            <a:solidFill>
              <a:srgbClr val="009900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de-DE" sz="1600" b="1">
                  <a:solidFill>
                    <a:schemeClr val="bg1"/>
                  </a:solidFill>
                  <a:cs typeface="Arial" pitchFamily="34" charset="0"/>
                </a:rPr>
                <a:t>Kundenzufriedenheit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561042-8AC2-4F4B-809E-2D74101991B3}" type="slidenum">
              <a:rPr lang="en-US"/>
              <a:pPr/>
              <a:t>13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06813" y="5238750"/>
            <a:ext cx="5113337" cy="1143000"/>
          </a:xfrm>
        </p:spPr>
        <p:txBody>
          <a:bodyPr/>
          <a:lstStyle/>
          <a:p>
            <a:r>
              <a:rPr lang="en-US" sz="8200">
                <a:solidFill>
                  <a:srgbClr val="00CC00"/>
                </a:solidFill>
              </a:rPr>
              <a:t>Fragen ?</a:t>
            </a:r>
            <a:endParaRPr lang="en-US" sz="8200" baseline="30000">
              <a:solidFill>
                <a:srgbClr val="00CC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42B210-80EA-4F1E-AD01-623D9B0DBDF3}" type="slidenum">
              <a:rPr lang="en-US"/>
              <a:pPr/>
              <a:t>2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63" y="431800"/>
            <a:ext cx="5254625" cy="712788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Fussball elektrisiert die Massen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1628775"/>
            <a:ext cx="7813675" cy="4808538"/>
          </a:xfrm>
        </p:spPr>
        <p:txBody>
          <a:bodyPr/>
          <a:lstStyle/>
          <a:p>
            <a:pPr lvl="1"/>
            <a:r>
              <a:rPr lang="de-DE"/>
              <a:t>ist die beliebteste Sportart überhaupt</a:t>
            </a:r>
          </a:p>
          <a:p>
            <a:pPr lvl="1"/>
            <a:r>
              <a:rPr lang="de-DE"/>
              <a:t>hat höchste Popularität national und international</a:t>
            </a:r>
          </a:p>
          <a:p>
            <a:pPr lvl="1"/>
            <a:r>
              <a:rPr lang="de-DE"/>
              <a:t>zieht Fans in jeder Gesellschaftsschicht an</a:t>
            </a:r>
          </a:p>
          <a:p>
            <a:pPr lvl="1"/>
            <a:r>
              <a:rPr lang="de-DE"/>
              <a:t>verkörpert positiv besetzte Imagefaktoren</a:t>
            </a:r>
          </a:p>
          <a:p>
            <a:pPr lvl="2"/>
            <a:r>
              <a:rPr lang="de-DE"/>
              <a:t>dynamisch &amp; leistungsstark, sympathisch</a:t>
            </a:r>
          </a:p>
          <a:p>
            <a:pPr lvl="2"/>
            <a:r>
              <a:rPr lang="de-DE"/>
              <a:t>unkompliziert und traditionell</a:t>
            </a:r>
          </a:p>
          <a:p>
            <a:pPr lvl="1"/>
            <a:r>
              <a:rPr lang="de-DE"/>
              <a:t>bietet Medienpräsenz mit höchsten Reichweiten </a:t>
            </a:r>
          </a:p>
          <a:p>
            <a:pPr lvl="2"/>
            <a:r>
              <a:rPr lang="de-DE"/>
              <a:t>Presse, Funk, TV, Web, Blogs,</a:t>
            </a:r>
          </a:p>
          <a:p>
            <a:pPr lvl="2"/>
            <a:r>
              <a:rPr lang="de-DE"/>
              <a:t>auch über die reine Spielzeit hinaus</a:t>
            </a:r>
          </a:p>
          <a:p>
            <a:pPr lvl="1"/>
            <a:r>
              <a:rPr lang="de-DE"/>
              <a:t>Spiele sind ein geselliges Event mit aktionsgeladener Erlebniswelt</a:t>
            </a:r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5340350"/>
            <a:ext cx="9144000" cy="1041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54000" rIns="54000" anchor="ctr"/>
          <a:lstStyle/>
          <a:p>
            <a:pPr lvl="1" algn="ctr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Fussball ist heute nicht mehr nur Sport und Unterhaltung sondern vielmehr auch hartumk</a:t>
            </a:r>
            <a:r>
              <a:rPr lang="de-DE" sz="2400">
                <a:solidFill>
                  <a:schemeClr val="bg1"/>
                </a:solidFill>
              </a:rPr>
              <a:t>äm</a:t>
            </a:r>
            <a:r>
              <a:rPr lang="en-US" sz="2400">
                <a:solidFill>
                  <a:schemeClr val="bg1"/>
                </a:solidFill>
              </a:rPr>
              <a:t>pftes Geschäft !</a:t>
            </a:r>
          </a:p>
        </p:txBody>
      </p:sp>
      <p:pic>
        <p:nvPicPr>
          <p:cNvPr id="32773" name="Picture 5" descr="159901,0_400x400___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870075"/>
            <a:ext cx="2695575" cy="21351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1382AA-C7C8-4C97-B5E0-C8A04D6B0418}" type="slidenum">
              <a:rPr lang="en-US"/>
              <a:pPr/>
              <a:t>3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63" y="431800"/>
            <a:ext cx="5440362" cy="712788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VFL Borussia Mönchengladbach –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Traditionsverein mit Zukunft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1628775"/>
            <a:ext cx="7813675" cy="4808538"/>
          </a:xfrm>
        </p:spPr>
        <p:txBody>
          <a:bodyPr/>
          <a:lstStyle/>
          <a:p>
            <a:r>
              <a:rPr lang="de-DE"/>
              <a:t>Fakten:</a:t>
            </a:r>
          </a:p>
          <a:p>
            <a:pPr lvl="2"/>
            <a:r>
              <a:rPr lang="de-DE"/>
              <a:t>Gründung 1900, 40000 Mitglieder, 27000 Dauerkarten, 700 Fanclubs</a:t>
            </a:r>
          </a:p>
          <a:p>
            <a:pPr lvl="2"/>
            <a:r>
              <a:rPr lang="de-DE"/>
              <a:t>Mittelständiges Unternehmen;140 Mitarbeiter; 60Mio € Umsatz/Jahr</a:t>
            </a:r>
          </a:p>
          <a:p>
            <a:r>
              <a:rPr lang="de-DE"/>
              <a:t>Erfolge</a:t>
            </a:r>
          </a:p>
          <a:p>
            <a:pPr lvl="2"/>
            <a:r>
              <a:rPr lang="de-DE"/>
              <a:t>5x Deutscher Meister 		1970, 1971, 1975, 1976, 1977</a:t>
            </a:r>
          </a:p>
          <a:p>
            <a:pPr lvl="2"/>
            <a:r>
              <a:rPr lang="de-DE"/>
              <a:t>3x DFB – Pokalsieger		1960, 1973, 1995 </a:t>
            </a:r>
          </a:p>
          <a:p>
            <a:pPr lvl="2"/>
            <a:r>
              <a:rPr lang="de-DE"/>
              <a:t>2x UEFA  - Pokalsieger	</a:t>
            </a:r>
            <a:r>
              <a:rPr lang="en-US"/>
              <a:t>1975, 1979</a:t>
            </a:r>
          </a:p>
          <a:p>
            <a:pPr lvl="2"/>
            <a:endParaRPr lang="en-US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716338"/>
            <a:ext cx="76327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5556250"/>
            <a:ext cx="9144000" cy="1041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54000" rIns="54000" anchor="ctr"/>
          <a:lstStyle/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800" u="sng">
                <a:solidFill>
                  <a:schemeClr val="bg1"/>
                </a:solidFill>
              </a:rPr>
              <a:t>Geschäftsziel:</a:t>
            </a:r>
            <a:r>
              <a:rPr lang="en-US" sz="1800">
                <a:solidFill>
                  <a:schemeClr val="bg1"/>
                </a:solidFill>
              </a:rPr>
              <a:t>  Modernisierung aller Geschäftsprozesse um zu Wachstum, sportlichem Erfolg und Wahrnehmung als europäischer Spitzenclub zrückzukehren.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02DA0D-886F-4820-A9F8-FEC8C4A0655F}" type="slidenum">
              <a:rPr lang="en-US"/>
              <a:pPr/>
              <a:t>4</a:t>
            </a:fld>
            <a:endParaRPr lang="en-US"/>
          </a:p>
        </p:txBody>
      </p:sp>
      <p:sp>
        <p:nvSpPr>
          <p:cNvPr id="34832" name="Rectangle 16"/>
          <p:cNvSpPr>
            <a:spLocks noGrp="1" noChangeArrowheads="1"/>
          </p:cNvSpPr>
          <p:nvPr>
            <p:ph type="title"/>
          </p:nvPr>
        </p:nvSpPr>
        <p:spPr>
          <a:xfrm>
            <a:off x="715963" y="431800"/>
            <a:ext cx="5254625" cy="712788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Vor nicht allzu langer Zeit …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Quo Vadis Borussia ?</a:t>
            </a:r>
          </a:p>
        </p:txBody>
      </p:sp>
      <p:sp>
        <p:nvSpPr>
          <p:cNvPr id="34833" name="Rectangle 55"/>
          <p:cNvSpPr>
            <a:spLocks noChangeArrowheads="1"/>
          </p:cNvSpPr>
          <p:nvPr/>
        </p:nvSpPr>
        <p:spPr bwMode="auto">
          <a:xfrm>
            <a:off x="3851275" y="3294063"/>
            <a:ext cx="1368425" cy="1443037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de-DE" sz="1800">
              <a:cs typeface="Arial" pitchFamily="34" charset="0"/>
            </a:endParaRPr>
          </a:p>
        </p:txBody>
      </p:sp>
      <p:pic>
        <p:nvPicPr>
          <p:cNvPr id="34834" name="Picture 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9088" y="3328988"/>
            <a:ext cx="857250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45" name="Group 29"/>
          <p:cNvGrpSpPr>
            <a:grpSpLocks/>
          </p:cNvGrpSpPr>
          <p:nvPr/>
        </p:nvGrpSpPr>
        <p:grpSpPr bwMode="auto">
          <a:xfrm>
            <a:off x="3432175" y="1403350"/>
            <a:ext cx="2332038" cy="1809750"/>
            <a:chOff x="2162" y="884"/>
            <a:chExt cx="1469" cy="1140"/>
          </a:xfrm>
        </p:grpSpPr>
        <p:sp>
          <p:nvSpPr>
            <p:cNvPr id="34836" name="AutoShape 20"/>
            <p:cNvSpPr>
              <a:spLocks noChangeArrowheads="1"/>
            </p:cNvSpPr>
            <p:nvPr/>
          </p:nvSpPr>
          <p:spPr bwMode="auto">
            <a:xfrm rot="5400000">
              <a:off x="2690" y="1729"/>
              <a:ext cx="363" cy="227"/>
            </a:xfrm>
            <a:prstGeom prst="rightArrow">
              <a:avLst>
                <a:gd name="adj1" fmla="val 50000"/>
                <a:gd name="adj2" fmla="val 39978"/>
              </a:avLst>
            </a:prstGeom>
            <a:solidFill>
              <a:srgbClr val="FF6600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34818" name="Oval 2"/>
            <p:cNvSpPr>
              <a:spLocks noChangeArrowheads="1"/>
            </p:cNvSpPr>
            <p:nvPr/>
          </p:nvSpPr>
          <p:spPr bwMode="auto">
            <a:xfrm>
              <a:off x="2162" y="884"/>
              <a:ext cx="1469" cy="732"/>
            </a:xfrm>
            <a:prstGeom prst="ellipse">
              <a:avLst/>
            </a:prstGeom>
            <a:solidFill>
              <a:schemeClr val="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54000" rIns="54000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sz="1800">
                  <a:solidFill>
                    <a:schemeClr val="bg1"/>
                  </a:solidFill>
                </a:rPr>
                <a:t>Verschärfte</a:t>
              </a:r>
              <a:br>
                <a:rPr lang="de-DE" sz="1800">
                  <a:solidFill>
                    <a:schemeClr val="bg1"/>
                  </a:solidFill>
                </a:rPr>
              </a:br>
              <a:r>
                <a:rPr lang="de-DE" sz="1800">
                  <a:solidFill>
                    <a:schemeClr val="bg1"/>
                  </a:solidFill>
                </a:rPr>
                <a:t>Konkurrenz</a:t>
              </a:r>
            </a:p>
          </p:txBody>
        </p:sp>
      </p:grpSp>
      <p:grpSp>
        <p:nvGrpSpPr>
          <p:cNvPr id="34848" name="Group 32"/>
          <p:cNvGrpSpPr>
            <a:grpSpLocks/>
          </p:cNvGrpSpPr>
          <p:nvPr/>
        </p:nvGrpSpPr>
        <p:grpSpPr bwMode="auto">
          <a:xfrm>
            <a:off x="3432175" y="4797425"/>
            <a:ext cx="2332038" cy="1793875"/>
            <a:chOff x="2162" y="3022"/>
            <a:chExt cx="1469" cy="1130"/>
          </a:xfrm>
        </p:grpSpPr>
        <p:sp>
          <p:nvSpPr>
            <p:cNvPr id="34821" name="Oval 5"/>
            <p:cNvSpPr>
              <a:spLocks noChangeArrowheads="1"/>
            </p:cNvSpPr>
            <p:nvPr/>
          </p:nvSpPr>
          <p:spPr bwMode="auto">
            <a:xfrm>
              <a:off x="2162" y="3429"/>
              <a:ext cx="1469" cy="723"/>
            </a:xfrm>
            <a:prstGeom prst="ellipse">
              <a:avLst/>
            </a:prstGeom>
            <a:solidFill>
              <a:schemeClr val="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54000" rIns="54000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sz="1800">
                  <a:solidFill>
                    <a:schemeClr val="bg1"/>
                  </a:solidFill>
                </a:rPr>
                <a:t>Neue</a:t>
              </a:r>
              <a:br>
                <a:rPr lang="de-DE" sz="1800">
                  <a:solidFill>
                    <a:schemeClr val="bg1"/>
                  </a:solidFill>
                </a:rPr>
              </a:br>
              <a:r>
                <a:rPr lang="de-DE" sz="1800">
                  <a:solidFill>
                    <a:schemeClr val="bg1"/>
                  </a:solidFill>
                </a:rPr>
                <a:t>Aufgaben </a:t>
              </a:r>
            </a:p>
          </p:txBody>
        </p:sp>
        <p:sp>
          <p:nvSpPr>
            <p:cNvPr id="34837" name="AutoShape 21"/>
            <p:cNvSpPr>
              <a:spLocks noChangeArrowheads="1"/>
            </p:cNvSpPr>
            <p:nvPr/>
          </p:nvSpPr>
          <p:spPr bwMode="auto">
            <a:xfrm rot="16200000">
              <a:off x="2721" y="3090"/>
              <a:ext cx="363" cy="227"/>
            </a:xfrm>
            <a:prstGeom prst="rightArrow">
              <a:avLst>
                <a:gd name="adj1" fmla="val 50000"/>
                <a:gd name="adj2" fmla="val 39978"/>
              </a:avLst>
            </a:prstGeom>
            <a:solidFill>
              <a:srgbClr val="FF6600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de-DE"/>
            </a:p>
          </p:txBody>
        </p:sp>
      </p:grpSp>
      <p:grpSp>
        <p:nvGrpSpPr>
          <p:cNvPr id="34847" name="Group 31"/>
          <p:cNvGrpSpPr>
            <a:grpSpLocks/>
          </p:cNvGrpSpPr>
          <p:nvPr/>
        </p:nvGrpSpPr>
        <p:grpSpPr bwMode="auto">
          <a:xfrm>
            <a:off x="5435600" y="4365625"/>
            <a:ext cx="3190875" cy="1149350"/>
            <a:chOff x="3424" y="2750"/>
            <a:chExt cx="2010" cy="724"/>
          </a:xfrm>
        </p:grpSpPr>
        <p:sp>
          <p:nvSpPr>
            <p:cNvPr id="34820" name="Oval 4"/>
            <p:cNvSpPr>
              <a:spLocks noChangeArrowheads="1"/>
            </p:cNvSpPr>
            <p:nvPr/>
          </p:nvSpPr>
          <p:spPr bwMode="auto">
            <a:xfrm>
              <a:off x="3964" y="2750"/>
              <a:ext cx="1470" cy="724"/>
            </a:xfrm>
            <a:prstGeom prst="ellipse">
              <a:avLst/>
            </a:prstGeom>
            <a:solidFill>
              <a:schemeClr val="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54000" rIns="54000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sz="1800">
                  <a:solidFill>
                    <a:schemeClr val="bg1"/>
                  </a:solidFill>
                </a:rPr>
                <a:t>Inflexible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sz="1800">
                  <a:solidFill>
                    <a:schemeClr val="bg1"/>
                  </a:solidFill>
                </a:rPr>
                <a:t>Prozesse</a:t>
              </a:r>
            </a:p>
          </p:txBody>
        </p:sp>
        <p:sp>
          <p:nvSpPr>
            <p:cNvPr id="34838" name="AutoShape 22"/>
            <p:cNvSpPr>
              <a:spLocks noChangeArrowheads="1"/>
            </p:cNvSpPr>
            <p:nvPr/>
          </p:nvSpPr>
          <p:spPr bwMode="auto">
            <a:xfrm rot="33253125">
              <a:off x="3424" y="2795"/>
              <a:ext cx="363" cy="227"/>
            </a:xfrm>
            <a:prstGeom prst="rightArrow">
              <a:avLst>
                <a:gd name="adj1" fmla="val 50000"/>
                <a:gd name="adj2" fmla="val 39978"/>
              </a:avLst>
            </a:prstGeom>
            <a:solidFill>
              <a:srgbClr val="FF6600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de-DE"/>
            </a:p>
          </p:txBody>
        </p:sp>
      </p:grpSp>
      <p:grpSp>
        <p:nvGrpSpPr>
          <p:cNvPr id="34849" name="Group 33"/>
          <p:cNvGrpSpPr>
            <a:grpSpLocks/>
          </p:cNvGrpSpPr>
          <p:nvPr/>
        </p:nvGrpSpPr>
        <p:grpSpPr bwMode="auto">
          <a:xfrm>
            <a:off x="517525" y="4365625"/>
            <a:ext cx="3046413" cy="1149350"/>
            <a:chOff x="326" y="2750"/>
            <a:chExt cx="1919" cy="724"/>
          </a:xfrm>
        </p:grpSpPr>
        <p:sp>
          <p:nvSpPr>
            <p:cNvPr id="34822" name="Oval 6"/>
            <p:cNvSpPr>
              <a:spLocks noChangeArrowheads="1"/>
            </p:cNvSpPr>
            <p:nvPr/>
          </p:nvSpPr>
          <p:spPr bwMode="auto">
            <a:xfrm>
              <a:off x="326" y="2750"/>
              <a:ext cx="1470" cy="724"/>
            </a:xfrm>
            <a:prstGeom prst="ellipse">
              <a:avLst/>
            </a:prstGeom>
            <a:solidFill>
              <a:schemeClr val="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54000" rIns="54000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de-DE" sz="1800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sz="1800">
                  <a:solidFill>
                    <a:schemeClr val="bg1"/>
                  </a:solidFill>
                </a:rPr>
                <a:t>Unzureichende IT Infrastruktur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de-DE" sz="1800">
                <a:solidFill>
                  <a:schemeClr val="bg1"/>
                </a:solidFill>
              </a:endParaRPr>
            </a:p>
          </p:txBody>
        </p:sp>
        <p:sp>
          <p:nvSpPr>
            <p:cNvPr id="34839" name="AutoShape 23"/>
            <p:cNvSpPr>
              <a:spLocks noChangeArrowheads="1"/>
            </p:cNvSpPr>
            <p:nvPr/>
          </p:nvSpPr>
          <p:spPr bwMode="auto">
            <a:xfrm rot="20784840">
              <a:off x="1882" y="2750"/>
              <a:ext cx="363" cy="227"/>
            </a:xfrm>
            <a:prstGeom prst="rightArrow">
              <a:avLst>
                <a:gd name="adj1" fmla="val 50000"/>
                <a:gd name="adj2" fmla="val 39978"/>
              </a:avLst>
            </a:prstGeom>
            <a:solidFill>
              <a:srgbClr val="FF6600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de-DE"/>
            </a:p>
          </p:txBody>
        </p:sp>
      </p:grpSp>
      <p:grpSp>
        <p:nvGrpSpPr>
          <p:cNvPr id="34844" name="Group 28"/>
          <p:cNvGrpSpPr>
            <a:grpSpLocks/>
          </p:cNvGrpSpPr>
          <p:nvPr/>
        </p:nvGrpSpPr>
        <p:grpSpPr bwMode="auto">
          <a:xfrm>
            <a:off x="517525" y="2482850"/>
            <a:ext cx="3009900" cy="1162050"/>
            <a:chOff x="326" y="1564"/>
            <a:chExt cx="1896" cy="732"/>
          </a:xfrm>
        </p:grpSpPr>
        <p:sp>
          <p:nvSpPr>
            <p:cNvPr id="34823" name="Oval 7"/>
            <p:cNvSpPr>
              <a:spLocks noChangeArrowheads="1"/>
            </p:cNvSpPr>
            <p:nvPr/>
          </p:nvSpPr>
          <p:spPr bwMode="auto">
            <a:xfrm>
              <a:off x="326" y="1564"/>
              <a:ext cx="1470" cy="732"/>
            </a:xfrm>
            <a:prstGeom prst="ellipse">
              <a:avLst/>
            </a:prstGeom>
            <a:solidFill>
              <a:schemeClr val="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54000" rIns="54000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sz="1800">
                  <a:solidFill>
                    <a:schemeClr val="bg1"/>
                  </a:solidFill>
                </a:rPr>
                <a:t>Sportliches Mittelmaß</a:t>
              </a:r>
            </a:p>
          </p:txBody>
        </p:sp>
        <p:sp>
          <p:nvSpPr>
            <p:cNvPr id="34840" name="AutoShape 24"/>
            <p:cNvSpPr>
              <a:spLocks noChangeArrowheads="1"/>
            </p:cNvSpPr>
            <p:nvPr/>
          </p:nvSpPr>
          <p:spPr bwMode="auto">
            <a:xfrm rot="22966425">
              <a:off x="1859" y="2024"/>
              <a:ext cx="363" cy="227"/>
            </a:xfrm>
            <a:prstGeom prst="rightArrow">
              <a:avLst>
                <a:gd name="adj1" fmla="val 50000"/>
                <a:gd name="adj2" fmla="val 39978"/>
              </a:avLst>
            </a:prstGeom>
            <a:solidFill>
              <a:srgbClr val="FF6600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de-DE"/>
            </a:p>
          </p:txBody>
        </p:sp>
      </p:grpSp>
      <p:grpSp>
        <p:nvGrpSpPr>
          <p:cNvPr id="34846" name="Group 30"/>
          <p:cNvGrpSpPr>
            <a:grpSpLocks/>
          </p:cNvGrpSpPr>
          <p:nvPr/>
        </p:nvGrpSpPr>
        <p:grpSpPr bwMode="auto">
          <a:xfrm>
            <a:off x="5435600" y="2497138"/>
            <a:ext cx="3125788" cy="1147762"/>
            <a:chOff x="3424" y="1573"/>
            <a:chExt cx="1969" cy="723"/>
          </a:xfrm>
        </p:grpSpPr>
        <p:sp>
          <p:nvSpPr>
            <p:cNvPr id="34819" name="Oval 3"/>
            <p:cNvSpPr>
              <a:spLocks noChangeArrowheads="1"/>
            </p:cNvSpPr>
            <p:nvPr/>
          </p:nvSpPr>
          <p:spPr bwMode="auto">
            <a:xfrm>
              <a:off x="3923" y="1573"/>
              <a:ext cx="1470" cy="723"/>
            </a:xfrm>
            <a:prstGeom prst="ellipse">
              <a:avLst/>
            </a:prstGeom>
            <a:solidFill>
              <a:schemeClr val="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54000" rIns="54000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sz="1800">
                  <a:solidFill>
                    <a:schemeClr val="bg1"/>
                  </a:solidFill>
                </a:rPr>
                <a:t>Vermarktungs-Limits</a:t>
              </a:r>
            </a:p>
          </p:txBody>
        </p:sp>
        <p:sp>
          <p:nvSpPr>
            <p:cNvPr id="34841" name="AutoShape 25"/>
            <p:cNvSpPr>
              <a:spLocks noChangeArrowheads="1"/>
            </p:cNvSpPr>
            <p:nvPr/>
          </p:nvSpPr>
          <p:spPr bwMode="auto">
            <a:xfrm rot="30436652">
              <a:off x="3424" y="2001"/>
              <a:ext cx="363" cy="227"/>
            </a:xfrm>
            <a:prstGeom prst="rightArrow">
              <a:avLst>
                <a:gd name="adj1" fmla="val 50000"/>
                <a:gd name="adj2" fmla="val 39978"/>
              </a:avLst>
            </a:prstGeom>
            <a:solidFill>
              <a:srgbClr val="FF6600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50E1F2-F5C2-4DFF-AFB2-12CA22F24A83}" type="slidenum">
              <a:rPr lang="en-US"/>
              <a:pPr/>
              <a:t>5</a:t>
            </a:fld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title"/>
          </p:nvPr>
        </p:nvSpPr>
        <p:spPr>
          <a:xfrm>
            <a:off x="715963" y="431800"/>
            <a:ext cx="5254625" cy="712788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Die Herausforderungen !!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15963" y="1628775"/>
            <a:ext cx="7813675" cy="4808538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/>
              <a:t>Borussia</a:t>
            </a:r>
          </a:p>
          <a:p>
            <a:pPr lvl="1"/>
            <a:r>
              <a:rPr lang="en-US"/>
              <a:t>will seinen Fans, Mitgliedern &amp; Sponsoren First-Class-Service bieten</a:t>
            </a:r>
          </a:p>
          <a:p>
            <a:pPr lvl="1"/>
            <a:r>
              <a:rPr lang="de-DE"/>
              <a:t>will mit effizienten Arbeitsabläufen sportlichen Erfolg sichern</a:t>
            </a:r>
            <a:endParaRPr lang="en-US"/>
          </a:p>
          <a:p>
            <a:pPr lvl="1"/>
            <a:r>
              <a:rPr lang="en-US"/>
              <a:t>will attraktiv für neue Mitglieder und neue Fans sein</a:t>
            </a:r>
          </a:p>
          <a:p>
            <a:pPr lvl="1"/>
            <a:r>
              <a:rPr lang="en-US"/>
              <a:t>will Nachwuchsarbeit auf höchstem Niveau fortführen</a:t>
            </a:r>
          </a:p>
          <a:p>
            <a:pPr lvl="1"/>
            <a:r>
              <a:rPr lang="en-US"/>
              <a:t>will Sponsoren- und Geschäftspartnerbeziehungen ausbauen</a:t>
            </a:r>
          </a:p>
          <a:p>
            <a:pPr lvl="1"/>
            <a:r>
              <a:rPr lang="en-US"/>
              <a:t>will zusätzliche Einnahmequellen erschliessen</a:t>
            </a:r>
          </a:p>
          <a:p>
            <a:pPr lvl="1"/>
            <a:r>
              <a:rPr lang="en-US"/>
              <a:t>will mittelfristig auf die internationale Bühne zurückkehren</a:t>
            </a:r>
          </a:p>
          <a:p>
            <a:pPr lvl="1"/>
            <a:r>
              <a:rPr lang="en-US"/>
              <a:t>will mit Köln, Bayern &amp; Co eine gesunde sportliche Rivalität pflegen</a:t>
            </a:r>
          </a:p>
          <a:p>
            <a:pPr lvl="1"/>
            <a:endParaRPr lang="en-US"/>
          </a:p>
          <a:p>
            <a:pPr lvl="1">
              <a:buFont typeface="Wingdings" pitchFamily="2" charset="2"/>
              <a:buNone/>
            </a:pPr>
            <a:endParaRPr lang="en-US"/>
          </a:p>
          <a:p>
            <a:pPr lvl="1"/>
            <a:endParaRPr lang="en-US"/>
          </a:p>
          <a:p>
            <a:pPr lvl="1">
              <a:buFont typeface="Wingdings" pitchFamily="2" charset="2"/>
              <a:buNone/>
            </a:pPr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148263" y="1000125"/>
            <a:ext cx="3744912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41300" lvl="1" indent="-241300">
              <a:buFont typeface="Wingdings" pitchFamily="2" charset="2"/>
              <a:buChar char="n"/>
            </a:pPr>
            <a:endParaRPr lang="en-GB" sz="1400"/>
          </a:p>
        </p:txBody>
      </p:sp>
      <p:sp>
        <p:nvSpPr>
          <p:cNvPr id="28681" name="WordArt 9"/>
          <p:cNvSpPr>
            <a:spLocks noChangeArrowheads="1" noChangeShapeType="1" noTextEdit="1"/>
          </p:cNvSpPr>
          <p:nvPr/>
        </p:nvSpPr>
        <p:spPr bwMode="auto">
          <a:xfrm>
            <a:off x="3563938" y="3500438"/>
            <a:ext cx="3600450" cy="2952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320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de-DE" sz="60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3330D">
                        <a:alpha val="99001"/>
                      </a:srgbClr>
                    </a:gs>
                    <a:gs pos="100000">
                      <a:srgbClr val="FE3E02">
                        <a:alpha val="84000"/>
                      </a:srgbClr>
                    </a:gs>
                  </a:gsLst>
                  <a:lin ang="5400000" scaled="1"/>
                </a:gradFill>
                <a:latin typeface="Poor Richard"/>
              </a:rP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56F2DF-C5F2-4B1C-9A7A-D80F42BEB638}" type="slidenum">
              <a:rPr lang="en-US"/>
              <a:pPr/>
              <a:t>6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63" y="431800"/>
            <a:ext cx="6088062" cy="712788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Strategisches Wachstumsprojekt: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BORUSSIA-PARK: Neue Heimat der Fohlen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1628775"/>
            <a:ext cx="7813675" cy="4808538"/>
          </a:xfrm>
        </p:spPr>
        <p:txBody>
          <a:bodyPr/>
          <a:lstStyle/>
          <a:p>
            <a:pPr lvl="1"/>
            <a:r>
              <a:rPr lang="en-US"/>
              <a:t>Investition für den BORUSSIA-PARK </a:t>
            </a:r>
          </a:p>
          <a:p>
            <a:pPr lvl="2"/>
            <a:r>
              <a:rPr lang="en-US"/>
              <a:t>Fussballarena &amp; Trainingseinrichtungen:</a:t>
            </a:r>
          </a:p>
          <a:p>
            <a:pPr lvl="3"/>
            <a:r>
              <a:rPr lang="en-US"/>
              <a:t>6x Großspielfelder, 1x Großspielfeld Kunstrasen, 2 Kleinspielfelder</a:t>
            </a:r>
          </a:p>
          <a:p>
            <a:pPr lvl="2"/>
            <a:r>
              <a:rPr lang="en-US"/>
              <a:t>Integration aller Geschäftsbereiche der Borussia GmbH</a:t>
            </a:r>
          </a:p>
          <a:p>
            <a:pPr lvl="3"/>
            <a:r>
              <a:rPr lang="en-US"/>
              <a:t>Marketing; Merchandising; Ticketing</a:t>
            </a:r>
          </a:p>
          <a:p>
            <a:pPr lvl="3"/>
            <a:r>
              <a:rPr lang="en-US"/>
              <a:t>Medienarbeit/ Kommunikation; Verwaltung; Stadienbetrieb</a:t>
            </a:r>
          </a:p>
          <a:p>
            <a:pPr lvl="3"/>
            <a:r>
              <a:rPr lang="en-US"/>
              <a:t>IT Abteilung</a:t>
            </a:r>
          </a:p>
          <a:p>
            <a:pPr lvl="2"/>
            <a:r>
              <a:rPr lang="en-US"/>
              <a:t>Integration der sportlichen Bereiche</a:t>
            </a:r>
          </a:p>
          <a:p>
            <a:pPr lvl="3"/>
            <a:r>
              <a:rPr lang="en-US"/>
              <a:t>Lizenz</a:t>
            </a:r>
          </a:p>
          <a:p>
            <a:pPr lvl="3"/>
            <a:r>
              <a:rPr lang="en-US"/>
              <a:t>Amateure/ Jugend</a:t>
            </a:r>
          </a:p>
          <a:p>
            <a:pPr lvl="3"/>
            <a:r>
              <a:rPr lang="en-US"/>
              <a:t>Scouting</a:t>
            </a:r>
          </a:p>
          <a:p>
            <a:pPr lvl="2"/>
            <a:r>
              <a:rPr lang="en-US"/>
              <a:t>Fanshop, Sportsbar </a:t>
            </a:r>
            <a:r>
              <a:rPr lang="en-US" i="1"/>
              <a:t>gladbach**</a:t>
            </a:r>
          </a:p>
          <a:p>
            <a:pPr lvl="2"/>
            <a:r>
              <a:rPr lang="en-US"/>
              <a:t>Borussia Jugendinternat</a:t>
            </a:r>
          </a:p>
          <a:p>
            <a:pPr lvl="2"/>
            <a:r>
              <a:rPr lang="en-US"/>
              <a:t>MEDICOREHA – Sportrehabilitation</a:t>
            </a:r>
          </a:p>
          <a:p>
            <a:endParaRPr lang="en-US"/>
          </a:p>
        </p:txBody>
      </p:sp>
      <p:pic>
        <p:nvPicPr>
          <p:cNvPr id="36870" name="Picture 5" descr="U:\Warmbereich von rechts-vorne 25.3.2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779838"/>
            <a:ext cx="3744913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9811F3-A6B9-41CA-94E3-E4F2CA2C30E8}" type="slidenum">
              <a:rPr lang="en-US"/>
              <a:pPr/>
              <a:t>7</a:t>
            </a:fld>
            <a:endParaRPr lang="en-US"/>
          </a:p>
        </p:txBody>
      </p:sp>
      <p:sp>
        <p:nvSpPr>
          <p:cNvPr id="37902" name="Rectangle 14"/>
          <p:cNvSpPr>
            <a:spLocks noGrp="1" noChangeArrowheads="1"/>
          </p:cNvSpPr>
          <p:nvPr>
            <p:ph type="title"/>
          </p:nvPr>
        </p:nvSpPr>
        <p:spPr>
          <a:xfrm>
            <a:off x="715963" y="431800"/>
            <a:ext cx="5254625" cy="712788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Vorzeigestadion der Bundesliga</a:t>
            </a:r>
          </a:p>
        </p:txBody>
      </p:sp>
      <p:sp>
        <p:nvSpPr>
          <p:cNvPr id="3790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715963" y="1628775"/>
            <a:ext cx="7813675" cy="4808538"/>
          </a:xfrm>
        </p:spPr>
        <p:txBody>
          <a:bodyPr/>
          <a:lstStyle/>
          <a:p>
            <a:pPr lvl="1"/>
            <a:r>
              <a:rPr lang="de-DE"/>
              <a:t>Bundesliga 54.067 Zuschauer</a:t>
            </a:r>
          </a:p>
          <a:p>
            <a:pPr lvl="1"/>
            <a:r>
              <a:rPr lang="de-DE"/>
              <a:t>Länderspiele 46.297 Zuschauer</a:t>
            </a:r>
          </a:p>
          <a:p>
            <a:pPr lvl="2"/>
            <a:r>
              <a:rPr lang="de-DE"/>
              <a:t>2005: Freundschaftsspiel DEUTSCHLAND – RUSSLAND</a:t>
            </a:r>
          </a:p>
          <a:p>
            <a:pPr lvl="2"/>
            <a:r>
              <a:rPr lang="de-DE"/>
              <a:t>2006: Freundschaftsspiel DEUTSCHLAND – KOLUMBIEN</a:t>
            </a:r>
          </a:p>
          <a:p>
            <a:pPr lvl="2"/>
            <a:r>
              <a:rPr lang="de-DE" b="1"/>
              <a:t>15.10.2008: WM-Qualifikationsspiel DEUTSCHLAND – WALES</a:t>
            </a:r>
          </a:p>
          <a:p>
            <a:pPr lvl="1"/>
            <a:r>
              <a:rPr lang="de-DE"/>
              <a:t>Konzerte 45.000 Zuschauer</a:t>
            </a:r>
          </a:p>
          <a:p>
            <a:pPr lvl="2"/>
            <a:r>
              <a:rPr lang="de-DE"/>
              <a:t>UDO JÜRGENS; ELTON JOHN; HERBERT GRÖNEMEYER</a:t>
            </a:r>
          </a:p>
          <a:p>
            <a:pPr lvl="1"/>
            <a:r>
              <a:rPr lang="de-DE"/>
              <a:t>~ 500 weitere Veranstaltungen im BORUSSIA-PARK pro Jahr</a:t>
            </a:r>
            <a:endParaRPr lang="en-US"/>
          </a:p>
        </p:txBody>
      </p:sp>
      <p:pic>
        <p:nvPicPr>
          <p:cNvPr id="37899" name="Picture 5" descr="Nordkurve Kolumbien"/>
          <p:cNvPicPr>
            <a:picLocks noChangeAspect="1" noChangeArrowheads="1"/>
          </p:cNvPicPr>
          <p:nvPr/>
        </p:nvPicPr>
        <p:blipFill>
          <a:blip r:embed="rId3"/>
          <a:srcRect l="17772" t="24101" r="31778" b="3409"/>
          <a:stretch>
            <a:fillRect/>
          </a:stretch>
        </p:blipFill>
        <p:spPr bwMode="auto">
          <a:xfrm>
            <a:off x="3276600" y="4579938"/>
            <a:ext cx="2586038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3" descr="Nordkurve Nachmittag"/>
          <p:cNvPicPr>
            <a:picLocks noChangeAspect="1" noChangeArrowheads="1"/>
          </p:cNvPicPr>
          <p:nvPr/>
        </p:nvPicPr>
        <p:blipFill>
          <a:blip r:embed="rId4"/>
          <a:srcRect t="25455" r="1224" b="1031"/>
          <a:stretch>
            <a:fillRect/>
          </a:stretch>
        </p:blipFill>
        <p:spPr bwMode="auto">
          <a:xfrm>
            <a:off x="439738" y="4565650"/>
            <a:ext cx="2738437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25" descr="unbenann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4570413"/>
            <a:ext cx="2619375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14DC18-1D3B-487C-B0B0-1306C6256E4E}" type="slidenum">
              <a:rPr lang="en-US"/>
              <a:pPr/>
              <a:t>8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63" y="431800"/>
            <a:ext cx="5254625" cy="712788"/>
          </a:xfrm>
        </p:spPr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Aufgaben unserer ERP Lösung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1988" name="Foliennummernplatzhalter 5"/>
          <p:cNvSpPr txBox="1">
            <a:spLocks/>
          </p:cNvSpPr>
          <p:nvPr/>
        </p:nvSpPr>
        <p:spPr bwMode="auto">
          <a:xfrm>
            <a:off x="6262688" y="5749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de-DE" sz="1800">
              <a:cs typeface="Arial" pitchFamily="34" charset="0"/>
            </a:endParaRPr>
          </a:p>
        </p:txBody>
      </p:sp>
      <p:sp>
        <p:nvSpPr>
          <p:cNvPr id="41989" name="Rectangle 2"/>
          <p:cNvSpPr>
            <a:spLocks noChangeArrowheads="1"/>
          </p:cNvSpPr>
          <p:nvPr/>
        </p:nvSpPr>
        <p:spPr bwMode="auto">
          <a:xfrm>
            <a:off x="3206750" y="3354388"/>
            <a:ext cx="2592388" cy="1584325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00863D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de-DE" b="1">
              <a:solidFill>
                <a:srgbClr val="3C4C92"/>
              </a:solidFill>
              <a:cs typeface="Arial" pitchFamily="34" charset="0"/>
            </a:endParaRPr>
          </a:p>
        </p:txBody>
      </p:sp>
      <p:sp>
        <p:nvSpPr>
          <p:cNvPr id="41990" name="Rectangle 3"/>
          <p:cNvSpPr>
            <a:spLocks noChangeArrowheads="1"/>
          </p:cNvSpPr>
          <p:nvPr/>
        </p:nvSpPr>
        <p:spPr bwMode="auto">
          <a:xfrm>
            <a:off x="1085850" y="1914525"/>
            <a:ext cx="1611313" cy="1009650"/>
          </a:xfrm>
          <a:prstGeom prst="rect">
            <a:avLst/>
          </a:prstGeom>
          <a:solidFill>
            <a:srgbClr val="00CC00"/>
          </a:solidFill>
          <a:ln w="12700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00863D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de-DE" b="1">
              <a:solidFill>
                <a:srgbClr val="3C4C92"/>
              </a:solidFill>
              <a:cs typeface="Arial" pitchFamily="34" charset="0"/>
            </a:endParaRPr>
          </a:p>
        </p:txBody>
      </p:sp>
      <p:sp>
        <p:nvSpPr>
          <p:cNvPr id="41991" name="Rectangle 4"/>
          <p:cNvSpPr>
            <a:spLocks noChangeArrowheads="1"/>
          </p:cNvSpPr>
          <p:nvPr/>
        </p:nvSpPr>
        <p:spPr bwMode="auto">
          <a:xfrm>
            <a:off x="6270625" y="1911350"/>
            <a:ext cx="1612900" cy="1011238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00863D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de-DE" b="1">
              <a:solidFill>
                <a:srgbClr val="3C4C92"/>
              </a:solidFill>
              <a:cs typeface="Arial" pitchFamily="34" charset="0"/>
            </a:endParaRPr>
          </a:p>
        </p:txBody>
      </p:sp>
      <p:sp>
        <p:nvSpPr>
          <p:cNvPr id="41992" name="Rectangle 5"/>
          <p:cNvSpPr>
            <a:spLocks noChangeArrowheads="1"/>
          </p:cNvSpPr>
          <p:nvPr/>
        </p:nvSpPr>
        <p:spPr bwMode="auto">
          <a:xfrm>
            <a:off x="2857500" y="1911350"/>
            <a:ext cx="1612900" cy="1011238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00863D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de-DE" b="1">
              <a:solidFill>
                <a:srgbClr val="3C4C92"/>
              </a:solidFill>
              <a:cs typeface="Arial" pitchFamily="34" charset="0"/>
            </a:endParaRPr>
          </a:p>
        </p:txBody>
      </p:sp>
      <p:sp>
        <p:nvSpPr>
          <p:cNvPr id="41993" name="Rectangle 6"/>
          <p:cNvSpPr>
            <a:spLocks noChangeArrowheads="1"/>
          </p:cNvSpPr>
          <p:nvPr/>
        </p:nvSpPr>
        <p:spPr bwMode="auto">
          <a:xfrm>
            <a:off x="1085850" y="3067050"/>
            <a:ext cx="1612900" cy="1011238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00863D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de-DE" b="1">
              <a:solidFill>
                <a:srgbClr val="3C4C92"/>
              </a:solidFill>
              <a:cs typeface="Arial" pitchFamily="34" charset="0"/>
            </a:endParaRPr>
          </a:p>
        </p:txBody>
      </p:sp>
      <p:sp>
        <p:nvSpPr>
          <p:cNvPr id="41994" name="Rectangle 7"/>
          <p:cNvSpPr>
            <a:spLocks noChangeArrowheads="1"/>
          </p:cNvSpPr>
          <p:nvPr/>
        </p:nvSpPr>
        <p:spPr bwMode="auto">
          <a:xfrm>
            <a:off x="4614863" y="1914525"/>
            <a:ext cx="1516062" cy="1011238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00863D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de-DE" b="1">
              <a:solidFill>
                <a:srgbClr val="3C4C92"/>
              </a:solidFill>
              <a:cs typeface="Arial" pitchFamily="34" charset="0"/>
            </a:endParaRPr>
          </a:p>
        </p:txBody>
      </p:sp>
      <p:sp>
        <p:nvSpPr>
          <p:cNvPr id="41995" name="Rectangle 8"/>
          <p:cNvSpPr>
            <a:spLocks noChangeArrowheads="1"/>
          </p:cNvSpPr>
          <p:nvPr/>
        </p:nvSpPr>
        <p:spPr bwMode="auto">
          <a:xfrm>
            <a:off x="4514850" y="5370513"/>
            <a:ext cx="1606550" cy="1011237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00863D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de-DE" b="1">
              <a:solidFill>
                <a:srgbClr val="3C4C92"/>
              </a:solidFill>
              <a:cs typeface="Arial" pitchFamily="34" charset="0"/>
            </a:endParaRPr>
          </a:p>
        </p:txBody>
      </p:sp>
      <p:sp>
        <p:nvSpPr>
          <p:cNvPr id="41996" name="Rectangle 9"/>
          <p:cNvSpPr>
            <a:spLocks noChangeArrowheads="1"/>
          </p:cNvSpPr>
          <p:nvPr/>
        </p:nvSpPr>
        <p:spPr bwMode="auto">
          <a:xfrm>
            <a:off x="1085850" y="4219575"/>
            <a:ext cx="1612900" cy="1011238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00863D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de-DE" b="1">
              <a:solidFill>
                <a:srgbClr val="3C4C92"/>
              </a:solidFill>
              <a:cs typeface="Arial" pitchFamily="34" charset="0"/>
            </a:endParaRPr>
          </a:p>
        </p:txBody>
      </p:sp>
      <p:sp>
        <p:nvSpPr>
          <p:cNvPr id="41997" name="Rectangle 10"/>
          <p:cNvSpPr>
            <a:spLocks noChangeArrowheads="1"/>
          </p:cNvSpPr>
          <p:nvPr/>
        </p:nvSpPr>
        <p:spPr bwMode="auto">
          <a:xfrm>
            <a:off x="6270625" y="4219575"/>
            <a:ext cx="1612900" cy="1011238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00863D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de-DE" b="1">
              <a:solidFill>
                <a:srgbClr val="3C4C92"/>
              </a:solidFill>
              <a:cs typeface="Arial" pitchFamily="34" charset="0"/>
            </a:endParaRPr>
          </a:p>
        </p:txBody>
      </p:sp>
      <p:sp>
        <p:nvSpPr>
          <p:cNvPr id="41998" name="Rectangle 11"/>
          <p:cNvSpPr>
            <a:spLocks noChangeArrowheads="1"/>
          </p:cNvSpPr>
          <p:nvPr/>
        </p:nvSpPr>
        <p:spPr bwMode="auto">
          <a:xfrm>
            <a:off x="1085850" y="5370513"/>
            <a:ext cx="1571625" cy="1011237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00863D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de-DE" b="1">
              <a:solidFill>
                <a:srgbClr val="3C4C92"/>
              </a:solidFill>
              <a:cs typeface="Arial" pitchFamily="34" charset="0"/>
            </a:endParaRPr>
          </a:p>
        </p:txBody>
      </p:sp>
      <p:sp>
        <p:nvSpPr>
          <p:cNvPr id="41999" name="Rectangle 12"/>
          <p:cNvSpPr>
            <a:spLocks noChangeArrowheads="1"/>
          </p:cNvSpPr>
          <p:nvPr/>
        </p:nvSpPr>
        <p:spPr bwMode="auto">
          <a:xfrm>
            <a:off x="6270625" y="5370513"/>
            <a:ext cx="1612900" cy="1011237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00863D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de-DE" b="1">
              <a:solidFill>
                <a:srgbClr val="3C4C92"/>
              </a:solidFill>
              <a:cs typeface="Arial" pitchFamily="34" charset="0"/>
            </a:endParaRPr>
          </a:p>
        </p:txBody>
      </p:sp>
      <p:sp>
        <p:nvSpPr>
          <p:cNvPr id="42000" name="Rectangle 13"/>
          <p:cNvSpPr>
            <a:spLocks noChangeArrowheads="1"/>
          </p:cNvSpPr>
          <p:nvPr/>
        </p:nvSpPr>
        <p:spPr bwMode="auto">
          <a:xfrm>
            <a:off x="2814638" y="5370513"/>
            <a:ext cx="1568450" cy="1011237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00863D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de-DE" b="1">
              <a:solidFill>
                <a:srgbClr val="3C4C92"/>
              </a:solidFill>
              <a:cs typeface="Arial" pitchFamily="34" charset="0"/>
            </a:endParaRPr>
          </a:p>
        </p:txBody>
      </p:sp>
      <p:sp>
        <p:nvSpPr>
          <p:cNvPr id="42001" name="Rectangle 14"/>
          <p:cNvSpPr>
            <a:spLocks noChangeArrowheads="1"/>
          </p:cNvSpPr>
          <p:nvPr/>
        </p:nvSpPr>
        <p:spPr bwMode="auto">
          <a:xfrm>
            <a:off x="6270625" y="3067050"/>
            <a:ext cx="1612900" cy="1011238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00863D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de-DE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3030525" y="2274871"/>
            <a:ext cx="1439863" cy="4124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00863D"/>
            </a:extrusionClr>
          </a:sp3d>
        </p:spPr>
        <p:txBody>
          <a:bodyPr>
            <a:spAutoFit/>
          </a:bodyPr>
          <a:lstStyle/>
          <a:p>
            <a:pPr>
              <a:lnSpc>
                <a:spcPct val="40000"/>
              </a:lnSpc>
              <a:buClrTx/>
              <a:buFontTx/>
              <a:buNone/>
              <a:defRPr/>
            </a:pPr>
            <a:r>
              <a:rPr lang="de-DE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Mitglieder-</a:t>
            </a:r>
            <a:endParaRPr lang="de-D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lnSpc>
                <a:spcPct val="40000"/>
              </a:lnSpc>
              <a:buClrTx/>
              <a:buFontTx/>
              <a:buNone/>
              <a:defRPr/>
            </a:pPr>
            <a:r>
              <a:rPr lang="de-DE" sz="16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verwaltung</a:t>
            </a:r>
            <a:endParaRPr lang="de-D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1158863" y="2274871"/>
            <a:ext cx="1728787" cy="4111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00863D"/>
            </a:extrusionClr>
          </a:sp3d>
        </p:spPr>
        <p:txBody>
          <a:bodyPr>
            <a:spAutoFit/>
          </a:bodyPr>
          <a:lstStyle/>
          <a:p>
            <a:pPr>
              <a:lnSpc>
                <a:spcPct val="40000"/>
              </a:lnSpc>
              <a:buClrTx/>
              <a:buFontTx/>
              <a:buNone/>
              <a:defRPr/>
            </a:pPr>
            <a:r>
              <a:rPr lang="de-DE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Kundendaten</a:t>
            </a:r>
          </a:p>
          <a:p>
            <a:pPr>
              <a:lnSpc>
                <a:spcPct val="40000"/>
              </a:lnSpc>
              <a:buClrTx/>
              <a:buFontTx/>
              <a:buNone/>
              <a:defRPr/>
            </a:pPr>
            <a:r>
              <a:rPr lang="de-DE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verwalten</a:t>
            </a: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1142976" y="3125780"/>
            <a:ext cx="1727200" cy="33654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00863D"/>
            </a:extrusionClr>
          </a:sp3d>
        </p:spPr>
        <p:txBody>
          <a:bodyPr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de-DE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Merchandising</a:t>
            </a: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6415075" y="2274871"/>
            <a:ext cx="1584325" cy="4111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00863D"/>
            </a:extrusionClr>
          </a:sp3d>
        </p:spPr>
        <p:txBody>
          <a:bodyPr>
            <a:spAutoFit/>
          </a:bodyPr>
          <a:lstStyle/>
          <a:p>
            <a:pPr>
              <a:lnSpc>
                <a:spcPct val="40000"/>
              </a:lnSpc>
              <a:buClrTx/>
              <a:buFontTx/>
              <a:buNone/>
              <a:defRPr/>
            </a:pPr>
            <a:r>
              <a:rPr lang="de-DE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Debitoren-</a:t>
            </a:r>
          </a:p>
          <a:p>
            <a:pPr>
              <a:lnSpc>
                <a:spcPct val="40000"/>
              </a:lnSpc>
              <a:buClrTx/>
              <a:buFontTx/>
              <a:buNone/>
              <a:defRPr/>
            </a:pPr>
            <a:r>
              <a:rPr lang="de-DE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Management</a:t>
            </a:r>
            <a:endParaRPr lang="de-D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3535350" y="3714733"/>
            <a:ext cx="2016125" cy="799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00863D"/>
            </a:extrusionClr>
          </a:sp3d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Tx/>
              <a:buFontTx/>
              <a:buNone/>
              <a:defRPr/>
            </a:pPr>
            <a:r>
              <a:rPr lang="de-DE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Datenbank</a:t>
            </a:r>
            <a:endParaRPr lang="de-DE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70000"/>
              </a:lnSpc>
              <a:buClrTx/>
              <a:buFontTx/>
              <a:buNone/>
              <a:defRPr/>
            </a:pPr>
            <a:r>
              <a:rPr lang="de-DE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Borussia</a:t>
            </a:r>
            <a:endParaRPr lang="de-DE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6415075" y="3427396"/>
            <a:ext cx="1584325" cy="4111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00863D"/>
            </a:extrusionClr>
          </a:sp3d>
        </p:spPr>
        <p:txBody>
          <a:bodyPr>
            <a:spAutoFit/>
          </a:bodyPr>
          <a:lstStyle/>
          <a:p>
            <a:pPr>
              <a:lnSpc>
                <a:spcPct val="40000"/>
              </a:lnSpc>
              <a:buClrTx/>
              <a:buFontTx/>
              <a:buNone/>
              <a:defRPr/>
            </a:pPr>
            <a:r>
              <a:rPr lang="de-DE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Ticket-</a:t>
            </a:r>
            <a:endParaRPr lang="de-D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lnSpc>
                <a:spcPct val="40000"/>
              </a:lnSpc>
              <a:buClrTx/>
              <a:buFontTx/>
              <a:buNone/>
              <a:defRPr/>
            </a:pPr>
            <a:r>
              <a:rPr lang="de-DE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Management</a:t>
            </a:r>
          </a:p>
        </p:txBody>
      </p:sp>
      <p:sp>
        <p:nvSpPr>
          <p:cNvPr id="48" name="Text Box 23"/>
          <p:cNvSpPr txBox="1">
            <a:spLocks noChangeArrowheads="1"/>
          </p:cNvSpPr>
          <p:nvPr/>
        </p:nvSpPr>
        <p:spPr bwMode="auto">
          <a:xfrm>
            <a:off x="5000628" y="2339961"/>
            <a:ext cx="1800225" cy="21287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00863D"/>
            </a:extrusionClr>
          </a:sp3d>
        </p:spPr>
        <p:txBody>
          <a:bodyPr>
            <a:spAutoFit/>
          </a:bodyPr>
          <a:lstStyle/>
          <a:p>
            <a:pPr>
              <a:lnSpc>
                <a:spcPct val="40000"/>
              </a:lnSpc>
              <a:buClrTx/>
              <a:buFontTx/>
              <a:buNone/>
              <a:defRPr/>
            </a:pPr>
            <a:r>
              <a:rPr lang="de-DE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CRM</a:t>
            </a:r>
            <a:endParaRPr lang="de-D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4614850" y="5730859"/>
            <a:ext cx="1800225" cy="4111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00863D"/>
            </a:extrusionClr>
          </a:sp3d>
        </p:spPr>
        <p:txBody>
          <a:bodyPr>
            <a:spAutoFit/>
          </a:bodyPr>
          <a:lstStyle/>
          <a:p>
            <a:pPr>
              <a:lnSpc>
                <a:spcPct val="40000"/>
              </a:lnSpc>
              <a:buClrTx/>
              <a:buFontTx/>
              <a:buNone/>
              <a:defRPr/>
            </a:pPr>
            <a:r>
              <a:rPr lang="de-DE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Kampagnen-</a:t>
            </a:r>
          </a:p>
          <a:p>
            <a:pPr>
              <a:lnSpc>
                <a:spcPct val="40000"/>
              </a:lnSpc>
              <a:buClrTx/>
              <a:buFontTx/>
              <a:buNone/>
              <a:defRPr/>
            </a:pPr>
            <a:r>
              <a:rPr lang="de-DE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Management</a:t>
            </a:r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2814625" y="5730859"/>
            <a:ext cx="1800225" cy="4111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00863D"/>
            </a:extrusionClr>
          </a:sp3d>
        </p:spPr>
        <p:txBody>
          <a:bodyPr>
            <a:spAutoFit/>
          </a:bodyPr>
          <a:lstStyle/>
          <a:p>
            <a:pPr>
              <a:lnSpc>
                <a:spcPct val="40000"/>
              </a:lnSpc>
              <a:buClrTx/>
              <a:buFontTx/>
              <a:buNone/>
              <a:defRPr/>
            </a:pPr>
            <a:r>
              <a:rPr lang="de-DE" sz="1600" b="1">
                <a:solidFill>
                  <a:schemeClr val="bg1"/>
                </a:solidFill>
                <a:latin typeface="Arial" charset="0"/>
                <a:cs typeface="Arial" charset="0"/>
              </a:rPr>
              <a:t>Benutzer- und</a:t>
            </a:r>
          </a:p>
          <a:p>
            <a:pPr>
              <a:lnSpc>
                <a:spcPct val="40000"/>
              </a:lnSpc>
              <a:buClrTx/>
              <a:buFontTx/>
              <a:buNone/>
              <a:defRPr/>
            </a:pPr>
            <a:r>
              <a:rPr lang="de-DE" sz="1600" b="1">
                <a:solidFill>
                  <a:schemeClr val="bg1"/>
                </a:solidFill>
                <a:latin typeface="Arial" charset="0"/>
                <a:cs typeface="Arial" charset="0"/>
              </a:rPr>
              <a:t>Rechtekonzept</a:t>
            </a: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1071538" y="5697547"/>
            <a:ext cx="1944687" cy="4124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00863D"/>
            </a:extrusionClr>
          </a:sp3d>
        </p:spPr>
        <p:txBody>
          <a:bodyPr>
            <a:spAutoFit/>
          </a:bodyPr>
          <a:lstStyle/>
          <a:p>
            <a:pPr>
              <a:lnSpc>
                <a:spcPct val="40000"/>
              </a:lnSpc>
              <a:buClrTx/>
              <a:buFontTx/>
              <a:buNone/>
              <a:defRPr/>
            </a:pPr>
            <a:r>
              <a:rPr lang="de-DE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Reports  &amp; </a:t>
            </a:r>
          </a:p>
          <a:p>
            <a:pPr>
              <a:lnSpc>
                <a:spcPct val="40000"/>
              </a:lnSpc>
              <a:buClrTx/>
              <a:buFontTx/>
              <a:buNone/>
              <a:defRPr/>
            </a:pPr>
            <a:r>
              <a:rPr lang="de-DE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Auswertungen, </a:t>
            </a: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6286512" y="5768985"/>
            <a:ext cx="1800225" cy="190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00863D"/>
            </a:extrusionClr>
          </a:sp3d>
        </p:spPr>
        <p:txBody>
          <a:bodyPr>
            <a:spAutoFit/>
          </a:bodyPr>
          <a:lstStyle/>
          <a:p>
            <a:pPr>
              <a:lnSpc>
                <a:spcPct val="40000"/>
              </a:lnSpc>
              <a:buClrTx/>
              <a:buFontTx/>
              <a:buNone/>
              <a:defRPr/>
            </a:pPr>
            <a:r>
              <a:rPr lang="de-DE" sz="16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Dublettencheck</a:t>
            </a:r>
            <a:endParaRPr lang="de-D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Text Box 28"/>
          <p:cNvSpPr txBox="1">
            <a:spLocks noChangeArrowheads="1"/>
          </p:cNvSpPr>
          <p:nvPr/>
        </p:nvSpPr>
        <p:spPr bwMode="auto">
          <a:xfrm>
            <a:off x="1142976" y="3554407"/>
            <a:ext cx="1800225" cy="41242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00863D"/>
            </a:extrusionClr>
          </a:sp3d>
        </p:spPr>
        <p:txBody>
          <a:bodyPr>
            <a:spAutoFit/>
          </a:bodyPr>
          <a:lstStyle/>
          <a:p>
            <a:pPr>
              <a:lnSpc>
                <a:spcPct val="40000"/>
              </a:lnSpc>
              <a:buClrTx/>
              <a:buFontTx/>
              <a:buNone/>
              <a:defRPr/>
            </a:pPr>
            <a:r>
              <a:rPr lang="de-DE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E-Shop &amp; </a:t>
            </a:r>
          </a:p>
          <a:p>
            <a:pPr>
              <a:lnSpc>
                <a:spcPct val="40000"/>
              </a:lnSpc>
              <a:buClrTx/>
              <a:buFontTx/>
              <a:buNone/>
              <a:defRPr/>
            </a:pPr>
            <a:r>
              <a:rPr lang="de-DE" sz="16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Shopverkauf</a:t>
            </a:r>
            <a:endParaRPr lang="de-D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Text Box 21"/>
          <p:cNvSpPr txBox="1">
            <a:spLocks noChangeArrowheads="1"/>
          </p:cNvSpPr>
          <p:nvPr/>
        </p:nvSpPr>
        <p:spPr bwMode="auto">
          <a:xfrm>
            <a:off x="6429388" y="4483101"/>
            <a:ext cx="1584325" cy="4124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00863D"/>
            </a:extrusionClr>
          </a:sp3d>
        </p:spPr>
        <p:txBody>
          <a:bodyPr>
            <a:spAutoFit/>
          </a:bodyPr>
          <a:lstStyle/>
          <a:p>
            <a:pPr>
              <a:lnSpc>
                <a:spcPct val="40000"/>
              </a:lnSpc>
              <a:buClrTx/>
              <a:buFontTx/>
              <a:buNone/>
              <a:defRPr/>
            </a:pPr>
            <a:r>
              <a:rPr lang="de-DE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Internet-</a:t>
            </a:r>
            <a:endParaRPr lang="de-D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lnSpc>
                <a:spcPct val="40000"/>
              </a:lnSpc>
              <a:buClrTx/>
              <a:buFontTx/>
              <a:buNone/>
              <a:defRPr/>
            </a:pPr>
            <a:r>
              <a:rPr lang="de-DE" sz="16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Ticketing</a:t>
            </a:r>
            <a:endParaRPr lang="de-D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Text Box 26"/>
          <p:cNvSpPr txBox="1">
            <a:spLocks noChangeArrowheads="1"/>
          </p:cNvSpPr>
          <p:nvPr/>
        </p:nvSpPr>
        <p:spPr bwMode="auto">
          <a:xfrm>
            <a:off x="1142976" y="4625977"/>
            <a:ext cx="2143140" cy="21287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00863D"/>
            </a:extrusionClr>
          </a:sp3d>
        </p:spPr>
        <p:txBody>
          <a:bodyPr>
            <a:spAutoFit/>
          </a:bodyPr>
          <a:lstStyle/>
          <a:p>
            <a:pPr>
              <a:lnSpc>
                <a:spcPct val="40000"/>
              </a:lnSpc>
              <a:buClrTx/>
              <a:buFontTx/>
              <a:buNone/>
              <a:defRPr/>
            </a:pPr>
            <a:r>
              <a:rPr lang="de-DE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FIBU &amp; HR </a:t>
            </a:r>
            <a:endParaRPr lang="de-D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200807_MS_Dynamics_SysAdminDay.ppt      Frank Fleissgarten/ René Hübel      © Fujitsu Siemens Computers 2008      All rights reserved</a:t>
            </a:r>
          </a:p>
        </p:txBody>
      </p:sp>
      <p:sp>
        <p:nvSpPr>
          <p:cNvPr id="6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E2A5A0-8F71-4C19-977E-D7904806F7D1}" type="slidenum">
              <a:rPr lang="en-US"/>
              <a:pPr/>
              <a:t>9</a:t>
            </a:fld>
            <a:endParaRPr lang="en-US"/>
          </a:p>
        </p:txBody>
      </p:sp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755650" y="3040063"/>
            <a:ext cx="7416800" cy="298450"/>
          </a:xfrm>
          <a:prstGeom prst="roundRect">
            <a:avLst>
              <a:gd name="adj" fmla="val 3130"/>
            </a:avLst>
          </a:prstGeom>
          <a:solidFill>
            <a:schemeClr val="folHlink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b" anchorCtr="1"/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de-DE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" pitchFamily="34" charset="0"/>
            </a:endParaRPr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755650" y="3398838"/>
            <a:ext cx="7416800" cy="2871787"/>
          </a:xfrm>
          <a:prstGeom prst="roundRect">
            <a:avLst>
              <a:gd name="adj" fmla="val 3130"/>
            </a:avLst>
          </a:prstGeom>
          <a:solidFill>
            <a:schemeClr val="accent1">
              <a:alpha val="78000"/>
            </a:schemeClr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b" anchorCtr="1"/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de-DE" sz="2400">
              <a:effectLst>
                <a:outerShdw blurRad="38100" dist="38100" dir="2700000" algn="tl">
                  <a:srgbClr val="FFFFFF"/>
                </a:outerShdw>
              </a:effectLst>
              <a:latin typeface="Segoe" pitchFamily="34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962400" y="3060700"/>
            <a:ext cx="561975" cy="2127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Betrieb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257300" y="3070225"/>
            <a:ext cx="592138" cy="2127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Einkauf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948488" y="3079750"/>
            <a:ext cx="444500" cy="2127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Sales</a:t>
            </a: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invGray">
          <a:xfrm flipH="1">
            <a:off x="1908175" y="3913188"/>
            <a:ext cx="360363" cy="936625"/>
          </a:xfrm>
          <a:prstGeom prst="line">
            <a:avLst/>
          </a:prstGeom>
          <a:noFill/>
          <a:ln w="22225">
            <a:solidFill>
              <a:srgbClr val="5F5F5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invGray">
          <a:xfrm>
            <a:off x="1116013" y="3913188"/>
            <a:ext cx="720725" cy="936625"/>
          </a:xfrm>
          <a:prstGeom prst="line">
            <a:avLst/>
          </a:prstGeom>
          <a:noFill/>
          <a:ln w="22225">
            <a:solidFill>
              <a:srgbClr val="5F5F5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invGray">
          <a:xfrm>
            <a:off x="3708400" y="3913188"/>
            <a:ext cx="638175" cy="966787"/>
          </a:xfrm>
          <a:prstGeom prst="line">
            <a:avLst/>
          </a:prstGeom>
          <a:noFill/>
          <a:ln w="22225">
            <a:solidFill>
              <a:srgbClr val="5F5F5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invGray">
          <a:xfrm flipH="1">
            <a:off x="4068763" y="5065713"/>
            <a:ext cx="144462" cy="935037"/>
          </a:xfrm>
          <a:prstGeom prst="line">
            <a:avLst/>
          </a:prstGeom>
          <a:noFill/>
          <a:ln w="22225">
            <a:solidFill>
              <a:srgbClr val="5F5F5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invGray">
          <a:xfrm flipH="1" flipV="1">
            <a:off x="6626225" y="3830638"/>
            <a:ext cx="360363" cy="1008062"/>
          </a:xfrm>
          <a:prstGeom prst="line">
            <a:avLst/>
          </a:prstGeom>
          <a:noFill/>
          <a:ln w="22225">
            <a:solidFill>
              <a:srgbClr val="5F5F5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47116" name="Picture 12" descr="Portal ang team scre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3225" y="3554413"/>
            <a:ext cx="858838" cy="428625"/>
          </a:xfrm>
          <a:prstGeom prst="rect">
            <a:avLst/>
          </a:prstGeom>
          <a:noFill/>
        </p:spPr>
      </p:pic>
      <p:sp>
        <p:nvSpPr>
          <p:cNvPr id="47117" name="Line 13"/>
          <p:cNvSpPr>
            <a:spLocks noChangeShapeType="1"/>
          </p:cNvSpPr>
          <p:nvPr/>
        </p:nvSpPr>
        <p:spPr bwMode="invGray">
          <a:xfrm flipV="1">
            <a:off x="7129463" y="3830638"/>
            <a:ext cx="144462" cy="1008062"/>
          </a:xfrm>
          <a:prstGeom prst="line">
            <a:avLst/>
          </a:prstGeom>
          <a:noFill/>
          <a:ln w="22225">
            <a:solidFill>
              <a:srgbClr val="5F5F5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47118" name="Picture 14" descr="Portal ang team scre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5650" y="3470275"/>
            <a:ext cx="860425" cy="428625"/>
          </a:xfrm>
          <a:prstGeom prst="rect">
            <a:avLst/>
          </a:prstGeom>
          <a:noFill/>
        </p:spPr>
      </p:pic>
      <p:pic>
        <p:nvPicPr>
          <p:cNvPr id="47119" name="Picture 15" descr="Portal ang team scre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554413"/>
            <a:ext cx="860425" cy="428625"/>
          </a:xfrm>
          <a:prstGeom prst="rect">
            <a:avLst/>
          </a:prstGeom>
          <a:noFill/>
        </p:spPr>
      </p:pic>
      <p:pic>
        <p:nvPicPr>
          <p:cNvPr id="47120" name="Picture 16" descr="Portal ang team scre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554413"/>
            <a:ext cx="860425" cy="428625"/>
          </a:xfrm>
          <a:prstGeom prst="rect">
            <a:avLst/>
          </a:prstGeom>
          <a:noFill/>
        </p:spPr>
      </p:pic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3995738" y="4149725"/>
            <a:ext cx="865187" cy="273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10000"/>
              </a:spcBef>
              <a:buClrTx/>
              <a:buFontTx/>
              <a:buNone/>
            </a:pPr>
            <a:r>
              <a:rPr lang="en-US" sz="1400">
                <a:latin typeface="Segoe" pitchFamily="34" charset="0"/>
              </a:rPr>
              <a:t>Navision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5343525" y="4273550"/>
            <a:ext cx="973138" cy="273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10000"/>
              </a:spcBef>
              <a:buClrTx/>
              <a:buFontTx/>
              <a:buNone/>
            </a:pPr>
            <a:r>
              <a:rPr lang="en-US" sz="1400">
                <a:latin typeface="Segoe" pitchFamily="34" charset="0"/>
              </a:rPr>
              <a:t>Exchange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2987675" y="4273550"/>
            <a:ext cx="1041400" cy="273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10000"/>
              </a:spcBef>
              <a:buClrTx/>
              <a:buFontTx/>
              <a:buNone/>
            </a:pPr>
            <a:r>
              <a:rPr lang="en-US" sz="1400">
                <a:latin typeface="Segoe" pitchFamily="34" charset="0"/>
              </a:rPr>
              <a:t>Sharepoint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633413" y="4273550"/>
            <a:ext cx="1041400" cy="273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10000"/>
              </a:spcBef>
              <a:buClrTx/>
              <a:buFontTx/>
              <a:buNone/>
            </a:pPr>
            <a:r>
              <a:rPr lang="en-US" sz="1400">
                <a:latin typeface="Segoe" pitchFamily="34" charset="0"/>
              </a:rPr>
              <a:t>Sharepoint</a:t>
            </a: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7118350" y="4262438"/>
            <a:ext cx="401638" cy="273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10000"/>
              </a:spcBef>
              <a:buClrTx/>
              <a:buFontTx/>
              <a:buNone/>
            </a:pPr>
            <a:r>
              <a:rPr lang="en-US" sz="1400">
                <a:latin typeface="Segoe" pitchFamily="34" charset="0"/>
              </a:rPr>
              <a:t>IIS</a:t>
            </a:r>
          </a:p>
        </p:txBody>
      </p:sp>
      <p:pic>
        <p:nvPicPr>
          <p:cNvPr id="47126" name="Picture 22" descr="Portal ang team scre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3554413"/>
            <a:ext cx="860425" cy="428625"/>
          </a:xfrm>
          <a:prstGeom prst="rect">
            <a:avLst/>
          </a:prstGeom>
          <a:noFill/>
        </p:spPr>
      </p:pic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2124075" y="4273550"/>
            <a:ext cx="766763" cy="273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10000"/>
              </a:spcBef>
              <a:buClrTx/>
              <a:buFontTx/>
              <a:buNone/>
            </a:pPr>
            <a:r>
              <a:rPr lang="en-US" sz="1400">
                <a:latin typeface="Segoe" pitchFamily="34" charset="0"/>
              </a:rPr>
              <a:t>BizTalk</a:t>
            </a:r>
          </a:p>
        </p:txBody>
      </p:sp>
      <p:pic>
        <p:nvPicPr>
          <p:cNvPr id="47128" name="Picture 24" descr="Portal ang team scre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4425" y="3476625"/>
            <a:ext cx="858838" cy="428625"/>
          </a:xfrm>
          <a:prstGeom prst="rect">
            <a:avLst/>
          </a:prstGeom>
          <a:noFill/>
        </p:spPr>
      </p:pic>
      <p:sp>
        <p:nvSpPr>
          <p:cNvPr id="47129" name="Line 25"/>
          <p:cNvSpPr>
            <a:spLocks noChangeShapeType="1"/>
          </p:cNvSpPr>
          <p:nvPr/>
        </p:nvSpPr>
        <p:spPr bwMode="invGray">
          <a:xfrm flipH="1">
            <a:off x="4932363" y="3802063"/>
            <a:ext cx="647700" cy="1047750"/>
          </a:xfrm>
          <a:prstGeom prst="line">
            <a:avLst/>
          </a:prstGeom>
          <a:noFill/>
          <a:ln w="22225">
            <a:solidFill>
              <a:srgbClr val="5F5F5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invGray">
          <a:xfrm>
            <a:off x="1955800" y="5210175"/>
            <a:ext cx="1584325" cy="0"/>
          </a:xfrm>
          <a:prstGeom prst="line">
            <a:avLst/>
          </a:prstGeom>
          <a:noFill/>
          <a:ln w="22225">
            <a:solidFill>
              <a:srgbClr val="5F5F5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invGray">
          <a:xfrm>
            <a:off x="1979613" y="5137150"/>
            <a:ext cx="1584325" cy="0"/>
          </a:xfrm>
          <a:prstGeom prst="line">
            <a:avLst/>
          </a:prstGeom>
          <a:noFill/>
          <a:ln w="22225">
            <a:solidFill>
              <a:srgbClr val="5F5F5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invGray">
          <a:xfrm flipV="1">
            <a:off x="5197475" y="5208588"/>
            <a:ext cx="1895475" cy="1587"/>
          </a:xfrm>
          <a:prstGeom prst="line">
            <a:avLst/>
          </a:prstGeom>
          <a:noFill/>
          <a:ln w="22225">
            <a:solidFill>
              <a:srgbClr val="5F5F5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invGray">
          <a:xfrm>
            <a:off x="5221288" y="5137150"/>
            <a:ext cx="1871662" cy="0"/>
          </a:xfrm>
          <a:prstGeom prst="line">
            <a:avLst/>
          </a:prstGeom>
          <a:noFill/>
          <a:ln w="22225">
            <a:solidFill>
              <a:srgbClr val="5F5F5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47134" name="Object 30"/>
          <p:cNvGraphicFramePr>
            <a:graphicFrameLocks noChangeAspect="1"/>
          </p:cNvGraphicFramePr>
          <p:nvPr/>
        </p:nvGraphicFramePr>
        <p:xfrm>
          <a:off x="3524250" y="4632325"/>
          <a:ext cx="592138" cy="976313"/>
        </p:xfrm>
        <a:graphic>
          <a:graphicData uri="http://schemas.openxmlformats.org/presentationml/2006/ole">
            <p:oleObj spid="_x0000_s47134" name="Visio" r:id="rId5" imgW="2395080" imgH="3945960" progId="Visio.Drawing.11">
              <p:embed/>
            </p:oleObj>
          </a:graphicData>
        </a:graphic>
      </p:graphicFrame>
      <p:graphicFrame>
        <p:nvGraphicFramePr>
          <p:cNvPr id="47135" name="Object 31"/>
          <p:cNvGraphicFramePr>
            <a:graphicFrameLocks noChangeAspect="1"/>
          </p:cNvGraphicFramePr>
          <p:nvPr/>
        </p:nvGraphicFramePr>
        <p:xfrm>
          <a:off x="3956050" y="4646613"/>
          <a:ext cx="592138" cy="976312"/>
        </p:xfrm>
        <a:graphic>
          <a:graphicData uri="http://schemas.openxmlformats.org/presentationml/2006/ole">
            <p:oleObj spid="_x0000_s47135" name="Visio" r:id="rId6" imgW="2395080" imgH="3945960" progId="Visio.Drawing.11">
              <p:embed/>
            </p:oleObj>
          </a:graphicData>
        </a:graphic>
      </p:graphicFrame>
      <p:sp>
        <p:nvSpPr>
          <p:cNvPr id="47136" name="Line 32"/>
          <p:cNvSpPr>
            <a:spLocks noChangeShapeType="1"/>
          </p:cNvSpPr>
          <p:nvPr/>
        </p:nvSpPr>
        <p:spPr bwMode="invGray">
          <a:xfrm>
            <a:off x="4572000" y="5281613"/>
            <a:ext cx="433388" cy="576262"/>
          </a:xfrm>
          <a:prstGeom prst="line">
            <a:avLst/>
          </a:prstGeom>
          <a:noFill/>
          <a:ln w="22225">
            <a:solidFill>
              <a:srgbClr val="5F5F5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47137" name="Object 33"/>
          <p:cNvGraphicFramePr>
            <a:graphicFrameLocks noChangeAspect="1"/>
          </p:cNvGraphicFramePr>
          <p:nvPr/>
        </p:nvGraphicFramePr>
        <p:xfrm>
          <a:off x="1330325" y="4560888"/>
          <a:ext cx="592138" cy="976312"/>
        </p:xfrm>
        <a:graphic>
          <a:graphicData uri="http://schemas.openxmlformats.org/presentationml/2006/ole">
            <p:oleObj spid="_x0000_s47137" name="Visio" r:id="rId7" imgW="2395080" imgH="3945960" progId="Visio.Drawing.11">
              <p:embed/>
            </p:oleObj>
          </a:graphicData>
        </a:graphic>
      </p:graphicFrame>
      <p:graphicFrame>
        <p:nvGraphicFramePr>
          <p:cNvPr id="47138" name="Object 34"/>
          <p:cNvGraphicFramePr>
            <a:graphicFrameLocks noChangeAspect="1"/>
          </p:cNvGraphicFramePr>
          <p:nvPr/>
        </p:nvGraphicFramePr>
        <p:xfrm>
          <a:off x="1762125" y="4560888"/>
          <a:ext cx="592138" cy="976312"/>
        </p:xfrm>
        <a:graphic>
          <a:graphicData uri="http://schemas.openxmlformats.org/presentationml/2006/ole">
            <p:oleObj spid="_x0000_s47138" name="Visio" r:id="rId8" imgW="2395080" imgH="3945960" progId="Visio.Drawing.11">
              <p:embed/>
            </p:oleObj>
          </a:graphicData>
        </a:graphic>
      </p:graphicFrame>
      <p:graphicFrame>
        <p:nvGraphicFramePr>
          <p:cNvPr id="47139" name="Object 35"/>
          <p:cNvGraphicFramePr>
            <a:graphicFrameLocks noChangeAspect="1"/>
          </p:cNvGraphicFramePr>
          <p:nvPr/>
        </p:nvGraphicFramePr>
        <p:xfrm>
          <a:off x="6805613" y="4594225"/>
          <a:ext cx="592137" cy="976313"/>
        </p:xfrm>
        <a:graphic>
          <a:graphicData uri="http://schemas.openxmlformats.org/presentationml/2006/ole">
            <p:oleObj spid="_x0000_s47139" name="Visio" r:id="rId9" imgW="2395080" imgH="3945960" progId="Visio.Drawing.11">
              <p:embed/>
            </p:oleObj>
          </a:graphicData>
        </a:graphic>
      </p:graphicFrame>
      <p:grpSp>
        <p:nvGrpSpPr>
          <p:cNvPr id="47140" name="Group 36"/>
          <p:cNvGrpSpPr>
            <a:grpSpLocks/>
          </p:cNvGrpSpPr>
          <p:nvPr/>
        </p:nvGrpSpPr>
        <p:grpSpPr bwMode="auto">
          <a:xfrm>
            <a:off x="3646488" y="5703888"/>
            <a:ext cx="1655762" cy="431800"/>
            <a:chOff x="859" y="3236"/>
            <a:chExt cx="1364" cy="431"/>
          </a:xfrm>
        </p:grpSpPr>
        <p:pic>
          <p:nvPicPr>
            <p:cNvPr id="47141" name="Picture 3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59" y="3236"/>
              <a:ext cx="1364" cy="43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</p:pic>
        <p:sp>
          <p:nvSpPr>
            <p:cNvPr id="47142" name="AutoShape 38"/>
            <p:cNvSpPr>
              <a:spLocks noChangeArrowheads="1"/>
            </p:cNvSpPr>
            <p:nvPr/>
          </p:nvSpPr>
          <p:spPr bwMode="auto">
            <a:xfrm>
              <a:off x="944" y="3351"/>
              <a:ext cx="209" cy="210"/>
            </a:xfrm>
            <a:prstGeom prst="can">
              <a:avLst>
                <a:gd name="adj" fmla="val 25120"/>
              </a:avLst>
            </a:prstGeom>
            <a:solidFill>
              <a:srgbClr val="71A19B">
                <a:alpha val="67999"/>
              </a:srgbClr>
            </a:solidFill>
            <a:ln w="11176">
              <a:noFill/>
              <a:round/>
              <a:headEnd/>
              <a:tailEnd/>
            </a:ln>
            <a:effectLst/>
          </p:spPr>
          <p:txBody>
            <a:bodyPr wrap="none" tIns="46800" anchor="ctr"/>
            <a:lstStyle/>
            <a:p>
              <a:endParaRPr lang="de-DE"/>
            </a:p>
          </p:txBody>
        </p:sp>
        <p:sp>
          <p:nvSpPr>
            <p:cNvPr id="47143" name="AutoShape 39"/>
            <p:cNvSpPr>
              <a:spLocks noChangeArrowheads="1"/>
            </p:cNvSpPr>
            <p:nvPr/>
          </p:nvSpPr>
          <p:spPr bwMode="auto">
            <a:xfrm>
              <a:off x="1243" y="3351"/>
              <a:ext cx="209" cy="210"/>
            </a:xfrm>
            <a:prstGeom prst="can">
              <a:avLst>
                <a:gd name="adj" fmla="val 25120"/>
              </a:avLst>
            </a:prstGeom>
            <a:solidFill>
              <a:schemeClr val="accent2">
                <a:alpha val="67999"/>
              </a:schemeClr>
            </a:solidFill>
            <a:ln w="11176">
              <a:noFill/>
              <a:round/>
              <a:headEnd/>
              <a:tailEnd/>
            </a:ln>
            <a:effectLst/>
          </p:spPr>
          <p:txBody>
            <a:bodyPr wrap="none" tIns="46800" anchor="ctr"/>
            <a:lstStyle/>
            <a:p>
              <a:endParaRPr lang="de-DE"/>
            </a:p>
          </p:txBody>
        </p:sp>
        <p:sp>
          <p:nvSpPr>
            <p:cNvPr id="47144" name="AutoShape 40"/>
            <p:cNvSpPr>
              <a:spLocks noChangeArrowheads="1"/>
            </p:cNvSpPr>
            <p:nvPr/>
          </p:nvSpPr>
          <p:spPr bwMode="auto">
            <a:xfrm>
              <a:off x="1564" y="3351"/>
              <a:ext cx="210" cy="210"/>
            </a:xfrm>
            <a:prstGeom prst="can">
              <a:avLst>
                <a:gd name="adj" fmla="val 25000"/>
              </a:avLst>
            </a:prstGeom>
            <a:solidFill>
              <a:srgbClr val="0578AF">
                <a:alpha val="67999"/>
              </a:srgbClr>
            </a:solidFill>
            <a:ln w="11176">
              <a:noFill/>
              <a:round/>
              <a:headEnd/>
              <a:tailEnd/>
            </a:ln>
            <a:effectLst/>
          </p:spPr>
          <p:txBody>
            <a:bodyPr wrap="none" tIns="46800" anchor="ctr"/>
            <a:lstStyle/>
            <a:p>
              <a:endParaRPr lang="de-DE"/>
            </a:p>
          </p:txBody>
        </p:sp>
        <p:sp>
          <p:nvSpPr>
            <p:cNvPr id="47145" name="AutoShape 41"/>
            <p:cNvSpPr>
              <a:spLocks noChangeArrowheads="1"/>
            </p:cNvSpPr>
            <p:nvPr/>
          </p:nvSpPr>
          <p:spPr bwMode="auto">
            <a:xfrm>
              <a:off x="1888" y="3351"/>
              <a:ext cx="209" cy="210"/>
            </a:xfrm>
            <a:prstGeom prst="can">
              <a:avLst>
                <a:gd name="adj" fmla="val 25120"/>
              </a:avLst>
            </a:prstGeom>
            <a:solidFill>
              <a:srgbClr val="E69B3C">
                <a:alpha val="67999"/>
              </a:srgbClr>
            </a:solidFill>
            <a:ln w="11176">
              <a:noFill/>
              <a:round/>
              <a:headEnd/>
              <a:tailEnd/>
            </a:ln>
            <a:effectLst/>
          </p:spPr>
          <p:txBody>
            <a:bodyPr wrap="none" tIns="46800" anchor="ctr"/>
            <a:lstStyle/>
            <a:p>
              <a:endParaRPr lang="de-DE"/>
            </a:p>
          </p:txBody>
        </p:sp>
      </p:grpSp>
      <p:sp>
        <p:nvSpPr>
          <p:cNvPr id="47146" name="Line 42"/>
          <p:cNvSpPr>
            <a:spLocks noChangeShapeType="1"/>
          </p:cNvSpPr>
          <p:nvPr/>
        </p:nvSpPr>
        <p:spPr bwMode="invGray">
          <a:xfrm flipH="1">
            <a:off x="4751388" y="3913188"/>
            <a:ext cx="36512" cy="1225550"/>
          </a:xfrm>
          <a:prstGeom prst="line">
            <a:avLst/>
          </a:prstGeom>
          <a:noFill/>
          <a:ln w="22225">
            <a:solidFill>
              <a:srgbClr val="5F5F5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47147" name="Object 43"/>
          <p:cNvGraphicFramePr>
            <a:graphicFrameLocks noChangeAspect="1"/>
          </p:cNvGraphicFramePr>
          <p:nvPr/>
        </p:nvGraphicFramePr>
        <p:xfrm>
          <a:off x="4397375" y="4656138"/>
          <a:ext cx="592138" cy="976312"/>
        </p:xfrm>
        <a:graphic>
          <a:graphicData uri="http://schemas.openxmlformats.org/presentationml/2006/ole">
            <p:oleObj spid="_x0000_s47147" name="Visio" r:id="rId11" imgW="2395080" imgH="3945960" progId="Visio.Drawing.11">
              <p:embed/>
            </p:oleObj>
          </a:graphicData>
        </a:graphic>
      </p:graphicFrame>
      <p:graphicFrame>
        <p:nvGraphicFramePr>
          <p:cNvPr id="47148" name="Object 44"/>
          <p:cNvGraphicFramePr>
            <a:graphicFrameLocks noChangeAspect="1"/>
          </p:cNvGraphicFramePr>
          <p:nvPr/>
        </p:nvGraphicFramePr>
        <p:xfrm>
          <a:off x="4845050" y="4665663"/>
          <a:ext cx="592138" cy="976312"/>
        </p:xfrm>
        <a:graphic>
          <a:graphicData uri="http://schemas.openxmlformats.org/presentationml/2006/ole">
            <p:oleObj spid="_x0000_s47148" name="Visio" r:id="rId12" imgW="2395080" imgH="3945960" progId="Visio.Drawing.11">
              <p:embed/>
            </p:oleObj>
          </a:graphicData>
        </a:graphic>
      </p:graphicFrame>
      <p:sp>
        <p:nvSpPr>
          <p:cNvPr id="47150" name="Text Box 46"/>
          <p:cNvSpPr txBox="1">
            <a:spLocks noChangeArrowheads="1"/>
          </p:cNvSpPr>
          <p:nvPr/>
        </p:nvSpPr>
        <p:spPr bwMode="auto">
          <a:xfrm>
            <a:off x="1044575" y="6424613"/>
            <a:ext cx="6983413" cy="24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600"/>
              <a:t>IT Infrastruktur für modulare Anwendungen</a:t>
            </a:r>
          </a:p>
        </p:txBody>
      </p:sp>
      <p:sp>
        <p:nvSpPr>
          <p:cNvPr id="47151" name="AutoShape 47"/>
          <p:cNvSpPr>
            <a:spLocks noChangeArrowheads="1"/>
          </p:cNvSpPr>
          <p:nvPr/>
        </p:nvSpPr>
        <p:spPr bwMode="auto">
          <a:xfrm>
            <a:off x="2376488" y="3079750"/>
            <a:ext cx="935037" cy="215900"/>
          </a:xfrm>
          <a:prstGeom prst="leftRightArrow">
            <a:avLst>
              <a:gd name="adj1" fmla="val 50000"/>
              <a:gd name="adj2" fmla="val 86618"/>
            </a:avLst>
          </a:prstGeom>
          <a:solidFill>
            <a:schemeClr val="bg1"/>
          </a:solidFill>
          <a:ln w="127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47152" name="AutoShape 48"/>
          <p:cNvSpPr>
            <a:spLocks noChangeArrowheads="1"/>
          </p:cNvSpPr>
          <p:nvPr/>
        </p:nvSpPr>
        <p:spPr bwMode="auto">
          <a:xfrm>
            <a:off x="5730875" y="3060700"/>
            <a:ext cx="935038" cy="215900"/>
          </a:xfrm>
          <a:prstGeom prst="leftRightArrow">
            <a:avLst>
              <a:gd name="adj1" fmla="val 50000"/>
              <a:gd name="adj2" fmla="val 86618"/>
            </a:avLst>
          </a:prstGeom>
          <a:solidFill>
            <a:schemeClr val="bg1"/>
          </a:solidFill>
          <a:ln w="127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DE"/>
          </a:p>
        </p:txBody>
      </p:sp>
      <p:pic>
        <p:nvPicPr>
          <p:cNvPr id="47153" name="Picture 49" descr="Portal ang team scre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3188" y="3525838"/>
            <a:ext cx="858837" cy="428625"/>
          </a:xfrm>
          <a:prstGeom prst="rect">
            <a:avLst/>
          </a:prstGeom>
          <a:noFill/>
        </p:spPr>
      </p:pic>
      <p:sp>
        <p:nvSpPr>
          <p:cNvPr id="47154" name="Line 50"/>
          <p:cNvSpPr>
            <a:spLocks noChangeShapeType="1"/>
          </p:cNvSpPr>
          <p:nvPr/>
        </p:nvSpPr>
        <p:spPr bwMode="invGray">
          <a:xfrm>
            <a:off x="2171700" y="5426075"/>
            <a:ext cx="1463675" cy="349250"/>
          </a:xfrm>
          <a:prstGeom prst="line">
            <a:avLst/>
          </a:prstGeom>
          <a:noFill/>
          <a:ln w="22225">
            <a:solidFill>
              <a:srgbClr val="5F5F5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7155" name="Line 51"/>
          <p:cNvSpPr>
            <a:spLocks noChangeShapeType="1"/>
          </p:cNvSpPr>
          <p:nvPr/>
        </p:nvSpPr>
        <p:spPr bwMode="invGray">
          <a:xfrm>
            <a:off x="1619250" y="5487988"/>
            <a:ext cx="2016125" cy="503237"/>
          </a:xfrm>
          <a:prstGeom prst="line">
            <a:avLst/>
          </a:prstGeom>
          <a:noFill/>
          <a:ln w="22225">
            <a:solidFill>
              <a:srgbClr val="5F5F5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7156" name="Line 52"/>
          <p:cNvSpPr>
            <a:spLocks noChangeShapeType="1"/>
          </p:cNvSpPr>
          <p:nvPr/>
        </p:nvSpPr>
        <p:spPr bwMode="invGray">
          <a:xfrm flipV="1">
            <a:off x="5292725" y="5343525"/>
            <a:ext cx="1511300" cy="504825"/>
          </a:xfrm>
          <a:prstGeom prst="line">
            <a:avLst/>
          </a:prstGeom>
          <a:noFill/>
          <a:ln w="22225">
            <a:solidFill>
              <a:srgbClr val="5F5F5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7157" name="Line 53"/>
          <p:cNvSpPr>
            <a:spLocks noChangeShapeType="1"/>
          </p:cNvSpPr>
          <p:nvPr/>
        </p:nvSpPr>
        <p:spPr bwMode="invGray">
          <a:xfrm flipV="1">
            <a:off x="5292725" y="5487988"/>
            <a:ext cx="1584325" cy="576262"/>
          </a:xfrm>
          <a:prstGeom prst="line">
            <a:avLst/>
          </a:prstGeom>
          <a:noFill/>
          <a:ln w="22225">
            <a:solidFill>
              <a:srgbClr val="5F5F5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7158" name="Rectangle 54"/>
          <p:cNvSpPr>
            <a:spLocks noChangeArrowheads="1"/>
          </p:cNvSpPr>
          <p:nvPr/>
        </p:nvSpPr>
        <p:spPr bwMode="auto">
          <a:xfrm>
            <a:off x="1260475" y="4840288"/>
            <a:ext cx="6335713" cy="430212"/>
          </a:xfrm>
          <a:prstGeom prst="rect">
            <a:avLst/>
          </a:prstGeom>
          <a:solidFill>
            <a:schemeClr val="folHlink"/>
          </a:solidFill>
          <a:ln w="127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de-DE" sz="1800">
                <a:solidFill>
                  <a:schemeClr val="bg1"/>
                </a:solidFill>
              </a:rPr>
              <a:t>Absicherung aller Systeme</a:t>
            </a:r>
          </a:p>
        </p:txBody>
      </p:sp>
      <p:sp>
        <p:nvSpPr>
          <p:cNvPr id="47159" name="Rectangle 55"/>
          <p:cNvSpPr>
            <a:spLocks noChangeArrowheads="1"/>
          </p:cNvSpPr>
          <p:nvPr/>
        </p:nvSpPr>
        <p:spPr bwMode="auto">
          <a:xfrm>
            <a:off x="755650" y="1628775"/>
            <a:ext cx="7416800" cy="1295400"/>
          </a:xfrm>
          <a:prstGeom prst="rect">
            <a:avLst/>
          </a:prstGeom>
          <a:solidFill>
            <a:srgbClr val="00CC00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00863D"/>
            </a:extrusionClr>
          </a:sp3d>
        </p:spPr>
        <p:txBody>
          <a:bodyPr anchor="ctr">
            <a:flatTx/>
          </a:bodyPr>
          <a:lstStyle/>
          <a:p>
            <a:endParaRPr lang="de-DE"/>
          </a:p>
        </p:txBody>
      </p:sp>
      <p:sp>
        <p:nvSpPr>
          <p:cNvPr id="47160" name="Rectangle 56"/>
          <p:cNvSpPr>
            <a:spLocks noChangeArrowheads="1"/>
          </p:cNvSpPr>
          <p:nvPr/>
        </p:nvSpPr>
        <p:spPr bwMode="auto">
          <a:xfrm>
            <a:off x="1692275" y="1916113"/>
            <a:ext cx="5759450" cy="7318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de-DE" sz="4800" b="1">
                <a:solidFill>
                  <a:schemeClr val="bg1"/>
                </a:solidFill>
              </a:rPr>
              <a:t>Geschäftsprozesse</a:t>
            </a:r>
            <a:endParaRPr lang="en-US" sz="4800" b="1">
              <a:solidFill>
                <a:schemeClr val="bg1"/>
              </a:solidFill>
            </a:endParaRPr>
          </a:p>
        </p:txBody>
      </p:sp>
      <p:sp>
        <p:nvSpPr>
          <p:cNvPr id="47161" name="Text Box 57"/>
          <p:cNvSpPr txBox="1">
            <a:spLocks noChangeArrowheads="1"/>
          </p:cNvSpPr>
          <p:nvPr/>
        </p:nvSpPr>
        <p:spPr bwMode="auto">
          <a:xfrm>
            <a:off x="4808538" y="4308475"/>
            <a:ext cx="539750" cy="273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10000"/>
              </a:spcBef>
              <a:buClrTx/>
              <a:buFontTx/>
              <a:buNone/>
            </a:pPr>
            <a:r>
              <a:rPr lang="en-US" sz="1400">
                <a:latin typeface="Segoe" pitchFamily="34" charset="0"/>
              </a:rPr>
              <a:t>SQL</a:t>
            </a:r>
          </a:p>
        </p:txBody>
      </p:sp>
      <p:sp>
        <p:nvSpPr>
          <p:cNvPr id="47163" name="Rectangle 59"/>
          <p:cNvSpPr>
            <a:spLocks noGrp="1" noChangeArrowheads="1"/>
          </p:cNvSpPr>
          <p:nvPr>
            <p:ph type="title"/>
          </p:nvPr>
        </p:nvSpPr>
        <p:spPr>
          <a:xfrm>
            <a:off x="715963" y="431800"/>
            <a:ext cx="5254625" cy="712788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Borussia’s Gechäftsprozesse bestimmen die Aufstellung der IT</a:t>
            </a:r>
          </a:p>
        </p:txBody>
      </p:sp>
      <p:pic>
        <p:nvPicPr>
          <p:cNvPr id="47165" name="Picture 27" descr="MS Dynamics CRM logo rev"/>
          <p:cNvPicPr>
            <a:picLocks noChangeAspect="1" noChangeArrowheads="1"/>
          </p:cNvPicPr>
          <p:nvPr/>
        </p:nvPicPr>
        <p:blipFill>
          <a:blip r:embed="rId13" cstate="print">
            <a:lum bright="-10000"/>
          </a:blip>
          <a:srcRect r="11896"/>
          <a:stretch>
            <a:fillRect/>
          </a:stretch>
        </p:blipFill>
        <p:spPr bwMode="auto">
          <a:xfrm>
            <a:off x="6240463" y="5734050"/>
            <a:ext cx="16446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SC Standarddesign">
  <a:themeElements>
    <a:clrScheme name="FSC Standarddesign 1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D3DFCC"/>
      </a:accent1>
      <a:accent2>
        <a:srgbClr val="A3BAB1"/>
      </a:accent2>
      <a:accent3>
        <a:srgbClr val="FFFFFF"/>
      </a:accent3>
      <a:accent4>
        <a:srgbClr val="000000"/>
      </a:accent4>
      <a:accent5>
        <a:srgbClr val="E6ECE2"/>
      </a:accent5>
      <a:accent6>
        <a:srgbClr val="93A8A0"/>
      </a:accent6>
      <a:hlink>
        <a:srgbClr val="7A9794"/>
      </a:hlink>
      <a:folHlink>
        <a:srgbClr val="2C6362"/>
      </a:folHlink>
    </a:clrScheme>
    <a:fontScheme name="FSC 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CCBE"/>
          </a:buClr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CCBE"/>
          </a:buClr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SC Standarddesign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3DFCC"/>
        </a:accent1>
        <a:accent2>
          <a:srgbClr val="A3BAB1"/>
        </a:accent2>
        <a:accent3>
          <a:srgbClr val="FFFFFF"/>
        </a:accent3>
        <a:accent4>
          <a:srgbClr val="000000"/>
        </a:accent4>
        <a:accent5>
          <a:srgbClr val="E6ECE2"/>
        </a:accent5>
        <a:accent6>
          <a:srgbClr val="93A8A0"/>
        </a:accent6>
        <a:hlink>
          <a:srgbClr val="7A9794"/>
        </a:hlink>
        <a:folHlink>
          <a:srgbClr val="2C63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C Standarddesign 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3DFCC"/>
        </a:accent1>
        <a:accent2>
          <a:srgbClr val="B11116"/>
        </a:accent2>
        <a:accent3>
          <a:srgbClr val="FFFFFF"/>
        </a:accent3>
        <a:accent4>
          <a:srgbClr val="000000"/>
        </a:accent4>
        <a:accent5>
          <a:srgbClr val="E6ECE2"/>
        </a:accent5>
        <a:accent6>
          <a:srgbClr val="A00E13"/>
        </a:accent6>
        <a:hlink>
          <a:srgbClr val="7A9794"/>
        </a:hlink>
        <a:folHlink>
          <a:srgbClr val="2C63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C Standarddesign 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8B030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C Standarddesign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6600"/>
        </a:accent1>
        <a:accent2>
          <a:srgbClr val="D700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C30000"/>
        </a:accent6>
        <a:hlink>
          <a:srgbClr val="2D00F5"/>
        </a:hlink>
        <a:folHlink>
          <a:srgbClr val="6E00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FSC Standarddesign">
  <a:themeElements>
    <a:clrScheme name="2_FSC Standarddesign 1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D3DFCC"/>
      </a:accent1>
      <a:accent2>
        <a:srgbClr val="A3BAB1"/>
      </a:accent2>
      <a:accent3>
        <a:srgbClr val="FFFFFF"/>
      </a:accent3>
      <a:accent4>
        <a:srgbClr val="000000"/>
      </a:accent4>
      <a:accent5>
        <a:srgbClr val="E6ECE2"/>
      </a:accent5>
      <a:accent6>
        <a:srgbClr val="93A8A0"/>
      </a:accent6>
      <a:hlink>
        <a:srgbClr val="7A9794"/>
      </a:hlink>
      <a:folHlink>
        <a:srgbClr val="2C6362"/>
      </a:folHlink>
    </a:clrScheme>
    <a:fontScheme name="2_FSC 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CCBE"/>
          </a:buClr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CCBE"/>
          </a:buClr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FSC Standarddesign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3DFCC"/>
        </a:accent1>
        <a:accent2>
          <a:srgbClr val="A3BAB1"/>
        </a:accent2>
        <a:accent3>
          <a:srgbClr val="FFFFFF"/>
        </a:accent3>
        <a:accent4>
          <a:srgbClr val="000000"/>
        </a:accent4>
        <a:accent5>
          <a:srgbClr val="E6ECE2"/>
        </a:accent5>
        <a:accent6>
          <a:srgbClr val="93A8A0"/>
        </a:accent6>
        <a:hlink>
          <a:srgbClr val="7A9794"/>
        </a:hlink>
        <a:folHlink>
          <a:srgbClr val="2C63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SC Standarddesign 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3DFCC"/>
        </a:accent1>
        <a:accent2>
          <a:srgbClr val="B11116"/>
        </a:accent2>
        <a:accent3>
          <a:srgbClr val="FFFFFF"/>
        </a:accent3>
        <a:accent4>
          <a:srgbClr val="000000"/>
        </a:accent4>
        <a:accent5>
          <a:srgbClr val="E6ECE2"/>
        </a:accent5>
        <a:accent6>
          <a:srgbClr val="A00E13"/>
        </a:accent6>
        <a:hlink>
          <a:srgbClr val="7A9794"/>
        </a:hlink>
        <a:folHlink>
          <a:srgbClr val="2C63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SC Standarddesign 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8B030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SC Standarddesign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6600"/>
        </a:accent1>
        <a:accent2>
          <a:srgbClr val="D700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C30000"/>
        </a:accent6>
        <a:hlink>
          <a:srgbClr val="2D00F5"/>
        </a:hlink>
        <a:folHlink>
          <a:srgbClr val="6E00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SC Standarddesign">
  <a:themeElements>
    <a:clrScheme name="1_FSC Standarddesign 1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D3DFCC"/>
      </a:accent1>
      <a:accent2>
        <a:srgbClr val="A3BAB1"/>
      </a:accent2>
      <a:accent3>
        <a:srgbClr val="FFFFFF"/>
      </a:accent3>
      <a:accent4>
        <a:srgbClr val="000000"/>
      </a:accent4>
      <a:accent5>
        <a:srgbClr val="E6ECE2"/>
      </a:accent5>
      <a:accent6>
        <a:srgbClr val="93A8A0"/>
      </a:accent6>
      <a:hlink>
        <a:srgbClr val="7A9794"/>
      </a:hlink>
      <a:folHlink>
        <a:srgbClr val="2C6362"/>
      </a:folHlink>
    </a:clrScheme>
    <a:fontScheme name="1_FSC 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CCBE"/>
          </a:buClr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CCBE"/>
          </a:buClr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FSC Standarddesign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3DFCC"/>
        </a:accent1>
        <a:accent2>
          <a:srgbClr val="A3BAB1"/>
        </a:accent2>
        <a:accent3>
          <a:srgbClr val="FFFFFF"/>
        </a:accent3>
        <a:accent4>
          <a:srgbClr val="000000"/>
        </a:accent4>
        <a:accent5>
          <a:srgbClr val="E6ECE2"/>
        </a:accent5>
        <a:accent6>
          <a:srgbClr val="93A8A0"/>
        </a:accent6>
        <a:hlink>
          <a:srgbClr val="7A9794"/>
        </a:hlink>
        <a:folHlink>
          <a:srgbClr val="2C63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SC Standarddesign 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3DFCC"/>
        </a:accent1>
        <a:accent2>
          <a:srgbClr val="B11116"/>
        </a:accent2>
        <a:accent3>
          <a:srgbClr val="FFFFFF"/>
        </a:accent3>
        <a:accent4>
          <a:srgbClr val="000000"/>
        </a:accent4>
        <a:accent5>
          <a:srgbClr val="E6ECE2"/>
        </a:accent5>
        <a:accent6>
          <a:srgbClr val="A00E13"/>
        </a:accent6>
        <a:hlink>
          <a:srgbClr val="7A9794"/>
        </a:hlink>
        <a:folHlink>
          <a:srgbClr val="2C63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SC Standarddesign 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8B030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SC Standarddesign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6600"/>
        </a:accent1>
        <a:accent2>
          <a:srgbClr val="D700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C30000"/>
        </a:accent6>
        <a:hlink>
          <a:srgbClr val="2D00F5"/>
        </a:hlink>
        <a:folHlink>
          <a:srgbClr val="6E00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FSC_PPT_Master</Template>
  <TotalTime>0</TotalTime>
  <Words>807</Words>
  <Application>Microsoft Office PowerPoint</Application>
  <PresentationFormat>On-screen Show (4:3)</PresentationFormat>
  <Paragraphs>200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Wingdings</vt:lpstr>
      <vt:lpstr>Times</vt:lpstr>
      <vt:lpstr>Segoe</vt:lpstr>
      <vt:lpstr>Times New Roman</vt:lpstr>
      <vt:lpstr>FSC Standarddesign</vt:lpstr>
      <vt:lpstr>2_FSC Standarddesign</vt:lpstr>
      <vt:lpstr>1_FSC Standarddesign</vt:lpstr>
      <vt:lpstr>Visio</vt:lpstr>
      <vt:lpstr>Microsoft Visio Drawing</vt:lpstr>
      <vt:lpstr>VFL Borussia Mönchengladbach – Bälle, Tore und IT</vt:lpstr>
      <vt:lpstr>Fussball elektrisiert die Massen </vt:lpstr>
      <vt:lpstr>VFL Borussia Mönchengladbach – Traditionsverein mit Zukunft</vt:lpstr>
      <vt:lpstr>Vor nicht allzu langer Zeit … Quo Vadis Borussia ?</vt:lpstr>
      <vt:lpstr>Die Herausforderungen !!</vt:lpstr>
      <vt:lpstr>Strategisches Wachstumsprojekt: BORUSSIA-PARK: Neue Heimat der Fohlen</vt:lpstr>
      <vt:lpstr>Vorzeigestadion der Bundesliga</vt:lpstr>
      <vt:lpstr>Aufgaben unserer ERP Lösung</vt:lpstr>
      <vt:lpstr>Borussia’s Gechäftsprozesse bestimmen die Aufstellung der IT</vt:lpstr>
      <vt:lpstr>Das IT Projekt: Stufenweise Konsolidierung </vt:lpstr>
      <vt:lpstr>Entwicklung – Ein paar Zahlen</vt:lpstr>
      <vt:lpstr>Im Fokus der Borussia – Alles für unsere Fans </vt:lpstr>
      <vt:lpstr>Fragen 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2008-08-25T12:52:48Z</dcterms:created>
  <dcterms:modified xsi:type="dcterms:W3CDTF">2008-08-25T12:52:54Z</dcterms:modified>
</cp:coreProperties>
</file>