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67"/>
  </p:notesMasterIdLst>
  <p:handoutMasterIdLst>
    <p:handoutMasterId r:id="rId68"/>
  </p:handoutMasterIdLst>
  <p:sldIdLst>
    <p:sldId id="256" r:id="rId5"/>
    <p:sldId id="257" r:id="rId6"/>
    <p:sldId id="284" r:id="rId7"/>
    <p:sldId id="285" r:id="rId8"/>
    <p:sldId id="286" r:id="rId9"/>
    <p:sldId id="288" r:id="rId10"/>
    <p:sldId id="289" r:id="rId11"/>
    <p:sldId id="290" r:id="rId12"/>
    <p:sldId id="291" r:id="rId13"/>
    <p:sldId id="292" r:id="rId14"/>
    <p:sldId id="293" r:id="rId15"/>
    <p:sldId id="351" r:id="rId16"/>
    <p:sldId id="295" r:id="rId17"/>
    <p:sldId id="296" r:id="rId18"/>
    <p:sldId id="297" r:id="rId19"/>
    <p:sldId id="298" r:id="rId20"/>
    <p:sldId id="350" r:id="rId21"/>
    <p:sldId id="343" r:id="rId22"/>
    <p:sldId id="344" r:id="rId23"/>
    <p:sldId id="345" r:id="rId24"/>
    <p:sldId id="346" r:id="rId25"/>
    <p:sldId id="347" r:id="rId26"/>
    <p:sldId id="348" r:id="rId27"/>
    <p:sldId id="349" r:id="rId28"/>
    <p:sldId id="299" r:id="rId29"/>
    <p:sldId id="303" r:id="rId30"/>
    <p:sldId id="309" r:id="rId31"/>
    <p:sldId id="310" r:id="rId32"/>
    <p:sldId id="311" r:id="rId33"/>
    <p:sldId id="312" r:id="rId34"/>
    <p:sldId id="352" r:id="rId35"/>
    <p:sldId id="341"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53" r:id="rId56"/>
    <p:sldId id="335" r:id="rId57"/>
    <p:sldId id="336" r:id="rId58"/>
    <p:sldId id="342" r:id="rId59"/>
    <p:sldId id="338" r:id="rId60"/>
    <p:sldId id="339" r:id="rId61"/>
    <p:sldId id="274" r:id="rId62"/>
    <p:sldId id="282" r:id="rId63"/>
    <p:sldId id="277" r:id="rId64"/>
    <p:sldId id="281" r:id="rId65"/>
    <p:sldId id="280" r:id="rId6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25" autoAdjust="0"/>
    <p:restoredTop sz="74311" autoAdjust="0"/>
  </p:normalViewPr>
  <p:slideViewPr>
    <p:cSldViewPr snapToGrid="0">
      <p:cViewPr>
        <p:scale>
          <a:sx n="66" d="100"/>
          <a:sy n="66" d="100"/>
        </p:scale>
        <p:origin x="-78" y="-7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36" d="100"/>
          <a:sy n="36" d="100"/>
        </p:scale>
        <p:origin x="-199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EF20E-E56D-4F03-94F2-6051A9C94F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C2984FA-5C90-4737-B586-5743F59B42EF}">
      <dgm:prSet phldrT="[Text]"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en-US" sz="2400" b="1" dirty="0" smtClean="0">
              <a:solidFill>
                <a:schemeClr val="tx1"/>
              </a:solidFill>
            </a:rPr>
            <a:t>Personal Archive </a:t>
          </a:r>
          <a:endParaRPr lang="en-US" sz="2400" b="1" dirty="0">
            <a:solidFill>
              <a:schemeClr val="tx1"/>
            </a:solidFill>
          </a:endParaRPr>
        </a:p>
      </dgm:t>
    </dgm:pt>
    <dgm:pt modelId="{6D0ABF86-3660-43CC-B4EA-FCB3B0682819}" type="parTrans" cxnId="{F97F0F5A-74AB-4488-A970-D7A21AEDA151}">
      <dgm:prSet/>
      <dgm:spPr/>
      <dgm:t>
        <a:bodyPr/>
        <a:lstStyle/>
        <a:p>
          <a:endParaRPr lang="en-US"/>
        </a:p>
      </dgm:t>
    </dgm:pt>
    <dgm:pt modelId="{B095C96A-BD8A-4006-960D-4A8E4385E148}" type="sibTrans" cxnId="{F97F0F5A-74AB-4488-A970-D7A21AEDA151}">
      <dgm:prSet/>
      <dgm:spPr/>
      <dgm:t>
        <a:bodyPr/>
        <a:lstStyle/>
        <a:p>
          <a:endParaRPr lang="en-US"/>
        </a:p>
      </dgm:t>
    </dgm:pt>
    <dgm:pt modelId="{E2F36895-06D6-4FA9-9978-1268769747EE}">
      <dgm:prSet phldrT="[Text]"/>
      <dgm:spPr/>
      <dgm:t>
        <a:bodyPr/>
        <a:lstStyle/>
        <a:p>
          <a:r>
            <a:rPr lang="en-US" dirty="0" smtClean="0"/>
            <a:t>Archive in Outlook/OWA</a:t>
          </a:r>
          <a:endParaRPr lang="en-US" dirty="0"/>
        </a:p>
      </dgm:t>
    </dgm:pt>
    <dgm:pt modelId="{9C27437B-E140-49BB-8A9B-99E6F416052A}" type="parTrans" cxnId="{C8A816F2-3A62-4E7D-99A9-5C372A8085C5}">
      <dgm:prSet/>
      <dgm:spPr/>
      <dgm:t>
        <a:bodyPr/>
        <a:lstStyle/>
        <a:p>
          <a:endParaRPr lang="en-US"/>
        </a:p>
      </dgm:t>
    </dgm:pt>
    <dgm:pt modelId="{5E9A98C4-1E5D-4787-BBF4-04A335FBF8D7}" type="sibTrans" cxnId="{C8A816F2-3A62-4E7D-99A9-5C372A8085C5}">
      <dgm:prSet/>
      <dgm:spPr/>
      <dgm:t>
        <a:bodyPr/>
        <a:lstStyle/>
        <a:p>
          <a:endParaRPr lang="en-US"/>
        </a:p>
      </dgm:t>
    </dgm:pt>
    <dgm:pt modelId="{8CCFB3A3-DB3F-45DE-98C5-BE839D9C9A1C}">
      <dgm:prSet phldrT="[Text]"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en-US" sz="1800" b="1" dirty="0" smtClean="0">
              <a:solidFill>
                <a:schemeClr val="tx1"/>
              </a:solidFill>
            </a:rPr>
            <a:t>Move &amp;  Delete Policy</a:t>
          </a:r>
          <a:endParaRPr lang="en-US" sz="1800" b="1" dirty="0">
            <a:solidFill>
              <a:schemeClr val="tx1"/>
            </a:solidFill>
          </a:endParaRPr>
        </a:p>
      </dgm:t>
    </dgm:pt>
    <dgm:pt modelId="{9BBA283E-65EA-4241-82C7-C07ADA129AE5}" type="parTrans" cxnId="{26F6C5BA-A559-41BE-9D2B-729413F9F0CD}">
      <dgm:prSet/>
      <dgm:spPr/>
      <dgm:t>
        <a:bodyPr/>
        <a:lstStyle/>
        <a:p>
          <a:endParaRPr lang="en-US"/>
        </a:p>
      </dgm:t>
    </dgm:pt>
    <dgm:pt modelId="{E2A6B7AB-6566-47D7-85BA-02529DDF778D}" type="sibTrans" cxnId="{26F6C5BA-A559-41BE-9D2B-729413F9F0CD}">
      <dgm:prSet/>
      <dgm:spPr/>
      <dgm:t>
        <a:bodyPr/>
        <a:lstStyle/>
        <a:p>
          <a:endParaRPr lang="en-US"/>
        </a:p>
      </dgm:t>
    </dgm:pt>
    <dgm:pt modelId="{1174057B-0F27-4722-B172-A90D66D3D8AB}">
      <dgm:prSet phldrT="[Text]"/>
      <dgm:spPr/>
      <dgm:t>
        <a:bodyPr/>
        <a:lstStyle/>
        <a:p>
          <a:r>
            <a:rPr lang="en-US" dirty="0" smtClean="0"/>
            <a:t>Move and Delete Policies in OLK/OWA</a:t>
          </a:r>
          <a:endParaRPr lang="en-US" dirty="0"/>
        </a:p>
      </dgm:t>
    </dgm:pt>
    <dgm:pt modelId="{C8F0EAA9-CE68-4085-8D73-B8F04AFB1A44}" type="parTrans" cxnId="{39EDA2BA-F46E-4124-B94D-FB34A2EE0E7B}">
      <dgm:prSet/>
      <dgm:spPr/>
      <dgm:t>
        <a:bodyPr/>
        <a:lstStyle/>
        <a:p>
          <a:endParaRPr lang="en-US"/>
        </a:p>
      </dgm:t>
    </dgm:pt>
    <dgm:pt modelId="{AB0668A3-9301-483A-9FD0-E1B9462608BE}" type="sibTrans" cxnId="{39EDA2BA-F46E-4124-B94D-FB34A2EE0E7B}">
      <dgm:prSet/>
      <dgm:spPr/>
      <dgm:t>
        <a:bodyPr/>
        <a:lstStyle/>
        <a:p>
          <a:endParaRPr lang="en-US"/>
        </a:p>
      </dgm:t>
    </dgm:pt>
    <dgm:pt modelId="{B9681553-93A6-4B20-84A5-639CFC6E888A}">
      <dgm:prSet phldrT="[Text]"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en-US" sz="2000" b="1" dirty="0" smtClean="0">
              <a:solidFill>
                <a:schemeClr val="tx1"/>
              </a:solidFill>
            </a:rPr>
            <a:t>Hold Policy</a:t>
          </a:r>
          <a:endParaRPr lang="en-US" sz="2000" b="1" dirty="0">
            <a:solidFill>
              <a:schemeClr val="tx1"/>
            </a:solidFill>
          </a:endParaRPr>
        </a:p>
      </dgm:t>
    </dgm:pt>
    <dgm:pt modelId="{7AAD4DE4-C701-4053-9D8E-02BFE88C0679}" type="parTrans" cxnId="{452D7E02-05A7-4F2F-BCB1-708C75390832}">
      <dgm:prSet/>
      <dgm:spPr/>
      <dgm:t>
        <a:bodyPr/>
        <a:lstStyle/>
        <a:p>
          <a:endParaRPr lang="en-US"/>
        </a:p>
      </dgm:t>
    </dgm:pt>
    <dgm:pt modelId="{CD0E96D7-ED3F-494F-A21C-091A10D094DC}" type="sibTrans" cxnId="{452D7E02-05A7-4F2F-BCB1-708C75390832}">
      <dgm:prSet/>
      <dgm:spPr/>
      <dgm:t>
        <a:bodyPr/>
        <a:lstStyle/>
        <a:p>
          <a:endParaRPr lang="en-US"/>
        </a:p>
      </dgm:t>
    </dgm:pt>
    <dgm:pt modelId="{CFC4B421-9CBE-495A-917A-12531AA54516}">
      <dgm:prSet phldrT="[Text]"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en-US" sz="1800" b="1" dirty="0" smtClean="0">
              <a:solidFill>
                <a:schemeClr val="tx1"/>
              </a:solidFill>
            </a:rPr>
            <a:t>Multi-Mailbox Search </a:t>
          </a:r>
          <a:endParaRPr lang="en-US" sz="1800" b="1" i="0" dirty="0">
            <a:solidFill>
              <a:schemeClr val="tx1"/>
            </a:solidFill>
          </a:endParaRPr>
        </a:p>
      </dgm:t>
    </dgm:pt>
    <dgm:pt modelId="{F4A3BF7F-DD63-4189-9AB1-0F849B27CB5C}" type="parTrans" cxnId="{A005F0DB-4215-4761-BE0E-4DDEAD304283}">
      <dgm:prSet/>
      <dgm:spPr/>
      <dgm:t>
        <a:bodyPr/>
        <a:lstStyle/>
        <a:p>
          <a:endParaRPr lang="en-US"/>
        </a:p>
      </dgm:t>
    </dgm:pt>
    <dgm:pt modelId="{192D4D43-3086-42CD-BE99-7FC41E1F7CA9}" type="sibTrans" cxnId="{A005F0DB-4215-4761-BE0E-4DDEAD304283}">
      <dgm:prSet/>
      <dgm:spPr/>
      <dgm:t>
        <a:bodyPr/>
        <a:lstStyle/>
        <a:p>
          <a:endParaRPr lang="en-US"/>
        </a:p>
      </dgm:t>
    </dgm:pt>
    <dgm:pt modelId="{9F3BB0C0-E9C4-4DC9-BEC9-02A9D1EF6503}">
      <dgm:prSet phldrT="[Text]"/>
      <dgm:spPr/>
      <dgm:t>
        <a:bodyPr/>
        <a:lstStyle/>
        <a:p>
          <a:r>
            <a:rPr lang="en-US" dirty="0" err="1" smtClean="0"/>
            <a:t>CMDLet</a:t>
          </a:r>
          <a:r>
            <a:rPr lang="en-US" dirty="0" smtClean="0"/>
            <a:t> and Discovery GUI Support</a:t>
          </a:r>
          <a:endParaRPr lang="en-US" dirty="0"/>
        </a:p>
      </dgm:t>
    </dgm:pt>
    <dgm:pt modelId="{AE31B6A8-657C-4C30-AAA1-7532FA07F787}" type="parTrans" cxnId="{76A90EB4-9494-4DE1-A9AA-969A79768C23}">
      <dgm:prSet/>
      <dgm:spPr/>
      <dgm:t>
        <a:bodyPr/>
        <a:lstStyle/>
        <a:p>
          <a:endParaRPr lang="en-US"/>
        </a:p>
      </dgm:t>
    </dgm:pt>
    <dgm:pt modelId="{44D5822F-E6E5-4B58-95E7-F73B0EAF8143}" type="sibTrans" cxnId="{76A90EB4-9494-4DE1-A9AA-969A79768C23}">
      <dgm:prSet/>
      <dgm:spPr/>
      <dgm:t>
        <a:bodyPr/>
        <a:lstStyle/>
        <a:p>
          <a:endParaRPr lang="en-US"/>
        </a:p>
      </dgm:t>
    </dgm:pt>
    <dgm:pt modelId="{9777D652-5FDD-4C4D-A918-D0D20A624CE9}">
      <dgm:prSet phldrT="[Text]"/>
      <dgm:spPr/>
      <dgm:t>
        <a:bodyPr/>
        <a:lstStyle/>
        <a:p>
          <a:r>
            <a:rPr lang="en-US" dirty="0" smtClean="0"/>
            <a:t>Archive </a:t>
          </a:r>
          <a:r>
            <a:rPr lang="en-US" dirty="0" err="1" smtClean="0"/>
            <a:t>Mgmt</a:t>
          </a:r>
          <a:r>
            <a:rPr lang="en-US" dirty="0" smtClean="0"/>
            <a:t> with </a:t>
          </a:r>
          <a:r>
            <a:rPr lang="en-US" dirty="0" err="1" smtClean="0"/>
            <a:t>CMDLets</a:t>
          </a:r>
          <a:r>
            <a:rPr lang="en-US" dirty="0" smtClean="0"/>
            <a:t> and EMC</a:t>
          </a:r>
          <a:endParaRPr lang="en-US" dirty="0"/>
        </a:p>
      </dgm:t>
    </dgm:pt>
    <dgm:pt modelId="{0DBBF4E9-0CEA-4F79-BF22-8ED26C8A0E03}" type="parTrans" cxnId="{D9E88CF7-34CC-4484-A1C2-DBC8B6CC188E}">
      <dgm:prSet/>
      <dgm:spPr/>
      <dgm:t>
        <a:bodyPr/>
        <a:lstStyle/>
        <a:p>
          <a:endParaRPr lang="en-US"/>
        </a:p>
      </dgm:t>
    </dgm:pt>
    <dgm:pt modelId="{C7490184-1DFC-4452-B393-5A22FEA41245}" type="sibTrans" cxnId="{D9E88CF7-34CC-4484-A1C2-DBC8B6CC188E}">
      <dgm:prSet/>
      <dgm:spPr/>
      <dgm:t>
        <a:bodyPr/>
        <a:lstStyle/>
        <a:p>
          <a:endParaRPr lang="en-US"/>
        </a:p>
      </dgm:t>
    </dgm:pt>
    <dgm:pt modelId="{389B8905-1211-4F8B-BEA1-98E10D2FF17D}">
      <dgm:prSet phldrT="[Text]"/>
      <dgm:spPr/>
      <dgm:t>
        <a:bodyPr/>
        <a:lstStyle/>
        <a:p>
          <a:r>
            <a:rPr lang="en-US" dirty="0" smtClean="0"/>
            <a:t>Folder/Item Level Policy </a:t>
          </a:r>
          <a:endParaRPr lang="en-US" dirty="0"/>
        </a:p>
      </dgm:t>
    </dgm:pt>
    <dgm:pt modelId="{35CC7B2D-1EAC-4C94-AEBB-4879CAF8B604}" type="parTrans" cxnId="{C63594E6-2A75-41FA-8177-E41C19E31A2A}">
      <dgm:prSet/>
      <dgm:spPr/>
      <dgm:t>
        <a:bodyPr/>
        <a:lstStyle/>
        <a:p>
          <a:endParaRPr lang="en-US"/>
        </a:p>
      </dgm:t>
    </dgm:pt>
    <dgm:pt modelId="{E55C23C0-51FF-495E-A255-DE01664F1B94}" type="sibTrans" cxnId="{C63594E6-2A75-41FA-8177-E41C19E31A2A}">
      <dgm:prSet/>
      <dgm:spPr/>
      <dgm:t>
        <a:bodyPr/>
        <a:lstStyle/>
        <a:p>
          <a:endParaRPr lang="en-US"/>
        </a:p>
      </dgm:t>
    </dgm:pt>
    <dgm:pt modelId="{21EDFD06-035F-41A8-8D81-F3A64AC1A5BF}">
      <dgm:prSet phldrT="[Text]"/>
      <dgm:spPr/>
      <dgm:t>
        <a:bodyPr/>
        <a:lstStyle/>
        <a:p>
          <a:r>
            <a:rPr lang="en-US" dirty="0" smtClean="0"/>
            <a:t>Edited/Deleted items preserved</a:t>
          </a:r>
          <a:endParaRPr lang="en-US" dirty="0"/>
        </a:p>
      </dgm:t>
    </dgm:pt>
    <dgm:pt modelId="{B3456273-485F-4518-9095-23859B6FE8A0}" type="parTrans" cxnId="{B49C1D4E-22FE-425F-BCBA-C764FC934695}">
      <dgm:prSet/>
      <dgm:spPr/>
      <dgm:t>
        <a:bodyPr/>
        <a:lstStyle/>
        <a:p>
          <a:endParaRPr lang="en-US"/>
        </a:p>
      </dgm:t>
    </dgm:pt>
    <dgm:pt modelId="{F36C00E2-1ADA-4FE0-ACE2-5D38AD760571}" type="sibTrans" cxnId="{B49C1D4E-22FE-425F-BCBA-C764FC934695}">
      <dgm:prSet/>
      <dgm:spPr/>
      <dgm:t>
        <a:bodyPr/>
        <a:lstStyle/>
        <a:p>
          <a:endParaRPr lang="en-US"/>
        </a:p>
      </dgm:t>
    </dgm:pt>
    <dgm:pt modelId="{290775B2-8EC0-4CAB-A9C2-7A13A8C5798A}">
      <dgm:prSet phldrT="[Text]"/>
      <dgm:spPr/>
      <dgm:t>
        <a:bodyPr/>
        <a:lstStyle/>
        <a:p>
          <a:r>
            <a:rPr lang="en-US" dirty="0" smtClean="0"/>
            <a:t>Single Item Restore</a:t>
          </a:r>
          <a:endParaRPr lang="en-US" dirty="0"/>
        </a:p>
      </dgm:t>
    </dgm:pt>
    <dgm:pt modelId="{50452EF0-1CA9-4B1E-847C-CD38EA8286AE}" type="parTrans" cxnId="{FD396D8C-DCE4-4663-A2EA-74F61BEB91D8}">
      <dgm:prSet/>
      <dgm:spPr/>
      <dgm:t>
        <a:bodyPr/>
        <a:lstStyle/>
        <a:p>
          <a:endParaRPr lang="en-US"/>
        </a:p>
      </dgm:t>
    </dgm:pt>
    <dgm:pt modelId="{050050ED-D5BA-498B-A0F6-4F54992F2F1F}" type="sibTrans" cxnId="{FD396D8C-DCE4-4663-A2EA-74F61BEB91D8}">
      <dgm:prSet/>
      <dgm:spPr/>
      <dgm:t>
        <a:bodyPr/>
        <a:lstStyle/>
        <a:p>
          <a:endParaRPr lang="en-US"/>
        </a:p>
      </dgm:t>
    </dgm:pt>
    <dgm:pt modelId="{6192B495-7625-4380-8779-ECEA03C0DB8C}">
      <dgm:prSet/>
      <dgm:spPr/>
      <dgm:t>
        <a:bodyPr/>
        <a:lstStyle/>
        <a:p>
          <a:r>
            <a:rPr lang="en-US" dirty="0" smtClean="0"/>
            <a:t>Role-based Access</a:t>
          </a:r>
          <a:endParaRPr lang="en-US" dirty="0"/>
        </a:p>
      </dgm:t>
    </dgm:pt>
    <dgm:pt modelId="{C1CC4FF6-69ED-4340-AA78-ED5259A93A83}" type="parTrans" cxnId="{A6076BCF-95C4-458F-B642-57C72234BED6}">
      <dgm:prSet/>
      <dgm:spPr/>
      <dgm:t>
        <a:bodyPr/>
        <a:lstStyle/>
        <a:p>
          <a:endParaRPr lang="en-US"/>
        </a:p>
      </dgm:t>
    </dgm:pt>
    <dgm:pt modelId="{59140B44-7ABB-4A7D-9833-9A32E2D40459}" type="sibTrans" cxnId="{A6076BCF-95C4-458F-B642-57C72234BED6}">
      <dgm:prSet/>
      <dgm:spPr/>
      <dgm:t>
        <a:bodyPr/>
        <a:lstStyle/>
        <a:p>
          <a:endParaRPr lang="en-US"/>
        </a:p>
      </dgm:t>
    </dgm:pt>
    <dgm:pt modelId="{7842F7D3-8E96-40A7-8C16-22E6EA260A35}" type="pres">
      <dgm:prSet presAssocID="{873EF20E-E56D-4F03-94F2-6051A9C94FD4}" presName="Name0" presStyleCnt="0">
        <dgm:presLayoutVars>
          <dgm:dir/>
          <dgm:animLvl val="lvl"/>
          <dgm:resizeHandles val="exact"/>
        </dgm:presLayoutVars>
      </dgm:prSet>
      <dgm:spPr/>
      <dgm:t>
        <a:bodyPr/>
        <a:lstStyle/>
        <a:p>
          <a:endParaRPr lang="en-US"/>
        </a:p>
      </dgm:t>
    </dgm:pt>
    <dgm:pt modelId="{26354FCE-AB86-4B75-B3A0-F6A79230954F}" type="pres">
      <dgm:prSet presAssocID="{0C2984FA-5C90-4737-B586-5743F59B42EF}" presName="composite" presStyleCnt="0"/>
      <dgm:spPr/>
    </dgm:pt>
    <dgm:pt modelId="{567817C3-BF68-47B4-98F4-3D56B597ABFA}" type="pres">
      <dgm:prSet presAssocID="{0C2984FA-5C90-4737-B586-5743F59B42EF}" presName="parTx" presStyleLbl="alignNode1" presStyleIdx="0" presStyleCnt="4" custScaleX="102442" custScaleY="140180" custLinFactNeighborY="63758">
        <dgm:presLayoutVars>
          <dgm:chMax val="0"/>
          <dgm:chPref val="0"/>
          <dgm:bulletEnabled val="1"/>
        </dgm:presLayoutVars>
      </dgm:prSet>
      <dgm:spPr/>
      <dgm:t>
        <a:bodyPr/>
        <a:lstStyle/>
        <a:p>
          <a:endParaRPr lang="en-US"/>
        </a:p>
      </dgm:t>
    </dgm:pt>
    <dgm:pt modelId="{D4148F04-8A4B-4C30-8973-2B89233107BA}" type="pres">
      <dgm:prSet presAssocID="{0C2984FA-5C90-4737-B586-5743F59B42EF}" presName="desTx" presStyleLbl="alignAccFollowNode1" presStyleIdx="0" presStyleCnt="4" custScaleX="97810" custScaleY="90817" custLinFactNeighborX="1382" custLinFactNeighborY="25813">
        <dgm:presLayoutVars>
          <dgm:bulletEnabled val="1"/>
        </dgm:presLayoutVars>
      </dgm:prSet>
      <dgm:spPr/>
      <dgm:t>
        <a:bodyPr/>
        <a:lstStyle/>
        <a:p>
          <a:endParaRPr lang="en-US"/>
        </a:p>
      </dgm:t>
    </dgm:pt>
    <dgm:pt modelId="{53616F3B-C900-4CA4-87A4-8077CE4A0059}" type="pres">
      <dgm:prSet presAssocID="{B095C96A-BD8A-4006-960D-4A8E4385E148}" presName="space" presStyleCnt="0"/>
      <dgm:spPr/>
    </dgm:pt>
    <dgm:pt modelId="{7F3E8DC6-967B-457E-82E2-B2DA4545C793}" type="pres">
      <dgm:prSet presAssocID="{8CCFB3A3-DB3F-45DE-98C5-BE839D9C9A1C}" presName="composite" presStyleCnt="0"/>
      <dgm:spPr/>
    </dgm:pt>
    <dgm:pt modelId="{454AE4F0-CD68-409E-96CC-1FDE13E64AFD}" type="pres">
      <dgm:prSet presAssocID="{8CCFB3A3-DB3F-45DE-98C5-BE839D9C9A1C}" presName="parTx" presStyleLbl="alignNode1" presStyleIdx="1" presStyleCnt="4" custScaleX="101885" custScaleY="140180" custLinFactNeighborY="65879">
        <dgm:presLayoutVars>
          <dgm:chMax val="0"/>
          <dgm:chPref val="0"/>
          <dgm:bulletEnabled val="1"/>
        </dgm:presLayoutVars>
      </dgm:prSet>
      <dgm:spPr/>
      <dgm:t>
        <a:bodyPr/>
        <a:lstStyle/>
        <a:p>
          <a:endParaRPr lang="en-US"/>
        </a:p>
      </dgm:t>
    </dgm:pt>
    <dgm:pt modelId="{ABC5A457-E8A7-4855-AA3F-94F4EF58A54E}" type="pres">
      <dgm:prSet presAssocID="{8CCFB3A3-DB3F-45DE-98C5-BE839D9C9A1C}" presName="desTx" presStyleLbl="alignAccFollowNode1" presStyleIdx="1" presStyleCnt="4" custScaleX="97810" custScaleY="90817" custLinFactNeighborX="71" custLinFactNeighborY="26871">
        <dgm:presLayoutVars>
          <dgm:bulletEnabled val="1"/>
        </dgm:presLayoutVars>
      </dgm:prSet>
      <dgm:spPr/>
      <dgm:t>
        <a:bodyPr/>
        <a:lstStyle/>
        <a:p>
          <a:endParaRPr lang="en-US"/>
        </a:p>
      </dgm:t>
    </dgm:pt>
    <dgm:pt modelId="{AB18E0A5-510F-41D0-8C69-7BC326F9C3B6}" type="pres">
      <dgm:prSet presAssocID="{E2A6B7AB-6566-47D7-85BA-02529DDF778D}" presName="space" presStyleCnt="0"/>
      <dgm:spPr/>
    </dgm:pt>
    <dgm:pt modelId="{9873BD17-4CEF-4F3F-B026-4C4199B5F4A5}" type="pres">
      <dgm:prSet presAssocID="{B9681553-93A6-4B20-84A5-639CFC6E888A}" presName="composite" presStyleCnt="0"/>
      <dgm:spPr/>
    </dgm:pt>
    <dgm:pt modelId="{D0F6109B-12F2-44FD-92E0-6D37E52E8AA5}" type="pres">
      <dgm:prSet presAssocID="{B9681553-93A6-4B20-84A5-639CFC6E888A}" presName="parTx" presStyleLbl="alignNode1" presStyleIdx="2" presStyleCnt="4" custScaleX="102024" custScaleY="140180" custLinFactNeighborY="66129">
        <dgm:presLayoutVars>
          <dgm:chMax val="0"/>
          <dgm:chPref val="0"/>
          <dgm:bulletEnabled val="1"/>
        </dgm:presLayoutVars>
      </dgm:prSet>
      <dgm:spPr/>
      <dgm:t>
        <a:bodyPr/>
        <a:lstStyle/>
        <a:p>
          <a:endParaRPr lang="en-US"/>
        </a:p>
      </dgm:t>
    </dgm:pt>
    <dgm:pt modelId="{D178B9FC-D3FF-45F9-B049-D53021F499CC}" type="pres">
      <dgm:prSet presAssocID="{B9681553-93A6-4B20-84A5-639CFC6E888A}" presName="desTx" presStyleLbl="alignAccFollowNode1" presStyleIdx="2" presStyleCnt="4" custScaleX="97810" custScaleY="90817" custLinFactNeighborX="1382" custLinFactNeighborY="25813">
        <dgm:presLayoutVars>
          <dgm:bulletEnabled val="1"/>
        </dgm:presLayoutVars>
      </dgm:prSet>
      <dgm:spPr/>
      <dgm:t>
        <a:bodyPr/>
        <a:lstStyle/>
        <a:p>
          <a:endParaRPr lang="en-US"/>
        </a:p>
      </dgm:t>
    </dgm:pt>
    <dgm:pt modelId="{117B4DD0-89FC-4252-93DB-324F7AD3A3A7}" type="pres">
      <dgm:prSet presAssocID="{CD0E96D7-ED3F-494F-A21C-091A10D094DC}" presName="space" presStyleCnt="0"/>
      <dgm:spPr/>
    </dgm:pt>
    <dgm:pt modelId="{97494796-9EAF-4688-B461-3D55B9B6AAD2}" type="pres">
      <dgm:prSet presAssocID="{CFC4B421-9CBE-495A-917A-12531AA54516}" presName="composite" presStyleCnt="0"/>
      <dgm:spPr/>
    </dgm:pt>
    <dgm:pt modelId="{AA1BCE48-845E-4D7B-9F4B-84DF94B0C868}" type="pres">
      <dgm:prSet presAssocID="{CFC4B421-9CBE-495A-917A-12531AA54516}" presName="parTx" presStyleLbl="alignNode1" presStyleIdx="3" presStyleCnt="4" custScaleX="101885" custScaleY="140180" custLinFactNeighborY="65162">
        <dgm:presLayoutVars>
          <dgm:chMax val="0"/>
          <dgm:chPref val="0"/>
          <dgm:bulletEnabled val="1"/>
        </dgm:presLayoutVars>
      </dgm:prSet>
      <dgm:spPr/>
      <dgm:t>
        <a:bodyPr/>
        <a:lstStyle/>
        <a:p>
          <a:endParaRPr lang="en-US"/>
        </a:p>
      </dgm:t>
    </dgm:pt>
    <dgm:pt modelId="{4AAB18E6-3942-4A48-B3B8-8C1280C391C7}" type="pres">
      <dgm:prSet presAssocID="{CFC4B421-9CBE-495A-917A-12531AA54516}" presName="desTx" presStyleLbl="alignAccFollowNode1" presStyleIdx="3" presStyleCnt="4" custScaleX="97810" custScaleY="90817" custLinFactNeighborX="1382" custLinFactNeighborY="25813">
        <dgm:presLayoutVars>
          <dgm:bulletEnabled val="1"/>
        </dgm:presLayoutVars>
      </dgm:prSet>
      <dgm:spPr/>
      <dgm:t>
        <a:bodyPr/>
        <a:lstStyle/>
        <a:p>
          <a:endParaRPr lang="en-US"/>
        </a:p>
      </dgm:t>
    </dgm:pt>
  </dgm:ptLst>
  <dgm:cxnLst>
    <dgm:cxn modelId="{A6076BCF-95C4-458F-B642-57C72234BED6}" srcId="{CFC4B421-9CBE-495A-917A-12531AA54516}" destId="{6192B495-7625-4380-8779-ECEA03C0DB8C}" srcOrd="1" destOrd="0" parTransId="{C1CC4FF6-69ED-4340-AA78-ED5259A93A83}" sibTransId="{59140B44-7ABB-4A7D-9833-9A32E2D40459}"/>
    <dgm:cxn modelId="{82B55EF2-791C-4C22-93F0-C6808F9C6ACA}" type="presOf" srcId="{CFC4B421-9CBE-495A-917A-12531AA54516}" destId="{AA1BCE48-845E-4D7B-9F4B-84DF94B0C868}" srcOrd="0" destOrd="0" presId="urn:microsoft.com/office/officeart/2005/8/layout/hList1"/>
    <dgm:cxn modelId="{A91169A4-90E3-40E9-B761-08489D5B4056}" type="presOf" srcId="{E2F36895-06D6-4FA9-9978-1268769747EE}" destId="{D4148F04-8A4B-4C30-8973-2B89233107BA}" srcOrd="0" destOrd="0" presId="urn:microsoft.com/office/officeart/2005/8/layout/hList1"/>
    <dgm:cxn modelId="{76A90EB4-9494-4DE1-A9AA-969A79768C23}" srcId="{CFC4B421-9CBE-495A-917A-12531AA54516}" destId="{9F3BB0C0-E9C4-4DC9-BEC9-02A9D1EF6503}" srcOrd="0" destOrd="0" parTransId="{AE31B6A8-657C-4C30-AAA1-7532FA07F787}" sibTransId="{44D5822F-E6E5-4B58-95E7-F73B0EAF8143}"/>
    <dgm:cxn modelId="{8001927E-E45D-4D6F-8F09-0EEBDDB97874}" type="presOf" srcId="{873EF20E-E56D-4F03-94F2-6051A9C94FD4}" destId="{7842F7D3-8E96-40A7-8C16-22E6EA260A35}" srcOrd="0" destOrd="0" presId="urn:microsoft.com/office/officeart/2005/8/layout/hList1"/>
    <dgm:cxn modelId="{C8A816F2-3A62-4E7D-99A9-5C372A8085C5}" srcId="{0C2984FA-5C90-4737-B586-5743F59B42EF}" destId="{E2F36895-06D6-4FA9-9978-1268769747EE}" srcOrd="0" destOrd="0" parTransId="{9C27437B-E140-49BB-8A9B-99E6F416052A}" sibTransId="{5E9A98C4-1E5D-4787-BBF4-04A335FBF8D7}"/>
    <dgm:cxn modelId="{FBCF3417-F8D8-4520-8579-55BB92102685}" type="presOf" srcId="{9F3BB0C0-E9C4-4DC9-BEC9-02A9D1EF6503}" destId="{4AAB18E6-3942-4A48-B3B8-8C1280C391C7}" srcOrd="0" destOrd="0" presId="urn:microsoft.com/office/officeart/2005/8/layout/hList1"/>
    <dgm:cxn modelId="{51265224-88BE-4E42-96F3-B102E30DBA48}" type="presOf" srcId="{290775B2-8EC0-4CAB-A9C2-7A13A8C5798A}" destId="{D178B9FC-D3FF-45F9-B049-D53021F499CC}" srcOrd="0" destOrd="1" presId="urn:microsoft.com/office/officeart/2005/8/layout/hList1"/>
    <dgm:cxn modelId="{C7196711-B869-4DC7-A6E3-80D9FB2BCD06}" type="presOf" srcId="{21EDFD06-035F-41A8-8D81-F3A64AC1A5BF}" destId="{D178B9FC-D3FF-45F9-B049-D53021F499CC}" srcOrd="0" destOrd="0" presId="urn:microsoft.com/office/officeart/2005/8/layout/hList1"/>
    <dgm:cxn modelId="{82E00E1C-2B9E-4396-99AC-5075DA1E8982}" type="presOf" srcId="{9777D652-5FDD-4C4D-A918-D0D20A624CE9}" destId="{D4148F04-8A4B-4C30-8973-2B89233107BA}" srcOrd="0" destOrd="1" presId="urn:microsoft.com/office/officeart/2005/8/layout/hList1"/>
    <dgm:cxn modelId="{C63594E6-2A75-41FA-8177-E41C19E31A2A}" srcId="{8CCFB3A3-DB3F-45DE-98C5-BE839D9C9A1C}" destId="{389B8905-1211-4F8B-BEA1-98E10D2FF17D}" srcOrd="1" destOrd="0" parTransId="{35CC7B2D-1EAC-4C94-AEBB-4879CAF8B604}" sibTransId="{E55C23C0-51FF-495E-A255-DE01664F1B94}"/>
    <dgm:cxn modelId="{F21BDC35-C009-47F7-BF2B-35D058C9BF9B}" type="presOf" srcId="{6192B495-7625-4380-8779-ECEA03C0DB8C}" destId="{4AAB18E6-3942-4A48-B3B8-8C1280C391C7}" srcOrd="0" destOrd="1" presId="urn:microsoft.com/office/officeart/2005/8/layout/hList1"/>
    <dgm:cxn modelId="{2009191F-1354-4BD9-A9FA-7849EC74D41A}" type="presOf" srcId="{B9681553-93A6-4B20-84A5-639CFC6E888A}" destId="{D0F6109B-12F2-44FD-92E0-6D37E52E8AA5}" srcOrd="0" destOrd="0" presId="urn:microsoft.com/office/officeart/2005/8/layout/hList1"/>
    <dgm:cxn modelId="{F20CB53D-1DC5-4371-BA04-20E349755093}" type="presOf" srcId="{389B8905-1211-4F8B-BEA1-98E10D2FF17D}" destId="{ABC5A457-E8A7-4855-AA3F-94F4EF58A54E}" srcOrd="0" destOrd="1" presId="urn:microsoft.com/office/officeart/2005/8/layout/hList1"/>
    <dgm:cxn modelId="{39EDA2BA-F46E-4124-B94D-FB34A2EE0E7B}" srcId="{8CCFB3A3-DB3F-45DE-98C5-BE839D9C9A1C}" destId="{1174057B-0F27-4722-B172-A90D66D3D8AB}" srcOrd="0" destOrd="0" parTransId="{C8F0EAA9-CE68-4085-8D73-B8F04AFB1A44}" sibTransId="{AB0668A3-9301-483A-9FD0-E1B9462608BE}"/>
    <dgm:cxn modelId="{89B16BFA-E18F-4C58-BD2E-19205BEEFBAD}" type="presOf" srcId="{8CCFB3A3-DB3F-45DE-98C5-BE839D9C9A1C}" destId="{454AE4F0-CD68-409E-96CC-1FDE13E64AFD}" srcOrd="0" destOrd="0" presId="urn:microsoft.com/office/officeart/2005/8/layout/hList1"/>
    <dgm:cxn modelId="{26F6C5BA-A559-41BE-9D2B-729413F9F0CD}" srcId="{873EF20E-E56D-4F03-94F2-6051A9C94FD4}" destId="{8CCFB3A3-DB3F-45DE-98C5-BE839D9C9A1C}" srcOrd="1" destOrd="0" parTransId="{9BBA283E-65EA-4241-82C7-C07ADA129AE5}" sibTransId="{E2A6B7AB-6566-47D7-85BA-02529DDF778D}"/>
    <dgm:cxn modelId="{D2516FC7-DB9B-4E19-97E6-7CBCE3642E62}" type="presOf" srcId="{1174057B-0F27-4722-B172-A90D66D3D8AB}" destId="{ABC5A457-E8A7-4855-AA3F-94F4EF58A54E}" srcOrd="0" destOrd="0" presId="urn:microsoft.com/office/officeart/2005/8/layout/hList1"/>
    <dgm:cxn modelId="{452D7E02-05A7-4F2F-BCB1-708C75390832}" srcId="{873EF20E-E56D-4F03-94F2-6051A9C94FD4}" destId="{B9681553-93A6-4B20-84A5-639CFC6E888A}" srcOrd="2" destOrd="0" parTransId="{7AAD4DE4-C701-4053-9D8E-02BFE88C0679}" sibTransId="{CD0E96D7-ED3F-494F-A21C-091A10D094DC}"/>
    <dgm:cxn modelId="{A005F0DB-4215-4761-BE0E-4DDEAD304283}" srcId="{873EF20E-E56D-4F03-94F2-6051A9C94FD4}" destId="{CFC4B421-9CBE-495A-917A-12531AA54516}" srcOrd="3" destOrd="0" parTransId="{F4A3BF7F-DD63-4189-9AB1-0F849B27CB5C}" sibTransId="{192D4D43-3086-42CD-BE99-7FC41E1F7CA9}"/>
    <dgm:cxn modelId="{D9E88CF7-34CC-4484-A1C2-DBC8B6CC188E}" srcId="{0C2984FA-5C90-4737-B586-5743F59B42EF}" destId="{9777D652-5FDD-4C4D-A918-D0D20A624CE9}" srcOrd="1" destOrd="0" parTransId="{0DBBF4E9-0CEA-4F79-BF22-8ED26C8A0E03}" sibTransId="{C7490184-1DFC-4452-B393-5A22FEA41245}"/>
    <dgm:cxn modelId="{B49C1D4E-22FE-425F-BCBA-C764FC934695}" srcId="{B9681553-93A6-4B20-84A5-639CFC6E888A}" destId="{21EDFD06-035F-41A8-8D81-F3A64AC1A5BF}" srcOrd="0" destOrd="0" parTransId="{B3456273-485F-4518-9095-23859B6FE8A0}" sibTransId="{F36C00E2-1ADA-4FE0-ACE2-5D38AD760571}"/>
    <dgm:cxn modelId="{FD396D8C-DCE4-4663-A2EA-74F61BEB91D8}" srcId="{B9681553-93A6-4B20-84A5-639CFC6E888A}" destId="{290775B2-8EC0-4CAB-A9C2-7A13A8C5798A}" srcOrd="1" destOrd="0" parTransId="{50452EF0-1CA9-4B1E-847C-CD38EA8286AE}" sibTransId="{050050ED-D5BA-498B-A0F6-4F54992F2F1F}"/>
    <dgm:cxn modelId="{F97F0F5A-74AB-4488-A970-D7A21AEDA151}" srcId="{873EF20E-E56D-4F03-94F2-6051A9C94FD4}" destId="{0C2984FA-5C90-4737-B586-5743F59B42EF}" srcOrd="0" destOrd="0" parTransId="{6D0ABF86-3660-43CC-B4EA-FCB3B0682819}" sibTransId="{B095C96A-BD8A-4006-960D-4A8E4385E148}"/>
    <dgm:cxn modelId="{88CAC69F-8DB1-46EB-888A-2A4D2E3E6547}" type="presOf" srcId="{0C2984FA-5C90-4737-B586-5743F59B42EF}" destId="{567817C3-BF68-47B4-98F4-3D56B597ABFA}" srcOrd="0" destOrd="0" presId="urn:microsoft.com/office/officeart/2005/8/layout/hList1"/>
    <dgm:cxn modelId="{40792694-3BB8-4BBB-B9C6-6588E3FE3D6E}" type="presParOf" srcId="{7842F7D3-8E96-40A7-8C16-22E6EA260A35}" destId="{26354FCE-AB86-4B75-B3A0-F6A79230954F}" srcOrd="0" destOrd="0" presId="urn:microsoft.com/office/officeart/2005/8/layout/hList1"/>
    <dgm:cxn modelId="{E06A3C7B-944E-4137-8EDC-022148D73578}" type="presParOf" srcId="{26354FCE-AB86-4B75-B3A0-F6A79230954F}" destId="{567817C3-BF68-47B4-98F4-3D56B597ABFA}" srcOrd="0" destOrd="0" presId="urn:microsoft.com/office/officeart/2005/8/layout/hList1"/>
    <dgm:cxn modelId="{9ADE140E-65BC-4B98-9872-D88E3B58D82D}" type="presParOf" srcId="{26354FCE-AB86-4B75-B3A0-F6A79230954F}" destId="{D4148F04-8A4B-4C30-8973-2B89233107BA}" srcOrd="1" destOrd="0" presId="urn:microsoft.com/office/officeart/2005/8/layout/hList1"/>
    <dgm:cxn modelId="{5B456EA4-4061-47EE-9BB6-0BAD5EDA41EE}" type="presParOf" srcId="{7842F7D3-8E96-40A7-8C16-22E6EA260A35}" destId="{53616F3B-C900-4CA4-87A4-8077CE4A0059}" srcOrd="1" destOrd="0" presId="urn:microsoft.com/office/officeart/2005/8/layout/hList1"/>
    <dgm:cxn modelId="{8DDE21DB-92DC-4E64-A500-12B8E784E4C9}" type="presParOf" srcId="{7842F7D3-8E96-40A7-8C16-22E6EA260A35}" destId="{7F3E8DC6-967B-457E-82E2-B2DA4545C793}" srcOrd="2" destOrd="0" presId="urn:microsoft.com/office/officeart/2005/8/layout/hList1"/>
    <dgm:cxn modelId="{F7F2C46F-982A-4CB9-89F9-883D7861E146}" type="presParOf" srcId="{7F3E8DC6-967B-457E-82E2-B2DA4545C793}" destId="{454AE4F0-CD68-409E-96CC-1FDE13E64AFD}" srcOrd="0" destOrd="0" presId="urn:microsoft.com/office/officeart/2005/8/layout/hList1"/>
    <dgm:cxn modelId="{02FB651F-CBBC-4CB0-A888-93BD05476581}" type="presParOf" srcId="{7F3E8DC6-967B-457E-82E2-B2DA4545C793}" destId="{ABC5A457-E8A7-4855-AA3F-94F4EF58A54E}" srcOrd="1" destOrd="0" presId="urn:microsoft.com/office/officeart/2005/8/layout/hList1"/>
    <dgm:cxn modelId="{3A13D630-66DE-40D6-B994-67B67E4F3B57}" type="presParOf" srcId="{7842F7D3-8E96-40A7-8C16-22E6EA260A35}" destId="{AB18E0A5-510F-41D0-8C69-7BC326F9C3B6}" srcOrd="3" destOrd="0" presId="urn:microsoft.com/office/officeart/2005/8/layout/hList1"/>
    <dgm:cxn modelId="{237C4AAF-0531-4FD8-B7CB-B8B257A36470}" type="presParOf" srcId="{7842F7D3-8E96-40A7-8C16-22E6EA260A35}" destId="{9873BD17-4CEF-4F3F-B026-4C4199B5F4A5}" srcOrd="4" destOrd="0" presId="urn:microsoft.com/office/officeart/2005/8/layout/hList1"/>
    <dgm:cxn modelId="{55F6E7A9-63D6-4365-921B-66A68E4DB1D0}" type="presParOf" srcId="{9873BD17-4CEF-4F3F-B026-4C4199B5F4A5}" destId="{D0F6109B-12F2-44FD-92E0-6D37E52E8AA5}" srcOrd="0" destOrd="0" presId="urn:microsoft.com/office/officeart/2005/8/layout/hList1"/>
    <dgm:cxn modelId="{0466E97B-D1B7-43B3-A6D6-19AC6B5889E1}" type="presParOf" srcId="{9873BD17-4CEF-4F3F-B026-4C4199B5F4A5}" destId="{D178B9FC-D3FF-45F9-B049-D53021F499CC}" srcOrd="1" destOrd="0" presId="urn:microsoft.com/office/officeart/2005/8/layout/hList1"/>
    <dgm:cxn modelId="{40633FC6-4E13-41E9-9820-568526450C3E}" type="presParOf" srcId="{7842F7D3-8E96-40A7-8C16-22E6EA260A35}" destId="{117B4DD0-89FC-4252-93DB-324F7AD3A3A7}" srcOrd="5" destOrd="0" presId="urn:microsoft.com/office/officeart/2005/8/layout/hList1"/>
    <dgm:cxn modelId="{18D390A1-7DBB-4F41-A480-8146CC59EF36}" type="presParOf" srcId="{7842F7D3-8E96-40A7-8C16-22E6EA260A35}" destId="{97494796-9EAF-4688-B461-3D55B9B6AAD2}" srcOrd="6" destOrd="0" presId="urn:microsoft.com/office/officeart/2005/8/layout/hList1"/>
    <dgm:cxn modelId="{209EC4A5-0A92-458C-91CD-B4AB9F878BD3}" type="presParOf" srcId="{97494796-9EAF-4688-B461-3D55B9B6AAD2}" destId="{AA1BCE48-845E-4D7B-9F4B-84DF94B0C868}" srcOrd="0" destOrd="0" presId="urn:microsoft.com/office/officeart/2005/8/layout/hList1"/>
    <dgm:cxn modelId="{16B9251B-B3D8-4985-A4FD-58EBA17667BC}" type="presParOf" srcId="{97494796-9EAF-4688-B461-3D55B9B6AAD2}" destId="{4AAB18E6-3942-4A48-B3B8-8C1280C391C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Demonstrate the familiar experience within the Personal Archive (vis-à-vis the primary mailbox and PST folder).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The user will have a very similar experience with their archive as they do with their primary mailbox (when online) or a delegate mailbox.   The user can access folders using the Navigation Pane as well as create, modify and delete folders as normal.  The top level default folders (Inbox, Calendar, Notes, Tasks, Journal, etc) will be </a:t>
            </a:r>
            <a:r>
              <a:rPr lang="en-US" sz="900" kern="1200" dirty="0" err="1" smtClean="0">
                <a:solidFill>
                  <a:schemeClr val="tx1"/>
                </a:solidFill>
                <a:latin typeface="Segoe" pitchFamily="34" charset="0"/>
                <a:ea typeface="+mn-ea"/>
                <a:cs typeface="+mn-cs"/>
              </a:rPr>
              <a:t>ACLed</a:t>
            </a:r>
            <a:r>
              <a:rPr lang="en-US" sz="900" kern="1200" dirty="0" smtClean="0">
                <a:solidFill>
                  <a:schemeClr val="tx1"/>
                </a:solidFill>
                <a:latin typeface="Segoe" pitchFamily="34" charset="0"/>
                <a:ea typeface="+mn-ea"/>
                <a:cs typeface="+mn-cs"/>
              </a:rPr>
              <a:t> so they do no show up in the view.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Automatically archived items will be moved in the corresponding folder under the user’s archive mailbox.  Hierarchy will be maintained – if the folder does not exist, it will be created.  For example, if an item from the inbox is automatically (by MRM) moved from the primary mailbox into the archive mailbox and there is no “Inbox” folder in the archive mailbox, one will be created an the item will be moved into.  The same behavior will work for any folder and the hierarchy will be preserved.</a:t>
            </a:r>
            <a:r>
              <a:rPr lang="en-US" sz="900" kern="1200" baseline="0" dirty="0" smtClean="0">
                <a:solidFill>
                  <a:schemeClr val="tx1"/>
                </a:solidFill>
                <a:latin typeface="Segoe" pitchFamily="34" charset="0"/>
                <a:ea typeface="+mn-ea"/>
                <a:cs typeface="+mn-cs"/>
              </a:rPr>
              <a:t> </a:t>
            </a:r>
            <a:endParaRPr lang="en-US" sz="900" kern="1200" dirty="0" smtClean="0">
              <a:solidFill>
                <a:schemeClr val="tx1"/>
              </a:solidFill>
              <a:latin typeface="Segoe" pitchFamily="34" charset="0"/>
              <a:ea typeface="+mn-ea"/>
              <a:cs typeface="+mn-cs"/>
            </a:endParaRPr>
          </a:p>
          <a:p>
            <a:pPr marL="514350" indent="-514350">
              <a:buFont typeface="Arial" pitchFamily="34" charset="0"/>
              <a:buChar char="•"/>
            </a:pPr>
            <a:endParaRPr lang="en-US" sz="900" dirty="0" smtClean="0"/>
          </a:p>
          <a:p>
            <a:r>
              <a:rPr lang="en-US" dirty="0" smtClean="0"/>
              <a:t>Note: </a:t>
            </a:r>
          </a:p>
          <a:p>
            <a:r>
              <a:rPr lang="en-US" dirty="0" smtClean="0"/>
              <a:t>Resulting behavior for certain actions slightly different for items in the Archive</a:t>
            </a:r>
          </a:p>
          <a:p>
            <a:pPr lvl="1"/>
            <a:r>
              <a:rPr lang="en-US" dirty="0" smtClean="0"/>
              <a:t>Delete - Items deleted from the archive are put in Archive’s Deleted Items.  </a:t>
            </a:r>
          </a:p>
          <a:p>
            <a:pPr lvl="1"/>
            <a:r>
              <a:rPr lang="en-US" dirty="0" smtClean="0"/>
              <a:t>Reply - Replies to items in the archive are put in the primary sent items folder</a:t>
            </a:r>
          </a:p>
          <a:p>
            <a:pPr lvl="1"/>
            <a:r>
              <a:rPr lang="en-US" dirty="0" smtClean="0"/>
              <a:t>Flag – Reminders are not fired for items in archive</a:t>
            </a:r>
          </a:p>
          <a:p>
            <a:endParaRPr lang="en-US" dirty="0"/>
          </a:p>
        </p:txBody>
      </p:sp>
      <p:sp>
        <p:nvSpPr>
          <p:cNvPr id="4" name="Slide Number Placeholder 3"/>
          <p:cNvSpPr>
            <a:spLocks noGrp="1"/>
          </p:cNvSpPr>
          <p:nvPr>
            <p:ph type="sldNum" sz="quarter" idx="10"/>
          </p:nvPr>
        </p:nvSpPr>
        <p:spPr/>
        <p:txBody>
          <a:bodyPr/>
          <a:lstStyle/>
          <a:p>
            <a:fld id="{BC8A1022-376D-4DA2-94DF-050B5E0A7BE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Highlight ability to search both archive and primary mail at once. </a:t>
            </a:r>
          </a:p>
          <a:p>
            <a:endParaRPr lang="en-US" sz="900" b="1" kern="1200" dirty="0" smtClean="0">
              <a:solidFill>
                <a:schemeClr val="tx1"/>
              </a:solidFill>
              <a:latin typeface="Segoe" pitchFamily="34" charset="0"/>
              <a:ea typeface="+mn-ea"/>
              <a:cs typeface="+mn-cs"/>
            </a:endParaRPr>
          </a:p>
          <a:p>
            <a:pPr marL="914400" lvl="1" indent="-514350">
              <a:buNone/>
            </a:pPr>
            <a:endParaRPr lang="en-US" dirty="0"/>
          </a:p>
        </p:txBody>
      </p:sp>
      <p:sp>
        <p:nvSpPr>
          <p:cNvPr id="4" name="Slide Number Placeholder 3"/>
          <p:cNvSpPr>
            <a:spLocks noGrp="1"/>
          </p:cNvSpPr>
          <p:nvPr>
            <p:ph type="sldNum" sz="quarter" idx="10"/>
          </p:nvPr>
        </p:nvSpPr>
        <p:spPr/>
        <p:txBody>
          <a:bodyPr/>
          <a:lstStyle/>
          <a:p>
            <a:fld id="{BC8A1022-376D-4DA2-94DF-050B5E0A7BE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Highlight ability to search both archive and primary mail at once. </a:t>
            </a:r>
          </a:p>
          <a:p>
            <a:endParaRPr lang="en-US" sz="900" b="1" kern="1200" dirty="0" smtClean="0">
              <a:solidFill>
                <a:schemeClr val="tx1"/>
              </a:solidFill>
              <a:latin typeface="Segoe" pitchFamily="34" charset="0"/>
              <a:ea typeface="+mn-ea"/>
              <a:cs typeface="+mn-cs"/>
            </a:endParaRPr>
          </a:p>
          <a:p>
            <a:pPr marL="514350" indent="-514350"/>
            <a:r>
              <a:rPr lang="en-US" sz="2200" dirty="0" smtClean="0"/>
              <a:t>All Mail Items search will span archive/live mail </a:t>
            </a:r>
          </a:p>
          <a:p>
            <a:pPr marL="914400" lvl="1" indent="-514350"/>
            <a:r>
              <a:rPr lang="en-US" sz="2200" dirty="0" smtClean="0"/>
              <a:t>Ability to up-scope search across live mail and archive</a:t>
            </a:r>
          </a:p>
          <a:p>
            <a:pPr marL="914400" marR="0" lvl="1" indent="-5143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900" dirty="0" smtClean="0">
                <a:solidFill>
                  <a:prstClr val="white"/>
                </a:solidFill>
              </a:rPr>
              <a:t>Choosing to search in All Mail Items will include the Archive, even if you are viewing your primary mailbox</a:t>
            </a:r>
          </a:p>
          <a:p>
            <a:pPr marL="914400" lvl="1" indent="-514350">
              <a:buNone/>
            </a:pPr>
            <a:endParaRPr lang="en-US" dirty="0"/>
          </a:p>
        </p:txBody>
      </p:sp>
      <p:sp>
        <p:nvSpPr>
          <p:cNvPr id="4" name="Slide Number Placeholder 3"/>
          <p:cNvSpPr>
            <a:spLocks noGrp="1"/>
          </p:cNvSpPr>
          <p:nvPr>
            <p:ph type="sldNum" sz="quarter" idx="10"/>
          </p:nvPr>
        </p:nvSpPr>
        <p:spPr/>
        <p:txBody>
          <a:bodyPr/>
          <a:lstStyle/>
          <a:p>
            <a:fld id="{BC8A1022-376D-4DA2-94DF-050B5E0A7BE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We already have</a:t>
            </a:r>
            <a:r>
              <a:rPr lang="en-US" baseline="0" dirty="0" smtClean="0"/>
              <a:t> the management experience for managing current mailboxes and we can now use this with the archive as well.</a:t>
            </a:r>
            <a:endParaRPr lang="en-US" dirty="0"/>
          </a:p>
        </p:txBody>
      </p:sp>
      <p:sp>
        <p:nvSpPr>
          <p:cNvPr id="4" name="Slide Number Placeholder 3"/>
          <p:cNvSpPr>
            <a:spLocks noGrp="1"/>
          </p:cNvSpPr>
          <p:nvPr>
            <p:ph type="sldNum" sz="quarter" idx="10"/>
          </p:nvPr>
        </p:nvSpPr>
        <p:spPr/>
        <p:txBody>
          <a:bodyPr/>
          <a:lstStyle/>
          <a:p>
            <a:fld id="{049EC2DB-640B-4BD2-8C7B-51DEE275931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8A1022-376D-4DA2-94DF-050B5E0A7BEE}"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logical model for the archive has</a:t>
            </a:r>
            <a:r>
              <a:rPr lang="en-US" baseline="0" dirty="0" smtClean="0"/>
              <a:t> only 4 properties in AD.  </a:t>
            </a:r>
          </a:p>
          <a:p>
            <a:r>
              <a:rPr lang="en-US" dirty="0" smtClean="0"/>
              <a:t>AD user object contains all mailbox attributes.</a:t>
            </a:r>
          </a:p>
          <a:p>
            <a:r>
              <a:rPr lang="en-US" dirty="0" smtClean="0"/>
              <a:t>Exchange DB contains physical mailboxes</a:t>
            </a:r>
          </a:p>
          <a:p>
            <a:r>
              <a:rPr lang="en-US" dirty="0" smtClean="0"/>
              <a:t>Archive implemented as:</a:t>
            </a:r>
          </a:p>
          <a:p>
            <a:pPr lvl="1"/>
            <a:r>
              <a:rPr lang="en-US" dirty="0" smtClean="0"/>
              <a:t>Four additional attributes on existing AD user object.</a:t>
            </a:r>
          </a:p>
          <a:p>
            <a:pPr lvl="1"/>
            <a:r>
              <a:rPr lang="en-US" dirty="0" smtClean="0"/>
              <a:t>Additional mailbox on Exchange DB.</a:t>
            </a:r>
          </a:p>
          <a:p>
            <a:endParaRPr lang="en-US" dirty="0"/>
          </a:p>
        </p:txBody>
      </p:sp>
      <p:sp>
        <p:nvSpPr>
          <p:cNvPr id="4" name="Slide Number Placeholder 3"/>
          <p:cNvSpPr>
            <a:spLocks noGrp="1"/>
          </p:cNvSpPr>
          <p:nvPr>
            <p:ph type="sldNum" sz="quarter" idx="10"/>
          </p:nvPr>
        </p:nvSpPr>
        <p:spPr/>
        <p:txBody>
          <a:bodyPr/>
          <a:lstStyle/>
          <a:p>
            <a:fld id="{049EC2DB-640B-4BD2-8C7B-51DEE275931C}"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EC2DB-640B-4BD2-8C7B-51DEE275931C}"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EC2DB-640B-4BD2-8C7B-51DEE275931C}"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UI and Wizards for the move-request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cmdlets</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Cross-forest moves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9EC2DB-640B-4BD2-8C7B-51DEE275931C}"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Points:</a:t>
            </a:r>
          </a:p>
          <a:p>
            <a:pPr marL="228600" indent="-228600">
              <a:buAutoNum type="arabicParenR"/>
            </a:pPr>
            <a:r>
              <a:rPr lang="en-US" baseline="0" dirty="0" smtClean="0"/>
              <a:t>Archive Policy populates the archive automatically.  </a:t>
            </a:r>
          </a:p>
          <a:p>
            <a:pPr marL="228600" indent="-228600">
              <a:buAutoNum type="arabicParenR"/>
            </a:pPr>
            <a:r>
              <a:rPr lang="en-US" baseline="0" dirty="0" smtClean="0"/>
              <a:t>Delete Policy allows the user to comply with company directives. Positive + Negative User effects.</a:t>
            </a:r>
          </a:p>
          <a:p>
            <a:pPr marL="228600" indent="-228600">
              <a:buAutoNum type="arabicParenR"/>
            </a:pPr>
            <a:r>
              <a:rPr lang="en-US" baseline="0" dirty="0" smtClean="0"/>
              <a:t>Hold Policy useful for legal hold or to recover deleted items without backups – NOT User so we won’t cover here.</a:t>
            </a:r>
          </a:p>
          <a:p>
            <a:pPr marL="228600" indent="-228600">
              <a:buAutoNum type="arabicParenR"/>
            </a:pPr>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Describe advantages of new Retention Policies over Exchange 2007 Managed Folders.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Retention</a:t>
            </a:r>
            <a:r>
              <a:rPr lang="en-US" sz="900" kern="1200" baseline="0" dirty="0" smtClean="0">
                <a:solidFill>
                  <a:schemeClr val="tx1"/>
                </a:solidFill>
                <a:latin typeface="Segoe" pitchFamily="34" charset="0"/>
                <a:ea typeface="+mn-ea"/>
                <a:cs typeface="+mn-cs"/>
              </a:rPr>
              <a:t> polices in Exchange 2010 build on Exchange 2007 Managed Folders in a number of ways: </a:t>
            </a:r>
          </a:p>
          <a:p>
            <a:endParaRPr lang="en-US" sz="900" kern="1200" baseline="0" dirty="0" smtClean="0">
              <a:solidFill>
                <a:schemeClr val="tx1"/>
              </a:solidFill>
              <a:latin typeface="Segoe" pitchFamily="34" charset="0"/>
              <a:ea typeface="+mn-ea"/>
              <a:cs typeface="+mn-cs"/>
            </a:endParaRPr>
          </a:p>
          <a:p>
            <a:pPr marL="228600" indent="-228600">
              <a:buAutoNum type="arabicParenR"/>
            </a:pPr>
            <a:r>
              <a:rPr lang="en-US" sz="900" kern="1200" baseline="0" dirty="0" smtClean="0">
                <a:solidFill>
                  <a:schemeClr val="tx1"/>
                </a:solidFill>
                <a:latin typeface="Segoe" pitchFamily="34" charset="0"/>
                <a:ea typeface="+mn-ea"/>
                <a:cs typeface="+mn-cs"/>
              </a:rPr>
              <a:t>Policies – not folders - are configured by administrators and pushed out to users. This enables administrators to set retention polices without interfering with a user’s a folder hierarchy (as was the case with Managed Folders) </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900" kern="1200" baseline="0" dirty="0" smtClean="0">
                <a:solidFill>
                  <a:schemeClr val="tx1"/>
                </a:solidFill>
                <a:latin typeface="Segoe" pitchFamily="34" charset="0"/>
                <a:ea typeface="+mn-ea"/>
                <a:cs typeface="+mn-cs"/>
              </a:rPr>
              <a:t>Policies can be applied them to BOTH items and folders. </a:t>
            </a:r>
          </a:p>
          <a:p>
            <a:pPr marL="228600" indent="-228600">
              <a:buAutoNum type="arabicParenR"/>
            </a:pPr>
            <a:r>
              <a:rPr lang="en-US" sz="900" kern="1200" baseline="0" dirty="0" smtClean="0">
                <a:solidFill>
                  <a:schemeClr val="tx1"/>
                </a:solidFill>
                <a:latin typeface="Segoe" pitchFamily="34" charset="0"/>
                <a:ea typeface="+mn-ea"/>
                <a:cs typeface="+mn-cs"/>
              </a:rPr>
              <a:t>Two types of Message Retention polices for users: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	Archive Policy – Automatically move the data from the primary to the archive when its older than x days </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	(not show here, available</a:t>
            </a:r>
            <a:r>
              <a:rPr lang="en-US" sz="900" kern="1200" baseline="0" dirty="0" smtClean="0">
                <a:solidFill>
                  <a:schemeClr val="tx1"/>
                </a:solidFill>
                <a:latin typeface="Segoe" pitchFamily="34" charset="0"/>
                <a:ea typeface="+mn-ea"/>
                <a:cs typeface="+mn-cs"/>
              </a:rPr>
              <a:t> at RTM) </a:t>
            </a:r>
            <a:endParaRPr lang="en-US" sz="1050" kern="1200" dirty="0" smtClean="0">
              <a:solidFill>
                <a:schemeClr val="tx1"/>
              </a:solidFill>
              <a:latin typeface="Segoe"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1050" kern="1200" dirty="0" smtClean="0">
                <a:solidFill>
                  <a:schemeClr val="tx1"/>
                </a:solidFill>
                <a:latin typeface="Segoe" pitchFamily="34" charset="0"/>
                <a:ea typeface="+mn-ea"/>
                <a:cs typeface="+mn-cs"/>
              </a:rPr>
              <a:t>	</a:t>
            </a:r>
            <a:r>
              <a:rPr lang="en-US" sz="900" kern="1200" dirty="0" smtClean="0">
                <a:solidFill>
                  <a:schemeClr val="tx1"/>
                </a:solidFill>
                <a:latin typeface="Segoe" pitchFamily="34" charset="0"/>
                <a:ea typeface="+mn-ea"/>
                <a:cs typeface="+mn-cs"/>
              </a:rPr>
              <a:t>Delete Policy – Automatically delete data when its older than x days</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Both can be applied</a:t>
            </a:r>
            <a:r>
              <a:rPr lang="en-US" sz="900" kern="1200" baseline="0" dirty="0" smtClean="0">
                <a:solidFill>
                  <a:schemeClr val="tx1"/>
                </a:solidFill>
                <a:latin typeface="Segoe" pitchFamily="34" charset="0"/>
                <a:ea typeface="+mn-ea"/>
                <a:cs typeface="+mn-cs"/>
              </a:rPr>
              <a:t> to the same item/folder, e.g. move to archive in x days and delete after y days </a:t>
            </a:r>
            <a:endParaRPr lang="en-US" sz="900" kern="1200" dirty="0" smtClean="0">
              <a:solidFill>
                <a:schemeClr val="tx1"/>
              </a:solidFill>
              <a:latin typeface="Segoe"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4)</a:t>
            </a:r>
            <a:r>
              <a:rPr lang="en-US" sz="900" kern="1200" baseline="0" dirty="0" smtClean="0">
                <a:solidFill>
                  <a:schemeClr val="tx1"/>
                </a:solidFill>
                <a:latin typeface="Segoe" pitchFamily="34" charset="0"/>
                <a:ea typeface="+mn-ea"/>
                <a:cs typeface="+mn-cs"/>
              </a:rPr>
              <a:t> </a:t>
            </a:r>
            <a:r>
              <a:rPr lang="en-US" sz="900" kern="1200" dirty="0" smtClean="0">
                <a:solidFill>
                  <a:schemeClr val="tx1"/>
                </a:solidFill>
                <a:latin typeface="Segoe" pitchFamily="34" charset="0"/>
                <a:ea typeface="+mn-ea"/>
                <a:cs typeface="+mn-cs"/>
              </a:rPr>
              <a:t>Expiration date</a:t>
            </a:r>
            <a:r>
              <a:rPr lang="en-US" sz="900" kern="1200" baseline="0" dirty="0" smtClean="0">
                <a:solidFill>
                  <a:schemeClr val="tx1"/>
                </a:solidFill>
                <a:latin typeface="Segoe" pitchFamily="34" charset="0"/>
                <a:ea typeface="+mn-ea"/>
                <a:cs typeface="+mn-cs"/>
              </a:rPr>
              <a:t> is labeled on message.</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baseline="0" dirty="0" smtClean="0">
                <a:solidFill>
                  <a:schemeClr val="tx1"/>
                </a:solidFill>
                <a:latin typeface="Segoe" pitchFamily="34" charset="0"/>
                <a:ea typeface="+mn-ea"/>
                <a:cs typeface="+mn-cs"/>
              </a:rPr>
              <a:t>5) An longer duration policy overrides a shorter policy, i.e. if an email with a 3-year policy is placed into a folder with a 5-year policy, the 5-year policy applies. </a:t>
            </a:r>
            <a:endParaRPr lang="en-US" sz="1050" kern="1200" smtClean="0">
              <a:solidFill>
                <a:schemeClr val="tx1"/>
              </a:solidFill>
              <a:latin typeface="Segoe" pitchFamily="34" charset="0"/>
              <a:ea typeface="+mn-ea"/>
              <a:cs typeface="+mn-cs"/>
            </a:endParaRP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0"/>
            <a:endParaRPr lang="en-US" sz="105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 </a:t>
            </a:r>
            <a:endParaRPr lang="en-US" sz="105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 </a:t>
            </a:r>
            <a:endParaRPr lang="en-US" sz="1050" kern="1200" dirty="0" smtClean="0">
              <a:solidFill>
                <a:schemeClr val="tx1"/>
              </a:solidFill>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33</a:t>
            </a:fld>
            <a:endParaRPr lang="en-US">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a:t>
            </a:r>
          </a:p>
          <a:p>
            <a:r>
              <a:rPr lang="en-US" dirty="0" smtClean="0"/>
              <a:t>1) All</a:t>
            </a:r>
            <a:r>
              <a:rPr lang="en-US" baseline="0" dirty="0" smtClean="0"/>
              <a:t> mail comes in and all mail is automatically moved to the archive in 2 years (unless it was emptied from deleted items before then)</a:t>
            </a:r>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smtClean="0"/>
              <a:t>Key Points:</a:t>
            </a:r>
          </a:p>
          <a:p>
            <a:r>
              <a:rPr lang="en-US" baseline="0" dirty="0" smtClean="0"/>
              <a:t>1) The Only thing that changed from the initial message flow is that items in the Project X folder are no longer moving after 2 years, but instead are moving after 5 years as explicitly set by the User</a:t>
            </a:r>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smtClean="0"/>
              <a:t>Key Points:</a:t>
            </a:r>
          </a:p>
          <a:p>
            <a:r>
              <a:rPr lang="en-US" baseline="0" dirty="0" smtClean="0"/>
              <a:t>1) The Only thing that changed from the initial message flow is the “Contract” item in inbox is no longer moved after 2 years, but instead are moved after 5 years as explicitly set by the User</a:t>
            </a:r>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30723"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t" anchorCtr="0" compatLnSpc="1">
            <a:prstTxWarp prst="textNoShape">
              <a:avLst/>
            </a:prstTxWarp>
          </a:bodyPr>
          <a:lstStyle/>
          <a:p>
            <a:pPr>
              <a:spcBef>
                <a:spcPct val="0"/>
              </a:spcBef>
            </a:pPr>
            <a:r>
              <a:rPr lang="en-US" dirty="0" smtClean="0"/>
              <a:t>Key Points:</a:t>
            </a:r>
          </a:p>
          <a:p>
            <a:pPr marL="228600" indent="-228600">
              <a:spcBef>
                <a:spcPct val="0"/>
              </a:spcBef>
              <a:buAutoNum type="arabicParenR"/>
            </a:pPr>
            <a:r>
              <a:rPr lang="en-US" baseline="0" dirty="0" smtClean="0"/>
              <a:t>In Outlook: User will right click folder and open the properties dialog to set the policy.</a:t>
            </a:r>
          </a:p>
          <a:p>
            <a:pPr marL="228600" indent="-228600">
              <a:spcBef>
                <a:spcPct val="0"/>
              </a:spcBef>
              <a:buAutoNum type="arabicParenR"/>
            </a:pPr>
            <a:r>
              <a:rPr lang="en-US" baseline="0" dirty="0" smtClean="0"/>
              <a:t>In OWA:  User will right click folder </a:t>
            </a:r>
            <a:r>
              <a:rPr lang="en-US" baseline="0" smtClean="0"/>
              <a:t>and </a:t>
            </a:r>
            <a:endParaRPr lang="en-US" baseline="0" dirty="0" smtClean="0"/>
          </a:p>
          <a:p>
            <a:pPr>
              <a:spcBef>
                <a:spcPct val="0"/>
              </a:spcBef>
            </a:pP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p>
            <a:pPr fontAlgn="base">
              <a:spcBef>
                <a:spcPct val="0"/>
              </a:spcBef>
              <a:spcAft>
                <a:spcPct val="0"/>
              </a:spcAft>
            </a:pPr>
            <a:fld id="{49A7514C-F157-4180-B930-3D9DCF862819}" type="slidenum">
              <a:rPr lang="en-US"/>
              <a:pPr fontAlgn="base">
                <a:spcBef>
                  <a:spcPct val="0"/>
                </a:spcBef>
                <a:spcAft>
                  <a:spcPct val="0"/>
                </a:spcAft>
              </a:pPr>
              <a:t>37</a:t>
            </a:fld>
            <a:endParaRPr lang="en-US"/>
          </a:p>
        </p:txBody>
      </p:sp>
    </p:spTree>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31747"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p>
            <a:pPr fontAlgn="base">
              <a:spcBef>
                <a:spcPct val="0"/>
              </a:spcBef>
              <a:spcAft>
                <a:spcPct val="0"/>
              </a:spcAft>
            </a:pPr>
            <a:fld id="{E05B564F-8397-4C41-820A-7229E53CEC66}" type="slidenum">
              <a:rPr lang="en-US">
                <a:solidFill>
                  <a:srgbClr val="000000"/>
                </a:solidFill>
              </a:rPr>
              <a:pPr fontAlgn="base">
                <a:spcBef>
                  <a:spcPct val="0"/>
                </a:spcBef>
                <a:spcAft>
                  <a:spcPct val="0"/>
                </a:spcAft>
              </a:pPr>
              <a:t>38</a:t>
            </a:fld>
            <a:endParaRPr lang="en-US">
              <a:solidFill>
                <a:srgbClr val="000000"/>
              </a:solidFill>
            </a:endParaRPr>
          </a:p>
        </p:txBody>
      </p:sp>
    </p:spTree>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Points:</a:t>
            </a:r>
          </a:p>
          <a:p>
            <a:pPr marL="228600" indent="-228600">
              <a:buAutoNum type="arabicParenR"/>
            </a:pPr>
            <a:r>
              <a:rPr lang="en-US" dirty="0" smtClean="0"/>
              <a:t>All</a:t>
            </a:r>
            <a:r>
              <a:rPr lang="en-US" baseline="0" dirty="0" smtClean="0"/>
              <a:t> mail comes in and all mail is automatically moved to the archive in 2 years (unless it was emptied from deleted items before then)</a:t>
            </a:r>
          </a:p>
          <a:p>
            <a:pPr marL="228600" indent="-228600">
              <a:buAutoNum type="arabicParenR"/>
            </a:pPr>
            <a:r>
              <a:rPr lang="en-US" baseline="0" dirty="0" smtClean="0"/>
              <a:t>This is the same as before because this is the Out of the Box experience.</a:t>
            </a:r>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Key Points:</a:t>
            </a:r>
          </a:p>
          <a:p>
            <a:pPr marL="228600" indent="-228600">
              <a:buAutoNum type="arabicParenR"/>
            </a:pPr>
            <a:r>
              <a:rPr lang="en-US" dirty="0" smtClean="0"/>
              <a:t>All</a:t>
            </a:r>
            <a:r>
              <a:rPr lang="en-US" baseline="0" dirty="0" smtClean="0"/>
              <a:t> mail comes in and all mail is automatically moved to the archive in 2 years (unless it was emptied from deleted items before then)</a:t>
            </a:r>
          </a:p>
          <a:p>
            <a:pPr marL="228600" indent="-228600">
              <a:buAutoNum type="arabicParenR"/>
            </a:pPr>
            <a:r>
              <a:rPr lang="en-US" baseline="0" dirty="0" smtClean="0"/>
              <a:t>Items are deleted after 5 years.</a:t>
            </a:r>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So</a:t>
            </a:r>
            <a:r>
              <a:rPr lang="en-US" baseline="0" dirty="0" smtClean="0"/>
              <a:t> how did we get to where we are today, as you can see data that generally originated or was stored in Exchange is bleeding off into all these other locations make it an administrative as well as compliance nightmare to look after. Back when Exchange first started out we had smaller low use mailboxes, where we did not store that much data and the sizes of messages was particularly small, but now as we have evolved emails and the storage of them is just getting larger and larger. So one of the first questions we asked when looking into this archiving problem was where in the world is your email today and what are the reasons it goes to those repositories? And we found it was in a number of places: </a:t>
            </a:r>
            <a:endParaRPr lang="en-US" dirty="0" smtClean="0"/>
          </a:p>
          <a:p>
            <a:endParaRPr lang="en-US" dirty="0" smtClean="0"/>
          </a:p>
          <a:p>
            <a:r>
              <a:rPr lang="en-US" dirty="0" smtClean="0"/>
              <a:t>3</a:t>
            </a:r>
            <a:r>
              <a:rPr lang="en-US" baseline="30000" dirty="0" smtClean="0"/>
              <a:t>rd</a:t>
            </a:r>
            <a:r>
              <a:rPr lang="en-US" dirty="0" smtClean="0"/>
              <a:t> party archive is usually deployed for two reasons that we have found:</a:t>
            </a:r>
          </a:p>
          <a:p>
            <a:r>
              <a:rPr lang="en-US" dirty="0" smtClean="0"/>
              <a:t>Compliance,</a:t>
            </a:r>
            <a:r>
              <a:rPr lang="en-US" baseline="0" dirty="0" smtClean="0"/>
              <a:t> legally having to keep data for a period of time and mailbox quota management i.e. to reduce the size of the mailbox.</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Points:</a:t>
            </a:r>
          </a:p>
          <a:p>
            <a:pPr marL="228600" indent="-228600">
              <a:buAutoNum type="arabicParenR"/>
            </a:pPr>
            <a:r>
              <a:rPr lang="en-US" baseline="0" dirty="0" smtClean="0"/>
              <a:t>Items in project X moved in 5 years rather than 2 years</a:t>
            </a:r>
          </a:p>
          <a:p>
            <a:pPr marL="228600" indent="-228600">
              <a:buAutoNum type="arabicParenR"/>
            </a:pPr>
            <a:r>
              <a:rPr lang="en-US" baseline="0" dirty="0" smtClean="0"/>
              <a:t>Items in project X deleted after 10 years rather than 5</a:t>
            </a:r>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Key Points:</a:t>
            </a:r>
          </a:p>
          <a:p>
            <a:pPr marL="228600" indent="-228600">
              <a:buAutoNum type="arabicParenR"/>
            </a:pPr>
            <a:r>
              <a:rPr lang="en-US" baseline="0" dirty="0" smtClean="0"/>
              <a:t>The Only thing that changed from the initial message flow is the “Contract” item in inbox is no longer moved after 2 years, but instead are moved after 5 years as explicitly set by the User and it is no longer deleted in 5 years, but rather 10 years</a:t>
            </a:r>
          </a:p>
          <a:p>
            <a:pPr marL="228600" indent="-228600">
              <a:buAutoNum type="arabicParenR"/>
            </a:pPr>
            <a:r>
              <a:rPr lang="en-US" baseline="0" dirty="0" smtClean="0"/>
              <a:t>The * essentially means that the other folders are also deleted in 5 years, but the lines did not go nicely</a:t>
            </a:r>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30723"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t" anchorCtr="0" compatLnSpc="1">
            <a:prstTxWarp prst="textNoShape">
              <a:avLst/>
            </a:prstTxWarp>
          </a:bodyPr>
          <a:lstStyle/>
          <a:p>
            <a:pPr>
              <a:spcBef>
                <a:spcPct val="0"/>
              </a:spcBef>
            </a:pPr>
            <a:r>
              <a:rPr lang="en-US" dirty="0" smtClean="0"/>
              <a:t>Key Points:</a:t>
            </a:r>
          </a:p>
          <a:p>
            <a:pPr marL="228600" indent="-228600">
              <a:spcBef>
                <a:spcPct val="0"/>
              </a:spcBef>
              <a:buAutoNum type="arabicParenR"/>
            </a:pPr>
            <a:r>
              <a:rPr lang="en-US" dirty="0" smtClean="0"/>
              <a:t>The UI for this in</a:t>
            </a:r>
            <a:r>
              <a:rPr lang="en-US" baseline="0" dirty="0" smtClean="0"/>
              <a:t> OWA is not yet in, but is targeted for SP1.</a:t>
            </a:r>
          </a:p>
          <a:p>
            <a:pPr marL="228600" indent="-228600">
              <a:spcBef>
                <a:spcPct val="0"/>
              </a:spcBef>
              <a:buNone/>
            </a:pPr>
            <a:r>
              <a:rPr lang="en-US" baseline="0" dirty="0" smtClean="0"/>
              <a:t>2) Same entry points for setting Archive Policy and Delete Policy</a:t>
            </a: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p>
            <a:fld id="{49A7514C-F157-4180-B930-3D9DCF862819}" type="slidenum">
              <a:rPr lang="en-US">
                <a:solidFill>
                  <a:prstClr val="black"/>
                </a:solidFill>
              </a:rPr>
              <a:pPr/>
              <a:t>43</a:t>
            </a:fld>
            <a:endParaRPr lang="en-US">
              <a:solidFill>
                <a:prstClr val="black"/>
              </a:solidFill>
            </a:endParaRPr>
          </a:p>
        </p:txBody>
      </p:sp>
    </p:spTree>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31747"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t" anchorCtr="0" compatLnSpc="1">
            <a:prstTxWarp prst="textNoShape">
              <a:avLst/>
            </a:prstTxWarp>
          </a:bodyPr>
          <a:lstStyle/>
          <a:p>
            <a:pPr>
              <a:spcBef>
                <a:spcPct val="0"/>
              </a:spcBef>
            </a:pPr>
            <a:r>
              <a:rPr lang="en-US" smtClean="0"/>
              <a:t>A\</a:t>
            </a:r>
            <a:endParaRPr lang="en-US" dirty="0" smtClean="0"/>
          </a:p>
        </p:txBody>
      </p:sp>
      <p:sp>
        <p:nvSpPr>
          <p:cNvPr id="31748" name="Slide Number Placeholder 3"/>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p>
            <a:fld id="{E05B564F-8397-4C41-820A-7229E53CEC66}" type="slidenum">
              <a:rPr lang="en-US">
                <a:solidFill>
                  <a:srgbClr val="000000"/>
                </a:solidFill>
              </a:rPr>
              <a:pPr/>
              <a:t>44</a:t>
            </a:fld>
            <a:endParaRPr lang="en-US">
              <a:solidFill>
                <a:srgbClr val="000000"/>
              </a:solidFill>
            </a:endParaRPr>
          </a:p>
        </p:txBody>
      </p:sp>
    </p:spTree>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700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1200" b="1" baseline="0" dirty="0" smtClean="0">
                <a:latin typeface="Segoe"/>
              </a:rPr>
              <a:t>Objective: Discuss differences between E2007 Retention Hold and new E2010 Legal Hold. </a:t>
            </a:r>
          </a:p>
          <a:p>
            <a:endParaRPr lang="en-US" sz="1200" kern="1200" dirty="0" smtClean="0">
              <a:solidFill>
                <a:schemeClr val="tx1"/>
              </a:solidFill>
              <a:latin typeface="Trebuchet MS" pitchFamily="34" charset="0"/>
              <a:ea typeface="+mn-ea"/>
              <a:cs typeface="+mn-cs"/>
            </a:endParaRPr>
          </a:p>
          <a:p>
            <a:r>
              <a:rPr lang="en-US" sz="1200" kern="1200" dirty="0" smtClean="0">
                <a:solidFill>
                  <a:schemeClr val="tx1"/>
                </a:solidFill>
                <a:latin typeface="Trebuchet MS" pitchFamily="34" charset="0"/>
                <a:ea typeface="+mn-ea"/>
                <a:cs typeface="+mn-cs"/>
              </a:rPr>
              <a:t>When reasonable expectation of litigation exists, organizations are required to preserve e-mail relevant to the case as part of discovery.  This expectation can occur well before one knows the specifics of the case and preservation is often broad.  Frequently, organizations  will preserve all e-mail relating to a specific topic (or all e-mail, period) for certain individuals.  In some cases, end users are instructed to carry out the preservation themselves by not deleting certain e-mail.  This can lead to insufficient preservation.  In other instances, e-mail is copied or moved to an archive.  This can increase costs by requiring manual effort to copy items and/or third party products to collect and store e-mail.</a:t>
            </a:r>
          </a:p>
          <a:p>
            <a:endParaRPr lang="en-US" sz="1200" kern="1200" dirty="0" smtClean="0">
              <a:solidFill>
                <a:schemeClr val="tx1"/>
              </a:solidFill>
              <a:latin typeface="Trebuchet MS" pitchFamily="34" charset="0"/>
              <a:ea typeface="+mn-ea"/>
              <a:cs typeface="+mn-cs"/>
            </a:endParaRPr>
          </a:p>
          <a:p>
            <a:r>
              <a:rPr lang="en-US" sz="1200" b="1" kern="1200" dirty="0" smtClean="0">
                <a:solidFill>
                  <a:schemeClr val="tx1"/>
                </a:solidFill>
                <a:latin typeface="Trebuchet MS" pitchFamily="34" charset="0"/>
                <a:ea typeface="+mn-ea"/>
                <a:cs typeface="+mn-cs"/>
              </a:rPr>
              <a:t>E2007 scenario:</a:t>
            </a:r>
            <a:r>
              <a:rPr lang="en-US" sz="1200" b="1" kern="1200" baseline="0" dirty="0" smtClean="0">
                <a:solidFill>
                  <a:schemeClr val="tx1"/>
                </a:solidFill>
                <a:latin typeface="Trebuchet MS" pitchFamily="34" charset="0"/>
                <a:ea typeface="+mn-ea"/>
                <a:cs typeface="+mn-cs"/>
              </a:rPr>
              <a:t> </a:t>
            </a:r>
          </a:p>
          <a:p>
            <a:pPr lvl="0" fontAlgn="ctr"/>
            <a:r>
              <a:rPr lang="en-US" sz="1200" b="1" kern="1200" dirty="0" smtClean="0">
                <a:solidFill>
                  <a:schemeClr val="tx1"/>
                </a:solidFill>
                <a:latin typeface="Trebuchet MS" pitchFamily="34" charset="0"/>
                <a:ea typeface="+mn-ea"/>
                <a:cs typeface="+mn-cs"/>
              </a:rPr>
              <a:t>Retention</a:t>
            </a:r>
            <a:r>
              <a:rPr lang="en-US" sz="1200" b="1" kern="1200" baseline="0" dirty="0" smtClean="0">
                <a:solidFill>
                  <a:schemeClr val="tx1"/>
                </a:solidFill>
                <a:latin typeface="Trebuchet MS" pitchFamily="34" charset="0"/>
                <a:ea typeface="+mn-ea"/>
                <a:cs typeface="+mn-cs"/>
              </a:rPr>
              <a:t> Hold executed through </a:t>
            </a:r>
            <a:r>
              <a:rPr lang="en-US" sz="1200" b="1" kern="1200" baseline="0" dirty="0" err="1" smtClean="0">
                <a:solidFill>
                  <a:schemeClr val="tx1"/>
                </a:solidFill>
                <a:latin typeface="Trebuchet MS" pitchFamily="34" charset="0"/>
                <a:ea typeface="+mn-ea"/>
                <a:cs typeface="+mn-cs"/>
              </a:rPr>
              <a:t>Powershell</a:t>
            </a:r>
            <a:r>
              <a:rPr lang="en-US" sz="1200" b="1" kern="1200" baseline="0" dirty="0" smtClean="0">
                <a:solidFill>
                  <a:schemeClr val="tx1"/>
                </a:solidFill>
                <a:latin typeface="Trebuchet MS" pitchFamily="34" charset="0"/>
                <a:ea typeface="+mn-ea"/>
                <a:cs typeface="+mn-cs"/>
              </a:rPr>
              <a:t>, placing workload on IT rather than legal team. It </a:t>
            </a:r>
            <a:r>
              <a:rPr lang="en-US" sz="1200" b="1" kern="1200" dirty="0" smtClean="0">
                <a:solidFill>
                  <a:schemeClr val="tx1"/>
                </a:solidFill>
                <a:latin typeface="Trebuchet MS" pitchFamily="34" charset="0"/>
                <a:ea typeface="+mn-ea"/>
                <a:cs typeface="+mn-cs"/>
              </a:rPr>
              <a:t>stops automatic deletion but does not stop the user from moving or deleting items. </a:t>
            </a:r>
            <a:r>
              <a:rPr lang="en-US" sz="1200" kern="1200" dirty="0" smtClean="0">
                <a:solidFill>
                  <a:schemeClr val="tx1"/>
                </a:solidFill>
                <a:latin typeface="Trebuchet MS" pitchFamily="34" charset="0"/>
                <a:ea typeface="+mn-ea"/>
                <a:cs typeface="+mn-cs"/>
              </a:rPr>
              <a:t>Also, users must be informed of Hold manually, through</a:t>
            </a:r>
            <a:r>
              <a:rPr lang="en-US" sz="1200" kern="1200" baseline="0" dirty="0" smtClean="0">
                <a:solidFill>
                  <a:schemeClr val="tx1"/>
                </a:solidFill>
                <a:latin typeface="Trebuchet MS" pitchFamily="34" charset="0"/>
                <a:ea typeface="+mn-ea"/>
                <a:cs typeface="+mn-cs"/>
              </a:rPr>
              <a:t> email. </a:t>
            </a:r>
            <a:r>
              <a:rPr lang="en-US" sz="1200" kern="1200" dirty="0" smtClean="0">
                <a:solidFill>
                  <a:schemeClr val="tx1"/>
                </a:solidFill>
                <a:latin typeface="Trebuchet MS" pitchFamily="34" charset="0"/>
                <a:ea typeface="+mn-ea"/>
                <a:cs typeface="+mn-cs"/>
              </a:rPr>
              <a:t>This places the burden on the end user to remember what to do and can lead to insufficient preservation if he/she forgets.</a:t>
            </a:r>
            <a:r>
              <a:rPr lang="en-US" sz="1200" kern="1200" baseline="0" dirty="0" smtClean="0">
                <a:solidFill>
                  <a:schemeClr val="tx1"/>
                </a:solidFill>
                <a:latin typeface="Trebuchet MS" pitchFamily="34" charset="0"/>
                <a:ea typeface="+mn-ea"/>
                <a:cs typeface="+mn-cs"/>
              </a:rPr>
              <a:t> </a:t>
            </a:r>
            <a:r>
              <a:rPr lang="en-US" sz="1200" kern="1200" dirty="0" smtClean="0">
                <a:solidFill>
                  <a:schemeClr val="tx1"/>
                </a:solidFill>
                <a:latin typeface="Trebuchet MS" pitchFamily="34" charset="0"/>
                <a:ea typeface="+mn-ea"/>
                <a:cs typeface="+mn-cs"/>
              </a:rPr>
              <a:t>The search capabilities are limited and the process is slow because export-mailbox copies the entire mailbox (regular mail and dumpster) to the destination and then searches it. There’s no way to search the dumpster directly.</a:t>
            </a:r>
          </a:p>
          <a:p>
            <a:pPr lvl="0" fontAlgn="ctr"/>
            <a:endParaRPr lang="en-US" sz="1200" kern="1200" baseline="0" dirty="0" smtClean="0">
              <a:solidFill>
                <a:schemeClr val="tx1"/>
              </a:solidFill>
              <a:latin typeface="Trebuchet MS" pitchFamily="34" charset="0"/>
              <a:ea typeface="+mn-ea"/>
              <a:cs typeface="+mn-cs"/>
            </a:endParaRPr>
          </a:p>
          <a:p>
            <a:pPr lvl="0" fontAlgn="ctr"/>
            <a:r>
              <a:rPr lang="en-US" sz="1200" b="1" kern="1200" baseline="0" dirty="0" smtClean="0">
                <a:solidFill>
                  <a:schemeClr val="tx1"/>
                </a:solidFill>
                <a:latin typeface="Trebuchet MS" pitchFamily="34" charset="0"/>
                <a:ea typeface="+mn-ea"/>
                <a:cs typeface="+mn-cs"/>
              </a:rPr>
              <a:t>E2010 scenario: </a:t>
            </a:r>
          </a:p>
          <a:p>
            <a:pPr lvl="0" fontAlgn="ctr"/>
            <a:r>
              <a:rPr lang="en-US" sz="1200" kern="1200" baseline="0" dirty="0" smtClean="0">
                <a:solidFill>
                  <a:schemeClr val="tx1"/>
                </a:solidFill>
                <a:latin typeface="Trebuchet MS" pitchFamily="34" charset="0"/>
                <a:ea typeface="+mn-ea"/>
                <a:cs typeface="+mn-cs"/>
              </a:rPr>
              <a:t>Retention Hold can now be carried out on a per mailbox basis</a:t>
            </a:r>
            <a:endParaRPr lang="en-US" sz="1200" kern="1200" dirty="0" smtClean="0">
              <a:solidFill>
                <a:schemeClr val="tx1"/>
              </a:solidFill>
              <a:latin typeface="Trebuchet MS" pitchFamily="34" charset="0"/>
              <a:ea typeface="+mn-ea"/>
              <a:cs typeface="+mn-cs"/>
            </a:endParaRPr>
          </a:p>
          <a:p>
            <a:pPr lvl="0" fontAlgn="ctr"/>
            <a:r>
              <a:rPr lang="en-US" sz="1200" b="1" kern="1200" dirty="0" smtClean="0">
                <a:solidFill>
                  <a:schemeClr val="tx1"/>
                </a:solidFill>
                <a:latin typeface="Trebuchet MS" pitchFamily="34" charset="0"/>
                <a:ea typeface="+mn-ea"/>
                <a:cs typeface="+mn-cs"/>
              </a:rPr>
              <a:t>Feature</a:t>
            </a:r>
            <a:r>
              <a:rPr lang="en-US" sz="1200" b="1" kern="1200" baseline="0" dirty="0" smtClean="0">
                <a:solidFill>
                  <a:schemeClr val="tx1"/>
                </a:solidFill>
                <a:latin typeface="Trebuchet MS" pitchFamily="34" charset="0"/>
                <a:ea typeface="+mn-ea"/>
                <a:cs typeface="+mn-cs"/>
              </a:rPr>
              <a:t> makes copy of both user- deleted and edited items. It also enables setting of </a:t>
            </a:r>
            <a:r>
              <a:rPr lang="en-US" sz="1200" b="1" kern="1200" dirty="0" smtClean="0">
                <a:solidFill>
                  <a:schemeClr val="tx1"/>
                </a:solidFill>
                <a:latin typeface="Trebuchet MS" pitchFamily="34" charset="0"/>
                <a:ea typeface="+mn-ea"/>
                <a:cs typeface="+mn-cs"/>
              </a:rPr>
              <a:t>Outlook litigation hold comment for each mailbox to inform the user of the hold. </a:t>
            </a:r>
          </a:p>
          <a:p>
            <a:pPr lvl="0" fontAlgn="ctr"/>
            <a:r>
              <a:rPr lang="en-US" sz="1200" kern="1200" dirty="0" smtClean="0">
                <a:solidFill>
                  <a:schemeClr val="tx1"/>
                </a:solidFill>
                <a:latin typeface="Trebuchet MS" pitchFamily="34" charset="0"/>
                <a:ea typeface="+mn-ea"/>
                <a:cs typeface="+mn-cs"/>
              </a:rPr>
              <a:t>The user continues to read e-mail and soft-delete it when it is no longer needed.</a:t>
            </a:r>
          </a:p>
          <a:p>
            <a:pPr lvl="0" fontAlgn="ctr"/>
            <a:r>
              <a:rPr lang="en-US" sz="1200" kern="1200" dirty="0" smtClean="0">
                <a:solidFill>
                  <a:schemeClr val="tx1"/>
                </a:solidFill>
                <a:latin typeface="Trebuchet MS" pitchFamily="34" charset="0"/>
                <a:ea typeface="+mn-ea"/>
                <a:cs typeface="+mn-cs"/>
              </a:rPr>
              <a:t>Each time an item is soft-deleted or modified (certain message properties only, detail below), a copy is placed in the dumpster.  Since the user hardly ever goes to the dumpster, he does not realize that items are no longer purged from it or that he can no longer manually empty it. </a:t>
            </a:r>
          </a:p>
          <a:p>
            <a:pPr lvl="0" fontAlgn="ctr"/>
            <a:r>
              <a:rPr lang="en-US" sz="1200" kern="1200" dirty="0" smtClean="0">
                <a:solidFill>
                  <a:schemeClr val="tx1"/>
                </a:solidFill>
                <a:latin typeface="Trebuchet MS" pitchFamily="34" charset="0"/>
                <a:ea typeface="+mn-ea"/>
                <a:cs typeface="+mn-cs"/>
              </a:rPr>
              <a:t>When the two litigating organizations have agreed on what must be produced, the legal team performs a discovery search that includes the dumpster.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latin typeface="Trebuchet MS" pitchFamily="34" charset="0"/>
                <a:ea typeface="+mn-ea"/>
                <a:cs typeface="+mn-cs"/>
              </a:rPr>
              <a:t>If the mailbox is moved, items that are on hold are moved with it (today, dumpster data is lost during move mailbox) </a:t>
            </a:r>
          </a:p>
          <a:p>
            <a:pPr lvl="0" fontAlgn="ctr"/>
            <a:endParaRPr lang="en-US" sz="1200" kern="1200" dirty="0" smtClean="0">
              <a:solidFill>
                <a:schemeClr val="tx1"/>
              </a:solidFill>
              <a:latin typeface="Trebuchet MS" pitchFamily="34" charset="0"/>
              <a:ea typeface="+mn-ea"/>
              <a:cs typeface="+mn-cs"/>
            </a:endParaRPr>
          </a:p>
          <a:p>
            <a:pPr lvl="0" fontAlgn="ctr"/>
            <a:r>
              <a:rPr lang="en-US" sz="1200" b="1" kern="1200" dirty="0" smtClean="0">
                <a:solidFill>
                  <a:schemeClr val="tx1"/>
                </a:solidFill>
                <a:latin typeface="Trebuchet MS" pitchFamily="34" charset="0"/>
                <a:ea typeface="+mn-ea"/>
                <a:cs typeface="+mn-cs"/>
              </a:rPr>
              <a:t>Dumpster</a:t>
            </a:r>
            <a:r>
              <a:rPr lang="en-US" sz="1200" b="1" kern="1200" baseline="0" dirty="0" smtClean="0">
                <a:solidFill>
                  <a:schemeClr val="tx1"/>
                </a:solidFill>
                <a:latin typeface="Trebuchet MS" pitchFamily="34" charset="0"/>
                <a:ea typeface="+mn-ea"/>
                <a:cs typeface="+mn-cs"/>
              </a:rPr>
              <a:t> 2.0 </a:t>
            </a:r>
          </a:p>
          <a:p>
            <a:pPr lvl="0" fontAlgn="ctr"/>
            <a:r>
              <a:rPr lang="en-US" sz="1200" kern="1200" baseline="0" dirty="0" smtClean="0">
                <a:solidFill>
                  <a:schemeClr val="tx1"/>
                </a:solidFill>
                <a:latin typeface="Trebuchet MS" pitchFamily="34" charset="0"/>
                <a:ea typeface="+mn-ea"/>
                <a:cs typeface="+mn-cs"/>
              </a:rPr>
              <a:t>Used to simply be a query </a:t>
            </a:r>
          </a:p>
          <a:p>
            <a:pPr lvl="0" fontAlgn="ctr"/>
            <a:r>
              <a:rPr lang="en-US" sz="1200" kern="1200" baseline="0" dirty="0" smtClean="0">
                <a:solidFill>
                  <a:schemeClr val="tx1"/>
                </a:solidFill>
                <a:latin typeface="Trebuchet MS" pitchFamily="34" charset="0"/>
                <a:ea typeface="+mn-ea"/>
                <a:cs typeface="+mn-cs"/>
              </a:rPr>
              <a:t>Now an indexed folder </a:t>
            </a:r>
          </a:p>
          <a:p>
            <a:pPr lvl="0" fontAlgn="ctr"/>
            <a:r>
              <a:rPr lang="en-US" sz="1200" kern="1200" baseline="0" dirty="0" smtClean="0">
                <a:solidFill>
                  <a:schemeClr val="tx1"/>
                </a:solidFill>
                <a:latin typeface="Trebuchet MS" pitchFamily="34" charset="0"/>
                <a:ea typeface="+mn-ea"/>
                <a:cs typeface="+mn-cs"/>
              </a:rPr>
              <a:t>Can be configured like a managed folder with specific retention policies </a:t>
            </a:r>
            <a:endParaRPr lang="en-US" sz="1200" kern="1200" dirty="0" smtClean="0">
              <a:solidFill>
                <a:schemeClr val="tx1"/>
              </a:solidFill>
              <a:latin typeface="Trebuchet MS"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5146E7-1A77-4DC7-82DB-5B1B9012FF8B}"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we have a few canned holds</a:t>
            </a:r>
            <a:r>
              <a:rPr lang="en-US" baseline="0" dirty="0" smtClean="0"/>
              <a:t> (15 day, 2 year, indefinite) out of the box. One can create more. Call out that the low touch admin could just use these. Should we put the low touch admin option before creating a new hold policy? That would be consistent with retention. </a:t>
            </a:r>
            <a:endParaRPr lang="en-US" dirty="0"/>
          </a:p>
        </p:txBody>
      </p:sp>
      <p:sp>
        <p:nvSpPr>
          <p:cNvPr id="4" name="Slide Number Placeholder 3"/>
          <p:cNvSpPr>
            <a:spLocks noGrp="1"/>
          </p:cNvSpPr>
          <p:nvPr>
            <p:ph type="sldNum" sz="quarter" idx="10"/>
          </p:nvPr>
        </p:nvSpPr>
        <p:spPr/>
        <p:txBody>
          <a:bodyPr/>
          <a:lstStyle/>
          <a:p>
            <a:fld id="{049EC2DB-640B-4BD2-8C7B-51DEE275931C}"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625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1100" b="1" baseline="0" dirty="0" smtClean="0">
                <a:latin typeface="Segoe"/>
              </a:rPr>
              <a:t>Objective: Clarify that Exchange 2010 offers both native archiving as well as journaling to third party archives. </a:t>
            </a:r>
          </a:p>
          <a:p>
            <a:endParaRPr lang="en-US" sz="1100" b="1" kern="1200" dirty="0" smtClean="0">
              <a:solidFill>
                <a:schemeClr val="tx1"/>
              </a:solidFill>
              <a:latin typeface="+mn-lt"/>
              <a:ea typeface="+mn-ea"/>
              <a:cs typeface="+mn-cs"/>
            </a:endParaRPr>
          </a:p>
          <a:p>
            <a:r>
              <a:rPr lang="en-US" sz="1100" b="0" kern="1200" dirty="0" smtClean="0">
                <a:solidFill>
                  <a:schemeClr val="tx1"/>
                </a:solidFill>
                <a:latin typeface="+mn-lt"/>
                <a:ea typeface="+mn-ea"/>
                <a:cs typeface="+mn-cs"/>
              </a:rPr>
              <a:t>Along</a:t>
            </a:r>
            <a:r>
              <a:rPr lang="en-US" sz="1100" b="0" kern="1200" baseline="0" dirty="0" smtClean="0">
                <a:solidFill>
                  <a:schemeClr val="tx1"/>
                </a:solidFill>
                <a:latin typeface="+mn-lt"/>
                <a:ea typeface="+mn-ea"/>
                <a:cs typeface="+mn-cs"/>
              </a:rPr>
              <a:t> with its own archiving capabilities, Exchange 2010 also offers enhanced journaling functionality, enabling organizations to leverage third-party on premise and hosted archive products. </a:t>
            </a:r>
          </a:p>
          <a:p>
            <a:endParaRPr lang="en-US" sz="1100" b="1" kern="1200" baseline="0" dirty="0" smtClean="0">
              <a:solidFill>
                <a:schemeClr val="tx1"/>
              </a:solidFill>
              <a:latin typeface="+mn-lt"/>
              <a:ea typeface="+mn-ea"/>
              <a:cs typeface="+mn-cs"/>
            </a:endParaRPr>
          </a:p>
          <a:p>
            <a:r>
              <a:rPr lang="en-US" sz="1100" b="1" kern="1200" dirty="0" smtClean="0">
                <a:solidFill>
                  <a:schemeClr val="tx1"/>
                </a:solidFill>
                <a:latin typeface="+mn-lt"/>
                <a:ea typeface="+mn-ea"/>
                <a:cs typeface="+mn-cs"/>
              </a:rPr>
              <a:t>Transport Journaling</a:t>
            </a:r>
            <a:endParaRPr lang="en-US" sz="1100" b="1" kern="1200" baseline="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Envelope journaling first appeared in Exchange 2003 and has since become the De facto standard for capturing email communications for compliance purposes on Exchange.  When envelope journaling is enabled and Exchange encounters a message which should be captured, Exchange creates a journal report and the original message is made an attachment to the report.  The P2 headers of the original message are copied to the report’s P2 headers and the original message’s P1 sender and recipient addresses along with the message subject, are copied into a list in the report body.</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E2K7 implementation of journaling is vastly different than its predecessor.  In E2K7 journaling has moved off of the mailbox and now runs completely in transport on the HUB server role.  This change enabled a variety of design improvements such as never </a:t>
            </a:r>
            <a:r>
              <a:rPr lang="en-US" sz="1100" kern="1200" dirty="0" err="1" smtClean="0">
                <a:solidFill>
                  <a:schemeClr val="tx1"/>
                </a:solidFill>
                <a:latin typeface="+mn-lt"/>
                <a:ea typeface="+mn-ea"/>
                <a:cs typeface="+mn-cs"/>
              </a:rPr>
              <a:t>NDRing</a:t>
            </a:r>
            <a:r>
              <a:rPr lang="en-US" sz="1100" kern="1200" dirty="0" smtClean="0">
                <a:solidFill>
                  <a:schemeClr val="tx1"/>
                </a:solidFill>
                <a:latin typeface="+mn-lt"/>
                <a:ea typeface="+mn-ea"/>
                <a:cs typeface="+mn-cs"/>
              </a:rPr>
              <a:t> a journal report, directing journal reports to any </a:t>
            </a:r>
            <a:r>
              <a:rPr lang="en-US" sz="1100" kern="1200" dirty="0" err="1" smtClean="0">
                <a:solidFill>
                  <a:schemeClr val="tx1"/>
                </a:solidFill>
                <a:latin typeface="+mn-lt"/>
                <a:ea typeface="+mn-ea"/>
                <a:cs typeface="+mn-cs"/>
              </a:rPr>
              <a:t>smtp</a:t>
            </a:r>
            <a:r>
              <a:rPr lang="en-US" sz="1100" kern="1200" dirty="0" smtClean="0">
                <a:solidFill>
                  <a:schemeClr val="tx1"/>
                </a:solidFill>
                <a:latin typeface="+mn-lt"/>
                <a:ea typeface="+mn-ea"/>
                <a:cs typeface="+mn-cs"/>
              </a:rPr>
              <a:t> address, as well as more granular control over which users are journaled.  Unlike E2K3, in which journaling was only configurable on a per-</a:t>
            </a:r>
            <a:r>
              <a:rPr lang="en-US" sz="1100" kern="1200" dirty="0" err="1" smtClean="0">
                <a:solidFill>
                  <a:schemeClr val="tx1"/>
                </a:solidFill>
                <a:latin typeface="+mn-lt"/>
                <a:ea typeface="+mn-ea"/>
                <a:cs typeface="+mn-cs"/>
              </a:rPr>
              <a:t>mdb</a:t>
            </a:r>
            <a:r>
              <a:rPr lang="en-US" sz="1100" kern="1200" dirty="0" smtClean="0">
                <a:solidFill>
                  <a:schemeClr val="tx1"/>
                </a:solidFill>
                <a:latin typeface="+mn-lt"/>
                <a:ea typeface="+mn-ea"/>
                <a:cs typeface="+mn-cs"/>
              </a:rPr>
              <a:t> level, E2K7’s journaling may be enabled for individual recipients, members of a group, the entire organization as well as on a per-</a:t>
            </a:r>
            <a:r>
              <a:rPr lang="en-US" sz="1100" kern="1200" dirty="0" err="1" smtClean="0">
                <a:solidFill>
                  <a:schemeClr val="tx1"/>
                </a:solidFill>
                <a:latin typeface="+mn-lt"/>
                <a:ea typeface="+mn-ea"/>
                <a:cs typeface="+mn-cs"/>
              </a:rPr>
              <a:t>mdb</a:t>
            </a:r>
            <a:r>
              <a:rPr lang="en-US" sz="1100" kern="1200" dirty="0" smtClean="0">
                <a:solidFill>
                  <a:schemeClr val="tx1"/>
                </a:solidFill>
                <a:latin typeface="+mn-lt"/>
                <a:ea typeface="+mn-ea"/>
                <a:cs typeface="+mn-cs"/>
              </a:rPr>
              <a:t> bases.  The report format in E2K7 journaling has also been modified to include detailed To/Cc/Bcc/Alt-Recipient and DL expansion information.</a:t>
            </a:r>
          </a:p>
          <a:p>
            <a:pPr lvl="0" fontAlgn="ctr"/>
            <a:endParaRPr lang="en-US" sz="1100" kern="1200" dirty="0" smtClean="0">
              <a:solidFill>
                <a:schemeClr val="tx1"/>
              </a:solidFill>
              <a:latin typeface="+mn-lt"/>
              <a:ea typeface="+mn-ea"/>
              <a:cs typeface="+mn-cs"/>
            </a:endParaRPr>
          </a:p>
          <a:p>
            <a:pPr lvl="0" fontAlgn="ctr"/>
            <a:r>
              <a:rPr lang="en-US" sz="1100" b="1" kern="1200" dirty="0" smtClean="0">
                <a:solidFill>
                  <a:schemeClr val="tx1"/>
                </a:solidFill>
                <a:latin typeface="+mn-lt"/>
                <a:ea typeface="+mn-ea"/>
                <a:cs typeface="+mn-cs"/>
              </a:rPr>
              <a:t>Report De Duplication: </a:t>
            </a:r>
            <a:endParaRPr lang="en-US" sz="1100" b="1" kern="1200" baseline="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With Exchange 2007</a:t>
            </a:r>
            <a:r>
              <a:rPr lang="en-US" sz="1100" kern="1200" baseline="0" dirty="0" smtClean="0">
                <a:solidFill>
                  <a:schemeClr val="tx1"/>
                </a:solidFill>
                <a:latin typeface="+mn-lt"/>
                <a:ea typeface="+mn-ea"/>
                <a:cs typeface="+mn-cs"/>
              </a:rPr>
              <a:t> journaling, i</a:t>
            </a:r>
            <a:r>
              <a:rPr lang="en-US" sz="1100" kern="1200" dirty="0" smtClean="0">
                <a:solidFill>
                  <a:schemeClr val="tx1"/>
                </a:solidFill>
                <a:latin typeface="+mn-lt"/>
                <a:ea typeface="+mn-ea"/>
                <a:cs typeface="+mn-cs"/>
              </a:rPr>
              <a:t>f a message meets the criteria specified in a journal rule a new journal report will be generated for the message. If CAT bifurcates a message prior to the journaling agent receiving the message, the journaling agent will generate multiple journal reports.* With many archive vendors charging based on the amount of data they store, generating multiple journal reports for a given message drastically increases organizations’ cost of archiving and discovery.  Customers have reported they see a</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approximately a 40% duplication in journal reports.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In E2010 if there are no DL expansion servers, transport journaling will create only one journal report per message.  If a DL expansion server exists this should create no more than 1 extra journal report (per DL expansion server). This will dramatically decrease duplication.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Note: </a:t>
            </a:r>
            <a:r>
              <a:rPr lang="en-US" sz="1100" i="1" kern="1200" dirty="0" smtClean="0">
                <a:solidFill>
                  <a:schemeClr val="tx1"/>
                </a:solidFill>
                <a:latin typeface="+mn-lt"/>
                <a:ea typeface="+mn-ea"/>
                <a:cs typeface="+mn-cs"/>
              </a:rPr>
              <a:t>Note: M1 will not address multiple journal reports which are </a:t>
            </a:r>
            <a:r>
              <a:rPr lang="en-US" sz="1100" i="1" kern="1200" dirty="0" err="1" smtClean="0">
                <a:solidFill>
                  <a:schemeClr val="tx1"/>
                </a:solidFill>
                <a:latin typeface="+mn-lt"/>
                <a:ea typeface="+mn-ea"/>
                <a:cs typeface="+mn-cs"/>
              </a:rPr>
              <a:t>genereated</a:t>
            </a:r>
            <a:r>
              <a:rPr lang="en-US" sz="1100" i="1" kern="1200" dirty="0" smtClean="0">
                <a:solidFill>
                  <a:schemeClr val="tx1"/>
                </a:solidFill>
                <a:latin typeface="+mn-lt"/>
                <a:ea typeface="+mn-ea"/>
                <a:cs typeface="+mn-cs"/>
              </a:rPr>
              <a:t> due to DL chipping (i.e. When a message is sent to a large DL, CAT bifurcates the message into multiple pieces, each of which contain a subset of recipients). This will be addressed in M2 with journaling aggregation.</a:t>
            </a:r>
            <a:endParaRPr lang="en-US" sz="11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journaling agent will generate multiple journal reports. In E2K7 CAT bifurcates messages for several reasons:</a:t>
            </a:r>
          </a:p>
          <a:p>
            <a:pPr lvl="1"/>
            <a:r>
              <a:rPr lang="en-US" sz="1100" kern="1200" dirty="0" smtClean="0">
                <a:solidFill>
                  <a:schemeClr val="tx1"/>
                </a:solidFill>
                <a:latin typeface="+mn-lt"/>
                <a:ea typeface="+mn-ea"/>
                <a:cs typeface="+mn-cs"/>
              </a:rPr>
              <a:t>DL Chipping size</a:t>
            </a:r>
          </a:p>
          <a:p>
            <a:pPr lvl="1"/>
            <a:r>
              <a:rPr lang="en-US" sz="1100" kern="1200" dirty="0" smtClean="0">
                <a:solidFill>
                  <a:schemeClr val="tx1"/>
                </a:solidFill>
                <a:latin typeface="+mn-lt"/>
                <a:ea typeface="+mn-ea"/>
                <a:cs typeface="+mn-cs"/>
              </a:rPr>
              <a:t>Per-recipient properties are not transmittable.  To work around this CAT bifurcates to divide up recipients and stamps a per-message property.</a:t>
            </a:r>
          </a:p>
          <a:p>
            <a:pPr lvl="1"/>
            <a:r>
              <a:rPr lang="en-US" sz="1100" kern="1200" dirty="0" smtClean="0">
                <a:solidFill>
                  <a:schemeClr val="tx1"/>
                </a:solidFill>
                <a:latin typeface="+mn-lt"/>
                <a:ea typeface="+mn-ea"/>
                <a:cs typeface="+mn-cs"/>
              </a:rPr>
              <a:t>Alt-recipients</a:t>
            </a:r>
          </a:p>
          <a:p>
            <a:pPr lvl="1"/>
            <a:r>
              <a:rPr lang="en-US" sz="1100" kern="1200" dirty="0" smtClean="0">
                <a:solidFill>
                  <a:schemeClr val="tx1"/>
                </a:solidFill>
                <a:latin typeface="+mn-lt"/>
                <a:ea typeface="+mn-ea"/>
                <a:cs typeface="+mn-cs"/>
              </a:rPr>
              <a:t>Content Conversion – which occurs if a message is sent to both internal and external recipients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lvl="0" fontAlgn="ct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5146E7-1A77-4DC7-82DB-5B1B9012FF8B}"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Highlight new multi-mailbox search GUI and advanced search features.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Traditional e-mail systems require complex access control policies and provide hard to use tools in order to meet the growing needs of </a:t>
            </a:r>
            <a:r>
              <a:rPr lang="en-US" sz="900" kern="1200" dirty="0" err="1" smtClean="0">
                <a:solidFill>
                  <a:schemeClr val="tx1"/>
                </a:solidFill>
                <a:latin typeface="Segoe" pitchFamily="34" charset="0"/>
                <a:ea typeface="+mn-ea"/>
                <a:cs typeface="+mn-cs"/>
              </a:rPr>
              <a:t>eDiscovery</a:t>
            </a:r>
            <a:r>
              <a:rPr lang="en-US" sz="900" kern="1200" dirty="0" smtClean="0">
                <a:solidFill>
                  <a:schemeClr val="tx1"/>
                </a:solidFill>
                <a:latin typeface="Segoe" pitchFamily="34" charset="0"/>
                <a:ea typeface="+mn-ea"/>
                <a:cs typeface="+mn-cs"/>
              </a:rPr>
              <a:t> and requirements of Human Resources departments relative to searching corporate communication throughout the e-mail infrastructure.  Those responsible for these tasks are non-IT users who are unfamiliar with e-mail administration tools and do not have access to the e-mail servers.  These compliance officers and HR representatives are having to follow complex processes and use complex tools, aided by IT, to handle what is already a complex problem due to legal and corporate governance.  Solutions are required which empower these individuals to go about their business without IT intervention and which ensure that only those assigned by the organization  to perform such tasks are able to.</a:t>
            </a:r>
          </a:p>
          <a:p>
            <a:endParaRPr lang="en-US" sz="900" kern="1200" dirty="0" smtClean="0">
              <a:solidFill>
                <a:schemeClr val="tx1"/>
              </a:solidFill>
              <a:latin typeface="Segoe" pitchFamily="34" charset="0"/>
              <a:ea typeface="+mn-ea"/>
              <a:cs typeface="+mn-cs"/>
            </a:endParaRPr>
          </a:p>
          <a:p>
            <a:r>
              <a:rPr lang="en-US" sz="900" b="1" kern="1200" dirty="0" smtClean="0">
                <a:solidFill>
                  <a:schemeClr val="tx1"/>
                </a:solidFill>
                <a:latin typeface="Segoe" pitchFamily="34" charset="0"/>
                <a:ea typeface="+mn-ea"/>
                <a:cs typeface="+mn-cs"/>
              </a:rPr>
              <a:t>Multi-Mailbox Search</a:t>
            </a:r>
            <a:r>
              <a:rPr lang="en-US" sz="900" kern="1200" dirty="0" smtClean="0">
                <a:solidFill>
                  <a:schemeClr val="tx1"/>
                </a:solidFill>
                <a:latin typeface="Segoe" pitchFamily="34" charset="0"/>
                <a:ea typeface="+mn-ea"/>
                <a:cs typeface="+mn-cs"/>
              </a:rPr>
              <a:t> enables multi-mailbox searches of mailbox items across both primary mailboxes and personal archives with an easy-to-use control panel. Mail located through discovery search is copied and moved to a specified mailbox or external store, as defined within the control panel. </a:t>
            </a:r>
          </a:p>
          <a:p>
            <a:endParaRPr lang="en-US" sz="900" kern="1200" dirty="0" smtClean="0">
              <a:solidFill>
                <a:schemeClr val="tx1"/>
              </a:solidFill>
              <a:latin typeface="Segoe" pitchFamily="34" charset="0"/>
              <a:ea typeface="+mn-ea"/>
              <a:cs typeface="+mn-cs"/>
            </a:endParaRPr>
          </a:p>
          <a:p>
            <a:pPr lvl="1"/>
            <a:r>
              <a:rPr lang="en-US" sz="900" kern="1200" dirty="0" smtClean="0">
                <a:solidFill>
                  <a:schemeClr val="tx1"/>
                </a:solidFill>
                <a:latin typeface="Segoe" pitchFamily="34" charset="0"/>
                <a:ea typeface="+mn-ea"/>
                <a:cs typeface="+mn-cs"/>
              </a:rPr>
              <a:t>Cross-mailbox search user interface enables compliance officers and HR to perform searches based on select e-mail attributes across the entire mail infrastructure</a:t>
            </a:r>
          </a:p>
          <a:p>
            <a:pPr lvl="1"/>
            <a:r>
              <a:rPr lang="en-US" sz="900" kern="1200" dirty="0" smtClean="0">
                <a:solidFill>
                  <a:schemeClr val="tx1"/>
                </a:solidFill>
                <a:latin typeface="Segoe" pitchFamily="34" charset="0"/>
                <a:ea typeface="+mn-ea"/>
                <a:cs typeface="+mn-cs"/>
              </a:rPr>
              <a:t>Searches includes multiple mailbox items (including e-mail, attachments, calendar items, tasks and contacts) </a:t>
            </a:r>
          </a:p>
          <a:p>
            <a:pPr lvl="1"/>
            <a:r>
              <a:rPr lang="en-US" sz="900" kern="1200" dirty="0" smtClean="0">
                <a:solidFill>
                  <a:schemeClr val="tx1"/>
                </a:solidFill>
                <a:latin typeface="Segoe" pitchFamily="34" charset="0"/>
                <a:ea typeface="+mn-ea"/>
                <a:cs typeface="+mn-cs"/>
              </a:rPr>
              <a:t>Advanced filtering capabilities include: sender, receiver, expiry policy, message size, sent/receive date, cc/bcc and regular expressions. </a:t>
            </a:r>
          </a:p>
          <a:p>
            <a:pPr lvl="1"/>
            <a:r>
              <a:rPr lang="en-US" sz="900" kern="1200" dirty="0" smtClean="0">
                <a:solidFill>
                  <a:schemeClr val="tx1"/>
                </a:solidFill>
                <a:latin typeface="Segoe" pitchFamily="34" charset="0"/>
                <a:ea typeface="+mn-ea"/>
                <a:cs typeface="+mn-cs"/>
              </a:rPr>
              <a:t>Roles based administration allows for easy delegated access to this tool with no complex Access Control Requirements</a:t>
            </a:r>
          </a:p>
          <a:p>
            <a:pPr lvl="1"/>
            <a:r>
              <a:rPr lang="en-US" sz="900" kern="1200" dirty="0" smtClean="0">
                <a:solidFill>
                  <a:schemeClr val="tx1"/>
                </a:solidFill>
                <a:latin typeface="Segoe" pitchFamily="34" charset="0"/>
                <a:ea typeface="+mn-ea"/>
                <a:cs typeface="+mn-cs"/>
              </a:rPr>
              <a:t>Delegating this search does not place any new load on the server </a:t>
            </a:r>
          </a:p>
          <a:p>
            <a:pPr lvl="1"/>
            <a:r>
              <a:rPr lang="en-US" sz="900" b="1" kern="1200" dirty="0" smtClean="0">
                <a:solidFill>
                  <a:schemeClr val="tx1"/>
                </a:solidFill>
                <a:latin typeface="Segoe" pitchFamily="34" charset="0"/>
                <a:ea typeface="+mn-ea"/>
                <a:cs typeface="+mn-cs"/>
              </a:rPr>
              <a:t>Word stemming feature: </a:t>
            </a:r>
            <a:r>
              <a:rPr lang="en-US" sz="900" kern="1200" dirty="0" smtClean="0">
                <a:solidFill>
                  <a:schemeClr val="tx1"/>
                </a:solidFill>
                <a:latin typeface="Segoe" pitchFamily="34" charset="0"/>
                <a:ea typeface="+mn-ea"/>
                <a:cs typeface="+mn-cs"/>
              </a:rPr>
              <a:t>when appropriate, it will search not only for your search terms, but also for words that are similar to some or all of those terms. </a:t>
            </a:r>
            <a:r>
              <a:rPr lang="en-US" sz="900" b="0" kern="1200" dirty="0" smtClean="0">
                <a:solidFill>
                  <a:schemeClr val="tx1"/>
                </a:solidFill>
                <a:latin typeface="Segoe" pitchFamily="34" charset="0"/>
                <a:ea typeface="+mn-ea"/>
                <a:cs typeface="+mn-cs"/>
              </a:rPr>
              <a:t>If you search for </a:t>
            </a:r>
            <a:r>
              <a:rPr lang="en-US" sz="900" b="0" i="1" kern="1200" dirty="0" smtClean="0">
                <a:solidFill>
                  <a:schemeClr val="tx1"/>
                </a:solidFill>
                <a:latin typeface="Segoe" pitchFamily="34" charset="0"/>
                <a:ea typeface="+mn-ea"/>
                <a:cs typeface="+mn-cs"/>
              </a:rPr>
              <a:t>finance reports</a:t>
            </a:r>
            <a:r>
              <a:rPr lang="en-US" sz="900" b="0" kern="1200" dirty="0" smtClean="0">
                <a:solidFill>
                  <a:schemeClr val="tx1"/>
                </a:solidFill>
                <a:latin typeface="Segoe" pitchFamily="34" charset="0"/>
                <a:ea typeface="+mn-ea"/>
                <a:cs typeface="+mn-cs"/>
              </a:rPr>
              <a:t>, MMS will also search for </a:t>
            </a:r>
            <a:r>
              <a:rPr lang="en-US" sz="900" b="0" i="1" kern="1200" dirty="0" smtClean="0">
                <a:solidFill>
                  <a:schemeClr val="tx1"/>
                </a:solidFill>
                <a:latin typeface="Segoe" pitchFamily="34" charset="0"/>
                <a:ea typeface="+mn-ea"/>
                <a:cs typeface="+mn-cs"/>
              </a:rPr>
              <a:t>financial reporting</a:t>
            </a:r>
            <a:r>
              <a:rPr lang="en-US" sz="900" b="0" kern="1200" dirty="0" smtClean="0">
                <a:solidFill>
                  <a:schemeClr val="tx1"/>
                </a:solidFill>
                <a:latin typeface="Segoe" pitchFamily="34" charset="0"/>
                <a:ea typeface="+mn-ea"/>
                <a:cs typeface="+mn-cs"/>
              </a:rPr>
              <a:t>, and other related variations of your terms.</a:t>
            </a:r>
            <a:endParaRPr lang="en-US" sz="900" b="0" kern="1200" dirty="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20000"/>
          </a:bodyPr>
          <a:lstStyle/>
          <a:p>
            <a:pPr marL="0" marR="0" lvl="0" indent="-103850" algn="l" defTabSz="897264" rtl="0" eaLnBrk="1" fontAlgn="auto" latinLnBrk="0" hangingPunct="1">
              <a:lnSpc>
                <a:spcPct val="90000"/>
              </a:lnSpc>
              <a:spcBef>
                <a:spcPts val="0"/>
              </a:spcBef>
              <a:spcAft>
                <a:spcPts val="327"/>
              </a:spcAft>
              <a:buClrTx/>
              <a:buSzTx/>
              <a:buFontTx/>
              <a:buNone/>
              <a:tabLst/>
              <a:defRPr/>
            </a:pPr>
            <a:r>
              <a:rPr lang="en-US" sz="1100" b="1" baseline="0" dirty="0" smtClean="0">
                <a:latin typeface="Segoe"/>
              </a:rPr>
              <a:t>Objective: Touch on additional features in MMS that support more efficient </a:t>
            </a:r>
            <a:r>
              <a:rPr lang="en-US" sz="1100" b="1" baseline="0" dirty="0" err="1" smtClean="0">
                <a:latin typeface="Segoe"/>
              </a:rPr>
              <a:t>eDiscovery</a:t>
            </a:r>
            <a:r>
              <a:rPr lang="en-US" sz="1100" b="1" baseline="0" dirty="0" smtClean="0">
                <a:latin typeface="Segoe"/>
              </a:rPr>
              <a:t>. </a:t>
            </a:r>
          </a:p>
          <a:p>
            <a:pPr marL="0" marR="0" lvl="0" indent="-103850" algn="l" defTabSz="897264" rtl="0" eaLnBrk="1" fontAlgn="auto" latinLnBrk="0" hangingPunct="1">
              <a:lnSpc>
                <a:spcPct val="90000"/>
              </a:lnSpc>
              <a:spcBef>
                <a:spcPts val="0"/>
              </a:spcBef>
              <a:spcAft>
                <a:spcPts val="327"/>
              </a:spcAft>
              <a:buClrTx/>
              <a:buSzTx/>
              <a:buFontTx/>
              <a:buNone/>
              <a:tabLst/>
              <a:defRPr/>
            </a:pPr>
            <a:endParaRPr lang="en-US" sz="1100" b="1" kern="1200" dirty="0" smtClean="0">
              <a:solidFill>
                <a:schemeClr val="tx1"/>
              </a:solidFill>
              <a:latin typeface="+mn-lt"/>
              <a:ea typeface="+mn-ea"/>
              <a:cs typeface="+mn-cs"/>
            </a:endParaRPr>
          </a:p>
          <a:p>
            <a:pPr marL="0" marR="0" lvl="0" indent="-103850" algn="l" defTabSz="897264" rtl="0" eaLnBrk="1" fontAlgn="auto" latinLnBrk="0" hangingPunct="1">
              <a:lnSpc>
                <a:spcPct val="90000"/>
              </a:lnSpc>
              <a:spcBef>
                <a:spcPts val="0"/>
              </a:spcBef>
              <a:spcAft>
                <a:spcPts val="327"/>
              </a:spcAft>
              <a:buClrTx/>
              <a:buSzTx/>
              <a:buFontTx/>
              <a:buNone/>
              <a:tabLst/>
              <a:defRPr/>
            </a:pPr>
            <a:r>
              <a:rPr lang="en-US" sz="1100" b="1" kern="1200" dirty="0" smtClean="0">
                <a:solidFill>
                  <a:schemeClr val="tx1"/>
                </a:solidFill>
                <a:latin typeface="+mn-lt"/>
                <a:ea typeface="+mn-ea"/>
                <a:cs typeface="+mn-cs"/>
              </a:rPr>
              <a:t>The Multi-Mailbox Search</a:t>
            </a:r>
            <a:r>
              <a:rPr lang="en-US" sz="1100" kern="1200" dirty="0" smtClean="0">
                <a:solidFill>
                  <a:schemeClr val="tx1"/>
                </a:solidFill>
                <a:latin typeface="+mn-lt"/>
                <a:ea typeface="+mn-ea"/>
                <a:cs typeface="+mn-cs"/>
              </a:rPr>
              <a:t> GUI</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also includes new features designed to further streamline the </a:t>
            </a:r>
            <a:r>
              <a:rPr lang="en-US" sz="1100" kern="1200" dirty="0" err="1" smtClean="0">
                <a:solidFill>
                  <a:schemeClr val="tx1"/>
                </a:solidFill>
                <a:latin typeface="+mn-lt"/>
                <a:ea typeface="+mn-ea"/>
                <a:cs typeface="+mn-cs"/>
              </a:rPr>
              <a:t>eDiscovery</a:t>
            </a:r>
            <a:r>
              <a:rPr lang="en-US" sz="1100" kern="1200" dirty="0" smtClean="0">
                <a:solidFill>
                  <a:schemeClr val="tx1"/>
                </a:solidFill>
                <a:latin typeface="+mn-lt"/>
                <a:ea typeface="+mn-ea"/>
                <a:cs typeface="+mn-cs"/>
              </a:rPr>
              <a:t> processes, including:</a:t>
            </a:r>
            <a:r>
              <a:rPr lang="en-US" sz="1100" kern="1200" baseline="0" dirty="0" smtClean="0">
                <a:solidFill>
                  <a:schemeClr val="tx1"/>
                </a:solidFill>
                <a:latin typeface="+mn-lt"/>
                <a:ea typeface="+mn-ea"/>
                <a:cs typeface="+mn-cs"/>
              </a:rPr>
              <a:t> </a:t>
            </a:r>
          </a:p>
          <a:p>
            <a:pPr marL="0" marR="0" lvl="0" indent="-103850" algn="l" defTabSz="897264" rtl="0" eaLnBrk="1" fontAlgn="auto" latinLnBrk="0" hangingPunct="1">
              <a:lnSpc>
                <a:spcPct val="90000"/>
              </a:lnSpc>
              <a:spcBef>
                <a:spcPts val="0"/>
              </a:spcBef>
              <a:spcAft>
                <a:spcPts val="327"/>
              </a:spcAft>
              <a:buClrTx/>
              <a:buSzTx/>
              <a:buFontTx/>
              <a:buNone/>
              <a:tabLst/>
              <a:defRPr/>
            </a:pPr>
            <a:endParaRPr lang="en-US" sz="1100" kern="1200" baseline="0" dirty="0" smtClean="0">
              <a:solidFill>
                <a:schemeClr val="tx1"/>
              </a:solidFill>
              <a:latin typeface="+mn-lt"/>
              <a:ea typeface="+mn-ea"/>
              <a:cs typeface="+mn-cs"/>
            </a:endParaRPr>
          </a:p>
          <a:p>
            <a:pPr lvl="1"/>
            <a:r>
              <a:rPr lang="en-US" sz="1100" dirty="0" smtClean="0">
                <a:latin typeface="+mn-lt"/>
              </a:rPr>
              <a:t>Easy </a:t>
            </a:r>
            <a:r>
              <a:rPr lang="en-US" sz="1100" baseline="0" dirty="0" smtClean="0">
                <a:latin typeface="+mn-lt"/>
              </a:rPr>
              <a:t>export to a specified destination (PST, mailbox or SMTP address) </a:t>
            </a:r>
          </a:p>
          <a:p>
            <a:pPr lvl="1"/>
            <a:r>
              <a:rPr lang="en-US" sz="1100" baseline="0" dirty="0" smtClean="0">
                <a:latin typeface="+mn-lt"/>
              </a:rPr>
              <a:t>Option to request email alert when search is complete (useful for enterprise-wide searches that can take longer) </a:t>
            </a:r>
          </a:p>
          <a:p>
            <a:pPr lvl="1"/>
            <a:r>
              <a:rPr lang="en-US" sz="1100" baseline="0" dirty="0" smtClean="0">
                <a:latin typeface="+mn-lt"/>
              </a:rPr>
              <a:t>Search results can be exported to a mailbox in Outlook or OWA</a:t>
            </a:r>
          </a:p>
          <a:p>
            <a:pPr lvl="1"/>
            <a:r>
              <a:rPr lang="en-US" sz="1100" baseline="0" dirty="0" smtClean="0">
                <a:latin typeface="+mn-lt"/>
              </a:rPr>
              <a:t>API enables access to query results by third-party tools for further processing (concept searching, etc.) </a:t>
            </a:r>
          </a:p>
          <a:p>
            <a:pPr marL="3971" indent="-105823" defTabSz="914313">
              <a:spcAft>
                <a:spcPts val="333"/>
              </a:spcAft>
              <a:defRPr/>
            </a:pPr>
            <a:endParaRPr lang="en-US" sz="1100" baseline="0" dirty="0" smtClean="0">
              <a:latin typeface="+mn-lt"/>
            </a:endParaRPr>
          </a:p>
          <a:p>
            <a:pPr marL="3971" indent="-105823" defTabSz="914313">
              <a:spcAft>
                <a:spcPts val="333"/>
              </a:spcAft>
              <a:defRPr/>
            </a:pPr>
            <a:endParaRPr lang="en-US" sz="1100" dirty="0" smtClean="0">
              <a:latin typeface="+mn-l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We did a survey of</a:t>
            </a:r>
            <a:r>
              <a:rPr lang="en-ZA" baseline="0" dirty="0" smtClean="0"/>
              <a:t> a number of customers and found that email data is usually stored in 4 different places:</a:t>
            </a:r>
          </a:p>
          <a:p>
            <a:endParaRPr lang="en-ZA" baseline="0" dirty="0" smtClean="0"/>
          </a:p>
          <a:p>
            <a:r>
              <a:rPr lang="en-ZA" dirty="0" smtClean="0"/>
              <a:t>So who uses backups as there archiving</a:t>
            </a:r>
            <a:r>
              <a:rPr lang="en-ZA" baseline="0" dirty="0" smtClean="0"/>
              <a:t> solution?</a:t>
            </a:r>
            <a:endParaRPr lang="en-Z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fld id="{EA8D5538-8A2C-43DC-AF72-CD3F64754970}" type="slidenum">
              <a:rPr lang="en-US" smtClean="0"/>
              <a:pPr/>
              <a:t>57</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a:xfrm>
            <a:off x="686115" y="4343283"/>
            <a:ext cx="5485772" cy="4115350"/>
          </a:xfrm>
          <a:prstGeom prst="rect">
            <a:avLst/>
          </a:prstGeom>
        </p:spPr>
        <p:txBody>
          <a:bodyPr lIns="90489" tIns="45245" rIns="90489" bIns="45245">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1100" b="1" baseline="0" dirty="0" smtClean="0">
                <a:latin typeface="Segoe"/>
              </a:rPr>
              <a:t>Objective: Summarize E2010 archiving and retention features. Touch on cost and storage benefits. </a:t>
            </a:r>
          </a:p>
          <a:p>
            <a:endParaRPr lang="en-US" sz="1100" b="1" dirty="0" smtClean="0">
              <a:latin typeface="Segoe"/>
            </a:endParaRPr>
          </a:p>
          <a:p>
            <a:r>
              <a:rPr lang="en-US" sz="1100" b="1" dirty="0" smtClean="0">
                <a:latin typeface="Segoe"/>
              </a:rPr>
              <a:t>Enable seamless user experience</a:t>
            </a:r>
            <a:r>
              <a:rPr lang="en-US" sz="1100" b="1" baseline="0" dirty="0" smtClean="0">
                <a:latin typeface="Segoe"/>
              </a:rPr>
              <a:t> </a:t>
            </a:r>
          </a:p>
          <a:p>
            <a:pPr marL="0" indent="0">
              <a:buNone/>
            </a:pPr>
            <a:r>
              <a:rPr lang="en-US" sz="1100" dirty="0" smtClean="0">
                <a:latin typeface="Segoe"/>
              </a:rPr>
              <a:t>End users can simply drag and drop PSTs into a Personal Archive folder located next to their other mailbox folders in Outlook or OWA </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dirty="0" smtClean="0">
                <a:latin typeface="Segoe" pitchFamily="34" charset="0"/>
              </a:rPr>
              <a:t>Much like auto-archive in</a:t>
            </a:r>
            <a:r>
              <a:rPr lang="en-US" sz="1100" baseline="0" dirty="0" smtClean="0">
                <a:latin typeface="Segoe" pitchFamily="34" charset="0"/>
              </a:rPr>
              <a:t> Outlook, </a:t>
            </a:r>
            <a:r>
              <a:rPr lang="en-US" sz="1100" dirty="0" smtClean="0">
                <a:latin typeface="Segoe" pitchFamily="34" charset="0"/>
              </a:rPr>
              <a:t>Mail</a:t>
            </a:r>
            <a:r>
              <a:rPr lang="en-US" sz="1100" baseline="0" dirty="0" smtClean="0">
                <a:latin typeface="Segoe" pitchFamily="34" charset="0"/>
              </a:rPr>
              <a:t> </a:t>
            </a:r>
            <a:r>
              <a:rPr lang="en-US" sz="1100" dirty="0" smtClean="0">
                <a:latin typeface="Segoe" pitchFamily="34" charset="0"/>
              </a:rPr>
              <a:t>in primary mailbox be moved automatically into Personal Archive to manage quota </a:t>
            </a:r>
            <a:endParaRPr lang="en-US" sz="1100" dirty="0" smtClean="0">
              <a:latin typeface="Segoe"/>
            </a:endParaRPr>
          </a:p>
          <a:p>
            <a:pPr marL="0" indent="0">
              <a:buNone/>
            </a:pPr>
            <a:r>
              <a:rPr lang="en-US" sz="1100" dirty="0" smtClean="0">
                <a:latin typeface="Segoe"/>
              </a:rPr>
              <a:t>Users can access, search and manage their archive folder directly from Outlook or OWA</a:t>
            </a:r>
          </a:p>
          <a:p>
            <a:pPr marL="0" indent="0">
              <a:buNone/>
            </a:pPr>
            <a:r>
              <a:rPr lang="en-US" sz="1100" dirty="0" smtClean="0">
                <a:latin typeface="Segoe"/>
              </a:rPr>
              <a:t>Policies applied to mail in the primary mailbox move seamlessly to mail moved to the Personal Archive </a:t>
            </a:r>
          </a:p>
          <a:p>
            <a:pPr marL="0" indent="0">
              <a:buNone/>
            </a:pPr>
            <a:endParaRPr lang="en-US" sz="1100" dirty="0" smtClean="0">
              <a:latin typeface="Segoe"/>
            </a:endParaRPr>
          </a:p>
          <a:p>
            <a:pPr marL="0" indent="0">
              <a:buNone/>
            </a:pPr>
            <a:r>
              <a:rPr lang="en-US" sz="1100" b="1" dirty="0" smtClean="0">
                <a:latin typeface="Segoe"/>
              </a:rPr>
              <a:t>Streamlined</a:t>
            </a:r>
            <a:r>
              <a:rPr lang="en-US" sz="1100" b="1" baseline="0" dirty="0" smtClean="0">
                <a:latin typeface="Segoe"/>
              </a:rPr>
              <a:t> administrative experience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Segoe"/>
              </a:rPr>
              <a:t>Use Exchange UM to</a:t>
            </a:r>
            <a:r>
              <a:rPr lang="en-US" sz="1100" baseline="0" dirty="0" smtClean="0">
                <a:latin typeface="Segoe"/>
              </a:rPr>
              <a:t> index and c</a:t>
            </a:r>
            <a:r>
              <a:rPr lang="en-US" sz="1100" dirty="0" smtClean="0">
                <a:latin typeface="Segoe"/>
              </a:rPr>
              <a:t>entralize all mail items and attachments, including voicemail, IM – even IRM-protected</a:t>
            </a:r>
            <a:r>
              <a:rPr lang="en-US" sz="1100" baseline="0" dirty="0" smtClean="0">
                <a:latin typeface="Segoe"/>
              </a:rPr>
              <a:t> mail </a:t>
            </a:r>
            <a:endParaRPr lang="en-US" sz="1100" dirty="0" smtClean="0">
              <a:latin typeface="Segoe"/>
            </a:endParaRPr>
          </a:p>
          <a:p>
            <a:pPr marL="0" indent="0">
              <a:buNone/>
            </a:pPr>
            <a:r>
              <a:rPr lang="en-US" sz="1100" baseline="0" dirty="0" smtClean="0">
                <a:latin typeface="Segoe"/>
              </a:rPr>
              <a:t>Both primary mailboxes and Personal Archives can be managed centrally from one management panel (EMC and/or ECP) </a:t>
            </a:r>
            <a:endParaRPr lang="en-US" sz="1100" dirty="0" smtClean="0">
              <a:latin typeface="Segoe"/>
            </a:endParaRPr>
          </a:p>
          <a:p>
            <a:r>
              <a:rPr lang="en-US" sz="1100" baseline="0" dirty="0" smtClean="0">
                <a:latin typeface="Segoe"/>
              </a:rPr>
              <a:t>Administrators can search primary mailboxes and Personal Archives across the organization using multi-mailbox search </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baseline="0" dirty="0" smtClean="0">
                <a:latin typeface="Segoe"/>
              </a:rPr>
              <a:t>Administrators can configure retention polices (including Litigation Holds) that  apply to both primary mailboxes and Personal Archives – per individual, group, or across the organization</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baseline="0" dirty="0" smtClean="0">
                <a:latin typeface="Segoe"/>
              </a:rPr>
              <a:t>Auditing and reporting can be applied to all mailboxes, including Personal Archives </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baseline="0" dirty="0" smtClean="0">
                <a:latin typeface="Segoe"/>
              </a:rPr>
              <a:t>Administrators can delegate access to retention policy management, litigation hold and multi-mailbox search to non-IT administrators such as compliance officers, litigators and HR managers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baseline="0" dirty="0" smtClean="0">
              <a:latin typeface="Segoe"/>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1" baseline="0" dirty="0" smtClean="0">
                <a:latin typeface="Segoe"/>
              </a:rPr>
              <a:t>Reduced costs </a:t>
            </a:r>
          </a:p>
          <a:p>
            <a:pPr marL="174625" lvl="1" indent="-174625">
              <a:buFont typeface="Arial" pitchFamily="34" charset="0"/>
              <a:buChar char="•"/>
              <a:defRPr/>
            </a:pPr>
            <a:r>
              <a:rPr lang="en-US" sz="1600" dirty="0" smtClean="0"/>
              <a:t>Archiving,</a:t>
            </a:r>
            <a:r>
              <a:rPr lang="en-US" sz="1600" baseline="0" dirty="0" smtClean="0"/>
              <a:t> MMS, retention policies are all </a:t>
            </a:r>
            <a:r>
              <a:rPr lang="en-US" sz="1600" dirty="0" smtClean="0"/>
              <a:t>part of Exchange 2010 ECAL) </a:t>
            </a:r>
          </a:p>
          <a:p>
            <a:pPr marL="174625" lvl="1" indent="-174625">
              <a:buFont typeface="Arial" pitchFamily="34" charset="0"/>
              <a:buChar char="•"/>
              <a:defRPr/>
            </a:pPr>
            <a:r>
              <a:rPr lang="en-US" sz="1600" dirty="0" smtClean="0"/>
              <a:t>No separate archive to manage = lower administrative costs</a:t>
            </a:r>
          </a:p>
          <a:p>
            <a:pPr marL="174625" lvl="1" indent="-174625">
              <a:buFont typeface="Arial" pitchFamily="34" charset="0"/>
              <a:buChar char="•"/>
              <a:defRPr/>
            </a:pPr>
            <a:r>
              <a:rPr lang="en-US" sz="1600" dirty="0" smtClean="0"/>
              <a:t>Option to use DAS-SATA storage architecture to reduce storage costs </a:t>
            </a:r>
          </a:p>
          <a:p>
            <a:pPr marL="212981" marR="0" lvl="1" indent="0" algn="l" defTabSz="914363" rtl="0" eaLnBrk="1" fontAlgn="auto" latinLnBrk="0" hangingPunct="1">
              <a:lnSpc>
                <a:spcPct val="90000"/>
              </a:lnSpc>
              <a:spcBef>
                <a:spcPts val="0"/>
              </a:spcBef>
              <a:spcAft>
                <a:spcPts val="333"/>
              </a:spcAft>
              <a:buClrTx/>
              <a:buSzTx/>
              <a:buFontTx/>
              <a:buNone/>
              <a:tabLst/>
              <a:defRPr/>
            </a:pPr>
            <a:r>
              <a:rPr lang="en-US" sz="1100" baseline="0" dirty="0" smtClean="0">
                <a:latin typeface="Segoe"/>
              </a:rPr>
              <a:t>To optimize use of less expensive storage: </a:t>
            </a:r>
          </a:p>
          <a:p>
            <a:pPr marL="328070" marR="0" lvl="2" indent="0" algn="l" defTabSz="914363" rtl="0" eaLnBrk="1" fontAlgn="auto" latinLnBrk="0" hangingPunct="1">
              <a:lnSpc>
                <a:spcPct val="90000"/>
              </a:lnSpc>
              <a:spcBef>
                <a:spcPts val="0"/>
              </a:spcBef>
              <a:spcAft>
                <a:spcPts val="333"/>
              </a:spcAft>
              <a:buClrTx/>
              <a:buSzTx/>
              <a:buFontTx/>
              <a:buNone/>
              <a:tabLst/>
              <a:defRPr/>
            </a:pPr>
            <a:r>
              <a:rPr lang="en-US" sz="1100" i="0" kern="1200" dirty="0" smtClean="0">
                <a:solidFill>
                  <a:schemeClr val="tx1"/>
                </a:solidFill>
                <a:latin typeface="Segoe"/>
                <a:ea typeface="+mn-ea"/>
                <a:cs typeface="+mn-cs"/>
              </a:rPr>
              <a:t>Exchange 2010 delivers a 50% reduction in disk IO over Exchange 2007, lowering the bar for minimum disk performance required to run Exchange.  </a:t>
            </a:r>
          </a:p>
          <a:p>
            <a:pPr marL="328070" marR="0" lvl="2" indent="0" algn="l" defTabSz="914363" rtl="0" eaLnBrk="1" fontAlgn="auto" latinLnBrk="0" hangingPunct="1">
              <a:lnSpc>
                <a:spcPct val="90000"/>
              </a:lnSpc>
              <a:spcBef>
                <a:spcPts val="0"/>
              </a:spcBef>
              <a:spcAft>
                <a:spcPts val="333"/>
              </a:spcAft>
              <a:buClrTx/>
              <a:buSzTx/>
              <a:buFontTx/>
              <a:buNone/>
              <a:tabLst/>
              <a:defRPr/>
            </a:pPr>
            <a:r>
              <a:rPr lang="en-US" sz="1100" i="0" kern="1200" dirty="0" smtClean="0">
                <a:solidFill>
                  <a:schemeClr val="tx1"/>
                </a:solidFill>
                <a:latin typeface="Segoe"/>
                <a:ea typeface="+mn-ea"/>
                <a:cs typeface="+mn-cs"/>
              </a:rPr>
              <a:t>Additionally, IO patterns are optimized so that disk writes are less </a:t>
            </a:r>
            <a:r>
              <a:rPr lang="en-US" sz="1100" i="0" kern="1200" dirty="0" err="1" smtClean="0">
                <a:solidFill>
                  <a:schemeClr val="tx1"/>
                </a:solidFill>
                <a:latin typeface="Segoe"/>
                <a:ea typeface="+mn-ea"/>
                <a:cs typeface="+mn-cs"/>
              </a:rPr>
              <a:t>bursty</a:t>
            </a:r>
            <a:r>
              <a:rPr lang="en-US" sz="1100" i="0" kern="1200" dirty="0" smtClean="0">
                <a:solidFill>
                  <a:schemeClr val="tx1"/>
                </a:solidFill>
                <a:latin typeface="Segoe"/>
                <a:ea typeface="+mn-ea"/>
                <a:cs typeface="+mn-cs"/>
              </a:rPr>
              <a:t> and more suitable for Serial Advanced Technology Attachment (SATA) disks and Exchange is more resilient to storage problems.  </a:t>
            </a:r>
          </a:p>
          <a:p>
            <a:pPr marL="328070" marR="0" lvl="2" indent="0" algn="l" defTabSz="914363" rtl="0" eaLnBrk="1" fontAlgn="auto" latinLnBrk="0" hangingPunct="1">
              <a:lnSpc>
                <a:spcPct val="90000"/>
              </a:lnSpc>
              <a:spcBef>
                <a:spcPts val="0"/>
              </a:spcBef>
              <a:spcAft>
                <a:spcPts val="333"/>
              </a:spcAft>
              <a:buClrTx/>
              <a:buSzTx/>
              <a:buFontTx/>
              <a:buNone/>
              <a:tabLst/>
              <a:defRPr/>
            </a:pPr>
            <a:r>
              <a:rPr lang="en-US" sz="1100" i="0" kern="1200" dirty="0" smtClean="0">
                <a:solidFill>
                  <a:schemeClr val="tx1"/>
                </a:solidFill>
                <a:latin typeface="Segoe"/>
                <a:ea typeface="+mn-ea"/>
                <a:cs typeface="+mn-cs"/>
              </a:rPr>
              <a:t>When corruption is caused by minor disk faults, Exchange automatically repairs the affected database pages using a copy of the database that is configured for high availability. </a:t>
            </a:r>
          </a:p>
          <a:p>
            <a:pPr marL="328070" marR="0" lvl="2" indent="0" algn="l" defTabSz="914363" rtl="0" eaLnBrk="1" fontAlgn="auto" latinLnBrk="0" hangingPunct="1">
              <a:lnSpc>
                <a:spcPct val="90000"/>
              </a:lnSpc>
              <a:spcBef>
                <a:spcPts val="0"/>
              </a:spcBef>
              <a:spcAft>
                <a:spcPts val="333"/>
              </a:spcAft>
              <a:buClrTx/>
              <a:buSzTx/>
              <a:buFontTx/>
              <a:buNone/>
              <a:tabLst/>
              <a:defRPr/>
            </a:pPr>
            <a:r>
              <a:rPr lang="en-US" sz="1100" i="0" kern="1200" dirty="0" smtClean="0">
                <a:solidFill>
                  <a:schemeClr val="tx1"/>
                </a:solidFill>
                <a:latin typeface="Segoe"/>
                <a:ea typeface="+mn-ea"/>
                <a:cs typeface="+mn-cs"/>
              </a:rPr>
              <a:t>When an entire drive fails, fast database-level failover makes it possible for administrators to swap failed drives with minimal impact to users.  These advances make Redundant Array of Inexpensive Disks (RAID)-less disk configurations feasible for some organizations.</a:t>
            </a:r>
          </a:p>
          <a:p>
            <a:endParaRPr lang="en-US" sz="1100" baseline="0" dirty="0" smtClean="0">
              <a:latin typeface="Segoe"/>
            </a:endParaRPr>
          </a:p>
          <a:p>
            <a:endParaRPr lang="en-US" sz="1100" baseline="0" dirty="0" smtClean="0">
              <a:latin typeface="Segoe"/>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8/13/2009 8:16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Summarize – change this slide into less content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overall goal is to try and provide you with the capabilities that will allow you to keep your information within the mail store.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Exchange 2010 Archive builds features into Exchange that will allow IT Admins to bring e-mail back under their control while providing a consistent User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 of customers have not deployed</a:t>
            </a:r>
            <a:r>
              <a:rPr lang="en-US" baseline="0" dirty="0" smtClean="0"/>
              <a:t> an email archive – email tracker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 do not have an adequate email archive – </a:t>
            </a:r>
            <a:r>
              <a:rPr lang="en-US" dirty="0" err="1" smtClean="0"/>
              <a:t>Osterman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notion</a:t>
            </a:r>
            <a:r>
              <a:rPr lang="en-US" baseline="0" dirty="0" smtClean="0"/>
              <a:t> is you will have a PST like experience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 xmlns:p14="http://schemas.microsoft.com/office/powerpoint/2007/7/12/main" val="174515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latin typeface="Segoe"/>
              </a:rPr>
              <a:t>Objective: Summarize Personal Archive as a simple way to better manage PSTs and mailbox quota.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Exchange will provide a new archive mailbox type which can be automatically provisioned for a user when archiving is enabled.  This mailbox will be accessed through Outlook just like a delegate mailbox.  This means the mailbox will only be available when Outlook is online with the Exchange server or through OWA.  However, since the archive is stored on the server, it will be accessible from anywhere you have internet access. </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Mail can be moved automatically</a:t>
            </a:r>
            <a:r>
              <a:rPr lang="en-US" sz="900" kern="1200" baseline="0" dirty="0" smtClean="0">
                <a:solidFill>
                  <a:schemeClr val="tx1"/>
                </a:solidFill>
                <a:latin typeface="Segoe" pitchFamily="34" charset="0"/>
                <a:ea typeface="+mn-ea"/>
                <a:cs typeface="+mn-cs"/>
              </a:rPr>
              <a:t> to Personal Archive through Retention Policies </a:t>
            </a:r>
          </a:p>
          <a:p>
            <a:r>
              <a:rPr lang="en-US" sz="900" kern="1200" baseline="0" dirty="0" smtClean="0">
                <a:solidFill>
                  <a:schemeClr val="tx1"/>
                </a:solidFill>
                <a:latin typeface="Segoe" pitchFamily="34" charset="0"/>
                <a:ea typeface="+mn-ea"/>
                <a:cs typeface="+mn-cs"/>
              </a:rPr>
              <a:t>In this way, the archive works much like auto-archive in Outlook to help users manage quota; difference, of course, is that mail remains centralized on the server for compliance purposes. </a:t>
            </a:r>
            <a:endParaRPr lang="en-US" sz="900" kern="1200" dirty="0" smtClean="0">
              <a:solidFill>
                <a:schemeClr val="tx1"/>
              </a:solidFill>
              <a:latin typeface="Segoe" pitchFamily="34" charset="0"/>
              <a:ea typeface="+mn-ea"/>
              <a:cs typeface="+mn-cs"/>
            </a:endParaRPr>
          </a:p>
          <a:p>
            <a:endParaRPr lang="en-US" sz="900" kern="1200" dirty="0" smtClean="0">
              <a:solidFill>
                <a:schemeClr val="tx1"/>
              </a:solidFill>
              <a:latin typeface="Segoe"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latin typeface="Segoe" pitchFamily="34" charset="0"/>
                <a:ea typeface="+mn-ea"/>
                <a:cs typeface="+mn-cs"/>
              </a:rPr>
              <a:t>Quota notes: </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Administrators have</a:t>
            </a:r>
            <a:r>
              <a:rPr lang="en-US" sz="900" kern="1200" baseline="0" dirty="0" smtClean="0">
                <a:solidFill>
                  <a:schemeClr val="tx1"/>
                </a:solidFill>
                <a:latin typeface="Segoe" pitchFamily="34" charset="0"/>
                <a:ea typeface="+mn-ea"/>
                <a:cs typeface="+mn-cs"/>
              </a:rPr>
              <a:t> option to set separate archive quota </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Archive quota</a:t>
            </a:r>
            <a:r>
              <a:rPr lang="en-US" sz="900" baseline="0" dirty="0" smtClean="0"/>
              <a:t> </a:t>
            </a:r>
            <a:r>
              <a:rPr lang="en-US" sz="900" dirty="0" smtClean="0"/>
              <a:t>does not count against mailbox quota</a:t>
            </a:r>
          </a:p>
          <a:p>
            <a:r>
              <a:rPr lang="en-US" sz="900" kern="1200" baseline="0" dirty="0" smtClean="0">
                <a:solidFill>
                  <a:schemeClr val="tx1"/>
                </a:solidFill>
                <a:latin typeface="Segoe" pitchFamily="34" charset="0"/>
                <a:ea typeface="+mn-ea"/>
                <a:cs typeface="+mn-cs"/>
              </a:rPr>
              <a:t>Out of the box archive quota is set at 10GB; archives over 10GB trigger an alert email to admin</a:t>
            </a:r>
            <a:endParaRPr lang="en-US" sz="900" kern="1200" dirty="0" smtClean="0">
              <a:solidFill>
                <a:schemeClr val="tx1"/>
              </a:solidFill>
              <a:latin typeface="Segoe" pitchFamily="34" charset="0"/>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CE5146E7-1A77-4DC7-82DB-5B1B9012FF8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Key Points: </a:t>
            </a:r>
          </a:p>
          <a:p>
            <a:pPr marL="228600" indent="-228600">
              <a:buAutoNum type="arabicParenR"/>
            </a:pPr>
            <a:r>
              <a:rPr lang="en-US" dirty="0" smtClean="0"/>
              <a:t>These frame our story</a:t>
            </a:r>
            <a:r>
              <a:rPr lang="en-US" baseline="0" dirty="0" smtClean="0"/>
              <a:t> – they are the tenants we constantly refer back to when making decisions around User archiving</a:t>
            </a:r>
          </a:p>
          <a:p>
            <a:pPr marL="228600" indent="-228600">
              <a:buAutoNum type="arabicParenR"/>
            </a:pPr>
            <a:r>
              <a:rPr lang="en-US" baseline="0" dirty="0" smtClean="0"/>
              <a:t>Some of these may be controversial</a:t>
            </a:r>
          </a:p>
          <a:p>
            <a:pPr marL="228600" indent="-228600">
              <a:buNone/>
            </a:pPr>
            <a:r>
              <a:rPr lang="en-US" baseline="0" dirty="0" smtClean="0"/>
              <a:t>3) Key points specific bullets:</a:t>
            </a:r>
          </a:p>
          <a:p>
            <a:pPr marL="228600" indent="-228600">
              <a:buNone/>
            </a:pPr>
            <a:r>
              <a:rPr lang="en-US" baseline="0" dirty="0" smtClean="0"/>
              <a:t>	1) PST: Since late in the cycle did not try to improve on PST Experience, but provide similar, well-understood functionality</a:t>
            </a:r>
          </a:p>
          <a:p>
            <a:pPr marL="228600" indent="-228600">
              <a:buNone/>
            </a:pPr>
            <a:r>
              <a:rPr lang="en-US" baseline="0" dirty="0" smtClean="0"/>
              <a:t>	2) 1 Archive: They may be able to open additional Archives, but a user only “owns” one archive (1:1 mapping between </a:t>
            </a:r>
            <a:r>
              <a:rPr lang="en-US" baseline="0" dirty="0" err="1" smtClean="0"/>
              <a:t>mbx</a:t>
            </a:r>
            <a:r>
              <a:rPr lang="en-US" baseline="0" dirty="0" smtClean="0"/>
              <a:t> and archive)</a:t>
            </a:r>
          </a:p>
          <a:p>
            <a:pPr marL="228600" indent="-228600">
              <a:buNone/>
            </a:pPr>
            <a:r>
              <a:rPr lang="en-US" baseline="0" dirty="0" smtClean="0"/>
              <a:t>	3) Global Delete Policies:  This is important so the user can know exactly when a message expires – it doesn’t magically change underneath them just because it is moved to the archive.</a:t>
            </a:r>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hyperlink" Target="http://www.tech-ed.co.za/" TargetMode="External"/><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hyperlink" Target="http://microsoft.com/technet" TargetMode="External"/><Relationship Id="rId9" Type="http://schemas.openxmlformats.org/officeDocument/2006/relationships/image" Target="../media/image55.em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4400" dirty="0" smtClean="0"/>
              <a:t>Preserve: Archive and the User </a:t>
            </a:r>
            <a:r>
              <a:rPr lang="en-US" dirty="0" smtClean="0"/>
              <a:t/>
            </a:r>
            <a:br>
              <a:rPr lang="en-US" dirty="0" smtClean="0"/>
            </a:br>
            <a:r>
              <a:rPr lang="en-US" sz="3200" dirty="0" err="1" smtClean="0">
                <a:solidFill>
                  <a:schemeClr val="tx2"/>
                </a:solidFill>
              </a:rPr>
              <a:t>User</a:t>
            </a:r>
            <a:r>
              <a:rPr lang="en-US" sz="3200" dirty="0" smtClean="0">
                <a:solidFill>
                  <a:schemeClr val="tx2"/>
                </a:solidFill>
              </a:rPr>
              <a:t> Goals and Assumptions</a:t>
            </a:r>
            <a:endParaRPr lang="en-US" sz="3200" dirty="0">
              <a:solidFill>
                <a:schemeClr val="tx2"/>
              </a:solidFill>
            </a:endParaRPr>
          </a:p>
        </p:txBody>
      </p:sp>
      <p:sp>
        <p:nvSpPr>
          <p:cNvPr id="3" name="Text Placeholder 2"/>
          <p:cNvSpPr>
            <a:spLocks noGrp="1"/>
          </p:cNvSpPr>
          <p:nvPr>
            <p:ph type="body" idx="1"/>
          </p:nvPr>
        </p:nvSpPr>
        <p:spPr>
          <a:xfrm>
            <a:off x="373707" y="1605281"/>
            <a:ext cx="8381999" cy="4984536"/>
          </a:xfrm>
        </p:spPr>
        <p:txBody>
          <a:bodyPr>
            <a:normAutofit fontScale="32500" lnSpcReduction="20000"/>
          </a:bodyPr>
          <a:lstStyle/>
          <a:p>
            <a:pPr marL="514350" indent="-514350">
              <a:buFont typeface="+mj-lt"/>
              <a:buAutoNum type="arabicPeriod"/>
            </a:pPr>
            <a:r>
              <a:rPr lang="en-US" sz="9600" dirty="0"/>
              <a:t>Preserve or improve PST experience for the </a:t>
            </a:r>
            <a:r>
              <a:rPr lang="en-US" sz="9600" dirty="0" smtClean="0"/>
              <a:t>User</a:t>
            </a:r>
            <a:endParaRPr lang="en-US" sz="9600" dirty="0"/>
          </a:p>
          <a:p>
            <a:pPr marL="514350" indent="-514350">
              <a:buFont typeface="+mj-lt"/>
              <a:buAutoNum type="arabicPeriod"/>
            </a:pPr>
            <a:r>
              <a:rPr lang="en-US" sz="9600" dirty="0"/>
              <a:t>Preserve or improve workflow for the </a:t>
            </a:r>
            <a:r>
              <a:rPr lang="en-US" sz="9600" dirty="0" smtClean="0"/>
              <a:t>User </a:t>
            </a:r>
            <a:r>
              <a:rPr lang="en-US" sz="9600" dirty="0"/>
              <a:t>irrespective of regulatory or storage </a:t>
            </a:r>
            <a:r>
              <a:rPr lang="en-US" sz="9600" dirty="0" smtClean="0"/>
              <a:t>constraints.</a:t>
            </a:r>
          </a:p>
          <a:p>
            <a:pPr marL="514350" indent="-514350">
              <a:buFont typeface="+mj-lt"/>
              <a:buAutoNum type="arabicPeriod"/>
            </a:pPr>
            <a:r>
              <a:rPr lang="en-US" sz="9800" dirty="0" smtClean="0"/>
              <a:t>Users will only have one Archive in E2010</a:t>
            </a:r>
            <a:endParaRPr lang="en-US" sz="9800" dirty="0"/>
          </a:p>
          <a:p>
            <a:pPr marL="514350" indent="-514350">
              <a:buFont typeface="+mj-lt"/>
              <a:buAutoNum type="arabicPeriod"/>
            </a:pPr>
            <a:r>
              <a:rPr lang="en-US" sz="9800" dirty="0" smtClean="0"/>
              <a:t>Archive is Online Only</a:t>
            </a:r>
          </a:p>
          <a:p>
            <a:pPr marL="514350" indent="-514350">
              <a:buFont typeface="+mj-lt"/>
              <a:buAutoNum type="arabicPeriod"/>
            </a:pPr>
            <a:r>
              <a:rPr lang="en-US" sz="9800" dirty="0" smtClean="0"/>
              <a:t>Mail Folders automatically moved to archive by default</a:t>
            </a:r>
          </a:p>
          <a:p>
            <a:pPr marL="514350" indent="-514350">
              <a:buFont typeface="+mj-lt"/>
              <a:buAutoNum type="arabicPeriod"/>
            </a:pPr>
            <a:r>
              <a:rPr lang="en-US" sz="9800" dirty="0" smtClean="0"/>
              <a:t>Delete Policies are Global (they travel with messages as they move to Archive)</a:t>
            </a:r>
          </a:p>
          <a:p>
            <a:pPr marL="514350" indent="-514350">
              <a:buFont typeface="+mj-lt"/>
              <a:buAutoNum type="arabicPeriod"/>
            </a:pPr>
            <a:r>
              <a:rPr lang="en-US" sz="9800" dirty="0" smtClean="0"/>
              <a:t>Explicitly Set Policies evaluated on longest wins basis</a:t>
            </a:r>
            <a:endParaRPr lang="en-US" dirty="0"/>
          </a:p>
        </p:txBody>
      </p:sp>
    </p:spTree>
  </p:cSld>
  <p:clrMapOvr>
    <a:masterClrMapping/>
  </p:clrMapOvr>
  <p:transition advTm="249433">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30188"/>
            <a:ext cx="8382000" cy="1107996"/>
          </a:xfrm>
        </p:spPr>
        <p:txBody>
          <a:bodyPr/>
          <a:lstStyle/>
          <a:p>
            <a:r>
              <a:rPr lang="en-US" dirty="0" smtClean="0"/>
              <a:t>Preserve</a:t>
            </a:r>
            <a:r>
              <a:rPr lang="en-US" dirty="0"/>
              <a:t>: Archive and the </a:t>
            </a:r>
            <a:r>
              <a:rPr lang="en-US" dirty="0" smtClean="0"/>
              <a:t>User </a:t>
            </a:r>
            <a:br>
              <a:rPr lang="en-US" dirty="0" smtClean="0"/>
            </a:br>
            <a:r>
              <a:rPr lang="en-US" sz="3200" dirty="0" smtClean="0">
                <a:solidFill>
                  <a:schemeClr val="tx1"/>
                </a:solidFill>
              </a:rPr>
              <a:t>Scenarios</a:t>
            </a:r>
          </a:p>
        </p:txBody>
      </p:sp>
      <p:sp>
        <p:nvSpPr>
          <p:cNvPr id="7171" name="Content Placeholder 2"/>
          <p:cNvSpPr>
            <a:spLocks noGrp="1"/>
          </p:cNvSpPr>
          <p:nvPr>
            <p:ph idx="1"/>
          </p:nvPr>
        </p:nvSpPr>
        <p:spPr/>
        <p:txBody>
          <a:bodyPr/>
          <a:lstStyle/>
          <a:p>
            <a:pPr lvl="1"/>
            <a:r>
              <a:rPr lang="en-US" dirty="0" smtClean="0"/>
              <a:t>Copy/Move Items to/from the Archive</a:t>
            </a:r>
          </a:p>
          <a:p>
            <a:pPr lvl="1"/>
            <a:r>
              <a:rPr lang="en-US" dirty="0" smtClean="0"/>
              <a:t>View Items and Folders in the Archive</a:t>
            </a:r>
          </a:p>
          <a:p>
            <a:pPr lvl="1"/>
            <a:r>
              <a:rPr lang="en-US" dirty="0" smtClean="0"/>
              <a:t>Reply to Items in Archive</a:t>
            </a:r>
          </a:p>
          <a:p>
            <a:pPr lvl="1"/>
            <a:r>
              <a:rPr lang="en-US" dirty="0" smtClean="0"/>
              <a:t>Search mail in the Archive</a:t>
            </a:r>
          </a:p>
          <a:p>
            <a:pPr lvl="1"/>
            <a:r>
              <a:rPr lang="en-US" dirty="0" smtClean="0"/>
              <a:t>Delete Items from the Archive</a:t>
            </a:r>
          </a:p>
          <a:p>
            <a:pPr lvl="1"/>
            <a:r>
              <a:rPr lang="en-US" dirty="0" smtClean="0"/>
              <a:t>Categorize/Flag items in Archive</a:t>
            </a:r>
          </a:p>
          <a:p>
            <a:endParaRPr lang="en-US" dirty="0" smtClean="0"/>
          </a:p>
          <a:p>
            <a:pPr>
              <a:buFont typeface="Arial" charset="0"/>
              <a:buNone/>
            </a:pPr>
            <a:endParaRPr lang="en-US" dirty="0" smtClean="0"/>
          </a:p>
          <a:p>
            <a:endParaRPr lang="en-US" dirty="0" smtClean="0"/>
          </a:p>
        </p:txBody>
      </p:sp>
    </p:spTree>
    <p:extLst>
      <p:ext uri="{BB962C8B-B14F-4D97-AF65-F5344CB8AC3E}">
        <p14:creationId xmlns="" xmlns:p14="http://schemas.microsoft.com/office/powerpoint/2007/7/12/main" val="2454664601"/>
      </p:ext>
    </p:extLst>
  </p:cSld>
  <p:clrMapOvr>
    <a:masterClrMapping/>
  </p:clrMapOvr>
  <p:transition advTm="131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up the Archive</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 xmlns:p14="http://schemas.microsoft.com/office/powerpoint/2007/7/12/main" val="3085574089"/>
      </p:ext>
    </p:extLst>
  </p:cSld>
  <p:clrMapOvr>
    <a:masterClrMapping/>
  </p:clrMapOvr>
  <p:transition advTm="132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ing flagging.jpeg"/>
          <p:cNvPicPr>
            <a:picLocks noChangeAspect="1"/>
          </p:cNvPicPr>
          <p:nvPr/>
        </p:nvPicPr>
        <p:blipFill>
          <a:blip r:embed="rId3"/>
          <a:srcRect t="700" r="692"/>
          <a:stretch>
            <a:fillRect/>
          </a:stretch>
        </p:blipFill>
        <p:spPr>
          <a:xfrm>
            <a:off x="457200" y="2362200"/>
            <a:ext cx="7924801" cy="3270309"/>
          </a:xfrm>
          <a:prstGeom prst="rect">
            <a:avLst/>
          </a:prstGeom>
        </p:spPr>
      </p:pic>
      <p:sp>
        <p:nvSpPr>
          <p:cNvPr id="2" name="Title 1"/>
          <p:cNvSpPr>
            <a:spLocks noGrp="1"/>
          </p:cNvSpPr>
          <p:nvPr>
            <p:ph type="title"/>
          </p:nvPr>
        </p:nvSpPr>
        <p:spPr/>
        <p:txBody>
          <a:bodyPr>
            <a:normAutofit fontScale="90000"/>
          </a:bodyPr>
          <a:lstStyle/>
          <a:p>
            <a:r>
              <a:rPr lang="en-US" sz="4900" dirty="0" smtClean="0"/>
              <a:t>Preserve: Archive and the User </a:t>
            </a:r>
            <a:r>
              <a:rPr lang="en-US" sz="5400" dirty="0" smtClean="0"/>
              <a:t/>
            </a:r>
            <a:br>
              <a:rPr lang="en-US" sz="5400" dirty="0" smtClean="0"/>
            </a:br>
            <a:r>
              <a:rPr lang="en-US" sz="3600" dirty="0" smtClean="0">
                <a:solidFill>
                  <a:schemeClr val="tx2"/>
                </a:solidFill>
                <a:effectLst>
                  <a:outerShdw blurRad="38100" dist="38100" dir="2700000" algn="tl">
                    <a:srgbClr val="000000">
                      <a:alpha val="43137"/>
                    </a:srgbClr>
                  </a:outerShdw>
                </a:effectLst>
              </a:rPr>
              <a:t>Read, Reply, Navigate</a:t>
            </a:r>
            <a:endParaRPr lang="en-US" sz="3600" dirty="0">
              <a:solidFill>
                <a:schemeClr val="tx2"/>
              </a:solidFill>
              <a:effectLst>
                <a:outerShdw blurRad="38100" dist="38100" dir="2700000" algn="tl">
                  <a:srgbClr val="000000">
                    <a:alpha val="43137"/>
                  </a:srgbClr>
                </a:outerShdw>
              </a:effectLst>
            </a:endParaRPr>
          </a:p>
        </p:txBody>
      </p:sp>
      <p:cxnSp>
        <p:nvCxnSpPr>
          <p:cNvPr id="19" name="Straight Arrow Connector 18"/>
          <p:cNvCxnSpPr/>
          <p:nvPr/>
        </p:nvCxnSpPr>
        <p:spPr>
          <a:xfrm rot="10800000">
            <a:off x="5638800" y="2286000"/>
            <a:ext cx="762000" cy="3810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276600" y="2286000"/>
            <a:ext cx="2362200" cy="533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998720" y="1493520"/>
            <a:ext cx="3962400" cy="646331"/>
          </a:xfrm>
          <a:prstGeom prst="rect">
            <a:avLst/>
          </a:prstGeom>
          <a:noFill/>
        </p:spPr>
        <p:txBody>
          <a:bodyPr wrap="square" rtlCol="0">
            <a:spAutoFit/>
          </a:bodyPr>
          <a:lstStyle/>
          <a:p>
            <a:r>
              <a:rPr lang="en-US" dirty="0" smtClean="0"/>
              <a:t>User can view, read, navigate, flag and reply to archived mail same as live mail </a:t>
            </a:r>
            <a:endParaRPr lang="en-US" dirty="0"/>
          </a:p>
        </p:txBody>
      </p:sp>
      <p:cxnSp>
        <p:nvCxnSpPr>
          <p:cNvPr id="27" name="Straight Arrow Connector 26"/>
          <p:cNvCxnSpPr/>
          <p:nvPr/>
        </p:nvCxnSpPr>
        <p:spPr>
          <a:xfrm rot="16200000" flipH="1">
            <a:off x="3924300" y="4076700"/>
            <a:ext cx="2057400" cy="15240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334000" y="5943600"/>
            <a:ext cx="3810000" cy="646331"/>
          </a:xfrm>
          <a:prstGeom prst="rect">
            <a:avLst/>
          </a:prstGeom>
          <a:noFill/>
        </p:spPr>
        <p:txBody>
          <a:bodyPr wrap="square" rtlCol="0">
            <a:spAutoFit/>
          </a:bodyPr>
          <a:lstStyle/>
          <a:p>
            <a:r>
              <a:rPr lang="en-US" dirty="0" smtClean="0"/>
              <a:t>User gets conversation view scoped to Archive (same as PSTs)</a:t>
            </a:r>
            <a:endParaRPr lang="en-US" dirty="0"/>
          </a:p>
        </p:txBody>
      </p:sp>
      <p:cxnSp>
        <p:nvCxnSpPr>
          <p:cNvPr id="36" name="Straight Arrow Connector 35"/>
          <p:cNvCxnSpPr/>
          <p:nvPr/>
        </p:nvCxnSpPr>
        <p:spPr>
          <a:xfrm rot="5400000">
            <a:off x="571500" y="4000500"/>
            <a:ext cx="2514600" cy="1066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57200" y="5791200"/>
            <a:ext cx="3657600" cy="1292662"/>
          </a:xfrm>
          <a:prstGeom prst="rect">
            <a:avLst/>
          </a:prstGeom>
          <a:noFill/>
        </p:spPr>
        <p:txBody>
          <a:bodyPr wrap="square" rtlCol="0">
            <a:spAutoFit/>
          </a:bodyPr>
          <a:lstStyle/>
          <a:p>
            <a:r>
              <a:rPr lang="en-US" dirty="0" smtClean="0"/>
              <a:t>Reply to message in archive puts message in live mail sent items (same as PSTs) </a:t>
            </a:r>
          </a:p>
          <a:p>
            <a:endParaRPr lang="en-US" sz="2400" dirty="0" err="1" smtClean="0"/>
          </a:p>
        </p:txBody>
      </p:sp>
      <p:cxnSp>
        <p:nvCxnSpPr>
          <p:cNvPr id="12" name="Straight Arrow Connector 11"/>
          <p:cNvCxnSpPr/>
          <p:nvPr/>
        </p:nvCxnSpPr>
        <p:spPr>
          <a:xfrm rot="16200000" flipV="1">
            <a:off x="5600702" y="2324099"/>
            <a:ext cx="304800" cy="22860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33400" y="1447800"/>
            <a:ext cx="3429000" cy="646331"/>
          </a:xfrm>
          <a:prstGeom prst="rect">
            <a:avLst/>
          </a:prstGeom>
          <a:noFill/>
        </p:spPr>
        <p:txBody>
          <a:bodyPr wrap="square" rtlCol="0">
            <a:spAutoFit/>
          </a:bodyPr>
          <a:lstStyle/>
          <a:p>
            <a:r>
              <a:rPr lang="en-US" dirty="0" smtClean="0"/>
              <a:t>Folder hierarchy from primary mailbox maintained </a:t>
            </a:r>
            <a:endParaRPr lang="en-US" dirty="0"/>
          </a:p>
        </p:txBody>
      </p:sp>
      <p:cxnSp>
        <p:nvCxnSpPr>
          <p:cNvPr id="15" name="Straight Arrow Connector 14"/>
          <p:cNvCxnSpPr/>
          <p:nvPr/>
        </p:nvCxnSpPr>
        <p:spPr>
          <a:xfrm rot="5400000" flipH="1" flipV="1">
            <a:off x="266701" y="2933701"/>
            <a:ext cx="1904999" cy="15240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198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srcRect/>
          <a:stretch>
            <a:fillRect/>
          </a:stretch>
        </p:blipFill>
        <p:spPr bwMode="auto">
          <a:xfrm>
            <a:off x="2438400" y="1828800"/>
            <a:ext cx="3733800" cy="4038600"/>
          </a:xfrm>
          <a:prstGeom prst="rect">
            <a:avLst/>
          </a:prstGeom>
          <a:noFill/>
          <a:ln w="9525">
            <a:noFill/>
            <a:miter lim="800000"/>
            <a:headEnd/>
            <a:tailEnd/>
          </a:ln>
          <a:effectLst/>
        </p:spPr>
      </p:pic>
      <p:sp>
        <p:nvSpPr>
          <p:cNvPr id="2" name="Title 1"/>
          <p:cNvSpPr>
            <a:spLocks noGrp="1"/>
          </p:cNvSpPr>
          <p:nvPr>
            <p:ph type="title"/>
          </p:nvPr>
        </p:nvSpPr>
        <p:spPr>
          <a:xfrm>
            <a:off x="262363" y="353292"/>
            <a:ext cx="8375946" cy="664797"/>
          </a:xfrm>
        </p:spPr>
        <p:txBody>
          <a:bodyPr>
            <a:normAutofit fontScale="90000"/>
          </a:bodyPr>
          <a:lstStyle/>
          <a:p>
            <a:r>
              <a:rPr lang="en-US" sz="4900" dirty="0" smtClean="0"/>
              <a:t>Preserve: Archive and the User </a:t>
            </a:r>
            <a:br>
              <a:rPr lang="en-US" sz="4900" dirty="0" smtClean="0"/>
            </a:br>
            <a:r>
              <a:rPr lang="en-US" sz="3600" dirty="0" smtClean="0">
                <a:solidFill>
                  <a:schemeClr val="tx2"/>
                </a:solidFill>
                <a:effectLst>
                  <a:outerShdw blurRad="38100" dist="38100" dir="2700000" algn="tl">
                    <a:srgbClr val="000000">
                      <a:alpha val="43137"/>
                    </a:srgbClr>
                  </a:outerShdw>
                </a:effectLst>
              </a:rPr>
              <a:t>Move Mail  </a:t>
            </a:r>
            <a:endParaRPr lang="en-US" sz="3600" dirty="0">
              <a:solidFill>
                <a:schemeClr val="tx2"/>
              </a:solidFill>
              <a:effectLst>
                <a:outerShdw blurRad="38100" dist="38100" dir="2700000" algn="tl">
                  <a:srgbClr val="000000">
                    <a:alpha val="43137"/>
                  </a:srgbClr>
                </a:outerShdw>
              </a:effectLst>
            </a:endParaRPr>
          </a:p>
        </p:txBody>
      </p:sp>
      <p:sp>
        <p:nvSpPr>
          <p:cNvPr id="12" name="Text Placeholder 10"/>
          <p:cNvSpPr>
            <a:spLocks noGrp="1"/>
          </p:cNvSpPr>
          <p:nvPr>
            <p:ph idx="1"/>
          </p:nvPr>
        </p:nvSpPr>
        <p:spPr>
          <a:xfrm>
            <a:off x="304800" y="5410200"/>
            <a:ext cx="8153400" cy="2133600"/>
          </a:xfrm>
        </p:spPr>
        <p:txBody>
          <a:bodyPr>
            <a:normAutofit/>
          </a:bodyPr>
          <a:lstStyle/>
          <a:p>
            <a:pPr marL="514350" indent="-514350"/>
            <a:endParaRPr lang="en-US" sz="2200" dirty="0" smtClean="0"/>
          </a:p>
          <a:p>
            <a:pPr marL="514350" indent="-514350"/>
            <a:endParaRPr lang="en-US" dirty="0" smtClean="0"/>
          </a:p>
        </p:txBody>
      </p:sp>
      <p:cxnSp>
        <p:nvCxnSpPr>
          <p:cNvPr id="13" name="Straight Arrow Connector 12"/>
          <p:cNvCxnSpPr/>
          <p:nvPr/>
        </p:nvCxnSpPr>
        <p:spPr>
          <a:xfrm rot="5400000" flipH="1" flipV="1">
            <a:off x="5044440" y="2819400"/>
            <a:ext cx="1752600" cy="111252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59880" y="2057400"/>
            <a:ext cx="2133600" cy="1200329"/>
          </a:xfrm>
          <a:prstGeom prst="rect">
            <a:avLst/>
          </a:prstGeom>
          <a:noFill/>
        </p:spPr>
        <p:txBody>
          <a:bodyPr wrap="square" rtlCol="0">
            <a:spAutoFit/>
          </a:bodyPr>
          <a:lstStyle/>
          <a:p>
            <a:pPr fontAlgn="auto">
              <a:spcBef>
                <a:spcPts val="0"/>
              </a:spcBef>
              <a:spcAft>
                <a:spcPts val="0"/>
              </a:spcAft>
              <a:defRPr/>
            </a:pPr>
            <a:r>
              <a:rPr lang="en-US" dirty="0" smtClean="0">
                <a:solidFill>
                  <a:prstClr val="white"/>
                </a:solidFill>
              </a:rPr>
              <a:t>Move menu has latest used folders, including archive folders.</a:t>
            </a:r>
            <a:endParaRPr lang="en-US" dirty="0">
              <a:solidFill>
                <a:prstClr val="white"/>
              </a:solidFill>
            </a:endParaRPr>
          </a:p>
        </p:txBody>
      </p:sp>
      <p:sp>
        <p:nvSpPr>
          <p:cNvPr id="19" name="TextBox 18"/>
          <p:cNvSpPr txBox="1"/>
          <p:nvPr/>
        </p:nvSpPr>
        <p:spPr>
          <a:xfrm>
            <a:off x="6644640" y="3688080"/>
            <a:ext cx="2499360" cy="923330"/>
          </a:xfrm>
          <a:prstGeom prst="rect">
            <a:avLst/>
          </a:prstGeom>
          <a:noFill/>
        </p:spPr>
        <p:txBody>
          <a:bodyPr wrap="square" rtlCol="0">
            <a:spAutoFit/>
          </a:bodyPr>
          <a:lstStyle/>
          <a:p>
            <a:pPr fontAlgn="auto">
              <a:spcBef>
                <a:spcPts val="0"/>
              </a:spcBef>
              <a:spcAft>
                <a:spcPts val="0"/>
              </a:spcAft>
              <a:defRPr/>
            </a:pPr>
            <a:r>
              <a:rPr lang="en-US" dirty="0" smtClean="0">
                <a:solidFill>
                  <a:prstClr val="white"/>
                </a:solidFill>
              </a:rPr>
              <a:t>Move menu has latest used folders, including archive folders.</a:t>
            </a:r>
            <a:endParaRPr lang="en-US" dirty="0">
              <a:solidFill>
                <a:prstClr val="white"/>
              </a:solidFill>
            </a:endParaRPr>
          </a:p>
        </p:txBody>
      </p:sp>
      <p:cxnSp>
        <p:nvCxnSpPr>
          <p:cNvPr id="15" name="Straight Arrow Connector 14"/>
          <p:cNvCxnSpPr/>
          <p:nvPr/>
        </p:nvCxnSpPr>
        <p:spPr>
          <a:xfrm flipV="1">
            <a:off x="4480560" y="2529840"/>
            <a:ext cx="1981200" cy="176784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242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ARCH2.jpeg"/>
          <p:cNvPicPr>
            <a:picLocks noChangeAspect="1"/>
          </p:cNvPicPr>
          <p:nvPr/>
        </p:nvPicPr>
        <p:blipFill>
          <a:blip r:embed="rId3"/>
          <a:srcRect t="2003" r="11667" b="1933"/>
          <a:stretch>
            <a:fillRect/>
          </a:stretch>
        </p:blipFill>
        <p:spPr>
          <a:xfrm>
            <a:off x="286247" y="2209800"/>
            <a:ext cx="7162800" cy="3241184"/>
          </a:xfrm>
          <a:prstGeom prst="rect">
            <a:avLst/>
          </a:prstGeom>
        </p:spPr>
      </p:pic>
      <p:sp>
        <p:nvSpPr>
          <p:cNvPr id="2" name="Title 1"/>
          <p:cNvSpPr>
            <a:spLocks noGrp="1"/>
          </p:cNvSpPr>
          <p:nvPr>
            <p:ph type="title"/>
          </p:nvPr>
        </p:nvSpPr>
        <p:spPr>
          <a:xfrm>
            <a:off x="262363" y="353292"/>
            <a:ext cx="8375946" cy="664797"/>
          </a:xfrm>
        </p:spPr>
        <p:txBody>
          <a:bodyPr>
            <a:normAutofit fontScale="90000"/>
          </a:bodyPr>
          <a:lstStyle/>
          <a:p>
            <a:r>
              <a:rPr lang="en-US" sz="4900" dirty="0" smtClean="0"/>
              <a:t>Preserve: Archive and the User </a:t>
            </a:r>
            <a:br>
              <a:rPr lang="en-US" sz="4900" dirty="0" smtClean="0"/>
            </a:br>
            <a:r>
              <a:rPr lang="en-US" sz="3600" dirty="0" smtClean="0">
                <a:solidFill>
                  <a:schemeClr val="tx2"/>
                </a:solidFill>
                <a:effectLst>
                  <a:outerShdw blurRad="38100" dist="38100" dir="2700000" algn="tl">
                    <a:srgbClr val="000000">
                      <a:alpha val="43137"/>
                    </a:srgbClr>
                  </a:outerShdw>
                </a:effectLst>
              </a:rPr>
              <a:t>Search </a:t>
            </a:r>
            <a:endParaRPr lang="en-US" sz="3600" dirty="0">
              <a:solidFill>
                <a:schemeClr val="tx2"/>
              </a:solidFill>
              <a:effectLst>
                <a:outerShdw blurRad="38100" dist="38100" dir="2700000" algn="tl">
                  <a:srgbClr val="000000">
                    <a:alpha val="43137"/>
                  </a:srgbClr>
                </a:outerShdw>
              </a:effectLst>
            </a:endParaRPr>
          </a:p>
        </p:txBody>
      </p:sp>
      <p:sp>
        <p:nvSpPr>
          <p:cNvPr id="12" name="Text Placeholder 10"/>
          <p:cNvSpPr>
            <a:spLocks noGrp="1"/>
          </p:cNvSpPr>
          <p:nvPr>
            <p:ph idx="1"/>
          </p:nvPr>
        </p:nvSpPr>
        <p:spPr>
          <a:xfrm>
            <a:off x="304800" y="5410200"/>
            <a:ext cx="8153400" cy="2133600"/>
          </a:xfrm>
        </p:spPr>
        <p:txBody>
          <a:bodyPr>
            <a:normAutofit/>
          </a:bodyPr>
          <a:lstStyle/>
          <a:p>
            <a:pPr marL="514350" indent="-514350"/>
            <a:endParaRPr lang="en-US" sz="2200" dirty="0" smtClean="0"/>
          </a:p>
          <a:p>
            <a:pPr marL="514350" indent="-514350"/>
            <a:endParaRPr lang="en-US" dirty="0" smtClean="0"/>
          </a:p>
        </p:txBody>
      </p:sp>
      <p:cxnSp>
        <p:nvCxnSpPr>
          <p:cNvPr id="13" name="Straight Arrow Connector 12"/>
          <p:cNvCxnSpPr/>
          <p:nvPr/>
        </p:nvCxnSpPr>
        <p:spPr>
          <a:xfrm flipV="1">
            <a:off x="838200" y="1676400"/>
            <a:ext cx="2133600" cy="914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48000" y="1447800"/>
            <a:ext cx="3810000" cy="646331"/>
          </a:xfrm>
          <a:prstGeom prst="rect">
            <a:avLst/>
          </a:prstGeom>
          <a:noFill/>
        </p:spPr>
        <p:txBody>
          <a:bodyPr wrap="square" rtlCol="0">
            <a:spAutoFit/>
          </a:bodyPr>
          <a:lstStyle/>
          <a:p>
            <a:r>
              <a:rPr lang="en-US" dirty="0" smtClean="0"/>
              <a:t>Option to search archive only or both live and archived mail </a:t>
            </a:r>
            <a:endParaRPr lang="en-US" dirty="0"/>
          </a:p>
        </p:txBody>
      </p:sp>
      <p:cxnSp>
        <p:nvCxnSpPr>
          <p:cNvPr id="17" name="Straight Arrow Connector 16"/>
          <p:cNvCxnSpPr/>
          <p:nvPr/>
        </p:nvCxnSpPr>
        <p:spPr>
          <a:xfrm rot="5400000">
            <a:off x="4448423" y="4314578"/>
            <a:ext cx="2057400" cy="895845"/>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48000" y="5791200"/>
            <a:ext cx="3618265" cy="646331"/>
          </a:xfrm>
          <a:prstGeom prst="rect">
            <a:avLst/>
          </a:prstGeom>
          <a:noFill/>
        </p:spPr>
        <p:txBody>
          <a:bodyPr wrap="square" rtlCol="0">
            <a:spAutoFit/>
          </a:bodyPr>
          <a:lstStyle/>
          <a:p>
            <a:r>
              <a:rPr lang="en-US" dirty="0" smtClean="0"/>
              <a:t>Advanced search options work across live and archived mail</a:t>
            </a:r>
            <a:endParaRPr lang="en-US" dirty="0"/>
          </a:p>
        </p:txBody>
      </p:sp>
      <p:pic>
        <p:nvPicPr>
          <p:cNvPr id="28" name="Picture 27" descr="search3.jpeg"/>
          <p:cNvPicPr>
            <a:picLocks noChangeAspect="1"/>
          </p:cNvPicPr>
          <p:nvPr/>
        </p:nvPicPr>
        <p:blipFill>
          <a:blip r:embed="rId4"/>
          <a:srcRect t="166" r="895"/>
          <a:stretch>
            <a:fillRect/>
          </a:stretch>
        </p:blipFill>
        <p:spPr>
          <a:xfrm>
            <a:off x="6934200" y="3505200"/>
            <a:ext cx="2076450" cy="2331652"/>
          </a:xfrm>
          <a:prstGeom prst="rect">
            <a:avLst/>
          </a:prstGeom>
        </p:spPr>
      </p:pic>
      <p:pic>
        <p:nvPicPr>
          <p:cNvPr id="31" name="Picture 30" descr="screenshot.9.jpeg"/>
          <p:cNvPicPr>
            <a:picLocks noChangeAspect="1"/>
          </p:cNvPicPr>
          <p:nvPr/>
        </p:nvPicPr>
        <p:blipFill>
          <a:blip r:embed="rId5"/>
          <a:srcRect l="7570" t="1260" r="1800"/>
          <a:stretch>
            <a:fillRect/>
          </a:stretch>
        </p:blipFill>
        <p:spPr>
          <a:xfrm>
            <a:off x="7053805" y="4994476"/>
            <a:ext cx="952018" cy="1332721"/>
          </a:xfrm>
          <a:prstGeom prst="rect">
            <a:avLst/>
          </a:prstGeom>
        </p:spPr>
      </p:pic>
      <p:cxnSp>
        <p:nvCxnSpPr>
          <p:cNvPr id="15" name="Straight Arrow Connector 14"/>
          <p:cNvCxnSpPr/>
          <p:nvPr/>
        </p:nvCxnSpPr>
        <p:spPr>
          <a:xfrm flipV="1">
            <a:off x="1371600" y="1676400"/>
            <a:ext cx="1600200" cy="914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3308">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195072"/>
            <a:ext cx="8229600" cy="1218795"/>
          </a:xfrm>
        </p:spPr>
        <p:txBody>
          <a:bodyPr/>
          <a:lstStyle/>
          <a:p>
            <a:r>
              <a:rPr lang="en-US" sz="4400" dirty="0"/>
              <a:t>Preserve: </a:t>
            </a:r>
            <a:r>
              <a:rPr lang="en-US" sz="4400" dirty="0" smtClean="0"/>
              <a:t>Archive </a:t>
            </a:r>
            <a:r>
              <a:rPr lang="en-US" sz="4400" dirty="0"/>
              <a:t>and the </a:t>
            </a:r>
            <a:r>
              <a:rPr lang="en-US" sz="4400" dirty="0" smtClean="0"/>
              <a:t>IT Pro</a:t>
            </a:r>
            <a:br>
              <a:rPr lang="en-US" sz="4400" dirty="0" smtClean="0"/>
            </a:br>
            <a:r>
              <a:rPr lang="en-US" sz="4400" dirty="0" smtClean="0"/>
              <a:t> </a:t>
            </a:r>
            <a:r>
              <a:rPr lang="en-US" sz="3200" dirty="0" smtClean="0">
                <a:solidFill>
                  <a:schemeClr val="tx2"/>
                </a:solidFill>
              </a:rPr>
              <a:t>IT Pro Goals and Assumptions</a:t>
            </a:r>
            <a:endParaRPr lang="en-US" sz="3200" dirty="0">
              <a:solidFill>
                <a:schemeClr val="tx2"/>
              </a:solidFill>
            </a:endParaRPr>
          </a:p>
        </p:txBody>
      </p:sp>
      <p:sp>
        <p:nvSpPr>
          <p:cNvPr id="3" name="Content Placeholder 2"/>
          <p:cNvSpPr>
            <a:spLocks noGrp="1"/>
          </p:cNvSpPr>
          <p:nvPr>
            <p:ph idx="1"/>
          </p:nvPr>
        </p:nvSpPr>
        <p:spPr>
          <a:xfrm>
            <a:off x="408432" y="1481328"/>
            <a:ext cx="8458200" cy="5181600"/>
          </a:xfrm>
        </p:spPr>
        <p:txBody>
          <a:bodyPr>
            <a:noAutofit/>
          </a:bodyPr>
          <a:lstStyle/>
          <a:p>
            <a:pPr marL="514350" lvl="0" indent="-514350">
              <a:buFont typeface="+mj-lt"/>
              <a:buAutoNum type="arabicPeriod"/>
            </a:pPr>
            <a:r>
              <a:rPr lang="en-US" sz="3000" dirty="0" smtClean="0"/>
              <a:t>Preserve mailbox management experience across primary and archive for the IT Pro.</a:t>
            </a:r>
          </a:p>
          <a:p>
            <a:pPr marL="514350" indent="-514350">
              <a:buFont typeface="+mj-lt"/>
              <a:buAutoNum type="arabicPeriod"/>
            </a:pPr>
            <a:r>
              <a:rPr lang="en-US" sz="3000" dirty="0" smtClean="0"/>
              <a:t>Archive is associated with a primary mailbox.</a:t>
            </a:r>
          </a:p>
          <a:p>
            <a:pPr marL="514350" indent="-514350">
              <a:buFont typeface="+mj-lt"/>
              <a:buAutoNum type="arabicPeriod"/>
            </a:pPr>
            <a:r>
              <a:rPr lang="en-US" sz="3000" dirty="0" smtClean="0"/>
              <a:t>Archive and primary share the same user account.</a:t>
            </a:r>
          </a:p>
          <a:p>
            <a:pPr marL="514350" lvl="0" indent="-514350">
              <a:buFont typeface="+mj-lt"/>
              <a:buAutoNum type="arabicPeriod"/>
            </a:pPr>
            <a:r>
              <a:rPr lang="en-US" sz="3000" dirty="0" smtClean="0"/>
              <a:t>IT-Pro can provision only one archive per user.  </a:t>
            </a:r>
          </a:p>
          <a:p>
            <a:pPr marL="514350" indent="-514350">
              <a:buFont typeface="+mj-lt"/>
              <a:buAutoNum type="arabicPeriod"/>
            </a:pPr>
            <a:r>
              <a:rPr lang="en-US" sz="3000" dirty="0" smtClean="0"/>
              <a:t>Outlook and OWA should work against the archive exactly the same as the primary.</a:t>
            </a:r>
          </a:p>
        </p:txBody>
      </p:sp>
    </p:spTree>
    <p:extLst>
      <p:ext uri="{BB962C8B-B14F-4D97-AF65-F5344CB8AC3E}">
        <p14:creationId xmlns="" xmlns:p14="http://schemas.microsoft.com/office/powerpoint/2007/7/12/main" val="404649306"/>
      </p:ext>
    </p:extLst>
  </p:cSld>
  <p:clrMapOvr>
    <a:masterClrMapping/>
  </p:clrMapOvr>
  <p:transition advTm="43906">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dirty="0"/>
              <a:t>Preserve: Archive and the IT Pro</a:t>
            </a:r>
            <a:br>
              <a:rPr lang="en-US" dirty="0"/>
            </a:br>
            <a:r>
              <a:rPr lang="en-US" sz="3200" dirty="0" smtClean="0">
                <a:solidFill>
                  <a:schemeClr val="tx1"/>
                </a:solidFill>
              </a:rPr>
              <a:t>Scenarios</a:t>
            </a:r>
            <a:endParaRPr lang="en-US" sz="3200" dirty="0">
              <a:solidFill>
                <a:schemeClr val="tx1"/>
              </a:solidFill>
            </a:endParaRPr>
          </a:p>
        </p:txBody>
      </p:sp>
      <p:sp>
        <p:nvSpPr>
          <p:cNvPr id="3" name="Content Placeholder 2"/>
          <p:cNvSpPr>
            <a:spLocks noGrp="1"/>
          </p:cNvSpPr>
          <p:nvPr>
            <p:ph idx="1"/>
          </p:nvPr>
        </p:nvSpPr>
        <p:spPr>
          <a:xfrm>
            <a:off x="457200" y="1447800"/>
            <a:ext cx="8229600" cy="4678363"/>
          </a:xfrm>
        </p:spPr>
        <p:txBody>
          <a:bodyPr>
            <a:normAutofit fontScale="62500" lnSpcReduction="20000"/>
          </a:bodyPr>
          <a:lstStyle/>
          <a:p>
            <a:r>
              <a:rPr lang="en-US" sz="4400" b="1" dirty="0" smtClean="0"/>
              <a:t>Add the archive to a user</a:t>
            </a:r>
          </a:p>
          <a:p>
            <a:pPr lvl="1"/>
            <a:r>
              <a:rPr lang="en-US" sz="3300" dirty="0" smtClean="0"/>
              <a:t>New: Create an archive mailbox for a new user</a:t>
            </a:r>
          </a:p>
          <a:p>
            <a:pPr lvl="1"/>
            <a:r>
              <a:rPr lang="en-US" sz="3300" dirty="0" smtClean="0"/>
              <a:t>Enable: Enable an archive mailbox for an existing user</a:t>
            </a:r>
          </a:p>
          <a:p>
            <a:pPr lvl="1"/>
            <a:r>
              <a:rPr lang="en-US" sz="3300" dirty="0" smtClean="0"/>
              <a:t>Connect: Connect an existing archive to a user </a:t>
            </a:r>
          </a:p>
          <a:p>
            <a:r>
              <a:rPr lang="en-US" sz="4400" b="1" dirty="0" smtClean="0"/>
              <a:t>Remove the archive from a user</a:t>
            </a:r>
          </a:p>
          <a:p>
            <a:pPr lvl="1"/>
            <a:r>
              <a:rPr lang="en-US" sz="3300" dirty="0" smtClean="0"/>
              <a:t>Disable: Disconnect the archive for a user</a:t>
            </a:r>
          </a:p>
          <a:p>
            <a:pPr lvl="1"/>
            <a:r>
              <a:rPr lang="en-US" sz="3300" dirty="0" smtClean="0"/>
              <a:t>Remove: Remove the archive mailbox from a user</a:t>
            </a:r>
          </a:p>
          <a:p>
            <a:r>
              <a:rPr lang="en-US" sz="4400" b="1" dirty="0" smtClean="0"/>
              <a:t>View and Manage the Archive</a:t>
            </a:r>
          </a:p>
          <a:p>
            <a:pPr lvl="1"/>
            <a:r>
              <a:rPr lang="en-US" sz="3300" dirty="0" smtClean="0"/>
              <a:t>Get: View archive properties (e.g. quota) for a user</a:t>
            </a:r>
          </a:p>
          <a:p>
            <a:pPr lvl="1"/>
            <a:r>
              <a:rPr lang="en-US" sz="3300" dirty="0" smtClean="0"/>
              <a:t>Get: View archive statistics (for e.g. size) for a user</a:t>
            </a:r>
          </a:p>
          <a:p>
            <a:pPr lvl="1"/>
            <a:r>
              <a:rPr lang="en-US" sz="3300" dirty="0" smtClean="0"/>
              <a:t>Get: Enumerate all archives in a DB or an org</a:t>
            </a:r>
          </a:p>
          <a:p>
            <a:pPr lvl="1"/>
            <a:r>
              <a:rPr lang="en-US" sz="3300" dirty="0" smtClean="0"/>
              <a:t>Set: Set archive properties (e.g. quota) for a user</a:t>
            </a:r>
          </a:p>
          <a:p>
            <a:pPr lvl="1"/>
            <a:r>
              <a:rPr lang="en-US" sz="3300" dirty="0" smtClean="0"/>
              <a:t>Set: Legal Hold </a:t>
            </a:r>
          </a:p>
          <a:p>
            <a:r>
              <a:rPr lang="en-US" sz="4400" b="1" dirty="0" smtClean="0"/>
              <a:t>Migrate the Archive and the Primary Mailbox</a:t>
            </a:r>
          </a:p>
          <a:p>
            <a:pPr lvl="1"/>
            <a:r>
              <a:rPr lang="en-US" sz="3300" dirty="0" smtClean="0"/>
              <a:t>Move: Migrate the archive and primary mailbox</a:t>
            </a:r>
            <a:endParaRPr lang="en-US" sz="2900" b="1" dirty="0" smtClean="0"/>
          </a:p>
          <a:p>
            <a:pPr lvl="1"/>
            <a:endParaRPr lang="en-US" sz="2900" dirty="0" smtClean="0"/>
          </a:p>
          <a:p>
            <a:endParaRPr lang="en-US" dirty="0" smtClean="0"/>
          </a:p>
          <a:p>
            <a:pPr lvl="1"/>
            <a:endParaRPr lang="en-US" dirty="0" smtClean="0"/>
          </a:p>
          <a:p>
            <a:pPr lvl="1"/>
            <a:endParaRPr lang="en-US" dirty="0"/>
          </a:p>
        </p:txBody>
      </p:sp>
    </p:spTree>
    <p:extLst>
      <p:ext uri="{BB962C8B-B14F-4D97-AF65-F5344CB8AC3E}">
        <p14:creationId xmlns="" xmlns:p14="http://schemas.microsoft.com/office/powerpoint/2007/7/12/main" val="3529189810"/>
      </p:ext>
    </p:extLst>
  </p:cSld>
  <p:clrMapOvr>
    <a:masterClrMapping/>
  </p:clrMapOvr>
  <p:transition advTm="5734">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descr="image001"/>
          <p:cNvPicPr>
            <a:picLocks noChangeAspect="1" noChangeArrowheads="1"/>
          </p:cNvPicPr>
          <p:nvPr/>
        </p:nvPicPr>
        <p:blipFill>
          <a:blip r:embed="rId3" cstate="print"/>
          <a:srcRect l="1072" t="1744" r="1014"/>
          <a:stretch>
            <a:fillRect/>
          </a:stretch>
        </p:blipFill>
        <p:spPr bwMode="auto">
          <a:xfrm>
            <a:off x="533400" y="2235787"/>
            <a:ext cx="2969096" cy="2675469"/>
          </a:xfrm>
          <a:prstGeom prst="rect">
            <a:avLst/>
          </a:prstGeom>
          <a:noFill/>
          <a:ln w="9525">
            <a:noFill/>
            <a:miter lim="800000"/>
            <a:headEnd/>
            <a:tailEnd/>
          </a:ln>
        </p:spPr>
      </p:pic>
      <p:pic>
        <p:nvPicPr>
          <p:cNvPr id="21" name="Picture 1"/>
          <p:cNvPicPr>
            <a:picLocks noChangeAspect="1" noChangeArrowheads="1"/>
          </p:cNvPicPr>
          <p:nvPr/>
        </p:nvPicPr>
        <p:blipFill>
          <a:blip r:embed="rId4" cstate="print"/>
          <a:srcRect b="10345"/>
          <a:stretch>
            <a:fillRect/>
          </a:stretch>
        </p:blipFill>
        <p:spPr bwMode="auto">
          <a:xfrm>
            <a:off x="1838076" y="3260697"/>
            <a:ext cx="5230634" cy="2598659"/>
          </a:xfrm>
          <a:prstGeom prst="rect">
            <a:avLst/>
          </a:prstGeom>
          <a:noFill/>
          <a:ln w="9525">
            <a:noFill/>
            <a:miter lim="800000"/>
            <a:headEnd/>
            <a:tailEnd/>
          </a:ln>
          <a:effectLst/>
        </p:spPr>
      </p:pic>
      <p:sp>
        <p:nvSpPr>
          <p:cNvPr id="2" name="Title 1"/>
          <p:cNvSpPr>
            <a:spLocks noGrp="1"/>
          </p:cNvSpPr>
          <p:nvPr>
            <p:ph type="title"/>
          </p:nvPr>
        </p:nvSpPr>
        <p:spPr>
          <a:xfrm>
            <a:off x="262363" y="353292"/>
            <a:ext cx="8375946" cy="664797"/>
          </a:xfrm>
        </p:spPr>
        <p:txBody>
          <a:bodyPr>
            <a:normAutofit fontScale="90000"/>
          </a:bodyPr>
          <a:lstStyle/>
          <a:p>
            <a:pPr algn="l"/>
            <a:r>
              <a:rPr lang="en-US" sz="4900" dirty="0" smtClean="0"/>
              <a:t>New-Enable-Connect Archive GUI</a:t>
            </a:r>
            <a:r>
              <a:rPr lang="en-US" sz="4000" dirty="0" smtClean="0"/>
              <a:t/>
            </a:r>
            <a:br>
              <a:rPr lang="en-US" sz="4000" dirty="0" smtClean="0"/>
            </a:br>
            <a:endParaRPr lang="en-US" sz="3600" dirty="0">
              <a:solidFill>
                <a:schemeClr val="tx2"/>
              </a:solidFill>
              <a:effectLst>
                <a:outerShdw blurRad="38100" dist="38100" dir="2700000" algn="tl">
                  <a:srgbClr val="000000">
                    <a:alpha val="43137"/>
                  </a:srgbClr>
                </a:outerShdw>
              </a:effectLst>
            </a:endParaRPr>
          </a:p>
        </p:txBody>
      </p:sp>
      <p:sp>
        <p:nvSpPr>
          <p:cNvPr id="12" name="Text Placeholder 10"/>
          <p:cNvSpPr>
            <a:spLocks noGrp="1"/>
          </p:cNvSpPr>
          <p:nvPr>
            <p:ph idx="1"/>
          </p:nvPr>
        </p:nvSpPr>
        <p:spPr>
          <a:xfrm>
            <a:off x="304800" y="5410200"/>
            <a:ext cx="8153400" cy="2133600"/>
          </a:xfrm>
        </p:spPr>
        <p:txBody>
          <a:bodyPr>
            <a:normAutofit/>
          </a:bodyPr>
          <a:lstStyle/>
          <a:p>
            <a:pPr marL="514350" indent="-514350"/>
            <a:endParaRPr lang="en-US" sz="2200" dirty="0" smtClean="0"/>
          </a:p>
          <a:p>
            <a:pPr marL="514350" indent="-514350"/>
            <a:endParaRPr lang="en-US" dirty="0" smtClean="0"/>
          </a:p>
        </p:txBody>
      </p:sp>
      <p:sp>
        <p:nvSpPr>
          <p:cNvPr id="14" name="TextBox 13"/>
          <p:cNvSpPr txBox="1"/>
          <p:nvPr/>
        </p:nvSpPr>
        <p:spPr>
          <a:xfrm>
            <a:off x="2887649" y="1541228"/>
            <a:ext cx="3810000" cy="923330"/>
          </a:xfrm>
          <a:prstGeom prst="rect">
            <a:avLst/>
          </a:prstGeom>
          <a:noFill/>
        </p:spPr>
        <p:txBody>
          <a:bodyPr wrap="square" rtlCol="0">
            <a:spAutoFit/>
          </a:bodyPr>
          <a:lstStyle/>
          <a:p>
            <a:r>
              <a:rPr lang="en-US" dirty="0" smtClean="0"/>
              <a:t>Adding the archive requires a simple checkbox in the new-mailbox wizard</a:t>
            </a:r>
            <a:endParaRPr lang="en-US" dirty="0"/>
          </a:p>
        </p:txBody>
      </p:sp>
      <p:cxnSp>
        <p:nvCxnSpPr>
          <p:cNvPr id="17" name="Straight Arrow Connector 16"/>
          <p:cNvCxnSpPr/>
          <p:nvPr/>
        </p:nvCxnSpPr>
        <p:spPr>
          <a:xfrm rot="5400000" flipH="1" flipV="1">
            <a:off x="4524996" y="3700865"/>
            <a:ext cx="1881776" cy="648285"/>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86246" y="3804139"/>
            <a:ext cx="1752600" cy="1754326"/>
          </a:xfrm>
          <a:prstGeom prst="rect">
            <a:avLst/>
          </a:prstGeom>
          <a:noFill/>
        </p:spPr>
        <p:txBody>
          <a:bodyPr wrap="square" rtlCol="0">
            <a:spAutoFit/>
          </a:bodyPr>
          <a:lstStyle/>
          <a:p>
            <a:r>
              <a:rPr lang="en-US" dirty="0" smtClean="0"/>
              <a:t>Archive auto-discover requires no Outlook restart to activate archive </a:t>
            </a:r>
            <a:endParaRPr lang="en-US" dirty="0"/>
          </a:p>
        </p:txBody>
      </p:sp>
      <p:cxnSp>
        <p:nvCxnSpPr>
          <p:cNvPr id="15" name="Straight Arrow Connector 14"/>
          <p:cNvCxnSpPr/>
          <p:nvPr/>
        </p:nvCxnSpPr>
        <p:spPr>
          <a:xfrm flipV="1">
            <a:off x="2133600" y="2133600"/>
            <a:ext cx="1600200" cy="914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73262" y="2362200"/>
            <a:ext cx="2426676" cy="923330"/>
          </a:xfrm>
          <a:prstGeom prst="rect">
            <a:avLst/>
          </a:prstGeom>
          <a:noFill/>
        </p:spPr>
        <p:txBody>
          <a:bodyPr wrap="square" rtlCol="0">
            <a:spAutoFit/>
          </a:bodyPr>
          <a:lstStyle/>
          <a:p>
            <a:r>
              <a:rPr lang="en-US" dirty="0" smtClean="0"/>
              <a:t>Archive can be disabled together or separate from the mailbox</a:t>
            </a:r>
          </a:p>
        </p:txBody>
      </p:sp>
      <p:cxnSp>
        <p:nvCxnSpPr>
          <p:cNvPr id="22" name="Straight Arrow Connector 21"/>
          <p:cNvCxnSpPr/>
          <p:nvPr/>
        </p:nvCxnSpPr>
        <p:spPr>
          <a:xfrm rot="5400000" flipH="1" flipV="1">
            <a:off x="4761915" y="3312942"/>
            <a:ext cx="1202787" cy="82296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07/7/12/main" val="1859355037"/>
      </p:ext>
    </p:extLst>
  </p:cSld>
  <p:clrMapOvr>
    <a:masterClrMapping/>
  </p:clrMapOvr>
  <p:transition advTm="4223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New-Enable-Connect </a:t>
            </a:r>
            <a:r>
              <a:rPr lang="en-US" sz="3600" dirty="0"/>
              <a:t>Archive </a:t>
            </a:r>
            <a:r>
              <a:rPr lang="en-US" sz="3600" dirty="0" err="1" smtClean="0"/>
              <a:t>CMDLet</a:t>
            </a:r>
            <a:endParaRPr lang="en-US" sz="3600" dirty="0"/>
          </a:p>
        </p:txBody>
      </p:sp>
      <p:pic>
        <p:nvPicPr>
          <p:cNvPr id="3" name="Picture 3"/>
          <p:cNvPicPr>
            <a:picLocks noChangeAspect="1" noChangeArrowheads="1"/>
          </p:cNvPicPr>
          <p:nvPr/>
        </p:nvPicPr>
        <p:blipFill>
          <a:blip r:embed="rId2" cstate="print"/>
          <a:srcRect/>
          <a:stretch>
            <a:fillRect/>
          </a:stretch>
        </p:blipFill>
        <p:spPr bwMode="auto">
          <a:xfrm>
            <a:off x="457200" y="965200"/>
            <a:ext cx="8464550" cy="2305050"/>
          </a:xfrm>
          <a:prstGeom prst="rect">
            <a:avLst/>
          </a:prstGeom>
          <a:noFill/>
          <a:ln w="9525">
            <a:noFill/>
            <a:miter lim="800000"/>
            <a:headEnd/>
            <a:tailEnd/>
          </a:ln>
          <a:effectLst/>
        </p:spPr>
      </p:pic>
      <p:sp>
        <p:nvSpPr>
          <p:cNvPr id="9" name="Flowchart: Process 8"/>
          <p:cNvSpPr/>
          <p:nvPr/>
        </p:nvSpPr>
        <p:spPr>
          <a:xfrm>
            <a:off x="5100320" y="1945640"/>
            <a:ext cx="762000" cy="228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456883" y="3543300"/>
            <a:ext cx="7153275" cy="22098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11" name="Rectangular Callout 10"/>
          <p:cNvSpPr/>
          <p:nvPr/>
        </p:nvSpPr>
        <p:spPr>
          <a:xfrm>
            <a:off x="1447800" y="3185160"/>
            <a:ext cx="2438400" cy="838200"/>
          </a:xfrm>
          <a:prstGeom prst="wedgeRectCallout">
            <a:avLst>
              <a:gd name="adj1" fmla="val 110585"/>
              <a:gd name="adj2" fmla="val -154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Adding the archive requires passing in a single new parameter</a:t>
            </a:r>
            <a:endParaRPr lang="en-US" sz="1600" dirty="0"/>
          </a:p>
        </p:txBody>
      </p:sp>
      <p:sp>
        <p:nvSpPr>
          <p:cNvPr id="21" name="Rectangular Callout 20"/>
          <p:cNvSpPr/>
          <p:nvPr/>
        </p:nvSpPr>
        <p:spPr>
          <a:xfrm>
            <a:off x="6614160" y="3317240"/>
            <a:ext cx="2286000" cy="838200"/>
          </a:xfrm>
          <a:prstGeom prst="wedgeRectCallout">
            <a:avLst>
              <a:gd name="adj1" fmla="val -70115"/>
              <a:gd name="adj2" fmla="val 139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Enabling the archive for an existing mailbox enabled user </a:t>
            </a:r>
            <a:endParaRPr lang="en-US" dirty="0"/>
          </a:p>
        </p:txBody>
      </p:sp>
      <p:sp>
        <p:nvSpPr>
          <p:cNvPr id="22" name="Rectangle 21"/>
          <p:cNvSpPr/>
          <p:nvPr/>
        </p:nvSpPr>
        <p:spPr>
          <a:xfrm>
            <a:off x="441960" y="5191760"/>
            <a:ext cx="3886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30040" y="4765040"/>
            <a:ext cx="1905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07/7/12/main" val="4074860989"/>
      </p:ext>
    </p:extLst>
  </p:cSld>
  <p:clrMapOvr>
    <a:masterClrMapping/>
  </p:clrMapOvr>
  <p:transition advTm="2441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Archivin</a:t>
            </a:r>
            <a:r>
              <a:rPr dirty="0" smtClean="0"/>
              <a:t>g &amp; Retention in Exchange Server 2010</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4" name="Rectangle 3"/>
          <p:cNvSpPr/>
          <p:nvPr/>
        </p:nvSpPr>
        <p:spPr>
          <a:xfrm>
            <a:off x="464003" y="5582148"/>
            <a:ext cx="5109482" cy="1089529"/>
          </a:xfrm>
          <a:prstGeom prst="rect">
            <a:avLst/>
          </a:prstGeom>
        </p:spPr>
        <p:txBody>
          <a:bodyPr wrap="square">
            <a:spAutoFit/>
          </a:bodyPr>
          <a:lstStyle/>
          <a:p>
            <a:pPr lvl="0">
              <a:lnSpc>
                <a:spcPct val="90000"/>
              </a:lnSpc>
            </a:pPr>
            <a:r>
              <a:rPr lang="en-US" sz="2400" dirty="0" smtClean="0">
                <a:solidFill>
                  <a:srgbClr val="FFFFFF"/>
                </a:solidFill>
              </a:rPr>
              <a:t>Chris </a:t>
            </a:r>
            <a:r>
              <a:rPr lang="en-US" sz="2400" dirty="0" err="1" smtClean="0">
                <a:solidFill>
                  <a:srgbClr val="FFFFFF"/>
                </a:solidFill>
              </a:rPr>
              <a:t>Antonakis</a:t>
            </a:r>
            <a:r>
              <a:rPr lang="en-US" sz="2400" dirty="0" smtClean="0">
                <a:solidFill>
                  <a:srgbClr val="FFFFFF"/>
                </a:solidFill>
              </a:rPr>
              <a:t> (chant@microsoft.com)</a:t>
            </a:r>
          </a:p>
          <a:p>
            <a:pPr lvl="0">
              <a:lnSpc>
                <a:spcPct val="90000"/>
              </a:lnSpc>
            </a:pPr>
            <a:r>
              <a:rPr lang="en-US" sz="2400" dirty="0" smtClean="0">
                <a:solidFill>
                  <a:srgbClr val="FFFFFF"/>
                </a:solidFill>
              </a:rPr>
              <a:t>Messaging Premier Field Engineer</a:t>
            </a:r>
          </a:p>
          <a:p>
            <a:pPr lvl="0">
              <a:lnSpc>
                <a:spcPct val="90000"/>
              </a:lnSpc>
            </a:pPr>
            <a:r>
              <a:rPr lang="en-US" sz="2400" dirty="0" smtClean="0">
                <a:solidFill>
                  <a:srgbClr val="FFFFFF"/>
                </a:solidFill>
              </a:rPr>
              <a:t>Microsoft South Africa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Remove-Disable </a:t>
            </a:r>
            <a:r>
              <a:rPr lang="en-US" dirty="0"/>
              <a:t>Archive </a:t>
            </a:r>
            <a:r>
              <a:rPr lang="en-US" dirty="0" smtClean="0"/>
              <a:t>GUI</a:t>
            </a:r>
            <a:endParaRPr lang="en-US" dirty="0"/>
          </a:p>
        </p:txBody>
      </p:sp>
      <p:grpSp>
        <p:nvGrpSpPr>
          <p:cNvPr id="3" name="Group 3"/>
          <p:cNvGrpSpPr/>
          <p:nvPr/>
        </p:nvGrpSpPr>
        <p:grpSpPr>
          <a:xfrm>
            <a:off x="628650" y="1600200"/>
            <a:ext cx="8162925" cy="3895725"/>
            <a:chOff x="457200" y="514350"/>
            <a:chExt cx="8162925" cy="3895725"/>
          </a:xfrm>
        </p:grpSpPr>
        <p:pic>
          <p:nvPicPr>
            <p:cNvPr id="5" name="Picture 1"/>
            <p:cNvPicPr>
              <a:picLocks noChangeAspect="1" noChangeArrowheads="1"/>
            </p:cNvPicPr>
            <p:nvPr/>
          </p:nvPicPr>
          <p:blipFill>
            <a:blip r:embed="rId2" cstate="print"/>
            <a:srcRect/>
            <a:stretch>
              <a:fillRect/>
            </a:stretch>
          </p:blipFill>
          <p:spPr bwMode="auto">
            <a:xfrm>
              <a:off x="457200" y="1133475"/>
              <a:ext cx="6019800" cy="3238500"/>
            </a:xfrm>
            <a:prstGeom prst="rect">
              <a:avLst/>
            </a:prstGeom>
            <a:noFill/>
            <a:ln w="9525">
              <a:noFill/>
              <a:miter lim="800000"/>
              <a:headEnd/>
              <a:tailEnd/>
            </a:ln>
            <a:effectLst/>
          </p:spPr>
        </p:pic>
        <p:sp>
          <p:nvSpPr>
            <p:cNvPr id="6" name="Rectangular Callout 5"/>
            <p:cNvSpPr/>
            <p:nvPr/>
          </p:nvSpPr>
          <p:spPr>
            <a:xfrm>
              <a:off x="6334125" y="2247900"/>
              <a:ext cx="2286000" cy="838200"/>
            </a:xfrm>
            <a:prstGeom prst="wedgeRectCallout">
              <a:avLst>
                <a:gd name="adj1" fmla="val -128972"/>
                <a:gd name="adj2" fmla="val -28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Disconnect the archive</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2562225" y="3267075"/>
              <a:ext cx="6048375" cy="1143000"/>
            </a:xfrm>
            <a:prstGeom prst="rect">
              <a:avLst/>
            </a:prstGeom>
            <a:noFill/>
            <a:ln w="9525">
              <a:noFill/>
              <a:miter lim="800000"/>
              <a:headEnd/>
              <a:tailEnd/>
            </a:ln>
            <a:effectLst/>
          </p:spPr>
        </p:pic>
        <p:sp>
          <p:nvSpPr>
            <p:cNvPr id="8" name="Rectangular Callout 7"/>
            <p:cNvSpPr/>
            <p:nvPr/>
          </p:nvSpPr>
          <p:spPr>
            <a:xfrm>
              <a:off x="6334125" y="514350"/>
              <a:ext cx="2286000" cy="838200"/>
            </a:xfrm>
            <a:prstGeom prst="wedgeRectCallout">
              <a:avLst>
                <a:gd name="adj1" fmla="val -130638"/>
                <a:gd name="adj2" fmla="val 165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Disconnect the primary and archive</a:t>
              </a:r>
              <a:endParaRPr lang="en-US" dirty="0"/>
            </a:p>
          </p:txBody>
        </p:sp>
      </p:grpSp>
    </p:spTree>
    <p:extLst>
      <p:ext uri="{BB962C8B-B14F-4D97-AF65-F5344CB8AC3E}">
        <p14:creationId xmlns="" xmlns:p14="http://schemas.microsoft.com/office/powerpoint/2007/7/12/main" val="2076705611"/>
      </p:ext>
    </p:extLst>
  </p:cSld>
  <p:clrMapOvr>
    <a:masterClrMapping/>
  </p:clrMapOvr>
  <p:transition advTm="2079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Remove-Disable </a:t>
            </a:r>
            <a:r>
              <a:rPr lang="en-US" dirty="0"/>
              <a:t>Archive </a:t>
            </a:r>
            <a:r>
              <a:rPr lang="en-US" dirty="0" err="1" smtClean="0"/>
              <a:t>CMDLet</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85800" y="2667000"/>
            <a:ext cx="6972300" cy="2057400"/>
          </a:xfrm>
          <a:prstGeom prst="rect">
            <a:avLst/>
          </a:prstGeom>
          <a:noFill/>
          <a:ln w="9525">
            <a:noFill/>
            <a:miter lim="800000"/>
            <a:headEnd/>
            <a:tailEnd/>
          </a:ln>
          <a:effectLst/>
        </p:spPr>
      </p:pic>
      <p:sp>
        <p:nvSpPr>
          <p:cNvPr id="5" name="Rectangular Callout 4"/>
          <p:cNvSpPr/>
          <p:nvPr/>
        </p:nvSpPr>
        <p:spPr>
          <a:xfrm>
            <a:off x="6553200" y="1371600"/>
            <a:ext cx="1981200" cy="838200"/>
          </a:xfrm>
          <a:prstGeom prst="wedgeRectCallout">
            <a:avLst>
              <a:gd name="adj1" fmla="val -104977"/>
              <a:gd name="adj2" fmla="val 129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Only the Archive can be disabled; Warning modified</a:t>
            </a:r>
            <a:endParaRPr lang="en-US" sz="1400" dirty="0"/>
          </a:p>
        </p:txBody>
      </p:sp>
    </p:spTree>
    <p:extLst>
      <p:ext uri="{BB962C8B-B14F-4D97-AF65-F5344CB8AC3E}">
        <p14:creationId xmlns="" xmlns:p14="http://schemas.microsoft.com/office/powerpoint/2007/7/12/main" val="3971299106"/>
      </p:ext>
    </p:extLst>
  </p:cSld>
  <p:clrMapOvr>
    <a:masterClrMapping/>
  </p:clrMapOvr>
  <p:transition advTm="4401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lum contrast="-22000"/>
          </a:blip>
          <a:srcRect/>
          <a:stretch>
            <a:fillRect/>
          </a:stretch>
        </p:blipFill>
        <p:spPr bwMode="auto">
          <a:xfrm>
            <a:off x="377133" y="3155719"/>
            <a:ext cx="6736533" cy="2641610"/>
          </a:xfrm>
          <a:prstGeom prst="rect">
            <a:avLst/>
          </a:prstGeom>
          <a:noFill/>
          <a:ln w="9525">
            <a:noFill/>
            <a:miter lim="800000"/>
            <a:headEnd/>
            <a:tailEnd/>
          </a:ln>
          <a:effectLst/>
        </p:spPr>
      </p:pic>
      <p:sp>
        <p:nvSpPr>
          <p:cNvPr id="2" name="Title 1"/>
          <p:cNvSpPr>
            <a:spLocks noGrp="1"/>
          </p:cNvSpPr>
          <p:nvPr>
            <p:ph type="title"/>
          </p:nvPr>
        </p:nvSpPr>
        <p:spPr>
          <a:xfrm>
            <a:off x="381000" y="230188"/>
            <a:ext cx="8382000" cy="609398"/>
          </a:xfrm>
        </p:spPr>
        <p:txBody>
          <a:bodyPr/>
          <a:lstStyle/>
          <a:p>
            <a:pPr algn="l"/>
            <a:r>
              <a:rPr lang="en-US" sz="4400" dirty="0" smtClean="0"/>
              <a:t>Get-Set Archive GUI</a:t>
            </a:r>
            <a:endParaRPr lang="en-US" sz="3200" dirty="0">
              <a:solidFill>
                <a:schemeClr val="tx2"/>
              </a:solidFill>
            </a:endParaRPr>
          </a:p>
        </p:txBody>
      </p:sp>
      <p:pic>
        <p:nvPicPr>
          <p:cNvPr id="12" name="Picture 4"/>
          <p:cNvPicPr>
            <a:picLocks noChangeAspect="1" noChangeArrowheads="1"/>
          </p:cNvPicPr>
          <p:nvPr/>
        </p:nvPicPr>
        <p:blipFill>
          <a:blip r:embed="rId3" cstate="print">
            <a:lum contrast="-22000"/>
          </a:blip>
          <a:srcRect/>
          <a:stretch>
            <a:fillRect/>
          </a:stretch>
        </p:blipFill>
        <p:spPr bwMode="auto">
          <a:xfrm>
            <a:off x="403823" y="1033981"/>
            <a:ext cx="3037986" cy="3646967"/>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lum bright="14000"/>
          </a:blip>
          <a:srcRect/>
          <a:stretch>
            <a:fillRect/>
          </a:stretch>
        </p:blipFill>
        <p:spPr bwMode="auto">
          <a:xfrm>
            <a:off x="274056" y="2478009"/>
            <a:ext cx="3592033" cy="1220097"/>
          </a:xfrm>
          <a:prstGeom prst="rect">
            <a:avLst/>
          </a:prstGeom>
          <a:noFill/>
          <a:ln w="9525">
            <a:noFill/>
            <a:miter lim="800000"/>
            <a:headEnd/>
            <a:tailEnd/>
          </a:ln>
          <a:effectLst/>
        </p:spPr>
      </p:pic>
      <p:sp>
        <p:nvSpPr>
          <p:cNvPr id="7" name="TextBox 6"/>
          <p:cNvSpPr txBox="1"/>
          <p:nvPr/>
        </p:nvSpPr>
        <p:spPr>
          <a:xfrm>
            <a:off x="4119489" y="2067072"/>
            <a:ext cx="2900435" cy="646331"/>
          </a:xfrm>
          <a:prstGeom prst="rect">
            <a:avLst/>
          </a:prstGeom>
          <a:noFill/>
        </p:spPr>
        <p:txBody>
          <a:bodyPr wrap="square" rtlCol="0">
            <a:spAutoFit/>
          </a:bodyPr>
          <a:lstStyle/>
          <a:p>
            <a:r>
              <a:rPr lang="en-US" dirty="0" smtClean="0"/>
              <a:t>The default quota warning for the Archive is 10 GB</a:t>
            </a:r>
            <a:endParaRPr lang="en-US" dirty="0"/>
          </a:p>
        </p:txBody>
      </p:sp>
      <p:cxnSp>
        <p:nvCxnSpPr>
          <p:cNvPr id="9" name="Straight Arrow Connector 8"/>
          <p:cNvCxnSpPr/>
          <p:nvPr/>
        </p:nvCxnSpPr>
        <p:spPr>
          <a:xfrm flipV="1">
            <a:off x="3448050" y="2695576"/>
            <a:ext cx="657225" cy="352424"/>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85912" y="1265087"/>
            <a:ext cx="2891138" cy="646331"/>
          </a:xfrm>
          <a:prstGeom prst="rect">
            <a:avLst/>
          </a:prstGeom>
          <a:noFill/>
        </p:spPr>
        <p:txBody>
          <a:bodyPr wrap="square" rtlCol="0">
            <a:spAutoFit/>
          </a:bodyPr>
          <a:lstStyle/>
          <a:p>
            <a:r>
              <a:rPr lang="en-US" dirty="0" smtClean="0"/>
              <a:t>Select archive quota to change default settings </a:t>
            </a:r>
            <a:endParaRPr lang="en-US" dirty="0"/>
          </a:p>
        </p:txBody>
      </p:sp>
      <p:cxnSp>
        <p:nvCxnSpPr>
          <p:cNvPr id="17" name="Straight Arrow Connector 16"/>
          <p:cNvCxnSpPr/>
          <p:nvPr/>
        </p:nvCxnSpPr>
        <p:spPr>
          <a:xfrm flipV="1">
            <a:off x="1400175" y="1616233"/>
            <a:ext cx="2644649" cy="726917"/>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6121461" y="4273614"/>
            <a:ext cx="1343026" cy="1215899"/>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29500" y="3343422"/>
            <a:ext cx="1571624" cy="1754326"/>
          </a:xfrm>
          <a:prstGeom prst="rect">
            <a:avLst/>
          </a:prstGeom>
          <a:noFill/>
        </p:spPr>
        <p:txBody>
          <a:bodyPr wrap="square" rtlCol="0">
            <a:spAutoFit/>
          </a:bodyPr>
          <a:lstStyle/>
          <a:p>
            <a:r>
              <a:rPr lang="en-US" dirty="0"/>
              <a:t>Click on Archive enabled user to change </a:t>
            </a:r>
            <a:r>
              <a:rPr lang="en-US" dirty="0" smtClean="0"/>
              <a:t>properties like Archive </a:t>
            </a:r>
            <a:r>
              <a:rPr lang="en-US" dirty="0"/>
              <a:t>n</a:t>
            </a:r>
            <a:r>
              <a:rPr lang="en-US" dirty="0" smtClean="0"/>
              <a:t>ame</a:t>
            </a:r>
            <a:endParaRPr lang="en-US" dirty="0"/>
          </a:p>
        </p:txBody>
      </p:sp>
    </p:spTree>
    <p:extLst>
      <p:ext uri="{BB962C8B-B14F-4D97-AF65-F5344CB8AC3E}">
        <p14:creationId xmlns="" xmlns:p14="http://schemas.microsoft.com/office/powerpoint/2007/7/12/main" val="3014313752"/>
      </p:ext>
    </p:extLst>
  </p:cSld>
  <p:clrMapOvr>
    <a:masterClrMapping/>
  </p:clrMapOvr>
  <p:transition advTm="815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algn="l"/>
            <a:r>
              <a:rPr lang="en-US" sz="4400" dirty="0" smtClean="0"/>
              <a:t>Get-Set Archive </a:t>
            </a:r>
            <a:r>
              <a:rPr lang="en-US" sz="4400" dirty="0" err="1" smtClean="0"/>
              <a:t>CMDLet</a:t>
            </a:r>
            <a:endParaRPr lang="en-US" sz="3200" dirty="0">
              <a:solidFill>
                <a:schemeClr val="tx2"/>
              </a:solidFill>
            </a:endParaRPr>
          </a:p>
        </p:txBody>
      </p:sp>
      <p:pic>
        <p:nvPicPr>
          <p:cNvPr id="3" name="Picture 2"/>
          <p:cNvPicPr>
            <a:picLocks noChangeAspect="1" noChangeArrowheads="1"/>
          </p:cNvPicPr>
          <p:nvPr/>
        </p:nvPicPr>
        <p:blipFill>
          <a:blip r:embed="rId2" cstate="print"/>
          <a:srcRect/>
          <a:stretch>
            <a:fillRect/>
          </a:stretch>
        </p:blipFill>
        <p:spPr bwMode="auto">
          <a:xfrm>
            <a:off x="266700" y="923925"/>
            <a:ext cx="7324725" cy="2286000"/>
          </a:xfrm>
          <a:prstGeom prst="rect">
            <a:avLst/>
          </a:prstGeom>
          <a:noFill/>
          <a:ln w="9525">
            <a:noFill/>
            <a:miter lim="800000"/>
            <a:headEnd/>
            <a:tailEnd/>
          </a:ln>
          <a:effectLst/>
        </p:spPr>
      </p:pic>
      <p:sp>
        <p:nvSpPr>
          <p:cNvPr id="4" name="TextBox 3"/>
          <p:cNvSpPr txBox="1"/>
          <p:nvPr/>
        </p:nvSpPr>
        <p:spPr>
          <a:xfrm>
            <a:off x="4610100" y="1141178"/>
            <a:ext cx="4163999" cy="646331"/>
          </a:xfrm>
          <a:prstGeom prst="rect">
            <a:avLst/>
          </a:prstGeom>
          <a:solidFill>
            <a:schemeClr val="bg1"/>
          </a:solidFill>
        </p:spPr>
        <p:txBody>
          <a:bodyPr wrap="square" rtlCol="0">
            <a:spAutoFit/>
          </a:bodyPr>
          <a:lstStyle/>
          <a:p>
            <a:pPr algn="r"/>
            <a:r>
              <a:rPr lang="en-US" dirty="0"/>
              <a:t>Archive properties are returned with mailbox properties</a:t>
            </a:r>
          </a:p>
        </p:txBody>
      </p:sp>
      <p:cxnSp>
        <p:nvCxnSpPr>
          <p:cNvPr id="5" name="Straight Arrow Connector 4"/>
          <p:cNvCxnSpPr/>
          <p:nvPr/>
        </p:nvCxnSpPr>
        <p:spPr>
          <a:xfrm flipV="1">
            <a:off x="4895850" y="1666878"/>
            <a:ext cx="1619250" cy="409572"/>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3" cstate="print"/>
          <a:srcRect/>
          <a:stretch>
            <a:fillRect/>
          </a:stretch>
        </p:blipFill>
        <p:spPr bwMode="auto">
          <a:xfrm>
            <a:off x="266699" y="3333750"/>
            <a:ext cx="7362825" cy="2133600"/>
          </a:xfrm>
          <a:prstGeom prst="rect">
            <a:avLst/>
          </a:prstGeom>
          <a:noFill/>
          <a:ln w="9525">
            <a:noFill/>
            <a:miter lim="800000"/>
            <a:headEnd/>
            <a:tailEnd/>
          </a:ln>
          <a:effectLst/>
        </p:spPr>
      </p:pic>
      <p:sp>
        <p:nvSpPr>
          <p:cNvPr id="12" name="TextBox 11"/>
          <p:cNvSpPr txBox="1"/>
          <p:nvPr/>
        </p:nvSpPr>
        <p:spPr>
          <a:xfrm>
            <a:off x="3324225" y="5751278"/>
            <a:ext cx="4163999" cy="369332"/>
          </a:xfrm>
          <a:prstGeom prst="rect">
            <a:avLst/>
          </a:prstGeom>
          <a:solidFill>
            <a:schemeClr val="bg1"/>
          </a:solidFill>
        </p:spPr>
        <p:txBody>
          <a:bodyPr wrap="square" rtlCol="0">
            <a:spAutoFit/>
          </a:bodyPr>
          <a:lstStyle/>
          <a:p>
            <a:pPr algn="r"/>
            <a:r>
              <a:rPr lang="en-US" dirty="0" smtClean="0"/>
              <a:t>Get statistics for the Archive</a:t>
            </a:r>
            <a:endParaRPr lang="en-US" dirty="0"/>
          </a:p>
        </p:txBody>
      </p:sp>
      <p:cxnSp>
        <p:nvCxnSpPr>
          <p:cNvPr id="13" name="Straight Arrow Connector 12"/>
          <p:cNvCxnSpPr/>
          <p:nvPr/>
        </p:nvCxnSpPr>
        <p:spPr>
          <a:xfrm rot="16200000" flipH="1">
            <a:off x="5329239" y="5233988"/>
            <a:ext cx="676275" cy="43815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07/7/12/main" val="510288540"/>
      </p:ext>
    </p:extLst>
  </p:cSld>
  <p:clrMapOvr>
    <a:masterClrMapping/>
  </p:clrMapOvr>
  <p:transition advTm="1875">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Get-</a:t>
            </a:r>
            <a:r>
              <a:rPr lang="en-US" sz="3600" dirty="0" err="1" smtClean="0"/>
              <a:t>MailboxStatistics</a:t>
            </a:r>
            <a:r>
              <a:rPr lang="en-US" sz="3600" dirty="0" smtClean="0"/>
              <a:t> Cmdlet Execution</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685800" y="2362200"/>
            <a:ext cx="6991350" cy="2133600"/>
          </a:xfrm>
          <a:prstGeom prst="rect">
            <a:avLst/>
          </a:prstGeom>
          <a:noFill/>
          <a:ln w="9525">
            <a:noFill/>
            <a:miter lim="800000"/>
            <a:headEnd/>
            <a:tailEnd/>
          </a:ln>
          <a:effectLst/>
        </p:spPr>
      </p:pic>
      <p:sp>
        <p:nvSpPr>
          <p:cNvPr id="10" name="Rectangular Callout 9"/>
          <p:cNvSpPr/>
          <p:nvPr/>
        </p:nvSpPr>
        <p:spPr>
          <a:xfrm>
            <a:off x="6858000" y="1371600"/>
            <a:ext cx="1905000" cy="838200"/>
          </a:xfrm>
          <a:prstGeom prst="wedgeRectCallout">
            <a:avLst>
              <a:gd name="adj1" fmla="val -136053"/>
              <a:gd name="adj2" fmla="val 130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Statistics for only the Archive</a:t>
            </a:r>
            <a:endParaRPr lang="en-US" dirty="0"/>
          </a:p>
        </p:txBody>
      </p:sp>
      <p:sp>
        <p:nvSpPr>
          <p:cNvPr id="11" name="Rectangle 10"/>
          <p:cNvSpPr/>
          <p:nvPr/>
        </p:nvSpPr>
        <p:spPr>
          <a:xfrm>
            <a:off x="5029200" y="2895600"/>
            <a:ext cx="685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07/7/12/main" val="3765316027"/>
      </p:ext>
    </p:extLst>
  </p:cSld>
  <p:clrMapOvr>
    <a:masterClrMapping/>
  </p:clrMapOvr>
  <p:transition advTm="15566">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274638"/>
            <a:ext cx="8229600" cy="664797"/>
          </a:xfrm>
        </p:spPr>
        <p:txBody>
          <a:bodyPr/>
          <a:lstStyle/>
          <a:p>
            <a:pPr algn="l"/>
            <a:r>
              <a:rPr lang="en-US" dirty="0" smtClean="0"/>
              <a:t>E2010 AD Schema for Archive</a:t>
            </a:r>
            <a:endParaRPr lang="en-US" dirty="0"/>
          </a:p>
        </p:txBody>
      </p:sp>
      <p:sp>
        <p:nvSpPr>
          <p:cNvPr id="25" name="Rounded Rectangle 24"/>
          <p:cNvSpPr/>
          <p:nvPr/>
        </p:nvSpPr>
        <p:spPr>
          <a:xfrm>
            <a:off x="3276600" y="1828800"/>
            <a:ext cx="5410200" cy="4419600"/>
          </a:xfrm>
          <a:prstGeom prst="roundRect">
            <a:avLst/>
          </a:pr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tx1"/>
              </a:solidFill>
            </a:endParaRPr>
          </a:p>
        </p:txBody>
      </p:sp>
      <p:sp>
        <p:nvSpPr>
          <p:cNvPr id="27" name="Rounded Rectangle 26"/>
          <p:cNvSpPr/>
          <p:nvPr/>
        </p:nvSpPr>
        <p:spPr>
          <a:xfrm>
            <a:off x="3352800" y="2590801"/>
            <a:ext cx="5257800" cy="3581399"/>
          </a:xfrm>
          <a:prstGeom prst="roundRect">
            <a:avLst/>
          </a:prstGeom>
          <a:solidFill>
            <a:schemeClr val="accent1">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4" rtlCol="0" anchor="t" anchorCtr="0">
            <a:normAutofit fontScale="32500" lnSpcReduction="20000"/>
          </a:bodyPr>
          <a:lstStyle/>
          <a:p>
            <a:r>
              <a:rPr lang="en-US" sz="1600" dirty="0" smtClean="0">
                <a:solidFill>
                  <a:schemeClr val="bg1"/>
                </a:solidFill>
              </a:rPr>
              <a:t>Legacy-Exchange-DN</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-ADC-Global-Names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-AL-Object-Version</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-Configuration-Unit-BL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-CU</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t>
            </a:r>
            <a:r>
              <a:rPr lang="en-US" sz="1600" dirty="0" err="1" smtClean="0">
                <a:solidFill>
                  <a:schemeClr val="bg1"/>
                </a:solidFill>
              </a:rPr>
              <a:t>Dirsync</a:t>
            </a:r>
            <a:r>
              <a:rPr lang="en-US" sz="1600" dirty="0" smtClean="0">
                <a:solidFill>
                  <a:schemeClr val="bg1"/>
                </a:solidFill>
              </a:rPr>
              <a:t>-ID</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-Edge-Sync-Cookies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-Edge-Sync-Source-</a:t>
            </a:r>
            <a:r>
              <a:rPr lang="en-US" sz="1600" dirty="0" err="1" smtClean="0">
                <a:solidFill>
                  <a:schemeClr val="bg1"/>
                </a:solidFill>
              </a:rPr>
              <a:t>Guid</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-Heuristics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-Hide-From-Address-Lists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-Inconsistent-State</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-OU-Root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-Provisioning-Flags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-Recipient-</a:t>
            </a:r>
            <a:r>
              <a:rPr lang="en-US" sz="1600" dirty="0" err="1" smtClean="0">
                <a:solidFill>
                  <a:schemeClr val="bg1"/>
                </a:solidFill>
              </a:rPr>
              <a:t>Validator</a:t>
            </a:r>
            <a:r>
              <a:rPr lang="en-US" sz="1600" dirty="0" smtClean="0">
                <a:solidFill>
                  <a:schemeClr val="bg1"/>
                </a:solidFill>
              </a:rPr>
              <a:t>-Cookies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-Replicated-Object-Version</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-Replication-Signature</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-Server-Association-BL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-Server-Association-Link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-Setup-Status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-Unmerged-</a:t>
            </a:r>
            <a:r>
              <a:rPr lang="en-US" sz="1600" dirty="0" err="1" smtClean="0">
                <a:solidFill>
                  <a:schemeClr val="bg1"/>
                </a:solidFill>
              </a:rPr>
              <a:t>Atts</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-Unmerged-</a:t>
            </a:r>
            <a:r>
              <a:rPr lang="en-US" sz="1600" dirty="0" err="1" smtClean="0">
                <a:solidFill>
                  <a:schemeClr val="bg1"/>
                </a:solidFill>
              </a:rPr>
              <a:t>Atts</a:t>
            </a:r>
            <a:r>
              <a:rPr lang="en-US" sz="1600" dirty="0" smtClean="0">
                <a:solidFill>
                  <a:schemeClr val="bg1"/>
                </a:solidFill>
              </a:rPr>
              <a:t>-Pt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-Version</a:t>
            </a:r>
          </a:p>
          <a:p>
            <a:r>
              <a:rPr lang="en-US" sz="1600" dirty="0" smtClean="0">
                <a:solidFill>
                  <a:schemeClr val="bg1"/>
                </a:solidFill>
              </a:rPr>
              <a:t>Show-In-Address-Book</a:t>
            </a:r>
          </a:p>
          <a:p>
            <a:endParaRPr lang="en-US" sz="1600" dirty="0" smtClean="0">
              <a:solidFill>
                <a:schemeClr val="bg1"/>
              </a:solidFill>
            </a:endParaRP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-Archive-Name </a:t>
            </a: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-Archive-Warn-Quota </a:t>
            </a: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-Archive-Quota</a:t>
            </a: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-Archive-GUID</a:t>
            </a: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-Archive-Database-Link</a:t>
            </a:r>
          </a:p>
          <a:p>
            <a:r>
              <a:rPr lang="en-US" sz="2200" dirty="0" smtClean="0">
                <a:solidFill>
                  <a:schemeClr val="bg1"/>
                </a:solidFill>
              </a:rPr>
              <a:t>ms-</a:t>
            </a:r>
            <a:r>
              <a:rPr lang="en-US" sz="2200" dirty="0" err="1" smtClean="0">
                <a:solidFill>
                  <a:schemeClr val="bg1"/>
                </a:solidFill>
              </a:rPr>
              <a:t>Exch</a:t>
            </a:r>
            <a:r>
              <a:rPr lang="en-US" sz="2200" dirty="0" smtClean="0">
                <a:solidFill>
                  <a:schemeClr val="bg1"/>
                </a:solidFill>
              </a:rPr>
              <a:t>-Archive-Database-BL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-Availability-Org-Wide-Account-BL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-Availability-Per-User-Account-BL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-Delegate-List-BL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-Device-Access-Control-Rule-BL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-Mailbox-Move-Source-MDB-BL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-Mailbox-Move-Target-MDB-BL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-Mobile-Remote-Documents-Allowed-Servers-BL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-Mobile-Remote-Documents-Blocked-Servers-BL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-Mobile-Remote-Documents-Internal-Domain-Suffix-List-BL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-Organizations-Address-Book-Roots-BL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-Organizations-Global-Address-Lists-BL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-Organizations-Template-Roots-BL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-OWA-Allowed-File-Types-BL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-OWA-Allowed-Mime-Types-BL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-OWA-Blocked-File-Types-BL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-OWA-Blocked-MIME-Types-BL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-OWA-Force-Save-File-Types-BL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-OWA-Force-Save-MIME-Types-BL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-OWA-Remote-Documents-Allowed-Servers-BL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-OWA-Remote-Documents-Blocked-Servers-BL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-OWA-Remote-Documents-Internal-Domain-Suffix-List-BL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t>
            </a:r>
            <a:r>
              <a:rPr lang="en-US" sz="1600" dirty="0" err="1" smtClean="0">
                <a:solidFill>
                  <a:schemeClr val="bg1"/>
                </a:solidFill>
              </a:rPr>
              <a:t>Transcoding</a:t>
            </a:r>
            <a:r>
              <a:rPr lang="en-US" sz="1600" dirty="0" smtClean="0">
                <a:solidFill>
                  <a:schemeClr val="bg1"/>
                </a:solidFill>
              </a:rPr>
              <a:t>-File-Types-BL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t>
            </a:r>
            <a:r>
              <a:rPr lang="en-US" sz="1600" dirty="0" err="1" smtClean="0">
                <a:solidFill>
                  <a:schemeClr val="bg1"/>
                </a:solidFill>
              </a:rPr>
              <a:t>Transcoding</a:t>
            </a:r>
            <a:r>
              <a:rPr lang="en-US" sz="1600" dirty="0" smtClean="0">
                <a:solidFill>
                  <a:schemeClr val="bg1"/>
                </a:solidFill>
              </a:rPr>
              <a:t>-Mime-Types-BL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-Parent-Plan-BL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-RBAC-Policy-BL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-RMS-Computer-Accounts-BL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-Server-Association-BL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-Server-Site-BL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-SMTP-Receive-Default-Accepted-Domain-BL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-Supervision-DL-BL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-Supervision-One-Off-BL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-Supervision-User-BL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-User-BL</a:t>
            </a:r>
          </a:p>
          <a:p>
            <a:r>
              <a:rPr lang="en-US" sz="1600" dirty="0" smtClean="0">
                <a:solidFill>
                  <a:schemeClr val="bg1"/>
                </a:solidFill>
              </a:rPr>
              <a:t>ms-Exch-X500-Access-Control-List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-Availability-Org-Wide-Account-BL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-Availability-Per-User-Account-BL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-Delegate-List-BL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-Device-Access-Control-Rule-BL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-Mailbox-Move-Source-MDB-BL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-Mailbox-Move-Target-MDB-BL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-Mobile-Remote-Documents-Allowed-Servers-BL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-Mobile-Remote-Documents-Blocked-Servers-BL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-Mobile-Remote-Documents-Internal-Domain-Suffix-List-BL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-Organizations-Address-Book-Roots-BL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-Organizations-Global-Address-Lists-BL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-Organizations-Template-Roots-BL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-OWA-Allowed-File-Types-BL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-OWA-Allowed-Mime-Types-BL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-OWA-Blocked-File-Types-BL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-OWA-Blocked-MIME-Types-BL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-OWA-Force-Save-File-Types-BL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-OWA-Force-Save-MIME-Types-BL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-OWA-Remote-Documents-Allowed-Servers-BL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-OWA-Remote-Documents-Blocked-Servers-BL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-OWA-Remote-Documents-Internal-Domain-Suffix-List-BL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t>
            </a:r>
            <a:r>
              <a:rPr lang="en-US" sz="1600" dirty="0" err="1" smtClean="0">
                <a:solidFill>
                  <a:schemeClr val="bg1"/>
                </a:solidFill>
              </a:rPr>
              <a:t>Transcoding</a:t>
            </a:r>
            <a:r>
              <a:rPr lang="en-US" sz="1600" dirty="0" smtClean="0">
                <a:solidFill>
                  <a:schemeClr val="bg1"/>
                </a:solidFill>
              </a:rPr>
              <a:t>-File-Types-BL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-OWA-</a:t>
            </a:r>
            <a:r>
              <a:rPr lang="en-US" sz="1600" dirty="0" err="1" smtClean="0">
                <a:solidFill>
                  <a:schemeClr val="bg1"/>
                </a:solidFill>
              </a:rPr>
              <a:t>Transcoding</a:t>
            </a:r>
            <a:r>
              <a:rPr lang="en-US" sz="1600" dirty="0" smtClean="0">
                <a:solidFill>
                  <a:schemeClr val="bg1"/>
                </a:solidFill>
              </a:rPr>
              <a:t>-Mime-Types-BL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-Parent-Plan-BL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-RBAC-Policy-BL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-RMS-Computer-Accounts-BL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-Server-Association-BL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-Server-Site-BL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-SMTP-Receive-Default-Accepted-Domain-BL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-Supervision-DL-BL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-Supervision-One-Off-BL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-Supervision-User-BL</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-User-BL</a:t>
            </a:r>
          </a:p>
          <a:p>
            <a:r>
              <a:rPr lang="en-US" sz="1600" dirty="0" smtClean="0">
                <a:solidFill>
                  <a:schemeClr val="bg1"/>
                </a:solidFill>
              </a:rPr>
              <a:t>ms-Exch-X500-Access-Control-List</a:t>
            </a:r>
          </a:p>
          <a:p>
            <a:endParaRPr lang="en-US" sz="1600" dirty="0" smtClean="0">
              <a:solidFill>
                <a:schemeClr val="bg1"/>
              </a:solidFill>
            </a:endParaRPr>
          </a:p>
          <a:p>
            <a:r>
              <a:rPr lang="en-US" sz="1600" dirty="0" smtClean="0">
                <a:solidFill>
                  <a:schemeClr val="bg1"/>
                </a:solidFill>
              </a:rPr>
              <a:t>Garbage-</a:t>
            </a:r>
            <a:r>
              <a:rPr lang="en-US" sz="1600" dirty="0" err="1" smtClean="0">
                <a:solidFill>
                  <a:schemeClr val="bg1"/>
                </a:solidFill>
              </a:rPr>
              <a:t>Coll</a:t>
            </a:r>
            <a:r>
              <a:rPr lang="en-US" sz="1600" dirty="0" smtClean="0">
                <a:solidFill>
                  <a:schemeClr val="bg1"/>
                </a:solidFill>
              </a:rPr>
              <a:t>-Period</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-Alternate-Mailboxes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-Approval-Application-Link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-Archive-Database-Link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a:t>
            </a:r>
            <a:r>
              <a:rPr lang="en-US" sz="1600" dirty="0" err="1" smtClean="0">
                <a:solidFill>
                  <a:schemeClr val="bg1"/>
                </a:solidFill>
              </a:rPr>
              <a:t>AutoReply</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-Delegate-List-Link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-Deleted-Item-Flags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-Dumpster-Quota</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-Dumpster-Warning-Quota</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-ELC-Expiry-Suspension-End</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-ELC-Expiry-Suspension-Start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-ELC-Mailbox-Flags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-External-OOF-Options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-Home-MDB</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-Home-Server-Name</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a:t>
            </a:r>
            <a:r>
              <a:rPr lang="en-US" sz="1600" dirty="0" err="1" smtClean="0">
                <a:solidFill>
                  <a:schemeClr val="bg1"/>
                </a:solidFill>
              </a:rPr>
              <a:t>Guid</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-Mailbox-Move-Remote-Host-Name</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-Mailbox-Move-Status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-Mailbox-Move-Target-MDB-Link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-Mailbox-OAB-Virtual-Directories-Link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-Mailbox-Template-Link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-Mailbox-</a:t>
            </a:r>
            <a:r>
              <a:rPr lang="en-US" sz="1600" dirty="0" err="1" smtClean="0">
                <a:solidFill>
                  <a:schemeClr val="bg1"/>
                </a:solidFill>
              </a:rPr>
              <a:t>Url</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-Max-Blocked-Senders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-Max-Safe-Senders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-MDB-Over-Hard-Quota-Limit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-MDB-Over-Quota-Limit</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-MDB-Rules-Quota</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-MDB-Storage-Quota</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-MDB-Use-Defaults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-Mobile-Allowed-Device-IDs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-Mobile-Blocked-Device-IDs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-Mobile-Debug-Logging</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-Mobile-Mailbox-Flags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-Mobile-Mailbox-Policy-Link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-Pf-Root-</a:t>
            </a:r>
            <a:r>
              <a:rPr lang="en-US" sz="1600" dirty="0" err="1" smtClean="0">
                <a:solidFill>
                  <a:schemeClr val="bg1"/>
                </a:solidFill>
              </a:rPr>
              <a:t>Url</a:t>
            </a:r>
            <a:endParaRPr lang="en-US" sz="1600" dirty="0" smtClean="0">
              <a:solidFill>
                <a:schemeClr val="bg1"/>
              </a:solidFill>
            </a:endParaRP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-Previous-Home-MDB</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-UM-Addresses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-UM-Audio-Codec</a:t>
            </a:r>
          </a:p>
          <a:p>
            <a:r>
              <a:rPr lang="en-US" sz="1600" dirty="0" smtClean="0">
                <a:solidFill>
                  <a:schemeClr val="bg1"/>
                </a:solidFill>
              </a:rPr>
              <a:t>ms-Exch-UM-Audio-Codec-2</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-UM-Enabled-Flags</a:t>
            </a:r>
          </a:p>
          <a:p>
            <a:r>
              <a:rPr lang="en-US" sz="1600" dirty="0" smtClean="0">
                <a:solidFill>
                  <a:schemeClr val="bg1"/>
                </a:solidFill>
              </a:rPr>
              <a:t>ms-Exch-UM-Enabled-Flags-2</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-UM-Fax-Id</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-UM-Mailbox-OVA-Language</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-UM-Max-Greeting-Duration</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-UM-Operator-Number</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-UM-Phone-Provider</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-UM-Pin-Checksum</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-UM-Server-Writable-Flags</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-UM-Template-Link</a:t>
            </a:r>
          </a:p>
          <a:p>
            <a:r>
              <a:rPr lang="en-US" sz="1600" dirty="0" smtClean="0">
                <a:solidFill>
                  <a:schemeClr val="bg1"/>
                </a:solidFill>
              </a:rPr>
              <a:t>ms-</a:t>
            </a:r>
            <a:r>
              <a:rPr lang="en-US" sz="1600" dirty="0" err="1" smtClean="0">
                <a:solidFill>
                  <a:schemeClr val="bg1"/>
                </a:solidFill>
              </a:rPr>
              <a:t>Exch</a:t>
            </a:r>
            <a:r>
              <a:rPr lang="en-US" sz="1600" dirty="0" smtClean="0">
                <a:solidFill>
                  <a:schemeClr val="bg1"/>
                </a:solidFill>
              </a:rPr>
              <a:t>-Use-OAB</a:t>
            </a:r>
            <a:endParaRPr lang="en-US" sz="1600" dirty="0">
              <a:solidFill>
                <a:schemeClr val="bg1"/>
              </a:solidFill>
            </a:endParaRPr>
          </a:p>
        </p:txBody>
      </p:sp>
      <p:sp>
        <p:nvSpPr>
          <p:cNvPr id="14" name="TextBox 13"/>
          <p:cNvSpPr txBox="1"/>
          <p:nvPr/>
        </p:nvSpPr>
        <p:spPr>
          <a:xfrm>
            <a:off x="3886200" y="2971800"/>
            <a:ext cx="4572000" cy="369332"/>
          </a:xfrm>
          <a:prstGeom prst="rect">
            <a:avLst/>
          </a:prstGeom>
          <a:noFill/>
        </p:spPr>
        <p:txBody>
          <a:bodyPr wrap="square" rtlCol="0">
            <a:spAutoFit/>
          </a:bodyPr>
          <a:lstStyle/>
          <a:p>
            <a:endParaRPr lang="en-US" dirty="0"/>
          </a:p>
        </p:txBody>
      </p:sp>
      <p:sp>
        <p:nvSpPr>
          <p:cNvPr id="15" name="Rectangle 14"/>
          <p:cNvSpPr/>
          <p:nvPr/>
        </p:nvSpPr>
        <p:spPr>
          <a:xfrm>
            <a:off x="5181600" y="1752600"/>
            <a:ext cx="1877437" cy="369332"/>
          </a:xfrm>
          <a:prstGeom prst="rect">
            <a:avLst/>
          </a:prstGeom>
        </p:spPr>
        <p:txBody>
          <a:bodyPr wrap="none">
            <a:spAutoFit/>
          </a:bodyPr>
          <a:lstStyle/>
          <a:p>
            <a:pPr algn="ctr"/>
            <a:r>
              <a:rPr lang="en-US" b="1" dirty="0" smtClean="0">
                <a:solidFill>
                  <a:schemeClr val="bg1"/>
                </a:solidFill>
              </a:rPr>
              <a:t>User Object in AD</a:t>
            </a:r>
            <a:endParaRPr lang="en-US" b="1" dirty="0">
              <a:solidFill>
                <a:schemeClr val="bg1"/>
              </a:solidFill>
            </a:endParaRPr>
          </a:p>
        </p:txBody>
      </p:sp>
      <p:sp>
        <p:nvSpPr>
          <p:cNvPr id="16" name="Rectangle 15"/>
          <p:cNvSpPr/>
          <p:nvPr/>
        </p:nvSpPr>
        <p:spPr>
          <a:xfrm>
            <a:off x="4648200" y="2286000"/>
            <a:ext cx="2610587" cy="369332"/>
          </a:xfrm>
          <a:prstGeom prst="rect">
            <a:avLst/>
          </a:prstGeom>
        </p:spPr>
        <p:txBody>
          <a:bodyPr wrap="none">
            <a:spAutoFit/>
          </a:bodyPr>
          <a:lstStyle/>
          <a:p>
            <a:pPr algn="ctr"/>
            <a:r>
              <a:rPr lang="en-US" b="1" dirty="0" smtClean="0">
                <a:solidFill>
                  <a:schemeClr val="bg1"/>
                </a:solidFill>
              </a:rPr>
              <a:t>Exchange User Properties</a:t>
            </a:r>
            <a:endParaRPr lang="en-US" b="1" dirty="0">
              <a:solidFill>
                <a:schemeClr val="bg1"/>
              </a:solidFill>
            </a:endParaRPr>
          </a:p>
        </p:txBody>
      </p:sp>
      <p:sp>
        <p:nvSpPr>
          <p:cNvPr id="17" name="Rectangle 16"/>
          <p:cNvSpPr/>
          <p:nvPr/>
        </p:nvSpPr>
        <p:spPr>
          <a:xfrm>
            <a:off x="3505200" y="4191000"/>
            <a:ext cx="1295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533400" y="1752600"/>
            <a:ext cx="2133600" cy="3505200"/>
          </a:xfrm>
          <a:prstGeom prst="wedgeRectCallout">
            <a:avLst>
              <a:gd name="adj1" fmla="val 87862"/>
              <a:gd name="adj2" fmla="val 22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Archive is an extension of the mailbox.</a:t>
            </a:r>
          </a:p>
          <a:p>
            <a:endParaRPr lang="en-US" sz="1600" b="1" dirty="0" smtClean="0">
              <a:solidFill>
                <a:schemeClr val="bg1"/>
              </a:solidFill>
            </a:endParaRPr>
          </a:p>
          <a:p>
            <a:r>
              <a:rPr lang="en-US" sz="1600" b="1" dirty="0" smtClean="0">
                <a:solidFill>
                  <a:schemeClr val="bg1"/>
                </a:solidFill>
              </a:rPr>
              <a:t>Properties to enable the Archive:</a:t>
            </a:r>
          </a:p>
          <a:p>
            <a:pPr marL="342900" indent="-342900">
              <a:buFont typeface="+mj-lt"/>
              <a:buAutoNum type="arabicPeriod"/>
            </a:pPr>
            <a:r>
              <a:rPr lang="en-US" sz="1600" b="1" dirty="0" smtClean="0">
                <a:solidFill>
                  <a:schemeClr val="bg1"/>
                </a:solidFill>
              </a:rPr>
              <a:t>Archive GUID</a:t>
            </a:r>
          </a:p>
          <a:p>
            <a:pPr marL="342900" indent="-342900">
              <a:buFont typeface="+mj-lt"/>
              <a:buAutoNum type="arabicPeriod"/>
            </a:pPr>
            <a:r>
              <a:rPr lang="en-US" sz="1600" b="1" dirty="0" smtClean="0">
                <a:solidFill>
                  <a:schemeClr val="bg1"/>
                </a:solidFill>
              </a:rPr>
              <a:t>Archive Name</a:t>
            </a:r>
          </a:p>
          <a:p>
            <a:pPr marL="342900" indent="-342900">
              <a:buFont typeface="+mj-lt"/>
              <a:buAutoNum type="arabicPeriod"/>
            </a:pPr>
            <a:r>
              <a:rPr lang="en-US" sz="1600" b="1" dirty="0" smtClean="0">
                <a:solidFill>
                  <a:schemeClr val="bg1"/>
                </a:solidFill>
              </a:rPr>
              <a:t>Archive Database</a:t>
            </a:r>
          </a:p>
          <a:p>
            <a:pPr marL="342900" indent="-342900">
              <a:buFont typeface="+mj-lt"/>
              <a:buAutoNum type="arabicPeriod"/>
            </a:pPr>
            <a:r>
              <a:rPr lang="en-US" sz="1600" b="1" dirty="0" smtClean="0">
                <a:solidFill>
                  <a:schemeClr val="bg1"/>
                </a:solidFill>
              </a:rPr>
              <a:t>Archive Quota</a:t>
            </a:r>
            <a:endParaRPr lang="en-US" sz="1600" dirty="0">
              <a:solidFill>
                <a:schemeClr val="bg1"/>
              </a:solidFill>
            </a:endParaRPr>
          </a:p>
        </p:txBody>
      </p:sp>
    </p:spTree>
    <p:extLst>
      <p:ext uri="{BB962C8B-B14F-4D97-AF65-F5344CB8AC3E}">
        <p14:creationId xmlns="" xmlns:p14="http://schemas.microsoft.com/office/powerpoint/2007/7/12/main" val="1645317693"/>
      </p:ext>
    </p:extLst>
  </p:cSld>
  <p:clrMapOvr>
    <a:masterClrMapping/>
  </p:clrMapOvr>
  <p:transition advTm="7139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7"/>
          <p:cNvPicPr>
            <a:picLocks noChangeAspect="1" noChangeArrowheads="1"/>
          </p:cNvPicPr>
          <p:nvPr/>
        </p:nvPicPr>
        <p:blipFill>
          <a:blip r:embed="rId3" cstate="print"/>
          <a:srcRect/>
          <a:stretch>
            <a:fillRect/>
          </a:stretch>
        </p:blipFill>
        <p:spPr bwMode="auto">
          <a:xfrm>
            <a:off x="302438" y="1600200"/>
            <a:ext cx="2459812" cy="1600200"/>
          </a:xfrm>
          <a:prstGeom prst="rect">
            <a:avLst/>
          </a:prstGeom>
          <a:noFill/>
          <a:ln w="9525">
            <a:noFill/>
            <a:miter lim="800000"/>
            <a:headEnd/>
            <a:tailEnd/>
          </a:ln>
          <a:effectLst/>
        </p:spPr>
      </p:pic>
      <p:sp>
        <p:nvSpPr>
          <p:cNvPr id="2" name="Title 1"/>
          <p:cNvSpPr>
            <a:spLocks noGrp="1"/>
          </p:cNvSpPr>
          <p:nvPr>
            <p:ph type="title"/>
          </p:nvPr>
        </p:nvSpPr>
        <p:spPr>
          <a:xfrm>
            <a:off x="457200" y="304800"/>
            <a:ext cx="8229600" cy="685800"/>
          </a:xfrm>
        </p:spPr>
        <p:txBody>
          <a:bodyPr>
            <a:normAutofit/>
          </a:bodyPr>
          <a:lstStyle/>
          <a:p>
            <a:pPr algn="l"/>
            <a:r>
              <a:rPr lang="en-US" sz="4000" dirty="0" smtClean="0"/>
              <a:t>E14 Archive Auto-discover</a:t>
            </a:r>
            <a:endParaRPr lang="en-US" sz="3200" dirty="0">
              <a:solidFill>
                <a:schemeClr val="accent1"/>
              </a:solidFill>
            </a:endParaRPr>
          </a:p>
        </p:txBody>
      </p:sp>
      <p:grpSp>
        <p:nvGrpSpPr>
          <p:cNvPr id="3" name="Group 51"/>
          <p:cNvGrpSpPr/>
          <p:nvPr/>
        </p:nvGrpSpPr>
        <p:grpSpPr>
          <a:xfrm>
            <a:off x="4724401" y="4267200"/>
            <a:ext cx="1752600" cy="990600"/>
            <a:chOff x="7025148" y="4267200"/>
            <a:chExt cx="1356852" cy="1584960"/>
          </a:xfrm>
        </p:grpSpPr>
        <p:grpSp>
          <p:nvGrpSpPr>
            <p:cNvPr id="4" name="Group 50"/>
            <p:cNvGrpSpPr/>
            <p:nvPr/>
          </p:nvGrpSpPr>
          <p:grpSpPr>
            <a:xfrm>
              <a:off x="7025148" y="4267200"/>
              <a:ext cx="1356852" cy="1584960"/>
              <a:chOff x="7219335" y="1371600"/>
              <a:chExt cx="1696065" cy="1873134"/>
            </a:xfrm>
            <a:gradFill>
              <a:gsLst>
                <a:gs pos="0">
                  <a:srgbClr val="8488C4"/>
                </a:gs>
                <a:gs pos="53000">
                  <a:srgbClr val="D4DEFF"/>
                </a:gs>
                <a:gs pos="83000">
                  <a:srgbClr val="D4DEFF"/>
                </a:gs>
                <a:gs pos="100000">
                  <a:srgbClr val="96AB94"/>
                </a:gs>
              </a:gsLst>
              <a:lin ang="5400000" scaled="0"/>
            </a:gradFill>
          </p:grpSpPr>
          <p:sp>
            <p:nvSpPr>
              <p:cNvPr id="73" name="Isosceles Triangle 72"/>
              <p:cNvSpPr/>
              <p:nvPr/>
            </p:nvSpPr>
            <p:spPr>
              <a:xfrm>
                <a:off x="7219335" y="1371600"/>
                <a:ext cx="1696065" cy="1873134"/>
              </a:xfrm>
              <a:prstGeom prst="triangle">
                <a:avLst/>
              </a:prstGeom>
              <a:grp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bg1"/>
                  </a:solidFill>
                </a:endParaRPr>
              </a:p>
            </p:txBody>
          </p:sp>
          <p:sp>
            <p:nvSpPr>
              <p:cNvPr id="74" name="Rounded Rectangle 73"/>
              <p:cNvSpPr/>
              <p:nvPr/>
            </p:nvSpPr>
            <p:spPr>
              <a:xfrm>
                <a:off x="7661786" y="2236123"/>
                <a:ext cx="881832" cy="1008611"/>
              </a:xfrm>
              <a:prstGeom prst="roundRect">
                <a:avLst/>
              </a:prstGeom>
              <a:grp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solidFill>
                      <a:schemeClr val="bg1"/>
                    </a:solidFill>
                  </a:rPr>
                  <a:t>User Object</a:t>
                </a:r>
              </a:p>
              <a:p>
                <a:r>
                  <a:rPr lang="en-US" sz="800" dirty="0" smtClean="0">
                    <a:solidFill>
                      <a:schemeClr val="bg1"/>
                    </a:solidFill>
                  </a:rPr>
                  <a:t>Mailbox Props </a:t>
                </a:r>
              </a:p>
              <a:p>
                <a:r>
                  <a:rPr lang="en-US" sz="800" dirty="0" smtClean="0">
                    <a:solidFill>
                      <a:schemeClr val="bg1"/>
                    </a:solidFill>
                  </a:rPr>
                  <a:t>Archive Props</a:t>
                </a:r>
              </a:p>
              <a:p>
                <a:r>
                  <a:rPr lang="en-US" sz="800" dirty="0" smtClean="0">
                    <a:solidFill>
                      <a:schemeClr val="bg1"/>
                    </a:solidFill>
                  </a:rPr>
                  <a:t>MRM Props</a:t>
                </a:r>
              </a:p>
            </p:txBody>
          </p:sp>
        </p:grpSp>
        <p:sp>
          <p:nvSpPr>
            <p:cNvPr id="72" name="TextBox 71"/>
            <p:cNvSpPr txBox="1"/>
            <p:nvPr/>
          </p:nvSpPr>
          <p:spPr>
            <a:xfrm>
              <a:off x="7556089" y="4511040"/>
              <a:ext cx="457200" cy="443198"/>
            </a:xfrm>
            <a:prstGeom prst="rect">
              <a:avLst/>
            </a:prstGeom>
            <a:noFill/>
          </p:spPr>
          <p:txBody>
            <a:bodyPr wrap="square" rtlCol="0">
              <a:spAutoFit/>
            </a:bodyPr>
            <a:lstStyle/>
            <a:p>
              <a:r>
                <a:rPr lang="en-US" sz="1200" dirty="0" smtClean="0">
                  <a:solidFill>
                    <a:schemeClr val="bg1"/>
                  </a:solidFill>
                </a:rPr>
                <a:t>AD</a:t>
              </a:r>
              <a:endParaRPr lang="en-US" sz="1200" dirty="0">
                <a:solidFill>
                  <a:schemeClr val="bg1"/>
                </a:solidFill>
              </a:endParaRPr>
            </a:p>
          </p:txBody>
        </p:sp>
      </p:grpSp>
      <p:pic>
        <p:nvPicPr>
          <p:cNvPr id="2050" name="Picture 2"/>
          <p:cNvPicPr>
            <a:picLocks noChangeAspect="1" noChangeArrowheads="1"/>
          </p:cNvPicPr>
          <p:nvPr/>
        </p:nvPicPr>
        <p:blipFill>
          <a:blip r:embed="rId4" cstate="print"/>
          <a:srcRect/>
          <a:stretch>
            <a:fillRect/>
          </a:stretch>
        </p:blipFill>
        <p:spPr bwMode="auto">
          <a:xfrm>
            <a:off x="5461348" y="1371600"/>
            <a:ext cx="2615852" cy="2133600"/>
          </a:xfrm>
          <a:prstGeom prst="rect">
            <a:avLst/>
          </a:prstGeom>
          <a:noFill/>
          <a:ln w="9525">
            <a:noFill/>
            <a:miter lim="800000"/>
            <a:headEnd/>
            <a:tailEnd/>
          </a:ln>
          <a:effectLst/>
        </p:spPr>
      </p:pic>
      <p:cxnSp>
        <p:nvCxnSpPr>
          <p:cNvPr id="135" name="Straight Arrow Connector 134"/>
          <p:cNvCxnSpPr/>
          <p:nvPr/>
        </p:nvCxnSpPr>
        <p:spPr>
          <a:xfrm rot="5400000">
            <a:off x="1143794" y="3809206"/>
            <a:ext cx="1524000" cy="1588"/>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048000" y="4876800"/>
            <a:ext cx="1447800" cy="461665"/>
          </a:xfrm>
          <a:prstGeom prst="rect">
            <a:avLst/>
          </a:prstGeom>
          <a:noFill/>
        </p:spPr>
        <p:txBody>
          <a:bodyPr wrap="square" rtlCol="0">
            <a:spAutoFit/>
          </a:bodyPr>
          <a:lstStyle/>
          <a:p>
            <a:r>
              <a:rPr lang="en-US" sz="1200" dirty="0" smtClean="0"/>
              <a:t>(2) Auto-Discover reads Archive props</a:t>
            </a:r>
            <a:endParaRPr lang="en-US" sz="1200" dirty="0"/>
          </a:p>
        </p:txBody>
      </p:sp>
      <p:sp>
        <p:nvSpPr>
          <p:cNvPr id="150" name="TextBox 149"/>
          <p:cNvSpPr txBox="1"/>
          <p:nvPr/>
        </p:nvSpPr>
        <p:spPr>
          <a:xfrm>
            <a:off x="228600" y="3581400"/>
            <a:ext cx="1371600" cy="461665"/>
          </a:xfrm>
          <a:prstGeom prst="rect">
            <a:avLst/>
          </a:prstGeom>
          <a:noFill/>
        </p:spPr>
        <p:txBody>
          <a:bodyPr wrap="square" rtlCol="0">
            <a:spAutoFit/>
          </a:bodyPr>
          <a:lstStyle/>
          <a:p>
            <a:r>
              <a:rPr lang="en-US" sz="1200" dirty="0" smtClean="0"/>
              <a:t>(1) OLK does Auto-</a:t>
            </a:r>
          </a:p>
          <a:p>
            <a:r>
              <a:rPr lang="en-US" sz="1200" dirty="0" smtClean="0"/>
              <a:t>Discovery</a:t>
            </a:r>
            <a:endParaRPr lang="en-US" sz="1200" dirty="0"/>
          </a:p>
        </p:txBody>
      </p:sp>
      <p:sp>
        <p:nvSpPr>
          <p:cNvPr id="61" name="Rounded Rectangle 60"/>
          <p:cNvSpPr/>
          <p:nvPr/>
        </p:nvSpPr>
        <p:spPr>
          <a:xfrm>
            <a:off x="1295400" y="4572000"/>
            <a:ext cx="1600200" cy="304800"/>
          </a:xfrm>
          <a:prstGeom prst="roundRect">
            <a:avLst/>
          </a:prstGeom>
          <a:gradFill>
            <a:gsLst>
              <a:gs pos="0">
                <a:srgbClr val="8488C4"/>
              </a:gs>
              <a:gs pos="53000">
                <a:srgbClr val="D4DEFF"/>
              </a:gs>
              <a:gs pos="83000">
                <a:srgbClr val="D4DEFF"/>
              </a:gs>
              <a:gs pos="100000">
                <a:srgbClr val="96AB94"/>
              </a:gs>
            </a:gsLst>
            <a:lin ang="5400000" scaled="0"/>
          </a:gra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schemeClr val="bg1"/>
                </a:solidFill>
              </a:rPr>
              <a:t>CAS</a:t>
            </a:r>
          </a:p>
        </p:txBody>
      </p:sp>
      <p:cxnSp>
        <p:nvCxnSpPr>
          <p:cNvPr id="42" name="Straight Arrow Connector 41"/>
          <p:cNvCxnSpPr/>
          <p:nvPr/>
        </p:nvCxnSpPr>
        <p:spPr>
          <a:xfrm rot="5400000">
            <a:off x="838994" y="3809206"/>
            <a:ext cx="1523206" cy="794"/>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81200" y="3429000"/>
            <a:ext cx="1524000" cy="830997"/>
          </a:xfrm>
          <a:prstGeom prst="rect">
            <a:avLst/>
          </a:prstGeom>
          <a:noFill/>
        </p:spPr>
        <p:txBody>
          <a:bodyPr wrap="square" rtlCol="0">
            <a:spAutoFit/>
          </a:bodyPr>
          <a:lstStyle/>
          <a:p>
            <a:r>
              <a:rPr lang="en-US" sz="1200" dirty="0" smtClean="0"/>
              <a:t>(3) OLK receives  Archive props in Auto- Discover response</a:t>
            </a:r>
            <a:endParaRPr lang="en-US" sz="1200" dirty="0"/>
          </a:p>
        </p:txBody>
      </p:sp>
      <p:cxnSp>
        <p:nvCxnSpPr>
          <p:cNvPr id="53" name="Straight Arrow Connector 52"/>
          <p:cNvCxnSpPr>
            <a:endCxn id="49" idx="3"/>
          </p:cNvCxnSpPr>
          <p:nvPr/>
        </p:nvCxnSpPr>
        <p:spPr>
          <a:xfrm rot="10800000">
            <a:off x="2762250" y="2400300"/>
            <a:ext cx="2699098" cy="1588"/>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895600" y="2057400"/>
            <a:ext cx="2209800" cy="461665"/>
          </a:xfrm>
          <a:prstGeom prst="rect">
            <a:avLst/>
          </a:prstGeom>
          <a:noFill/>
        </p:spPr>
        <p:txBody>
          <a:bodyPr wrap="square" rtlCol="0">
            <a:spAutoFit/>
          </a:bodyPr>
          <a:lstStyle/>
          <a:p>
            <a:r>
              <a:rPr lang="en-US" sz="1200" dirty="0" smtClean="0"/>
              <a:t>(4) OLK connects to the Archive</a:t>
            </a:r>
          </a:p>
          <a:p>
            <a:endParaRPr lang="en-US" sz="1200" dirty="0"/>
          </a:p>
        </p:txBody>
      </p:sp>
      <p:cxnSp>
        <p:nvCxnSpPr>
          <p:cNvPr id="31" name="Straight Arrow Connector 30"/>
          <p:cNvCxnSpPr>
            <a:stCxn id="73" idx="1"/>
            <a:endCxn id="61" idx="3"/>
          </p:cNvCxnSpPr>
          <p:nvPr/>
        </p:nvCxnSpPr>
        <p:spPr>
          <a:xfrm rot="10800000">
            <a:off x="2895601" y="4724400"/>
            <a:ext cx="2266951" cy="38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ular Callout 36"/>
          <p:cNvSpPr/>
          <p:nvPr/>
        </p:nvSpPr>
        <p:spPr>
          <a:xfrm>
            <a:off x="6705600" y="4267200"/>
            <a:ext cx="2286000" cy="838200"/>
          </a:xfrm>
          <a:prstGeom prst="wedgeRectCallout">
            <a:avLst>
              <a:gd name="adj1" fmla="val -64266"/>
              <a:gd name="adj2" fmla="val -134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 Outlook Restart!</a:t>
            </a:r>
            <a:endParaRPr lang="en-US" dirty="0">
              <a:solidFill>
                <a:schemeClr val="bg1"/>
              </a:solidFill>
            </a:endParaRPr>
          </a:p>
        </p:txBody>
      </p:sp>
      <p:sp>
        <p:nvSpPr>
          <p:cNvPr id="38" name="Rectangle 37"/>
          <p:cNvSpPr/>
          <p:nvPr/>
        </p:nvSpPr>
        <p:spPr>
          <a:xfrm>
            <a:off x="5410200" y="3124200"/>
            <a:ext cx="2438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07/7/12/main" val="3084192832"/>
      </p:ext>
    </p:extLst>
  </p:cSld>
  <p:clrMapOvr>
    <a:masterClrMapping/>
  </p:clrMapOvr>
  <p:transition advTm="27261">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4000" dirty="0" smtClean="0"/>
              <a:t>Migrate Primary and Archive </a:t>
            </a:r>
            <a:r>
              <a:rPr lang="en-US" sz="3200" dirty="0" smtClean="0"/>
              <a:t/>
            </a:r>
            <a:br>
              <a:rPr lang="en-US" sz="3200" dirty="0" smtClean="0"/>
            </a:br>
            <a:r>
              <a:rPr lang="en-US" sz="3200" dirty="0" smtClean="0">
                <a:solidFill>
                  <a:schemeClr val="tx2"/>
                </a:solidFill>
              </a:rPr>
              <a:t>Move in Pairs</a:t>
            </a:r>
            <a:endParaRPr lang="en-US" sz="3200" dirty="0">
              <a:solidFill>
                <a:schemeClr val="tx2"/>
              </a:solidFill>
            </a:endParaRPr>
          </a:p>
        </p:txBody>
      </p:sp>
      <p:grpSp>
        <p:nvGrpSpPr>
          <p:cNvPr id="3" name="Group 51"/>
          <p:cNvGrpSpPr/>
          <p:nvPr/>
        </p:nvGrpSpPr>
        <p:grpSpPr>
          <a:xfrm>
            <a:off x="3352800" y="2286000"/>
            <a:ext cx="2438400" cy="1371600"/>
            <a:chOff x="6553200" y="4267200"/>
            <a:chExt cx="1828800" cy="1828800"/>
          </a:xfrm>
        </p:grpSpPr>
        <p:grpSp>
          <p:nvGrpSpPr>
            <p:cNvPr id="4" name="Group 50"/>
            <p:cNvGrpSpPr/>
            <p:nvPr/>
          </p:nvGrpSpPr>
          <p:grpSpPr>
            <a:xfrm>
              <a:off x="6553200" y="4267200"/>
              <a:ext cx="1828800" cy="1828800"/>
              <a:chOff x="6629400" y="1371600"/>
              <a:chExt cx="2286000" cy="2161309"/>
            </a:xfrm>
            <a:gradFill>
              <a:gsLst>
                <a:gs pos="0">
                  <a:srgbClr val="8488C4"/>
                </a:gs>
                <a:gs pos="53000">
                  <a:srgbClr val="D4DEFF"/>
                </a:gs>
                <a:gs pos="83000">
                  <a:srgbClr val="D4DEFF"/>
                </a:gs>
                <a:gs pos="100000">
                  <a:srgbClr val="96AB94"/>
                </a:gs>
              </a:gsLst>
              <a:lin ang="5400000" scaled="0"/>
            </a:gradFill>
          </p:grpSpPr>
          <p:sp>
            <p:nvSpPr>
              <p:cNvPr id="73" name="Isosceles Triangle 72"/>
              <p:cNvSpPr/>
              <p:nvPr/>
            </p:nvSpPr>
            <p:spPr>
              <a:xfrm>
                <a:off x="6629400" y="1371600"/>
                <a:ext cx="2286000" cy="2161309"/>
              </a:xfrm>
              <a:prstGeom prst="triangle">
                <a:avLst/>
              </a:prstGeom>
              <a:grp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74" name="Rounded Rectangle 73"/>
              <p:cNvSpPr/>
              <p:nvPr/>
            </p:nvSpPr>
            <p:spPr>
              <a:xfrm>
                <a:off x="7272338" y="2408382"/>
                <a:ext cx="976313" cy="1004454"/>
              </a:xfrm>
              <a:prstGeom prst="roundRect">
                <a:avLst/>
              </a:prstGeom>
              <a:grp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User Object</a:t>
                </a:r>
              </a:p>
              <a:p>
                <a:r>
                  <a:rPr lang="en-US" sz="1000" dirty="0" smtClean="0">
                    <a:solidFill>
                      <a:schemeClr val="bg1"/>
                    </a:solidFill>
                  </a:rPr>
                  <a:t>Mailbox Props </a:t>
                </a:r>
              </a:p>
              <a:p>
                <a:r>
                  <a:rPr lang="en-US" sz="1000" dirty="0" smtClean="0">
                    <a:solidFill>
                      <a:schemeClr val="bg1"/>
                    </a:solidFill>
                  </a:rPr>
                  <a:t>Archive Props</a:t>
                </a:r>
              </a:p>
            </p:txBody>
          </p:sp>
        </p:grpSp>
        <p:sp>
          <p:nvSpPr>
            <p:cNvPr id="72" name="TextBox 71"/>
            <p:cNvSpPr txBox="1"/>
            <p:nvPr/>
          </p:nvSpPr>
          <p:spPr>
            <a:xfrm>
              <a:off x="7296150" y="4470400"/>
              <a:ext cx="457200" cy="492443"/>
            </a:xfrm>
            <a:prstGeom prst="rect">
              <a:avLst/>
            </a:prstGeom>
            <a:noFill/>
          </p:spPr>
          <p:txBody>
            <a:bodyPr wrap="square" rtlCol="0">
              <a:spAutoFit/>
            </a:bodyPr>
            <a:lstStyle/>
            <a:p>
              <a:r>
                <a:rPr lang="en-US" dirty="0" smtClean="0">
                  <a:solidFill>
                    <a:schemeClr val="bg1"/>
                  </a:solidFill>
                </a:rPr>
                <a:t>AD</a:t>
              </a:r>
              <a:endParaRPr lang="en-US" dirty="0">
                <a:solidFill>
                  <a:schemeClr val="bg1"/>
                </a:solidFill>
              </a:endParaRPr>
            </a:p>
          </p:txBody>
        </p:sp>
      </p:grpSp>
      <p:grpSp>
        <p:nvGrpSpPr>
          <p:cNvPr id="5" name="Group 56"/>
          <p:cNvGrpSpPr/>
          <p:nvPr/>
        </p:nvGrpSpPr>
        <p:grpSpPr>
          <a:xfrm>
            <a:off x="381000" y="4495800"/>
            <a:ext cx="2514600" cy="1295400"/>
            <a:chOff x="718457" y="2743200"/>
            <a:chExt cx="3009441" cy="1974540"/>
          </a:xfrm>
        </p:grpSpPr>
        <p:grpSp>
          <p:nvGrpSpPr>
            <p:cNvPr id="6" name="Group 55"/>
            <p:cNvGrpSpPr/>
            <p:nvPr/>
          </p:nvGrpSpPr>
          <p:grpSpPr>
            <a:xfrm>
              <a:off x="718457" y="2743200"/>
              <a:ext cx="3009441" cy="1974540"/>
              <a:chOff x="718457" y="3581400"/>
              <a:chExt cx="3009441" cy="1974540"/>
            </a:xfrm>
          </p:grpSpPr>
          <p:sp>
            <p:nvSpPr>
              <p:cNvPr id="80" name="Flowchart: Magnetic Disk 79"/>
              <p:cNvSpPr/>
              <p:nvPr/>
            </p:nvSpPr>
            <p:spPr>
              <a:xfrm>
                <a:off x="718457" y="3581400"/>
                <a:ext cx="3009441" cy="1974540"/>
              </a:xfrm>
              <a:prstGeom prst="flowChartMagneticDisk">
                <a:avLst/>
              </a:prstGeom>
              <a:gradFill>
                <a:gsLst>
                  <a:gs pos="78000">
                    <a:srgbClr val="DDEBCF"/>
                  </a:gs>
                  <a:gs pos="50000">
                    <a:srgbClr val="9CB86E"/>
                  </a:gs>
                  <a:gs pos="100000">
                    <a:srgbClr val="156B13"/>
                  </a:gs>
                </a:gsLst>
                <a:lin ang="10800000" scaled="0"/>
              </a:gra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7" name="Group 54"/>
              <p:cNvGrpSpPr/>
              <p:nvPr/>
            </p:nvGrpSpPr>
            <p:grpSpPr>
              <a:xfrm>
                <a:off x="900846" y="4349048"/>
                <a:ext cx="2667000" cy="778740"/>
                <a:chOff x="900846" y="4349048"/>
                <a:chExt cx="2667000" cy="778740"/>
              </a:xfrm>
            </p:grpSpPr>
            <p:sp>
              <p:nvSpPr>
                <p:cNvPr id="82" name="Rectangle 81"/>
                <p:cNvSpPr/>
                <p:nvPr/>
              </p:nvSpPr>
              <p:spPr>
                <a:xfrm>
                  <a:off x="900846" y="4501447"/>
                  <a:ext cx="1295401" cy="609601"/>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1200" dirty="0" smtClean="0"/>
                    <a:t>Primary Mailbox</a:t>
                  </a:r>
                </a:p>
                <a:p>
                  <a:pPr algn="ctr"/>
                  <a:endParaRPr lang="en-US" sz="1000" dirty="0"/>
                </a:p>
              </p:txBody>
            </p:sp>
            <p:sp>
              <p:nvSpPr>
                <p:cNvPr id="83" name="Rectangle 82"/>
                <p:cNvSpPr/>
                <p:nvPr/>
              </p:nvSpPr>
              <p:spPr>
                <a:xfrm>
                  <a:off x="2272446" y="4349048"/>
                  <a:ext cx="1295400" cy="778740"/>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1200" dirty="0" smtClean="0"/>
                    <a:t>Archive Mailbox</a:t>
                  </a:r>
                </a:p>
                <a:p>
                  <a:pPr algn="ctr"/>
                  <a:endParaRPr lang="en-US" sz="1000" dirty="0"/>
                </a:p>
              </p:txBody>
            </p:sp>
          </p:grpSp>
        </p:grpSp>
        <p:sp>
          <p:nvSpPr>
            <p:cNvPr id="79" name="TextBox 78"/>
            <p:cNvSpPr txBox="1"/>
            <p:nvPr/>
          </p:nvSpPr>
          <p:spPr>
            <a:xfrm>
              <a:off x="1524000" y="2971799"/>
              <a:ext cx="1676399" cy="422221"/>
            </a:xfrm>
            <a:prstGeom prst="rect">
              <a:avLst/>
            </a:prstGeom>
            <a:noFill/>
          </p:spPr>
          <p:txBody>
            <a:bodyPr wrap="square" rtlCol="0">
              <a:spAutoFit/>
            </a:bodyPr>
            <a:lstStyle/>
            <a:p>
              <a:r>
                <a:rPr lang="en-US" sz="1200" dirty="0" smtClean="0"/>
                <a:t>E2010 Source DB</a:t>
              </a:r>
              <a:endParaRPr lang="en-US" sz="1200" dirty="0"/>
            </a:p>
          </p:txBody>
        </p:sp>
      </p:grpSp>
      <p:sp>
        <p:nvSpPr>
          <p:cNvPr id="98" name="Rounded Rectangle 97"/>
          <p:cNvSpPr/>
          <p:nvPr/>
        </p:nvSpPr>
        <p:spPr>
          <a:xfrm>
            <a:off x="533400" y="3733800"/>
            <a:ext cx="2209800" cy="228600"/>
          </a:xfrm>
          <a:prstGeom prst="roundRect">
            <a:avLst/>
          </a:prstGeom>
          <a:gradFill>
            <a:gsLst>
              <a:gs pos="0">
                <a:schemeClr val="bg1"/>
              </a:gs>
              <a:gs pos="64999">
                <a:srgbClr val="F0EBD5"/>
              </a:gs>
              <a:gs pos="100000">
                <a:srgbClr val="D1C39F"/>
              </a:gs>
            </a:gsLst>
            <a:lin ang="5400000" scaled="0"/>
          </a:gra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smtClean="0">
                <a:solidFill>
                  <a:schemeClr val="bg1"/>
                </a:solidFill>
              </a:rPr>
              <a:t>Move Request Service</a:t>
            </a:r>
          </a:p>
        </p:txBody>
      </p:sp>
      <p:grpSp>
        <p:nvGrpSpPr>
          <p:cNvPr id="8" name="Group 56"/>
          <p:cNvGrpSpPr/>
          <p:nvPr/>
        </p:nvGrpSpPr>
        <p:grpSpPr>
          <a:xfrm>
            <a:off x="5867400" y="4495800"/>
            <a:ext cx="2514600" cy="1295400"/>
            <a:chOff x="718457" y="2743200"/>
            <a:chExt cx="3009441" cy="1974540"/>
          </a:xfrm>
        </p:grpSpPr>
        <p:grpSp>
          <p:nvGrpSpPr>
            <p:cNvPr id="9" name="Group 55"/>
            <p:cNvGrpSpPr/>
            <p:nvPr/>
          </p:nvGrpSpPr>
          <p:grpSpPr>
            <a:xfrm>
              <a:off x="718457" y="2743200"/>
              <a:ext cx="3009441" cy="1974540"/>
              <a:chOff x="718457" y="3581400"/>
              <a:chExt cx="3009441" cy="1974540"/>
            </a:xfrm>
          </p:grpSpPr>
          <p:sp>
            <p:nvSpPr>
              <p:cNvPr id="107" name="Flowchart: Magnetic Disk 106"/>
              <p:cNvSpPr/>
              <p:nvPr/>
            </p:nvSpPr>
            <p:spPr>
              <a:xfrm>
                <a:off x="718457" y="3581400"/>
                <a:ext cx="3009441" cy="1974540"/>
              </a:xfrm>
              <a:prstGeom prst="flowChartMagneticDisk">
                <a:avLst/>
              </a:prstGeom>
              <a:gradFill>
                <a:gsLst>
                  <a:gs pos="78000">
                    <a:srgbClr val="DDEBCF"/>
                  </a:gs>
                  <a:gs pos="50000">
                    <a:srgbClr val="9CB86E"/>
                  </a:gs>
                  <a:gs pos="100000">
                    <a:srgbClr val="156B13"/>
                  </a:gs>
                </a:gsLst>
                <a:lin ang="10800000" scaled="0"/>
              </a:gra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10" name="Group 54"/>
              <p:cNvGrpSpPr/>
              <p:nvPr/>
            </p:nvGrpSpPr>
            <p:grpSpPr>
              <a:xfrm>
                <a:off x="900846" y="4349048"/>
                <a:ext cx="2667000" cy="778740"/>
                <a:chOff x="900846" y="4349048"/>
                <a:chExt cx="2667000" cy="778740"/>
              </a:xfrm>
            </p:grpSpPr>
            <p:sp>
              <p:nvSpPr>
                <p:cNvPr id="109" name="Rectangle 108"/>
                <p:cNvSpPr/>
                <p:nvPr/>
              </p:nvSpPr>
              <p:spPr>
                <a:xfrm>
                  <a:off x="900846" y="4501447"/>
                  <a:ext cx="1295401" cy="609601"/>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1200" dirty="0" smtClean="0"/>
                    <a:t>Primary Mailbox</a:t>
                  </a:r>
                </a:p>
                <a:p>
                  <a:pPr algn="ctr"/>
                  <a:endParaRPr lang="en-US" sz="1000" dirty="0"/>
                </a:p>
              </p:txBody>
            </p:sp>
            <p:sp>
              <p:nvSpPr>
                <p:cNvPr id="110" name="Rectangle 109"/>
                <p:cNvSpPr/>
                <p:nvPr/>
              </p:nvSpPr>
              <p:spPr>
                <a:xfrm>
                  <a:off x="2272446" y="4349048"/>
                  <a:ext cx="1295400" cy="778740"/>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1200" dirty="0" smtClean="0"/>
                    <a:t>Archive Mailbox</a:t>
                  </a:r>
                </a:p>
                <a:p>
                  <a:pPr algn="ctr"/>
                  <a:endParaRPr lang="en-US" sz="1000" dirty="0"/>
                </a:p>
              </p:txBody>
            </p:sp>
          </p:grpSp>
        </p:grpSp>
        <p:sp>
          <p:nvSpPr>
            <p:cNvPr id="106" name="TextBox 105"/>
            <p:cNvSpPr txBox="1"/>
            <p:nvPr/>
          </p:nvSpPr>
          <p:spPr>
            <a:xfrm>
              <a:off x="1524000" y="2971799"/>
              <a:ext cx="1676399" cy="422221"/>
            </a:xfrm>
            <a:prstGeom prst="rect">
              <a:avLst/>
            </a:prstGeom>
            <a:noFill/>
          </p:spPr>
          <p:txBody>
            <a:bodyPr wrap="square" rtlCol="0">
              <a:spAutoFit/>
            </a:bodyPr>
            <a:lstStyle/>
            <a:p>
              <a:r>
                <a:rPr lang="en-US" sz="1200" dirty="0" smtClean="0"/>
                <a:t>E2010 Target DB</a:t>
              </a:r>
              <a:endParaRPr lang="en-US" sz="1200" dirty="0"/>
            </a:p>
          </p:txBody>
        </p:sp>
      </p:grpSp>
      <p:sp>
        <p:nvSpPr>
          <p:cNvPr id="114" name="Rounded Rectangle 113"/>
          <p:cNvSpPr/>
          <p:nvPr/>
        </p:nvSpPr>
        <p:spPr>
          <a:xfrm>
            <a:off x="6019800" y="1905000"/>
            <a:ext cx="2209800" cy="533400"/>
          </a:xfrm>
          <a:prstGeom prst="roundRect">
            <a:avLst/>
          </a:prstGeom>
          <a:gradFill>
            <a:gsLst>
              <a:gs pos="0">
                <a:srgbClr val="8488C4"/>
              </a:gs>
              <a:gs pos="53000">
                <a:srgbClr val="D4DEFF"/>
              </a:gs>
              <a:gs pos="83000">
                <a:srgbClr val="D4DEFF"/>
              </a:gs>
              <a:gs pos="100000">
                <a:srgbClr val="96AB94"/>
              </a:gs>
            </a:gsLst>
            <a:lin ang="5400000" scaled="0"/>
          </a:gra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CAS for Target DB</a:t>
            </a:r>
          </a:p>
        </p:txBody>
      </p:sp>
      <p:pic>
        <p:nvPicPr>
          <p:cNvPr id="2050" name="Picture 2"/>
          <p:cNvPicPr>
            <a:picLocks noChangeAspect="1" noChangeArrowheads="1"/>
          </p:cNvPicPr>
          <p:nvPr/>
        </p:nvPicPr>
        <p:blipFill>
          <a:blip r:embed="rId4" cstate="print"/>
          <a:srcRect/>
          <a:stretch>
            <a:fillRect/>
          </a:stretch>
        </p:blipFill>
        <p:spPr bwMode="auto">
          <a:xfrm>
            <a:off x="762000" y="1447800"/>
            <a:ext cx="1704975" cy="1390650"/>
          </a:xfrm>
          <a:prstGeom prst="rect">
            <a:avLst/>
          </a:prstGeom>
          <a:noFill/>
          <a:ln w="9525">
            <a:noFill/>
            <a:miter lim="800000"/>
            <a:headEnd/>
            <a:tailEnd/>
          </a:ln>
          <a:effectLst/>
        </p:spPr>
      </p:pic>
      <p:cxnSp>
        <p:nvCxnSpPr>
          <p:cNvPr id="122" name="Straight Arrow Connector 121"/>
          <p:cNvCxnSpPr>
            <a:stCxn id="114" idx="1"/>
            <a:endCxn id="2050" idx="3"/>
          </p:cNvCxnSpPr>
          <p:nvPr/>
        </p:nvCxnSpPr>
        <p:spPr>
          <a:xfrm rot="10800000">
            <a:off x="2466976" y="2143126"/>
            <a:ext cx="3552825" cy="28575"/>
          </a:xfrm>
          <a:prstGeom prst="straightConnector1">
            <a:avLst/>
          </a:prstGeom>
          <a:ln w="190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98" idx="2"/>
            <a:endCxn id="80" idx="1"/>
          </p:cNvCxnSpPr>
          <p:nvPr/>
        </p:nvCxnSpPr>
        <p:spPr>
          <a:xfrm rot="5400000">
            <a:off x="1371600" y="4229100"/>
            <a:ext cx="5334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4" idx="2"/>
            <a:endCxn id="107" idx="1"/>
          </p:cNvCxnSpPr>
          <p:nvPr/>
        </p:nvCxnSpPr>
        <p:spPr>
          <a:xfrm rot="5400000">
            <a:off x="6096000" y="3467100"/>
            <a:ext cx="2057400" cy="1588"/>
          </a:xfrm>
          <a:prstGeom prst="straightConnector1">
            <a:avLst/>
          </a:prstGeom>
          <a:ln w="190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1447006" y="2971800"/>
            <a:ext cx="457994" cy="794"/>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752600" y="4038600"/>
            <a:ext cx="1676400" cy="461665"/>
          </a:xfrm>
          <a:prstGeom prst="rect">
            <a:avLst/>
          </a:prstGeom>
          <a:noFill/>
        </p:spPr>
        <p:txBody>
          <a:bodyPr wrap="square" rtlCol="0">
            <a:spAutoFit/>
          </a:bodyPr>
          <a:lstStyle/>
          <a:p>
            <a:pPr marL="228600" indent="-228600">
              <a:buAutoNum type="arabicParenBoth"/>
            </a:pPr>
            <a:r>
              <a:rPr lang="en-US" sz="1200" dirty="0" smtClean="0"/>
              <a:t>MRS starts </a:t>
            </a:r>
          </a:p>
          <a:p>
            <a:pPr marL="228600" indent="-228600"/>
            <a:r>
              <a:rPr lang="en-US" sz="1200" dirty="0" smtClean="0"/>
              <a:t>move request</a:t>
            </a:r>
            <a:endParaRPr lang="en-US" sz="1200" dirty="0"/>
          </a:p>
        </p:txBody>
      </p:sp>
      <p:sp>
        <p:nvSpPr>
          <p:cNvPr id="144" name="TextBox 143"/>
          <p:cNvSpPr txBox="1"/>
          <p:nvPr/>
        </p:nvSpPr>
        <p:spPr>
          <a:xfrm>
            <a:off x="3429000" y="4724400"/>
            <a:ext cx="2286000" cy="276999"/>
          </a:xfrm>
          <a:prstGeom prst="rect">
            <a:avLst/>
          </a:prstGeom>
          <a:noFill/>
        </p:spPr>
        <p:txBody>
          <a:bodyPr wrap="square" rtlCol="0">
            <a:spAutoFit/>
          </a:bodyPr>
          <a:lstStyle/>
          <a:p>
            <a:r>
              <a:rPr lang="en-US" sz="1200" dirty="0" smtClean="0"/>
              <a:t>(2) MRS moves data to target</a:t>
            </a:r>
            <a:endParaRPr lang="en-US" sz="1200" dirty="0"/>
          </a:p>
        </p:txBody>
      </p:sp>
      <p:sp>
        <p:nvSpPr>
          <p:cNvPr id="148" name="TextBox 147"/>
          <p:cNvSpPr txBox="1"/>
          <p:nvPr/>
        </p:nvSpPr>
        <p:spPr>
          <a:xfrm>
            <a:off x="4648200" y="3733800"/>
            <a:ext cx="2971800" cy="461665"/>
          </a:xfrm>
          <a:prstGeom prst="rect">
            <a:avLst/>
          </a:prstGeom>
          <a:noFill/>
        </p:spPr>
        <p:txBody>
          <a:bodyPr wrap="square" rtlCol="0">
            <a:spAutoFit/>
          </a:bodyPr>
          <a:lstStyle/>
          <a:p>
            <a:r>
              <a:rPr lang="en-US" sz="1200" dirty="0" smtClean="0"/>
              <a:t>(3) MRS updates AD with new target database</a:t>
            </a:r>
            <a:endParaRPr lang="en-US" sz="1200" dirty="0"/>
          </a:p>
        </p:txBody>
      </p:sp>
      <p:sp>
        <p:nvSpPr>
          <p:cNvPr id="149" name="TextBox 148"/>
          <p:cNvSpPr txBox="1"/>
          <p:nvPr/>
        </p:nvSpPr>
        <p:spPr>
          <a:xfrm>
            <a:off x="3200400" y="2362200"/>
            <a:ext cx="1066800" cy="646331"/>
          </a:xfrm>
          <a:prstGeom prst="rect">
            <a:avLst/>
          </a:prstGeom>
          <a:noFill/>
        </p:spPr>
        <p:txBody>
          <a:bodyPr wrap="square" rtlCol="0">
            <a:spAutoFit/>
          </a:bodyPr>
          <a:lstStyle/>
          <a:p>
            <a:r>
              <a:rPr lang="en-US" sz="1200" dirty="0" smtClean="0"/>
              <a:t>(5) Auto-Discover finds new database</a:t>
            </a:r>
            <a:endParaRPr lang="en-US" sz="1200" dirty="0"/>
          </a:p>
        </p:txBody>
      </p:sp>
      <p:sp>
        <p:nvSpPr>
          <p:cNvPr id="150" name="TextBox 149"/>
          <p:cNvSpPr txBox="1"/>
          <p:nvPr/>
        </p:nvSpPr>
        <p:spPr>
          <a:xfrm>
            <a:off x="1752600" y="2743200"/>
            <a:ext cx="1524000" cy="461665"/>
          </a:xfrm>
          <a:prstGeom prst="rect">
            <a:avLst/>
          </a:prstGeom>
          <a:noFill/>
        </p:spPr>
        <p:txBody>
          <a:bodyPr wrap="square" rtlCol="0">
            <a:spAutoFit/>
          </a:bodyPr>
          <a:lstStyle/>
          <a:p>
            <a:r>
              <a:rPr lang="en-US" sz="1200" dirty="0" smtClean="0"/>
              <a:t>(4) OLK does Auto</a:t>
            </a:r>
          </a:p>
          <a:p>
            <a:r>
              <a:rPr lang="en-US" sz="1200" dirty="0" smtClean="0"/>
              <a:t>Discovery</a:t>
            </a:r>
            <a:endParaRPr lang="en-US" sz="1200" dirty="0"/>
          </a:p>
        </p:txBody>
      </p:sp>
      <p:sp>
        <p:nvSpPr>
          <p:cNvPr id="151" name="TextBox 150"/>
          <p:cNvSpPr txBox="1"/>
          <p:nvPr/>
        </p:nvSpPr>
        <p:spPr>
          <a:xfrm>
            <a:off x="2895600" y="1856601"/>
            <a:ext cx="3048000" cy="276999"/>
          </a:xfrm>
          <a:prstGeom prst="rect">
            <a:avLst/>
          </a:prstGeom>
          <a:noFill/>
        </p:spPr>
        <p:txBody>
          <a:bodyPr wrap="square" rtlCol="0">
            <a:spAutoFit/>
          </a:bodyPr>
          <a:lstStyle/>
          <a:p>
            <a:r>
              <a:rPr lang="en-US" sz="1200" b="1" dirty="0" smtClean="0">
                <a:solidFill>
                  <a:schemeClr val="accent1"/>
                </a:solidFill>
              </a:rPr>
              <a:t>(6) Outlook connects to target CAS server	</a:t>
            </a:r>
            <a:endParaRPr lang="en-US" sz="1200" b="1" dirty="0">
              <a:solidFill>
                <a:schemeClr val="accent1"/>
              </a:solidFill>
            </a:endParaRPr>
          </a:p>
        </p:txBody>
      </p:sp>
      <p:sp>
        <p:nvSpPr>
          <p:cNvPr id="61" name="Rounded Rectangle 60"/>
          <p:cNvSpPr/>
          <p:nvPr/>
        </p:nvSpPr>
        <p:spPr>
          <a:xfrm>
            <a:off x="533400" y="3200400"/>
            <a:ext cx="2209800" cy="533400"/>
          </a:xfrm>
          <a:prstGeom prst="roundRect">
            <a:avLst/>
          </a:prstGeom>
          <a:gradFill>
            <a:gsLst>
              <a:gs pos="0">
                <a:srgbClr val="8488C4"/>
              </a:gs>
              <a:gs pos="53000">
                <a:srgbClr val="D4DEFF"/>
              </a:gs>
              <a:gs pos="83000">
                <a:srgbClr val="D4DEFF"/>
              </a:gs>
              <a:gs pos="100000">
                <a:srgbClr val="96AB94"/>
              </a:gs>
            </a:gsLst>
            <a:lin ang="5400000" scaled="0"/>
          </a:gra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CAS for Source DB</a:t>
            </a:r>
          </a:p>
        </p:txBody>
      </p:sp>
      <p:cxnSp>
        <p:nvCxnSpPr>
          <p:cNvPr id="43" name="Elbow Connector 42"/>
          <p:cNvCxnSpPr>
            <a:stCxn id="80" idx="4"/>
            <a:endCxn id="107" idx="2"/>
          </p:cNvCxnSpPr>
          <p:nvPr/>
        </p:nvCxnSpPr>
        <p:spPr>
          <a:xfrm>
            <a:off x="2895600" y="5143500"/>
            <a:ext cx="2971800" cy="1588"/>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6" name="Shape 45"/>
          <p:cNvCxnSpPr>
            <a:stCxn id="98" idx="3"/>
            <a:endCxn id="73" idx="3"/>
          </p:cNvCxnSpPr>
          <p:nvPr/>
        </p:nvCxnSpPr>
        <p:spPr>
          <a:xfrm flipV="1">
            <a:off x="2743200" y="3657600"/>
            <a:ext cx="1828800" cy="190500"/>
          </a:xfrm>
          <a:prstGeom prst="bentConnector2">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3" idx="1"/>
            <a:endCxn id="61" idx="3"/>
          </p:cNvCxnSpPr>
          <p:nvPr/>
        </p:nvCxnSpPr>
        <p:spPr>
          <a:xfrm rot="10800000" flipV="1">
            <a:off x="2743200" y="2971800"/>
            <a:ext cx="1219200" cy="495300"/>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07/7/12/main" val="41674103"/>
      </p:ext>
    </p:extLst>
  </p:cSld>
  <p:clrMapOvr>
    <a:masterClrMapping/>
  </p:clrMapOvr>
  <p:transition advTm="2887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blinds(horizontal)">
                                      <p:cBhvr>
                                        <p:cTn id="10" dur="5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blinds(horizontal)">
                                      <p:cBhvr>
                                        <p:cTn id="18" dur="500"/>
                                        <p:tgtEl>
                                          <p:spTgt spid="144"/>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linds(horizontal)">
                                      <p:cBhvr>
                                        <p:cTn id="26" dur="500"/>
                                        <p:tgtEl>
                                          <p:spTgt spid="4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blinds(horizontal)">
                                      <p:cBhvr>
                                        <p:cTn id="29" dur="500"/>
                                        <p:tgtEl>
                                          <p:spTgt spid="148"/>
                                        </p:tgtEl>
                                      </p:cBhvr>
                                    </p:animEffect>
                                  </p:childTnLst>
                                </p:cTn>
                              </p:par>
                              <p:par>
                                <p:cTn id="30" presetID="3" presetClass="entr" presetSubtype="1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blinds(horizontal)">
                                      <p:cBhvr>
                                        <p:cTn id="37" dur="500"/>
                                        <p:tgtEl>
                                          <p:spTgt spid="1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blinds(horizontal)">
                                      <p:cBhvr>
                                        <p:cTn id="45" dur="500"/>
                                        <p:tgtEl>
                                          <p:spTgt spid="14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blinds(horizontal)">
                                      <p:cBhvr>
                                        <p:cTn id="50" dur="500"/>
                                        <p:tgtEl>
                                          <p:spTgt spid="1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blinds(horizontal)">
                                      <p:cBhvr>
                                        <p:cTn id="53" dur="500"/>
                                        <p:tgtEl>
                                          <p:spTgt spid="15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blinds(horizontal)">
                                      <p:cBhvr>
                                        <p:cTn id="56" dur="500"/>
                                        <p:tgtEl>
                                          <p:spTgt spid="114"/>
                                        </p:tgtEl>
                                      </p:cBhvr>
                                    </p:animEffect>
                                  </p:childTnLst>
                                </p:cTn>
                              </p:par>
                              <p:par>
                                <p:cTn id="57" presetID="3" presetClass="entr" presetSubtype="10" fill="hold"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blinds(horizontal)">
                                      <p:cBhvr>
                                        <p:cTn id="5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14" grpId="0" animBg="1"/>
      <p:bldP spid="143" grpId="0"/>
      <p:bldP spid="144" grpId="0"/>
      <p:bldP spid="148" grpId="0"/>
      <p:bldP spid="149" grpId="0"/>
      <p:bldP spid="150" grpId="0"/>
      <p:bldP spid="1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Migrate Primary and Archive: </a:t>
            </a:r>
            <a:br>
              <a:rPr lang="en-US" dirty="0" smtClean="0"/>
            </a:br>
            <a:r>
              <a:rPr lang="en-US" sz="3600" dirty="0" smtClean="0">
                <a:solidFill>
                  <a:schemeClr val="tx2"/>
                </a:solidFill>
              </a:rPr>
              <a:t>Load Balance from E2010 to E2010</a:t>
            </a:r>
            <a:endParaRPr lang="en-US" sz="3600" dirty="0">
              <a:solidFill>
                <a:schemeClr val="tx2"/>
              </a:solidFill>
            </a:endParaRPr>
          </a:p>
        </p:txBody>
      </p:sp>
      <p:graphicFrame>
        <p:nvGraphicFramePr>
          <p:cNvPr id="4" name="Table 3"/>
          <p:cNvGraphicFramePr>
            <a:graphicFrameLocks noGrp="1"/>
          </p:cNvGraphicFramePr>
          <p:nvPr/>
        </p:nvGraphicFramePr>
        <p:xfrm>
          <a:off x="609600" y="4800600"/>
          <a:ext cx="8077200" cy="1112520"/>
        </p:xfrm>
        <a:graphic>
          <a:graphicData uri="http://schemas.openxmlformats.org/drawingml/2006/table">
            <a:tbl>
              <a:tblPr firstRow="1" bandRow="1">
                <a:tableStyleId>{5C22544A-7EE6-4342-B048-85BDC9FD1C3A}</a:tableStyleId>
              </a:tblPr>
              <a:tblGrid>
                <a:gridCol w="1676400"/>
                <a:gridCol w="6400800"/>
              </a:tblGrid>
              <a:tr h="370840">
                <a:tc>
                  <a:txBody>
                    <a:bodyPr/>
                    <a:lstStyle/>
                    <a:p>
                      <a:r>
                        <a:rPr lang="en-US" b="1" dirty="0" smtClean="0">
                          <a:solidFill>
                            <a:schemeClr val="bg1"/>
                          </a:solidFill>
                        </a:rPr>
                        <a:t>Scenario</a:t>
                      </a:r>
                      <a:endParaRPr lang="en-US" b="1" dirty="0">
                        <a:solidFill>
                          <a:schemeClr val="bg1"/>
                        </a:solidFill>
                      </a:endParaRPr>
                    </a:p>
                  </a:txBody>
                  <a:tcPr/>
                </a:tc>
                <a:tc>
                  <a:txBody>
                    <a:bodyPr/>
                    <a:lstStyle/>
                    <a:p>
                      <a:pPr lvl="0"/>
                      <a:r>
                        <a:rPr lang="en-US" sz="1800" dirty="0" smtClean="0">
                          <a:solidFill>
                            <a:schemeClr val="bg1"/>
                          </a:solidFill>
                        </a:rPr>
                        <a:t>Move primary</a:t>
                      </a:r>
                      <a:r>
                        <a:rPr lang="en-US" sz="1800" baseline="0" dirty="0" smtClean="0">
                          <a:solidFill>
                            <a:schemeClr val="bg1"/>
                          </a:solidFill>
                        </a:rPr>
                        <a:t> and </a:t>
                      </a:r>
                      <a:r>
                        <a:rPr lang="en-US" sz="1800" dirty="0" smtClean="0">
                          <a:solidFill>
                            <a:schemeClr val="bg1"/>
                          </a:solidFill>
                        </a:rPr>
                        <a:t>archive from DB1 to DB2 (Decommission</a:t>
                      </a:r>
                      <a:r>
                        <a:rPr lang="en-US" sz="1800" baseline="0" dirty="0" smtClean="0">
                          <a:solidFill>
                            <a:schemeClr val="bg1"/>
                          </a:solidFill>
                        </a:rPr>
                        <a:t> DB)</a:t>
                      </a:r>
                      <a:endParaRPr lang="en-US" sz="1800" dirty="0" smtClean="0">
                        <a:solidFill>
                          <a:schemeClr val="bg1"/>
                        </a:solidFill>
                      </a:endParaRPr>
                    </a:p>
                  </a:txBody>
                  <a:tcPr/>
                </a:tc>
              </a:tr>
              <a:tr h="370840">
                <a:tc>
                  <a:txBody>
                    <a:bodyPr/>
                    <a:lstStyle/>
                    <a:p>
                      <a:r>
                        <a:rPr lang="en-US" b="1" dirty="0" smtClean="0">
                          <a:solidFill>
                            <a:schemeClr val="bg1"/>
                          </a:solidFill>
                        </a:rPr>
                        <a:t>Input</a:t>
                      </a:r>
                      <a:endParaRPr lang="en-US" b="1" dirty="0">
                        <a:solidFill>
                          <a:schemeClr val="bg1"/>
                        </a:solidFill>
                      </a:endParaRPr>
                    </a:p>
                  </a:txBody>
                  <a:tcPr/>
                </a:tc>
                <a:tc>
                  <a:txBody>
                    <a:bodyPr/>
                    <a:lstStyle/>
                    <a:p>
                      <a:r>
                        <a:rPr lang="en-US" sz="1600" dirty="0" smtClean="0">
                          <a:solidFill>
                            <a:schemeClr val="bg1"/>
                          </a:solidFill>
                        </a:rPr>
                        <a:t>Get-Mailbox –Database db1 | New-MoveRequest</a:t>
                      </a:r>
                      <a:r>
                        <a:rPr lang="en-US" sz="1600" baseline="0" dirty="0" smtClean="0">
                          <a:solidFill>
                            <a:schemeClr val="bg1"/>
                          </a:solidFill>
                        </a:rPr>
                        <a:t> </a:t>
                      </a:r>
                      <a:r>
                        <a:rPr lang="en-US" sz="1600" dirty="0" smtClean="0">
                          <a:solidFill>
                            <a:schemeClr val="bg1"/>
                          </a:solidFill>
                        </a:rPr>
                        <a:t>–</a:t>
                      </a:r>
                      <a:r>
                        <a:rPr lang="en-US" sz="1600" dirty="0" err="1" smtClean="0">
                          <a:solidFill>
                            <a:schemeClr val="bg1"/>
                          </a:solidFill>
                        </a:rPr>
                        <a:t>targetdatabase</a:t>
                      </a:r>
                      <a:r>
                        <a:rPr lang="en-US" sz="1600" baseline="0" dirty="0" smtClean="0">
                          <a:solidFill>
                            <a:schemeClr val="bg1"/>
                          </a:solidFill>
                        </a:rPr>
                        <a:t> DB2</a:t>
                      </a:r>
                      <a:endParaRPr lang="en-US" sz="1600" dirty="0">
                        <a:solidFill>
                          <a:schemeClr val="bg1"/>
                        </a:solidFill>
                      </a:endParaRPr>
                    </a:p>
                  </a:txBody>
                  <a:tcPr/>
                </a:tc>
              </a:tr>
              <a:tr h="370840">
                <a:tc>
                  <a:txBody>
                    <a:bodyPr/>
                    <a:lstStyle/>
                    <a:p>
                      <a:r>
                        <a:rPr lang="en-US" b="1" dirty="0" smtClean="0">
                          <a:solidFill>
                            <a:schemeClr val="bg1"/>
                          </a:solidFill>
                        </a:rPr>
                        <a:t>Output</a:t>
                      </a:r>
                      <a:endParaRPr lang="en-US" b="1" dirty="0">
                        <a:solidFill>
                          <a:schemeClr val="bg1"/>
                        </a:solidFill>
                      </a:endParaRPr>
                    </a:p>
                  </a:txBody>
                  <a:tcPr/>
                </a:tc>
                <a:tc>
                  <a:txBody>
                    <a:bodyPr/>
                    <a:lstStyle/>
                    <a:p>
                      <a:r>
                        <a:rPr lang="en-US" sz="1600" dirty="0" smtClean="0">
                          <a:solidFill>
                            <a:schemeClr val="bg1"/>
                          </a:solidFill>
                        </a:rPr>
                        <a:t>Command prompt</a:t>
                      </a:r>
                      <a:endParaRPr lang="en-US" sz="1600" dirty="0">
                        <a:solidFill>
                          <a:schemeClr val="bg1"/>
                        </a:solidFill>
                      </a:endParaRPr>
                    </a:p>
                  </a:txBody>
                  <a:tcPr/>
                </a:tc>
              </a:tr>
            </a:tbl>
          </a:graphicData>
        </a:graphic>
      </p:graphicFrame>
      <p:graphicFrame>
        <p:nvGraphicFramePr>
          <p:cNvPr id="5" name="Table 4"/>
          <p:cNvGraphicFramePr>
            <a:graphicFrameLocks noGrp="1"/>
          </p:cNvGraphicFramePr>
          <p:nvPr/>
        </p:nvGraphicFramePr>
        <p:xfrm>
          <a:off x="609600" y="1752600"/>
          <a:ext cx="8077200" cy="1112520"/>
        </p:xfrm>
        <a:graphic>
          <a:graphicData uri="http://schemas.openxmlformats.org/drawingml/2006/table">
            <a:tbl>
              <a:tblPr firstRow="1" bandRow="1">
                <a:tableStyleId>{5C22544A-7EE6-4342-B048-85BDC9FD1C3A}</a:tableStyleId>
              </a:tblPr>
              <a:tblGrid>
                <a:gridCol w="1676400"/>
                <a:gridCol w="6400800"/>
              </a:tblGrid>
              <a:tr h="370840">
                <a:tc>
                  <a:txBody>
                    <a:bodyPr/>
                    <a:lstStyle/>
                    <a:p>
                      <a:r>
                        <a:rPr lang="en-US" b="1" dirty="0" smtClean="0">
                          <a:solidFill>
                            <a:schemeClr val="bg1"/>
                          </a:solidFill>
                        </a:rPr>
                        <a:t>Scenario</a:t>
                      </a:r>
                      <a:endParaRPr lang="en-US" b="1" dirty="0">
                        <a:solidFill>
                          <a:schemeClr val="bg1"/>
                        </a:solidFill>
                      </a:endParaRPr>
                    </a:p>
                  </a:txBody>
                  <a:tcPr/>
                </a:tc>
                <a:tc>
                  <a:txBody>
                    <a:bodyPr/>
                    <a:lstStyle/>
                    <a:p>
                      <a:pPr lvl="0"/>
                      <a:r>
                        <a:rPr lang="en-US" sz="1800" dirty="0" smtClean="0">
                          <a:solidFill>
                            <a:schemeClr val="bg1"/>
                          </a:solidFill>
                        </a:rPr>
                        <a:t>Move user</a:t>
                      </a:r>
                      <a:r>
                        <a:rPr lang="en-US" sz="1800" baseline="0" dirty="0" smtClean="0">
                          <a:solidFill>
                            <a:schemeClr val="bg1"/>
                          </a:solidFill>
                        </a:rPr>
                        <a:t> , primary and </a:t>
                      </a:r>
                      <a:r>
                        <a:rPr lang="en-US" sz="1800" dirty="0" smtClean="0">
                          <a:solidFill>
                            <a:schemeClr val="bg1"/>
                          </a:solidFill>
                        </a:rPr>
                        <a:t>archive from E2010  DB1 to E2010 DB2</a:t>
                      </a:r>
                    </a:p>
                  </a:txBody>
                  <a:tcPr/>
                </a:tc>
              </a:tr>
              <a:tr h="370840">
                <a:tc>
                  <a:txBody>
                    <a:bodyPr/>
                    <a:lstStyle/>
                    <a:p>
                      <a:r>
                        <a:rPr lang="en-US" b="1" dirty="0" smtClean="0">
                          <a:solidFill>
                            <a:schemeClr val="bg1"/>
                          </a:solidFill>
                        </a:rPr>
                        <a:t>Input</a:t>
                      </a:r>
                      <a:endParaRPr lang="en-US" b="1" dirty="0">
                        <a:solidFill>
                          <a:schemeClr val="bg1"/>
                        </a:solidFill>
                      </a:endParaRPr>
                    </a:p>
                  </a:txBody>
                  <a:tcPr/>
                </a:tc>
                <a:tc>
                  <a:txBody>
                    <a:bodyPr/>
                    <a:lstStyle/>
                    <a:p>
                      <a:r>
                        <a:rPr lang="en-US" sz="1600" dirty="0" smtClean="0">
                          <a:solidFill>
                            <a:schemeClr val="bg1"/>
                          </a:solidFill>
                        </a:rPr>
                        <a:t>New-MoveRequest  Hal –</a:t>
                      </a:r>
                      <a:r>
                        <a:rPr lang="en-US" sz="1600" dirty="0" err="1" smtClean="0">
                          <a:solidFill>
                            <a:schemeClr val="bg1"/>
                          </a:solidFill>
                        </a:rPr>
                        <a:t>Targetdatabase</a:t>
                      </a:r>
                      <a:r>
                        <a:rPr lang="en-US" sz="1600" dirty="0" smtClean="0">
                          <a:solidFill>
                            <a:schemeClr val="bg1"/>
                          </a:solidFill>
                        </a:rPr>
                        <a:t> DB2</a:t>
                      </a:r>
                      <a:endParaRPr lang="en-US" sz="1600" dirty="0">
                        <a:solidFill>
                          <a:schemeClr val="bg1"/>
                        </a:solidFill>
                      </a:endParaRPr>
                    </a:p>
                  </a:txBody>
                  <a:tcPr/>
                </a:tc>
              </a:tr>
              <a:tr h="370840">
                <a:tc>
                  <a:txBody>
                    <a:bodyPr/>
                    <a:lstStyle/>
                    <a:p>
                      <a:r>
                        <a:rPr lang="en-US" b="1" dirty="0" smtClean="0">
                          <a:solidFill>
                            <a:schemeClr val="bg1"/>
                          </a:solidFill>
                        </a:rPr>
                        <a:t>Output</a:t>
                      </a:r>
                      <a:endParaRPr lang="en-US" b="1" dirty="0">
                        <a:solidFill>
                          <a:schemeClr val="bg1"/>
                        </a:solidFill>
                      </a:endParaRPr>
                    </a:p>
                  </a:txBody>
                  <a:tcPr/>
                </a:tc>
                <a:tc>
                  <a:txBody>
                    <a:bodyPr/>
                    <a:lstStyle/>
                    <a:p>
                      <a:r>
                        <a:rPr lang="en-US" sz="1600" dirty="0" smtClean="0">
                          <a:solidFill>
                            <a:schemeClr val="bg1"/>
                          </a:solidFill>
                        </a:rPr>
                        <a:t>Command Prompt</a:t>
                      </a:r>
                      <a:endParaRPr lang="en-US" sz="1600" dirty="0">
                        <a:solidFill>
                          <a:schemeClr val="bg1"/>
                        </a:solidFill>
                      </a:endParaRPr>
                    </a:p>
                  </a:txBody>
                  <a:tcPr/>
                </a:tc>
              </a:tr>
            </a:tbl>
          </a:graphicData>
        </a:graphic>
      </p:graphicFrame>
      <p:graphicFrame>
        <p:nvGraphicFramePr>
          <p:cNvPr id="7" name="Table 6"/>
          <p:cNvGraphicFramePr>
            <a:graphicFrameLocks noGrp="1"/>
          </p:cNvGraphicFramePr>
          <p:nvPr/>
        </p:nvGraphicFramePr>
        <p:xfrm>
          <a:off x="609600" y="3048000"/>
          <a:ext cx="8077200" cy="1320800"/>
        </p:xfrm>
        <a:graphic>
          <a:graphicData uri="http://schemas.openxmlformats.org/drawingml/2006/table">
            <a:tbl>
              <a:tblPr firstRow="1" bandRow="1">
                <a:tableStyleId>{5C22544A-7EE6-4342-B048-85BDC9FD1C3A}</a:tableStyleId>
              </a:tblPr>
              <a:tblGrid>
                <a:gridCol w="1676400"/>
                <a:gridCol w="6400800"/>
              </a:tblGrid>
              <a:tr h="370840">
                <a:tc>
                  <a:txBody>
                    <a:bodyPr/>
                    <a:lstStyle/>
                    <a:p>
                      <a:r>
                        <a:rPr lang="en-US" b="1" dirty="0" smtClean="0">
                          <a:solidFill>
                            <a:schemeClr val="bg1"/>
                          </a:solidFill>
                        </a:rPr>
                        <a:t>Scenario</a:t>
                      </a:r>
                      <a:endParaRPr lang="en-US" b="1" dirty="0">
                        <a:solidFill>
                          <a:schemeClr val="bg1"/>
                        </a:solidFill>
                      </a:endParaRPr>
                    </a:p>
                  </a:txBody>
                  <a:tcPr/>
                </a:tc>
                <a:tc>
                  <a:txBody>
                    <a:bodyPr/>
                    <a:lstStyle/>
                    <a:p>
                      <a:pPr lvl="0"/>
                      <a:r>
                        <a:rPr lang="en-US" sz="1800" dirty="0" smtClean="0">
                          <a:solidFill>
                            <a:schemeClr val="bg1"/>
                          </a:solidFill>
                        </a:rPr>
                        <a:t>Move primary and archive for a group of</a:t>
                      </a:r>
                      <a:r>
                        <a:rPr lang="en-US" sz="1800" baseline="0" dirty="0" smtClean="0">
                          <a:solidFill>
                            <a:schemeClr val="bg1"/>
                          </a:solidFill>
                        </a:rPr>
                        <a:t> users </a:t>
                      </a:r>
                      <a:r>
                        <a:rPr lang="en-US" sz="1800" dirty="0" smtClean="0">
                          <a:solidFill>
                            <a:schemeClr val="bg1"/>
                          </a:solidFill>
                        </a:rPr>
                        <a:t>to E2010 DB2</a:t>
                      </a:r>
                    </a:p>
                  </a:txBody>
                  <a:tcPr/>
                </a:tc>
              </a:tr>
              <a:tr h="370840">
                <a:tc>
                  <a:txBody>
                    <a:bodyPr/>
                    <a:lstStyle/>
                    <a:p>
                      <a:r>
                        <a:rPr lang="en-US" b="1" dirty="0" smtClean="0">
                          <a:solidFill>
                            <a:schemeClr val="bg1"/>
                          </a:solidFill>
                        </a:rPr>
                        <a:t>Input</a:t>
                      </a:r>
                      <a:endParaRPr lang="en-US"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latin typeface="+mn-lt"/>
                          <a:ea typeface="+mn-ea"/>
                          <a:cs typeface="+mn-cs"/>
                        </a:rPr>
                        <a:t>Get-Mailbox -Filter { Department –</a:t>
                      </a:r>
                      <a:r>
                        <a:rPr lang="en-US" sz="1600" kern="1200" dirty="0" err="1" smtClean="0">
                          <a:solidFill>
                            <a:schemeClr val="bg1"/>
                          </a:solidFill>
                          <a:latin typeface="+mn-lt"/>
                          <a:ea typeface="+mn-ea"/>
                          <a:cs typeface="+mn-cs"/>
                        </a:rPr>
                        <a:t>eq</a:t>
                      </a:r>
                      <a:r>
                        <a:rPr lang="en-US" sz="1600" kern="1200" dirty="0" smtClean="0">
                          <a:solidFill>
                            <a:schemeClr val="bg1"/>
                          </a:solidFill>
                          <a:latin typeface="+mn-lt"/>
                          <a:ea typeface="+mn-ea"/>
                          <a:cs typeface="+mn-cs"/>
                        </a:rPr>
                        <a:t> Sales } | New-MoveRequest </a:t>
                      </a:r>
                      <a:r>
                        <a:rPr lang="en-US" sz="1600" dirty="0" smtClean="0">
                          <a:solidFill>
                            <a:schemeClr val="bg1"/>
                          </a:solidFill>
                        </a:rPr>
                        <a:t>–</a:t>
                      </a:r>
                      <a:r>
                        <a:rPr lang="en-US" sz="1600" dirty="0" err="1" smtClean="0">
                          <a:solidFill>
                            <a:schemeClr val="bg1"/>
                          </a:solidFill>
                        </a:rPr>
                        <a:t>Targetdatabase</a:t>
                      </a:r>
                      <a:r>
                        <a:rPr lang="en-US" sz="1600" dirty="0" smtClean="0">
                          <a:solidFill>
                            <a:schemeClr val="bg1"/>
                          </a:solidFill>
                        </a:rPr>
                        <a:t> DB2</a:t>
                      </a:r>
                      <a:endParaRPr lang="en-US" sz="1600" kern="1200" dirty="0" smtClean="0">
                        <a:solidFill>
                          <a:schemeClr val="bg1"/>
                        </a:solidFill>
                        <a:latin typeface="+mn-lt"/>
                        <a:ea typeface="+mn-ea"/>
                        <a:cs typeface="+mn-cs"/>
                      </a:endParaRPr>
                    </a:p>
                  </a:txBody>
                  <a:tcPr/>
                </a:tc>
              </a:tr>
              <a:tr h="370840">
                <a:tc>
                  <a:txBody>
                    <a:bodyPr/>
                    <a:lstStyle/>
                    <a:p>
                      <a:r>
                        <a:rPr lang="en-US" b="1" dirty="0" smtClean="0">
                          <a:solidFill>
                            <a:schemeClr val="bg1"/>
                          </a:solidFill>
                        </a:rPr>
                        <a:t>Output</a:t>
                      </a:r>
                      <a:endParaRPr lang="en-US" b="1" dirty="0">
                        <a:solidFill>
                          <a:schemeClr val="bg1"/>
                        </a:solidFill>
                      </a:endParaRPr>
                    </a:p>
                  </a:txBody>
                  <a:tcPr/>
                </a:tc>
                <a:tc>
                  <a:txBody>
                    <a:bodyPr/>
                    <a:lstStyle/>
                    <a:p>
                      <a:r>
                        <a:rPr lang="en-US" sz="1600" dirty="0" smtClean="0">
                          <a:solidFill>
                            <a:schemeClr val="bg1"/>
                          </a:solidFill>
                        </a:rPr>
                        <a:t>Command</a:t>
                      </a:r>
                      <a:r>
                        <a:rPr lang="en-US" sz="1600" baseline="0" dirty="0" smtClean="0">
                          <a:solidFill>
                            <a:schemeClr val="bg1"/>
                          </a:solidFill>
                        </a:rPr>
                        <a:t> Prompt</a:t>
                      </a:r>
                      <a:endParaRPr lang="en-US" sz="1600" dirty="0">
                        <a:solidFill>
                          <a:schemeClr val="bg1"/>
                        </a:solidFill>
                      </a:endParaRPr>
                    </a:p>
                  </a:txBody>
                  <a:tcPr/>
                </a:tc>
              </a:tr>
            </a:tbl>
          </a:graphicData>
        </a:graphic>
      </p:graphicFrame>
    </p:spTree>
    <p:extLst>
      <p:ext uri="{BB962C8B-B14F-4D97-AF65-F5344CB8AC3E}">
        <p14:creationId xmlns="" xmlns:p14="http://schemas.microsoft.com/office/powerpoint/2007/7/12/main" val="3112774650"/>
      </p:ext>
    </p:extLst>
  </p:cSld>
  <p:clrMapOvr>
    <a:masterClrMapping/>
  </p:clrMapOvr>
  <p:transition advTm="4609">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smtClean="0"/>
              <a:t>Move and Delete Policy</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rtlCol="0">
            <a:normAutofit fontScale="77500" lnSpcReduction="20000"/>
          </a:bodyPr>
          <a:lstStyle/>
          <a:p>
            <a:pPr fontAlgn="auto">
              <a:spcAft>
                <a:spcPts val="0"/>
              </a:spcAft>
              <a:buFont typeface="Arial" pitchFamily="34" charset="0"/>
              <a:buNone/>
              <a:defRPr/>
            </a:pPr>
            <a:r>
              <a:rPr lang="en-US" dirty="0" smtClean="0"/>
              <a:t>Preserve: Message Retention</a:t>
            </a:r>
          </a:p>
        </p:txBody>
      </p:sp>
    </p:spTree>
    <p:extLst>
      <p:ext uri="{BB962C8B-B14F-4D97-AF65-F5344CB8AC3E}">
        <p14:creationId xmlns="" xmlns:p14="http://schemas.microsoft.com/office/powerpoint/2007/7/12/main" val="1101057184"/>
      </p:ext>
    </p:extLst>
  </p:cSld>
  <p:clrMapOvr>
    <a:masterClrMapping/>
  </p:clrMapOvr>
  <p:transition advTm="15074">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34"/>
          <p:cNvSpPr/>
          <p:nvPr/>
        </p:nvSpPr>
        <p:spPr bwMode="auto">
          <a:xfrm>
            <a:off x="6036337" y="2991416"/>
            <a:ext cx="1418893" cy="1369850"/>
          </a:xfrm>
          <a:prstGeom prst="cloud">
            <a:avLst/>
          </a:prstGeom>
          <a:solidFill>
            <a:schemeClr val="tx2"/>
          </a:soli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endParaRPr lang="en-US" sz="2400" dirty="0">
              <a:solidFill>
                <a:schemeClr val="tx1"/>
              </a:solidFill>
              <a:latin typeface="+mj-lt"/>
            </a:endParaRPr>
          </a:p>
        </p:txBody>
      </p:sp>
      <p:grpSp>
        <p:nvGrpSpPr>
          <p:cNvPr id="2" name="Group 28"/>
          <p:cNvGrpSpPr/>
          <p:nvPr/>
        </p:nvGrpSpPr>
        <p:grpSpPr>
          <a:xfrm>
            <a:off x="1395017" y="2066799"/>
            <a:ext cx="1408056" cy="997090"/>
            <a:chOff x="-13964" y="0"/>
            <a:chExt cx="1272319" cy="848212"/>
          </a:xfrm>
          <a:scene3d>
            <a:camera prst="orthographicFront"/>
            <a:lightRig rig="flat" dir="t"/>
          </a:scene3d>
        </p:grpSpPr>
        <p:sp>
          <p:nvSpPr>
            <p:cNvPr id="30" name="Oval 29"/>
            <p:cNvSpPr/>
            <p:nvPr/>
          </p:nvSpPr>
          <p:spPr>
            <a:xfrm>
              <a:off x="-13964" y="0"/>
              <a:ext cx="1272319" cy="848212"/>
            </a:xfrm>
            <a:prstGeom prst="ellipse">
              <a:avLst/>
            </a:prstGeom>
            <a:solidFill>
              <a:srgbClr val="00B0F0"/>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31" name="Oval 4"/>
            <p:cNvSpPr/>
            <p:nvPr/>
          </p:nvSpPr>
          <p:spPr>
            <a:xfrm>
              <a:off x="304115" y="274162"/>
              <a:ext cx="636159" cy="2998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solidFill>
                    <a:sysClr val="window" lastClr="FFFFFF"/>
                  </a:solidFill>
                  <a:latin typeface="Calibri"/>
                  <a:ea typeface="+mn-ea"/>
                  <a:cs typeface="+mn-cs"/>
                </a:rPr>
                <a:t> </a:t>
              </a:r>
              <a:endParaRPr lang="en-US" sz="1000" kern="1200" dirty="0">
                <a:solidFill>
                  <a:sysClr val="window" lastClr="FFFFFF"/>
                </a:solidFill>
                <a:latin typeface="Calibri"/>
                <a:ea typeface="+mn-ea"/>
                <a:cs typeface="+mn-cs"/>
              </a:endParaRPr>
            </a:p>
          </p:txBody>
        </p:sp>
      </p:grpSp>
      <p:pic>
        <p:nvPicPr>
          <p:cNvPr id="5" name="Picture 14" descr="Gold_Arrow_fade"/>
          <p:cNvPicPr>
            <a:picLocks noChangeAspect="1" noChangeArrowheads="1"/>
          </p:cNvPicPr>
          <p:nvPr/>
        </p:nvPicPr>
        <p:blipFill>
          <a:blip r:embed="rId3" cstate="email"/>
          <a:srcRect/>
          <a:stretch>
            <a:fillRect/>
          </a:stretch>
        </p:blipFill>
        <p:spPr bwMode="auto">
          <a:xfrm rot="12957267">
            <a:off x="2736897" y="2707734"/>
            <a:ext cx="1061909" cy="831805"/>
          </a:xfrm>
          <a:prstGeom prst="rect">
            <a:avLst/>
          </a:prstGeom>
          <a:noFill/>
        </p:spPr>
      </p:pic>
      <p:pic>
        <p:nvPicPr>
          <p:cNvPr id="6" name="Picture 8"/>
          <p:cNvPicPr>
            <a:picLocks noChangeAspect="1" noChangeArrowheads="1"/>
          </p:cNvPicPr>
          <p:nvPr/>
        </p:nvPicPr>
        <p:blipFill>
          <a:blip r:embed="rId4" cstate="print"/>
          <a:srcRect/>
          <a:stretch>
            <a:fillRect/>
          </a:stretch>
        </p:blipFill>
        <p:spPr bwMode="auto">
          <a:xfrm>
            <a:off x="3581400" y="2783583"/>
            <a:ext cx="1587335" cy="1841576"/>
          </a:xfrm>
          <a:prstGeom prst="rect">
            <a:avLst/>
          </a:prstGeom>
          <a:noFill/>
          <a:ln w="9525">
            <a:noFill/>
            <a:miter lim="800000"/>
            <a:headEnd/>
            <a:tailEnd/>
          </a:ln>
        </p:spPr>
      </p:pic>
      <p:pic>
        <p:nvPicPr>
          <p:cNvPr id="27" name="Picture 59" descr="PC"/>
          <p:cNvPicPr>
            <a:picLocks noChangeAspect="1" noChangeArrowheads="1"/>
          </p:cNvPicPr>
          <p:nvPr/>
        </p:nvPicPr>
        <p:blipFill>
          <a:blip r:embed="rId5" cstate="print"/>
          <a:srcRect/>
          <a:stretch>
            <a:fillRect/>
          </a:stretch>
        </p:blipFill>
        <p:spPr bwMode="gray">
          <a:xfrm rot="21419117" flipH="1">
            <a:off x="2059452" y="1928770"/>
            <a:ext cx="624742" cy="666612"/>
          </a:xfrm>
          <a:prstGeom prst="rect">
            <a:avLst/>
          </a:prstGeom>
          <a:noFill/>
          <a:ln w="9525">
            <a:noFill/>
            <a:miter lim="800000"/>
            <a:headEnd/>
            <a:tailEnd/>
          </a:ln>
        </p:spPr>
      </p:pic>
      <p:pic>
        <p:nvPicPr>
          <p:cNvPr id="28" name="Picture 11" descr="laptop notebook portable Computer"/>
          <p:cNvPicPr>
            <a:picLocks noChangeAspect="1" noChangeArrowheads="1"/>
          </p:cNvPicPr>
          <p:nvPr/>
        </p:nvPicPr>
        <p:blipFill>
          <a:blip r:embed="rId6" cstate="print"/>
          <a:srcRect/>
          <a:stretch>
            <a:fillRect/>
          </a:stretch>
        </p:blipFill>
        <p:spPr bwMode="auto">
          <a:xfrm>
            <a:off x="1532416" y="2206758"/>
            <a:ext cx="703680" cy="667125"/>
          </a:xfrm>
          <a:prstGeom prst="rect">
            <a:avLst/>
          </a:prstGeom>
          <a:noFill/>
          <a:ln w="9525">
            <a:noFill/>
            <a:miter lim="800000"/>
            <a:headEnd/>
            <a:tailEnd/>
          </a:ln>
        </p:spPr>
      </p:pic>
      <p:pic>
        <p:nvPicPr>
          <p:cNvPr id="32" name="Picture 8"/>
          <p:cNvPicPr>
            <a:picLocks noChangeAspect="1" noChangeArrowheads="1"/>
          </p:cNvPicPr>
          <p:nvPr/>
        </p:nvPicPr>
        <p:blipFill>
          <a:blip r:embed="rId4" cstate="print"/>
          <a:srcRect/>
          <a:stretch>
            <a:fillRect/>
          </a:stretch>
        </p:blipFill>
        <p:spPr bwMode="auto">
          <a:xfrm>
            <a:off x="5581898" y="1354832"/>
            <a:ext cx="884238" cy="1025864"/>
          </a:xfrm>
          <a:prstGeom prst="rect">
            <a:avLst/>
          </a:prstGeom>
          <a:noFill/>
          <a:ln w="9525">
            <a:noFill/>
            <a:miter lim="800000"/>
            <a:headEnd/>
            <a:tailEnd/>
          </a:ln>
        </p:spPr>
      </p:pic>
      <p:pic>
        <p:nvPicPr>
          <p:cNvPr id="33" name="Picture 8"/>
          <p:cNvPicPr>
            <a:picLocks noChangeAspect="1" noChangeArrowheads="1"/>
          </p:cNvPicPr>
          <p:nvPr/>
        </p:nvPicPr>
        <p:blipFill>
          <a:blip r:embed="rId4" cstate="print"/>
          <a:srcRect/>
          <a:stretch>
            <a:fillRect/>
          </a:stretch>
        </p:blipFill>
        <p:spPr bwMode="auto">
          <a:xfrm>
            <a:off x="5734299" y="1614110"/>
            <a:ext cx="885701" cy="1027561"/>
          </a:xfrm>
          <a:prstGeom prst="rect">
            <a:avLst/>
          </a:prstGeom>
          <a:noFill/>
          <a:ln w="9525">
            <a:noFill/>
            <a:miter lim="800000"/>
            <a:headEnd/>
            <a:tailEnd/>
          </a:ln>
        </p:spPr>
      </p:pic>
      <p:pic>
        <p:nvPicPr>
          <p:cNvPr id="34" name="Picture 28" descr="Server HIS Host Integration"/>
          <p:cNvPicPr>
            <a:picLocks noChangeAspect="1" noChangeArrowheads="1"/>
          </p:cNvPicPr>
          <p:nvPr/>
        </p:nvPicPr>
        <p:blipFill>
          <a:blip r:embed="rId7" cstate="print"/>
          <a:srcRect/>
          <a:stretch>
            <a:fillRect/>
          </a:stretch>
        </p:blipFill>
        <p:spPr bwMode="auto">
          <a:xfrm>
            <a:off x="6415527" y="3199037"/>
            <a:ext cx="579535" cy="896639"/>
          </a:xfrm>
          <a:prstGeom prst="rect">
            <a:avLst/>
          </a:prstGeom>
          <a:noFill/>
          <a:ln w="9525">
            <a:noFill/>
            <a:miter lim="800000"/>
            <a:headEnd/>
            <a:tailEnd/>
          </a:ln>
        </p:spPr>
      </p:pic>
      <p:pic>
        <p:nvPicPr>
          <p:cNvPr id="36" name="Picture 8"/>
          <p:cNvPicPr>
            <a:picLocks noChangeAspect="1" noChangeArrowheads="1"/>
          </p:cNvPicPr>
          <p:nvPr/>
        </p:nvPicPr>
        <p:blipFill>
          <a:blip r:embed="rId4" cstate="print"/>
          <a:srcRect/>
          <a:stretch>
            <a:fillRect/>
          </a:stretch>
        </p:blipFill>
        <p:spPr bwMode="auto">
          <a:xfrm>
            <a:off x="5853053" y="4460229"/>
            <a:ext cx="1032970" cy="1198418"/>
          </a:xfrm>
          <a:prstGeom prst="rect">
            <a:avLst/>
          </a:prstGeom>
          <a:noFill/>
          <a:ln w="9525">
            <a:noFill/>
            <a:miter lim="800000"/>
            <a:headEnd/>
            <a:tailEnd/>
          </a:ln>
        </p:spPr>
      </p:pic>
      <p:pic>
        <p:nvPicPr>
          <p:cNvPr id="38" name="Picture 14" descr="Gold_Arrow_fade"/>
          <p:cNvPicPr>
            <a:picLocks noChangeAspect="1" noChangeArrowheads="1"/>
          </p:cNvPicPr>
          <p:nvPr/>
        </p:nvPicPr>
        <p:blipFill>
          <a:blip r:embed="rId3" cstate="email"/>
          <a:srcRect/>
          <a:stretch>
            <a:fillRect/>
          </a:stretch>
        </p:blipFill>
        <p:spPr bwMode="auto">
          <a:xfrm rot="9475411">
            <a:off x="2639913" y="3727031"/>
            <a:ext cx="1061909" cy="831805"/>
          </a:xfrm>
          <a:prstGeom prst="rect">
            <a:avLst/>
          </a:prstGeom>
          <a:noFill/>
        </p:spPr>
      </p:pic>
      <p:pic>
        <p:nvPicPr>
          <p:cNvPr id="41" name="Picture 14" descr="Gold_Arrow_fade"/>
          <p:cNvPicPr>
            <a:picLocks noChangeAspect="1" noChangeArrowheads="1"/>
          </p:cNvPicPr>
          <p:nvPr/>
        </p:nvPicPr>
        <p:blipFill>
          <a:blip r:embed="rId3" cstate="email"/>
          <a:srcRect/>
          <a:stretch>
            <a:fillRect/>
          </a:stretch>
        </p:blipFill>
        <p:spPr bwMode="auto">
          <a:xfrm>
            <a:off x="5048628" y="3440046"/>
            <a:ext cx="1061909" cy="831805"/>
          </a:xfrm>
          <a:prstGeom prst="rect">
            <a:avLst/>
          </a:prstGeom>
          <a:noFill/>
        </p:spPr>
      </p:pic>
      <p:pic>
        <p:nvPicPr>
          <p:cNvPr id="42" name="Picture 14" descr="Gold_Arrow_fade"/>
          <p:cNvPicPr>
            <a:picLocks noChangeAspect="1" noChangeArrowheads="1"/>
          </p:cNvPicPr>
          <p:nvPr/>
        </p:nvPicPr>
        <p:blipFill>
          <a:blip r:embed="rId3" cstate="email"/>
          <a:srcRect/>
          <a:stretch>
            <a:fillRect/>
          </a:stretch>
        </p:blipFill>
        <p:spPr bwMode="auto">
          <a:xfrm rot="1681081">
            <a:off x="4799245" y="4176318"/>
            <a:ext cx="1061909" cy="831805"/>
          </a:xfrm>
          <a:prstGeom prst="rect">
            <a:avLst/>
          </a:prstGeom>
          <a:noFill/>
        </p:spPr>
      </p:pic>
      <p:pic>
        <p:nvPicPr>
          <p:cNvPr id="43" name="Picture 67" descr="XP icon mail"/>
          <p:cNvPicPr>
            <a:picLocks noChangeAspect="1" noChangeArrowheads="1"/>
          </p:cNvPicPr>
          <p:nvPr/>
        </p:nvPicPr>
        <p:blipFill>
          <a:blip r:embed="rId8" cstate="print"/>
          <a:srcRect/>
          <a:stretch>
            <a:fillRect/>
          </a:stretch>
        </p:blipFill>
        <p:spPr bwMode="auto">
          <a:xfrm>
            <a:off x="2081152" y="2490101"/>
            <a:ext cx="438150" cy="485775"/>
          </a:xfrm>
          <a:prstGeom prst="rect">
            <a:avLst/>
          </a:prstGeom>
          <a:noFill/>
          <a:ln w="9525">
            <a:noFill/>
            <a:miter lim="800000"/>
            <a:headEnd/>
            <a:tailEnd/>
          </a:ln>
        </p:spPr>
      </p:pic>
      <p:sp>
        <p:nvSpPr>
          <p:cNvPr id="48" name="TextBox 47"/>
          <p:cNvSpPr txBox="1"/>
          <p:nvPr/>
        </p:nvSpPr>
        <p:spPr>
          <a:xfrm>
            <a:off x="6231082" y="2308341"/>
            <a:ext cx="1308266"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SharePoint</a:t>
            </a:r>
            <a:endParaRPr lang="en-US" sz="1600" dirty="0">
              <a:solidFill>
                <a:schemeClr val="bg1"/>
              </a:solidFill>
              <a:latin typeface="+mj-lt"/>
            </a:endParaRPr>
          </a:p>
        </p:txBody>
      </p:sp>
      <p:sp>
        <p:nvSpPr>
          <p:cNvPr id="50" name="TextBox 49"/>
          <p:cNvSpPr txBox="1"/>
          <p:nvPr/>
        </p:nvSpPr>
        <p:spPr>
          <a:xfrm>
            <a:off x="724890" y="2904087"/>
            <a:ext cx="1695202"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Outlook PSTs</a:t>
            </a:r>
            <a:endParaRPr lang="en-US" sz="1600" dirty="0">
              <a:solidFill>
                <a:schemeClr val="bg1"/>
              </a:solidFill>
              <a:latin typeface="+mj-lt"/>
            </a:endParaRPr>
          </a:p>
        </p:txBody>
      </p:sp>
      <p:sp>
        <p:nvSpPr>
          <p:cNvPr id="51" name="TextBox 50"/>
          <p:cNvSpPr txBox="1"/>
          <p:nvPr/>
        </p:nvSpPr>
        <p:spPr>
          <a:xfrm>
            <a:off x="7076209" y="3806612"/>
            <a:ext cx="1002471"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Webmail</a:t>
            </a:r>
            <a:endParaRPr lang="en-US" sz="1600" dirty="0">
              <a:solidFill>
                <a:schemeClr val="bg1"/>
              </a:solidFill>
              <a:latin typeface="+mj-lt"/>
            </a:endParaRPr>
          </a:p>
        </p:txBody>
      </p:sp>
      <p:sp>
        <p:nvSpPr>
          <p:cNvPr id="52" name="TextBox 51"/>
          <p:cNvSpPr txBox="1"/>
          <p:nvPr/>
        </p:nvSpPr>
        <p:spPr>
          <a:xfrm>
            <a:off x="6400800" y="4847794"/>
            <a:ext cx="2018805"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Third Party Archive</a:t>
            </a:r>
            <a:endParaRPr lang="en-US" sz="1600" dirty="0">
              <a:solidFill>
                <a:schemeClr val="bg1"/>
              </a:solidFill>
              <a:latin typeface="+mj-lt"/>
            </a:endParaRPr>
          </a:p>
        </p:txBody>
      </p:sp>
      <p:sp>
        <p:nvSpPr>
          <p:cNvPr id="53" name="TextBox 52"/>
          <p:cNvSpPr txBox="1"/>
          <p:nvPr/>
        </p:nvSpPr>
        <p:spPr>
          <a:xfrm>
            <a:off x="1340425" y="4932786"/>
            <a:ext cx="1695202"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Backups</a:t>
            </a:r>
            <a:endParaRPr lang="en-US" sz="1600" dirty="0">
              <a:solidFill>
                <a:schemeClr val="bg1"/>
              </a:solidFill>
              <a:latin typeface="+mj-lt"/>
            </a:endParaRPr>
          </a:p>
        </p:txBody>
      </p:sp>
      <p:pic>
        <p:nvPicPr>
          <p:cNvPr id="98307" name="Picture 3" descr="\\eventsql\dvd\Online_ART\DVD_ART35\Artwork_Imagery\Icons - Illustrations\_WINDOWS SERVER ICONS\Hardware\Hard Drive storage 2.png"/>
          <p:cNvPicPr>
            <a:picLocks noChangeAspect="1" noChangeArrowheads="1"/>
          </p:cNvPicPr>
          <p:nvPr/>
        </p:nvPicPr>
        <p:blipFill>
          <a:blip r:embed="rId9" cstate="print"/>
          <a:srcRect/>
          <a:stretch>
            <a:fillRect/>
          </a:stretch>
        </p:blipFill>
        <p:spPr bwMode="auto">
          <a:xfrm>
            <a:off x="1974769" y="3906231"/>
            <a:ext cx="655117" cy="950830"/>
          </a:xfrm>
          <a:prstGeom prst="rect">
            <a:avLst/>
          </a:prstGeom>
          <a:noFill/>
        </p:spPr>
      </p:pic>
      <p:pic>
        <p:nvPicPr>
          <p:cNvPr id="57" name="Picture 56" descr="\\eventsql\dvd\Online_ART\DVD_ART35\Artwork_Imagery\Icons - Illustrations\_WINDOWS SERVER ICONS\Hardware\Hard  Drive storage.png"/>
          <p:cNvPicPr>
            <a:picLocks noChangeAspect="1" noChangeArrowheads="1"/>
          </p:cNvPicPr>
          <p:nvPr/>
        </p:nvPicPr>
        <p:blipFill>
          <a:blip r:embed="rId10" cstate="print"/>
          <a:srcRect/>
          <a:stretch>
            <a:fillRect/>
          </a:stretch>
        </p:blipFill>
        <p:spPr bwMode="auto">
          <a:xfrm>
            <a:off x="1261075" y="4441425"/>
            <a:ext cx="1007532" cy="480580"/>
          </a:xfrm>
          <a:prstGeom prst="rect">
            <a:avLst/>
          </a:prstGeom>
          <a:noFill/>
        </p:spPr>
      </p:pic>
      <p:sp>
        <p:nvSpPr>
          <p:cNvPr id="61" name="TextBox 60"/>
          <p:cNvSpPr txBox="1"/>
          <p:nvPr/>
        </p:nvSpPr>
        <p:spPr>
          <a:xfrm>
            <a:off x="4191000" y="3628594"/>
            <a:ext cx="990600" cy="461665"/>
          </a:xfrm>
          <a:prstGeom prst="rect">
            <a:avLst/>
          </a:prstGeom>
          <a:noFill/>
        </p:spPr>
        <p:txBody>
          <a:bodyPr wrap="square" rtlCol="0">
            <a:spAutoFit/>
          </a:bodyPr>
          <a:lstStyle/>
          <a:p>
            <a:r>
              <a:rPr lang="en-US" sz="1200" dirty="0" smtClean="0">
                <a:solidFill>
                  <a:schemeClr val="bg1"/>
                </a:solidFill>
              </a:rPr>
              <a:t>Exchange</a:t>
            </a:r>
            <a:r>
              <a:rPr lang="en-US" sz="1200" dirty="0" smtClean="0"/>
              <a:t> </a:t>
            </a:r>
            <a:r>
              <a:rPr lang="en-US" sz="1200" dirty="0" smtClean="0">
                <a:solidFill>
                  <a:schemeClr val="bg1"/>
                </a:solidFill>
              </a:rPr>
              <a:t>Server</a:t>
            </a:r>
            <a:endParaRPr lang="en-US" sz="1200" dirty="0">
              <a:solidFill>
                <a:schemeClr val="bg1"/>
              </a:solidFill>
            </a:endParaRPr>
          </a:p>
        </p:txBody>
      </p:sp>
      <p:pic>
        <p:nvPicPr>
          <p:cNvPr id="62" name="Picture 14" descr="Gold_Arrow_fade"/>
          <p:cNvPicPr>
            <a:picLocks noChangeAspect="1" noChangeArrowheads="1"/>
          </p:cNvPicPr>
          <p:nvPr/>
        </p:nvPicPr>
        <p:blipFill>
          <a:blip r:embed="rId3" cstate="email"/>
          <a:srcRect/>
          <a:stretch>
            <a:fillRect/>
          </a:stretch>
        </p:blipFill>
        <p:spPr bwMode="auto">
          <a:xfrm rot="19056885">
            <a:off x="4727151" y="2516103"/>
            <a:ext cx="1061909" cy="831805"/>
          </a:xfrm>
          <a:prstGeom prst="rect">
            <a:avLst/>
          </a:prstGeom>
          <a:noFill/>
        </p:spPr>
      </p:pic>
      <p:sp>
        <p:nvSpPr>
          <p:cNvPr id="40" name="Title 1"/>
          <p:cNvSpPr>
            <a:spLocks noGrp="1"/>
          </p:cNvSpPr>
          <p:nvPr>
            <p:ph type="title"/>
          </p:nvPr>
        </p:nvSpPr>
        <p:spPr>
          <a:xfrm>
            <a:off x="187105" y="245198"/>
            <a:ext cx="8375946" cy="762000"/>
          </a:xfrm>
        </p:spPr>
        <p:txBody>
          <a:bodyPr>
            <a:noAutofit/>
          </a:bodyPr>
          <a:lstStyle/>
          <a:p>
            <a:r>
              <a:rPr lang="en-US" sz="4400" dirty="0"/>
              <a:t>World Today: Where </a:t>
            </a:r>
            <a:r>
              <a:rPr lang="en-US" sz="4400" dirty="0" smtClean="0"/>
              <a:t>is your e-mail? </a:t>
            </a:r>
            <a:br>
              <a:rPr lang="en-US" sz="4400" dirty="0" smtClean="0"/>
            </a:br>
            <a:endParaRPr lang="en-US" sz="4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07/7/12/main" val="3668229326"/>
      </p:ext>
    </p:extLst>
  </p:cSld>
  <p:clrMapOvr>
    <a:masterClrMapping/>
  </p:clrMapOvr>
  <p:transition advTm="19214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 Message Retention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Archive Policy:</a:t>
            </a:r>
            <a:r>
              <a:rPr lang="en-US" dirty="0" smtClean="0"/>
              <a:t> Automatically moves messages to the archive</a:t>
            </a:r>
          </a:p>
          <a:p>
            <a:pPr lvl="1"/>
            <a:r>
              <a:rPr lang="en-US" dirty="0" smtClean="0"/>
              <a:t>User Impact: Helps keep mailbox under quota</a:t>
            </a:r>
          </a:p>
          <a:p>
            <a:pPr lvl="1"/>
            <a:r>
              <a:rPr lang="en-US" dirty="0" smtClean="0"/>
              <a:t>Works </a:t>
            </a:r>
            <a:r>
              <a:rPr lang="en-US" dirty="0"/>
              <a:t>like Outlook Auto-Archive – without </a:t>
            </a:r>
            <a:r>
              <a:rPr lang="en-US" dirty="0" smtClean="0"/>
              <a:t>PSTs!</a:t>
            </a:r>
          </a:p>
          <a:p>
            <a:endParaRPr lang="en-US" b="1" dirty="0" smtClean="0"/>
          </a:p>
          <a:p>
            <a:r>
              <a:rPr lang="en-US" b="1" dirty="0" smtClean="0"/>
              <a:t>Delete </a:t>
            </a:r>
            <a:r>
              <a:rPr lang="en-US" b="1" dirty="0"/>
              <a:t>Policy:</a:t>
            </a:r>
            <a:r>
              <a:rPr lang="en-US" dirty="0"/>
              <a:t> </a:t>
            </a:r>
            <a:r>
              <a:rPr lang="en-US" dirty="0" smtClean="0"/>
              <a:t>Automatically Deletes Messages</a:t>
            </a:r>
          </a:p>
          <a:p>
            <a:pPr lvl="1"/>
            <a:r>
              <a:rPr lang="en-US" dirty="0" smtClean="0"/>
              <a:t>User Impact: Removes unwanted items</a:t>
            </a:r>
          </a:p>
          <a:p>
            <a:pPr lvl="1"/>
            <a:r>
              <a:rPr lang="en-US" dirty="0"/>
              <a:t>Helps keep mailbox under </a:t>
            </a:r>
            <a:r>
              <a:rPr lang="en-US" dirty="0" smtClean="0"/>
              <a:t>quota</a:t>
            </a:r>
            <a:endParaRPr lang="en-US" dirty="0"/>
          </a:p>
          <a:p>
            <a:pPr lvl="1"/>
            <a:r>
              <a:rPr lang="en-US" dirty="0"/>
              <a:t>Delete policies are Global (they travel </a:t>
            </a:r>
            <a:r>
              <a:rPr lang="en-US" dirty="0" smtClean="0"/>
              <a:t>to the Archive)</a:t>
            </a:r>
          </a:p>
          <a:p>
            <a:pPr lvl="1"/>
            <a:r>
              <a:rPr lang="en-US" dirty="0"/>
              <a:t>Longer policies take priority over shorter policies </a:t>
            </a:r>
          </a:p>
          <a:p>
            <a:pPr lvl="1"/>
            <a:endParaRPr lang="en-US" dirty="0"/>
          </a:p>
          <a:p>
            <a:r>
              <a:rPr lang="en-US" b="1" dirty="0" smtClean="0"/>
              <a:t>Hold </a:t>
            </a:r>
            <a:r>
              <a:rPr lang="en-US" b="1" dirty="0"/>
              <a:t>Policy:</a:t>
            </a:r>
            <a:r>
              <a:rPr lang="en-US" dirty="0"/>
              <a:t> </a:t>
            </a:r>
            <a:r>
              <a:rPr lang="en-US" dirty="0" smtClean="0"/>
              <a:t>Automatically preserves a message for recovery</a:t>
            </a:r>
          </a:p>
          <a:p>
            <a:pPr lvl="1"/>
            <a:r>
              <a:rPr lang="en-US" dirty="0" smtClean="0"/>
              <a:t>User Impact: None</a:t>
            </a:r>
            <a:endParaRPr lang="en-US" dirty="0"/>
          </a:p>
        </p:txBody>
      </p:sp>
    </p:spTree>
    <p:extLst>
      <p:ext uri="{BB962C8B-B14F-4D97-AF65-F5344CB8AC3E}">
        <p14:creationId xmlns="" xmlns:p14="http://schemas.microsoft.com/office/powerpoint/2007/7/12/main" val="3424499040"/>
      </p:ext>
    </p:extLst>
  </p:cSld>
  <p:clrMapOvr>
    <a:masterClrMapping/>
  </p:clrMapOvr>
  <p:transition advTm="14717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dirty="0">
                <a:solidFill>
                  <a:schemeClr val="bg2"/>
                </a:solidFill>
              </a:rPr>
              <a:t>Preserve: </a:t>
            </a:r>
            <a:r>
              <a:rPr lang="en-US" b="1" dirty="0" smtClean="0">
                <a:solidFill>
                  <a:schemeClr val="bg2"/>
                </a:solidFill>
                <a:effectLst>
                  <a:outerShdw blurRad="38100" dist="38100" dir="2700000" algn="tl">
                    <a:srgbClr val="000000">
                      <a:alpha val="43137"/>
                    </a:srgbClr>
                  </a:outerShdw>
                </a:effectLst>
              </a:rPr>
              <a:t>Archive </a:t>
            </a:r>
            <a:r>
              <a:rPr lang="en-US" b="1" dirty="0">
                <a:solidFill>
                  <a:schemeClr val="bg2"/>
                </a:solidFill>
                <a:effectLst>
                  <a:outerShdw blurRad="38100" dist="38100" dir="2700000" algn="tl">
                    <a:srgbClr val="000000">
                      <a:alpha val="43137"/>
                    </a:srgbClr>
                  </a:outerShdw>
                </a:effectLst>
              </a:rPr>
              <a:t>and Delete </a:t>
            </a:r>
            <a:r>
              <a:rPr lang="en-US" b="1" dirty="0" smtClean="0">
                <a:solidFill>
                  <a:schemeClr val="bg2"/>
                </a:solidFill>
                <a:effectLst>
                  <a:outerShdw blurRad="38100" dist="38100" dir="2700000" algn="tl">
                    <a:srgbClr val="000000">
                      <a:alpha val="43137"/>
                    </a:srgbClr>
                  </a:outerShdw>
                </a:effectLst>
              </a:rPr>
              <a:t>Policy</a:t>
            </a:r>
            <a:br>
              <a:rPr lang="en-US" b="1" dirty="0" smtClean="0">
                <a:solidFill>
                  <a:schemeClr val="bg2"/>
                </a:solidFill>
                <a:effectLst>
                  <a:outerShdw blurRad="38100" dist="38100" dir="2700000" algn="tl">
                    <a:srgbClr val="000000">
                      <a:alpha val="43137"/>
                    </a:srgbClr>
                  </a:outerShdw>
                </a:effectLst>
              </a:rPr>
            </a:br>
            <a:r>
              <a:rPr lang="en-US" sz="3200" dirty="0" smtClean="0">
                <a:solidFill>
                  <a:schemeClr val="tx1"/>
                </a:solidFill>
              </a:rPr>
              <a:t>Scenarios</a:t>
            </a:r>
            <a:endParaRPr lang="en-US" sz="3200" dirty="0">
              <a:solidFill>
                <a:schemeClr val="tx1"/>
              </a:solidFill>
            </a:endParaRPr>
          </a:p>
        </p:txBody>
      </p:sp>
      <p:sp>
        <p:nvSpPr>
          <p:cNvPr id="3" name="Content Placeholder 2"/>
          <p:cNvSpPr>
            <a:spLocks noGrp="1"/>
          </p:cNvSpPr>
          <p:nvPr>
            <p:ph idx="1"/>
          </p:nvPr>
        </p:nvSpPr>
        <p:spPr>
          <a:xfrm>
            <a:off x="381000" y="1666875"/>
            <a:ext cx="8382000" cy="4378324"/>
          </a:xfrm>
        </p:spPr>
        <p:txBody>
          <a:bodyPr/>
          <a:lstStyle/>
          <a:p>
            <a:r>
              <a:rPr lang="en-US" dirty="0" smtClean="0"/>
              <a:t>Out of Box Experience (Archive Policy Only)</a:t>
            </a:r>
          </a:p>
          <a:p>
            <a:pPr lvl="1"/>
            <a:r>
              <a:rPr lang="en-US" dirty="0"/>
              <a:t>Options: 6 months, 1 year, 2 years (default), 5 years, </a:t>
            </a:r>
            <a:r>
              <a:rPr lang="en-US" dirty="0" smtClean="0"/>
              <a:t>Never</a:t>
            </a:r>
          </a:p>
          <a:p>
            <a:pPr lvl="1"/>
            <a:r>
              <a:rPr lang="en-US" dirty="0" smtClean="0"/>
              <a:t>Apply explicit Archive Policy on Folder or Item</a:t>
            </a:r>
          </a:p>
          <a:p>
            <a:r>
              <a:rPr lang="en-US" dirty="0" smtClean="0"/>
              <a:t>Archive Policy + Delete Policies</a:t>
            </a:r>
          </a:p>
          <a:p>
            <a:pPr lvl="1"/>
            <a:r>
              <a:rPr lang="en-US" dirty="0" smtClean="0"/>
              <a:t>Apply explicit Archive Policy on Folder or Item</a:t>
            </a:r>
          </a:p>
          <a:p>
            <a:r>
              <a:rPr lang="en-US" dirty="0" smtClean="0"/>
              <a:t>Migrating from Managed Folders</a:t>
            </a:r>
            <a:endParaRPr lang="en-US" dirty="0"/>
          </a:p>
        </p:txBody>
      </p:sp>
    </p:spTree>
  </p:cSld>
  <p:clrMapOvr>
    <a:masterClrMapping/>
  </p:clrMapOvr>
  <p:transition advTm="2308">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Message Retention: Move/Delete Policy</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olicies5.jpeg"/>
          <p:cNvPicPr>
            <a:picLocks noChangeAspect="1"/>
          </p:cNvPicPr>
          <p:nvPr/>
        </p:nvPicPr>
        <p:blipFill>
          <a:blip r:embed="rId3"/>
          <a:srcRect l="52737" t="10480" b="19651"/>
          <a:stretch>
            <a:fillRect/>
          </a:stretch>
        </p:blipFill>
        <p:spPr>
          <a:xfrm>
            <a:off x="5105400" y="2590800"/>
            <a:ext cx="3619500" cy="3048000"/>
          </a:xfrm>
          <a:prstGeom prst="rect">
            <a:avLst/>
          </a:prstGeom>
        </p:spPr>
      </p:pic>
      <p:pic>
        <p:nvPicPr>
          <p:cNvPr id="13" name="Picture 2"/>
          <p:cNvPicPr>
            <a:picLocks noChangeAspect="1" noChangeArrowheads="1"/>
          </p:cNvPicPr>
          <p:nvPr/>
        </p:nvPicPr>
        <p:blipFill>
          <a:blip r:embed="rId4"/>
          <a:srcRect l="1240" t="282" r="1073" b="1096"/>
          <a:stretch>
            <a:fillRect/>
          </a:stretch>
        </p:blipFill>
        <p:spPr bwMode="auto">
          <a:xfrm>
            <a:off x="1796995" y="1614115"/>
            <a:ext cx="3498574" cy="4866198"/>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sp>
        <p:nvSpPr>
          <p:cNvPr id="2" name="Title 1"/>
          <p:cNvSpPr>
            <a:spLocks noGrp="1"/>
          </p:cNvSpPr>
          <p:nvPr>
            <p:ph type="title"/>
          </p:nvPr>
        </p:nvSpPr>
        <p:spPr>
          <a:xfrm>
            <a:off x="387054" y="228600"/>
            <a:ext cx="8375946" cy="1052596"/>
          </a:xfrm>
        </p:spPr>
        <p:txBody>
          <a:bodyPr/>
          <a:lstStyle/>
          <a:p>
            <a:r>
              <a:rPr lang="en-US" sz="4400" dirty="0"/>
              <a:t>Preserve: </a:t>
            </a:r>
            <a:r>
              <a:rPr lang="en-US" sz="4400" dirty="0" smtClean="0"/>
              <a:t>Message </a:t>
            </a:r>
            <a:r>
              <a:rPr sz="4400" smtClean="0"/>
              <a:t>Retention</a:t>
            </a:r>
            <a:r>
              <a:rPr/>
              <a:t/>
            </a:r>
            <a:br>
              <a:rPr/>
            </a:br>
            <a:r>
              <a:rPr sz="3200" b="1" smtClean="0">
                <a:solidFill>
                  <a:schemeClr val="tx2"/>
                </a:solidFill>
                <a:effectLst>
                  <a:outerShdw blurRad="38100" dist="38100" dir="2700000" algn="tl">
                    <a:srgbClr val="000000">
                      <a:alpha val="43137"/>
                    </a:srgbClr>
                  </a:outerShdw>
                </a:effectLst>
              </a:rPr>
              <a:t>Archive and Delete Policies</a:t>
            </a:r>
            <a:endParaRPr lang="en-US" sz="3200" b="1" dirty="0">
              <a:solidFill>
                <a:schemeClr val="tx2"/>
              </a:solidFill>
              <a:effectLst>
                <a:outerShdw blurRad="38100" dist="38100" dir="2700000" algn="tl">
                  <a:srgbClr val="000000">
                    <a:alpha val="43137"/>
                  </a:srgbClr>
                </a:outerShdw>
              </a:effectLst>
            </a:endParaRPr>
          </a:p>
        </p:txBody>
      </p:sp>
      <p:cxnSp>
        <p:nvCxnSpPr>
          <p:cNvPr id="8" name="Straight Arrow Connector 7"/>
          <p:cNvCxnSpPr/>
          <p:nvPr/>
        </p:nvCxnSpPr>
        <p:spPr>
          <a:xfrm rot="5400000" flipH="1" flipV="1">
            <a:off x="6172200" y="2895600"/>
            <a:ext cx="1295400" cy="2286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7962900" y="5143500"/>
            <a:ext cx="685800"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72200" y="5638800"/>
            <a:ext cx="2438400" cy="923330"/>
          </a:xfrm>
          <a:prstGeom prst="rect">
            <a:avLst/>
          </a:prstGeom>
          <a:noFill/>
        </p:spPr>
        <p:txBody>
          <a:bodyPr wrap="square" rtlCol="0">
            <a:spAutoFit/>
          </a:bodyPr>
          <a:lstStyle/>
          <a:p>
            <a:pPr algn="r"/>
            <a:r>
              <a:rPr lang="en-US" dirty="0" smtClean="0"/>
              <a:t>Expiration date stamped directly </a:t>
            </a:r>
          </a:p>
          <a:p>
            <a:pPr algn="r"/>
            <a:r>
              <a:rPr lang="en-US" dirty="0" smtClean="0"/>
              <a:t>on e-mail  </a:t>
            </a:r>
            <a:endParaRPr lang="en-US" dirty="0"/>
          </a:p>
        </p:txBody>
      </p:sp>
      <p:cxnSp>
        <p:nvCxnSpPr>
          <p:cNvPr id="15" name="Straight Arrow Connector 14"/>
          <p:cNvCxnSpPr/>
          <p:nvPr/>
        </p:nvCxnSpPr>
        <p:spPr>
          <a:xfrm rot="10800000" flipV="1">
            <a:off x="1676400" y="3200400"/>
            <a:ext cx="685800" cy="533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3352800"/>
            <a:ext cx="1676400" cy="646331"/>
          </a:xfrm>
          <a:prstGeom prst="rect">
            <a:avLst/>
          </a:prstGeom>
          <a:noFill/>
        </p:spPr>
        <p:txBody>
          <a:bodyPr wrap="square" rtlCol="0">
            <a:spAutoFit/>
          </a:bodyPr>
          <a:lstStyle/>
          <a:p>
            <a:pPr algn="r"/>
            <a:r>
              <a:rPr lang="en-US" dirty="0" smtClean="0"/>
              <a:t>Delete </a:t>
            </a:r>
          </a:p>
          <a:p>
            <a:pPr algn="r"/>
            <a:r>
              <a:rPr lang="en-US" dirty="0" smtClean="0"/>
              <a:t>policies </a:t>
            </a:r>
            <a:endParaRPr lang="en-US" dirty="0"/>
          </a:p>
        </p:txBody>
      </p:sp>
      <p:sp>
        <p:nvSpPr>
          <p:cNvPr id="17" name="TextBox 16"/>
          <p:cNvSpPr txBox="1"/>
          <p:nvPr/>
        </p:nvSpPr>
        <p:spPr>
          <a:xfrm>
            <a:off x="0" y="1600200"/>
            <a:ext cx="1600200" cy="1200329"/>
          </a:xfrm>
          <a:prstGeom prst="rect">
            <a:avLst/>
          </a:prstGeom>
          <a:noFill/>
        </p:spPr>
        <p:txBody>
          <a:bodyPr wrap="square" rtlCol="0">
            <a:spAutoFit/>
          </a:bodyPr>
          <a:lstStyle/>
          <a:p>
            <a:pPr algn="r"/>
            <a:r>
              <a:rPr lang="en-US" dirty="0" smtClean="0"/>
              <a:t>Policies can be applied to all email within a folder</a:t>
            </a:r>
            <a:endParaRPr lang="en-US" dirty="0"/>
          </a:p>
        </p:txBody>
      </p:sp>
      <p:cxnSp>
        <p:nvCxnSpPr>
          <p:cNvPr id="22" name="Straight Arrow Connector 21"/>
          <p:cNvCxnSpPr/>
          <p:nvPr/>
        </p:nvCxnSpPr>
        <p:spPr>
          <a:xfrm rot="10800000">
            <a:off x="1600200" y="2743200"/>
            <a:ext cx="381000" cy="152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24600" y="1371600"/>
            <a:ext cx="2438400" cy="923330"/>
          </a:xfrm>
          <a:prstGeom prst="rect">
            <a:avLst/>
          </a:prstGeom>
          <a:noFill/>
        </p:spPr>
        <p:txBody>
          <a:bodyPr wrap="square" rtlCol="0">
            <a:spAutoFit/>
          </a:bodyPr>
          <a:lstStyle/>
          <a:p>
            <a:r>
              <a:rPr lang="en-US" dirty="0" smtClean="0"/>
              <a:t>Policies can be applied directly within an email </a:t>
            </a:r>
            <a:endParaRPr lang="en-US" dirty="0"/>
          </a:p>
        </p:txBody>
      </p:sp>
      <p:sp>
        <p:nvSpPr>
          <p:cNvPr id="24" name="TextBox 23"/>
          <p:cNvSpPr txBox="1"/>
          <p:nvPr/>
        </p:nvSpPr>
        <p:spPr>
          <a:xfrm>
            <a:off x="0" y="4343400"/>
            <a:ext cx="1676400" cy="646331"/>
          </a:xfrm>
          <a:prstGeom prst="rect">
            <a:avLst/>
          </a:prstGeom>
          <a:noFill/>
        </p:spPr>
        <p:txBody>
          <a:bodyPr wrap="square" rtlCol="0">
            <a:spAutoFit/>
          </a:bodyPr>
          <a:lstStyle/>
          <a:p>
            <a:pPr algn="r"/>
            <a:r>
              <a:rPr lang="en-US" dirty="0" smtClean="0"/>
              <a:t>Archive policies </a:t>
            </a:r>
            <a:endParaRPr lang="en-US" dirty="0"/>
          </a:p>
        </p:txBody>
      </p:sp>
      <p:cxnSp>
        <p:nvCxnSpPr>
          <p:cNvPr id="25" name="Straight Arrow Connector 24"/>
          <p:cNvCxnSpPr/>
          <p:nvPr/>
        </p:nvCxnSpPr>
        <p:spPr>
          <a:xfrm rot="16200000" flipV="1">
            <a:off x="1638300" y="4762500"/>
            <a:ext cx="381000" cy="304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07/7/12/main" val="3053329863"/>
      </p:ext>
    </p:extLst>
  </p:cSld>
  <p:clrMapOvr>
    <a:masterClrMapping/>
  </p:clrMapOvr>
  <p:transition advTm="1593">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143000"/>
          </a:xfrm>
          <a:prstGeom prst="rect">
            <a:avLst/>
          </a:prstGeom>
        </p:spPr>
        <p:txBody>
          <a:bodyPr>
            <a:normAutofit fontScale="900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900" noProof="0" dirty="0" smtClean="0">
                <a:solidFill>
                  <a:schemeClr val="bg2"/>
                </a:solidFill>
                <a:latin typeface="+mj-lt"/>
                <a:ea typeface="+mj-ea"/>
                <a:cs typeface="+mj-cs"/>
              </a:rPr>
              <a:t>Preserve: Archive Policy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noProof="0" dirty="0" smtClean="0">
                <a:solidFill>
                  <a:schemeClr val="tx2"/>
                </a:solidFill>
                <a:latin typeface="+mj-lt"/>
                <a:ea typeface="+mj-ea"/>
                <a:cs typeface="+mj-cs"/>
              </a:rPr>
              <a:t>Initial message </a:t>
            </a:r>
            <a:r>
              <a:rPr lang="en-US" sz="3600" dirty="0" smtClean="0">
                <a:solidFill>
                  <a:schemeClr val="tx2"/>
                </a:solidFill>
                <a:latin typeface="+mj-lt"/>
                <a:ea typeface="+mj-ea"/>
                <a:cs typeface="+mj-cs"/>
              </a:rPr>
              <a:t>f</a:t>
            </a:r>
            <a:r>
              <a:rPr lang="en-US" sz="3600" noProof="0" dirty="0" smtClean="0">
                <a:solidFill>
                  <a:schemeClr val="tx2"/>
                </a:solidFill>
                <a:latin typeface="+mj-lt"/>
                <a:ea typeface="+mj-ea"/>
                <a:cs typeface="+mj-cs"/>
              </a:rPr>
              <a:t>low</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19812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Mailbox</a:t>
            </a:r>
            <a:endParaRPr lang="en-US" sz="1400" b="1" dirty="0">
              <a:solidFill>
                <a:schemeClr val="bg1"/>
              </a:solidFill>
            </a:endParaRPr>
          </a:p>
        </p:txBody>
      </p:sp>
      <p:sp>
        <p:nvSpPr>
          <p:cNvPr id="6" name="Rectangle 5"/>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8" name="Rectangle 7"/>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19456" y="2076748"/>
            <a:ext cx="1295400" cy="553998"/>
          </a:xfrm>
          <a:prstGeom prst="rect">
            <a:avLst/>
          </a:prstGeom>
          <a:noFill/>
        </p:spPr>
        <p:txBody>
          <a:bodyPr wrap="square" rtlCol="0">
            <a:spAutoFit/>
          </a:bodyPr>
          <a:lstStyle/>
          <a:p>
            <a:pPr algn="ctr"/>
            <a:r>
              <a:rPr lang="en-US" sz="1000" b="1" dirty="0" smtClean="0"/>
              <a:t>Message delivered default Policy applied</a:t>
            </a:r>
            <a:endParaRPr lang="en-US" sz="1000" b="1" dirty="0"/>
          </a:p>
        </p:txBody>
      </p:sp>
      <p:sp>
        <p:nvSpPr>
          <p:cNvPr id="12" name="Rectangle 11"/>
          <p:cNvSpPr/>
          <p:nvPr/>
        </p:nvSpPr>
        <p:spPr>
          <a:xfrm>
            <a:off x="20574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13" name="Rectangle 12"/>
          <p:cNvSpPr/>
          <p:nvPr/>
        </p:nvSpPr>
        <p:spPr>
          <a:xfrm>
            <a:off x="2057400" y="31242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14" name="Rectangle 13"/>
          <p:cNvSpPr/>
          <p:nvPr/>
        </p:nvSpPr>
        <p:spPr>
          <a:xfrm>
            <a:off x="2057400" y="3429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15" name="Right Bracket 14"/>
          <p:cNvSpPr/>
          <p:nvPr/>
        </p:nvSpPr>
        <p:spPr>
          <a:xfrm>
            <a:off x="3733800"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rot="10800000">
            <a:off x="5029201"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rot="10800000" flipH="1">
            <a:off x="3809999" y="3276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8238" y="2601820"/>
            <a:ext cx="1143000" cy="553998"/>
          </a:xfrm>
          <a:prstGeom prst="rect">
            <a:avLst/>
          </a:prstGeom>
          <a:noFill/>
        </p:spPr>
        <p:txBody>
          <a:bodyPr wrap="square" rtlCol="0">
            <a:spAutoFit/>
          </a:bodyPr>
          <a:lstStyle/>
          <a:p>
            <a:pPr algn="ctr"/>
            <a:r>
              <a:rPr lang="en-US" sz="1000" b="1" dirty="0" smtClean="0"/>
              <a:t>Message moved by Default Policy after 2 Years</a:t>
            </a:r>
            <a:endParaRPr lang="en-US" sz="1000" b="1" dirty="0"/>
          </a:p>
        </p:txBody>
      </p:sp>
      <p:sp>
        <p:nvSpPr>
          <p:cNvPr id="20" name="Right Bracket 19"/>
          <p:cNvSpPr/>
          <p:nvPr/>
        </p:nvSpPr>
        <p:spPr>
          <a:xfrm rot="10800000">
            <a:off x="1828800" y="31242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Elbow Connector 20"/>
          <p:cNvCxnSpPr/>
          <p:nvPr/>
        </p:nvCxnSpPr>
        <p:spPr>
          <a:xfrm>
            <a:off x="1066800" y="27051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816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Online Archive</a:t>
            </a:r>
            <a:endParaRPr lang="en-US" sz="1100" b="1" dirty="0">
              <a:solidFill>
                <a:schemeClr val="bg1"/>
              </a:solidFill>
            </a:endParaRPr>
          </a:p>
        </p:txBody>
      </p:sp>
      <p:sp>
        <p:nvSpPr>
          <p:cNvPr id="26" name="Rectangle 25"/>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27" name="Rectangle 26"/>
          <p:cNvSpPr/>
          <p:nvPr/>
        </p:nvSpPr>
        <p:spPr>
          <a:xfrm>
            <a:off x="5257800" y="37337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28" name="Rectangle 27"/>
          <p:cNvSpPr/>
          <p:nvPr/>
        </p:nvSpPr>
        <p:spPr>
          <a:xfrm>
            <a:off x="5257800" y="31241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29" name="Rectangle 28"/>
          <p:cNvSpPr/>
          <p:nvPr/>
        </p:nvSpPr>
        <p:spPr>
          <a:xfrm>
            <a:off x="5257800" y="3428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Tree>
    <p:extLst>
      <p:ext uri="{BB962C8B-B14F-4D97-AF65-F5344CB8AC3E}">
        <p14:creationId xmlns="" xmlns:p14="http://schemas.microsoft.com/office/powerpoint/2007/7/12/main" val="3265945640"/>
      </p:ext>
    </p:extLst>
  </p:cSld>
  <p:clrMapOvr>
    <a:masterClrMapping/>
  </p:clrMapOvr>
  <p:transition advTm="28046">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txBox="1">
            <a:spLocks/>
          </p:cNvSpPr>
          <p:nvPr/>
        </p:nvSpPr>
        <p:spPr bwMode="auto">
          <a:xfrm>
            <a:off x="457200" y="76200"/>
            <a:ext cx="7859864" cy="1426597"/>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75000" lnSpcReduction="20000"/>
          </a:bodyPr>
          <a:lstStyle/>
          <a:p>
            <a:pPr defTabSz="914400" fontAlgn="base">
              <a:spcBef>
                <a:spcPct val="0"/>
              </a:spcBef>
              <a:spcAft>
                <a:spcPct val="0"/>
              </a:spcAft>
              <a:defRPr/>
            </a:pPr>
            <a:r>
              <a:rPr lang="en-US" sz="6000" dirty="0">
                <a:solidFill>
                  <a:schemeClr val="bg2"/>
                </a:solidFill>
              </a:rPr>
              <a:t>Preserve: </a:t>
            </a:r>
            <a:r>
              <a:rPr lang="en-US" sz="6000" dirty="0" smtClean="0">
                <a:solidFill>
                  <a:schemeClr val="bg2"/>
                </a:solidFill>
              </a:rPr>
              <a:t>Archive Policy </a:t>
            </a:r>
            <a:endParaRPr lang="en-US" sz="6000" dirty="0">
              <a:solidFill>
                <a:schemeClr val="bg2"/>
              </a:solidFill>
            </a:endParaRPr>
          </a:p>
          <a:p>
            <a:pPr lvl="0" defTabSz="914400" fontAlgn="base">
              <a:spcBef>
                <a:spcPct val="0"/>
              </a:spcBef>
              <a:spcAft>
                <a:spcPct val="0"/>
              </a:spcAft>
              <a:defRPr/>
            </a:pPr>
            <a:r>
              <a:rPr lang="en-US" sz="4700" dirty="0" smtClean="0">
                <a:solidFill>
                  <a:schemeClr val="tx2"/>
                </a:solidFill>
              </a:rPr>
              <a:t>Set Archive Policy on a folder</a:t>
            </a:r>
            <a:r>
              <a:rPr lang="en-US" sz="4000" dirty="0" smtClean="0">
                <a:solidFill>
                  <a:schemeClr val="bg2"/>
                </a:solidFill>
              </a:rPr>
              <a:t/>
            </a:r>
            <a:br>
              <a:rPr lang="en-US" sz="4000" dirty="0" smtClean="0">
                <a:solidFill>
                  <a:schemeClr val="bg2"/>
                </a:solidFill>
              </a:rPr>
            </a:br>
            <a:endParaRPr kumimoji="0" lang="en-US" sz="3700" b="0" i="0" u="none" strike="noStrike" kern="1200" cap="none" spc="0" normalizeH="0" baseline="0" noProof="0" dirty="0">
              <a:ln>
                <a:noFill/>
              </a:ln>
              <a:solidFill>
                <a:schemeClr val="tx2"/>
              </a:solidFill>
              <a:effectLst/>
              <a:uLnTx/>
              <a:uFillTx/>
              <a:latin typeface="+mj-lt"/>
              <a:ea typeface="+mj-ea"/>
              <a:cs typeface="+mj-cs"/>
            </a:endParaRPr>
          </a:p>
        </p:txBody>
      </p:sp>
      <p:sp>
        <p:nvSpPr>
          <p:cNvPr id="80" name="Rectangle 79"/>
          <p:cNvSpPr/>
          <p:nvPr/>
        </p:nvSpPr>
        <p:spPr>
          <a:xfrm>
            <a:off x="19812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82" name="Rectangle 81"/>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2" name="Group 45"/>
          <p:cNvGrpSpPr/>
          <p:nvPr/>
        </p:nvGrpSpPr>
        <p:grpSpPr>
          <a:xfrm>
            <a:off x="609600" y="2590800"/>
            <a:ext cx="381000" cy="228600"/>
            <a:chOff x="838200" y="3962400"/>
            <a:chExt cx="1066800" cy="533400"/>
          </a:xfrm>
          <a:solidFill>
            <a:schemeClr val="bg1">
              <a:lumMod val="95000"/>
            </a:schemeClr>
          </a:solidFill>
        </p:grpSpPr>
        <p:sp>
          <p:nvSpPr>
            <p:cNvPr id="93" name="Rectangle 92"/>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304800" y="2209800"/>
            <a:ext cx="1295400" cy="400110"/>
          </a:xfrm>
          <a:prstGeom prst="rect">
            <a:avLst/>
          </a:prstGeom>
          <a:noFill/>
        </p:spPr>
        <p:txBody>
          <a:bodyPr wrap="square" rtlCol="0">
            <a:spAutoFit/>
          </a:bodyPr>
          <a:lstStyle/>
          <a:p>
            <a:pPr algn="ctr"/>
            <a:r>
              <a:rPr lang="en-US" sz="1000" dirty="0" smtClean="0"/>
              <a:t>Message moved to Project X folder</a:t>
            </a:r>
            <a:endParaRPr lang="en-US" sz="1000" dirty="0"/>
          </a:p>
        </p:txBody>
      </p:sp>
      <p:sp>
        <p:nvSpPr>
          <p:cNvPr id="98" name="Rectangle 97"/>
          <p:cNvSpPr/>
          <p:nvPr/>
        </p:nvSpPr>
        <p:spPr>
          <a:xfrm>
            <a:off x="2057400" y="4114801"/>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100" name="Rectangle 99"/>
          <p:cNvSpPr/>
          <p:nvPr/>
        </p:nvSpPr>
        <p:spPr>
          <a:xfrm>
            <a:off x="2057400" y="31242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101" name="Rectangle 100"/>
          <p:cNvSpPr/>
          <p:nvPr/>
        </p:nvSpPr>
        <p:spPr>
          <a:xfrm>
            <a:off x="2057400" y="3429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103" name="Right Bracket 102"/>
          <p:cNvSpPr/>
          <p:nvPr/>
        </p:nvSpPr>
        <p:spPr>
          <a:xfrm>
            <a:off x="3733800" y="31242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Right Bracket 103"/>
          <p:cNvSpPr/>
          <p:nvPr/>
        </p:nvSpPr>
        <p:spPr>
          <a:xfrm rot="10800000">
            <a:off x="5029200" y="3124200"/>
            <a:ext cx="76201"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Arrow Connector 104"/>
          <p:cNvCxnSpPr/>
          <p:nvPr/>
        </p:nvCxnSpPr>
        <p:spPr>
          <a:xfrm rot="10800000" flipH="1">
            <a:off x="3809999" y="3276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9" name="Right Bracket 108"/>
          <p:cNvSpPr/>
          <p:nvPr/>
        </p:nvSpPr>
        <p:spPr>
          <a:xfrm rot="10800000">
            <a:off x="1828800" y="3733799"/>
            <a:ext cx="76200" cy="228599"/>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Rectangle 110"/>
          <p:cNvSpPr/>
          <p:nvPr/>
        </p:nvSpPr>
        <p:spPr>
          <a:xfrm>
            <a:off x="51816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114" name="Rectangle 113"/>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115" name="Rectangle 114"/>
          <p:cNvSpPr/>
          <p:nvPr/>
        </p:nvSpPr>
        <p:spPr>
          <a:xfrm>
            <a:off x="5257800" y="4114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117" name="Rectangle 116"/>
          <p:cNvSpPr/>
          <p:nvPr/>
        </p:nvSpPr>
        <p:spPr>
          <a:xfrm>
            <a:off x="5257800" y="31241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118" name="Rectangle 117"/>
          <p:cNvSpPr/>
          <p:nvPr/>
        </p:nvSpPr>
        <p:spPr>
          <a:xfrm>
            <a:off x="5257800" y="3428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119" name="Rectangle 118"/>
          <p:cNvSpPr/>
          <p:nvPr/>
        </p:nvSpPr>
        <p:spPr>
          <a:xfrm>
            <a:off x="20574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Project X</a:t>
            </a:r>
            <a:endParaRPr lang="en-US" sz="1000" dirty="0">
              <a:solidFill>
                <a:schemeClr val="bg1"/>
              </a:solidFill>
            </a:endParaRPr>
          </a:p>
        </p:txBody>
      </p:sp>
      <p:sp>
        <p:nvSpPr>
          <p:cNvPr id="120" name="Rectangle 119"/>
          <p:cNvSpPr/>
          <p:nvPr/>
        </p:nvSpPr>
        <p:spPr>
          <a:xfrm>
            <a:off x="52578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Project X</a:t>
            </a:r>
            <a:endParaRPr lang="en-US" sz="1000" dirty="0">
              <a:solidFill>
                <a:schemeClr val="bg1"/>
              </a:solidFill>
            </a:endParaRPr>
          </a:p>
        </p:txBody>
      </p:sp>
      <p:sp>
        <p:nvSpPr>
          <p:cNvPr id="121" name="Right Bracket 120"/>
          <p:cNvSpPr/>
          <p:nvPr/>
        </p:nvSpPr>
        <p:spPr>
          <a:xfrm>
            <a:off x="3733800" y="3733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Right Bracket 121"/>
          <p:cNvSpPr/>
          <p:nvPr/>
        </p:nvSpPr>
        <p:spPr>
          <a:xfrm rot="10800000">
            <a:off x="5029199" y="3733800"/>
            <a:ext cx="76201"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Arrow Connector 122"/>
          <p:cNvCxnSpPr/>
          <p:nvPr/>
        </p:nvCxnSpPr>
        <p:spPr>
          <a:xfrm rot="10800000" flipH="1">
            <a:off x="3809999" y="3837801"/>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810000" y="3330661"/>
            <a:ext cx="1143000" cy="553998"/>
          </a:xfrm>
          <a:prstGeom prst="rect">
            <a:avLst/>
          </a:prstGeom>
          <a:noFill/>
        </p:spPr>
        <p:txBody>
          <a:bodyPr wrap="square" rtlCol="0">
            <a:spAutoFit/>
          </a:bodyPr>
          <a:lstStyle/>
          <a:p>
            <a:pPr algn="ctr"/>
            <a:r>
              <a:rPr lang="en-US" sz="1000" dirty="0" smtClean="0"/>
              <a:t>Message moved by Explicit Policy after 5 Years</a:t>
            </a:r>
            <a:endParaRPr lang="en-US" sz="1000" dirty="0"/>
          </a:p>
        </p:txBody>
      </p:sp>
      <p:cxnSp>
        <p:nvCxnSpPr>
          <p:cNvPr id="141" name="Elbow Connector 140"/>
          <p:cNvCxnSpPr>
            <a:stCxn id="93" idx="3"/>
            <a:endCxn id="109" idx="2"/>
          </p:cNvCxnSpPr>
          <p:nvPr/>
        </p:nvCxnSpPr>
        <p:spPr>
          <a:xfrm>
            <a:off x="990600" y="2705100"/>
            <a:ext cx="838200" cy="1142998"/>
          </a:xfrm>
          <a:prstGeom prst="bentConnector3">
            <a:avLst>
              <a:gd name="adj1" fmla="val 5713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46" name="Right Bracket 145"/>
          <p:cNvSpPr/>
          <p:nvPr/>
        </p:nvSpPr>
        <p:spPr>
          <a:xfrm>
            <a:off x="3733800" y="4114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Right Bracket 146"/>
          <p:cNvSpPr/>
          <p:nvPr/>
        </p:nvSpPr>
        <p:spPr>
          <a:xfrm rot="10800000">
            <a:off x="5029199" y="4114800"/>
            <a:ext cx="76201"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Arrow Connector 147"/>
          <p:cNvCxnSpPr/>
          <p:nvPr/>
        </p:nvCxnSpPr>
        <p:spPr>
          <a:xfrm rot="10800000" flipH="1">
            <a:off x="3809999" y="42672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810000" y="4267200"/>
            <a:ext cx="1143000" cy="553998"/>
          </a:xfrm>
          <a:prstGeom prst="rect">
            <a:avLst/>
          </a:prstGeom>
          <a:noFill/>
        </p:spPr>
        <p:txBody>
          <a:bodyPr wrap="square" rtlCol="0">
            <a:spAutoFit/>
          </a:bodyPr>
          <a:lstStyle/>
          <a:p>
            <a:pPr algn="ctr"/>
            <a:r>
              <a:rPr lang="en-US" sz="1000" dirty="0" smtClean="0"/>
              <a:t>Message moved by Default Policy after 2 Years</a:t>
            </a:r>
            <a:endParaRPr lang="en-US" sz="1000" dirty="0"/>
          </a:p>
        </p:txBody>
      </p:sp>
      <p:sp>
        <p:nvSpPr>
          <p:cNvPr id="36" name="Rectangle 35"/>
          <p:cNvSpPr/>
          <p:nvPr/>
        </p:nvSpPr>
        <p:spPr>
          <a:xfrm>
            <a:off x="3836506" y="2644659"/>
            <a:ext cx="1133060" cy="553998"/>
          </a:xfrm>
          <a:prstGeom prst="rect">
            <a:avLst/>
          </a:prstGeom>
        </p:spPr>
        <p:txBody>
          <a:bodyPr wrap="square">
            <a:spAutoFit/>
          </a:bodyPr>
          <a:lstStyle/>
          <a:p>
            <a:pPr algn="ctr"/>
            <a:r>
              <a:rPr lang="en-US" sz="1000" dirty="0" smtClean="0"/>
              <a:t>Message moved by Default Policy after 2 Years</a:t>
            </a:r>
            <a:endParaRPr lang="en-US" sz="1000" dirty="0"/>
          </a:p>
        </p:txBody>
      </p:sp>
      <p:sp>
        <p:nvSpPr>
          <p:cNvPr id="37" name="Text Placeholder 4"/>
          <p:cNvSpPr>
            <a:spLocks noGrp="1"/>
          </p:cNvSpPr>
          <p:nvPr>
            <p:ph type="body" idx="1"/>
          </p:nvPr>
        </p:nvSpPr>
        <p:spPr>
          <a:xfrm>
            <a:off x="279400" y="5182235"/>
            <a:ext cx="8381999" cy="1218565"/>
          </a:xfrm>
        </p:spPr>
        <p:txBody>
          <a:bodyPr/>
          <a:lstStyle/>
          <a:p>
            <a:r>
              <a:rPr lang="en-US" sz="2000" dirty="0" smtClean="0">
                <a:solidFill>
                  <a:schemeClr val="tx1"/>
                </a:solidFill>
              </a:rPr>
              <a:t>I’m a filer, keeping all items about the X project in my “Project X” folder.  </a:t>
            </a:r>
          </a:p>
          <a:p>
            <a:r>
              <a:rPr lang="en-US" sz="2000" dirty="0" smtClean="0">
                <a:solidFill>
                  <a:schemeClr val="tx1"/>
                </a:solidFill>
              </a:rPr>
              <a:t>I want to keep items about X in my mailbox for 5 years so that I have offline access to them.</a:t>
            </a:r>
          </a:p>
        </p:txBody>
      </p:sp>
    </p:spTree>
    <p:extLst>
      <p:ext uri="{BB962C8B-B14F-4D97-AF65-F5344CB8AC3E}">
        <p14:creationId xmlns="" xmlns:p14="http://schemas.microsoft.com/office/powerpoint/2007/7/12/main" val="1123387400"/>
      </p:ext>
    </p:extLst>
  </p:cSld>
  <p:clrMapOvr>
    <a:masterClrMapping/>
  </p:clrMapOvr>
  <p:transition advTm="34300">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9812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82" name="Rectangle 81"/>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sp>
        <p:nvSpPr>
          <p:cNvPr id="98" name="Rectangle 97"/>
          <p:cNvSpPr/>
          <p:nvPr/>
        </p:nvSpPr>
        <p:spPr>
          <a:xfrm>
            <a:off x="2057400" y="4114801"/>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01" name="Rectangle 100"/>
          <p:cNvSpPr/>
          <p:nvPr/>
        </p:nvSpPr>
        <p:spPr>
          <a:xfrm>
            <a:off x="2057400" y="3810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03" name="Right Bracket 102"/>
          <p:cNvSpPr/>
          <p:nvPr/>
        </p:nvSpPr>
        <p:spPr>
          <a:xfrm>
            <a:off x="3733800" y="31242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Right Bracket 103"/>
          <p:cNvSpPr/>
          <p:nvPr/>
        </p:nvSpPr>
        <p:spPr>
          <a:xfrm rot="10800000">
            <a:off x="5029199" y="31242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Arrow Connector 104"/>
          <p:cNvCxnSpPr/>
          <p:nvPr/>
        </p:nvCxnSpPr>
        <p:spPr>
          <a:xfrm rot="10800000" flipH="1">
            <a:off x="3809999" y="32004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1816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114" name="Rectangle 113"/>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115" name="Rectangle 114"/>
          <p:cNvSpPr/>
          <p:nvPr/>
        </p:nvSpPr>
        <p:spPr>
          <a:xfrm>
            <a:off x="5257800" y="4114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18" name="Rectangle 117"/>
          <p:cNvSpPr/>
          <p:nvPr/>
        </p:nvSpPr>
        <p:spPr>
          <a:xfrm>
            <a:off x="5257800" y="3809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24" name="TextBox 123"/>
          <p:cNvSpPr txBox="1"/>
          <p:nvPr/>
        </p:nvSpPr>
        <p:spPr>
          <a:xfrm>
            <a:off x="3810000" y="3454569"/>
            <a:ext cx="1143000" cy="507831"/>
          </a:xfrm>
          <a:prstGeom prst="rect">
            <a:avLst/>
          </a:prstGeom>
          <a:noFill/>
        </p:spPr>
        <p:txBody>
          <a:bodyPr wrap="square" rtlCol="0">
            <a:spAutoFit/>
          </a:bodyPr>
          <a:lstStyle/>
          <a:p>
            <a:pPr algn="ctr"/>
            <a:r>
              <a:rPr lang="en-US" sz="900" b="1" dirty="0" smtClean="0"/>
              <a:t>Message moved by Explicit Policy after 5 Years</a:t>
            </a:r>
            <a:endParaRPr lang="en-US" sz="900" b="1" dirty="0"/>
          </a:p>
        </p:txBody>
      </p:sp>
      <p:sp>
        <p:nvSpPr>
          <p:cNvPr id="146" name="Right Bracket 145"/>
          <p:cNvSpPr/>
          <p:nvPr/>
        </p:nvSpPr>
        <p:spPr>
          <a:xfrm>
            <a:off x="3733800" y="3886200"/>
            <a:ext cx="76200" cy="457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Right Bracket 146"/>
          <p:cNvSpPr/>
          <p:nvPr/>
        </p:nvSpPr>
        <p:spPr>
          <a:xfrm rot="10800000">
            <a:off x="5029199" y="3886200"/>
            <a:ext cx="76200" cy="457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Arrow Connector 147"/>
          <p:cNvCxnSpPr/>
          <p:nvPr/>
        </p:nvCxnSpPr>
        <p:spPr>
          <a:xfrm rot="10800000" flipH="1">
            <a:off x="3809999" y="4113211"/>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810000" y="4114800"/>
            <a:ext cx="1143000" cy="507831"/>
          </a:xfrm>
          <a:prstGeom prst="rect">
            <a:avLst/>
          </a:prstGeom>
          <a:noFill/>
        </p:spPr>
        <p:txBody>
          <a:bodyPr wrap="square" rtlCol="0">
            <a:spAutoFit/>
          </a:bodyPr>
          <a:lstStyle/>
          <a:p>
            <a:pPr algn="ctr"/>
            <a:r>
              <a:rPr lang="en-US" sz="900" dirty="0" smtClean="0"/>
              <a:t>Message moved by Default Policy after 2 Years</a:t>
            </a:r>
            <a:endParaRPr lang="en-US" sz="900" dirty="0"/>
          </a:p>
        </p:txBody>
      </p:sp>
      <p:sp>
        <p:nvSpPr>
          <p:cNvPr id="35" name="Rectangle 34"/>
          <p:cNvSpPr/>
          <p:nvPr/>
        </p:nvSpPr>
        <p:spPr>
          <a:xfrm>
            <a:off x="2057400" y="3124199"/>
            <a:ext cx="1524000" cy="533401"/>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000" dirty="0" smtClean="0"/>
              <a:t>Inbox</a:t>
            </a:r>
            <a:endParaRPr lang="en-US" sz="1000" dirty="0"/>
          </a:p>
        </p:txBody>
      </p:sp>
      <p:sp>
        <p:nvSpPr>
          <p:cNvPr id="36" name="Rectangle 35"/>
          <p:cNvSpPr/>
          <p:nvPr/>
        </p:nvSpPr>
        <p:spPr>
          <a:xfrm>
            <a:off x="5257800" y="3124198"/>
            <a:ext cx="1524000" cy="533401"/>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000" dirty="0" smtClean="0"/>
              <a:t>Inbox</a:t>
            </a:r>
            <a:endParaRPr lang="en-US" sz="1000" dirty="0"/>
          </a:p>
        </p:txBody>
      </p:sp>
      <p:sp>
        <p:nvSpPr>
          <p:cNvPr id="37" name="Rectangle 36"/>
          <p:cNvSpPr/>
          <p:nvPr/>
        </p:nvSpPr>
        <p:spPr>
          <a:xfrm>
            <a:off x="2209800" y="3352800"/>
            <a:ext cx="1219200" cy="2286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Contract</a:t>
            </a:r>
            <a:endParaRPr lang="en-US" sz="1000" dirty="0"/>
          </a:p>
        </p:txBody>
      </p:sp>
      <p:sp>
        <p:nvSpPr>
          <p:cNvPr id="38" name="Rectangle 37"/>
          <p:cNvSpPr/>
          <p:nvPr/>
        </p:nvSpPr>
        <p:spPr>
          <a:xfrm>
            <a:off x="5410200" y="3352800"/>
            <a:ext cx="1219200" cy="2286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Contract</a:t>
            </a:r>
            <a:endParaRPr lang="en-US" sz="1000" dirty="0"/>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40" name="Rectangle 39"/>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272994" y="2074628"/>
            <a:ext cx="1295400" cy="553998"/>
          </a:xfrm>
          <a:prstGeom prst="rect">
            <a:avLst/>
          </a:prstGeom>
          <a:noFill/>
        </p:spPr>
        <p:txBody>
          <a:bodyPr wrap="square" rtlCol="0">
            <a:spAutoFit/>
          </a:bodyPr>
          <a:lstStyle/>
          <a:p>
            <a:pPr algn="ctr"/>
            <a:r>
              <a:rPr lang="en-US" sz="1000" dirty="0" smtClean="0"/>
              <a:t>Message delivered and explicit Policy applied</a:t>
            </a:r>
            <a:endParaRPr lang="en-US" sz="1000" dirty="0"/>
          </a:p>
        </p:txBody>
      </p:sp>
      <p:sp>
        <p:nvSpPr>
          <p:cNvPr id="44" name="Right Bracket 43"/>
          <p:cNvSpPr/>
          <p:nvPr/>
        </p:nvSpPr>
        <p:spPr>
          <a:xfrm rot="10800000">
            <a:off x="2133600" y="3352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Elbow Connector 44"/>
          <p:cNvCxnSpPr>
            <a:stCxn id="40" idx="3"/>
          </p:cNvCxnSpPr>
          <p:nvPr/>
        </p:nvCxnSpPr>
        <p:spPr>
          <a:xfrm>
            <a:off x="1066800" y="2705100"/>
            <a:ext cx="1066800" cy="762001"/>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1" name="Right Bracket 120"/>
          <p:cNvSpPr/>
          <p:nvPr/>
        </p:nvSpPr>
        <p:spPr>
          <a:xfrm>
            <a:off x="3429000" y="3352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Arrow Connector 122"/>
          <p:cNvCxnSpPr>
            <a:stCxn id="121" idx="2"/>
            <a:endCxn id="122" idx="2"/>
          </p:cNvCxnSpPr>
          <p:nvPr/>
        </p:nvCxnSpPr>
        <p:spPr>
          <a:xfrm rot="10800000" flipH="1">
            <a:off x="3505199" y="3467100"/>
            <a:ext cx="1828799"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2" name="Right Bracket 121"/>
          <p:cNvSpPr/>
          <p:nvPr/>
        </p:nvSpPr>
        <p:spPr>
          <a:xfrm rot="10800000">
            <a:off x="5333999" y="3352800"/>
            <a:ext cx="76201"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3836506" y="2644659"/>
            <a:ext cx="1133060" cy="553998"/>
          </a:xfrm>
          <a:prstGeom prst="rect">
            <a:avLst/>
          </a:prstGeom>
        </p:spPr>
        <p:txBody>
          <a:bodyPr wrap="square">
            <a:spAutoFit/>
          </a:bodyPr>
          <a:lstStyle/>
          <a:p>
            <a:pPr algn="ctr"/>
            <a:r>
              <a:rPr lang="en-US" sz="1000" dirty="0" smtClean="0"/>
              <a:t>Message moved by Default Policy after 2 Years</a:t>
            </a:r>
            <a:endParaRPr lang="en-US" sz="1000" dirty="0"/>
          </a:p>
        </p:txBody>
      </p:sp>
      <p:sp>
        <p:nvSpPr>
          <p:cNvPr id="47" name="Title 1"/>
          <p:cNvSpPr txBox="1">
            <a:spLocks/>
          </p:cNvSpPr>
          <p:nvPr/>
        </p:nvSpPr>
        <p:spPr bwMode="auto">
          <a:xfrm>
            <a:off x="450574" y="228600"/>
            <a:ext cx="7922149" cy="100385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52500" lnSpcReduction="20000"/>
          </a:bodyPr>
          <a:lstStyle/>
          <a:p>
            <a:pPr defTabSz="914400" fontAlgn="base">
              <a:spcBef>
                <a:spcPct val="0"/>
              </a:spcBef>
              <a:spcAft>
                <a:spcPct val="0"/>
              </a:spcAft>
              <a:defRPr/>
            </a:pPr>
            <a:r>
              <a:rPr lang="en-US" sz="8000" dirty="0">
                <a:solidFill>
                  <a:schemeClr val="bg2"/>
                </a:solidFill>
              </a:rPr>
              <a:t>Preserve: </a:t>
            </a:r>
            <a:r>
              <a:rPr lang="en-US" sz="8000" dirty="0" smtClean="0">
                <a:solidFill>
                  <a:schemeClr val="bg2"/>
                </a:solidFill>
              </a:rPr>
              <a:t>Archive Policy </a:t>
            </a:r>
            <a:endParaRPr lang="en-US" sz="8000" dirty="0">
              <a:solidFill>
                <a:schemeClr val="bg2"/>
              </a:solidFill>
            </a:endParaRPr>
          </a:p>
          <a:p>
            <a:pPr lvl="0" defTabSz="914400" fontAlgn="base">
              <a:spcBef>
                <a:spcPct val="0"/>
              </a:spcBef>
              <a:spcAft>
                <a:spcPct val="0"/>
              </a:spcAft>
              <a:defRPr/>
            </a:pPr>
            <a:r>
              <a:rPr lang="en-US" sz="5300" dirty="0" smtClean="0">
                <a:solidFill>
                  <a:schemeClr val="tx2"/>
                </a:solidFill>
              </a:rPr>
              <a:t>Set Archive Policy on a item</a:t>
            </a:r>
            <a:endParaRPr kumimoji="0" lang="en-US" sz="3700" b="0" i="0" u="none" strike="noStrike" kern="1200" cap="none" spc="0" normalizeH="0" baseline="0" noProof="0" dirty="0">
              <a:ln>
                <a:noFill/>
              </a:ln>
              <a:solidFill>
                <a:schemeClr val="tx2"/>
              </a:solidFill>
              <a:effectLst/>
              <a:uLnTx/>
              <a:uFillTx/>
              <a:latin typeface="+mj-lt"/>
              <a:ea typeface="+mj-ea"/>
              <a:cs typeface="+mj-cs"/>
            </a:endParaRPr>
          </a:p>
        </p:txBody>
      </p:sp>
      <p:sp>
        <p:nvSpPr>
          <p:cNvPr id="48" name="Text Placeholder 4"/>
          <p:cNvSpPr txBox="1">
            <a:spLocks/>
          </p:cNvSpPr>
          <p:nvPr/>
        </p:nvSpPr>
        <p:spPr bwMode="auto">
          <a:xfrm>
            <a:off x="396240" y="5135881"/>
            <a:ext cx="8229600" cy="1264919"/>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I’m a </a:t>
            </a:r>
            <a:r>
              <a:rPr kumimoji="0" lang="en-US" sz="2000" b="0" i="0" u="none" strike="noStrike" kern="1200" cap="none" spc="0" normalizeH="0" baseline="0" noProof="0" dirty="0" err="1" smtClean="0">
                <a:ln>
                  <a:noFill/>
                </a:ln>
                <a:solidFill>
                  <a:schemeClr val="tx1"/>
                </a:solidFill>
                <a:effectLst/>
                <a:uLnTx/>
                <a:uFillTx/>
                <a:latin typeface="+mn-lt"/>
                <a:cs typeface="+mn-cs"/>
              </a:rPr>
              <a:t>piler</a:t>
            </a:r>
            <a:r>
              <a:rPr kumimoji="0" lang="en-US" sz="2000" b="0" i="0" u="none" strike="noStrike" kern="1200" cap="none" spc="0" normalizeH="0" baseline="0" noProof="0" dirty="0" smtClean="0">
                <a:ln>
                  <a:noFill/>
                </a:ln>
                <a:solidFill>
                  <a:schemeClr val="tx1"/>
                </a:solidFill>
                <a:effectLst/>
                <a:uLnTx/>
                <a:uFillTx/>
                <a:latin typeface="+mn-lt"/>
                <a:cs typeface="+mn-cs"/>
              </a:rPr>
              <a:t>,</a:t>
            </a:r>
            <a:r>
              <a:rPr kumimoji="0" lang="en-US" sz="2000" b="0" i="0" u="none" strike="noStrike" kern="1200" cap="none" spc="0" normalizeH="0" noProof="0" dirty="0" smtClean="0">
                <a:ln>
                  <a:noFill/>
                </a:ln>
                <a:solidFill>
                  <a:schemeClr val="tx1"/>
                </a:solidFill>
                <a:effectLst/>
                <a:uLnTx/>
                <a:uFillTx/>
                <a:latin typeface="+mn-lt"/>
                <a:cs typeface="+mn-cs"/>
              </a:rPr>
              <a:t> keeping all items in my inbox.</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000" baseline="0" dirty="0" smtClean="0">
                <a:latin typeface="+mn-lt"/>
                <a:cs typeface="+mn-cs"/>
              </a:rPr>
              <a:t>I</a:t>
            </a:r>
            <a:r>
              <a:rPr lang="en-US" sz="2000" dirty="0" smtClean="0">
                <a:latin typeface="+mn-lt"/>
                <a:cs typeface="+mn-cs"/>
              </a:rPr>
              <a:t> want to keep a specific mail about an important contract in my mailbox for 5 years so I have offline access to it.</a:t>
            </a:r>
            <a:endParaRPr kumimoji="0" lang="en-US" sz="2000" b="0" i="0" u="none" strike="noStrike" kern="1200" cap="none" spc="0" normalizeH="0" baseline="0" noProof="0" dirty="0">
              <a:ln>
                <a:noFill/>
              </a:ln>
              <a:solidFill>
                <a:schemeClr val="tx1"/>
              </a:solidFill>
              <a:effectLst/>
              <a:uLnTx/>
              <a:uFillTx/>
              <a:latin typeface="+mn-lt"/>
              <a:cs typeface="+mn-cs"/>
            </a:endParaRPr>
          </a:p>
        </p:txBody>
      </p:sp>
    </p:spTree>
    <p:extLst>
      <p:ext uri="{BB962C8B-B14F-4D97-AF65-F5344CB8AC3E}">
        <p14:creationId xmlns="" xmlns:p14="http://schemas.microsoft.com/office/powerpoint/2007/7/12/main" val="3208143125"/>
      </p:ext>
    </p:extLst>
  </p:cSld>
  <p:clrMapOvr>
    <a:masterClrMapping/>
  </p:clrMapOvr>
  <p:transition advTm="12375">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524000"/>
            <a:ext cx="7772400" cy="461665"/>
          </a:xfrm>
          <a:prstGeom prst="rect">
            <a:avLst/>
          </a:prstGeom>
          <a:noFill/>
        </p:spPr>
        <p:txBody>
          <a:bodyPr wrap="square" rtlCol="0">
            <a:spAutoFit/>
          </a:bodyPr>
          <a:lstStyle/>
          <a:p>
            <a:r>
              <a:rPr lang="en-US" sz="2400" dirty="0" smtClean="0"/>
              <a:t>Outlook					OWA</a:t>
            </a:r>
            <a:endParaRPr lang="en-US" sz="2400" dirty="0"/>
          </a:p>
        </p:txBody>
      </p:sp>
      <p:pic>
        <p:nvPicPr>
          <p:cNvPr id="5" name="Picture 4"/>
          <p:cNvPicPr>
            <a:picLocks noChangeAspect="1"/>
          </p:cNvPicPr>
          <p:nvPr/>
        </p:nvPicPr>
        <p:blipFill>
          <a:blip r:embed="rId3"/>
          <a:stretch>
            <a:fillRect/>
          </a:stretch>
        </p:blipFill>
        <p:spPr>
          <a:xfrm>
            <a:off x="4381186" y="2362200"/>
            <a:ext cx="4258535" cy="3781911"/>
          </a:xfrm>
          <a:prstGeom prst="rect">
            <a:avLst/>
          </a:prstGeom>
        </p:spPr>
      </p:pic>
      <p:sp>
        <p:nvSpPr>
          <p:cNvPr id="6" name="Rectangular Callout 5"/>
          <p:cNvSpPr/>
          <p:nvPr/>
        </p:nvSpPr>
        <p:spPr>
          <a:xfrm>
            <a:off x="3962400" y="3962400"/>
            <a:ext cx="1676400" cy="685800"/>
          </a:xfrm>
          <a:prstGeom prst="wedgeRectCallout">
            <a:avLst>
              <a:gd name="adj1" fmla="val 142469"/>
              <a:gd name="adj2" fmla="val 2048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pic>
        <p:nvPicPr>
          <p:cNvPr id="1026" name="Picture 2"/>
          <p:cNvPicPr>
            <a:picLocks noChangeAspect="1" noChangeArrowheads="1"/>
          </p:cNvPicPr>
          <p:nvPr/>
        </p:nvPicPr>
        <p:blipFill>
          <a:blip r:embed="rId4"/>
          <a:srcRect/>
          <a:stretch>
            <a:fillRect/>
          </a:stretch>
        </p:blipFill>
        <p:spPr bwMode="auto">
          <a:xfrm>
            <a:off x="381000" y="2133600"/>
            <a:ext cx="3124200" cy="430428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sp>
        <p:nvSpPr>
          <p:cNvPr id="8" name="Rectangular Callout 7"/>
          <p:cNvSpPr/>
          <p:nvPr/>
        </p:nvSpPr>
        <p:spPr>
          <a:xfrm>
            <a:off x="3962400" y="3962400"/>
            <a:ext cx="1676400" cy="685800"/>
          </a:xfrm>
          <a:prstGeom prst="wedgeRectCallout">
            <a:avLst>
              <a:gd name="adj1" fmla="val -223765"/>
              <a:gd name="adj2" fmla="val 263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sp>
        <p:nvSpPr>
          <p:cNvPr id="10" name="Title 1"/>
          <p:cNvSpPr txBox="1">
            <a:spLocks/>
          </p:cNvSpPr>
          <p:nvPr/>
        </p:nvSpPr>
        <p:spPr bwMode="auto">
          <a:xfrm>
            <a:off x="457200" y="76200"/>
            <a:ext cx="8229600" cy="1143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Set </a:t>
            </a:r>
            <a:r>
              <a:rPr lang="en-US" sz="4400" dirty="0" smtClean="0">
                <a:latin typeface="+mj-lt"/>
                <a:ea typeface="+mj-ea"/>
                <a:cs typeface="+mj-cs"/>
              </a:rPr>
              <a:t>Explicit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Archive Policy on a Folder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smtClean="0">
                <a:latin typeface="+mj-lt"/>
                <a:ea typeface="+mj-ea"/>
                <a:cs typeface="+mj-cs"/>
              </a:rPr>
              <a:t>No Delete Policy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07/7/12/main" val="3016287925"/>
      </p:ext>
    </p:extLst>
  </p:cSld>
  <p:clrMapOvr>
    <a:masterClrMapping/>
  </p:clrMapOvr>
  <p:transition advTm="25718">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09600" y="2362200"/>
            <a:ext cx="2705100" cy="203835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srcRect/>
          <a:stretch>
            <a:fillRect/>
          </a:stretch>
        </p:blipFill>
        <p:spPr bwMode="auto">
          <a:xfrm>
            <a:off x="4953000" y="2362200"/>
            <a:ext cx="3276600" cy="25146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sp>
        <p:nvSpPr>
          <p:cNvPr id="7" name="Rectangular Callout 6"/>
          <p:cNvSpPr/>
          <p:nvPr/>
        </p:nvSpPr>
        <p:spPr>
          <a:xfrm>
            <a:off x="3429000" y="3657600"/>
            <a:ext cx="1676400" cy="685800"/>
          </a:xfrm>
          <a:prstGeom prst="wedgeRectCallout">
            <a:avLst>
              <a:gd name="adj1" fmla="val -151687"/>
              <a:gd name="adj2" fmla="val -125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sp>
        <p:nvSpPr>
          <p:cNvPr id="8" name="Rectangular Callout 7"/>
          <p:cNvSpPr/>
          <p:nvPr/>
        </p:nvSpPr>
        <p:spPr>
          <a:xfrm>
            <a:off x="3429000" y="3657600"/>
            <a:ext cx="1676400" cy="685800"/>
          </a:xfrm>
          <a:prstGeom prst="wedgeRectCallout">
            <a:avLst>
              <a:gd name="adj1" fmla="val 152209"/>
              <a:gd name="adj2" fmla="val 429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sp>
        <p:nvSpPr>
          <p:cNvPr id="11" name="TextBox 10"/>
          <p:cNvSpPr txBox="1"/>
          <p:nvPr/>
        </p:nvSpPr>
        <p:spPr>
          <a:xfrm>
            <a:off x="1066800" y="1524000"/>
            <a:ext cx="7772400" cy="461665"/>
          </a:xfrm>
          <a:prstGeom prst="rect">
            <a:avLst/>
          </a:prstGeom>
          <a:noFill/>
        </p:spPr>
        <p:txBody>
          <a:bodyPr wrap="square" rtlCol="0">
            <a:spAutoFit/>
          </a:bodyPr>
          <a:lstStyle/>
          <a:p>
            <a:r>
              <a:rPr lang="en-US" sz="2400" dirty="0" smtClean="0"/>
              <a:t>Outlook					OWA</a:t>
            </a:r>
            <a:endParaRPr lang="en-US" sz="2400" dirty="0"/>
          </a:p>
        </p:txBody>
      </p:sp>
      <p:sp>
        <p:nvSpPr>
          <p:cNvPr id="12" name="Title 1"/>
          <p:cNvSpPr>
            <a:spLocks noGrp="1"/>
          </p:cNvSpPr>
          <p:nvPr>
            <p:ph type="title"/>
          </p:nvPr>
        </p:nvSpPr>
        <p:spPr>
          <a:xfrm>
            <a:off x="457200" y="76200"/>
            <a:ext cx="8229600" cy="1143000"/>
          </a:xfrm>
        </p:spPr>
        <p:txBody>
          <a:bodyPr>
            <a:normAutofit/>
          </a:bodyPr>
          <a:lstStyle/>
          <a:p>
            <a:pPr algn="l"/>
            <a:r>
              <a:rPr lang="en-US" dirty="0" smtClean="0"/>
              <a:t>Set Archive Policy on an Item</a:t>
            </a:r>
            <a:br>
              <a:rPr lang="en-US" dirty="0" smtClean="0"/>
            </a:br>
            <a:r>
              <a:rPr lang="en-US" sz="2700" dirty="0" smtClean="0"/>
              <a:t>No Delete Policy</a:t>
            </a:r>
            <a:endParaRPr lang="en-US" sz="2700" dirty="0"/>
          </a:p>
        </p:txBody>
      </p:sp>
    </p:spTree>
    <p:extLst>
      <p:ext uri="{BB962C8B-B14F-4D97-AF65-F5344CB8AC3E}">
        <p14:creationId xmlns="" xmlns:p14="http://schemas.microsoft.com/office/powerpoint/2007/7/12/main" val="2964589040"/>
      </p:ext>
    </p:extLst>
  </p:cSld>
  <p:clrMapOvr>
    <a:masterClrMapping/>
  </p:clrMapOvr>
  <p:transition advTm="20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143000"/>
          </a:xfrm>
          <a:prstGeom prst="rect">
            <a:avLst/>
          </a:prstGeom>
        </p:spPr>
        <p:txBody>
          <a:bodyPr>
            <a:normAutofit fontScale="9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900" noProof="0" dirty="0" smtClean="0">
                <a:solidFill>
                  <a:schemeClr val="bg2"/>
                </a:solidFill>
                <a:latin typeface="+mj-lt"/>
                <a:ea typeface="+mj-ea"/>
                <a:cs typeface="+mj-cs"/>
              </a:rPr>
              <a:t>Preserve: Move + Delete Policies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900" noProof="0" dirty="0" smtClean="0">
                <a:solidFill>
                  <a:schemeClr val="tx2"/>
                </a:solidFill>
                <a:latin typeface="+mj-lt"/>
                <a:ea typeface="+mj-ea"/>
                <a:cs typeface="+mj-cs"/>
              </a:rPr>
              <a:t>Initial message </a:t>
            </a:r>
            <a:r>
              <a:rPr lang="en-US" sz="3900" dirty="0" smtClean="0">
                <a:solidFill>
                  <a:schemeClr val="tx2"/>
                </a:solidFill>
                <a:latin typeface="+mj-lt"/>
                <a:ea typeface="+mj-ea"/>
                <a:cs typeface="+mj-cs"/>
              </a:rPr>
              <a:t>f</a:t>
            </a:r>
            <a:r>
              <a:rPr lang="en-US" sz="3900" noProof="0" dirty="0" smtClean="0">
                <a:solidFill>
                  <a:schemeClr val="tx2"/>
                </a:solidFill>
                <a:latin typeface="+mj-lt"/>
                <a:ea typeface="+mj-ea"/>
                <a:cs typeface="+mj-cs"/>
              </a:rPr>
              <a:t>low</a:t>
            </a:r>
            <a:endParaRPr kumimoji="0" lang="en-US" sz="39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19812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6" name="Rectangle 5"/>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8" name="Rectangle 7"/>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04800" y="2209800"/>
            <a:ext cx="1295400" cy="369332"/>
          </a:xfrm>
          <a:prstGeom prst="rect">
            <a:avLst/>
          </a:prstGeom>
          <a:noFill/>
        </p:spPr>
        <p:txBody>
          <a:bodyPr wrap="square" rtlCol="0">
            <a:spAutoFit/>
          </a:bodyPr>
          <a:lstStyle/>
          <a:p>
            <a:pPr algn="ctr"/>
            <a:r>
              <a:rPr lang="en-US" sz="900" b="1" dirty="0" smtClean="0"/>
              <a:t>Message delivered default Policy applied</a:t>
            </a:r>
            <a:endParaRPr lang="en-US" sz="900" b="1" dirty="0"/>
          </a:p>
        </p:txBody>
      </p:sp>
      <p:sp>
        <p:nvSpPr>
          <p:cNvPr id="12" name="Rectangle 11"/>
          <p:cNvSpPr/>
          <p:nvPr/>
        </p:nvSpPr>
        <p:spPr>
          <a:xfrm>
            <a:off x="20574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3" name="Rectangle 12"/>
          <p:cNvSpPr/>
          <p:nvPr/>
        </p:nvSpPr>
        <p:spPr>
          <a:xfrm>
            <a:off x="2057400" y="31242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14" name="Rectangle 13"/>
          <p:cNvSpPr/>
          <p:nvPr/>
        </p:nvSpPr>
        <p:spPr>
          <a:xfrm>
            <a:off x="2057400" y="3429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5" name="Right Bracket 14"/>
          <p:cNvSpPr/>
          <p:nvPr/>
        </p:nvSpPr>
        <p:spPr>
          <a:xfrm>
            <a:off x="3733800"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rot="10800000">
            <a:off x="5029201"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rot="10800000" flipH="1">
            <a:off x="3809999" y="3276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743200"/>
            <a:ext cx="1219200" cy="230832"/>
          </a:xfrm>
          <a:prstGeom prst="rect">
            <a:avLst/>
          </a:prstGeom>
          <a:noFill/>
        </p:spPr>
        <p:txBody>
          <a:bodyPr wrap="square" rtlCol="0">
            <a:spAutoFit/>
          </a:bodyPr>
          <a:lstStyle/>
          <a:p>
            <a:pPr algn="ctr"/>
            <a:r>
              <a:rPr lang="en-US" sz="900" b="1" dirty="0" smtClean="0"/>
              <a:t>Message moved</a:t>
            </a:r>
            <a:endParaRPr lang="en-US" sz="900" b="1" dirty="0"/>
          </a:p>
        </p:txBody>
      </p:sp>
      <p:sp>
        <p:nvSpPr>
          <p:cNvPr id="19" name="TextBox 18"/>
          <p:cNvSpPr txBox="1"/>
          <p:nvPr/>
        </p:nvSpPr>
        <p:spPr>
          <a:xfrm>
            <a:off x="3810000" y="2893368"/>
            <a:ext cx="1143000" cy="369332"/>
          </a:xfrm>
          <a:prstGeom prst="rect">
            <a:avLst/>
          </a:prstGeom>
          <a:noFill/>
        </p:spPr>
        <p:txBody>
          <a:bodyPr wrap="square" rtlCol="0">
            <a:spAutoFit/>
          </a:bodyPr>
          <a:lstStyle/>
          <a:p>
            <a:pPr algn="ctr"/>
            <a:r>
              <a:rPr lang="en-US" sz="900" b="1" dirty="0" smtClean="0"/>
              <a:t>by Default Policy after 2 Years</a:t>
            </a:r>
            <a:endParaRPr lang="en-US" sz="900" b="1" dirty="0"/>
          </a:p>
        </p:txBody>
      </p:sp>
      <p:sp>
        <p:nvSpPr>
          <p:cNvPr id="20" name="Right Bracket 19"/>
          <p:cNvSpPr/>
          <p:nvPr/>
        </p:nvSpPr>
        <p:spPr>
          <a:xfrm rot="10800000">
            <a:off x="1828800" y="31242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Elbow Connector 20"/>
          <p:cNvCxnSpPr/>
          <p:nvPr/>
        </p:nvCxnSpPr>
        <p:spPr>
          <a:xfrm>
            <a:off x="1066800" y="27051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81600" y="2362201"/>
            <a:ext cx="1676400" cy="21335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26" name="Rectangle 25"/>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27" name="Rectangle 26"/>
          <p:cNvSpPr/>
          <p:nvPr/>
        </p:nvSpPr>
        <p:spPr>
          <a:xfrm>
            <a:off x="5257800" y="37337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28" name="Rectangle 27"/>
          <p:cNvSpPr/>
          <p:nvPr/>
        </p:nvSpPr>
        <p:spPr>
          <a:xfrm>
            <a:off x="5257800" y="31241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29" name="Rectangle 28"/>
          <p:cNvSpPr/>
          <p:nvPr/>
        </p:nvSpPr>
        <p:spPr>
          <a:xfrm>
            <a:off x="5257800" y="3428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Tree>
    <p:extLst>
      <p:ext uri="{BB962C8B-B14F-4D97-AF65-F5344CB8AC3E}">
        <p14:creationId xmlns="" xmlns:p14="http://schemas.microsoft.com/office/powerpoint/2007/7/12/main" val="1803816924"/>
      </p:ext>
    </p:extLst>
  </p:cSld>
  <p:clrMapOvr>
    <a:masterClrMapping/>
  </p:clrMapOvr>
  <p:transition advTm="140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World Today: Email Repositories</a:t>
            </a:r>
            <a:endParaRPr lang="en-US" dirty="0"/>
          </a:p>
        </p:txBody>
      </p:sp>
      <p:cxnSp>
        <p:nvCxnSpPr>
          <p:cNvPr id="6" name="Straight Connector 5"/>
          <p:cNvCxnSpPr/>
          <p:nvPr/>
        </p:nvCxnSpPr>
        <p:spPr>
          <a:xfrm rot="5400000">
            <a:off x="4001294" y="3923507"/>
            <a:ext cx="5257801"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869283" y="3923505"/>
            <a:ext cx="5257801"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67495" y="3923506"/>
            <a:ext cx="5257801"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34200" y="2085201"/>
            <a:ext cx="1219200" cy="276999"/>
          </a:xfrm>
          <a:prstGeom prst="rect">
            <a:avLst/>
          </a:prstGeom>
          <a:noFill/>
        </p:spPr>
        <p:txBody>
          <a:bodyPr wrap="square" rtlCol="0">
            <a:spAutoFit/>
          </a:bodyPr>
          <a:lstStyle/>
          <a:p>
            <a:pPr algn="ctr"/>
            <a:r>
              <a:rPr lang="en-US" sz="1200" b="1" dirty="0" smtClean="0">
                <a:solidFill>
                  <a:schemeClr val="bg1"/>
                </a:solidFill>
              </a:rPr>
              <a:t>Exchange DB</a:t>
            </a:r>
            <a:endParaRPr lang="en-US" sz="1200" b="1" dirty="0">
              <a:solidFill>
                <a:schemeClr val="bg1"/>
              </a:solidFill>
            </a:endParaRPr>
          </a:p>
        </p:txBody>
      </p:sp>
      <p:sp>
        <p:nvSpPr>
          <p:cNvPr id="46" name="Flowchart: Magnetic Disk 45"/>
          <p:cNvSpPr/>
          <p:nvPr/>
        </p:nvSpPr>
        <p:spPr>
          <a:xfrm>
            <a:off x="685800" y="3588603"/>
            <a:ext cx="1219200" cy="886599"/>
          </a:xfrm>
          <a:prstGeom prst="flowChartMagneticDisk">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t>Exchange</a:t>
            </a:r>
          </a:p>
          <a:p>
            <a:pPr algn="ctr"/>
            <a:r>
              <a:rPr lang="en-US" sz="1200" dirty="0" smtClean="0"/>
              <a:t>(MBs)</a:t>
            </a:r>
            <a:endParaRPr lang="en-US" sz="1200" dirty="0"/>
          </a:p>
        </p:txBody>
      </p:sp>
      <p:sp>
        <p:nvSpPr>
          <p:cNvPr id="47" name="Flowchart: Magnetic Disk 46"/>
          <p:cNvSpPr/>
          <p:nvPr/>
        </p:nvSpPr>
        <p:spPr>
          <a:xfrm>
            <a:off x="7086600" y="3588603"/>
            <a:ext cx="1219200" cy="886599"/>
          </a:xfrm>
          <a:prstGeom prst="flowChartMagneticDisk">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9525"/>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sz="1400" b="1" dirty="0" smtClean="0"/>
              <a:t>Org Archive</a:t>
            </a:r>
          </a:p>
          <a:p>
            <a:pPr algn="ctr"/>
            <a:r>
              <a:rPr lang="en-US" sz="1200" dirty="0" smtClean="0"/>
              <a:t>(PBs)</a:t>
            </a:r>
            <a:endParaRPr lang="en-US" sz="1200" dirty="0"/>
          </a:p>
        </p:txBody>
      </p:sp>
      <p:sp>
        <p:nvSpPr>
          <p:cNvPr id="48" name="Flowchart: Magnetic Disk 47"/>
          <p:cNvSpPr/>
          <p:nvPr/>
        </p:nvSpPr>
        <p:spPr>
          <a:xfrm>
            <a:off x="4953000" y="3588603"/>
            <a:ext cx="1219200" cy="886599"/>
          </a:xfrm>
          <a:prstGeom prst="flowChartMagneticDisk">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w="952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endParaRPr lang="en-US" sz="1200" dirty="0"/>
          </a:p>
        </p:txBody>
      </p:sp>
      <p:sp>
        <p:nvSpPr>
          <p:cNvPr id="49" name="Flowchart: Magnetic Disk 48"/>
          <p:cNvSpPr/>
          <p:nvPr/>
        </p:nvSpPr>
        <p:spPr>
          <a:xfrm>
            <a:off x="2819400" y="3588603"/>
            <a:ext cx="1219200" cy="886599"/>
          </a:xfrm>
          <a:prstGeom prst="flowChartMagneticDisk">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100000" t="100000"/>
            </a:path>
            <a:tileRect r="-100000" b="-100000"/>
          </a:gradFill>
          <a:ln w="9525"/>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sz="1400" b="1" dirty="0" smtClean="0"/>
              <a:t>Outlook PSTs</a:t>
            </a:r>
          </a:p>
          <a:p>
            <a:pPr algn="ctr"/>
            <a:r>
              <a:rPr lang="en-US" sz="1200" dirty="0" smtClean="0"/>
              <a:t>(GBs)</a:t>
            </a:r>
            <a:endParaRPr lang="en-US" sz="1200" dirty="0"/>
          </a:p>
        </p:txBody>
      </p:sp>
      <p:sp>
        <p:nvSpPr>
          <p:cNvPr id="42" name="Flowchart: Magnetic Disk 41"/>
          <p:cNvSpPr/>
          <p:nvPr/>
        </p:nvSpPr>
        <p:spPr>
          <a:xfrm>
            <a:off x="2819400" y="5064204"/>
            <a:ext cx="1219200" cy="505599"/>
          </a:xfrm>
          <a:prstGeom prst="flowChartMagneticDisk">
            <a:avLst/>
          </a:prstGeom>
          <a:blipFill>
            <a:blip r:embed="rId3"/>
            <a:tile tx="0" ty="0" sx="100000" sy="100000" flip="none" algn="tl"/>
          </a:blipFill>
          <a:ln w="9525">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400" b="1" dirty="0" smtClean="0">
                <a:solidFill>
                  <a:schemeClr val="tx1">
                    <a:lumMod val="65000"/>
                    <a:lumOff val="35000"/>
                  </a:schemeClr>
                </a:solidFill>
              </a:rPr>
              <a:t>Backup</a:t>
            </a:r>
            <a:endParaRPr lang="en-US" sz="1400" b="1" dirty="0">
              <a:solidFill>
                <a:schemeClr val="tx1">
                  <a:lumMod val="65000"/>
                  <a:lumOff val="35000"/>
                </a:schemeClr>
              </a:solidFill>
            </a:endParaRPr>
          </a:p>
        </p:txBody>
      </p:sp>
      <p:sp>
        <p:nvSpPr>
          <p:cNvPr id="51" name="Flowchart: Magnetic Disk 50"/>
          <p:cNvSpPr/>
          <p:nvPr/>
        </p:nvSpPr>
        <p:spPr>
          <a:xfrm>
            <a:off x="685800" y="5064204"/>
            <a:ext cx="1219200" cy="505599"/>
          </a:xfrm>
          <a:prstGeom prst="flowChartMagneticDisk">
            <a:avLst/>
          </a:prstGeom>
          <a:blipFill>
            <a:blip r:embed="rId3"/>
            <a:tile tx="0" ty="0" sx="100000" sy="100000" flip="none" algn="tl"/>
          </a:blipFill>
          <a:ln w="9525">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400" b="1" dirty="0" smtClean="0">
                <a:solidFill>
                  <a:schemeClr val="tx1">
                    <a:lumMod val="65000"/>
                    <a:lumOff val="35000"/>
                  </a:schemeClr>
                </a:solidFill>
              </a:rPr>
              <a:t>Backup</a:t>
            </a:r>
            <a:endParaRPr lang="en-US" sz="1400" b="1" dirty="0">
              <a:solidFill>
                <a:schemeClr val="tx1">
                  <a:lumMod val="65000"/>
                  <a:lumOff val="35000"/>
                </a:schemeClr>
              </a:solidFill>
            </a:endParaRPr>
          </a:p>
        </p:txBody>
      </p:sp>
      <p:sp>
        <p:nvSpPr>
          <p:cNvPr id="52" name="Flowchart: Magnetic Disk 51"/>
          <p:cNvSpPr/>
          <p:nvPr/>
        </p:nvSpPr>
        <p:spPr>
          <a:xfrm>
            <a:off x="4953000" y="5064204"/>
            <a:ext cx="1219200" cy="505599"/>
          </a:xfrm>
          <a:prstGeom prst="flowChartMagneticDisk">
            <a:avLst/>
          </a:prstGeom>
          <a:solidFill>
            <a:schemeClr val="tx1">
              <a:lumMod val="65000"/>
            </a:schemeClr>
          </a:solidFill>
          <a:ln w="9525">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US" sz="1400" b="1" dirty="0">
              <a:solidFill>
                <a:schemeClr val="tx1">
                  <a:lumMod val="65000"/>
                  <a:lumOff val="35000"/>
                </a:schemeClr>
              </a:solidFill>
            </a:endParaRPr>
          </a:p>
        </p:txBody>
      </p:sp>
      <p:sp>
        <p:nvSpPr>
          <p:cNvPr id="53" name="Flowchart: Magnetic Disk 52"/>
          <p:cNvSpPr/>
          <p:nvPr/>
        </p:nvSpPr>
        <p:spPr>
          <a:xfrm>
            <a:off x="7086600" y="5064204"/>
            <a:ext cx="1219200" cy="505599"/>
          </a:xfrm>
          <a:prstGeom prst="flowChartMagneticDisk">
            <a:avLst/>
          </a:prstGeom>
          <a:solidFill>
            <a:schemeClr val="tx1">
              <a:lumMod val="65000"/>
            </a:schemeClr>
          </a:solidFill>
          <a:ln w="9525">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US" sz="1400" b="1" dirty="0" smtClean="0">
              <a:solidFill>
                <a:schemeClr val="tx1">
                  <a:lumMod val="65000"/>
                  <a:lumOff val="35000"/>
                </a:schemeClr>
              </a:solidFill>
            </a:endParaRPr>
          </a:p>
        </p:txBody>
      </p:sp>
      <p:cxnSp>
        <p:nvCxnSpPr>
          <p:cNvPr id="54" name="Straight Connector 53"/>
          <p:cNvCxnSpPr/>
          <p:nvPr/>
        </p:nvCxnSpPr>
        <p:spPr>
          <a:xfrm rot="10800000">
            <a:off x="533400" y="4731603"/>
            <a:ext cx="7924802" cy="2"/>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4800" y="5646003"/>
            <a:ext cx="2133600" cy="461665"/>
          </a:xfrm>
          <a:prstGeom prst="rect">
            <a:avLst/>
          </a:prstGeom>
          <a:noFill/>
        </p:spPr>
        <p:txBody>
          <a:bodyPr wrap="square" rtlCol="0">
            <a:spAutoFit/>
          </a:bodyPr>
          <a:lstStyle/>
          <a:p>
            <a:pPr>
              <a:buFont typeface="Arial" pitchFamily="34" charset="0"/>
              <a:buChar char="•"/>
            </a:pPr>
            <a:r>
              <a:rPr lang="en-US" sz="1200" dirty="0" smtClean="0"/>
              <a:t>  Tape/Disk Backups Common</a:t>
            </a:r>
          </a:p>
          <a:p>
            <a:pPr>
              <a:buFont typeface="Arial" pitchFamily="34" charset="0"/>
              <a:buChar char="•"/>
            </a:pPr>
            <a:r>
              <a:rPr lang="en-US" sz="1200" dirty="0" smtClean="0"/>
              <a:t>  Item Level Backups Common</a:t>
            </a:r>
          </a:p>
        </p:txBody>
      </p:sp>
      <p:sp>
        <p:nvSpPr>
          <p:cNvPr id="59" name="TextBox 58"/>
          <p:cNvSpPr txBox="1"/>
          <p:nvPr/>
        </p:nvSpPr>
        <p:spPr>
          <a:xfrm>
            <a:off x="2362200" y="5646003"/>
            <a:ext cx="2209800" cy="646331"/>
          </a:xfrm>
          <a:prstGeom prst="rect">
            <a:avLst/>
          </a:prstGeom>
          <a:noFill/>
        </p:spPr>
        <p:txBody>
          <a:bodyPr wrap="square" rtlCol="0">
            <a:spAutoFit/>
          </a:bodyPr>
          <a:lstStyle/>
          <a:p>
            <a:pPr>
              <a:buFont typeface="Arial" pitchFamily="34" charset="0"/>
              <a:buChar char="•"/>
            </a:pPr>
            <a:r>
              <a:rPr lang="en-US" sz="1200" dirty="0" smtClean="0"/>
              <a:t> Backups uncommon and hard</a:t>
            </a:r>
          </a:p>
          <a:p>
            <a:pPr>
              <a:buFont typeface="Arial" pitchFamily="34" charset="0"/>
              <a:buChar char="•"/>
            </a:pPr>
            <a:r>
              <a:rPr lang="en-US" sz="1200" dirty="0" smtClean="0"/>
              <a:t> Users do manual backups</a:t>
            </a:r>
          </a:p>
          <a:p>
            <a:pPr>
              <a:buFont typeface="Arial" pitchFamily="34" charset="0"/>
              <a:buChar char="•"/>
            </a:pPr>
            <a:r>
              <a:rPr lang="en-US" sz="1200" dirty="0" smtClean="0"/>
              <a:t> IT does unsupported backups</a:t>
            </a:r>
          </a:p>
        </p:txBody>
      </p:sp>
      <p:sp>
        <p:nvSpPr>
          <p:cNvPr id="64" name="TextBox 63"/>
          <p:cNvSpPr txBox="1"/>
          <p:nvPr/>
        </p:nvSpPr>
        <p:spPr>
          <a:xfrm>
            <a:off x="4572000" y="5646003"/>
            <a:ext cx="2133600" cy="461665"/>
          </a:xfrm>
          <a:prstGeom prst="rect">
            <a:avLst/>
          </a:prstGeom>
          <a:noFill/>
        </p:spPr>
        <p:txBody>
          <a:bodyPr wrap="square" rtlCol="0">
            <a:spAutoFit/>
          </a:bodyPr>
          <a:lstStyle/>
          <a:p>
            <a:pPr>
              <a:buFont typeface="Arial" pitchFamily="34" charset="0"/>
              <a:buChar char="•"/>
            </a:pPr>
            <a:r>
              <a:rPr lang="en-US" sz="1200" dirty="0" smtClean="0"/>
              <a:t>  Replication Common</a:t>
            </a:r>
          </a:p>
          <a:p>
            <a:pPr>
              <a:buFont typeface="Arial" pitchFamily="34" charset="0"/>
              <a:buChar char="•"/>
            </a:pPr>
            <a:r>
              <a:rPr lang="en-US" sz="1200" dirty="0" smtClean="0"/>
              <a:t>  Backups Less Common</a:t>
            </a:r>
          </a:p>
        </p:txBody>
      </p:sp>
      <p:sp>
        <p:nvSpPr>
          <p:cNvPr id="65" name="TextBox 64"/>
          <p:cNvSpPr txBox="1"/>
          <p:nvPr/>
        </p:nvSpPr>
        <p:spPr>
          <a:xfrm>
            <a:off x="6705600" y="5646003"/>
            <a:ext cx="2133600" cy="461665"/>
          </a:xfrm>
          <a:prstGeom prst="rect">
            <a:avLst/>
          </a:prstGeom>
          <a:noFill/>
        </p:spPr>
        <p:txBody>
          <a:bodyPr wrap="square" rtlCol="0">
            <a:spAutoFit/>
          </a:bodyPr>
          <a:lstStyle/>
          <a:p>
            <a:pPr>
              <a:buFont typeface="Arial" pitchFamily="34" charset="0"/>
              <a:buChar char="•"/>
            </a:pPr>
            <a:r>
              <a:rPr lang="en-US" sz="1200" dirty="0" smtClean="0"/>
              <a:t>  Replication Only Choice</a:t>
            </a:r>
          </a:p>
          <a:p>
            <a:pPr>
              <a:buFont typeface="Arial" pitchFamily="34" charset="0"/>
              <a:buChar char="•"/>
            </a:pPr>
            <a:r>
              <a:rPr lang="en-US" sz="1200" dirty="0" smtClean="0"/>
              <a:t>  Datasets Require Replication</a:t>
            </a:r>
          </a:p>
        </p:txBody>
      </p:sp>
      <p:sp>
        <p:nvSpPr>
          <p:cNvPr id="66" name="Rectangle 65"/>
          <p:cNvSpPr/>
          <p:nvPr/>
        </p:nvSpPr>
        <p:spPr>
          <a:xfrm>
            <a:off x="685800" y="2902803"/>
            <a:ext cx="5562600" cy="304800"/>
          </a:xfrm>
          <a:prstGeom prst="rect">
            <a:avLst/>
          </a:prstGeom>
          <a:solidFill>
            <a:schemeClr val="accent4">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End User Access</a:t>
            </a:r>
            <a:endParaRPr lang="en-US" b="1" dirty="0"/>
          </a:p>
        </p:txBody>
      </p:sp>
      <p:sp>
        <p:nvSpPr>
          <p:cNvPr id="67" name="Down Arrow 66"/>
          <p:cNvSpPr/>
          <p:nvPr/>
        </p:nvSpPr>
        <p:spPr>
          <a:xfrm>
            <a:off x="1143000" y="3207603"/>
            <a:ext cx="381000" cy="228600"/>
          </a:xfrm>
          <a:prstGeom prst="downArrow">
            <a:avLst/>
          </a:prstGeom>
          <a:solidFill>
            <a:schemeClr val="accent4">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smtClean="0"/>
          </a:p>
        </p:txBody>
      </p:sp>
      <p:sp>
        <p:nvSpPr>
          <p:cNvPr id="73" name="Down Arrow 72"/>
          <p:cNvSpPr/>
          <p:nvPr/>
        </p:nvSpPr>
        <p:spPr>
          <a:xfrm>
            <a:off x="3200400" y="3207603"/>
            <a:ext cx="381000" cy="228600"/>
          </a:xfrm>
          <a:prstGeom prst="downArrow">
            <a:avLst/>
          </a:prstGeom>
          <a:solidFill>
            <a:schemeClr val="accent4">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smtClean="0"/>
          </a:p>
        </p:txBody>
      </p:sp>
      <p:sp>
        <p:nvSpPr>
          <p:cNvPr id="74" name="Down Arrow 73"/>
          <p:cNvSpPr/>
          <p:nvPr/>
        </p:nvSpPr>
        <p:spPr>
          <a:xfrm>
            <a:off x="5334000" y="3207603"/>
            <a:ext cx="381000" cy="228600"/>
          </a:xfrm>
          <a:prstGeom prst="downArrow">
            <a:avLst/>
          </a:prstGeom>
          <a:solidFill>
            <a:schemeClr val="accent4">
              <a:lumMod val="7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smtClean="0"/>
          </a:p>
        </p:txBody>
      </p:sp>
      <p:sp>
        <p:nvSpPr>
          <p:cNvPr id="79" name="TextBox 78"/>
          <p:cNvSpPr txBox="1"/>
          <p:nvPr/>
        </p:nvSpPr>
        <p:spPr>
          <a:xfrm>
            <a:off x="2362200" y="1323201"/>
            <a:ext cx="2133600" cy="800219"/>
          </a:xfrm>
          <a:prstGeom prst="rect">
            <a:avLst/>
          </a:prstGeom>
          <a:noFill/>
        </p:spPr>
        <p:txBody>
          <a:bodyPr wrap="square" rtlCol="0">
            <a:spAutoFit/>
          </a:bodyPr>
          <a:lstStyle/>
          <a:p>
            <a:r>
              <a:rPr lang="en-US" b="1" dirty="0" smtClean="0"/>
              <a:t>PSTs</a:t>
            </a:r>
          </a:p>
          <a:p>
            <a:pPr>
              <a:buFont typeface="Arial" pitchFamily="34" charset="0"/>
              <a:buChar char="•"/>
            </a:pPr>
            <a:r>
              <a:rPr lang="en-US" sz="1400" dirty="0" smtClean="0"/>
              <a:t>  Circumvent Quota</a:t>
            </a:r>
          </a:p>
          <a:p>
            <a:pPr>
              <a:buFont typeface="Arial" pitchFamily="34" charset="0"/>
              <a:buChar char="•"/>
            </a:pPr>
            <a:r>
              <a:rPr lang="en-US" sz="1400" dirty="0" smtClean="0"/>
              <a:t>  Highly Portable</a:t>
            </a:r>
          </a:p>
        </p:txBody>
      </p:sp>
      <p:sp>
        <p:nvSpPr>
          <p:cNvPr id="81" name="TextBox 80"/>
          <p:cNvSpPr txBox="1"/>
          <p:nvPr/>
        </p:nvSpPr>
        <p:spPr>
          <a:xfrm>
            <a:off x="228600" y="1323201"/>
            <a:ext cx="2133600" cy="800219"/>
          </a:xfrm>
          <a:prstGeom prst="rect">
            <a:avLst/>
          </a:prstGeom>
          <a:noFill/>
        </p:spPr>
        <p:txBody>
          <a:bodyPr wrap="square" rtlCol="0">
            <a:spAutoFit/>
          </a:bodyPr>
          <a:lstStyle/>
          <a:p>
            <a:r>
              <a:rPr lang="en-US" b="1" dirty="0" smtClean="0"/>
              <a:t>Mailbox</a:t>
            </a:r>
          </a:p>
          <a:p>
            <a:pPr>
              <a:buFont typeface="Arial" pitchFamily="34" charset="0"/>
              <a:buChar char="•"/>
            </a:pPr>
            <a:r>
              <a:rPr lang="en-US" sz="1400" dirty="0" smtClean="0"/>
              <a:t>  Highly Available/Reliable</a:t>
            </a:r>
          </a:p>
          <a:p>
            <a:pPr>
              <a:buFont typeface="Arial" pitchFamily="34" charset="0"/>
              <a:buChar char="•"/>
            </a:pPr>
            <a:r>
              <a:rPr lang="en-US" sz="1400" dirty="0" smtClean="0"/>
              <a:t>  Rich Client Access</a:t>
            </a:r>
          </a:p>
        </p:txBody>
      </p:sp>
      <p:sp>
        <p:nvSpPr>
          <p:cNvPr id="82" name="TextBox 81"/>
          <p:cNvSpPr txBox="1"/>
          <p:nvPr/>
        </p:nvSpPr>
        <p:spPr>
          <a:xfrm>
            <a:off x="4495800" y="1323201"/>
            <a:ext cx="2133600" cy="800219"/>
          </a:xfrm>
          <a:prstGeom prst="rect">
            <a:avLst/>
          </a:prstGeom>
          <a:noFill/>
        </p:spPr>
        <p:txBody>
          <a:bodyPr wrap="square" rtlCol="0">
            <a:spAutoFit/>
          </a:bodyPr>
          <a:lstStyle/>
          <a:p>
            <a:r>
              <a:rPr lang="en-US" b="1" dirty="0" smtClean="0"/>
              <a:t>Personal Archive</a:t>
            </a:r>
          </a:p>
          <a:p>
            <a:pPr>
              <a:buFont typeface="Arial" pitchFamily="34" charset="0"/>
              <a:buChar char="•"/>
            </a:pPr>
            <a:r>
              <a:rPr lang="en-US" sz="1400" dirty="0" smtClean="0"/>
              <a:t>  Circumvent Quota</a:t>
            </a:r>
          </a:p>
          <a:p>
            <a:pPr>
              <a:buFont typeface="Arial" pitchFamily="34" charset="0"/>
              <a:buChar char="•"/>
            </a:pPr>
            <a:r>
              <a:rPr lang="en-US" sz="1400" dirty="0" smtClean="0"/>
              <a:t>  Allow Org Control</a:t>
            </a:r>
          </a:p>
        </p:txBody>
      </p:sp>
      <p:sp>
        <p:nvSpPr>
          <p:cNvPr id="83" name="TextBox 82"/>
          <p:cNvSpPr txBox="1"/>
          <p:nvPr/>
        </p:nvSpPr>
        <p:spPr>
          <a:xfrm>
            <a:off x="6629400" y="1323201"/>
            <a:ext cx="2209800" cy="1015663"/>
          </a:xfrm>
          <a:prstGeom prst="rect">
            <a:avLst/>
          </a:prstGeom>
          <a:noFill/>
        </p:spPr>
        <p:txBody>
          <a:bodyPr wrap="square" rtlCol="0">
            <a:spAutoFit/>
          </a:bodyPr>
          <a:lstStyle/>
          <a:p>
            <a:r>
              <a:rPr lang="en-US" b="1" dirty="0" smtClean="0"/>
              <a:t>Organization Archive</a:t>
            </a:r>
          </a:p>
          <a:p>
            <a:pPr>
              <a:buFont typeface="Arial" pitchFamily="34" charset="0"/>
              <a:buChar char="•"/>
            </a:pPr>
            <a:r>
              <a:rPr lang="en-US" sz="1400" dirty="0" smtClean="0"/>
              <a:t>  Keep all E-mail </a:t>
            </a:r>
          </a:p>
          <a:p>
            <a:pPr>
              <a:buFont typeface="Arial" pitchFamily="34" charset="0"/>
              <a:buChar char="•"/>
            </a:pPr>
            <a:r>
              <a:rPr lang="en-US" sz="1400" dirty="0" smtClean="0"/>
              <a:t>  Allow Org Control</a:t>
            </a:r>
          </a:p>
          <a:p>
            <a:pPr>
              <a:buFont typeface="Arial" pitchFamily="34" charset="0"/>
              <a:buChar char="•"/>
            </a:pPr>
            <a:r>
              <a:rPr lang="en-US" sz="1400" dirty="0" smtClean="0"/>
              <a:t>  Optimized for Search</a:t>
            </a:r>
          </a:p>
        </p:txBody>
      </p:sp>
      <p:sp>
        <p:nvSpPr>
          <p:cNvPr id="31" name="TextBox 30"/>
          <p:cNvSpPr txBox="1"/>
          <p:nvPr/>
        </p:nvSpPr>
        <p:spPr>
          <a:xfrm>
            <a:off x="5029200" y="5177135"/>
            <a:ext cx="1066800" cy="461665"/>
          </a:xfrm>
          <a:prstGeom prst="rect">
            <a:avLst/>
          </a:prstGeom>
          <a:noFill/>
        </p:spPr>
        <p:txBody>
          <a:bodyPr wrap="square" rtlCol="0">
            <a:spAutoFit/>
          </a:bodyPr>
          <a:lstStyle/>
          <a:p>
            <a:pPr algn="ctr"/>
            <a:r>
              <a:rPr lang="en-US" sz="1200" b="1" dirty="0" smtClean="0">
                <a:solidFill>
                  <a:schemeClr val="tx1">
                    <a:lumMod val="65000"/>
                    <a:lumOff val="35000"/>
                  </a:schemeClr>
                </a:solidFill>
              </a:rPr>
              <a:t>Replicated Backups</a:t>
            </a:r>
            <a:endParaRPr lang="en-US" sz="1200" dirty="0" smtClean="0"/>
          </a:p>
        </p:txBody>
      </p:sp>
      <p:sp>
        <p:nvSpPr>
          <p:cNvPr id="32" name="TextBox 31"/>
          <p:cNvSpPr txBox="1"/>
          <p:nvPr/>
        </p:nvSpPr>
        <p:spPr>
          <a:xfrm>
            <a:off x="7162800" y="5177135"/>
            <a:ext cx="1066800" cy="461665"/>
          </a:xfrm>
          <a:prstGeom prst="rect">
            <a:avLst/>
          </a:prstGeom>
          <a:noFill/>
        </p:spPr>
        <p:txBody>
          <a:bodyPr wrap="square" rtlCol="0">
            <a:spAutoFit/>
          </a:bodyPr>
          <a:lstStyle/>
          <a:p>
            <a:pPr algn="ctr"/>
            <a:r>
              <a:rPr lang="en-US" sz="1200" b="1" dirty="0" smtClean="0">
                <a:solidFill>
                  <a:schemeClr val="tx1">
                    <a:lumMod val="65000"/>
                    <a:lumOff val="35000"/>
                  </a:schemeClr>
                </a:solidFill>
              </a:rPr>
              <a:t>Replicated Backups</a:t>
            </a:r>
            <a:endParaRPr lang="en-US" sz="1200" dirty="0" smtClean="0"/>
          </a:p>
        </p:txBody>
      </p:sp>
      <p:sp>
        <p:nvSpPr>
          <p:cNvPr id="3" name="TextBox 2"/>
          <p:cNvSpPr txBox="1"/>
          <p:nvPr/>
        </p:nvSpPr>
        <p:spPr>
          <a:xfrm>
            <a:off x="5041127" y="3760967"/>
            <a:ext cx="1105231" cy="738664"/>
          </a:xfrm>
          <a:prstGeom prst="rect">
            <a:avLst/>
          </a:prstGeom>
          <a:noFill/>
        </p:spPr>
        <p:txBody>
          <a:bodyPr wrap="square" rtlCol="0">
            <a:spAutoFit/>
          </a:bodyPr>
          <a:lstStyle/>
          <a:p>
            <a:pPr algn="ctr"/>
            <a:r>
              <a:rPr lang="en-US" sz="1400" b="1" dirty="0"/>
              <a:t>Personal Archive</a:t>
            </a:r>
          </a:p>
          <a:p>
            <a:pPr algn="ctr"/>
            <a:r>
              <a:rPr lang="en-US" sz="1400" dirty="0"/>
              <a:t>(TBs</a:t>
            </a:r>
            <a:r>
              <a:rPr lang="en-US" sz="1400" dirty="0" smtClean="0"/>
              <a:t>)</a:t>
            </a:r>
            <a:endParaRPr lang="en-US" sz="1400" dirty="0"/>
          </a:p>
        </p:txBody>
      </p:sp>
    </p:spTree>
    <p:extLst>
      <p:ext uri="{BB962C8B-B14F-4D97-AF65-F5344CB8AC3E}">
        <p14:creationId xmlns="" xmlns:p14="http://schemas.microsoft.com/office/powerpoint/2007/7/12/main" val="3084773678"/>
      </p:ext>
    </p:extLst>
  </p:cSld>
  <p:clrMapOvr>
    <a:masterClrMapping/>
  </p:clrMapOvr>
  <p:transition advTm="89734">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2816" y="246888"/>
            <a:ext cx="8229600" cy="1143000"/>
          </a:xfrm>
          <a:prstGeom prst="rect">
            <a:avLst/>
          </a:prstGeom>
        </p:spPr>
        <p:txBody>
          <a:bodyPr>
            <a:normAutofit fontScale="900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noProof="0" dirty="0" smtClean="0">
                <a:solidFill>
                  <a:schemeClr val="bg2"/>
                </a:solidFill>
                <a:latin typeface="+mj-lt"/>
                <a:ea typeface="+mj-ea"/>
                <a:cs typeface="+mj-cs"/>
              </a:rPr>
              <a:t>Preserve: Move + Delete Policy </a:t>
            </a:r>
          </a:p>
          <a:p>
            <a:pPr lvl="0" defTabSz="914400" fontAlgn="base">
              <a:spcBef>
                <a:spcPct val="0"/>
              </a:spcBef>
              <a:spcAft>
                <a:spcPct val="0"/>
              </a:spcAft>
              <a:defRPr/>
            </a:pPr>
            <a:r>
              <a:rPr lang="en-US" sz="3600" dirty="0" smtClean="0">
                <a:solidFill>
                  <a:schemeClr val="tx2"/>
                </a:solidFill>
              </a:rPr>
              <a:t>After delete policy deployed </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1981200" y="2362201"/>
            <a:ext cx="1676400" cy="25907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6" name="Rectangle 5"/>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8" name="Rectangle 7"/>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75145" y="2090531"/>
            <a:ext cx="1295400" cy="553998"/>
          </a:xfrm>
          <a:prstGeom prst="rect">
            <a:avLst/>
          </a:prstGeom>
          <a:noFill/>
        </p:spPr>
        <p:txBody>
          <a:bodyPr wrap="square" rtlCol="0">
            <a:spAutoFit/>
          </a:bodyPr>
          <a:lstStyle/>
          <a:p>
            <a:r>
              <a:rPr lang="en-US" sz="1000" dirty="0" smtClean="0"/>
              <a:t>Message delivered default Policies applied</a:t>
            </a:r>
            <a:endParaRPr lang="en-US" sz="1000" dirty="0"/>
          </a:p>
        </p:txBody>
      </p:sp>
      <p:sp>
        <p:nvSpPr>
          <p:cNvPr id="12" name="Rectangle 11"/>
          <p:cNvSpPr/>
          <p:nvPr/>
        </p:nvSpPr>
        <p:spPr>
          <a:xfrm>
            <a:off x="20574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3" name="Rectangle 12"/>
          <p:cNvSpPr/>
          <p:nvPr/>
        </p:nvSpPr>
        <p:spPr>
          <a:xfrm>
            <a:off x="2057400" y="31242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14" name="Rectangle 13"/>
          <p:cNvSpPr/>
          <p:nvPr/>
        </p:nvSpPr>
        <p:spPr>
          <a:xfrm>
            <a:off x="2057400" y="3429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5" name="Right Bracket 14"/>
          <p:cNvSpPr/>
          <p:nvPr/>
        </p:nvSpPr>
        <p:spPr>
          <a:xfrm>
            <a:off x="3733800"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rot="10800000">
            <a:off x="5029199" y="3124200"/>
            <a:ext cx="76201"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rot="10800000" flipH="1">
            <a:off x="3809999" y="3276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743200"/>
            <a:ext cx="1219200" cy="230832"/>
          </a:xfrm>
          <a:prstGeom prst="rect">
            <a:avLst/>
          </a:prstGeom>
          <a:noFill/>
        </p:spPr>
        <p:txBody>
          <a:bodyPr wrap="square" rtlCol="0">
            <a:spAutoFit/>
          </a:bodyPr>
          <a:lstStyle/>
          <a:p>
            <a:pPr algn="ctr"/>
            <a:r>
              <a:rPr lang="en-US" sz="900" dirty="0" smtClean="0"/>
              <a:t>Message moved</a:t>
            </a:r>
            <a:endParaRPr lang="en-US" sz="900" dirty="0"/>
          </a:p>
        </p:txBody>
      </p:sp>
      <p:sp>
        <p:nvSpPr>
          <p:cNvPr id="19" name="TextBox 18"/>
          <p:cNvSpPr txBox="1"/>
          <p:nvPr/>
        </p:nvSpPr>
        <p:spPr>
          <a:xfrm>
            <a:off x="3810000" y="2893368"/>
            <a:ext cx="1143000" cy="369332"/>
          </a:xfrm>
          <a:prstGeom prst="rect">
            <a:avLst/>
          </a:prstGeom>
          <a:noFill/>
        </p:spPr>
        <p:txBody>
          <a:bodyPr wrap="square" rtlCol="0">
            <a:spAutoFit/>
          </a:bodyPr>
          <a:lstStyle/>
          <a:p>
            <a:pPr algn="ctr"/>
            <a:r>
              <a:rPr lang="en-US" sz="900" dirty="0" smtClean="0"/>
              <a:t>by Default Policy after 2 Years</a:t>
            </a:r>
            <a:endParaRPr lang="en-US" sz="900" dirty="0"/>
          </a:p>
        </p:txBody>
      </p:sp>
      <p:sp>
        <p:nvSpPr>
          <p:cNvPr id="20" name="Right Bracket 19"/>
          <p:cNvSpPr/>
          <p:nvPr/>
        </p:nvSpPr>
        <p:spPr>
          <a:xfrm rot="10800000">
            <a:off x="1828800" y="31242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Elbow Connector 20"/>
          <p:cNvCxnSpPr/>
          <p:nvPr/>
        </p:nvCxnSpPr>
        <p:spPr>
          <a:xfrm>
            <a:off x="1066800" y="27051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81600" y="2362201"/>
            <a:ext cx="1676400" cy="25907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26" name="Rectangle 25"/>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27" name="Rectangle 26"/>
          <p:cNvSpPr/>
          <p:nvPr/>
        </p:nvSpPr>
        <p:spPr>
          <a:xfrm>
            <a:off x="52578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28" name="Rectangle 27"/>
          <p:cNvSpPr/>
          <p:nvPr/>
        </p:nvSpPr>
        <p:spPr>
          <a:xfrm>
            <a:off x="5257800" y="31241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29" name="Rectangle 28"/>
          <p:cNvSpPr/>
          <p:nvPr/>
        </p:nvSpPr>
        <p:spPr>
          <a:xfrm>
            <a:off x="5257800" y="3428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30" name="Right Bracket 29"/>
          <p:cNvSpPr/>
          <p:nvPr/>
        </p:nvSpPr>
        <p:spPr>
          <a:xfrm>
            <a:off x="6934200" y="3200400"/>
            <a:ext cx="76200" cy="7620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543800" y="3440668"/>
            <a:ext cx="1295400" cy="507831"/>
          </a:xfrm>
          <a:prstGeom prst="rect">
            <a:avLst/>
          </a:prstGeom>
          <a:noFill/>
        </p:spPr>
        <p:txBody>
          <a:bodyPr wrap="square" rtlCol="0">
            <a:spAutoFit/>
          </a:bodyPr>
          <a:lstStyle/>
          <a:p>
            <a:pPr algn="ctr"/>
            <a:r>
              <a:rPr lang="en-US" sz="900" b="1" dirty="0" smtClean="0"/>
              <a:t>Message deleted by Default Policy after 5 Years</a:t>
            </a:r>
            <a:endParaRPr lang="en-US" sz="900" b="1" dirty="0"/>
          </a:p>
        </p:txBody>
      </p:sp>
      <p:cxnSp>
        <p:nvCxnSpPr>
          <p:cNvPr id="32" name="Straight Connector 31"/>
          <p:cNvCxnSpPr/>
          <p:nvPr/>
        </p:nvCxnSpPr>
        <p:spPr>
          <a:xfrm>
            <a:off x="6781800" y="4495800"/>
            <a:ext cx="7620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10400" y="3428206"/>
            <a:ext cx="533400" cy="794"/>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011194" y="3962400"/>
            <a:ext cx="1066006" cy="794"/>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057400" y="4191000"/>
            <a:ext cx="1524000" cy="609601"/>
          </a:xfrm>
          <a:prstGeom prst="rect">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53" name="Rectangle 52"/>
          <p:cNvSpPr/>
          <p:nvPr/>
        </p:nvSpPr>
        <p:spPr>
          <a:xfrm>
            <a:off x="2133600" y="4419600"/>
            <a:ext cx="1371600" cy="228600"/>
          </a:xfrm>
          <a:prstGeom prst="rect">
            <a:avLst/>
          </a:prstGeom>
          <a:solidFill>
            <a:schemeClr val="tx1"/>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54" name="Rectangle 53"/>
          <p:cNvSpPr/>
          <p:nvPr/>
        </p:nvSpPr>
        <p:spPr>
          <a:xfrm>
            <a:off x="5257800" y="4190999"/>
            <a:ext cx="1524000" cy="609601"/>
          </a:xfrm>
          <a:prstGeom prst="rect">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55" name="Rectangle 54"/>
          <p:cNvSpPr/>
          <p:nvPr/>
        </p:nvSpPr>
        <p:spPr>
          <a:xfrm>
            <a:off x="5334000" y="4419600"/>
            <a:ext cx="1371600" cy="228600"/>
          </a:xfrm>
          <a:prstGeom prst="rect">
            <a:avLst/>
          </a:prstGeom>
          <a:solidFill>
            <a:schemeClr val="tx1"/>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Tree>
    <p:extLst>
      <p:ext uri="{BB962C8B-B14F-4D97-AF65-F5344CB8AC3E}">
        <p14:creationId xmlns="" xmlns:p14="http://schemas.microsoft.com/office/powerpoint/2007/7/12/main" val="3602876789"/>
      </p:ext>
    </p:extLst>
  </p:cSld>
  <p:clrMapOvr>
    <a:masterClrMapping/>
  </p:clrMapOvr>
  <p:transition advTm="1296">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a:xfrm>
            <a:off x="1981200" y="2362201"/>
            <a:ext cx="1676400" cy="27431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180" name="Rectangle 179"/>
          <p:cNvSpPr/>
          <p:nvPr/>
        </p:nvSpPr>
        <p:spPr>
          <a:xfrm>
            <a:off x="5181600" y="2362201"/>
            <a:ext cx="1676400" cy="27431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122" name="Title 1"/>
          <p:cNvSpPr txBox="1">
            <a:spLocks/>
          </p:cNvSpPr>
          <p:nvPr/>
        </p:nvSpPr>
        <p:spPr bwMode="auto">
          <a:xfrm>
            <a:off x="457200" y="76200"/>
            <a:ext cx="8229600" cy="1143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97500" lnSpcReduction="10000"/>
          </a:bodyPr>
          <a:lstStyle/>
          <a:p>
            <a:pPr lvl="0" defTabSz="914400" fontAlgn="base">
              <a:spcBef>
                <a:spcPct val="0"/>
              </a:spcBef>
              <a:spcAft>
                <a:spcPct val="0"/>
              </a:spcAft>
              <a:defRPr/>
            </a:pPr>
            <a:r>
              <a:rPr lang="en-US" sz="4400" dirty="0">
                <a:solidFill>
                  <a:schemeClr val="bg2"/>
                </a:solidFill>
              </a:rPr>
              <a:t>Preserve: </a:t>
            </a:r>
            <a:r>
              <a:rPr kumimoji="0" lang="en-US" sz="4400" b="0" i="0" u="none" strike="noStrike" kern="1200" cap="none" spc="0" normalizeH="0" baseline="0" noProof="0" dirty="0" smtClean="0">
                <a:ln>
                  <a:noFill/>
                </a:ln>
                <a:solidFill>
                  <a:schemeClr val="bg2"/>
                </a:solidFill>
                <a:effectLst/>
                <a:uLnTx/>
                <a:uFillTx/>
                <a:latin typeface="+mj-lt"/>
                <a:ea typeface="+mj-ea"/>
                <a:cs typeface="+mj-cs"/>
              </a:rPr>
              <a:t>Move + Delete Policies </a:t>
            </a:r>
            <a:br>
              <a:rPr kumimoji="0" lang="en-US" sz="4400" b="0" i="0" u="none" strike="noStrike" kern="1200" cap="none" spc="0" normalizeH="0" baseline="0" noProof="0" dirty="0" smtClean="0">
                <a:ln>
                  <a:noFill/>
                </a:ln>
                <a:solidFill>
                  <a:schemeClr val="bg2"/>
                </a:solidFill>
                <a:effectLst/>
                <a:uLnTx/>
                <a:uFillTx/>
                <a:latin typeface="+mj-lt"/>
                <a:ea typeface="+mj-ea"/>
                <a:cs typeface="+mj-cs"/>
              </a:rPr>
            </a:br>
            <a:r>
              <a:rPr kumimoji="0" lang="en-US" sz="3300" b="0" i="0" u="none" strike="noStrike" kern="1200" cap="none" spc="0" normalizeH="0" baseline="0" noProof="0" dirty="0" smtClean="0">
                <a:ln>
                  <a:noFill/>
                </a:ln>
                <a:solidFill>
                  <a:schemeClr val="tx2"/>
                </a:solidFill>
                <a:effectLst/>
                <a:uLnTx/>
                <a:uFillTx/>
                <a:latin typeface="+mj-lt"/>
                <a:ea typeface="+mj-ea"/>
                <a:cs typeface="+mj-cs"/>
              </a:rPr>
              <a:t>On a folder </a:t>
            </a:r>
            <a:endParaRPr kumimoji="0" lang="en-US" sz="3300" b="0" i="0" u="none" strike="noStrike" kern="1200" cap="none" spc="0" normalizeH="0" baseline="0" noProof="0" dirty="0">
              <a:ln>
                <a:noFill/>
              </a:ln>
              <a:solidFill>
                <a:schemeClr val="tx2"/>
              </a:solidFill>
              <a:effectLst/>
              <a:uLnTx/>
              <a:uFillTx/>
              <a:latin typeface="+mj-lt"/>
              <a:ea typeface="+mj-ea"/>
              <a:cs typeface="+mj-cs"/>
            </a:endParaRPr>
          </a:p>
        </p:txBody>
      </p:sp>
      <p:sp>
        <p:nvSpPr>
          <p:cNvPr id="82" name="Rectangle 81"/>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98" name="Rectangle 97"/>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304800" y="2209800"/>
            <a:ext cx="1295400" cy="369332"/>
          </a:xfrm>
          <a:prstGeom prst="rect">
            <a:avLst/>
          </a:prstGeom>
          <a:noFill/>
        </p:spPr>
        <p:txBody>
          <a:bodyPr wrap="square" rtlCol="0">
            <a:spAutoFit/>
          </a:bodyPr>
          <a:lstStyle/>
          <a:p>
            <a:pPr algn="ctr"/>
            <a:r>
              <a:rPr lang="en-US" sz="900" b="1" dirty="0" smtClean="0"/>
              <a:t>Message moved to the Project X folder</a:t>
            </a:r>
            <a:endParaRPr lang="en-US" sz="900" b="1" dirty="0"/>
          </a:p>
        </p:txBody>
      </p:sp>
      <p:sp>
        <p:nvSpPr>
          <p:cNvPr id="104" name="Rectangle 103"/>
          <p:cNvSpPr/>
          <p:nvPr/>
        </p:nvSpPr>
        <p:spPr>
          <a:xfrm>
            <a:off x="20574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05" name="Rectangle 104"/>
          <p:cNvSpPr/>
          <p:nvPr/>
        </p:nvSpPr>
        <p:spPr>
          <a:xfrm>
            <a:off x="2057400" y="31242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109" name="Rectangle 108"/>
          <p:cNvSpPr/>
          <p:nvPr/>
        </p:nvSpPr>
        <p:spPr>
          <a:xfrm>
            <a:off x="2057400" y="3429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21" name="Right Bracket 120"/>
          <p:cNvSpPr/>
          <p:nvPr/>
        </p:nvSpPr>
        <p:spPr>
          <a:xfrm rot="10800000">
            <a:off x="1828800" y="4038600"/>
            <a:ext cx="76200" cy="228599"/>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Elbow Connector 122"/>
          <p:cNvCxnSpPr>
            <a:stCxn id="98" idx="3"/>
            <a:endCxn id="121" idx="2"/>
          </p:cNvCxnSpPr>
          <p:nvPr/>
        </p:nvCxnSpPr>
        <p:spPr>
          <a:xfrm>
            <a:off x="1066800" y="2705100"/>
            <a:ext cx="762000" cy="1447799"/>
          </a:xfrm>
          <a:prstGeom prst="bentConnector3">
            <a:avLst>
              <a:gd name="adj1" fmla="val 49053"/>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127" name="Rectangle 126"/>
          <p:cNvSpPr/>
          <p:nvPr/>
        </p:nvSpPr>
        <p:spPr>
          <a:xfrm>
            <a:off x="5257800" y="3733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28" name="Rectangle 127"/>
          <p:cNvSpPr/>
          <p:nvPr/>
        </p:nvSpPr>
        <p:spPr>
          <a:xfrm>
            <a:off x="5257800" y="31241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Inbox</a:t>
            </a:r>
            <a:endParaRPr lang="en-US" sz="1000" dirty="0"/>
          </a:p>
        </p:txBody>
      </p:sp>
      <p:sp>
        <p:nvSpPr>
          <p:cNvPr id="129" name="Rectangle 128"/>
          <p:cNvSpPr/>
          <p:nvPr/>
        </p:nvSpPr>
        <p:spPr>
          <a:xfrm>
            <a:off x="5257800" y="3428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30" name="Right Bracket 129"/>
          <p:cNvSpPr/>
          <p:nvPr/>
        </p:nvSpPr>
        <p:spPr>
          <a:xfrm>
            <a:off x="6934200"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TextBox 130"/>
          <p:cNvSpPr txBox="1"/>
          <p:nvPr/>
        </p:nvSpPr>
        <p:spPr>
          <a:xfrm>
            <a:off x="8458200" y="3267670"/>
            <a:ext cx="685800" cy="784830"/>
          </a:xfrm>
          <a:prstGeom prst="rect">
            <a:avLst/>
          </a:prstGeom>
          <a:noFill/>
        </p:spPr>
        <p:txBody>
          <a:bodyPr wrap="square" rtlCol="0">
            <a:spAutoFit/>
          </a:bodyPr>
          <a:lstStyle/>
          <a:p>
            <a:pPr algn="ctr"/>
            <a:r>
              <a:rPr lang="en-US" sz="900" dirty="0" smtClean="0"/>
              <a:t>Message deleted by Default Policy in 5 Years</a:t>
            </a:r>
            <a:endParaRPr lang="en-US" sz="900" dirty="0"/>
          </a:p>
        </p:txBody>
      </p:sp>
      <p:cxnSp>
        <p:nvCxnSpPr>
          <p:cNvPr id="132" name="Straight Connector 131"/>
          <p:cNvCxnSpPr/>
          <p:nvPr/>
        </p:nvCxnSpPr>
        <p:spPr>
          <a:xfrm>
            <a:off x="6781800" y="4799012"/>
            <a:ext cx="16764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010400" y="3200400"/>
            <a:ext cx="1447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7659291" y="4000103"/>
            <a:ext cx="1599406"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057400" y="40386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Project X</a:t>
            </a:r>
            <a:endParaRPr lang="en-US" sz="1000" dirty="0"/>
          </a:p>
        </p:txBody>
      </p:sp>
      <p:sp>
        <p:nvSpPr>
          <p:cNvPr id="136" name="Rectangle 135"/>
          <p:cNvSpPr/>
          <p:nvPr/>
        </p:nvSpPr>
        <p:spPr>
          <a:xfrm>
            <a:off x="5257800" y="40386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Project X</a:t>
            </a:r>
            <a:endParaRPr lang="en-US" sz="1000" dirty="0"/>
          </a:p>
        </p:txBody>
      </p:sp>
      <p:sp>
        <p:nvSpPr>
          <p:cNvPr id="137" name="Right Bracket 136"/>
          <p:cNvSpPr/>
          <p:nvPr/>
        </p:nvSpPr>
        <p:spPr>
          <a:xfrm>
            <a:off x="3733800" y="31242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Right Bracket 137"/>
          <p:cNvSpPr/>
          <p:nvPr/>
        </p:nvSpPr>
        <p:spPr>
          <a:xfrm rot="10800000">
            <a:off x="5029199" y="3124200"/>
            <a:ext cx="76201"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9" name="Straight Arrow Connector 138"/>
          <p:cNvCxnSpPr/>
          <p:nvPr/>
        </p:nvCxnSpPr>
        <p:spPr>
          <a:xfrm rot="10800000" flipH="1">
            <a:off x="3809999" y="3276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733800" y="2743200"/>
            <a:ext cx="1219200" cy="230832"/>
          </a:xfrm>
          <a:prstGeom prst="rect">
            <a:avLst/>
          </a:prstGeom>
          <a:noFill/>
        </p:spPr>
        <p:txBody>
          <a:bodyPr wrap="square" rtlCol="0">
            <a:spAutoFit/>
          </a:bodyPr>
          <a:lstStyle/>
          <a:p>
            <a:pPr algn="ctr"/>
            <a:r>
              <a:rPr lang="en-US" sz="900" dirty="0" smtClean="0"/>
              <a:t>Message</a:t>
            </a:r>
            <a:r>
              <a:rPr lang="en-US" sz="900" b="1" dirty="0" smtClean="0"/>
              <a:t> </a:t>
            </a:r>
            <a:r>
              <a:rPr lang="en-US" sz="900" dirty="0" smtClean="0"/>
              <a:t>moved</a:t>
            </a:r>
            <a:endParaRPr lang="en-US" sz="900" dirty="0"/>
          </a:p>
        </p:txBody>
      </p:sp>
      <p:sp>
        <p:nvSpPr>
          <p:cNvPr id="141" name="TextBox 140"/>
          <p:cNvSpPr txBox="1"/>
          <p:nvPr/>
        </p:nvSpPr>
        <p:spPr>
          <a:xfrm>
            <a:off x="3810000" y="2893368"/>
            <a:ext cx="1143000" cy="369332"/>
          </a:xfrm>
          <a:prstGeom prst="rect">
            <a:avLst/>
          </a:prstGeom>
          <a:noFill/>
        </p:spPr>
        <p:txBody>
          <a:bodyPr wrap="square" rtlCol="0">
            <a:spAutoFit/>
          </a:bodyPr>
          <a:lstStyle/>
          <a:p>
            <a:pPr algn="ctr"/>
            <a:r>
              <a:rPr lang="en-US" sz="900" dirty="0" smtClean="0"/>
              <a:t>by Default Policy after 2 Years</a:t>
            </a:r>
            <a:endParaRPr lang="en-US" sz="900" dirty="0"/>
          </a:p>
        </p:txBody>
      </p:sp>
      <p:sp>
        <p:nvSpPr>
          <p:cNvPr id="142" name="Right Bracket 141"/>
          <p:cNvSpPr/>
          <p:nvPr/>
        </p:nvSpPr>
        <p:spPr>
          <a:xfrm>
            <a:off x="3733800" y="4038599"/>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ight Bracket 142"/>
          <p:cNvSpPr/>
          <p:nvPr/>
        </p:nvSpPr>
        <p:spPr>
          <a:xfrm rot="10800000">
            <a:off x="5029199" y="4038599"/>
            <a:ext cx="76201"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Arrow Connector 143"/>
          <p:cNvCxnSpPr/>
          <p:nvPr/>
        </p:nvCxnSpPr>
        <p:spPr>
          <a:xfrm rot="10800000" flipH="1">
            <a:off x="3809999" y="41426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810000" y="4191000"/>
            <a:ext cx="1143000" cy="507831"/>
          </a:xfrm>
          <a:prstGeom prst="rect">
            <a:avLst/>
          </a:prstGeom>
          <a:noFill/>
        </p:spPr>
        <p:txBody>
          <a:bodyPr wrap="square" rtlCol="0">
            <a:spAutoFit/>
          </a:bodyPr>
          <a:lstStyle/>
          <a:p>
            <a:pPr algn="ctr"/>
            <a:r>
              <a:rPr lang="en-US" sz="900" b="1" dirty="0" smtClean="0"/>
              <a:t>Message moved by Explicit Policy after 5 Years</a:t>
            </a:r>
            <a:endParaRPr lang="en-US" sz="900" b="1" dirty="0"/>
          </a:p>
        </p:txBody>
      </p:sp>
      <p:sp>
        <p:nvSpPr>
          <p:cNvPr id="161" name="Right Bracket 160"/>
          <p:cNvSpPr/>
          <p:nvPr/>
        </p:nvSpPr>
        <p:spPr>
          <a:xfrm>
            <a:off x="6934200" y="40386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2" name="Straight Connector 161"/>
          <p:cNvCxnSpPr/>
          <p:nvPr/>
        </p:nvCxnSpPr>
        <p:spPr>
          <a:xfrm>
            <a:off x="7010400" y="4189412"/>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781800" y="4722812"/>
            <a:ext cx="6096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flipH="1" flipV="1">
            <a:off x="7124699" y="4457701"/>
            <a:ext cx="533402"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391400" y="4191000"/>
            <a:ext cx="990600" cy="507831"/>
          </a:xfrm>
          <a:prstGeom prst="rect">
            <a:avLst/>
          </a:prstGeom>
          <a:noFill/>
        </p:spPr>
        <p:txBody>
          <a:bodyPr wrap="square" rtlCol="0">
            <a:spAutoFit/>
          </a:bodyPr>
          <a:lstStyle/>
          <a:p>
            <a:pPr algn="ctr"/>
            <a:r>
              <a:rPr lang="en-US" sz="900" b="1" dirty="0" smtClean="0"/>
              <a:t>Message deleted by Explicit Policy in 10 Years</a:t>
            </a:r>
            <a:endParaRPr lang="en-US" sz="900" b="1" dirty="0"/>
          </a:p>
        </p:txBody>
      </p:sp>
      <p:sp>
        <p:nvSpPr>
          <p:cNvPr id="181" name="Rectangle 180"/>
          <p:cNvSpPr/>
          <p:nvPr/>
        </p:nvSpPr>
        <p:spPr>
          <a:xfrm>
            <a:off x="2057400" y="4419601"/>
            <a:ext cx="1524000" cy="609601"/>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182" name="Rectangle 181"/>
          <p:cNvSpPr/>
          <p:nvPr/>
        </p:nvSpPr>
        <p:spPr>
          <a:xfrm>
            <a:off x="2133600" y="4648201"/>
            <a:ext cx="1371600" cy="228600"/>
          </a:xfrm>
          <a:prstGeom prst="rect">
            <a:avLst/>
          </a:prstGeom>
          <a:solidFill>
            <a:schemeClr val="bg2">
              <a:lumMod val="75000"/>
            </a:schemeClr>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183" name="Rectangle 182"/>
          <p:cNvSpPr/>
          <p:nvPr/>
        </p:nvSpPr>
        <p:spPr>
          <a:xfrm>
            <a:off x="5257800" y="4419600"/>
            <a:ext cx="1524000" cy="609601"/>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184" name="Rectangle 183"/>
          <p:cNvSpPr/>
          <p:nvPr/>
        </p:nvSpPr>
        <p:spPr>
          <a:xfrm>
            <a:off x="5334000" y="4648201"/>
            <a:ext cx="1371600" cy="228600"/>
          </a:xfrm>
          <a:prstGeom prst="rect">
            <a:avLst/>
          </a:prstGeom>
          <a:solidFill>
            <a:schemeClr val="bg2">
              <a:lumMod val="75000"/>
            </a:schemeClr>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45" name="TextBox 44"/>
          <p:cNvSpPr txBox="1"/>
          <p:nvPr/>
        </p:nvSpPr>
        <p:spPr>
          <a:xfrm>
            <a:off x="176784" y="5329342"/>
            <a:ext cx="8382000" cy="1169551"/>
          </a:xfrm>
          <a:prstGeom prst="rect">
            <a:avLst/>
          </a:prstGeom>
          <a:noFill/>
        </p:spPr>
        <p:txBody>
          <a:bodyPr wrap="square" rtlCol="0">
            <a:spAutoFit/>
          </a:bodyPr>
          <a:lstStyle/>
          <a:p>
            <a:r>
              <a:rPr lang="en-US" sz="1400" b="1" dirty="0" smtClean="0"/>
              <a:t>Scenario</a:t>
            </a:r>
            <a:r>
              <a:rPr lang="en-US" sz="1400" dirty="0" smtClean="0"/>
              <a:t>:</a:t>
            </a:r>
          </a:p>
          <a:p>
            <a:r>
              <a:rPr lang="en-US" sz="1400" dirty="0" smtClean="0"/>
              <a:t>I want to keep items about X in my mailbox for 5 years so that I have offline access to them.</a:t>
            </a:r>
          </a:p>
          <a:p>
            <a:r>
              <a:rPr lang="en-US" sz="1400" dirty="0" smtClean="0"/>
              <a:t>I want to keep items about X for 10 years before they are deleted because they are critical research documents.</a:t>
            </a:r>
          </a:p>
          <a:p>
            <a:endParaRPr lang="en-US" sz="1400" dirty="0" smtClean="0"/>
          </a:p>
          <a:p>
            <a:endParaRPr lang="en-US" sz="1400" dirty="0"/>
          </a:p>
        </p:txBody>
      </p:sp>
    </p:spTree>
    <p:extLst>
      <p:ext uri="{BB962C8B-B14F-4D97-AF65-F5344CB8AC3E}">
        <p14:creationId xmlns="" xmlns:p14="http://schemas.microsoft.com/office/powerpoint/2007/7/12/main" val="3811064512"/>
      </p:ext>
    </p:extLst>
  </p:cSld>
  <p:clrMapOvr>
    <a:masterClrMapping/>
  </p:clrMapOvr>
  <p:transition advTm="773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981200" y="2362201"/>
            <a:ext cx="1676400" cy="2590799"/>
          </a:xfrm>
          <a:prstGeom prst="rect">
            <a:avLst/>
          </a:prstGeom>
          <a:solidFill>
            <a:schemeClr val="bg1">
              <a:lumMod val="85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72" name="Rectangle 71"/>
          <p:cNvSpPr/>
          <p:nvPr/>
        </p:nvSpPr>
        <p:spPr>
          <a:xfrm>
            <a:off x="5181600" y="2362201"/>
            <a:ext cx="1676400" cy="2590799"/>
          </a:xfrm>
          <a:prstGeom prst="rect">
            <a:avLst/>
          </a:prstGeom>
          <a:solidFill>
            <a:schemeClr val="bg1">
              <a:lumMod val="85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80" name="Rectangle 79"/>
          <p:cNvSpPr/>
          <p:nvPr/>
        </p:nvSpPr>
        <p:spPr>
          <a:xfrm>
            <a:off x="1981200" y="2362201"/>
            <a:ext cx="1676400" cy="28193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Mailbox</a:t>
            </a:r>
            <a:endParaRPr lang="en-US" sz="1400" b="1" dirty="0"/>
          </a:p>
        </p:txBody>
      </p:sp>
      <p:sp>
        <p:nvSpPr>
          <p:cNvPr id="82" name="Rectangle 81"/>
          <p:cNvSpPr/>
          <p:nvPr/>
        </p:nvSpPr>
        <p:spPr>
          <a:xfrm>
            <a:off x="2209800" y="25908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sp>
        <p:nvSpPr>
          <p:cNvPr id="98" name="Rectangle 97"/>
          <p:cNvSpPr/>
          <p:nvPr/>
        </p:nvSpPr>
        <p:spPr>
          <a:xfrm>
            <a:off x="2057400" y="4114801"/>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01" name="Rectangle 100"/>
          <p:cNvSpPr/>
          <p:nvPr/>
        </p:nvSpPr>
        <p:spPr>
          <a:xfrm>
            <a:off x="2057400" y="38100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03" name="Right Bracket 102"/>
          <p:cNvSpPr/>
          <p:nvPr/>
        </p:nvSpPr>
        <p:spPr>
          <a:xfrm>
            <a:off x="3733800" y="31242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Right Bracket 103"/>
          <p:cNvSpPr/>
          <p:nvPr/>
        </p:nvSpPr>
        <p:spPr>
          <a:xfrm rot="10800000">
            <a:off x="5029199" y="31242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Arrow Connector 104"/>
          <p:cNvCxnSpPr/>
          <p:nvPr/>
        </p:nvCxnSpPr>
        <p:spPr>
          <a:xfrm rot="10800000" flipH="1">
            <a:off x="3809999" y="32004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733800" y="2743200"/>
            <a:ext cx="1219200" cy="230832"/>
          </a:xfrm>
          <a:prstGeom prst="rect">
            <a:avLst/>
          </a:prstGeom>
          <a:noFill/>
        </p:spPr>
        <p:txBody>
          <a:bodyPr wrap="square" rtlCol="0">
            <a:spAutoFit/>
          </a:bodyPr>
          <a:lstStyle/>
          <a:p>
            <a:pPr algn="ctr"/>
            <a:r>
              <a:rPr lang="en-US" sz="900" dirty="0" smtClean="0"/>
              <a:t>Message</a:t>
            </a:r>
            <a:r>
              <a:rPr lang="en-US" sz="900" b="1" dirty="0" smtClean="0"/>
              <a:t> </a:t>
            </a:r>
            <a:r>
              <a:rPr lang="en-US" sz="900" dirty="0" smtClean="0"/>
              <a:t>moved</a:t>
            </a:r>
            <a:endParaRPr lang="en-US" sz="900" dirty="0"/>
          </a:p>
        </p:txBody>
      </p:sp>
      <p:sp>
        <p:nvSpPr>
          <p:cNvPr id="108" name="TextBox 107"/>
          <p:cNvSpPr txBox="1"/>
          <p:nvPr/>
        </p:nvSpPr>
        <p:spPr>
          <a:xfrm>
            <a:off x="3810000" y="2893368"/>
            <a:ext cx="1143000" cy="369332"/>
          </a:xfrm>
          <a:prstGeom prst="rect">
            <a:avLst/>
          </a:prstGeom>
          <a:noFill/>
        </p:spPr>
        <p:txBody>
          <a:bodyPr wrap="square" rtlCol="0">
            <a:spAutoFit/>
          </a:bodyPr>
          <a:lstStyle/>
          <a:p>
            <a:pPr algn="ctr"/>
            <a:r>
              <a:rPr lang="en-US" sz="900" dirty="0" smtClean="0"/>
              <a:t>by Default Policy after 2 Years</a:t>
            </a:r>
            <a:endParaRPr lang="en-US" sz="900" dirty="0"/>
          </a:p>
        </p:txBody>
      </p:sp>
      <p:sp>
        <p:nvSpPr>
          <p:cNvPr id="111" name="Rectangle 110"/>
          <p:cNvSpPr/>
          <p:nvPr/>
        </p:nvSpPr>
        <p:spPr>
          <a:xfrm>
            <a:off x="5181600" y="2362201"/>
            <a:ext cx="1676400" cy="2819399"/>
          </a:xfrm>
          <a:prstGeom prst="rect">
            <a:avLst/>
          </a:prstGeom>
          <a:solidFill>
            <a:schemeClr val="bg2"/>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t>Online Archive</a:t>
            </a:r>
            <a:endParaRPr lang="en-US" sz="1100" b="1" dirty="0"/>
          </a:p>
        </p:txBody>
      </p:sp>
      <p:sp>
        <p:nvSpPr>
          <p:cNvPr id="114" name="Rectangle 113"/>
          <p:cNvSpPr/>
          <p:nvPr/>
        </p:nvSpPr>
        <p:spPr>
          <a:xfrm>
            <a:off x="5410200" y="25907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115" name="Rectangle 114"/>
          <p:cNvSpPr/>
          <p:nvPr/>
        </p:nvSpPr>
        <p:spPr>
          <a:xfrm>
            <a:off x="5257800" y="4114800"/>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Deleted Items</a:t>
            </a:r>
            <a:endParaRPr lang="en-US" sz="1000" dirty="0"/>
          </a:p>
        </p:txBody>
      </p:sp>
      <p:sp>
        <p:nvSpPr>
          <p:cNvPr id="118" name="Rectangle 117"/>
          <p:cNvSpPr/>
          <p:nvPr/>
        </p:nvSpPr>
        <p:spPr>
          <a:xfrm>
            <a:off x="5257800" y="3809999"/>
            <a:ext cx="1524000"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t>…</a:t>
            </a:r>
            <a:endParaRPr lang="en-US" sz="1000" dirty="0"/>
          </a:p>
        </p:txBody>
      </p:sp>
      <p:sp>
        <p:nvSpPr>
          <p:cNvPr id="124" name="TextBox 123"/>
          <p:cNvSpPr txBox="1"/>
          <p:nvPr/>
        </p:nvSpPr>
        <p:spPr>
          <a:xfrm>
            <a:off x="3810000" y="3454569"/>
            <a:ext cx="1143000" cy="507831"/>
          </a:xfrm>
          <a:prstGeom prst="rect">
            <a:avLst/>
          </a:prstGeom>
          <a:noFill/>
        </p:spPr>
        <p:txBody>
          <a:bodyPr wrap="square" rtlCol="0">
            <a:spAutoFit/>
          </a:bodyPr>
          <a:lstStyle/>
          <a:p>
            <a:pPr algn="ctr"/>
            <a:r>
              <a:rPr lang="en-US" sz="900" b="1" dirty="0" smtClean="0"/>
              <a:t>Message moved by Explicit Policy after 5 Years</a:t>
            </a:r>
            <a:endParaRPr lang="en-US" sz="900" b="1" dirty="0"/>
          </a:p>
        </p:txBody>
      </p:sp>
      <p:sp>
        <p:nvSpPr>
          <p:cNvPr id="146" name="Right Bracket 145"/>
          <p:cNvSpPr/>
          <p:nvPr/>
        </p:nvSpPr>
        <p:spPr>
          <a:xfrm>
            <a:off x="3733800" y="3886200"/>
            <a:ext cx="76200" cy="457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Right Bracket 146"/>
          <p:cNvSpPr/>
          <p:nvPr/>
        </p:nvSpPr>
        <p:spPr>
          <a:xfrm rot="10800000">
            <a:off x="5029199" y="3886200"/>
            <a:ext cx="76200" cy="457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Arrow Connector 147"/>
          <p:cNvCxnSpPr/>
          <p:nvPr/>
        </p:nvCxnSpPr>
        <p:spPr>
          <a:xfrm rot="10800000" flipH="1">
            <a:off x="3809999" y="4113211"/>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3810000" y="4114800"/>
            <a:ext cx="1143000" cy="507831"/>
          </a:xfrm>
          <a:prstGeom prst="rect">
            <a:avLst/>
          </a:prstGeom>
          <a:noFill/>
        </p:spPr>
        <p:txBody>
          <a:bodyPr wrap="square" rtlCol="0">
            <a:spAutoFit/>
          </a:bodyPr>
          <a:lstStyle/>
          <a:p>
            <a:pPr algn="ctr"/>
            <a:r>
              <a:rPr lang="en-US" sz="900" dirty="0" smtClean="0"/>
              <a:t>Message moved by Default Policy after 2 Years</a:t>
            </a:r>
            <a:endParaRPr lang="en-US" sz="900" dirty="0"/>
          </a:p>
        </p:txBody>
      </p:sp>
      <p:sp>
        <p:nvSpPr>
          <p:cNvPr id="35" name="Rectangle 34"/>
          <p:cNvSpPr/>
          <p:nvPr/>
        </p:nvSpPr>
        <p:spPr>
          <a:xfrm>
            <a:off x="2057400" y="3124199"/>
            <a:ext cx="1524000" cy="533401"/>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000" dirty="0" smtClean="0"/>
              <a:t>Inbox</a:t>
            </a:r>
            <a:endParaRPr lang="en-US" sz="1000" dirty="0"/>
          </a:p>
        </p:txBody>
      </p:sp>
      <p:sp>
        <p:nvSpPr>
          <p:cNvPr id="36" name="Rectangle 35"/>
          <p:cNvSpPr/>
          <p:nvPr/>
        </p:nvSpPr>
        <p:spPr>
          <a:xfrm>
            <a:off x="5257800" y="3124198"/>
            <a:ext cx="1524000" cy="533401"/>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000" dirty="0" smtClean="0"/>
              <a:t>Inbox</a:t>
            </a:r>
            <a:endParaRPr lang="en-US" sz="1000" dirty="0"/>
          </a:p>
        </p:txBody>
      </p:sp>
      <p:sp>
        <p:nvSpPr>
          <p:cNvPr id="37" name="Rectangle 36"/>
          <p:cNvSpPr/>
          <p:nvPr/>
        </p:nvSpPr>
        <p:spPr>
          <a:xfrm>
            <a:off x="2209800" y="3352800"/>
            <a:ext cx="1219200" cy="228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Contract</a:t>
            </a:r>
            <a:endParaRPr lang="en-US" sz="1000" dirty="0"/>
          </a:p>
        </p:txBody>
      </p:sp>
      <p:sp>
        <p:nvSpPr>
          <p:cNvPr id="38" name="Rectangle 37"/>
          <p:cNvSpPr/>
          <p:nvPr/>
        </p:nvSpPr>
        <p:spPr>
          <a:xfrm>
            <a:off x="5410200" y="3352800"/>
            <a:ext cx="1219200" cy="228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Contract</a:t>
            </a:r>
            <a:endParaRPr lang="en-US" sz="1000" dirty="0"/>
          </a:p>
        </p:txBody>
      </p:sp>
      <p:grpSp>
        <p:nvGrpSpPr>
          <p:cNvPr id="2" name="Group 45"/>
          <p:cNvGrpSpPr/>
          <p:nvPr/>
        </p:nvGrpSpPr>
        <p:grpSpPr>
          <a:xfrm>
            <a:off x="685800" y="2590800"/>
            <a:ext cx="381000" cy="228600"/>
            <a:chOff x="838200" y="3962400"/>
            <a:chExt cx="1066800" cy="533400"/>
          </a:xfrm>
          <a:solidFill>
            <a:schemeClr val="bg1">
              <a:lumMod val="95000"/>
            </a:schemeClr>
          </a:solidFill>
        </p:grpSpPr>
        <p:sp>
          <p:nvSpPr>
            <p:cNvPr id="40" name="Rectangle 39"/>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04800" y="2209800"/>
            <a:ext cx="1295400" cy="369332"/>
          </a:xfrm>
          <a:prstGeom prst="rect">
            <a:avLst/>
          </a:prstGeom>
          <a:noFill/>
        </p:spPr>
        <p:txBody>
          <a:bodyPr wrap="square" rtlCol="0">
            <a:spAutoFit/>
          </a:bodyPr>
          <a:lstStyle/>
          <a:p>
            <a:pPr algn="ctr"/>
            <a:r>
              <a:rPr lang="en-US" sz="900" b="1" dirty="0" smtClean="0"/>
              <a:t>Message delivered and explicit Policies applied</a:t>
            </a:r>
            <a:endParaRPr lang="en-US" sz="900" b="1" dirty="0"/>
          </a:p>
        </p:txBody>
      </p:sp>
      <p:sp>
        <p:nvSpPr>
          <p:cNvPr id="44" name="Right Bracket 43"/>
          <p:cNvSpPr/>
          <p:nvPr/>
        </p:nvSpPr>
        <p:spPr>
          <a:xfrm rot="10800000">
            <a:off x="2133600" y="3352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Elbow Connector 44"/>
          <p:cNvCxnSpPr>
            <a:stCxn id="40" idx="3"/>
          </p:cNvCxnSpPr>
          <p:nvPr/>
        </p:nvCxnSpPr>
        <p:spPr>
          <a:xfrm>
            <a:off x="1066800" y="2705100"/>
            <a:ext cx="1066800" cy="762001"/>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1" name="Right Bracket 120"/>
          <p:cNvSpPr/>
          <p:nvPr/>
        </p:nvSpPr>
        <p:spPr>
          <a:xfrm>
            <a:off x="3429000" y="3352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Arrow Connector 122"/>
          <p:cNvCxnSpPr>
            <a:stCxn id="121" idx="2"/>
            <a:endCxn id="122" idx="2"/>
          </p:cNvCxnSpPr>
          <p:nvPr/>
        </p:nvCxnSpPr>
        <p:spPr>
          <a:xfrm rot="10800000" flipH="1">
            <a:off x="3505199" y="3467100"/>
            <a:ext cx="1828799"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2" name="Right Bracket 121"/>
          <p:cNvSpPr/>
          <p:nvPr/>
        </p:nvSpPr>
        <p:spPr>
          <a:xfrm rot="10800000">
            <a:off x="5333999" y="3352800"/>
            <a:ext cx="76201"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p:cNvSpPr/>
          <p:nvPr/>
        </p:nvSpPr>
        <p:spPr>
          <a:xfrm>
            <a:off x="6934200" y="3124200"/>
            <a:ext cx="76200" cy="152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8458200" y="3267670"/>
            <a:ext cx="685800" cy="784830"/>
          </a:xfrm>
          <a:prstGeom prst="rect">
            <a:avLst/>
          </a:prstGeom>
          <a:noFill/>
        </p:spPr>
        <p:txBody>
          <a:bodyPr wrap="square" rtlCol="0">
            <a:spAutoFit/>
          </a:bodyPr>
          <a:lstStyle/>
          <a:p>
            <a:pPr algn="ctr"/>
            <a:r>
              <a:rPr lang="en-US" sz="900" dirty="0" smtClean="0"/>
              <a:t>Message deleted by Default Policy in 5 Years</a:t>
            </a:r>
            <a:endParaRPr lang="en-US" sz="900" dirty="0"/>
          </a:p>
        </p:txBody>
      </p:sp>
      <p:cxnSp>
        <p:nvCxnSpPr>
          <p:cNvPr id="47" name="Straight Connector 46"/>
          <p:cNvCxnSpPr/>
          <p:nvPr/>
        </p:nvCxnSpPr>
        <p:spPr>
          <a:xfrm>
            <a:off x="6781800" y="4876800"/>
            <a:ext cx="16764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10400" y="3200400"/>
            <a:ext cx="1447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7621191" y="4038203"/>
            <a:ext cx="1675606"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50" name="Right Bracket 49"/>
          <p:cNvSpPr/>
          <p:nvPr/>
        </p:nvSpPr>
        <p:spPr>
          <a:xfrm>
            <a:off x="6629400" y="3352800"/>
            <a:ext cx="76200" cy="228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a:off x="6705600" y="3466306"/>
            <a:ext cx="685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781800" y="4799012"/>
            <a:ext cx="6096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724650" y="4133056"/>
            <a:ext cx="1334294" cy="794"/>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91400" y="3581400"/>
            <a:ext cx="990600" cy="507831"/>
          </a:xfrm>
          <a:prstGeom prst="rect">
            <a:avLst/>
          </a:prstGeom>
          <a:noFill/>
        </p:spPr>
        <p:txBody>
          <a:bodyPr wrap="square" rtlCol="0">
            <a:spAutoFit/>
          </a:bodyPr>
          <a:lstStyle/>
          <a:p>
            <a:pPr algn="ctr"/>
            <a:r>
              <a:rPr lang="en-US" sz="900" b="1" dirty="0" smtClean="0"/>
              <a:t>Message deleted by Explicit Policy in 10 Years</a:t>
            </a:r>
            <a:endParaRPr lang="en-US" sz="900" b="1" dirty="0"/>
          </a:p>
        </p:txBody>
      </p:sp>
      <p:sp>
        <p:nvSpPr>
          <p:cNvPr id="65" name="Right Bracket 64"/>
          <p:cNvSpPr/>
          <p:nvPr/>
        </p:nvSpPr>
        <p:spPr>
          <a:xfrm>
            <a:off x="6934200" y="38100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6934200" y="3776246"/>
            <a:ext cx="152400" cy="338554"/>
          </a:xfrm>
          <a:prstGeom prst="rect">
            <a:avLst/>
          </a:prstGeom>
          <a:noFill/>
        </p:spPr>
        <p:txBody>
          <a:bodyPr wrap="square" rtlCol="0">
            <a:spAutoFit/>
          </a:bodyPr>
          <a:lstStyle/>
          <a:p>
            <a:r>
              <a:rPr lang="en-US" sz="1600" dirty="0" smtClean="0"/>
              <a:t>*</a:t>
            </a:r>
            <a:endParaRPr lang="en-US" sz="1600" dirty="0"/>
          </a:p>
        </p:txBody>
      </p:sp>
      <p:sp>
        <p:nvSpPr>
          <p:cNvPr id="73" name="Rectangle 72"/>
          <p:cNvSpPr/>
          <p:nvPr/>
        </p:nvSpPr>
        <p:spPr>
          <a:xfrm>
            <a:off x="2057400" y="4495799"/>
            <a:ext cx="1524000" cy="609601"/>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74" name="Rectangle 73"/>
          <p:cNvSpPr/>
          <p:nvPr/>
        </p:nvSpPr>
        <p:spPr>
          <a:xfrm>
            <a:off x="2133600" y="4724399"/>
            <a:ext cx="1371600" cy="228600"/>
          </a:xfrm>
          <a:prstGeom prst="rect">
            <a:avLst/>
          </a:prstGeom>
          <a:solidFill>
            <a:schemeClr val="tx1"/>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75" name="Rectangle 74"/>
          <p:cNvSpPr/>
          <p:nvPr/>
        </p:nvSpPr>
        <p:spPr>
          <a:xfrm>
            <a:off x="5257800" y="4495798"/>
            <a:ext cx="1524000" cy="609601"/>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t>Dumpster 2.0</a:t>
            </a:r>
          </a:p>
        </p:txBody>
      </p:sp>
      <p:sp>
        <p:nvSpPr>
          <p:cNvPr id="76" name="Rectangle 75"/>
          <p:cNvSpPr/>
          <p:nvPr/>
        </p:nvSpPr>
        <p:spPr>
          <a:xfrm>
            <a:off x="5334000" y="4724399"/>
            <a:ext cx="1371600" cy="228600"/>
          </a:xfrm>
          <a:prstGeom prst="rect">
            <a:avLst/>
          </a:prstGeom>
          <a:solidFill>
            <a:schemeClr val="tx1"/>
          </a:soli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85" name="TextBox 84"/>
          <p:cNvSpPr txBox="1"/>
          <p:nvPr/>
        </p:nvSpPr>
        <p:spPr>
          <a:xfrm>
            <a:off x="7010400" y="3014246"/>
            <a:ext cx="152400" cy="338554"/>
          </a:xfrm>
          <a:prstGeom prst="rect">
            <a:avLst/>
          </a:prstGeom>
          <a:noFill/>
        </p:spPr>
        <p:txBody>
          <a:bodyPr wrap="square" rtlCol="0">
            <a:spAutoFit/>
          </a:bodyPr>
          <a:lstStyle/>
          <a:p>
            <a:r>
              <a:rPr lang="en-US" sz="1600" dirty="0" smtClean="0"/>
              <a:t>*</a:t>
            </a:r>
            <a:endParaRPr lang="en-US" sz="1600" dirty="0"/>
          </a:p>
        </p:txBody>
      </p:sp>
      <p:sp>
        <p:nvSpPr>
          <p:cNvPr id="55" name="TextBox 54"/>
          <p:cNvSpPr txBox="1"/>
          <p:nvPr/>
        </p:nvSpPr>
        <p:spPr>
          <a:xfrm>
            <a:off x="243840" y="5353726"/>
            <a:ext cx="8473440" cy="1151084"/>
          </a:xfrm>
          <a:prstGeom prst="rect">
            <a:avLst/>
          </a:prstGeom>
          <a:noFill/>
        </p:spPr>
        <p:txBody>
          <a:bodyPr wrap="square" rtlCol="0">
            <a:spAutoFit/>
          </a:bodyPr>
          <a:lstStyle/>
          <a:p>
            <a:r>
              <a:rPr lang="en-US" sz="1400" b="1" dirty="0" smtClean="0"/>
              <a:t>Scenario</a:t>
            </a:r>
            <a:r>
              <a:rPr lang="en-US" sz="1400" dirty="0" smtClean="0"/>
              <a:t>:</a:t>
            </a:r>
          </a:p>
          <a:p>
            <a:pPr lvl="0">
              <a:spcBef>
                <a:spcPct val="20000"/>
              </a:spcBef>
              <a:defRPr/>
            </a:pPr>
            <a:r>
              <a:rPr lang="en-US" sz="1400" dirty="0" smtClean="0"/>
              <a:t>I want to keep a specific mail about an important contract in my mailbox for 5 years so I have offline access . I want to keep that same specific mail from being deleted for 10 years because it is important to the business</a:t>
            </a:r>
          </a:p>
          <a:p>
            <a:endParaRPr lang="en-US" sz="1200" dirty="0" smtClean="0"/>
          </a:p>
          <a:p>
            <a:endParaRPr lang="en-US" sz="1200" dirty="0"/>
          </a:p>
        </p:txBody>
      </p:sp>
      <p:sp>
        <p:nvSpPr>
          <p:cNvPr id="56" name="Title 1"/>
          <p:cNvSpPr txBox="1">
            <a:spLocks/>
          </p:cNvSpPr>
          <p:nvPr/>
        </p:nvSpPr>
        <p:spPr bwMode="auto">
          <a:xfrm>
            <a:off x="457200" y="76200"/>
            <a:ext cx="8229600" cy="1143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97500" lnSpcReduction="10000"/>
          </a:bodyPr>
          <a:lstStyle/>
          <a:p>
            <a:pPr lvl="0" defTabSz="914400" fontAlgn="base">
              <a:spcBef>
                <a:spcPct val="0"/>
              </a:spcBef>
              <a:spcAft>
                <a:spcPct val="0"/>
              </a:spcAft>
              <a:defRPr/>
            </a:pPr>
            <a:r>
              <a:rPr lang="en-US" sz="4400" dirty="0">
                <a:solidFill>
                  <a:schemeClr val="bg2"/>
                </a:solidFill>
              </a:rPr>
              <a:t>Preserve: </a:t>
            </a:r>
            <a:r>
              <a:rPr kumimoji="0" lang="en-US" sz="4400" b="0" i="0" u="none" strike="noStrike" kern="1200" cap="none" spc="0" normalizeH="0" baseline="0" noProof="0" dirty="0" smtClean="0">
                <a:ln>
                  <a:noFill/>
                </a:ln>
                <a:solidFill>
                  <a:schemeClr val="bg2"/>
                </a:solidFill>
                <a:effectLst/>
                <a:uLnTx/>
                <a:uFillTx/>
                <a:latin typeface="+mj-lt"/>
                <a:ea typeface="+mj-ea"/>
                <a:cs typeface="+mj-cs"/>
              </a:rPr>
              <a:t>Move + Delete Policies </a:t>
            </a:r>
            <a:br>
              <a:rPr kumimoji="0" lang="en-US" sz="4400" b="0" i="0" u="none" strike="noStrike" kern="1200" cap="none" spc="0" normalizeH="0" baseline="0" noProof="0" dirty="0" smtClean="0">
                <a:ln>
                  <a:noFill/>
                </a:ln>
                <a:solidFill>
                  <a:schemeClr val="bg2"/>
                </a:solidFill>
                <a:effectLst/>
                <a:uLnTx/>
                <a:uFillTx/>
                <a:latin typeface="+mj-lt"/>
                <a:ea typeface="+mj-ea"/>
                <a:cs typeface="+mj-cs"/>
              </a:rPr>
            </a:br>
            <a:r>
              <a:rPr kumimoji="0" lang="en-US" sz="3300" b="0" i="0" u="none" strike="noStrike" kern="1200" cap="none" spc="0" normalizeH="0" baseline="0" noProof="0" dirty="0" smtClean="0">
                <a:ln>
                  <a:noFill/>
                </a:ln>
                <a:solidFill>
                  <a:schemeClr val="tx2"/>
                </a:solidFill>
                <a:effectLst/>
                <a:uLnTx/>
                <a:uFillTx/>
                <a:latin typeface="+mj-lt"/>
                <a:ea typeface="+mj-ea"/>
                <a:cs typeface="+mj-cs"/>
              </a:rPr>
              <a:t>On an Item </a:t>
            </a:r>
            <a:endParaRPr kumimoji="0" lang="en-US" sz="33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07/7/12/main" val="1090865523"/>
      </p:ext>
    </p:extLst>
  </p:cSld>
  <p:clrMapOvr>
    <a:masterClrMapping/>
  </p:clrMapOvr>
  <p:transition advTm="20113">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361950" y="2133600"/>
            <a:ext cx="3143250" cy="4324350"/>
          </a:xfrm>
          <a:prstGeom prst="rect">
            <a:avLst/>
          </a:prstGeom>
          <a:noFill/>
          <a:ln w="9525">
            <a:noFill/>
            <a:miter lim="800000"/>
            <a:headEnd/>
            <a:tailEnd/>
          </a:ln>
          <a:effectLst/>
        </p:spPr>
      </p:pic>
      <p:pic>
        <p:nvPicPr>
          <p:cNvPr id="5" name="Picture 4"/>
          <p:cNvPicPr>
            <a:picLocks noChangeAspect="1"/>
          </p:cNvPicPr>
          <p:nvPr/>
        </p:nvPicPr>
        <p:blipFill>
          <a:blip r:embed="rId4"/>
          <a:stretch>
            <a:fillRect/>
          </a:stretch>
        </p:blipFill>
        <p:spPr>
          <a:xfrm>
            <a:off x="4381186" y="2362200"/>
            <a:ext cx="4258535" cy="3781911"/>
          </a:xfrm>
          <a:prstGeom prst="rect">
            <a:avLst/>
          </a:prstGeom>
        </p:spPr>
      </p:pic>
      <p:sp>
        <p:nvSpPr>
          <p:cNvPr id="6" name="Rectangular Callout 5"/>
          <p:cNvSpPr/>
          <p:nvPr/>
        </p:nvSpPr>
        <p:spPr>
          <a:xfrm>
            <a:off x="3962400" y="3962400"/>
            <a:ext cx="1676400" cy="685800"/>
          </a:xfrm>
          <a:prstGeom prst="wedgeRectCallout">
            <a:avLst>
              <a:gd name="adj1" fmla="val 142469"/>
              <a:gd name="adj2" fmla="val 2048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sp>
        <p:nvSpPr>
          <p:cNvPr id="8" name="Rectangular Callout 7"/>
          <p:cNvSpPr/>
          <p:nvPr/>
        </p:nvSpPr>
        <p:spPr>
          <a:xfrm>
            <a:off x="3962400" y="3962400"/>
            <a:ext cx="1676400" cy="685800"/>
          </a:xfrm>
          <a:prstGeom prst="wedgeRectCallout">
            <a:avLst>
              <a:gd name="adj1" fmla="val -223765"/>
              <a:gd name="adj2" fmla="val 263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Move Policies</a:t>
            </a:r>
            <a:endParaRPr lang="en-US" sz="1200" dirty="0">
              <a:solidFill>
                <a:prstClr val="white"/>
              </a:solidFill>
            </a:endParaRPr>
          </a:p>
        </p:txBody>
      </p:sp>
      <p:sp>
        <p:nvSpPr>
          <p:cNvPr id="11" name="TextBox 10"/>
          <p:cNvSpPr txBox="1"/>
          <p:nvPr/>
        </p:nvSpPr>
        <p:spPr>
          <a:xfrm>
            <a:off x="1066800" y="1524000"/>
            <a:ext cx="7772400" cy="461665"/>
          </a:xfrm>
          <a:prstGeom prst="rect">
            <a:avLst/>
          </a:prstGeom>
          <a:noFill/>
        </p:spPr>
        <p:txBody>
          <a:bodyPr wrap="square" rtlCol="0">
            <a:spAutoFit/>
          </a:bodyPr>
          <a:lstStyle/>
          <a:p>
            <a:r>
              <a:rPr lang="en-US" sz="2400" dirty="0" smtClean="0"/>
              <a:t>Outlook					OWA</a:t>
            </a:r>
            <a:endParaRPr lang="en-US" sz="2400" dirty="0"/>
          </a:p>
        </p:txBody>
      </p:sp>
      <p:sp>
        <p:nvSpPr>
          <p:cNvPr id="13" name="Title 1"/>
          <p:cNvSpPr txBox="1">
            <a:spLocks/>
          </p:cNvSpPr>
          <p:nvPr/>
        </p:nvSpPr>
        <p:spPr bwMode="auto">
          <a:xfrm>
            <a:off x="457200" y="76200"/>
            <a:ext cx="8229600" cy="1143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vert="horz" wrap="square" lIns="91440" tIns="45720" rIns="91440" bIns="45720" numCol="1"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Set Archive Policy on a</a:t>
            </a:r>
            <a:r>
              <a:rPr kumimoji="0" lang="en-US" sz="4400" b="0" i="0" u="none" strike="noStrike" kern="1200" cap="none" spc="0" normalizeH="0" noProof="0" dirty="0" smtClean="0">
                <a:ln>
                  <a:noFill/>
                </a:ln>
                <a:solidFill>
                  <a:schemeClr val="tx1"/>
                </a:solidFill>
                <a:effectLst/>
                <a:uLnTx/>
                <a:uFillTx/>
                <a:latin typeface="+mj-lt"/>
                <a:ea typeface="+mj-ea"/>
                <a:cs typeface="+mj-cs"/>
              </a:rPr>
              <a:t> Folder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2700" b="0" i="0" u="none" strike="noStrike" kern="1200" cap="none" spc="0" normalizeH="0" baseline="0" noProof="0" dirty="0" smtClean="0">
                <a:ln>
                  <a:noFill/>
                </a:ln>
                <a:solidFill>
                  <a:schemeClr val="tx1"/>
                </a:solidFill>
                <a:effectLst/>
                <a:uLnTx/>
                <a:uFillTx/>
                <a:latin typeface="+mj-lt"/>
                <a:ea typeface="+mj-ea"/>
                <a:cs typeface="+mj-cs"/>
              </a:rPr>
              <a:t>With Delete Policy</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ular Callout 9"/>
          <p:cNvSpPr/>
          <p:nvPr/>
        </p:nvSpPr>
        <p:spPr>
          <a:xfrm>
            <a:off x="2057400" y="2438400"/>
            <a:ext cx="1676400" cy="685800"/>
          </a:xfrm>
          <a:prstGeom prst="wedgeRectCallout">
            <a:avLst>
              <a:gd name="adj1" fmla="val -79650"/>
              <a:gd name="adj2" fmla="val 1695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10 Years fro m set of Delete Policies</a:t>
            </a:r>
            <a:endParaRPr lang="en-US" sz="1200" dirty="0">
              <a:solidFill>
                <a:prstClr val="white"/>
              </a:solidFill>
            </a:endParaRPr>
          </a:p>
        </p:txBody>
      </p:sp>
      <p:sp>
        <p:nvSpPr>
          <p:cNvPr id="12" name="Rectangle 11"/>
          <p:cNvSpPr/>
          <p:nvPr/>
        </p:nvSpPr>
        <p:spPr>
          <a:xfrm>
            <a:off x="7315200" y="22860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OWA does not have Delete Policies in R4</a:t>
            </a:r>
            <a:endParaRPr lang="en-US" sz="1200" dirty="0"/>
          </a:p>
        </p:txBody>
      </p:sp>
    </p:spTree>
    <p:extLst>
      <p:ext uri="{BB962C8B-B14F-4D97-AF65-F5344CB8AC3E}">
        <p14:creationId xmlns="" xmlns:p14="http://schemas.microsoft.com/office/powerpoint/2007/7/12/main" val="2901972626"/>
      </p:ext>
    </p:extLst>
  </p:cSld>
  <p:clrMapOvr>
    <a:masterClrMapping/>
  </p:clrMapOvr>
  <p:transition advTm="216625">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09600" y="1981200"/>
            <a:ext cx="2705100" cy="203835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srcRect/>
          <a:stretch>
            <a:fillRect/>
          </a:stretch>
        </p:blipFill>
        <p:spPr bwMode="auto">
          <a:xfrm>
            <a:off x="4953000" y="1981200"/>
            <a:ext cx="3276600" cy="25146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dist="35921" dir="2700000" algn="ctr" rotWithShape="0">
                    <a:schemeClr val="bg2"/>
                  </a:outerShdw>
                </a:effectLst>
              </a14:hiddenEffects>
            </a:ext>
          </a:extLst>
        </p:spPr>
      </p:pic>
      <p:sp>
        <p:nvSpPr>
          <p:cNvPr id="7" name="Rectangular Callout 6"/>
          <p:cNvSpPr/>
          <p:nvPr/>
        </p:nvSpPr>
        <p:spPr>
          <a:xfrm>
            <a:off x="3429000" y="3276600"/>
            <a:ext cx="1676400" cy="685800"/>
          </a:xfrm>
          <a:prstGeom prst="wedgeRectCallout">
            <a:avLst>
              <a:gd name="adj1" fmla="val -151687"/>
              <a:gd name="adj2" fmla="val -125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Policies</a:t>
            </a:r>
            <a:endParaRPr lang="en-US" sz="1200" dirty="0">
              <a:solidFill>
                <a:prstClr val="white"/>
              </a:solidFill>
            </a:endParaRPr>
          </a:p>
        </p:txBody>
      </p:sp>
      <p:sp>
        <p:nvSpPr>
          <p:cNvPr id="8" name="Rectangular Callout 7"/>
          <p:cNvSpPr/>
          <p:nvPr/>
        </p:nvSpPr>
        <p:spPr>
          <a:xfrm>
            <a:off x="3429000" y="3276600"/>
            <a:ext cx="1676400" cy="685800"/>
          </a:xfrm>
          <a:prstGeom prst="wedgeRectCallout">
            <a:avLst>
              <a:gd name="adj1" fmla="val 152209"/>
              <a:gd name="adj2" fmla="val 429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5 Years from set of Move Policies</a:t>
            </a:r>
            <a:endParaRPr lang="en-US" sz="1200" dirty="0">
              <a:solidFill>
                <a:prstClr val="white"/>
              </a:solidFill>
            </a:endParaRPr>
          </a:p>
        </p:txBody>
      </p:sp>
      <p:sp>
        <p:nvSpPr>
          <p:cNvPr id="9" name="TextBox 8"/>
          <p:cNvSpPr txBox="1"/>
          <p:nvPr/>
        </p:nvSpPr>
        <p:spPr>
          <a:xfrm>
            <a:off x="1066800" y="1524000"/>
            <a:ext cx="7772400" cy="461665"/>
          </a:xfrm>
          <a:prstGeom prst="rect">
            <a:avLst/>
          </a:prstGeom>
          <a:noFill/>
        </p:spPr>
        <p:txBody>
          <a:bodyPr wrap="square" rtlCol="0">
            <a:spAutoFit/>
          </a:bodyPr>
          <a:lstStyle/>
          <a:p>
            <a:r>
              <a:rPr lang="en-US" sz="2400" dirty="0" smtClean="0"/>
              <a:t>Outlook					OWA</a:t>
            </a:r>
            <a:endParaRPr lang="en-US" sz="2400" dirty="0"/>
          </a:p>
        </p:txBody>
      </p:sp>
      <p:sp>
        <p:nvSpPr>
          <p:cNvPr id="11" name="Title 1"/>
          <p:cNvSpPr>
            <a:spLocks noGrp="1"/>
          </p:cNvSpPr>
          <p:nvPr>
            <p:ph type="title"/>
          </p:nvPr>
        </p:nvSpPr>
        <p:spPr>
          <a:xfrm>
            <a:off x="457200" y="76200"/>
            <a:ext cx="8229600" cy="1143000"/>
          </a:xfrm>
        </p:spPr>
        <p:txBody>
          <a:bodyPr>
            <a:normAutofit/>
          </a:bodyPr>
          <a:lstStyle/>
          <a:p>
            <a:pPr algn="l"/>
            <a:r>
              <a:rPr lang="en-US" dirty="0" smtClean="0"/>
              <a:t>Set Archive Policy on an Item</a:t>
            </a:r>
            <a:br>
              <a:rPr lang="en-US" dirty="0" smtClean="0"/>
            </a:br>
            <a:r>
              <a:rPr lang="en-US" sz="2700" dirty="0" smtClean="0"/>
              <a:t>With Delete Policy</a:t>
            </a:r>
            <a:endParaRPr lang="en-US" sz="4000" dirty="0"/>
          </a:p>
        </p:txBody>
      </p:sp>
      <p:sp>
        <p:nvSpPr>
          <p:cNvPr id="10" name="Rectangle 9"/>
          <p:cNvSpPr/>
          <p:nvPr/>
        </p:nvSpPr>
        <p:spPr>
          <a:xfrm>
            <a:off x="6096000" y="53340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OWA does not have Delete Policies in R4</a:t>
            </a:r>
            <a:endParaRPr lang="en-US" sz="1200" dirty="0"/>
          </a:p>
        </p:txBody>
      </p:sp>
      <p:pic>
        <p:nvPicPr>
          <p:cNvPr id="3075" name="Picture 3"/>
          <p:cNvPicPr>
            <a:picLocks noChangeAspect="1" noChangeArrowheads="1"/>
          </p:cNvPicPr>
          <p:nvPr/>
        </p:nvPicPr>
        <p:blipFill>
          <a:blip r:embed="rId5"/>
          <a:srcRect/>
          <a:stretch>
            <a:fillRect/>
          </a:stretch>
        </p:blipFill>
        <p:spPr bwMode="auto">
          <a:xfrm>
            <a:off x="609600" y="4419600"/>
            <a:ext cx="2724150" cy="2057400"/>
          </a:xfrm>
          <a:prstGeom prst="rect">
            <a:avLst/>
          </a:prstGeom>
          <a:noFill/>
          <a:ln w="9525">
            <a:noFill/>
            <a:miter lim="800000"/>
            <a:headEnd/>
            <a:tailEnd/>
          </a:ln>
          <a:effectLst/>
        </p:spPr>
      </p:pic>
      <p:sp>
        <p:nvSpPr>
          <p:cNvPr id="12" name="Rectangular Callout 11"/>
          <p:cNvSpPr/>
          <p:nvPr/>
        </p:nvSpPr>
        <p:spPr>
          <a:xfrm>
            <a:off x="3505200" y="5715000"/>
            <a:ext cx="1676400" cy="685800"/>
          </a:xfrm>
          <a:prstGeom prst="wedgeRectCallout">
            <a:avLst>
              <a:gd name="adj1" fmla="val -151687"/>
              <a:gd name="adj2" fmla="val -125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prstClr val="white"/>
                </a:solidFill>
              </a:rPr>
              <a:t>User selects 10 Years from set of Move Policies</a:t>
            </a:r>
            <a:endParaRPr lang="en-US" sz="1200" dirty="0">
              <a:solidFill>
                <a:prstClr val="white"/>
              </a:solidFill>
            </a:endParaRPr>
          </a:p>
        </p:txBody>
      </p:sp>
    </p:spTree>
    <p:extLst>
      <p:ext uri="{BB962C8B-B14F-4D97-AF65-F5344CB8AC3E}">
        <p14:creationId xmlns="" xmlns:p14="http://schemas.microsoft.com/office/powerpoint/2007/7/12/main" val="3954500315"/>
      </p:ext>
    </p:extLst>
  </p:cSld>
  <p:clrMapOvr>
    <a:masterClrMapping/>
  </p:clrMapOvr>
  <p:transition advTm="1781">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smtClean="0"/>
              <a:t>Hold Policy</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rtlCol="0">
            <a:normAutofit fontScale="77500" lnSpcReduction="20000"/>
          </a:bodyPr>
          <a:lstStyle/>
          <a:p>
            <a:pPr fontAlgn="auto">
              <a:spcAft>
                <a:spcPts val="0"/>
              </a:spcAft>
              <a:buFont typeface="Arial" pitchFamily="34" charset="0"/>
              <a:buNone/>
              <a:defRPr/>
            </a:pPr>
            <a:r>
              <a:rPr lang="en-US" dirty="0" smtClean="0"/>
              <a:t>Preserve: Message Retention</a:t>
            </a:r>
          </a:p>
        </p:txBody>
      </p:sp>
    </p:spTree>
    <p:extLst>
      <p:ext uri="{BB962C8B-B14F-4D97-AF65-F5344CB8AC3E}">
        <p14:creationId xmlns="" xmlns:p14="http://schemas.microsoft.com/office/powerpoint/2007/7/12/main" val="2251305427"/>
      </p:ext>
    </p:extLst>
  </p:cSld>
  <p:clrMapOvr>
    <a:masterClrMapping/>
  </p:clrMapOvr>
  <p:transition advTm="23761">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8193"/>
          </a:xfrm>
        </p:spPr>
        <p:txBody>
          <a:bodyPr>
            <a:normAutofit/>
          </a:bodyPr>
          <a:lstStyle/>
          <a:p>
            <a:r>
              <a:rPr lang="en-US" sz="4400" dirty="0"/>
              <a:t>Preserve: Hold </a:t>
            </a:r>
            <a:r>
              <a:rPr lang="en-US" sz="4400" dirty="0" smtClean="0"/>
              <a:t>Policy</a:t>
            </a:r>
            <a:endParaRPr lang="en-US" dirty="0"/>
          </a:p>
        </p:txBody>
      </p:sp>
      <p:pic>
        <p:nvPicPr>
          <p:cNvPr id="2050" name="Picture 4" descr="cid:image004.jpg@01C93442.6A10C6A0"/>
          <p:cNvPicPr>
            <a:picLocks noChangeAspect="1" noChangeArrowheads="1"/>
          </p:cNvPicPr>
          <p:nvPr/>
        </p:nvPicPr>
        <p:blipFill>
          <a:blip r:embed="rId3"/>
          <a:srcRect r="-6"/>
          <a:stretch>
            <a:fillRect/>
          </a:stretch>
        </p:blipFill>
        <p:spPr bwMode="auto">
          <a:xfrm>
            <a:off x="4196080" y="4201160"/>
            <a:ext cx="4617237" cy="2432155"/>
          </a:xfrm>
          <a:prstGeom prst="rect">
            <a:avLst/>
          </a:prstGeom>
          <a:noFill/>
          <a:ln w="9525">
            <a:noFill/>
            <a:miter lim="800000"/>
            <a:headEnd/>
            <a:tailEnd/>
          </a:ln>
        </p:spPr>
      </p:pic>
      <p:cxnSp>
        <p:nvCxnSpPr>
          <p:cNvPr id="11" name="Straight Arrow Connector 10"/>
          <p:cNvCxnSpPr/>
          <p:nvPr/>
        </p:nvCxnSpPr>
        <p:spPr>
          <a:xfrm rot="16200000" flipV="1">
            <a:off x="7540466" y="4265454"/>
            <a:ext cx="1219994" cy="4286"/>
          </a:xfrm>
          <a:prstGeom prst="straightConnector1">
            <a:avLst/>
          </a:prstGeom>
          <a:ln>
            <a:headEnd type="triangl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7772400" y="3667760"/>
            <a:ext cx="381000" cy="1588"/>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 xmlns:p14="http://schemas.microsoft.com/office/powerpoint/2007/7/12/main" val="1205928262"/>
              </p:ext>
            </p:extLst>
          </p:nvPr>
        </p:nvGraphicFramePr>
        <p:xfrm>
          <a:off x="411480" y="980440"/>
          <a:ext cx="7391400" cy="3059206"/>
        </p:xfrm>
        <a:graphic>
          <a:graphicData uri="http://schemas.openxmlformats.org/drawingml/2006/table">
            <a:tbl>
              <a:tblPr firstRow="1" bandRow="1">
                <a:tableStyleId>{073A0DAA-6AF3-43AB-8588-CEC1D06C72B9}</a:tableStyleId>
              </a:tblPr>
              <a:tblGrid>
                <a:gridCol w="2463800"/>
                <a:gridCol w="4927600"/>
              </a:tblGrid>
              <a:tr h="372284">
                <a:tc>
                  <a:txBody>
                    <a:bodyPr/>
                    <a:lstStyle/>
                    <a:p>
                      <a:r>
                        <a:rPr lang="en-US" sz="2000" dirty="0" smtClean="0"/>
                        <a:t>Feature </a:t>
                      </a:r>
                      <a:endParaRPr lang="en-US" sz="2000" b="1" dirty="0">
                        <a:solidFill>
                          <a:schemeClr val="bg1"/>
                        </a:solidFill>
                      </a:endParaRPr>
                    </a:p>
                  </a:txBody>
                  <a:tcPr/>
                </a:tc>
                <a:tc>
                  <a:txBody>
                    <a:bodyPr/>
                    <a:lstStyle/>
                    <a:p>
                      <a:r>
                        <a:rPr lang="en-US" sz="2000" dirty="0" smtClean="0"/>
                        <a:t>Benefits </a:t>
                      </a:r>
                      <a:endParaRPr lang="en-US" sz="2000" b="1" dirty="0">
                        <a:solidFill>
                          <a:schemeClr val="bg1"/>
                        </a:solidFill>
                      </a:endParaRPr>
                    </a:p>
                  </a:txBody>
                  <a:tcPr/>
                </a:tc>
              </a:tr>
              <a:tr h="773206">
                <a:tc>
                  <a:txBody>
                    <a:bodyPr/>
                    <a:lstStyle/>
                    <a:p>
                      <a:r>
                        <a:rPr lang="en-US" sz="1600" dirty="0" smtClean="0"/>
                        <a:t>Hold Policy is applied to user for ‘n’ duration.</a:t>
                      </a:r>
                      <a:endParaRPr lang="en-US" sz="1600" b="1" dirty="0"/>
                    </a:p>
                  </a:txBody>
                  <a:tcPr/>
                </a:tc>
                <a:tc>
                  <a:txBody>
                    <a:bodyPr/>
                    <a:lstStyle/>
                    <a:p>
                      <a:r>
                        <a:rPr lang="en-US" sz="1600" dirty="0" smtClean="0"/>
                        <a:t>All edits and deletes preserved within the user’s mailbox and</a:t>
                      </a:r>
                      <a:r>
                        <a:rPr lang="en-US" sz="1600" baseline="0" dirty="0" smtClean="0"/>
                        <a:t> then expired out ‘n’ days </a:t>
                      </a:r>
                      <a:r>
                        <a:rPr lang="en-US" sz="1600" dirty="0" smtClean="0"/>
                        <a:t>after mail was received.</a:t>
                      </a:r>
                      <a:endParaRPr lang="en-US" sz="1600" b="0" dirty="0"/>
                    </a:p>
                  </a:txBody>
                  <a:tcPr/>
                </a:tc>
              </a:tr>
              <a:tr h="544108">
                <a:tc>
                  <a:txBody>
                    <a:bodyPr/>
                    <a:lstStyle/>
                    <a:p>
                      <a:pPr marL="0" indent="0">
                        <a:buFont typeface="Arial" pitchFamily="34" charset="0"/>
                        <a:buNone/>
                      </a:pPr>
                      <a:r>
                        <a:rPr lang="en-US" sz="1600" dirty="0" smtClean="0"/>
                        <a:t>User Workflow unchanged (Same as E2K7)</a:t>
                      </a:r>
                      <a:endParaRPr lang="en-US" sz="1600" b="1" dirty="0" smtClean="0"/>
                    </a:p>
                  </a:txBody>
                  <a:tcPr/>
                </a:tc>
                <a:tc rowSpan="2">
                  <a:txBody>
                    <a:bodyPr/>
                    <a:lstStyle/>
                    <a:p>
                      <a:pPr marL="285750" indent="-285750">
                        <a:buFont typeface="Arial" pitchFamily="34" charset="0"/>
                        <a:buChar char="•"/>
                      </a:pPr>
                      <a:r>
                        <a:rPr lang="en-US" sz="1600" dirty="0" smtClean="0"/>
                        <a:t>Mail stored in Dumpster 2.0</a:t>
                      </a:r>
                    </a:p>
                    <a:p>
                      <a:pPr marL="285750" indent="-285750">
                        <a:buFont typeface="Arial" pitchFamily="34" charset="0"/>
                        <a:buChar char="•"/>
                      </a:pPr>
                      <a:r>
                        <a:rPr lang="en-US" sz="1600" dirty="0" smtClean="0"/>
                        <a:t>Once on hold, all data is preserved irrespective of user or Admin access.</a:t>
                      </a:r>
                    </a:p>
                    <a:p>
                      <a:pPr marL="285750" indent="-285750">
                        <a:buFont typeface="Arial" pitchFamily="34" charset="0"/>
                        <a:buChar char="•"/>
                      </a:pPr>
                      <a:r>
                        <a:rPr lang="en-US" sz="1600" dirty="0" smtClean="0"/>
                        <a:t>Multi-mailbox search can retrieve</a:t>
                      </a:r>
                      <a:r>
                        <a:rPr lang="en-US" sz="1600" baseline="0" dirty="0" smtClean="0"/>
                        <a:t> items indexed in dumpster folder  </a:t>
                      </a:r>
                      <a:endParaRPr lang="en-US" sz="1600" dirty="0" smtClean="0"/>
                    </a:p>
                  </a:txBody>
                  <a:tcPr/>
                </a:tc>
              </a:tr>
              <a:tr h="68729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Admin can recover and discover all items</a:t>
                      </a:r>
                      <a:endParaRPr lang="en-US" sz="1600" b="1" dirty="0"/>
                    </a:p>
                  </a:txBody>
                  <a:tcPr/>
                </a:tc>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600" dirty="0" smtClean="0"/>
                    </a:p>
                  </a:txBody>
                  <a:tcPr/>
                </a:tc>
              </a:tr>
              <a:tr h="544108">
                <a:tc>
                  <a:txBody>
                    <a:bodyPr/>
                    <a:lstStyle/>
                    <a:p>
                      <a:r>
                        <a:rPr lang="en-US" sz="1600" dirty="0" smtClean="0"/>
                        <a:t>Configurable alert notification </a:t>
                      </a:r>
                      <a:endParaRPr lang="en-US" sz="1600" b="1"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baseline="0" dirty="0" smtClean="0"/>
                        <a:t>User can receives alerts s that they are on hold; eliminates manual process </a:t>
                      </a:r>
                      <a:endParaRPr lang="en-US" sz="1600" b="0" dirty="0" smtClean="0"/>
                    </a:p>
                  </a:txBody>
                  <a:tcPr/>
                </a:tc>
              </a:tr>
            </a:tbl>
          </a:graphicData>
        </a:graphic>
      </p:graphicFrame>
    </p:spTree>
    <p:extLst>
      <p:ext uri="{BB962C8B-B14F-4D97-AF65-F5344CB8AC3E}">
        <p14:creationId xmlns="" xmlns:p14="http://schemas.microsoft.com/office/powerpoint/2007/7/12/main" val="1747811267"/>
      </p:ext>
    </p:extLst>
  </p:cSld>
  <p:clrMapOvr>
    <a:masterClrMapping/>
  </p:clrMapOvr>
  <p:transition advTm="54785">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dirty="0" smtClean="0"/>
              <a:t>Preserve: Hold Policy Message Flow</a:t>
            </a:r>
            <a:br>
              <a:rPr lang="en-US" dirty="0" smtClean="0"/>
            </a:br>
            <a:r>
              <a:rPr lang="en-US" sz="3600" dirty="0" smtClean="0"/>
              <a:t>Exchange 2007 Behavior</a:t>
            </a:r>
            <a:endParaRPr lang="en-US" sz="3600" dirty="0"/>
          </a:p>
        </p:txBody>
      </p:sp>
      <p:sp>
        <p:nvSpPr>
          <p:cNvPr id="19" name="Rectangle 18"/>
          <p:cNvSpPr/>
          <p:nvPr/>
        </p:nvSpPr>
        <p:spPr>
          <a:xfrm>
            <a:off x="3886200" y="2133601"/>
            <a:ext cx="1676400" cy="3124199"/>
          </a:xfrm>
          <a:prstGeom prst="rect">
            <a:avLst/>
          </a:prstGeom>
          <a:solidFill>
            <a:schemeClr val="accent1">
              <a:lumMod val="60000"/>
              <a:lumOff val="4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Mailbox</a:t>
            </a:r>
            <a:endParaRPr lang="en-US" sz="1400" b="1" dirty="0">
              <a:solidFill>
                <a:schemeClr val="bg1"/>
              </a:solidFill>
            </a:endParaRPr>
          </a:p>
        </p:txBody>
      </p:sp>
      <p:sp>
        <p:nvSpPr>
          <p:cNvPr id="22" name="Rectangle 21"/>
          <p:cNvSpPr/>
          <p:nvPr/>
        </p:nvSpPr>
        <p:spPr>
          <a:xfrm>
            <a:off x="3962400" y="3886200"/>
            <a:ext cx="1524000" cy="12954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solidFill>
                  <a:schemeClr val="bg1"/>
                </a:solidFill>
              </a:rPr>
              <a:t>Dumpster 2.0</a:t>
            </a:r>
          </a:p>
        </p:txBody>
      </p:sp>
      <p:sp>
        <p:nvSpPr>
          <p:cNvPr id="102" name="Rectangle 101"/>
          <p:cNvSpPr/>
          <p:nvPr/>
        </p:nvSpPr>
        <p:spPr>
          <a:xfrm>
            <a:off x="4114800" y="23622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sp>
        <p:nvSpPr>
          <p:cNvPr id="40" name="Rectangle 39"/>
          <p:cNvSpPr/>
          <p:nvPr/>
        </p:nvSpPr>
        <p:spPr>
          <a:xfrm>
            <a:off x="4038600" y="42672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grpSp>
        <p:nvGrpSpPr>
          <p:cNvPr id="3" name="Group 45"/>
          <p:cNvGrpSpPr/>
          <p:nvPr/>
        </p:nvGrpSpPr>
        <p:grpSpPr>
          <a:xfrm>
            <a:off x="2590800" y="2362200"/>
            <a:ext cx="381000" cy="228600"/>
            <a:chOff x="838200" y="3962400"/>
            <a:chExt cx="1066800" cy="533400"/>
          </a:xfrm>
          <a:solidFill>
            <a:schemeClr val="bg1">
              <a:lumMod val="95000"/>
            </a:schemeClr>
          </a:solidFill>
        </p:grpSpPr>
        <p:sp>
          <p:nvSpPr>
            <p:cNvPr id="63" name="Rectangle 62"/>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2209800" y="2131368"/>
            <a:ext cx="1295400" cy="230832"/>
          </a:xfrm>
          <a:prstGeom prst="rect">
            <a:avLst/>
          </a:prstGeom>
          <a:noFill/>
        </p:spPr>
        <p:txBody>
          <a:bodyPr wrap="square" rtlCol="0">
            <a:spAutoFit/>
          </a:bodyPr>
          <a:lstStyle/>
          <a:p>
            <a:r>
              <a:rPr lang="en-US" sz="900" b="1" dirty="0" smtClean="0"/>
              <a:t>(1) Message delivered</a:t>
            </a:r>
            <a:endParaRPr lang="en-US" sz="900" b="1" dirty="0"/>
          </a:p>
        </p:txBody>
      </p:sp>
      <p:sp>
        <p:nvSpPr>
          <p:cNvPr id="84" name="Rectangle 83"/>
          <p:cNvSpPr/>
          <p:nvPr/>
        </p:nvSpPr>
        <p:spPr>
          <a:xfrm>
            <a:off x="3962400" y="35052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85" name="Rectangle 84"/>
          <p:cNvSpPr/>
          <p:nvPr/>
        </p:nvSpPr>
        <p:spPr>
          <a:xfrm>
            <a:off x="3962400" y="28956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86" name="Rectangle 85"/>
          <p:cNvSpPr/>
          <p:nvPr/>
        </p:nvSpPr>
        <p:spPr>
          <a:xfrm>
            <a:off x="3962400" y="32004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116" name="Right Bracket 115"/>
          <p:cNvSpPr/>
          <p:nvPr/>
        </p:nvSpPr>
        <p:spPr>
          <a:xfrm rot="10800000">
            <a:off x="3733800" y="28956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Elbow Connector 125"/>
          <p:cNvCxnSpPr/>
          <p:nvPr/>
        </p:nvCxnSpPr>
        <p:spPr>
          <a:xfrm>
            <a:off x="2971800" y="24765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352800" y="3276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3505200" y="3276600"/>
            <a:ext cx="457200" cy="304800"/>
          </a:xfrm>
          <a:prstGeom prst="bentConnector3">
            <a:avLst>
              <a:gd name="adj1" fmla="val -3327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438400" y="3212068"/>
            <a:ext cx="990600" cy="369332"/>
          </a:xfrm>
          <a:prstGeom prst="rect">
            <a:avLst/>
          </a:prstGeom>
          <a:noFill/>
        </p:spPr>
        <p:txBody>
          <a:bodyPr wrap="square" rtlCol="0">
            <a:spAutoFit/>
          </a:bodyPr>
          <a:lstStyle/>
          <a:p>
            <a:r>
              <a:rPr lang="en-US" sz="900" b="1" dirty="0" smtClean="0"/>
              <a:t>(2) Message deleted by User</a:t>
            </a:r>
            <a:endParaRPr lang="en-US" sz="900" b="1" dirty="0"/>
          </a:p>
        </p:txBody>
      </p:sp>
      <p:cxnSp>
        <p:nvCxnSpPr>
          <p:cNvPr id="186" name="Straight Connector 185"/>
          <p:cNvCxnSpPr/>
          <p:nvPr/>
        </p:nvCxnSpPr>
        <p:spPr>
          <a:xfrm>
            <a:off x="3505200" y="3657600"/>
            <a:ext cx="4572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505200" y="4341812"/>
            <a:ext cx="5334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3163094" y="3999706"/>
            <a:ext cx="685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362200" y="3821668"/>
            <a:ext cx="1143000" cy="369332"/>
          </a:xfrm>
          <a:prstGeom prst="rect">
            <a:avLst/>
          </a:prstGeom>
          <a:noFill/>
        </p:spPr>
        <p:txBody>
          <a:bodyPr wrap="square" rtlCol="0">
            <a:spAutoFit/>
          </a:bodyPr>
          <a:lstStyle/>
          <a:p>
            <a:r>
              <a:rPr lang="en-US" sz="900" b="1" dirty="0" smtClean="0"/>
              <a:t>(3) Message eliminated by User</a:t>
            </a:r>
            <a:endParaRPr lang="en-US" sz="900" b="1" dirty="0"/>
          </a:p>
        </p:txBody>
      </p:sp>
      <p:cxnSp>
        <p:nvCxnSpPr>
          <p:cNvPr id="205" name="Straight Connector 204"/>
          <p:cNvCxnSpPr/>
          <p:nvPr/>
        </p:nvCxnSpPr>
        <p:spPr>
          <a:xfrm>
            <a:off x="3657600" y="4419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657600" y="5562600"/>
            <a:ext cx="4572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3086894" y="4990306"/>
            <a:ext cx="1143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4114800" y="5421868"/>
            <a:ext cx="1295400" cy="369332"/>
          </a:xfrm>
          <a:prstGeom prst="rect">
            <a:avLst/>
          </a:prstGeom>
          <a:noFill/>
        </p:spPr>
        <p:txBody>
          <a:bodyPr wrap="square" rtlCol="0">
            <a:spAutoFit/>
          </a:bodyPr>
          <a:lstStyle/>
          <a:p>
            <a:pPr algn="ctr"/>
            <a:r>
              <a:rPr lang="en-US" sz="900" b="1" dirty="0" smtClean="0"/>
              <a:t>(4) Message purged by user</a:t>
            </a:r>
            <a:endParaRPr lang="en-US" sz="900" b="1" dirty="0"/>
          </a:p>
        </p:txBody>
      </p:sp>
    </p:spTree>
    <p:extLst>
      <p:ext uri="{BB962C8B-B14F-4D97-AF65-F5344CB8AC3E}">
        <p14:creationId xmlns="" xmlns:p14="http://schemas.microsoft.com/office/powerpoint/2007/7/12/main" val="714038199"/>
      </p:ext>
    </p:extLst>
  </p:cSld>
  <p:clrMapOvr>
    <a:masterClrMapping/>
  </p:clrMapOvr>
  <p:transition advTm="16355">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886200" y="2133601"/>
            <a:ext cx="1676400" cy="3124199"/>
          </a:xfrm>
          <a:prstGeom prst="rect">
            <a:avLst/>
          </a:prstGeom>
          <a:solidFill>
            <a:schemeClr val="accent1">
              <a:lumMod val="60000"/>
              <a:lumOff val="4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Mailbox</a:t>
            </a:r>
            <a:endParaRPr lang="en-US" sz="1400" b="1" dirty="0">
              <a:solidFill>
                <a:schemeClr val="bg1"/>
              </a:solidFill>
            </a:endParaRPr>
          </a:p>
        </p:txBody>
      </p:sp>
      <p:sp>
        <p:nvSpPr>
          <p:cNvPr id="46" name="Rectangle 45"/>
          <p:cNvSpPr/>
          <p:nvPr/>
        </p:nvSpPr>
        <p:spPr>
          <a:xfrm>
            <a:off x="3962400" y="3886200"/>
            <a:ext cx="1524000" cy="12954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solidFill>
                  <a:schemeClr val="bg1"/>
                </a:solidFill>
              </a:rPr>
              <a:t>Dumpster 2.0</a:t>
            </a:r>
          </a:p>
          <a:p>
            <a:pPr algn="ctr"/>
            <a:r>
              <a:rPr lang="en-US" sz="1000" dirty="0" smtClean="0">
                <a:solidFill>
                  <a:schemeClr val="bg1"/>
                </a:solidFill>
              </a:rPr>
              <a:t>Hold = 14 Days</a:t>
            </a:r>
          </a:p>
        </p:txBody>
      </p:sp>
      <p:sp>
        <p:nvSpPr>
          <p:cNvPr id="47" name="Rectangle 46"/>
          <p:cNvSpPr/>
          <p:nvPr/>
        </p:nvSpPr>
        <p:spPr>
          <a:xfrm>
            <a:off x="4038600" y="42672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48" name="Rectangle 47"/>
          <p:cNvSpPr/>
          <p:nvPr/>
        </p:nvSpPr>
        <p:spPr>
          <a:xfrm>
            <a:off x="3962400" y="35052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49" name="Rectangle 48"/>
          <p:cNvSpPr/>
          <p:nvPr/>
        </p:nvSpPr>
        <p:spPr>
          <a:xfrm>
            <a:off x="3962400" y="28956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51" name="Rectangle 50"/>
          <p:cNvSpPr/>
          <p:nvPr/>
        </p:nvSpPr>
        <p:spPr>
          <a:xfrm>
            <a:off x="3962400" y="32004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Preserve: </a:t>
            </a:r>
            <a:r>
              <a:rPr lang="en-US" dirty="0"/>
              <a:t>Hold Policy </a:t>
            </a:r>
            <a:r>
              <a:rPr lang="en-US" dirty="0" smtClean="0"/>
              <a:t>And Item Restore </a:t>
            </a:r>
            <a:r>
              <a:rPr lang="en-US" sz="3600" dirty="0" smtClean="0"/>
              <a:t>Hold (N Days) Policy where N=14</a:t>
            </a:r>
            <a:endParaRPr lang="en-US" sz="3600" dirty="0"/>
          </a:p>
        </p:txBody>
      </p:sp>
      <p:sp>
        <p:nvSpPr>
          <p:cNvPr id="102" name="Rectangle 101"/>
          <p:cNvSpPr/>
          <p:nvPr/>
        </p:nvSpPr>
        <p:spPr>
          <a:xfrm>
            <a:off x="4114800" y="23622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3" name="Group 45"/>
          <p:cNvGrpSpPr/>
          <p:nvPr/>
        </p:nvGrpSpPr>
        <p:grpSpPr>
          <a:xfrm>
            <a:off x="2590800" y="2362200"/>
            <a:ext cx="381000" cy="228600"/>
            <a:chOff x="838200" y="3962400"/>
            <a:chExt cx="1066800" cy="533400"/>
          </a:xfrm>
          <a:solidFill>
            <a:schemeClr val="bg1">
              <a:lumMod val="95000"/>
            </a:schemeClr>
          </a:solidFill>
        </p:grpSpPr>
        <p:sp>
          <p:nvSpPr>
            <p:cNvPr id="63" name="Rectangle 62"/>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2209800" y="2131368"/>
            <a:ext cx="1295400" cy="230832"/>
          </a:xfrm>
          <a:prstGeom prst="rect">
            <a:avLst/>
          </a:prstGeom>
          <a:noFill/>
        </p:spPr>
        <p:txBody>
          <a:bodyPr wrap="square" rtlCol="0">
            <a:spAutoFit/>
          </a:bodyPr>
          <a:lstStyle/>
          <a:p>
            <a:r>
              <a:rPr lang="en-US" sz="900" b="1" dirty="0" smtClean="0"/>
              <a:t>(1) Message delivered</a:t>
            </a:r>
            <a:endParaRPr lang="en-US" sz="900" b="1" dirty="0"/>
          </a:p>
        </p:txBody>
      </p:sp>
      <p:sp>
        <p:nvSpPr>
          <p:cNvPr id="75" name="Rectangle 74"/>
          <p:cNvSpPr/>
          <p:nvPr/>
        </p:nvSpPr>
        <p:spPr>
          <a:xfrm>
            <a:off x="4038600" y="45720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Edits</a:t>
            </a:r>
            <a:endParaRPr lang="en-US" sz="1000" dirty="0"/>
          </a:p>
        </p:txBody>
      </p:sp>
      <p:sp>
        <p:nvSpPr>
          <p:cNvPr id="76" name="Rectangle 75"/>
          <p:cNvSpPr/>
          <p:nvPr/>
        </p:nvSpPr>
        <p:spPr>
          <a:xfrm>
            <a:off x="4038600" y="48768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Purges</a:t>
            </a:r>
            <a:endParaRPr lang="en-US" sz="1000" dirty="0"/>
          </a:p>
        </p:txBody>
      </p:sp>
      <p:sp>
        <p:nvSpPr>
          <p:cNvPr id="116" name="Right Bracket 115"/>
          <p:cNvSpPr/>
          <p:nvPr/>
        </p:nvSpPr>
        <p:spPr>
          <a:xfrm rot="10800000">
            <a:off x="3733800" y="28956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Elbow Connector 125"/>
          <p:cNvCxnSpPr/>
          <p:nvPr/>
        </p:nvCxnSpPr>
        <p:spPr>
          <a:xfrm>
            <a:off x="2971800" y="24765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352800" y="3276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3505200" y="3276600"/>
            <a:ext cx="457200" cy="304800"/>
          </a:xfrm>
          <a:prstGeom prst="bentConnector3">
            <a:avLst>
              <a:gd name="adj1" fmla="val -3327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438400" y="3212068"/>
            <a:ext cx="990600" cy="369332"/>
          </a:xfrm>
          <a:prstGeom prst="rect">
            <a:avLst/>
          </a:prstGeom>
          <a:noFill/>
        </p:spPr>
        <p:txBody>
          <a:bodyPr wrap="square" rtlCol="0">
            <a:spAutoFit/>
          </a:bodyPr>
          <a:lstStyle/>
          <a:p>
            <a:r>
              <a:rPr lang="en-US" sz="900" b="1" dirty="0" smtClean="0"/>
              <a:t>(2) Message deleted by User</a:t>
            </a:r>
            <a:endParaRPr lang="en-US" sz="900" b="1" dirty="0"/>
          </a:p>
        </p:txBody>
      </p:sp>
      <p:cxnSp>
        <p:nvCxnSpPr>
          <p:cNvPr id="186" name="Straight Connector 185"/>
          <p:cNvCxnSpPr/>
          <p:nvPr/>
        </p:nvCxnSpPr>
        <p:spPr>
          <a:xfrm>
            <a:off x="3505200" y="3657600"/>
            <a:ext cx="4572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505200" y="4341812"/>
            <a:ext cx="5334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3163094" y="3999706"/>
            <a:ext cx="685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362200" y="3821668"/>
            <a:ext cx="1143000" cy="369332"/>
          </a:xfrm>
          <a:prstGeom prst="rect">
            <a:avLst/>
          </a:prstGeom>
          <a:noFill/>
        </p:spPr>
        <p:txBody>
          <a:bodyPr wrap="square" rtlCol="0">
            <a:spAutoFit/>
          </a:bodyPr>
          <a:lstStyle/>
          <a:p>
            <a:r>
              <a:rPr lang="en-US" sz="900" b="1" dirty="0" smtClean="0"/>
              <a:t>(3) Message eliminated by User</a:t>
            </a:r>
            <a:endParaRPr lang="en-US" sz="900" b="1" dirty="0"/>
          </a:p>
        </p:txBody>
      </p:sp>
      <p:cxnSp>
        <p:nvCxnSpPr>
          <p:cNvPr id="205" name="Straight Connector 204"/>
          <p:cNvCxnSpPr/>
          <p:nvPr/>
        </p:nvCxnSpPr>
        <p:spPr>
          <a:xfrm>
            <a:off x="3657600" y="4419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657600" y="5029200"/>
            <a:ext cx="3810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3353594" y="4723606"/>
            <a:ext cx="6096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2438400" y="4495800"/>
            <a:ext cx="1295400" cy="369332"/>
          </a:xfrm>
          <a:prstGeom prst="rect">
            <a:avLst/>
          </a:prstGeom>
          <a:noFill/>
        </p:spPr>
        <p:txBody>
          <a:bodyPr wrap="square" rtlCol="0">
            <a:spAutoFit/>
          </a:bodyPr>
          <a:lstStyle/>
          <a:p>
            <a:pPr algn="ctr"/>
            <a:r>
              <a:rPr lang="en-US" sz="900" b="1" dirty="0" smtClean="0"/>
              <a:t>(4) Message “purged” by user</a:t>
            </a:r>
            <a:endParaRPr lang="en-US" sz="900" b="1" dirty="0"/>
          </a:p>
        </p:txBody>
      </p:sp>
      <p:cxnSp>
        <p:nvCxnSpPr>
          <p:cNvPr id="35" name="Straight Connector 34"/>
          <p:cNvCxnSpPr/>
          <p:nvPr/>
        </p:nvCxnSpPr>
        <p:spPr>
          <a:xfrm rot="10800000">
            <a:off x="5334002" y="5638800"/>
            <a:ext cx="609599"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5447903" y="5143897"/>
            <a:ext cx="991394"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4800" y="5421868"/>
            <a:ext cx="1295400" cy="507831"/>
          </a:xfrm>
          <a:prstGeom prst="rect">
            <a:avLst/>
          </a:prstGeom>
          <a:noFill/>
        </p:spPr>
        <p:txBody>
          <a:bodyPr wrap="square" rtlCol="0">
            <a:spAutoFit/>
          </a:bodyPr>
          <a:lstStyle/>
          <a:p>
            <a:pPr algn="ctr"/>
            <a:r>
              <a:rPr lang="en-US" sz="900" b="1" dirty="0" smtClean="0"/>
              <a:t>(5) Message removed from system after 14 days</a:t>
            </a:r>
            <a:endParaRPr lang="en-US" sz="900" b="1" dirty="0"/>
          </a:p>
        </p:txBody>
      </p:sp>
      <p:cxnSp>
        <p:nvCxnSpPr>
          <p:cNvPr id="50" name="Straight Connector 49"/>
          <p:cNvCxnSpPr/>
          <p:nvPr/>
        </p:nvCxnSpPr>
        <p:spPr>
          <a:xfrm>
            <a:off x="5715000" y="4648200"/>
            <a:ext cx="2286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59" name="Right Bracket 58"/>
          <p:cNvSpPr/>
          <p:nvPr/>
        </p:nvSpPr>
        <p:spPr>
          <a:xfrm>
            <a:off x="5638800" y="4191000"/>
            <a:ext cx="76200" cy="9906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07/7/12/main" val="402245910"/>
      </p:ext>
    </p:extLst>
  </p:cSld>
  <p:clrMapOvr>
    <a:masterClrMapping/>
  </p:clrMapOvr>
  <p:transition advTm="122906">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5186680" y="2133601"/>
            <a:ext cx="1676400" cy="3124199"/>
          </a:xfrm>
          <a:prstGeom prst="rect">
            <a:avLst/>
          </a:prstGeom>
          <a:solidFill>
            <a:schemeClr val="accent1">
              <a:lumMod val="60000"/>
              <a:lumOff val="4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Mailbox</a:t>
            </a:r>
            <a:endParaRPr lang="en-US" sz="1400" b="1" dirty="0">
              <a:solidFill>
                <a:schemeClr val="bg1"/>
              </a:solidFill>
            </a:endParaRPr>
          </a:p>
        </p:txBody>
      </p:sp>
      <p:sp>
        <p:nvSpPr>
          <p:cNvPr id="91" name="Rectangle 90"/>
          <p:cNvSpPr/>
          <p:nvPr/>
        </p:nvSpPr>
        <p:spPr>
          <a:xfrm>
            <a:off x="5262880" y="3886200"/>
            <a:ext cx="1524000" cy="12954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solidFill>
                  <a:schemeClr val="bg1"/>
                </a:solidFill>
              </a:rPr>
              <a:t>Dumpster 2.0</a:t>
            </a:r>
          </a:p>
          <a:p>
            <a:pPr algn="ctr"/>
            <a:r>
              <a:rPr lang="en-US" sz="1000" dirty="0" smtClean="0">
                <a:solidFill>
                  <a:schemeClr val="bg1"/>
                </a:solidFill>
              </a:rPr>
              <a:t>Hold = Indefinite</a:t>
            </a:r>
          </a:p>
        </p:txBody>
      </p:sp>
      <p:sp>
        <p:nvSpPr>
          <p:cNvPr id="92" name="Rectangle 91"/>
          <p:cNvSpPr/>
          <p:nvPr/>
        </p:nvSpPr>
        <p:spPr>
          <a:xfrm>
            <a:off x="5339080" y="42672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93" name="Rectangle 92"/>
          <p:cNvSpPr/>
          <p:nvPr/>
        </p:nvSpPr>
        <p:spPr>
          <a:xfrm>
            <a:off x="5262880" y="35052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94" name="Rectangle 93"/>
          <p:cNvSpPr/>
          <p:nvPr/>
        </p:nvSpPr>
        <p:spPr>
          <a:xfrm>
            <a:off x="5262880" y="28956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95" name="Rectangle 94"/>
          <p:cNvSpPr/>
          <p:nvPr/>
        </p:nvSpPr>
        <p:spPr>
          <a:xfrm>
            <a:off x="5262880" y="32004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80" name="Rectangle 79"/>
          <p:cNvSpPr/>
          <p:nvPr/>
        </p:nvSpPr>
        <p:spPr>
          <a:xfrm>
            <a:off x="2037080" y="2133601"/>
            <a:ext cx="1676400" cy="3124199"/>
          </a:xfrm>
          <a:prstGeom prst="rect">
            <a:avLst/>
          </a:prstGeom>
          <a:solidFill>
            <a:schemeClr val="accent1">
              <a:lumMod val="60000"/>
              <a:lumOff val="4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100" b="1" dirty="0" smtClean="0">
                <a:solidFill>
                  <a:schemeClr val="bg1"/>
                </a:solidFill>
              </a:rPr>
              <a:t>Mailbox</a:t>
            </a:r>
            <a:endParaRPr lang="en-US" sz="1400" b="1" dirty="0">
              <a:solidFill>
                <a:schemeClr val="bg1"/>
              </a:solidFill>
            </a:endParaRPr>
          </a:p>
        </p:txBody>
      </p:sp>
      <p:sp>
        <p:nvSpPr>
          <p:cNvPr id="82" name="Rectangle 81"/>
          <p:cNvSpPr/>
          <p:nvPr/>
        </p:nvSpPr>
        <p:spPr>
          <a:xfrm>
            <a:off x="2113280" y="3886200"/>
            <a:ext cx="1524000" cy="12954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000" b="1" dirty="0" smtClean="0">
                <a:solidFill>
                  <a:schemeClr val="bg1"/>
                </a:solidFill>
              </a:rPr>
              <a:t>Dumpster 2.0</a:t>
            </a:r>
          </a:p>
          <a:p>
            <a:pPr algn="ctr"/>
            <a:r>
              <a:rPr lang="en-US" sz="1000" dirty="0" smtClean="0">
                <a:solidFill>
                  <a:schemeClr val="bg1"/>
                </a:solidFill>
              </a:rPr>
              <a:t>Hold = Indefinite</a:t>
            </a:r>
          </a:p>
        </p:txBody>
      </p:sp>
      <p:sp>
        <p:nvSpPr>
          <p:cNvPr id="83" name="Rectangle 82"/>
          <p:cNvSpPr/>
          <p:nvPr/>
        </p:nvSpPr>
        <p:spPr>
          <a:xfrm>
            <a:off x="2189480" y="42672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Recoverable Items</a:t>
            </a:r>
            <a:endParaRPr lang="en-US" sz="1000" dirty="0"/>
          </a:p>
        </p:txBody>
      </p:sp>
      <p:sp>
        <p:nvSpPr>
          <p:cNvPr id="87" name="Rectangle 86"/>
          <p:cNvSpPr/>
          <p:nvPr/>
        </p:nvSpPr>
        <p:spPr>
          <a:xfrm>
            <a:off x="2113280" y="35052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Deleted Items</a:t>
            </a:r>
            <a:endParaRPr lang="en-US" sz="1000" dirty="0">
              <a:solidFill>
                <a:schemeClr val="bg1"/>
              </a:solidFill>
            </a:endParaRPr>
          </a:p>
        </p:txBody>
      </p:sp>
      <p:sp>
        <p:nvSpPr>
          <p:cNvPr id="88" name="Rectangle 87"/>
          <p:cNvSpPr/>
          <p:nvPr/>
        </p:nvSpPr>
        <p:spPr>
          <a:xfrm>
            <a:off x="2113280" y="28956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Inbox</a:t>
            </a:r>
            <a:endParaRPr lang="en-US" sz="1000" dirty="0">
              <a:solidFill>
                <a:schemeClr val="bg1"/>
              </a:solidFill>
            </a:endParaRPr>
          </a:p>
        </p:txBody>
      </p:sp>
      <p:sp>
        <p:nvSpPr>
          <p:cNvPr id="89" name="Rectangle 88"/>
          <p:cNvSpPr/>
          <p:nvPr/>
        </p:nvSpPr>
        <p:spPr>
          <a:xfrm>
            <a:off x="2113280" y="3200400"/>
            <a:ext cx="1524000" cy="228600"/>
          </a:xfrm>
          <a:prstGeom prst="rect">
            <a:avLst/>
          </a:prstGeom>
          <a:solidFill>
            <a:schemeClr val="accent1">
              <a:lumMod val="60000"/>
              <a:lumOff val="40000"/>
            </a:schemeClr>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000" dirty="0" smtClean="0">
                <a:solidFill>
                  <a:schemeClr val="bg1"/>
                </a:solidFill>
              </a:rPr>
              <a:t>…</a:t>
            </a:r>
            <a:endParaRPr lang="en-US" sz="1000" dirty="0">
              <a:solidFill>
                <a:schemeClr val="bg1"/>
              </a:solidFill>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Preserve: </a:t>
            </a:r>
            <a:r>
              <a:rPr lang="en-US" dirty="0"/>
              <a:t>Hold Policy </a:t>
            </a:r>
            <a:r>
              <a:rPr lang="en-US" dirty="0" smtClean="0"/>
              <a:t>and Legal Hold</a:t>
            </a:r>
            <a:br>
              <a:rPr lang="en-US" dirty="0" smtClean="0"/>
            </a:br>
            <a:r>
              <a:rPr lang="en-US" sz="3600" dirty="0" err="1" smtClean="0"/>
              <a:t>Hold</a:t>
            </a:r>
            <a:r>
              <a:rPr lang="en-US" sz="3600" dirty="0" smtClean="0"/>
              <a:t> (N=Indefinite) + Move and Delete Policies </a:t>
            </a:r>
            <a:endParaRPr lang="en-US" sz="3600" dirty="0"/>
          </a:p>
        </p:txBody>
      </p:sp>
      <p:sp>
        <p:nvSpPr>
          <p:cNvPr id="102" name="Rectangle 101"/>
          <p:cNvSpPr/>
          <p:nvPr/>
        </p:nvSpPr>
        <p:spPr>
          <a:xfrm>
            <a:off x="2209800" y="2362200"/>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1-2 yrs of E-mail</a:t>
            </a:r>
          </a:p>
          <a:p>
            <a:pPr>
              <a:buFont typeface="Arial" pitchFamily="34" charset="0"/>
              <a:buChar char="•"/>
            </a:pPr>
            <a:r>
              <a:rPr lang="en-US" sz="1000" dirty="0" smtClean="0">
                <a:solidFill>
                  <a:schemeClr val="bg1"/>
                </a:solidFill>
              </a:rPr>
              <a:t> Size 2-10GB</a:t>
            </a:r>
          </a:p>
          <a:p>
            <a:pPr>
              <a:buFont typeface="Arial" pitchFamily="34" charset="0"/>
              <a:buChar char="•"/>
            </a:pPr>
            <a:r>
              <a:rPr lang="en-US" sz="1000" dirty="0" smtClean="0">
                <a:solidFill>
                  <a:schemeClr val="bg1"/>
                </a:solidFill>
              </a:rPr>
              <a:t> Online and Offline</a:t>
            </a:r>
            <a:endParaRPr lang="en-US" sz="1000" dirty="0">
              <a:solidFill>
                <a:schemeClr val="bg1"/>
              </a:solidFill>
            </a:endParaRPr>
          </a:p>
        </p:txBody>
      </p:sp>
      <p:grpSp>
        <p:nvGrpSpPr>
          <p:cNvPr id="3" name="Group 45"/>
          <p:cNvGrpSpPr/>
          <p:nvPr/>
        </p:nvGrpSpPr>
        <p:grpSpPr>
          <a:xfrm>
            <a:off x="685800" y="2362200"/>
            <a:ext cx="381000" cy="228600"/>
            <a:chOff x="838200" y="3962400"/>
            <a:chExt cx="1066800" cy="533400"/>
          </a:xfrm>
          <a:solidFill>
            <a:schemeClr val="bg1">
              <a:lumMod val="95000"/>
            </a:schemeClr>
          </a:solidFill>
        </p:grpSpPr>
        <p:sp>
          <p:nvSpPr>
            <p:cNvPr id="63" name="Rectangle 62"/>
            <p:cNvSpPr/>
            <p:nvPr/>
          </p:nvSpPr>
          <p:spPr>
            <a:xfrm>
              <a:off x="838200" y="3962400"/>
              <a:ext cx="1066800" cy="533400"/>
            </a:xfrm>
            <a:prstGeom prst="rect">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8382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1371600" y="3962400"/>
              <a:ext cx="533400" cy="30480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304800" y="1981200"/>
            <a:ext cx="1295400" cy="369332"/>
          </a:xfrm>
          <a:prstGeom prst="rect">
            <a:avLst/>
          </a:prstGeom>
          <a:noFill/>
        </p:spPr>
        <p:txBody>
          <a:bodyPr wrap="square" rtlCol="0">
            <a:spAutoFit/>
          </a:bodyPr>
          <a:lstStyle/>
          <a:p>
            <a:r>
              <a:rPr lang="en-US" sz="900" b="1" dirty="0" smtClean="0"/>
              <a:t>(1) Message delivered default Policy applied</a:t>
            </a:r>
            <a:endParaRPr lang="en-US" sz="900" b="1" dirty="0"/>
          </a:p>
        </p:txBody>
      </p:sp>
      <p:sp>
        <p:nvSpPr>
          <p:cNvPr id="75" name="Rectangle 74"/>
          <p:cNvSpPr/>
          <p:nvPr/>
        </p:nvSpPr>
        <p:spPr>
          <a:xfrm>
            <a:off x="2194560" y="45720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Edits</a:t>
            </a:r>
            <a:endParaRPr lang="en-US" sz="1000" dirty="0"/>
          </a:p>
        </p:txBody>
      </p:sp>
      <p:sp>
        <p:nvSpPr>
          <p:cNvPr id="76" name="Rectangle 75"/>
          <p:cNvSpPr/>
          <p:nvPr/>
        </p:nvSpPr>
        <p:spPr>
          <a:xfrm>
            <a:off x="2194560" y="4876800"/>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Purges</a:t>
            </a:r>
            <a:endParaRPr lang="en-US" sz="1000" dirty="0"/>
          </a:p>
        </p:txBody>
      </p:sp>
      <p:sp>
        <p:nvSpPr>
          <p:cNvPr id="97" name="Right Bracket 96"/>
          <p:cNvSpPr/>
          <p:nvPr/>
        </p:nvSpPr>
        <p:spPr>
          <a:xfrm>
            <a:off x="3733800" y="28956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Right Bracket 98"/>
          <p:cNvSpPr/>
          <p:nvPr/>
        </p:nvSpPr>
        <p:spPr>
          <a:xfrm rot="10800000">
            <a:off x="5029201" y="2895600"/>
            <a:ext cx="76200" cy="8382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7" name="Straight Arrow Connector 106"/>
          <p:cNvCxnSpPr>
            <a:stCxn id="97" idx="2"/>
            <a:endCxn id="99" idx="2"/>
          </p:cNvCxnSpPr>
          <p:nvPr/>
        </p:nvCxnSpPr>
        <p:spPr>
          <a:xfrm rot="10800000" flipH="1">
            <a:off x="3809999" y="3314700"/>
            <a:ext cx="1219201" cy="15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733800" y="3124200"/>
            <a:ext cx="1219200" cy="230832"/>
          </a:xfrm>
          <a:prstGeom prst="rect">
            <a:avLst/>
          </a:prstGeom>
          <a:noFill/>
        </p:spPr>
        <p:txBody>
          <a:bodyPr wrap="square" rtlCol="0">
            <a:spAutoFit/>
          </a:bodyPr>
          <a:lstStyle/>
          <a:p>
            <a:pPr algn="ctr"/>
            <a:r>
              <a:rPr lang="en-US" sz="900" b="1" dirty="0" smtClean="0"/>
              <a:t>(5) Message moved</a:t>
            </a:r>
            <a:endParaRPr lang="en-US" sz="900" b="1" dirty="0"/>
          </a:p>
        </p:txBody>
      </p:sp>
      <p:sp>
        <p:nvSpPr>
          <p:cNvPr id="113" name="TextBox 112"/>
          <p:cNvSpPr txBox="1"/>
          <p:nvPr/>
        </p:nvSpPr>
        <p:spPr>
          <a:xfrm>
            <a:off x="3810000" y="3274368"/>
            <a:ext cx="1143000" cy="230832"/>
          </a:xfrm>
          <a:prstGeom prst="rect">
            <a:avLst/>
          </a:prstGeom>
          <a:noFill/>
        </p:spPr>
        <p:txBody>
          <a:bodyPr wrap="square" rtlCol="0">
            <a:spAutoFit/>
          </a:bodyPr>
          <a:lstStyle/>
          <a:p>
            <a:pPr algn="ctr"/>
            <a:r>
              <a:rPr lang="en-US" sz="900" b="1" dirty="0" smtClean="0"/>
              <a:t>by Policy or User</a:t>
            </a:r>
            <a:endParaRPr lang="en-US" sz="900" b="1" dirty="0"/>
          </a:p>
        </p:txBody>
      </p:sp>
      <p:sp>
        <p:nvSpPr>
          <p:cNvPr id="116" name="Right Bracket 115"/>
          <p:cNvSpPr/>
          <p:nvPr/>
        </p:nvSpPr>
        <p:spPr>
          <a:xfrm rot="10800000">
            <a:off x="1828800" y="28956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Elbow Connector 125"/>
          <p:cNvCxnSpPr/>
          <p:nvPr/>
        </p:nvCxnSpPr>
        <p:spPr>
          <a:xfrm>
            <a:off x="1066800" y="2476500"/>
            <a:ext cx="762000" cy="609600"/>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447800" y="3276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1600200" y="3276600"/>
            <a:ext cx="457200" cy="304800"/>
          </a:xfrm>
          <a:prstGeom prst="bentConnector3">
            <a:avLst>
              <a:gd name="adj1" fmla="val -3327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457200" y="3212068"/>
            <a:ext cx="990600" cy="369332"/>
          </a:xfrm>
          <a:prstGeom prst="rect">
            <a:avLst/>
          </a:prstGeom>
          <a:noFill/>
        </p:spPr>
        <p:txBody>
          <a:bodyPr wrap="square" rtlCol="0">
            <a:spAutoFit/>
          </a:bodyPr>
          <a:lstStyle/>
          <a:p>
            <a:r>
              <a:rPr lang="en-US" sz="900" b="1" dirty="0" smtClean="0"/>
              <a:t>(2) Message deleted by User</a:t>
            </a:r>
            <a:endParaRPr lang="en-US" sz="900" b="1" dirty="0"/>
          </a:p>
        </p:txBody>
      </p:sp>
      <p:cxnSp>
        <p:nvCxnSpPr>
          <p:cNvPr id="186" name="Straight Connector 185"/>
          <p:cNvCxnSpPr/>
          <p:nvPr/>
        </p:nvCxnSpPr>
        <p:spPr>
          <a:xfrm>
            <a:off x="1600200" y="3657600"/>
            <a:ext cx="4572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600200" y="4341812"/>
            <a:ext cx="5334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1258094" y="3999706"/>
            <a:ext cx="685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57200" y="3821668"/>
            <a:ext cx="1143000" cy="369332"/>
          </a:xfrm>
          <a:prstGeom prst="rect">
            <a:avLst/>
          </a:prstGeom>
          <a:noFill/>
        </p:spPr>
        <p:txBody>
          <a:bodyPr wrap="square" rtlCol="0">
            <a:spAutoFit/>
          </a:bodyPr>
          <a:lstStyle/>
          <a:p>
            <a:r>
              <a:rPr lang="en-US" sz="900" b="1" dirty="0" smtClean="0"/>
              <a:t>(3) Message eliminated by User</a:t>
            </a:r>
            <a:endParaRPr lang="en-US" sz="900" b="1" dirty="0"/>
          </a:p>
        </p:txBody>
      </p:sp>
      <p:sp>
        <p:nvSpPr>
          <p:cNvPr id="215" name="Rectangle 214"/>
          <p:cNvSpPr/>
          <p:nvPr/>
        </p:nvSpPr>
        <p:spPr>
          <a:xfrm>
            <a:off x="5410200" y="2362199"/>
            <a:ext cx="1295400" cy="467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000" dirty="0" smtClean="0">
                <a:solidFill>
                  <a:schemeClr val="bg1"/>
                </a:solidFill>
              </a:rPr>
              <a:t> 2-10 yrs of E-mail</a:t>
            </a:r>
          </a:p>
          <a:p>
            <a:pPr>
              <a:buFont typeface="Arial" pitchFamily="34" charset="0"/>
              <a:buChar char="•"/>
            </a:pPr>
            <a:r>
              <a:rPr lang="en-US" sz="1000" dirty="0" smtClean="0">
                <a:solidFill>
                  <a:schemeClr val="bg1"/>
                </a:solidFill>
              </a:rPr>
              <a:t> Size 10-30GB</a:t>
            </a:r>
          </a:p>
          <a:p>
            <a:pPr>
              <a:buFont typeface="Arial" pitchFamily="34" charset="0"/>
              <a:buChar char="•"/>
            </a:pPr>
            <a:r>
              <a:rPr lang="en-US" sz="1000" dirty="0" smtClean="0">
                <a:solidFill>
                  <a:schemeClr val="bg1"/>
                </a:solidFill>
              </a:rPr>
              <a:t> Online Only</a:t>
            </a:r>
            <a:endParaRPr lang="en-US" sz="1000" dirty="0">
              <a:solidFill>
                <a:schemeClr val="bg1"/>
              </a:solidFill>
            </a:endParaRPr>
          </a:p>
        </p:txBody>
      </p:sp>
      <p:sp>
        <p:nvSpPr>
          <p:cNvPr id="217" name="Rectangle 216"/>
          <p:cNvSpPr/>
          <p:nvPr/>
        </p:nvSpPr>
        <p:spPr>
          <a:xfrm>
            <a:off x="5334000" y="4571999"/>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Edits</a:t>
            </a:r>
            <a:endParaRPr lang="en-US" sz="1000" dirty="0"/>
          </a:p>
        </p:txBody>
      </p:sp>
      <p:sp>
        <p:nvSpPr>
          <p:cNvPr id="218" name="Rectangle 217"/>
          <p:cNvSpPr/>
          <p:nvPr/>
        </p:nvSpPr>
        <p:spPr>
          <a:xfrm>
            <a:off x="5334000" y="4876799"/>
            <a:ext cx="1371600" cy="228600"/>
          </a:xfrm>
          <a:prstGeom prst="rect">
            <a:avLst/>
          </a:prstGeom>
          <a:solidFill>
            <a:schemeClr val="bg2">
              <a:lumMod val="90000"/>
            </a:schemeClr>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000" dirty="0" smtClean="0"/>
              <a:t>Purges</a:t>
            </a:r>
            <a:endParaRPr lang="en-US" sz="1000" dirty="0"/>
          </a:p>
        </p:txBody>
      </p:sp>
      <p:sp>
        <p:nvSpPr>
          <p:cNvPr id="225" name="TextBox 224"/>
          <p:cNvSpPr txBox="1"/>
          <p:nvPr/>
        </p:nvSpPr>
        <p:spPr>
          <a:xfrm>
            <a:off x="7391400" y="3135868"/>
            <a:ext cx="990600" cy="369332"/>
          </a:xfrm>
          <a:prstGeom prst="rect">
            <a:avLst/>
          </a:prstGeom>
          <a:noFill/>
        </p:spPr>
        <p:txBody>
          <a:bodyPr wrap="square" rtlCol="0">
            <a:spAutoFit/>
          </a:bodyPr>
          <a:lstStyle/>
          <a:p>
            <a:r>
              <a:rPr lang="en-US" sz="900" b="1" dirty="0" smtClean="0"/>
              <a:t>(6) Message deleted by User</a:t>
            </a:r>
            <a:endParaRPr lang="en-US" sz="900" b="1" dirty="0"/>
          </a:p>
        </p:txBody>
      </p:sp>
      <p:cxnSp>
        <p:nvCxnSpPr>
          <p:cNvPr id="226" name="Straight Connector 225"/>
          <p:cNvCxnSpPr/>
          <p:nvPr/>
        </p:nvCxnSpPr>
        <p:spPr>
          <a:xfrm>
            <a:off x="6781800" y="3581400"/>
            <a:ext cx="6096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7239000" y="3821668"/>
            <a:ext cx="1219200" cy="369332"/>
          </a:xfrm>
          <a:prstGeom prst="rect">
            <a:avLst/>
          </a:prstGeom>
          <a:noFill/>
        </p:spPr>
        <p:txBody>
          <a:bodyPr wrap="square" rtlCol="0">
            <a:spAutoFit/>
          </a:bodyPr>
          <a:lstStyle/>
          <a:p>
            <a:r>
              <a:rPr lang="en-US" sz="900" b="1" dirty="0" smtClean="0"/>
              <a:t>(7) Message eliminated by User</a:t>
            </a:r>
            <a:endParaRPr lang="en-US" sz="900" b="1" dirty="0"/>
          </a:p>
        </p:txBody>
      </p:sp>
      <p:sp>
        <p:nvSpPr>
          <p:cNvPr id="234" name="Right Bracket 233"/>
          <p:cNvSpPr/>
          <p:nvPr/>
        </p:nvSpPr>
        <p:spPr>
          <a:xfrm>
            <a:off x="6934200" y="2895600"/>
            <a:ext cx="76200"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Connector 234"/>
          <p:cNvCxnSpPr/>
          <p:nvPr/>
        </p:nvCxnSpPr>
        <p:spPr>
          <a:xfrm>
            <a:off x="7010400" y="31242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flipH="1" flipV="1">
            <a:off x="7161609" y="3352403"/>
            <a:ext cx="457994"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6781800" y="3657600"/>
            <a:ext cx="4572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705600" y="4343400"/>
            <a:ext cx="5334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flipH="1" flipV="1">
            <a:off x="6896894" y="3999706"/>
            <a:ext cx="6858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52600" y="4419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52600" y="5029200"/>
            <a:ext cx="381000" cy="1588"/>
          </a:xfrm>
          <a:prstGeom prst="line">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448594" y="4723606"/>
            <a:ext cx="6096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33400" y="4495800"/>
            <a:ext cx="1295400" cy="369332"/>
          </a:xfrm>
          <a:prstGeom prst="rect">
            <a:avLst/>
          </a:prstGeom>
          <a:noFill/>
        </p:spPr>
        <p:txBody>
          <a:bodyPr wrap="square" rtlCol="0">
            <a:spAutoFit/>
          </a:bodyPr>
          <a:lstStyle/>
          <a:p>
            <a:pPr algn="ctr"/>
            <a:r>
              <a:rPr lang="en-US" sz="900" b="1" dirty="0" smtClean="0"/>
              <a:t>(4) Message “purged” by user</a:t>
            </a:r>
            <a:endParaRPr lang="en-US" sz="900" b="1" dirty="0"/>
          </a:p>
        </p:txBody>
      </p:sp>
      <p:cxnSp>
        <p:nvCxnSpPr>
          <p:cNvPr id="67" name="Straight Connector 66"/>
          <p:cNvCxnSpPr/>
          <p:nvPr/>
        </p:nvCxnSpPr>
        <p:spPr>
          <a:xfrm>
            <a:off x="6705600" y="4419600"/>
            <a:ext cx="3810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05600" y="5027612"/>
            <a:ext cx="381000" cy="1588"/>
          </a:xfrm>
          <a:prstGeom prst="line">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086600" y="4648200"/>
            <a:ext cx="1295400" cy="369332"/>
          </a:xfrm>
          <a:prstGeom prst="rect">
            <a:avLst/>
          </a:prstGeom>
          <a:noFill/>
        </p:spPr>
        <p:txBody>
          <a:bodyPr wrap="square" rtlCol="0">
            <a:spAutoFit/>
          </a:bodyPr>
          <a:lstStyle/>
          <a:p>
            <a:pPr algn="ctr"/>
            <a:r>
              <a:rPr lang="en-US" sz="900" b="1" dirty="0" smtClean="0"/>
              <a:t>(8) Message “purged” by user</a:t>
            </a:r>
            <a:endParaRPr lang="en-US" sz="900" b="1" dirty="0"/>
          </a:p>
        </p:txBody>
      </p:sp>
      <p:cxnSp>
        <p:nvCxnSpPr>
          <p:cNvPr id="79" name="Straight Connector 78"/>
          <p:cNvCxnSpPr/>
          <p:nvPr/>
        </p:nvCxnSpPr>
        <p:spPr>
          <a:xfrm rot="5400000">
            <a:off x="6782594" y="4723606"/>
            <a:ext cx="609600"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07/7/12/main" val="160256107"/>
      </p:ext>
    </p:extLst>
  </p:cSld>
  <p:clrMapOvr>
    <a:masterClrMapping/>
  </p:clrMapOvr>
  <p:transition advTm="193738">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World Today: Pain Points</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07/7/12/main" val="3216787880"/>
              </p:ext>
            </p:extLst>
          </p:nvPr>
        </p:nvGraphicFramePr>
        <p:xfrm>
          <a:off x="304800" y="1219201"/>
          <a:ext cx="8610599" cy="4714152"/>
        </p:xfrm>
        <a:graphic>
          <a:graphicData uri="http://schemas.openxmlformats.org/drawingml/2006/table">
            <a:tbl>
              <a:tblPr firstRow="1" bandRow="1">
                <a:tableStyleId>{073A0DAA-6AF3-43AB-8588-CEC1D06C72B9}</a:tableStyleId>
              </a:tblPr>
              <a:tblGrid>
                <a:gridCol w="2122206"/>
                <a:gridCol w="2144994"/>
                <a:gridCol w="2333002"/>
                <a:gridCol w="2010397"/>
              </a:tblGrid>
              <a:tr h="345046">
                <a:tc>
                  <a:txBody>
                    <a:bodyPr/>
                    <a:lstStyle/>
                    <a:p>
                      <a:r>
                        <a:rPr lang="en-US" sz="2400" dirty="0" smtClean="0"/>
                        <a:t>Mailbox</a:t>
                      </a:r>
                      <a:endParaRPr lang="en-US" sz="2400" dirty="0"/>
                    </a:p>
                  </a:txBody>
                  <a:tcPr/>
                </a:tc>
                <a:tc>
                  <a:txBody>
                    <a:bodyPr/>
                    <a:lstStyle/>
                    <a:p>
                      <a:r>
                        <a:rPr lang="en-US" sz="2400" dirty="0" smtClean="0"/>
                        <a:t>PSTs</a:t>
                      </a:r>
                      <a:endParaRPr lang="en-US" sz="2400" dirty="0"/>
                    </a:p>
                  </a:txBody>
                  <a:tcPr/>
                </a:tc>
                <a:tc>
                  <a:txBody>
                    <a:bodyPr/>
                    <a:lstStyle/>
                    <a:p>
                      <a:r>
                        <a:rPr lang="en-US" sz="2400" dirty="0" smtClean="0"/>
                        <a:t>Personal Archive</a:t>
                      </a:r>
                      <a:endParaRPr lang="en-US" sz="2400" dirty="0"/>
                    </a:p>
                  </a:txBody>
                  <a:tcPr/>
                </a:tc>
                <a:tc>
                  <a:txBody>
                    <a:bodyPr/>
                    <a:lstStyle/>
                    <a:p>
                      <a:r>
                        <a:rPr lang="en-US" sz="2400" dirty="0" smtClean="0"/>
                        <a:t>Org Archive</a:t>
                      </a:r>
                      <a:endParaRPr lang="en-US" sz="2400" dirty="0"/>
                    </a:p>
                  </a:txBody>
                  <a:tcPr/>
                </a:tc>
              </a:tr>
              <a:tr h="323029">
                <a:tc gridSpan="4">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dirty="0" smtClean="0"/>
                        <a:t>Poor End User Experience</a:t>
                      </a:r>
                    </a:p>
                  </a:txBody>
                  <a:tcPr/>
                </a:tc>
                <a:tc hMerge="1">
                  <a:txBody>
                    <a:bodyPr/>
                    <a:lstStyle/>
                    <a:p>
                      <a:endParaRPr lang="en-US"/>
                    </a:p>
                  </a:txBody>
                  <a:tcPr/>
                </a:tc>
                <a:tc hMerge="1">
                  <a:txBody>
                    <a:bodyPr/>
                    <a:lstStyle/>
                    <a:p>
                      <a:pPr lvl="0">
                        <a:buFont typeface="Arial" pitchFamily="34" charset="0"/>
                        <a:buChar char="•"/>
                      </a:pPr>
                      <a:endParaRPr lang="en-US" sz="1200" dirty="0"/>
                    </a:p>
                  </a:txBody>
                  <a:tcPr/>
                </a:tc>
                <a:tc hMerge="1">
                  <a:txBody>
                    <a:bodyPr/>
                    <a:lstStyle/>
                    <a:p>
                      <a:endParaRPr lang="en-US"/>
                    </a:p>
                  </a:txBody>
                  <a:tcPr/>
                </a:tc>
              </a:tr>
              <a:tr h="83150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Quotas painful</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Forwards to keep mail</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User burden of legal hold</a:t>
                      </a:r>
                      <a:endParaRPr lang="en-US" sz="1400" b="1" baseline="0" dirty="0" smtClean="0"/>
                    </a:p>
                  </a:txBody>
                  <a:tcPr/>
                </a:tc>
                <a:tc>
                  <a:txBody>
                    <a:bodyPr/>
                    <a:lstStyle/>
                    <a:p>
                      <a:pPr lvl="0">
                        <a:buFont typeface="Arial" pitchFamily="34" charset="0"/>
                        <a:buChar char="•"/>
                      </a:pPr>
                      <a:r>
                        <a:rPr lang="en-US" sz="1400" b="0" baseline="0" dirty="0" smtClean="0"/>
                        <a:t> Only available </a:t>
                      </a:r>
                      <a:r>
                        <a:rPr lang="en-US" sz="1400" b="0" dirty="0" smtClean="0"/>
                        <a:t>locally</a:t>
                      </a:r>
                    </a:p>
                    <a:p>
                      <a:pPr lvl="0">
                        <a:buFont typeface="Arial" pitchFamily="34" charset="0"/>
                        <a:buChar char="•"/>
                      </a:pPr>
                      <a:r>
                        <a:rPr lang="en-US" sz="1400" baseline="0" dirty="0" smtClean="0"/>
                        <a:t> </a:t>
                      </a:r>
                      <a:r>
                        <a:rPr lang="en-US" sz="1400" dirty="0" smtClean="0"/>
                        <a:t>Search degraded</a:t>
                      </a:r>
                    </a:p>
                    <a:p>
                      <a:pPr lvl="0">
                        <a:buFont typeface="Arial" pitchFamily="34" charset="0"/>
                        <a:buChar char="•"/>
                      </a:pPr>
                      <a:r>
                        <a:rPr lang="en-US" sz="1400" baseline="0" dirty="0" smtClean="0"/>
                        <a:t> Data Loss </a:t>
                      </a:r>
                      <a:r>
                        <a:rPr lang="en-US" sz="1400" dirty="0" smtClean="0"/>
                        <a:t>(&gt;5GB PST) </a:t>
                      </a:r>
                    </a:p>
                  </a:txBody>
                  <a:tcPr/>
                </a:tc>
                <a:tc>
                  <a:txBody>
                    <a:bodyPr/>
                    <a:lstStyle/>
                    <a:p>
                      <a:pPr lvl="0">
                        <a:buFont typeface="Arial" pitchFamily="34" charset="0"/>
                        <a:buChar char="•"/>
                      </a:pPr>
                      <a:r>
                        <a:rPr lang="en-US" sz="1400" dirty="0" smtClean="0"/>
                        <a:t> OLK/OWA Integration</a:t>
                      </a:r>
                    </a:p>
                    <a:p>
                      <a:pPr lvl="0">
                        <a:buFont typeface="Arial" pitchFamily="34" charset="0"/>
                        <a:buChar char="•"/>
                      </a:pPr>
                      <a:r>
                        <a:rPr lang="en-US" sz="1400" dirty="0" smtClean="0"/>
                        <a:t> No user search for data </a:t>
                      </a:r>
                    </a:p>
                    <a:p>
                      <a:pPr lvl="0">
                        <a:buFont typeface="Arial" pitchFamily="34" charset="0"/>
                        <a:buChar char="•"/>
                      </a:pPr>
                      <a:r>
                        <a:rPr lang="en-US" sz="1400" dirty="0" smtClean="0"/>
                        <a:t> Issues with stubs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NA</a:t>
                      </a:r>
                    </a:p>
                  </a:txBody>
                  <a:tcPr/>
                </a:tc>
              </a:tr>
              <a:tr h="323029">
                <a:tc gridSpan="4">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dirty="0" smtClean="0"/>
                        <a:t>Cost and Compliance Toolset for IT Pro/Records Mgr</a:t>
                      </a:r>
                    </a:p>
                  </a:txBody>
                  <a:tcPr/>
                </a:tc>
                <a:tc hMerge="1">
                  <a:txBody>
                    <a:bodyPr/>
                    <a:lstStyle/>
                    <a:p>
                      <a:endParaRPr lang="en-US"/>
                    </a:p>
                  </a:txBody>
                  <a:tcPr/>
                </a:tc>
                <a:tc hMerge="1">
                  <a:txBody>
                    <a:bodyPr/>
                    <a:lstStyle/>
                    <a:p>
                      <a:pPr lvl="0">
                        <a:buFont typeface="Arial" pitchFamily="34" charset="0"/>
                        <a:buChar char="•"/>
                      </a:pPr>
                      <a:endParaRPr lang="en-US" sz="1200" dirty="0"/>
                    </a:p>
                  </a:txBody>
                  <a:tcPr/>
                </a:tc>
                <a:tc hMerge="1">
                  <a:txBody>
                    <a:bodyPr/>
                    <a:lstStyle/>
                    <a:p>
                      <a:endParaRPr lang="en-US"/>
                    </a:p>
                  </a:txBody>
                  <a:tcPr/>
                </a:tc>
              </a:tr>
              <a:tr h="251104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t> </a:t>
                      </a:r>
                      <a:r>
                        <a:rPr lang="en-US" sz="1400" b="0" dirty="0" smtClean="0"/>
                        <a:t>SANs cost limits size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Backup costs limit size</a:t>
                      </a:r>
                    </a:p>
                    <a:p>
                      <a:pPr lvl="0">
                        <a:buFont typeface="Arial" pitchFamily="34" charset="0"/>
                        <a:buChar char="•"/>
                      </a:pPr>
                      <a:r>
                        <a:rPr lang="en-US" sz="1400" kern="1200" dirty="0" smtClean="0">
                          <a:solidFill>
                            <a:schemeClr val="dk1"/>
                          </a:solidFill>
                          <a:latin typeface="+mn-lt"/>
                          <a:ea typeface="+mn-ea"/>
                          <a:cs typeface="+mn-cs"/>
                        </a:rPr>
                        <a:t> High new mail inflow</a:t>
                      </a:r>
                    </a:p>
                    <a:p>
                      <a:pPr lvl="0">
                        <a:buFont typeface="Arial" pitchFamily="34" charset="0"/>
                        <a:buChar char="•"/>
                      </a:pPr>
                      <a:r>
                        <a:rPr lang="en-US" sz="1400" kern="1200" dirty="0" smtClean="0">
                          <a:solidFill>
                            <a:schemeClr val="dk1"/>
                          </a:solidFill>
                          <a:latin typeface="+mn-lt"/>
                          <a:ea typeface="+mn-ea"/>
                          <a:cs typeface="+mn-cs"/>
                        </a:rPr>
                        <a:t> SLAs hard to achieve</a:t>
                      </a:r>
                    </a:p>
                    <a:p>
                      <a:pPr lvl="0">
                        <a:buFont typeface="Arial" pitchFamily="34" charset="0"/>
                        <a:buChar char="•"/>
                      </a:pP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No org-wide mail search</a:t>
                      </a:r>
                    </a:p>
                    <a:p>
                      <a:pPr lvl="0">
                        <a:buFont typeface="Arial" pitchFamily="34" charset="0"/>
                        <a:buChar char="•"/>
                      </a:pPr>
                      <a:r>
                        <a:rPr lang="en-US" sz="1400" kern="1200" dirty="0" smtClean="0">
                          <a:solidFill>
                            <a:schemeClr val="dk1"/>
                          </a:solidFill>
                          <a:latin typeface="+mn-lt"/>
                          <a:ea typeface="+mn-ea"/>
                          <a:cs typeface="+mn-cs"/>
                        </a:rPr>
                        <a:t> No guaranteed legal hold</a:t>
                      </a:r>
                    </a:p>
                    <a:p>
                      <a:pPr lvl="0">
                        <a:buFont typeface="Arial" pitchFamily="34" charset="0"/>
                        <a:buChar char="•"/>
                      </a:pP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Info.</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Disclosure risk</a:t>
                      </a:r>
                    </a:p>
                  </a:txBody>
                  <a:tcPr/>
                </a:tc>
                <a:tc>
                  <a:txBody>
                    <a:bodyPr/>
                    <a:lstStyle/>
                    <a:p>
                      <a:pPr lvl="0">
                        <a:buFont typeface="Arial" pitchFamily="34" charset="0"/>
                        <a:buChar char="•"/>
                      </a:pPr>
                      <a:r>
                        <a:rPr lang="en-US" sz="1400" dirty="0" smtClean="0"/>
                        <a:t> No Discovery</a:t>
                      </a:r>
                    </a:p>
                    <a:p>
                      <a:pPr lvl="0">
                        <a:buFont typeface="Arial" pitchFamily="34" charset="0"/>
                        <a:buChar char="•"/>
                      </a:pPr>
                      <a:r>
                        <a:rPr lang="en-US" sz="1400" dirty="0" smtClean="0"/>
                        <a:t> No Legal</a:t>
                      </a:r>
                      <a:r>
                        <a:rPr lang="en-US" sz="1400" baseline="0" dirty="0" smtClean="0"/>
                        <a:t> Hold</a:t>
                      </a:r>
                    </a:p>
                    <a:p>
                      <a:pPr lvl="0">
                        <a:buFont typeface="Arial" pitchFamily="34" charset="0"/>
                        <a:buChar char="•"/>
                      </a:pPr>
                      <a:r>
                        <a:rPr lang="en-US" sz="1400" baseline="0" dirty="0" smtClean="0"/>
                        <a:t> Corruption caused loss</a:t>
                      </a:r>
                      <a:endParaRPr lang="en-US" sz="1400" b="1" dirty="0" smtClean="0"/>
                    </a:p>
                    <a:p>
                      <a:pPr lvl="0">
                        <a:buFont typeface="Arial" pitchFamily="34" charset="0"/>
                        <a:buChar char="•"/>
                      </a:pPr>
                      <a:r>
                        <a:rPr lang="en-US" sz="1400" baseline="0" dirty="0" smtClean="0"/>
                        <a:t> No Backup/Recovery</a:t>
                      </a:r>
                    </a:p>
                    <a:p>
                      <a:pPr marL="91440" lvl="1">
                        <a:buFont typeface="Arial" pitchFamily="34" charset="0"/>
                        <a:buChar char="•"/>
                      </a:pPr>
                      <a:r>
                        <a:rPr lang="en-US" sz="1400" baseline="0" dirty="0" smtClean="0"/>
                        <a:t> M</a:t>
                      </a:r>
                      <a:r>
                        <a:rPr lang="en-US" sz="1400" dirty="0" smtClean="0"/>
                        <a:t>anual Backups</a:t>
                      </a:r>
                    </a:p>
                    <a:p>
                      <a:pPr marL="91440" lvl="1">
                        <a:buFont typeface="Arial" pitchFamily="34" charset="0"/>
                        <a:buChar char="•"/>
                      </a:pPr>
                      <a:r>
                        <a:rPr lang="en-US" sz="1400" dirty="0" smtClean="0"/>
                        <a:t> Backup to share</a:t>
                      </a:r>
                      <a:endParaRPr lang="en-US" sz="1400" dirty="0"/>
                    </a:p>
                  </a:txBody>
                  <a:tcPr/>
                </a:tc>
                <a:tc>
                  <a:txBody>
                    <a:bodyPr/>
                    <a:lstStyle/>
                    <a:p>
                      <a:pPr lvl="0">
                        <a:buFont typeface="Arial" pitchFamily="34" charset="0"/>
                        <a:buChar char="•"/>
                      </a:pPr>
                      <a:r>
                        <a:rPr lang="en-US" sz="1400" dirty="0" smtClean="0"/>
                        <a:t> &gt;Twice </a:t>
                      </a:r>
                      <a:r>
                        <a:rPr lang="en-US" sz="1400" baseline="0" dirty="0" smtClean="0"/>
                        <a:t>CAPEX/OPEX</a:t>
                      </a:r>
                    </a:p>
                    <a:p>
                      <a:pPr lvl="0">
                        <a:buFont typeface="Arial" pitchFamily="34" charset="0"/>
                        <a:buChar char="•"/>
                      </a:pPr>
                      <a:r>
                        <a:rPr lang="en-US" sz="1400" dirty="0" smtClean="0"/>
                        <a:t> Delays Office upgrades</a:t>
                      </a:r>
                    </a:p>
                    <a:p>
                      <a:pPr lvl="0">
                        <a:buFont typeface="Arial" pitchFamily="34" charset="0"/>
                        <a:buChar char="•"/>
                      </a:pPr>
                      <a:r>
                        <a:rPr lang="en-US" sz="1400" dirty="0" smtClean="0"/>
                        <a:t> Add-in</a:t>
                      </a:r>
                      <a:r>
                        <a:rPr lang="en-US" sz="1400" baseline="0" dirty="0" smtClean="0"/>
                        <a:t> </a:t>
                      </a:r>
                      <a:r>
                        <a:rPr lang="en-US" sz="1400" dirty="0" err="1" smtClean="0"/>
                        <a:t>perf</a:t>
                      </a:r>
                      <a:r>
                        <a:rPr lang="en-US" sz="1400" dirty="0" smtClean="0"/>
                        <a:t>. problems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t> Backup costs limit size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dk1"/>
                          </a:solidFill>
                          <a:latin typeface="+mn-lt"/>
                          <a:ea typeface="+mn-ea"/>
                          <a:cs typeface="+mn-cs"/>
                        </a:rPr>
                        <a:t> No generic feature set</a:t>
                      </a:r>
                      <a:endParaRPr lang="en-US" sz="14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a:t>
                      </a:r>
                      <a:r>
                        <a:rPr lang="en-US" sz="1400" dirty="0" smtClean="0"/>
                        <a:t> &gt;Twice </a:t>
                      </a:r>
                      <a:r>
                        <a:rPr lang="en-US" sz="1400" baseline="0" dirty="0" smtClean="0"/>
                        <a:t>CAPEX/OPEX</a:t>
                      </a:r>
                    </a:p>
                  </a:txBody>
                  <a:tcPr/>
                </a:tc>
              </a:tr>
            </a:tbl>
          </a:graphicData>
        </a:graphic>
      </p:graphicFrame>
    </p:spTree>
    <p:extLst>
      <p:ext uri="{BB962C8B-B14F-4D97-AF65-F5344CB8AC3E}">
        <p14:creationId xmlns="" xmlns:p14="http://schemas.microsoft.com/office/powerpoint/2007/7/12/main" val="96604412"/>
      </p:ext>
    </p:extLst>
  </p:cSld>
  <p:clrMapOvr>
    <a:masterClrMapping/>
  </p:clrMapOvr>
  <p:transition advTm="195796"/>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 Hold Policy</a:t>
            </a:r>
            <a:endParaRPr lang="en-US" dirty="0"/>
          </a:p>
        </p:txBody>
      </p:sp>
      <p:sp>
        <p:nvSpPr>
          <p:cNvPr id="4" name="Content Placeholder 3"/>
          <p:cNvSpPr>
            <a:spLocks noGrp="1"/>
          </p:cNvSpPr>
          <p:nvPr>
            <p:ph idx="1"/>
          </p:nvPr>
        </p:nvSpPr>
        <p:spPr/>
        <p:txBody>
          <a:bodyPr/>
          <a:lstStyle/>
          <a:p>
            <a:pPr lvl="0"/>
            <a:r>
              <a:rPr lang="en-US" dirty="0" smtClean="0"/>
              <a:t>Command line experience</a:t>
            </a:r>
          </a:p>
          <a:p>
            <a:pPr lvl="1"/>
            <a:r>
              <a:rPr lang="en-US" dirty="0"/>
              <a:t>Set-mailbox –</a:t>
            </a:r>
            <a:r>
              <a:rPr lang="en-US" dirty="0" err="1"/>
              <a:t>HoldEnabled</a:t>
            </a:r>
            <a:r>
              <a:rPr lang="en-US" dirty="0"/>
              <a:t> $true –</a:t>
            </a:r>
            <a:r>
              <a:rPr lang="en-US" dirty="0" err="1"/>
              <a:t>HoldPeriod</a:t>
            </a:r>
            <a:r>
              <a:rPr lang="en-US" dirty="0"/>
              <a:t> </a:t>
            </a:r>
            <a:r>
              <a:rPr lang="en-US" i="1" dirty="0"/>
              <a:t>n </a:t>
            </a:r>
            <a:r>
              <a:rPr lang="en-US" i="1" dirty="0" smtClean="0"/>
              <a:t>days</a:t>
            </a:r>
          </a:p>
          <a:p>
            <a:r>
              <a:rPr lang="en-US" dirty="0" smtClean="0"/>
              <a:t>User Experience</a:t>
            </a:r>
            <a:endParaRPr lang="en-US" dirty="0"/>
          </a:p>
        </p:txBody>
      </p:sp>
      <p:pic>
        <p:nvPicPr>
          <p:cNvPr id="5" name="Picture 2"/>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1052513" y="3533775"/>
            <a:ext cx="6696075" cy="22860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07/7/12/main" val="3993557707"/>
      </p:ext>
    </p:extLst>
  </p:cSld>
  <p:clrMapOvr>
    <a:masterClrMapping/>
  </p:clrMapOvr>
  <p:transition advTm="1265">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4400" dirty="0" smtClean="0"/>
              <a:t>Preserve: Journaling</a:t>
            </a:r>
            <a:r>
              <a:rPr lang="en-US" dirty="0" smtClean="0"/>
              <a:t/>
            </a:r>
            <a:br>
              <a:rPr lang="en-US" dirty="0" smtClean="0"/>
            </a:br>
            <a:r>
              <a:rPr sz="3200" smtClean="0">
                <a:solidFill>
                  <a:schemeClr val="tx2"/>
                </a:solidFill>
                <a:effectLst>
                  <a:outerShdw blurRad="38100" dist="38100" dir="2700000" algn="tl">
                    <a:srgbClr val="000000">
                      <a:alpha val="43137"/>
                    </a:srgbClr>
                  </a:outerShdw>
                </a:effectLst>
              </a:rPr>
              <a:t>IT Pros can continue to journal to mailbox or archive</a:t>
            </a:r>
            <a:endParaRPr lang="en-US" sz="3200" dirty="0">
              <a:solidFill>
                <a:schemeClr val="tx2"/>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838200" y="1905000"/>
          <a:ext cx="7086600" cy="3962401"/>
        </p:xfrm>
        <a:graphic>
          <a:graphicData uri="http://schemas.openxmlformats.org/drawingml/2006/table">
            <a:tbl>
              <a:tblPr firstRow="1" bandRow="1">
                <a:tableStyleId>{5C22544A-7EE6-4342-B048-85BDC9FD1C3A}</a:tableStyleId>
              </a:tblPr>
              <a:tblGrid>
                <a:gridCol w="1986897"/>
                <a:gridCol w="5099703"/>
              </a:tblGrid>
              <a:tr h="534668">
                <a:tc>
                  <a:txBody>
                    <a:bodyPr/>
                    <a:lstStyle/>
                    <a:p>
                      <a:r>
                        <a:rPr lang="en-US" sz="1800" dirty="0" smtClean="0"/>
                        <a:t>Feature </a:t>
                      </a:r>
                      <a:endParaRPr lang="en-US" sz="1800" dirty="0"/>
                    </a:p>
                  </a:txBody>
                  <a:tcPr/>
                </a:tc>
                <a:tc>
                  <a:txBody>
                    <a:bodyPr/>
                    <a:lstStyle/>
                    <a:p>
                      <a:r>
                        <a:rPr lang="en-US" sz="1800" dirty="0" smtClean="0"/>
                        <a:t>Benefit</a:t>
                      </a:r>
                      <a:r>
                        <a:rPr lang="en-US" sz="1800" baseline="0" dirty="0" smtClean="0"/>
                        <a:t> </a:t>
                      </a:r>
                      <a:endParaRPr lang="en-US" sz="1800" dirty="0"/>
                    </a:p>
                  </a:txBody>
                  <a:tcPr/>
                </a:tc>
              </a:tr>
              <a:tr h="1318359">
                <a:tc>
                  <a:txBody>
                    <a:bodyPr/>
                    <a:lstStyle/>
                    <a:p>
                      <a:r>
                        <a:rPr lang="en-US" sz="1800" b="1" dirty="0" smtClean="0"/>
                        <a:t>Transport Journaling</a:t>
                      </a:r>
                      <a:r>
                        <a:rPr lang="en-US" sz="1800" b="1" baseline="0" dirty="0" smtClean="0"/>
                        <a:t> </a:t>
                      </a:r>
                      <a:endParaRPr lang="en-US" sz="1800" b="1" dirty="0"/>
                    </a:p>
                  </a:txBody>
                  <a:tcPr/>
                </a:tc>
                <a:tc>
                  <a:txBody>
                    <a:bodyPr/>
                    <a:lstStyle/>
                    <a:p>
                      <a:pPr marL="171450" lvl="1" indent="-171450">
                        <a:buFont typeface="Arial" pitchFamily="34" charset="0"/>
                        <a:buChar char="•"/>
                      </a:pPr>
                      <a:r>
                        <a:rPr lang="en-US" sz="1800" dirty="0" smtClean="0"/>
                        <a:t>Ability to journal individual mailboxes or SMTP address (hosted archive) </a:t>
                      </a:r>
                    </a:p>
                    <a:p>
                      <a:pPr marL="171450" lvl="1" indent="-171450">
                        <a:buFont typeface="Arial" pitchFamily="34" charset="0"/>
                        <a:buChar char="•"/>
                      </a:pPr>
                      <a:r>
                        <a:rPr lang="en-US" sz="1800" dirty="0" smtClean="0"/>
                        <a:t>Detailed reports per To/Cc/Bcc/Alt-Recipient and DL expansion</a:t>
                      </a:r>
                    </a:p>
                  </a:txBody>
                  <a:tcPr/>
                </a:tc>
              </a:tr>
              <a:tr h="2109374">
                <a:tc>
                  <a:txBody>
                    <a:bodyPr/>
                    <a:lstStyle/>
                    <a:p>
                      <a:r>
                        <a:rPr lang="en-US" sz="1800" b="1" dirty="0" smtClean="0"/>
                        <a:t>Journal</a:t>
                      </a:r>
                      <a:r>
                        <a:rPr lang="en-US" sz="1800" b="1" baseline="0" dirty="0" smtClean="0"/>
                        <a:t> Report </a:t>
                      </a:r>
                    </a:p>
                    <a:p>
                      <a:r>
                        <a:rPr lang="en-US" sz="1800" b="1" baseline="0" dirty="0" smtClean="0"/>
                        <a:t>de-duplication </a:t>
                      </a:r>
                      <a:endParaRPr lang="en-US" sz="1800" b="1" dirty="0"/>
                    </a:p>
                  </a:txBody>
                  <a:tcPr/>
                </a:tc>
                <a:tc>
                  <a:txBody>
                    <a:bodyPr/>
                    <a:lstStyle/>
                    <a:p>
                      <a:pPr marL="171450" indent="-171450">
                        <a:buFont typeface="Arial" pitchFamily="34" charset="0"/>
                        <a:buChar char="•"/>
                      </a:pPr>
                      <a:r>
                        <a:rPr lang="en-US" sz="1800" dirty="0" smtClean="0"/>
                        <a:t>Customers report up to 40% duplication of journal reports (Example: internal/external recipients on same DL) </a:t>
                      </a:r>
                    </a:p>
                    <a:p>
                      <a:pPr marL="171450" indent="-171450">
                        <a:buFont typeface="Arial" pitchFamily="34" charset="0"/>
                        <a:buChar char="•"/>
                      </a:pPr>
                      <a:r>
                        <a:rPr lang="en-US" sz="1800" dirty="0" smtClean="0"/>
                        <a:t>E2010 creates one report per message </a:t>
                      </a:r>
                    </a:p>
                    <a:p>
                      <a:pPr marL="171450" indent="-171450">
                        <a:buFont typeface="Arial" pitchFamily="34" charset="0"/>
                        <a:buChar char="•"/>
                      </a:pPr>
                      <a:r>
                        <a:rPr lang="en-US" sz="1800" dirty="0" smtClean="0"/>
                        <a:t>Can dramatically reduce</a:t>
                      </a:r>
                      <a:r>
                        <a:rPr lang="en-US" sz="1800" baseline="0" dirty="0" smtClean="0"/>
                        <a:t> hosted archive storage costs </a:t>
                      </a:r>
                      <a:endParaRPr lang="en-US" sz="1800" dirty="0" smtClean="0"/>
                    </a:p>
                  </a:txBody>
                  <a:tcPr/>
                </a:tc>
              </a:tr>
            </a:tbl>
          </a:graphicData>
        </a:graphic>
      </p:graphicFrame>
    </p:spTree>
    <p:extLst>
      <p:ext uri="{BB962C8B-B14F-4D97-AF65-F5344CB8AC3E}">
        <p14:creationId xmlns="" xmlns:p14="http://schemas.microsoft.com/office/powerpoint/2007/7/12/main" val="2366491680"/>
      </p:ext>
    </p:extLst>
  </p:cSld>
  <p:clrMapOvr>
    <a:masterClrMapping/>
  </p:clrMapOvr>
  <p:transition advTm="1347">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smtClean="0"/>
              <a:t>Multi-Mailbox Search</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rtlCol="0">
            <a:normAutofit lnSpcReduction="10000"/>
          </a:bodyPr>
          <a:lstStyle/>
          <a:p>
            <a:pPr fontAlgn="auto">
              <a:spcAft>
                <a:spcPts val="0"/>
              </a:spcAft>
              <a:buFont typeface="Arial" pitchFamily="34" charset="0"/>
              <a:buNone/>
              <a:defRPr/>
            </a:pPr>
            <a:r>
              <a:rPr lang="en-US" dirty="0" smtClean="0"/>
              <a:t>Discover:</a:t>
            </a:r>
          </a:p>
        </p:txBody>
      </p:sp>
    </p:spTree>
    <p:extLst>
      <p:ext uri="{BB962C8B-B14F-4D97-AF65-F5344CB8AC3E}">
        <p14:creationId xmlns="" xmlns:p14="http://schemas.microsoft.com/office/powerpoint/2007/7/12/main" val="2251305427"/>
      </p:ext>
    </p:extLst>
  </p:cSld>
  <p:clrMapOvr>
    <a:masterClrMapping/>
  </p:clrMapOvr>
  <p:transition advTm="23761">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51194"/>
          </a:xfrm>
        </p:spPr>
        <p:txBody>
          <a:bodyPr>
            <a:normAutofit fontScale="90000"/>
          </a:bodyPr>
          <a:lstStyle/>
          <a:p>
            <a:pPr lvl="0"/>
            <a:r>
              <a:rPr sz="4900" smtClean="0"/>
              <a:t>Multi-Mailbox Search </a:t>
            </a:r>
            <a:r>
              <a:rPr smtClean="0"/>
              <a:t/>
            </a:r>
            <a:br>
              <a:rPr smtClean="0"/>
            </a:br>
            <a:r>
              <a:rPr sz="3600">
                <a:solidFill>
                  <a:schemeClr val="tx2"/>
                </a:solidFill>
                <a:effectLst>
                  <a:outerShdw blurRad="38100" dist="38100" dir="2700000" algn="tl">
                    <a:srgbClr val="000000">
                      <a:alpha val="43137"/>
                    </a:srgbClr>
                  </a:outerShdw>
                </a:effectLst>
              </a:rPr>
              <a:t>Simple, role-based GUI</a:t>
            </a:r>
            <a:r>
              <a:rPr sz="3600" spc="0">
                <a:ln>
                  <a:noFill/>
                </a:ln>
                <a:solidFill>
                  <a:schemeClr val="tx2"/>
                </a:solidFill>
                <a:effectLst>
                  <a:outerShdw blurRad="38100" dist="38100" dir="2700000" algn="tl">
                    <a:srgbClr val="000000">
                      <a:alpha val="43137"/>
                    </a:srgbClr>
                  </a:outerShdw>
                </a:effectLst>
              </a:rPr>
              <a:t> </a:t>
            </a:r>
            <a:r>
              <a:rPr sz="3600" spc="0">
                <a:ln>
                  <a:noFill/>
                </a:ln>
                <a:solidFill>
                  <a:schemeClr val="accent1"/>
                </a:solidFill>
                <a:effectLst>
                  <a:outerShdw blurRad="38100" dist="38100" dir="2700000" algn="tl">
                    <a:srgbClr val="000000">
                      <a:alpha val="43137"/>
                    </a:srgbClr>
                  </a:outerShdw>
                </a:effectLst>
              </a:rPr>
              <a:t/>
            </a:r>
            <a:br>
              <a:rPr sz="3600" spc="0">
                <a:ln>
                  <a:noFill/>
                </a:ln>
                <a:solidFill>
                  <a:schemeClr val="accent1"/>
                </a:solidFill>
                <a:effectLst>
                  <a:outerShdw blurRad="38100" dist="38100" dir="2700000" algn="tl">
                    <a:srgbClr val="000000">
                      <a:alpha val="43137"/>
                    </a:srgbClr>
                  </a:outerShdw>
                </a:effectLst>
              </a:rPr>
            </a:br>
            <a:r>
              <a:rPr smtClean="0"/>
              <a:t/>
            </a:r>
            <a:br>
              <a:rPr smtClean="0"/>
            </a:br>
            <a:endParaRPr lang="en-US" sz="2800" dirty="0"/>
          </a:p>
        </p:txBody>
      </p:sp>
      <p:cxnSp>
        <p:nvCxnSpPr>
          <p:cNvPr id="15" name="Straight Arrow Connector 14"/>
          <p:cNvCxnSpPr/>
          <p:nvPr/>
        </p:nvCxnSpPr>
        <p:spPr>
          <a:xfrm rot="10800000">
            <a:off x="2362200" y="2209800"/>
            <a:ext cx="533400"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000" y="3200400"/>
            <a:ext cx="2286000" cy="2308324"/>
          </a:xfrm>
          <a:prstGeom prst="rect">
            <a:avLst/>
          </a:prstGeom>
          <a:noFill/>
        </p:spPr>
        <p:txBody>
          <a:bodyPr wrap="square" rtlCol="0">
            <a:spAutoFit/>
          </a:bodyPr>
          <a:lstStyle/>
          <a:p>
            <a:r>
              <a:rPr lang="en-US" dirty="0" smtClean="0">
                <a:latin typeface="Segoe" pitchFamily="34" charset="0"/>
              </a:rPr>
              <a:t>Filtering includes: sender, receiver, expiry policy, message size, sent/receive date, cc/bcc, regular expressions, IRM protected items </a:t>
            </a:r>
            <a:endParaRPr lang="en-US" dirty="0"/>
          </a:p>
        </p:txBody>
      </p:sp>
      <p:cxnSp>
        <p:nvCxnSpPr>
          <p:cNvPr id="24" name="Straight Arrow Connector 23"/>
          <p:cNvCxnSpPr/>
          <p:nvPr/>
        </p:nvCxnSpPr>
        <p:spPr>
          <a:xfrm rot="10800000" flipV="1">
            <a:off x="4648200" y="4724400"/>
            <a:ext cx="1143000" cy="1066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11" descr="screenshot.2.jpeg"/>
          <p:cNvPicPr>
            <a:picLocks noChangeAspect="1"/>
          </p:cNvPicPr>
          <p:nvPr/>
        </p:nvPicPr>
        <p:blipFill>
          <a:blip r:embed="rId3"/>
          <a:srcRect t="7087"/>
          <a:stretch>
            <a:fillRect/>
          </a:stretch>
        </p:blipFill>
        <p:spPr>
          <a:xfrm>
            <a:off x="2971800" y="1752600"/>
            <a:ext cx="3505200" cy="3995811"/>
          </a:xfrm>
          <a:prstGeom prst="rect">
            <a:avLst/>
          </a:prstGeom>
        </p:spPr>
      </p:pic>
      <p:pic>
        <p:nvPicPr>
          <p:cNvPr id="18" name="Picture 17" descr="MessageandFieldPicker.png"/>
          <p:cNvPicPr>
            <a:picLocks noChangeAspect="1"/>
          </p:cNvPicPr>
          <p:nvPr/>
        </p:nvPicPr>
        <p:blipFill>
          <a:blip r:embed="rId4"/>
          <a:stretch>
            <a:fillRect/>
          </a:stretch>
        </p:blipFill>
        <p:spPr>
          <a:xfrm>
            <a:off x="6248400" y="3810000"/>
            <a:ext cx="2694692" cy="2590800"/>
          </a:xfrm>
          <a:prstGeom prst="rect">
            <a:avLst/>
          </a:prstGeom>
          <a:ln>
            <a:noFill/>
          </a:ln>
          <a:effectLst>
            <a:outerShdw blurRad="50800" dist="38100" dir="5400000" algn="t" rotWithShape="0">
              <a:prstClr val="black">
                <a:alpha val="40000"/>
              </a:prstClr>
            </a:outerShdw>
          </a:effectLst>
        </p:spPr>
      </p:pic>
      <p:sp>
        <p:nvSpPr>
          <p:cNvPr id="16" name="TextBox 15"/>
          <p:cNvSpPr txBox="1"/>
          <p:nvPr/>
        </p:nvSpPr>
        <p:spPr>
          <a:xfrm>
            <a:off x="6477000" y="1981200"/>
            <a:ext cx="2514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dirty="0" smtClean="0">
                <a:latin typeface="Segoe"/>
              </a:rPr>
              <a:t>  </a:t>
            </a:r>
          </a:p>
          <a:p>
            <a:pPr algn="r"/>
            <a:endParaRPr lang="en-US" dirty="0" smtClean="0">
              <a:latin typeface="Segoe"/>
            </a:endParaRPr>
          </a:p>
        </p:txBody>
      </p:sp>
      <p:cxnSp>
        <p:nvCxnSpPr>
          <p:cNvPr id="19" name="Straight Arrow Connector 18"/>
          <p:cNvCxnSpPr/>
          <p:nvPr/>
        </p:nvCxnSpPr>
        <p:spPr>
          <a:xfrm rot="5400000" flipH="1" flipV="1">
            <a:off x="6849717" y="3695701"/>
            <a:ext cx="1265583" cy="427383"/>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2265127" y="3009900"/>
            <a:ext cx="533400" cy="457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2303227" y="3505200"/>
            <a:ext cx="609600"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V="1">
            <a:off x="2150827" y="3657600"/>
            <a:ext cx="838200" cy="5334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1000" y="1752600"/>
            <a:ext cx="2286000" cy="1200329"/>
          </a:xfrm>
          <a:prstGeom prst="rect">
            <a:avLst/>
          </a:prstGeom>
          <a:noFill/>
        </p:spPr>
        <p:txBody>
          <a:bodyPr wrap="square" rtlCol="0">
            <a:spAutoFit/>
          </a:bodyPr>
          <a:lstStyle/>
          <a:p>
            <a:r>
              <a:rPr lang="en-US" dirty="0" smtClean="0"/>
              <a:t>Delegate access to search to HR, compliance, legal manager </a:t>
            </a:r>
          </a:p>
        </p:txBody>
      </p:sp>
      <p:sp>
        <p:nvSpPr>
          <p:cNvPr id="26" name="TextBox 25"/>
          <p:cNvSpPr txBox="1"/>
          <p:nvPr/>
        </p:nvSpPr>
        <p:spPr>
          <a:xfrm>
            <a:off x="6705600" y="1752600"/>
            <a:ext cx="2286000" cy="1477328"/>
          </a:xfrm>
          <a:prstGeom prst="rect">
            <a:avLst/>
          </a:prstGeom>
          <a:noFill/>
        </p:spPr>
        <p:txBody>
          <a:bodyPr wrap="square" rtlCol="0">
            <a:spAutoFit/>
          </a:bodyPr>
          <a:lstStyle/>
          <a:p>
            <a:r>
              <a:rPr lang="en-US" dirty="0" smtClean="0"/>
              <a:t>Search all mail items (email, IM, contacts, calendar) across primary mailbox, archives</a:t>
            </a:r>
          </a:p>
        </p:txBody>
      </p:sp>
    </p:spTree>
  </p:cSld>
  <p:clrMapOvr>
    <a:masterClrMapping/>
  </p:clrMapOvr>
  <p:transition advTm="1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1.jpeg"/>
          <p:cNvPicPr>
            <a:picLocks noChangeAspect="1"/>
          </p:cNvPicPr>
          <p:nvPr/>
        </p:nvPicPr>
        <p:blipFill>
          <a:blip r:embed="rId3"/>
          <a:srcRect l="822" t="8141" r="892"/>
          <a:stretch>
            <a:fillRect/>
          </a:stretch>
        </p:blipFill>
        <p:spPr>
          <a:xfrm>
            <a:off x="2514599" y="1981199"/>
            <a:ext cx="3886201" cy="4431503"/>
          </a:xfrm>
          <a:prstGeom prst="rect">
            <a:avLst/>
          </a:prstGeom>
        </p:spPr>
      </p:pic>
      <p:sp>
        <p:nvSpPr>
          <p:cNvPr id="7" name="Title 1"/>
          <p:cNvSpPr txBox="1">
            <a:spLocks/>
          </p:cNvSpPr>
          <p:nvPr/>
        </p:nvSpPr>
        <p:spPr>
          <a:xfrm>
            <a:off x="304800" y="304800"/>
            <a:ext cx="6400800"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500" noProof="0" dirty="0" smtClean="0">
                <a:solidFill>
                  <a:schemeClr val="accent1"/>
                </a:solidFill>
                <a:latin typeface="+mj-lt"/>
                <a:ea typeface="+mj-ea"/>
                <a:cs typeface="+mj-cs"/>
              </a:rPr>
              <a:t>M</a:t>
            </a:r>
            <a:r>
              <a:rPr kumimoji="0" lang="en-US" sz="4500" b="0" i="0" u="none" strike="noStrike" kern="1200" cap="none" spc="0" normalizeH="0" baseline="0" noProof="0" dirty="0" smtClean="0">
                <a:ln>
                  <a:noFill/>
                </a:ln>
                <a:solidFill>
                  <a:schemeClr val="accent1"/>
                </a:solidFill>
                <a:effectLst/>
                <a:uLnTx/>
                <a:uFillTx/>
                <a:latin typeface="+mj-lt"/>
                <a:ea typeface="+mj-ea"/>
                <a:cs typeface="+mj-cs"/>
              </a:rPr>
              <a:t>ulti-Mailbox</a:t>
            </a:r>
            <a:r>
              <a:rPr kumimoji="0" lang="en-US" sz="4500" b="0" i="0" u="none" strike="noStrike" kern="1200" cap="none" spc="0" normalizeH="0" noProof="0" dirty="0" smtClean="0">
                <a:ln>
                  <a:noFill/>
                </a:ln>
                <a:solidFill>
                  <a:schemeClr val="accent1"/>
                </a:solidFill>
                <a:effectLst/>
                <a:uLnTx/>
                <a:uFillTx/>
                <a:latin typeface="+mj-lt"/>
                <a:ea typeface="+mj-ea"/>
                <a:cs typeface="+mj-cs"/>
              </a:rPr>
              <a:t> </a:t>
            </a:r>
            <a:r>
              <a:rPr lang="en-US" sz="4500" noProof="0" dirty="0" smtClean="0">
                <a:solidFill>
                  <a:schemeClr val="accent1"/>
                </a:solidFill>
                <a:latin typeface="+mj-lt"/>
                <a:ea typeface="+mj-ea"/>
                <a:cs typeface="+mj-cs"/>
              </a:rPr>
              <a:t>S</a:t>
            </a:r>
            <a:r>
              <a:rPr kumimoji="0" lang="en-US" sz="4500" b="0" i="0" u="none" strike="noStrike" kern="1200" cap="none" spc="0" normalizeH="0" noProof="0" dirty="0" smtClean="0">
                <a:ln>
                  <a:noFill/>
                </a:ln>
                <a:solidFill>
                  <a:schemeClr val="accent1"/>
                </a:solidFill>
                <a:effectLst/>
                <a:uLnTx/>
                <a:uFillTx/>
                <a:latin typeface="+mj-lt"/>
                <a:ea typeface="+mj-ea"/>
                <a:cs typeface="+mj-cs"/>
              </a:rPr>
              <a:t>earch</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300" dirty="0" smtClean="0">
                <a:solidFill>
                  <a:schemeClr val="tx2"/>
                </a:solidFill>
                <a:effectLst>
                  <a:outerShdw blurRad="38100" dist="38100" dir="2700000" algn="tl">
                    <a:srgbClr val="000000">
                      <a:alpha val="43137"/>
                    </a:srgbClr>
                  </a:outerShdw>
                </a:effectLst>
                <a:latin typeface="+mj-lt"/>
                <a:ea typeface="+mj-ea"/>
                <a:cs typeface="+mj-cs"/>
              </a:rPr>
              <a:t>Additional </a:t>
            </a:r>
            <a:r>
              <a:rPr lang="en-US" sz="3300" dirty="0" err="1" smtClean="0">
                <a:solidFill>
                  <a:schemeClr val="tx2"/>
                </a:solidFill>
                <a:effectLst>
                  <a:outerShdw blurRad="38100" dist="38100" dir="2700000" algn="tl">
                    <a:srgbClr val="000000">
                      <a:alpha val="43137"/>
                    </a:srgbClr>
                  </a:outerShdw>
                </a:effectLst>
                <a:latin typeface="+mj-lt"/>
                <a:ea typeface="+mj-ea"/>
                <a:cs typeface="+mj-cs"/>
              </a:rPr>
              <a:t>eDiscovery</a:t>
            </a:r>
            <a:r>
              <a:rPr lang="en-US" sz="3300" dirty="0" smtClean="0">
                <a:solidFill>
                  <a:schemeClr val="tx2"/>
                </a:solidFill>
                <a:effectLst>
                  <a:outerShdw blurRad="38100" dist="38100" dir="2700000" algn="tl">
                    <a:srgbClr val="000000">
                      <a:alpha val="43137"/>
                    </a:srgbClr>
                  </a:outerShdw>
                </a:effectLst>
                <a:latin typeface="+mj-lt"/>
                <a:ea typeface="+mj-ea"/>
                <a:cs typeface="+mj-cs"/>
              </a:rPr>
              <a:t> features </a:t>
            </a:r>
            <a:endParaRPr kumimoji="0" lang="en-US" sz="33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cxnSp>
        <p:nvCxnSpPr>
          <p:cNvPr id="18" name="Straight Arrow Connector 17"/>
          <p:cNvCxnSpPr/>
          <p:nvPr/>
        </p:nvCxnSpPr>
        <p:spPr>
          <a:xfrm rot="10800000" flipV="1">
            <a:off x="1676400" y="5791200"/>
            <a:ext cx="914400" cy="2286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371600" y="4267200"/>
            <a:ext cx="1219200" cy="11430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8600" y="3352800"/>
            <a:ext cx="2362200" cy="1200329"/>
          </a:xfrm>
          <a:prstGeom prst="rect">
            <a:avLst/>
          </a:prstGeom>
          <a:noFill/>
        </p:spPr>
        <p:txBody>
          <a:bodyPr wrap="square" rtlCol="0">
            <a:spAutoFit/>
          </a:bodyPr>
          <a:lstStyle/>
          <a:p>
            <a:r>
              <a:rPr lang="en-US" dirty="0" smtClean="0"/>
              <a:t>Export search results to a mailbox or SMTP address</a:t>
            </a:r>
          </a:p>
          <a:p>
            <a:endParaRPr lang="en-US" dirty="0" err="1" smtClean="0"/>
          </a:p>
        </p:txBody>
      </p:sp>
      <p:sp>
        <p:nvSpPr>
          <p:cNvPr id="13" name="TextBox 12"/>
          <p:cNvSpPr txBox="1"/>
          <p:nvPr/>
        </p:nvSpPr>
        <p:spPr>
          <a:xfrm>
            <a:off x="304800" y="5029200"/>
            <a:ext cx="1524000" cy="1569660"/>
          </a:xfrm>
          <a:prstGeom prst="rect">
            <a:avLst/>
          </a:prstGeom>
          <a:noFill/>
        </p:spPr>
        <p:txBody>
          <a:bodyPr wrap="square" rtlCol="0">
            <a:spAutoFit/>
          </a:bodyPr>
          <a:lstStyle/>
          <a:p>
            <a:r>
              <a:rPr lang="en-US" dirty="0" smtClean="0"/>
              <a:t>Request email alert when search is complete </a:t>
            </a:r>
          </a:p>
          <a:p>
            <a:endParaRPr lang="en-US" sz="2400" dirty="0" err="1" smtClean="0"/>
          </a:p>
        </p:txBody>
      </p:sp>
      <p:pic>
        <p:nvPicPr>
          <p:cNvPr id="1026" name="Picture 2"/>
          <p:cNvPicPr>
            <a:picLocks noChangeAspect="1" noChangeArrowheads="1"/>
          </p:cNvPicPr>
          <p:nvPr/>
        </p:nvPicPr>
        <p:blipFill>
          <a:blip r:embed="rId4"/>
          <a:srcRect t="17228" r="84027" b="54000"/>
          <a:stretch>
            <a:fillRect/>
          </a:stretch>
        </p:blipFill>
        <p:spPr bwMode="auto">
          <a:xfrm>
            <a:off x="5791200" y="1676400"/>
            <a:ext cx="2504342" cy="2819400"/>
          </a:xfrm>
          <a:prstGeom prst="rect">
            <a:avLst/>
          </a:prstGeom>
          <a:noFill/>
          <a:ln w="9525">
            <a:noFill/>
            <a:miter lim="800000"/>
            <a:headEnd/>
            <a:tailEnd/>
          </a:ln>
          <a:effectLst/>
        </p:spPr>
      </p:pic>
      <p:cxnSp>
        <p:nvCxnSpPr>
          <p:cNvPr id="22" name="Straight Arrow Connector 21"/>
          <p:cNvCxnSpPr/>
          <p:nvPr/>
        </p:nvCxnSpPr>
        <p:spPr>
          <a:xfrm rot="10800000">
            <a:off x="1905000" y="2590800"/>
            <a:ext cx="762000" cy="457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04800" y="2133600"/>
            <a:ext cx="1752600" cy="1292662"/>
          </a:xfrm>
          <a:prstGeom prst="rect">
            <a:avLst/>
          </a:prstGeom>
          <a:noFill/>
        </p:spPr>
        <p:txBody>
          <a:bodyPr wrap="square" rtlCol="0">
            <a:spAutoFit/>
          </a:bodyPr>
          <a:lstStyle/>
          <a:p>
            <a:r>
              <a:rPr lang="en-US" dirty="0" smtClean="0"/>
              <a:t>Search specific mailboxes or DLS</a:t>
            </a:r>
          </a:p>
          <a:p>
            <a:endParaRPr lang="en-US" sz="2400" dirty="0" err="1" smtClean="0"/>
          </a:p>
        </p:txBody>
      </p:sp>
      <p:cxnSp>
        <p:nvCxnSpPr>
          <p:cNvPr id="24" name="Straight Arrow Connector 23"/>
          <p:cNvCxnSpPr/>
          <p:nvPr/>
        </p:nvCxnSpPr>
        <p:spPr>
          <a:xfrm rot="16200000" flipH="1">
            <a:off x="7429500" y="4076700"/>
            <a:ext cx="533400" cy="457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553200" y="4572000"/>
            <a:ext cx="2438400" cy="1292662"/>
          </a:xfrm>
          <a:prstGeom prst="rect">
            <a:avLst/>
          </a:prstGeom>
          <a:noFill/>
        </p:spPr>
        <p:txBody>
          <a:bodyPr wrap="square" rtlCol="0">
            <a:spAutoFit/>
          </a:bodyPr>
          <a:lstStyle/>
          <a:p>
            <a:pPr algn="r"/>
            <a:r>
              <a:rPr lang="en-US" dirty="0" smtClean="0"/>
              <a:t>Search results organized per original hierarchy </a:t>
            </a:r>
          </a:p>
          <a:p>
            <a:pPr algn="r"/>
            <a:endParaRPr lang="en-US" sz="2400" dirty="0" err="1" smtClean="0"/>
          </a:p>
        </p:txBody>
      </p:sp>
      <p:sp>
        <p:nvSpPr>
          <p:cNvPr id="30" name="TextBox 29"/>
          <p:cNvSpPr txBox="1"/>
          <p:nvPr/>
        </p:nvSpPr>
        <p:spPr>
          <a:xfrm>
            <a:off x="6541008" y="5370576"/>
            <a:ext cx="2438400" cy="923330"/>
          </a:xfrm>
          <a:prstGeom prst="rect">
            <a:avLst/>
          </a:prstGeom>
          <a:noFill/>
        </p:spPr>
        <p:txBody>
          <a:bodyPr wrap="square" rtlCol="0">
            <a:spAutoFit/>
          </a:bodyPr>
          <a:lstStyle/>
          <a:p>
            <a:pPr algn="r"/>
            <a:r>
              <a:rPr lang="en-US" dirty="0" smtClean="0"/>
              <a:t>API enables 3</a:t>
            </a:r>
            <a:r>
              <a:rPr lang="en-US" baseline="30000" dirty="0" smtClean="0"/>
              <a:t>rd</a:t>
            </a:r>
            <a:r>
              <a:rPr lang="en-US" dirty="0" smtClean="0"/>
              <a:t> tool integration with query results for processing  </a:t>
            </a:r>
          </a:p>
        </p:txBody>
      </p:sp>
    </p:spTree>
  </p:cSld>
  <p:clrMapOvr>
    <a:masterClrMapping/>
  </p:clrMapOvr>
  <p:transition advTm="875">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Hold and Discover</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Archive Summary</a:t>
            </a:r>
            <a:endParaRPr lang="en-US" dirty="0"/>
          </a:p>
        </p:txBody>
      </p:sp>
      <p:sp>
        <p:nvSpPr>
          <p:cNvPr id="6" name="Content Placeholder 5"/>
          <p:cNvSpPr>
            <a:spLocks noGrp="1"/>
          </p:cNvSpPr>
          <p:nvPr>
            <p:ph idx="1"/>
          </p:nvPr>
        </p:nvSpPr>
        <p:spPr>
          <a:xfrm>
            <a:off x="381000" y="930303"/>
            <a:ext cx="8382000" cy="4964267"/>
          </a:xfrm>
        </p:spPr>
        <p:txBody>
          <a:bodyPr/>
          <a:lstStyle/>
          <a:p>
            <a:r>
              <a:rPr lang="en-US" dirty="0" smtClean="0"/>
              <a:t>Exchange 2007</a:t>
            </a:r>
          </a:p>
          <a:p>
            <a:pPr lvl="1"/>
            <a:r>
              <a:rPr lang="en-US" sz="2400" dirty="0" smtClean="0"/>
              <a:t>Managed Folders</a:t>
            </a:r>
          </a:p>
          <a:p>
            <a:pPr lvl="1"/>
            <a:r>
              <a:rPr lang="en-US" sz="2400" dirty="0" smtClean="0"/>
              <a:t>Export Mailbox for Discovery</a:t>
            </a:r>
          </a:p>
          <a:p>
            <a:r>
              <a:rPr lang="en-US" dirty="0" smtClean="0"/>
              <a:t>Archive in Exchange 14 RTM</a:t>
            </a:r>
          </a:p>
          <a:p>
            <a:pPr lvl="1"/>
            <a:r>
              <a:rPr lang="en-US" sz="2400" dirty="0" smtClean="0"/>
              <a:t>Archive Mailbox </a:t>
            </a:r>
          </a:p>
          <a:p>
            <a:pPr lvl="1"/>
            <a:r>
              <a:rPr lang="en-US" sz="2400" dirty="0" smtClean="0"/>
              <a:t>Message Retention (Archive and Delete)</a:t>
            </a:r>
          </a:p>
          <a:p>
            <a:pPr lvl="1"/>
            <a:r>
              <a:rPr lang="en-US" sz="2400" dirty="0" smtClean="0"/>
              <a:t>Message </a:t>
            </a:r>
            <a:r>
              <a:rPr lang="en-US" sz="2400" dirty="0"/>
              <a:t>Retention </a:t>
            </a:r>
            <a:r>
              <a:rPr lang="en-US" sz="2400" dirty="0" smtClean="0"/>
              <a:t>(Hold)</a:t>
            </a:r>
          </a:p>
          <a:p>
            <a:pPr lvl="1"/>
            <a:r>
              <a:rPr lang="en-US" sz="2400" dirty="0" smtClean="0"/>
              <a:t>Multi-Mailbox Search</a:t>
            </a:r>
          </a:p>
          <a:p>
            <a:r>
              <a:rPr lang="en-US" dirty="0" smtClean="0"/>
              <a:t>Archiving Futures, Post RTM</a:t>
            </a:r>
          </a:p>
          <a:p>
            <a:pPr lvl="1"/>
            <a:r>
              <a:rPr lang="en-US" sz="2400" dirty="0" smtClean="0"/>
              <a:t>Import/Export PST</a:t>
            </a:r>
          </a:p>
          <a:p>
            <a:pPr lvl="1"/>
            <a:r>
              <a:rPr lang="en-US" sz="2400" dirty="0" smtClean="0"/>
              <a:t>Archive in the Cloud (Separate DB and Hosted)</a:t>
            </a:r>
          </a:p>
          <a:p>
            <a:pPr lvl="1"/>
            <a:r>
              <a:rPr lang="en-US" sz="2400" dirty="0"/>
              <a:t>Journaling metadata</a:t>
            </a:r>
          </a:p>
          <a:p>
            <a:pPr lvl="1"/>
            <a:r>
              <a:rPr lang="en-US" sz="2400" dirty="0" smtClean="0"/>
              <a:t>Configuration and Mailbox Auditing</a:t>
            </a:r>
          </a:p>
          <a:p>
            <a:endParaRPr lang="en-US" dirty="0" smtClean="0"/>
          </a:p>
          <a:p>
            <a:endParaRPr lang="en-US" dirty="0"/>
          </a:p>
          <a:p>
            <a:endParaRPr lang="en-US" dirty="0" smtClean="0"/>
          </a:p>
        </p:txBody>
      </p:sp>
    </p:spTree>
    <p:extLst>
      <p:ext uri="{BB962C8B-B14F-4D97-AF65-F5344CB8AC3E}">
        <p14:creationId xmlns="" xmlns:p14="http://schemas.microsoft.com/office/powerpoint/2007/7/12/main" val="533652485"/>
      </p:ext>
    </p:extLst>
  </p:cSld>
  <p:clrMapOvr>
    <a:masterClrMapping/>
  </p:clrMapOvr>
  <p:transition advTm="28048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bwMode="auto">
          <a:xfrm rot="16200000">
            <a:off x="3886274" y="-2137045"/>
            <a:ext cx="1481796" cy="9033659"/>
          </a:xfrm>
          <a:prstGeom prst="round2SameRect">
            <a:avLst>
              <a:gd name="adj1" fmla="val 50000"/>
              <a:gd name="adj2" fmla="val 0"/>
            </a:avLst>
          </a:prstGeom>
          <a:solidFill>
            <a:schemeClr val="bg2"/>
          </a:soli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latin typeface="Arial" charset="0"/>
              <a:cs typeface="Arial" charset="0"/>
            </a:endParaRPr>
          </a:p>
        </p:txBody>
      </p:sp>
      <p:sp>
        <p:nvSpPr>
          <p:cNvPr id="20" name="TextBox 19"/>
          <p:cNvSpPr txBox="1"/>
          <p:nvPr/>
        </p:nvSpPr>
        <p:spPr>
          <a:xfrm>
            <a:off x="1752600" y="1600200"/>
            <a:ext cx="7391400" cy="1603512"/>
          </a:xfrm>
          <a:prstGeom prst="rect">
            <a:avLst/>
          </a:prstGeom>
          <a:noFill/>
        </p:spPr>
        <p:txBody>
          <a:bodyPr wrap="square" lIns="76197" tIns="38098" rIns="76197" bIns="38098" rtlCol="0">
            <a:spAutoFit/>
          </a:bodyPr>
          <a:lstStyle/>
          <a:p>
            <a:pPr marL="157950" indent="-235470">
              <a:lnSpc>
                <a:spcPct val="90000"/>
              </a:lnSpc>
              <a:spcAft>
                <a:spcPts val="600"/>
              </a:spcAft>
            </a:pPr>
            <a:r>
              <a:rPr lang="en-US" sz="2400" dirty="0" smtClean="0">
                <a:solidFill>
                  <a:schemeClr val="bg1"/>
                </a:solidFill>
              </a:rPr>
              <a:t>Seamless User Experience </a:t>
            </a:r>
          </a:p>
          <a:p>
            <a:pPr marL="112713" indent="-112713">
              <a:lnSpc>
                <a:spcPct val="90000"/>
              </a:lnSpc>
              <a:spcAft>
                <a:spcPts val="600"/>
              </a:spcAft>
              <a:buFont typeface="Arial" pitchFamily="34" charset="0"/>
              <a:buChar char="•"/>
            </a:pPr>
            <a:r>
              <a:rPr lang="en-US" sz="1500" dirty="0" smtClean="0">
                <a:solidFill>
                  <a:schemeClr val="bg1"/>
                </a:solidFill>
              </a:rPr>
              <a:t>Move PSTs manually into Personal Archive folder for discovery </a:t>
            </a:r>
          </a:p>
          <a:p>
            <a:pPr marL="112713" indent="-112713">
              <a:lnSpc>
                <a:spcPct val="90000"/>
              </a:lnSpc>
              <a:spcAft>
                <a:spcPts val="600"/>
              </a:spcAft>
              <a:buFont typeface="Arial" pitchFamily="34" charset="0"/>
              <a:buChar char="•"/>
            </a:pPr>
            <a:r>
              <a:rPr lang="en-US" sz="1500" dirty="0" smtClean="0">
                <a:solidFill>
                  <a:schemeClr val="bg1"/>
                </a:solidFill>
              </a:rPr>
              <a:t>Move mail in primary automatically into Personal Archive to manage quota </a:t>
            </a:r>
          </a:p>
          <a:p>
            <a:pPr marL="112713" indent="-112713">
              <a:lnSpc>
                <a:spcPct val="90000"/>
              </a:lnSpc>
              <a:spcAft>
                <a:spcPts val="600"/>
              </a:spcAft>
              <a:buFont typeface="Arial" pitchFamily="34" charset="0"/>
              <a:buChar char="•"/>
            </a:pPr>
            <a:r>
              <a:rPr lang="en-US" sz="1500" dirty="0" smtClean="0">
                <a:solidFill>
                  <a:schemeClr val="bg1"/>
                </a:solidFill>
              </a:rPr>
              <a:t>Access archive through Outlook or OWA</a:t>
            </a:r>
          </a:p>
          <a:p>
            <a:pPr marL="112713" indent="-112713">
              <a:lnSpc>
                <a:spcPct val="90000"/>
              </a:lnSpc>
              <a:spcAft>
                <a:spcPts val="600"/>
              </a:spcAft>
              <a:buFont typeface="Arial" pitchFamily="34" charset="0"/>
              <a:buChar char="•"/>
            </a:pPr>
            <a:r>
              <a:rPr lang="en-US" sz="1500" dirty="0" smtClean="0">
                <a:solidFill>
                  <a:schemeClr val="bg1"/>
                </a:solidFill>
              </a:rPr>
              <a:t>Apply retention policies, Search across primary mailbox and Personal Archive</a:t>
            </a:r>
          </a:p>
        </p:txBody>
      </p:sp>
      <p:sp>
        <p:nvSpPr>
          <p:cNvPr id="27" name="Title 26"/>
          <p:cNvSpPr>
            <a:spLocks noGrp="1"/>
          </p:cNvSpPr>
          <p:nvPr>
            <p:ph type="title"/>
          </p:nvPr>
        </p:nvSpPr>
        <p:spPr>
          <a:xfrm>
            <a:off x="352425" y="300038"/>
            <a:ext cx="8382000" cy="836612"/>
          </a:xfrm>
        </p:spPr>
        <p:txBody>
          <a:bodyPr>
            <a:normAutofit fontScale="90000"/>
          </a:bodyPr>
          <a:lstStyle/>
          <a:p>
            <a:pPr algn="l"/>
            <a:r>
              <a:rPr lang="en-US" sz="4400" dirty="0" smtClean="0"/>
              <a:t>Exchange 2010 Archiving and Retention </a:t>
            </a:r>
            <a:r>
              <a:rPr lang="en-US" dirty="0" smtClean="0"/>
              <a:t/>
            </a:r>
            <a:br>
              <a:rPr lang="en-US" dirty="0" smtClean="0"/>
            </a:br>
            <a:r>
              <a:rPr lang="en-US" sz="3600" dirty="0" smtClean="0">
                <a:solidFill>
                  <a:schemeClr val="tx2"/>
                </a:solidFill>
                <a:effectLst>
                  <a:outerShdw blurRad="38100" dist="38100" dir="2700000" algn="tl">
                    <a:srgbClr val="000000">
                      <a:alpha val="43137"/>
                    </a:srgbClr>
                  </a:outerShdw>
                </a:effectLst>
              </a:rPr>
              <a:t>Key Benefits Summary </a:t>
            </a:r>
            <a:r>
              <a:rPr lang="en-US" sz="3600" dirty="0" smtClean="0">
                <a:solidFill>
                  <a:schemeClr val="tx2"/>
                </a:solidFill>
              </a:rPr>
              <a:t> </a:t>
            </a:r>
            <a:r>
              <a:rPr sz="3600" smtClean="0"/>
              <a:t/>
            </a:r>
            <a:br>
              <a:rPr sz="3600" smtClean="0"/>
            </a:br>
            <a:endParaRPr lang="en-US" sz="3600" dirty="0">
              <a:effectLst>
                <a:outerShdw blurRad="38100" dist="38100" dir="2700000" algn="tl">
                  <a:srgbClr val="000000">
                    <a:alpha val="43137"/>
                  </a:srgbClr>
                </a:outerShdw>
              </a:effectLst>
            </a:endParaRPr>
          </a:p>
        </p:txBody>
      </p:sp>
      <p:sp>
        <p:nvSpPr>
          <p:cNvPr id="29" name="Round Same Side Corner Rectangle 28"/>
          <p:cNvSpPr/>
          <p:nvPr/>
        </p:nvSpPr>
        <p:spPr bwMode="auto">
          <a:xfrm rot="16200000">
            <a:off x="3886272" y="-499331"/>
            <a:ext cx="1481796" cy="9033659"/>
          </a:xfrm>
          <a:prstGeom prst="round2SameRect">
            <a:avLst>
              <a:gd name="adj1" fmla="val 50000"/>
              <a:gd name="adj2" fmla="val 0"/>
            </a:avLst>
          </a:prstGeom>
          <a:solidFill>
            <a:schemeClr val="bg2"/>
          </a:soli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latin typeface="Arial" charset="0"/>
              <a:cs typeface="Arial" charset="0"/>
            </a:endParaRPr>
          </a:p>
        </p:txBody>
      </p:sp>
      <p:sp>
        <p:nvSpPr>
          <p:cNvPr id="30" name="TextBox 29"/>
          <p:cNvSpPr txBox="1"/>
          <p:nvPr/>
        </p:nvSpPr>
        <p:spPr>
          <a:xfrm>
            <a:off x="1752600" y="3276600"/>
            <a:ext cx="7391400" cy="1748167"/>
          </a:xfrm>
          <a:prstGeom prst="rect">
            <a:avLst/>
          </a:prstGeom>
          <a:noFill/>
        </p:spPr>
        <p:txBody>
          <a:bodyPr wrap="square" lIns="76197" tIns="38098" rIns="76197" bIns="38098" rtlCol="0">
            <a:spAutoFit/>
          </a:bodyPr>
          <a:lstStyle/>
          <a:p>
            <a:pPr marL="157950" indent="-235470">
              <a:lnSpc>
                <a:spcPct val="90000"/>
              </a:lnSpc>
              <a:spcAft>
                <a:spcPts val="600"/>
              </a:spcAft>
            </a:pPr>
            <a:r>
              <a:rPr lang="en-US" sz="2400" dirty="0" smtClean="0">
                <a:solidFill>
                  <a:schemeClr val="bg1"/>
                </a:solidFill>
              </a:rPr>
              <a:t>Streamlined Administrative Experience  </a:t>
            </a:r>
            <a:endParaRPr lang="en-US" sz="1500" dirty="0" smtClean="0">
              <a:solidFill>
                <a:schemeClr val="bg1"/>
              </a:solidFill>
            </a:endParaRPr>
          </a:p>
          <a:p>
            <a:pPr marL="112713" indent="-112713">
              <a:lnSpc>
                <a:spcPct val="90000"/>
              </a:lnSpc>
              <a:spcAft>
                <a:spcPts val="600"/>
              </a:spcAft>
              <a:buFont typeface="Arial" pitchFamily="34" charset="0"/>
              <a:buChar char="•"/>
            </a:pPr>
            <a:r>
              <a:rPr lang="en-US" sz="1500" dirty="0" smtClean="0">
                <a:solidFill>
                  <a:schemeClr val="bg1"/>
                </a:solidFill>
              </a:rPr>
              <a:t>Leverage familiar Exchange management tools across all primary and archive mailboxes (retention policies, litigation hold, multi-mailbox search) </a:t>
            </a:r>
          </a:p>
          <a:p>
            <a:pPr marL="112713" indent="-112713">
              <a:lnSpc>
                <a:spcPct val="90000"/>
              </a:lnSpc>
              <a:spcAft>
                <a:spcPts val="600"/>
              </a:spcAft>
              <a:buFont typeface="Arial" pitchFamily="34" charset="0"/>
              <a:buChar char="•"/>
            </a:pPr>
            <a:r>
              <a:rPr lang="en-US" sz="1500" dirty="0" smtClean="0">
                <a:solidFill>
                  <a:schemeClr val="bg1"/>
                </a:solidFill>
              </a:rPr>
              <a:t>Delegate compliance-related functions to non-IT compliance officers, legal, HR through easy-to-use GUI</a:t>
            </a:r>
          </a:p>
          <a:p>
            <a:pPr marL="112713" indent="-112713">
              <a:lnSpc>
                <a:spcPct val="90000"/>
              </a:lnSpc>
              <a:spcAft>
                <a:spcPts val="600"/>
              </a:spcAft>
            </a:pPr>
            <a:endParaRPr lang="en-US" sz="1600" dirty="0" smtClean="0">
              <a:solidFill>
                <a:schemeClr val="bg1"/>
              </a:solidFill>
            </a:endParaRPr>
          </a:p>
        </p:txBody>
      </p:sp>
      <p:sp>
        <p:nvSpPr>
          <p:cNvPr id="31" name="Round Same Side Corner Rectangle 30"/>
          <p:cNvSpPr/>
          <p:nvPr/>
        </p:nvSpPr>
        <p:spPr bwMode="auto">
          <a:xfrm rot="16200000">
            <a:off x="3886272" y="1177069"/>
            <a:ext cx="1481796" cy="9033659"/>
          </a:xfrm>
          <a:prstGeom prst="round2SameRect">
            <a:avLst>
              <a:gd name="adj1" fmla="val 50000"/>
              <a:gd name="adj2" fmla="val 0"/>
            </a:avLst>
          </a:prstGeom>
          <a:solidFill>
            <a:schemeClr val="bg2"/>
          </a:soli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latin typeface="Arial" charset="0"/>
              <a:cs typeface="Arial" charset="0"/>
            </a:endParaRPr>
          </a:p>
        </p:txBody>
      </p:sp>
      <p:sp>
        <p:nvSpPr>
          <p:cNvPr id="32" name="TextBox 31"/>
          <p:cNvSpPr txBox="1"/>
          <p:nvPr/>
        </p:nvSpPr>
        <p:spPr>
          <a:xfrm>
            <a:off x="1828800" y="5105400"/>
            <a:ext cx="7026702" cy="1224947"/>
          </a:xfrm>
          <a:prstGeom prst="rect">
            <a:avLst/>
          </a:prstGeom>
          <a:noFill/>
        </p:spPr>
        <p:txBody>
          <a:bodyPr wrap="square" lIns="76197" tIns="38098" rIns="76197" bIns="38098" rtlCol="0">
            <a:spAutoFit/>
          </a:bodyPr>
          <a:lstStyle/>
          <a:p>
            <a:pPr marL="157950" indent="-235470">
              <a:lnSpc>
                <a:spcPct val="90000"/>
              </a:lnSpc>
              <a:spcAft>
                <a:spcPts val="600"/>
              </a:spcAft>
            </a:pPr>
            <a:r>
              <a:rPr lang="en-US" sz="2400" dirty="0" smtClean="0">
                <a:solidFill>
                  <a:schemeClr val="bg1"/>
                </a:solidFill>
              </a:rPr>
              <a:t>Reduced Costs </a:t>
            </a:r>
          </a:p>
          <a:p>
            <a:pPr marL="174625" lvl="1" indent="-174625">
              <a:buFont typeface="Arial" pitchFamily="34" charset="0"/>
              <a:buChar char="•"/>
              <a:defRPr/>
            </a:pPr>
            <a:r>
              <a:rPr lang="en-US" sz="1500" dirty="0" smtClean="0">
                <a:solidFill>
                  <a:schemeClr val="bg1"/>
                </a:solidFill>
              </a:rPr>
              <a:t>No additional archive licenses (archive is part of Exchange 2010 ECAL) </a:t>
            </a:r>
          </a:p>
          <a:p>
            <a:pPr marL="174625" lvl="1" indent="-174625">
              <a:buFont typeface="Arial" pitchFamily="34" charset="0"/>
              <a:buChar char="•"/>
              <a:defRPr/>
            </a:pPr>
            <a:r>
              <a:rPr lang="en-US" sz="1500" dirty="0" smtClean="0">
                <a:solidFill>
                  <a:schemeClr val="bg1"/>
                </a:solidFill>
              </a:rPr>
              <a:t>No separate archive to manage = lower administrative costs</a:t>
            </a:r>
          </a:p>
          <a:p>
            <a:pPr marL="174625" lvl="1" indent="-174625">
              <a:buFont typeface="Arial" pitchFamily="34" charset="0"/>
              <a:buChar char="•"/>
              <a:defRPr/>
            </a:pPr>
            <a:r>
              <a:rPr lang="en-US" sz="1500" dirty="0" smtClean="0">
                <a:solidFill>
                  <a:schemeClr val="bg1"/>
                </a:solidFill>
              </a:rPr>
              <a:t>Option to use DAS-SATA storage architecture to reduce storage costs </a:t>
            </a:r>
          </a:p>
        </p:txBody>
      </p:sp>
      <p:grpSp>
        <p:nvGrpSpPr>
          <p:cNvPr id="2" name="Group 29"/>
          <p:cNvGrpSpPr>
            <a:grpSpLocks/>
          </p:cNvGrpSpPr>
          <p:nvPr/>
        </p:nvGrpSpPr>
        <p:grpSpPr bwMode="auto">
          <a:xfrm>
            <a:off x="685800" y="5257800"/>
            <a:ext cx="762000" cy="902678"/>
            <a:chOff x="2088043" y="5409463"/>
            <a:chExt cx="503790" cy="745290"/>
          </a:xfrm>
          <a:effectLst>
            <a:outerShdw blurRad="76200" dir="18900000" sy="23000" kx="-1200000" algn="bl" rotWithShape="0">
              <a:prstClr val="black">
                <a:alpha val="20000"/>
              </a:prstClr>
            </a:outerShdw>
          </a:effectLst>
        </p:grpSpPr>
        <p:pic>
          <p:nvPicPr>
            <p:cNvPr id="34" name="Picture 59" descr="server_03"/>
            <p:cNvPicPr>
              <a:picLocks noChangeAspect="1" noChangeArrowheads="1"/>
            </p:cNvPicPr>
            <p:nvPr/>
          </p:nvPicPr>
          <p:blipFill>
            <a:blip r:embed="rId3" cstate="email"/>
            <a:srcRect/>
            <a:stretch>
              <a:fillRect/>
            </a:stretch>
          </p:blipFill>
          <p:spPr bwMode="auto">
            <a:xfrm>
              <a:off x="2088043" y="5409463"/>
              <a:ext cx="375253" cy="745290"/>
            </a:xfrm>
            <a:prstGeom prst="rect">
              <a:avLst/>
            </a:prstGeom>
            <a:noFill/>
            <a:ln w="9525">
              <a:noFill/>
              <a:miter lim="800000"/>
              <a:headEnd/>
              <a:tailEnd/>
            </a:ln>
          </p:spPr>
        </p:pic>
        <p:pic>
          <p:nvPicPr>
            <p:cNvPr id="35" name="Picture 25" descr="C:\Program Files\Microsoft Resource DVD Artwork\DVD_ART\Artwork_Imagery\Shapes and Graphics\Symbols\dollar sign thin.png"/>
            <p:cNvPicPr>
              <a:picLocks noChangeAspect="1" noChangeArrowheads="1"/>
            </p:cNvPicPr>
            <p:nvPr/>
          </p:nvPicPr>
          <p:blipFill>
            <a:blip r:embed="rId4" cstate="email"/>
            <a:srcRect/>
            <a:stretch>
              <a:fillRect/>
            </a:stretch>
          </p:blipFill>
          <p:spPr bwMode="auto">
            <a:xfrm>
              <a:off x="2257805" y="5538925"/>
              <a:ext cx="334028" cy="579437"/>
            </a:xfrm>
            <a:prstGeom prst="rect">
              <a:avLst/>
            </a:prstGeom>
            <a:noFill/>
            <a:ln w="9525">
              <a:noFill/>
              <a:miter lim="800000"/>
              <a:headEnd/>
              <a:tailEnd/>
            </a:ln>
          </p:spPr>
        </p:pic>
      </p:grpSp>
      <p:pic>
        <p:nvPicPr>
          <p:cNvPr id="36" name="Picture 3" descr="\\eventsql\dvd\Online_ART\DVD_ART35\Artwork_Imagery\Icons - Illustrations\_WINDOWS SERVER ICONS\People\users people persons man woman.png"/>
          <p:cNvPicPr>
            <a:picLocks noChangeAspect="1" noChangeArrowheads="1"/>
          </p:cNvPicPr>
          <p:nvPr/>
        </p:nvPicPr>
        <p:blipFill>
          <a:blip r:embed="rId5"/>
          <a:srcRect/>
          <a:stretch>
            <a:fillRect/>
          </a:stretch>
        </p:blipFill>
        <p:spPr bwMode="auto">
          <a:xfrm>
            <a:off x="439058" y="1811901"/>
            <a:ext cx="1170215" cy="1083700"/>
          </a:xfrm>
          <a:prstGeom prst="rect">
            <a:avLst/>
          </a:prstGeom>
          <a:noFill/>
        </p:spPr>
      </p:pic>
      <p:pic>
        <p:nvPicPr>
          <p:cNvPr id="40" name="Picture 39" descr="\\eventsql\dvd\Online_ART\DVD_ART35\Artwork_Imagery\Icons - Illustrations\_WINDOWS SERVER ICONS\Tools\Computer Tools toolbox repair servers.png"/>
          <p:cNvPicPr>
            <a:picLocks noChangeAspect="1" noChangeArrowheads="1"/>
          </p:cNvPicPr>
          <p:nvPr/>
        </p:nvPicPr>
        <p:blipFill>
          <a:blip r:embed="rId6"/>
          <a:srcRect/>
          <a:stretch>
            <a:fillRect/>
          </a:stretch>
        </p:blipFill>
        <p:spPr bwMode="auto">
          <a:xfrm>
            <a:off x="533400" y="3505200"/>
            <a:ext cx="914400" cy="1068946"/>
          </a:xfrm>
          <a:prstGeom prst="rect">
            <a:avLst/>
          </a:prstGeom>
          <a:noFill/>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 Same Side Corner Rectangle 68"/>
          <p:cNvSpPr/>
          <p:nvPr/>
        </p:nvSpPr>
        <p:spPr bwMode="hidden">
          <a:xfrm rot="16200000">
            <a:off x="5943591" y="-1868090"/>
            <a:ext cx="162401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9" name="Rounded Rectangle 28"/>
          <p:cNvSpPr/>
          <p:nvPr/>
        </p:nvSpPr>
        <p:spPr bwMode="auto">
          <a:xfrm>
            <a:off x="162045" y="17880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38219" y="4033358"/>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2"/>
          <a:stretch>
            <a:fillRect/>
          </a:stretch>
        </p:blipFill>
        <p:spPr bwMode="black">
          <a:xfrm>
            <a:off x="638175" y="4133526"/>
            <a:ext cx="3624263" cy="738032"/>
          </a:xfrm>
          <a:prstGeom prst="rect">
            <a:avLst/>
          </a:prstGeom>
        </p:spPr>
      </p:pic>
      <p:grpSp>
        <p:nvGrpSpPr>
          <p:cNvPr id="3" name="Group 29"/>
          <p:cNvGrpSpPr/>
          <p:nvPr/>
        </p:nvGrpSpPr>
        <p:grpSpPr>
          <a:xfrm>
            <a:off x="276226" y="20357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6" y="18833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1" y="2932468"/>
            <a:ext cx="3849547" cy="954107"/>
          </a:xfrm>
          <a:prstGeom prst="rect">
            <a:avLst/>
          </a:prstGeom>
        </p:spPr>
        <p:txBody>
          <a:bodyPr wrap="square">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International Content &amp; Community</a:t>
            </a:r>
          </a:p>
        </p:txBody>
      </p:sp>
      <p:sp>
        <p:nvSpPr>
          <p:cNvPr id="48" name="Rectangle 47"/>
          <p:cNvSpPr/>
          <p:nvPr/>
        </p:nvSpPr>
        <p:spPr>
          <a:xfrm>
            <a:off x="714375" y="5000808"/>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5"/>
          <a:stretch>
            <a:fillRect/>
          </a:stretch>
        </p:blipFill>
        <p:spPr bwMode="black">
          <a:xfrm>
            <a:off x="914401" y="1890728"/>
            <a:ext cx="2409825" cy="1076325"/>
          </a:xfrm>
          <a:prstGeom prst="rect">
            <a:avLst/>
          </a:prstGeom>
        </p:spPr>
      </p:pic>
      <p:sp>
        <p:nvSpPr>
          <p:cNvPr id="22" name="Rounded Rectangle 21"/>
          <p:cNvSpPr/>
          <p:nvPr/>
        </p:nvSpPr>
        <p:spPr bwMode="auto">
          <a:xfrm>
            <a:off x="4488409" y="4033358"/>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6"/>
          <a:stretch>
            <a:fillRect/>
          </a:stretch>
        </p:blipFill>
        <p:spPr bwMode="black">
          <a:xfrm>
            <a:off x="5333790" y="4109558"/>
            <a:ext cx="1857375" cy="942975"/>
          </a:xfrm>
          <a:prstGeom prst="rect">
            <a:avLst/>
          </a:prstGeom>
        </p:spPr>
      </p:pic>
      <p:sp>
        <p:nvSpPr>
          <p:cNvPr id="28" name="Rectangle 27"/>
          <p:cNvSpPr/>
          <p:nvPr/>
        </p:nvSpPr>
        <p:spPr>
          <a:xfrm>
            <a:off x="5333790" y="5000808"/>
            <a:ext cx="3352800" cy="1046440"/>
          </a:xfrm>
          <a:prstGeom prst="rect">
            <a:avLst/>
          </a:prstGeom>
        </p:spPr>
        <p:txBody>
          <a:bodyPr wrap="square">
            <a:spAutoFit/>
          </a:bodyPr>
          <a:lstStyle/>
          <a:p>
            <a:pPr>
              <a:spcBef>
                <a:spcPts val="600"/>
              </a:spcBef>
              <a:tabLst>
                <a:tab pos="1828800" algn="l"/>
              </a:tabLst>
            </a:pPr>
            <a:r>
              <a:rPr lang="en-US" sz="2000" dirty="0" smtClean="0">
                <a:hlinkClick r:id="rId7"/>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152400" y="4285108"/>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0" y="4190583"/>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676775" y="4285108"/>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524375" y="4132708"/>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5" y="17880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1" y="20357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1" y="18833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3" y="2932468"/>
            <a:ext cx="4514127" cy="954107"/>
          </a:xfrm>
          <a:prstGeom prst="rect">
            <a:avLst/>
          </a:prstGeom>
        </p:spPr>
        <p:txBody>
          <a:bodyPr wrap="square">
            <a:spAutoFit/>
          </a:bodyPr>
          <a:lstStyle/>
          <a:p>
            <a:pPr>
              <a:spcBef>
                <a:spcPts val="600"/>
              </a:spcBef>
            </a:pPr>
            <a:r>
              <a:rPr lang="en-US" sz="2000" dirty="0" smtClean="0">
                <a:hlinkClick r:id="rId8"/>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dirty="0"/>
              <a:t>Resources</a:t>
            </a:r>
          </a:p>
        </p:txBody>
      </p:sp>
      <p:grpSp>
        <p:nvGrpSpPr>
          <p:cNvPr id="58" name="Group 57"/>
          <p:cNvGrpSpPr/>
          <p:nvPr/>
        </p:nvGrpSpPr>
        <p:grpSpPr bwMode="black">
          <a:xfrm>
            <a:off x="5457616" y="1844428"/>
            <a:ext cx="3477054" cy="771334"/>
            <a:chOff x="5561787" y="0"/>
            <a:chExt cx="3477054" cy="771334"/>
          </a:xfrm>
        </p:grpSpPr>
        <p:pic>
          <p:nvPicPr>
            <p:cNvPr id="56" name="Picture 55" descr="ms_Learning_w.eps"/>
            <p:cNvPicPr>
              <a:picLocks noChangeAspect="1"/>
            </p:cNvPicPr>
            <p:nvPr/>
          </p:nvPicPr>
          <p:blipFill>
            <a:blip r:embed="rId9"/>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0"/>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1"/>
            <a:ext cx="2141623" cy="3962401"/>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from Tech-Ed website.  These will only be available after the event.</a:t>
            </a:r>
            <a:endParaRPr lang="en-US" dirty="0"/>
          </a:p>
        </p:txBody>
      </p:sp>
      <p:sp>
        <p:nvSpPr>
          <p:cNvPr id="68" name="Rectangle 67"/>
          <p:cNvSpPr/>
          <p:nvPr/>
        </p:nvSpPr>
        <p:spPr>
          <a:xfrm>
            <a:off x="4417869" y="300104"/>
            <a:ext cx="4440381" cy="923330"/>
          </a:xfrm>
          <a:prstGeom prst="rect">
            <a:avLst/>
          </a:prstGeom>
        </p:spPr>
        <p:txBody>
          <a:bodyPr wrap="square">
            <a:spAutoFit/>
          </a:bodyPr>
          <a:lstStyle/>
          <a:p>
            <a:pPr marL="0" lvl="1" indent="0">
              <a:lnSpc>
                <a:spcPct val="100000"/>
              </a:lnSpc>
              <a:spcBef>
                <a:spcPts val="0"/>
              </a:spcBef>
              <a:buNone/>
              <a:tabLst>
                <a:tab pos="1828800" algn="l"/>
              </a:tabLst>
            </a:pPr>
            <a:r>
              <a:rPr lang="en-US" dirty="0" err="1" smtClean="0"/>
              <a:t>Tech</a:t>
            </a:r>
            <a:r>
              <a:rPr lang="en-US" dirty="0" err="1" smtClean="0">
                <a:latin typeface="Segoe"/>
              </a:rPr>
              <a:t>·Ed</a:t>
            </a:r>
            <a:r>
              <a:rPr lang="en-US" dirty="0" smtClean="0">
                <a:latin typeface="Segoe"/>
              </a:rPr>
              <a:t> Africa 2009 sessions will be made available for download  the week after the event from:  </a:t>
            </a:r>
            <a:r>
              <a:rPr lang="en-US" dirty="0" smtClean="0">
                <a:latin typeface="Segoe"/>
                <a:hlinkClick r:id="rId11"/>
              </a:rPr>
              <a:t>www.tech-ed.co.za</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000"/>
                            </p:stCondLst>
                            <p:childTnLst>
                              <p:par>
                                <p:cTn id="14" presetID="10" presetClass="exit" presetSubtype="0" fill="hold" grpId="1" nodeType="afterEffect">
                                  <p:stCondLst>
                                    <p:cond delay="200"/>
                                  </p:stCondLst>
                                  <p:childTnLst>
                                    <p:animEffect transition="out" filter="fade">
                                      <p:cBhvr>
                                        <p:cTn id="15" dur="2000"/>
                                        <p:tgtEl>
                                          <p:spTgt spid="42"/>
                                        </p:tgtEl>
                                      </p:cBhvr>
                                    </p:animEffect>
                                    <p:set>
                                      <p:cBhvr>
                                        <p:cTn id="16" dur="1" fill="hold">
                                          <p:stCondLst>
                                            <p:cond delay="1999"/>
                                          </p:stCondLst>
                                        </p:cTn>
                                        <p:tgtEl>
                                          <p:spTgt spid="42"/>
                                        </p:tgtEl>
                                        <p:attrNameLst>
                                          <p:attrName>style.visibility</p:attrName>
                                        </p:attrNameLst>
                                      </p:cBhvr>
                                      <p:to>
                                        <p:strVal val="hidden"/>
                                      </p:to>
                                    </p:set>
                                  </p:childTnLst>
                                </p:cTn>
                              </p:par>
                            </p:childTnLst>
                          </p:cTn>
                        </p:par>
                        <p:par>
                          <p:cTn id="17" fill="hold">
                            <p:stCondLst>
                              <p:cond delay="3200"/>
                            </p:stCondLst>
                            <p:childTnLst>
                              <p:par>
                                <p:cTn id="18" presetID="1"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3200"/>
                            </p:stCondLst>
                            <p:childTnLst>
                              <p:par>
                                <p:cTn id="23" presetID="10" presetClass="exit" presetSubtype="0" fill="hold" grpId="1" nodeType="afterEffect">
                                  <p:stCondLst>
                                    <p:cond delay="200"/>
                                  </p:stCondLst>
                                  <p:childTnLst>
                                    <p:animEffect transition="out" filter="fade">
                                      <p:cBhvr>
                                        <p:cTn id="24" dur="2000"/>
                                        <p:tgtEl>
                                          <p:spTgt spid="41"/>
                                        </p:tgtEl>
                                      </p:cBhvr>
                                    </p:animEffect>
                                    <p:set>
                                      <p:cBhvr>
                                        <p:cTn id="25" dur="1" fill="hold">
                                          <p:stCondLst>
                                            <p:cond delay="1999"/>
                                          </p:stCondLst>
                                        </p:cTn>
                                        <p:tgtEl>
                                          <p:spTgt spid="41"/>
                                        </p:tgtEl>
                                        <p:attrNameLst>
                                          <p:attrName>style.visibility</p:attrName>
                                        </p:attrNameLst>
                                      </p:cBhvr>
                                      <p:to>
                                        <p:strVal val="hidden"/>
                                      </p:to>
                                    </p:set>
                                  </p:childTnLst>
                                </p:cTn>
                              </p:par>
                            </p:childTnLst>
                          </p:cTn>
                        </p:par>
                        <p:par>
                          <p:cTn id="26" fill="hold">
                            <p:stCondLst>
                              <p:cond delay="5400"/>
                            </p:stCondLst>
                            <p:childTnLst>
                              <p:par>
                                <p:cTn id="27" presetID="1"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5400"/>
                            </p:stCondLst>
                            <p:childTnLst>
                              <p:par>
                                <p:cTn id="32" presetID="10" presetClass="exit" presetSubtype="0" fill="hold" grpId="1" nodeType="afterEffect">
                                  <p:stCondLst>
                                    <p:cond delay="200"/>
                                  </p:stCondLst>
                                  <p:childTnLst>
                                    <p:animEffect transition="out" filter="fade">
                                      <p:cBhvr>
                                        <p:cTn id="33" dur="2000"/>
                                        <p:tgtEl>
                                          <p:spTgt spid="51"/>
                                        </p:tgtEl>
                                      </p:cBhvr>
                                    </p:animEffect>
                                    <p:set>
                                      <p:cBhvr>
                                        <p:cTn id="34" dur="1" fill="hold">
                                          <p:stCondLst>
                                            <p:cond delay="1999"/>
                                          </p:stCondLst>
                                        </p:cTn>
                                        <p:tgtEl>
                                          <p:spTgt spid="51"/>
                                        </p:tgtEl>
                                        <p:attrNameLst>
                                          <p:attrName>style.visibility</p:attrName>
                                        </p:attrNameLst>
                                      </p:cBhvr>
                                      <p:to>
                                        <p:strVal val="hidden"/>
                                      </p:to>
                                    </p:set>
                                  </p:childTnLst>
                                </p:cTn>
                              </p:par>
                            </p:childTnLst>
                          </p:cTn>
                        </p:par>
                        <p:par>
                          <p:cTn id="35" fill="hold">
                            <p:stCondLst>
                              <p:cond delay="7600"/>
                            </p:stCondLst>
                            <p:childTnLst>
                              <p:par>
                                <p:cTn id="36" presetID="1"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par>
                          <p:cTn id="40" fill="hold">
                            <p:stCondLst>
                              <p:cond delay="7600"/>
                            </p:stCondLst>
                            <p:childTnLst>
                              <p:par>
                                <p:cTn id="41" presetID="10" presetClass="exit" presetSubtype="0" fill="hold" grpId="1" nodeType="afterEffect">
                                  <p:stCondLst>
                                    <p:cond delay="200"/>
                                  </p:stCondLst>
                                  <p:childTnLst>
                                    <p:animEffect transition="out" filter="fade">
                                      <p:cBhvr>
                                        <p:cTn id="42" dur="2000"/>
                                        <p:tgtEl>
                                          <p:spTgt spid="52"/>
                                        </p:tgtEl>
                                      </p:cBhvr>
                                    </p:animEffect>
                                    <p:set>
                                      <p:cBhvr>
                                        <p:cTn id="43" dur="1" fill="hold">
                                          <p:stCondLst>
                                            <p:cond delay="1999"/>
                                          </p:stCondLst>
                                        </p:cTn>
                                        <p:tgtEl>
                                          <p:spTgt spid="5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1" nodeType="click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1+#ppt_w/2"/>
                                          </p:val>
                                        </p:tav>
                                        <p:tav tm="100000">
                                          <p:val>
                                            <p:strVal val="#ppt_x"/>
                                          </p:val>
                                        </p:tav>
                                      </p:tavLst>
                                    </p:anim>
                                    <p:anim calcmode="lin" valueType="num">
                                      <p:cBhvr additive="base">
                                        <p:cTn id="49"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42" grpId="0" animBg="1"/>
      <p:bldP spid="42" grpId="1" animBg="1"/>
      <p:bldP spid="41" grpId="0" animBg="1"/>
      <p:bldP spid="41" grpId="1" animBg="1"/>
      <p:bldP spid="51" grpId="0" animBg="1"/>
      <p:bldP spid="51"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34"/>
          <p:cNvSpPr/>
          <p:nvPr/>
        </p:nvSpPr>
        <p:spPr bwMode="auto">
          <a:xfrm>
            <a:off x="5860549" y="3104921"/>
            <a:ext cx="1418893" cy="1369850"/>
          </a:xfrm>
          <a:prstGeom prst="cloud">
            <a:avLst/>
          </a:prstGeom>
          <a:solidFill>
            <a:schemeClr val="tx2"/>
          </a:soli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endParaRPr lang="en-US" sz="2400">
              <a:solidFill>
                <a:schemeClr val="tx1"/>
              </a:solidFill>
              <a:latin typeface="+mj-lt"/>
            </a:endParaRPr>
          </a:p>
        </p:txBody>
      </p:sp>
      <p:grpSp>
        <p:nvGrpSpPr>
          <p:cNvPr id="3" name="Group 28"/>
          <p:cNvGrpSpPr/>
          <p:nvPr/>
        </p:nvGrpSpPr>
        <p:grpSpPr>
          <a:xfrm>
            <a:off x="1219229" y="2180304"/>
            <a:ext cx="1408056" cy="997090"/>
            <a:chOff x="-13964" y="0"/>
            <a:chExt cx="1272319" cy="848212"/>
          </a:xfrm>
          <a:scene3d>
            <a:camera prst="orthographicFront"/>
            <a:lightRig rig="flat" dir="t"/>
          </a:scene3d>
        </p:grpSpPr>
        <p:sp>
          <p:nvSpPr>
            <p:cNvPr id="30" name="Oval 29"/>
            <p:cNvSpPr/>
            <p:nvPr/>
          </p:nvSpPr>
          <p:spPr>
            <a:xfrm>
              <a:off x="-13964" y="0"/>
              <a:ext cx="1272319" cy="848212"/>
            </a:xfrm>
            <a:prstGeom prst="ellipse">
              <a:avLst/>
            </a:prstGeom>
            <a:solidFill>
              <a:srgbClr val="00B0F0"/>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31" name="Oval 4"/>
            <p:cNvSpPr/>
            <p:nvPr/>
          </p:nvSpPr>
          <p:spPr>
            <a:xfrm>
              <a:off x="304115" y="274162"/>
              <a:ext cx="636159" cy="2998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solidFill>
                    <a:sysClr val="window" lastClr="FFFFFF"/>
                  </a:solidFill>
                  <a:latin typeface="Calibri"/>
                  <a:ea typeface="+mn-ea"/>
                  <a:cs typeface="+mn-cs"/>
                </a:rPr>
                <a:t> </a:t>
              </a:r>
              <a:endParaRPr lang="en-US" sz="1000" kern="1200" dirty="0">
                <a:solidFill>
                  <a:sysClr val="window" lastClr="FFFFFF"/>
                </a:solidFill>
                <a:latin typeface="Calibri"/>
                <a:ea typeface="+mn-ea"/>
                <a:cs typeface="+mn-cs"/>
              </a:endParaRPr>
            </a:p>
          </p:txBody>
        </p:sp>
      </p:grpSp>
      <p:sp>
        <p:nvSpPr>
          <p:cNvPr id="2" name="Title 1"/>
          <p:cNvSpPr>
            <a:spLocks noGrp="1"/>
          </p:cNvSpPr>
          <p:nvPr>
            <p:ph type="title"/>
          </p:nvPr>
        </p:nvSpPr>
        <p:spPr>
          <a:xfrm>
            <a:off x="187105" y="245198"/>
            <a:ext cx="8375946" cy="762000"/>
          </a:xfrm>
        </p:spPr>
        <p:txBody>
          <a:bodyPr>
            <a:normAutofit fontScale="90000"/>
          </a:bodyPr>
          <a:lstStyle/>
          <a:p>
            <a:r>
              <a:rPr lang="en-US" sz="4400" dirty="0" smtClean="0"/>
              <a:t>Exchange 2010: E-mail in Exchange</a:t>
            </a:r>
            <a:r>
              <a:rPr lang="en-US" sz="4000" dirty="0" smtClean="0"/>
              <a:t/>
            </a:r>
            <a:br>
              <a:rPr lang="en-US" sz="4000" dirty="0" smtClean="0"/>
            </a:br>
            <a:r>
              <a:rPr lang="en-US" sz="3600" dirty="0" smtClean="0">
                <a:solidFill>
                  <a:schemeClr val="tx2"/>
                </a:solidFill>
              </a:rPr>
              <a:t>Archiving and Retention </a:t>
            </a:r>
            <a:endParaRPr lang="en-US" sz="3600" dirty="0">
              <a:solidFill>
                <a:schemeClr val="accent1"/>
              </a:solidFill>
              <a:effectLst>
                <a:outerShdw blurRad="38100" dist="38100" dir="2700000" algn="tl">
                  <a:srgbClr val="000000">
                    <a:alpha val="43137"/>
                  </a:srgbClr>
                </a:outerShdw>
              </a:effectLst>
            </a:endParaRPr>
          </a:p>
        </p:txBody>
      </p:sp>
      <p:pic>
        <p:nvPicPr>
          <p:cNvPr id="5" name="Picture 14" descr="Gold_Arrow_fade"/>
          <p:cNvPicPr>
            <a:picLocks noChangeAspect="1" noChangeArrowheads="1"/>
          </p:cNvPicPr>
          <p:nvPr/>
        </p:nvPicPr>
        <p:blipFill>
          <a:blip r:embed="rId3" cstate="email"/>
          <a:srcRect/>
          <a:stretch>
            <a:fillRect/>
          </a:stretch>
        </p:blipFill>
        <p:spPr bwMode="auto">
          <a:xfrm rot="2129449">
            <a:off x="2481627" y="2677686"/>
            <a:ext cx="1061909" cy="831805"/>
          </a:xfrm>
          <a:prstGeom prst="rect">
            <a:avLst/>
          </a:prstGeom>
          <a:noFill/>
        </p:spPr>
      </p:pic>
      <p:pic>
        <p:nvPicPr>
          <p:cNvPr id="6" name="Picture 8"/>
          <p:cNvPicPr>
            <a:picLocks noChangeAspect="1" noChangeArrowheads="1"/>
          </p:cNvPicPr>
          <p:nvPr/>
        </p:nvPicPr>
        <p:blipFill>
          <a:blip r:embed="rId4" cstate="print"/>
          <a:srcRect/>
          <a:stretch>
            <a:fillRect/>
          </a:stretch>
        </p:blipFill>
        <p:spPr bwMode="auto">
          <a:xfrm>
            <a:off x="3405612" y="2897088"/>
            <a:ext cx="1587335" cy="1841576"/>
          </a:xfrm>
          <a:prstGeom prst="rect">
            <a:avLst/>
          </a:prstGeom>
          <a:noFill/>
          <a:ln w="9525">
            <a:noFill/>
            <a:miter lim="800000"/>
            <a:headEnd/>
            <a:tailEnd/>
          </a:ln>
        </p:spPr>
      </p:pic>
      <p:pic>
        <p:nvPicPr>
          <p:cNvPr id="27" name="Picture 59" descr="PC"/>
          <p:cNvPicPr>
            <a:picLocks noChangeAspect="1" noChangeArrowheads="1"/>
          </p:cNvPicPr>
          <p:nvPr/>
        </p:nvPicPr>
        <p:blipFill>
          <a:blip r:embed="rId5" cstate="print"/>
          <a:srcRect/>
          <a:stretch>
            <a:fillRect/>
          </a:stretch>
        </p:blipFill>
        <p:spPr bwMode="gray">
          <a:xfrm rot="21419117" flipH="1">
            <a:off x="1883664" y="2042275"/>
            <a:ext cx="624742" cy="666612"/>
          </a:xfrm>
          <a:prstGeom prst="rect">
            <a:avLst/>
          </a:prstGeom>
          <a:noFill/>
          <a:ln w="9525">
            <a:noFill/>
            <a:miter lim="800000"/>
            <a:headEnd/>
            <a:tailEnd/>
          </a:ln>
        </p:spPr>
      </p:pic>
      <p:pic>
        <p:nvPicPr>
          <p:cNvPr id="28" name="Picture 11" descr="laptop notebook portable Computer"/>
          <p:cNvPicPr>
            <a:picLocks noChangeAspect="1" noChangeArrowheads="1"/>
          </p:cNvPicPr>
          <p:nvPr/>
        </p:nvPicPr>
        <p:blipFill>
          <a:blip r:embed="rId6" cstate="print"/>
          <a:srcRect/>
          <a:stretch>
            <a:fillRect/>
          </a:stretch>
        </p:blipFill>
        <p:spPr bwMode="auto">
          <a:xfrm>
            <a:off x="1356628" y="2320263"/>
            <a:ext cx="703680" cy="667125"/>
          </a:xfrm>
          <a:prstGeom prst="rect">
            <a:avLst/>
          </a:prstGeom>
          <a:noFill/>
          <a:ln w="9525">
            <a:noFill/>
            <a:miter lim="800000"/>
            <a:headEnd/>
            <a:tailEnd/>
          </a:ln>
        </p:spPr>
      </p:pic>
      <p:pic>
        <p:nvPicPr>
          <p:cNvPr id="32" name="Picture 8"/>
          <p:cNvPicPr>
            <a:picLocks noChangeAspect="1" noChangeArrowheads="1"/>
          </p:cNvPicPr>
          <p:nvPr/>
        </p:nvPicPr>
        <p:blipFill>
          <a:blip r:embed="rId4" cstate="print"/>
          <a:srcRect/>
          <a:stretch>
            <a:fillRect/>
          </a:stretch>
        </p:blipFill>
        <p:spPr bwMode="auto">
          <a:xfrm>
            <a:off x="5406110" y="1468337"/>
            <a:ext cx="884238" cy="1025864"/>
          </a:xfrm>
          <a:prstGeom prst="rect">
            <a:avLst/>
          </a:prstGeom>
          <a:noFill/>
          <a:ln w="9525">
            <a:noFill/>
            <a:miter lim="800000"/>
            <a:headEnd/>
            <a:tailEnd/>
          </a:ln>
        </p:spPr>
      </p:pic>
      <p:pic>
        <p:nvPicPr>
          <p:cNvPr id="33" name="Picture 8"/>
          <p:cNvPicPr>
            <a:picLocks noChangeAspect="1" noChangeArrowheads="1"/>
          </p:cNvPicPr>
          <p:nvPr/>
        </p:nvPicPr>
        <p:blipFill>
          <a:blip r:embed="rId4" cstate="print"/>
          <a:srcRect/>
          <a:stretch>
            <a:fillRect/>
          </a:stretch>
        </p:blipFill>
        <p:spPr bwMode="auto">
          <a:xfrm>
            <a:off x="5558511" y="1727615"/>
            <a:ext cx="885701" cy="1027561"/>
          </a:xfrm>
          <a:prstGeom prst="rect">
            <a:avLst/>
          </a:prstGeom>
          <a:noFill/>
          <a:ln w="9525">
            <a:noFill/>
            <a:miter lim="800000"/>
            <a:headEnd/>
            <a:tailEnd/>
          </a:ln>
        </p:spPr>
      </p:pic>
      <p:pic>
        <p:nvPicPr>
          <p:cNvPr id="34" name="Picture 28" descr="Server HIS Host Integration"/>
          <p:cNvPicPr>
            <a:picLocks noChangeAspect="1" noChangeArrowheads="1"/>
          </p:cNvPicPr>
          <p:nvPr/>
        </p:nvPicPr>
        <p:blipFill>
          <a:blip r:embed="rId7" cstate="print"/>
          <a:srcRect/>
          <a:stretch>
            <a:fillRect/>
          </a:stretch>
        </p:blipFill>
        <p:spPr bwMode="auto">
          <a:xfrm>
            <a:off x="6239739" y="3312542"/>
            <a:ext cx="579535" cy="896639"/>
          </a:xfrm>
          <a:prstGeom prst="rect">
            <a:avLst/>
          </a:prstGeom>
          <a:noFill/>
          <a:ln w="9525">
            <a:noFill/>
            <a:miter lim="800000"/>
            <a:headEnd/>
            <a:tailEnd/>
          </a:ln>
        </p:spPr>
      </p:pic>
      <p:pic>
        <p:nvPicPr>
          <p:cNvPr id="36" name="Picture 8"/>
          <p:cNvPicPr>
            <a:picLocks noChangeAspect="1" noChangeArrowheads="1"/>
          </p:cNvPicPr>
          <p:nvPr/>
        </p:nvPicPr>
        <p:blipFill>
          <a:blip r:embed="rId4" cstate="print"/>
          <a:srcRect/>
          <a:stretch>
            <a:fillRect/>
          </a:stretch>
        </p:blipFill>
        <p:spPr bwMode="auto">
          <a:xfrm>
            <a:off x="5691612" y="4580299"/>
            <a:ext cx="1032970" cy="1198418"/>
          </a:xfrm>
          <a:prstGeom prst="rect">
            <a:avLst/>
          </a:prstGeom>
          <a:noFill/>
          <a:ln w="9525">
            <a:noFill/>
            <a:miter lim="800000"/>
            <a:headEnd/>
            <a:tailEnd/>
          </a:ln>
        </p:spPr>
      </p:pic>
      <p:pic>
        <p:nvPicPr>
          <p:cNvPr id="38" name="Picture 14" descr="Gold_Arrow_fade"/>
          <p:cNvPicPr>
            <a:picLocks noChangeAspect="1" noChangeArrowheads="1"/>
          </p:cNvPicPr>
          <p:nvPr/>
        </p:nvPicPr>
        <p:blipFill>
          <a:blip r:embed="rId3" cstate="email"/>
          <a:srcRect/>
          <a:stretch>
            <a:fillRect/>
          </a:stretch>
        </p:blipFill>
        <p:spPr bwMode="auto">
          <a:xfrm rot="20645114">
            <a:off x="2356304" y="4024149"/>
            <a:ext cx="1061909" cy="831805"/>
          </a:xfrm>
          <a:prstGeom prst="rect">
            <a:avLst/>
          </a:prstGeom>
          <a:noFill/>
        </p:spPr>
      </p:pic>
      <p:pic>
        <p:nvPicPr>
          <p:cNvPr id="41" name="Picture 14" descr="Gold_Arrow_fade"/>
          <p:cNvPicPr>
            <a:picLocks noChangeAspect="1" noChangeArrowheads="1"/>
          </p:cNvPicPr>
          <p:nvPr/>
        </p:nvPicPr>
        <p:blipFill>
          <a:blip r:embed="rId3" cstate="email"/>
          <a:srcRect/>
          <a:stretch>
            <a:fillRect/>
          </a:stretch>
        </p:blipFill>
        <p:spPr bwMode="auto">
          <a:xfrm rot="11054308">
            <a:off x="4958898" y="3399203"/>
            <a:ext cx="1061909" cy="831805"/>
          </a:xfrm>
          <a:prstGeom prst="rect">
            <a:avLst/>
          </a:prstGeom>
          <a:noFill/>
        </p:spPr>
      </p:pic>
      <p:pic>
        <p:nvPicPr>
          <p:cNvPr id="42" name="Picture 14" descr="Gold_Arrow_fade"/>
          <p:cNvPicPr>
            <a:picLocks noChangeAspect="1" noChangeArrowheads="1"/>
          </p:cNvPicPr>
          <p:nvPr/>
        </p:nvPicPr>
        <p:blipFill>
          <a:blip r:embed="rId3" cstate="email"/>
          <a:srcRect/>
          <a:stretch>
            <a:fillRect/>
          </a:stretch>
        </p:blipFill>
        <p:spPr bwMode="auto">
          <a:xfrm rot="12749610">
            <a:off x="4688917" y="4343222"/>
            <a:ext cx="1061909" cy="831805"/>
          </a:xfrm>
          <a:prstGeom prst="rect">
            <a:avLst/>
          </a:prstGeom>
          <a:noFill/>
        </p:spPr>
      </p:pic>
      <p:pic>
        <p:nvPicPr>
          <p:cNvPr id="43" name="Picture 67" descr="XP icon mail"/>
          <p:cNvPicPr>
            <a:picLocks noChangeAspect="1" noChangeArrowheads="1"/>
          </p:cNvPicPr>
          <p:nvPr/>
        </p:nvPicPr>
        <p:blipFill>
          <a:blip r:embed="rId8" cstate="print"/>
          <a:srcRect/>
          <a:stretch>
            <a:fillRect/>
          </a:stretch>
        </p:blipFill>
        <p:spPr bwMode="auto">
          <a:xfrm>
            <a:off x="1905364" y="2603606"/>
            <a:ext cx="438150" cy="485775"/>
          </a:xfrm>
          <a:prstGeom prst="rect">
            <a:avLst/>
          </a:prstGeom>
          <a:noFill/>
          <a:ln w="9525">
            <a:noFill/>
            <a:miter lim="800000"/>
            <a:headEnd/>
            <a:tailEnd/>
          </a:ln>
        </p:spPr>
      </p:pic>
      <p:sp>
        <p:nvSpPr>
          <p:cNvPr id="48" name="TextBox 47"/>
          <p:cNvSpPr txBox="1"/>
          <p:nvPr/>
        </p:nvSpPr>
        <p:spPr>
          <a:xfrm>
            <a:off x="6055294" y="2421846"/>
            <a:ext cx="1308266"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SharePoint</a:t>
            </a:r>
            <a:endParaRPr lang="en-US" sz="1600" dirty="0">
              <a:solidFill>
                <a:schemeClr val="bg1"/>
              </a:solidFill>
              <a:latin typeface="+mj-lt"/>
            </a:endParaRPr>
          </a:p>
        </p:txBody>
      </p:sp>
      <p:sp>
        <p:nvSpPr>
          <p:cNvPr id="50" name="TextBox 49"/>
          <p:cNvSpPr txBox="1"/>
          <p:nvPr/>
        </p:nvSpPr>
        <p:spPr>
          <a:xfrm>
            <a:off x="549102" y="3017592"/>
            <a:ext cx="1695202"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Outlook PSTs</a:t>
            </a:r>
            <a:endParaRPr lang="en-US" sz="1600" dirty="0">
              <a:solidFill>
                <a:schemeClr val="bg1"/>
              </a:solidFill>
              <a:latin typeface="+mj-lt"/>
            </a:endParaRPr>
          </a:p>
        </p:txBody>
      </p:sp>
      <p:sp>
        <p:nvSpPr>
          <p:cNvPr id="51" name="TextBox 50"/>
          <p:cNvSpPr txBox="1"/>
          <p:nvPr/>
        </p:nvSpPr>
        <p:spPr>
          <a:xfrm>
            <a:off x="6900421" y="3920117"/>
            <a:ext cx="986279"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Webmail</a:t>
            </a:r>
            <a:endParaRPr lang="en-US" sz="1600" dirty="0">
              <a:solidFill>
                <a:schemeClr val="bg1"/>
              </a:solidFill>
              <a:latin typeface="+mj-lt"/>
            </a:endParaRPr>
          </a:p>
        </p:txBody>
      </p:sp>
      <p:sp>
        <p:nvSpPr>
          <p:cNvPr id="52" name="TextBox 51"/>
          <p:cNvSpPr txBox="1"/>
          <p:nvPr/>
        </p:nvSpPr>
        <p:spPr>
          <a:xfrm>
            <a:off x="6154254" y="5357031"/>
            <a:ext cx="2018805"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Third Party Archive</a:t>
            </a:r>
            <a:endParaRPr lang="en-US" sz="1600" dirty="0">
              <a:solidFill>
                <a:schemeClr val="bg1"/>
              </a:solidFill>
              <a:latin typeface="+mj-lt"/>
            </a:endParaRPr>
          </a:p>
        </p:txBody>
      </p:sp>
      <p:sp>
        <p:nvSpPr>
          <p:cNvPr id="53" name="TextBox 52"/>
          <p:cNvSpPr txBox="1"/>
          <p:nvPr/>
        </p:nvSpPr>
        <p:spPr>
          <a:xfrm>
            <a:off x="1164637" y="5046291"/>
            <a:ext cx="1695202" cy="374566"/>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defRPr/>
            </a:pPr>
            <a:r>
              <a:rPr lang="en-US" sz="1600" dirty="0" smtClean="0">
                <a:solidFill>
                  <a:schemeClr val="bg1"/>
                </a:solidFill>
                <a:latin typeface="+mj-lt"/>
              </a:rPr>
              <a:t>Backups</a:t>
            </a:r>
            <a:endParaRPr lang="en-US" sz="1600" dirty="0">
              <a:solidFill>
                <a:schemeClr val="bg1"/>
              </a:solidFill>
              <a:latin typeface="+mj-lt"/>
            </a:endParaRPr>
          </a:p>
        </p:txBody>
      </p:sp>
      <p:pic>
        <p:nvPicPr>
          <p:cNvPr id="98307" name="Picture 3" descr="\\eventsql\dvd\Online_ART\DVD_ART35\Artwork_Imagery\Icons - Illustrations\_WINDOWS SERVER ICONS\Hardware\Hard Drive storage 2.png"/>
          <p:cNvPicPr>
            <a:picLocks noChangeAspect="1" noChangeArrowheads="1"/>
          </p:cNvPicPr>
          <p:nvPr/>
        </p:nvPicPr>
        <p:blipFill>
          <a:blip r:embed="rId9" cstate="print"/>
          <a:srcRect/>
          <a:stretch>
            <a:fillRect/>
          </a:stretch>
        </p:blipFill>
        <p:spPr bwMode="auto">
          <a:xfrm>
            <a:off x="1798981" y="4019736"/>
            <a:ext cx="655117" cy="950830"/>
          </a:xfrm>
          <a:prstGeom prst="rect">
            <a:avLst/>
          </a:prstGeom>
          <a:noFill/>
        </p:spPr>
      </p:pic>
      <p:pic>
        <p:nvPicPr>
          <p:cNvPr id="57" name="Picture 56" descr="\\eventsql\dvd\Online_ART\DVD_ART35\Artwork_Imagery\Icons - Illustrations\_WINDOWS SERVER ICONS\Hardware\Hard  Drive storage.png"/>
          <p:cNvPicPr>
            <a:picLocks noChangeAspect="1" noChangeArrowheads="1"/>
          </p:cNvPicPr>
          <p:nvPr/>
        </p:nvPicPr>
        <p:blipFill>
          <a:blip r:embed="rId10" cstate="print"/>
          <a:srcRect/>
          <a:stretch>
            <a:fillRect/>
          </a:stretch>
        </p:blipFill>
        <p:spPr bwMode="auto">
          <a:xfrm>
            <a:off x="1085287" y="4554930"/>
            <a:ext cx="1007532" cy="480580"/>
          </a:xfrm>
          <a:prstGeom prst="rect">
            <a:avLst/>
          </a:prstGeom>
          <a:noFill/>
        </p:spPr>
      </p:pic>
      <p:sp>
        <p:nvSpPr>
          <p:cNvPr id="61" name="TextBox 60"/>
          <p:cNvSpPr txBox="1"/>
          <p:nvPr/>
        </p:nvSpPr>
        <p:spPr>
          <a:xfrm>
            <a:off x="4015212" y="3613035"/>
            <a:ext cx="990600" cy="738664"/>
          </a:xfrm>
          <a:prstGeom prst="rect">
            <a:avLst/>
          </a:prstGeom>
          <a:noFill/>
        </p:spPr>
        <p:txBody>
          <a:bodyPr wrap="square" rtlCol="0">
            <a:spAutoFit/>
          </a:bodyPr>
          <a:lstStyle/>
          <a:p>
            <a:r>
              <a:rPr lang="en-US" sz="1400" dirty="0" smtClean="0">
                <a:solidFill>
                  <a:schemeClr val="bg1"/>
                </a:solidFill>
              </a:rPr>
              <a:t>Exchange</a:t>
            </a:r>
            <a:r>
              <a:rPr lang="en-US" sz="1400" dirty="0" smtClean="0"/>
              <a:t> </a:t>
            </a:r>
            <a:r>
              <a:rPr lang="en-US" sz="1400" dirty="0" smtClean="0">
                <a:solidFill>
                  <a:schemeClr val="bg1"/>
                </a:solidFill>
              </a:rPr>
              <a:t>Server 2010</a:t>
            </a:r>
            <a:endParaRPr lang="en-US" sz="1400" dirty="0">
              <a:solidFill>
                <a:schemeClr val="bg1"/>
              </a:solidFill>
            </a:endParaRPr>
          </a:p>
        </p:txBody>
      </p:sp>
      <p:pic>
        <p:nvPicPr>
          <p:cNvPr id="54" name="Picture 14" descr="Gold_Arrow_fade"/>
          <p:cNvPicPr>
            <a:picLocks noChangeAspect="1" noChangeArrowheads="1"/>
          </p:cNvPicPr>
          <p:nvPr/>
        </p:nvPicPr>
        <p:blipFill>
          <a:blip r:embed="rId3" cstate="email"/>
          <a:srcRect/>
          <a:stretch>
            <a:fillRect/>
          </a:stretch>
        </p:blipFill>
        <p:spPr bwMode="auto">
          <a:xfrm rot="8347686">
            <a:off x="4767505" y="2387932"/>
            <a:ext cx="1061909" cy="831805"/>
          </a:xfrm>
          <a:prstGeom prst="rect">
            <a:avLst/>
          </a:prstGeom>
          <a:noFill/>
        </p:spPr>
      </p:pic>
    </p:spTree>
  </p:cSld>
  <p:clrMapOvr>
    <a:masterClrMapping/>
  </p:clrMapOvr>
  <p:transition advTm="13265">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lang="en-ZA" dirty="0" smtClean="0"/>
              <a:t>Microsoft Exchange Server 2010 Architecture (UNC308) – Already done</a:t>
            </a:r>
            <a:endParaRPr dirty="0" smtClean="0"/>
          </a:p>
        </p:txBody>
      </p:sp>
      <p:sp>
        <p:nvSpPr>
          <p:cNvPr id="8" name="Rectangle 7"/>
          <p:cNvSpPr/>
          <p:nvPr/>
        </p:nvSpPr>
        <p:spPr bwMode="auto">
          <a:xfrm>
            <a:off x="-2298032" y="0"/>
            <a:ext cx="2141623" cy="3435927"/>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  Any queries, please check with your  Track Owner.</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
        <p:nvSpPr>
          <p:cNvPr id="5" name="Round Same Side Corner Rectangle 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Rounded Rectangle 6"/>
          <p:cNvSpPr/>
          <p:nvPr/>
        </p:nvSpPr>
        <p:spPr bwMode="blackGray">
          <a:xfrm>
            <a:off x="318655" y="3978999"/>
            <a:ext cx="4419600"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 session evaluation and enter to win!</a:t>
            </a:r>
          </a:p>
        </p:txBody>
      </p:sp>
      <p:pic>
        <p:nvPicPr>
          <p:cNvPr id="8" name="Picture 7" descr="sun1.png"/>
          <p:cNvPicPr>
            <a:picLocks noChangeAspect="1"/>
          </p:cNvPicPr>
          <p:nvPr/>
        </p:nvPicPr>
        <p:blipFill>
          <a:blip r:embed="rId2"/>
          <a:srcRect/>
          <a:stretch>
            <a:fillRect/>
          </a:stretch>
        </p:blipFill>
        <p:spPr bwMode="auto">
          <a:xfrm>
            <a:off x="5621339" y="2211099"/>
            <a:ext cx="2590800" cy="1304925"/>
          </a:xfrm>
          <a:prstGeom prst="rect">
            <a:avLst/>
          </a:prstGeom>
          <a:noFill/>
          <a:ln w="9525">
            <a:noFill/>
            <a:miter lim="800000"/>
            <a:headEnd/>
            <a:tailEnd/>
          </a:ln>
          <a:effectLst>
            <a:outerShdw dist="38100" dir="2700000" rotWithShape="0">
              <a:srgbClr val="808080">
                <a:alpha val="42999"/>
              </a:srgbClr>
            </a:outerShdw>
          </a:effectLst>
        </p:spPr>
      </p:pic>
      <p:pic>
        <p:nvPicPr>
          <p:cNvPr id="9" name="Picture 8" descr="sun3.png"/>
          <p:cNvPicPr>
            <a:picLocks noChangeAspect="1"/>
          </p:cNvPicPr>
          <p:nvPr/>
        </p:nvPicPr>
        <p:blipFill>
          <a:blip r:embed="rId3"/>
          <a:srcRect/>
          <a:stretch>
            <a:fillRect/>
          </a:stretch>
        </p:blipFill>
        <p:spPr bwMode="auto">
          <a:xfrm>
            <a:off x="1461654" y="1825770"/>
            <a:ext cx="2209800" cy="871537"/>
          </a:xfrm>
          <a:prstGeom prst="rect">
            <a:avLst/>
          </a:prstGeom>
          <a:noFill/>
          <a:ln w="9525">
            <a:noFill/>
            <a:miter lim="800000"/>
            <a:headEnd/>
            <a:tailEnd/>
          </a:ln>
          <a:effectLst>
            <a:outerShdw dist="38100" dir="2700000" rotWithShape="0">
              <a:srgbClr val="808080">
                <a:alpha val="42999"/>
              </a:srgbClr>
            </a:outerShdw>
          </a:effectLst>
        </p:spPr>
      </p:pic>
      <p:pic>
        <p:nvPicPr>
          <p:cNvPr id="10" name="Picture 9" descr="sun4.png"/>
          <p:cNvPicPr>
            <a:picLocks noChangeAspect="1"/>
          </p:cNvPicPr>
          <p:nvPr/>
        </p:nvPicPr>
        <p:blipFill>
          <a:blip r:embed="rId4"/>
          <a:srcRect/>
          <a:stretch>
            <a:fillRect/>
          </a:stretch>
        </p:blipFill>
        <p:spPr bwMode="auto">
          <a:xfrm>
            <a:off x="5798128" y="3782580"/>
            <a:ext cx="2819400" cy="2303463"/>
          </a:xfrm>
          <a:prstGeom prst="rect">
            <a:avLst/>
          </a:prstGeom>
          <a:noFill/>
          <a:ln w="9525">
            <a:noFill/>
            <a:miter lim="800000"/>
            <a:headEnd/>
            <a:tailEnd/>
          </a:ln>
          <a:effectLst>
            <a:outerShdw dist="38100" dir="2700000" rotWithShape="0">
              <a:srgbClr val="808080">
                <a:alpha val="42999"/>
              </a:srgbClr>
            </a:outerShdw>
          </a:effectLst>
        </p:spPr>
      </p:pic>
      <p:pic>
        <p:nvPicPr>
          <p:cNvPr id="11" name="Picture 10" descr="sun5.png"/>
          <p:cNvPicPr>
            <a:picLocks noChangeAspect="1"/>
          </p:cNvPicPr>
          <p:nvPr/>
        </p:nvPicPr>
        <p:blipFill>
          <a:blip r:embed="rId5"/>
          <a:srcRect/>
          <a:stretch>
            <a:fillRect/>
          </a:stretch>
        </p:blipFill>
        <p:spPr bwMode="auto">
          <a:xfrm>
            <a:off x="3747655" y="2511569"/>
            <a:ext cx="1582738" cy="871537"/>
          </a:xfrm>
          <a:prstGeom prst="rect">
            <a:avLst/>
          </a:prstGeom>
          <a:noFill/>
          <a:ln w="9525">
            <a:noFill/>
            <a:miter lim="800000"/>
            <a:headEnd/>
            <a:tailEnd/>
          </a:ln>
          <a:effectLst>
            <a:outerShdw dist="38100" dir="2700000" rotWithShape="0">
              <a:srgbClr val="808080">
                <a:alpha val="42999"/>
              </a:srgbClr>
            </a:outerShdw>
          </a:effectLst>
        </p:spPr>
      </p:pic>
      <p:pic>
        <p:nvPicPr>
          <p:cNvPr id="12" name="Picture 11" descr="black_Newline_Summit_JPGlogo.jpg"/>
          <p:cNvPicPr>
            <a:picLocks noChangeAspect="1"/>
          </p:cNvPicPr>
          <p:nvPr/>
        </p:nvPicPr>
        <p:blipFill>
          <a:blip r:embed="rId6"/>
          <a:srcRect b="10074"/>
          <a:stretch>
            <a:fillRect/>
          </a:stretch>
        </p:blipFill>
        <p:spPr>
          <a:xfrm>
            <a:off x="6525491" y="332509"/>
            <a:ext cx="2341418" cy="900546"/>
          </a:xfrm>
          <a:prstGeom prst="rect">
            <a:avLst/>
          </a:prstGeom>
        </p:spPr>
      </p:pic>
      <p:sp>
        <p:nvSpPr>
          <p:cNvPr id="13" name="Subtitle 2"/>
          <p:cNvSpPr txBox="1">
            <a:spLocks/>
          </p:cNvSpPr>
          <p:nvPr/>
        </p:nvSpPr>
        <p:spPr>
          <a:xfrm>
            <a:off x="436415" y="221669"/>
            <a:ext cx="4565073" cy="1288473"/>
          </a:xfrm>
          <a:prstGeom prst="rect">
            <a:avLst/>
          </a:prstGeom>
        </p:spPr>
        <p:txBody>
          <a:bodyPr>
            <a:normAutofit/>
          </a:bodyPr>
          <a:lstStyle/>
          <a:p>
            <a:pPr algn="ctr">
              <a:spcBef>
                <a:spcPct val="20000"/>
              </a:spcBef>
              <a:buFont typeface="Arial" charset="0"/>
              <a:buNone/>
            </a:pPr>
            <a:r>
              <a:rPr lang="en-US" sz="3200" b="1" dirty="0">
                <a:solidFill>
                  <a:srgbClr val="FFFFFF"/>
                </a:solidFill>
                <a:effectLst>
                  <a:outerShdw blurRad="38100" dist="38100" dir="2700000" algn="tl">
                    <a:srgbClr val="1F497D"/>
                  </a:outerShdw>
                </a:effectLst>
                <a:cs typeface="Arial" charset="0"/>
              </a:rPr>
              <a:t>10 pairs of MP3 </a:t>
            </a:r>
            <a:r>
              <a:rPr lang="en-US" sz="3200" b="1" dirty="0" smtClean="0">
                <a:solidFill>
                  <a:srgbClr val="FFFFFF"/>
                </a:solidFill>
                <a:effectLst>
                  <a:outerShdw blurRad="38100" dist="38100" dir="2700000" algn="tl">
                    <a:srgbClr val="1F497D"/>
                  </a:outerShdw>
                </a:effectLst>
                <a:cs typeface="Arial" charset="0"/>
              </a:rPr>
              <a:t>sunglasses </a:t>
            </a:r>
            <a:r>
              <a:rPr lang="en-US" sz="3200" b="1" dirty="0">
                <a:solidFill>
                  <a:srgbClr val="FFFFFF"/>
                </a:solidFill>
                <a:effectLst>
                  <a:outerShdw blurRad="38100" dist="38100" dir="2700000" algn="tl">
                    <a:srgbClr val="1F497D"/>
                  </a:outerShdw>
                </a:effectLst>
                <a:cs typeface="Arial" charset="0"/>
              </a:rPr>
              <a:t>to be </a:t>
            </a:r>
            <a:r>
              <a:rPr lang="en-US" sz="3200" b="1" dirty="0" smtClean="0">
                <a:solidFill>
                  <a:srgbClr val="FFFFFF"/>
                </a:solidFill>
                <a:effectLst>
                  <a:outerShdw blurRad="38100" dist="38100" dir="2700000" algn="tl">
                    <a:srgbClr val="1F497D"/>
                  </a:outerShdw>
                </a:effectLst>
                <a:cs typeface="Arial" charset="0"/>
              </a:rPr>
              <a:t>won</a:t>
            </a:r>
            <a:endParaRPr lang="en-US" sz="3200" b="1" dirty="0">
              <a:solidFill>
                <a:srgbClr val="FFFFFF"/>
              </a:solidFill>
              <a:effectLst>
                <a:outerShdw blurRad="38100" dist="38100" dir="2700000" algn="tl">
                  <a:srgbClr val="1F497D"/>
                </a:outerShdw>
              </a:effectLst>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7"/>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n-US" sz="4000" dirty="0"/>
              <a:t>Exchange 2010: Preserve and </a:t>
            </a:r>
            <a:r>
              <a:rPr lang="en-US" sz="4000" dirty="0" smtClean="0"/>
              <a:t>Discover </a:t>
            </a:r>
            <a:r>
              <a:rPr lang="en-US" sz="3200" dirty="0" smtClean="0">
                <a:solidFill>
                  <a:schemeClr val="tx2"/>
                </a:solidFill>
              </a:rPr>
              <a:t>Archiving, Message Retention and Discovery </a:t>
            </a:r>
            <a:endParaRPr lang="en-US" sz="3200" dirty="0"/>
          </a:p>
        </p:txBody>
      </p:sp>
      <p:graphicFrame>
        <p:nvGraphicFramePr>
          <p:cNvPr id="4" name="Diagram 3"/>
          <p:cNvGraphicFramePr/>
          <p:nvPr>
            <p:extLst>
              <p:ext uri="{D42A27DB-BD31-4B8C-83A1-F6EECF244321}">
                <p14:modId xmlns="" xmlns:p14="http://schemas.microsoft.com/office/powerpoint/2007/7/12/main" val="423545307"/>
              </p:ext>
            </p:extLst>
          </p:nvPr>
        </p:nvGraphicFramePr>
        <p:xfrm>
          <a:off x="561975" y="2085975"/>
          <a:ext cx="7991475" cy="383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4"/>
          <p:cNvGrpSpPr/>
          <p:nvPr/>
        </p:nvGrpSpPr>
        <p:grpSpPr>
          <a:xfrm>
            <a:off x="553204" y="2193010"/>
            <a:ext cx="5980946" cy="810891"/>
            <a:chOff x="0" y="1387123"/>
            <a:chExt cx="2322591" cy="1588203"/>
          </a:xfrm>
          <a:solidFill>
            <a:schemeClr val="accent1">
              <a:lumMod val="75000"/>
            </a:schemeClr>
          </a:solidFill>
          <a:scene3d>
            <a:camera prst="orthographicFront"/>
            <a:lightRig rig="flat" dir="t"/>
          </a:scene3d>
        </p:grpSpPr>
        <p:sp>
          <p:nvSpPr>
            <p:cNvPr id="6" name="Rounded Rectangle 5"/>
            <p:cNvSpPr/>
            <p:nvPr/>
          </p:nvSpPr>
          <p:spPr>
            <a:xfrm>
              <a:off x="0" y="1387123"/>
              <a:ext cx="2322591" cy="1588203"/>
            </a:xfrm>
            <a:prstGeom prst="roundRect">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8684814"/>
                <a:satOff val="0"/>
                <a:lumOff val="-5393"/>
                <a:alphaOff val="0"/>
              </a:schemeClr>
            </a:effectRef>
            <a:fontRef idx="minor">
              <a:schemeClr val="lt1"/>
            </a:fontRef>
          </p:style>
        </p:sp>
        <p:sp>
          <p:nvSpPr>
            <p:cNvPr id="7" name="Rounded Rectangle 4"/>
            <p:cNvSpPr/>
            <p:nvPr/>
          </p:nvSpPr>
          <p:spPr>
            <a:xfrm>
              <a:off x="77530" y="1464653"/>
              <a:ext cx="2167531" cy="143314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2400" kern="1200" dirty="0" smtClean="0"/>
                <a:t>Preserve</a:t>
              </a:r>
              <a:endParaRPr lang="en-US" sz="2400" kern="1200" dirty="0"/>
            </a:p>
          </p:txBody>
        </p:sp>
      </p:grpSp>
      <p:grpSp>
        <p:nvGrpSpPr>
          <p:cNvPr id="5" name="Group 7"/>
          <p:cNvGrpSpPr/>
          <p:nvPr/>
        </p:nvGrpSpPr>
        <p:grpSpPr>
          <a:xfrm>
            <a:off x="6705220" y="2193010"/>
            <a:ext cx="1838705" cy="797840"/>
            <a:chOff x="0" y="3041359"/>
            <a:chExt cx="2324862" cy="1320663"/>
          </a:xfrm>
          <a:scene3d>
            <a:camera prst="orthographicFront"/>
            <a:lightRig rig="flat" dir="t"/>
          </a:scene3d>
        </p:grpSpPr>
        <p:sp>
          <p:nvSpPr>
            <p:cNvPr id="9" name="Rounded Rectangle 8"/>
            <p:cNvSpPr/>
            <p:nvPr/>
          </p:nvSpPr>
          <p:spPr>
            <a:xfrm>
              <a:off x="0" y="3041359"/>
              <a:ext cx="2324862" cy="1320663"/>
            </a:xfrm>
            <a:prstGeom prst="roundRect">
              <a:avLst/>
            </a:prstGeom>
            <a:solidFill>
              <a:schemeClr val="accent2">
                <a:lumMod val="5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17369628"/>
                <a:satOff val="0"/>
                <a:lumOff val="-10786"/>
                <a:alphaOff val="0"/>
              </a:schemeClr>
            </a:effectRef>
            <a:fontRef idx="minor">
              <a:schemeClr val="lt1"/>
            </a:fontRef>
          </p:style>
        </p:sp>
        <p:sp>
          <p:nvSpPr>
            <p:cNvPr id="10" name="Rounded Rectangle 4"/>
            <p:cNvSpPr/>
            <p:nvPr/>
          </p:nvSpPr>
          <p:spPr>
            <a:xfrm>
              <a:off x="64469" y="3105828"/>
              <a:ext cx="2195924" cy="11917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2400" kern="1200" dirty="0" smtClean="0"/>
                <a:t>Discover</a:t>
              </a:r>
              <a:endParaRPr lang="en-US" sz="2400" kern="1200" dirty="0"/>
            </a:p>
          </p:txBody>
        </p:sp>
      </p:grpSp>
      <p:grpSp>
        <p:nvGrpSpPr>
          <p:cNvPr id="8" name="Group 10"/>
          <p:cNvGrpSpPr/>
          <p:nvPr/>
        </p:nvGrpSpPr>
        <p:grpSpPr>
          <a:xfrm>
            <a:off x="546577" y="5510025"/>
            <a:ext cx="8040831" cy="477308"/>
            <a:chOff x="0" y="1387123"/>
            <a:chExt cx="2322591" cy="1588203"/>
          </a:xfrm>
          <a:solidFill>
            <a:schemeClr val="accent1">
              <a:lumMod val="75000"/>
            </a:schemeClr>
          </a:solidFill>
          <a:scene3d>
            <a:camera prst="orthographicFront"/>
            <a:lightRig rig="flat" dir="t"/>
          </a:scene3d>
        </p:grpSpPr>
        <p:sp>
          <p:nvSpPr>
            <p:cNvPr id="12" name="Rounded Rectangle 11"/>
            <p:cNvSpPr/>
            <p:nvPr/>
          </p:nvSpPr>
          <p:spPr>
            <a:xfrm>
              <a:off x="0" y="1387123"/>
              <a:ext cx="2322591" cy="1588203"/>
            </a:xfrm>
            <a:prstGeom prst="roundRect">
              <a:avLst/>
            </a:prstGeom>
            <a:solidFill>
              <a:schemeClr val="accent4"/>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8684814"/>
                <a:satOff val="0"/>
                <a:lumOff val="-5393"/>
                <a:alphaOff val="0"/>
              </a:schemeClr>
            </a:effectRef>
            <a:fontRef idx="minor">
              <a:schemeClr val="lt1"/>
            </a:fontRef>
          </p:style>
        </p:sp>
        <p:sp>
          <p:nvSpPr>
            <p:cNvPr id="13" name="Rounded Rectangle 4"/>
            <p:cNvSpPr/>
            <p:nvPr/>
          </p:nvSpPr>
          <p:spPr>
            <a:xfrm>
              <a:off x="68266" y="1464654"/>
              <a:ext cx="2167531" cy="1433144"/>
            </a:xfrm>
            <a:prstGeom prst="rect">
              <a:avLst/>
            </a:prstGeom>
            <a:solidFill>
              <a:schemeClr val="accent4"/>
            </a:solidFill>
            <a:sp3d/>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2400" kern="1200" dirty="0" smtClean="0"/>
                <a:t>Prove</a:t>
              </a:r>
              <a:endParaRPr lang="en-US" sz="2400" kern="1200" dirty="0"/>
            </a:p>
          </p:txBody>
        </p:sp>
      </p:grpSp>
    </p:spTree>
  </p:cSld>
  <p:clrMapOvr>
    <a:masterClrMapping/>
  </p:clrMapOvr>
  <p:transition advTm="18965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smtClean="0"/>
              <a:t>Preserve: Archiving</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rtlCol="0">
            <a:normAutofit fontScale="77500" lnSpcReduction="20000"/>
          </a:bodyPr>
          <a:lstStyle/>
          <a:p>
            <a:pPr fontAlgn="auto">
              <a:spcAft>
                <a:spcPts val="0"/>
              </a:spcAft>
              <a:buFont typeface="Arial" pitchFamily="34" charset="0"/>
              <a:buNone/>
              <a:defRPr/>
            </a:pPr>
            <a:r>
              <a:rPr lang="en-US" dirty="0" smtClean="0"/>
              <a:t>User and IT Pro Experience</a:t>
            </a:r>
          </a:p>
        </p:txBody>
      </p:sp>
    </p:spTree>
    <p:extLst>
      <p:ext uri="{BB962C8B-B14F-4D97-AF65-F5344CB8AC3E}">
        <p14:creationId xmlns="" xmlns:p14="http://schemas.microsoft.com/office/powerpoint/2007/7/12/main" val="1566317312"/>
      </p:ext>
    </p:extLst>
  </p:cSld>
  <p:clrMapOvr>
    <a:masterClrMapping/>
  </p:clrMapOvr>
  <p:transition advTm="777">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52596"/>
          </a:xfrm>
        </p:spPr>
        <p:txBody>
          <a:bodyPr/>
          <a:lstStyle/>
          <a:p>
            <a:r>
              <a:rPr lang="en-US" sz="4400" dirty="0" smtClean="0"/>
              <a:t>Preserve: Personal Archive</a:t>
            </a:r>
            <a:br>
              <a:rPr lang="en-US" sz="4400" dirty="0" smtClean="0"/>
            </a:br>
            <a:r>
              <a:rPr sz="3200" smtClean="0">
                <a:solidFill>
                  <a:schemeClr val="tx2"/>
                </a:solidFill>
                <a:effectLst>
                  <a:outerShdw blurRad="38100" dist="38100" dir="2700000" algn="tl">
                    <a:srgbClr val="000000">
                      <a:alpha val="43137"/>
                    </a:srgbClr>
                  </a:outerShdw>
                </a:effectLst>
              </a:rPr>
              <a:t>Better PST and Mailbox management </a:t>
            </a:r>
            <a:endParaRPr lang="en-US" dirty="0"/>
          </a:p>
        </p:txBody>
      </p:sp>
      <p:sp>
        <p:nvSpPr>
          <p:cNvPr id="3" name="Content Placeholder 2"/>
          <p:cNvSpPr>
            <a:spLocks noGrp="1"/>
          </p:cNvSpPr>
          <p:nvPr>
            <p:ph idx="1"/>
          </p:nvPr>
        </p:nvSpPr>
        <p:spPr>
          <a:xfrm>
            <a:off x="488133" y="1566250"/>
            <a:ext cx="4267200" cy="4724400"/>
          </a:xfrm>
        </p:spPr>
        <p:txBody>
          <a:bodyPr>
            <a:normAutofit fontScale="47500" lnSpcReduction="20000"/>
          </a:bodyPr>
          <a:lstStyle/>
          <a:p>
            <a:r>
              <a:rPr lang="en-US" sz="4200" dirty="0" smtClean="0"/>
              <a:t>An alternate mailbox configured by the administrator </a:t>
            </a:r>
          </a:p>
          <a:p>
            <a:r>
              <a:rPr lang="en-US" sz="4200" dirty="0" smtClean="0"/>
              <a:t>Appears alongside a user’s primary mailbox in Outlook or Outlook Web Access. </a:t>
            </a:r>
          </a:p>
          <a:p>
            <a:endParaRPr lang="en-US" sz="4200" dirty="0" smtClean="0"/>
          </a:p>
          <a:p>
            <a:r>
              <a:rPr lang="en-US" sz="4200" dirty="0" smtClean="0"/>
              <a:t>PSTs can be dragged and dropped to the Personal Archive</a:t>
            </a:r>
          </a:p>
          <a:p>
            <a:r>
              <a:rPr lang="en-US" sz="4200" dirty="0" smtClean="0"/>
              <a:t>Mail in primary mailbox can be moved automatically using Retention Policies </a:t>
            </a:r>
          </a:p>
          <a:p>
            <a:r>
              <a:rPr lang="en-US" sz="4200" dirty="0" smtClean="0"/>
              <a:t>Archive quota can be set separately from primary mailbox</a:t>
            </a:r>
          </a:p>
          <a:p>
            <a:endParaRPr lang="en-US" sz="4200" dirty="0" smtClean="0"/>
          </a:p>
          <a:p>
            <a:r>
              <a:rPr lang="en-US" sz="4200" dirty="0" smtClean="0"/>
              <a:t>No stubs!  </a:t>
            </a:r>
          </a:p>
          <a:p>
            <a:r>
              <a:rPr lang="en-US" sz="4200" dirty="0" smtClean="0"/>
              <a:t>No requirement to backup the archive.</a:t>
            </a:r>
          </a:p>
          <a:p>
            <a:pPr marL="0" indent="0">
              <a:buNone/>
            </a:pPr>
            <a:endParaRPr lang="en-US" sz="2400" dirty="0"/>
          </a:p>
        </p:txBody>
      </p:sp>
      <p:sp>
        <p:nvSpPr>
          <p:cNvPr id="11" name="Right Arrow 10"/>
          <p:cNvSpPr/>
          <p:nvPr/>
        </p:nvSpPr>
        <p:spPr bwMode="auto">
          <a:xfrm>
            <a:off x="4953000" y="4648200"/>
            <a:ext cx="333257" cy="304800"/>
          </a:xfrm>
          <a:prstGeom prst="rightArrow">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6" name="Picture 5" descr="archive close up.jpeg"/>
          <p:cNvPicPr>
            <a:picLocks noChangeAspect="1"/>
          </p:cNvPicPr>
          <p:nvPr/>
        </p:nvPicPr>
        <p:blipFill>
          <a:blip r:embed="rId3"/>
          <a:srcRect l="2215" t="734" b="34565"/>
          <a:stretch>
            <a:fillRect/>
          </a:stretch>
        </p:blipFill>
        <p:spPr>
          <a:xfrm>
            <a:off x="5334000" y="2057400"/>
            <a:ext cx="3650911" cy="3429000"/>
          </a:xfrm>
          <a:prstGeom prst="rect">
            <a:avLst/>
          </a:prstGeom>
        </p:spPr>
      </p:pic>
    </p:spTree>
  </p:cSld>
  <p:clrMapOvr>
    <a:masterClrMapping/>
  </p:clrMapOvr>
  <p:transition advTm="63644">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4.4|6.6|1|1.7|1.7|1.1"/>
</p:tagLst>
</file>

<file path=ppt/theme/theme1.xml><?xml version="1.0" encoding="utf-8"?>
<a:theme xmlns:a="http://schemas.openxmlformats.org/drawingml/2006/main" name="TechEd09_Africa">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5520BFE53BEB478FC6DC84356B9BA1" ma:contentTypeVersion="0" ma:contentTypeDescription="Create a new document." ma:contentTypeScope="" ma:versionID="b6d0a67e52c79a43ec4d94ec3f5dacb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E2FAA-C3FD-4363-A47F-B28A19003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FAD176D-FC0B-4295-9DC2-60272FF30F3E}">
  <ds:schemaRefs>
    <ds:schemaRef ds:uri="http://schemas.microsoft.com/office/2006/metadata/properties"/>
  </ds:schemaRefs>
</ds:datastoreItem>
</file>

<file path=customXml/itemProps3.xml><?xml version="1.0" encoding="utf-8"?>
<ds:datastoreItem xmlns:ds="http://schemas.openxmlformats.org/officeDocument/2006/customXml" ds:itemID="{6509D04F-AE0E-4406-AD59-FDF7A457D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TechEd09_Africa</Template>
  <TotalTime>541</TotalTime>
  <Words>7042</Words>
  <Application>Microsoft Office PowerPoint</Application>
  <PresentationFormat>On-screen Show (4:3)</PresentationFormat>
  <Paragraphs>1060</Paragraphs>
  <Slides>62</Slides>
  <Notes>41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TechEd09_Africa</vt:lpstr>
      <vt:lpstr>Slide 1</vt:lpstr>
      <vt:lpstr>Archiving &amp; Retention in Exchange Server 2010</vt:lpstr>
      <vt:lpstr>World Today: Where is your e-mail?  </vt:lpstr>
      <vt:lpstr>World Today: Email Repositories</vt:lpstr>
      <vt:lpstr>World Today: Pain Points</vt:lpstr>
      <vt:lpstr>Exchange 2010: E-mail in Exchange Archiving and Retention </vt:lpstr>
      <vt:lpstr>Exchange 2010: Preserve and Discover Archiving, Message Retention and Discovery </vt:lpstr>
      <vt:lpstr>Preserve: Archiving</vt:lpstr>
      <vt:lpstr>Preserve: Personal Archive Better PST and Mailbox management </vt:lpstr>
      <vt:lpstr>Preserve: Archive and the User  User Goals and Assumptions</vt:lpstr>
      <vt:lpstr>Preserve: Archive and the User  Scenarios</vt:lpstr>
      <vt:lpstr>Setting up the Archive</vt:lpstr>
      <vt:lpstr>Preserve: Archive and the User  Read, Reply, Navigate</vt:lpstr>
      <vt:lpstr>Preserve: Archive and the User  Move Mail  </vt:lpstr>
      <vt:lpstr>Preserve: Archive and the User  Search </vt:lpstr>
      <vt:lpstr>Preserve: Archive and the IT Pro  IT Pro Goals and Assumptions</vt:lpstr>
      <vt:lpstr>Preserve: Archive and the IT Pro Scenarios</vt:lpstr>
      <vt:lpstr>New-Enable-Connect Archive GUI </vt:lpstr>
      <vt:lpstr>New-Enable-Connect Archive CMDLet</vt:lpstr>
      <vt:lpstr>Remove-Disable Archive GUI</vt:lpstr>
      <vt:lpstr>Remove-Disable Archive CMDLet</vt:lpstr>
      <vt:lpstr>Get-Set Archive GUI</vt:lpstr>
      <vt:lpstr>Get-Set Archive CMDLet</vt:lpstr>
      <vt:lpstr>Get-MailboxStatistics Cmdlet Execution</vt:lpstr>
      <vt:lpstr>E2010 AD Schema for Archive</vt:lpstr>
      <vt:lpstr>E14 Archive Auto-discover</vt:lpstr>
      <vt:lpstr>Migrate Primary and Archive  Move in Pairs</vt:lpstr>
      <vt:lpstr>Migrate Primary and Archive:  Load Balance from E2010 to E2010</vt:lpstr>
      <vt:lpstr>Move and Delete Policy</vt:lpstr>
      <vt:lpstr>Preserve: Message Retention</vt:lpstr>
      <vt:lpstr>Preserve: Archive and Delete Policy Scenarios</vt:lpstr>
      <vt:lpstr>Message Retention: Move/Delete Policy</vt:lpstr>
      <vt:lpstr>Preserve: Message Retention Archive and Delete Policies</vt:lpstr>
      <vt:lpstr>Slide 34</vt:lpstr>
      <vt:lpstr>Slide 35</vt:lpstr>
      <vt:lpstr>Slide 36</vt:lpstr>
      <vt:lpstr>Slide 37</vt:lpstr>
      <vt:lpstr>Set Archive Policy on an Item No Delete Policy</vt:lpstr>
      <vt:lpstr>Slide 39</vt:lpstr>
      <vt:lpstr>Slide 40</vt:lpstr>
      <vt:lpstr>Slide 41</vt:lpstr>
      <vt:lpstr>Slide 42</vt:lpstr>
      <vt:lpstr>Slide 43</vt:lpstr>
      <vt:lpstr>Set Archive Policy on an Item With Delete Policy</vt:lpstr>
      <vt:lpstr>Hold Policy</vt:lpstr>
      <vt:lpstr>Preserve: Hold Policy</vt:lpstr>
      <vt:lpstr>Preserve: Hold Policy Message Flow Exchange 2007 Behavior</vt:lpstr>
      <vt:lpstr>Preserve: Hold Policy And Item Restore Hold (N Days) Policy where N=14</vt:lpstr>
      <vt:lpstr>Preserve: Hold Policy and Legal Hold Hold (N=Indefinite) + Move and Delete Policies </vt:lpstr>
      <vt:lpstr>Preserve: Hold Policy</vt:lpstr>
      <vt:lpstr>Preserve: Journaling IT Pros can continue to journal to mailbox or archive</vt:lpstr>
      <vt:lpstr>Multi-Mailbox Search</vt:lpstr>
      <vt:lpstr>Multi-Mailbox Search  Simple, role-based GUI   </vt:lpstr>
      <vt:lpstr>Slide 54</vt:lpstr>
      <vt:lpstr>Hold and Discover</vt:lpstr>
      <vt:lpstr>Archive Summary</vt:lpstr>
      <vt:lpstr>Exchange 2010 Archiving and Retention  Key Benefits Summary   </vt:lpstr>
      <vt:lpstr>Slide 58</vt:lpstr>
      <vt:lpstr>Resources</vt:lpstr>
      <vt:lpstr>Related Content</vt:lpstr>
      <vt:lpstr>Slide 61</vt:lpstr>
      <vt:lpstr>Slide 62</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user</dc:creator>
  <dc:description>Template: Slidework LLC
Formatting:
Event Date: May 11 - 15, 2009
Event Location: Los Angeles, CA
Audience:</dc:description>
  <cp:lastModifiedBy>Lauren</cp:lastModifiedBy>
  <cp:revision>58</cp:revision>
  <dcterms:created xsi:type="dcterms:W3CDTF">2009-06-29T13:46:16Z</dcterms:created>
  <dcterms:modified xsi:type="dcterms:W3CDTF">2009-08-13T18:16:48Z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0x010100CA5520BFE53BEB478FC6DC84356B9BA1</vt:lpwstr>
  </property>
</Properties>
</file>