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12" r:id="rId2"/>
    <p:sldId id="261" r:id="rId3"/>
    <p:sldId id="262" r:id="rId4"/>
    <p:sldId id="263" r:id="rId5"/>
    <p:sldId id="264" r:id="rId6"/>
    <p:sldId id="265" r:id="rId7"/>
    <p:sldId id="305" r:id="rId8"/>
    <p:sldId id="308" r:id="rId9"/>
    <p:sldId id="306" r:id="rId10"/>
    <p:sldId id="271" r:id="rId11"/>
    <p:sldId id="272" r:id="rId12"/>
    <p:sldId id="273" r:id="rId13"/>
    <p:sldId id="310" r:id="rId14"/>
    <p:sldId id="309" r:id="rId15"/>
    <p:sldId id="274" r:id="rId16"/>
    <p:sldId id="276" r:id="rId17"/>
    <p:sldId id="279" r:id="rId18"/>
    <p:sldId id="277" r:id="rId19"/>
    <p:sldId id="278" r:id="rId20"/>
    <p:sldId id="280" r:id="rId21"/>
    <p:sldId id="282" r:id="rId22"/>
    <p:sldId id="283" r:id="rId23"/>
    <p:sldId id="259" r:id="rId24"/>
    <p:sldId id="313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0941" autoAdjust="0"/>
  </p:normalViewPr>
  <p:slideViewPr>
    <p:cSldViewPr>
      <p:cViewPr varScale="1">
        <p:scale>
          <a:sx n="55" d="100"/>
          <a:sy n="55" d="100"/>
        </p:scale>
        <p:origin x="-157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86EFF-B2A0-47A7-A410-D19CCB034685}" type="datetimeFigureOut">
              <a:rPr lang="es-AR" smtClean="0"/>
              <a:pPr/>
              <a:t>25/01/2008</a:t>
            </a:fld>
            <a:endParaRPr lang="es-A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3876BF-15C4-4729-86C4-F80B3D6296FF}" type="slidenum">
              <a:rPr lang="es-AR" smtClean="0"/>
              <a:pPr/>
              <a:t>‹#›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9750-FF4D-4E15-B7FE-138E295CAAB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18726F-7273-4A92-96C9-703E8AFBE0F9}" type="slidenum">
              <a:rPr lang="es-AR"/>
              <a:pPr/>
              <a:t>11</a:t>
            </a:fld>
            <a:endParaRPr lang="es-AR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B80752-7E81-458E-A1D1-BE969436A821}" type="slidenum">
              <a:rPr lang="es-AR"/>
              <a:pPr/>
              <a:t>12</a:t>
            </a:fld>
            <a:endParaRPr lang="es-AR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7290BA-ED7D-4192-BF94-AF4E8E1DD811}" type="slidenum">
              <a:rPr lang="es-AR"/>
              <a:pPr/>
              <a:t>13</a:t>
            </a:fld>
            <a:endParaRPr lang="es-AR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7290BA-ED7D-4192-BF94-AF4E8E1DD811}" type="slidenum">
              <a:rPr lang="es-AR"/>
              <a:pPr/>
              <a:t>14</a:t>
            </a:fld>
            <a:endParaRPr lang="es-AR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AEEBF2-E101-43A0-9D4D-27DE1462BEFE}" type="slidenum">
              <a:rPr lang="es-AR"/>
              <a:pPr/>
              <a:t>15</a:t>
            </a:fld>
            <a:endParaRPr lang="es-AR"/>
          </a:p>
        </p:txBody>
      </p:sp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38375" y="596900"/>
            <a:ext cx="2419350" cy="1814513"/>
          </a:xfrm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3242" y="2580823"/>
            <a:ext cx="6435328" cy="5910035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50B6D4-0062-458B-B342-EB7E03AC913B}" type="slidenum">
              <a:rPr lang="es-AR"/>
              <a:pPr/>
              <a:t>16</a:t>
            </a:fld>
            <a:endParaRPr lang="es-AR"/>
          </a:p>
        </p:txBody>
      </p:sp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063D06-0843-411F-8951-110993D71C69}" type="slidenum">
              <a:rPr lang="es-AR"/>
              <a:pPr/>
              <a:t>17</a:t>
            </a:fld>
            <a:endParaRPr lang="es-AR"/>
          </a:p>
        </p:txBody>
      </p:sp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38375" y="596900"/>
            <a:ext cx="2419350" cy="1814513"/>
          </a:xfrm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3242" y="2580823"/>
            <a:ext cx="6435328" cy="5910035"/>
          </a:xfrm>
        </p:spPr>
        <p:txBody>
          <a:bodyPr/>
          <a:lstStyle/>
          <a:p>
            <a:r>
              <a:rPr lang="en-GB" dirty="0" smtClean="0"/>
              <a:t>SLIDE SCRIPT:</a:t>
            </a:r>
          </a:p>
          <a:p>
            <a:r>
              <a:rPr lang="en-GB" dirty="0" smtClean="0"/>
              <a:t>Connection: Allows you to communicate with a database.</a:t>
            </a:r>
          </a:p>
          <a:p>
            <a:r>
              <a:rPr lang="en-GB" dirty="0" smtClean="0"/>
              <a:t>Command: Lets you send a command to a database, such as insert, update, select, or delete.</a:t>
            </a:r>
          </a:p>
          <a:p>
            <a:r>
              <a:rPr lang="en-GB" dirty="0" err="1" smtClean="0"/>
              <a:t>DataReader</a:t>
            </a:r>
            <a:r>
              <a:rPr lang="en-GB" dirty="0" smtClean="0"/>
              <a:t>: Like an ADO fire hose cursor.  Forward only.</a:t>
            </a:r>
          </a:p>
          <a:p>
            <a:r>
              <a:rPr lang="en-GB" dirty="0" err="1" smtClean="0"/>
              <a:t>DataSet</a:t>
            </a:r>
            <a:r>
              <a:rPr lang="en-GB" dirty="0" smtClean="0"/>
              <a:t>:  Hold a static view of data from one or more tables.  Knows how data from the tables are related.  Essentially, an in-memory database.</a:t>
            </a:r>
          </a:p>
          <a:p>
            <a:r>
              <a:rPr lang="en-GB" dirty="0" err="1" smtClean="0"/>
              <a:t>DataAdapter</a:t>
            </a:r>
            <a:r>
              <a:rPr lang="en-GB" dirty="0" smtClean="0"/>
              <a:t>: Provides synchronization between the </a:t>
            </a:r>
            <a:r>
              <a:rPr lang="en-GB" dirty="0" err="1" smtClean="0"/>
              <a:t>DataSet</a:t>
            </a:r>
            <a:r>
              <a:rPr lang="en-GB" dirty="0" smtClean="0"/>
              <a:t> and the Database.  Holds a given command for a set of data.</a:t>
            </a:r>
          </a:p>
          <a:p>
            <a:r>
              <a:rPr lang="en-GB" dirty="0" err="1" smtClean="0"/>
              <a:t>DataView</a:t>
            </a:r>
            <a:r>
              <a:rPr lang="en-GB" dirty="0" smtClean="0"/>
              <a:t>: Used to filter and sort data in a </a:t>
            </a:r>
            <a:r>
              <a:rPr lang="en-GB" dirty="0" err="1" smtClean="0"/>
              <a:t>DataSet</a:t>
            </a:r>
            <a:r>
              <a:rPr lang="en-GB" dirty="0" smtClean="0"/>
              <a:t>.  Also, when you bind controls, you bind to the data view.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D9642A-0B09-421F-8FC1-811135098F4A}" type="slidenum">
              <a:rPr lang="es-AR"/>
              <a:pPr/>
              <a:t>18</a:t>
            </a:fld>
            <a:endParaRPr lang="es-AR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38375" y="596900"/>
            <a:ext cx="2419350" cy="1814513"/>
          </a:xfrm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3242" y="2580823"/>
            <a:ext cx="6435328" cy="5910035"/>
          </a:xfrm>
        </p:spPr>
        <p:txBody>
          <a:bodyPr/>
          <a:lstStyle/>
          <a:p>
            <a:r>
              <a:rPr lang="en-GB" dirty="0" smtClean="0"/>
              <a:t>SLIDE SCRIPT:</a:t>
            </a:r>
          </a:p>
          <a:p>
            <a:r>
              <a:rPr lang="en-GB" dirty="0" smtClean="0"/>
              <a:t>A </a:t>
            </a:r>
            <a:r>
              <a:rPr lang="en-GB" dirty="0" err="1" smtClean="0"/>
              <a:t>DataSet</a:t>
            </a:r>
            <a:r>
              <a:rPr lang="en-GB" dirty="0" smtClean="0"/>
              <a:t> holds a snapshot of data from the database.</a:t>
            </a:r>
          </a:p>
          <a:p>
            <a:r>
              <a:rPr lang="en-GB" dirty="0" smtClean="0"/>
              <a:t>SLIDE BUILD: The connection object lets you converse with a database.</a:t>
            </a:r>
          </a:p>
          <a:p>
            <a:r>
              <a:rPr lang="en-GB" dirty="0" smtClean="0"/>
              <a:t>SLIDE BUILD: A </a:t>
            </a:r>
            <a:r>
              <a:rPr lang="en-GB" dirty="0" err="1" smtClean="0"/>
              <a:t>DataAdapter</a:t>
            </a:r>
            <a:r>
              <a:rPr lang="en-GB" dirty="0" smtClean="0"/>
              <a:t> contains the instructions to retrieve data from the database, or update the database.</a:t>
            </a:r>
          </a:p>
          <a:p>
            <a:r>
              <a:rPr lang="en-GB" dirty="0" smtClean="0"/>
              <a:t>SLIDE BUILD: After this command executes, the </a:t>
            </a:r>
            <a:r>
              <a:rPr lang="en-GB" dirty="0" err="1" smtClean="0"/>
              <a:t>DataSet</a:t>
            </a:r>
            <a:r>
              <a:rPr lang="en-GB" dirty="0" smtClean="0"/>
              <a:t> contains a snapshot of the data.</a:t>
            </a:r>
            <a:endParaRPr lang="en-GB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729166-097E-40D7-BD7A-5421ACAE0DDB}" type="slidenum">
              <a:rPr lang="es-AR"/>
              <a:pPr/>
              <a:t>19</a:t>
            </a:fld>
            <a:endParaRPr lang="es-AR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38375" y="596900"/>
            <a:ext cx="2419350" cy="1814513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3242" y="2580823"/>
            <a:ext cx="6435328" cy="5910035"/>
          </a:xfrm>
        </p:spPr>
        <p:txBody>
          <a:bodyPr/>
          <a:lstStyle/>
          <a:p>
            <a:r>
              <a:rPr lang="en-GB" dirty="0" smtClean="0"/>
              <a:t>SLIDE SCRIPT:</a:t>
            </a:r>
          </a:p>
          <a:p>
            <a:r>
              <a:rPr lang="en-GB" dirty="0" smtClean="0"/>
              <a:t>SLIDE BUILD: A data set can store information from more than one table.  For example, the publishers table.</a:t>
            </a:r>
          </a:p>
          <a:p>
            <a:r>
              <a:rPr lang="en-GB" dirty="0" smtClean="0"/>
              <a:t>SLIDE BUILD: The dataset maintains a static view of each set of data.</a:t>
            </a:r>
          </a:p>
          <a:p>
            <a:r>
              <a:rPr lang="en-GB" dirty="0" smtClean="0"/>
              <a:t>SLIDE BUILD: With an additional line of code, we can tell the </a:t>
            </a:r>
            <a:r>
              <a:rPr lang="en-GB" dirty="0" err="1" smtClean="0"/>
              <a:t>DataSet</a:t>
            </a:r>
            <a:r>
              <a:rPr lang="en-GB" dirty="0" smtClean="0"/>
              <a:t> about the relationship between the tables.  This will allow us to easily get the publisher for an author, or all the authors for a publisher.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A42E72-A5F9-4DAE-9461-D6A6E84E4D01}" type="slidenum">
              <a:rPr lang="es-AR"/>
              <a:pPr/>
              <a:t>20</a:t>
            </a:fld>
            <a:endParaRPr lang="es-AR"/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38375" y="596900"/>
            <a:ext cx="2419350" cy="1814513"/>
          </a:xfrm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3242" y="2580823"/>
            <a:ext cx="6435328" cy="5910035"/>
          </a:xfrm>
        </p:spPr>
        <p:txBody>
          <a:bodyPr/>
          <a:lstStyle/>
          <a:p>
            <a:r>
              <a:rPr lang="en-GB" dirty="0" smtClean="0"/>
              <a:t>SLIDE SCRIPT:</a:t>
            </a:r>
          </a:p>
          <a:p>
            <a:r>
              <a:rPr lang="en-GB" dirty="0" smtClean="0"/>
              <a:t>SLIDE BUILD: A data view provides sorting and filtering capabilities for a dataset.</a:t>
            </a:r>
          </a:p>
          <a:p>
            <a:r>
              <a:rPr lang="en-GB" dirty="0" smtClean="0"/>
              <a:t>SLIDE BUILD: A data view also provides the functionality needed for data binding.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2EA1AC-05B0-40BB-BCFE-6A4DCEEDC2E5}" type="slidenum">
              <a:rPr lang="es-AR"/>
              <a:pPr/>
              <a:t>2</a:t>
            </a:fld>
            <a:endParaRPr lang="es-AR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8E2F70-C482-488C-9716-69D067B54511}" type="slidenum">
              <a:rPr lang="es-AR"/>
              <a:pPr/>
              <a:t>21</a:t>
            </a:fld>
            <a:endParaRPr lang="es-AR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4B1C0C-DD49-4F9D-966C-741054C229CB}" type="slidenum">
              <a:rPr lang="es-AR"/>
              <a:pPr/>
              <a:t>22</a:t>
            </a:fld>
            <a:endParaRPr lang="es-AR"/>
          </a:p>
        </p:txBody>
      </p:sp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6C564E-5251-4050-B0FB-C310A6483735}" type="slidenum">
              <a:rPr lang="es-AR"/>
              <a:pPr/>
              <a:t>3</a:t>
            </a:fld>
            <a:endParaRPr lang="es-AR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38375" y="596900"/>
            <a:ext cx="2419350" cy="1814513"/>
          </a:xfrm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3242" y="2580823"/>
            <a:ext cx="6435328" cy="5910035"/>
          </a:xfrm>
        </p:spPr>
        <p:txBody>
          <a:bodyPr/>
          <a:lstStyle/>
          <a:p>
            <a:r>
              <a:rPr lang="en-GB" dirty="0" smtClean="0"/>
              <a:t>SLIDE SCRIPT:</a:t>
            </a:r>
          </a:p>
          <a:p>
            <a:r>
              <a:rPr lang="en-GB" dirty="0" smtClean="0"/>
              <a:t>BUILD The developer authors a page with an ASPX extension.</a:t>
            </a:r>
          </a:p>
          <a:p>
            <a:r>
              <a:rPr lang="en-GB" dirty="0" smtClean="0"/>
              <a:t>BUILD This page is saved in the Web application directly, exactly like a traditional ASP page.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F8435D-FD80-415F-A6D4-590F0A10EB7F}" type="slidenum">
              <a:rPr lang="es-AR"/>
              <a:pPr/>
              <a:t>4</a:t>
            </a:fld>
            <a:endParaRPr lang="es-AR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38375" y="596900"/>
            <a:ext cx="2419350" cy="1814513"/>
          </a:xfrm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3242" y="2580823"/>
            <a:ext cx="6435328" cy="5910035"/>
          </a:xfrm>
        </p:spPr>
        <p:txBody>
          <a:bodyPr/>
          <a:lstStyle/>
          <a:p>
            <a:r>
              <a:rPr lang="en-GB" dirty="0" smtClean="0"/>
              <a:t>SLIDE SCRIPT:</a:t>
            </a:r>
          </a:p>
          <a:p>
            <a:r>
              <a:rPr lang="en-GB" dirty="0" smtClean="0"/>
              <a:t>BUILD The user request the page with the ASPX extension.  The server finds the page on disk, just as it would with an ASP page.</a:t>
            </a:r>
          </a:p>
          <a:p>
            <a:r>
              <a:rPr lang="en-GB" dirty="0" smtClean="0"/>
              <a:t>BUILD However, with ASP.NET, the page is compiled.</a:t>
            </a:r>
          </a:p>
          <a:p>
            <a:r>
              <a:rPr lang="en-GB" dirty="0" smtClean="0"/>
              <a:t>BUILD The compiled image is saved to a cache directory, and executed.  The results are returned.  The user sees no difference.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5F75C7-098A-45EC-B475-F9CD8375B7CB}" type="slidenum">
              <a:rPr lang="es-AR"/>
              <a:pPr/>
              <a:t>5</a:t>
            </a:fld>
            <a:endParaRPr lang="es-AR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38375" y="596900"/>
            <a:ext cx="2419350" cy="1814513"/>
          </a:xfrm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3242" y="2580823"/>
            <a:ext cx="6435328" cy="5910035"/>
          </a:xfrm>
        </p:spPr>
        <p:txBody>
          <a:bodyPr/>
          <a:lstStyle/>
          <a:p>
            <a:r>
              <a:rPr lang="en-GB" dirty="0" smtClean="0"/>
              <a:t>SLIDE SCRIPT:</a:t>
            </a:r>
          </a:p>
          <a:p>
            <a:r>
              <a:rPr lang="en-GB" dirty="0" smtClean="0"/>
              <a:t>BUILD Another request is made for the same page.  This time the Web server uses the already compiled image.</a:t>
            </a:r>
          </a:p>
          <a:p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87E46E-41A8-4F20-B0F1-A04DB31701A8}" type="slidenum">
              <a:rPr lang="es-AR"/>
              <a:pPr/>
              <a:t>6</a:t>
            </a:fld>
            <a:endParaRPr lang="es-AR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38375" y="596900"/>
            <a:ext cx="2419350" cy="1814513"/>
          </a:xfrm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3242" y="2580823"/>
            <a:ext cx="6435328" cy="5910035"/>
          </a:xfrm>
        </p:spPr>
        <p:txBody>
          <a:bodyPr/>
          <a:lstStyle/>
          <a:p>
            <a:r>
              <a:rPr lang="en-GB" dirty="0" smtClean="0"/>
              <a:t>SLIDE SCRIPT:</a:t>
            </a:r>
          </a:p>
          <a:p>
            <a:r>
              <a:rPr lang="en-GB" dirty="0" smtClean="0"/>
              <a:t>BUILD If a change is made to the ASPX…</a:t>
            </a:r>
          </a:p>
          <a:p>
            <a:r>
              <a:rPr lang="en-GB" dirty="0" smtClean="0"/>
              <a:t>BUILD Then, on the next request, this change is detected, and the page is recompiled.</a:t>
            </a:r>
          </a:p>
          <a:p>
            <a:r>
              <a:rPr lang="en-GB" dirty="0" smtClean="0"/>
              <a:t>BUILD and the result is returned to the browser.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55D4A5-F632-405B-BF1D-9ABF36DF0002}" type="slidenum">
              <a:rPr lang="en-US"/>
              <a:pPr/>
              <a:t>7</a:t>
            </a:fld>
            <a:endParaRPr lang="en-US"/>
          </a:p>
        </p:txBody>
      </p:sp>
      <p:sp>
        <p:nvSpPr>
          <p:cNvPr id="1106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s-AR" dirty="0" smtClean="0"/>
          </a:p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3876BF-15C4-4729-86C4-F80B3D6296FF}" type="slidenum">
              <a:rPr lang="es-AR" smtClean="0"/>
              <a:pPr/>
              <a:t>9</a:t>
            </a:fld>
            <a:endParaRPr lang="es-A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642725-FEE1-4E16-8938-693677AEB477}" type="slidenum">
              <a:rPr lang="es-AR"/>
              <a:pPr/>
              <a:t>10</a:t>
            </a:fld>
            <a:endParaRPr lang="es-AR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457200" y="1676400"/>
            <a:ext cx="8305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98463" indent="-398463" algn="ctr">
              <a:spcAft>
                <a:spcPts val="1200"/>
              </a:spcAft>
              <a:buClr>
                <a:schemeClr val="bg1"/>
              </a:buClr>
              <a:tabLst>
                <a:tab pos="398463" algn="l"/>
              </a:tabLst>
              <a:defRPr/>
            </a:pPr>
            <a:r>
              <a:rPr lang="es-AR" sz="4800" b="1" dirty="0">
                <a:solidFill>
                  <a:schemeClr val="bg1"/>
                </a:solidFill>
                <a:latin typeface="Calibri" pitchFamily="34" charset="0"/>
              </a:rPr>
              <a:t>BIENVENIDOS</a:t>
            </a:r>
          </a:p>
        </p:txBody>
      </p:sp>
      <p:pic>
        <p:nvPicPr>
          <p:cNvPr id="3" name="Picture 3" descr="fondo.bmp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SD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6403975"/>
            <a:ext cx="827088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699410C-F37E-4286-B300-D5FADE5F56E6}" type="slidenum">
              <a:rPr lang="es-AR"/>
              <a:pPr/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E396CFF-768C-4157-99DB-87D4DE73119D}" type="slidenum">
              <a:rPr lang="es-AR"/>
              <a:pPr/>
              <a:t>‹#›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1295400"/>
            <a:chExt cx="9144001" cy="5562600"/>
          </a:xfrm>
        </p:grpSpPr>
        <p:pic>
          <p:nvPicPr>
            <p:cNvPr id="1032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-1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3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57200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914400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5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371601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6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772527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7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229728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8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686928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9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144129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0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601326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1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058527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2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515727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3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972928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4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486400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5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943601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6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400801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7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858002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8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7258927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9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7716128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50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8173328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51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8630529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33400"/>
            <a:ext cx="82296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1029" name="Picture 3" descr="fondo.bmp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5" descr="MSDN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229600" y="6403975"/>
            <a:ext cx="827088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extBox 32"/>
          <p:cNvSpPr txBox="1"/>
          <p:nvPr/>
        </p:nvSpPr>
        <p:spPr>
          <a:xfrm>
            <a:off x="5257800" y="76200"/>
            <a:ext cx="3810000" cy="381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s-AR" dirty="0">
                <a:solidFill>
                  <a:schemeClr val="bg1"/>
                </a:solidFill>
                <a:latin typeface="Segoe Print" pitchFamily="2" charset="0"/>
              </a:rPr>
              <a:t>yo programo en </a:t>
            </a:r>
            <a:r>
              <a:rPr lang="es-AR" dirty="0" err="1">
                <a:solidFill>
                  <a:schemeClr val="bg1"/>
                </a:solidFill>
                <a:latin typeface="Segoe Print" pitchFamily="2" charset="0"/>
              </a:rPr>
              <a:t>.net</a:t>
            </a:r>
            <a:endParaRPr lang="en-US" dirty="0">
              <a:solidFill>
                <a:schemeClr val="bg1"/>
              </a:solidFill>
              <a:latin typeface="Segoe Print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8" r:id="rId3"/>
    <p:sldLayoutId id="2147483669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5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Introducción a ASP.NET</a:t>
            </a:r>
            <a:endParaRPr lang="es-A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 numCol="2"/>
          <a:lstStyle/>
          <a:p>
            <a:r>
              <a:rPr lang="es-A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Daniel Seara</a:t>
            </a:r>
          </a:p>
          <a:p>
            <a:r>
              <a:rPr lang="es-AR" sz="2000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dseara@solidq.com</a:t>
            </a:r>
            <a:endParaRPr lang="en-US" sz="2000" i="1" u="sng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AR" sz="2000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http://blogs.solidq.com/ES/CuevaNet</a:t>
            </a:r>
            <a:endParaRPr lang="en-US" sz="2000" i="1" u="sng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AR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Rodolfo Finochietti</a:t>
            </a:r>
          </a:p>
          <a:p>
            <a:r>
              <a:rPr lang="es-AR" sz="2000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rodolfof@lagash.com</a:t>
            </a:r>
          </a:p>
          <a:p>
            <a:r>
              <a:rPr lang="es-AR" sz="2000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</a:t>
            </a:r>
            <a:r>
              <a:rPr lang="es-AR" sz="2000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weblogs.shockbyte.com.ar/rodolfof </a:t>
            </a:r>
            <a:endParaRPr lang="es-AR" sz="2000" i="1" u="sng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20713" y="1316038"/>
            <a:ext cx="7861300" cy="2560637"/>
            <a:chOff x="391" y="829"/>
            <a:chExt cx="4952" cy="161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391" y="829"/>
              <a:ext cx="4952" cy="1613"/>
              <a:chOff x="357" y="1923"/>
              <a:chExt cx="5169" cy="1018"/>
            </a:xfrm>
          </p:grpSpPr>
          <p:sp>
            <p:nvSpPr>
              <p:cNvPr id="126980" name="Rectangle 4"/>
              <p:cNvSpPr>
                <a:spLocks noChangeArrowheads="1"/>
              </p:cNvSpPr>
              <p:nvPr/>
            </p:nvSpPr>
            <p:spPr bwMode="auto">
              <a:xfrm>
                <a:off x="364" y="1923"/>
                <a:ext cx="5162" cy="1018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tint val="48627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48627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26981" name="Text Box 5"/>
              <p:cNvSpPr txBox="1">
                <a:spLocks noChangeArrowheads="1"/>
              </p:cNvSpPr>
              <p:nvPr/>
            </p:nvSpPr>
            <p:spPr bwMode="auto">
              <a:xfrm>
                <a:off x="357" y="1930"/>
                <a:ext cx="5057" cy="15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AR" sz="2000" b="1"/>
                  <a:t>ASP.NET </a:t>
                </a:r>
                <a:r>
                  <a:rPr lang="es-AR" sz="2000" b="1" smtClean="0"/>
                  <a:t>APIs </a:t>
                </a:r>
                <a:r>
                  <a:rPr lang="es-AR" sz="2000" b="1"/>
                  <a:t>de Servicios para </a:t>
                </a:r>
                <a:r>
                  <a:rPr lang="es-AR" sz="2000" b="1" smtClean="0"/>
                  <a:t>Aplicaciones</a:t>
                </a:r>
                <a:endParaRPr lang="es-AR" sz="2000" b="1"/>
              </a:p>
            </p:txBody>
          </p:sp>
        </p:grpSp>
        <p:sp>
          <p:nvSpPr>
            <p:cNvPr id="126982" name="Text Box 6"/>
            <p:cNvSpPr txBox="1">
              <a:spLocks noChangeArrowheads="1"/>
            </p:cNvSpPr>
            <p:nvPr/>
          </p:nvSpPr>
          <p:spPr bwMode="auto">
            <a:xfrm>
              <a:off x="679" y="1252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 dirty="0" smtClean="0">
                  <a:latin typeface="Segoe Semibold" pitchFamily="34" charset="0"/>
                </a:rPr>
                <a:t>Membership</a:t>
              </a:r>
              <a:endParaRPr lang="es-AR" sz="1600" b="1" dirty="0">
                <a:latin typeface="Segoe Semibold" pitchFamily="34" charset="0"/>
              </a:endParaRPr>
            </a:p>
          </p:txBody>
        </p:sp>
        <p:sp>
          <p:nvSpPr>
            <p:cNvPr id="126983" name="Text Box 7"/>
            <p:cNvSpPr txBox="1">
              <a:spLocks noChangeArrowheads="1"/>
            </p:cNvSpPr>
            <p:nvPr/>
          </p:nvSpPr>
          <p:spPr bwMode="auto">
            <a:xfrm>
              <a:off x="2231" y="1248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 smtClean="0">
                  <a:latin typeface="Segoe Semibold" pitchFamily="34" charset="0"/>
                </a:rPr>
                <a:t>Role Manager</a:t>
              </a:r>
              <a:endParaRPr lang="es-AR" sz="1600" b="1">
                <a:latin typeface="Segoe Semibold" pitchFamily="34" charset="0"/>
              </a:endParaRPr>
            </a:p>
          </p:txBody>
        </p:sp>
        <p:sp>
          <p:nvSpPr>
            <p:cNvPr id="126984" name="Text Box 8"/>
            <p:cNvSpPr txBox="1">
              <a:spLocks noChangeArrowheads="1"/>
            </p:cNvSpPr>
            <p:nvPr/>
          </p:nvSpPr>
          <p:spPr bwMode="auto">
            <a:xfrm>
              <a:off x="3787" y="1248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 smtClean="0">
                  <a:latin typeface="Segoe Semibold" pitchFamily="34" charset="0"/>
                </a:rPr>
                <a:t>Personalization</a:t>
              </a:r>
              <a:endParaRPr lang="es-AR" sz="1600" b="1">
                <a:latin typeface="Segoe Semibold" pitchFamily="34" charset="0"/>
              </a:endParaRPr>
            </a:p>
          </p:txBody>
        </p:sp>
        <p:sp>
          <p:nvSpPr>
            <p:cNvPr id="126985" name="Text Box 9"/>
            <p:cNvSpPr txBox="1">
              <a:spLocks noChangeArrowheads="1"/>
            </p:cNvSpPr>
            <p:nvPr/>
          </p:nvSpPr>
          <p:spPr bwMode="auto">
            <a:xfrm>
              <a:off x="685" y="1854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 dirty="0" err="1" smtClean="0">
                  <a:latin typeface="Segoe Semibold" pitchFamily="34" charset="0"/>
                </a:rPr>
                <a:t>Site</a:t>
              </a:r>
              <a:r>
                <a:rPr lang="es-AR" sz="1600" b="1" dirty="0" smtClean="0">
                  <a:latin typeface="Segoe Semibold" pitchFamily="34" charset="0"/>
                </a:rPr>
                <a:t> Navigation</a:t>
              </a:r>
              <a:endParaRPr lang="es-AR" sz="1600" b="1" dirty="0">
                <a:latin typeface="Segoe Semibold" pitchFamily="34" charset="0"/>
              </a:endParaRPr>
            </a:p>
          </p:txBody>
        </p:sp>
        <p:sp>
          <p:nvSpPr>
            <p:cNvPr id="126986" name="Text Box 10"/>
            <p:cNvSpPr txBox="1">
              <a:spLocks noChangeArrowheads="1"/>
            </p:cNvSpPr>
            <p:nvPr/>
          </p:nvSpPr>
          <p:spPr bwMode="auto">
            <a:xfrm>
              <a:off x="2231" y="1860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 dirty="0" smtClean="0">
                  <a:latin typeface="Segoe Semibold" pitchFamily="34" charset="0"/>
                </a:rPr>
                <a:t>Database Caching</a:t>
              </a:r>
              <a:endParaRPr lang="es-AR" sz="1600" b="1" dirty="0">
                <a:latin typeface="Segoe Semibold" pitchFamily="34" charset="0"/>
              </a:endParaRPr>
            </a:p>
          </p:txBody>
        </p:sp>
        <p:sp>
          <p:nvSpPr>
            <p:cNvPr id="126987" name="Text Box 11"/>
            <p:cNvSpPr txBox="1">
              <a:spLocks noChangeArrowheads="1"/>
            </p:cNvSpPr>
            <p:nvPr/>
          </p:nvSpPr>
          <p:spPr bwMode="auto">
            <a:xfrm>
              <a:off x="3787" y="1857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 smtClean="0">
                  <a:latin typeface="Segoe Semibold" pitchFamily="34" charset="0"/>
                </a:rPr>
                <a:t>Health Monitoring</a:t>
              </a:r>
              <a:endParaRPr lang="es-AR" sz="1600" b="1">
                <a:latin typeface="Segoe Semibold" pitchFamily="34" charset="0"/>
              </a:endParaRPr>
            </a:p>
          </p:txBody>
        </p:sp>
      </p:grpSp>
      <p:sp>
        <p:nvSpPr>
          <p:cNvPr id="126988" name="Rectangle 12"/>
          <p:cNvSpPr>
            <a:spLocks noChangeArrowheads="1"/>
          </p:cNvSpPr>
          <p:nvPr/>
        </p:nvSpPr>
        <p:spPr bwMode="auto">
          <a:xfrm>
            <a:off x="0" y="38100"/>
            <a:ext cx="9144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AR" sz="4400" smtClean="0">
                <a:solidFill>
                  <a:schemeClr val="bg1"/>
                </a:solidFill>
              </a:rPr>
              <a:t>Servicios para aplicaciones</a:t>
            </a:r>
          </a:p>
          <a:p>
            <a:pPr algn="ctr"/>
            <a:endParaRPr lang="es-AR" sz="4400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04838" y="4173538"/>
            <a:ext cx="7861300" cy="2560637"/>
            <a:chOff x="391" y="829"/>
            <a:chExt cx="4952" cy="161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391" y="829"/>
              <a:ext cx="4952" cy="1613"/>
              <a:chOff x="357" y="1923"/>
              <a:chExt cx="5169" cy="1018"/>
            </a:xfrm>
          </p:grpSpPr>
          <p:sp>
            <p:nvSpPr>
              <p:cNvPr id="129028" name="Rectangle 4"/>
              <p:cNvSpPr>
                <a:spLocks noChangeArrowheads="1"/>
              </p:cNvSpPr>
              <p:nvPr/>
            </p:nvSpPr>
            <p:spPr bwMode="auto">
              <a:xfrm>
                <a:off x="364" y="1923"/>
                <a:ext cx="5162" cy="1018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tint val="48627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48627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29029" name="Text Box 5"/>
              <p:cNvSpPr txBox="1">
                <a:spLocks noChangeArrowheads="1"/>
              </p:cNvSpPr>
              <p:nvPr/>
            </p:nvSpPr>
            <p:spPr bwMode="auto">
              <a:xfrm>
                <a:off x="357" y="1930"/>
                <a:ext cx="5057" cy="15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AR" sz="2000" b="1" dirty="0"/>
                  <a:t>ASP.NET </a:t>
                </a:r>
                <a:r>
                  <a:rPr lang="es-AR" sz="2000" b="1" dirty="0" smtClean="0"/>
                  <a:t>APIs </a:t>
                </a:r>
                <a:r>
                  <a:rPr lang="es-AR" sz="2000" b="1" dirty="0"/>
                  <a:t>de Servicios para Aplicaciones</a:t>
                </a:r>
              </a:p>
            </p:txBody>
          </p:sp>
        </p:grpSp>
        <p:sp>
          <p:nvSpPr>
            <p:cNvPr id="129030" name="Text Box 6"/>
            <p:cNvSpPr txBox="1">
              <a:spLocks noChangeArrowheads="1"/>
            </p:cNvSpPr>
            <p:nvPr/>
          </p:nvSpPr>
          <p:spPr bwMode="auto">
            <a:xfrm>
              <a:off x="679" y="1252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 dirty="0">
                  <a:latin typeface="Segoe Semibold" pitchFamily="34" charset="0"/>
                </a:rPr>
                <a:t>Membership</a:t>
              </a:r>
            </a:p>
          </p:txBody>
        </p:sp>
        <p:sp>
          <p:nvSpPr>
            <p:cNvPr id="129031" name="Text Box 7"/>
            <p:cNvSpPr txBox="1">
              <a:spLocks noChangeArrowheads="1"/>
            </p:cNvSpPr>
            <p:nvPr/>
          </p:nvSpPr>
          <p:spPr bwMode="auto">
            <a:xfrm>
              <a:off x="2231" y="1248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>
                  <a:latin typeface="Segoe Semibold" pitchFamily="34" charset="0"/>
                </a:rPr>
                <a:t>Role Manager</a:t>
              </a:r>
            </a:p>
          </p:txBody>
        </p:sp>
        <p:sp>
          <p:nvSpPr>
            <p:cNvPr id="129032" name="Text Box 8"/>
            <p:cNvSpPr txBox="1">
              <a:spLocks noChangeArrowheads="1"/>
            </p:cNvSpPr>
            <p:nvPr/>
          </p:nvSpPr>
          <p:spPr bwMode="auto">
            <a:xfrm>
              <a:off x="3787" y="1248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>
                  <a:latin typeface="Segoe Semibold" pitchFamily="34" charset="0"/>
                </a:rPr>
                <a:t>Personalization</a:t>
              </a:r>
            </a:p>
          </p:txBody>
        </p:sp>
        <p:sp>
          <p:nvSpPr>
            <p:cNvPr id="129033" name="Text Box 9"/>
            <p:cNvSpPr txBox="1">
              <a:spLocks noChangeArrowheads="1"/>
            </p:cNvSpPr>
            <p:nvPr/>
          </p:nvSpPr>
          <p:spPr bwMode="auto">
            <a:xfrm>
              <a:off x="685" y="1854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 dirty="0" err="1">
                  <a:latin typeface="Segoe Semibold" pitchFamily="34" charset="0"/>
                </a:rPr>
                <a:t>Site</a:t>
              </a:r>
              <a:r>
                <a:rPr lang="es-AR" sz="1600" b="1" dirty="0">
                  <a:latin typeface="Segoe Semibold" pitchFamily="34" charset="0"/>
                </a:rPr>
                <a:t> Navigation</a:t>
              </a:r>
            </a:p>
          </p:txBody>
        </p:sp>
        <p:sp>
          <p:nvSpPr>
            <p:cNvPr id="129034" name="Text Box 10"/>
            <p:cNvSpPr txBox="1">
              <a:spLocks noChangeArrowheads="1"/>
            </p:cNvSpPr>
            <p:nvPr/>
          </p:nvSpPr>
          <p:spPr bwMode="auto">
            <a:xfrm>
              <a:off x="2231" y="1860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 dirty="0">
                  <a:latin typeface="Segoe Semibold" pitchFamily="34" charset="0"/>
                </a:rPr>
                <a:t>Database Caching</a:t>
              </a:r>
            </a:p>
          </p:txBody>
        </p:sp>
        <p:sp>
          <p:nvSpPr>
            <p:cNvPr id="129035" name="Text Box 11"/>
            <p:cNvSpPr txBox="1">
              <a:spLocks noChangeArrowheads="1"/>
            </p:cNvSpPr>
            <p:nvPr/>
          </p:nvSpPr>
          <p:spPr bwMode="auto">
            <a:xfrm>
              <a:off x="3787" y="1857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>
                  <a:latin typeface="Segoe Semibold" pitchFamily="34" charset="0"/>
                </a:rPr>
                <a:t>Health Monitoring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11188" y="2608263"/>
            <a:ext cx="7850187" cy="1425575"/>
            <a:chOff x="385" y="1543"/>
            <a:chExt cx="4945" cy="947"/>
          </a:xfrm>
        </p:grpSpPr>
        <p:sp>
          <p:nvSpPr>
            <p:cNvPr id="129037" name="Rectangle 13"/>
            <p:cNvSpPr>
              <a:spLocks noChangeArrowheads="1"/>
            </p:cNvSpPr>
            <p:nvPr/>
          </p:nvSpPr>
          <p:spPr bwMode="auto">
            <a:xfrm>
              <a:off x="385" y="1543"/>
              <a:ext cx="4945" cy="947"/>
            </a:xfrm>
            <a:prstGeom prst="rect">
              <a:avLst/>
            </a:prstGeom>
            <a:solidFill>
              <a:srgbClr val="D7DA58"/>
            </a:solidFill>
            <a:ln w="1270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9038" name="Text Box 14"/>
            <p:cNvSpPr txBox="1">
              <a:spLocks noChangeArrowheads="1"/>
            </p:cNvSpPr>
            <p:nvPr/>
          </p:nvSpPr>
          <p:spPr bwMode="auto">
            <a:xfrm>
              <a:off x="418" y="1549"/>
              <a:ext cx="4845" cy="264"/>
            </a:xfrm>
            <a:prstGeom prst="rect">
              <a:avLst/>
            </a:prstGeom>
            <a:solidFill>
              <a:srgbClr val="D7DA58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AR" sz="2000" b="1" dirty="0">
                  <a:latin typeface="Segoe Semibold" pitchFamily="34" charset="0"/>
                </a:rPr>
                <a:t>ASP.NET </a:t>
              </a:r>
              <a:r>
                <a:rPr lang="es-AR" sz="2000" b="1" dirty="0" smtClean="0">
                  <a:latin typeface="Segoe Semibold" pitchFamily="34" charset="0"/>
                </a:rPr>
                <a:t>“Page </a:t>
              </a:r>
              <a:r>
                <a:rPr lang="es-AR" sz="2000" b="1" dirty="0">
                  <a:latin typeface="Segoe Semibold" pitchFamily="34" charset="0"/>
                </a:rPr>
                <a:t>Framework”</a:t>
              </a:r>
            </a:p>
          </p:txBody>
        </p:sp>
      </p:grpSp>
      <p:sp>
        <p:nvSpPr>
          <p:cNvPr id="129039" name="Rectangle 15"/>
          <p:cNvSpPr>
            <a:spLocks noChangeArrowheads="1"/>
          </p:cNvSpPr>
          <p:nvPr/>
        </p:nvSpPr>
        <p:spPr bwMode="auto">
          <a:xfrm>
            <a:off x="0" y="381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AR" sz="4400" dirty="0" smtClean="0">
                <a:solidFill>
                  <a:schemeClr val="bg1"/>
                </a:solidFill>
              </a:rPr>
              <a:t>Servicios para aplicaciones</a:t>
            </a:r>
          </a:p>
        </p:txBody>
      </p: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819150" y="3105150"/>
            <a:ext cx="7419975" cy="808038"/>
            <a:chOff x="516" y="1956"/>
            <a:chExt cx="4674" cy="509"/>
          </a:xfrm>
        </p:grpSpPr>
        <p:sp>
          <p:nvSpPr>
            <p:cNvPr id="129041" name="Text Box 17"/>
            <p:cNvSpPr txBox="1">
              <a:spLocks noChangeArrowheads="1"/>
            </p:cNvSpPr>
            <p:nvPr/>
          </p:nvSpPr>
          <p:spPr bwMode="auto">
            <a:xfrm>
              <a:off x="516" y="1956"/>
              <a:ext cx="1044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 dirty="0">
                  <a:latin typeface="Segoe Semibold" pitchFamily="34" charset="0"/>
                </a:rPr>
                <a:t>Master </a:t>
              </a:r>
              <a:r>
                <a:rPr lang="es-AR" sz="1600" b="1" dirty="0" err="1">
                  <a:latin typeface="Segoe Semibold" pitchFamily="34" charset="0"/>
                </a:rPr>
                <a:t>Pages</a:t>
              </a:r>
              <a:endParaRPr lang="es-AR" sz="1600" b="1" dirty="0">
                <a:latin typeface="Segoe Semibold" pitchFamily="34" charset="0"/>
              </a:endParaRPr>
            </a:p>
          </p:txBody>
        </p:sp>
        <p:sp>
          <p:nvSpPr>
            <p:cNvPr id="129042" name="Text Box 18"/>
            <p:cNvSpPr txBox="1">
              <a:spLocks noChangeArrowheads="1"/>
            </p:cNvSpPr>
            <p:nvPr/>
          </p:nvSpPr>
          <p:spPr bwMode="auto">
            <a:xfrm>
              <a:off x="1702" y="1970"/>
              <a:ext cx="1062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>
                  <a:latin typeface="Segoe Semibold" pitchFamily="34" charset="0"/>
                </a:rPr>
                <a:t>Themes/Skins</a:t>
              </a:r>
            </a:p>
          </p:txBody>
        </p:sp>
        <p:sp>
          <p:nvSpPr>
            <p:cNvPr id="129043" name="Text Box 19"/>
            <p:cNvSpPr txBox="1">
              <a:spLocks noChangeArrowheads="1"/>
            </p:cNvSpPr>
            <p:nvPr/>
          </p:nvSpPr>
          <p:spPr bwMode="auto">
            <a:xfrm>
              <a:off x="4116" y="1994"/>
              <a:ext cx="1074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>
                  <a:latin typeface="Segoe Semibold" pitchFamily="34" charset="0"/>
                </a:rPr>
                <a:t>Client Scripting</a:t>
              </a:r>
            </a:p>
          </p:txBody>
        </p:sp>
        <p:sp>
          <p:nvSpPr>
            <p:cNvPr id="129044" name="Text Box 20"/>
            <p:cNvSpPr txBox="1">
              <a:spLocks noChangeArrowheads="1"/>
            </p:cNvSpPr>
            <p:nvPr/>
          </p:nvSpPr>
          <p:spPr bwMode="auto">
            <a:xfrm>
              <a:off x="2914" y="1982"/>
              <a:ext cx="1062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>
                  <a:latin typeface="Segoe Semibold" pitchFamily="34" charset="0"/>
                </a:rPr>
                <a:t>Localization</a:t>
              </a: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11188" y="2608263"/>
            <a:ext cx="7850187" cy="1425575"/>
            <a:chOff x="385" y="1543"/>
            <a:chExt cx="4945" cy="947"/>
          </a:xfrm>
        </p:grpSpPr>
        <p:sp>
          <p:nvSpPr>
            <p:cNvPr id="131075" name="Rectangle 3"/>
            <p:cNvSpPr>
              <a:spLocks noChangeArrowheads="1"/>
            </p:cNvSpPr>
            <p:nvPr/>
          </p:nvSpPr>
          <p:spPr bwMode="auto">
            <a:xfrm>
              <a:off x="385" y="1543"/>
              <a:ext cx="4945" cy="947"/>
            </a:xfrm>
            <a:prstGeom prst="rect">
              <a:avLst/>
            </a:prstGeom>
            <a:solidFill>
              <a:srgbClr val="D7DA58"/>
            </a:solidFill>
            <a:ln w="1270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1076" name="Text Box 4"/>
            <p:cNvSpPr txBox="1">
              <a:spLocks noChangeArrowheads="1"/>
            </p:cNvSpPr>
            <p:nvPr/>
          </p:nvSpPr>
          <p:spPr bwMode="auto">
            <a:xfrm>
              <a:off x="418" y="1549"/>
              <a:ext cx="4845" cy="264"/>
            </a:xfrm>
            <a:prstGeom prst="rect">
              <a:avLst/>
            </a:prstGeom>
            <a:solidFill>
              <a:srgbClr val="D7DA58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AR" sz="2000" b="1" dirty="0">
                  <a:latin typeface="Segoe Semibold" pitchFamily="34" charset="0"/>
                </a:rPr>
                <a:t>ASP.NET </a:t>
              </a:r>
              <a:r>
                <a:rPr lang="es-AR" sz="2000" b="1" dirty="0" smtClean="0">
                  <a:latin typeface="Segoe Semibold" pitchFamily="34" charset="0"/>
                </a:rPr>
                <a:t>“Page </a:t>
              </a:r>
              <a:r>
                <a:rPr lang="es-AR" sz="2000" b="1" dirty="0">
                  <a:latin typeface="Segoe Semibold" pitchFamily="34" charset="0"/>
                </a:rPr>
                <a:t>Framework”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819150" y="3105150"/>
            <a:ext cx="7419975" cy="808038"/>
            <a:chOff x="516" y="1956"/>
            <a:chExt cx="4674" cy="509"/>
          </a:xfrm>
        </p:grpSpPr>
        <p:sp>
          <p:nvSpPr>
            <p:cNvPr id="131078" name="Text Box 6"/>
            <p:cNvSpPr txBox="1">
              <a:spLocks noChangeArrowheads="1"/>
            </p:cNvSpPr>
            <p:nvPr/>
          </p:nvSpPr>
          <p:spPr bwMode="auto">
            <a:xfrm>
              <a:off x="516" y="1956"/>
              <a:ext cx="1044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 dirty="0">
                  <a:latin typeface="Segoe Semibold" pitchFamily="34" charset="0"/>
                </a:rPr>
                <a:t>Master </a:t>
              </a:r>
              <a:r>
                <a:rPr lang="es-AR" sz="1600" b="1" dirty="0" err="1">
                  <a:latin typeface="Segoe Semibold" pitchFamily="34" charset="0"/>
                </a:rPr>
                <a:t>Pages</a:t>
              </a:r>
              <a:endParaRPr lang="es-AR" sz="1600" b="1" dirty="0">
                <a:latin typeface="Segoe Semibold" pitchFamily="34" charset="0"/>
              </a:endParaRPr>
            </a:p>
          </p:txBody>
        </p:sp>
        <p:sp>
          <p:nvSpPr>
            <p:cNvPr id="131079" name="Text Box 7"/>
            <p:cNvSpPr txBox="1">
              <a:spLocks noChangeArrowheads="1"/>
            </p:cNvSpPr>
            <p:nvPr/>
          </p:nvSpPr>
          <p:spPr bwMode="auto">
            <a:xfrm>
              <a:off x="1702" y="1970"/>
              <a:ext cx="1062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>
                  <a:latin typeface="Segoe Semibold" pitchFamily="34" charset="0"/>
                </a:rPr>
                <a:t>Themes/Skins</a:t>
              </a:r>
            </a:p>
          </p:txBody>
        </p:sp>
        <p:sp>
          <p:nvSpPr>
            <p:cNvPr id="131080" name="Text Box 8"/>
            <p:cNvSpPr txBox="1">
              <a:spLocks noChangeArrowheads="1"/>
            </p:cNvSpPr>
            <p:nvPr/>
          </p:nvSpPr>
          <p:spPr bwMode="auto">
            <a:xfrm>
              <a:off x="4116" y="1994"/>
              <a:ext cx="1074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>
                  <a:latin typeface="Segoe Semibold" pitchFamily="34" charset="0"/>
                </a:rPr>
                <a:t>Client Scripting</a:t>
              </a:r>
            </a:p>
          </p:txBody>
        </p:sp>
        <p:sp>
          <p:nvSpPr>
            <p:cNvPr id="131081" name="Text Box 9"/>
            <p:cNvSpPr txBox="1">
              <a:spLocks noChangeArrowheads="1"/>
            </p:cNvSpPr>
            <p:nvPr/>
          </p:nvSpPr>
          <p:spPr bwMode="auto">
            <a:xfrm>
              <a:off x="2914" y="1982"/>
              <a:ext cx="1062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>
                  <a:latin typeface="Segoe Semibold" pitchFamily="34" charset="0"/>
                </a:rPr>
                <a:t>Localization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604838" y="4173538"/>
            <a:ext cx="7861300" cy="2560637"/>
            <a:chOff x="391" y="829"/>
            <a:chExt cx="4952" cy="1613"/>
          </a:xfrm>
        </p:grpSpPr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391" y="829"/>
              <a:ext cx="4952" cy="1613"/>
              <a:chOff x="357" y="1923"/>
              <a:chExt cx="5169" cy="1018"/>
            </a:xfrm>
          </p:grpSpPr>
          <p:sp>
            <p:nvSpPr>
              <p:cNvPr id="131084" name="Rectangle 12"/>
              <p:cNvSpPr>
                <a:spLocks noChangeArrowheads="1"/>
              </p:cNvSpPr>
              <p:nvPr/>
            </p:nvSpPr>
            <p:spPr bwMode="auto">
              <a:xfrm>
                <a:off x="364" y="1923"/>
                <a:ext cx="5162" cy="1018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tint val="48627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48627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31085" name="Text Box 13"/>
              <p:cNvSpPr txBox="1">
                <a:spLocks noChangeArrowheads="1"/>
              </p:cNvSpPr>
              <p:nvPr/>
            </p:nvSpPr>
            <p:spPr bwMode="auto">
              <a:xfrm>
                <a:off x="357" y="1930"/>
                <a:ext cx="5057" cy="15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AR" sz="2000" b="1" dirty="0">
                    <a:latin typeface="Segoe Semibold" pitchFamily="34" charset="0"/>
                  </a:rPr>
                  <a:t>ASP.NET </a:t>
                </a:r>
                <a:r>
                  <a:rPr lang="es-AR" sz="2000" b="1" dirty="0" smtClean="0">
                    <a:latin typeface="Segoe Semibold" pitchFamily="34" charset="0"/>
                  </a:rPr>
                  <a:t>APIs </a:t>
                </a:r>
                <a:r>
                  <a:rPr lang="es-AR" sz="2000" b="1" dirty="0">
                    <a:latin typeface="Segoe Semibold" pitchFamily="34" charset="0"/>
                  </a:rPr>
                  <a:t>de Servicios para Aplicaciones</a:t>
                </a:r>
              </a:p>
            </p:txBody>
          </p:sp>
        </p:grpSp>
        <p:sp>
          <p:nvSpPr>
            <p:cNvPr id="131086" name="Text Box 14"/>
            <p:cNvSpPr txBox="1">
              <a:spLocks noChangeArrowheads="1"/>
            </p:cNvSpPr>
            <p:nvPr/>
          </p:nvSpPr>
          <p:spPr bwMode="auto">
            <a:xfrm>
              <a:off x="679" y="1252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 dirty="0">
                  <a:latin typeface="Segoe Semibold" pitchFamily="34" charset="0"/>
                </a:rPr>
                <a:t>Membership</a:t>
              </a:r>
            </a:p>
          </p:txBody>
        </p:sp>
        <p:sp>
          <p:nvSpPr>
            <p:cNvPr id="131087" name="Text Box 15"/>
            <p:cNvSpPr txBox="1">
              <a:spLocks noChangeArrowheads="1"/>
            </p:cNvSpPr>
            <p:nvPr/>
          </p:nvSpPr>
          <p:spPr bwMode="auto">
            <a:xfrm>
              <a:off x="2231" y="1248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>
                  <a:latin typeface="Segoe Semibold" pitchFamily="34" charset="0"/>
                </a:rPr>
                <a:t>Role Manager</a:t>
              </a:r>
            </a:p>
          </p:txBody>
        </p:sp>
        <p:sp>
          <p:nvSpPr>
            <p:cNvPr id="131088" name="Text Box 16"/>
            <p:cNvSpPr txBox="1">
              <a:spLocks noChangeArrowheads="1"/>
            </p:cNvSpPr>
            <p:nvPr/>
          </p:nvSpPr>
          <p:spPr bwMode="auto">
            <a:xfrm>
              <a:off x="3787" y="1248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>
                  <a:latin typeface="Segoe Semibold" pitchFamily="34" charset="0"/>
                </a:rPr>
                <a:t>Personalization</a:t>
              </a:r>
            </a:p>
          </p:txBody>
        </p:sp>
        <p:sp>
          <p:nvSpPr>
            <p:cNvPr id="131089" name="Text Box 17"/>
            <p:cNvSpPr txBox="1">
              <a:spLocks noChangeArrowheads="1"/>
            </p:cNvSpPr>
            <p:nvPr/>
          </p:nvSpPr>
          <p:spPr bwMode="auto">
            <a:xfrm>
              <a:off x="685" y="1854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 dirty="0" err="1">
                  <a:latin typeface="Segoe Semibold" pitchFamily="34" charset="0"/>
                </a:rPr>
                <a:t>Site</a:t>
              </a:r>
              <a:r>
                <a:rPr lang="es-AR" sz="1600" b="1" dirty="0">
                  <a:latin typeface="Segoe Semibold" pitchFamily="34" charset="0"/>
                </a:rPr>
                <a:t> Navigation</a:t>
              </a:r>
            </a:p>
          </p:txBody>
        </p:sp>
        <p:sp>
          <p:nvSpPr>
            <p:cNvPr id="131090" name="Text Box 18"/>
            <p:cNvSpPr txBox="1">
              <a:spLocks noChangeArrowheads="1"/>
            </p:cNvSpPr>
            <p:nvPr/>
          </p:nvSpPr>
          <p:spPr bwMode="auto">
            <a:xfrm>
              <a:off x="2231" y="1860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 dirty="0">
                  <a:latin typeface="Segoe Semibold" pitchFamily="34" charset="0"/>
                </a:rPr>
                <a:t>Database Caching</a:t>
              </a:r>
            </a:p>
          </p:txBody>
        </p:sp>
        <p:sp>
          <p:nvSpPr>
            <p:cNvPr id="131091" name="Text Box 19"/>
            <p:cNvSpPr txBox="1">
              <a:spLocks noChangeArrowheads="1"/>
            </p:cNvSpPr>
            <p:nvPr/>
          </p:nvSpPr>
          <p:spPr bwMode="auto">
            <a:xfrm>
              <a:off x="3787" y="1857"/>
              <a:ext cx="1248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>
                  <a:latin typeface="Segoe Semibold" pitchFamily="34" charset="0"/>
                </a:rPr>
                <a:t>Health Monitoring</a:t>
              </a:r>
            </a:p>
          </p:txBody>
        </p:sp>
      </p:grpSp>
      <p:sp>
        <p:nvSpPr>
          <p:cNvPr id="131092" name="Rectangle 20"/>
          <p:cNvSpPr>
            <a:spLocks noChangeArrowheads="1"/>
          </p:cNvSpPr>
          <p:nvPr/>
        </p:nvSpPr>
        <p:spPr bwMode="auto">
          <a:xfrm>
            <a:off x="0" y="381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AR" sz="4400" dirty="0" smtClean="0">
                <a:solidFill>
                  <a:schemeClr val="bg1"/>
                </a:solidFill>
              </a:rPr>
              <a:t>Servicios para aplicaciones</a:t>
            </a: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590550" y="995363"/>
            <a:ext cx="7850188" cy="1425575"/>
            <a:chOff x="385" y="1543"/>
            <a:chExt cx="4945" cy="947"/>
          </a:xfrm>
        </p:grpSpPr>
        <p:sp>
          <p:nvSpPr>
            <p:cNvPr id="131094" name="Rectangle 22"/>
            <p:cNvSpPr>
              <a:spLocks noChangeArrowheads="1"/>
            </p:cNvSpPr>
            <p:nvPr/>
          </p:nvSpPr>
          <p:spPr bwMode="auto">
            <a:xfrm>
              <a:off x="385" y="1543"/>
              <a:ext cx="4945" cy="947"/>
            </a:xfrm>
            <a:prstGeom prst="rect">
              <a:avLst/>
            </a:prstGeom>
            <a:solidFill>
              <a:srgbClr val="DC6056"/>
            </a:solidFill>
            <a:ln w="1270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1095" name="Text Box 23"/>
            <p:cNvSpPr txBox="1">
              <a:spLocks noChangeArrowheads="1"/>
            </p:cNvSpPr>
            <p:nvPr/>
          </p:nvSpPr>
          <p:spPr bwMode="auto">
            <a:xfrm>
              <a:off x="418" y="1549"/>
              <a:ext cx="4845" cy="264"/>
            </a:xfrm>
            <a:prstGeom prst="rect">
              <a:avLst/>
            </a:prstGeom>
            <a:solidFill>
              <a:srgbClr val="DC6056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AR" sz="2000" b="1" dirty="0">
                  <a:latin typeface="Segoe Semibold" pitchFamily="34" charset="0"/>
                </a:rPr>
                <a:t>ASP.NET </a:t>
              </a:r>
              <a:r>
                <a:rPr lang="es-AR" sz="2000" b="1" dirty="0" smtClean="0">
                  <a:latin typeface="Segoe Semibold" pitchFamily="34" charset="0"/>
                </a:rPr>
                <a:t>Suite </a:t>
              </a:r>
              <a:r>
                <a:rPr lang="es-AR" sz="2000" b="1" dirty="0">
                  <a:latin typeface="Segoe Semibold" pitchFamily="34" charset="0"/>
                </a:rPr>
                <a:t>de controles (50+)</a:t>
              </a:r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1036638" y="1492250"/>
            <a:ext cx="6977062" cy="758825"/>
            <a:chOff x="653" y="940"/>
            <a:chExt cx="4395" cy="478"/>
          </a:xfrm>
        </p:grpSpPr>
        <p:sp>
          <p:nvSpPr>
            <p:cNvPr id="131097" name="Text Box 25"/>
            <p:cNvSpPr txBox="1">
              <a:spLocks noChangeArrowheads="1"/>
            </p:cNvSpPr>
            <p:nvPr/>
          </p:nvSpPr>
          <p:spPr bwMode="auto">
            <a:xfrm>
              <a:off x="653" y="940"/>
              <a:ext cx="931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>
                  <a:latin typeface="Segoe Semibold" pitchFamily="34" charset="0"/>
                </a:rPr>
                <a:t>Security</a:t>
              </a:r>
            </a:p>
          </p:txBody>
        </p:sp>
        <p:sp>
          <p:nvSpPr>
            <p:cNvPr id="131098" name="Text Box 26"/>
            <p:cNvSpPr txBox="1">
              <a:spLocks noChangeArrowheads="1"/>
            </p:cNvSpPr>
            <p:nvPr/>
          </p:nvSpPr>
          <p:spPr bwMode="auto">
            <a:xfrm>
              <a:off x="3978" y="947"/>
              <a:ext cx="1070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>
                  <a:latin typeface="Segoe Semibold" pitchFamily="34" charset="0"/>
                </a:rPr>
                <a:t>Web Parts</a:t>
              </a:r>
            </a:p>
          </p:txBody>
        </p:sp>
        <p:sp>
          <p:nvSpPr>
            <p:cNvPr id="131099" name="Text Box 27"/>
            <p:cNvSpPr txBox="1">
              <a:spLocks noChangeArrowheads="1"/>
            </p:cNvSpPr>
            <p:nvPr/>
          </p:nvSpPr>
          <p:spPr bwMode="auto">
            <a:xfrm>
              <a:off x="1752" y="947"/>
              <a:ext cx="931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>
                  <a:latin typeface="Segoe Semibold" pitchFamily="34" charset="0"/>
                </a:rPr>
                <a:t>Data</a:t>
              </a:r>
            </a:p>
          </p:txBody>
        </p:sp>
        <p:sp>
          <p:nvSpPr>
            <p:cNvPr id="131100" name="Text Box 28"/>
            <p:cNvSpPr txBox="1">
              <a:spLocks noChangeArrowheads="1"/>
            </p:cNvSpPr>
            <p:nvPr/>
          </p:nvSpPr>
          <p:spPr bwMode="auto">
            <a:xfrm>
              <a:off x="2855" y="947"/>
              <a:ext cx="931" cy="4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tIns="228600"/>
            <a:lstStyle/>
            <a:p>
              <a:pPr algn="ctr">
                <a:spcBef>
                  <a:spcPct val="50000"/>
                </a:spcBef>
              </a:pPr>
              <a:r>
                <a:rPr lang="es-AR" sz="1600" b="1" dirty="0">
                  <a:latin typeface="Segoe Semibold" pitchFamily="34" charset="0"/>
                </a:rPr>
                <a:t>Navigation</a:t>
              </a:r>
            </a:p>
          </p:txBody>
        </p:sp>
      </p:grpSp>
      <p:grpSp>
        <p:nvGrpSpPr>
          <p:cNvPr id="8" name="Group 29"/>
          <p:cNvGrpSpPr>
            <a:grpSpLocks/>
          </p:cNvGrpSpPr>
          <p:nvPr/>
        </p:nvGrpSpPr>
        <p:grpSpPr bwMode="auto">
          <a:xfrm>
            <a:off x="1312863" y="2117725"/>
            <a:ext cx="5578475" cy="3738563"/>
            <a:chOff x="827" y="1334"/>
            <a:chExt cx="3514" cy="2355"/>
          </a:xfrm>
        </p:grpSpPr>
        <p:sp>
          <p:nvSpPr>
            <p:cNvPr id="131102" name="Line 30"/>
            <p:cNvSpPr>
              <a:spLocks noChangeShapeType="1"/>
            </p:cNvSpPr>
            <p:nvPr/>
          </p:nvSpPr>
          <p:spPr bwMode="auto">
            <a:xfrm flipH="1">
              <a:off x="1146" y="1354"/>
              <a:ext cx="1897" cy="2335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/>
            <a:lstStyle/>
            <a:p>
              <a:endParaRPr lang="es-AR"/>
            </a:p>
          </p:txBody>
        </p:sp>
        <p:grpSp>
          <p:nvGrpSpPr>
            <p:cNvPr id="9" name="Group 31"/>
            <p:cNvGrpSpPr>
              <a:grpSpLocks/>
            </p:cNvGrpSpPr>
            <p:nvPr/>
          </p:nvGrpSpPr>
          <p:grpSpPr bwMode="auto">
            <a:xfrm>
              <a:off x="827" y="1334"/>
              <a:ext cx="3514" cy="1740"/>
              <a:chOff x="827" y="1334"/>
              <a:chExt cx="3514" cy="1740"/>
            </a:xfrm>
          </p:grpSpPr>
          <p:grpSp>
            <p:nvGrpSpPr>
              <p:cNvPr id="10" name="Group 32"/>
              <p:cNvGrpSpPr>
                <a:grpSpLocks/>
              </p:cNvGrpSpPr>
              <p:nvPr/>
            </p:nvGrpSpPr>
            <p:grpSpPr bwMode="auto">
              <a:xfrm>
                <a:off x="827" y="1344"/>
                <a:ext cx="1625" cy="1700"/>
                <a:chOff x="827" y="1344"/>
                <a:chExt cx="1625" cy="1700"/>
              </a:xfrm>
            </p:grpSpPr>
            <p:sp>
              <p:nvSpPr>
                <p:cNvPr id="131105" name="Line 33"/>
                <p:cNvSpPr>
                  <a:spLocks noChangeShapeType="1"/>
                </p:cNvSpPr>
                <p:nvPr/>
              </p:nvSpPr>
              <p:spPr bwMode="auto">
                <a:xfrm flipH="1">
                  <a:off x="827" y="1344"/>
                  <a:ext cx="10" cy="170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anchor="ctr"/>
                <a:lstStyle/>
                <a:p>
                  <a:endParaRPr lang="es-AR"/>
                </a:p>
              </p:txBody>
            </p:sp>
            <p:sp>
              <p:nvSpPr>
                <p:cNvPr id="131106" name="Line 34"/>
                <p:cNvSpPr>
                  <a:spLocks noChangeShapeType="1"/>
                </p:cNvSpPr>
                <p:nvPr/>
              </p:nvSpPr>
              <p:spPr bwMode="auto">
                <a:xfrm>
                  <a:off x="1300" y="1360"/>
                  <a:ext cx="1152" cy="1671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anchor="ctr"/>
                <a:lstStyle/>
                <a:p>
                  <a:endParaRPr lang="es-AR"/>
                </a:p>
              </p:txBody>
            </p:sp>
          </p:grpSp>
          <p:grpSp>
            <p:nvGrpSpPr>
              <p:cNvPr id="11" name="Group 35"/>
              <p:cNvGrpSpPr>
                <a:grpSpLocks/>
              </p:cNvGrpSpPr>
              <p:nvPr/>
            </p:nvGrpSpPr>
            <p:grpSpPr bwMode="auto">
              <a:xfrm>
                <a:off x="2953" y="1334"/>
                <a:ext cx="1388" cy="1740"/>
                <a:chOff x="2953" y="1334"/>
                <a:chExt cx="1388" cy="1740"/>
              </a:xfrm>
            </p:grpSpPr>
            <p:sp>
              <p:nvSpPr>
                <p:cNvPr id="131108" name="Line 36"/>
                <p:cNvSpPr>
                  <a:spLocks noChangeShapeType="1"/>
                </p:cNvSpPr>
                <p:nvPr/>
              </p:nvSpPr>
              <p:spPr bwMode="auto">
                <a:xfrm flipH="1">
                  <a:off x="2953" y="1334"/>
                  <a:ext cx="1292" cy="174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anchor="ctr"/>
                <a:lstStyle/>
                <a:p>
                  <a:endParaRPr lang="es-AR"/>
                </a:p>
              </p:txBody>
            </p:sp>
            <p:sp>
              <p:nvSpPr>
                <p:cNvPr id="131109" name="Line 37"/>
                <p:cNvSpPr>
                  <a:spLocks noChangeShapeType="1"/>
                </p:cNvSpPr>
                <p:nvPr/>
              </p:nvSpPr>
              <p:spPr bwMode="auto">
                <a:xfrm flipH="1">
                  <a:off x="4340" y="1430"/>
                  <a:ext cx="1" cy="1631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anchor="ctr"/>
                <a:lstStyle/>
                <a:p>
                  <a:endParaRPr lang="es-AR"/>
                </a:p>
              </p:txBody>
            </p:sp>
          </p:grpSp>
        </p:grp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28650" y="4610100"/>
            <a:ext cx="7874000" cy="1616075"/>
            <a:chOff x="396" y="2904"/>
            <a:chExt cx="4960" cy="1018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396" y="2904"/>
              <a:ext cx="4960" cy="1018"/>
              <a:chOff x="356" y="3134"/>
              <a:chExt cx="5169" cy="1018"/>
            </a:xfrm>
          </p:grpSpPr>
          <p:sp>
            <p:nvSpPr>
              <p:cNvPr id="124932" name="Rectangle 4"/>
              <p:cNvSpPr>
                <a:spLocks noChangeArrowheads="1"/>
              </p:cNvSpPr>
              <p:nvPr/>
            </p:nvSpPr>
            <p:spPr bwMode="auto">
              <a:xfrm>
                <a:off x="363" y="3134"/>
                <a:ext cx="5162" cy="1018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tint val="48627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48627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24933" name="Text Box 5"/>
              <p:cNvSpPr txBox="1">
                <a:spLocks noChangeArrowheads="1"/>
              </p:cNvSpPr>
              <p:nvPr/>
            </p:nvSpPr>
            <p:spPr bwMode="auto">
              <a:xfrm>
                <a:off x="356" y="3141"/>
                <a:ext cx="3897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AR" sz="2000" b="1">
                    <a:latin typeface="Segoe Semibold" pitchFamily="34" charset="0"/>
                  </a:rPr>
                  <a:t>Providers</a:t>
                </a:r>
              </a:p>
            </p:txBody>
          </p:sp>
        </p:grpSp>
        <p:sp>
          <p:nvSpPr>
            <p:cNvPr id="124934" name="Rectangle 6"/>
            <p:cNvSpPr>
              <a:spLocks noChangeArrowheads="1"/>
            </p:cNvSpPr>
            <p:nvPr/>
          </p:nvSpPr>
          <p:spPr bwMode="auto">
            <a:xfrm>
              <a:off x="556" y="3177"/>
              <a:ext cx="4669" cy="705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620713" y="1316038"/>
            <a:ext cx="7861300" cy="2687637"/>
            <a:chOff x="357" y="1923"/>
            <a:chExt cx="5169" cy="1018"/>
          </a:xfrm>
        </p:grpSpPr>
        <p:sp>
          <p:nvSpPr>
            <p:cNvPr id="124936" name="Rectangle 8"/>
            <p:cNvSpPr>
              <a:spLocks noChangeArrowheads="1"/>
            </p:cNvSpPr>
            <p:nvPr/>
          </p:nvSpPr>
          <p:spPr bwMode="auto">
            <a:xfrm>
              <a:off x="364" y="1923"/>
              <a:ext cx="5162" cy="1018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tint val="48627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48627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4937" name="Text Box 9"/>
            <p:cNvSpPr txBox="1">
              <a:spLocks noChangeArrowheads="1"/>
            </p:cNvSpPr>
            <p:nvPr/>
          </p:nvSpPr>
          <p:spPr bwMode="auto">
            <a:xfrm>
              <a:off x="357" y="1930"/>
              <a:ext cx="5057" cy="15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AR" sz="2000" b="1"/>
                <a:t>ASP.NET 2.0 APIs de Servicios para Aplicaciones</a:t>
              </a:r>
            </a:p>
          </p:txBody>
        </p:sp>
      </p:grpSp>
      <p:sp>
        <p:nvSpPr>
          <p:cNvPr id="124938" name="Text Box 10"/>
          <p:cNvSpPr txBox="1">
            <a:spLocks noChangeArrowheads="1"/>
          </p:cNvSpPr>
          <p:nvPr/>
        </p:nvSpPr>
        <p:spPr bwMode="auto">
          <a:xfrm>
            <a:off x="1077913" y="1987550"/>
            <a:ext cx="1981200" cy="7477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tIns="228600"/>
          <a:lstStyle/>
          <a:p>
            <a:pPr algn="ctr">
              <a:spcBef>
                <a:spcPct val="50000"/>
              </a:spcBef>
            </a:pPr>
            <a:r>
              <a:rPr lang="es-AR" sz="1600" b="1" dirty="0">
                <a:latin typeface="Segoe Semibold" pitchFamily="34" charset="0"/>
              </a:rPr>
              <a:t>Membership</a:t>
            </a:r>
          </a:p>
        </p:txBody>
      </p:sp>
      <p:sp>
        <p:nvSpPr>
          <p:cNvPr id="124939" name="AutoShape 11"/>
          <p:cNvSpPr>
            <a:spLocks noChangeArrowheads="1"/>
          </p:cNvSpPr>
          <p:nvPr/>
        </p:nvSpPr>
        <p:spPr bwMode="auto">
          <a:xfrm>
            <a:off x="1065213" y="5194300"/>
            <a:ext cx="1574800" cy="841375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AR" sz="1600" b="1">
                <a:latin typeface="Segoe Semibold" pitchFamily="34" charset="0"/>
              </a:rPr>
              <a:t>Windows</a:t>
            </a:r>
          </a:p>
        </p:txBody>
      </p:sp>
      <p:sp>
        <p:nvSpPr>
          <p:cNvPr id="124940" name="AutoShape 12"/>
          <p:cNvSpPr>
            <a:spLocks noChangeArrowheads="1"/>
          </p:cNvSpPr>
          <p:nvPr/>
        </p:nvSpPr>
        <p:spPr bwMode="auto">
          <a:xfrm>
            <a:off x="2886075" y="5203825"/>
            <a:ext cx="1573213" cy="841375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AR" sz="1600" b="1">
                <a:latin typeface="Segoe Semibold" pitchFamily="34" charset="0"/>
              </a:rPr>
              <a:t>SQL Server</a:t>
            </a:r>
          </a:p>
        </p:txBody>
      </p:sp>
      <p:sp>
        <p:nvSpPr>
          <p:cNvPr id="124941" name="AutoShape 13"/>
          <p:cNvSpPr>
            <a:spLocks noChangeArrowheads="1"/>
          </p:cNvSpPr>
          <p:nvPr/>
        </p:nvSpPr>
        <p:spPr bwMode="auto">
          <a:xfrm>
            <a:off x="6529388" y="5213350"/>
            <a:ext cx="1574800" cy="841375"/>
          </a:xfrm>
          <a:prstGeom prst="can">
            <a:avLst>
              <a:gd name="adj" fmla="val 25000"/>
            </a:avLst>
          </a:prstGeom>
          <a:solidFill>
            <a:srgbClr val="890515"/>
          </a:solidFill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AR" sz="1600" b="1" i="1">
                <a:latin typeface="Segoe Semibold" pitchFamily="34" charset="0"/>
              </a:rPr>
              <a:t>Custom</a:t>
            </a:r>
          </a:p>
        </p:txBody>
      </p:sp>
      <p:sp>
        <p:nvSpPr>
          <p:cNvPr id="124942" name="Text Box 14"/>
          <p:cNvSpPr txBox="1">
            <a:spLocks noChangeArrowheads="1"/>
          </p:cNvSpPr>
          <p:nvPr/>
        </p:nvSpPr>
        <p:spPr bwMode="auto">
          <a:xfrm>
            <a:off x="3541713" y="1981200"/>
            <a:ext cx="1981200" cy="7477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tIns="228600"/>
          <a:lstStyle/>
          <a:p>
            <a:pPr algn="ctr">
              <a:spcBef>
                <a:spcPct val="50000"/>
              </a:spcBef>
            </a:pPr>
            <a:r>
              <a:rPr lang="es-AR" sz="1600" b="1">
                <a:latin typeface="Segoe Semibold" pitchFamily="34" charset="0"/>
              </a:rPr>
              <a:t>Role Manager</a:t>
            </a:r>
          </a:p>
        </p:txBody>
      </p:sp>
      <p:sp>
        <p:nvSpPr>
          <p:cNvPr id="124943" name="Text Box 15"/>
          <p:cNvSpPr txBox="1">
            <a:spLocks noChangeArrowheads="1"/>
          </p:cNvSpPr>
          <p:nvPr/>
        </p:nvSpPr>
        <p:spPr bwMode="auto">
          <a:xfrm>
            <a:off x="6011863" y="1981200"/>
            <a:ext cx="1981200" cy="7477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tIns="228600"/>
          <a:lstStyle/>
          <a:p>
            <a:pPr algn="ctr">
              <a:spcBef>
                <a:spcPct val="50000"/>
              </a:spcBef>
            </a:pPr>
            <a:r>
              <a:rPr lang="es-AR" sz="1600" b="1">
                <a:latin typeface="Segoe Semibold" pitchFamily="34" charset="0"/>
              </a:rPr>
              <a:t>Personalization</a:t>
            </a:r>
          </a:p>
        </p:txBody>
      </p:sp>
      <p:sp>
        <p:nvSpPr>
          <p:cNvPr id="124944" name="Text Box 16"/>
          <p:cNvSpPr txBox="1">
            <a:spLocks noChangeArrowheads="1"/>
          </p:cNvSpPr>
          <p:nvPr/>
        </p:nvSpPr>
        <p:spPr bwMode="auto">
          <a:xfrm>
            <a:off x="1087438" y="2943225"/>
            <a:ext cx="1981200" cy="7477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tIns="228600"/>
          <a:lstStyle/>
          <a:p>
            <a:pPr algn="ctr">
              <a:spcBef>
                <a:spcPct val="50000"/>
              </a:spcBef>
            </a:pPr>
            <a:r>
              <a:rPr lang="es-AR" sz="1600" b="1" dirty="0" err="1">
                <a:latin typeface="Segoe Semibold" pitchFamily="34" charset="0"/>
              </a:rPr>
              <a:t>Site</a:t>
            </a:r>
            <a:r>
              <a:rPr lang="es-AR" sz="1600" b="1" dirty="0">
                <a:latin typeface="Segoe Semibold" pitchFamily="34" charset="0"/>
              </a:rPr>
              <a:t> Navigation</a:t>
            </a:r>
          </a:p>
        </p:txBody>
      </p:sp>
      <p:sp>
        <p:nvSpPr>
          <p:cNvPr id="124945" name="Text Box 17"/>
          <p:cNvSpPr txBox="1">
            <a:spLocks noChangeArrowheads="1"/>
          </p:cNvSpPr>
          <p:nvPr/>
        </p:nvSpPr>
        <p:spPr bwMode="auto">
          <a:xfrm>
            <a:off x="3541713" y="2952750"/>
            <a:ext cx="1981200" cy="7477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tIns="228600"/>
          <a:lstStyle/>
          <a:p>
            <a:pPr algn="ctr">
              <a:spcBef>
                <a:spcPct val="50000"/>
              </a:spcBef>
            </a:pPr>
            <a:r>
              <a:rPr lang="es-AR" sz="1600" b="1" dirty="0">
                <a:latin typeface="Segoe Semibold" pitchFamily="34" charset="0"/>
              </a:rPr>
              <a:t>Database Caching</a:t>
            </a:r>
          </a:p>
        </p:txBody>
      </p:sp>
      <p:sp>
        <p:nvSpPr>
          <p:cNvPr id="124946" name="Text Box 18"/>
          <p:cNvSpPr txBox="1">
            <a:spLocks noChangeArrowheads="1"/>
          </p:cNvSpPr>
          <p:nvPr/>
        </p:nvSpPr>
        <p:spPr bwMode="auto">
          <a:xfrm>
            <a:off x="6011863" y="2947988"/>
            <a:ext cx="1981200" cy="747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tIns="228600"/>
          <a:lstStyle/>
          <a:p>
            <a:pPr algn="ctr">
              <a:spcBef>
                <a:spcPct val="50000"/>
              </a:spcBef>
            </a:pPr>
            <a:r>
              <a:rPr lang="es-AR" sz="1600" b="1">
                <a:latin typeface="Segoe Semibold" pitchFamily="34" charset="0"/>
              </a:rPr>
              <a:t>Health Monitoring</a:t>
            </a:r>
          </a:p>
        </p:txBody>
      </p:sp>
      <p:sp>
        <p:nvSpPr>
          <p:cNvPr id="124947" name="Text Box 19"/>
          <p:cNvSpPr txBox="1">
            <a:spLocks noChangeArrowheads="1"/>
          </p:cNvSpPr>
          <p:nvPr/>
        </p:nvSpPr>
        <p:spPr bwMode="auto">
          <a:xfrm>
            <a:off x="619125" y="3922713"/>
            <a:ext cx="7894638" cy="336550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AR" sz="1600" b="1">
                <a:latin typeface="Segoe Semibold" pitchFamily="34" charset="0"/>
              </a:rPr>
              <a:t>Basados en el patrón de provider (Provider Model)</a:t>
            </a:r>
          </a:p>
        </p:txBody>
      </p:sp>
      <p:sp>
        <p:nvSpPr>
          <p:cNvPr id="124948" name="AutoShape 20"/>
          <p:cNvSpPr>
            <a:spLocks noChangeArrowheads="1"/>
          </p:cNvSpPr>
          <p:nvPr/>
        </p:nvSpPr>
        <p:spPr bwMode="auto">
          <a:xfrm>
            <a:off x="4724400" y="5214938"/>
            <a:ext cx="1573213" cy="841375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AR" sz="1600" b="1">
                <a:latin typeface="Segoe Semibold" pitchFamily="34" charset="0"/>
              </a:rPr>
              <a:t>Access MDB</a:t>
            </a:r>
          </a:p>
        </p:txBody>
      </p: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2532063" y="4265613"/>
            <a:ext cx="4519612" cy="755650"/>
            <a:chOff x="1595" y="2917"/>
            <a:chExt cx="2847" cy="476"/>
          </a:xfrm>
        </p:grpSpPr>
        <p:sp>
          <p:nvSpPr>
            <p:cNvPr id="124950" name="Line 22"/>
            <p:cNvSpPr>
              <a:spLocks noChangeShapeType="1"/>
            </p:cNvSpPr>
            <p:nvPr/>
          </p:nvSpPr>
          <p:spPr bwMode="auto">
            <a:xfrm>
              <a:off x="1595" y="2917"/>
              <a:ext cx="0" cy="46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24951" name="Line 23"/>
            <p:cNvSpPr>
              <a:spLocks noChangeShapeType="1"/>
            </p:cNvSpPr>
            <p:nvPr/>
          </p:nvSpPr>
          <p:spPr bwMode="auto">
            <a:xfrm>
              <a:off x="2167" y="2923"/>
              <a:ext cx="0" cy="46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24952" name="Line 24"/>
            <p:cNvSpPr>
              <a:spLocks noChangeShapeType="1"/>
            </p:cNvSpPr>
            <p:nvPr/>
          </p:nvSpPr>
          <p:spPr bwMode="auto">
            <a:xfrm>
              <a:off x="2734" y="2923"/>
              <a:ext cx="0" cy="46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24953" name="Line 25"/>
            <p:cNvSpPr>
              <a:spLocks noChangeShapeType="1"/>
            </p:cNvSpPr>
            <p:nvPr/>
          </p:nvSpPr>
          <p:spPr bwMode="auto">
            <a:xfrm>
              <a:off x="3309" y="2923"/>
              <a:ext cx="0" cy="46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24954" name="Line 26"/>
            <p:cNvSpPr>
              <a:spLocks noChangeShapeType="1"/>
            </p:cNvSpPr>
            <p:nvPr/>
          </p:nvSpPr>
          <p:spPr bwMode="auto">
            <a:xfrm>
              <a:off x="3876" y="2924"/>
              <a:ext cx="0" cy="46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24955" name="Line 27"/>
            <p:cNvSpPr>
              <a:spLocks noChangeShapeType="1"/>
            </p:cNvSpPr>
            <p:nvPr/>
          </p:nvSpPr>
          <p:spPr bwMode="auto">
            <a:xfrm>
              <a:off x="4442" y="2924"/>
              <a:ext cx="0" cy="46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s-AR"/>
            </a:p>
          </p:txBody>
        </p:sp>
      </p:grpSp>
      <p:sp>
        <p:nvSpPr>
          <p:cNvPr id="124957" name="Rectangle 29"/>
          <p:cNvSpPr>
            <a:spLocks noChangeArrowheads="1"/>
          </p:cNvSpPr>
          <p:nvPr/>
        </p:nvSpPr>
        <p:spPr bwMode="auto">
          <a:xfrm>
            <a:off x="0" y="381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AR" sz="4400" dirty="0" smtClean="0">
                <a:solidFill>
                  <a:schemeClr val="bg1"/>
                </a:solidFill>
              </a:rPr>
              <a:t>Servicios para aplicaciones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28650" y="4610100"/>
            <a:ext cx="7874000" cy="1616075"/>
            <a:chOff x="396" y="2904"/>
            <a:chExt cx="4960" cy="1018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396" y="2904"/>
              <a:ext cx="4960" cy="1018"/>
              <a:chOff x="356" y="3134"/>
              <a:chExt cx="5169" cy="1018"/>
            </a:xfrm>
          </p:grpSpPr>
          <p:sp>
            <p:nvSpPr>
              <p:cNvPr id="124932" name="Rectangle 4"/>
              <p:cNvSpPr>
                <a:spLocks noChangeArrowheads="1"/>
              </p:cNvSpPr>
              <p:nvPr/>
            </p:nvSpPr>
            <p:spPr bwMode="auto">
              <a:xfrm>
                <a:off x="363" y="3134"/>
                <a:ext cx="5162" cy="1018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tint val="48627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48627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24933" name="Text Box 5"/>
              <p:cNvSpPr txBox="1">
                <a:spLocks noChangeArrowheads="1"/>
              </p:cNvSpPr>
              <p:nvPr/>
            </p:nvSpPr>
            <p:spPr bwMode="auto">
              <a:xfrm>
                <a:off x="356" y="3141"/>
                <a:ext cx="3897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AR" sz="2000" b="1">
                    <a:latin typeface="Segoe Semibold" pitchFamily="34" charset="0"/>
                  </a:rPr>
                  <a:t>Providers</a:t>
                </a:r>
              </a:p>
            </p:txBody>
          </p:sp>
        </p:grpSp>
        <p:sp>
          <p:nvSpPr>
            <p:cNvPr id="124934" name="Rectangle 6"/>
            <p:cNvSpPr>
              <a:spLocks noChangeArrowheads="1"/>
            </p:cNvSpPr>
            <p:nvPr/>
          </p:nvSpPr>
          <p:spPr bwMode="auto">
            <a:xfrm>
              <a:off x="556" y="3177"/>
              <a:ext cx="4669" cy="705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620713" y="1316038"/>
            <a:ext cx="7861300" cy="2687637"/>
            <a:chOff x="357" y="1923"/>
            <a:chExt cx="5169" cy="1018"/>
          </a:xfrm>
        </p:grpSpPr>
        <p:sp>
          <p:nvSpPr>
            <p:cNvPr id="124936" name="Rectangle 8"/>
            <p:cNvSpPr>
              <a:spLocks noChangeArrowheads="1"/>
            </p:cNvSpPr>
            <p:nvPr/>
          </p:nvSpPr>
          <p:spPr bwMode="auto">
            <a:xfrm>
              <a:off x="364" y="1923"/>
              <a:ext cx="5162" cy="1018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tint val="48627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48627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4937" name="Text Box 9"/>
            <p:cNvSpPr txBox="1">
              <a:spLocks noChangeArrowheads="1"/>
            </p:cNvSpPr>
            <p:nvPr/>
          </p:nvSpPr>
          <p:spPr bwMode="auto">
            <a:xfrm>
              <a:off x="357" y="1930"/>
              <a:ext cx="5057" cy="15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AR" sz="2000" b="1"/>
                <a:t>ASP.NET 2.0 APIs de Servicios para Aplicaciones</a:t>
              </a:r>
            </a:p>
          </p:txBody>
        </p:sp>
      </p:grpSp>
      <p:sp>
        <p:nvSpPr>
          <p:cNvPr id="124938" name="Text Box 10"/>
          <p:cNvSpPr txBox="1">
            <a:spLocks noChangeArrowheads="1"/>
          </p:cNvSpPr>
          <p:nvPr/>
        </p:nvSpPr>
        <p:spPr bwMode="auto">
          <a:xfrm>
            <a:off x="1077913" y="1987550"/>
            <a:ext cx="1981200" cy="7477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tIns="228600"/>
          <a:lstStyle/>
          <a:p>
            <a:pPr algn="ctr">
              <a:spcBef>
                <a:spcPct val="50000"/>
              </a:spcBef>
            </a:pPr>
            <a:r>
              <a:rPr lang="es-AR" sz="1600" b="1" dirty="0">
                <a:latin typeface="Segoe Semibold" pitchFamily="34" charset="0"/>
              </a:rPr>
              <a:t>Membership</a:t>
            </a:r>
          </a:p>
        </p:txBody>
      </p:sp>
      <p:sp>
        <p:nvSpPr>
          <p:cNvPr id="124939" name="AutoShape 11"/>
          <p:cNvSpPr>
            <a:spLocks noChangeArrowheads="1"/>
          </p:cNvSpPr>
          <p:nvPr/>
        </p:nvSpPr>
        <p:spPr bwMode="auto">
          <a:xfrm>
            <a:off x="1065213" y="5194300"/>
            <a:ext cx="1574800" cy="841375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AR" sz="1600" b="1">
                <a:latin typeface="Segoe Semibold" pitchFamily="34" charset="0"/>
              </a:rPr>
              <a:t>Windows</a:t>
            </a:r>
          </a:p>
        </p:txBody>
      </p:sp>
      <p:sp>
        <p:nvSpPr>
          <p:cNvPr id="124940" name="AutoShape 12"/>
          <p:cNvSpPr>
            <a:spLocks noChangeArrowheads="1"/>
          </p:cNvSpPr>
          <p:nvPr/>
        </p:nvSpPr>
        <p:spPr bwMode="auto">
          <a:xfrm>
            <a:off x="2886075" y="5203825"/>
            <a:ext cx="1573213" cy="841375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AR" sz="1600" b="1">
                <a:latin typeface="Segoe Semibold" pitchFamily="34" charset="0"/>
              </a:rPr>
              <a:t>SQL Server</a:t>
            </a:r>
          </a:p>
        </p:txBody>
      </p:sp>
      <p:sp>
        <p:nvSpPr>
          <p:cNvPr id="124941" name="AutoShape 13"/>
          <p:cNvSpPr>
            <a:spLocks noChangeArrowheads="1"/>
          </p:cNvSpPr>
          <p:nvPr/>
        </p:nvSpPr>
        <p:spPr bwMode="auto">
          <a:xfrm>
            <a:off x="6529388" y="5213350"/>
            <a:ext cx="1574800" cy="841375"/>
          </a:xfrm>
          <a:prstGeom prst="can">
            <a:avLst>
              <a:gd name="adj" fmla="val 25000"/>
            </a:avLst>
          </a:prstGeom>
          <a:solidFill>
            <a:srgbClr val="890515"/>
          </a:solidFill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AR" sz="1600" b="1" i="1">
                <a:latin typeface="Segoe Semibold" pitchFamily="34" charset="0"/>
              </a:rPr>
              <a:t>Custom</a:t>
            </a:r>
          </a:p>
        </p:txBody>
      </p:sp>
      <p:sp>
        <p:nvSpPr>
          <p:cNvPr id="124942" name="Text Box 14"/>
          <p:cNvSpPr txBox="1">
            <a:spLocks noChangeArrowheads="1"/>
          </p:cNvSpPr>
          <p:nvPr/>
        </p:nvSpPr>
        <p:spPr bwMode="auto">
          <a:xfrm>
            <a:off x="3541713" y="1981200"/>
            <a:ext cx="1981200" cy="7477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tIns="228600"/>
          <a:lstStyle/>
          <a:p>
            <a:pPr algn="ctr">
              <a:spcBef>
                <a:spcPct val="50000"/>
              </a:spcBef>
            </a:pPr>
            <a:r>
              <a:rPr lang="es-AR" sz="1600" b="1">
                <a:latin typeface="Segoe Semibold" pitchFamily="34" charset="0"/>
              </a:rPr>
              <a:t>Role Manager</a:t>
            </a:r>
          </a:p>
        </p:txBody>
      </p:sp>
      <p:sp>
        <p:nvSpPr>
          <p:cNvPr id="124943" name="Text Box 15"/>
          <p:cNvSpPr txBox="1">
            <a:spLocks noChangeArrowheads="1"/>
          </p:cNvSpPr>
          <p:nvPr/>
        </p:nvSpPr>
        <p:spPr bwMode="auto">
          <a:xfrm>
            <a:off x="6011863" y="1981200"/>
            <a:ext cx="1981200" cy="7477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tIns="228600"/>
          <a:lstStyle/>
          <a:p>
            <a:pPr algn="ctr">
              <a:spcBef>
                <a:spcPct val="50000"/>
              </a:spcBef>
            </a:pPr>
            <a:r>
              <a:rPr lang="es-AR" sz="1600" b="1">
                <a:latin typeface="Segoe Semibold" pitchFamily="34" charset="0"/>
              </a:rPr>
              <a:t>Personalization</a:t>
            </a:r>
          </a:p>
        </p:txBody>
      </p:sp>
      <p:sp>
        <p:nvSpPr>
          <p:cNvPr id="124944" name="Text Box 16"/>
          <p:cNvSpPr txBox="1">
            <a:spLocks noChangeArrowheads="1"/>
          </p:cNvSpPr>
          <p:nvPr/>
        </p:nvSpPr>
        <p:spPr bwMode="auto">
          <a:xfrm>
            <a:off x="1087438" y="2943225"/>
            <a:ext cx="1981200" cy="7477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tIns="228600"/>
          <a:lstStyle/>
          <a:p>
            <a:pPr algn="ctr">
              <a:spcBef>
                <a:spcPct val="50000"/>
              </a:spcBef>
            </a:pPr>
            <a:r>
              <a:rPr lang="es-AR" sz="1600" b="1" dirty="0" err="1">
                <a:latin typeface="Segoe Semibold" pitchFamily="34" charset="0"/>
              </a:rPr>
              <a:t>Site</a:t>
            </a:r>
            <a:r>
              <a:rPr lang="es-AR" sz="1600" b="1" dirty="0">
                <a:latin typeface="Segoe Semibold" pitchFamily="34" charset="0"/>
              </a:rPr>
              <a:t> Navigation</a:t>
            </a:r>
          </a:p>
        </p:txBody>
      </p:sp>
      <p:sp>
        <p:nvSpPr>
          <p:cNvPr id="124945" name="Text Box 17"/>
          <p:cNvSpPr txBox="1">
            <a:spLocks noChangeArrowheads="1"/>
          </p:cNvSpPr>
          <p:nvPr/>
        </p:nvSpPr>
        <p:spPr bwMode="auto">
          <a:xfrm>
            <a:off x="3541713" y="2952750"/>
            <a:ext cx="1981200" cy="7477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tIns="228600"/>
          <a:lstStyle/>
          <a:p>
            <a:pPr algn="ctr">
              <a:spcBef>
                <a:spcPct val="50000"/>
              </a:spcBef>
            </a:pPr>
            <a:r>
              <a:rPr lang="es-AR" sz="1600" b="1" dirty="0">
                <a:latin typeface="Segoe Semibold" pitchFamily="34" charset="0"/>
              </a:rPr>
              <a:t>Database Caching</a:t>
            </a:r>
          </a:p>
        </p:txBody>
      </p:sp>
      <p:sp>
        <p:nvSpPr>
          <p:cNvPr id="124946" name="Text Box 18"/>
          <p:cNvSpPr txBox="1">
            <a:spLocks noChangeArrowheads="1"/>
          </p:cNvSpPr>
          <p:nvPr/>
        </p:nvSpPr>
        <p:spPr bwMode="auto">
          <a:xfrm>
            <a:off x="6011863" y="2947988"/>
            <a:ext cx="1981200" cy="747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tIns="228600"/>
          <a:lstStyle/>
          <a:p>
            <a:pPr algn="ctr">
              <a:spcBef>
                <a:spcPct val="50000"/>
              </a:spcBef>
            </a:pPr>
            <a:r>
              <a:rPr lang="es-AR" sz="1600" b="1">
                <a:latin typeface="Segoe Semibold" pitchFamily="34" charset="0"/>
              </a:rPr>
              <a:t>Health Monitoring</a:t>
            </a:r>
          </a:p>
        </p:txBody>
      </p:sp>
      <p:sp>
        <p:nvSpPr>
          <p:cNvPr id="124947" name="Text Box 19"/>
          <p:cNvSpPr txBox="1">
            <a:spLocks noChangeArrowheads="1"/>
          </p:cNvSpPr>
          <p:nvPr/>
        </p:nvSpPr>
        <p:spPr bwMode="auto">
          <a:xfrm>
            <a:off x="619125" y="3922713"/>
            <a:ext cx="7894638" cy="336550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AR" sz="1600" b="1">
                <a:latin typeface="Segoe Semibold" pitchFamily="34" charset="0"/>
              </a:rPr>
              <a:t>Basados en el patrón de provider (Provider Model)</a:t>
            </a:r>
          </a:p>
        </p:txBody>
      </p:sp>
      <p:sp>
        <p:nvSpPr>
          <p:cNvPr id="124948" name="AutoShape 20"/>
          <p:cNvSpPr>
            <a:spLocks noChangeArrowheads="1"/>
          </p:cNvSpPr>
          <p:nvPr/>
        </p:nvSpPr>
        <p:spPr bwMode="auto">
          <a:xfrm>
            <a:off x="4724400" y="5214938"/>
            <a:ext cx="1573213" cy="841375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AR" sz="1600" b="1">
                <a:latin typeface="Segoe Semibold" pitchFamily="34" charset="0"/>
              </a:rPr>
              <a:t>Access MDB</a:t>
            </a:r>
          </a:p>
        </p:txBody>
      </p: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2532063" y="4265613"/>
            <a:ext cx="4519612" cy="755650"/>
            <a:chOff x="1595" y="2917"/>
            <a:chExt cx="2847" cy="476"/>
          </a:xfrm>
        </p:grpSpPr>
        <p:sp>
          <p:nvSpPr>
            <p:cNvPr id="124950" name="Line 22"/>
            <p:cNvSpPr>
              <a:spLocks noChangeShapeType="1"/>
            </p:cNvSpPr>
            <p:nvPr/>
          </p:nvSpPr>
          <p:spPr bwMode="auto">
            <a:xfrm>
              <a:off x="1595" y="2917"/>
              <a:ext cx="0" cy="46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24951" name="Line 23"/>
            <p:cNvSpPr>
              <a:spLocks noChangeShapeType="1"/>
            </p:cNvSpPr>
            <p:nvPr/>
          </p:nvSpPr>
          <p:spPr bwMode="auto">
            <a:xfrm>
              <a:off x="2167" y="2923"/>
              <a:ext cx="0" cy="46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24952" name="Line 24"/>
            <p:cNvSpPr>
              <a:spLocks noChangeShapeType="1"/>
            </p:cNvSpPr>
            <p:nvPr/>
          </p:nvSpPr>
          <p:spPr bwMode="auto">
            <a:xfrm>
              <a:off x="2734" y="2923"/>
              <a:ext cx="0" cy="46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24953" name="Line 25"/>
            <p:cNvSpPr>
              <a:spLocks noChangeShapeType="1"/>
            </p:cNvSpPr>
            <p:nvPr/>
          </p:nvSpPr>
          <p:spPr bwMode="auto">
            <a:xfrm>
              <a:off x="3309" y="2923"/>
              <a:ext cx="0" cy="46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24954" name="Line 26"/>
            <p:cNvSpPr>
              <a:spLocks noChangeShapeType="1"/>
            </p:cNvSpPr>
            <p:nvPr/>
          </p:nvSpPr>
          <p:spPr bwMode="auto">
            <a:xfrm>
              <a:off x="3876" y="2924"/>
              <a:ext cx="0" cy="46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24955" name="Line 27"/>
            <p:cNvSpPr>
              <a:spLocks noChangeShapeType="1"/>
            </p:cNvSpPr>
            <p:nvPr/>
          </p:nvSpPr>
          <p:spPr bwMode="auto">
            <a:xfrm>
              <a:off x="4442" y="2924"/>
              <a:ext cx="0" cy="46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s-AR"/>
            </a:p>
          </p:txBody>
        </p:sp>
      </p:grpSp>
      <p:graphicFrame>
        <p:nvGraphicFramePr>
          <p:cNvPr id="124956" name="Object 28"/>
          <p:cNvGraphicFramePr>
            <a:graphicFrameLocks noChangeAspect="1"/>
          </p:cNvGraphicFramePr>
          <p:nvPr>
            <p:ph/>
          </p:nvPr>
        </p:nvGraphicFramePr>
        <p:xfrm>
          <a:off x="835025" y="4364038"/>
          <a:ext cx="7478713" cy="2152650"/>
        </p:xfrm>
        <a:graphic>
          <a:graphicData uri="http://schemas.openxmlformats.org/presentationml/2006/ole">
            <p:oleObj spid="_x0000_s38914" name="Bitmap Image" r:id="rId5" imgW="7478169" imgH="2152951" progId="PBrush">
              <p:embed/>
            </p:oleObj>
          </a:graphicData>
        </a:graphic>
      </p:graphicFrame>
      <p:sp>
        <p:nvSpPr>
          <p:cNvPr id="124957" name="Rectangle 29"/>
          <p:cNvSpPr>
            <a:spLocks noChangeArrowheads="1"/>
          </p:cNvSpPr>
          <p:nvPr/>
        </p:nvSpPr>
        <p:spPr bwMode="auto">
          <a:xfrm>
            <a:off x="0" y="381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AR" sz="4400" dirty="0" smtClean="0">
                <a:solidFill>
                  <a:schemeClr val="bg1"/>
                </a:solidFill>
              </a:rPr>
              <a:t>Servicios para aplicaciones</a:t>
            </a: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Controles de </a:t>
            </a:r>
            <a:r>
              <a:rPr lang="es-AR" dirty="0" smtClean="0"/>
              <a:t>servidor</a:t>
            </a:r>
            <a:endParaRPr lang="es-AR" sz="3600" dirty="0">
              <a:solidFill>
                <a:schemeClr val="folHlink"/>
              </a:solidFill>
            </a:endParaRP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65150" indent="-565150">
              <a:lnSpc>
                <a:spcPct val="80000"/>
              </a:lnSpc>
            </a:pPr>
            <a:r>
              <a:rPr lang="es-AR" dirty="0"/>
              <a:t>Simplifican tareas comunes</a:t>
            </a:r>
          </a:p>
          <a:p>
            <a:pPr marL="565150" indent="-565150">
              <a:lnSpc>
                <a:spcPct val="80000"/>
              </a:lnSpc>
            </a:pPr>
            <a:r>
              <a:rPr lang="es-AR" dirty="0"/>
              <a:t>Exponen un modelo de programación del lado servidor</a:t>
            </a:r>
          </a:p>
          <a:p>
            <a:pPr marL="565150" indent="-565150">
              <a:lnSpc>
                <a:spcPct val="80000"/>
              </a:lnSpc>
            </a:pPr>
            <a:r>
              <a:rPr lang="es-AR" dirty="0" smtClean="0">
                <a:solidFill>
                  <a:srgbClr val="FFFF00"/>
                </a:solidFill>
              </a:rPr>
              <a:t>Permiten </a:t>
            </a:r>
            <a:r>
              <a:rPr lang="es-AR" dirty="0">
                <a:solidFill>
                  <a:srgbClr val="FFFF00"/>
                </a:solidFill>
              </a:rPr>
              <a:t>realizar tareas escribiendo menos código</a:t>
            </a:r>
          </a:p>
          <a:p>
            <a:pPr marL="969963" lvl="1" indent="-403225">
              <a:lnSpc>
                <a:spcPct val="80000"/>
              </a:lnSpc>
            </a:pPr>
            <a:r>
              <a:rPr lang="es-AR" dirty="0"/>
              <a:t>Hacen que una aplicación web sea menos compleja de construir y </a:t>
            </a:r>
            <a:r>
              <a:rPr lang="es-AR" dirty="0" smtClean="0"/>
              <a:t>mantener</a:t>
            </a:r>
          </a:p>
          <a:p>
            <a:pPr marL="969963" lvl="1" indent="-403225">
              <a:lnSpc>
                <a:spcPct val="80000"/>
              </a:lnSpc>
            </a:pPr>
            <a:r>
              <a:rPr lang="es-AR" dirty="0" smtClean="0"/>
              <a:t>Generan HTML específico para cada browser</a:t>
            </a:r>
          </a:p>
          <a:p>
            <a:pPr marL="565150" indent="-565150">
              <a:lnSpc>
                <a:spcPct val="80000"/>
              </a:lnSpc>
            </a:pPr>
            <a:r>
              <a:rPr lang="es-AR" dirty="0" smtClean="0"/>
              <a:t>Favorecen la reutilización</a:t>
            </a:r>
          </a:p>
          <a:p>
            <a:pPr marL="565150" indent="-565150">
              <a:lnSpc>
                <a:spcPct val="80000"/>
              </a:lnSpc>
            </a:pPr>
            <a:r>
              <a:rPr lang="es-AR" dirty="0" smtClean="0"/>
              <a:t>Se integran con los servicio de la plataforma</a:t>
            </a:r>
            <a:endParaRPr lang="es-A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Demo</a:t>
            </a:r>
            <a:endParaRPr lang="es-A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 Controles de servidor</a:t>
            </a:r>
          </a:p>
          <a:p>
            <a:r>
              <a:rPr lang="es-AR" dirty="0" smtClean="0"/>
              <a:t>Membership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Acceso a datos </a:t>
            </a:r>
            <a:br>
              <a:rPr lang="es-AR" dirty="0"/>
            </a:br>
            <a:r>
              <a:rPr lang="es-AR" sz="3200" dirty="0"/>
              <a:t>ADO.NET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65150" indent="-565150"/>
            <a:r>
              <a:rPr lang="es-AR" dirty="0" err="1"/>
              <a:t>Connection</a:t>
            </a:r>
            <a:endParaRPr lang="es-AR" dirty="0"/>
          </a:p>
          <a:p>
            <a:pPr marL="565150" indent="-565150"/>
            <a:r>
              <a:rPr lang="es-AR" dirty="0" err="1"/>
              <a:t>Command</a:t>
            </a:r>
            <a:endParaRPr lang="es-AR" dirty="0"/>
          </a:p>
          <a:p>
            <a:pPr marL="565150" indent="-565150"/>
            <a:r>
              <a:rPr lang="es-AR" dirty="0"/>
              <a:t>DataReader</a:t>
            </a:r>
          </a:p>
          <a:p>
            <a:pPr marL="565150" indent="-565150"/>
            <a:r>
              <a:rPr lang="es-AR" dirty="0"/>
              <a:t>DataSet</a:t>
            </a:r>
          </a:p>
          <a:p>
            <a:pPr marL="565150" indent="-565150"/>
            <a:r>
              <a:rPr lang="es-AR" dirty="0" err="1"/>
              <a:t>DataAdapter</a:t>
            </a:r>
            <a:endParaRPr lang="es-AR" dirty="0"/>
          </a:p>
          <a:p>
            <a:pPr marL="565150" indent="-565150"/>
            <a:r>
              <a:rPr lang="es-AR" dirty="0" err="1"/>
              <a:t>DataView</a:t>
            </a:r>
            <a:endParaRPr lang="es-AR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88" y="228600"/>
            <a:ext cx="8532812" cy="1244600"/>
          </a:xfrm>
        </p:spPr>
        <p:txBody>
          <a:bodyPr/>
          <a:lstStyle/>
          <a:p>
            <a:r>
              <a:rPr lang="es-AR" dirty="0"/>
              <a:t>Acceso a datos</a:t>
            </a:r>
            <a:br>
              <a:rPr lang="es-AR" dirty="0"/>
            </a:br>
            <a:r>
              <a:rPr lang="es-AR" sz="3200" dirty="0"/>
              <a:t>ADO.NET</a:t>
            </a:r>
          </a:p>
        </p:txBody>
      </p:sp>
      <p:sp>
        <p:nvSpPr>
          <p:cNvPr id="195587" name="AutoShape 3"/>
          <p:cNvSpPr>
            <a:spLocks noChangeArrowheads="1"/>
          </p:cNvSpPr>
          <p:nvPr/>
        </p:nvSpPr>
        <p:spPr bwMode="auto">
          <a:xfrm>
            <a:off x="6491288" y="2362200"/>
            <a:ext cx="1828800" cy="2286000"/>
          </a:xfrm>
          <a:prstGeom prst="flowChartMagneticDisk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28575">
            <a:solidFill>
              <a:schemeClr val="bg2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/>
          <a:lstStyle/>
          <a:p>
            <a:pPr algn="ctr" eaLnBrk="0" hangingPunct="0"/>
            <a:r>
              <a:rPr lang="es-AR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Authors</a:t>
            </a:r>
          </a:p>
        </p:txBody>
      </p:sp>
      <p:sp>
        <p:nvSpPr>
          <p:cNvPr id="195588" name="Rectangle 4"/>
          <p:cNvSpPr>
            <a:spLocks noChangeArrowheads="1"/>
          </p:cNvSpPr>
          <p:nvPr/>
        </p:nvSpPr>
        <p:spPr bwMode="auto">
          <a:xfrm>
            <a:off x="776288" y="1981200"/>
            <a:ext cx="2286000" cy="32004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5715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s-AR"/>
          </a:p>
        </p:txBody>
      </p:sp>
      <p:sp>
        <p:nvSpPr>
          <p:cNvPr id="195589" name="Line 5"/>
          <p:cNvSpPr>
            <a:spLocks noChangeShapeType="1"/>
          </p:cNvSpPr>
          <p:nvPr/>
        </p:nvSpPr>
        <p:spPr bwMode="auto">
          <a:xfrm>
            <a:off x="3290888" y="3581400"/>
            <a:ext cx="297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s-AR"/>
          </a:p>
        </p:txBody>
      </p:sp>
      <p:sp>
        <p:nvSpPr>
          <p:cNvPr id="195590" name="Text Box 6"/>
          <p:cNvSpPr txBox="1">
            <a:spLocks noChangeArrowheads="1"/>
          </p:cNvSpPr>
          <p:nvPr/>
        </p:nvSpPr>
        <p:spPr bwMode="auto">
          <a:xfrm>
            <a:off x="3748088" y="3048000"/>
            <a:ext cx="2057400" cy="45720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AR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Connection</a:t>
            </a:r>
          </a:p>
        </p:txBody>
      </p:sp>
      <p:sp>
        <p:nvSpPr>
          <p:cNvPr id="195591" name="Text Box 7"/>
          <p:cNvSpPr txBox="1">
            <a:spLocks noChangeArrowheads="1"/>
          </p:cNvSpPr>
          <p:nvPr/>
        </p:nvSpPr>
        <p:spPr bwMode="auto">
          <a:xfrm>
            <a:off x="6400800" y="2486025"/>
            <a:ext cx="1981200" cy="45720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AR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Database</a:t>
            </a:r>
          </a:p>
        </p:txBody>
      </p:sp>
      <p:sp>
        <p:nvSpPr>
          <p:cNvPr id="195592" name="Text Box 8"/>
          <p:cNvSpPr txBox="1">
            <a:spLocks noChangeArrowheads="1"/>
          </p:cNvSpPr>
          <p:nvPr/>
        </p:nvSpPr>
        <p:spPr bwMode="auto">
          <a:xfrm>
            <a:off x="3276600" y="3657600"/>
            <a:ext cx="2971800" cy="45720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AR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DataAdapter</a:t>
            </a:r>
          </a:p>
        </p:txBody>
      </p:sp>
      <p:sp>
        <p:nvSpPr>
          <p:cNvPr id="195593" name="Text Box 9"/>
          <p:cNvSpPr txBox="1">
            <a:spLocks noChangeArrowheads="1"/>
          </p:cNvSpPr>
          <p:nvPr/>
        </p:nvSpPr>
        <p:spPr bwMode="auto">
          <a:xfrm>
            <a:off x="776288" y="2133600"/>
            <a:ext cx="2286000" cy="579438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AR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DataSet</a:t>
            </a:r>
          </a:p>
        </p:txBody>
      </p:sp>
      <p:sp>
        <p:nvSpPr>
          <p:cNvPr id="195594" name="Text Box 10"/>
          <p:cNvSpPr txBox="1">
            <a:spLocks noChangeArrowheads="1"/>
          </p:cNvSpPr>
          <p:nvPr/>
        </p:nvSpPr>
        <p:spPr bwMode="auto">
          <a:xfrm>
            <a:off x="3290888" y="4114800"/>
            <a:ext cx="3048000" cy="39687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AR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Select … from Authors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643688" y="3124200"/>
            <a:ext cx="1524000" cy="1309688"/>
            <a:chOff x="4080" y="1968"/>
            <a:chExt cx="960" cy="825"/>
          </a:xfrm>
        </p:grpSpPr>
        <p:sp>
          <p:nvSpPr>
            <p:cNvPr id="195596" name="Rectangle 12"/>
            <p:cNvSpPr>
              <a:spLocks noChangeArrowheads="1"/>
            </p:cNvSpPr>
            <p:nvPr/>
          </p:nvSpPr>
          <p:spPr bwMode="auto">
            <a:xfrm>
              <a:off x="4080" y="1968"/>
              <a:ext cx="960" cy="816"/>
            </a:xfrm>
            <a:prstGeom prst="rect">
              <a:avLst/>
            </a:prstGeom>
            <a:noFill/>
            <a:ln w="63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5597" name="Line 13"/>
            <p:cNvSpPr>
              <a:spLocks noChangeShapeType="1"/>
            </p:cNvSpPr>
            <p:nvPr/>
          </p:nvSpPr>
          <p:spPr bwMode="auto">
            <a:xfrm>
              <a:off x="4080" y="2208"/>
              <a:ext cx="9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5598" name="Line 14"/>
            <p:cNvSpPr>
              <a:spLocks noChangeShapeType="1"/>
            </p:cNvSpPr>
            <p:nvPr/>
          </p:nvSpPr>
          <p:spPr bwMode="auto">
            <a:xfrm>
              <a:off x="4080" y="2400"/>
              <a:ext cx="9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5599" name="Line 15"/>
            <p:cNvSpPr>
              <a:spLocks noChangeShapeType="1"/>
            </p:cNvSpPr>
            <p:nvPr/>
          </p:nvSpPr>
          <p:spPr bwMode="auto">
            <a:xfrm>
              <a:off x="4080" y="2592"/>
              <a:ext cx="9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5600" name="Line 16"/>
            <p:cNvSpPr>
              <a:spLocks noChangeShapeType="1"/>
            </p:cNvSpPr>
            <p:nvPr/>
          </p:nvSpPr>
          <p:spPr bwMode="auto">
            <a:xfrm rot="-5400000">
              <a:off x="4272" y="2505"/>
              <a:ext cx="5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5601" name="Line 17"/>
            <p:cNvSpPr>
              <a:spLocks noChangeShapeType="1"/>
            </p:cNvSpPr>
            <p:nvPr/>
          </p:nvSpPr>
          <p:spPr bwMode="auto">
            <a:xfrm rot="-5400000">
              <a:off x="4512" y="2505"/>
              <a:ext cx="5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5602" name="Line 18"/>
            <p:cNvSpPr>
              <a:spLocks noChangeShapeType="1"/>
            </p:cNvSpPr>
            <p:nvPr/>
          </p:nvSpPr>
          <p:spPr bwMode="auto">
            <a:xfrm rot="-5400000">
              <a:off x="4023" y="2505"/>
              <a:ext cx="5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1309688" y="2740025"/>
            <a:ext cx="1204912" cy="1069975"/>
            <a:chOff x="720" y="1680"/>
            <a:chExt cx="720" cy="626"/>
          </a:xfrm>
        </p:grpSpPr>
        <p:sp>
          <p:nvSpPr>
            <p:cNvPr id="195604" name="Rectangle 20"/>
            <p:cNvSpPr>
              <a:spLocks noChangeArrowheads="1"/>
            </p:cNvSpPr>
            <p:nvPr/>
          </p:nvSpPr>
          <p:spPr bwMode="auto">
            <a:xfrm>
              <a:off x="720" y="1680"/>
              <a:ext cx="720" cy="626"/>
            </a:xfrm>
            <a:prstGeom prst="rect">
              <a:avLst/>
            </a:prstGeom>
            <a:noFill/>
            <a:ln w="63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tIns="0"/>
            <a:lstStyle/>
            <a:p>
              <a:pPr algn="ctr" eaLnBrk="0" hangingPunct="0"/>
              <a:r>
                <a:rPr lang="es-AR" sz="20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Authors</a:t>
              </a:r>
            </a:p>
          </p:txBody>
        </p:sp>
        <p:sp>
          <p:nvSpPr>
            <p:cNvPr id="195605" name="Line 21"/>
            <p:cNvSpPr>
              <a:spLocks noChangeShapeType="1"/>
            </p:cNvSpPr>
            <p:nvPr/>
          </p:nvSpPr>
          <p:spPr bwMode="auto">
            <a:xfrm>
              <a:off x="720" y="1864"/>
              <a:ext cx="72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5606" name="Line 22"/>
            <p:cNvSpPr>
              <a:spLocks noChangeShapeType="1"/>
            </p:cNvSpPr>
            <p:nvPr/>
          </p:nvSpPr>
          <p:spPr bwMode="auto">
            <a:xfrm>
              <a:off x="720" y="2011"/>
              <a:ext cx="72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5607" name="Line 23"/>
            <p:cNvSpPr>
              <a:spLocks noChangeShapeType="1"/>
            </p:cNvSpPr>
            <p:nvPr/>
          </p:nvSpPr>
          <p:spPr bwMode="auto">
            <a:xfrm>
              <a:off x="720" y="2159"/>
              <a:ext cx="72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5608" name="Line 24"/>
            <p:cNvSpPr>
              <a:spLocks noChangeShapeType="1"/>
            </p:cNvSpPr>
            <p:nvPr/>
          </p:nvSpPr>
          <p:spPr bwMode="auto">
            <a:xfrm rot="-5400000">
              <a:off x="859" y="2083"/>
              <a:ext cx="44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5609" name="Line 25"/>
            <p:cNvSpPr>
              <a:spLocks noChangeShapeType="1"/>
            </p:cNvSpPr>
            <p:nvPr/>
          </p:nvSpPr>
          <p:spPr bwMode="auto">
            <a:xfrm rot="-5400000">
              <a:off x="1039" y="2083"/>
              <a:ext cx="44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5610" name="Line 26"/>
            <p:cNvSpPr>
              <a:spLocks noChangeShapeType="1"/>
            </p:cNvSpPr>
            <p:nvPr/>
          </p:nvSpPr>
          <p:spPr bwMode="auto">
            <a:xfrm rot="-5400000">
              <a:off x="672" y="2083"/>
              <a:ext cx="44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88" y="228600"/>
            <a:ext cx="8532812" cy="1244600"/>
          </a:xfrm>
        </p:spPr>
        <p:txBody>
          <a:bodyPr/>
          <a:lstStyle/>
          <a:p>
            <a:r>
              <a:rPr lang="es-AR"/>
              <a:t>Acceso a </a:t>
            </a:r>
            <a:r>
              <a:rPr lang="es-AR" smtClean="0"/>
              <a:t>datos</a:t>
            </a:r>
            <a:br>
              <a:rPr lang="es-AR" smtClean="0"/>
            </a:br>
            <a:r>
              <a:rPr lang="es-AR" sz="3200" smtClean="0"/>
              <a:t>ADO.NET</a:t>
            </a:r>
            <a:endParaRPr lang="es-AR" sz="3200"/>
          </a:p>
        </p:txBody>
      </p:sp>
      <p:sp>
        <p:nvSpPr>
          <p:cNvPr id="197635" name="AutoShape 3"/>
          <p:cNvSpPr>
            <a:spLocks noChangeArrowheads="1"/>
          </p:cNvSpPr>
          <p:nvPr/>
        </p:nvSpPr>
        <p:spPr bwMode="auto">
          <a:xfrm>
            <a:off x="6491288" y="2362200"/>
            <a:ext cx="1828800" cy="2286000"/>
          </a:xfrm>
          <a:prstGeom prst="flowChartMagneticDisk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28575">
            <a:solidFill>
              <a:schemeClr val="bg2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/>
          <a:lstStyle/>
          <a:p>
            <a:pPr algn="ctr" eaLnBrk="0" hangingPunct="0"/>
            <a:r>
              <a:rPr lang="es-AR" sz="20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Publishers</a:t>
            </a:r>
            <a:endParaRPr lang="es-AR" sz="20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97636" name="Rectangle 4"/>
          <p:cNvSpPr>
            <a:spLocks noChangeArrowheads="1"/>
          </p:cNvSpPr>
          <p:nvPr/>
        </p:nvSpPr>
        <p:spPr bwMode="auto">
          <a:xfrm>
            <a:off x="776288" y="1981200"/>
            <a:ext cx="2286000" cy="32004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5715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s-AR"/>
          </a:p>
        </p:txBody>
      </p:sp>
      <p:sp>
        <p:nvSpPr>
          <p:cNvPr id="197637" name="Line 5"/>
          <p:cNvSpPr>
            <a:spLocks noChangeShapeType="1"/>
          </p:cNvSpPr>
          <p:nvPr/>
        </p:nvSpPr>
        <p:spPr bwMode="auto">
          <a:xfrm>
            <a:off x="3290888" y="3581400"/>
            <a:ext cx="297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s-AR"/>
          </a:p>
        </p:txBody>
      </p:sp>
      <p:sp>
        <p:nvSpPr>
          <p:cNvPr id="197638" name="Text Box 6"/>
          <p:cNvSpPr txBox="1">
            <a:spLocks noChangeArrowheads="1"/>
          </p:cNvSpPr>
          <p:nvPr/>
        </p:nvSpPr>
        <p:spPr bwMode="auto">
          <a:xfrm>
            <a:off x="3748088" y="3048000"/>
            <a:ext cx="2057400" cy="45720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AR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Connection</a:t>
            </a:r>
            <a:endParaRPr lang="es-AR" sz="24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7639" name="Text Box 7"/>
          <p:cNvSpPr txBox="1">
            <a:spLocks noChangeArrowheads="1"/>
          </p:cNvSpPr>
          <p:nvPr/>
        </p:nvSpPr>
        <p:spPr bwMode="auto">
          <a:xfrm>
            <a:off x="6400800" y="2486025"/>
            <a:ext cx="1981200" cy="45720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AR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Database</a:t>
            </a:r>
            <a:endParaRPr lang="es-AR" sz="24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7640" name="Text Box 8"/>
          <p:cNvSpPr txBox="1">
            <a:spLocks noChangeArrowheads="1"/>
          </p:cNvSpPr>
          <p:nvPr/>
        </p:nvSpPr>
        <p:spPr bwMode="auto">
          <a:xfrm>
            <a:off x="3276600" y="3657600"/>
            <a:ext cx="3124200" cy="45720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AR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DataAdapter</a:t>
            </a:r>
            <a:endParaRPr lang="es-AR" sz="24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7641" name="Text Box 9"/>
          <p:cNvSpPr txBox="1">
            <a:spLocks noChangeArrowheads="1"/>
          </p:cNvSpPr>
          <p:nvPr/>
        </p:nvSpPr>
        <p:spPr bwMode="auto">
          <a:xfrm>
            <a:off x="776288" y="2133600"/>
            <a:ext cx="2286000" cy="579438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AR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DataSet</a:t>
            </a:r>
            <a:endParaRPr lang="es-AR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7642" name="Text Box 10"/>
          <p:cNvSpPr txBox="1">
            <a:spLocks noChangeArrowheads="1"/>
          </p:cNvSpPr>
          <p:nvPr/>
        </p:nvSpPr>
        <p:spPr bwMode="auto">
          <a:xfrm>
            <a:off x="3290888" y="4114800"/>
            <a:ext cx="3048000" cy="70167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AR" sz="2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Select … from Publishers</a:t>
            </a:r>
            <a:endParaRPr lang="es-AR" sz="20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643688" y="3124200"/>
            <a:ext cx="1524000" cy="1309688"/>
            <a:chOff x="4080" y="1968"/>
            <a:chExt cx="960" cy="825"/>
          </a:xfrm>
        </p:grpSpPr>
        <p:sp>
          <p:nvSpPr>
            <p:cNvPr id="197644" name="Rectangle 12"/>
            <p:cNvSpPr>
              <a:spLocks noChangeArrowheads="1"/>
            </p:cNvSpPr>
            <p:nvPr/>
          </p:nvSpPr>
          <p:spPr bwMode="auto">
            <a:xfrm>
              <a:off x="4080" y="1968"/>
              <a:ext cx="960" cy="816"/>
            </a:xfrm>
            <a:prstGeom prst="rect">
              <a:avLst/>
            </a:prstGeom>
            <a:noFill/>
            <a:ln w="63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45" name="Line 13"/>
            <p:cNvSpPr>
              <a:spLocks noChangeShapeType="1"/>
            </p:cNvSpPr>
            <p:nvPr/>
          </p:nvSpPr>
          <p:spPr bwMode="auto">
            <a:xfrm>
              <a:off x="4080" y="2208"/>
              <a:ext cx="9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46" name="Line 14"/>
            <p:cNvSpPr>
              <a:spLocks noChangeShapeType="1"/>
            </p:cNvSpPr>
            <p:nvPr/>
          </p:nvSpPr>
          <p:spPr bwMode="auto">
            <a:xfrm>
              <a:off x="4080" y="2400"/>
              <a:ext cx="9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47" name="Line 15"/>
            <p:cNvSpPr>
              <a:spLocks noChangeShapeType="1"/>
            </p:cNvSpPr>
            <p:nvPr/>
          </p:nvSpPr>
          <p:spPr bwMode="auto">
            <a:xfrm>
              <a:off x="4080" y="2592"/>
              <a:ext cx="9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48" name="Line 16"/>
            <p:cNvSpPr>
              <a:spLocks noChangeShapeType="1"/>
            </p:cNvSpPr>
            <p:nvPr/>
          </p:nvSpPr>
          <p:spPr bwMode="auto">
            <a:xfrm rot="-5400000">
              <a:off x="4272" y="2505"/>
              <a:ext cx="5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49" name="Line 17"/>
            <p:cNvSpPr>
              <a:spLocks noChangeShapeType="1"/>
            </p:cNvSpPr>
            <p:nvPr/>
          </p:nvSpPr>
          <p:spPr bwMode="auto">
            <a:xfrm rot="-5400000">
              <a:off x="4512" y="2505"/>
              <a:ext cx="5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50" name="Line 18"/>
            <p:cNvSpPr>
              <a:spLocks noChangeShapeType="1"/>
            </p:cNvSpPr>
            <p:nvPr/>
          </p:nvSpPr>
          <p:spPr bwMode="auto">
            <a:xfrm rot="-5400000">
              <a:off x="4023" y="2505"/>
              <a:ext cx="5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1309688" y="2740025"/>
            <a:ext cx="1204912" cy="1069975"/>
            <a:chOff x="720" y="1680"/>
            <a:chExt cx="720" cy="626"/>
          </a:xfrm>
        </p:grpSpPr>
        <p:sp>
          <p:nvSpPr>
            <p:cNvPr id="197652" name="Rectangle 20"/>
            <p:cNvSpPr>
              <a:spLocks noChangeArrowheads="1"/>
            </p:cNvSpPr>
            <p:nvPr/>
          </p:nvSpPr>
          <p:spPr bwMode="auto">
            <a:xfrm>
              <a:off x="720" y="1680"/>
              <a:ext cx="720" cy="626"/>
            </a:xfrm>
            <a:prstGeom prst="rect">
              <a:avLst/>
            </a:prstGeom>
            <a:noFill/>
            <a:ln w="63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tIns="0"/>
            <a:lstStyle/>
            <a:p>
              <a:pPr algn="ctr" eaLnBrk="0" hangingPunct="0"/>
              <a:r>
                <a:rPr lang="es-AR" sz="2000" b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Authors</a:t>
              </a:r>
              <a:endParaRPr lang="es-AR" sz="2000" b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97653" name="Line 21"/>
            <p:cNvSpPr>
              <a:spLocks noChangeShapeType="1"/>
            </p:cNvSpPr>
            <p:nvPr/>
          </p:nvSpPr>
          <p:spPr bwMode="auto">
            <a:xfrm>
              <a:off x="720" y="1864"/>
              <a:ext cx="72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54" name="Line 22"/>
            <p:cNvSpPr>
              <a:spLocks noChangeShapeType="1"/>
            </p:cNvSpPr>
            <p:nvPr/>
          </p:nvSpPr>
          <p:spPr bwMode="auto">
            <a:xfrm>
              <a:off x="720" y="2011"/>
              <a:ext cx="72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55" name="Line 23"/>
            <p:cNvSpPr>
              <a:spLocks noChangeShapeType="1"/>
            </p:cNvSpPr>
            <p:nvPr/>
          </p:nvSpPr>
          <p:spPr bwMode="auto">
            <a:xfrm>
              <a:off x="720" y="2159"/>
              <a:ext cx="72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56" name="Line 24"/>
            <p:cNvSpPr>
              <a:spLocks noChangeShapeType="1"/>
            </p:cNvSpPr>
            <p:nvPr/>
          </p:nvSpPr>
          <p:spPr bwMode="auto">
            <a:xfrm rot="-5400000">
              <a:off x="859" y="2083"/>
              <a:ext cx="44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57" name="Line 25"/>
            <p:cNvSpPr>
              <a:spLocks noChangeShapeType="1"/>
            </p:cNvSpPr>
            <p:nvPr/>
          </p:nvSpPr>
          <p:spPr bwMode="auto">
            <a:xfrm rot="-5400000">
              <a:off x="1039" y="2083"/>
              <a:ext cx="44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58" name="Line 26"/>
            <p:cNvSpPr>
              <a:spLocks noChangeShapeType="1"/>
            </p:cNvSpPr>
            <p:nvPr/>
          </p:nvSpPr>
          <p:spPr bwMode="auto">
            <a:xfrm rot="-5400000">
              <a:off x="672" y="2083"/>
              <a:ext cx="44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1295400" y="3959225"/>
            <a:ext cx="1204913" cy="1069975"/>
            <a:chOff x="720" y="1680"/>
            <a:chExt cx="720" cy="626"/>
          </a:xfrm>
        </p:grpSpPr>
        <p:sp>
          <p:nvSpPr>
            <p:cNvPr id="197660" name="Rectangle 28"/>
            <p:cNvSpPr>
              <a:spLocks noChangeArrowheads="1"/>
            </p:cNvSpPr>
            <p:nvPr/>
          </p:nvSpPr>
          <p:spPr bwMode="auto">
            <a:xfrm>
              <a:off x="720" y="1680"/>
              <a:ext cx="720" cy="626"/>
            </a:xfrm>
            <a:prstGeom prst="rect">
              <a:avLst/>
            </a:prstGeom>
            <a:noFill/>
            <a:ln w="63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tIns="0"/>
            <a:lstStyle/>
            <a:p>
              <a:pPr algn="ctr" eaLnBrk="0" hangingPunct="0"/>
              <a:r>
                <a:rPr lang="es-AR" sz="2000" b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Publishers</a:t>
              </a:r>
              <a:endParaRPr lang="es-AR" sz="2000" b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97661" name="Line 29"/>
            <p:cNvSpPr>
              <a:spLocks noChangeShapeType="1"/>
            </p:cNvSpPr>
            <p:nvPr/>
          </p:nvSpPr>
          <p:spPr bwMode="auto">
            <a:xfrm>
              <a:off x="720" y="1864"/>
              <a:ext cx="72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62" name="Line 30"/>
            <p:cNvSpPr>
              <a:spLocks noChangeShapeType="1"/>
            </p:cNvSpPr>
            <p:nvPr/>
          </p:nvSpPr>
          <p:spPr bwMode="auto">
            <a:xfrm>
              <a:off x="720" y="2011"/>
              <a:ext cx="72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63" name="Line 31"/>
            <p:cNvSpPr>
              <a:spLocks noChangeShapeType="1"/>
            </p:cNvSpPr>
            <p:nvPr/>
          </p:nvSpPr>
          <p:spPr bwMode="auto">
            <a:xfrm>
              <a:off x="720" y="2159"/>
              <a:ext cx="72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64" name="Line 32"/>
            <p:cNvSpPr>
              <a:spLocks noChangeShapeType="1"/>
            </p:cNvSpPr>
            <p:nvPr/>
          </p:nvSpPr>
          <p:spPr bwMode="auto">
            <a:xfrm rot="-5400000">
              <a:off x="859" y="2083"/>
              <a:ext cx="44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65" name="Line 33"/>
            <p:cNvSpPr>
              <a:spLocks noChangeShapeType="1"/>
            </p:cNvSpPr>
            <p:nvPr/>
          </p:nvSpPr>
          <p:spPr bwMode="auto">
            <a:xfrm rot="-5400000">
              <a:off x="1039" y="2083"/>
              <a:ext cx="44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66" name="Line 34"/>
            <p:cNvSpPr>
              <a:spLocks noChangeShapeType="1"/>
            </p:cNvSpPr>
            <p:nvPr/>
          </p:nvSpPr>
          <p:spPr bwMode="auto">
            <a:xfrm rot="-5400000">
              <a:off x="672" y="2083"/>
              <a:ext cx="44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1081088" y="3186113"/>
            <a:ext cx="228600" cy="1228725"/>
            <a:chOff x="681" y="2007"/>
            <a:chExt cx="144" cy="774"/>
          </a:xfrm>
        </p:grpSpPr>
        <p:sp>
          <p:nvSpPr>
            <p:cNvPr id="197668" name="Line 36"/>
            <p:cNvSpPr>
              <a:spLocks noChangeShapeType="1"/>
            </p:cNvSpPr>
            <p:nvPr/>
          </p:nvSpPr>
          <p:spPr bwMode="auto">
            <a:xfrm flipH="1">
              <a:off x="681" y="2007"/>
              <a:ext cx="14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69" name="Line 37"/>
            <p:cNvSpPr>
              <a:spLocks noChangeShapeType="1"/>
            </p:cNvSpPr>
            <p:nvPr/>
          </p:nvSpPr>
          <p:spPr bwMode="auto">
            <a:xfrm flipH="1">
              <a:off x="681" y="2781"/>
              <a:ext cx="14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7670" name="Line 38"/>
            <p:cNvSpPr>
              <a:spLocks noChangeShapeType="1"/>
            </p:cNvSpPr>
            <p:nvPr/>
          </p:nvSpPr>
          <p:spPr bwMode="auto">
            <a:xfrm>
              <a:off x="681" y="2007"/>
              <a:ext cx="0" cy="768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Introducción</a:t>
            </a:r>
            <a:endParaRPr lang="es-AR" dirty="0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AR" sz="2400" dirty="0"/>
              <a:t>Es la parte de la plataforma .NET que proporciona servicios y herramientas para el desarrollo de aplicaciones web</a:t>
            </a:r>
          </a:p>
          <a:p>
            <a:pPr>
              <a:lnSpc>
                <a:spcPct val="80000"/>
              </a:lnSpc>
            </a:pPr>
            <a:r>
              <a:rPr lang="es-AR" sz="2400" dirty="0">
                <a:solidFill>
                  <a:srgbClr val="FFFF00"/>
                </a:solidFill>
              </a:rPr>
              <a:t>Cubre todo el ciclo de vida de una aplicación web</a:t>
            </a:r>
          </a:p>
          <a:p>
            <a:pPr>
              <a:lnSpc>
                <a:spcPct val="80000"/>
              </a:lnSpc>
            </a:pPr>
            <a:r>
              <a:rPr lang="es-AR" sz="2400" dirty="0"/>
              <a:t>Tiene una gran performance y escalabilidad</a:t>
            </a:r>
          </a:p>
          <a:p>
            <a:pPr>
              <a:lnSpc>
                <a:spcPct val="80000"/>
              </a:lnSpc>
            </a:pPr>
            <a:r>
              <a:rPr lang="es-AR" sz="2400" dirty="0"/>
              <a:t>La </a:t>
            </a:r>
            <a:r>
              <a:rPr lang="es-AR" sz="2400" dirty="0" smtClean="0"/>
              <a:t>ultimas versiones incorporan </a:t>
            </a:r>
            <a:r>
              <a:rPr lang="es-AR" sz="2400" dirty="0"/>
              <a:t>nuevas funcionalidades y muchas mejoras</a:t>
            </a:r>
          </a:p>
          <a:p>
            <a:pPr lvl="1">
              <a:lnSpc>
                <a:spcPct val="80000"/>
              </a:lnSpc>
            </a:pPr>
            <a:r>
              <a:rPr lang="es-AR" sz="2000" dirty="0"/>
              <a:t>Se pueden remplazar/extender todos los servicios provistos</a:t>
            </a:r>
          </a:p>
          <a:p>
            <a:pPr lvl="1">
              <a:lnSpc>
                <a:spcPct val="80000"/>
              </a:lnSpc>
            </a:pPr>
            <a:r>
              <a:rPr lang="es-AR" sz="2000" dirty="0"/>
              <a:t>Herramientas de administración integradas</a:t>
            </a:r>
          </a:p>
          <a:p>
            <a:pPr lvl="1">
              <a:lnSpc>
                <a:spcPct val="80000"/>
              </a:lnSpc>
            </a:pPr>
            <a:r>
              <a:rPr lang="es-AR" sz="2000" dirty="0"/>
              <a:t>Enfocado en la </a:t>
            </a:r>
            <a:r>
              <a:rPr lang="es-AR" sz="2000" dirty="0" smtClean="0"/>
              <a:t>productividad</a:t>
            </a:r>
          </a:p>
          <a:p>
            <a:pPr lvl="1">
              <a:lnSpc>
                <a:spcPct val="80000"/>
              </a:lnSpc>
            </a:pPr>
            <a:r>
              <a:rPr lang="es-AR" sz="2000" dirty="0" smtClean="0"/>
              <a:t>Muchos controles</a:t>
            </a:r>
          </a:p>
          <a:p>
            <a:pPr lvl="1">
              <a:lnSpc>
                <a:spcPct val="80000"/>
              </a:lnSpc>
            </a:pPr>
            <a:r>
              <a:rPr lang="es-AR" sz="2000" dirty="0" smtClean="0"/>
              <a:t>Soporte para AJAX</a:t>
            </a:r>
            <a:endParaRPr lang="es-AR" sz="2000" dirty="0"/>
          </a:p>
          <a:p>
            <a:pPr>
              <a:lnSpc>
                <a:spcPct val="80000"/>
              </a:lnSpc>
            </a:pPr>
            <a:r>
              <a:rPr lang="es-AR" sz="2400" dirty="0"/>
              <a:t>Plataformas soportadas</a:t>
            </a:r>
          </a:p>
          <a:p>
            <a:pPr lvl="1">
              <a:lnSpc>
                <a:spcPct val="80000"/>
              </a:lnSpc>
            </a:pPr>
            <a:r>
              <a:rPr lang="es-AR" sz="2000" dirty="0"/>
              <a:t>Windows </a:t>
            </a:r>
            <a:r>
              <a:rPr lang="es-AR" sz="2000" dirty="0" smtClean="0"/>
              <a:t>2000/XP/Vista/2003</a:t>
            </a:r>
            <a:endParaRPr lang="es-AR" sz="2000" dirty="0"/>
          </a:p>
          <a:p>
            <a:pPr lvl="1">
              <a:lnSpc>
                <a:spcPct val="80000"/>
              </a:lnSpc>
            </a:pPr>
            <a:r>
              <a:rPr lang="es-AR" sz="2000" dirty="0"/>
              <a:t>APIs de hosting publicas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Line 2"/>
          <p:cNvSpPr>
            <a:spLocks noChangeShapeType="1"/>
          </p:cNvSpPr>
          <p:nvPr/>
        </p:nvSpPr>
        <p:spPr bwMode="auto">
          <a:xfrm>
            <a:off x="2971800" y="3581400"/>
            <a:ext cx="10668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s-AR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title"/>
          </p:nvPr>
        </p:nvSpPr>
        <p:spPr>
          <a:xfrm>
            <a:off x="382588" y="228600"/>
            <a:ext cx="8532812" cy="1244600"/>
          </a:xfrm>
        </p:spPr>
        <p:txBody>
          <a:bodyPr/>
          <a:lstStyle/>
          <a:p>
            <a:r>
              <a:rPr lang="es-AR" dirty="0"/>
              <a:t>Acceso a datos </a:t>
            </a:r>
            <a:br>
              <a:rPr lang="es-AR" dirty="0"/>
            </a:br>
            <a:r>
              <a:rPr lang="es-AR" sz="3200" dirty="0"/>
              <a:t>Controles de acceso a datos</a:t>
            </a:r>
          </a:p>
        </p:txBody>
      </p:sp>
      <p:sp>
        <p:nvSpPr>
          <p:cNvPr id="199684" name="Rectangle 4"/>
          <p:cNvSpPr>
            <a:spLocks noChangeArrowheads="1"/>
          </p:cNvSpPr>
          <p:nvPr/>
        </p:nvSpPr>
        <p:spPr bwMode="auto">
          <a:xfrm>
            <a:off x="776288" y="1981200"/>
            <a:ext cx="2286000" cy="32004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5715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s-AR"/>
          </a:p>
        </p:txBody>
      </p:sp>
      <p:sp>
        <p:nvSpPr>
          <p:cNvPr id="199685" name="Text Box 5"/>
          <p:cNvSpPr txBox="1">
            <a:spLocks noChangeArrowheads="1"/>
          </p:cNvSpPr>
          <p:nvPr/>
        </p:nvSpPr>
        <p:spPr bwMode="auto">
          <a:xfrm>
            <a:off x="776288" y="2133600"/>
            <a:ext cx="2286000" cy="579438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AR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DataSet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309688" y="2740025"/>
            <a:ext cx="1204912" cy="1069975"/>
            <a:chOff x="720" y="1680"/>
            <a:chExt cx="720" cy="626"/>
          </a:xfrm>
        </p:grpSpPr>
        <p:sp>
          <p:nvSpPr>
            <p:cNvPr id="199687" name="Rectangle 7"/>
            <p:cNvSpPr>
              <a:spLocks noChangeArrowheads="1"/>
            </p:cNvSpPr>
            <p:nvPr/>
          </p:nvSpPr>
          <p:spPr bwMode="auto">
            <a:xfrm>
              <a:off x="720" y="1680"/>
              <a:ext cx="720" cy="626"/>
            </a:xfrm>
            <a:prstGeom prst="rect">
              <a:avLst/>
            </a:prstGeom>
            <a:noFill/>
            <a:ln w="63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tIns="0"/>
            <a:lstStyle/>
            <a:p>
              <a:pPr algn="ctr" eaLnBrk="0" hangingPunct="0"/>
              <a:r>
                <a:rPr lang="es-AR" sz="20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Authors</a:t>
              </a:r>
            </a:p>
          </p:txBody>
        </p:sp>
        <p:sp>
          <p:nvSpPr>
            <p:cNvPr id="199688" name="Line 8"/>
            <p:cNvSpPr>
              <a:spLocks noChangeShapeType="1"/>
            </p:cNvSpPr>
            <p:nvPr/>
          </p:nvSpPr>
          <p:spPr bwMode="auto">
            <a:xfrm>
              <a:off x="720" y="1864"/>
              <a:ext cx="72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9689" name="Line 9"/>
            <p:cNvSpPr>
              <a:spLocks noChangeShapeType="1"/>
            </p:cNvSpPr>
            <p:nvPr/>
          </p:nvSpPr>
          <p:spPr bwMode="auto">
            <a:xfrm>
              <a:off x="720" y="2011"/>
              <a:ext cx="72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9690" name="Line 10"/>
            <p:cNvSpPr>
              <a:spLocks noChangeShapeType="1"/>
            </p:cNvSpPr>
            <p:nvPr/>
          </p:nvSpPr>
          <p:spPr bwMode="auto">
            <a:xfrm>
              <a:off x="720" y="2159"/>
              <a:ext cx="72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9691" name="Line 11"/>
            <p:cNvSpPr>
              <a:spLocks noChangeShapeType="1"/>
            </p:cNvSpPr>
            <p:nvPr/>
          </p:nvSpPr>
          <p:spPr bwMode="auto">
            <a:xfrm rot="-5400000">
              <a:off x="859" y="2083"/>
              <a:ext cx="44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9692" name="Line 12"/>
            <p:cNvSpPr>
              <a:spLocks noChangeShapeType="1"/>
            </p:cNvSpPr>
            <p:nvPr/>
          </p:nvSpPr>
          <p:spPr bwMode="auto">
            <a:xfrm rot="-5400000">
              <a:off x="1039" y="2083"/>
              <a:ext cx="44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9693" name="Line 13"/>
            <p:cNvSpPr>
              <a:spLocks noChangeShapeType="1"/>
            </p:cNvSpPr>
            <p:nvPr/>
          </p:nvSpPr>
          <p:spPr bwMode="auto">
            <a:xfrm rot="-5400000">
              <a:off x="672" y="2083"/>
              <a:ext cx="44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295400" y="3959225"/>
            <a:ext cx="1204913" cy="1069975"/>
            <a:chOff x="720" y="1680"/>
            <a:chExt cx="720" cy="626"/>
          </a:xfrm>
        </p:grpSpPr>
        <p:sp>
          <p:nvSpPr>
            <p:cNvPr id="199695" name="Rectangle 15"/>
            <p:cNvSpPr>
              <a:spLocks noChangeArrowheads="1"/>
            </p:cNvSpPr>
            <p:nvPr/>
          </p:nvSpPr>
          <p:spPr bwMode="auto">
            <a:xfrm>
              <a:off x="720" y="1680"/>
              <a:ext cx="720" cy="626"/>
            </a:xfrm>
            <a:prstGeom prst="rect">
              <a:avLst/>
            </a:prstGeom>
            <a:noFill/>
            <a:ln w="63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tIns="0"/>
            <a:lstStyle/>
            <a:p>
              <a:pPr algn="ctr" eaLnBrk="0" hangingPunct="0"/>
              <a:r>
                <a:rPr lang="es-AR" sz="20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Publishers</a:t>
              </a:r>
            </a:p>
          </p:txBody>
        </p:sp>
        <p:sp>
          <p:nvSpPr>
            <p:cNvPr id="199696" name="Line 16"/>
            <p:cNvSpPr>
              <a:spLocks noChangeShapeType="1"/>
            </p:cNvSpPr>
            <p:nvPr/>
          </p:nvSpPr>
          <p:spPr bwMode="auto">
            <a:xfrm>
              <a:off x="720" y="1864"/>
              <a:ext cx="72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9697" name="Line 17"/>
            <p:cNvSpPr>
              <a:spLocks noChangeShapeType="1"/>
            </p:cNvSpPr>
            <p:nvPr/>
          </p:nvSpPr>
          <p:spPr bwMode="auto">
            <a:xfrm>
              <a:off x="720" y="2011"/>
              <a:ext cx="72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9698" name="Line 18"/>
            <p:cNvSpPr>
              <a:spLocks noChangeShapeType="1"/>
            </p:cNvSpPr>
            <p:nvPr/>
          </p:nvSpPr>
          <p:spPr bwMode="auto">
            <a:xfrm>
              <a:off x="720" y="2159"/>
              <a:ext cx="72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9699" name="Line 19"/>
            <p:cNvSpPr>
              <a:spLocks noChangeShapeType="1"/>
            </p:cNvSpPr>
            <p:nvPr/>
          </p:nvSpPr>
          <p:spPr bwMode="auto">
            <a:xfrm rot="-5400000">
              <a:off x="859" y="2083"/>
              <a:ext cx="44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9700" name="Line 20"/>
            <p:cNvSpPr>
              <a:spLocks noChangeShapeType="1"/>
            </p:cNvSpPr>
            <p:nvPr/>
          </p:nvSpPr>
          <p:spPr bwMode="auto">
            <a:xfrm rot="-5400000">
              <a:off x="1039" y="2083"/>
              <a:ext cx="44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9701" name="Line 21"/>
            <p:cNvSpPr>
              <a:spLocks noChangeShapeType="1"/>
            </p:cNvSpPr>
            <p:nvPr/>
          </p:nvSpPr>
          <p:spPr bwMode="auto">
            <a:xfrm rot="-5400000">
              <a:off x="672" y="2083"/>
              <a:ext cx="44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1081088" y="3186113"/>
            <a:ext cx="228600" cy="1228725"/>
            <a:chOff x="681" y="2007"/>
            <a:chExt cx="144" cy="774"/>
          </a:xfrm>
        </p:grpSpPr>
        <p:sp>
          <p:nvSpPr>
            <p:cNvPr id="199703" name="Line 23"/>
            <p:cNvSpPr>
              <a:spLocks noChangeShapeType="1"/>
            </p:cNvSpPr>
            <p:nvPr/>
          </p:nvSpPr>
          <p:spPr bwMode="auto">
            <a:xfrm flipH="1">
              <a:off x="681" y="2007"/>
              <a:ext cx="14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9704" name="Line 24"/>
            <p:cNvSpPr>
              <a:spLocks noChangeShapeType="1"/>
            </p:cNvSpPr>
            <p:nvPr/>
          </p:nvSpPr>
          <p:spPr bwMode="auto">
            <a:xfrm flipH="1">
              <a:off x="681" y="2781"/>
              <a:ext cx="14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9705" name="Line 25"/>
            <p:cNvSpPr>
              <a:spLocks noChangeShapeType="1"/>
            </p:cNvSpPr>
            <p:nvPr/>
          </p:nvSpPr>
          <p:spPr bwMode="auto">
            <a:xfrm>
              <a:off x="681" y="2007"/>
              <a:ext cx="0" cy="768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3124200" y="1676400"/>
            <a:ext cx="2133600" cy="4541838"/>
            <a:chOff x="1968" y="1056"/>
            <a:chExt cx="1344" cy="2861"/>
          </a:xfrm>
        </p:grpSpPr>
        <p:sp>
          <p:nvSpPr>
            <p:cNvPr id="199707" name="AutoShape 27"/>
            <p:cNvSpPr>
              <a:spLocks noChangeArrowheads="1"/>
            </p:cNvSpPr>
            <p:nvPr/>
          </p:nvSpPr>
          <p:spPr bwMode="auto">
            <a:xfrm>
              <a:off x="2448" y="1056"/>
              <a:ext cx="384" cy="2400"/>
            </a:xfrm>
            <a:prstGeom prst="cube">
              <a:avLst>
                <a:gd name="adj" fmla="val 71616"/>
              </a:avLst>
            </a:prstGeom>
            <a:solidFill>
              <a:schemeClr val="tx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9708" name="Text Box 28"/>
            <p:cNvSpPr txBox="1">
              <a:spLocks noChangeArrowheads="1"/>
            </p:cNvSpPr>
            <p:nvPr/>
          </p:nvSpPr>
          <p:spPr bwMode="auto">
            <a:xfrm>
              <a:off x="1968" y="3552"/>
              <a:ext cx="1344" cy="365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s-AR" sz="32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DataView</a:t>
              </a:r>
            </a:p>
          </p:txBody>
        </p:sp>
      </p:grp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4267200" y="1664360"/>
            <a:ext cx="4038600" cy="579438"/>
            <a:chOff x="2688" y="1536"/>
            <a:chExt cx="2112" cy="365"/>
          </a:xfrm>
        </p:grpSpPr>
        <p:sp>
          <p:nvSpPr>
            <p:cNvPr id="199710" name="Line 30"/>
            <p:cNvSpPr>
              <a:spLocks noChangeShapeType="1"/>
            </p:cNvSpPr>
            <p:nvPr/>
          </p:nvSpPr>
          <p:spPr bwMode="auto">
            <a:xfrm>
              <a:off x="2688" y="1728"/>
              <a:ext cx="672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9711" name="Text Box 31"/>
            <p:cNvSpPr txBox="1">
              <a:spLocks noChangeArrowheads="1"/>
            </p:cNvSpPr>
            <p:nvPr/>
          </p:nvSpPr>
          <p:spPr bwMode="auto">
            <a:xfrm>
              <a:off x="3456" y="1536"/>
              <a:ext cx="1344" cy="365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AR" sz="32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DataGrid</a:t>
              </a:r>
            </a:p>
          </p:txBody>
        </p:sp>
      </p:grp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4267200" y="3334827"/>
            <a:ext cx="4419600" cy="579437"/>
            <a:chOff x="2688" y="2611"/>
            <a:chExt cx="2112" cy="365"/>
          </a:xfrm>
        </p:grpSpPr>
        <p:sp>
          <p:nvSpPr>
            <p:cNvPr id="199713" name="Line 33"/>
            <p:cNvSpPr>
              <a:spLocks noChangeShapeType="1"/>
            </p:cNvSpPr>
            <p:nvPr/>
          </p:nvSpPr>
          <p:spPr bwMode="auto">
            <a:xfrm>
              <a:off x="2688" y="2784"/>
              <a:ext cx="672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9714" name="Text Box 34"/>
            <p:cNvSpPr txBox="1">
              <a:spLocks noChangeArrowheads="1"/>
            </p:cNvSpPr>
            <p:nvPr/>
          </p:nvSpPr>
          <p:spPr bwMode="auto">
            <a:xfrm>
              <a:off x="3456" y="2611"/>
              <a:ext cx="1344" cy="365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AR" sz="32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DataList</a:t>
              </a:r>
            </a:p>
          </p:txBody>
        </p:sp>
      </p:grpSp>
      <p:grpSp>
        <p:nvGrpSpPr>
          <p:cNvPr id="8" name="Group 35"/>
          <p:cNvGrpSpPr>
            <a:grpSpLocks/>
          </p:cNvGrpSpPr>
          <p:nvPr/>
        </p:nvGrpSpPr>
        <p:grpSpPr bwMode="auto">
          <a:xfrm>
            <a:off x="4267200" y="2466464"/>
            <a:ext cx="4114800" cy="579438"/>
            <a:chOff x="2688" y="2064"/>
            <a:chExt cx="2112" cy="365"/>
          </a:xfrm>
        </p:grpSpPr>
        <p:sp>
          <p:nvSpPr>
            <p:cNvPr id="199716" name="Line 36"/>
            <p:cNvSpPr>
              <a:spLocks noChangeShapeType="1"/>
            </p:cNvSpPr>
            <p:nvPr/>
          </p:nvSpPr>
          <p:spPr bwMode="auto">
            <a:xfrm>
              <a:off x="2688" y="2256"/>
              <a:ext cx="672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9717" name="Text Box 37"/>
            <p:cNvSpPr txBox="1">
              <a:spLocks noChangeArrowheads="1"/>
            </p:cNvSpPr>
            <p:nvPr/>
          </p:nvSpPr>
          <p:spPr bwMode="auto">
            <a:xfrm>
              <a:off x="3456" y="2064"/>
              <a:ext cx="1344" cy="365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AR" sz="32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Repeater</a:t>
              </a:r>
            </a:p>
          </p:txBody>
        </p:sp>
      </p:grpSp>
      <p:grpSp>
        <p:nvGrpSpPr>
          <p:cNvPr id="9" name="Group 38"/>
          <p:cNvGrpSpPr>
            <a:grpSpLocks/>
          </p:cNvGrpSpPr>
          <p:nvPr/>
        </p:nvGrpSpPr>
        <p:grpSpPr bwMode="auto">
          <a:xfrm>
            <a:off x="4267200" y="4193664"/>
            <a:ext cx="4495800" cy="584200"/>
            <a:chOff x="2688" y="2611"/>
            <a:chExt cx="2112" cy="368"/>
          </a:xfrm>
        </p:grpSpPr>
        <p:sp>
          <p:nvSpPr>
            <p:cNvPr id="199719" name="Line 39"/>
            <p:cNvSpPr>
              <a:spLocks noChangeShapeType="1"/>
            </p:cNvSpPr>
            <p:nvPr/>
          </p:nvSpPr>
          <p:spPr bwMode="auto">
            <a:xfrm>
              <a:off x="2688" y="2784"/>
              <a:ext cx="672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99720" name="Text Box 40"/>
            <p:cNvSpPr txBox="1">
              <a:spLocks noChangeArrowheads="1"/>
            </p:cNvSpPr>
            <p:nvPr/>
          </p:nvSpPr>
          <p:spPr bwMode="auto">
            <a:xfrm>
              <a:off x="3456" y="2611"/>
              <a:ext cx="1344" cy="368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AR" sz="32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GridView</a:t>
              </a:r>
              <a:endParaRPr lang="es-AR" sz="3200" b="1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41" name="Group 38"/>
          <p:cNvGrpSpPr>
            <a:grpSpLocks/>
          </p:cNvGrpSpPr>
          <p:nvPr/>
        </p:nvGrpSpPr>
        <p:grpSpPr bwMode="auto">
          <a:xfrm>
            <a:off x="4286248" y="4954016"/>
            <a:ext cx="4495800" cy="584200"/>
            <a:chOff x="2688" y="2611"/>
            <a:chExt cx="2112" cy="368"/>
          </a:xfrm>
        </p:grpSpPr>
        <p:sp>
          <p:nvSpPr>
            <p:cNvPr id="42" name="Line 39"/>
            <p:cNvSpPr>
              <a:spLocks noChangeShapeType="1"/>
            </p:cNvSpPr>
            <p:nvPr/>
          </p:nvSpPr>
          <p:spPr bwMode="auto">
            <a:xfrm>
              <a:off x="2688" y="2784"/>
              <a:ext cx="672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43" name="Text Box 40"/>
            <p:cNvSpPr txBox="1">
              <a:spLocks noChangeArrowheads="1"/>
            </p:cNvSpPr>
            <p:nvPr/>
          </p:nvSpPr>
          <p:spPr bwMode="auto">
            <a:xfrm>
              <a:off x="3456" y="2611"/>
              <a:ext cx="1344" cy="368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AR" sz="3200" b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ListView</a:t>
              </a:r>
              <a:endParaRPr lang="es-AR" sz="3200" b="1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Caching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AR" sz="2800" dirty="0">
                <a:solidFill>
                  <a:srgbClr val="FFFF00"/>
                </a:solidFill>
              </a:rPr>
              <a:t>ASP.NET incluye un soporte integrado para </a:t>
            </a:r>
            <a:r>
              <a:rPr lang="es-AR" sz="2800" dirty="0" err="1">
                <a:solidFill>
                  <a:srgbClr val="FFFF00"/>
                </a:solidFill>
              </a:rPr>
              <a:t>caching</a:t>
            </a:r>
            <a:endParaRPr lang="es-AR" sz="2800" dirty="0">
              <a:solidFill>
                <a:srgbClr val="FFFF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s-AR" sz="2400" dirty="0">
                <a:solidFill>
                  <a:srgbClr val="FFFF00"/>
                </a:solidFill>
              </a:rPr>
              <a:t>Posibilita reutilizar trabajo</a:t>
            </a:r>
          </a:p>
          <a:p>
            <a:pPr>
              <a:lnSpc>
                <a:spcPct val="80000"/>
              </a:lnSpc>
            </a:pPr>
            <a:endParaRPr lang="es-AR" sz="1000" dirty="0"/>
          </a:p>
          <a:p>
            <a:pPr>
              <a:lnSpc>
                <a:spcPct val="80000"/>
              </a:lnSpc>
            </a:pPr>
            <a:r>
              <a:rPr lang="es-AR" sz="2800" dirty="0"/>
              <a:t>Motor de Cache: Una API de Cache extensible</a:t>
            </a:r>
          </a:p>
          <a:p>
            <a:pPr lvl="1">
              <a:lnSpc>
                <a:spcPct val="80000"/>
              </a:lnSpc>
            </a:pPr>
            <a:r>
              <a:rPr lang="es-AR" sz="2400" dirty="0"/>
              <a:t>Cualquier objeto puede se cacheado</a:t>
            </a:r>
          </a:p>
          <a:p>
            <a:pPr lvl="1">
              <a:lnSpc>
                <a:spcPct val="80000"/>
              </a:lnSpc>
            </a:pPr>
            <a:r>
              <a:rPr lang="es-AR" sz="2400" dirty="0"/>
              <a:t>Administración de dependencias y las invalidaciones</a:t>
            </a:r>
          </a:p>
          <a:p>
            <a:pPr lvl="2">
              <a:lnSpc>
                <a:spcPct val="80000"/>
              </a:lnSpc>
            </a:pPr>
            <a:r>
              <a:rPr lang="es-AR" sz="2000" dirty="0"/>
              <a:t>ASP.NET 2 incluye soporte para base de datos</a:t>
            </a:r>
            <a:endParaRPr lang="es-AR" sz="800" dirty="0"/>
          </a:p>
          <a:p>
            <a:pPr>
              <a:lnSpc>
                <a:spcPct val="80000"/>
              </a:lnSpc>
            </a:pPr>
            <a:r>
              <a:rPr lang="es-AR" sz="2800" dirty="0"/>
              <a:t>Cacheo de paginas completo</a:t>
            </a:r>
          </a:p>
          <a:p>
            <a:pPr lvl="1">
              <a:lnSpc>
                <a:spcPct val="80000"/>
              </a:lnSpc>
            </a:pPr>
            <a:r>
              <a:rPr lang="es-AR" sz="2400" dirty="0"/>
              <a:t>Por parámetros, lenguaje, </a:t>
            </a:r>
            <a:r>
              <a:rPr lang="es-AR" sz="2400" dirty="0" err="1"/>
              <a:t>user-agent</a:t>
            </a:r>
            <a:endParaRPr lang="es-AR" sz="2400" dirty="0"/>
          </a:p>
          <a:p>
            <a:pPr lvl="1">
              <a:lnSpc>
                <a:spcPct val="80000"/>
              </a:lnSpc>
            </a:pPr>
            <a:endParaRPr lang="es-AR" sz="900" dirty="0"/>
          </a:p>
          <a:p>
            <a:pPr>
              <a:lnSpc>
                <a:spcPct val="80000"/>
              </a:lnSpc>
            </a:pPr>
            <a:r>
              <a:rPr lang="es-AR" sz="2800" dirty="0"/>
              <a:t>Cacheo de paginas parcial</a:t>
            </a:r>
          </a:p>
          <a:p>
            <a:pPr lvl="1">
              <a:lnSpc>
                <a:spcPct val="80000"/>
              </a:lnSpc>
            </a:pPr>
            <a:r>
              <a:rPr lang="es-AR" sz="2400" dirty="0"/>
              <a:t>Se pueden cachear partes de una </a:t>
            </a:r>
            <a:r>
              <a:rPr lang="es-AR" sz="2400" dirty="0" smtClean="0"/>
              <a:t>pagina</a:t>
            </a:r>
            <a:endParaRPr lang="es-AR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Demo</a:t>
            </a:r>
            <a:endParaRPr lang="es-A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Acceso a datos</a:t>
            </a:r>
          </a:p>
          <a:p>
            <a:r>
              <a:rPr lang="es-AR" dirty="0" smtClean="0"/>
              <a:t>Caching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smtClean="0"/>
              <a:t>Próximos eventos MSDN</a:t>
            </a:r>
            <a:endParaRPr lang="en-US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/>
            <a:r>
              <a:rPr lang="es-AR" b="1" u="sng" smtClean="0"/>
              <a:t>Febrero 12</a:t>
            </a:r>
            <a:r>
              <a:rPr lang="es-AR" smtClean="0"/>
              <a:t>. Conferencia </a:t>
            </a:r>
            <a:r>
              <a:rPr lang="es-AR" smtClean="0">
                <a:latin typeface="Segoe Print" pitchFamily="2" charset="0"/>
              </a:rPr>
              <a:t>on line</a:t>
            </a:r>
          </a:p>
          <a:p>
            <a:pPr eaLnBrk="1" hangingPunct="1">
              <a:buFont typeface="Arial" charset="0"/>
              <a:buNone/>
            </a:pPr>
            <a:r>
              <a:rPr lang="es-AR" sz="2800" b="1" smtClean="0"/>
              <a:t>	 Programando con servicios: Windows Live Services</a:t>
            </a:r>
          </a:p>
          <a:p>
            <a:pPr eaLnBrk="1" hangingPunct="1">
              <a:buFont typeface="Arial" charset="0"/>
              <a:buNone/>
            </a:pPr>
            <a:endParaRPr lang="es-AR" sz="2800" b="1" smtClean="0"/>
          </a:p>
          <a:p>
            <a:pPr eaLnBrk="1" hangingPunct="1"/>
            <a:r>
              <a:rPr lang="es-AR" b="1" u="sng" smtClean="0"/>
              <a:t>Febrero 26</a:t>
            </a:r>
            <a:r>
              <a:rPr lang="es-AR" smtClean="0"/>
              <a:t>. Conferencia </a:t>
            </a:r>
            <a:r>
              <a:rPr lang="es-AR" smtClean="0">
                <a:latin typeface="Segoe Print" pitchFamily="2" charset="0"/>
              </a:rPr>
              <a:t>on line</a:t>
            </a:r>
          </a:p>
          <a:p>
            <a:pPr eaLnBrk="1" hangingPunct="1">
              <a:buFont typeface="Arial" charset="0"/>
              <a:buNone/>
            </a:pPr>
            <a:r>
              <a:rPr lang="es-AR" sz="2800" b="1" smtClean="0"/>
              <a:t>	</a:t>
            </a:r>
            <a:r>
              <a:rPr lang="es-ES" sz="2800" b="1" smtClean="0"/>
              <a:t>Desarrollando aplicaciones para correr sobre IIS 7.0 </a:t>
            </a:r>
            <a:endParaRPr lang="en-US" sz="2800" b="1" smtClean="0"/>
          </a:p>
          <a:p>
            <a:pPr eaLnBrk="1" hangingPunct="1">
              <a:buFont typeface="Arial" charset="0"/>
              <a:buNone/>
            </a:pPr>
            <a:endParaRPr lang="es-AR" sz="2800" b="1" smtClean="0"/>
          </a:p>
          <a:p>
            <a:pPr algn="ctr" eaLnBrk="1" hangingPunct="1">
              <a:buFont typeface="Arial" charset="0"/>
              <a:buNone/>
            </a:pPr>
            <a:r>
              <a:rPr lang="es-AR" sz="2800" b="1" u="sng" smtClean="0"/>
              <a:t>Mantente actualizado visitando el site local de MSDN</a:t>
            </a:r>
            <a:endParaRPr lang="en-US" sz="2800" b="1" u="sng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8668"/>
          </a:xfrm>
        </p:spPr>
        <p:txBody>
          <a:bodyPr/>
          <a:lstStyle/>
          <a:p>
            <a:pPr algn="ctr">
              <a:buNone/>
            </a:pPr>
            <a:r>
              <a:rPr lang="es-AR" sz="9600" b="1" dirty="0" smtClean="0"/>
              <a:t>ENCUESTAS</a:t>
            </a:r>
            <a:endParaRPr lang="en-US" sz="9600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88" y="228600"/>
            <a:ext cx="8532812" cy="1244600"/>
          </a:xfrm>
        </p:spPr>
        <p:txBody>
          <a:bodyPr/>
          <a:lstStyle/>
          <a:p>
            <a:r>
              <a:rPr lang="es-AR" sz="4000" smtClean="0"/>
              <a:t>Arquitectura</a:t>
            </a:r>
            <a:endParaRPr lang="es-AR" sz="4000"/>
          </a:p>
        </p:txBody>
      </p:sp>
      <p:pic>
        <p:nvPicPr>
          <p:cNvPr id="252931" name="Picture 3" descr="j02498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1981200"/>
            <a:ext cx="1663700" cy="1928813"/>
          </a:xfrm>
          <a:prstGeom prst="rect">
            <a:avLst/>
          </a:prstGeom>
          <a:noFill/>
        </p:spPr>
      </p:pic>
      <p:sp>
        <p:nvSpPr>
          <p:cNvPr id="252932" name="Freeform 4"/>
          <p:cNvSpPr>
            <a:spLocks/>
          </p:cNvSpPr>
          <p:nvPr/>
        </p:nvSpPr>
        <p:spPr bwMode="auto">
          <a:xfrm>
            <a:off x="1524000" y="3935413"/>
            <a:ext cx="288925" cy="85725"/>
          </a:xfrm>
          <a:custGeom>
            <a:avLst/>
            <a:gdLst/>
            <a:ahLst/>
            <a:cxnLst>
              <a:cxn ang="0">
                <a:pos x="8" y="89"/>
              </a:cxn>
              <a:cxn ang="0">
                <a:pos x="29" y="69"/>
              </a:cxn>
              <a:cxn ang="0">
                <a:pos x="60" y="44"/>
              </a:cxn>
              <a:cxn ang="0">
                <a:pos x="107" y="19"/>
              </a:cxn>
              <a:cxn ang="0">
                <a:pos x="151" y="3"/>
              </a:cxn>
              <a:cxn ang="0">
                <a:pos x="202" y="0"/>
              </a:cxn>
              <a:cxn ang="0">
                <a:pos x="250" y="3"/>
              </a:cxn>
              <a:cxn ang="0">
                <a:pos x="283" y="13"/>
              </a:cxn>
              <a:cxn ang="0">
                <a:pos x="312" y="31"/>
              </a:cxn>
              <a:cxn ang="0">
                <a:pos x="331" y="50"/>
              </a:cxn>
              <a:cxn ang="0">
                <a:pos x="351" y="79"/>
              </a:cxn>
              <a:cxn ang="0">
                <a:pos x="364" y="108"/>
              </a:cxn>
              <a:cxn ang="0">
                <a:pos x="0" y="108"/>
              </a:cxn>
              <a:cxn ang="0">
                <a:pos x="8" y="89"/>
              </a:cxn>
            </a:cxnLst>
            <a:rect l="0" t="0" r="r" b="b"/>
            <a:pathLst>
              <a:path w="364" h="108">
                <a:moveTo>
                  <a:pt x="8" y="89"/>
                </a:moveTo>
                <a:lnTo>
                  <a:pt x="29" y="69"/>
                </a:lnTo>
                <a:lnTo>
                  <a:pt x="60" y="44"/>
                </a:lnTo>
                <a:lnTo>
                  <a:pt x="107" y="19"/>
                </a:lnTo>
                <a:lnTo>
                  <a:pt x="151" y="3"/>
                </a:lnTo>
                <a:lnTo>
                  <a:pt x="202" y="0"/>
                </a:lnTo>
                <a:lnTo>
                  <a:pt x="250" y="3"/>
                </a:lnTo>
                <a:lnTo>
                  <a:pt x="283" y="13"/>
                </a:lnTo>
                <a:lnTo>
                  <a:pt x="312" y="31"/>
                </a:lnTo>
                <a:lnTo>
                  <a:pt x="331" y="50"/>
                </a:lnTo>
                <a:lnTo>
                  <a:pt x="351" y="79"/>
                </a:lnTo>
                <a:lnTo>
                  <a:pt x="364" y="108"/>
                </a:lnTo>
                <a:lnTo>
                  <a:pt x="0" y="108"/>
                </a:lnTo>
                <a:lnTo>
                  <a:pt x="8" y="89"/>
                </a:lnTo>
                <a:close/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33" name="Freeform 5"/>
          <p:cNvSpPr>
            <a:spLocks/>
          </p:cNvSpPr>
          <p:nvPr/>
        </p:nvSpPr>
        <p:spPr bwMode="auto">
          <a:xfrm>
            <a:off x="625475" y="3898900"/>
            <a:ext cx="300038" cy="125413"/>
          </a:xfrm>
          <a:custGeom>
            <a:avLst/>
            <a:gdLst/>
            <a:ahLst/>
            <a:cxnLst>
              <a:cxn ang="0">
                <a:pos x="206" y="0"/>
              </a:cxn>
              <a:cxn ang="0">
                <a:pos x="186" y="0"/>
              </a:cxn>
              <a:cxn ang="0">
                <a:pos x="167" y="18"/>
              </a:cxn>
              <a:cxn ang="0">
                <a:pos x="68" y="99"/>
              </a:cxn>
              <a:cxn ang="0">
                <a:pos x="0" y="159"/>
              </a:cxn>
              <a:cxn ang="0">
                <a:pos x="378" y="159"/>
              </a:cxn>
              <a:cxn ang="0">
                <a:pos x="369" y="126"/>
              </a:cxn>
              <a:cxn ang="0">
                <a:pos x="349" y="91"/>
              </a:cxn>
              <a:cxn ang="0">
                <a:pos x="305" y="49"/>
              </a:cxn>
              <a:cxn ang="0">
                <a:pos x="266" y="23"/>
              </a:cxn>
              <a:cxn ang="0">
                <a:pos x="248" y="14"/>
              </a:cxn>
              <a:cxn ang="0">
                <a:pos x="221" y="4"/>
              </a:cxn>
              <a:cxn ang="0">
                <a:pos x="206" y="0"/>
              </a:cxn>
            </a:cxnLst>
            <a:rect l="0" t="0" r="r" b="b"/>
            <a:pathLst>
              <a:path w="378" h="159">
                <a:moveTo>
                  <a:pt x="206" y="0"/>
                </a:moveTo>
                <a:lnTo>
                  <a:pt x="186" y="0"/>
                </a:lnTo>
                <a:lnTo>
                  <a:pt x="167" y="18"/>
                </a:lnTo>
                <a:lnTo>
                  <a:pt x="68" y="99"/>
                </a:lnTo>
                <a:lnTo>
                  <a:pt x="0" y="159"/>
                </a:lnTo>
                <a:lnTo>
                  <a:pt x="378" y="159"/>
                </a:lnTo>
                <a:lnTo>
                  <a:pt x="369" y="126"/>
                </a:lnTo>
                <a:lnTo>
                  <a:pt x="349" y="91"/>
                </a:lnTo>
                <a:lnTo>
                  <a:pt x="305" y="49"/>
                </a:lnTo>
                <a:lnTo>
                  <a:pt x="266" y="23"/>
                </a:lnTo>
                <a:lnTo>
                  <a:pt x="248" y="14"/>
                </a:lnTo>
                <a:lnTo>
                  <a:pt x="221" y="4"/>
                </a:lnTo>
                <a:lnTo>
                  <a:pt x="206" y="0"/>
                </a:lnTo>
                <a:close/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34" name="Freeform 6"/>
          <p:cNvSpPr>
            <a:spLocks/>
          </p:cNvSpPr>
          <p:nvPr/>
        </p:nvSpPr>
        <p:spPr bwMode="auto">
          <a:xfrm>
            <a:off x="839788" y="3860800"/>
            <a:ext cx="142875" cy="163513"/>
          </a:xfrm>
          <a:custGeom>
            <a:avLst/>
            <a:gdLst/>
            <a:ahLst/>
            <a:cxnLst>
              <a:cxn ang="0">
                <a:pos x="168" y="118"/>
              </a:cxn>
              <a:cxn ang="0">
                <a:pos x="141" y="75"/>
              </a:cxn>
              <a:cxn ang="0">
                <a:pos x="97" y="32"/>
              </a:cxn>
              <a:cxn ang="0">
                <a:pos x="64" y="7"/>
              </a:cxn>
              <a:cxn ang="0">
                <a:pos x="48" y="0"/>
              </a:cxn>
              <a:cxn ang="0">
                <a:pos x="19" y="31"/>
              </a:cxn>
              <a:cxn ang="0">
                <a:pos x="0" y="46"/>
              </a:cxn>
              <a:cxn ang="0">
                <a:pos x="23" y="62"/>
              </a:cxn>
              <a:cxn ang="0">
                <a:pos x="48" y="83"/>
              </a:cxn>
              <a:cxn ang="0">
                <a:pos x="71" y="104"/>
              </a:cxn>
              <a:cxn ang="0">
                <a:pos x="99" y="137"/>
              </a:cxn>
              <a:cxn ang="0">
                <a:pos x="116" y="176"/>
              </a:cxn>
              <a:cxn ang="0">
                <a:pos x="120" y="205"/>
              </a:cxn>
              <a:cxn ang="0">
                <a:pos x="143" y="205"/>
              </a:cxn>
              <a:cxn ang="0">
                <a:pos x="170" y="172"/>
              </a:cxn>
              <a:cxn ang="0">
                <a:pos x="178" y="147"/>
              </a:cxn>
              <a:cxn ang="0">
                <a:pos x="168" y="118"/>
              </a:cxn>
            </a:cxnLst>
            <a:rect l="0" t="0" r="r" b="b"/>
            <a:pathLst>
              <a:path w="178" h="205">
                <a:moveTo>
                  <a:pt x="168" y="118"/>
                </a:moveTo>
                <a:lnTo>
                  <a:pt x="141" y="75"/>
                </a:lnTo>
                <a:lnTo>
                  <a:pt x="97" y="32"/>
                </a:lnTo>
                <a:lnTo>
                  <a:pt x="64" y="7"/>
                </a:lnTo>
                <a:lnTo>
                  <a:pt x="48" y="0"/>
                </a:lnTo>
                <a:lnTo>
                  <a:pt x="19" y="31"/>
                </a:lnTo>
                <a:lnTo>
                  <a:pt x="0" y="46"/>
                </a:lnTo>
                <a:lnTo>
                  <a:pt x="23" y="62"/>
                </a:lnTo>
                <a:lnTo>
                  <a:pt x="48" y="83"/>
                </a:lnTo>
                <a:lnTo>
                  <a:pt x="71" y="104"/>
                </a:lnTo>
                <a:lnTo>
                  <a:pt x="99" y="137"/>
                </a:lnTo>
                <a:lnTo>
                  <a:pt x="116" y="176"/>
                </a:lnTo>
                <a:lnTo>
                  <a:pt x="120" y="205"/>
                </a:lnTo>
                <a:lnTo>
                  <a:pt x="143" y="205"/>
                </a:lnTo>
                <a:lnTo>
                  <a:pt x="170" y="172"/>
                </a:lnTo>
                <a:lnTo>
                  <a:pt x="178" y="147"/>
                </a:lnTo>
                <a:lnTo>
                  <a:pt x="168" y="11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35" name="Freeform 7"/>
          <p:cNvSpPr>
            <a:spLocks/>
          </p:cNvSpPr>
          <p:nvPr/>
        </p:nvSpPr>
        <p:spPr bwMode="auto">
          <a:xfrm>
            <a:off x="773113" y="3821113"/>
            <a:ext cx="111125" cy="88900"/>
          </a:xfrm>
          <a:custGeom>
            <a:avLst/>
            <a:gdLst/>
            <a:ahLst/>
            <a:cxnLst>
              <a:cxn ang="0">
                <a:pos x="62" y="113"/>
              </a:cxn>
              <a:cxn ang="0">
                <a:pos x="35" y="101"/>
              </a:cxn>
              <a:cxn ang="0">
                <a:pos x="62" y="89"/>
              </a:cxn>
              <a:cxn ang="0">
                <a:pos x="97" y="62"/>
              </a:cxn>
              <a:cxn ang="0">
                <a:pos x="119" y="37"/>
              </a:cxn>
              <a:cxn ang="0">
                <a:pos x="121" y="27"/>
              </a:cxn>
              <a:cxn ang="0">
                <a:pos x="117" y="19"/>
              </a:cxn>
              <a:cxn ang="0">
                <a:pos x="101" y="21"/>
              </a:cxn>
              <a:cxn ang="0">
                <a:pos x="68" y="39"/>
              </a:cxn>
              <a:cxn ang="0">
                <a:pos x="31" y="72"/>
              </a:cxn>
              <a:cxn ang="0">
                <a:pos x="20" y="87"/>
              </a:cxn>
              <a:cxn ang="0">
                <a:pos x="20" y="97"/>
              </a:cxn>
              <a:cxn ang="0">
                <a:pos x="0" y="97"/>
              </a:cxn>
              <a:cxn ang="0">
                <a:pos x="6" y="78"/>
              </a:cxn>
              <a:cxn ang="0">
                <a:pos x="35" y="47"/>
              </a:cxn>
              <a:cxn ang="0">
                <a:pos x="78" y="12"/>
              </a:cxn>
              <a:cxn ang="0">
                <a:pos x="90" y="6"/>
              </a:cxn>
              <a:cxn ang="0">
                <a:pos x="101" y="2"/>
              </a:cxn>
              <a:cxn ang="0">
                <a:pos x="111" y="0"/>
              </a:cxn>
              <a:cxn ang="0">
                <a:pos x="121" y="0"/>
              </a:cxn>
              <a:cxn ang="0">
                <a:pos x="134" y="6"/>
              </a:cxn>
              <a:cxn ang="0">
                <a:pos x="140" y="16"/>
              </a:cxn>
              <a:cxn ang="0">
                <a:pos x="142" y="29"/>
              </a:cxn>
              <a:cxn ang="0">
                <a:pos x="134" y="51"/>
              </a:cxn>
              <a:cxn ang="0">
                <a:pos x="105" y="82"/>
              </a:cxn>
              <a:cxn ang="0">
                <a:pos x="86" y="97"/>
              </a:cxn>
              <a:cxn ang="0">
                <a:pos x="62" y="113"/>
              </a:cxn>
            </a:cxnLst>
            <a:rect l="0" t="0" r="r" b="b"/>
            <a:pathLst>
              <a:path w="142" h="113">
                <a:moveTo>
                  <a:pt x="62" y="113"/>
                </a:moveTo>
                <a:lnTo>
                  <a:pt x="35" y="101"/>
                </a:lnTo>
                <a:lnTo>
                  <a:pt x="62" y="89"/>
                </a:lnTo>
                <a:lnTo>
                  <a:pt x="97" y="62"/>
                </a:lnTo>
                <a:lnTo>
                  <a:pt x="119" y="37"/>
                </a:lnTo>
                <a:lnTo>
                  <a:pt x="121" y="27"/>
                </a:lnTo>
                <a:lnTo>
                  <a:pt x="117" y="19"/>
                </a:lnTo>
                <a:lnTo>
                  <a:pt x="101" y="21"/>
                </a:lnTo>
                <a:lnTo>
                  <a:pt x="68" y="39"/>
                </a:lnTo>
                <a:lnTo>
                  <a:pt x="31" y="72"/>
                </a:lnTo>
                <a:lnTo>
                  <a:pt x="20" y="87"/>
                </a:lnTo>
                <a:lnTo>
                  <a:pt x="20" y="97"/>
                </a:lnTo>
                <a:lnTo>
                  <a:pt x="0" y="97"/>
                </a:lnTo>
                <a:lnTo>
                  <a:pt x="6" y="78"/>
                </a:lnTo>
                <a:lnTo>
                  <a:pt x="35" y="47"/>
                </a:lnTo>
                <a:lnTo>
                  <a:pt x="78" y="12"/>
                </a:lnTo>
                <a:lnTo>
                  <a:pt x="90" y="6"/>
                </a:lnTo>
                <a:lnTo>
                  <a:pt x="101" y="2"/>
                </a:lnTo>
                <a:lnTo>
                  <a:pt x="111" y="0"/>
                </a:lnTo>
                <a:lnTo>
                  <a:pt x="121" y="0"/>
                </a:lnTo>
                <a:lnTo>
                  <a:pt x="134" y="6"/>
                </a:lnTo>
                <a:lnTo>
                  <a:pt x="140" y="16"/>
                </a:lnTo>
                <a:lnTo>
                  <a:pt x="142" y="29"/>
                </a:lnTo>
                <a:lnTo>
                  <a:pt x="134" y="51"/>
                </a:lnTo>
                <a:lnTo>
                  <a:pt x="105" y="82"/>
                </a:lnTo>
                <a:lnTo>
                  <a:pt x="86" y="97"/>
                </a:lnTo>
                <a:lnTo>
                  <a:pt x="62" y="113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36" name="Freeform 8"/>
          <p:cNvSpPr>
            <a:spLocks/>
          </p:cNvSpPr>
          <p:nvPr/>
        </p:nvSpPr>
        <p:spPr bwMode="auto">
          <a:xfrm>
            <a:off x="600075" y="3883025"/>
            <a:ext cx="176213" cy="141288"/>
          </a:xfrm>
          <a:custGeom>
            <a:avLst/>
            <a:gdLst/>
            <a:ahLst/>
            <a:cxnLst>
              <a:cxn ang="0">
                <a:pos x="221" y="0"/>
              </a:cxn>
              <a:cxn ang="0">
                <a:pos x="206" y="2"/>
              </a:cxn>
              <a:cxn ang="0">
                <a:pos x="0" y="178"/>
              </a:cxn>
              <a:cxn ang="0">
                <a:pos x="31" y="178"/>
              </a:cxn>
              <a:cxn ang="0">
                <a:pos x="99" y="118"/>
              </a:cxn>
              <a:cxn ang="0">
                <a:pos x="198" y="37"/>
              </a:cxn>
              <a:cxn ang="0">
                <a:pos x="217" y="19"/>
              </a:cxn>
              <a:cxn ang="0">
                <a:pos x="221" y="0"/>
              </a:cxn>
            </a:cxnLst>
            <a:rect l="0" t="0" r="r" b="b"/>
            <a:pathLst>
              <a:path w="221" h="178">
                <a:moveTo>
                  <a:pt x="221" y="0"/>
                </a:moveTo>
                <a:lnTo>
                  <a:pt x="206" y="2"/>
                </a:lnTo>
                <a:lnTo>
                  <a:pt x="0" y="178"/>
                </a:lnTo>
                <a:lnTo>
                  <a:pt x="31" y="178"/>
                </a:lnTo>
                <a:lnTo>
                  <a:pt x="99" y="118"/>
                </a:lnTo>
                <a:lnTo>
                  <a:pt x="198" y="37"/>
                </a:lnTo>
                <a:lnTo>
                  <a:pt x="217" y="19"/>
                </a:lnTo>
                <a:lnTo>
                  <a:pt x="221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37" name="Freeform 9"/>
          <p:cNvSpPr>
            <a:spLocks/>
          </p:cNvSpPr>
          <p:nvPr/>
        </p:nvSpPr>
        <p:spPr bwMode="auto">
          <a:xfrm>
            <a:off x="815975" y="3195638"/>
            <a:ext cx="1517650" cy="574675"/>
          </a:xfrm>
          <a:custGeom>
            <a:avLst/>
            <a:gdLst/>
            <a:ahLst/>
            <a:cxnLst>
              <a:cxn ang="0">
                <a:pos x="42" y="723"/>
              </a:cxn>
              <a:cxn ang="0">
                <a:pos x="0" y="723"/>
              </a:cxn>
              <a:cxn ang="0">
                <a:pos x="143" y="0"/>
              </a:cxn>
              <a:cxn ang="0">
                <a:pos x="630" y="0"/>
              </a:cxn>
              <a:cxn ang="0">
                <a:pos x="665" y="4"/>
              </a:cxn>
              <a:cxn ang="0">
                <a:pos x="1396" y="2"/>
              </a:cxn>
              <a:cxn ang="0">
                <a:pos x="1433" y="0"/>
              </a:cxn>
              <a:cxn ang="0">
                <a:pos x="1831" y="0"/>
              </a:cxn>
              <a:cxn ang="0">
                <a:pos x="1912" y="715"/>
              </a:cxn>
              <a:cxn ang="0">
                <a:pos x="1140" y="715"/>
              </a:cxn>
              <a:cxn ang="0">
                <a:pos x="1140" y="715"/>
              </a:cxn>
              <a:cxn ang="0">
                <a:pos x="1138" y="688"/>
              </a:cxn>
              <a:cxn ang="0">
                <a:pos x="1138" y="690"/>
              </a:cxn>
              <a:cxn ang="0">
                <a:pos x="1873" y="690"/>
              </a:cxn>
              <a:cxn ang="0">
                <a:pos x="1802" y="31"/>
              </a:cxn>
              <a:cxn ang="0">
                <a:pos x="172" y="31"/>
              </a:cxn>
              <a:cxn ang="0">
                <a:pos x="164" y="37"/>
              </a:cxn>
              <a:cxn ang="0">
                <a:pos x="147" y="132"/>
              </a:cxn>
              <a:cxn ang="0">
                <a:pos x="108" y="331"/>
              </a:cxn>
              <a:cxn ang="0">
                <a:pos x="38" y="694"/>
              </a:cxn>
              <a:cxn ang="0">
                <a:pos x="54" y="694"/>
              </a:cxn>
              <a:cxn ang="0">
                <a:pos x="42" y="723"/>
              </a:cxn>
            </a:cxnLst>
            <a:rect l="0" t="0" r="r" b="b"/>
            <a:pathLst>
              <a:path w="1912" h="723">
                <a:moveTo>
                  <a:pt x="42" y="723"/>
                </a:moveTo>
                <a:lnTo>
                  <a:pt x="0" y="723"/>
                </a:lnTo>
                <a:lnTo>
                  <a:pt x="143" y="0"/>
                </a:lnTo>
                <a:lnTo>
                  <a:pt x="630" y="0"/>
                </a:lnTo>
                <a:lnTo>
                  <a:pt x="665" y="4"/>
                </a:lnTo>
                <a:lnTo>
                  <a:pt x="1396" y="2"/>
                </a:lnTo>
                <a:lnTo>
                  <a:pt x="1433" y="0"/>
                </a:lnTo>
                <a:lnTo>
                  <a:pt x="1831" y="0"/>
                </a:lnTo>
                <a:lnTo>
                  <a:pt x="1912" y="715"/>
                </a:lnTo>
                <a:lnTo>
                  <a:pt x="1140" y="715"/>
                </a:lnTo>
                <a:lnTo>
                  <a:pt x="1140" y="715"/>
                </a:lnTo>
                <a:lnTo>
                  <a:pt x="1138" y="688"/>
                </a:lnTo>
                <a:lnTo>
                  <a:pt x="1138" y="690"/>
                </a:lnTo>
                <a:lnTo>
                  <a:pt x="1873" y="690"/>
                </a:lnTo>
                <a:lnTo>
                  <a:pt x="1802" y="31"/>
                </a:lnTo>
                <a:lnTo>
                  <a:pt x="172" y="31"/>
                </a:lnTo>
                <a:lnTo>
                  <a:pt x="164" y="37"/>
                </a:lnTo>
                <a:lnTo>
                  <a:pt x="147" y="132"/>
                </a:lnTo>
                <a:lnTo>
                  <a:pt x="108" y="331"/>
                </a:lnTo>
                <a:lnTo>
                  <a:pt x="38" y="694"/>
                </a:lnTo>
                <a:lnTo>
                  <a:pt x="54" y="694"/>
                </a:lnTo>
                <a:lnTo>
                  <a:pt x="42" y="723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38" name="Freeform 10"/>
          <p:cNvSpPr>
            <a:spLocks/>
          </p:cNvSpPr>
          <p:nvPr/>
        </p:nvSpPr>
        <p:spPr bwMode="auto">
          <a:xfrm>
            <a:off x="996950" y="2155825"/>
            <a:ext cx="1192213" cy="1042988"/>
          </a:xfrm>
          <a:custGeom>
            <a:avLst/>
            <a:gdLst/>
            <a:ahLst/>
            <a:cxnLst>
              <a:cxn ang="0">
                <a:pos x="402" y="1266"/>
              </a:cxn>
              <a:cxn ang="0">
                <a:pos x="76" y="1264"/>
              </a:cxn>
              <a:cxn ang="0">
                <a:pos x="49" y="1255"/>
              </a:cxn>
              <a:cxn ang="0">
                <a:pos x="28" y="1237"/>
              </a:cxn>
              <a:cxn ang="0">
                <a:pos x="12" y="1216"/>
              </a:cxn>
              <a:cxn ang="0">
                <a:pos x="2" y="1191"/>
              </a:cxn>
              <a:cxn ang="0">
                <a:pos x="0" y="80"/>
              </a:cxn>
              <a:cxn ang="0">
                <a:pos x="10" y="47"/>
              </a:cxn>
              <a:cxn ang="0">
                <a:pos x="28" y="25"/>
              </a:cxn>
              <a:cxn ang="0">
                <a:pos x="45" y="10"/>
              </a:cxn>
              <a:cxn ang="0">
                <a:pos x="74" y="0"/>
              </a:cxn>
              <a:cxn ang="0">
                <a:pos x="1447" y="2"/>
              </a:cxn>
              <a:cxn ang="0">
                <a:pos x="1477" y="16"/>
              </a:cxn>
              <a:cxn ang="0">
                <a:pos x="1492" y="35"/>
              </a:cxn>
              <a:cxn ang="0">
                <a:pos x="1500" y="66"/>
              </a:cxn>
              <a:cxn ang="0">
                <a:pos x="1502" y="1183"/>
              </a:cxn>
              <a:cxn ang="0">
                <a:pos x="1461" y="1204"/>
              </a:cxn>
              <a:cxn ang="0">
                <a:pos x="1467" y="1183"/>
              </a:cxn>
              <a:cxn ang="0">
                <a:pos x="1467" y="70"/>
              </a:cxn>
              <a:cxn ang="0">
                <a:pos x="1461" y="50"/>
              </a:cxn>
              <a:cxn ang="0">
                <a:pos x="1445" y="39"/>
              </a:cxn>
              <a:cxn ang="0">
                <a:pos x="113" y="35"/>
              </a:cxn>
              <a:cxn ang="0">
                <a:pos x="68" y="41"/>
              </a:cxn>
              <a:cxn ang="0">
                <a:pos x="51" y="54"/>
              </a:cxn>
              <a:cxn ang="0">
                <a:pos x="39" y="74"/>
              </a:cxn>
              <a:cxn ang="0">
                <a:pos x="35" y="1152"/>
              </a:cxn>
              <a:cxn ang="0">
                <a:pos x="37" y="1187"/>
              </a:cxn>
              <a:cxn ang="0">
                <a:pos x="47" y="1206"/>
              </a:cxn>
              <a:cxn ang="0">
                <a:pos x="66" y="1224"/>
              </a:cxn>
              <a:cxn ang="0">
                <a:pos x="92" y="1233"/>
              </a:cxn>
              <a:cxn ang="0">
                <a:pos x="1414" y="1233"/>
              </a:cxn>
              <a:cxn ang="0">
                <a:pos x="1438" y="1227"/>
              </a:cxn>
              <a:cxn ang="0">
                <a:pos x="1457" y="1214"/>
              </a:cxn>
              <a:cxn ang="0">
                <a:pos x="1500" y="1198"/>
              </a:cxn>
              <a:cxn ang="0">
                <a:pos x="1488" y="1224"/>
              </a:cxn>
              <a:cxn ang="0">
                <a:pos x="1471" y="1245"/>
              </a:cxn>
              <a:cxn ang="0">
                <a:pos x="1444" y="1262"/>
              </a:cxn>
              <a:cxn ang="0">
                <a:pos x="1205" y="1266"/>
              </a:cxn>
              <a:cxn ang="0">
                <a:pos x="1170" y="1315"/>
              </a:cxn>
              <a:cxn ang="0">
                <a:pos x="439" y="1282"/>
              </a:cxn>
              <a:cxn ang="0">
                <a:pos x="402" y="1311"/>
              </a:cxn>
            </a:cxnLst>
            <a:rect l="0" t="0" r="r" b="b"/>
            <a:pathLst>
              <a:path w="1502" h="1315">
                <a:moveTo>
                  <a:pt x="402" y="1311"/>
                </a:moveTo>
                <a:lnTo>
                  <a:pt x="402" y="1266"/>
                </a:lnTo>
                <a:lnTo>
                  <a:pt x="90" y="1266"/>
                </a:lnTo>
                <a:lnTo>
                  <a:pt x="76" y="1264"/>
                </a:lnTo>
                <a:lnTo>
                  <a:pt x="63" y="1260"/>
                </a:lnTo>
                <a:lnTo>
                  <a:pt x="49" y="1255"/>
                </a:lnTo>
                <a:lnTo>
                  <a:pt x="35" y="1247"/>
                </a:lnTo>
                <a:lnTo>
                  <a:pt x="28" y="1237"/>
                </a:lnTo>
                <a:lnTo>
                  <a:pt x="18" y="1229"/>
                </a:lnTo>
                <a:lnTo>
                  <a:pt x="12" y="1216"/>
                </a:lnTo>
                <a:lnTo>
                  <a:pt x="4" y="1202"/>
                </a:lnTo>
                <a:lnTo>
                  <a:pt x="2" y="1191"/>
                </a:lnTo>
                <a:lnTo>
                  <a:pt x="0" y="1179"/>
                </a:lnTo>
                <a:lnTo>
                  <a:pt x="0" y="80"/>
                </a:lnTo>
                <a:lnTo>
                  <a:pt x="4" y="62"/>
                </a:lnTo>
                <a:lnTo>
                  <a:pt x="10" y="47"/>
                </a:lnTo>
                <a:lnTo>
                  <a:pt x="18" y="35"/>
                </a:lnTo>
                <a:lnTo>
                  <a:pt x="28" y="25"/>
                </a:lnTo>
                <a:lnTo>
                  <a:pt x="35" y="18"/>
                </a:lnTo>
                <a:lnTo>
                  <a:pt x="45" y="10"/>
                </a:lnTo>
                <a:lnTo>
                  <a:pt x="57" y="6"/>
                </a:lnTo>
                <a:lnTo>
                  <a:pt x="74" y="0"/>
                </a:lnTo>
                <a:lnTo>
                  <a:pt x="1430" y="0"/>
                </a:lnTo>
                <a:lnTo>
                  <a:pt x="1447" y="2"/>
                </a:lnTo>
                <a:lnTo>
                  <a:pt x="1463" y="8"/>
                </a:lnTo>
                <a:lnTo>
                  <a:pt x="1477" y="16"/>
                </a:lnTo>
                <a:lnTo>
                  <a:pt x="1484" y="23"/>
                </a:lnTo>
                <a:lnTo>
                  <a:pt x="1492" y="35"/>
                </a:lnTo>
                <a:lnTo>
                  <a:pt x="1498" y="49"/>
                </a:lnTo>
                <a:lnTo>
                  <a:pt x="1500" y="66"/>
                </a:lnTo>
                <a:lnTo>
                  <a:pt x="1502" y="82"/>
                </a:lnTo>
                <a:lnTo>
                  <a:pt x="1502" y="1183"/>
                </a:lnTo>
                <a:lnTo>
                  <a:pt x="1457" y="1214"/>
                </a:lnTo>
                <a:lnTo>
                  <a:pt x="1461" y="1204"/>
                </a:lnTo>
                <a:lnTo>
                  <a:pt x="1465" y="1195"/>
                </a:lnTo>
                <a:lnTo>
                  <a:pt x="1467" y="1183"/>
                </a:lnTo>
                <a:lnTo>
                  <a:pt x="1467" y="82"/>
                </a:lnTo>
                <a:lnTo>
                  <a:pt x="1467" y="70"/>
                </a:lnTo>
                <a:lnTo>
                  <a:pt x="1463" y="58"/>
                </a:lnTo>
                <a:lnTo>
                  <a:pt x="1461" y="50"/>
                </a:lnTo>
                <a:lnTo>
                  <a:pt x="1455" y="45"/>
                </a:lnTo>
                <a:lnTo>
                  <a:pt x="1445" y="39"/>
                </a:lnTo>
                <a:lnTo>
                  <a:pt x="1432" y="35"/>
                </a:lnTo>
                <a:lnTo>
                  <a:pt x="113" y="35"/>
                </a:lnTo>
                <a:lnTo>
                  <a:pt x="84" y="37"/>
                </a:lnTo>
                <a:lnTo>
                  <a:pt x="68" y="41"/>
                </a:lnTo>
                <a:lnTo>
                  <a:pt x="59" y="49"/>
                </a:lnTo>
                <a:lnTo>
                  <a:pt x="51" y="54"/>
                </a:lnTo>
                <a:lnTo>
                  <a:pt x="45" y="64"/>
                </a:lnTo>
                <a:lnTo>
                  <a:pt x="39" y="74"/>
                </a:lnTo>
                <a:lnTo>
                  <a:pt x="35" y="87"/>
                </a:lnTo>
                <a:lnTo>
                  <a:pt x="35" y="1152"/>
                </a:lnTo>
                <a:lnTo>
                  <a:pt x="35" y="1169"/>
                </a:lnTo>
                <a:lnTo>
                  <a:pt x="37" y="1187"/>
                </a:lnTo>
                <a:lnTo>
                  <a:pt x="41" y="1196"/>
                </a:lnTo>
                <a:lnTo>
                  <a:pt x="47" y="1206"/>
                </a:lnTo>
                <a:lnTo>
                  <a:pt x="57" y="1218"/>
                </a:lnTo>
                <a:lnTo>
                  <a:pt x="66" y="1224"/>
                </a:lnTo>
                <a:lnTo>
                  <a:pt x="78" y="1229"/>
                </a:lnTo>
                <a:lnTo>
                  <a:pt x="92" y="1233"/>
                </a:lnTo>
                <a:lnTo>
                  <a:pt x="1401" y="1233"/>
                </a:lnTo>
                <a:lnTo>
                  <a:pt x="1414" y="1233"/>
                </a:lnTo>
                <a:lnTo>
                  <a:pt x="1428" y="1231"/>
                </a:lnTo>
                <a:lnTo>
                  <a:pt x="1438" y="1227"/>
                </a:lnTo>
                <a:lnTo>
                  <a:pt x="1447" y="1222"/>
                </a:lnTo>
                <a:lnTo>
                  <a:pt x="1457" y="1214"/>
                </a:lnTo>
                <a:lnTo>
                  <a:pt x="1502" y="1183"/>
                </a:lnTo>
                <a:lnTo>
                  <a:pt x="1500" y="1198"/>
                </a:lnTo>
                <a:lnTo>
                  <a:pt x="1494" y="1214"/>
                </a:lnTo>
                <a:lnTo>
                  <a:pt x="1488" y="1224"/>
                </a:lnTo>
                <a:lnTo>
                  <a:pt x="1480" y="1233"/>
                </a:lnTo>
                <a:lnTo>
                  <a:pt x="1471" y="1245"/>
                </a:lnTo>
                <a:lnTo>
                  <a:pt x="1459" y="1255"/>
                </a:lnTo>
                <a:lnTo>
                  <a:pt x="1444" y="1262"/>
                </a:lnTo>
                <a:lnTo>
                  <a:pt x="1430" y="1264"/>
                </a:lnTo>
                <a:lnTo>
                  <a:pt x="1205" y="1266"/>
                </a:lnTo>
                <a:lnTo>
                  <a:pt x="1205" y="1311"/>
                </a:lnTo>
                <a:lnTo>
                  <a:pt x="1170" y="1315"/>
                </a:lnTo>
                <a:lnTo>
                  <a:pt x="1170" y="1282"/>
                </a:lnTo>
                <a:lnTo>
                  <a:pt x="439" y="1282"/>
                </a:lnTo>
                <a:lnTo>
                  <a:pt x="437" y="1315"/>
                </a:lnTo>
                <a:lnTo>
                  <a:pt x="402" y="131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39" name="Freeform 11"/>
          <p:cNvSpPr>
            <a:spLocks/>
          </p:cNvSpPr>
          <p:nvPr/>
        </p:nvSpPr>
        <p:spPr bwMode="auto">
          <a:xfrm>
            <a:off x="1295400" y="3460750"/>
            <a:ext cx="454025" cy="560388"/>
          </a:xfrm>
          <a:custGeom>
            <a:avLst/>
            <a:gdLst/>
            <a:ahLst/>
            <a:cxnLst>
              <a:cxn ang="0">
                <a:pos x="273" y="650"/>
              </a:cxn>
              <a:cxn ang="0">
                <a:pos x="97" y="437"/>
              </a:cxn>
              <a:cxn ang="0">
                <a:pos x="70" y="283"/>
              </a:cxn>
              <a:cxn ang="0">
                <a:pos x="83" y="198"/>
              </a:cxn>
              <a:cxn ang="0">
                <a:pos x="87" y="159"/>
              </a:cxn>
              <a:cxn ang="0">
                <a:pos x="52" y="99"/>
              </a:cxn>
              <a:cxn ang="0">
                <a:pos x="27" y="22"/>
              </a:cxn>
              <a:cxn ang="0">
                <a:pos x="62" y="12"/>
              </a:cxn>
              <a:cxn ang="0">
                <a:pos x="132" y="70"/>
              </a:cxn>
              <a:cxn ang="0">
                <a:pos x="169" y="117"/>
              </a:cxn>
              <a:cxn ang="0">
                <a:pos x="151" y="55"/>
              </a:cxn>
              <a:cxn ang="0">
                <a:pos x="215" y="33"/>
              </a:cxn>
              <a:cxn ang="0">
                <a:pos x="250" y="47"/>
              </a:cxn>
              <a:cxn ang="0">
                <a:pos x="328" y="51"/>
              </a:cxn>
              <a:cxn ang="0">
                <a:pos x="417" y="121"/>
              </a:cxn>
              <a:cxn ang="0">
                <a:pos x="510" y="326"/>
              </a:cxn>
              <a:cxn ang="0">
                <a:pos x="522" y="522"/>
              </a:cxn>
              <a:cxn ang="0">
                <a:pos x="539" y="600"/>
              </a:cxn>
              <a:cxn ang="0">
                <a:pos x="570" y="611"/>
              </a:cxn>
              <a:cxn ang="0">
                <a:pos x="560" y="582"/>
              </a:cxn>
              <a:cxn ang="0">
                <a:pos x="541" y="516"/>
              </a:cxn>
              <a:cxn ang="0">
                <a:pos x="537" y="410"/>
              </a:cxn>
              <a:cxn ang="0">
                <a:pos x="533" y="355"/>
              </a:cxn>
              <a:cxn ang="0">
                <a:pos x="508" y="264"/>
              </a:cxn>
              <a:cxn ang="0">
                <a:pos x="423" y="107"/>
              </a:cxn>
              <a:cxn ang="0">
                <a:pos x="333" y="35"/>
              </a:cxn>
              <a:cxn ang="0">
                <a:pos x="256" y="16"/>
              </a:cxn>
              <a:cxn ang="0">
                <a:pos x="238" y="22"/>
              </a:cxn>
              <a:cxn ang="0">
                <a:pos x="163" y="24"/>
              </a:cxn>
              <a:cxn ang="0">
                <a:pos x="120" y="35"/>
              </a:cxn>
              <a:cxn ang="0">
                <a:pos x="54" y="0"/>
              </a:cxn>
              <a:cxn ang="0">
                <a:pos x="13" y="8"/>
              </a:cxn>
              <a:cxn ang="0">
                <a:pos x="56" y="146"/>
              </a:cxn>
              <a:cxn ang="0">
                <a:pos x="50" y="264"/>
              </a:cxn>
              <a:cxn ang="0">
                <a:pos x="64" y="361"/>
              </a:cxn>
              <a:cxn ang="0">
                <a:pos x="73" y="423"/>
              </a:cxn>
              <a:cxn ang="0">
                <a:pos x="126" y="499"/>
              </a:cxn>
              <a:cxn ang="0">
                <a:pos x="264" y="669"/>
              </a:cxn>
              <a:cxn ang="0">
                <a:pos x="295" y="685"/>
              </a:cxn>
            </a:cxnLst>
            <a:rect l="0" t="0" r="r" b="b"/>
            <a:pathLst>
              <a:path w="570" h="706">
                <a:moveTo>
                  <a:pt x="295" y="685"/>
                </a:moveTo>
                <a:lnTo>
                  <a:pt x="273" y="650"/>
                </a:lnTo>
                <a:lnTo>
                  <a:pt x="205" y="559"/>
                </a:lnTo>
                <a:lnTo>
                  <a:pt x="97" y="437"/>
                </a:lnTo>
                <a:lnTo>
                  <a:pt x="85" y="355"/>
                </a:lnTo>
                <a:lnTo>
                  <a:pt x="70" y="283"/>
                </a:lnTo>
                <a:lnTo>
                  <a:pt x="68" y="274"/>
                </a:lnTo>
                <a:lnTo>
                  <a:pt x="83" y="198"/>
                </a:lnTo>
                <a:lnTo>
                  <a:pt x="79" y="169"/>
                </a:lnTo>
                <a:lnTo>
                  <a:pt x="87" y="159"/>
                </a:lnTo>
                <a:lnTo>
                  <a:pt x="79" y="148"/>
                </a:lnTo>
                <a:lnTo>
                  <a:pt x="52" y="99"/>
                </a:lnTo>
                <a:lnTo>
                  <a:pt x="25" y="47"/>
                </a:lnTo>
                <a:lnTo>
                  <a:pt x="27" y="22"/>
                </a:lnTo>
                <a:lnTo>
                  <a:pt x="37" y="16"/>
                </a:lnTo>
                <a:lnTo>
                  <a:pt x="62" y="12"/>
                </a:lnTo>
                <a:lnTo>
                  <a:pt x="75" y="18"/>
                </a:lnTo>
                <a:lnTo>
                  <a:pt x="132" y="70"/>
                </a:lnTo>
                <a:lnTo>
                  <a:pt x="149" y="92"/>
                </a:lnTo>
                <a:lnTo>
                  <a:pt x="169" y="117"/>
                </a:lnTo>
                <a:lnTo>
                  <a:pt x="151" y="66"/>
                </a:lnTo>
                <a:lnTo>
                  <a:pt x="151" y="55"/>
                </a:lnTo>
                <a:lnTo>
                  <a:pt x="170" y="39"/>
                </a:lnTo>
                <a:lnTo>
                  <a:pt x="215" y="33"/>
                </a:lnTo>
                <a:lnTo>
                  <a:pt x="234" y="37"/>
                </a:lnTo>
                <a:lnTo>
                  <a:pt x="250" y="47"/>
                </a:lnTo>
                <a:lnTo>
                  <a:pt x="264" y="33"/>
                </a:lnTo>
                <a:lnTo>
                  <a:pt x="328" y="51"/>
                </a:lnTo>
                <a:lnTo>
                  <a:pt x="357" y="107"/>
                </a:lnTo>
                <a:lnTo>
                  <a:pt x="417" y="121"/>
                </a:lnTo>
                <a:lnTo>
                  <a:pt x="463" y="219"/>
                </a:lnTo>
                <a:lnTo>
                  <a:pt x="510" y="326"/>
                </a:lnTo>
                <a:lnTo>
                  <a:pt x="520" y="441"/>
                </a:lnTo>
                <a:lnTo>
                  <a:pt x="522" y="522"/>
                </a:lnTo>
                <a:lnTo>
                  <a:pt x="525" y="565"/>
                </a:lnTo>
                <a:lnTo>
                  <a:pt x="539" y="600"/>
                </a:lnTo>
                <a:lnTo>
                  <a:pt x="537" y="601"/>
                </a:lnTo>
                <a:lnTo>
                  <a:pt x="570" y="611"/>
                </a:lnTo>
                <a:lnTo>
                  <a:pt x="570" y="611"/>
                </a:lnTo>
                <a:lnTo>
                  <a:pt x="560" y="582"/>
                </a:lnTo>
                <a:lnTo>
                  <a:pt x="549" y="551"/>
                </a:lnTo>
                <a:lnTo>
                  <a:pt x="541" y="516"/>
                </a:lnTo>
                <a:lnTo>
                  <a:pt x="539" y="439"/>
                </a:lnTo>
                <a:lnTo>
                  <a:pt x="537" y="410"/>
                </a:lnTo>
                <a:lnTo>
                  <a:pt x="535" y="382"/>
                </a:lnTo>
                <a:lnTo>
                  <a:pt x="533" y="355"/>
                </a:lnTo>
                <a:lnTo>
                  <a:pt x="531" y="320"/>
                </a:lnTo>
                <a:lnTo>
                  <a:pt x="508" y="264"/>
                </a:lnTo>
                <a:lnTo>
                  <a:pt x="434" y="111"/>
                </a:lnTo>
                <a:lnTo>
                  <a:pt x="423" y="107"/>
                </a:lnTo>
                <a:lnTo>
                  <a:pt x="366" y="86"/>
                </a:lnTo>
                <a:lnTo>
                  <a:pt x="333" y="35"/>
                </a:lnTo>
                <a:lnTo>
                  <a:pt x="314" y="28"/>
                </a:lnTo>
                <a:lnTo>
                  <a:pt x="256" y="16"/>
                </a:lnTo>
                <a:lnTo>
                  <a:pt x="248" y="26"/>
                </a:lnTo>
                <a:lnTo>
                  <a:pt x="238" y="22"/>
                </a:lnTo>
                <a:lnTo>
                  <a:pt x="211" y="20"/>
                </a:lnTo>
                <a:lnTo>
                  <a:pt x="163" y="24"/>
                </a:lnTo>
                <a:lnTo>
                  <a:pt x="136" y="49"/>
                </a:lnTo>
                <a:lnTo>
                  <a:pt x="120" y="35"/>
                </a:lnTo>
                <a:lnTo>
                  <a:pt x="77" y="0"/>
                </a:lnTo>
                <a:lnTo>
                  <a:pt x="54" y="0"/>
                </a:lnTo>
                <a:lnTo>
                  <a:pt x="17" y="4"/>
                </a:lnTo>
                <a:lnTo>
                  <a:pt x="13" y="8"/>
                </a:lnTo>
                <a:lnTo>
                  <a:pt x="0" y="45"/>
                </a:lnTo>
                <a:lnTo>
                  <a:pt x="56" y="146"/>
                </a:lnTo>
                <a:lnTo>
                  <a:pt x="66" y="196"/>
                </a:lnTo>
                <a:lnTo>
                  <a:pt x="50" y="264"/>
                </a:lnTo>
                <a:lnTo>
                  <a:pt x="48" y="278"/>
                </a:lnTo>
                <a:lnTo>
                  <a:pt x="64" y="361"/>
                </a:lnTo>
                <a:lnTo>
                  <a:pt x="68" y="388"/>
                </a:lnTo>
                <a:lnTo>
                  <a:pt x="73" y="423"/>
                </a:lnTo>
                <a:lnTo>
                  <a:pt x="77" y="446"/>
                </a:lnTo>
                <a:lnTo>
                  <a:pt x="126" y="499"/>
                </a:lnTo>
                <a:lnTo>
                  <a:pt x="201" y="588"/>
                </a:lnTo>
                <a:lnTo>
                  <a:pt x="264" y="669"/>
                </a:lnTo>
                <a:lnTo>
                  <a:pt x="287" y="706"/>
                </a:lnTo>
                <a:lnTo>
                  <a:pt x="295" y="68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40" name="Freeform 12"/>
          <p:cNvSpPr>
            <a:spLocks/>
          </p:cNvSpPr>
          <p:nvPr/>
        </p:nvSpPr>
        <p:spPr bwMode="auto">
          <a:xfrm>
            <a:off x="833438" y="3457575"/>
            <a:ext cx="488950" cy="566738"/>
          </a:xfrm>
          <a:custGeom>
            <a:avLst/>
            <a:gdLst/>
            <a:ahLst/>
            <a:cxnLst>
              <a:cxn ang="0">
                <a:pos x="169" y="714"/>
              </a:cxn>
              <a:cxn ang="0">
                <a:pos x="207" y="635"/>
              </a:cxn>
              <a:cxn ang="0">
                <a:pos x="355" y="563"/>
              </a:cxn>
              <a:cxn ang="0">
                <a:pos x="479" y="464"/>
              </a:cxn>
              <a:cxn ang="0">
                <a:pos x="537" y="392"/>
              </a:cxn>
              <a:cxn ang="0">
                <a:pos x="553" y="365"/>
              </a:cxn>
              <a:cxn ang="0">
                <a:pos x="574" y="315"/>
              </a:cxn>
              <a:cxn ang="0">
                <a:pos x="603" y="268"/>
              </a:cxn>
              <a:cxn ang="0">
                <a:pos x="607" y="235"/>
              </a:cxn>
              <a:cxn ang="0">
                <a:pos x="566" y="214"/>
              </a:cxn>
              <a:cxn ang="0">
                <a:pos x="469" y="268"/>
              </a:cxn>
              <a:cxn ang="0">
                <a:pos x="419" y="291"/>
              </a:cxn>
              <a:cxn ang="0">
                <a:pos x="498" y="173"/>
              </a:cxn>
              <a:cxn ang="0">
                <a:pos x="557" y="92"/>
              </a:cxn>
              <a:cxn ang="0">
                <a:pos x="580" y="47"/>
              </a:cxn>
              <a:cxn ang="0">
                <a:pos x="522" y="10"/>
              </a:cxn>
              <a:cxn ang="0">
                <a:pos x="479" y="35"/>
              </a:cxn>
              <a:cxn ang="0">
                <a:pos x="438" y="10"/>
              </a:cxn>
              <a:cxn ang="0">
                <a:pos x="322" y="8"/>
              </a:cxn>
              <a:cxn ang="0">
                <a:pos x="260" y="8"/>
              </a:cxn>
              <a:cxn ang="0">
                <a:pos x="202" y="45"/>
              </a:cxn>
              <a:cxn ang="0">
                <a:pos x="130" y="64"/>
              </a:cxn>
              <a:cxn ang="0">
                <a:pos x="31" y="365"/>
              </a:cxn>
              <a:cxn ang="0">
                <a:pos x="0" y="470"/>
              </a:cxn>
              <a:cxn ang="0">
                <a:pos x="12" y="464"/>
              </a:cxn>
              <a:cxn ang="0">
                <a:pos x="23" y="460"/>
              </a:cxn>
              <a:cxn ang="0">
                <a:pos x="99" y="212"/>
              </a:cxn>
              <a:cxn ang="0">
                <a:pos x="198" y="63"/>
              </a:cxn>
              <a:cxn ang="0">
                <a:pos x="225" y="39"/>
              </a:cxn>
              <a:cxn ang="0">
                <a:pos x="297" y="18"/>
              </a:cxn>
              <a:cxn ang="0">
                <a:pos x="312" y="30"/>
              </a:cxn>
              <a:cxn ang="0">
                <a:pos x="421" y="22"/>
              </a:cxn>
              <a:cxn ang="0">
                <a:pos x="456" y="59"/>
              </a:cxn>
              <a:cxn ang="0">
                <a:pos x="516" y="32"/>
              </a:cxn>
              <a:cxn ang="0">
                <a:pos x="539" y="24"/>
              </a:cxn>
              <a:cxn ang="0">
                <a:pos x="558" y="51"/>
              </a:cxn>
              <a:cxn ang="0">
                <a:pos x="514" y="111"/>
              </a:cxn>
              <a:cxn ang="0">
                <a:pos x="452" y="208"/>
              </a:cxn>
              <a:cxn ang="0">
                <a:pos x="401" y="367"/>
              </a:cxn>
              <a:cxn ang="0">
                <a:pos x="481" y="282"/>
              </a:cxn>
              <a:cxn ang="0">
                <a:pos x="551" y="229"/>
              </a:cxn>
              <a:cxn ang="0">
                <a:pos x="584" y="247"/>
              </a:cxn>
              <a:cxn ang="0">
                <a:pos x="553" y="309"/>
              </a:cxn>
              <a:cxn ang="0">
                <a:pos x="481" y="427"/>
              </a:cxn>
              <a:cxn ang="0">
                <a:pos x="343" y="545"/>
              </a:cxn>
              <a:cxn ang="0">
                <a:pos x="176" y="629"/>
              </a:cxn>
              <a:cxn ang="0">
                <a:pos x="186" y="656"/>
              </a:cxn>
              <a:cxn ang="0">
                <a:pos x="151" y="714"/>
              </a:cxn>
            </a:cxnLst>
            <a:rect l="0" t="0" r="r" b="b"/>
            <a:pathLst>
              <a:path w="615" h="714">
                <a:moveTo>
                  <a:pt x="151" y="714"/>
                </a:moveTo>
                <a:lnTo>
                  <a:pt x="169" y="714"/>
                </a:lnTo>
                <a:lnTo>
                  <a:pt x="211" y="668"/>
                </a:lnTo>
                <a:lnTo>
                  <a:pt x="207" y="635"/>
                </a:lnTo>
                <a:lnTo>
                  <a:pt x="242" y="605"/>
                </a:lnTo>
                <a:lnTo>
                  <a:pt x="355" y="563"/>
                </a:lnTo>
                <a:lnTo>
                  <a:pt x="444" y="507"/>
                </a:lnTo>
                <a:lnTo>
                  <a:pt x="479" y="464"/>
                </a:lnTo>
                <a:lnTo>
                  <a:pt x="537" y="392"/>
                </a:lnTo>
                <a:lnTo>
                  <a:pt x="537" y="392"/>
                </a:lnTo>
                <a:lnTo>
                  <a:pt x="555" y="365"/>
                </a:lnTo>
                <a:lnTo>
                  <a:pt x="553" y="365"/>
                </a:lnTo>
                <a:lnTo>
                  <a:pt x="576" y="328"/>
                </a:lnTo>
                <a:lnTo>
                  <a:pt x="574" y="315"/>
                </a:lnTo>
                <a:lnTo>
                  <a:pt x="603" y="268"/>
                </a:lnTo>
                <a:lnTo>
                  <a:pt x="603" y="268"/>
                </a:lnTo>
                <a:lnTo>
                  <a:pt x="615" y="247"/>
                </a:lnTo>
                <a:lnTo>
                  <a:pt x="607" y="235"/>
                </a:lnTo>
                <a:lnTo>
                  <a:pt x="593" y="225"/>
                </a:lnTo>
                <a:lnTo>
                  <a:pt x="566" y="214"/>
                </a:lnTo>
                <a:lnTo>
                  <a:pt x="537" y="208"/>
                </a:lnTo>
                <a:lnTo>
                  <a:pt x="469" y="268"/>
                </a:lnTo>
                <a:lnTo>
                  <a:pt x="423" y="320"/>
                </a:lnTo>
                <a:lnTo>
                  <a:pt x="419" y="291"/>
                </a:lnTo>
                <a:lnTo>
                  <a:pt x="438" y="268"/>
                </a:lnTo>
                <a:lnTo>
                  <a:pt x="498" y="173"/>
                </a:lnTo>
                <a:lnTo>
                  <a:pt x="535" y="117"/>
                </a:lnTo>
                <a:lnTo>
                  <a:pt x="557" y="92"/>
                </a:lnTo>
                <a:lnTo>
                  <a:pt x="576" y="57"/>
                </a:lnTo>
                <a:lnTo>
                  <a:pt x="580" y="47"/>
                </a:lnTo>
                <a:lnTo>
                  <a:pt x="560" y="10"/>
                </a:lnTo>
                <a:lnTo>
                  <a:pt x="522" y="10"/>
                </a:lnTo>
                <a:lnTo>
                  <a:pt x="510" y="12"/>
                </a:lnTo>
                <a:lnTo>
                  <a:pt x="479" y="35"/>
                </a:lnTo>
                <a:lnTo>
                  <a:pt x="465" y="39"/>
                </a:lnTo>
                <a:lnTo>
                  <a:pt x="438" y="10"/>
                </a:lnTo>
                <a:lnTo>
                  <a:pt x="429" y="2"/>
                </a:lnTo>
                <a:lnTo>
                  <a:pt x="322" y="8"/>
                </a:lnTo>
                <a:lnTo>
                  <a:pt x="302" y="0"/>
                </a:lnTo>
                <a:lnTo>
                  <a:pt x="260" y="8"/>
                </a:lnTo>
                <a:lnTo>
                  <a:pt x="213" y="24"/>
                </a:lnTo>
                <a:lnTo>
                  <a:pt x="202" y="45"/>
                </a:lnTo>
                <a:lnTo>
                  <a:pt x="151" y="59"/>
                </a:lnTo>
                <a:lnTo>
                  <a:pt x="130" y="64"/>
                </a:lnTo>
                <a:lnTo>
                  <a:pt x="95" y="171"/>
                </a:lnTo>
                <a:lnTo>
                  <a:pt x="31" y="365"/>
                </a:lnTo>
                <a:lnTo>
                  <a:pt x="19" y="394"/>
                </a:lnTo>
                <a:lnTo>
                  <a:pt x="0" y="470"/>
                </a:lnTo>
                <a:lnTo>
                  <a:pt x="0" y="470"/>
                </a:lnTo>
                <a:lnTo>
                  <a:pt x="12" y="464"/>
                </a:lnTo>
                <a:lnTo>
                  <a:pt x="23" y="460"/>
                </a:lnTo>
                <a:lnTo>
                  <a:pt x="23" y="460"/>
                </a:lnTo>
                <a:lnTo>
                  <a:pt x="35" y="414"/>
                </a:lnTo>
                <a:lnTo>
                  <a:pt x="99" y="212"/>
                </a:lnTo>
                <a:lnTo>
                  <a:pt x="143" y="82"/>
                </a:lnTo>
                <a:lnTo>
                  <a:pt x="198" y="63"/>
                </a:lnTo>
                <a:lnTo>
                  <a:pt x="213" y="64"/>
                </a:lnTo>
                <a:lnTo>
                  <a:pt x="225" y="39"/>
                </a:lnTo>
                <a:lnTo>
                  <a:pt x="252" y="28"/>
                </a:lnTo>
                <a:lnTo>
                  <a:pt x="297" y="18"/>
                </a:lnTo>
                <a:lnTo>
                  <a:pt x="314" y="30"/>
                </a:lnTo>
                <a:lnTo>
                  <a:pt x="312" y="30"/>
                </a:lnTo>
                <a:lnTo>
                  <a:pt x="366" y="22"/>
                </a:lnTo>
                <a:lnTo>
                  <a:pt x="421" y="22"/>
                </a:lnTo>
                <a:lnTo>
                  <a:pt x="446" y="45"/>
                </a:lnTo>
                <a:lnTo>
                  <a:pt x="456" y="59"/>
                </a:lnTo>
                <a:lnTo>
                  <a:pt x="481" y="53"/>
                </a:lnTo>
                <a:lnTo>
                  <a:pt x="516" y="32"/>
                </a:lnTo>
                <a:lnTo>
                  <a:pt x="526" y="26"/>
                </a:lnTo>
                <a:lnTo>
                  <a:pt x="539" y="24"/>
                </a:lnTo>
                <a:lnTo>
                  <a:pt x="551" y="30"/>
                </a:lnTo>
                <a:lnTo>
                  <a:pt x="558" y="51"/>
                </a:lnTo>
                <a:lnTo>
                  <a:pt x="533" y="90"/>
                </a:lnTo>
                <a:lnTo>
                  <a:pt x="514" y="111"/>
                </a:lnTo>
                <a:lnTo>
                  <a:pt x="498" y="134"/>
                </a:lnTo>
                <a:lnTo>
                  <a:pt x="452" y="208"/>
                </a:lnTo>
                <a:lnTo>
                  <a:pt x="394" y="289"/>
                </a:lnTo>
                <a:lnTo>
                  <a:pt x="401" y="367"/>
                </a:lnTo>
                <a:lnTo>
                  <a:pt x="438" y="328"/>
                </a:lnTo>
                <a:lnTo>
                  <a:pt x="481" y="282"/>
                </a:lnTo>
                <a:lnTo>
                  <a:pt x="537" y="227"/>
                </a:lnTo>
                <a:lnTo>
                  <a:pt x="551" y="229"/>
                </a:lnTo>
                <a:lnTo>
                  <a:pt x="574" y="237"/>
                </a:lnTo>
                <a:lnTo>
                  <a:pt x="584" y="247"/>
                </a:lnTo>
                <a:lnTo>
                  <a:pt x="588" y="255"/>
                </a:lnTo>
                <a:lnTo>
                  <a:pt x="553" y="309"/>
                </a:lnTo>
                <a:lnTo>
                  <a:pt x="551" y="328"/>
                </a:lnTo>
                <a:lnTo>
                  <a:pt x="481" y="427"/>
                </a:lnTo>
                <a:lnTo>
                  <a:pt x="434" y="487"/>
                </a:lnTo>
                <a:lnTo>
                  <a:pt x="343" y="545"/>
                </a:lnTo>
                <a:lnTo>
                  <a:pt x="237" y="584"/>
                </a:lnTo>
                <a:lnTo>
                  <a:pt x="176" y="629"/>
                </a:lnTo>
                <a:lnTo>
                  <a:pt x="176" y="629"/>
                </a:lnTo>
                <a:lnTo>
                  <a:pt x="186" y="656"/>
                </a:lnTo>
                <a:lnTo>
                  <a:pt x="178" y="681"/>
                </a:lnTo>
                <a:lnTo>
                  <a:pt x="151" y="714"/>
                </a:lnTo>
                <a:lnTo>
                  <a:pt x="151" y="71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41" name="Freeform 13"/>
          <p:cNvSpPr>
            <a:spLocks/>
          </p:cNvSpPr>
          <p:nvPr/>
        </p:nvSpPr>
        <p:spPr bwMode="auto">
          <a:xfrm>
            <a:off x="1260475" y="3748088"/>
            <a:ext cx="88900" cy="20637"/>
          </a:xfrm>
          <a:custGeom>
            <a:avLst/>
            <a:gdLst/>
            <a:ahLst/>
            <a:cxnLst>
              <a:cxn ang="0">
                <a:pos x="109" y="0"/>
              </a:cxn>
              <a:cxn ang="0">
                <a:pos x="113" y="27"/>
              </a:cxn>
              <a:cxn ang="0">
                <a:pos x="0" y="27"/>
              </a:cxn>
              <a:cxn ang="0">
                <a:pos x="18" y="0"/>
              </a:cxn>
              <a:cxn ang="0">
                <a:pos x="109" y="0"/>
              </a:cxn>
            </a:cxnLst>
            <a:rect l="0" t="0" r="r" b="b"/>
            <a:pathLst>
              <a:path w="113" h="27">
                <a:moveTo>
                  <a:pt x="109" y="0"/>
                </a:moveTo>
                <a:lnTo>
                  <a:pt x="113" y="27"/>
                </a:lnTo>
                <a:lnTo>
                  <a:pt x="0" y="27"/>
                </a:lnTo>
                <a:lnTo>
                  <a:pt x="18" y="0"/>
                </a:lnTo>
                <a:lnTo>
                  <a:pt x="109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42" name="Freeform 14"/>
          <p:cNvSpPr>
            <a:spLocks/>
          </p:cNvSpPr>
          <p:nvPr/>
        </p:nvSpPr>
        <p:spPr bwMode="auto">
          <a:xfrm>
            <a:off x="822325" y="3898900"/>
            <a:ext cx="114300" cy="125413"/>
          </a:xfrm>
          <a:custGeom>
            <a:avLst/>
            <a:gdLst/>
            <a:ahLst/>
            <a:cxnLst>
              <a:cxn ang="0">
                <a:pos x="130" y="159"/>
              </a:cxn>
              <a:cxn ang="0">
                <a:pos x="121" y="126"/>
              </a:cxn>
              <a:cxn ang="0">
                <a:pos x="101" y="91"/>
              </a:cxn>
              <a:cxn ang="0">
                <a:pos x="57" y="49"/>
              </a:cxn>
              <a:cxn ang="0">
                <a:pos x="18" y="23"/>
              </a:cxn>
              <a:cxn ang="0">
                <a:pos x="0" y="14"/>
              </a:cxn>
              <a:cxn ang="0">
                <a:pos x="12" y="8"/>
              </a:cxn>
              <a:cxn ang="0">
                <a:pos x="24" y="0"/>
              </a:cxn>
              <a:cxn ang="0">
                <a:pos x="47" y="16"/>
              </a:cxn>
              <a:cxn ang="0">
                <a:pos x="72" y="37"/>
              </a:cxn>
              <a:cxn ang="0">
                <a:pos x="95" y="58"/>
              </a:cxn>
              <a:cxn ang="0">
                <a:pos x="123" y="91"/>
              </a:cxn>
              <a:cxn ang="0">
                <a:pos x="140" y="130"/>
              </a:cxn>
              <a:cxn ang="0">
                <a:pos x="146" y="159"/>
              </a:cxn>
              <a:cxn ang="0">
                <a:pos x="130" y="159"/>
              </a:cxn>
            </a:cxnLst>
            <a:rect l="0" t="0" r="r" b="b"/>
            <a:pathLst>
              <a:path w="146" h="159">
                <a:moveTo>
                  <a:pt x="130" y="159"/>
                </a:moveTo>
                <a:lnTo>
                  <a:pt x="121" y="126"/>
                </a:lnTo>
                <a:lnTo>
                  <a:pt x="101" y="91"/>
                </a:lnTo>
                <a:lnTo>
                  <a:pt x="57" y="49"/>
                </a:lnTo>
                <a:lnTo>
                  <a:pt x="18" y="23"/>
                </a:lnTo>
                <a:lnTo>
                  <a:pt x="0" y="14"/>
                </a:lnTo>
                <a:lnTo>
                  <a:pt x="12" y="8"/>
                </a:lnTo>
                <a:lnTo>
                  <a:pt x="24" y="0"/>
                </a:lnTo>
                <a:lnTo>
                  <a:pt x="47" y="16"/>
                </a:lnTo>
                <a:lnTo>
                  <a:pt x="72" y="37"/>
                </a:lnTo>
                <a:lnTo>
                  <a:pt x="95" y="58"/>
                </a:lnTo>
                <a:lnTo>
                  <a:pt x="123" y="91"/>
                </a:lnTo>
                <a:lnTo>
                  <a:pt x="140" y="130"/>
                </a:lnTo>
                <a:lnTo>
                  <a:pt x="146" y="159"/>
                </a:lnTo>
                <a:lnTo>
                  <a:pt x="130" y="159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43" name="Freeform 15"/>
          <p:cNvSpPr>
            <a:spLocks/>
          </p:cNvSpPr>
          <p:nvPr/>
        </p:nvSpPr>
        <p:spPr bwMode="auto">
          <a:xfrm>
            <a:off x="787400" y="3836988"/>
            <a:ext cx="80963" cy="63500"/>
          </a:xfrm>
          <a:custGeom>
            <a:avLst/>
            <a:gdLst/>
            <a:ahLst/>
            <a:cxnLst>
              <a:cxn ang="0">
                <a:pos x="15" y="82"/>
              </a:cxn>
              <a:cxn ang="0">
                <a:pos x="42" y="70"/>
              </a:cxn>
              <a:cxn ang="0">
                <a:pos x="77" y="43"/>
              </a:cxn>
              <a:cxn ang="0">
                <a:pos x="99" y="18"/>
              </a:cxn>
              <a:cxn ang="0">
                <a:pos x="101" y="8"/>
              </a:cxn>
              <a:cxn ang="0">
                <a:pos x="97" y="0"/>
              </a:cxn>
              <a:cxn ang="0">
                <a:pos x="81" y="2"/>
              </a:cxn>
              <a:cxn ang="0">
                <a:pos x="48" y="20"/>
              </a:cxn>
              <a:cxn ang="0">
                <a:pos x="11" y="53"/>
              </a:cxn>
              <a:cxn ang="0">
                <a:pos x="0" y="68"/>
              </a:cxn>
              <a:cxn ang="0">
                <a:pos x="0" y="78"/>
              </a:cxn>
              <a:cxn ang="0">
                <a:pos x="15" y="82"/>
              </a:cxn>
              <a:cxn ang="0">
                <a:pos x="15" y="82"/>
              </a:cxn>
            </a:cxnLst>
            <a:rect l="0" t="0" r="r" b="b"/>
            <a:pathLst>
              <a:path w="101" h="82">
                <a:moveTo>
                  <a:pt x="15" y="82"/>
                </a:moveTo>
                <a:lnTo>
                  <a:pt x="42" y="70"/>
                </a:lnTo>
                <a:lnTo>
                  <a:pt x="77" y="43"/>
                </a:lnTo>
                <a:lnTo>
                  <a:pt x="99" y="18"/>
                </a:lnTo>
                <a:lnTo>
                  <a:pt x="101" y="8"/>
                </a:lnTo>
                <a:lnTo>
                  <a:pt x="97" y="0"/>
                </a:lnTo>
                <a:lnTo>
                  <a:pt x="81" y="2"/>
                </a:lnTo>
                <a:lnTo>
                  <a:pt x="48" y="20"/>
                </a:lnTo>
                <a:lnTo>
                  <a:pt x="11" y="53"/>
                </a:lnTo>
                <a:lnTo>
                  <a:pt x="0" y="68"/>
                </a:lnTo>
                <a:lnTo>
                  <a:pt x="0" y="78"/>
                </a:lnTo>
                <a:lnTo>
                  <a:pt x="15" y="82"/>
                </a:lnTo>
                <a:lnTo>
                  <a:pt x="15" y="82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44" name="Freeform 16"/>
          <p:cNvSpPr>
            <a:spLocks/>
          </p:cNvSpPr>
          <p:nvPr/>
        </p:nvSpPr>
        <p:spPr bwMode="auto">
          <a:xfrm>
            <a:off x="1316038" y="3470275"/>
            <a:ext cx="407987" cy="533400"/>
          </a:xfrm>
          <a:custGeom>
            <a:avLst/>
            <a:gdLst/>
            <a:ahLst/>
            <a:cxnLst>
              <a:cxn ang="0">
                <a:pos x="514" y="588"/>
              </a:cxn>
              <a:cxn ang="0">
                <a:pos x="500" y="553"/>
              </a:cxn>
              <a:cxn ang="0">
                <a:pos x="497" y="510"/>
              </a:cxn>
              <a:cxn ang="0">
                <a:pos x="495" y="429"/>
              </a:cxn>
              <a:cxn ang="0">
                <a:pos x="485" y="314"/>
              </a:cxn>
              <a:cxn ang="0">
                <a:pos x="438" y="207"/>
              </a:cxn>
              <a:cxn ang="0">
                <a:pos x="392" y="109"/>
              </a:cxn>
              <a:cxn ang="0">
                <a:pos x="332" y="95"/>
              </a:cxn>
              <a:cxn ang="0">
                <a:pos x="303" y="39"/>
              </a:cxn>
              <a:cxn ang="0">
                <a:pos x="239" y="21"/>
              </a:cxn>
              <a:cxn ang="0">
                <a:pos x="225" y="35"/>
              </a:cxn>
              <a:cxn ang="0">
                <a:pos x="209" y="25"/>
              </a:cxn>
              <a:cxn ang="0">
                <a:pos x="190" y="21"/>
              </a:cxn>
              <a:cxn ang="0">
                <a:pos x="145" y="27"/>
              </a:cxn>
              <a:cxn ang="0">
                <a:pos x="126" y="43"/>
              </a:cxn>
              <a:cxn ang="0">
                <a:pos x="126" y="54"/>
              </a:cxn>
              <a:cxn ang="0">
                <a:pos x="144" y="105"/>
              </a:cxn>
              <a:cxn ang="0">
                <a:pos x="124" y="80"/>
              </a:cxn>
              <a:cxn ang="0">
                <a:pos x="107" y="58"/>
              </a:cxn>
              <a:cxn ang="0">
                <a:pos x="50" y="6"/>
              </a:cxn>
              <a:cxn ang="0">
                <a:pos x="37" y="0"/>
              </a:cxn>
              <a:cxn ang="0">
                <a:pos x="12" y="4"/>
              </a:cxn>
              <a:cxn ang="0">
                <a:pos x="2" y="10"/>
              </a:cxn>
              <a:cxn ang="0">
                <a:pos x="0" y="35"/>
              </a:cxn>
              <a:cxn ang="0">
                <a:pos x="27" y="87"/>
              </a:cxn>
              <a:cxn ang="0">
                <a:pos x="54" y="136"/>
              </a:cxn>
              <a:cxn ang="0">
                <a:pos x="62" y="147"/>
              </a:cxn>
              <a:cxn ang="0">
                <a:pos x="54" y="157"/>
              </a:cxn>
              <a:cxn ang="0">
                <a:pos x="58" y="186"/>
              </a:cxn>
              <a:cxn ang="0">
                <a:pos x="43" y="262"/>
              </a:cxn>
              <a:cxn ang="0">
                <a:pos x="45" y="271"/>
              </a:cxn>
              <a:cxn ang="0">
                <a:pos x="60" y="343"/>
              </a:cxn>
              <a:cxn ang="0">
                <a:pos x="72" y="425"/>
              </a:cxn>
              <a:cxn ang="0">
                <a:pos x="180" y="547"/>
              </a:cxn>
              <a:cxn ang="0">
                <a:pos x="248" y="638"/>
              </a:cxn>
              <a:cxn ang="0">
                <a:pos x="270" y="673"/>
              </a:cxn>
              <a:cxn ang="0">
                <a:pos x="291" y="655"/>
              </a:cxn>
              <a:cxn ang="0">
                <a:pos x="322" y="630"/>
              </a:cxn>
              <a:cxn ang="0">
                <a:pos x="369" y="605"/>
              </a:cxn>
              <a:cxn ang="0">
                <a:pos x="413" y="589"/>
              </a:cxn>
              <a:cxn ang="0">
                <a:pos x="464" y="586"/>
              </a:cxn>
              <a:cxn ang="0">
                <a:pos x="514" y="588"/>
              </a:cxn>
            </a:cxnLst>
            <a:rect l="0" t="0" r="r" b="b"/>
            <a:pathLst>
              <a:path w="514" h="673">
                <a:moveTo>
                  <a:pt x="514" y="588"/>
                </a:moveTo>
                <a:lnTo>
                  <a:pt x="500" y="553"/>
                </a:lnTo>
                <a:lnTo>
                  <a:pt x="497" y="510"/>
                </a:lnTo>
                <a:lnTo>
                  <a:pt x="495" y="429"/>
                </a:lnTo>
                <a:lnTo>
                  <a:pt x="485" y="314"/>
                </a:lnTo>
                <a:lnTo>
                  <a:pt x="438" y="207"/>
                </a:lnTo>
                <a:lnTo>
                  <a:pt x="392" y="109"/>
                </a:lnTo>
                <a:lnTo>
                  <a:pt x="332" y="95"/>
                </a:lnTo>
                <a:lnTo>
                  <a:pt x="303" y="39"/>
                </a:lnTo>
                <a:lnTo>
                  <a:pt x="239" y="21"/>
                </a:lnTo>
                <a:lnTo>
                  <a:pt x="225" y="35"/>
                </a:lnTo>
                <a:lnTo>
                  <a:pt x="209" y="25"/>
                </a:lnTo>
                <a:lnTo>
                  <a:pt x="190" y="21"/>
                </a:lnTo>
                <a:lnTo>
                  <a:pt x="145" y="27"/>
                </a:lnTo>
                <a:lnTo>
                  <a:pt x="126" y="43"/>
                </a:lnTo>
                <a:lnTo>
                  <a:pt x="126" y="54"/>
                </a:lnTo>
                <a:lnTo>
                  <a:pt x="144" y="105"/>
                </a:lnTo>
                <a:lnTo>
                  <a:pt x="124" y="80"/>
                </a:lnTo>
                <a:lnTo>
                  <a:pt x="107" y="58"/>
                </a:lnTo>
                <a:lnTo>
                  <a:pt x="50" y="6"/>
                </a:lnTo>
                <a:lnTo>
                  <a:pt x="37" y="0"/>
                </a:lnTo>
                <a:lnTo>
                  <a:pt x="12" y="4"/>
                </a:lnTo>
                <a:lnTo>
                  <a:pt x="2" y="10"/>
                </a:lnTo>
                <a:lnTo>
                  <a:pt x="0" y="35"/>
                </a:lnTo>
                <a:lnTo>
                  <a:pt x="27" y="87"/>
                </a:lnTo>
                <a:lnTo>
                  <a:pt x="54" y="136"/>
                </a:lnTo>
                <a:lnTo>
                  <a:pt x="62" y="147"/>
                </a:lnTo>
                <a:lnTo>
                  <a:pt x="54" y="157"/>
                </a:lnTo>
                <a:lnTo>
                  <a:pt x="58" y="186"/>
                </a:lnTo>
                <a:lnTo>
                  <a:pt x="43" y="262"/>
                </a:lnTo>
                <a:lnTo>
                  <a:pt x="45" y="271"/>
                </a:lnTo>
                <a:lnTo>
                  <a:pt x="60" y="343"/>
                </a:lnTo>
                <a:lnTo>
                  <a:pt x="72" y="425"/>
                </a:lnTo>
                <a:lnTo>
                  <a:pt x="180" y="547"/>
                </a:lnTo>
                <a:lnTo>
                  <a:pt x="248" y="638"/>
                </a:lnTo>
                <a:lnTo>
                  <a:pt x="270" y="673"/>
                </a:lnTo>
                <a:lnTo>
                  <a:pt x="291" y="655"/>
                </a:lnTo>
                <a:lnTo>
                  <a:pt x="322" y="630"/>
                </a:lnTo>
                <a:lnTo>
                  <a:pt x="369" y="605"/>
                </a:lnTo>
                <a:lnTo>
                  <a:pt x="413" y="589"/>
                </a:lnTo>
                <a:lnTo>
                  <a:pt x="464" y="586"/>
                </a:lnTo>
                <a:lnTo>
                  <a:pt x="514" y="588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45" name="Freeform 17"/>
          <p:cNvSpPr>
            <a:spLocks/>
          </p:cNvSpPr>
          <p:nvPr/>
        </p:nvSpPr>
        <p:spPr bwMode="auto">
          <a:xfrm>
            <a:off x="852488" y="3471863"/>
            <a:ext cx="447675" cy="484187"/>
          </a:xfrm>
          <a:custGeom>
            <a:avLst/>
            <a:gdLst/>
            <a:ahLst/>
            <a:cxnLst>
              <a:cxn ang="0">
                <a:pos x="153" y="611"/>
              </a:cxn>
              <a:cxn ang="0">
                <a:pos x="214" y="566"/>
              </a:cxn>
              <a:cxn ang="0">
                <a:pos x="320" y="527"/>
              </a:cxn>
              <a:cxn ang="0">
                <a:pos x="411" y="469"/>
              </a:cxn>
              <a:cxn ang="0">
                <a:pos x="458" y="409"/>
              </a:cxn>
              <a:cxn ang="0">
                <a:pos x="528" y="310"/>
              </a:cxn>
              <a:cxn ang="0">
                <a:pos x="530" y="291"/>
              </a:cxn>
              <a:cxn ang="0">
                <a:pos x="565" y="237"/>
              </a:cxn>
              <a:cxn ang="0">
                <a:pos x="561" y="229"/>
              </a:cxn>
              <a:cxn ang="0">
                <a:pos x="551" y="219"/>
              </a:cxn>
              <a:cxn ang="0">
                <a:pos x="528" y="211"/>
              </a:cxn>
              <a:cxn ang="0">
                <a:pos x="514" y="209"/>
              </a:cxn>
              <a:cxn ang="0">
                <a:pos x="458" y="264"/>
              </a:cxn>
              <a:cxn ang="0">
                <a:pos x="415" y="310"/>
              </a:cxn>
              <a:cxn ang="0">
                <a:pos x="378" y="349"/>
              </a:cxn>
              <a:cxn ang="0">
                <a:pos x="371" y="271"/>
              </a:cxn>
              <a:cxn ang="0">
                <a:pos x="429" y="190"/>
              </a:cxn>
              <a:cxn ang="0">
                <a:pos x="475" y="116"/>
              </a:cxn>
              <a:cxn ang="0">
                <a:pos x="491" y="93"/>
              </a:cxn>
              <a:cxn ang="0">
                <a:pos x="510" y="72"/>
              </a:cxn>
              <a:cxn ang="0">
                <a:pos x="535" y="33"/>
              </a:cxn>
              <a:cxn ang="0">
                <a:pos x="528" y="12"/>
              </a:cxn>
              <a:cxn ang="0">
                <a:pos x="516" y="6"/>
              </a:cxn>
              <a:cxn ang="0">
                <a:pos x="503" y="8"/>
              </a:cxn>
              <a:cxn ang="0">
                <a:pos x="493" y="14"/>
              </a:cxn>
              <a:cxn ang="0">
                <a:pos x="458" y="35"/>
              </a:cxn>
              <a:cxn ang="0">
                <a:pos x="433" y="41"/>
              </a:cxn>
              <a:cxn ang="0">
                <a:pos x="423" y="27"/>
              </a:cxn>
              <a:cxn ang="0">
                <a:pos x="398" y="4"/>
              </a:cxn>
              <a:cxn ang="0">
                <a:pos x="343" y="4"/>
              </a:cxn>
              <a:cxn ang="0">
                <a:pos x="289" y="12"/>
              </a:cxn>
              <a:cxn ang="0">
                <a:pos x="274" y="0"/>
              </a:cxn>
              <a:cxn ang="0">
                <a:pos x="229" y="10"/>
              </a:cxn>
              <a:cxn ang="0">
                <a:pos x="202" y="21"/>
              </a:cxn>
              <a:cxn ang="0">
                <a:pos x="190" y="46"/>
              </a:cxn>
              <a:cxn ang="0">
                <a:pos x="175" y="45"/>
              </a:cxn>
              <a:cxn ang="0">
                <a:pos x="120" y="64"/>
              </a:cxn>
              <a:cxn ang="0">
                <a:pos x="76" y="194"/>
              </a:cxn>
              <a:cxn ang="0">
                <a:pos x="12" y="396"/>
              </a:cxn>
              <a:cxn ang="0">
                <a:pos x="0" y="442"/>
              </a:cxn>
              <a:cxn ang="0">
                <a:pos x="10" y="440"/>
              </a:cxn>
              <a:cxn ang="0">
                <a:pos x="20" y="440"/>
              </a:cxn>
              <a:cxn ang="0">
                <a:pos x="33" y="446"/>
              </a:cxn>
              <a:cxn ang="0">
                <a:pos x="39" y="456"/>
              </a:cxn>
              <a:cxn ang="0">
                <a:pos x="41" y="469"/>
              </a:cxn>
              <a:cxn ang="0">
                <a:pos x="33" y="491"/>
              </a:cxn>
              <a:cxn ang="0">
                <a:pos x="49" y="498"/>
              </a:cxn>
              <a:cxn ang="0">
                <a:pos x="82" y="523"/>
              </a:cxn>
              <a:cxn ang="0">
                <a:pos x="126" y="566"/>
              </a:cxn>
              <a:cxn ang="0">
                <a:pos x="153" y="611"/>
              </a:cxn>
            </a:cxnLst>
            <a:rect l="0" t="0" r="r" b="b"/>
            <a:pathLst>
              <a:path w="565" h="611">
                <a:moveTo>
                  <a:pt x="153" y="611"/>
                </a:moveTo>
                <a:lnTo>
                  <a:pt x="214" y="566"/>
                </a:lnTo>
                <a:lnTo>
                  <a:pt x="320" y="527"/>
                </a:lnTo>
                <a:lnTo>
                  <a:pt x="411" y="469"/>
                </a:lnTo>
                <a:lnTo>
                  <a:pt x="458" y="409"/>
                </a:lnTo>
                <a:lnTo>
                  <a:pt x="528" y="310"/>
                </a:lnTo>
                <a:lnTo>
                  <a:pt x="530" y="291"/>
                </a:lnTo>
                <a:lnTo>
                  <a:pt x="565" y="237"/>
                </a:lnTo>
                <a:lnTo>
                  <a:pt x="561" y="229"/>
                </a:lnTo>
                <a:lnTo>
                  <a:pt x="551" y="219"/>
                </a:lnTo>
                <a:lnTo>
                  <a:pt x="528" y="211"/>
                </a:lnTo>
                <a:lnTo>
                  <a:pt x="514" y="209"/>
                </a:lnTo>
                <a:lnTo>
                  <a:pt x="458" y="264"/>
                </a:lnTo>
                <a:lnTo>
                  <a:pt x="415" y="310"/>
                </a:lnTo>
                <a:lnTo>
                  <a:pt x="378" y="349"/>
                </a:lnTo>
                <a:lnTo>
                  <a:pt x="371" y="271"/>
                </a:lnTo>
                <a:lnTo>
                  <a:pt x="429" y="190"/>
                </a:lnTo>
                <a:lnTo>
                  <a:pt x="475" y="116"/>
                </a:lnTo>
                <a:lnTo>
                  <a:pt x="491" y="93"/>
                </a:lnTo>
                <a:lnTo>
                  <a:pt x="510" y="72"/>
                </a:lnTo>
                <a:lnTo>
                  <a:pt x="535" y="33"/>
                </a:lnTo>
                <a:lnTo>
                  <a:pt x="528" y="12"/>
                </a:lnTo>
                <a:lnTo>
                  <a:pt x="516" y="6"/>
                </a:lnTo>
                <a:lnTo>
                  <a:pt x="503" y="8"/>
                </a:lnTo>
                <a:lnTo>
                  <a:pt x="493" y="14"/>
                </a:lnTo>
                <a:lnTo>
                  <a:pt x="458" y="35"/>
                </a:lnTo>
                <a:lnTo>
                  <a:pt x="433" y="41"/>
                </a:lnTo>
                <a:lnTo>
                  <a:pt x="423" y="27"/>
                </a:lnTo>
                <a:lnTo>
                  <a:pt x="398" y="4"/>
                </a:lnTo>
                <a:lnTo>
                  <a:pt x="343" y="4"/>
                </a:lnTo>
                <a:lnTo>
                  <a:pt x="289" y="12"/>
                </a:lnTo>
                <a:lnTo>
                  <a:pt x="274" y="0"/>
                </a:lnTo>
                <a:lnTo>
                  <a:pt x="229" y="10"/>
                </a:lnTo>
                <a:lnTo>
                  <a:pt x="202" y="21"/>
                </a:lnTo>
                <a:lnTo>
                  <a:pt x="190" y="46"/>
                </a:lnTo>
                <a:lnTo>
                  <a:pt x="175" y="45"/>
                </a:lnTo>
                <a:lnTo>
                  <a:pt x="120" y="64"/>
                </a:lnTo>
                <a:lnTo>
                  <a:pt x="76" y="194"/>
                </a:lnTo>
                <a:lnTo>
                  <a:pt x="12" y="396"/>
                </a:lnTo>
                <a:lnTo>
                  <a:pt x="0" y="442"/>
                </a:lnTo>
                <a:lnTo>
                  <a:pt x="10" y="440"/>
                </a:lnTo>
                <a:lnTo>
                  <a:pt x="20" y="440"/>
                </a:lnTo>
                <a:lnTo>
                  <a:pt x="33" y="446"/>
                </a:lnTo>
                <a:lnTo>
                  <a:pt x="39" y="456"/>
                </a:lnTo>
                <a:lnTo>
                  <a:pt x="41" y="469"/>
                </a:lnTo>
                <a:lnTo>
                  <a:pt x="33" y="491"/>
                </a:lnTo>
                <a:lnTo>
                  <a:pt x="49" y="498"/>
                </a:lnTo>
                <a:lnTo>
                  <a:pt x="82" y="523"/>
                </a:lnTo>
                <a:lnTo>
                  <a:pt x="126" y="566"/>
                </a:lnTo>
                <a:lnTo>
                  <a:pt x="153" y="611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46" name="Freeform 18"/>
          <p:cNvSpPr>
            <a:spLocks/>
          </p:cNvSpPr>
          <p:nvPr/>
        </p:nvSpPr>
        <p:spPr bwMode="auto">
          <a:xfrm>
            <a:off x="1343025" y="3173413"/>
            <a:ext cx="582613" cy="25400"/>
          </a:xfrm>
          <a:custGeom>
            <a:avLst/>
            <a:gdLst/>
            <a:ahLst/>
            <a:cxnLst>
              <a:cxn ang="0">
                <a:pos x="0" y="33"/>
              </a:cxn>
              <a:cxn ang="0">
                <a:pos x="2" y="0"/>
              </a:cxn>
              <a:cxn ang="0">
                <a:pos x="733" y="0"/>
              </a:cxn>
              <a:cxn ang="0">
                <a:pos x="733" y="33"/>
              </a:cxn>
              <a:cxn ang="0">
                <a:pos x="0" y="33"/>
              </a:cxn>
            </a:cxnLst>
            <a:rect l="0" t="0" r="r" b="b"/>
            <a:pathLst>
              <a:path w="733" h="33">
                <a:moveTo>
                  <a:pt x="0" y="33"/>
                </a:moveTo>
                <a:lnTo>
                  <a:pt x="2" y="0"/>
                </a:lnTo>
                <a:lnTo>
                  <a:pt x="733" y="0"/>
                </a:lnTo>
                <a:lnTo>
                  <a:pt x="733" y="33"/>
                </a:lnTo>
                <a:lnTo>
                  <a:pt x="0" y="33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47" name="Freeform 19"/>
          <p:cNvSpPr>
            <a:spLocks/>
          </p:cNvSpPr>
          <p:nvPr/>
        </p:nvSpPr>
        <p:spPr bwMode="auto">
          <a:xfrm>
            <a:off x="1025525" y="2182813"/>
            <a:ext cx="1135063" cy="952500"/>
          </a:xfrm>
          <a:custGeom>
            <a:avLst/>
            <a:gdLst/>
            <a:ahLst/>
            <a:cxnLst>
              <a:cxn ang="0">
                <a:pos x="1412" y="1187"/>
              </a:cxn>
              <a:cxn ang="0">
                <a:pos x="1403" y="1192"/>
              </a:cxn>
              <a:cxn ang="0">
                <a:pos x="1393" y="1196"/>
              </a:cxn>
              <a:cxn ang="0">
                <a:pos x="1379" y="1198"/>
              </a:cxn>
              <a:cxn ang="0">
                <a:pos x="1366" y="1198"/>
              </a:cxn>
              <a:cxn ang="0">
                <a:pos x="57" y="1198"/>
              </a:cxn>
              <a:cxn ang="0">
                <a:pos x="43" y="1194"/>
              </a:cxn>
              <a:cxn ang="0">
                <a:pos x="31" y="1189"/>
              </a:cxn>
              <a:cxn ang="0">
                <a:pos x="22" y="1183"/>
              </a:cxn>
              <a:cxn ang="0">
                <a:pos x="12" y="1171"/>
              </a:cxn>
              <a:cxn ang="0">
                <a:pos x="6" y="1161"/>
              </a:cxn>
              <a:cxn ang="0">
                <a:pos x="2" y="1152"/>
              </a:cxn>
              <a:cxn ang="0">
                <a:pos x="0" y="1134"/>
              </a:cxn>
              <a:cxn ang="0">
                <a:pos x="0" y="1117"/>
              </a:cxn>
              <a:cxn ang="0">
                <a:pos x="0" y="52"/>
              </a:cxn>
              <a:cxn ang="0">
                <a:pos x="4" y="39"/>
              </a:cxn>
              <a:cxn ang="0">
                <a:pos x="10" y="29"/>
              </a:cxn>
              <a:cxn ang="0">
                <a:pos x="16" y="19"/>
              </a:cxn>
              <a:cxn ang="0">
                <a:pos x="24" y="14"/>
              </a:cxn>
              <a:cxn ang="0">
                <a:pos x="33" y="6"/>
              </a:cxn>
              <a:cxn ang="0">
                <a:pos x="49" y="2"/>
              </a:cxn>
              <a:cxn ang="0">
                <a:pos x="78" y="0"/>
              </a:cxn>
              <a:cxn ang="0">
                <a:pos x="1397" y="0"/>
              </a:cxn>
              <a:cxn ang="0">
                <a:pos x="1410" y="4"/>
              </a:cxn>
              <a:cxn ang="0">
                <a:pos x="1420" y="10"/>
              </a:cxn>
              <a:cxn ang="0">
                <a:pos x="1426" y="15"/>
              </a:cxn>
              <a:cxn ang="0">
                <a:pos x="1428" y="23"/>
              </a:cxn>
              <a:cxn ang="0">
                <a:pos x="1432" y="35"/>
              </a:cxn>
              <a:cxn ang="0">
                <a:pos x="1432" y="47"/>
              </a:cxn>
              <a:cxn ang="0">
                <a:pos x="1432" y="1148"/>
              </a:cxn>
              <a:cxn ang="0">
                <a:pos x="1430" y="1160"/>
              </a:cxn>
              <a:cxn ang="0">
                <a:pos x="1426" y="1169"/>
              </a:cxn>
              <a:cxn ang="0">
                <a:pos x="1422" y="1179"/>
              </a:cxn>
              <a:cxn ang="0">
                <a:pos x="1414" y="1187"/>
              </a:cxn>
              <a:cxn ang="0">
                <a:pos x="1412" y="1187"/>
              </a:cxn>
            </a:cxnLst>
            <a:rect l="0" t="0" r="r" b="b"/>
            <a:pathLst>
              <a:path w="1432" h="1198">
                <a:moveTo>
                  <a:pt x="1412" y="1187"/>
                </a:moveTo>
                <a:lnTo>
                  <a:pt x="1403" y="1192"/>
                </a:lnTo>
                <a:lnTo>
                  <a:pt x="1393" y="1196"/>
                </a:lnTo>
                <a:lnTo>
                  <a:pt x="1379" y="1198"/>
                </a:lnTo>
                <a:lnTo>
                  <a:pt x="1366" y="1198"/>
                </a:lnTo>
                <a:lnTo>
                  <a:pt x="57" y="1198"/>
                </a:lnTo>
                <a:lnTo>
                  <a:pt x="43" y="1194"/>
                </a:lnTo>
                <a:lnTo>
                  <a:pt x="31" y="1189"/>
                </a:lnTo>
                <a:lnTo>
                  <a:pt x="22" y="1183"/>
                </a:lnTo>
                <a:lnTo>
                  <a:pt x="12" y="1171"/>
                </a:lnTo>
                <a:lnTo>
                  <a:pt x="6" y="1161"/>
                </a:lnTo>
                <a:lnTo>
                  <a:pt x="2" y="1152"/>
                </a:lnTo>
                <a:lnTo>
                  <a:pt x="0" y="1134"/>
                </a:lnTo>
                <a:lnTo>
                  <a:pt x="0" y="1117"/>
                </a:lnTo>
                <a:lnTo>
                  <a:pt x="0" y="52"/>
                </a:lnTo>
                <a:lnTo>
                  <a:pt x="4" y="39"/>
                </a:lnTo>
                <a:lnTo>
                  <a:pt x="10" y="29"/>
                </a:lnTo>
                <a:lnTo>
                  <a:pt x="16" y="19"/>
                </a:lnTo>
                <a:lnTo>
                  <a:pt x="24" y="14"/>
                </a:lnTo>
                <a:lnTo>
                  <a:pt x="33" y="6"/>
                </a:lnTo>
                <a:lnTo>
                  <a:pt x="49" y="2"/>
                </a:lnTo>
                <a:lnTo>
                  <a:pt x="78" y="0"/>
                </a:lnTo>
                <a:lnTo>
                  <a:pt x="1397" y="0"/>
                </a:lnTo>
                <a:lnTo>
                  <a:pt x="1410" y="4"/>
                </a:lnTo>
                <a:lnTo>
                  <a:pt x="1420" y="10"/>
                </a:lnTo>
                <a:lnTo>
                  <a:pt x="1426" y="15"/>
                </a:lnTo>
                <a:lnTo>
                  <a:pt x="1428" y="23"/>
                </a:lnTo>
                <a:lnTo>
                  <a:pt x="1432" y="35"/>
                </a:lnTo>
                <a:lnTo>
                  <a:pt x="1432" y="47"/>
                </a:lnTo>
                <a:lnTo>
                  <a:pt x="1432" y="1148"/>
                </a:lnTo>
                <a:lnTo>
                  <a:pt x="1430" y="1160"/>
                </a:lnTo>
                <a:lnTo>
                  <a:pt x="1426" y="1169"/>
                </a:lnTo>
                <a:lnTo>
                  <a:pt x="1422" y="1179"/>
                </a:lnTo>
                <a:lnTo>
                  <a:pt x="1414" y="1187"/>
                </a:lnTo>
                <a:lnTo>
                  <a:pt x="1412" y="1187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48" name="Freeform 20"/>
          <p:cNvSpPr>
            <a:spLocks/>
          </p:cNvSpPr>
          <p:nvPr/>
        </p:nvSpPr>
        <p:spPr bwMode="auto">
          <a:xfrm>
            <a:off x="1127125" y="3530600"/>
            <a:ext cx="31750" cy="47625"/>
          </a:xfrm>
          <a:custGeom>
            <a:avLst/>
            <a:gdLst/>
            <a:ahLst/>
            <a:cxnLst>
              <a:cxn ang="0">
                <a:pos x="41" y="11"/>
              </a:cxn>
              <a:cxn ang="0">
                <a:pos x="0" y="60"/>
              </a:cxn>
              <a:cxn ang="0">
                <a:pos x="14" y="9"/>
              </a:cxn>
              <a:cxn ang="0">
                <a:pos x="31" y="0"/>
              </a:cxn>
              <a:cxn ang="0">
                <a:pos x="41" y="11"/>
              </a:cxn>
              <a:cxn ang="0">
                <a:pos x="41" y="11"/>
              </a:cxn>
            </a:cxnLst>
            <a:rect l="0" t="0" r="r" b="b"/>
            <a:pathLst>
              <a:path w="41" h="60">
                <a:moveTo>
                  <a:pt x="41" y="11"/>
                </a:moveTo>
                <a:lnTo>
                  <a:pt x="0" y="60"/>
                </a:lnTo>
                <a:lnTo>
                  <a:pt x="14" y="9"/>
                </a:lnTo>
                <a:lnTo>
                  <a:pt x="31" y="0"/>
                </a:lnTo>
                <a:lnTo>
                  <a:pt x="41" y="11"/>
                </a:lnTo>
                <a:lnTo>
                  <a:pt x="41" y="1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49" name="Freeform 21"/>
          <p:cNvSpPr>
            <a:spLocks/>
          </p:cNvSpPr>
          <p:nvPr/>
        </p:nvSpPr>
        <p:spPr bwMode="auto">
          <a:xfrm>
            <a:off x="1182688" y="3495675"/>
            <a:ext cx="165100" cy="174625"/>
          </a:xfrm>
          <a:custGeom>
            <a:avLst/>
            <a:gdLst/>
            <a:ahLst/>
            <a:cxnLst>
              <a:cxn ang="0">
                <a:pos x="140" y="0"/>
              </a:cxn>
              <a:cxn ang="0">
                <a:pos x="138" y="10"/>
              </a:cxn>
              <a:cxn ang="0">
                <a:pos x="119" y="45"/>
              </a:cxn>
              <a:cxn ang="0">
                <a:pos x="97" y="70"/>
              </a:cxn>
              <a:cxn ang="0">
                <a:pos x="60" y="126"/>
              </a:cxn>
              <a:cxn ang="0">
                <a:pos x="0" y="221"/>
              </a:cxn>
              <a:cxn ang="0">
                <a:pos x="29" y="221"/>
              </a:cxn>
              <a:cxn ang="0">
                <a:pos x="99" y="161"/>
              </a:cxn>
              <a:cxn ang="0">
                <a:pos x="128" y="167"/>
              </a:cxn>
              <a:cxn ang="0">
                <a:pos x="155" y="178"/>
              </a:cxn>
              <a:cxn ang="0">
                <a:pos x="169" y="188"/>
              </a:cxn>
              <a:cxn ang="0">
                <a:pos x="177" y="200"/>
              </a:cxn>
              <a:cxn ang="0">
                <a:pos x="165" y="221"/>
              </a:cxn>
              <a:cxn ang="0">
                <a:pos x="165" y="221"/>
              </a:cxn>
              <a:cxn ang="0">
                <a:pos x="194" y="221"/>
              </a:cxn>
              <a:cxn ang="0">
                <a:pos x="210" y="153"/>
              </a:cxn>
              <a:cxn ang="0">
                <a:pos x="200" y="103"/>
              </a:cxn>
              <a:cxn ang="0">
                <a:pos x="146" y="4"/>
              </a:cxn>
              <a:cxn ang="0">
                <a:pos x="140" y="0"/>
              </a:cxn>
            </a:cxnLst>
            <a:rect l="0" t="0" r="r" b="b"/>
            <a:pathLst>
              <a:path w="210" h="221">
                <a:moveTo>
                  <a:pt x="140" y="0"/>
                </a:moveTo>
                <a:lnTo>
                  <a:pt x="138" y="10"/>
                </a:lnTo>
                <a:lnTo>
                  <a:pt x="119" y="45"/>
                </a:lnTo>
                <a:lnTo>
                  <a:pt x="97" y="70"/>
                </a:lnTo>
                <a:lnTo>
                  <a:pt x="60" y="126"/>
                </a:lnTo>
                <a:lnTo>
                  <a:pt x="0" y="221"/>
                </a:lnTo>
                <a:lnTo>
                  <a:pt x="29" y="221"/>
                </a:lnTo>
                <a:lnTo>
                  <a:pt x="99" y="161"/>
                </a:lnTo>
                <a:lnTo>
                  <a:pt x="128" y="167"/>
                </a:lnTo>
                <a:lnTo>
                  <a:pt x="155" y="178"/>
                </a:lnTo>
                <a:lnTo>
                  <a:pt x="169" y="188"/>
                </a:lnTo>
                <a:lnTo>
                  <a:pt x="177" y="200"/>
                </a:lnTo>
                <a:lnTo>
                  <a:pt x="165" y="221"/>
                </a:lnTo>
                <a:lnTo>
                  <a:pt x="165" y="221"/>
                </a:lnTo>
                <a:lnTo>
                  <a:pt x="194" y="221"/>
                </a:lnTo>
                <a:lnTo>
                  <a:pt x="210" y="153"/>
                </a:lnTo>
                <a:lnTo>
                  <a:pt x="200" y="103"/>
                </a:lnTo>
                <a:lnTo>
                  <a:pt x="146" y="4"/>
                </a:lnTo>
                <a:lnTo>
                  <a:pt x="140" y="0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50" name="Freeform 22"/>
          <p:cNvSpPr>
            <a:spLocks/>
          </p:cNvSpPr>
          <p:nvPr/>
        </p:nvSpPr>
        <p:spPr bwMode="auto">
          <a:xfrm>
            <a:off x="1166813" y="3670300"/>
            <a:ext cx="38100" cy="41275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4" y="52"/>
              </a:cxn>
              <a:cxn ang="0">
                <a:pos x="0" y="23"/>
              </a:cxn>
              <a:cxn ang="0">
                <a:pos x="19" y="0"/>
              </a:cxn>
              <a:cxn ang="0">
                <a:pos x="48" y="0"/>
              </a:cxn>
            </a:cxnLst>
            <a:rect l="0" t="0" r="r" b="b"/>
            <a:pathLst>
              <a:path w="48" h="52">
                <a:moveTo>
                  <a:pt x="48" y="0"/>
                </a:moveTo>
                <a:lnTo>
                  <a:pt x="4" y="52"/>
                </a:lnTo>
                <a:lnTo>
                  <a:pt x="0" y="23"/>
                </a:lnTo>
                <a:lnTo>
                  <a:pt x="19" y="0"/>
                </a:lnTo>
                <a:lnTo>
                  <a:pt x="48" y="0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51" name="Freeform 23"/>
          <p:cNvSpPr>
            <a:spLocks/>
          </p:cNvSpPr>
          <p:nvPr/>
        </p:nvSpPr>
        <p:spPr bwMode="auto">
          <a:xfrm>
            <a:off x="846138" y="3221038"/>
            <a:ext cx="1457325" cy="527050"/>
          </a:xfrm>
          <a:custGeom>
            <a:avLst/>
            <a:gdLst/>
            <a:ahLst/>
            <a:cxnLst>
              <a:cxn ang="0">
                <a:pos x="1835" y="659"/>
              </a:cxn>
              <a:cxn ang="0">
                <a:pos x="134" y="0"/>
              </a:cxn>
              <a:cxn ang="0">
                <a:pos x="109" y="101"/>
              </a:cxn>
              <a:cxn ang="0">
                <a:pos x="0" y="663"/>
              </a:cxn>
              <a:cxn ang="0">
                <a:pos x="80" y="469"/>
              </a:cxn>
              <a:cxn ang="0">
                <a:pos x="136" y="357"/>
              </a:cxn>
              <a:cxn ang="0">
                <a:pos x="198" y="322"/>
              </a:cxn>
              <a:cxn ang="0">
                <a:pos x="287" y="298"/>
              </a:cxn>
              <a:cxn ang="0">
                <a:pos x="414" y="300"/>
              </a:cxn>
              <a:cxn ang="0">
                <a:pos x="450" y="337"/>
              </a:cxn>
              <a:cxn ang="0">
                <a:pos x="495" y="310"/>
              </a:cxn>
              <a:cxn ang="0">
                <a:pos x="545" y="308"/>
              </a:cxn>
              <a:cxn ang="0">
                <a:pos x="561" y="355"/>
              </a:cxn>
              <a:cxn ang="0">
                <a:pos x="520" y="415"/>
              </a:cxn>
              <a:cxn ang="0">
                <a:pos x="423" y="566"/>
              </a:cxn>
              <a:cxn ang="0">
                <a:pos x="522" y="506"/>
              </a:cxn>
              <a:cxn ang="0">
                <a:pos x="578" y="523"/>
              </a:cxn>
              <a:cxn ang="0">
                <a:pos x="600" y="545"/>
              </a:cxn>
              <a:cxn ang="0">
                <a:pos x="588" y="566"/>
              </a:cxn>
              <a:cxn ang="0">
                <a:pos x="561" y="626"/>
              </a:cxn>
              <a:cxn ang="0">
                <a:pos x="631" y="663"/>
              </a:cxn>
              <a:cxn ang="0">
                <a:pos x="617" y="566"/>
              </a:cxn>
              <a:cxn ang="0">
                <a:pos x="623" y="448"/>
              </a:cxn>
              <a:cxn ang="0">
                <a:pos x="580" y="310"/>
              </a:cxn>
              <a:cxn ang="0">
                <a:pos x="621" y="302"/>
              </a:cxn>
              <a:cxn ang="0">
                <a:pos x="687" y="337"/>
              </a:cxn>
              <a:cxn ang="0">
                <a:pos x="730" y="326"/>
              </a:cxn>
              <a:cxn ang="0">
                <a:pos x="805" y="324"/>
              </a:cxn>
              <a:cxn ang="0">
                <a:pos x="823" y="318"/>
              </a:cxn>
              <a:cxn ang="0">
                <a:pos x="900" y="337"/>
              </a:cxn>
              <a:cxn ang="0">
                <a:pos x="990" y="409"/>
              </a:cxn>
              <a:cxn ang="0">
                <a:pos x="1075" y="566"/>
              </a:cxn>
              <a:cxn ang="0">
                <a:pos x="1098" y="622"/>
              </a:cxn>
              <a:cxn ang="0">
                <a:pos x="1100" y="659"/>
              </a:cxn>
            </a:cxnLst>
            <a:rect l="0" t="0" r="r" b="b"/>
            <a:pathLst>
              <a:path w="1835" h="663">
                <a:moveTo>
                  <a:pt x="1100" y="659"/>
                </a:moveTo>
                <a:lnTo>
                  <a:pt x="1835" y="659"/>
                </a:lnTo>
                <a:lnTo>
                  <a:pt x="1764" y="0"/>
                </a:lnTo>
                <a:lnTo>
                  <a:pt x="134" y="0"/>
                </a:lnTo>
                <a:lnTo>
                  <a:pt x="126" y="6"/>
                </a:lnTo>
                <a:lnTo>
                  <a:pt x="109" y="101"/>
                </a:lnTo>
                <a:lnTo>
                  <a:pt x="70" y="300"/>
                </a:lnTo>
                <a:lnTo>
                  <a:pt x="0" y="663"/>
                </a:lnTo>
                <a:lnTo>
                  <a:pt x="16" y="663"/>
                </a:lnTo>
                <a:lnTo>
                  <a:pt x="80" y="469"/>
                </a:lnTo>
                <a:lnTo>
                  <a:pt x="115" y="362"/>
                </a:lnTo>
                <a:lnTo>
                  <a:pt x="136" y="357"/>
                </a:lnTo>
                <a:lnTo>
                  <a:pt x="187" y="343"/>
                </a:lnTo>
                <a:lnTo>
                  <a:pt x="198" y="322"/>
                </a:lnTo>
                <a:lnTo>
                  <a:pt x="245" y="306"/>
                </a:lnTo>
                <a:lnTo>
                  <a:pt x="287" y="298"/>
                </a:lnTo>
                <a:lnTo>
                  <a:pt x="307" y="306"/>
                </a:lnTo>
                <a:lnTo>
                  <a:pt x="414" y="300"/>
                </a:lnTo>
                <a:lnTo>
                  <a:pt x="423" y="308"/>
                </a:lnTo>
                <a:lnTo>
                  <a:pt x="450" y="337"/>
                </a:lnTo>
                <a:lnTo>
                  <a:pt x="464" y="333"/>
                </a:lnTo>
                <a:lnTo>
                  <a:pt x="495" y="310"/>
                </a:lnTo>
                <a:lnTo>
                  <a:pt x="507" y="308"/>
                </a:lnTo>
                <a:lnTo>
                  <a:pt x="545" y="308"/>
                </a:lnTo>
                <a:lnTo>
                  <a:pt x="563" y="345"/>
                </a:lnTo>
                <a:lnTo>
                  <a:pt x="561" y="355"/>
                </a:lnTo>
                <a:lnTo>
                  <a:pt x="542" y="390"/>
                </a:lnTo>
                <a:lnTo>
                  <a:pt x="520" y="415"/>
                </a:lnTo>
                <a:lnTo>
                  <a:pt x="483" y="471"/>
                </a:lnTo>
                <a:lnTo>
                  <a:pt x="423" y="566"/>
                </a:lnTo>
                <a:lnTo>
                  <a:pt x="454" y="566"/>
                </a:lnTo>
                <a:lnTo>
                  <a:pt x="522" y="506"/>
                </a:lnTo>
                <a:lnTo>
                  <a:pt x="551" y="512"/>
                </a:lnTo>
                <a:lnTo>
                  <a:pt x="578" y="523"/>
                </a:lnTo>
                <a:lnTo>
                  <a:pt x="592" y="533"/>
                </a:lnTo>
                <a:lnTo>
                  <a:pt x="600" y="545"/>
                </a:lnTo>
                <a:lnTo>
                  <a:pt x="588" y="566"/>
                </a:lnTo>
                <a:lnTo>
                  <a:pt x="588" y="566"/>
                </a:lnTo>
                <a:lnTo>
                  <a:pt x="559" y="613"/>
                </a:lnTo>
                <a:lnTo>
                  <a:pt x="561" y="626"/>
                </a:lnTo>
                <a:lnTo>
                  <a:pt x="538" y="663"/>
                </a:lnTo>
                <a:lnTo>
                  <a:pt x="631" y="663"/>
                </a:lnTo>
                <a:lnTo>
                  <a:pt x="615" y="580"/>
                </a:lnTo>
                <a:lnTo>
                  <a:pt x="617" y="566"/>
                </a:lnTo>
                <a:lnTo>
                  <a:pt x="633" y="498"/>
                </a:lnTo>
                <a:lnTo>
                  <a:pt x="623" y="448"/>
                </a:lnTo>
                <a:lnTo>
                  <a:pt x="569" y="349"/>
                </a:lnTo>
                <a:lnTo>
                  <a:pt x="580" y="310"/>
                </a:lnTo>
                <a:lnTo>
                  <a:pt x="584" y="306"/>
                </a:lnTo>
                <a:lnTo>
                  <a:pt x="621" y="302"/>
                </a:lnTo>
                <a:lnTo>
                  <a:pt x="644" y="302"/>
                </a:lnTo>
                <a:lnTo>
                  <a:pt x="687" y="337"/>
                </a:lnTo>
                <a:lnTo>
                  <a:pt x="703" y="351"/>
                </a:lnTo>
                <a:lnTo>
                  <a:pt x="730" y="326"/>
                </a:lnTo>
                <a:lnTo>
                  <a:pt x="778" y="322"/>
                </a:lnTo>
                <a:lnTo>
                  <a:pt x="805" y="324"/>
                </a:lnTo>
                <a:lnTo>
                  <a:pt x="815" y="328"/>
                </a:lnTo>
                <a:lnTo>
                  <a:pt x="823" y="318"/>
                </a:lnTo>
                <a:lnTo>
                  <a:pt x="881" y="330"/>
                </a:lnTo>
                <a:lnTo>
                  <a:pt x="900" y="337"/>
                </a:lnTo>
                <a:lnTo>
                  <a:pt x="933" y="388"/>
                </a:lnTo>
                <a:lnTo>
                  <a:pt x="990" y="409"/>
                </a:lnTo>
                <a:lnTo>
                  <a:pt x="1001" y="413"/>
                </a:lnTo>
                <a:lnTo>
                  <a:pt x="1075" y="566"/>
                </a:lnTo>
                <a:lnTo>
                  <a:pt x="1075" y="566"/>
                </a:lnTo>
                <a:lnTo>
                  <a:pt x="1098" y="622"/>
                </a:lnTo>
                <a:lnTo>
                  <a:pt x="1100" y="657"/>
                </a:lnTo>
                <a:lnTo>
                  <a:pt x="1100" y="659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52" name="Freeform 24"/>
          <p:cNvSpPr>
            <a:spLocks/>
          </p:cNvSpPr>
          <p:nvPr/>
        </p:nvSpPr>
        <p:spPr bwMode="auto">
          <a:xfrm>
            <a:off x="952500" y="3416300"/>
            <a:ext cx="793750" cy="254000"/>
          </a:xfrm>
          <a:custGeom>
            <a:avLst/>
            <a:gdLst/>
            <a:ahLst/>
            <a:cxnLst>
              <a:cxn ang="0">
                <a:pos x="53" y="97"/>
              </a:cxn>
              <a:cxn ang="0">
                <a:pos x="111" y="60"/>
              </a:cxn>
              <a:cxn ang="0">
                <a:pos x="173" y="60"/>
              </a:cxn>
              <a:cxn ang="0">
                <a:pos x="289" y="62"/>
              </a:cxn>
              <a:cxn ang="0">
                <a:pos x="330" y="87"/>
              </a:cxn>
              <a:cxn ang="0">
                <a:pos x="373" y="62"/>
              </a:cxn>
              <a:cxn ang="0">
                <a:pos x="429" y="99"/>
              </a:cxn>
              <a:cxn ang="0">
                <a:pos x="446" y="64"/>
              </a:cxn>
              <a:cxn ang="0">
                <a:pos x="487" y="56"/>
              </a:cxn>
              <a:cxn ang="0">
                <a:pos x="553" y="91"/>
              </a:cxn>
              <a:cxn ang="0">
                <a:pos x="596" y="80"/>
              </a:cxn>
              <a:cxn ang="0">
                <a:pos x="671" y="78"/>
              </a:cxn>
              <a:cxn ang="0">
                <a:pos x="689" y="72"/>
              </a:cxn>
              <a:cxn ang="0">
                <a:pos x="766" y="91"/>
              </a:cxn>
              <a:cxn ang="0">
                <a:pos x="856" y="163"/>
              </a:cxn>
              <a:cxn ang="0">
                <a:pos x="941" y="320"/>
              </a:cxn>
              <a:cxn ang="0">
                <a:pos x="941" y="320"/>
              </a:cxn>
              <a:cxn ang="0">
                <a:pos x="999" y="14"/>
              </a:cxn>
              <a:cxn ang="0">
                <a:pos x="873" y="0"/>
              </a:cxn>
              <a:cxn ang="0">
                <a:pos x="848" y="0"/>
              </a:cxn>
              <a:cxn ang="0">
                <a:pos x="803" y="16"/>
              </a:cxn>
              <a:cxn ang="0">
                <a:pos x="739" y="0"/>
              </a:cxn>
              <a:cxn ang="0">
                <a:pos x="720" y="0"/>
              </a:cxn>
              <a:cxn ang="0">
                <a:pos x="669" y="16"/>
              </a:cxn>
              <a:cxn ang="0">
                <a:pos x="609" y="2"/>
              </a:cxn>
              <a:cxn ang="0">
                <a:pos x="590" y="2"/>
              </a:cxn>
              <a:cxn ang="0">
                <a:pos x="539" y="14"/>
              </a:cxn>
              <a:cxn ang="0">
                <a:pos x="485" y="2"/>
              </a:cxn>
              <a:cxn ang="0">
                <a:pos x="466" y="2"/>
              </a:cxn>
              <a:cxn ang="0">
                <a:pos x="417" y="16"/>
              </a:cxn>
              <a:cxn ang="0">
                <a:pos x="351" y="4"/>
              </a:cxn>
              <a:cxn ang="0">
                <a:pos x="332" y="2"/>
              </a:cxn>
              <a:cxn ang="0">
                <a:pos x="274" y="20"/>
              </a:cxn>
              <a:cxn ang="0">
                <a:pos x="223" y="4"/>
              </a:cxn>
              <a:cxn ang="0">
                <a:pos x="204" y="4"/>
              </a:cxn>
              <a:cxn ang="0">
                <a:pos x="148" y="18"/>
              </a:cxn>
              <a:cxn ang="0">
                <a:pos x="91" y="4"/>
              </a:cxn>
              <a:cxn ang="0">
                <a:pos x="66" y="2"/>
              </a:cxn>
              <a:cxn ang="0">
                <a:pos x="0" y="111"/>
              </a:cxn>
            </a:cxnLst>
            <a:rect l="0" t="0" r="r" b="b"/>
            <a:pathLst>
              <a:path w="999" h="320">
                <a:moveTo>
                  <a:pt x="2" y="111"/>
                </a:moveTo>
                <a:lnTo>
                  <a:pt x="53" y="97"/>
                </a:lnTo>
                <a:lnTo>
                  <a:pt x="64" y="76"/>
                </a:lnTo>
                <a:lnTo>
                  <a:pt x="111" y="60"/>
                </a:lnTo>
                <a:lnTo>
                  <a:pt x="153" y="52"/>
                </a:lnTo>
                <a:lnTo>
                  <a:pt x="173" y="60"/>
                </a:lnTo>
                <a:lnTo>
                  <a:pt x="280" y="54"/>
                </a:lnTo>
                <a:lnTo>
                  <a:pt x="289" y="62"/>
                </a:lnTo>
                <a:lnTo>
                  <a:pt x="316" y="91"/>
                </a:lnTo>
                <a:lnTo>
                  <a:pt x="330" y="87"/>
                </a:lnTo>
                <a:lnTo>
                  <a:pt x="361" y="64"/>
                </a:lnTo>
                <a:lnTo>
                  <a:pt x="373" y="62"/>
                </a:lnTo>
                <a:lnTo>
                  <a:pt x="411" y="62"/>
                </a:lnTo>
                <a:lnTo>
                  <a:pt x="429" y="99"/>
                </a:lnTo>
                <a:lnTo>
                  <a:pt x="435" y="103"/>
                </a:lnTo>
                <a:lnTo>
                  <a:pt x="446" y="64"/>
                </a:lnTo>
                <a:lnTo>
                  <a:pt x="450" y="60"/>
                </a:lnTo>
                <a:lnTo>
                  <a:pt x="487" y="56"/>
                </a:lnTo>
                <a:lnTo>
                  <a:pt x="510" y="56"/>
                </a:lnTo>
                <a:lnTo>
                  <a:pt x="553" y="91"/>
                </a:lnTo>
                <a:lnTo>
                  <a:pt x="569" y="105"/>
                </a:lnTo>
                <a:lnTo>
                  <a:pt x="596" y="80"/>
                </a:lnTo>
                <a:lnTo>
                  <a:pt x="644" y="76"/>
                </a:lnTo>
                <a:lnTo>
                  <a:pt x="671" y="78"/>
                </a:lnTo>
                <a:lnTo>
                  <a:pt x="681" y="82"/>
                </a:lnTo>
                <a:lnTo>
                  <a:pt x="689" y="72"/>
                </a:lnTo>
                <a:lnTo>
                  <a:pt x="747" y="84"/>
                </a:lnTo>
                <a:lnTo>
                  <a:pt x="766" y="91"/>
                </a:lnTo>
                <a:lnTo>
                  <a:pt x="799" y="142"/>
                </a:lnTo>
                <a:lnTo>
                  <a:pt x="856" y="163"/>
                </a:lnTo>
                <a:lnTo>
                  <a:pt x="867" y="167"/>
                </a:lnTo>
                <a:lnTo>
                  <a:pt x="941" y="320"/>
                </a:lnTo>
                <a:lnTo>
                  <a:pt x="941" y="320"/>
                </a:lnTo>
                <a:lnTo>
                  <a:pt x="941" y="320"/>
                </a:lnTo>
                <a:lnTo>
                  <a:pt x="997" y="320"/>
                </a:lnTo>
                <a:lnTo>
                  <a:pt x="999" y="14"/>
                </a:lnTo>
                <a:lnTo>
                  <a:pt x="989" y="0"/>
                </a:lnTo>
                <a:lnTo>
                  <a:pt x="873" y="0"/>
                </a:lnTo>
                <a:lnTo>
                  <a:pt x="865" y="18"/>
                </a:lnTo>
                <a:lnTo>
                  <a:pt x="848" y="0"/>
                </a:lnTo>
                <a:lnTo>
                  <a:pt x="809" y="0"/>
                </a:lnTo>
                <a:lnTo>
                  <a:pt x="803" y="16"/>
                </a:lnTo>
                <a:lnTo>
                  <a:pt x="788" y="0"/>
                </a:lnTo>
                <a:lnTo>
                  <a:pt x="739" y="0"/>
                </a:lnTo>
                <a:lnTo>
                  <a:pt x="737" y="16"/>
                </a:lnTo>
                <a:lnTo>
                  <a:pt x="720" y="0"/>
                </a:lnTo>
                <a:lnTo>
                  <a:pt x="675" y="2"/>
                </a:lnTo>
                <a:lnTo>
                  <a:pt x="669" y="16"/>
                </a:lnTo>
                <a:lnTo>
                  <a:pt x="654" y="0"/>
                </a:lnTo>
                <a:lnTo>
                  <a:pt x="609" y="2"/>
                </a:lnTo>
                <a:lnTo>
                  <a:pt x="603" y="16"/>
                </a:lnTo>
                <a:lnTo>
                  <a:pt x="590" y="2"/>
                </a:lnTo>
                <a:lnTo>
                  <a:pt x="545" y="2"/>
                </a:lnTo>
                <a:lnTo>
                  <a:pt x="539" y="14"/>
                </a:lnTo>
                <a:lnTo>
                  <a:pt x="528" y="2"/>
                </a:lnTo>
                <a:lnTo>
                  <a:pt x="485" y="2"/>
                </a:lnTo>
                <a:lnTo>
                  <a:pt x="479" y="16"/>
                </a:lnTo>
                <a:lnTo>
                  <a:pt x="466" y="2"/>
                </a:lnTo>
                <a:lnTo>
                  <a:pt x="423" y="2"/>
                </a:lnTo>
                <a:lnTo>
                  <a:pt x="417" y="16"/>
                </a:lnTo>
                <a:lnTo>
                  <a:pt x="402" y="2"/>
                </a:lnTo>
                <a:lnTo>
                  <a:pt x="351" y="4"/>
                </a:lnTo>
                <a:lnTo>
                  <a:pt x="345" y="18"/>
                </a:lnTo>
                <a:lnTo>
                  <a:pt x="332" y="2"/>
                </a:lnTo>
                <a:lnTo>
                  <a:pt x="281" y="4"/>
                </a:lnTo>
                <a:lnTo>
                  <a:pt x="274" y="20"/>
                </a:lnTo>
                <a:lnTo>
                  <a:pt x="262" y="4"/>
                </a:lnTo>
                <a:lnTo>
                  <a:pt x="223" y="4"/>
                </a:lnTo>
                <a:lnTo>
                  <a:pt x="217" y="18"/>
                </a:lnTo>
                <a:lnTo>
                  <a:pt x="204" y="4"/>
                </a:lnTo>
                <a:lnTo>
                  <a:pt x="155" y="4"/>
                </a:lnTo>
                <a:lnTo>
                  <a:pt x="148" y="18"/>
                </a:lnTo>
                <a:lnTo>
                  <a:pt x="134" y="4"/>
                </a:lnTo>
                <a:lnTo>
                  <a:pt x="91" y="4"/>
                </a:lnTo>
                <a:lnTo>
                  <a:pt x="84" y="18"/>
                </a:lnTo>
                <a:lnTo>
                  <a:pt x="66" y="2"/>
                </a:lnTo>
                <a:lnTo>
                  <a:pt x="29" y="4"/>
                </a:lnTo>
                <a:lnTo>
                  <a:pt x="0" y="111"/>
                </a:lnTo>
                <a:lnTo>
                  <a:pt x="2" y="111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53" name="Freeform 25"/>
          <p:cNvSpPr>
            <a:spLocks/>
          </p:cNvSpPr>
          <p:nvPr/>
        </p:nvSpPr>
        <p:spPr bwMode="auto">
          <a:xfrm>
            <a:off x="1771650" y="3414713"/>
            <a:ext cx="169863" cy="109537"/>
          </a:xfrm>
          <a:custGeom>
            <a:avLst/>
            <a:gdLst/>
            <a:ahLst/>
            <a:cxnLst>
              <a:cxn ang="0">
                <a:pos x="0" y="138"/>
              </a:cxn>
              <a:cxn ang="0">
                <a:pos x="0" y="18"/>
              </a:cxn>
              <a:cxn ang="0">
                <a:pos x="10" y="0"/>
              </a:cxn>
              <a:cxn ang="0">
                <a:pos x="58" y="0"/>
              </a:cxn>
              <a:cxn ang="0">
                <a:pos x="74" y="20"/>
              </a:cxn>
              <a:cxn ang="0">
                <a:pos x="78" y="0"/>
              </a:cxn>
              <a:cxn ang="0">
                <a:pos x="126" y="0"/>
              </a:cxn>
              <a:cxn ang="0">
                <a:pos x="142" y="22"/>
              </a:cxn>
              <a:cxn ang="0">
                <a:pos x="148" y="0"/>
              </a:cxn>
              <a:cxn ang="0">
                <a:pos x="200" y="0"/>
              </a:cxn>
              <a:cxn ang="0">
                <a:pos x="212" y="20"/>
              </a:cxn>
              <a:cxn ang="0">
                <a:pos x="213" y="138"/>
              </a:cxn>
              <a:cxn ang="0">
                <a:pos x="0" y="138"/>
              </a:cxn>
              <a:cxn ang="0">
                <a:pos x="0" y="138"/>
              </a:cxn>
            </a:cxnLst>
            <a:rect l="0" t="0" r="r" b="b"/>
            <a:pathLst>
              <a:path w="213" h="138">
                <a:moveTo>
                  <a:pt x="0" y="138"/>
                </a:moveTo>
                <a:lnTo>
                  <a:pt x="0" y="18"/>
                </a:lnTo>
                <a:lnTo>
                  <a:pt x="10" y="0"/>
                </a:lnTo>
                <a:lnTo>
                  <a:pt x="58" y="0"/>
                </a:lnTo>
                <a:lnTo>
                  <a:pt x="74" y="20"/>
                </a:lnTo>
                <a:lnTo>
                  <a:pt x="78" y="0"/>
                </a:lnTo>
                <a:lnTo>
                  <a:pt x="126" y="0"/>
                </a:lnTo>
                <a:lnTo>
                  <a:pt x="142" y="22"/>
                </a:lnTo>
                <a:lnTo>
                  <a:pt x="148" y="0"/>
                </a:lnTo>
                <a:lnTo>
                  <a:pt x="200" y="0"/>
                </a:lnTo>
                <a:lnTo>
                  <a:pt x="212" y="20"/>
                </a:lnTo>
                <a:lnTo>
                  <a:pt x="213" y="138"/>
                </a:lnTo>
                <a:lnTo>
                  <a:pt x="0" y="138"/>
                </a:lnTo>
                <a:lnTo>
                  <a:pt x="0" y="138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54" name="Freeform 26"/>
          <p:cNvSpPr>
            <a:spLocks/>
          </p:cNvSpPr>
          <p:nvPr/>
        </p:nvSpPr>
        <p:spPr bwMode="auto">
          <a:xfrm>
            <a:off x="1773238" y="3559175"/>
            <a:ext cx="174625" cy="109538"/>
          </a:xfrm>
          <a:custGeom>
            <a:avLst/>
            <a:gdLst/>
            <a:ahLst/>
            <a:cxnLst>
              <a:cxn ang="0">
                <a:pos x="155" y="138"/>
              </a:cxn>
              <a:cxn ang="0">
                <a:pos x="0" y="138"/>
              </a:cxn>
              <a:cxn ang="0">
                <a:pos x="0" y="86"/>
              </a:cxn>
              <a:cxn ang="0">
                <a:pos x="12" y="57"/>
              </a:cxn>
              <a:cxn ang="0">
                <a:pos x="54" y="57"/>
              </a:cxn>
              <a:cxn ang="0">
                <a:pos x="70" y="76"/>
              </a:cxn>
              <a:cxn ang="0">
                <a:pos x="68" y="28"/>
              </a:cxn>
              <a:cxn ang="0">
                <a:pos x="82" y="0"/>
              </a:cxn>
              <a:cxn ang="0">
                <a:pos x="124" y="0"/>
              </a:cxn>
              <a:cxn ang="0">
                <a:pos x="140" y="26"/>
              </a:cxn>
              <a:cxn ang="0">
                <a:pos x="138" y="80"/>
              </a:cxn>
              <a:cxn ang="0">
                <a:pos x="151" y="57"/>
              </a:cxn>
              <a:cxn ang="0">
                <a:pos x="196" y="57"/>
              </a:cxn>
              <a:cxn ang="0">
                <a:pos x="217" y="86"/>
              </a:cxn>
              <a:cxn ang="0">
                <a:pos x="219" y="138"/>
              </a:cxn>
              <a:cxn ang="0">
                <a:pos x="155" y="138"/>
              </a:cxn>
              <a:cxn ang="0">
                <a:pos x="155" y="138"/>
              </a:cxn>
            </a:cxnLst>
            <a:rect l="0" t="0" r="r" b="b"/>
            <a:pathLst>
              <a:path w="219" h="138">
                <a:moveTo>
                  <a:pt x="155" y="138"/>
                </a:moveTo>
                <a:lnTo>
                  <a:pt x="0" y="138"/>
                </a:lnTo>
                <a:lnTo>
                  <a:pt x="0" y="86"/>
                </a:lnTo>
                <a:lnTo>
                  <a:pt x="12" y="57"/>
                </a:lnTo>
                <a:lnTo>
                  <a:pt x="54" y="57"/>
                </a:lnTo>
                <a:lnTo>
                  <a:pt x="70" y="76"/>
                </a:lnTo>
                <a:lnTo>
                  <a:pt x="68" y="28"/>
                </a:lnTo>
                <a:lnTo>
                  <a:pt x="82" y="0"/>
                </a:lnTo>
                <a:lnTo>
                  <a:pt x="124" y="0"/>
                </a:lnTo>
                <a:lnTo>
                  <a:pt x="140" y="26"/>
                </a:lnTo>
                <a:lnTo>
                  <a:pt x="138" y="80"/>
                </a:lnTo>
                <a:lnTo>
                  <a:pt x="151" y="57"/>
                </a:lnTo>
                <a:lnTo>
                  <a:pt x="196" y="57"/>
                </a:lnTo>
                <a:lnTo>
                  <a:pt x="217" y="86"/>
                </a:lnTo>
                <a:lnTo>
                  <a:pt x="219" y="138"/>
                </a:lnTo>
                <a:lnTo>
                  <a:pt x="155" y="138"/>
                </a:lnTo>
                <a:lnTo>
                  <a:pt x="155" y="138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55" name="Freeform 27"/>
          <p:cNvSpPr>
            <a:spLocks/>
          </p:cNvSpPr>
          <p:nvPr/>
        </p:nvSpPr>
        <p:spPr bwMode="auto">
          <a:xfrm>
            <a:off x="1965325" y="3413125"/>
            <a:ext cx="247650" cy="254000"/>
          </a:xfrm>
          <a:custGeom>
            <a:avLst/>
            <a:gdLst/>
            <a:ahLst/>
            <a:cxnLst>
              <a:cxn ang="0">
                <a:pos x="313" y="320"/>
              </a:cxn>
              <a:cxn ang="0">
                <a:pos x="6" y="320"/>
              </a:cxn>
              <a:cxn ang="0">
                <a:pos x="0" y="22"/>
              </a:cxn>
              <a:cxn ang="0">
                <a:pos x="10" y="2"/>
              </a:cxn>
              <a:cxn ang="0">
                <a:pos x="61" y="2"/>
              </a:cxn>
              <a:cxn ang="0">
                <a:pos x="76" y="20"/>
              </a:cxn>
              <a:cxn ang="0">
                <a:pos x="84" y="0"/>
              </a:cxn>
              <a:cxn ang="0">
                <a:pos x="136" y="2"/>
              </a:cxn>
              <a:cxn ang="0">
                <a:pos x="146" y="20"/>
              </a:cxn>
              <a:cxn ang="0">
                <a:pos x="154" y="2"/>
              </a:cxn>
              <a:cxn ang="0">
                <a:pos x="200" y="2"/>
              </a:cxn>
              <a:cxn ang="0">
                <a:pos x="218" y="20"/>
              </a:cxn>
              <a:cxn ang="0">
                <a:pos x="225" y="2"/>
              </a:cxn>
              <a:cxn ang="0">
                <a:pos x="274" y="2"/>
              </a:cxn>
              <a:cxn ang="0">
                <a:pos x="282" y="16"/>
              </a:cxn>
              <a:cxn ang="0">
                <a:pos x="313" y="320"/>
              </a:cxn>
            </a:cxnLst>
            <a:rect l="0" t="0" r="r" b="b"/>
            <a:pathLst>
              <a:path w="313" h="320">
                <a:moveTo>
                  <a:pt x="313" y="320"/>
                </a:moveTo>
                <a:lnTo>
                  <a:pt x="6" y="320"/>
                </a:lnTo>
                <a:lnTo>
                  <a:pt x="0" y="22"/>
                </a:lnTo>
                <a:lnTo>
                  <a:pt x="10" y="2"/>
                </a:lnTo>
                <a:lnTo>
                  <a:pt x="61" y="2"/>
                </a:lnTo>
                <a:lnTo>
                  <a:pt x="76" y="20"/>
                </a:lnTo>
                <a:lnTo>
                  <a:pt x="84" y="0"/>
                </a:lnTo>
                <a:lnTo>
                  <a:pt x="136" y="2"/>
                </a:lnTo>
                <a:lnTo>
                  <a:pt x="146" y="20"/>
                </a:lnTo>
                <a:lnTo>
                  <a:pt x="154" y="2"/>
                </a:lnTo>
                <a:lnTo>
                  <a:pt x="200" y="2"/>
                </a:lnTo>
                <a:lnTo>
                  <a:pt x="218" y="20"/>
                </a:lnTo>
                <a:lnTo>
                  <a:pt x="225" y="2"/>
                </a:lnTo>
                <a:lnTo>
                  <a:pt x="274" y="2"/>
                </a:lnTo>
                <a:lnTo>
                  <a:pt x="282" y="16"/>
                </a:lnTo>
                <a:lnTo>
                  <a:pt x="313" y="320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56" name="Freeform 28"/>
          <p:cNvSpPr>
            <a:spLocks/>
          </p:cNvSpPr>
          <p:nvPr/>
        </p:nvSpPr>
        <p:spPr bwMode="auto">
          <a:xfrm>
            <a:off x="1038225" y="3481388"/>
            <a:ext cx="46038" cy="84137"/>
          </a:xfrm>
          <a:custGeom>
            <a:avLst/>
            <a:gdLst/>
            <a:ahLst/>
            <a:cxnLst>
              <a:cxn ang="0">
                <a:pos x="56" y="0"/>
              </a:cxn>
              <a:cxn ang="0">
                <a:pos x="39" y="13"/>
              </a:cxn>
              <a:cxn ang="0">
                <a:pos x="0" y="106"/>
              </a:cxn>
            </a:cxnLst>
            <a:rect l="0" t="0" r="r" b="b"/>
            <a:pathLst>
              <a:path w="56" h="106">
                <a:moveTo>
                  <a:pt x="56" y="0"/>
                </a:moveTo>
                <a:lnTo>
                  <a:pt x="39" y="13"/>
                </a:lnTo>
                <a:lnTo>
                  <a:pt x="0" y="106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57" name="Freeform 29"/>
          <p:cNvSpPr>
            <a:spLocks/>
          </p:cNvSpPr>
          <p:nvPr/>
        </p:nvSpPr>
        <p:spPr bwMode="auto">
          <a:xfrm>
            <a:off x="1158875" y="3498850"/>
            <a:ext cx="57150" cy="41275"/>
          </a:xfrm>
          <a:custGeom>
            <a:avLst/>
            <a:gdLst/>
            <a:ahLst/>
            <a:cxnLst>
              <a:cxn ang="0">
                <a:pos x="72" y="0"/>
              </a:cxn>
              <a:cxn ang="0">
                <a:pos x="45" y="21"/>
              </a:cxn>
              <a:cxn ang="0">
                <a:pos x="21" y="37"/>
              </a:cxn>
              <a:cxn ang="0">
                <a:pos x="0" y="50"/>
              </a:cxn>
            </a:cxnLst>
            <a:rect l="0" t="0" r="r" b="b"/>
            <a:pathLst>
              <a:path w="72" h="50">
                <a:moveTo>
                  <a:pt x="72" y="0"/>
                </a:moveTo>
                <a:lnTo>
                  <a:pt x="45" y="21"/>
                </a:lnTo>
                <a:lnTo>
                  <a:pt x="21" y="37"/>
                </a:lnTo>
                <a:lnTo>
                  <a:pt x="0" y="50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58" name="Freeform 30"/>
          <p:cNvSpPr>
            <a:spLocks/>
          </p:cNvSpPr>
          <p:nvPr/>
        </p:nvSpPr>
        <p:spPr bwMode="auto">
          <a:xfrm>
            <a:off x="1365250" y="3587750"/>
            <a:ext cx="39688" cy="1460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" y="123"/>
              </a:cxn>
              <a:cxn ang="0">
                <a:pos x="50" y="185"/>
              </a:cxn>
            </a:cxnLst>
            <a:rect l="0" t="0" r="r" b="b"/>
            <a:pathLst>
              <a:path w="50" h="185">
                <a:moveTo>
                  <a:pt x="0" y="0"/>
                </a:moveTo>
                <a:lnTo>
                  <a:pt x="45" y="123"/>
                </a:lnTo>
                <a:lnTo>
                  <a:pt x="50" y="185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59" name="Line 31"/>
          <p:cNvSpPr>
            <a:spLocks noChangeShapeType="1"/>
          </p:cNvSpPr>
          <p:nvPr/>
        </p:nvSpPr>
        <p:spPr bwMode="auto">
          <a:xfrm>
            <a:off x="1493838" y="3497263"/>
            <a:ext cx="30162" cy="71437"/>
          </a:xfrm>
          <a:prstGeom prst="line">
            <a:avLst/>
          </a:prstGeom>
          <a:noFill/>
          <a:ln w="158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60" name="Line 32"/>
          <p:cNvSpPr>
            <a:spLocks noChangeShapeType="1"/>
          </p:cNvSpPr>
          <p:nvPr/>
        </p:nvSpPr>
        <p:spPr bwMode="auto">
          <a:xfrm>
            <a:off x="1579563" y="3546475"/>
            <a:ext cx="17462" cy="36513"/>
          </a:xfrm>
          <a:prstGeom prst="line">
            <a:avLst/>
          </a:prstGeom>
          <a:noFill/>
          <a:ln w="158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61" name="Freeform 33"/>
          <p:cNvSpPr>
            <a:spLocks/>
          </p:cNvSpPr>
          <p:nvPr/>
        </p:nvSpPr>
        <p:spPr bwMode="auto">
          <a:xfrm>
            <a:off x="985838" y="3311525"/>
            <a:ext cx="50800" cy="53975"/>
          </a:xfrm>
          <a:custGeom>
            <a:avLst/>
            <a:gdLst/>
            <a:ahLst/>
            <a:cxnLst>
              <a:cxn ang="0">
                <a:pos x="62" y="68"/>
              </a:cxn>
              <a:cxn ang="0">
                <a:pos x="64" y="18"/>
              </a:cxn>
              <a:cxn ang="0">
                <a:pos x="52" y="0"/>
              </a:cxn>
              <a:cxn ang="0">
                <a:pos x="6" y="0"/>
              </a:cxn>
              <a:cxn ang="0">
                <a:pos x="0" y="68"/>
              </a:cxn>
              <a:cxn ang="0">
                <a:pos x="62" y="68"/>
              </a:cxn>
              <a:cxn ang="0">
                <a:pos x="62" y="68"/>
              </a:cxn>
            </a:cxnLst>
            <a:rect l="0" t="0" r="r" b="b"/>
            <a:pathLst>
              <a:path w="64" h="68">
                <a:moveTo>
                  <a:pt x="62" y="68"/>
                </a:moveTo>
                <a:lnTo>
                  <a:pt x="64" y="18"/>
                </a:lnTo>
                <a:lnTo>
                  <a:pt x="52" y="0"/>
                </a:lnTo>
                <a:lnTo>
                  <a:pt x="6" y="0"/>
                </a:lnTo>
                <a:lnTo>
                  <a:pt x="0" y="68"/>
                </a:lnTo>
                <a:lnTo>
                  <a:pt x="62" y="68"/>
                </a:lnTo>
                <a:lnTo>
                  <a:pt x="62" y="68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62" name="Freeform 34"/>
          <p:cNvSpPr>
            <a:spLocks/>
          </p:cNvSpPr>
          <p:nvPr/>
        </p:nvSpPr>
        <p:spPr bwMode="auto">
          <a:xfrm>
            <a:off x="1085850" y="3311525"/>
            <a:ext cx="196850" cy="52388"/>
          </a:xfrm>
          <a:custGeom>
            <a:avLst/>
            <a:gdLst/>
            <a:ahLst/>
            <a:cxnLst>
              <a:cxn ang="0">
                <a:pos x="184" y="16"/>
              </a:cxn>
              <a:cxn ang="0">
                <a:pos x="169" y="0"/>
              </a:cxn>
              <a:cxn ang="0">
                <a:pos x="132" y="0"/>
              </a:cxn>
              <a:cxn ang="0">
                <a:pos x="128" y="16"/>
              </a:cxn>
              <a:cxn ang="0">
                <a:pos x="113" y="0"/>
              </a:cxn>
              <a:cxn ang="0">
                <a:pos x="70" y="0"/>
              </a:cxn>
              <a:cxn ang="0">
                <a:pos x="62" y="18"/>
              </a:cxn>
              <a:cxn ang="0">
                <a:pos x="45" y="0"/>
              </a:cxn>
              <a:cxn ang="0">
                <a:pos x="14" y="0"/>
              </a:cxn>
              <a:cxn ang="0">
                <a:pos x="4" y="16"/>
              </a:cxn>
              <a:cxn ang="0">
                <a:pos x="0" y="66"/>
              </a:cxn>
              <a:cxn ang="0">
                <a:pos x="248" y="66"/>
              </a:cxn>
              <a:cxn ang="0">
                <a:pos x="248" y="14"/>
              </a:cxn>
              <a:cxn ang="0">
                <a:pos x="235" y="0"/>
              </a:cxn>
              <a:cxn ang="0">
                <a:pos x="190" y="0"/>
              </a:cxn>
              <a:cxn ang="0">
                <a:pos x="184" y="14"/>
              </a:cxn>
              <a:cxn ang="0">
                <a:pos x="184" y="16"/>
              </a:cxn>
            </a:cxnLst>
            <a:rect l="0" t="0" r="r" b="b"/>
            <a:pathLst>
              <a:path w="248" h="66">
                <a:moveTo>
                  <a:pt x="184" y="16"/>
                </a:moveTo>
                <a:lnTo>
                  <a:pt x="169" y="0"/>
                </a:lnTo>
                <a:lnTo>
                  <a:pt x="132" y="0"/>
                </a:lnTo>
                <a:lnTo>
                  <a:pt x="128" y="16"/>
                </a:lnTo>
                <a:lnTo>
                  <a:pt x="113" y="0"/>
                </a:lnTo>
                <a:lnTo>
                  <a:pt x="70" y="0"/>
                </a:lnTo>
                <a:lnTo>
                  <a:pt x="62" y="18"/>
                </a:lnTo>
                <a:lnTo>
                  <a:pt x="45" y="0"/>
                </a:lnTo>
                <a:lnTo>
                  <a:pt x="14" y="0"/>
                </a:lnTo>
                <a:lnTo>
                  <a:pt x="4" y="16"/>
                </a:lnTo>
                <a:lnTo>
                  <a:pt x="0" y="66"/>
                </a:lnTo>
                <a:lnTo>
                  <a:pt x="248" y="66"/>
                </a:lnTo>
                <a:lnTo>
                  <a:pt x="248" y="14"/>
                </a:lnTo>
                <a:lnTo>
                  <a:pt x="235" y="0"/>
                </a:lnTo>
                <a:lnTo>
                  <a:pt x="190" y="0"/>
                </a:lnTo>
                <a:lnTo>
                  <a:pt x="184" y="14"/>
                </a:lnTo>
                <a:lnTo>
                  <a:pt x="184" y="16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63" name="Freeform 35"/>
          <p:cNvSpPr>
            <a:spLocks/>
          </p:cNvSpPr>
          <p:nvPr/>
        </p:nvSpPr>
        <p:spPr bwMode="auto">
          <a:xfrm>
            <a:off x="1311275" y="3309938"/>
            <a:ext cx="200025" cy="55562"/>
          </a:xfrm>
          <a:custGeom>
            <a:avLst/>
            <a:gdLst/>
            <a:ahLst/>
            <a:cxnLst>
              <a:cxn ang="0">
                <a:pos x="252" y="70"/>
              </a:cxn>
              <a:cxn ang="0">
                <a:pos x="252" y="16"/>
              </a:cxn>
              <a:cxn ang="0">
                <a:pos x="243" y="0"/>
              </a:cxn>
              <a:cxn ang="0">
                <a:pos x="200" y="0"/>
              </a:cxn>
              <a:cxn ang="0">
                <a:pos x="192" y="18"/>
              </a:cxn>
              <a:cxn ang="0">
                <a:pos x="179" y="0"/>
              </a:cxn>
              <a:cxn ang="0">
                <a:pos x="132" y="0"/>
              </a:cxn>
              <a:cxn ang="0">
                <a:pos x="128" y="18"/>
              </a:cxn>
              <a:cxn ang="0">
                <a:pos x="115" y="0"/>
              </a:cxn>
              <a:cxn ang="0">
                <a:pos x="72" y="0"/>
              </a:cxn>
              <a:cxn ang="0">
                <a:pos x="68" y="18"/>
              </a:cxn>
              <a:cxn ang="0">
                <a:pos x="49" y="0"/>
              </a:cxn>
              <a:cxn ang="0">
                <a:pos x="8" y="0"/>
              </a:cxn>
              <a:cxn ang="0">
                <a:pos x="0" y="16"/>
              </a:cxn>
              <a:cxn ang="0">
                <a:pos x="0" y="70"/>
              </a:cxn>
              <a:cxn ang="0">
                <a:pos x="252" y="70"/>
              </a:cxn>
              <a:cxn ang="0">
                <a:pos x="252" y="70"/>
              </a:cxn>
            </a:cxnLst>
            <a:rect l="0" t="0" r="r" b="b"/>
            <a:pathLst>
              <a:path w="252" h="70">
                <a:moveTo>
                  <a:pt x="252" y="70"/>
                </a:moveTo>
                <a:lnTo>
                  <a:pt x="252" y="16"/>
                </a:lnTo>
                <a:lnTo>
                  <a:pt x="243" y="0"/>
                </a:lnTo>
                <a:lnTo>
                  <a:pt x="200" y="0"/>
                </a:lnTo>
                <a:lnTo>
                  <a:pt x="192" y="18"/>
                </a:lnTo>
                <a:lnTo>
                  <a:pt x="179" y="0"/>
                </a:lnTo>
                <a:lnTo>
                  <a:pt x="132" y="0"/>
                </a:lnTo>
                <a:lnTo>
                  <a:pt x="128" y="18"/>
                </a:lnTo>
                <a:lnTo>
                  <a:pt x="115" y="0"/>
                </a:lnTo>
                <a:lnTo>
                  <a:pt x="72" y="0"/>
                </a:lnTo>
                <a:lnTo>
                  <a:pt x="68" y="18"/>
                </a:lnTo>
                <a:lnTo>
                  <a:pt x="49" y="0"/>
                </a:lnTo>
                <a:lnTo>
                  <a:pt x="8" y="0"/>
                </a:lnTo>
                <a:lnTo>
                  <a:pt x="0" y="16"/>
                </a:lnTo>
                <a:lnTo>
                  <a:pt x="0" y="70"/>
                </a:lnTo>
                <a:lnTo>
                  <a:pt x="252" y="70"/>
                </a:lnTo>
                <a:lnTo>
                  <a:pt x="252" y="70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64" name="Freeform 36"/>
          <p:cNvSpPr>
            <a:spLocks/>
          </p:cNvSpPr>
          <p:nvPr/>
        </p:nvSpPr>
        <p:spPr bwMode="auto">
          <a:xfrm>
            <a:off x="1536700" y="3309938"/>
            <a:ext cx="206375" cy="55562"/>
          </a:xfrm>
          <a:custGeom>
            <a:avLst/>
            <a:gdLst/>
            <a:ahLst/>
            <a:cxnLst>
              <a:cxn ang="0">
                <a:pos x="210" y="70"/>
              </a:cxn>
              <a:cxn ang="0">
                <a:pos x="2" y="70"/>
              </a:cxn>
              <a:cxn ang="0">
                <a:pos x="0" y="22"/>
              </a:cxn>
              <a:cxn ang="0">
                <a:pos x="12" y="0"/>
              </a:cxn>
              <a:cxn ang="0">
                <a:pos x="55" y="0"/>
              </a:cxn>
              <a:cxn ang="0">
                <a:pos x="70" y="18"/>
              </a:cxn>
              <a:cxn ang="0">
                <a:pos x="74" y="0"/>
              </a:cxn>
              <a:cxn ang="0">
                <a:pos x="115" y="0"/>
              </a:cxn>
              <a:cxn ang="0">
                <a:pos x="134" y="18"/>
              </a:cxn>
              <a:cxn ang="0">
                <a:pos x="140" y="0"/>
              </a:cxn>
              <a:cxn ang="0">
                <a:pos x="183" y="0"/>
              </a:cxn>
              <a:cxn ang="0">
                <a:pos x="200" y="18"/>
              </a:cxn>
              <a:cxn ang="0">
                <a:pos x="208" y="0"/>
              </a:cxn>
              <a:cxn ang="0">
                <a:pos x="251" y="0"/>
              </a:cxn>
              <a:cxn ang="0">
                <a:pos x="260" y="22"/>
              </a:cxn>
              <a:cxn ang="0">
                <a:pos x="260" y="70"/>
              </a:cxn>
              <a:cxn ang="0">
                <a:pos x="210" y="70"/>
              </a:cxn>
              <a:cxn ang="0">
                <a:pos x="210" y="70"/>
              </a:cxn>
            </a:cxnLst>
            <a:rect l="0" t="0" r="r" b="b"/>
            <a:pathLst>
              <a:path w="260" h="70">
                <a:moveTo>
                  <a:pt x="210" y="70"/>
                </a:moveTo>
                <a:lnTo>
                  <a:pt x="2" y="70"/>
                </a:lnTo>
                <a:lnTo>
                  <a:pt x="0" y="22"/>
                </a:lnTo>
                <a:lnTo>
                  <a:pt x="12" y="0"/>
                </a:lnTo>
                <a:lnTo>
                  <a:pt x="55" y="0"/>
                </a:lnTo>
                <a:lnTo>
                  <a:pt x="70" y="18"/>
                </a:lnTo>
                <a:lnTo>
                  <a:pt x="74" y="0"/>
                </a:lnTo>
                <a:lnTo>
                  <a:pt x="115" y="0"/>
                </a:lnTo>
                <a:lnTo>
                  <a:pt x="134" y="18"/>
                </a:lnTo>
                <a:lnTo>
                  <a:pt x="140" y="0"/>
                </a:lnTo>
                <a:lnTo>
                  <a:pt x="183" y="0"/>
                </a:lnTo>
                <a:lnTo>
                  <a:pt x="200" y="18"/>
                </a:lnTo>
                <a:lnTo>
                  <a:pt x="208" y="0"/>
                </a:lnTo>
                <a:lnTo>
                  <a:pt x="251" y="0"/>
                </a:lnTo>
                <a:lnTo>
                  <a:pt x="260" y="22"/>
                </a:lnTo>
                <a:lnTo>
                  <a:pt x="260" y="70"/>
                </a:lnTo>
                <a:lnTo>
                  <a:pt x="210" y="70"/>
                </a:lnTo>
                <a:lnTo>
                  <a:pt x="210" y="70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65" name="Freeform 37"/>
          <p:cNvSpPr>
            <a:spLocks/>
          </p:cNvSpPr>
          <p:nvPr/>
        </p:nvSpPr>
        <p:spPr bwMode="auto">
          <a:xfrm>
            <a:off x="1776413" y="3308350"/>
            <a:ext cx="163512" cy="55563"/>
          </a:xfrm>
          <a:custGeom>
            <a:avLst/>
            <a:gdLst/>
            <a:ahLst/>
            <a:cxnLst>
              <a:cxn ang="0">
                <a:pos x="159" y="70"/>
              </a:cxn>
              <a:cxn ang="0">
                <a:pos x="0" y="70"/>
              </a:cxn>
              <a:cxn ang="0">
                <a:pos x="0" y="14"/>
              </a:cxn>
              <a:cxn ang="0">
                <a:pos x="6" y="2"/>
              </a:cxn>
              <a:cxn ang="0">
                <a:pos x="50" y="2"/>
              </a:cxn>
              <a:cxn ang="0">
                <a:pos x="64" y="20"/>
              </a:cxn>
              <a:cxn ang="0">
                <a:pos x="66" y="0"/>
              </a:cxn>
              <a:cxn ang="0">
                <a:pos x="120" y="0"/>
              </a:cxn>
              <a:cxn ang="0">
                <a:pos x="134" y="18"/>
              </a:cxn>
              <a:cxn ang="0">
                <a:pos x="142" y="2"/>
              </a:cxn>
              <a:cxn ang="0">
                <a:pos x="188" y="2"/>
              </a:cxn>
              <a:cxn ang="0">
                <a:pos x="202" y="20"/>
              </a:cxn>
              <a:cxn ang="0">
                <a:pos x="206" y="70"/>
              </a:cxn>
              <a:cxn ang="0">
                <a:pos x="159" y="70"/>
              </a:cxn>
              <a:cxn ang="0">
                <a:pos x="159" y="70"/>
              </a:cxn>
            </a:cxnLst>
            <a:rect l="0" t="0" r="r" b="b"/>
            <a:pathLst>
              <a:path w="206" h="70">
                <a:moveTo>
                  <a:pt x="159" y="70"/>
                </a:moveTo>
                <a:lnTo>
                  <a:pt x="0" y="70"/>
                </a:lnTo>
                <a:lnTo>
                  <a:pt x="0" y="14"/>
                </a:lnTo>
                <a:lnTo>
                  <a:pt x="6" y="2"/>
                </a:lnTo>
                <a:lnTo>
                  <a:pt x="50" y="2"/>
                </a:lnTo>
                <a:lnTo>
                  <a:pt x="64" y="20"/>
                </a:lnTo>
                <a:lnTo>
                  <a:pt x="66" y="0"/>
                </a:lnTo>
                <a:lnTo>
                  <a:pt x="120" y="0"/>
                </a:lnTo>
                <a:lnTo>
                  <a:pt x="134" y="18"/>
                </a:lnTo>
                <a:lnTo>
                  <a:pt x="142" y="2"/>
                </a:lnTo>
                <a:lnTo>
                  <a:pt x="188" y="2"/>
                </a:lnTo>
                <a:lnTo>
                  <a:pt x="202" y="20"/>
                </a:lnTo>
                <a:lnTo>
                  <a:pt x="206" y="70"/>
                </a:lnTo>
                <a:lnTo>
                  <a:pt x="159" y="70"/>
                </a:lnTo>
                <a:lnTo>
                  <a:pt x="159" y="70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66" name="Freeform 38"/>
          <p:cNvSpPr>
            <a:spLocks/>
          </p:cNvSpPr>
          <p:nvPr/>
        </p:nvSpPr>
        <p:spPr bwMode="auto">
          <a:xfrm>
            <a:off x="1962150" y="3308350"/>
            <a:ext cx="219075" cy="55563"/>
          </a:xfrm>
          <a:custGeom>
            <a:avLst/>
            <a:gdLst/>
            <a:ahLst/>
            <a:cxnLst>
              <a:cxn ang="0">
                <a:pos x="87" y="0"/>
              </a:cxn>
              <a:cxn ang="0">
                <a:pos x="180" y="0"/>
              </a:cxn>
              <a:cxn ang="0">
                <a:pos x="180" y="0"/>
              </a:cxn>
              <a:cxn ang="0">
                <a:pos x="267" y="0"/>
              </a:cxn>
              <a:cxn ang="0">
                <a:pos x="275" y="70"/>
              </a:cxn>
              <a:cxn ang="0">
                <a:pos x="186" y="70"/>
              </a:cxn>
              <a:cxn ang="0">
                <a:pos x="186" y="70"/>
              </a:cxn>
              <a:cxn ang="0">
                <a:pos x="91" y="70"/>
              </a:cxn>
              <a:cxn ang="0">
                <a:pos x="0" y="70"/>
              </a:cxn>
              <a:cxn ang="0">
                <a:pos x="0" y="0"/>
              </a:cxn>
              <a:cxn ang="0">
                <a:pos x="87" y="0"/>
              </a:cxn>
              <a:cxn ang="0">
                <a:pos x="87" y="0"/>
              </a:cxn>
            </a:cxnLst>
            <a:rect l="0" t="0" r="r" b="b"/>
            <a:pathLst>
              <a:path w="275" h="70">
                <a:moveTo>
                  <a:pt x="87" y="0"/>
                </a:moveTo>
                <a:lnTo>
                  <a:pt x="180" y="0"/>
                </a:lnTo>
                <a:lnTo>
                  <a:pt x="180" y="0"/>
                </a:lnTo>
                <a:lnTo>
                  <a:pt x="267" y="0"/>
                </a:lnTo>
                <a:lnTo>
                  <a:pt x="275" y="70"/>
                </a:lnTo>
                <a:lnTo>
                  <a:pt x="186" y="70"/>
                </a:lnTo>
                <a:lnTo>
                  <a:pt x="186" y="70"/>
                </a:lnTo>
                <a:lnTo>
                  <a:pt x="91" y="70"/>
                </a:lnTo>
                <a:lnTo>
                  <a:pt x="0" y="70"/>
                </a:lnTo>
                <a:lnTo>
                  <a:pt x="0" y="0"/>
                </a:lnTo>
                <a:lnTo>
                  <a:pt x="87" y="0"/>
                </a:lnTo>
                <a:lnTo>
                  <a:pt x="87" y="0"/>
                </a:lnTo>
              </a:path>
            </a:pathLst>
          </a:cu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67" name="Line 39"/>
          <p:cNvSpPr>
            <a:spLocks noChangeShapeType="1"/>
          </p:cNvSpPr>
          <p:nvPr/>
        </p:nvSpPr>
        <p:spPr bwMode="auto">
          <a:xfrm flipH="1" flipV="1">
            <a:off x="2032000" y="3309938"/>
            <a:ext cx="3175" cy="53975"/>
          </a:xfrm>
          <a:prstGeom prst="line">
            <a:avLst/>
          </a:prstGeom>
          <a:noFill/>
          <a:ln w="158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68" name="Line 40"/>
          <p:cNvSpPr>
            <a:spLocks noChangeShapeType="1"/>
          </p:cNvSpPr>
          <p:nvPr/>
        </p:nvSpPr>
        <p:spPr bwMode="auto">
          <a:xfrm flipH="1" flipV="1">
            <a:off x="2105025" y="3309938"/>
            <a:ext cx="4763" cy="53975"/>
          </a:xfrm>
          <a:prstGeom prst="line">
            <a:avLst/>
          </a:prstGeom>
          <a:noFill/>
          <a:ln w="158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69" name="Freeform 41"/>
          <p:cNvSpPr>
            <a:spLocks/>
          </p:cNvSpPr>
          <p:nvPr/>
        </p:nvSpPr>
        <p:spPr bwMode="auto">
          <a:xfrm>
            <a:off x="1143000" y="2286000"/>
            <a:ext cx="900113" cy="701675"/>
          </a:xfrm>
          <a:custGeom>
            <a:avLst/>
            <a:gdLst/>
            <a:ahLst/>
            <a:cxnLst>
              <a:cxn ang="0">
                <a:pos x="19" y="882"/>
              </a:cxn>
              <a:cxn ang="0">
                <a:pos x="11" y="878"/>
              </a:cxn>
              <a:cxn ang="0">
                <a:pos x="4" y="872"/>
              </a:cxn>
              <a:cxn ang="0">
                <a:pos x="2" y="863"/>
              </a:cxn>
              <a:cxn ang="0">
                <a:pos x="0" y="855"/>
              </a:cxn>
              <a:cxn ang="0">
                <a:pos x="0" y="27"/>
              </a:cxn>
              <a:cxn ang="0">
                <a:pos x="4" y="17"/>
              </a:cxn>
              <a:cxn ang="0">
                <a:pos x="8" y="12"/>
              </a:cxn>
              <a:cxn ang="0">
                <a:pos x="15" y="6"/>
              </a:cxn>
              <a:cxn ang="0">
                <a:pos x="25" y="0"/>
              </a:cxn>
              <a:cxn ang="0">
                <a:pos x="1119" y="0"/>
              </a:cxn>
              <a:cxn ang="0">
                <a:pos x="1125" y="4"/>
              </a:cxn>
              <a:cxn ang="0">
                <a:pos x="1129" y="8"/>
              </a:cxn>
              <a:cxn ang="0">
                <a:pos x="1132" y="15"/>
              </a:cxn>
              <a:cxn ang="0">
                <a:pos x="1132" y="21"/>
              </a:cxn>
              <a:cxn ang="0">
                <a:pos x="1132" y="849"/>
              </a:cxn>
              <a:cxn ang="0">
                <a:pos x="1129" y="861"/>
              </a:cxn>
              <a:cxn ang="0">
                <a:pos x="1121" y="871"/>
              </a:cxn>
              <a:cxn ang="0">
                <a:pos x="1109" y="878"/>
              </a:cxn>
              <a:cxn ang="0">
                <a:pos x="1094" y="882"/>
              </a:cxn>
              <a:cxn ang="0">
                <a:pos x="19" y="882"/>
              </a:cxn>
            </a:cxnLst>
            <a:rect l="0" t="0" r="r" b="b"/>
            <a:pathLst>
              <a:path w="1132" h="882">
                <a:moveTo>
                  <a:pt x="19" y="882"/>
                </a:moveTo>
                <a:lnTo>
                  <a:pt x="11" y="878"/>
                </a:lnTo>
                <a:lnTo>
                  <a:pt x="4" y="872"/>
                </a:lnTo>
                <a:lnTo>
                  <a:pt x="2" y="863"/>
                </a:lnTo>
                <a:lnTo>
                  <a:pt x="0" y="855"/>
                </a:lnTo>
                <a:lnTo>
                  <a:pt x="0" y="27"/>
                </a:lnTo>
                <a:lnTo>
                  <a:pt x="4" y="17"/>
                </a:lnTo>
                <a:lnTo>
                  <a:pt x="8" y="12"/>
                </a:lnTo>
                <a:lnTo>
                  <a:pt x="15" y="6"/>
                </a:lnTo>
                <a:lnTo>
                  <a:pt x="25" y="0"/>
                </a:lnTo>
                <a:lnTo>
                  <a:pt x="1119" y="0"/>
                </a:lnTo>
                <a:lnTo>
                  <a:pt x="1125" y="4"/>
                </a:lnTo>
                <a:lnTo>
                  <a:pt x="1129" y="8"/>
                </a:lnTo>
                <a:lnTo>
                  <a:pt x="1132" y="15"/>
                </a:lnTo>
                <a:lnTo>
                  <a:pt x="1132" y="21"/>
                </a:lnTo>
                <a:lnTo>
                  <a:pt x="1132" y="849"/>
                </a:lnTo>
                <a:lnTo>
                  <a:pt x="1129" y="861"/>
                </a:lnTo>
                <a:lnTo>
                  <a:pt x="1121" y="871"/>
                </a:lnTo>
                <a:lnTo>
                  <a:pt x="1109" y="878"/>
                </a:lnTo>
                <a:lnTo>
                  <a:pt x="1094" y="882"/>
                </a:lnTo>
                <a:lnTo>
                  <a:pt x="19" y="882"/>
                </a:lnTo>
                <a:close/>
              </a:path>
            </a:pathLst>
          </a:custGeom>
          <a:solidFill>
            <a:schemeClr val="tx1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52970" name="Text Box 42"/>
          <p:cNvSpPr txBox="1">
            <a:spLocks noChangeArrowheads="1"/>
          </p:cNvSpPr>
          <p:nvPr/>
        </p:nvSpPr>
        <p:spPr bwMode="auto">
          <a:xfrm>
            <a:off x="1157054" y="24225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AR" sz="2000" b="1" smtClean="0">
                <a:solidFill>
                  <a:schemeClr val="bg2"/>
                </a:solidFill>
              </a:rPr>
              <a:t>ASPX</a:t>
            </a:r>
            <a:endParaRPr lang="es-AR" sz="2000" b="1">
              <a:solidFill>
                <a:schemeClr val="bg2"/>
              </a:solidFill>
            </a:endParaRPr>
          </a:p>
        </p:txBody>
      </p:sp>
      <p:sp>
        <p:nvSpPr>
          <p:cNvPr id="252971" name="Line 43"/>
          <p:cNvSpPr>
            <a:spLocks noChangeShapeType="1"/>
          </p:cNvSpPr>
          <p:nvPr/>
        </p:nvSpPr>
        <p:spPr bwMode="auto">
          <a:xfrm>
            <a:off x="2667000" y="2895600"/>
            <a:ext cx="3733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52972" name="AutoShape 44"/>
          <p:cNvSpPr>
            <a:spLocks noChangeArrowheads="1"/>
          </p:cNvSpPr>
          <p:nvPr/>
        </p:nvSpPr>
        <p:spPr bwMode="auto">
          <a:xfrm>
            <a:off x="7162800" y="4648200"/>
            <a:ext cx="1447800" cy="1066800"/>
          </a:xfrm>
          <a:prstGeom prst="flowChartPunchedTap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s-AR" sz="3200" b="1" smtClean="0"/>
              <a:t>.ASPX</a:t>
            </a:r>
            <a:endParaRPr lang="es-AR" sz="3200" b="1"/>
          </a:p>
        </p:txBody>
      </p:sp>
      <p:sp>
        <p:nvSpPr>
          <p:cNvPr id="252973" name="Line 45"/>
          <p:cNvSpPr>
            <a:spLocks noChangeShapeType="1"/>
          </p:cNvSpPr>
          <p:nvPr/>
        </p:nvSpPr>
        <p:spPr bwMode="auto">
          <a:xfrm>
            <a:off x="7467600" y="4038600"/>
            <a:ext cx="3048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88" y="228600"/>
            <a:ext cx="8532812" cy="1244600"/>
          </a:xfrm>
        </p:spPr>
        <p:txBody>
          <a:bodyPr/>
          <a:lstStyle/>
          <a:p>
            <a:r>
              <a:rPr lang="es-AR" sz="4000" smtClean="0"/>
              <a:t>Arquitectura</a:t>
            </a:r>
            <a:endParaRPr lang="es-AR" sz="4000"/>
          </a:p>
        </p:txBody>
      </p:sp>
      <p:pic>
        <p:nvPicPr>
          <p:cNvPr id="254979" name="Picture 3" descr="j02498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1981200"/>
            <a:ext cx="1663700" cy="1928813"/>
          </a:xfrm>
          <a:prstGeom prst="rect">
            <a:avLst/>
          </a:prstGeom>
          <a:noFill/>
        </p:spPr>
      </p:pic>
      <p:sp>
        <p:nvSpPr>
          <p:cNvPr id="254980" name="Line 4"/>
          <p:cNvSpPr>
            <a:spLocks noChangeShapeType="1"/>
          </p:cNvSpPr>
          <p:nvPr/>
        </p:nvSpPr>
        <p:spPr bwMode="auto">
          <a:xfrm>
            <a:off x="2819400" y="2590800"/>
            <a:ext cx="3581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54981" name="AutoShape 5"/>
          <p:cNvSpPr>
            <a:spLocks noChangeArrowheads="1"/>
          </p:cNvSpPr>
          <p:nvPr/>
        </p:nvSpPr>
        <p:spPr bwMode="auto">
          <a:xfrm>
            <a:off x="7162800" y="4648200"/>
            <a:ext cx="1447800" cy="1066800"/>
          </a:xfrm>
          <a:prstGeom prst="flowChartPunchedTap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s-AR" sz="3200" b="1" smtClean="0"/>
              <a:t>.ASPX</a:t>
            </a:r>
            <a:endParaRPr lang="es-AR" sz="3200" b="1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33400" y="2130425"/>
            <a:ext cx="1868488" cy="1603375"/>
            <a:chOff x="336" y="1005"/>
            <a:chExt cx="1177" cy="1010"/>
          </a:xfrm>
        </p:grpSpPr>
        <p:sp>
          <p:nvSpPr>
            <p:cNvPr id="254983" name="Freeform 7"/>
            <p:cNvSpPr>
              <a:spLocks/>
            </p:cNvSpPr>
            <p:nvPr/>
          </p:nvSpPr>
          <p:spPr bwMode="auto">
            <a:xfrm>
              <a:off x="336" y="1005"/>
              <a:ext cx="1040" cy="890"/>
            </a:xfrm>
            <a:custGeom>
              <a:avLst/>
              <a:gdLst/>
              <a:ahLst/>
              <a:cxnLst>
                <a:cxn ang="0">
                  <a:pos x="826" y="1378"/>
                </a:cxn>
                <a:cxn ang="0">
                  <a:pos x="975" y="1345"/>
                </a:cxn>
                <a:cxn ang="0">
                  <a:pos x="1090" y="1318"/>
                </a:cxn>
                <a:cxn ang="0">
                  <a:pos x="857" y="1297"/>
                </a:cxn>
                <a:cxn ang="0">
                  <a:pos x="857" y="1278"/>
                </a:cxn>
                <a:cxn ang="0">
                  <a:pos x="809" y="1272"/>
                </a:cxn>
                <a:cxn ang="0">
                  <a:pos x="807" y="1223"/>
                </a:cxn>
                <a:cxn ang="0">
                  <a:pos x="772" y="1173"/>
                </a:cxn>
                <a:cxn ang="0">
                  <a:pos x="597" y="1161"/>
                </a:cxn>
                <a:cxn ang="0">
                  <a:pos x="589" y="1159"/>
                </a:cxn>
                <a:cxn ang="0">
                  <a:pos x="588" y="1157"/>
                </a:cxn>
                <a:cxn ang="0">
                  <a:pos x="584" y="1154"/>
                </a:cxn>
                <a:cxn ang="0">
                  <a:pos x="634" y="89"/>
                </a:cxn>
                <a:cxn ang="0">
                  <a:pos x="636" y="78"/>
                </a:cxn>
                <a:cxn ang="0">
                  <a:pos x="642" y="70"/>
                </a:cxn>
                <a:cxn ang="0">
                  <a:pos x="650" y="66"/>
                </a:cxn>
                <a:cxn ang="0">
                  <a:pos x="655" y="64"/>
                </a:cxn>
                <a:cxn ang="0">
                  <a:pos x="665" y="62"/>
                </a:cxn>
                <a:cxn ang="0">
                  <a:pos x="1792" y="33"/>
                </a:cxn>
                <a:cxn ang="0">
                  <a:pos x="2009" y="60"/>
                </a:cxn>
                <a:cxn ang="0">
                  <a:pos x="2048" y="83"/>
                </a:cxn>
                <a:cxn ang="0">
                  <a:pos x="2081" y="66"/>
                </a:cxn>
                <a:cxn ang="0">
                  <a:pos x="2017" y="27"/>
                </a:cxn>
                <a:cxn ang="0">
                  <a:pos x="1803" y="0"/>
                </a:cxn>
                <a:cxn ang="0">
                  <a:pos x="603" y="31"/>
                </a:cxn>
                <a:cxn ang="0">
                  <a:pos x="553" y="1194"/>
                </a:cxn>
                <a:cxn ang="0">
                  <a:pos x="764" y="1206"/>
                </a:cxn>
                <a:cxn ang="0">
                  <a:pos x="779" y="1229"/>
                </a:cxn>
                <a:cxn ang="0">
                  <a:pos x="779" y="1295"/>
                </a:cxn>
                <a:cxn ang="0">
                  <a:pos x="838" y="1299"/>
                </a:cxn>
                <a:cxn ang="0">
                  <a:pos x="840" y="1318"/>
                </a:cxn>
                <a:cxn ang="0">
                  <a:pos x="948" y="1326"/>
                </a:cxn>
                <a:cxn ang="0">
                  <a:pos x="560" y="1413"/>
                </a:cxn>
                <a:cxn ang="0">
                  <a:pos x="558" y="1564"/>
                </a:cxn>
                <a:cxn ang="0">
                  <a:pos x="396" y="1545"/>
                </a:cxn>
                <a:cxn ang="0">
                  <a:pos x="279" y="1584"/>
                </a:cxn>
                <a:cxn ang="0">
                  <a:pos x="250" y="1601"/>
                </a:cxn>
                <a:cxn ang="0">
                  <a:pos x="223" y="1617"/>
                </a:cxn>
                <a:cxn ang="0">
                  <a:pos x="182" y="1638"/>
                </a:cxn>
                <a:cxn ang="0">
                  <a:pos x="151" y="1650"/>
                </a:cxn>
                <a:cxn ang="0">
                  <a:pos x="111" y="1663"/>
                </a:cxn>
                <a:cxn ang="0">
                  <a:pos x="64" y="1675"/>
                </a:cxn>
                <a:cxn ang="0">
                  <a:pos x="29" y="1681"/>
                </a:cxn>
                <a:cxn ang="0">
                  <a:pos x="4" y="1689"/>
                </a:cxn>
                <a:cxn ang="0">
                  <a:pos x="0" y="1780"/>
                </a:cxn>
                <a:cxn ang="0">
                  <a:pos x="29" y="1754"/>
                </a:cxn>
                <a:cxn ang="0">
                  <a:pos x="29" y="1706"/>
                </a:cxn>
                <a:cxn ang="0">
                  <a:pos x="101" y="1689"/>
                </a:cxn>
                <a:cxn ang="0">
                  <a:pos x="120" y="1685"/>
                </a:cxn>
                <a:cxn ang="0">
                  <a:pos x="142" y="1677"/>
                </a:cxn>
                <a:cxn ang="0">
                  <a:pos x="211" y="1648"/>
                </a:cxn>
                <a:cxn ang="0">
                  <a:pos x="258" y="1623"/>
                </a:cxn>
                <a:cxn ang="0">
                  <a:pos x="295" y="1601"/>
                </a:cxn>
                <a:cxn ang="0">
                  <a:pos x="318" y="1592"/>
                </a:cxn>
                <a:cxn ang="0">
                  <a:pos x="396" y="1566"/>
                </a:cxn>
                <a:cxn ang="0">
                  <a:pos x="584" y="1592"/>
                </a:cxn>
                <a:cxn ang="0">
                  <a:pos x="586" y="1435"/>
                </a:cxn>
                <a:cxn ang="0">
                  <a:pos x="826" y="1378"/>
                </a:cxn>
              </a:cxnLst>
              <a:rect l="0" t="0" r="r" b="b"/>
              <a:pathLst>
                <a:path w="2081" h="1780">
                  <a:moveTo>
                    <a:pt x="826" y="1378"/>
                  </a:moveTo>
                  <a:lnTo>
                    <a:pt x="975" y="1345"/>
                  </a:lnTo>
                  <a:lnTo>
                    <a:pt x="1090" y="1318"/>
                  </a:lnTo>
                  <a:lnTo>
                    <a:pt x="857" y="1297"/>
                  </a:lnTo>
                  <a:lnTo>
                    <a:pt x="857" y="1278"/>
                  </a:lnTo>
                  <a:lnTo>
                    <a:pt x="809" y="1272"/>
                  </a:lnTo>
                  <a:lnTo>
                    <a:pt x="807" y="1223"/>
                  </a:lnTo>
                  <a:lnTo>
                    <a:pt x="772" y="1173"/>
                  </a:lnTo>
                  <a:lnTo>
                    <a:pt x="597" y="1161"/>
                  </a:lnTo>
                  <a:lnTo>
                    <a:pt x="589" y="1159"/>
                  </a:lnTo>
                  <a:lnTo>
                    <a:pt x="588" y="1157"/>
                  </a:lnTo>
                  <a:lnTo>
                    <a:pt x="584" y="1154"/>
                  </a:lnTo>
                  <a:lnTo>
                    <a:pt x="634" y="89"/>
                  </a:lnTo>
                  <a:lnTo>
                    <a:pt x="636" y="78"/>
                  </a:lnTo>
                  <a:lnTo>
                    <a:pt x="642" y="70"/>
                  </a:lnTo>
                  <a:lnTo>
                    <a:pt x="650" y="66"/>
                  </a:lnTo>
                  <a:lnTo>
                    <a:pt x="655" y="64"/>
                  </a:lnTo>
                  <a:lnTo>
                    <a:pt x="665" y="62"/>
                  </a:lnTo>
                  <a:lnTo>
                    <a:pt x="1792" y="33"/>
                  </a:lnTo>
                  <a:lnTo>
                    <a:pt x="2009" y="60"/>
                  </a:lnTo>
                  <a:lnTo>
                    <a:pt x="2048" y="83"/>
                  </a:lnTo>
                  <a:lnTo>
                    <a:pt x="2081" y="66"/>
                  </a:lnTo>
                  <a:lnTo>
                    <a:pt x="2017" y="27"/>
                  </a:lnTo>
                  <a:lnTo>
                    <a:pt x="1803" y="0"/>
                  </a:lnTo>
                  <a:lnTo>
                    <a:pt x="603" y="31"/>
                  </a:lnTo>
                  <a:lnTo>
                    <a:pt x="553" y="1194"/>
                  </a:lnTo>
                  <a:lnTo>
                    <a:pt x="764" y="1206"/>
                  </a:lnTo>
                  <a:lnTo>
                    <a:pt x="779" y="1229"/>
                  </a:lnTo>
                  <a:lnTo>
                    <a:pt x="779" y="1295"/>
                  </a:lnTo>
                  <a:lnTo>
                    <a:pt x="838" y="1299"/>
                  </a:lnTo>
                  <a:lnTo>
                    <a:pt x="840" y="1318"/>
                  </a:lnTo>
                  <a:lnTo>
                    <a:pt x="948" y="1326"/>
                  </a:lnTo>
                  <a:lnTo>
                    <a:pt x="560" y="1413"/>
                  </a:lnTo>
                  <a:lnTo>
                    <a:pt x="558" y="1564"/>
                  </a:lnTo>
                  <a:lnTo>
                    <a:pt x="396" y="1545"/>
                  </a:lnTo>
                  <a:lnTo>
                    <a:pt x="279" y="1584"/>
                  </a:lnTo>
                  <a:lnTo>
                    <a:pt x="250" y="1601"/>
                  </a:lnTo>
                  <a:lnTo>
                    <a:pt x="223" y="1617"/>
                  </a:lnTo>
                  <a:lnTo>
                    <a:pt x="182" y="1638"/>
                  </a:lnTo>
                  <a:lnTo>
                    <a:pt x="151" y="1650"/>
                  </a:lnTo>
                  <a:lnTo>
                    <a:pt x="111" y="1663"/>
                  </a:lnTo>
                  <a:lnTo>
                    <a:pt x="64" y="1675"/>
                  </a:lnTo>
                  <a:lnTo>
                    <a:pt x="29" y="1681"/>
                  </a:lnTo>
                  <a:lnTo>
                    <a:pt x="4" y="1689"/>
                  </a:lnTo>
                  <a:lnTo>
                    <a:pt x="0" y="1780"/>
                  </a:lnTo>
                  <a:lnTo>
                    <a:pt x="29" y="1754"/>
                  </a:lnTo>
                  <a:lnTo>
                    <a:pt x="29" y="1706"/>
                  </a:lnTo>
                  <a:lnTo>
                    <a:pt x="101" y="1689"/>
                  </a:lnTo>
                  <a:lnTo>
                    <a:pt x="120" y="1685"/>
                  </a:lnTo>
                  <a:lnTo>
                    <a:pt x="142" y="1677"/>
                  </a:lnTo>
                  <a:lnTo>
                    <a:pt x="211" y="1648"/>
                  </a:lnTo>
                  <a:lnTo>
                    <a:pt x="258" y="1623"/>
                  </a:lnTo>
                  <a:lnTo>
                    <a:pt x="295" y="1601"/>
                  </a:lnTo>
                  <a:lnTo>
                    <a:pt x="318" y="1592"/>
                  </a:lnTo>
                  <a:lnTo>
                    <a:pt x="396" y="1566"/>
                  </a:lnTo>
                  <a:lnTo>
                    <a:pt x="584" y="1592"/>
                  </a:lnTo>
                  <a:lnTo>
                    <a:pt x="586" y="1435"/>
                  </a:lnTo>
                  <a:lnTo>
                    <a:pt x="826" y="1378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4984" name="Freeform 8"/>
            <p:cNvSpPr>
              <a:spLocks/>
            </p:cNvSpPr>
            <p:nvPr/>
          </p:nvSpPr>
          <p:spPr bwMode="auto">
            <a:xfrm>
              <a:off x="336" y="1873"/>
              <a:ext cx="913" cy="142"/>
            </a:xfrm>
            <a:custGeom>
              <a:avLst/>
              <a:gdLst/>
              <a:ahLst/>
              <a:cxnLst>
                <a:cxn ang="0">
                  <a:pos x="1359" y="167"/>
                </a:cxn>
                <a:cxn ang="0">
                  <a:pos x="1288" y="194"/>
                </a:cxn>
                <a:cxn ang="0">
                  <a:pos x="29" y="19"/>
                </a:cxn>
                <a:cxn ang="0">
                  <a:pos x="1258" y="223"/>
                </a:cxn>
                <a:cxn ang="0">
                  <a:pos x="1301" y="215"/>
                </a:cxn>
                <a:cxn ang="0">
                  <a:pos x="1344" y="200"/>
                </a:cxn>
                <a:cxn ang="0">
                  <a:pos x="1381" y="180"/>
                </a:cxn>
                <a:cxn ang="0">
                  <a:pos x="1392" y="209"/>
                </a:cxn>
                <a:cxn ang="0">
                  <a:pos x="1617" y="285"/>
                </a:cxn>
                <a:cxn ang="0">
                  <a:pos x="1811" y="157"/>
                </a:cxn>
                <a:cxn ang="0">
                  <a:pos x="1827" y="132"/>
                </a:cxn>
                <a:cxn ang="0">
                  <a:pos x="1825" y="107"/>
                </a:cxn>
                <a:cxn ang="0">
                  <a:pos x="1805" y="85"/>
                </a:cxn>
                <a:cxn ang="0">
                  <a:pos x="1782" y="70"/>
                </a:cxn>
                <a:cxn ang="0">
                  <a:pos x="1743" y="56"/>
                </a:cxn>
                <a:cxn ang="0">
                  <a:pos x="1693" y="43"/>
                </a:cxn>
                <a:cxn ang="0">
                  <a:pos x="1743" y="16"/>
                </a:cxn>
                <a:cxn ang="0">
                  <a:pos x="1611" y="35"/>
                </a:cxn>
                <a:cxn ang="0">
                  <a:pos x="1563" y="37"/>
                </a:cxn>
                <a:cxn ang="0">
                  <a:pos x="1623" y="52"/>
                </a:cxn>
                <a:cxn ang="0">
                  <a:pos x="1712" y="70"/>
                </a:cxn>
                <a:cxn ang="0">
                  <a:pos x="1761" y="87"/>
                </a:cxn>
                <a:cxn ang="0">
                  <a:pos x="1790" y="103"/>
                </a:cxn>
                <a:cxn ang="0">
                  <a:pos x="1799" y="118"/>
                </a:cxn>
                <a:cxn ang="0">
                  <a:pos x="1803" y="130"/>
                </a:cxn>
                <a:cxn ang="0">
                  <a:pos x="1797" y="140"/>
                </a:cxn>
                <a:cxn ang="0">
                  <a:pos x="1792" y="145"/>
                </a:cxn>
                <a:cxn ang="0">
                  <a:pos x="1790" y="188"/>
                </a:cxn>
                <a:cxn ang="0">
                  <a:pos x="1425" y="244"/>
                </a:cxn>
                <a:cxn ang="0">
                  <a:pos x="1421" y="159"/>
                </a:cxn>
                <a:cxn ang="0">
                  <a:pos x="1602" y="116"/>
                </a:cxn>
                <a:cxn ang="0">
                  <a:pos x="1774" y="136"/>
                </a:cxn>
                <a:cxn ang="0">
                  <a:pos x="1782" y="132"/>
                </a:cxn>
                <a:cxn ang="0">
                  <a:pos x="1782" y="120"/>
                </a:cxn>
                <a:cxn ang="0">
                  <a:pos x="1770" y="109"/>
                </a:cxn>
                <a:cxn ang="0">
                  <a:pos x="1745" y="95"/>
                </a:cxn>
                <a:cxn ang="0">
                  <a:pos x="1650" y="68"/>
                </a:cxn>
                <a:cxn ang="0">
                  <a:pos x="1573" y="56"/>
                </a:cxn>
                <a:cxn ang="0">
                  <a:pos x="1524" y="56"/>
                </a:cxn>
                <a:cxn ang="0">
                  <a:pos x="1543" y="99"/>
                </a:cxn>
                <a:cxn ang="0">
                  <a:pos x="1596" y="82"/>
                </a:cxn>
                <a:cxn ang="0">
                  <a:pos x="1633" y="87"/>
                </a:cxn>
                <a:cxn ang="0">
                  <a:pos x="1671" y="95"/>
                </a:cxn>
                <a:cxn ang="0">
                  <a:pos x="1695" y="105"/>
                </a:cxn>
                <a:cxn ang="0">
                  <a:pos x="1617" y="95"/>
                </a:cxn>
                <a:cxn ang="0">
                  <a:pos x="1520" y="103"/>
                </a:cxn>
                <a:cxn ang="0">
                  <a:pos x="1396" y="147"/>
                </a:cxn>
              </a:cxnLst>
              <a:rect l="0" t="0" r="r" b="b"/>
              <a:pathLst>
                <a:path w="1827" h="285">
                  <a:moveTo>
                    <a:pt x="1396" y="147"/>
                  </a:moveTo>
                  <a:lnTo>
                    <a:pt x="1359" y="167"/>
                  </a:lnTo>
                  <a:lnTo>
                    <a:pt x="1317" y="184"/>
                  </a:lnTo>
                  <a:lnTo>
                    <a:pt x="1288" y="194"/>
                  </a:lnTo>
                  <a:lnTo>
                    <a:pt x="1258" y="202"/>
                  </a:lnTo>
                  <a:lnTo>
                    <a:pt x="29" y="19"/>
                  </a:lnTo>
                  <a:lnTo>
                    <a:pt x="0" y="45"/>
                  </a:lnTo>
                  <a:lnTo>
                    <a:pt x="1258" y="223"/>
                  </a:lnTo>
                  <a:lnTo>
                    <a:pt x="1280" y="221"/>
                  </a:lnTo>
                  <a:lnTo>
                    <a:pt x="1301" y="215"/>
                  </a:lnTo>
                  <a:lnTo>
                    <a:pt x="1326" y="208"/>
                  </a:lnTo>
                  <a:lnTo>
                    <a:pt x="1344" y="200"/>
                  </a:lnTo>
                  <a:lnTo>
                    <a:pt x="1367" y="188"/>
                  </a:lnTo>
                  <a:lnTo>
                    <a:pt x="1381" y="180"/>
                  </a:lnTo>
                  <a:lnTo>
                    <a:pt x="1396" y="173"/>
                  </a:lnTo>
                  <a:lnTo>
                    <a:pt x="1392" y="209"/>
                  </a:lnTo>
                  <a:lnTo>
                    <a:pt x="1408" y="266"/>
                  </a:lnTo>
                  <a:lnTo>
                    <a:pt x="1617" y="285"/>
                  </a:lnTo>
                  <a:lnTo>
                    <a:pt x="1809" y="204"/>
                  </a:lnTo>
                  <a:lnTo>
                    <a:pt x="1811" y="157"/>
                  </a:lnTo>
                  <a:lnTo>
                    <a:pt x="1821" y="145"/>
                  </a:lnTo>
                  <a:lnTo>
                    <a:pt x="1827" y="132"/>
                  </a:lnTo>
                  <a:lnTo>
                    <a:pt x="1827" y="120"/>
                  </a:lnTo>
                  <a:lnTo>
                    <a:pt x="1825" y="107"/>
                  </a:lnTo>
                  <a:lnTo>
                    <a:pt x="1817" y="95"/>
                  </a:lnTo>
                  <a:lnTo>
                    <a:pt x="1805" y="85"/>
                  </a:lnTo>
                  <a:lnTo>
                    <a:pt x="1794" y="76"/>
                  </a:lnTo>
                  <a:lnTo>
                    <a:pt x="1782" y="70"/>
                  </a:lnTo>
                  <a:lnTo>
                    <a:pt x="1761" y="62"/>
                  </a:lnTo>
                  <a:lnTo>
                    <a:pt x="1743" y="56"/>
                  </a:lnTo>
                  <a:lnTo>
                    <a:pt x="1716" y="49"/>
                  </a:lnTo>
                  <a:lnTo>
                    <a:pt x="1693" y="43"/>
                  </a:lnTo>
                  <a:lnTo>
                    <a:pt x="1673" y="39"/>
                  </a:lnTo>
                  <a:lnTo>
                    <a:pt x="1743" y="16"/>
                  </a:lnTo>
                  <a:lnTo>
                    <a:pt x="1718" y="0"/>
                  </a:lnTo>
                  <a:lnTo>
                    <a:pt x="1611" y="35"/>
                  </a:lnTo>
                  <a:lnTo>
                    <a:pt x="1575" y="33"/>
                  </a:lnTo>
                  <a:lnTo>
                    <a:pt x="1563" y="37"/>
                  </a:lnTo>
                  <a:lnTo>
                    <a:pt x="1553" y="43"/>
                  </a:lnTo>
                  <a:lnTo>
                    <a:pt x="1623" y="52"/>
                  </a:lnTo>
                  <a:lnTo>
                    <a:pt x="1675" y="60"/>
                  </a:lnTo>
                  <a:lnTo>
                    <a:pt x="1712" y="70"/>
                  </a:lnTo>
                  <a:lnTo>
                    <a:pt x="1741" y="80"/>
                  </a:lnTo>
                  <a:lnTo>
                    <a:pt x="1761" y="87"/>
                  </a:lnTo>
                  <a:lnTo>
                    <a:pt x="1776" y="93"/>
                  </a:lnTo>
                  <a:lnTo>
                    <a:pt x="1790" y="103"/>
                  </a:lnTo>
                  <a:lnTo>
                    <a:pt x="1796" y="111"/>
                  </a:lnTo>
                  <a:lnTo>
                    <a:pt x="1799" y="118"/>
                  </a:lnTo>
                  <a:lnTo>
                    <a:pt x="1801" y="122"/>
                  </a:lnTo>
                  <a:lnTo>
                    <a:pt x="1803" y="130"/>
                  </a:lnTo>
                  <a:lnTo>
                    <a:pt x="1801" y="136"/>
                  </a:lnTo>
                  <a:lnTo>
                    <a:pt x="1797" y="140"/>
                  </a:lnTo>
                  <a:lnTo>
                    <a:pt x="1796" y="144"/>
                  </a:lnTo>
                  <a:lnTo>
                    <a:pt x="1792" y="145"/>
                  </a:lnTo>
                  <a:lnTo>
                    <a:pt x="1790" y="167"/>
                  </a:lnTo>
                  <a:lnTo>
                    <a:pt x="1790" y="188"/>
                  </a:lnTo>
                  <a:lnTo>
                    <a:pt x="1609" y="262"/>
                  </a:lnTo>
                  <a:lnTo>
                    <a:pt x="1425" y="244"/>
                  </a:lnTo>
                  <a:lnTo>
                    <a:pt x="1416" y="213"/>
                  </a:lnTo>
                  <a:lnTo>
                    <a:pt x="1421" y="159"/>
                  </a:lnTo>
                  <a:lnTo>
                    <a:pt x="1514" y="122"/>
                  </a:lnTo>
                  <a:lnTo>
                    <a:pt x="1602" y="116"/>
                  </a:lnTo>
                  <a:lnTo>
                    <a:pt x="1766" y="138"/>
                  </a:lnTo>
                  <a:lnTo>
                    <a:pt x="1774" y="136"/>
                  </a:lnTo>
                  <a:lnTo>
                    <a:pt x="1780" y="134"/>
                  </a:lnTo>
                  <a:lnTo>
                    <a:pt x="1782" y="132"/>
                  </a:lnTo>
                  <a:lnTo>
                    <a:pt x="1784" y="126"/>
                  </a:lnTo>
                  <a:lnTo>
                    <a:pt x="1782" y="120"/>
                  </a:lnTo>
                  <a:lnTo>
                    <a:pt x="1778" y="114"/>
                  </a:lnTo>
                  <a:lnTo>
                    <a:pt x="1770" y="109"/>
                  </a:lnTo>
                  <a:lnTo>
                    <a:pt x="1763" y="103"/>
                  </a:lnTo>
                  <a:lnTo>
                    <a:pt x="1745" y="95"/>
                  </a:lnTo>
                  <a:lnTo>
                    <a:pt x="1710" y="82"/>
                  </a:lnTo>
                  <a:lnTo>
                    <a:pt x="1650" y="68"/>
                  </a:lnTo>
                  <a:lnTo>
                    <a:pt x="1606" y="60"/>
                  </a:lnTo>
                  <a:lnTo>
                    <a:pt x="1573" y="56"/>
                  </a:lnTo>
                  <a:lnTo>
                    <a:pt x="1545" y="56"/>
                  </a:lnTo>
                  <a:lnTo>
                    <a:pt x="1524" y="56"/>
                  </a:lnTo>
                  <a:lnTo>
                    <a:pt x="1520" y="103"/>
                  </a:lnTo>
                  <a:lnTo>
                    <a:pt x="1543" y="99"/>
                  </a:lnTo>
                  <a:lnTo>
                    <a:pt x="1545" y="80"/>
                  </a:lnTo>
                  <a:lnTo>
                    <a:pt x="1596" y="82"/>
                  </a:lnTo>
                  <a:lnTo>
                    <a:pt x="1613" y="85"/>
                  </a:lnTo>
                  <a:lnTo>
                    <a:pt x="1633" y="87"/>
                  </a:lnTo>
                  <a:lnTo>
                    <a:pt x="1654" y="91"/>
                  </a:lnTo>
                  <a:lnTo>
                    <a:pt x="1671" y="95"/>
                  </a:lnTo>
                  <a:lnTo>
                    <a:pt x="1685" y="101"/>
                  </a:lnTo>
                  <a:lnTo>
                    <a:pt x="1695" y="105"/>
                  </a:lnTo>
                  <a:lnTo>
                    <a:pt x="1708" y="109"/>
                  </a:lnTo>
                  <a:lnTo>
                    <a:pt x="1617" y="95"/>
                  </a:lnTo>
                  <a:lnTo>
                    <a:pt x="1543" y="99"/>
                  </a:lnTo>
                  <a:lnTo>
                    <a:pt x="1520" y="103"/>
                  </a:lnTo>
                  <a:lnTo>
                    <a:pt x="1427" y="134"/>
                  </a:lnTo>
                  <a:lnTo>
                    <a:pt x="1396" y="14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4985" name="Freeform 9"/>
            <p:cNvSpPr>
              <a:spLocks/>
            </p:cNvSpPr>
            <p:nvPr/>
          </p:nvSpPr>
          <p:spPr bwMode="auto">
            <a:xfrm>
              <a:off x="1155" y="1038"/>
              <a:ext cx="358" cy="842"/>
            </a:xfrm>
            <a:custGeom>
              <a:avLst/>
              <a:gdLst/>
              <a:ahLst/>
              <a:cxnLst>
                <a:cxn ang="0">
                  <a:pos x="231" y="1578"/>
                </a:cxn>
                <a:cxn ang="0">
                  <a:pos x="86" y="1630"/>
                </a:cxn>
                <a:cxn ang="0">
                  <a:pos x="78" y="1632"/>
                </a:cxn>
                <a:cxn ang="0">
                  <a:pos x="80" y="1669"/>
                </a:cxn>
                <a:cxn ang="0">
                  <a:pos x="105" y="1685"/>
                </a:cxn>
                <a:cxn ang="0">
                  <a:pos x="103" y="1656"/>
                </a:cxn>
                <a:cxn ang="0">
                  <a:pos x="400" y="1555"/>
                </a:cxn>
                <a:cxn ang="0">
                  <a:pos x="470" y="1559"/>
                </a:cxn>
                <a:cxn ang="0">
                  <a:pos x="573" y="1524"/>
                </a:cxn>
                <a:cxn ang="0">
                  <a:pos x="574" y="1283"/>
                </a:cxn>
                <a:cxn ang="0">
                  <a:pos x="357" y="1266"/>
                </a:cxn>
                <a:cxn ang="0">
                  <a:pos x="357" y="1243"/>
                </a:cxn>
                <a:cxn ang="0">
                  <a:pos x="94" y="1221"/>
                </a:cxn>
                <a:cxn ang="0">
                  <a:pos x="119" y="1212"/>
                </a:cxn>
                <a:cxn ang="0">
                  <a:pos x="309" y="1223"/>
                </a:cxn>
                <a:cxn ang="0">
                  <a:pos x="384" y="1208"/>
                </a:cxn>
                <a:cxn ang="0">
                  <a:pos x="388" y="1099"/>
                </a:cxn>
                <a:cxn ang="0">
                  <a:pos x="671" y="1070"/>
                </a:cxn>
                <a:cxn ang="0">
                  <a:pos x="716" y="246"/>
                </a:cxn>
                <a:cxn ang="0">
                  <a:pos x="437" y="153"/>
                </a:cxn>
                <a:cxn ang="0">
                  <a:pos x="443" y="0"/>
                </a:cxn>
                <a:cxn ang="0">
                  <a:pos x="410" y="17"/>
                </a:cxn>
                <a:cxn ang="0">
                  <a:pos x="402" y="171"/>
                </a:cxn>
                <a:cxn ang="0">
                  <a:pos x="679" y="273"/>
                </a:cxn>
                <a:cxn ang="0">
                  <a:pos x="677" y="341"/>
                </a:cxn>
                <a:cxn ang="0">
                  <a:pos x="671" y="450"/>
                </a:cxn>
                <a:cxn ang="0">
                  <a:pos x="650" y="868"/>
                </a:cxn>
                <a:cxn ang="0">
                  <a:pos x="644" y="971"/>
                </a:cxn>
                <a:cxn ang="0">
                  <a:pos x="638" y="1037"/>
                </a:cxn>
                <a:cxn ang="0">
                  <a:pos x="353" y="1066"/>
                </a:cxn>
                <a:cxn ang="0">
                  <a:pos x="350" y="1179"/>
                </a:cxn>
                <a:cxn ang="0">
                  <a:pos x="309" y="1186"/>
                </a:cxn>
                <a:cxn ang="0">
                  <a:pos x="154" y="1179"/>
                </a:cxn>
                <a:cxn ang="0">
                  <a:pos x="0" y="1229"/>
                </a:cxn>
                <a:cxn ang="0">
                  <a:pos x="0" y="1245"/>
                </a:cxn>
                <a:cxn ang="0">
                  <a:pos x="334" y="1276"/>
                </a:cxn>
                <a:cxn ang="0">
                  <a:pos x="334" y="1299"/>
                </a:cxn>
                <a:cxn ang="0">
                  <a:pos x="538" y="1314"/>
                </a:cxn>
                <a:cxn ang="0">
                  <a:pos x="536" y="1473"/>
                </a:cxn>
                <a:cxn ang="0">
                  <a:pos x="534" y="1500"/>
                </a:cxn>
                <a:cxn ang="0">
                  <a:pos x="464" y="1524"/>
                </a:cxn>
                <a:cxn ang="0">
                  <a:pos x="406" y="1522"/>
                </a:cxn>
                <a:cxn ang="0">
                  <a:pos x="231" y="1578"/>
                </a:cxn>
              </a:cxnLst>
              <a:rect l="0" t="0" r="r" b="b"/>
              <a:pathLst>
                <a:path w="716" h="1685">
                  <a:moveTo>
                    <a:pt x="231" y="1578"/>
                  </a:moveTo>
                  <a:lnTo>
                    <a:pt x="86" y="1630"/>
                  </a:lnTo>
                  <a:lnTo>
                    <a:pt x="78" y="1632"/>
                  </a:lnTo>
                  <a:lnTo>
                    <a:pt x="80" y="1669"/>
                  </a:lnTo>
                  <a:lnTo>
                    <a:pt x="105" y="1685"/>
                  </a:lnTo>
                  <a:lnTo>
                    <a:pt x="103" y="1656"/>
                  </a:lnTo>
                  <a:lnTo>
                    <a:pt x="400" y="1555"/>
                  </a:lnTo>
                  <a:lnTo>
                    <a:pt x="470" y="1559"/>
                  </a:lnTo>
                  <a:lnTo>
                    <a:pt x="573" y="1524"/>
                  </a:lnTo>
                  <a:lnTo>
                    <a:pt x="574" y="1283"/>
                  </a:lnTo>
                  <a:lnTo>
                    <a:pt x="357" y="1266"/>
                  </a:lnTo>
                  <a:lnTo>
                    <a:pt x="357" y="1243"/>
                  </a:lnTo>
                  <a:lnTo>
                    <a:pt x="94" y="1221"/>
                  </a:lnTo>
                  <a:lnTo>
                    <a:pt x="119" y="1212"/>
                  </a:lnTo>
                  <a:lnTo>
                    <a:pt x="309" y="1223"/>
                  </a:lnTo>
                  <a:lnTo>
                    <a:pt x="384" y="1208"/>
                  </a:lnTo>
                  <a:lnTo>
                    <a:pt x="388" y="1099"/>
                  </a:lnTo>
                  <a:lnTo>
                    <a:pt x="671" y="1070"/>
                  </a:lnTo>
                  <a:lnTo>
                    <a:pt x="716" y="246"/>
                  </a:lnTo>
                  <a:lnTo>
                    <a:pt x="437" y="153"/>
                  </a:lnTo>
                  <a:lnTo>
                    <a:pt x="443" y="0"/>
                  </a:lnTo>
                  <a:lnTo>
                    <a:pt x="410" y="17"/>
                  </a:lnTo>
                  <a:lnTo>
                    <a:pt x="402" y="171"/>
                  </a:lnTo>
                  <a:lnTo>
                    <a:pt x="679" y="273"/>
                  </a:lnTo>
                  <a:lnTo>
                    <a:pt x="677" y="341"/>
                  </a:lnTo>
                  <a:lnTo>
                    <a:pt x="671" y="450"/>
                  </a:lnTo>
                  <a:lnTo>
                    <a:pt x="650" y="868"/>
                  </a:lnTo>
                  <a:lnTo>
                    <a:pt x="644" y="971"/>
                  </a:lnTo>
                  <a:lnTo>
                    <a:pt x="638" y="1037"/>
                  </a:lnTo>
                  <a:lnTo>
                    <a:pt x="353" y="1066"/>
                  </a:lnTo>
                  <a:lnTo>
                    <a:pt x="350" y="1179"/>
                  </a:lnTo>
                  <a:lnTo>
                    <a:pt x="309" y="1186"/>
                  </a:lnTo>
                  <a:lnTo>
                    <a:pt x="154" y="1179"/>
                  </a:lnTo>
                  <a:lnTo>
                    <a:pt x="0" y="1229"/>
                  </a:lnTo>
                  <a:lnTo>
                    <a:pt x="0" y="1245"/>
                  </a:lnTo>
                  <a:lnTo>
                    <a:pt x="334" y="1276"/>
                  </a:lnTo>
                  <a:lnTo>
                    <a:pt x="334" y="1299"/>
                  </a:lnTo>
                  <a:lnTo>
                    <a:pt x="538" y="1314"/>
                  </a:lnTo>
                  <a:lnTo>
                    <a:pt x="536" y="1473"/>
                  </a:lnTo>
                  <a:lnTo>
                    <a:pt x="534" y="1500"/>
                  </a:lnTo>
                  <a:lnTo>
                    <a:pt x="464" y="1524"/>
                  </a:lnTo>
                  <a:lnTo>
                    <a:pt x="406" y="1522"/>
                  </a:lnTo>
                  <a:lnTo>
                    <a:pt x="231" y="1578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4986" name="Freeform 10"/>
            <p:cNvSpPr>
              <a:spLocks/>
            </p:cNvSpPr>
            <p:nvPr/>
          </p:nvSpPr>
          <p:spPr bwMode="auto">
            <a:xfrm>
              <a:off x="628" y="1022"/>
              <a:ext cx="610" cy="602"/>
            </a:xfrm>
            <a:custGeom>
              <a:avLst/>
              <a:gdLst/>
              <a:ahLst/>
              <a:cxnLst>
                <a:cxn ang="0">
                  <a:pos x="188" y="1140"/>
                </a:cxn>
                <a:cxn ang="0">
                  <a:pos x="892" y="1190"/>
                </a:cxn>
                <a:cxn ang="0">
                  <a:pos x="1140" y="1206"/>
                </a:cxn>
                <a:cxn ang="0">
                  <a:pos x="1148" y="1206"/>
                </a:cxn>
                <a:cxn ang="0">
                  <a:pos x="1151" y="1202"/>
                </a:cxn>
                <a:cxn ang="0">
                  <a:pos x="1155" y="1198"/>
                </a:cxn>
                <a:cxn ang="0">
                  <a:pos x="1157" y="1190"/>
                </a:cxn>
                <a:cxn ang="0">
                  <a:pos x="1219" y="12"/>
                </a:cxn>
                <a:cxn ang="0">
                  <a:pos x="1219" y="8"/>
                </a:cxn>
                <a:cxn ang="0">
                  <a:pos x="1213" y="4"/>
                </a:cxn>
                <a:cxn ang="0">
                  <a:pos x="1208" y="0"/>
                </a:cxn>
                <a:cxn ang="0">
                  <a:pos x="81" y="29"/>
                </a:cxn>
                <a:cxn ang="0">
                  <a:pos x="71" y="31"/>
                </a:cxn>
                <a:cxn ang="0">
                  <a:pos x="66" y="33"/>
                </a:cxn>
                <a:cxn ang="0">
                  <a:pos x="58" y="37"/>
                </a:cxn>
                <a:cxn ang="0">
                  <a:pos x="52" y="45"/>
                </a:cxn>
                <a:cxn ang="0">
                  <a:pos x="50" y="56"/>
                </a:cxn>
                <a:cxn ang="0">
                  <a:pos x="0" y="1121"/>
                </a:cxn>
                <a:cxn ang="0">
                  <a:pos x="4" y="1124"/>
                </a:cxn>
                <a:cxn ang="0">
                  <a:pos x="5" y="1126"/>
                </a:cxn>
                <a:cxn ang="0">
                  <a:pos x="13" y="1128"/>
                </a:cxn>
                <a:cxn ang="0">
                  <a:pos x="188" y="1140"/>
                </a:cxn>
              </a:cxnLst>
              <a:rect l="0" t="0" r="r" b="b"/>
              <a:pathLst>
                <a:path w="1219" h="1206">
                  <a:moveTo>
                    <a:pt x="188" y="1140"/>
                  </a:moveTo>
                  <a:lnTo>
                    <a:pt x="892" y="1190"/>
                  </a:lnTo>
                  <a:lnTo>
                    <a:pt x="1140" y="1206"/>
                  </a:lnTo>
                  <a:lnTo>
                    <a:pt x="1148" y="1206"/>
                  </a:lnTo>
                  <a:lnTo>
                    <a:pt x="1151" y="1202"/>
                  </a:lnTo>
                  <a:lnTo>
                    <a:pt x="1155" y="1198"/>
                  </a:lnTo>
                  <a:lnTo>
                    <a:pt x="1157" y="1190"/>
                  </a:lnTo>
                  <a:lnTo>
                    <a:pt x="1219" y="12"/>
                  </a:lnTo>
                  <a:lnTo>
                    <a:pt x="1219" y="8"/>
                  </a:lnTo>
                  <a:lnTo>
                    <a:pt x="1213" y="4"/>
                  </a:lnTo>
                  <a:lnTo>
                    <a:pt x="1208" y="0"/>
                  </a:lnTo>
                  <a:lnTo>
                    <a:pt x="81" y="29"/>
                  </a:lnTo>
                  <a:lnTo>
                    <a:pt x="71" y="31"/>
                  </a:lnTo>
                  <a:lnTo>
                    <a:pt x="66" y="33"/>
                  </a:lnTo>
                  <a:lnTo>
                    <a:pt x="58" y="37"/>
                  </a:lnTo>
                  <a:lnTo>
                    <a:pt x="52" y="45"/>
                  </a:lnTo>
                  <a:lnTo>
                    <a:pt x="50" y="56"/>
                  </a:lnTo>
                  <a:lnTo>
                    <a:pt x="0" y="1121"/>
                  </a:lnTo>
                  <a:lnTo>
                    <a:pt x="4" y="1124"/>
                  </a:lnTo>
                  <a:lnTo>
                    <a:pt x="5" y="1126"/>
                  </a:lnTo>
                  <a:lnTo>
                    <a:pt x="13" y="1128"/>
                  </a:lnTo>
                  <a:lnTo>
                    <a:pt x="188" y="114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4987" name="Freeform 11"/>
            <p:cNvSpPr>
              <a:spLocks/>
            </p:cNvSpPr>
            <p:nvPr/>
          </p:nvSpPr>
          <p:spPr bwMode="auto">
            <a:xfrm>
              <a:off x="672" y="1088"/>
              <a:ext cx="502" cy="470"/>
            </a:xfrm>
            <a:custGeom>
              <a:avLst/>
              <a:gdLst/>
              <a:ahLst/>
              <a:cxnLst>
                <a:cxn ang="0">
                  <a:pos x="13" y="876"/>
                </a:cxn>
                <a:cxn ang="0">
                  <a:pos x="8" y="872"/>
                </a:cxn>
                <a:cxn ang="0">
                  <a:pos x="4" y="868"/>
                </a:cxn>
                <a:cxn ang="0">
                  <a:pos x="2" y="864"/>
                </a:cxn>
                <a:cxn ang="0">
                  <a:pos x="0" y="857"/>
                </a:cxn>
                <a:cxn ang="0">
                  <a:pos x="43" y="42"/>
                </a:cxn>
                <a:cxn ang="0">
                  <a:pos x="46" y="33"/>
                </a:cxn>
                <a:cxn ang="0">
                  <a:pos x="60" y="23"/>
                </a:cxn>
                <a:cxn ang="0">
                  <a:pos x="944" y="0"/>
                </a:cxn>
                <a:cxn ang="0">
                  <a:pos x="969" y="0"/>
                </a:cxn>
                <a:cxn ang="0">
                  <a:pos x="983" y="2"/>
                </a:cxn>
                <a:cxn ang="0">
                  <a:pos x="991" y="4"/>
                </a:cxn>
                <a:cxn ang="0">
                  <a:pos x="998" y="9"/>
                </a:cxn>
                <a:cxn ang="0">
                  <a:pos x="1000" y="13"/>
                </a:cxn>
                <a:cxn ang="0">
                  <a:pos x="1002" y="19"/>
                </a:cxn>
                <a:cxn ang="0">
                  <a:pos x="1002" y="23"/>
                </a:cxn>
                <a:cxn ang="0">
                  <a:pos x="960" y="895"/>
                </a:cxn>
                <a:cxn ang="0">
                  <a:pos x="958" y="909"/>
                </a:cxn>
                <a:cxn ang="0">
                  <a:pos x="956" y="923"/>
                </a:cxn>
                <a:cxn ang="0">
                  <a:pos x="950" y="930"/>
                </a:cxn>
                <a:cxn ang="0">
                  <a:pos x="940" y="936"/>
                </a:cxn>
                <a:cxn ang="0">
                  <a:pos x="931" y="938"/>
                </a:cxn>
                <a:cxn ang="0">
                  <a:pos x="13" y="876"/>
                </a:cxn>
              </a:cxnLst>
              <a:rect l="0" t="0" r="r" b="b"/>
              <a:pathLst>
                <a:path w="1002" h="938">
                  <a:moveTo>
                    <a:pt x="13" y="876"/>
                  </a:moveTo>
                  <a:lnTo>
                    <a:pt x="8" y="872"/>
                  </a:lnTo>
                  <a:lnTo>
                    <a:pt x="4" y="868"/>
                  </a:lnTo>
                  <a:lnTo>
                    <a:pt x="2" y="864"/>
                  </a:lnTo>
                  <a:lnTo>
                    <a:pt x="0" y="857"/>
                  </a:lnTo>
                  <a:lnTo>
                    <a:pt x="43" y="42"/>
                  </a:lnTo>
                  <a:lnTo>
                    <a:pt x="46" y="33"/>
                  </a:lnTo>
                  <a:lnTo>
                    <a:pt x="60" y="23"/>
                  </a:lnTo>
                  <a:lnTo>
                    <a:pt x="944" y="0"/>
                  </a:lnTo>
                  <a:lnTo>
                    <a:pt x="969" y="0"/>
                  </a:lnTo>
                  <a:lnTo>
                    <a:pt x="983" y="2"/>
                  </a:lnTo>
                  <a:lnTo>
                    <a:pt x="991" y="4"/>
                  </a:lnTo>
                  <a:lnTo>
                    <a:pt x="998" y="9"/>
                  </a:lnTo>
                  <a:lnTo>
                    <a:pt x="1000" y="13"/>
                  </a:lnTo>
                  <a:lnTo>
                    <a:pt x="1002" y="19"/>
                  </a:lnTo>
                  <a:lnTo>
                    <a:pt x="1002" y="23"/>
                  </a:lnTo>
                  <a:lnTo>
                    <a:pt x="960" y="895"/>
                  </a:lnTo>
                  <a:lnTo>
                    <a:pt x="958" y="909"/>
                  </a:lnTo>
                  <a:lnTo>
                    <a:pt x="956" y="923"/>
                  </a:lnTo>
                  <a:lnTo>
                    <a:pt x="950" y="930"/>
                  </a:lnTo>
                  <a:lnTo>
                    <a:pt x="940" y="936"/>
                  </a:lnTo>
                  <a:lnTo>
                    <a:pt x="931" y="938"/>
                  </a:lnTo>
                  <a:lnTo>
                    <a:pt x="13" y="87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4988" name="Freeform 12"/>
            <p:cNvSpPr>
              <a:spLocks/>
            </p:cNvSpPr>
            <p:nvPr/>
          </p:nvSpPr>
          <p:spPr bwMode="auto">
            <a:xfrm>
              <a:off x="686" y="1101"/>
              <a:ext cx="480" cy="442"/>
            </a:xfrm>
            <a:custGeom>
              <a:avLst/>
              <a:gdLst/>
              <a:ahLst/>
              <a:cxnLst>
                <a:cxn ang="0">
                  <a:pos x="960" y="0"/>
                </a:cxn>
                <a:cxn ang="0">
                  <a:pos x="43" y="21"/>
                </a:cxn>
                <a:cxn ang="0">
                  <a:pos x="0" y="826"/>
                </a:cxn>
                <a:cxn ang="0">
                  <a:pos x="909" y="884"/>
                </a:cxn>
                <a:cxn ang="0">
                  <a:pos x="960" y="0"/>
                </a:cxn>
              </a:cxnLst>
              <a:rect l="0" t="0" r="r" b="b"/>
              <a:pathLst>
                <a:path w="960" h="884">
                  <a:moveTo>
                    <a:pt x="960" y="0"/>
                  </a:moveTo>
                  <a:lnTo>
                    <a:pt x="43" y="21"/>
                  </a:lnTo>
                  <a:lnTo>
                    <a:pt x="0" y="826"/>
                  </a:lnTo>
                  <a:lnTo>
                    <a:pt x="909" y="884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tx1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4989" name="Freeform 13"/>
            <p:cNvSpPr>
              <a:spLocks/>
            </p:cNvSpPr>
            <p:nvPr/>
          </p:nvSpPr>
          <p:spPr bwMode="auto">
            <a:xfrm>
              <a:off x="1198" y="1022"/>
              <a:ext cx="142" cy="609"/>
            </a:xfrm>
            <a:custGeom>
              <a:avLst/>
              <a:gdLst/>
              <a:ahLst/>
              <a:cxnLst>
                <a:cxn ang="0">
                  <a:pos x="68" y="1212"/>
                </a:cxn>
                <a:cxn ang="0">
                  <a:pos x="223" y="1219"/>
                </a:cxn>
                <a:cxn ang="0">
                  <a:pos x="236" y="880"/>
                </a:cxn>
                <a:cxn ang="0">
                  <a:pos x="260" y="463"/>
                </a:cxn>
                <a:cxn ang="0">
                  <a:pos x="285" y="27"/>
                </a:cxn>
                <a:cxn ang="0">
                  <a:pos x="68" y="0"/>
                </a:cxn>
                <a:cxn ang="0">
                  <a:pos x="73" y="4"/>
                </a:cxn>
                <a:cxn ang="0">
                  <a:pos x="79" y="8"/>
                </a:cxn>
                <a:cxn ang="0">
                  <a:pos x="79" y="12"/>
                </a:cxn>
                <a:cxn ang="0">
                  <a:pos x="17" y="1190"/>
                </a:cxn>
                <a:cxn ang="0">
                  <a:pos x="15" y="1198"/>
                </a:cxn>
                <a:cxn ang="0">
                  <a:pos x="11" y="1202"/>
                </a:cxn>
                <a:cxn ang="0">
                  <a:pos x="8" y="1206"/>
                </a:cxn>
                <a:cxn ang="0">
                  <a:pos x="0" y="1206"/>
                </a:cxn>
                <a:cxn ang="0">
                  <a:pos x="68" y="1212"/>
                </a:cxn>
              </a:cxnLst>
              <a:rect l="0" t="0" r="r" b="b"/>
              <a:pathLst>
                <a:path w="285" h="1219">
                  <a:moveTo>
                    <a:pt x="68" y="1212"/>
                  </a:moveTo>
                  <a:lnTo>
                    <a:pt x="223" y="1219"/>
                  </a:lnTo>
                  <a:lnTo>
                    <a:pt x="236" y="880"/>
                  </a:lnTo>
                  <a:lnTo>
                    <a:pt x="260" y="463"/>
                  </a:lnTo>
                  <a:lnTo>
                    <a:pt x="285" y="27"/>
                  </a:lnTo>
                  <a:lnTo>
                    <a:pt x="68" y="0"/>
                  </a:lnTo>
                  <a:lnTo>
                    <a:pt x="73" y="4"/>
                  </a:lnTo>
                  <a:lnTo>
                    <a:pt x="79" y="8"/>
                  </a:lnTo>
                  <a:lnTo>
                    <a:pt x="79" y="12"/>
                  </a:lnTo>
                  <a:lnTo>
                    <a:pt x="17" y="1190"/>
                  </a:lnTo>
                  <a:lnTo>
                    <a:pt x="15" y="1198"/>
                  </a:lnTo>
                  <a:lnTo>
                    <a:pt x="11" y="1202"/>
                  </a:lnTo>
                  <a:lnTo>
                    <a:pt x="8" y="1206"/>
                  </a:lnTo>
                  <a:lnTo>
                    <a:pt x="0" y="1206"/>
                  </a:lnTo>
                  <a:lnTo>
                    <a:pt x="68" y="1212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4990" name="Freeform 14"/>
            <p:cNvSpPr>
              <a:spLocks/>
            </p:cNvSpPr>
            <p:nvPr/>
          </p:nvSpPr>
          <p:spPr bwMode="auto">
            <a:xfrm>
              <a:off x="1309" y="1035"/>
              <a:ext cx="186" cy="596"/>
            </a:xfrm>
            <a:custGeom>
              <a:avLst/>
              <a:gdLst/>
              <a:ahLst/>
              <a:cxnLst>
                <a:cxn ang="0">
                  <a:pos x="335" y="977"/>
                </a:cxn>
                <a:cxn ang="0">
                  <a:pos x="52" y="971"/>
                </a:cxn>
                <a:cxn ang="0">
                  <a:pos x="54" y="857"/>
                </a:cxn>
                <a:cxn ang="0">
                  <a:pos x="341" y="874"/>
                </a:cxn>
                <a:cxn ang="0">
                  <a:pos x="362" y="456"/>
                </a:cxn>
                <a:cxn ang="0">
                  <a:pos x="77" y="398"/>
                </a:cxn>
                <a:cxn ang="0">
                  <a:pos x="83" y="277"/>
                </a:cxn>
                <a:cxn ang="0">
                  <a:pos x="368" y="347"/>
                </a:cxn>
                <a:cxn ang="0">
                  <a:pos x="370" y="279"/>
                </a:cxn>
                <a:cxn ang="0">
                  <a:pos x="93" y="177"/>
                </a:cxn>
                <a:cxn ang="0">
                  <a:pos x="101" y="23"/>
                </a:cxn>
                <a:cxn ang="0">
                  <a:pos x="62" y="0"/>
                </a:cxn>
                <a:cxn ang="0">
                  <a:pos x="37" y="436"/>
                </a:cxn>
                <a:cxn ang="0">
                  <a:pos x="13" y="853"/>
                </a:cxn>
                <a:cxn ang="0">
                  <a:pos x="0" y="1192"/>
                </a:cxn>
                <a:cxn ang="0">
                  <a:pos x="41" y="1185"/>
                </a:cxn>
                <a:cxn ang="0">
                  <a:pos x="44" y="1072"/>
                </a:cxn>
                <a:cxn ang="0">
                  <a:pos x="329" y="1043"/>
                </a:cxn>
                <a:cxn ang="0">
                  <a:pos x="335" y="977"/>
                </a:cxn>
              </a:cxnLst>
              <a:rect l="0" t="0" r="r" b="b"/>
              <a:pathLst>
                <a:path w="370" h="1192">
                  <a:moveTo>
                    <a:pt x="335" y="977"/>
                  </a:moveTo>
                  <a:lnTo>
                    <a:pt x="52" y="971"/>
                  </a:lnTo>
                  <a:lnTo>
                    <a:pt x="54" y="857"/>
                  </a:lnTo>
                  <a:lnTo>
                    <a:pt x="341" y="874"/>
                  </a:lnTo>
                  <a:lnTo>
                    <a:pt x="362" y="456"/>
                  </a:lnTo>
                  <a:lnTo>
                    <a:pt x="77" y="398"/>
                  </a:lnTo>
                  <a:lnTo>
                    <a:pt x="83" y="277"/>
                  </a:lnTo>
                  <a:lnTo>
                    <a:pt x="368" y="347"/>
                  </a:lnTo>
                  <a:lnTo>
                    <a:pt x="370" y="279"/>
                  </a:lnTo>
                  <a:lnTo>
                    <a:pt x="93" y="177"/>
                  </a:lnTo>
                  <a:lnTo>
                    <a:pt x="101" y="23"/>
                  </a:lnTo>
                  <a:lnTo>
                    <a:pt x="62" y="0"/>
                  </a:lnTo>
                  <a:lnTo>
                    <a:pt x="37" y="436"/>
                  </a:lnTo>
                  <a:lnTo>
                    <a:pt x="13" y="853"/>
                  </a:lnTo>
                  <a:lnTo>
                    <a:pt x="0" y="1192"/>
                  </a:lnTo>
                  <a:lnTo>
                    <a:pt x="41" y="1185"/>
                  </a:lnTo>
                  <a:lnTo>
                    <a:pt x="44" y="1072"/>
                  </a:lnTo>
                  <a:lnTo>
                    <a:pt x="329" y="1043"/>
                  </a:lnTo>
                  <a:lnTo>
                    <a:pt x="335" y="977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4991" name="Freeform 15"/>
            <p:cNvSpPr>
              <a:spLocks/>
            </p:cNvSpPr>
            <p:nvPr/>
          </p:nvSpPr>
          <p:spPr bwMode="auto">
            <a:xfrm>
              <a:off x="1348" y="1174"/>
              <a:ext cx="146" cy="89"/>
            </a:xfrm>
            <a:custGeom>
              <a:avLst/>
              <a:gdLst/>
              <a:ahLst/>
              <a:cxnLst>
                <a:cxn ang="0">
                  <a:pos x="285" y="179"/>
                </a:cxn>
                <a:cxn ang="0">
                  <a:pos x="291" y="70"/>
                </a:cxn>
                <a:cxn ang="0">
                  <a:pos x="6" y="0"/>
                </a:cxn>
                <a:cxn ang="0">
                  <a:pos x="0" y="121"/>
                </a:cxn>
                <a:cxn ang="0">
                  <a:pos x="285" y="179"/>
                </a:cxn>
              </a:cxnLst>
              <a:rect l="0" t="0" r="r" b="b"/>
              <a:pathLst>
                <a:path w="291" h="179">
                  <a:moveTo>
                    <a:pt x="285" y="179"/>
                  </a:moveTo>
                  <a:lnTo>
                    <a:pt x="291" y="70"/>
                  </a:lnTo>
                  <a:lnTo>
                    <a:pt x="6" y="0"/>
                  </a:lnTo>
                  <a:lnTo>
                    <a:pt x="0" y="121"/>
                  </a:lnTo>
                  <a:lnTo>
                    <a:pt x="285" y="17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4992" name="Freeform 16"/>
            <p:cNvSpPr>
              <a:spLocks/>
            </p:cNvSpPr>
            <p:nvPr/>
          </p:nvSpPr>
          <p:spPr bwMode="auto">
            <a:xfrm>
              <a:off x="1336" y="1464"/>
              <a:ext cx="144" cy="60"/>
            </a:xfrm>
            <a:custGeom>
              <a:avLst/>
              <a:gdLst/>
              <a:ahLst/>
              <a:cxnLst>
                <a:cxn ang="0">
                  <a:pos x="283" y="120"/>
                </a:cxn>
                <a:cxn ang="0">
                  <a:pos x="289" y="17"/>
                </a:cxn>
                <a:cxn ang="0">
                  <a:pos x="2" y="0"/>
                </a:cxn>
                <a:cxn ang="0">
                  <a:pos x="0" y="114"/>
                </a:cxn>
                <a:cxn ang="0">
                  <a:pos x="283" y="120"/>
                </a:cxn>
              </a:cxnLst>
              <a:rect l="0" t="0" r="r" b="b"/>
              <a:pathLst>
                <a:path w="289" h="120">
                  <a:moveTo>
                    <a:pt x="283" y="120"/>
                  </a:moveTo>
                  <a:lnTo>
                    <a:pt x="289" y="17"/>
                  </a:lnTo>
                  <a:lnTo>
                    <a:pt x="2" y="0"/>
                  </a:lnTo>
                  <a:lnTo>
                    <a:pt x="0" y="114"/>
                  </a:lnTo>
                  <a:lnTo>
                    <a:pt x="283" y="12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4993" name="Freeform 17"/>
            <p:cNvSpPr>
              <a:spLocks/>
            </p:cNvSpPr>
            <p:nvPr/>
          </p:nvSpPr>
          <p:spPr bwMode="auto">
            <a:xfrm>
              <a:off x="1074" y="1617"/>
              <a:ext cx="158" cy="55"/>
            </a:xfrm>
            <a:custGeom>
              <a:avLst/>
              <a:gdLst/>
              <a:ahLst/>
              <a:cxnLst>
                <a:cxn ang="0">
                  <a:pos x="95" y="93"/>
                </a:cxn>
                <a:cxn ang="0">
                  <a:pos x="162" y="72"/>
                </a:cxn>
                <a:cxn ang="0">
                  <a:pos x="316" y="22"/>
                </a:cxn>
                <a:cxn ang="0">
                  <a:pos x="248" y="16"/>
                </a:cxn>
                <a:cxn ang="0">
                  <a:pos x="0" y="0"/>
                </a:cxn>
                <a:cxn ang="0">
                  <a:pos x="27" y="62"/>
                </a:cxn>
                <a:cxn ang="0">
                  <a:pos x="29" y="111"/>
                </a:cxn>
                <a:cxn ang="0">
                  <a:pos x="95" y="93"/>
                </a:cxn>
              </a:cxnLst>
              <a:rect l="0" t="0" r="r" b="b"/>
              <a:pathLst>
                <a:path w="316" h="111">
                  <a:moveTo>
                    <a:pt x="95" y="93"/>
                  </a:moveTo>
                  <a:lnTo>
                    <a:pt x="162" y="72"/>
                  </a:lnTo>
                  <a:lnTo>
                    <a:pt x="316" y="22"/>
                  </a:lnTo>
                  <a:lnTo>
                    <a:pt x="248" y="16"/>
                  </a:lnTo>
                  <a:lnTo>
                    <a:pt x="0" y="0"/>
                  </a:lnTo>
                  <a:lnTo>
                    <a:pt x="27" y="62"/>
                  </a:lnTo>
                  <a:lnTo>
                    <a:pt x="29" y="111"/>
                  </a:lnTo>
                  <a:lnTo>
                    <a:pt x="95" y="9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4994" name="Freeform 18"/>
            <p:cNvSpPr>
              <a:spLocks/>
            </p:cNvSpPr>
            <p:nvPr/>
          </p:nvSpPr>
          <p:spPr bwMode="auto">
            <a:xfrm>
              <a:off x="739" y="1617"/>
              <a:ext cx="349" cy="55"/>
            </a:xfrm>
            <a:custGeom>
              <a:avLst/>
              <a:gdLst/>
              <a:ahLst/>
              <a:cxnLst>
                <a:cxn ang="0">
                  <a:pos x="698" y="111"/>
                </a:cxn>
                <a:cxn ang="0">
                  <a:pos x="696" y="62"/>
                </a:cxn>
                <a:cxn ang="0">
                  <a:pos x="465" y="39"/>
                </a:cxn>
                <a:cxn ang="0">
                  <a:pos x="459" y="43"/>
                </a:cxn>
                <a:cxn ang="0">
                  <a:pos x="453" y="45"/>
                </a:cxn>
                <a:cxn ang="0">
                  <a:pos x="444" y="49"/>
                </a:cxn>
                <a:cxn ang="0">
                  <a:pos x="422" y="47"/>
                </a:cxn>
                <a:cxn ang="0">
                  <a:pos x="417" y="43"/>
                </a:cxn>
                <a:cxn ang="0">
                  <a:pos x="415" y="41"/>
                </a:cxn>
                <a:cxn ang="0">
                  <a:pos x="411" y="35"/>
                </a:cxn>
                <a:cxn ang="0">
                  <a:pos x="318" y="27"/>
                </a:cxn>
                <a:cxn ang="0">
                  <a:pos x="316" y="35"/>
                </a:cxn>
                <a:cxn ang="0">
                  <a:pos x="310" y="37"/>
                </a:cxn>
                <a:cxn ang="0">
                  <a:pos x="296" y="35"/>
                </a:cxn>
                <a:cxn ang="0">
                  <a:pos x="283" y="35"/>
                </a:cxn>
                <a:cxn ang="0">
                  <a:pos x="277" y="33"/>
                </a:cxn>
                <a:cxn ang="0">
                  <a:pos x="271" y="29"/>
                </a:cxn>
                <a:cxn ang="0">
                  <a:pos x="265" y="24"/>
                </a:cxn>
                <a:cxn ang="0">
                  <a:pos x="242" y="20"/>
                </a:cxn>
                <a:cxn ang="0">
                  <a:pos x="240" y="24"/>
                </a:cxn>
                <a:cxn ang="0">
                  <a:pos x="236" y="27"/>
                </a:cxn>
                <a:cxn ang="0">
                  <a:pos x="230" y="31"/>
                </a:cxn>
                <a:cxn ang="0">
                  <a:pos x="213" y="29"/>
                </a:cxn>
                <a:cxn ang="0">
                  <a:pos x="203" y="27"/>
                </a:cxn>
                <a:cxn ang="0">
                  <a:pos x="197" y="26"/>
                </a:cxn>
                <a:cxn ang="0">
                  <a:pos x="192" y="20"/>
                </a:cxn>
                <a:cxn ang="0">
                  <a:pos x="188" y="16"/>
                </a:cxn>
                <a:cxn ang="0">
                  <a:pos x="170" y="14"/>
                </a:cxn>
                <a:cxn ang="0">
                  <a:pos x="168" y="18"/>
                </a:cxn>
                <a:cxn ang="0">
                  <a:pos x="166" y="22"/>
                </a:cxn>
                <a:cxn ang="0">
                  <a:pos x="153" y="24"/>
                </a:cxn>
                <a:cxn ang="0">
                  <a:pos x="137" y="24"/>
                </a:cxn>
                <a:cxn ang="0">
                  <a:pos x="128" y="20"/>
                </a:cxn>
                <a:cxn ang="0">
                  <a:pos x="120" y="14"/>
                </a:cxn>
                <a:cxn ang="0">
                  <a:pos x="116" y="10"/>
                </a:cxn>
                <a:cxn ang="0">
                  <a:pos x="102" y="8"/>
                </a:cxn>
                <a:cxn ang="0">
                  <a:pos x="99" y="12"/>
                </a:cxn>
                <a:cxn ang="0">
                  <a:pos x="95" y="14"/>
                </a:cxn>
                <a:cxn ang="0">
                  <a:pos x="89" y="18"/>
                </a:cxn>
                <a:cxn ang="0">
                  <a:pos x="81" y="18"/>
                </a:cxn>
                <a:cxn ang="0">
                  <a:pos x="73" y="18"/>
                </a:cxn>
                <a:cxn ang="0">
                  <a:pos x="68" y="18"/>
                </a:cxn>
                <a:cxn ang="0">
                  <a:pos x="60" y="14"/>
                </a:cxn>
                <a:cxn ang="0">
                  <a:pos x="54" y="10"/>
                </a:cxn>
                <a:cxn ang="0">
                  <a:pos x="50" y="6"/>
                </a:cxn>
                <a:cxn ang="0">
                  <a:pos x="46" y="2"/>
                </a:cxn>
                <a:cxn ang="0">
                  <a:pos x="0" y="0"/>
                </a:cxn>
                <a:cxn ang="0">
                  <a:pos x="2" y="49"/>
                </a:cxn>
                <a:cxn ang="0">
                  <a:pos x="50" y="55"/>
                </a:cxn>
                <a:cxn ang="0">
                  <a:pos x="698" y="111"/>
                </a:cxn>
              </a:cxnLst>
              <a:rect l="0" t="0" r="r" b="b"/>
              <a:pathLst>
                <a:path w="698" h="111">
                  <a:moveTo>
                    <a:pt x="698" y="111"/>
                  </a:moveTo>
                  <a:lnTo>
                    <a:pt x="696" y="62"/>
                  </a:lnTo>
                  <a:lnTo>
                    <a:pt x="465" y="39"/>
                  </a:lnTo>
                  <a:lnTo>
                    <a:pt x="459" y="43"/>
                  </a:lnTo>
                  <a:lnTo>
                    <a:pt x="453" y="45"/>
                  </a:lnTo>
                  <a:lnTo>
                    <a:pt x="444" y="49"/>
                  </a:lnTo>
                  <a:lnTo>
                    <a:pt x="422" y="47"/>
                  </a:lnTo>
                  <a:lnTo>
                    <a:pt x="417" y="43"/>
                  </a:lnTo>
                  <a:lnTo>
                    <a:pt x="415" y="41"/>
                  </a:lnTo>
                  <a:lnTo>
                    <a:pt x="411" y="35"/>
                  </a:lnTo>
                  <a:lnTo>
                    <a:pt x="318" y="27"/>
                  </a:lnTo>
                  <a:lnTo>
                    <a:pt x="316" y="35"/>
                  </a:lnTo>
                  <a:lnTo>
                    <a:pt x="310" y="37"/>
                  </a:lnTo>
                  <a:lnTo>
                    <a:pt x="296" y="35"/>
                  </a:lnTo>
                  <a:lnTo>
                    <a:pt x="283" y="35"/>
                  </a:lnTo>
                  <a:lnTo>
                    <a:pt x="277" y="33"/>
                  </a:lnTo>
                  <a:lnTo>
                    <a:pt x="271" y="29"/>
                  </a:lnTo>
                  <a:lnTo>
                    <a:pt x="265" y="24"/>
                  </a:lnTo>
                  <a:lnTo>
                    <a:pt x="242" y="20"/>
                  </a:lnTo>
                  <a:lnTo>
                    <a:pt x="240" y="24"/>
                  </a:lnTo>
                  <a:lnTo>
                    <a:pt x="236" y="27"/>
                  </a:lnTo>
                  <a:lnTo>
                    <a:pt x="230" y="31"/>
                  </a:lnTo>
                  <a:lnTo>
                    <a:pt x="213" y="29"/>
                  </a:lnTo>
                  <a:lnTo>
                    <a:pt x="203" y="27"/>
                  </a:lnTo>
                  <a:lnTo>
                    <a:pt x="197" y="26"/>
                  </a:lnTo>
                  <a:lnTo>
                    <a:pt x="192" y="20"/>
                  </a:lnTo>
                  <a:lnTo>
                    <a:pt x="188" y="16"/>
                  </a:lnTo>
                  <a:lnTo>
                    <a:pt x="170" y="14"/>
                  </a:lnTo>
                  <a:lnTo>
                    <a:pt x="168" y="18"/>
                  </a:lnTo>
                  <a:lnTo>
                    <a:pt x="166" y="22"/>
                  </a:lnTo>
                  <a:lnTo>
                    <a:pt x="153" y="24"/>
                  </a:lnTo>
                  <a:lnTo>
                    <a:pt x="137" y="24"/>
                  </a:lnTo>
                  <a:lnTo>
                    <a:pt x="128" y="20"/>
                  </a:lnTo>
                  <a:lnTo>
                    <a:pt x="120" y="14"/>
                  </a:lnTo>
                  <a:lnTo>
                    <a:pt x="116" y="10"/>
                  </a:lnTo>
                  <a:lnTo>
                    <a:pt x="102" y="8"/>
                  </a:lnTo>
                  <a:lnTo>
                    <a:pt x="99" y="12"/>
                  </a:lnTo>
                  <a:lnTo>
                    <a:pt x="95" y="14"/>
                  </a:lnTo>
                  <a:lnTo>
                    <a:pt x="89" y="18"/>
                  </a:lnTo>
                  <a:lnTo>
                    <a:pt x="81" y="18"/>
                  </a:lnTo>
                  <a:lnTo>
                    <a:pt x="73" y="18"/>
                  </a:lnTo>
                  <a:lnTo>
                    <a:pt x="68" y="18"/>
                  </a:lnTo>
                  <a:lnTo>
                    <a:pt x="60" y="14"/>
                  </a:lnTo>
                  <a:lnTo>
                    <a:pt x="54" y="10"/>
                  </a:lnTo>
                  <a:lnTo>
                    <a:pt x="50" y="6"/>
                  </a:lnTo>
                  <a:lnTo>
                    <a:pt x="46" y="2"/>
                  </a:lnTo>
                  <a:lnTo>
                    <a:pt x="0" y="0"/>
                  </a:lnTo>
                  <a:lnTo>
                    <a:pt x="2" y="49"/>
                  </a:lnTo>
                  <a:lnTo>
                    <a:pt x="50" y="55"/>
                  </a:lnTo>
                  <a:lnTo>
                    <a:pt x="698" y="11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4995" name="Freeform 19"/>
            <p:cNvSpPr>
              <a:spLocks/>
            </p:cNvSpPr>
            <p:nvPr/>
          </p:nvSpPr>
          <p:spPr bwMode="auto">
            <a:xfrm>
              <a:off x="765" y="1644"/>
              <a:ext cx="323" cy="38"/>
            </a:xfrm>
            <a:custGeom>
              <a:avLst/>
              <a:gdLst/>
              <a:ahLst/>
              <a:cxnLst>
                <a:cxn ang="0">
                  <a:pos x="233" y="40"/>
                </a:cxn>
                <a:cxn ang="0">
                  <a:pos x="355" y="52"/>
                </a:cxn>
                <a:cxn ang="0">
                  <a:pos x="648" y="75"/>
                </a:cxn>
                <a:cxn ang="0">
                  <a:pos x="648" y="56"/>
                </a:cxn>
                <a:cxn ang="0">
                  <a:pos x="0" y="0"/>
                </a:cxn>
                <a:cxn ang="0">
                  <a:pos x="0" y="19"/>
                </a:cxn>
                <a:cxn ang="0">
                  <a:pos x="233" y="40"/>
                </a:cxn>
              </a:cxnLst>
              <a:rect l="0" t="0" r="r" b="b"/>
              <a:pathLst>
                <a:path w="648" h="75">
                  <a:moveTo>
                    <a:pt x="233" y="40"/>
                  </a:moveTo>
                  <a:lnTo>
                    <a:pt x="355" y="52"/>
                  </a:lnTo>
                  <a:lnTo>
                    <a:pt x="648" y="75"/>
                  </a:lnTo>
                  <a:lnTo>
                    <a:pt x="648" y="56"/>
                  </a:lnTo>
                  <a:lnTo>
                    <a:pt x="0" y="0"/>
                  </a:lnTo>
                  <a:lnTo>
                    <a:pt x="0" y="19"/>
                  </a:lnTo>
                  <a:lnTo>
                    <a:pt x="233" y="4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4996" name="Freeform 20"/>
            <p:cNvSpPr>
              <a:spLocks/>
            </p:cNvSpPr>
            <p:nvPr/>
          </p:nvSpPr>
          <p:spPr bwMode="auto">
            <a:xfrm>
              <a:off x="942" y="1653"/>
              <a:ext cx="213" cy="46"/>
            </a:xfrm>
            <a:custGeom>
              <a:avLst/>
              <a:gdLst/>
              <a:ahLst/>
              <a:cxnLst>
                <a:cxn ang="0">
                  <a:pos x="426" y="16"/>
                </a:cxn>
                <a:cxn ang="0">
                  <a:pos x="426" y="0"/>
                </a:cxn>
                <a:cxn ang="0">
                  <a:pos x="359" y="21"/>
                </a:cxn>
                <a:cxn ang="0">
                  <a:pos x="359" y="37"/>
                </a:cxn>
                <a:cxn ang="0">
                  <a:pos x="293" y="58"/>
                </a:cxn>
                <a:cxn ang="0">
                  <a:pos x="0" y="35"/>
                </a:cxn>
                <a:cxn ang="0">
                  <a:pos x="2" y="50"/>
                </a:cxn>
                <a:cxn ang="0">
                  <a:pos x="8" y="56"/>
                </a:cxn>
                <a:cxn ang="0">
                  <a:pos x="41" y="68"/>
                </a:cxn>
                <a:cxn ang="0">
                  <a:pos x="64" y="74"/>
                </a:cxn>
                <a:cxn ang="0">
                  <a:pos x="110" y="81"/>
                </a:cxn>
                <a:cxn ang="0">
                  <a:pos x="151" y="87"/>
                </a:cxn>
                <a:cxn ang="0">
                  <a:pos x="192" y="91"/>
                </a:cxn>
                <a:cxn ang="0">
                  <a:pos x="229" y="93"/>
                </a:cxn>
                <a:cxn ang="0">
                  <a:pos x="279" y="93"/>
                </a:cxn>
                <a:cxn ang="0">
                  <a:pos x="333" y="87"/>
                </a:cxn>
                <a:cxn ang="0">
                  <a:pos x="372" y="81"/>
                </a:cxn>
                <a:cxn ang="0">
                  <a:pos x="395" y="74"/>
                </a:cxn>
                <a:cxn ang="0">
                  <a:pos x="415" y="64"/>
                </a:cxn>
                <a:cxn ang="0">
                  <a:pos x="426" y="56"/>
                </a:cxn>
                <a:cxn ang="0">
                  <a:pos x="426" y="16"/>
                </a:cxn>
              </a:cxnLst>
              <a:rect l="0" t="0" r="r" b="b"/>
              <a:pathLst>
                <a:path w="426" h="93">
                  <a:moveTo>
                    <a:pt x="426" y="16"/>
                  </a:moveTo>
                  <a:lnTo>
                    <a:pt x="426" y="0"/>
                  </a:lnTo>
                  <a:lnTo>
                    <a:pt x="359" y="21"/>
                  </a:lnTo>
                  <a:lnTo>
                    <a:pt x="359" y="37"/>
                  </a:lnTo>
                  <a:lnTo>
                    <a:pt x="293" y="58"/>
                  </a:lnTo>
                  <a:lnTo>
                    <a:pt x="0" y="35"/>
                  </a:lnTo>
                  <a:lnTo>
                    <a:pt x="2" y="50"/>
                  </a:lnTo>
                  <a:lnTo>
                    <a:pt x="8" y="56"/>
                  </a:lnTo>
                  <a:lnTo>
                    <a:pt x="41" y="68"/>
                  </a:lnTo>
                  <a:lnTo>
                    <a:pt x="64" y="74"/>
                  </a:lnTo>
                  <a:lnTo>
                    <a:pt x="110" y="81"/>
                  </a:lnTo>
                  <a:lnTo>
                    <a:pt x="151" y="87"/>
                  </a:lnTo>
                  <a:lnTo>
                    <a:pt x="192" y="91"/>
                  </a:lnTo>
                  <a:lnTo>
                    <a:pt x="229" y="93"/>
                  </a:lnTo>
                  <a:lnTo>
                    <a:pt x="279" y="93"/>
                  </a:lnTo>
                  <a:lnTo>
                    <a:pt x="333" y="87"/>
                  </a:lnTo>
                  <a:lnTo>
                    <a:pt x="372" y="81"/>
                  </a:lnTo>
                  <a:lnTo>
                    <a:pt x="395" y="74"/>
                  </a:lnTo>
                  <a:lnTo>
                    <a:pt x="415" y="64"/>
                  </a:lnTo>
                  <a:lnTo>
                    <a:pt x="426" y="56"/>
                  </a:lnTo>
                  <a:lnTo>
                    <a:pt x="426" y="1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4997" name="Freeform 21"/>
            <p:cNvSpPr>
              <a:spLocks/>
            </p:cNvSpPr>
            <p:nvPr/>
          </p:nvSpPr>
          <p:spPr bwMode="auto">
            <a:xfrm>
              <a:off x="759" y="1611"/>
              <a:ext cx="32" cy="14"/>
            </a:xfrm>
            <a:custGeom>
              <a:avLst/>
              <a:gdLst/>
              <a:ahLst/>
              <a:cxnLst>
                <a:cxn ang="0">
                  <a:pos x="64" y="19"/>
                </a:cxn>
                <a:cxn ang="0">
                  <a:pos x="57" y="4"/>
                </a:cxn>
                <a:cxn ang="0">
                  <a:pos x="0" y="0"/>
                </a:cxn>
                <a:cxn ang="0">
                  <a:pos x="8" y="13"/>
                </a:cxn>
                <a:cxn ang="0">
                  <a:pos x="12" y="17"/>
                </a:cxn>
                <a:cxn ang="0">
                  <a:pos x="16" y="21"/>
                </a:cxn>
                <a:cxn ang="0">
                  <a:pos x="22" y="25"/>
                </a:cxn>
                <a:cxn ang="0">
                  <a:pos x="30" y="29"/>
                </a:cxn>
                <a:cxn ang="0">
                  <a:pos x="35" y="29"/>
                </a:cxn>
                <a:cxn ang="0">
                  <a:pos x="43" y="29"/>
                </a:cxn>
                <a:cxn ang="0">
                  <a:pos x="51" y="29"/>
                </a:cxn>
                <a:cxn ang="0">
                  <a:pos x="57" y="25"/>
                </a:cxn>
                <a:cxn ang="0">
                  <a:pos x="61" y="23"/>
                </a:cxn>
                <a:cxn ang="0">
                  <a:pos x="64" y="19"/>
                </a:cxn>
              </a:cxnLst>
              <a:rect l="0" t="0" r="r" b="b"/>
              <a:pathLst>
                <a:path w="64" h="29">
                  <a:moveTo>
                    <a:pt x="64" y="19"/>
                  </a:moveTo>
                  <a:lnTo>
                    <a:pt x="57" y="4"/>
                  </a:lnTo>
                  <a:lnTo>
                    <a:pt x="0" y="0"/>
                  </a:lnTo>
                  <a:lnTo>
                    <a:pt x="8" y="13"/>
                  </a:lnTo>
                  <a:lnTo>
                    <a:pt x="12" y="17"/>
                  </a:lnTo>
                  <a:lnTo>
                    <a:pt x="16" y="21"/>
                  </a:lnTo>
                  <a:lnTo>
                    <a:pt x="22" y="25"/>
                  </a:lnTo>
                  <a:lnTo>
                    <a:pt x="30" y="29"/>
                  </a:lnTo>
                  <a:lnTo>
                    <a:pt x="35" y="29"/>
                  </a:lnTo>
                  <a:lnTo>
                    <a:pt x="43" y="29"/>
                  </a:lnTo>
                  <a:lnTo>
                    <a:pt x="51" y="29"/>
                  </a:lnTo>
                  <a:lnTo>
                    <a:pt x="57" y="25"/>
                  </a:lnTo>
                  <a:lnTo>
                    <a:pt x="61" y="23"/>
                  </a:lnTo>
                  <a:lnTo>
                    <a:pt x="64" y="1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4998" name="Freeform 22"/>
            <p:cNvSpPr>
              <a:spLocks/>
            </p:cNvSpPr>
            <p:nvPr/>
          </p:nvSpPr>
          <p:spPr bwMode="auto">
            <a:xfrm>
              <a:off x="795" y="1614"/>
              <a:ext cx="30" cy="14"/>
            </a:xfrm>
            <a:custGeom>
              <a:avLst/>
              <a:gdLst/>
              <a:ahLst/>
              <a:cxnLst>
                <a:cxn ang="0">
                  <a:pos x="60" y="20"/>
                </a:cxn>
                <a:cxn ang="0">
                  <a:pos x="53" y="4"/>
                </a:cxn>
                <a:cxn ang="0">
                  <a:pos x="0" y="0"/>
                </a:cxn>
                <a:cxn ang="0">
                  <a:pos x="6" y="16"/>
                </a:cxn>
                <a:cxn ang="0">
                  <a:pos x="10" y="20"/>
                </a:cxn>
                <a:cxn ang="0">
                  <a:pos x="18" y="26"/>
                </a:cxn>
                <a:cxn ang="0">
                  <a:pos x="27" y="30"/>
                </a:cxn>
                <a:cxn ang="0">
                  <a:pos x="43" y="30"/>
                </a:cxn>
                <a:cxn ang="0">
                  <a:pos x="56" y="28"/>
                </a:cxn>
                <a:cxn ang="0">
                  <a:pos x="58" y="24"/>
                </a:cxn>
                <a:cxn ang="0">
                  <a:pos x="60" y="20"/>
                </a:cxn>
              </a:cxnLst>
              <a:rect l="0" t="0" r="r" b="b"/>
              <a:pathLst>
                <a:path w="60" h="30">
                  <a:moveTo>
                    <a:pt x="60" y="20"/>
                  </a:moveTo>
                  <a:lnTo>
                    <a:pt x="53" y="4"/>
                  </a:lnTo>
                  <a:lnTo>
                    <a:pt x="0" y="0"/>
                  </a:lnTo>
                  <a:lnTo>
                    <a:pt x="6" y="16"/>
                  </a:lnTo>
                  <a:lnTo>
                    <a:pt x="10" y="20"/>
                  </a:lnTo>
                  <a:lnTo>
                    <a:pt x="18" y="26"/>
                  </a:lnTo>
                  <a:lnTo>
                    <a:pt x="27" y="30"/>
                  </a:lnTo>
                  <a:lnTo>
                    <a:pt x="43" y="30"/>
                  </a:lnTo>
                  <a:lnTo>
                    <a:pt x="56" y="28"/>
                  </a:lnTo>
                  <a:lnTo>
                    <a:pt x="58" y="24"/>
                  </a:lnTo>
                  <a:lnTo>
                    <a:pt x="60" y="2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4999" name="Freeform 23"/>
            <p:cNvSpPr>
              <a:spLocks/>
            </p:cNvSpPr>
            <p:nvPr/>
          </p:nvSpPr>
          <p:spPr bwMode="auto">
            <a:xfrm>
              <a:off x="830" y="1617"/>
              <a:ext cx="31" cy="15"/>
            </a:xfrm>
            <a:custGeom>
              <a:avLst/>
              <a:gdLst/>
              <a:ahLst/>
              <a:cxnLst>
                <a:cxn ang="0">
                  <a:pos x="60" y="20"/>
                </a:cxn>
                <a:cxn ang="0">
                  <a:pos x="52" y="4"/>
                </a:cxn>
                <a:cxn ang="0">
                  <a:pos x="0" y="0"/>
                </a:cxn>
                <a:cxn ang="0">
                  <a:pos x="6" y="16"/>
                </a:cxn>
                <a:cxn ang="0">
                  <a:pos x="10" y="20"/>
                </a:cxn>
                <a:cxn ang="0">
                  <a:pos x="15" y="26"/>
                </a:cxn>
                <a:cxn ang="0">
                  <a:pos x="21" y="27"/>
                </a:cxn>
                <a:cxn ang="0">
                  <a:pos x="31" y="29"/>
                </a:cxn>
                <a:cxn ang="0">
                  <a:pos x="48" y="31"/>
                </a:cxn>
                <a:cxn ang="0">
                  <a:pos x="54" y="27"/>
                </a:cxn>
                <a:cxn ang="0">
                  <a:pos x="58" y="24"/>
                </a:cxn>
                <a:cxn ang="0">
                  <a:pos x="60" y="20"/>
                </a:cxn>
              </a:cxnLst>
              <a:rect l="0" t="0" r="r" b="b"/>
              <a:pathLst>
                <a:path w="60" h="31">
                  <a:moveTo>
                    <a:pt x="60" y="20"/>
                  </a:moveTo>
                  <a:lnTo>
                    <a:pt x="52" y="4"/>
                  </a:lnTo>
                  <a:lnTo>
                    <a:pt x="0" y="0"/>
                  </a:lnTo>
                  <a:lnTo>
                    <a:pt x="6" y="16"/>
                  </a:lnTo>
                  <a:lnTo>
                    <a:pt x="10" y="20"/>
                  </a:lnTo>
                  <a:lnTo>
                    <a:pt x="15" y="26"/>
                  </a:lnTo>
                  <a:lnTo>
                    <a:pt x="21" y="27"/>
                  </a:lnTo>
                  <a:lnTo>
                    <a:pt x="31" y="29"/>
                  </a:lnTo>
                  <a:lnTo>
                    <a:pt x="48" y="31"/>
                  </a:lnTo>
                  <a:lnTo>
                    <a:pt x="54" y="27"/>
                  </a:lnTo>
                  <a:lnTo>
                    <a:pt x="58" y="24"/>
                  </a:lnTo>
                  <a:lnTo>
                    <a:pt x="60" y="2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00" name="Freeform 24"/>
            <p:cNvSpPr>
              <a:spLocks/>
            </p:cNvSpPr>
            <p:nvPr/>
          </p:nvSpPr>
          <p:spPr bwMode="auto">
            <a:xfrm>
              <a:off x="867" y="1620"/>
              <a:ext cx="31" cy="15"/>
            </a:xfrm>
            <a:custGeom>
              <a:avLst/>
              <a:gdLst/>
              <a:ahLst/>
              <a:cxnLst>
                <a:cxn ang="0">
                  <a:pos x="62" y="21"/>
                </a:cxn>
                <a:cxn ang="0">
                  <a:pos x="50" y="6"/>
                </a:cxn>
                <a:cxn ang="0">
                  <a:pos x="0" y="0"/>
                </a:cxn>
                <a:cxn ang="0">
                  <a:pos x="9" y="18"/>
                </a:cxn>
                <a:cxn ang="0">
                  <a:pos x="15" y="23"/>
                </a:cxn>
                <a:cxn ang="0">
                  <a:pos x="21" y="27"/>
                </a:cxn>
                <a:cxn ang="0">
                  <a:pos x="27" y="29"/>
                </a:cxn>
                <a:cxn ang="0">
                  <a:pos x="40" y="29"/>
                </a:cxn>
                <a:cxn ang="0">
                  <a:pos x="54" y="31"/>
                </a:cxn>
                <a:cxn ang="0">
                  <a:pos x="60" y="29"/>
                </a:cxn>
                <a:cxn ang="0">
                  <a:pos x="62" y="21"/>
                </a:cxn>
              </a:cxnLst>
              <a:rect l="0" t="0" r="r" b="b"/>
              <a:pathLst>
                <a:path w="62" h="31">
                  <a:moveTo>
                    <a:pt x="62" y="21"/>
                  </a:moveTo>
                  <a:lnTo>
                    <a:pt x="50" y="6"/>
                  </a:lnTo>
                  <a:lnTo>
                    <a:pt x="0" y="0"/>
                  </a:lnTo>
                  <a:lnTo>
                    <a:pt x="9" y="18"/>
                  </a:lnTo>
                  <a:lnTo>
                    <a:pt x="15" y="23"/>
                  </a:lnTo>
                  <a:lnTo>
                    <a:pt x="21" y="27"/>
                  </a:lnTo>
                  <a:lnTo>
                    <a:pt x="27" y="29"/>
                  </a:lnTo>
                  <a:lnTo>
                    <a:pt x="40" y="29"/>
                  </a:lnTo>
                  <a:lnTo>
                    <a:pt x="54" y="31"/>
                  </a:lnTo>
                  <a:lnTo>
                    <a:pt x="60" y="29"/>
                  </a:lnTo>
                  <a:lnTo>
                    <a:pt x="62" y="21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01" name="Freeform 25"/>
            <p:cNvSpPr>
              <a:spLocks/>
            </p:cNvSpPr>
            <p:nvPr/>
          </p:nvSpPr>
          <p:spPr bwMode="auto">
            <a:xfrm>
              <a:off x="942" y="1626"/>
              <a:ext cx="30" cy="15"/>
            </a:xfrm>
            <a:custGeom>
              <a:avLst/>
              <a:gdLst/>
              <a:ahLst/>
              <a:cxnLst>
                <a:cxn ang="0">
                  <a:pos x="6" y="15"/>
                </a:cxn>
                <a:cxn ang="0">
                  <a:pos x="10" y="21"/>
                </a:cxn>
                <a:cxn ang="0">
                  <a:pos x="12" y="23"/>
                </a:cxn>
                <a:cxn ang="0">
                  <a:pos x="17" y="27"/>
                </a:cxn>
                <a:cxn ang="0">
                  <a:pos x="39" y="29"/>
                </a:cxn>
                <a:cxn ang="0">
                  <a:pos x="48" y="25"/>
                </a:cxn>
                <a:cxn ang="0">
                  <a:pos x="54" y="23"/>
                </a:cxn>
                <a:cxn ang="0">
                  <a:pos x="60" y="19"/>
                </a:cxn>
                <a:cxn ang="0">
                  <a:pos x="52" y="4"/>
                </a:cxn>
                <a:cxn ang="0">
                  <a:pos x="0" y="0"/>
                </a:cxn>
                <a:cxn ang="0">
                  <a:pos x="6" y="15"/>
                </a:cxn>
              </a:cxnLst>
              <a:rect l="0" t="0" r="r" b="b"/>
              <a:pathLst>
                <a:path w="60" h="29">
                  <a:moveTo>
                    <a:pt x="6" y="15"/>
                  </a:moveTo>
                  <a:lnTo>
                    <a:pt x="10" y="21"/>
                  </a:lnTo>
                  <a:lnTo>
                    <a:pt x="12" y="23"/>
                  </a:lnTo>
                  <a:lnTo>
                    <a:pt x="17" y="27"/>
                  </a:lnTo>
                  <a:lnTo>
                    <a:pt x="39" y="29"/>
                  </a:lnTo>
                  <a:lnTo>
                    <a:pt x="48" y="25"/>
                  </a:lnTo>
                  <a:lnTo>
                    <a:pt x="54" y="23"/>
                  </a:lnTo>
                  <a:lnTo>
                    <a:pt x="60" y="19"/>
                  </a:lnTo>
                  <a:lnTo>
                    <a:pt x="52" y="4"/>
                  </a:lnTo>
                  <a:lnTo>
                    <a:pt x="0" y="0"/>
                  </a:lnTo>
                  <a:lnTo>
                    <a:pt x="6" y="15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02" name="Freeform 26"/>
            <p:cNvSpPr>
              <a:spLocks/>
            </p:cNvSpPr>
            <p:nvPr/>
          </p:nvSpPr>
          <p:spPr bwMode="auto">
            <a:xfrm>
              <a:off x="996" y="1647"/>
              <a:ext cx="14" cy="7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2" y="0"/>
                </a:cxn>
                <a:cxn ang="0">
                  <a:pos x="28" y="4"/>
                </a:cxn>
                <a:cxn ang="0">
                  <a:pos x="28" y="16"/>
                </a:cxn>
                <a:cxn ang="0">
                  <a:pos x="0" y="14"/>
                </a:cxn>
              </a:cxnLst>
              <a:rect l="0" t="0" r="r" b="b"/>
              <a:pathLst>
                <a:path w="28" h="16">
                  <a:moveTo>
                    <a:pt x="0" y="14"/>
                  </a:moveTo>
                  <a:lnTo>
                    <a:pt x="2" y="0"/>
                  </a:lnTo>
                  <a:lnTo>
                    <a:pt x="28" y="4"/>
                  </a:lnTo>
                  <a:lnTo>
                    <a:pt x="28" y="16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03" name="Freeform 27"/>
            <p:cNvSpPr>
              <a:spLocks/>
            </p:cNvSpPr>
            <p:nvPr/>
          </p:nvSpPr>
          <p:spPr bwMode="auto">
            <a:xfrm>
              <a:off x="1016" y="1644"/>
              <a:ext cx="39" cy="17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" y="0"/>
                </a:cxn>
                <a:cxn ang="0">
                  <a:pos x="80" y="5"/>
                </a:cxn>
                <a:cxn ang="0">
                  <a:pos x="78" y="34"/>
                </a:cxn>
                <a:cxn ang="0">
                  <a:pos x="0" y="29"/>
                </a:cxn>
              </a:cxnLst>
              <a:rect l="0" t="0" r="r" b="b"/>
              <a:pathLst>
                <a:path w="80" h="34">
                  <a:moveTo>
                    <a:pt x="0" y="29"/>
                  </a:moveTo>
                  <a:lnTo>
                    <a:pt x="2" y="0"/>
                  </a:lnTo>
                  <a:lnTo>
                    <a:pt x="80" y="5"/>
                  </a:lnTo>
                  <a:lnTo>
                    <a:pt x="78" y="3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04" name="Freeform 28"/>
            <p:cNvSpPr>
              <a:spLocks/>
            </p:cNvSpPr>
            <p:nvPr/>
          </p:nvSpPr>
          <p:spPr bwMode="auto">
            <a:xfrm>
              <a:off x="749" y="1660"/>
              <a:ext cx="573" cy="73"/>
            </a:xfrm>
            <a:custGeom>
              <a:avLst/>
              <a:gdLst/>
              <a:ahLst/>
              <a:cxnLst>
                <a:cxn ang="0">
                  <a:pos x="1146" y="31"/>
                </a:cxn>
                <a:cxn ang="0">
                  <a:pos x="812" y="0"/>
                </a:cxn>
                <a:cxn ang="0">
                  <a:pos x="812" y="40"/>
                </a:cxn>
                <a:cxn ang="0">
                  <a:pos x="801" y="48"/>
                </a:cxn>
                <a:cxn ang="0">
                  <a:pos x="781" y="58"/>
                </a:cxn>
                <a:cxn ang="0">
                  <a:pos x="758" y="65"/>
                </a:cxn>
                <a:cxn ang="0">
                  <a:pos x="719" y="71"/>
                </a:cxn>
                <a:cxn ang="0">
                  <a:pos x="665" y="77"/>
                </a:cxn>
                <a:cxn ang="0">
                  <a:pos x="615" y="77"/>
                </a:cxn>
                <a:cxn ang="0">
                  <a:pos x="578" y="75"/>
                </a:cxn>
                <a:cxn ang="0">
                  <a:pos x="537" y="71"/>
                </a:cxn>
                <a:cxn ang="0">
                  <a:pos x="496" y="65"/>
                </a:cxn>
                <a:cxn ang="0">
                  <a:pos x="450" y="58"/>
                </a:cxn>
                <a:cxn ang="0">
                  <a:pos x="427" y="52"/>
                </a:cxn>
                <a:cxn ang="0">
                  <a:pos x="394" y="40"/>
                </a:cxn>
                <a:cxn ang="0">
                  <a:pos x="388" y="34"/>
                </a:cxn>
                <a:cxn ang="0">
                  <a:pos x="386" y="19"/>
                </a:cxn>
                <a:cxn ang="0">
                  <a:pos x="264" y="7"/>
                </a:cxn>
                <a:cxn ang="0">
                  <a:pos x="149" y="34"/>
                </a:cxn>
                <a:cxn ang="0">
                  <a:pos x="0" y="67"/>
                </a:cxn>
                <a:cxn ang="0">
                  <a:pos x="745" y="145"/>
                </a:cxn>
                <a:cxn ang="0">
                  <a:pos x="1146" y="31"/>
                </a:cxn>
              </a:cxnLst>
              <a:rect l="0" t="0" r="r" b="b"/>
              <a:pathLst>
                <a:path w="1146" h="145">
                  <a:moveTo>
                    <a:pt x="1146" y="31"/>
                  </a:moveTo>
                  <a:lnTo>
                    <a:pt x="812" y="0"/>
                  </a:lnTo>
                  <a:lnTo>
                    <a:pt x="812" y="40"/>
                  </a:lnTo>
                  <a:lnTo>
                    <a:pt x="801" y="48"/>
                  </a:lnTo>
                  <a:lnTo>
                    <a:pt x="781" y="58"/>
                  </a:lnTo>
                  <a:lnTo>
                    <a:pt x="758" y="65"/>
                  </a:lnTo>
                  <a:lnTo>
                    <a:pt x="719" y="71"/>
                  </a:lnTo>
                  <a:lnTo>
                    <a:pt x="665" y="77"/>
                  </a:lnTo>
                  <a:lnTo>
                    <a:pt x="615" y="77"/>
                  </a:lnTo>
                  <a:lnTo>
                    <a:pt x="578" y="75"/>
                  </a:lnTo>
                  <a:lnTo>
                    <a:pt x="537" y="71"/>
                  </a:lnTo>
                  <a:lnTo>
                    <a:pt x="496" y="65"/>
                  </a:lnTo>
                  <a:lnTo>
                    <a:pt x="450" y="58"/>
                  </a:lnTo>
                  <a:lnTo>
                    <a:pt x="427" y="52"/>
                  </a:lnTo>
                  <a:lnTo>
                    <a:pt x="394" y="40"/>
                  </a:lnTo>
                  <a:lnTo>
                    <a:pt x="388" y="34"/>
                  </a:lnTo>
                  <a:lnTo>
                    <a:pt x="386" y="19"/>
                  </a:lnTo>
                  <a:lnTo>
                    <a:pt x="264" y="7"/>
                  </a:lnTo>
                  <a:lnTo>
                    <a:pt x="149" y="34"/>
                  </a:lnTo>
                  <a:lnTo>
                    <a:pt x="0" y="67"/>
                  </a:lnTo>
                  <a:lnTo>
                    <a:pt x="745" y="145"/>
                  </a:lnTo>
                  <a:lnTo>
                    <a:pt x="1146" y="3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05" name="Freeform 29"/>
            <p:cNvSpPr>
              <a:spLocks/>
            </p:cNvSpPr>
            <p:nvPr/>
          </p:nvSpPr>
          <p:spPr bwMode="auto">
            <a:xfrm>
              <a:off x="1088" y="1663"/>
              <a:ext cx="33" cy="19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0" y="18"/>
                </a:cxn>
                <a:cxn ang="0">
                  <a:pos x="0" y="37"/>
                </a:cxn>
                <a:cxn ang="0">
                  <a:pos x="66" y="16"/>
                </a:cxn>
                <a:cxn ang="0">
                  <a:pos x="66" y="0"/>
                </a:cxn>
              </a:cxnLst>
              <a:rect l="0" t="0" r="r" b="b"/>
              <a:pathLst>
                <a:path w="66" h="37">
                  <a:moveTo>
                    <a:pt x="66" y="0"/>
                  </a:moveTo>
                  <a:lnTo>
                    <a:pt x="0" y="18"/>
                  </a:lnTo>
                  <a:lnTo>
                    <a:pt x="0" y="37"/>
                  </a:lnTo>
                  <a:lnTo>
                    <a:pt x="66" y="16"/>
                  </a:lnTo>
                  <a:lnTo>
                    <a:pt x="66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06" name="Freeform 30"/>
            <p:cNvSpPr>
              <a:spLocks/>
            </p:cNvSpPr>
            <p:nvPr/>
          </p:nvSpPr>
          <p:spPr bwMode="auto">
            <a:xfrm>
              <a:off x="1121" y="1676"/>
              <a:ext cx="201" cy="82"/>
            </a:xfrm>
            <a:custGeom>
              <a:avLst/>
              <a:gdLst/>
              <a:ahLst/>
              <a:cxnLst>
                <a:cxn ang="0">
                  <a:pos x="401" y="23"/>
                </a:cxn>
                <a:cxn ang="0">
                  <a:pos x="401" y="0"/>
                </a:cxn>
                <a:cxn ang="0">
                  <a:pos x="0" y="114"/>
                </a:cxn>
                <a:cxn ang="0">
                  <a:pos x="2" y="164"/>
                </a:cxn>
                <a:cxn ang="0">
                  <a:pos x="399" y="46"/>
                </a:cxn>
                <a:cxn ang="0">
                  <a:pos x="401" y="23"/>
                </a:cxn>
              </a:cxnLst>
              <a:rect l="0" t="0" r="r" b="b"/>
              <a:pathLst>
                <a:path w="401" h="164">
                  <a:moveTo>
                    <a:pt x="401" y="23"/>
                  </a:moveTo>
                  <a:lnTo>
                    <a:pt x="401" y="0"/>
                  </a:lnTo>
                  <a:lnTo>
                    <a:pt x="0" y="114"/>
                  </a:lnTo>
                  <a:lnTo>
                    <a:pt x="2" y="164"/>
                  </a:lnTo>
                  <a:lnTo>
                    <a:pt x="399" y="46"/>
                  </a:lnTo>
                  <a:lnTo>
                    <a:pt x="401" y="2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07" name="Freeform 31"/>
            <p:cNvSpPr>
              <a:spLocks/>
            </p:cNvSpPr>
            <p:nvPr/>
          </p:nvSpPr>
          <p:spPr bwMode="auto">
            <a:xfrm>
              <a:off x="629" y="1687"/>
              <a:ext cx="795" cy="96"/>
            </a:xfrm>
            <a:custGeom>
              <a:avLst/>
              <a:gdLst/>
              <a:ahLst/>
              <a:cxnLst>
                <a:cxn ang="0">
                  <a:pos x="1590" y="15"/>
                </a:cxn>
                <a:cxn ang="0">
                  <a:pos x="1386" y="0"/>
                </a:cxn>
                <a:cxn ang="0">
                  <a:pos x="1384" y="23"/>
                </a:cxn>
                <a:cxn ang="0">
                  <a:pos x="987" y="141"/>
                </a:cxn>
                <a:cxn ang="0">
                  <a:pos x="496" y="91"/>
                </a:cxn>
                <a:cxn ang="0">
                  <a:pos x="298" y="68"/>
                </a:cxn>
                <a:cxn ang="0">
                  <a:pos x="240" y="62"/>
                </a:cxn>
                <a:cxn ang="0">
                  <a:pos x="238" y="58"/>
                </a:cxn>
                <a:cxn ang="0">
                  <a:pos x="240" y="13"/>
                </a:cxn>
                <a:cxn ang="0">
                  <a:pos x="0" y="70"/>
                </a:cxn>
                <a:cxn ang="0">
                  <a:pos x="1025" y="192"/>
                </a:cxn>
                <a:cxn ang="0">
                  <a:pos x="1134" y="159"/>
                </a:cxn>
                <a:cxn ang="0">
                  <a:pos x="1281" y="112"/>
                </a:cxn>
                <a:cxn ang="0">
                  <a:pos x="1590" y="15"/>
                </a:cxn>
              </a:cxnLst>
              <a:rect l="0" t="0" r="r" b="b"/>
              <a:pathLst>
                <a:path w="1590" h="192">
                  <a:moveTo>
                    <a:pt x="1590" y="15"/>
                  </a:moveTo>
                  <a:lnTo>
                    <a:pt x="1386" y="0"/>
                  </a:lnTo>
                  <a:lnTo>
                    <a:pt x="1384" y="23"/>
                  </a:lnTo>
                  <a:lnTo>
                    <a:pt x="987" y="141"/>
                  </a:lnTo>
                  <a:lnTo>
                    <a:pt x="496" y="91"/>
                  </a:lnTo>
                  <a:lnTo>
                    <a:pt x="298" y="68"/>
                  </a:lnTo>
                  <a:lnTo>
                    <a:pt x="240" y="62"/>
                  </a:lnTo>
                  <a:lnTo>
                    <a:pt x="238" y="58"/>
                  </a:lnTo>
                  <a:lnTo>
                    <a:pt x="240" y="13"/>
                  </a:lnTo>
                  <a:lnTo>
                    <a:pt x="0" y="70"/>
                  </a:lnTo>
                  <a:lnTo>
                    <a:pt x="1025" y="192"/>
                  </a:lnTo>
                  <a:lnTo>
                    <a:pt x="1134" y="159"/>
                  </a:lnTo>
                  <a:lnTo>
                    <a:pt x="1281" y="112"/>
                  </a:lnTo>
                  <a:lnTo>
                    <a:pt x="1590" y="1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08" name="Freeform 32"/>
            <p:cNvSpPr>
              <a:spLocks/>
            </p:cNvSpPr>
            <p:nvPr/>
          </p:nvSpPr>
          <p:spPr bwMode="auto">
            <a:xfrm>
              <a:off x="628" y="1722"/>
              <a:ext cx="514" cy="151"/>
            </a:xfrm>
            <a:custGeom>
              <a:avLst/>
              <a:gdLst/>
              <a:ahLst/>
              <a:cxnLst>
                <a:cxn ang="0">
                  <a:pos x="989" y="279"/>
                </a:cxn>
                <a:cxn ang="0">
                  <a:pos x="989" y="296"/>
                </a:cxn>
                <a:cxn ang="0">
                  <a:pos x="1027" y="300"/>
                </a:cxn>
                <a:cxn ang="0">
                  <a:pos x="1027" y="122"/>
                </a:cxn>
                <a:cxn ang="0">
                  <a:pos x="2" y="0"/>
                </a:cxn>
                <a:cxn ang="0">
                  <a:pos x="0" y="157"/>
                </a:cxn>
                <a:cxn ang="0">
                  <a:pos x="989" y="279"/>
                </a:cxn>
              </a:cxnLst>
              <a:rect l="0" t="0" r="r" b="b"/>
              <a:pathLst>
                <a:path w="1027" h="300">
                  <a:moveTo>
                    <a:pt x="989" y="279"/>
                  </a:moveTo>
                  <a:lnTo>
                    <a:pt x="989" y="296"/>
                  </a:lnTo>
                  <a:lnTo>
                    <a:pt x="1027" y="300"/>
                  </a:lnTo>
                  <a:lnTo>
                    <a:pt x="1027" y="122"/>
                  </a:lnTo>
                  <a:lnTo>
                    <a:pt x="2" y="0"/>
                  </a:lnTo>
                  <a:lnTo>
                    <a:pt x="0" y="157"/>
                  </a:lnTo>
                  <a:lnTo>
                    <a:pt x="989" y="27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09" name="Freeform 33"/>
            <p:cNvSpPr>
              <a:spLocks/>
            </p:cNvSpPr>
            <p:nvPr/>
          </p:nvSpPr>
          <p:spPr bwMode="auto">
            <a:xfrm>
              <a:off x="1270" y="1695"/>
              <a:ext cx="154" cy="132"/>
            </a:xfrm>
            <a:custGeom>
              <a:avLst/>
              <a:gdLst/>
              <a:ahLst/>
              <a:cxnLst>
                <a:cxn ang="0">
                  <a:pos x="2" y="264"/>
                </a:cxn>
                <a:cxn ang="0">
                  <a:pos x="177" y="208"/>
                </a:cxn>
                <a:cxn ang="0">
                  <a:pos x="237" y="184"/>
                </a:cxn>
                <a:cxn ang="0">
                  <a:pos x="307" y="159"/>
                </a:cxn>
                <a:cxn ang="0">
                  <a:pos x="309" y="0"/>
                </a:cxn>
                <a:cxn ang="0">
                  <a:pos x="0" y="97"/>
                </a:cxn>
                <a:cxn ang="0">
                  <a:pos x="2" y="264"/>
                </a:cxn>
              </a:cxnLst>
              <a:rect l="0" t="0" r="r" b="b"/>
              <a:pathLst>
                <a:path w="309" h="264">
                  <a:moveTo>
                    <a:pt x="2" y="264"/>
                  </a:moveTo>
                  <a:lnTo>
                    <a:pt x="177" y="208"/>
                  </a:lnTo>
                  <a:lnTo>
                    <a:pt x="237" y="184"/>
                  </a:lnTo>
                  <a:lnTo>
                    <a:pt x="307" y="159"/>
                  </a:lnTo>
                  <a:lnTo>
                    <a:pt x="309" y="0"/>
                  </a:lnTo>
                  <a:lnTo>
                    <a:pt x="0" y="97"/>
                  </a:lnTo>
                  <a:lnTo>
                    <a:pt x="2" y="26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10" name="Freeform 34"/>
            <p:cNvSpPr>
              <a:spLocks/>
            </p:cNvSpPr>
            <p:nvPr/>
          </p:nvSpPr>
          <p:spPr bwMode="auto">
            <a:xfrm>
              <a:off x="1196" y="1744"/>
              <a:ext cx="75" cy="109"/>
            </a:xfrm>
            <a:custGeom>
              <a:avLst/>
              <a:gdLst/>
              <a:ahLst/>
              <a:cxnLst>
                <a:cxn ang="0">
                  <a:pos x="149" y="167"/>
                </a:cxn>
                <a:cxn ang="0">
                  <a:pos x="147" y="0"/>
                </a:cxn>
                <a:cxn ang="0">
                  <a:pos x="0" y="47"/>
                </a:cxn>
                <a:cxn ang="0">
                  <a:pos x="4" y="219"/>
                </a:cxn>
                <a:cxn ang="0">
                  <a:pos x="149" y="167"/>
                </a:cxn>
              </a:cxnLst>
              <a:rect l="0" t="0" r="r" b="b"/>
              <a:pathLst>
                <a:path w="149" h="219">
                  <a:moveTo>
                    <a:pt x="149" y="167"/>
                  </a:moveTo>
                  <a:lnTo>
                    <a:pt x="147" y="0"/>
                  </a:lnTo>
                  <a:lnTo>
                    <a:pt x="0" y="47"/>
                  </a:lnTo>
                  <a:lnTo>
                    <a:pt x="4" y="219"/>
                  </a:lnTo>
                  <a:lnTo>
                    <a:pt x="149" y="167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11" name="Freeform 35"/>
            <p:cNvSpPr>
              <a:spLocks/>
            </p:cNvSpPr>
            <p:nvPr/>
          </p:nvSpPr>
          <p:spPr bwMode="auto">
            <a:xfrm>
              <a:off x="1142" y="1767"/>
              <a:ext cx="56" cy="106"/>
            </a:xfrm>
            <a:custGeom>
              <a:avLst/>
              <a:gdLst/>
              <a:ahLst/>
              <a:cxnLst>
                <a:cxn ang="0">
                  <a:pos x="113" y="172"/>
                </a:cxn>
                <a:cxn ang="0">
                  <a:pos x="109" y="0"/>
                </a:cxn>
                <a:cxn ang="0">
                  <a:pos x="0" y="33"/>
                </a:cxn>
                <a:cxn ang="0">
                  <a:pos x="0" y="211"/>
                </a:cxn>
                <a:cxn ang="0">
                  <a:pos x="105" y="174"/>
                </a:cxn>
                <a:cxn ang="0">
                  <a:pos x="113" y="172"/>
                </a:cxn>
              </a:cxnLst>
              <a:rect l="0" t="0" r="r" b="b"/>
              <a:pathLst>
                <a:path w="113" h="211">
                  <a:moveTo>
                    <a:pt x="113" y="172"/>
                  </a:moveTo>
                  <a:lnTo>
                    <a:pt x="109" y="0"/>
                  </a:lnTo>
                  <a:lnTo>
                    <a:pt x="0" y="33"/>
                  </a:lnTo>
                  <a:lnTo>
                    <a:pt x="0" y="211"/>
                  </a:lnTo>
                  <a:lnTo>
                    <a:pt x="105" y="174"/>
                  </a:lnTo>
                  <a:lnTo>
                    <a:pt x="113" y="172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12" name="Freeform 36"/>
            <p:cNvSpPr>
              <a:spLocks/>
            </p:cNvSpPr>
            <p:nvPr/>
          </p:nvSpPr>
          <p:spPr bwMode="auto">
            <a:xfrm>
              <a:off x="1142" y="1854"/>
              <a:ext cx="53" cy="36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07" y="37"/>
                </a:cxn>
                <a:cxn ang="0">
                  <a:pos x="105" y="0"/>
                </a:cxn>
                <a:cxn ang="0">
                  <a:pos x="0" y="37"/>
                </a:cxn>
                <a:cxn ang="0">
                  <a:pos x="0" y="72"/>
                </a:cxn>
              </a:cxnLst>
              <a:rect l="0" t="0" r="r" b="b"/>
              <a:pathLst>
                <a:path w="107" h="72">
                  <a:moveTo>
                    <a:pt x="0" y="72"/>
                  </a:moveTo>
                  <a:lnTo>
                    <a:pt x="107" y="37"/>
                  </a:lnTo>
                  <a:lnTo>
                    <a:pt x="105" y="0"/>
                  </a:lnTo>
                  <a:lnTo>
                    <a:pt x="0" y="37"/>
                  </a:lnTo>
                  <a:lnTo>
                    <a:pt x="0" y="72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13" name="Freeform 37"/>
            <p:cNvSpPr>
              <a:spLocks/>
            </p:cNvSpPr>
            <p:nvPr/>
          </p:nvSpPr>
          <p:spPr bwMode="auto">
            <a:xfrm>
              <a:off x="1358" y="1787"/>
              <a:ext cx="30" cy="13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58" y="26"/>
                </a:cxn>
                <a:cxn ang="0">
                  <a:pos x="60" y="0"/>
                </a:cxn>
                <a:cxn ang="0">
                  <a:pos x="0" y="24"/>
                </a:cxn>
              </a:cxnLst>
              <a:rect l="0" t="0" r="r" b="b"/>
              <a:pathLst>
                <a:path w="60" h="26">
                  <a:moveTo>
                    <a:pt x="0" y="24"/>
                  </a:moveTo>
                  <a:lnTo>
                    <a:pt x="58" y="26"/>
                  </a:lnTo>
                  <a:lnTo>
                    <a:pt x="60" y="0"/>
                  </a:lnTo>
                  <a:lnTo>
                    <a:pt x="0" y="2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14" name="Freeform 38"/>
            <p:cNvSpPr>
              <a:spLocks/>
            </p:cNvSpPr>
            <p:nvPr/>
          </p:nvSpPr>
          <p:spPr bwMode="auto">
            <a:xfrm>
              <a:off x="1387" y="1775"/>
              <a:ext cx="36" cy="25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2" y="25"/>
                </a:cxn>
                <a:cxn ang="0">
                  <a:pos x="0" y="51"/>
                </a:cxn>
                <a:cxn ang="0">
                  <a:pos x="70" y="27"/>
                </a:cxn>
                <a:cxn ang="0">
                  <a:pos x="72" y="0"/>
                </a:cxn>
              </a:cxnLst>
              <a:rect l="0" t="0" r="r" b="b"/>
              <a:pathLst>
                <a:path w="72" h="51">
                  <a:moveTo>
                    <a:pt x="72" y="0"/>
                  </a:moveTo>
                  <a:lnTo>
                    <a:pt x="2" y="25"/>
                  </a:lnTo>
                  <a:lnTo>
                    <a:pt x="0" y="51"/>
                  </a:lnTo>
                  <a:lnTo>
                    <a:pt x="70" y="27"/>
                  </a:lnTo>
                  <a:lnTo>
                    <a:pt x="72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15" name="Freeform 39"/>
            <p:cNvSpPr>
              <a:spLocks/>
            </p:cNvSpPr>
            <p:nvPr/>
          </p:nvSpPr>
          <p:spPr bwMode="auto">
            <a:xfrm>
              <a:off x="1122" y="1871"/>
              <a:ext cx="20" cy="19"/>
            </a:xfrm>
            <a:custGeom>
              <a:avLst/>
              <a:gdLst/>
              <a:ahLst/>
              <a:cxnLst>
                <a:cxn ang="0">
                  <a:pos x="38" y="39"/>
                </a:cxn>
                <a:cxn ang="0">
                  <a:pos x="38" y="4"/>
                </a:cxn>
                <a:cxn ang="0">
                  <a:pos x="0" y="0"/>
                </a:cxn>
                <a:cxn ang="0">
                  <a:pos x="2" y="37"/>
                </a:cxn>
                <a:cxn ang="0">
                  <a:pos x="38" y="39"/>
                </a:cxn>
              </a:cxnLst>
              <a:rect l="0" t="0" r="r" b="b"/>
              <a:pathLst>
                <a:path w="38" h="39">
                  <a:moveTo>
                    <a:pt x="38" y="39"/>
                  </a:moveTo>
                  <a:lnTo>
                    <a:pt x="38" y="4"/>
                  </a:lnTo>
                  <a:lnTo>
                    <a:pt x="0" y="0"/>
                  </a:lnTo>
                  <a:lnTo>
                    <a:pt x="2" y="37"/>
                  </a:lnTo>
                  <a:lnTo>
                    <a:pt x="38" y="3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16" name="Freeform 40"/>
            <p:cNvSpPr>
              <a:spLocks/>
            </p:cNvSpPr>
            <p:nvPr/>
          </p:nvSpPr>
          <p:spPr bwMode="auto">
            <a:xfrm>
              <a:off x="635" y="1761"/>
              <a:ext cx="5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2" y="2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2"/>
                </a:cxn>
                <a:cxn ang="0">
                  <a:pos x="12" y="8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12" y="2"/>
                  </a:lnTo>
                  <a:lnTo>
                    <a:pt x="6" y="0"/>
                  </a:lnTo>
                  <a:lnTo>
                    <a:pt x="4" y="0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2"/>
                  </a:lnTo>
                  <a:lnTo>
                    <a:pt x="12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17" name="Freeform 41"/>
            <p:cNvSpPr>
              <a:spLocks/>
            </p:cNvSpPr>
            <p:nvPr/>
          </p:nvSpPr>
          <p:spPr bwMode="auto">
            <a:xfrm>
              <a:off x="644" y="1779"/>
              <a:ext cx="6" cy="4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5" y="10"/>
                </a:cxn>
                <a:cxn ang="0">
                  <a:pos x="7" y="10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2" y="8"/>
                  </a:lnTo>
                  <a:lnTo>
                    <a:pt x="5" y="10"/>
                  </a:lnTo>
                  <a:lnTo>
                    <a:pt x="7" y="10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18" name="Freeform 42"/>
            <p:cNvSpPr>
              <a:spLocks/>
            </p:cNvSpPr>
            <p:nvPr/>
          </p:nvSpPr>
          <p:spPr bwMode="auto">
            <a:xfrm>
              <a:off x="635" y="1789"/>
              <a:ext cx="5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2"/>
                </a:cxn>
                <a:cxn ang="0">
                  <a:pos x="12" y="8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2"/>
                  </a:lnTo>
                  <a:lnTo>
                    <a:pt x="12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19" name="Freeform 43"/>
            <p:cNvSpPr>
              <a:spLocks/>
            </p:cNvSpPr>
            <p:nvPr/>
          </p:nvSpPr>
          <p:spPr bwMode="auto">
            <a:xfrm>
              <a:off x="635" y="1734"/>
              <a:ext cx="5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20" name="Freeform 44"/>
            <p:cNvSpPr>
              <a:spLocks/>
            </p:cNvSpPr>
            <p:nvPr/>
          </p:nvSpPr>
          <p:spPr bwMode="auto">
            <a:xfrm>
              <a:off x="644" y="1748"/>
              <a:ext cx="5" cy="5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5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3" y="12"/>
                </a:cxn>
                <a:cxn ang="0">
                  <a:pos x="9" y="6"/>
                </a:cxn>
              </a:cxnLst>
              <a:rect l="0" t="0" r="r" b="b"/>
              <a:pathLst>
                <a:path w="9" h="12">
                  <a:moveTo>
                    <a:pt x="9" y="6"/>
                  </a:moveTo>
                  <a:lnTo>
                    <a:pt x="5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3" y="12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21" name="Freeform 45"/>
            <p:cNvSpPr>
              <a:spLocks/>
            </p:cNvSpPr>
            <p:nvPr/>
          </p:nvSpPr>
          <p:spPr bwMode="auto">
            <a:xfrm>
              <a:off x="664" y="1780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22" name="Freeform 46"/>
            <p:cNvSpPr>
              <a:spLocks/>
            </p:cNvSpPr>
            <p:nvPr/>
          </p:nvSpPr>
          <p:spPr bwMode="auto">
            <a:xfrm>
              <a:off x="663" y="1750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4" y="10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6"/>
                  </a:lnTo>
                  <a:lnTo>
                    <a:pt x="4" y="10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23" name="Freeform 47"/>
            <p:cNvSpPr>
              <a:spLocks/>
            </p:cNvSpPr>
            <p:nvPr/>
          </p:nvSpPr>
          <p:spPr bwMode="auto">
            <a:xfrm>
              <a:off x="654" y="1792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24" name="Freeform 48"/>
            <p:cNvSpPr>
              <a:spLocks/>
            </p:cNvSpPr>
            <p:nvPr/>
          </p:nvSpPr>
          <p:spPr bwMode="auto">
            <a:xfrm>
              <a:off x="673" y="1766"/>
              <a:ext cx="5" cy="6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9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4" y="11"/>
                </a:cxn>
                <a:cxn ang="0">
                  <a:pos x="9" y="6"/>
                </a:cxn>
              </a:cxnLst>
              <a:rect l="0" t="0" r="r" b="b"/>
              <a:pathLst>
                <a:path w="9" h="11">
                  <a:moveTo>
                    <a:pt x="9" y="6"/>
                  </a:moveTo>
                  <a:lnTo>
                    <a:pt x="9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4" y="11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25" name="Freeform 49"/>
            <p:cNvSpPr>
              <a:spLocks/>
            </p:cNvSpPr>
            <p:nvPr/>
          </p:nvSpPr>
          <p:spPr bwMode="auto">
            <a:xfrm>
              <a:off x="654" y="1764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6" y="10"/>
                </a:cxn>
                <a:cxn ang="0">
                  <a:pos x="10" y="6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6"/>
                  </a:lnTo>
                  <a:lnTo>
                    <a:pt x="6" y="10"/>
                  </a:lnTo>
                  <a:lnTo>
                    <a:pt x="10" y="6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26" name="Freeform 50"/>
            <p:cNvSpPr>
              <a:spLocks/>
            </p:cNvSpPr>
            <p:nvPr/>
          </p:nvSpPr>
          <p:spPr bwMode="auto">
            <a:xfrm>
              <a:off x="654" y="1736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4" y="11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6"/>
                  </a:lnTo>
                  <a:lnTo>
                    <a:pt x="0" y="8"/>
                  </a:lnTo>
                  <a:lnTo>
                    <a:pt x="4" y="11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27" name="Freeform 51"/>
            <p:cNvSpPr>
              <a:spLocks/>
            </p:cNvSpPr>
            <p:nvPr/>
          </p:nvSpPr>
          <p:spPr bwMode="auto">
            <a:xfrm>
              <a:off x="673" y="1739"/>
              <a:ext cx="5" cy="5"/>
            </a:xfrm>
            <a:custGeom>
              <a:avLst/>
              <a:gdLst/>
              <a:ahLst/>
              <a:cxnLst>
                <a:cxn ang="0">
                  <a:pos x="9" y="3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4" y="9"/>
                </a:cxn>
                <a:cxn ang="0">
                  <a:pos x="9" y="7"/>
                </a:cxn>
                <a:cxn ang="0">
                  <a:pos x="9" y="3"/>
                </a:cxn>
              </a:cxnLst>
              <a:rect l="0" t="0" r="r" b="b"/>
              <a:pathLst>
                <a:path w="9" h="9">
                  <a:moveTo>
                    <a:pt x="9" y="3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4" y="9"/>
                  </a:lnTo>
                  <a:lnTo>
                    <a:pt x="9" y="7"/>
                  </a:lnTo>
                  <a:lnTo>
                    <a:pt x="9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28" name="Freeform 52"/>
            <p:cNvSpPr>
              <a:spLocks/>
            </p:cNvSpPr>
            <p:nvPr/>
          </p:nvSpPr>
          <p:spPr bwMode="auto">
            <a:xfrm>
              <a:off x="673" y="1794"/>
              <a:ext cx="5" cy="5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9" y="8"/>
                </a:cxn>
                <a:cxn ang="0">
                  <a:pos x="9" y="6"/>
                </a:cxn>
              </a:cxnLst>
              <a:rect l="0" t="0" r="r" b="b"/>
              <a:pathLst>
                <a:path w="9" h="10">
                  <a:moveTo>
                    <a:pt x="9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9" y="8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29" name="Freeform 53"/>
            <p:cNvSpPr>
              <a:spLocks/>
            </p:cNvSpPr>
            <p:nvPr/>
          </p:nvSpPr>
          <p:spPr bwMode="auto">
            <a:xfrm>
              <a:off x="682" y="1782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4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1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10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4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1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30" name="Freeform 54"/>
            <p:cNvSpPr>
              <a:spLocks/>
            </p:cNvSpPr>
            <p:nvPr/>
          </p:nvSpPr>
          <p:spPr bwMode="auto">
            <a:xfrm>
              <a:off x="682" y="1752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7"/>
                </a:cxn>
                <a:cxn ang="0">
                  <a:pos x="4" y="11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6" y="0"/>
                  </a:lnTo>
                  <a:lnTo>
                    <a:pt x="2" y="0"/>
                  </a:lnTo>
                  <a:lnTo>
                    <a:pt x="0" y="6"/>
                  </a:lnTo>
                  <a:lnTo>
                    <a:pt x="0" y="7"/>
                  </a:lnTo>
                  <a:lnTo>
                    <a:pt x="4" y="11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31" name="Freeform 55"/>
            <p:cNvSpPr>
              <a:spLocks/>
            </p:cNvSpPr>
            <p:nvPr/>
          </p:nvSpPr>
          <p:spPr bwMode="auto">
            <a:xfrm>
              <a:off x="692" y="1797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11" y="2"/>
                </a:cxn>
                <a:cxn ang="0">
                  <a:pos x="7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4" y="10"/>
                </a:cxn>
                <a:cxn ang="0">
                  <a:pos x="7" y="10"/>
                </a:cxn>
                <a:cxn ang="0">
                  <a:pos x="11" y="8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11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8"/>
                  </a:lnTo>
                  <a:lnTo>
                    <a:pt x="4" y="10"/>
                  </a:lnTo>
                  <a:lnTo>
                    <a:pt x="7" y="10"/>
                  </a:lnTo>
                  <a:lnTo>
                    <a:pt x="11" y="8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32" name="Freeform 56"/>
            <p:cNvSpPr>
              <a:spLocks/>
            </p:cNvSpPr>
            <p:nvPr/>
          </p:nvSpPr>
          <p:spPr bwMode="auto">
            <a:xfrm>
              <a:off x="701" y="1755"/>
              <a:ext cx="5" cy="5"/>
            </a:xfrm>
            <a:custGeom>
              <a:avLst/>
              <a:gdLst/>
              <a:ahLst/>
              <a:cxnLst>
                <a:cxn ang="0">
                  <a:pos x="12" y="3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5"/>
                </a:cxn>
                <a:cxn ang="0">
                  <a:pos x="6" y="9"/>
                </a:cxn>
                <a:cxn ang="0">
                  <a:pos x="12" y="3"/>
                </a:cxn>
              </a:cxnLst>
              <a:rect l="0" t="0" r="r" b="b"/>
              <a:pathLst>
                <a:path w="12" h="9">
                  <a:moveTo>
                    <a:pt x="12" y="3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0" y="5"/>
                  </a:lnTo>
                  <a:lnTo>
                    <a:pt x="6" y="9"/>
                  </a:lnTo>
                  <a:lnTo>
                    <a:pt x="12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33" name="Freeform 57"/>
            <p:cNvSpPr>
              <a:spLocks/>
            </p:cNvSpPr>
            <p:nvPr/>
          </p:nvSpPr>
          <p:spPr bwMode="auto">
            <a:xfrm>
              <a:off x="693" y="1769"/>
              <a:ext cx="5" cy="5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5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3" y="9"/>
                </a:cxn>
                <a:cxn ang="0">
                  <a:pos x="9" y="7"/>
                </a:cxn>
                <a:cxn ang="0">
                  <a:pos x="9" y="4"/>
                </a:cxn>
              </a:cxnLst>
              <a:rect l="0" t="0" r="r" b="b"/>
              <a:pathLst>
                <a:path w="9" h="9">
                  <a:moveTo>
                    <a:pt x="9" y="4"/>
                  </a:moveTo>
                  <a:lnTo>
                    <a:pt x="5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3" y="9"/>
                  </a:lnTo>
                  <a:lnTo>
                    <a:pt x="9" y="7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34" name="Freeform 58"/>
            <p:cNvSpPr>
              <a:spLocks/>
            </p:cNvSpPr>
            <p:nvPr/>
          </p:nvSpPr>
          <p:spPr bwMode="auto">
            <a:xfrm>
              <a:off x="702" y="1785"/>
              <a:ext cx="4" cy="5"/>
            </a:xfrm>
            <a:custGeom>
              <a:avLst/>
              <a:gdLst/>
              <a:ahLst/>
              <a:cxnLst>
                <a:cxn ang="0">
                  <a:pos x="10" y="3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6" y="9"/>
                </a:cxn>
                <a:cxn ang="0">
                  <a:pos x="10" y="7"/>
                </a:cxn>
                <a:cxn ang="0">
                  <a:pos x="10" y="3"/>
                </a:cxn>
              </a:cxnLst>
              <a:rect l="0" t="0" r="r" b="b"/>
              <a:pathLst>
                <a:path w="10" h="9">
                  <a:moveTo>
                    <a:pt x="10" y="3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6" y="9"/>
                  </a:lnTo>
                  <a:lnTo>
                    <a:pt x="10" y="7"/>
                  </a:lnTo>
                  <a:lnTo>
                    <a:pt x="10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35" name="Freeform 59"/>
            <p:cNvSpPr>
              <a:spLocks/>
            </p:cNvSpPr>
            <p:nvPr/>
          </p:nvSpPr>
          <p:spPr bwMode="auto">
            <a:xfrm>
              <a:off x="692" y="1741"/>
              <a:ext cx="6" cy="5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5" y="10"/>
                </a:cxn>
                <a:cxn ang="0">
                  <a:pos x="9" y="8"/>
                </a:cxn>
                <a:cxn ang="0">
                  <a:pos x="11" y="6"/>
                </a:cxn>
              </a:cxnLst>
              <a:rect l="0" t="0" r="r" b="b"/>
              <a:pathLst>
                <a:path w="11" h="10">
                  <a:moveTo>
                    <a:pt x="11" y="6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5" y="10"/>
                  </a:lnTo>
                  <a:lnTo>
                    <a:pt x="9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36" name="Freeform 60"/>
            <p:cNvSpPr>
              <a:spLocks/>
            </p:cNvSpPr>
            <p:nvPr/>
          </p:nvSpPr>
          <p:spPr bwMode="auto">
            <a:xfrm>
              <a:off x="731" y="1801"/>
              <a:ext cx="4" cy="6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7"/>
                </a:cxn>
                <a:cxn ang="0">
                  <a:pos x="4" y="11"/>
                </a:cxn>
                <a:cxn ang="0">
                  <a:pos x="10" y="7"/>
                </a:cxn>
                <a:cxn ang="0">
                  <a:pos x="10" y="5"/>
                </a:cxn>
              </a:cxnLst>
              <a:rect l="0" t="0" r="r" b="b"/>
              <a:pathLst>
                <a:path w="10" h="11">
                  <a:moveTo>
                    <a:pt x="10" y="5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7"/>
                  </a:lnTo>
                  <a:lnTo>
                    <a:pt x="4" y="11"/>
                  </a:lnTo>
                  <a:lnTo>
                    <a:pt x="10" y="7"/>
                  </a:lnTo>
                  <a:lnTo>
                    <a:pt x="10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37" name="Freeform 61"/>
            <p:cNvSpPr>
              <a:spLocks/>
            </p:cNvSpPr>
            <p:nvPr/>
          </p:nvSpPr>
          <p:spPr bwMode="auto">
            <a:xfrm>
              <a:off x="711" y="1799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9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9">
                  <a:moveTo>
                    <a:pt x="10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9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38" name="Freeform 62"/>
            <p:cNvSpPr>
              <a:spLocks/>
            </p:cNvSpPr>
            <p:nvPr/>
          </p:nvSpPr>
          <p:spPr bwMode="auto">
            <a:xfrm>
              <a:off x="739" y="1790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11" y="2"/>
                </a:cxn>
                <a:cxn ang="0">
                  <a:pos x="9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2" y="6"/>
                </a:cxn>
                <a:cxn ang="0">
                  <a:pos x="4" y="10"/>
                </a:cxn>
                <a:cxn ang="0">
                  <a:pos x="9" y="10"/>
                </a:cxn>
                <a:cxn ang="0">
                  <a:pos x="11" y="6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11" y="2"/>
                  </a:lnTo>
                  <a:lnTo>
                    <a:pt x="9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6"/>
                  </a:lnTo>
                  <a:lnTo>
                    <a:pt x="4" y="10"/>
                  </a:lnTo>
                  <a:lnTo>
                    <a:pt x="9" y="10"/>
                  </a:lnTo>
                  <a:lnTo>
                    <a:pt x="11" y="6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39" name="Freeform 63"/>
            <p:cNvSpPr>
              <a:spLocks/>
            </p:cNvSpPr>
            <p:nvPr/>
          </p:nvSpPr>
          <p:spPr bwMode="auto">
            <a:xfrm>
              <a:off x="720" y="1757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40" name="Freeform 64"/>
            <p:cNvSpPr>
              <a:spLocks/>
            </p:cNvSpPr>
            <p:nvPr/>
          </p:nvSpPr>
          <p:spPr bwMode="auto">
            <a:xfrm>
              <a:off x="738" y="1759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9" y="0"/>
                </a:cxn>
                <a:cxn ang="0">
                  <a:pos x="4" y="0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2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2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41" name="Freeform 65"/>
            <p:cNvSpPr>
              <a:spLocks/>
            </p:cNvSpPr>
            <p:nvPr/>
          </p:nvSpPr>
          <p:spPr bwMode="auto">
            <a:xfrm>
              <a:off x="731" y="1746"/>
              <a:ext cx="4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42" name="Freeform 66"/>
            <p:cNvSpPr>
              <a:spLocks/>
            </p:cNvSpPr>
            <p:nvPr/>
          </p:nvSpPr>
          <p:spPr bwMode="auto">
            <a:xfrm>
              <a:off x="731" y="1773"/>
              <a:ext cx="4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2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2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43" name="Freeform 67"/>
            <p:cNvSpPr>
              <a:spLocks/>
            </p:cNvSpPr>
            <p:nvPr/>
          </p:nvSpPr>
          <p:spPr bwMode="auto">
            <a:xfrm>
              <a:off x="711" y="1744"/>
              <a:ext cx="5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4" y="10"/>
                </a:cxn>
                <a:cxn ang="0">
                  <a:pos x="10" y="6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4" y="10"/>
                  </a:lnTo>
                  <a:lnTo>
                    <a:pt x="10" y="6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44" name="Freeform 68"/>
            <p:cNvSpPr>
              <a:spLocks/>
            </p:cNvSpPr>
            <p:nvPr/>
          </p:nvSpPr>
          <p:spPr bwMode="auto">
            <a:xfrm>
              <a:off x="721" y="1787"/>
              <a:ext cx="5" cy="5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6" y="10"/>
                </a:cxn>
                <a:cxn ang="0">
                  <a:pos x="8" y="10"/>
                </a:cxn>
                <a:cxn ang="0">
                  <a:pos x="9" y="8"/>
                </a:cxn>
                <a:cxn ang="0">
                  <a:pos x="9" y="6"/>
                </a:cxn>
              </a:cxnLst>
              <a:rect l="0" t="0" r="r" b="b"/>
              <a:pathLst>
                <a:path w="9" h="10">
                  <a:moveTo>
                    <a:pt x="9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9" y="8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45" name="Freeform 69"/>
            <p:cNvSpPr>
              <a:spLocks/>
            </p:cNvSpPr>
            <p:nvPr/>
          </p:nvSpPr>
          <p:spPr bwMode="auto">
            <a:xfrm>
              <a:off x="711" y="1771"/>
              <a:ext cx="5" cy="5"/>
            </a:xfrm>
            <a:custGeom>
              <a:avLst/>
              <a:gdLst/>
              <a:ahLst/>
              <a:cxnLst>
                <a:cxn ang="0">
                  <a:pos x="10" y="3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7"/>
                </a:cxn>
                <a:cxn ang="0">
                  <a:pos x="6" y="9"/>
                </a:cxn>
                <a:cxn ang="0">
                  <a:pos x="10" y="7"/>
                </a:cxn>
                <a:cxn ang="0">
                  <a:pos x="10" y="3"/>
                </a:cxn>
              </a:cxnLst>
              <a:rect l="0" t="0" r="r" b="b"/>
              <a:pathLst>
                <a:path w="10" h="9">
                  <a:moveTo>
                    <a:pt x="10" y="3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7"/>
                  </a:lnTo>
                  <a:lnTo>
                    <a:pt x="6" y="9"/>
                  </a:lnTo>
                  <a:lnTo>
                    <a:pt x="10" y="7"/>
                  </a:lnTo>
                  <a:lnTo>
                    <a:pt x="10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46" name="Freeform 70"/>
            <p:cNvSpPr>
              <a:spLocks/>
            </p:cNvSpPr>
            <p:nvPr/>
          </p:nvSpPr>
          <p:spPr bwMode="auto">
            <a:xfrm>
              <a:off x="761" y="1792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4" y="10"/>
                </a:cxn>
                <a:cxn ang="0">
                  <a:pos x="6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10" y="2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2" y="10"/>
                  </a:lnTo>
                  <a:lnTo>
                    <a:pt x="4" y="10"/>
                  </a:lnTo>
                  <a:lnTo>
                    <a:pt x="6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47" name="Freeform 71"/>
            <p:cNvSpPr>
              <a:spLocks/>
            </p:cNvSpPr>
            <p:nvPr/>
          </p:nvSpPr>
          <p:spPr bwMode="auto">
            <a:xfrm>
              <a:off x="778" y="1764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48" name="Freeform 72"/>
            <p:cNvSpPr>
              <a:spLocks/>
            </p:cNvSpPr>
            <p:nvPr/>
          </p:nvSpPr>
          <p:spPr bwMode="auto">
            <a:xfrm>
              <a:off x="759" y="1761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0"/>
                </a:cxn>
                <a:cxn ang="0">
                  <a:pos x="4" y="0"/>
                </a:cxn>
                <a:cxn ang="0">
                  <a:pos x="0" y="6"/>
                </a:cxn>
                <a:cxn ang="0">
                  <a:pos x="2" y="10"/>
                </a:cxn>
                <a:cxn ang="0">
                  <a:pos x="8" y="12"/>
                </a:cxn>
                <a:cxn ang="0">
                  <a:pos x="10" y="10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10" y="0"/>
                  </a:lnTo>
                  <a:lnTo>
                    <a:pt x="4" y="0"/>
                  </a:lnTo>
                  <a:lnTo>
                    <a:pt x="0" y="6"/>
                  </a:lnTo>
                  <a:lnTo>
                    <a:pt x="2" y="10"/>
                  </a:lnTo>
                  <a:lnTo>
                    <a:pt x="8" y="12"/>
                  </a:lnTo>
                  <a:lnTo>
                    <a:pt x="10" y="10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49" name="Freeform 73"/>
            <p:cNvSpPr>
              <a:spLocks/>
            </p:cNvSpPr>
            <p:nvPr/>
          </p:nvSpPr>
          <p:spPr bwMode="auto">
            <a:xfrm>
              <a:off x="779" y="1794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6" y="12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10"/>
                  </a:lnTo>
                  <a:lnTo>
                    <a:pt x="6" y="12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50" name="Freeform 74"/>
            <p:cNvSpPr>
              <a:spLocks/>
            </p:cNvSpPr>
            <p:nvPr/>
          </p:nvSpPr>
          <p:spPr bwMode="auto">
            <a:xfrm>
              <a:off x="769" y="1806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11" y="2"/>
                </a:cxn>
                <a:cxn ang="0">
                  <a:pos x="9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6" y="10"/>
                </a:cxn>
                <a:cxn ang="0">
                  <a:pos x="11" y="8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11" y="2"/>
                  </a:lnTo>
                  <a:lnTo>
                    <a:pt x="9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8"/>
                  </a:lnTo>
                  <a:lnTo>
                    <a:pt x="6" y="10"/>
                  </a:lnTo>
                  <a:lnTo>
                    <a:pt x="11" y="8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51" name="Freeform 75"/>
            <p:cNvSpPr>
              <a:spLocks/>
            </p:cNvSpPr>
            <p:nvPr/>
          </p:nvSpPr>
          <p:spPr bwMode="auto">
            <a:xfrm>
              <a:off x="751" y="1748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2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2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52" name="Freeform 76"/>
            <p:cNvSpPr>
              <a:spLocks/>
            </p:cNvSpPr>
            <p:nvPr/>
          </p:nvSpPr>
          <p:spPr bwMode="auto">
            <a:xfrm>
              <a:off x="769" y="1750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6" y="10"/>
                </a:cxn>
                <a:cxn ang="0">
                  <a:pos x="9" y="6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6" y="10"/>
                  </a:lnTo>
                  <a:lnTo>
                    <a:pt x="9" y="6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53" name="Freeform 77"/>
            <p:cNvSpPr>
              <a:spLocks/>
            </p:cNvSpPr>
            <p:nvPr/>
          </p:nvSpPr>
          <p:spPr bwMode="auto">
            <a:xfrm>
              <a:off x="770" y="1778"/>
              <a:ext cx="5" cy="4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9" y="8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9" y="8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54" name="Freeform 78"/>
            <p:cNvSpPr>
              <a:spLocks/>
            </p:cNvSpPr>
            <p:nvPr/>
          </p:nvSpPr>
          <p:spPr bwMode="auto">
            <a:xfrm>
              <a:off x="751" y="1775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10"/>
                </a:cxn>
                <a:cxn ang="0">
                  <a:pos x="4" y="12"/>
                </a:cxn>
                <a:cxn ang="0">
                  <a:pos x="10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10"/>
                  </a:lnTo>
                  <a:lnTo>
                    <a:pt x="4" y="12"/>
                  </a:lnTo>
                  <a:lnTo>
                    <a:pt x="10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55" name="Freeform 79"/>
            <p:cNvSpPr>
              <a:spLocks/>
            </p:cNvSpPr>
            <p:nvPr/>
          </p:nvSpPr>
          <p:spPr bwMode="auto">
            <a:xfrm>
              <a:off x="751" y="1804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56" name="Freeform 80"/>
            <p:cNvSpPr>
              <a:spLocks/>
            </p:cNvSpPr>
            <p:nvPr/>
          </p:nvSpPr>
          <p:spPr bwMode="auto">
            <a:xfrm>
              <a:off x="789" y="1808"/>
              <a:ext cx="6" cy="5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5" y="12"/>
                </a:cxn>
                <a:cxn ang="0">
                  <a:pos x="9" y="8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7" y="0"/>
                  </a:lnTo>
                  <a:lnTo>
                    <a:pt x="5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5" y="12"/>
                  </a:lnTo>
                  <a:lnTo>
                    <a:pt x="9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57" name="Freeform 81"/>
            <p:cNvSpPr>
              <a:spLocks/>
            </p:cNvSpPr>
            <p:nvPr/>
          </p:nvSpPr>
          <p:spPr bwMode="auto">
            <a:xfrm>
              <a:off x="807" y="1782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2" y="2"/>
                </a:cxn>
                <a:cxn ang="0">
                  <a:pos x="10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6" y="9"/>
                </a:cxn>
                <a:cxn ang="0">
                  <a:pos x="12" y="4"/>
                </a:cxn>
              </a:cxnLst>
              <a:rect l="0" t="0" r="r" b="b"/>
              <a:pathLst>
                <a:path w="12" h="9">
                  <a:moveTo>
                    <a:pt x="12" y="4"/>
                  </a:moveTo>
                  <a:lnTo>
                    <a:pt x="12" y="2"/>
                  </a:lnTo>
                  <a:lnTo>
                    <a:pt x="10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8"/>
                  </a:lnTo>
                  <a:lnTo>
                    <a:pt x="6" y="9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58" name="Freeform 82"/>
            <p:cNvSpPr>
              <a:spLocks/>
            </p:cNvSpPr>
            <p:nvPr/>
          </p:nvSpPr>
          <p:spPr bwMode="auto">
            <a:xfrm>
              <a:off x="816" y="1768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4"/>
                </a:cxn>
                <a:cxn ang="0">
                  <a:pos x="10" y="2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2" y="9"/>
                </a:cxn>
                <a:cxn ang="0">
                  <a:pos x="4" y="11"/>
                </a:cxn>
                <a:cxn ang="0">
                  <a:pos x="6" y="11"/>
                </a:cxn>
                <a:cxn ang="0">
                  <a:pos x="10" y="11"/>
                </a:cxn>
                <a:cxn ang="0">
                  <a:pos x="11" y="9"/>
                </a:cxn>
                <a:cxn ang="0">
                  <a:pos x="11" y="6"/>
                </a:cxn>
              </a:cxnLst>
              <a:rect l="0" t="0" r="r" b="b"/>
              <a:pathLst>
                <a:path w="11" h="11">
                  <a:moveTo>
                    <a:pt x="11" y="6"/>
                  </a:moveTo>
                  <a:lnTo>
                    <a:pt x="11" y="4"/>
                  </a:lnTo>
                  <a:lnTo>
                    <a:pt x="10" y="2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4"/>
                  </a:lnTo>
                  <a:lnTo>
                    <a:pt x="0" y="6"/>
                  </a:lnTo>
                  <a:lnTo>
                    <a:pt x="2" y="9"/>
                  </a:lnTo>
                  <a:lnTo>
                    <a:pt x="4" y="11"/>
                  </a:lnTo>
                  <a:lnTo>
                    <a:pt x="6" y="11"/>
                  </a:lnTo>
                  <a:lnTo>
                    <a:pt x="10" y="11"/>
                  </a:lnTo>
                  <a:lnTo>
                    <a:pt x="11" y="9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59" name="Freeform 83"/>
            <p:cNvSpPr>
              <a:spLocks/>
            </p:cNvSpPr>
            <p:nvPr/>
          </p:nvSpPr>
          <p:spPr bwMode="auto">
            <a:xfrm>
              <a:off x="798" y="1797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4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2" y="10"/>
                  </a:lnTo>
                  <a:lnTo>
                    <a:pt x="4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60" name="Freeform 84"/>
            <p:cNvSpPr>
              <a:spLocks/>
            </p:cNvSpPr>
            <p:nvPr/>
          </p:nvSpPr>
          <p:spPr bwMode="auto">
            <a:xfrm>
              <a:off x="817" y="1799"/>
              <a:ext cx="6" cy="5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2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9"/>
                </a:cxn>
                <a:cxn ang="0">
                  <a:pos x="8" y="9"/>
                </a:cxn>
                <a:cxn ang="0">
                  <a:pos x="11" y="8"/>
                </a:cxn>
                <a:cxn ang="0">
                  <a:pos x="11" y="6"/>
                </a:cxn>
              </a:cxnLst>
              <a:rect l="0" t="0" r="r" b="b"/>
              <a:pathLst>
                <a:path w="11" h="9">
                  <a:moveTo>
                    <a:pt x="11" y="6"/>
                  </a:moveTo>
                  <a:lnTo>
                    <a:pt x="11" y="2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9"/>
                  </a:lnTo>
                  <a:lnTo>
                    <a:pt x="8" y="9"/>
                  </a:lnTo>
                  <a:lnTo>
                    <a:pt x="11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61" name="Freeform 85"/>
            <p:cNvSpPr>
              <a:spLocks/>
            </p:cNvSpPr>
            <p:nvPr/>
          </p:nvSpPr>
          <p:spPr bwMode="auto">
            <a:xfrm>
              <a:off x="797" y="1766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6" y="11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10"/>
                  </a:lnTo>
                  <a:lnTo>
                    <a:pt x="6" y="11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62" name="Freeform 86"/>
            <p:cNvSpPr>
              <a:spLocks/>
            </p:cNvSpPr>
            <p:nvPr/>
          </p:nvSpPr>
          <p:spPr bwMode="auto">
            <a:xfrm>
              <a:off x="789" y="1752"/>
              <a:ext cx="5" cy="6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7" y="0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5" y="11"/>
                </a:cxn>
                <a:cxn ang="0">
                  <a:pos x="9" y="7"/>
                </a:cxn>
                <a:cxn ang="0">
                  <a:pos x="9" y="6"/>
                </a:cxn>
              </a:cxnLst>
              <a:rect l="0" t="0" r="r" b="b"/>
              <a:pathLst>
                <a:path w="9" h="11">
                  <a:moveTo>
                    <a:pt x="9" y="6"/>
                  </a:moveTo>
                  <a:lnTo>
                    <a:pt x="7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5" y="11"/>
                  </a:lnTo>
                  <a:lnTo>
                    <a:pt x="9" y="7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63" name="Freeform 87"/>
            <p:cNvSpPr>
              <a:spLocks/>
            </p:cNvSpPr>
            <p:nvPr/>
          </p:nvSpPr>
          <p:spPr bwMode="auto">
            <a:xfrm>
              <a:off x="789" y="1779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7" y="0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5" y="12"/>
                </a:cxn>
                <a:cxn ang="0">
                  <a:pos x="9" y="8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7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5" y="12"/>
                  </a:lnTo>
                  <a:lnTo>
                    <a:pt x="9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64" name="Freeform 88"/>
            <p:cNvSpPr>
              <a:spLocks/>
            </p:cNvSpPr>
            <p:nvPr/>
          </p:nvSpPr>
          <p:spPr bwMode="auto">
            <a:xfrm>
              <a:off x="808" y="1755"/>
              <a:ext cx="5" cy="5"/>
            </a:xfrm>
            <a:custGeom>
              <a:avLst/>
              <a:gdLst/>
              <a:ahLst/>
              <a:cxnLst>
                <a:cxn ang="0">
                  <a:pos x="10" y="3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5"/>
                </a:cxn>
                <a:cxn ang="0">
                  <a:pos x="4" y="9"/>
                </a:cxn>
                <a:cxn ang="0">
                  <a:pos x="10" y="5"/>
                </a:cxn>
                <a:cxn ang="0">
                  <a:pos x="10" y="3"/>
                </a:cxn>
              </a:cxnLst>
              <a:rect l="0" t="0" r="r" b="b"/>
              <a:pathLst>
                <a:path w="10" h="9">
                  <a:moveTo>
                    <a:pt x="10" y="3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5"/>
                  </a:lnTo>
                  <a:lnTo>
                    <a:pt x="4" y="9"/>
                  </a:lnTo>
                  <a:lnTo>
                    <a:pt x="10" y="5"/>
                  </a:lnTo>
                  <a:lnTo>
                    <a:pt x="10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65" name="Freeform 89"/>
            <p:cNvSpPr>
              <a:spLocks/>
            </p:cNvSpPr>
            <p:nvPr/>
          </p:nvSpPr>
          <p:spPr bwMode="auto">
            <a:xfrm>
              <a:off x="808" y="1811"/>
              <a:ext cx="5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66" name="Freeform 90"/>
            <p:cNvSpPr>
              <a:spLocks/>
            </p:cNvSpPr>
            <p:nvPr/>
          </p:nvSpPr>
          <p:spPr bwMode="auto">
            <a:xfrm>
              <a:off x="855" y="1773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2"/>
                </a:cxn>
                <a:cxn ang="0">
                  <a:pos x="6" y="0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2" y="10"/>
                </a:cxn>
                <a:cxn ang="0">
                  <a:pos x="6" y="12"/>
                </a:cxn>
                <a:cxn ang="0">
                  <a:pos x="8" y="10"/>
                </a:cxn>
                <a:cxn ang="0">
                  <a:pos x="10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10" y="2"/>
                  </a:lnTo>
                  <a:lnTo>
                    <a:pt x="8" y="2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2" y="10"/>
                  </a:lnTo>
                  <a:lnTo>
                    <a:pt x="6" y="12"/>
                  </a:lnTo>
                  <a:lnTo>
                    <a:pt x="8" y="10"/>
                  </a:lnTo>
                  <a:lnTo>
                    <a:pt x="10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67" name="Freeform 91"/>
            <p:cNvSpPr>
              <a:spLocks/>
            </p:cNvSpPr>
            <p:nvPr/>
          </p:nvSpPr>
          <p:spPr bwMode="auto">
            <a:xfrm>
              <a:off x="846" y="1814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4"/>
                </a:cxn>
                <a:cxn ang="0">
                  <a:pos x="8" y="2"/>
                </a:cxn>
                <a:cxn ang="0">
                  <a:pos x="6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9"/>
                </a:cxn>
                <a:cxn ang="0">
                  <a:pos x="2" y="11"/>
                </a:cxn>
                <a:cxn ang="0">
                  <a:pos x="6" y="11"/>
                </a:cxn>
                <a:cxn ang="0">
                  <a:pos x="8" y="11"/>
                </a:cxn>
                <a:cxn ang="0">
                  <a:pos x="10" y="9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10" y="4"/>
                  </a:lnTo>
                  <a:lnTo>
                    <a:pt x="8" y="2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9"/>
                  </a:lnTo>
                  <a:lnTo>
                    <a:pt x="2" y="11"/>
                  </a:lnTo>
                  <a:lnTo>
                    <a:pt x="6" y="11"/>
                  </a:lnTo>
                  <a:lnTo>
                    <a:pt x="8" y="11"/>
                  </a:lnTo>
                  <a:lnTo>
                    <a:pt x="10" y="9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68" name="Freeform 92"/>
            <p:cNvSpPr>
              <a:spLocks/>
            </p:cNvSpPr>
            <p:nvPr/>
          </p:nvSpPr>
          <p:spPr bwMode="auto">
            <a:xfrm>
              <a:off x="836" y="1801"/>
              <a:ext cx="6" cy="5"/>
            </a:xfrm>
            <a:custGeom>
              <a:avLst/>
              <a:gdLst/>
              <a:ahLst/>
              <a:cxnLst>
                <a:cxn ang="0">
                  <a:pos x="11" y="5"/>
                </a:cxn>
                <a:cxn ang="0">
                  <a:pos x="9" y="4"/>
                </a:cxn>
                <a:cxn ang="0">
                  <a:pos x="7" y="2"/>
                </a:cxn>
                <a:cxn ang="0">
                  <a:pos x="5" y="0"/>
                </a:cxn>
                <a:cxn ang="0">
                  <a:pos x="3" y="2"/>
                </a:cxn>
                <a:cxn ang="0">
                  <a:pos x="0" y="4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3" y="9"/>
                </a:cxn>
                <a:cxn ang="0">
                  <a:pos x="7" y="9"/>
                </a:cxn>
                <a:cxn ang="0">
                  <a:pos x="9" y="7"/>
                </a:cxn>
                <a:cxn ang="0">
                  <a:pos x="11" y="5"/>
                </a:cxn>
              </a:cxnLst>
              <a:rect l="0" t="0" r="r" b="b"/>
              <a:pathLst>
                <a:path w="11" h="9">
                  <a:moveTo>
                    <a:pt x="11" y="5"/>
                  </a:moveTo>
                  <a:lnTo>
                    <a:pt x="9" y="4"/>
                  </a:lnTo>
                  <a:lnTo>
                    <a:pt x="7" y="2"/>
                  </a:lnTo>
                  <a:lnTo>
                    <a:pt x="5" y="0"/>
                  </a:lnTo>
                  <a:lnTo>
                    <a:pt x="3" y="2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7"/>
                  </a:lnTo>
                  <a:lnTo>
                    <a:pt x="3" y="9"/>
                  </a:lnTo>
                  <a:lnTo>
                    <a:pt x="7" y="9"/>
                  </a:lnTo>
                  <a:lnTo>
                    <a:pt x="9" y="7"/>
                  </a:lnTo>
                  <a:lnTo>
                    <a:pt x="11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69" name="Freeform 93"/>
            <p:cNvSpPr>
              <a:spLocks/>
            </p:cNvSpPr>
            <p:nvPr/>
          </p:nvSpPr>
          <p:spPr bwMode="auto">
            <a:xfrm>
              <a:off x="856" y="1804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70" name="Freeform 94"/>
            <p:cNvSpPr>
              <a:spLocks/>
            </p:cNvSpPr>
            <p:nvPr/>
          </p:nvSpPr>
          <p:spPr bwMode="auto">
            <a:xfrm>
              <a:off x="835" y="1771"/>
              <a:ext cx="6" cy="6"/>
            </a:xfrm>
            <a:custGeom>
              <a:avLst/>
              <a:gdLst/>
              <a:ahLst/>
              <a:cxnLst>
                <a:cxn ang="0">
                  <a:pos x="11" y="5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0" y="5"/>
                </a:cxn>
                <a:cxn ang="0">
                  <a:pos x="2" y="7"/>
                </a:cxn>
                <a:cxn ang="0">
                  <a:pos x="3" y="9"/>
                </a:cxn>
                <a:cxn ang="0">
                  <a:pos x="5" y="11"/>
                </a:cxn>
                <a:cxn ang="0">
                  <a:pos x="7" y="9"/>
                </a:cxn>
                <a:cxn ang="0">
                  <a:pos x="9" y="7"/>
                </a:cxn>
                <a:cxn ang="0">
                  <a:pos x="11" y="5"/>
                </a:cxn>
              </a:cxnLst>
              <a:rect l="0" t="0" r="r" b="b"/>
              <a:pathLst>
                <a:path w="11" h="11">
                  <a:moveTo>
                    <a:pt x="11" y="5"/>
                  </a:moveTo>
                  <a:lnTo>
                    <a:pt x="9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1"/>
                  </a:lnTo>
                  <a:lnTo>
                    <a:pt x="0" y="5"/>
                  </a:lnTo>
                  <a:lnTo>
                    <a:pt x="2" y="7"/>
                  </a:lnTo>
                  <a:lnTo>
                    <a:pt x="3" y="9"/>
                  </a:lnTo>
                  <a:lnTo>
                    <a:pt x="5" y="11"/>
                  </a:lnTo>
                  <a:lnTo>
                    <a:pt x="7" y="9"/>
                  </a:lnTo>
                  <a:lnTo>
                    <a:pt x="9" y="7"/>
                  </a:lnTo>
                  <a:lnTo>
                    <a:pt x="11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71" name="Freeform 95"/>
            <p:cNvSpPr>
              <a:spLocks/>
            </p:cNvSpPr>
            <p:nvPr/>
          </p:nvSpPr>
          <p:spPr bwMode="auto">
            <a:xfrm>
              <a:off x="827" y="1812"/>
              <a:ext cx="5" cy="5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0">
                  <a:moveTo>
                    <a:pt x="12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4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72" name="Freeform 96"/>
            <p:cNvSpPr>
              <a:spLocks/>
            </p:cNvSpPr>
            <p:nvPr/>
          </p:nvSpPr>
          <p:spPr bwMode="auto">
            <a:xfrm>
              <a:off x="846" y="1759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2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2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73" name="Freeform 97"/>
            <p:cNvSpPr>
              <a:spLocks/>
            </p:cNvSpPr>
            <p:nvPr/>
          </p:nvSpPr>
          <p:spPr bwMode="auto">
            <a:xfrm>
              <a:off x="846" y="1787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0" y="8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0" y="8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74" name="Freeform 98"/>
            <p:cNvSpPr>
              <a:spLocks/>
            </p:cNvSpPr>
            <p:nvPr/>
          </p:nvSpPr>
          <p:spPr bwMode="auto">
            <a:xfrm>
              <a:off x="827" y="1784"/>
              <a:ext cx="5" cy="5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6" y="9"/>
                </a:cxn>
                <a:cxn ang="0">
                  <a:pos x="10" y="7"/>
                </a:cxn>
                <a:cxn ang="0">
                  <a:pos x="12" y="5"/>
                </a:cxn>
              </a:cxnLst>
              <a:rect l="0" t="0" r="r" b="b"/>
              <a:pathLst>
                <a:path w="12" h="9">
                  <a:moveTo>
                    <a:pt x="12" y="5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6" y="9"/>
                  </a:lnTo>
                  <a:lnTo>
                    <a:pt x="10" y="7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75" name="Freeform 99"/>
            <p:cNvSpPr>
              <a:spLocks/>
            </p:cNvSpPr>
            <p:nvPr/>
          </p:nvSpPr>
          <p:spPr bwMode="auto">
            <a:xfrm>
              <a:off x="827" y="1757"/>
              <a:ext cx="5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0" y="8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0" y="8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76" name="Freeform 100"/>
            <p:cNvSpPr>
              <a:spLocks/>
            </p:cNvSpPr>
            <p:nvPr/>
          </p:nvSpPr>
          <p:spPr bwMode="auto">
            <a:xfrm>
              <a:off x="865" y="1817"/>
              <a:ext cx="5" cy="6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9" y="2"/>
                </a:cxn>
                <a:cxn ang="0">
                  <a:pos x="7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4" y="11"/>
                </a:cxn>
                <a:cxn ang="0">
                  <a:pos x="9" y="7"/>
                </a:cxn>
                <a:cxn ang="0">
                  <a:pos x="9" y="5"/>
                </a:cxn>
              </a:cxnLst>
              <a:rect l="0" t="0" r="r" b="b"/>
              <a:pathLst>
                <a:path w="9" h="11">
                  <a:moveTo>
                    <a:pt x="9" y="5"/>
                  </a:moveTo>
                  <a:lnTo>
                    <a:pt x="9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4" y="11"/>
                  </a:lnTo>
                  <a:lnTo>
                    <a:pt x="9" y="7"/>
                  </a:lnTo>
                  <a:lnTo>
                    <a:pt x="9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77" name="Freeform 101"/>
            <p:cNvSpPr>
              <a:spLocks/>
            </p:cNvSpPr>
            <p:nvPr/>
          </p:nvSpPr>
          <p:spPr bwMode="auto">
            <a:xfrm>
              <a:off x="874" y="1806"/>
              <a:ext cx="6" cy="5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10"/>
                </a:cxn>
                <a:cxn ang="0">
                  <a:pos x="6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0">
                  <a:moveTo>
                    <a:pt x="12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10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78" name="Freeform 102"/>
            <p:cNvSpPr>
              <a:spLocks/>
            </p:cNvSpPr>
            <p:nvPr/>
          </p:nvSpPr>
          <p:spPr bwMode="auto">
            <a:xfrm>
              <a:off x="903" y="1766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4" y="11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4" y="11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79" name="Freeform 103"/>
            <p:cNvSpPr>
              <a:spLocks/>
            </p:cNvSpPr>
            <p:nvPr/>
          </p:nvSpPr>
          <p:spPr bwMode="auto">
            <a:xfrm>
              <a:off x="893" y="1778"/>
              <a:ext cx="5" cy="4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80" name="Freeform 104"/>
            <p:cNvSpPr>
              <a:spLocks/>
            </p:cNvSpPr>
            <p:nvPr/>
          </p:nvSpPr>
          <p:spPr bwMode="auto">
            <a:xfrm>
              <a:off x="884" y="1791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9" y="2"/>
                </a:cxn>
                <a:cxn ang="0">
                  <a:pos x="7" y="0"/>
                </a:cxn>
                <a:cxn ang="0">
                  <a:pos x="1" y="0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1" y="8"/>
                </a:cxn>
                <a:cxn ang="0">
                  <a:pos x="5" y="10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9" y="2"/>
                  </a:lnTo>
                  <a:lnTo>
                    <a:pt x="7" y="0"/>
                  </a:lnTo>
                  <a:lnTo>
                    <a:pt x="1" y="0"/>
                  </a:lnTo>
                  <a:lnTo>
                    <a:pt x="1" y="2"/>
                  </a:lnTo>
                  <a:lnTo>
                    <a:pt x="0" y="4"/>
                  </a:lnTo>
                  <a:lnTo>
                    <a:pt x="1" y="8"/>
                  </a:lnTo>
                  <a:lnTo>
                    <a:pt x="5" y="10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81" name="Freeform 105"/>
            <p:cNvSpPr>
              <a:spLocks/>
            </p:cNvSpPr>
            <p:nvPr/>
          </p:nvSpPr>
          <p:spPr bwMode="auto">
            <a:xfrm>
              <a:off x="893" y="1808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6" y="12"/>
                </a:cxn>
                <a:cxn ang="0">
                  <a:pos x="8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6" y="12"/>
                  </a:lnTo>
                  <a:lnTo>
                    <a:pt x="8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82" name="Freeform 106"/>
            <p:cNvSpPr>
              <a:spLocks/>
            </p:cNvSpPr>
            <p:nvPr/>
          </p:nvSpPr>
          <p:spPr bwMode="auto">
            <a:xfrm>
              <a:off x="873" y="1776"/>
              <a:ext cx="6" cy="4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0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6" y="10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10" y="0"/>
                  </a:lnTo>
                  <a:lnTo>
                    <a:pt x="4" y="0"/>
                  </a:lnTo>
                  <a:lnTo>
                    <a:pt x="0" y="4"/>
                  </a:lnTo>
                  <a:lnTo>
                    <a:pt x="2" y="8"/>
                  </a:lnTo>
                  <a:lnTo>
                    <a:pt x="6" y="10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83" name="Freeform 107"/>
            <p:cNvSpPr>
              <a:spLocks/>
            </p:cNvSpPr>
            <p:nvPr/>
          </p:nvSpPr>
          <p:spPr bwMode="auto">
            <a:xfrm>
              <a:off x="885" y="1819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8" y="8"/>
                </a:cxn>
                <a:cxn ang="0">
                  <a:pos x="10" y="6"/>
                </a:cxn>
              </a:cxnLst>
              <a:rect l="0" t="0" r="r" b="b"/>
              <a:pathLst>
                <a:path w="10" h="10">
                  <a:moveTo>
                    <a:pt x="10" y="6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8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84" name="Freeform 108"/>
            <p:cNvSpPr>
              <a:spLocks/>
            </p:cNvSpPr>
            <p:nvPr/>
          </p:nvSpPr>
          <p:spPr bwMode="auto">
            <a:xfrm>
              <a:off x="903" y="1822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8" y="10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85" name="Freeform 109"/>
            <p:cNvSpPr>
              <a:spLocks/>
            </p:cNvSpPr>
            <p:nvPr/>
          </p:nvSpPr>
          <p:spPr bwMode="auto">
            <a:xfrm>
              <a:off x="865" y="1761"/>
              <a:ext cx="5" cy="6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10"/>
                </a:cxn>
                <a:cxn ang="0">
                  <a:pos x="4" y="12"/>
                </a:cxn>
                <a:cxn ang="0">
                  <a:pos x="7" y="10"/>
                </a:cxn>
                <a:cxn ang="0">
                  <a:pos x="9" y="6"/>
                </a:cxn>
              </a:cxnLst>
              <a:rect l="0" t="0" r="r" b="b"/>
              <a:pathLst>
                <a:path w="9" h="12">
                  <a:moveTo>
                    <a:pt x="9" y="6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10"/>
                  </a:lnTo>
                  <a:lnTo>
                    <a:pt x="4" y="12"/>
                  </a:lnTo>
                  <a:lnTo>
                    <a:pt x="7" y="10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86" name="Freeform 110"/>
            <p:cNvSpPr>
              <a:spLocks/>
            </p:cNvSpPr>
            <p:nvPr/>
          </p:nvSpPr>
          <p:spPr bwMode="auto">
            <a:xfrm>
              <a:off x="884" y="1764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7" y="0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5" y="10"/>
                </a:cxn>
                <a:cxn ang="0">
                  <a:pos x="9" y="8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7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5" y="10"/>
                  </a:lnTo>
                  <a:lnTo>
                    <a:pt x="9" y="8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87" name="Freeform 111"/>
            <p:cNvSpPr>
              <a:spLocks/>
            </p:cNvSpPr>
            <p:nvPr/>
          </p:nvSpPr>
          <p:spPr bwMode="auto">
            <a:xfrm>
              <a:off x="903" y="1793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10"/>
                </a:cxn>
                <a:cxn ang="0">
                  <a:pos x="6" y="12"/>
                </a:cxn>
                <a:cxn ang="0">
                  <a:pos x="8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10"/>
                  </a:lnTo>
                  <a:lnTo>
                    <a:pt x="6" y="12"/>
                  </a:lnTo>
                  <a:lnTo>
                    <a:pt x="8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88" name="Freeform 112"/>
            <p:cNvSpPr>
              <a:spLocks/>
            </p:cNvSpPr>
            <p:nvPr/>
          </p:nvSpPr>
          <p:spPr bwMode="auto">
            <a:xfrm>
              <a:off x="865" y="1789"/>
              <a:ext cx="5" cy="5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9" y="8"/>
                </a:cxn>
                <a:cxn ang="0">
                  <a:pos x="9" y="6"/>
                </a:cxn>
              </a:cxnLst>
              <a:rect l="0" t="0" r="r" b="b"/>
              <a:pathLst>
                <a:path w="9" h="10">
                  <a:moveTo>
                    <a:pt x="9" y="6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9" y="8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89" name="Freeform 113"/>
            <p:cNvSpPr>
              <a:spLocks/>
            </p:cNvSpPr>
            <p:nvPr/>
          </p:nvSpPr>
          <p:spPr bwMode="auto">
            <a:xfrm>
              <a:off x="931" y="1812"/>
              <a:ext cx="6" cy="5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9" y="2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3" y="10"/>
                </a:cxn>
                <a:cxn ang="0">
                  <a:pos x="7" y="10"/>
                </a:cxn>
                <a:cxn ang="0">
                  <a:pos x="9" y="8"/>
                </a:cxn>
                <a:cxn ang="0">
                  <a:pos x="11" y="6"/>
                </a:cxn>
              </a:cxnLst>
              <a:rect l="0" t="0" r="r" b="b"/>
              <a:pathLst>
                <a:path w="11" h="10">
                  <a:moveTo>
                    <a:pt x="11" y="6"/>
                  </a:moveTo>
                  <a:lnTo>
                    <a:pt x="9" y="2"/>
                  </a:lnTo>
                  <a:lnTo>
                    <a:pt x="7" y="0"/>
                  </a:lnTo>
                  <a:lnTo>
                    <a:pt x="3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3" y="10"/>
                  </a:lnTo>
                  <a:lnTo>
                    <a:pt x="7" y="10"/>
                  </a:lnTo>
                  <a:lnTo>
                    <a:pt x="9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90" name="Freeform 114"/>
            <p:cNvSpPr>
              <a:spLocks/>
            </p:cNvSpPr>
            <p:nvPr/>
          </p:nvSpPr>
          <p:spPr bwMode="auto">
            <a:xfrm>
              <a:off x="912" y="1779"/>
              <a:ext cx="5" cy="6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2" y="12"/>
                </a:cxn>
                <a:cxn ang="0">
                  <a:pos x="8" y="12"/>
                </a:cxn>
                <a:cxn ang="0">
                  <a:pos x="9" y="10"/>
                </a:cxn>
                <a:cxn ang="0">
                  <a:pos x="9" y="6"/>
                </a:cxn>
              </a:cxnLst>
              <a:rect l="0" t="0" r="r" b="b"/>
              <a:pathLst>
                <a:path w="9" h="12">
                  <a:moveTo>
                    <a:pt x="9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6"/>
                  </a:lnTo>
                  <a:lnTo>
                    <a:pt x="0" y="10"/>
                  </a:lnTo>
                  <a:lnTo>
                    <a:pt x="2" y="12"/>
                  </a:lnTo>
                  <a:lnTo>
                    <a:pt x="8" y="12"/>
                  </a:lnTo>
                  <a:lnTo>
                    <a:pt x="9" y="10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91" name="Freeform 115"/>
            <p:cNvSpPr>
              <a:spLocks/>
            </p:cNvSpPr>
            <p:nvPr/>
          </p:nvSpPr>
          <p:spPr bwMode="auto">
            <a:xfrm>
              <a:off x="930" y="1782"/>
              <a:ext cx="6" cy="5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2"/>
                </a:cxn>
                <a:cxn ang="0">
                  <a:pos x="9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9"/>
                </a:cxn>
                <a:cxn ang="0">
                  <a:pos x="5" y="9"/>
                </a:cxn>
                <a:cxn ang="0">
                  <a:pos x="9" y="9"/>
                </a:cxn>
                <a:cxn ang="0">
                  <a:pos x="11" y="8"/>
                </a:cxn>
                <a:cxn ang="0">
                  <a:pos x="11" y="6"/>
                </a:cxn>
              </a:cxnLst>
              <a:rect l="0" t="0" r="r" b="b"/>
              <a:pathLst>
                <a:path w="11" h="9">
                  <a:moveTo>
                    <a:pt x="11" y="6"/>
                  </a:moveTo>
                  <a:lnTo>
                    <a:pt x="11" y="2"/>
                  </a:lnTo>
                  <a:lnTo>
                    <a:pt x="9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11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92" name="Freeform 116"/>
            <p:cNvSpPr>
              <a:spLocks/>
            </p:cNvSpPr>
            <p:nvPr/>
          </p:nvSpPr>
          <p:spPr bwMode="auto">
            <a:xfrm>
              <a:off x="941" y="1798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4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1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10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4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1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93" name="Freeform 117"/>
            <p:cNvSpPr>
              <a:spLocks/>
            </p:cNvSpPr>
            <p:nvPr/>
          </p:nvSpPr>
          <p:spPr bwMode="auto">
            <a:xfrm>
              <a:off x="950" y="1784"/>
              <a:ext cx="6" cy="6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10" y="2"/>
                </a:cxn>
                <a:cxn ang="0">
                  <a:pos x="8" y="2"/>
                </a:cxn>
                <a:cxn ang="0">
                  <a:pos x="6" y="0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2" y="9"/>
                </a:cxn>
                <a:cxn ang="0">
                  <a:pos x="6" y="11"/>
                </a:cxn>
                <a:cxn ang="0">
                  <a:pos x="8" y="9"/>
                </a:cxn>
                <a:cxn ang="0">
                  <a:pos x="10" y="7"/>
                </a:cxn>
                <a:cxn ang="0">
                  <a:pos x="12" y="5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lnTo>
                    <a:pt x="10" y="2"/>
                  </a:lnTo>
                  <a:lnTo>
                    <a:pt x="8" y="2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9"/>
                  </a:lnTo>
                  <a:lnTo>
                    <a:pt x="6" y="11"/>
                  </a:lnTo>
                  <a:lnTo>
                    <a:pt x="8" y="9"/>
                  </a:lnTo>
                  <a:lnTo>
                    <a:pt x="10" y="7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94" name="Freeform 118"/>
            <p:cNvSpPr>
              <a:spLocks/>
            </p:cNvSpPr>
            <p:nvPr/>
          </p:nvSpPr>
          <p:spPr bwMode="auto">
            <a:xfrm>
              <a:off x="951" y="1815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7"/>
                </a:cxn>
                <a:cxn ang="0">
                  <a:pos x="2" y="9"/>
                </a:cxn>
                <a:cxn ang="0">
                  <a:pos x="6" y="9"/>
                </a:cxn>
                <a:cxn ang="0">
                  <a:pos x="8" y="9"/>
                </a:cxn>
                <a:cxn ang="0">
                  <a:pos x="10" y="7"/>
                </a:cxn>
                <a:cxn ang="0">
                  <a:pos x="10" y="4"/>
                </a:cxn>
              </a:cxnLst>
              <a:rect l="0" t="0" r="r" b="b"/>
              <a:pathLst>
                <a:path w="10" h="9">
                  <a:moveTo>
                    <a:pt x="10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7"/>
                  </a:lnTo>
                  <a:lnTo>
                    <a:pt x="2" y="9"/>
                  </a:lnTo>
                  <a:lnTo>
                    <a:pt x="6" y="9"/>
                  </a:lnTo>
                  <a:lnTo>
                    <a:pt x="8" y="9"/>
                  </a:lnTo>
                  <a:lnTo>
                    <a:pt x="10" y="7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95" name="Freeform 119"/>
            <p:cNvSpPr>
              <a:spLocks/>
            </p:cNvSpPr>
            <p:nvPr/>
          </p:nvSpPr>
          <p:spPr bwMode="auto">
            <a:xfrm>
              <a:off x="913" y="1811"/>
              <a:ext cx="5" cy="4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4" y="10"/>
                </a:cxn>
                <a:cxn ang="0">
                  <a:pos x="7" y="10"/>
                </a:cxn>
                <a:cxn ang="0">
                  <a:pos x="9" y="8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4" y="10"/>
                  </a:lnTo>
                  <a:lnTo>
                    <a:pt x="7" y="10"/>
                  </a:lnTo>
                  <a:lnTo>
                    <a:pt x="9" y="8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96" name="Freeform 120"/>
            <p:cNvSpPr>
              <a:spLocks/>
            </p:cNvSpPr>
            <p:nvPr/>
          </p:nvSpPr>
          <p:spPr bwMode="auto">
            <a:xfrm>
              <a:off x="941" y="1771"/>
              <a:ext cx="5" cy="6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7"/>
                </a:cxn>
                <a:cxn ang="0">
                  <a:pos x="6" y="11"/>
                </a:cxn>
                <a:cxn ang="0">
                  <a:pos x="10" y="7"/>
                </a:cxn>
                <a:cxn ang="0">
                  <a:pos x="10" y="5"/>
                </a:cxn>
              </a:cxnLst>
              <a:rect l="0" t="0" r="r" b="b"/>
              <a:pathLst>
                <a:path w="10" h="11">
                  <a:moveTo>
                    <a:pt x="10" y="5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7"/>
                  </a:lnTo>
                  <a:lnTo>
                    <a:pt x="6" y="11"/>
                  </a:lnTo>
                  <a:lnTo>
                    <a:pt x="10" y="7"/>
                  </a:lnTo>
                  <a:lnTo>
                    <a:pt x="10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97" name="Freeform 121"/>
            <p:cNvSpPr>
              <a:spLocks/>
            </p:cNvSpPr>
            <p:nvPr/>
          </p:nvSpPr>
          <p:spPr bwMode="auto">
            <a:xfrm>
              <a:off x="923" y="1769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4" y="9"/>
                </a:cxn>
                <a:cxn ang="0">
                  <a:pos x="8" y="7"/>
                </a:cxn>
                <a:cxn ang="0">
                  <a:pos x="10" y="4"/>
                </a:cxn>
              </a:cxnLst>
              <a:rect l="0" t="0" r="r" b="b"/>
              <a:pathLst>
                <a:path w="10" h="9">
                  <a:moveTo>
                    <a:pt x="10" y="4"/>
                  </a:move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4" y="9"/>
                  </a:lnTo>
                  <a:lnTo>
                    <a:pt x="8" y="7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98" name="Freeform 122"/>
            <p:cNvSpPr>
              <a:spLocks/>
            </p:cNvSpPr>
            <p:nvPr/>
          </p:nvSpPr>
          <p:spPr bwMode="auto">
            <a:xfrm>
              <a:off x="923" y="1824"/>
              <a:ext cx="4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0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099" name="Freeform 123"/>
            <p:cNvSpPr>
              <a:spLocks/>
            </p:cNvSpPr>
            <p:nvPr/>
          </p:nvSpPr>
          <p:spPr bwMode="auto">
            <a:xfrm>
              <a:off x="923" y="1796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00" name="Freeform 124"/>
            <p:cNvSpPr>
              <a:spLocks/>
            </p:cNvSpPr>
            <p:nvPr/>
          </p:nvSpPr>
          <p:spPr bwMode="auto">
            <a:xfrm>
              <a:off x="942" y="1827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4" y="10"/>
                </a:cxn>
                <a:cxn ang="0">
                  <a:pos x="8" y="6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4" y="10"/>
                  </a:lnTo>
                  <a:lnTo>
                    <a:pt x="8" y="6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01" name="Freeform 125"/>
            <p:cNvSpPr>
              <a:spLocks/>
            </p:cNvSpPr>
            <p:nvPr/>
          </p:nvSpPr>
          <p:spPr bwMode="auto">
            <a:xfrm>
              <a:off x="969" y="1786"/>
              <a:ext cx="5" cy="6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10" y="3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2" y="1"/>
                </a:cxn>
                <a:cxn ang="0">
                  <a:pos x="0" y="3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2" y="11"/>
                </a:cxn>
                <a:cxn ang="0">
                  <a:pos x="6" y="11"/>
                </a:cxn>
                <a:cxn ang="0">
                  <a:pos x="8" y="11"/>
                </a:cxn>
                <a:cxn ang="0">
                  <a:pos x="10" y="9"/>
                </a:cxn>
                <a:cxn ang="0">
                  <a:pos x="10" y="5"/>
                </a:cxn>
              </a:cxnLst>
              <a:rect l="0" t="0" r="r" b="b"/>
              <a:pathLst>
                <a:path w="10" h="11">
                  <a:moveTo>
                    <a:pt x="10" y="5"/>
                  </a:moveTo>
                  <a:lnTo>
                    <a:pt x="10" y="3"/>
                  </a:lnTo>
                  <a:lnTo>
                    <a:pt x="8" y="1"/>
                  </a:lnTo>
                  <a:lnTo>
                    <a:pt x="6" y="0"/>
                  </a:lnTo>
                  <a:lnTo>
                    <a:pt x="2" y="1"/>
                  </a:lnTo>
                  <a:lnTo>
                    <a:pt x="0" y="3"/>
                  </a:lnTo>
                  <a:lnTo>
                    <a:pt x="0" y="5"/>
                  </a:lnTo>
                  <a:lnTo>
                    <a:pt x="0" y="9"/>
                  </a:lnTo>
                  <a:lnTo>
                    <a:pt x="2" y="11"/>
                  </a:lnTo>
                  <a:lnTo>
                    <a:pt x="6" y="11"/>
                  </a:lnTo>
                  <a:lnTo>
                    <a:pt x="8" y="11"/>
                  </a:lnTo>
                  <a:lnTo>
                    <a:pt x="10" y="9"/>
                  </a:lnTo>
                  <a:lnTo>
                    <a:pt x="10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02" name="Freeform 126"/>
            <p:cNvSpPr>
              <a:spLocks/>
            </p:cNvSpPr>
            <p:nvPr/>
          </p:nvSpPr>
          <p:spPr bwMode="auto">
            <a:xfrm>
              <a:off x="960" y="1800"/>
              <a:ext cx="5" cy="6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8" y="2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9"/>
                </a:cxn>
                <a:cxn ang="0">
                  <a:pos x="4" y="11"/>
                </a:cxn>
                <a:cxn ang="0">
                  <a:pos x="9" y="9"/>
                </a:cxn>
                <a:cxn ang="0">
                  <a:pos x="9" y="6"/>
                </a:cxn>
              </a:cxnLst>
              <a:rect l="0" t="0" r="r" b="b"/>
              <a:pathLst>
                <a:path w="9" h="11">
                  <a:moveTo>
                    <a:pt x="9" y="6"/>
                  </a:moveTo>
                  <a:lnTo>
                    <a:pt x="8" y="2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9"/>
                  </a:lnTo>
                  <a:lnTo>
                    <a:pt x="4" y="11"/>
                  </a:lnTo>
                  <a:lnTo>
                    <a:pt x="9" y="9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03" name="Freeform 127"/>
            <p:cNvSpPr>
              <a:spLocks/>
            </p:cNvSpPr>
            <p:nvPr/>
          </p:nvSpPr>
          <p:spPr bwMode="auto">
            <a:xfrm>
              <a:off x="969" y="1817"/>
              <a:ext cx="6" cy="6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12" y="2"/>
                </a:cxn>
                <a:cxn ang="0">
                  <a:pos x="10" y="0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5"/>
                </a:cxn>
                <a:cxn ang="0">
                  <a:pos x="2" y="7"/>
                </a:cxn>
                <a:cxn ang="0">
                  <a:pos x="4" y="9"/>
                </a:cxn>
                <a:cxn ang="0">
                  <a:pos x="6" y="11"/>
                </a:cxn>
                <a:cxn ang="0">
                  <a:pos x="10" y="9"/>
                </a:cxn>
                <a:cxn ang="0">
                  <a:pos x="12" y="7"/>
                </a:cxn>
                <a:cxn ang="0">
                  <a:pos x="12" y="5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lnTo>
                    <a:pt x="12" y="2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5"/>
                  </a:lnTo>
                  <a:lnTo>
                    <a:pt x="2" y="7"/>
                  </a:lnTo>
                  <a:lnTo>
                    <a:pt x="4" y="9"/>
                  </a:lnTo>
                  <a:lnTo>
                    <a:pt x="6" y="11"/>
                  </a:lnTo>
                  <a:lnTo>
                    <a:pt x="10" y="9"/>
                  </a:lnTo>
                  <a:lnTo>
                    <a:pt x="12" y="7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04" name="Freeform 128"/>
            <p:cNvSpPr>
              <a:spLocks/>
            </p:cNvSpPr>
            <p:nvPr/>
          </p:nvSpPr>
          <p:spPr bwMode="auto">
            <a:xfrm>
              <a:off x="990" y="1819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4"/>
                </a:cxn>
                <a:cxn ang="0">
                  <a:pos x="8" y="2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2" y="10"/>
                </a:cxn>
                <a:cxn ang="0">
                  <a:pos x="4" y="12"/>
                </a:cxn>
                <a:cxn ang="0">
                  <a:pos x="8" y="10"/>
                </a:cxn>
                <a:cxn ang="0">
                  <a:pos x="10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10" y="4"/>
                  </a:lnTo>
                  <a:lnTo>
                    <a:pt x="8" y="2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2" y="10"/>
                  </a:lnTo>
                  <a:lnTo>
                    <a:pt x="4" y="12"/>
                  </a:lnTo>
                  <a:lnTo>
                    <a:pt x="8" y="10"/>
                  </a:lnTo>
                  <a:lnTo>
                    <a:pt x="10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05" name="Freeform 129"/>
            <p:cNvSpPr>
              <a:spLocks/>
            </p:cNvSpPr>
            <p:nvPr/>
          </p:nvSpPr>
          <p:spPr bwMode="auto">
            <a:xfrm>
              <a:off x="989" y="1789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0">
                  <a:moveTo>
                    <a:pt x="10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06" name="Freeform 130"/>
            <p:cNvSpPr>
              <a:spLocks/>
            </p:cNvSpPr>
            <p:nvPr/>
          </p:nvSpPr>
          <p:spPr bwMode="auto">
            <a:xfrm>
              <a:off x="960" y="1829"/>
              <a:ext cx="5" cy="5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9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9" y="8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9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4" y="10"/>
                  </a:lnTo>
                  <a:lnTo>
                    <a:pt x="9" y="8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07" name="Freeform 131"/>
            <p:cNvSpPr>
              <a:spLocks/>
            </p:cNvSpPr>
            <p:nvPr/>
          </p:nvSpPr>
          <p:spPr bwMode="auto">
            <a:xfrm>
              <a:off x="981" y="1831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6" y="11"/>
                </a:cxn>
                <a:cxn ang="0">
                  <a:pos x="10" y="7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6" y="11"/>
                  </a:lnTo>
                  <a:lnTo>
                    <a:pt x="10" y="7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08" name="Freeform 132"/>
            <p:cNvSpPr>
              <a:spLocks/>
            </p:cNvSpPr>
            <p:nvPr/>
          </p:nvSpPr>
          <p:spPr bwMode="auto">
            <a:xfrm>
              <a:off x="960" y="1774"/>
              <a:ext cx="5" cy="5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9" y="8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4" y="10"/>
                  </a:lnTo>
                  <a:lnTo>
                    <a:pt x="9" y="8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09" name="Freeform 133"/>
            <p:cNvSpPr>
              <a:spLocks/>
            </p:cNvSpPr>
            <p:nvPr/>
          </p:nvSpPr>
          <p:spPr bwMode="auto">
            <a:xfrm>
              <a:off x="981" y="1776"/>
              <a:ext cx="5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10" name="Freeform 134"/>
            <p:cNvSpPr>
              <a:spLocks/>
            </p:cNvSpPr>
            <p:nvPr/>
          </p:nvSpPr>
          <p:spPr bwMode="auto">
            <a:xfrm>
              <a:off x="981" y="1803"/>
              <a:ext cx="6" cy="5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7"/>
                </a:cxn>
                <a:cxn ang="0">
                  <a:pos x="2" y="9"/>
                </a:cxn>
                <a:cxn ang="0">
                  <a:pos x="8" y="9"/>
                </a:cxn>
                <a:cxn ang="0">
                  <a:pos x="10" y="7"/>
                </a:cxn>
                <a:cxn ang="0">
                  <a:pos x="12" y="5"/>
                </a:cxn>
              </a:cxnLst>
              <a:rect l="0" t="0" r="r" b="b"/>
              <a:pathLst>
                <a:path w="12" h="9">
                  <a:moveTo>
                    <a:pt x="12" y="5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7"/>
                  </a:lnTo>
                  <a:lnTo>
                    <a:pt x="2" y="9"/>
                  </a:lnTo>
                  <a:lnTo>
                    <a:pt x="8" y="9"/>
                  </a:lnTo>
                  <a:lnTo>
                    <a:pt x="10" y="7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11" name="Freeform 135"/>
            <p:cNvSpPr>
              <a:spLocks/>
            </p:cNvSpPr>
            <p:nvPr/>
          </p:nvSpPr>
          <p:spPr bwMode="auto">
            <a:xfrm>
              <a:off x="1009" y="1822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9" y="2"/>
                </a:cxn>
                <a:cxn ang="0">
                  <a:pos x="9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9" y="10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9" y="2"/>
                  </a:lnTo>
                  <a:lnTo>
                    <a:pt x="9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10"/>
                  </a:lnTo>
                  <a:lnTo>
                    <a:pt x="9" y="10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12" name="Freeform 136"/>
            <p:cNvSpPr>
              <a:spLocks/>
            </p:cNvSpPr>
            <p:nvPr/>
          </p:nvSpPr>
          <p:spPr bwMode="auto">
            <a:xfrm>
              <a:off x="1000" y="1805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4" y="12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4" y="12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13" name="Freeform 137"/>
            <p:cNvSpPr>
              <a:spLocks/>
            </p:cNvSpPr>
            <p:nvPr/>
          </p:nvSpPr>
          <p:spPr bwMode="auto">
            <a:xfrm>
              <a:off x="1008" y="1791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2"/>
                </a:cxn>
                <a:cxn ang="0">
                  <a:pos x="9" y="2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10"/>
                </a:cxn>
                <a:cxn ang="0">
                  <a:pos x="6" y="12"/>
                </a:cxn>
                <a:cxn ang="0">
                  <a:pos x="9" y="10"/>
                </a:cxn>
                <a:cxn ang="0">
                  <a:pos x="11" y="8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11" y="2"/>
                  </a:lnTo>
                  <a:lnTo>
                    <a:pt x="9" y="2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10"/>
                  </a:lnTo>
                  <a:lnTo>
                    <a:pt x="6" y="12"/>
                  </a:lnTo>
                  <a:lnTo>
                    <a:pt x="9" y="10"/>
                  </a:lnTo>
                  <a:lnTo>
                    <a:pt x="11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14" name="Freeform 138"/>
            <p:cNvSpPr>
              <a:spLocks/>
            </p:cNvSpPr>
            <p:nvPr/>
          </p:nvSpPr>
          <p:spPr bwMode="auto">
            <a:xfrm>
              <a:off x="1027" y="1793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9" y="4"/>
                </a:cxn>
                <a:cxn ang="0">
                  <a:pos x="7" y="2"/>
                </a:cxn>
                <a:cxn ang="0">
                  <a:pos x="5" y="0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1" y="12"/>
                </a:cxn>
                <a:cxn ang="0">
                  <a:pos x="7" y="12"/>
                </a:cxn>
                <a:cxn ang="0">
                  <a:pos x="9" y="10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9" y="4"/>
                  </a:lnTo>
                  <a:lnTo>
                    <a:pt x="7" y="2"/>
                  </a:lnTo>
                  <a:lnTo>
                    <a:pt x="5" y="0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1" y="12"/>
                  </a:lnTo>
                  <a:lnTo>
                    <a:pt x="7" y="12"/>
                  </a:lnTo>
                  <a:lnTo>
                    <a:pt x="9" y="10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15" name="Freeform 139"/>
            <p:cNvSpPr>
              <a:spLocks/>
            </p:cNvSpPr>
            <p:nvPr/>
          </p:nvSpPr>
          <p:spPr bwMode="auto">
            <a:xfrm>
              <a:off x="1020" y="1836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8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8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16" name="Freeform 140"/>
            <p:cNvSpPr>
              <a:spLocks/>
            </p:cNvSpPr>
            <p:nvPr/>
          </p:nvSpPr>
          <p:spPr bwMode="auto">
            <a:xfrm>
              <a:off x="1000" y="1834"/>
              <a:ext cx="5" cy="5"/>
            </a:xfrm>
            <a:custGeom>
              <a:avLst/>
              <a:gdLst/>
              <a:ahLst/>
              <a:cxnLst>
                <a:cxn ang="0">
                  <a:pos x="10" y="3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5"/>
                </a:cxn>
                <a:cxn ang="0">
                  <a:pos x="4" y="9"/>
                </a:cxn>
                <a:cxn ang="0">
                  <a:pos x="10" y="5"/>
                </a:cxn>
                <a:cxn ang="0">
                  <a:pos x="10" y="3"/>
                </a:cxn>
              </a:cxnLst>
              <a:rect l="0" t="0" r="r" b="b"/>
              <a:pathLst>
                <a:path w="10" h="9">
                  <a:moveTo>
                    <a:pt x="10" y="3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5"/>
                  </a:lnTo>
                  <a:lnTo>
                    <a:pt x="4" y="9"/>
                  </a:lnTo>
                  <a:lnTo>
                    <a:pt x="10" y="5"/>
                  </a:lnTo>
                  <a:lnTo>
                    <a:pt x="10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17" name="Freeform 141"/>
            <p:cNvSpPr>
              <a:spLocks/>
            </p:cNvSpPr>
            <p:nvPr/>
          </p:nvSpPr>
          <p:spPr bwMode="auto">
            <a:xfrm>
              <a:off x="1020" y="1808"/>
              <a:ext cx="4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8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8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18" name="Freeform 142"/>
            <p:cNvSpPr>
              <a:spLocks/>
            </p:cNvSpPr>
            <p:nvPr/>
          </p:nvSpPr>
          <p:spPr bwMode="auto">
            <a:xfrm>
              <a:off x="1028" y="1824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6" y="12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6" y="12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19" name="Freeform 143"/>
            <p:cNvSpPr>
              <a:spLocks/>
            </p:cNvSpPr>
            <p:nvPr/>
          </p:nvSpPr>
          <p:spPr bwMode="auto">
            <a:xfrm>
              <a:off x="1019" y="1779"/>
              <a:ext cx="5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10"/>
                </a:cxn>
                <a:cxn ang="0">
                  <a:pos x="6" y="12"/>
                </a:cxn>
                <a:cxn ang="0">
                  <a:pos x="10" y="10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10"/>
                  </a:lnTo>
                  <a:lnTo>
                    <a:pt x="6" y="12"/>
                  </a:lnTo>
                  <a:lnTo>
                    <a:pt x="10" y="10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20" name="Freeform 144"/>
            <p:cNvSpPr>
              <a:spLocks/>
            </p:cNvSpPr>
            <p:nvPr/>
          </p:nvSpPr>
          <p:spPr bwMode="auto">
            <a:xfrm>
              <a:off x="1000" y="1778"/>
              <a:ext cx="5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21" name="Freeform 145"/>
            <p:cNvSpPr>
              <a:spLocks/>
            </p:cNvSpPr>
            <p:nvPr/>
          </p:nvSpPr>
          <p:spPr bwMode="auto">
            <a:xfrm>
              <a:off x="1048" y="1827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22" name="Freeform 146"/>
            <p:cNvSpPr>
              <a:spLocks/>
            </p:cNvSpPr>
            <p:nvPr/>
          </p:nvSpPr>
          <p:spPr bwMode="auto">
            <a:xfrm>
              <a:off x="1066" y="1829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2" y="2"/>
                </a:cxn>
                <a:cxn ang="0">
                  <a:pos x="10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2" y="10"/>
                </a:cxn>
                <a:cxn ang="0">
                  <a:pos x="10" y="10"/>
                </a:cxn>
                <a:cxn ang="0">
                  <a:pos x="12" y="8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12" y="2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8"/>
                  </a:lnTo>
                  <a:lnTo>
                    <a:pt x="2" y="10"/>
                  </a:lnTo>
                  <a:lnTo>
                    <a:pt x="10" y="10"/>
                  </a:lnTo>
                  <a:lnTo>
                    <a:pt x="12" y="8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23" name="Freeform 147"/>
            <p:cNvSpPr>
              <a:spLocks/>
            </p:cNvSpPr>
            <p:nvPr/>
          </p:nvSpPr>
          <p:spPr bwMode="auto">
            <a:xfrm>
              <a:off x="1057" y="1812"/>
              <a:ext cx="5" cy="5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9" y="2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7" y="10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9" y="2"/>
                  </a:ln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4" y="10"/>
                  </a:lnTo>
                  <a:lnTo>
                    <a:pt x="7" y="10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24" name="Freeform 148"/>
            <p:cNvSpPr>
              <a:spLocks/>
            </p:cNvSpPr>
            <p:nvPr/>
          </p:nvSpPr>
          <p:spPr bwMode="auto">
            <a:xfrm>
              <a:off x="1047" y="1796"/>
              <a:ext cx="5" cy="5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0">
                  <a:moveTo>
                    <a:pt x="12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25" name="Freeform 149"/>
            <p:cNvSpPr>
              <a:spLocks/>
            </p:cNvSpPr>
            <p:nvPr/>
          </p:nvSpPr>
          <p:spPr bwMode="auto">
            <a:xfrm>
              <a:off x="1065" y="1798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2" y="4"/>
                </a:cxn>
                <a:cxn ang="0">
                  <a:pos x="8" y="2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2" y="10"/>
                </a:cxn>
                <a:cxn ang="0">
                  <a:pos x="4" y="11"/>
                </a:cxn>
                <a:cxn ang="0">
                  <a:pos x="6" y="11"/>
                </a:cxn>
                <a:cxn ang="0">
                  <a:pos x="8" y="11"/>
                </a:cxn>
                <a:cxn ang="0">
                  <a:pos x="12" y="10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12" y="4"/>
                  </a:lnTo>
                  <a:lnTo>
                    <a:pt x="8" y="2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4"/>
                  </a:lnTo>
                  <a:lnTo>
                    <a:pt x="0" y="6"/>
                  </a:lnTo>
                  <a:lnTo>
                    <a:pt x="2" y="10"/>
                  </a:lnTo>
                  <a:lnTo>
                    <a:pt x="4" y="11"/>
                  </a:lnTo>
                  <a:lnTo>
                    <a:pt x="6" y="11"/>
                  </a:lnTo>
                  <a:lnTo>
                    <a:pt x="8" y="11"/>
                  </a:lnTo>
                  <a:lnTo>
                    <a:pt x="12" y="10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26" name="Freeform 150"/>
            <p:cNvSpPr>
              <a:spLocks/>
            </p:cNvSpPr>
            <p:nvPr/>
          </p:nvSpPr>
          <p:spPr bwMode="auto">
            <a:xfrm>
              <a:off x="1038" y="1838"/>
              <a:ext cx="5" cy="4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10"/>
                </a:cxn>
                <a:cxn ang="0">
                  <a:pos x="4" y="10"/>
                </a:cxn>
                <a:cxn ang="0">
                  <a:pos x="10" y="10"/>
                </a:cxn>
                <a:cxn ang="0">
                  <a:pos x="10" y="6"/>
                </a:cxn>
              </a:cxnLst>
              <a:rect l="0" t="0" r="r" b="b"/>
              <a:pathLst>
                <a:path w="10" h="10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10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27" name="Freeform 151"/>
            <p:cNvSpPr>
              <a:spLocks/>
            </p:cNvSpPr>
            <p:nvPr/>
          </p:nvSpPr>
          <p:spPr bwMode="auto">
            <a:xfrm>
              <a:off x="1057" y="1785"/>
              <a:ext cx="5" cy="5"/>
            </a:xfrm>
            <a:custGeom>
              <a:avLst/>
              <a:gdLst/>
              <a:ahLst/>
              <a:cxnLst>
                <a:cxn ang="0">
                  <a:pos x="9" y="3"/>
                </a:cxn>
                <a:cxn ang="0">
                  <a:pos x="5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4" y="9"/>
                </a:cxn>
                <a:cxn ang="0">
                  <a:pos x="7" y="5"/>
                </a:cxn>
                <a:cxn ang="0">
                  <a:pos x="9" y="3"/>
                </a:cxn>
              </a:cxnLst>
              <a:rect l="0" t="0" r="r" b="b"/>
              <a:pathLst>
                <a:path w="9" h="9">
                  <a:moveTo>
                    <a:pt x="9" y="3"/>
                  </a:move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7" y="5"/>
                  </a:lnTo>
                  <a:lnTo>
                    <a:pt x="9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28" name="Freeform 152"/>
            <p:cNvSpPr>
              <a:spLocks/>
            </p:cNvSpPr>
            <p:nvPr/>
          </p:nvSpPr>
          <p:spPr bwMode="auto">
            <a:xfrm>
              <a:off x="1038" y="1782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9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9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9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29" name="Freeform 153"/>
            <p:cNvSpPr>
              <a:spLocks/>
            </p:cNvSpPr>
            <p:nvPr/>
          </p:nvSpPr>
          <p:spPr bwMode="auto">
            <a:xfrm>
              <a:off x="1038" y="1810"/>
              <a:ext cx="5" cy="4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0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30" name="Freeform 154"/>
            <p:cNvSpPr>
              <a:spLocks/>
            </p:cNvSpPr>
            <p:nvPr/>
          </p:nvSpPr>
          <p:spPr bwMode="auto">
            <a:xfrm>
              <a:off x="1057" y="1841"/>
              <a:ext cx="5" cy="4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9" y="8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9" y="8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31" name="Freeform 155"/>
            <p:cNvSpPr>
              <a:spLocks/>
            </p:cNvSpPr>
            <p:nvPr/>
          </p:nvSpPr>
          <p:spPr bwMode="auto">
            <a:xfrm>
              <a:off x="1095" y="1790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0" y="2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10" y="2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32" name="Freeform 156"/>
            <p:cNvSpPr>
              <a:spLocks/>
            </p:cNvSpPr>
            <p:nvPr/>
          </p:nvSpPr>
          <p:spPr bwMode="auto">
            <a:xfrm>
              <a:off x="1104" y="1804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9" y="2"/>
                </a:cxn>
                <a:cxn ang="0">
                  <a:pos x="7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2"/>
                </a:cxn>
                <a:cxn ang="0">
                  <a:pos x="9" y="8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9" y="2"/>
                  </a:lnTo>
                  <a:lnTo>
                    <a:pt x="7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2"/>
                  </a:lnTo>
                  <a:lnTo>
                    <a:pt x="9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33" name="Freeform 157"/>
            <p:cNvSpPr>
              <a:spLocks/>
            </p:cNvSpPr>
            <p:nvPr/>
          </p:nvSpPr>
          <p:spPr bwMode="auto">
            <a:xfrm>
              <a:off x="1084" y="1801"/>
              <a:ext cx="6" cy="5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2" y="9"/>
                </a:cxn>
                <a:cxn ang="0">
                  <a:pos x="6" y="9"/>
                </a:cxn>
                <a:cxn ang="0">
                  <a:pos x="8" y="9"/>
                </a:cxn>
                <a:cxn ang="0">
                  <a:pos x="10" y="7"/>
                </a:cxn>
                <a:cxn ang="0">
                  <a:pos x="12" y="5"/>
                </a:cxn>
              </a:cxnLst>
              <a:rect l="0" t="0" r="r" b="b"/>
              <a:pathLst>
                <a:path w="12" h="9">
                  <a:moveTo>
                    <a:pt x="12" y="5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9"/>
                  </a:lnTo>
                  <a:lnTo>
                    <a:pt x="6" y="9"/>
                  </a:lnTo>
                  <a:lnTo>
                    <a:pt x="8" y="9"/>
                  </a:lnTo>
                  <a:lnTo>
                    <a:pt x="10" y="7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34" name="Freeform 158"/>
            <p:cNvSpPr>
              <a:spLocks/>
            </p:cNvSpPr>
            <p:nvPr/>
          </p:nvSpPr>
          <p:spPr bwMode="auto">
            <a:xfrm>
              <a:off x="1077" y="1842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2"/>
                </a:cxn>
                <a:cxn ang="0">
                  <a:pos x="6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6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2"/>
                  </a:lnTo>
                  <a:lnTo>
                    <a:pt x="6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35" name="Freeform 159"/>
            <p:cNvSpPr>
              <a:spLocks/>
            </p:cNvSpPr>
            <p:nvPr/>
          </p:nvSpPr>
          <p:spPr bwMode="auto">
            <a:xfrm>
              <a:off x="1085" y="1831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7"/>
                </a:cxn>
                <a:cxn ang="0">
                  <a:pos x="6" y="11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6"/>
                  </a:lnTo>
                  <a:lnTo>
                    <a:pt x="0" y="7"/>
                  </a:lnTo>
                  <a:lnTo>
                    <a:pt x="6" y="11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36" name="Freeform 160"/>
            <p:cNvSpPr>
              <a:spLocks/>
            </p:cNvSpPr>
            <p:nvPr/>
          </p:nvSpPr>
          <p:spPr bwMode="auto">
            <a:xfrm>
              <a:off x="1105" y="1834"/>
              <a:ext cx="5" cy="6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9" y="3"/>
                </a:cxn>
                <a:cxn ang="0">
                  <a:pos x="5" y="0"/>
                </a:cxn>
                <a:cxn ang="0">
                  <a:pos x="0" y="3"/>
                </a:cxn>
                <a:cxn ang="0">
                  <a:pos x="0" y="5"/>
                </a:cxn>
                <a:cxn ang="0">
                  <a:pos x="2" y="11"/>
                </a:cxn>
                <a:cxn ang="0">
                  <a:pos x="7" y="11"/>
                </a:cxn>
                <a:cxn ang="0">
                  <a:pos x="9" y="5"/>
                </a:cxn>
              </a:cxnLst>
              <a:rect l="0" t="0" r="r" b="b"/>
              <a:pathLst>
                <a:path w="9" h="11">
                  <a:moveTo>
                    <a:pt x="9" y="5"/>
                  </a:moveTo>
                  <a:lnTo>
                    <a:pt x="9" y="3"/>
                  </a:lnTo>
                  <a:lnTo>
                    <a:pt x="5" y="0"/>
                  </a:lnTo>
                  <a:lnTo>
                    <a:pt x="0" y="3"/>
                  </a:lnTo>
                  <a:lnTo>
                    <a:pt x="0" y="5"/>
                  </a:lnTo>
                  <a:lnTo>
                    <a:pt x="2" y="11"/>
                  </a:lnTo>
                  <a:lnTo>
                    <a:pt x="7" y="11"/>
                  </a:lnTo>
                  <a:lnTo>
                    <a:pt x="9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37" name="Freeform 161"/>
            <p:cNvSpPr>
              <a:spLocks/>
            </p:cNvSpPr>
            <p:nvPr/>
          </p:nvSpPr>
          <p:spPr bwMode="auto">
            <a:xfrm>
              <a:off x="1095" y="1817"/>
              <a:ext cx="6" cy="6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5"/>
                </a:cxn>
                <a:cxn ang="0">
                  <a:pos x="2" y="7"/>
                </a:cxn>
                <a:cxn ang="0">
                  <a:pos x="6" y="11"/>
                </a:cxn>
                <a:cxn ang="0">
                  <a:pos x="12" y="5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5"/>
                  </a:lnTo>
                  <a:lnTo>
                    <a:pt x="2" y="7"/>
                  </a:lnTo>
                  <a:lnTo>
                    <a:pt x="6" y="11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38" name="Freeform 162"/>
            <p:cNvSpPr>
              <a:spLocks/>
            </p:cNvSpPr>
            <p:nvPr/>
          </p:nvSpPr>
          <p:spPr bwMode="auto">
            <a:xfrm>
              <a:off x="1095" y="1845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1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1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39" name="Freeform 163"/>
            <p:cNvSpPr>
              <a:spLocks/>
            </p:cNvSpPr>
            <p:nvPr/>
          </p:nvSpPr>
          <p:spPr bwMode="auto">
            <a:xfrm>
              <a:off x="1076" y="1787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0" y="8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0" y="8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40" name="Freeform 164"/>
            <p:cNvSpPr>
              <a:spLocks/>
            </p:cNvSpPr>
            <p:nvPr/>
          </p:nvSpPr>
          <p:spPr bwMode="auto">
            <a:xfrm>
              <a:off x="1077" y="1814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1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1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41" name="Freeform 165"/>
            <p:cNvSpPr>
              <a:spLocks/>
            </p:cNvSpPr>
            <p:nvPr/>
          </p:nvSpPr>
          <p:spPr bwMode="auto">
            <a:xfrm>
              <a:off x="1123" y="1837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9" y="0"/>
                </a:cxn>
                <a:cxn ang="0">
                  <a:pos x="3" y="0"/>
                </a:cxn>
                <a:cxn ang="0">
                  <a:pos x="0" y="4"/>
                </a:cxn>
                <a:cxn ang="0">
                  <a:pos x="1" y="8"/>
                </a:cxn>
                <a:cxn ang="0">
                  <a:pos x="5" y="12"/>
                </a:cxn>
                <a:cxn ang="0">
                  <a:pos x="11" y="4"/>
                </a:cxn>
              </a:cxnLst>
              <a:rect l="0" t="0" r="r" b="b"/>
              <a:pathLst>
                <a:path w="11" h="12">
                  <a:moveTo>
                    <a:pt x="11" y="4"/>
                  </a:moveTo>
                  <a:lnTo>
                    <a:pt x="9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1" y="8"/>
                  </a:lnTo>
                  <a:lnTo>
                    <a:pt x="5" y="12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42" name="Freeform 166"/>
            <p:cNvSpPr>
              <a:spLocks/>
            </p:cNvSpPr>
            <p:nvPr/>
          </p:nvSpPr>
          <p:spPr bwMode="auto">
            <a:xfrm>
              <a:off x="1115" y="1820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43" name="Freeform 167"/>
            <p:cNvSpPr>
              <a:spLocks/>
            </p:cNvSpPr>
            <p:nvPr/>
          </p:nvSpPr>
          <p:spPr bwMode="auto">
            <a:xfrm>
              <a:off x="1123" y="1806"/>
              <a:ext cx="5" cy="5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9" y="4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1" y="10"/>
                </a:cxn>
                <a:cxn ang="0">
                  <a:pos x="7" y="10"/>
                </a:cxn>
                <a:cxn ang="0">
                  <a:pos x="9" y="10"/>
                </a:cxn>
                <a:cxn ang="0">
                  <a:pos x="9" y="6"/>
                </a:cxn>
              </a:cxnLst>
              <a:rect l="0" t="0" r="r" b="b"/>
              <a:pathLst>
                <a:path w="9" h="10">
                  <a:moveTo>
                    <a:pt x="9" y="6"/>
                  </a:moveTo>
                  <a:lnTo>
                    <a:pt x="9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1" y="10"/>
                  </a:lnTo>
                  <a:lnTo>
                    <a:pt x="7" y="10"/>
                  </a:lnTo>
                  <a:lnTo>
                    <a:pt x="9" y="10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44" name="Freeform 168"/>
            <p:cNvSpPr>
              <a:spLocks/>
            </p:cNvSpPr>
            <p:nvPr/>
          </p:nvSpPr>
          <p:spPr bwMode="auto">
            <a:xfrm>
              <a:off x="1115" y="1792"/>
              <a:ext cx="4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2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2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45" name="Freeform 169"/>
            <p:cNvSpPr>
              <a:spLocks/>
            </p:cNvSpPr>
            <p:nvPr/>
          </p:nvSpPr>
          <p:spPr bwMode="auto">
            <a:xfrm>
              <a:off x="1115" y="1848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4" y="9"/>
                </a:cxn>
                <a:cxn ang="0">
                  <a:pos x="10" y="4"/>
                </a:cxn>
              </a:cxnLst>
              <a:rect l="0" t="0" r="r" b="b"/>
              <a:pathLst>
                <a:path w="10" h="9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4" y="9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46" name="Freeform 170"/>
            <p:cNvSpPr>
              <a:spLocks/>
            </p:cNvSpPr>
            <p:nvPr/>
          </p:nvSpPr>
          <p:spPr bwMode="auto">
            <a:xfrm>
              <a:off x="1200" y="1778"/>
              <a:ext cx="68" cy="29"/>
            </a:xfrm>
            <a:custGeom>
              <a:avLst/>
              <a:gdLst/>
              <a:ahLst/>
              <a:cxnLst>
                <a:cxn ang="0">
                  <a:pos x="99" y="29"/>
                </a:cxn>
                <a:cxn ang="0">
                  <a:pos x="135" y="18"/>
                </a:cxn>
                <a:cxn ang="0">
                  <a:pos x="135" y="0"/>
                </a:cxn>
                <a:cxn ang="0">
                  <a:pos x="0" y="41"/>
                </a:cxn>
                <a:cxn ang="0">
                  <a:pos x="0" y="58"/>
                </a:cxn>
                <a:cxn ang="0">
                  <a:pos x="50" y="43"/>
                </a:cxn>
                <a:cxn ang="0">
                  <a:pos x="50" y="58"/>
                </a:cxn>
                <a:cxn ang="0">
                  <a:pos x="99" y="43"/>
                </a:cxn>
                <a:cxn ang="0">
                  <a:pos x="99" y="29"/>
                </a:cxn>
              </a:cxnLst>
              <a:rect l="0" t="0" r="r" b="b"/>
              <a:pathLst>
                <a:path w="135" h="58">
                  <a:moveTo>
                    <a:pt x="99" y="29"/>
                  </a:moveTo>
                  <a:lnTo>
                    <a:pt x="135" y="18"/>
                  </a:lnTo>
                  <a:lnTo>
                    <a:pt x="135" y="0"/>
                  </a:lnTo>
                  <a:lnTo>
                    <a:pt x="0" y="41"/>
                  </a:lnTo>
                  <a:lnTo>
                    <a:pt x="0" y="58"/>
                  </a:lnTo>
                  <a:lnTo>
                    <a:pt x="50" y="43"/>
                  </a:lnTo>
                  <a:lnTo>
                    <a:pt x="50" y="58"/>
                  </a:lnTo>
                  <a:lnTo>
                    <a:pt x="99" y="43"/>
                  </a:lnTo>
                  <a:lnTo>
                    <a:pt x="99" y="2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47" name="Freeform 171"/>
            <p:cNvSpPr>
              <a:spLocks/>
            </p:cNvSpPr>
            <p:nvPr/>
          </p:nvSpPr>
          <p:spPr bwMode="auto">
            <a:xfrm>
              <a:off x="351" y="1788"/>
              <a:ext cx="771" cy="161"/>
            </a:xfrm>
            <a:custGeom>
              <a:avLst/>
              <a:gdLst/>
              <a:ahLst/>
              <a:cxnLst>
                <a:cxn ang="0">
                  <a:pos x="1243" y="316"/>
                </a:cxn>
                <a:cxn ang="0">
                  <a:pos x="1326" y="280"/>
                </a:cxn>
                <a:cxn ang="0">
                  <a:pos x="1406" y="231"/>
                </a:cxn>
                <a:cxn ang="0">
                  <a:pos x="1487" y="177"/>
                </a:cxn>
                <a:cxn ang="0">
                  <a:pos x="1544" y="148"/>
                </a:cxn>
                <a:cxn ang="0">
                  <a:pos x="367" y="0"/>
                </a:cxn>
                <a:cxn ang="0">
                  <a:pos x="266" y="35"/>
                </a:cxn>
                <a:cxn ang="0">
                  <a:pos x="182" y="82"/>
                </a:cxn>
                <a:cxn ang="0">
                  <a:pos x="91" y="119"/>
                </a:cxn>
                <a:cxn ang="0">
                  <a:pos x="146" y="113"/>
                </a:cxn>
                <a:cxn ang="0">
                  <a:pos x="177" y="109"/>
                </a:cxn>
                <a:cxn ang="0">
                  <a:pos x="200" y="97"/>
                </a:cxn>
                <a:cxn ang="0">
                  <a:pos x="213" y="90"/>
                </a:cxn>
                <a:cxn ang="0">
                  <a:pos x="244" y="82"/>
                </a:cxn>
                <a:cxn ang="0">
                  <a:pos x="273" y="59"/>
                </a:cxn>
                <a:cxn ang="0">
                  <a:pos x="279" y="49"/>
                </a:cxn>
                <a:cxn ang="0">
                  <a:pos x="378" y="41"/>
                </a:cxn>
                <a:cxn ang="0">
                  <a:pos x="376" y="64"/>
                </a:cxn>
                <a:cxn ang="0">
                  <a:pos x="324" y="93"/>
                </a:cxn>
                <a:cxn ang="0">
                  <a:pos x="279" y="117"/>
                </a:cxn>
                <a:cxn ang="0">
                  <a:pos x="326" y="103"/>
                </a:cxn>
                <a:cxn ang="0">
                  <a:pos x="357" y="88"/>
                </a:cxn>
                <a:cxn ang="0">
                  <a:pos x="392" y="72"/>
                </a:cxn>
                <a:cxn ang="0">
                  <a:pos x="425" y="47"/>
                </a:cxn>
                <a:cxn ang="0">
                  <a:pos x="1144" y="140"/>
                </a:cxn>
                <a:cxn ang="0">
                  <a:pos x="1144" y="167"/>
                </a:cxn>
                <a:cxn ang="0">
                  <a:pos x="1074" y="212"/>
                </a:cxn>
                <a:cxn ang="0">
                  <a:pos x="1028" y="237"/>
                </a:cxn>
                <a:cxn ang="0">
                  <a:pos x="1034" y="243"/>
                </a:cxn>
                <a:cxn ang="0">
                  <a:pos x="1059" y="233"/>
                </a:cxn>
                <a:cxn ang="0">
                  <a:pos x="1084" y="225"/>
                </a:cxn>
                <a:cxn ang="0">
                  <a:pos x="1115" y="208"/>
                </a:cxn>
                <a:cxn ang="0">
                  <a:pos x="1136" y="198"/>
                </a:cxn>
                <a:cxn ang="0">
                  <a:pos x="1171" y="173"/>
                </a:cxn>
                <a:cxn ang="0">
                  <a:pos x="1204" y="150"/>
                </a:cxn>
                <a:cxn ang="0">
                  <a:pos x="1404" y="192"/>
                </a:cxn>
                <a:cxn ang="0">
                  <a:pos x="1383" y="212"/>
                </a:cxn>
                <a:cxn ang="0">
                  <a:pos x="1295" y="268"/>
                </a:cxn>
                <a:cxn ang="0">
                  <a:pos x="1214" y="301"/>
                </a:cxn>
                <a:cxn ang="0">
                  <a:pos x="1003" y="247"/>
                </a:cxn>
                <a:cxn ang="0">
                  <a:pos x="182" y="156"/>
                </a:cxn>
                <a:cxn ang="0">
                  <a:pos x="163" y="152"/>
                </a:cxn>
                <a:cxn ang="0">
                  <a:pos x="91" y="119"/>
                </a:cxn>
                <a:cxn ang="0">
                  <a:pos x="0" y="140"/>
                </a:cxn>
                <a:cxn ang="0">
                  <a:pos x="1226" y="322"/>
                </a:cxn>
              </a:cxnLst>
              <a:rect l="0" t="0" r="r" b="b"/>
              <a:pathLst>
                <a:path w="1544" h="322">
                  <a:moveTo>
                    <a:pt x="1226" y="322"/>
                  </a:moveTo>
                  <a:lnTo>
                    <a:pt x="1243" y="316"/>
                  </a:lnTo>
                  <a:lnTo>
                    <a:pt x="1286" y="299"/>
                  </a:lnTo>
                  <a:lnTo>
                    <a:pt x="1326" y="280"/>
                  </a:lnTo>
                  <a:lnTo>
                    <a:pt x="1359" y="262"/>
                  </a:lnTo>
                  <a:lnTo>
                    <a:pt x="1406" y="231"/>
                  </a:lnTo>
                  <a:lnTo>
                    <a:pt x="1456" y="192"/>
                  </a:lnTo>
                  <a:lnTo>
                    <a:pt x="1487" y="177"/>
                  </a:lnTo>
                  <a:lnTo>
                    <a:pt x="1522" y="159"/>
                  </a:lnTo>
                  <a:lnTo>
                    <a:pt x="1544" y="148"/>
                  </a:lnTo>
                  <a:lnTo>
                    <a:pt x="555" y="26"/>
                  </a:lnTo>
                  <a:lnTo>
                    <a:pt x="367" y="0"/>
                  </a:lnTo>
                  <a:lnTo>
                    <a:pt x="289" y="26"/>
                  </a:lnTo>
                  <a:lnTo>
                    <a:pt x="266" y="35"/>
                  </a:lnTo>
                  <a:lnTo>
                    <a:pt x="229" y="57"/>
                  </a:lnTo>
                  <a:lnTo>
                    <a:pt x="182" y="82"/>
                  </a:lnTo>
                  <a:lnTo>
                    <a:pt x="113" y="111"/>
                  </a:lnTo>
                  <a:lnTo>
                    <a:pt x="91" y="119"/>
                  </a:lnTo>
                  <a:lnTo>
                    <a:pt x="124" y="123"/>
                  </a:lnTo>
                  <a:lnTo>
                    <a:pt x="146" y="113"/>
                  </a:lnTo>
                  <a:lnTo>
                    <a:pt x="161" y="107"/>
                  </a:lnTo>
                  <a:lnTo>
                    <a:pt x="177" y="109"/>
                  </a:lnTo>
                  <a:lnTo>
                    <a:pt x="182" y="103"/>
                  </a:lnTo>
                  <a:lnTo>
                    <a:pt x="200" y="97"/>
                  </a:lnTo>
                  <a:lnTo>
                    <a:pt x="210" y="97"/>
                  </a:lnTo>
                  <a:lnTo>
                    <a:pt x="213" y="90"/>
                  </a:lnTo>
                  <a:lnTo>
                    <a:pt x="233" y="80"/>
                  </a:lnTo>
                  <a:lnTo>
                    <a:pt x="244" y="82"/>
                  </a:lnTo>
                  <a:lnTo>
                    <a:pt x="248" y="72"/>
                  </a:lnTo>
                  <a:lnTo>
                    <a:pt x="273" y="59"/>
                  </a:lnTo>
                  <a:lnTo>
                    <a:pt x="277" y="59"/>
                  </a:lnTo>
                  <a:lnTo>
                    <a:pt x="279" y="49"/>
                  </a:lnTo>
                  <a:lnTo>
                    <a:pt x="312" y="33"/>
                  </a:lnTo>
                  <a:lnTo>
                    <a:pt x="378" y="41"/>
                  </a:lnTo>
                  <a:lnTo>
                    <a:pt x="386" y="57"/>
                  </a:lnTo>
                  <a:lnTo>
                    <a:pt x="376" y="64"/>
                  </a:lnTo>
                  <a:lnTo>
                    <a:pt x="347" y="80"/>
                  </a:lnTo>
                  <a:lnTo>
                    <a:pt x="324" y="93"/>
                  </a:lnTo>
                  <a:lnTo>
                    <a:pt x="295" y="109"/>
                  </a:lnTo>
                  <a:lnTo>
                    <a:pt x="279" y="117"/>
                  </a:lnTo>
                  <a:lnTo>
                    <a:pt x="318" y="111"/>
                  </a:lnTo>
                  <a:lnTo>
                    <a:pt x="326" y="103"/>
                  </a:lnTo>
                  <a:lnTo>
                    <a:pt x="355" y="93"/>
                  </a:lnTo>
                  <a:lnTo>
                    <a:pt x="357" y="88"/>
                  </a:lnTo>
                  <a:lnTo>
                    <a:pt x="361" y="86"/>
                  </a:lnTo>
                  <a:lnTo>
                    <a:pt x="392" y="72"/>
                  </a:lnTo>
                  <a:lnTo>
                    <a:pt x="396" y="64"/>
                  </a:lnTo>
                  <a:lnTo>
                    <a:pt x="425" y="47"/>
                  </a:lnTo>
                  <a:lnTo>
                    <a:pt x="1101" y="134"/>
                  </a:lnTo>
                  <a:lnTo>
                    <a:pt x="1144" y="140"/>
                  </a:lnTo>
                  <a:lnTo>
                    <a:pt x="1156" y="157"/>
                  </a:lnTo>
                  <a:lnTo>
                    <a:pt x="1144" y="167"/>
                  </a:lnTo>
                  <a:lnTo>
                    <a:pt x="1113" y="187"/>
                  </a:lnTo>
                  <a:lnTo>
                    <a:pt x="1074" y="212"/>
                  </a:lnTo>
                  <a:lnTo>
                    <a:pt x="1053" y="223"/>
                  </a:lnTo>
                  <a:lnTo>
                    <a:pt x="1028" y="237"/>
                  </a:lnTo>
                  <a:lnTo>
                    <a:pt x="1014" y="245"/>
                  </a:lnTo>
                  <a:lnTo>
                    <a:pt x="1034" y="243"/>
                  </a:lnTo>
                  <a:lnTo>
                    <a:pt x="1037" y="235"/>
                  </a:lnTo>
                  <a:lnTo>
                    <a:pt x="1059" y="233"/>
                  </a:lnTo>
                  <a:lnTo>
                    <a:pt x="1080" y="235"/>
                  </a:lnTo>
                  <a:lnTo>
                    <a:pt x="1084" y="225"/>
                  </a:lnTo>
                  <a:lnTo>
                    <a:pt x="1109" y="218"/>
                  </a:lnTo>
                  <a:lnTo>
                    <a:pt x="1115" y="208"/>
                  </a:lnTo>
                  <a:lnTo>
                    <a:pt x="1132" y="198"/>
                  </a:lnTo>
                  <a:lnTo>
                    <a:pt x="1136" y="198"/>
                  </a:lnTo>
                  <a:lnTo>
                    <a:pt x="1142" y="188"/>
                  </a:lnTo>
                  <a:lnTo>
                    <a:pt x="1171" y="173"/>
                  </a:lnTo>
                  <a:lnTo>
                    <a:pt x="1173" y="167"/>
                  </a:lnTo>
                  <a:lnTo>
                    <a:pt x="1204" y="150"/>
                  </a:lnTo>
                  <a:lnTo>
                    <a:pt x="1390" y="173"/>
                  </a:lnTo>
                  <a:lnTo>
                    <a:pt x="1404" y="192"/>
                  </a:lnTo>
                  <a:lnTo>
                    <a:pt x="1396" y="200"/>
                  </a:lnTo>
                  <a:lnTo>
                    <a:pt x="1383" y="212"/>
                  </a:lnTo>
                  <a:lnTo>
                    <a:pt x="1338" y="243"/>
                  </a:lnTo>
                  <a:lnTo>
                    <a:pt x="1295" y="268"/>
                  </a:lnTo>
                  <a:lnTo>
                    <a:pt x="1255" y="285"/>
                  </a:lnTo>
                  <a:lnTo>
                    <a:pt x="1214" y="301"/>
                  </a:lnTo>
                  <a:lnTo>
                    <a:pt x="987" y="268"/>
                  </a:lnTo>
                  <a:lnTo>
                    <a:pt x="1003" y="247"/>
                  </a:lnTo>
                  <a:lnTo>
                    <a:pt x="954" y="266"/>
                  </a:lnTo>
                  <a:lnTo>
                    <a:pt x="182" y="156"/>
                  </a:lnTo>
                  <a:lnTo>
                    <a:pt x="200" y="142"/>
                  </a:lnTo>
                  <a:lnTo>
                    <a:pt x="163" y="152"/>
                  </a:lnTo>
                  <a:lnTo>
                    <a:pt x="74" y="138"/>
                  </a:lnTo>
                  <a:lnTo>
                    <a:pt x="91" y="119"/>
                  </a:lnTo>
                  <a:lnTo>
                    <a:pt x="72" y="123"/>
                  </a:lnTo>
                  <a:lnTo>
                    <a:pt x="0" y="140"/>
                  </a:lnTo>
                  <a:lnTo>
                    <a:pt x="1196" y="318"/>
                  </a:lnTo>
                  <a:lnTo>
                    <a:pt x="1226" y="322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48" name="Freeform 172"/>
            <p:cNvSpPr>
              <a:spLocks/>
            </p:cNvSpPr>
            <p:nvPr/>
          </p:nvSpPr>
          <p:spPr bwMode="auto">
            <a:xfrm>
              <a:off x="351" y="1858"/>
              <a:ext cx="614" cy="115"/>
            </a:xfrm>
            <a:custGeom>
              <a:avLst/>
              <a:gdLst/>
              <a:ahLst/>
              <a:cxnLst>
                <a:cxn ang="0">
                  <a:pos x="1229" y="231"/>
                </a:cxn>
                <a:cxn ang="0">
                  <a:pos x="1226" y="182"/>
                </a:cxn>
                <a:cxn ang="0">
                  <a:pos x="1196" y="178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229" y="231"/>
                </a:cxn>
              </a:cxnLst>
              <a:rect l="0" t="0" r="r" b="b"/>
              <a:pathLst>
                <a:path w="1229" h="231">
                  <a:moveTo>
                    <a:pt x="1229" y="231"/>
                  </a:moveTo>
                  <a:lnTo>
                    <a:pt x="1226" y="182"/>
                  </a:lnTo>
                  <a:lnTo>
                    <a:pt x="1196" y="178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229" y="23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49" name="Freeform 173"/>
            <p:cNvSpPr>
              <a:spLocks/>
            </p:cNvSpPr>
            <p:nvPr/>
          </p:nvSpPr>
          <p:spPr bwMode="auto">
            <a:xfrm>
              <a:off x="442" y="1820"/>
              <a:ext cx="486" cy="101"/>
            </a:xfrm>
            <a:custGeom>
              <a:avLst/>
              <a:gdLst/>
              <a:ahLst/>
              <a:cxnLst>
                <a:cxn ang="0">
                  <a:pos x="821" y="183"/>
                </a:cxn>
                <a:cxn ang="0">
                  <a:pos x="832" y="181"/>
                </a:cxn>
                <a:cxn ang="0">
                  <a:pos x="846" y="173"/>
                </a:cxn>
                <a:cxn ang="0">
                  <a:pos x="871" y="159"/>
                </a:cxn>
                <a:cxn ang="0">
                  <a:pos x="892" y="148"/>
                </a:cxn>
                <a:cxn ang="0">
                  <a:pos x="931" y="123"/>
                </a:cxn>
                <a:cxn ang="0">
                  <a:pos x="962" y="103"/>
                </a:cxn>
                <a:cxn ang="0">
                  <a:pos x="974" y="93"/>
                </a:cxn>
                <a:cxn ang="0">
                  <a:pos x="962" y="76"/>
                </a:cxn>
                <a:cxn ang="0">
                  <a:pos x="939" y="92"/>
                </a:cxn>
                <a:cxn ang="0">
                  <a:pos x="900" y="86"/>
                </a:cxn>
                <a:cxn ang="0">
                  <a:pos x="214" y="0"/>
                </a:cxn>
                <a:cxn ang="0">
                  <a:pos x="210" y="8"/>
                </a:cxn>
                <a:cxn ang="0">
                  <a:pos x="881" y="95"/>
                </a:cxn>
                <a:cxn ang="0">
                  <a:pos x="929" y="101"/>
                </a:cxn>
                <a:cxn ang="0">
                  <a:pos x="904" y="117"/>
                </a:cxn>
                <a:cxn ang="0">
                  <a:pos x="863" y="111"/>
                </a:cxn>
                <a:cxn ang="0">
                  <a:pos x="179" y="22"/>
                </a:cxn>
                <a:cxn ang="0">
                  <a:pos x="175" y="24"/>
                </a:cxn>
                <a:cxn ang="0">
                  <a:pos x="173" y="29"/>
                </a:cxn>
                <a:cxn ang="0">
                  <a:pos x="838" y="121"/>
                </a:cxn>
                <a:cxn ang="0">
                  <a:pos x="886" y="126"/>
                </a:cxn>
                <a:cxn ang="0">
                  <a:pos x="838" y="152"/>
                </a:cxn>
                <a:cxn ang="0">
                  <a:pos x="803" y="148"/>
                </a:cxn>
                <a:cxn ang="0">
                  <a:pos x="97" y="53"/>
                </a:cxn>
                <a:cxn ang="0">
                  <a:pos x="97" y="61"/>
                </a:cxn>
                <a:cxn ang="0">
                  <a:pos x="826" y="159"/>
                </a:cxn>
                <a:cxn ang="0">
                  <a:pos x="809" y="165"/>
                </a:cxn>
                <a:cxn ang="0">
                  <a:pos x="76" y="66"/>
                </a:cxn>
                <a:cxn ang="0">
                  <a:pos x="66" y="64"/>
                </a:cxn>
                <a:cxn ang="0">
                  <a:pos x="64" y="68"/>
                </a:cxn>
                <a:cxn ang="0">
                  <a:pos x="782" y="171"/>
                </a:cxn>
                <a:cxn ang="0">
                  <a:pos x="764" y="177"/>
                </a:cxn>
                <a:cxn ang="0">
                  <a:pos x="464" y="134"/>
                </a:cxn>
                <a:cxn ang="0">
                  <a:pos x="29" y="70"/>
                </a:cxn>
                <a:cxn ang="0">
                  <a:pos x="18" y="78"/>
                </a:cxn>
                <a:cxn ang="0">
                  <a:pos x="0" y="92"/>
                </a:cxn>
                <a:cxn ang="0">
                  <a:pos x="772" y="202"/>
                </a:cxn>
                <a:cxn ang="0">
                  <a:pos x="821" y="183"/>
                </a:cxn>
              </a:cxnLst>
              <a:rect l="0" t="0" r="r" b="b"/>
              <a:pathLst>
                <a:path w="974" h="202">
                  <a:moveTo>
                    <a:pt x="821" y="183"/>
                  </a:moveTo>
                  <a:lnTo>
                    <a:pt x="832" y="181"/>
                  </a:lnTo>
                  <a:lnTo>
                    <a:pt x="846" y="173"/>
                  </a:lnTo>
                  <a:lnTo>
                    <a:pt x="871" y="159"/>
                  </a:lnTo>
                  <a:lnTo>
                    <a:pt x="892" y="148"/>
                  </a:lnTo>
                  <a:lnTo>
                    <a:pt x="931" y="123"/>
                  </a:lnTo>
                  <a:lnTo>
                    <a:pt x="962" y="103"/>
                  </a:lnTo>
                  <a:lnTo>
                    <a:pt x="974" y="93"/>
                  </a:lnTo>
                  <a:lnTo>
                    <a:pt x="962" y="76"/>
                  </a:lnTo>
                  <a:lnTo>
                    <a:pt x="939" y="92"/>
                  </a:lnTo>
                  <a:lnTo>
                    <a:pt x="900" y="86"/>
                  </a:lnTo>
                  <a:lnTo>
                    <a:pt x="214" y="0"/>
                  </a:lnTo>
                  <a:lnTo>
                    <a:pt x="210" y="8"/>
                  </a:lnTo>
                  <a:lnTo>
                    <a:pt x="881" y="95"/>
                  </a:lnTo>
                  <a:lnTo>
                    <a:pt x="929" y="101"/>
                  </a:lnTo>
                  <a:lnTo>
                    <a:pt x="904" y="117"/>
                  </a:lnTo>
                  <a:lnTo>
                    <a:pt x="863" y="111"/>
                  </a:lnTo>
                  <a:lnTo>
                    <a:pt x="179" y="22"/>
                  </a:lnTo>
                  <a:lnTo>
                    <a:pt x="175" y="24"/>
                  </a:lnTo>
                  <a:lnTo>
                    <a:pt x="173" y="29"/>
                  </a:lnTo>
                  <a:lnTo>
                    <a:pt x="838" y="121"/>
                  </a:lnTo>
                  <a:lnTo>
                    <a:pt x="886" y="126"/>
                  </a:lnTo>
                  <a:lnTo>
                    <a:pt x="838" y="152"/>
                  </a:lnTo>
                  <a:lnTo>
                    <a:pt x="803" y="148"/>
                  </a:lnTo>
                  <a:lnTo>
                    <a:pt x="97" y="53"/>
                  </a:lnTo>
                  <a:lnTo>
                    <a:pt x="97" y="61"/>
                  </a:lnTo>
                  <a:lnTo>
                    <a:pt x="826" y="159"/>
                  </a:lnTo>
                  <a:lnTo>
                    <a:pt x="809" y="165"/>
                  </a:lnTo>
                  <a:lnTo>
                    <a:pt x="76" y="66"/>
                  </a:lnTo>
                  <a:lnTo>
                    <a:pt x="66" y="64"/>
                  </a:lnTo>
                  <a:lnTo>
                    <a:pt x="64" y="68"/>
                  </a:lnTo>
                  <a:lnTo>
                    <a:pt x="782" y="171"/>
                  </a:lnTo>
                  <a:lnTo>
                    <a:pt x="764" y="177"/>
                  </a:lnTo>
                  <a:lnTo>
                    <a:pt x="464" y="134"/>
                  </a:lnTo>
                  <a:lnTo>
                    <a:pt x="29" y="70"/>
                  </a:lnTo>
                  <a:lnTo>
                    <a:pt x="18" y="78"/>
                  </a:lnTo>
                  <a:lnTo>
                    <a:pt x="0" y="92"/>
                  </a:lnTo>
                  <a:lnTo>
                    <a:pt x="772" y="202"/>
                  </a:lnTo>
                  <a:lnTo>
                    <a:pt x="821" y="183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50" name="Freeform 174"/>
            <p:cNvSpPr>
              <a:spLocks/>
            </p:cNvSpPr>
            <p:nvPr/>
          </p:nvSpPr>
          <p:spPr bwMode="auto">
            <a:xfrm>
              <a:off x="963" y="1862"/>
              <a:ext cx="160" cy="111"/>
            </a:xfrm>
            <a:custGeom>
              <a:avLst/>
              <a:gdLst/>
              <a:ahLst/>
              <a:cxnLst>
                <a:cxn ang="0">
                  <a:pos x="141" y="168"/>
                </a:cxn>
                <a:cxn ang="0">
                  <a:pos x="149" y="161"/>
                </a:cxn>
                <a:cxn ang="0">
                  <a:pos x="168" y="143"/>
                </a:cxn>
                <a:cxn ang="0">
                  <a:pos x="182" y="130"/>
                </a:cxn>
                <a:cxn ang="0">
                  <a:pos x="199" y="116"/>
                </a:cxn>
                <a:cxn ang="0">
                  <a:pos x="219" y="103"/>
                </a:cxn>
                <a:cxn ang="0">
                  <a:pos x="234" y="93"/>
                </a:cxn>
                <a:cxn ang="0">
                  <a:pos x="248" y="85"/>
                </a:cxn>
                <a:cxn ang="0">
                  <a:pos x="269" y="77"/>
                </a:cxn>
                <a:cxn ang="0">
                  <a:pos x="283" y="71"/>
                </a:cxn>
                <a:cxn ang="0">
                  <a:pos x="298" y="64"/>
                </a:cxn>
                <a:cxn ang="0">
                  <a:pos x="308" y="58"/>
                </a:cxn>
                <a:cxn ang="0">
                  <a:pos x="320" y="54"/>
                </a:cxn>
                <a:cxn ang="0">
                  <a:pos x="318" y="17"/>
                </a:cxn>
                <a:cxn ang="0">
                  <a:pos x="318" y="0"/>
                </a:cxn>
                <a:cxn ang="0">
                  <a:pos x="296" y="11"/>
                </a:cxn>
                <a:cxn ang="0">
                  <a:pos x="261" y="29"/>
                </a:cxn>
                <a:cxn ang="0">
                  <a:pos x="230" y="44"/>
                </a:cxn>
                <a:cxn ang="0">
                  <a:pos x="180" y="83"/>
                </a:cxn>
                <a:cxn ang="0">
                  <a:pos x="133" y="114"/>
                </a:cxn>
                <a:cxn ang="0">
                  <a:pos x="100" y="132"/>
                </a:cxn>
                <a:cxn ang="0">
                  <a:pos x="60" y="151"/>
                </a:cxn>
                <a:cxn ang="0">
                  <a:pos x="17" y="168"/>
                </a:cxn>
                <a:cxn ang="0">
                  <a:pos x="0" y="174"/>
                </a:cxn>
                <a:cxn ang="0">
                  <a:pos x="3" y="223"/>
                </a:cxn>
                <a:cxn ang="0">
                  <a:pos x="33" y="215"/>
                </a:cxn>
                <a:cxn ang="0">
                  <a:pos x="62" y="205"/>
                </a:cxn>
                <a:cxn ang="0">
                  <a:pos x="104" y="188"/>
                </a:cxn>
                <a:cxn ang="0">
                  <a:pos x="141" y="168"/>
                </a:cxn>
              </a:cxnLst>
              <a:rect l="0" t="0" r="r" b="b"/>
              <a:pathLst>
                <a:path w="320" h="223">
                  <a:moveTo>
                    <a:pt x="141" y="168"/>
                  </a:moveTo>
                  <a:lnTo>
                    <a:pt x="149" y="161"/>
                  </a:lnTo>
                  <a:lnTo>
                    <a:pt x="168" y="143"/>
                  </a:lnTo>
                  <a:lnTo>
                    <a:pt x="182" y="130"/>
                  </a:lnTo>
                  <a:lnTo>
                    <a:pt x="199" y="116"/>
                  </a:lnTo>
                  <a:lnTo>
                    <a:pt x="219" y="103"/>
                  </a:lnTo>
                  <a:lnTo>
                    <a:pt x="234" y="93"/>
                  </a:lnTo>
                  <a:lnTo>
                    <a:pt x="248" y="85"/>
                  </a:lnTo>
                  <a:lnTo>
                    <a:pt x="269" y="77"/>
                  </a:lnTo>
                  <a:lnTo>
                    <a:pt x="283" y="71"/>
                  </a:lnTo>
                  <a:lnTo>
                    <a:pt x="298" y="64"/>
                  </a:lnTo>
                  <a:lnTo>
                    <a:pt x="308" y="58"/>
                  </a:lnTo>
                  <a:lnTo>
                    <a:pt x="320" y="54"/>
                  </a:lnTo>
                  <a:lnTo>
                    <a:pt x="318" y="17"/>
                  </a:lnTo>
                  <a:lnTo>
                    <a:pt x="318" y="0"/>
                  </a:lnTo>
                  <a:lnTo>
                    <a:pt x="296" y="11"/>
                  </a:lnTo>
                  <a:lnTo>
                    <a:pt x="261" y="29"/>
                  </a:lnTo>
                  <a:lnTo>
                    <a:pt x="230" y="44"/>
                  </a:lnTo>
                  <a:lnTo>
                    <a:pt x="180" y="83"/>
                  </a:lnTo>
                  <a:lnTo>
                    <a:pt x="133" y="114"/>
                  </a:lnTo>
                  <a:lnTo>
                    <a:pt x="100" y="132"/>
                  </a:lnTo>
                  <a:lnTo>
                    <a:pt x="60" y="151"/>
                  </a:lnTo>
                  <a:lnTo>
                    <a:pt x="17" y="168"/>
                  </a:lnTo>
                  <a:lnTo>
                    <a:pt x="0" y="174"/>
                  </a:lnTo>
                  <a:lnTo>
                    <a:pt x="3" y="223"/>
                  </a:lnTo>
                  <a:lnTo>
                    <a:pt x="33" y="215"/>
                  </a:lnTo>
                  <a:lnTo>
                    <a:pt x="62" y="205"/>
                  </a:lnTo>
                  <a:lnTo>
                    <a:pt x="104" y="188"/>
                  </a:lnTo>
                  <a:lnTo>
                    <a:pt x="141" y="168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51" name="Freeform 175"/>
            <p:cNvSpPr>
              <a:spLocks/>
            </p:cNvSpPr>
            <p:nvPr/>
          </p:nvSpPr>
          <p:spPr bwMode="auto">
            <a:xfrm>
              <a:off x="844" y="1872"/>
              <a:ext cx="208" cy="66"/>
            </a:xfrm>
            <a:custGeom>
              <a:avLst/>
              <a:gdLst/>
              <a:ahLst/>
              <a:cxnLst>
                <a:cxn ang="0">
                  <a:pos x="310" y="54"/>
                </a:cxn>
                <a:cxn ang="0">
                  <a:pos x="339" y="58"/>
                </a:cxn>
                <a:cxn ang="0">
                  <a:pos x="289" y="84"/>
                </a:cxn>
                <a:cxn ang="0">
                  <a:pos x="268" y="82"/>
                </a:cxn>
                <a:cxn ang="0">
                  <a:pos x="97" y="58"/>
                </a:cxn>
                <a:cxn ang="0">
                  <a:pos x="93" y="68"/>
                </a:cxn>
                <a:cxn ang="0">
                  <a:pos x="268" y="93"/>
                </a:cxn>
                <a:cxn ang="0">
                  <a:pos x="225" y="109"/>
                </a:cxn>
                <a:cxn ang="0">
                  <a:pos x="198" y="105"/>
                </a:cxn>
                <a:cxn ang="0">
                  <a:pos x="16" y="80"/>
                </a:cxn>
                <a:cxn ang="0">
                  <a:pos x="0" y="101"/>
                </a:cxn>
                <a:cxn ang="0">
                  <a:pos x="227" y="134"/>
                </a:cxn>
                <a:cxn ang="0">
                  <a:pos x="268" y="118"/>
                </a:cxn>
                <a:cxn ang="0">
                  <a:pos x="308" y="101"/>
                </a:cxn>
                <a:cxn ang="0">
                  <a:pos x="351" y="76"/>
                </a:cxn>
                <a:cxn ang="0">
                  <a:pos x="396" y="45"/>
                </a:cxn>
                <a:cxn ang="0">
                  <a:pos x="409" y="33"/>
                </a:cxn>
                <a:cxn ang="0">
                  <a:pos x="417" y="25"/>
                </a:cxn>
                <a:cxn ang="0">
                  <a:pos x="403" y="6"/>
                </a:cxn>
                <a:cxn ang="0">
                  <a:pos x="380" y="23"/>
                </a:cxn>
                <a:cxn ang="0">
                  <a:pos x="186" y="0"/>
                </a:cxn>
                <a:cxn ang="0">
                  <a:pos x="184" y="6"/>
                </a:cxn>
                <a:cxn ang="0">
                  <a:pos x="372" y="31"/>
                </a:cxn>
                <a:cxn ang="0">
                  <a:pos x="351" y="47"/>
                </a:cxn>
                <a:cxn ang="0">
                  <a:pos x="155" y="21"/>
                </a:cxn>
                <a:cxn ang="0">
                  <a:pos x="149" y="31"/>
                </a:cxn>
                <a:cxn ang="0">
                  <a:pos x="310" y="54"/>
                </a:cxn>
              </a:cxnLst>
              <a:rect l="0" t="0" r="r" b="b"/>
              <a:pathLst>
                <a:path w="417" h="134">
                  <a:moveTo>
                    <a:pt x="310" y="54"/>
                  </a:moveTo>
                  <a:lnTo>
                    <a:pt x="339" y="58"/>
                  </a:lnTo>
                  <a:lnTo>
                    <a:pt x="289" y="84"/>
                  </a:lnTo>
                  <a:lnTo>
                    <a:pt x="268" y="82"/>
                  </a:lnTo>
                  <a:lnTo>
                    <a:pt x="97" y="58"/>
                  </a:lnTo>
                  <a:lnTo>
                    <a:pt x="93" y="68"/>
                  </a:lnTo>
                  <a:lnTo>
                    <a:pt x="268" y="93"/>
                  </a:lnTo>
                  <a:lnTo>
                    <a:pt x="225" y="109"/>
                  </a:lnTo>
                  <a:lnTo>
                    <a:pt x="198" y="105"/>
                  </a:lnTo>
                  <a:lnTo>
                    <a:pt x="16" y="80"/>
                  </a:lnTo>
                  <a:lnTo>
                    <a:pt x="0" y="101"/>
                  </a:lnTo>
                  <a:lnTo>
                    <a:pt x="227" y="134"/>
                  </a:lnTo>
                  <a:lnTo>
                    <a:pt x="268" y="118"/>
                  </a:lnTo>
                  <a:lnTo>
                    <a:pt x="308" y="101"/>
                  </a:lnTo>
                  <a:lnTo>
                    <a:pt x="351" y="76"/>
                  </a:lnTo>
                  <a:lnTo>
                    <a:pt x="396" y="45"/>
                  </a:lnTo>
                  <a:lnTo>
                    <a:pt x="409" y="33"/>
                  </a:lnTo>
                  <a:lnTo>
                    <a:pt x="417" y="25"/>
                  </a:lnTo>
                  <a:lnTo>
                    <a:pt x="403" y="6"/>
                  </a:lnTo>
                  <a:lnTo>
                    <a:pt x="380" y="23"/>
                  </a:lnTo>
                  <a:lnTo>
                    <a:pt x="186" y="0"/>
                  </a:lnTo>
                  <a:lnTo>
                    <a:pt x="184" y="6"/>
                  </a:lnTo>
                  <a:lnTo>
                    <a:pt x="372" y="31"/>
                  </a:lnTo>
                  <a:lnTo>
                    <a:pt x="351" y="47"/>
                  </a:lnTo>
                  <a:lnTo>
                    <a:pt x="155" y="21"/>
                  </a:lnTo>
                  <a:lnTo>
                    <a:pt x="149" y="31"/>
                  </a:lnTo>
                  <a:lnTo>
                    <a:pt x="310" y="54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52" name="Freeform 176"/>
            <p:cNvSpPr>
              <a:spLocks/>
            </p:cNvSpPr>
            <p:nvPr/>
          </p:nvSpPr>
          <p:spPr bwMode="auto">
            <a:xfrm>
              <a:off x="869" y="1905"/>
              <a:ext cx="109" cy="21"/>
            </a:xfrm>
            <a:custGeom>
              <a:avLst/>
              <a:gdLst/>
              <a:ahLst/>
              <a:cxnLst>
                <a:cxn ang="0">
                  <a:pos x="148" y="39"/>
                </a:cxn>
                <a:cxn ang="0">
                  <a:pos x="175" y="43"/>
                </a:cxn>
                <a:cxn ang="0">
                  <a:pos x="218" y="27"/>
                </a:cxn>
                <a:cxn ang="0">
                  <a:pos x="43" y="2"/>
                </a:cxn>
                <a:cxn ang="0">
                  <a:pos x="22" y="0"/>
                </a:cxn>
                <a:cxn ang="0">
                  <a:pos x="0" y="2"/>
                </a:cxn>
                <a:cxn ang="0">
                  <a:pos x="181" y="29"/>
                </a:cxn>
                <a:cxn ang="0">
                  <a:pos x="163" y="35"/>
                </a:cxn>
                <a:cxn ang="0">
                  <a:pos x="148" y="39"/>
                </a:cxn>
              </a:cxnLst>
              <a:rect l="0" t="0" r="r" b="b"/>
              <a:pathLst>
                <a:path w="218" h="43">
                  <a:moveTo>
                    <a:pt x="148" y="39"/>
                  </a:moveTo>
                  <a:lnTo>
                    <a:pt x="175" y="43"/>
                  </a:lnTo>
                  <a:lnTo>
                    <a:pt x="218" y="27"/>
                  </a:lnTo>
                  <a:lnTo>
                    <a:pt x="43" y="2"/>
                  </a:lnTo>
                  <a:lnTo>
                    <a:pt x="22" y="0"/>
                  </a:lnTo>
                  <a:lnTo>
                    <a:pt x="0" y="2"/>
                  </a:lnTo>
                  <a:lnTo>
                    <a:pt x="181" y="29"/>
                  </a:lnTo>
                  <a:lnTo>
                    <a:pt x="163" y="35"/>
                  </a:lnTo>
                  <a:lnTo>
                    <a:pt x="148" y="3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53" name="Freeform 177"/>
            <p:cNvSpPr>
              <a:spLocks/>
            </p:cNvSpPr>
            <p:nvPr/>
          </p:nvSpPr>
          <p:spPr bwMode="auto">
            <a:xfrm>
              <a:off x="867" y="1906"/>
              <a:ext cx="92" cy="16"/>
            </a:xfrm>
            <a:custGeom>
              <a:avLst/>
              <a:gdLst/>
              <a:ahLst/>
              <a:cxnLst>
                <a:cxn ang="0">
                  <a:pos x="166" y="33"/>
                </a:cxn>
                <a:cxn ang="0">
                  <a:pos x="184" y="27"/>
                </a:cxn>
                <a:cxn ang="0">
                  <a:pos x="3" y="0"/>
                </a:cxn>
                <a:cxn ang="0">
                  <a:pos x="0" y="8"/>
                </a:cxn>
                <a:cxn ang="0">
                  <a:pos x="166" y="33"/>
                </a:cxn>
              </a:cxnLst>
              <a:rect l="0" t="0" r="r" b="b"/>
              <a:pathLst>
                <a:path w="184" h="33">
                  <a:moveTo>
                    <a:pt x="166" y="33"/>
                  </a:moveTo>
                  <a:lnTo>
                    <a:pt x="184" y="27"/>
                  </a:lnTo>
                  <a:lnTo>
                    <a:pt x="3" y="0"/>
                  </a:lnTo>
                  <a:lnTo>
                    <a:pt x="0" y="8"/>
                  </a:lnTo>
                  <a:lnTo>
                    <a:pt x="166" y="33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54" name="Freeform 178"/>
            <p:cNvSpPr>
              <a:spLocks/>
            </p:cNvSpPr>
            <p:nvPr/>
          </p:nvSpPr>
          <p:spPr bwMode="auto">
            <a:xfrm>
              <a:off x="905" y="1892"/>
              <a:ext cx="85" cy="15"/>
            </a:xfrm>
            <a:custGeom>
              <a:avLst/>
              <a:gdLst/>
              <a:ahLst/>
              <a:cxnLst>
                <a:cxn ang="0">
                  <a:pos x="171" y="25"/>
                </a:cxn>
                <a:cxn ang="0">
                  <a:pos x="6" y="0"/>
                </a:cxn>
                <a:cxn ang="0">
                  <a:pos x="0" y="10"/>
                </a:cxn>
                <a:cxn ang="0">
                  <a:pos x="159" y="31"/>
                </a:cxn>
                <a:cxn ang="0">
                  <a:pos x="171" y="25"/>
                </a:cxn>
              </a:cxnLst>
              <a:rect l="0" t="0" r="r" b="b"/>
              <a:pathLst>
                <a:path w="171" h="31">
                  <a:moveTo>
                    <a:pt x="171" y="25"/>
                  </a:moveTo>
                  <a:lnTo>
                    <a:pt x="6" y="0"/>
                  </a:lnTo>
                  <a:lnTo>
                    <a:pt x="0" y="10"/>
                  </a:lnTo>
                  <a:lnTo>
                    <a:pt x="159" y="31"/>
                  </a:lnTo>
                  <a:lnTo>
                    <a:pt x="171" y="25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55" name="Freeform 179"/>
            <p:cNvSpPr>
              <a:spLocks/>
            </p:cNvSpPr>
            <p:nvPr/>
          </p:nvSpPr>
          <p:spPr bwMode="auto">
            <a:xfrm>
              <a:off x="937" y="1863"/>
              <a:ext cx="109" cy="20"/>
            </a:xfrm>
            <a:custGeom>
              <a:avLst/>
              <a:gdLst/>
              <a:ahLst/>
              <a:cxnLst>
                <a:cxn ang="0">
                  <a:pos x="217" y="23"/>
                </a:cxn>
                <a:cxn ang="0">
                  <a:pos x="31" y="0"/>
                </a:cxn>
                <a:cxn ang="0">
                  <a:pos x="0" y="17"/>
                </a:cxn>
                <a:cxn ang="0">
                  <a:pos x="194" y="40"/>
                </a:cxn>
                <a:cxn ang="0">
                  <a:pos x="217" y="23"/>
                </a:cxn>
              </a:cxnLst>
              <a:rect l="0" t="0" r="r" b="b"/>
              <a:pathLst>
                <a:path w="217" h="40">
                  <a:moveTo>
                    <a:pt x="217" y="23"/>
                  </a:moveTo>
                  <a:lnTo>
                    <a:pt x="31" y="0"/>
                  </a:lnTo>
                  <a:lnTo>
                    <a:pt x="0" y="17"/>
                  </a:lnTo>
                  <a:lnTo>
                    <a:pt x="194" y="40"/>
                  </a:lnTo>
                  <a:lnTo>
                    <a:pt x="217" y="2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56" name="Freeform 180"/>
            <p:cNvSpPr>
              <a:spLocks/>
            </p:cNvSpPr>
            <p:nvPr/>
          </p:nvSpPr>
          <p:spPr bwMode="auto">
            <a:xfrm>
              <a:off x="908" y="1887"/>
              <a:ext cx="91" cy="18"/>
            </a:xfrm>
            <a:custGeom>
              <a:avLst/>
              <a:gdLst/>
              <a:ahLst/>
              <a:cxnLst>
                <a:cxn ang="0">
                  <a:pos x="182" y="23"/>
                </a:cxn>
                <a:cxn ang="0">
                  <a:pos x="21" y="0"/>
                </a:cxn>
                <a:cxn ang="0">
                  <a:pos x="17" y="0"/>
                </a:cxn>
                <a:cxn ang="0">
                  <a:pos x="0" y="10"/>
                </a:cxn>
                <a:cxn ang="0">
                  <a:pos x="165" y="35"/>
                </a:cxn>
                <a:cxn ang="0">
                  <a:pos x="182" y="23"/>
                </a:cxn>
              </a:cxnLst>
              <a:rect l="0" t="0" r="r" b="b"/>
              <a:pathLst>
                <a:path w="182" h="35">
                  <a:moveTo>
                    <a:pt x="182" y="23"/>
                  </a:moveTo>
                  <a:lnTo>
                    <a:pt x="21" y="0"/>
                  </a:lnTo>
                  <a:lnTo>
                    <a:pt x="17" y="0"/>
                  </a:lnTo>
                  <a:lnTo>
                    <a:pt x="0" y="10"/>
                  </a:lnTo>
                  <a:lnTo>
                    <a:pt x="165" y="35"/>
                  </a:lnTo>
                  <a:lnTo>
                    <a:pt x="182" y="2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57" name="Freeform 181"/>
            <p:cNvSpPr>
              <a:spLocks/>
            </p:cNvSpPr>
            <p:nvPr/>
          </p:nvSpPr>
          <p:spPr bwMode="auto">
            <a:xfrm>
              <a:off x="893" y="1897"/>
              <a:ext cx="92" cy="15"/>
            </a:xfrm>
            <a:custGeom>
              <a:avLst/>
              <a:gdLst/>
              <a:ahLst/>
              <a:cxnLst>
                <a:cxn ang="0">
                  <a:pos x="184" y="21"/>
                </a:cxn>
                <a:cxn ang="0">
                  <a:pos x="25" y="0"/>
                </a:cxn>
                <a:cxn ang="0">
                  <a:pos x="0" y="7"/>
                </a:cxn>
                <a:cxn ang="0">
                  <a:pos x="171" y="31"/>
                </a:cxn>
                <a:cxn ang="0">
                  <a:pos x="184" y="21"/>
                </a:cxn>
              </a:cxnLst>
              <a:rect l="0" t="0" r="r" b="b"/>
              <a:pathLst>
                <a:path w="184" h="31">
                  <a:moveTo>
                    <a:pt x="184" y="21"/>
                  </a:moveTo>
                  <a:lnTo>
                    <a:pt x="25" y="0"/>
                  </a:lnTo>
                  <a:lnTo>
                    <a:pt x="0" y="7"/>
                  </a:lnTo>
                  <a:lnTo>
                    <a:pt x="171" y="31"/>
                  </a:lnTo>
                  <a:lnTo>
                    <a:pt x="184" y="2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58" name="Freeform 182"/>
            <p:cNvSpPr>
              <a:spLocks/>
            </p:cNvSpPr>
            <p:nvPr/>
          </p:nvSpPr>
          <p:spPr bwMode="auto">
            <a:xfrm>
              <a:off x="852" y="1909"/>
              <a:ext cx="99" cy="15"/>
            </a:xfrm>
            <a:custGeom>
              <a:avLst/>
              <a:gdLst/>
              <a:ahLst/>
              <a:cxnLst>
                <a:cxn ang="0">
                  <a:pos x="182" y="29"/>
                </a:cxn>
                <a:cxn ang="0">
                  <a:pos x="197" y="25"/>
                </a:cxn>
                <a:cxn ang="0">
                  <a:pos x="31" y="0"/>
                </a:cxn>
                <a:cxn ang="0">
                  <a:pos x="11" y="2"/>
                </a:cxn>
                <a:cxn ang="0">
                  <a:pos x="0" y="4"/>
                </a:cxn>
                <a:cxn ang="0">
                  <a:pos x="182" y="29"/>
                </a:cxn>
              </a:cxnLst>
              <a:rect l="0" t="0" r="r" b="b"/>
              <a:pathLst>
                <a:path w="197" h="29">
                  <a:moveTo>
                    <a:pt x="182" y="29"/>
                  </a:moveTo>
                  <a:lnTo>
                    <a:pt x="197" y="25"/>
                  </a:lnTo>
                  <a:lnTo>
                    <a:pt x="31" y="0"/>
                  </a:lnTo>
                  <a:lnTo>
                    <a:pt x="11" y="2"/>
                  </a:lnTo>
                  <a:lnTo>
                    <a:pt x="0" y="4"/>
                  </a:lnTo>
                  <a:lnTo>
                    <a:pt x="182" y="2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59" name="Freeform 183"/>
            <p:cNvSpPr>
              <a:spLocks/>
            </p:cNvSpPr>
            <p:nvPr/>
          </p:nvSpPr>
          <p:spPr bwMode="auto">
            <a:xfrm>
              <a:off x="978" y="1899"/>
              <a:ext cx="36" cy="14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25" y="12"/>
                </a:cxn>
                <a:cxn ang="0">
                  <a:pos x="13" y="18"/>
                </a:cxn>
                <a:cxn ang="0">
                  <a:pos x="0" y="28"/>
                </a:cxn>
                <a:cxn ang="0">
                  <a:pos x="21" y="30"/>
                </a:cxn>
                <a:cxn ang="0">
                  <a:pos x="71" y="4"/>
                </a:cxn>
                <a:cxn ang="0">
                  <a:pos x="42" y="0"/>
                </a:cxn>
              </a:cxnLst>
              <a:rect l="0" t="0" r="r" b="b"/>
              <a:pathLst>
                <a:path w="71" h="30">
                  <a:moveTo>
                    <a:pt x="42" y="0"/>
                  </a:moveTo>
                  <a:lnTo>
                    <a:pt x="25" y="12"/>
                  </a:lnTo>
                  <a:lnTo>
                    <a:pt x="13" y="18"/>
                  </a:lnTo>
                  <a:lnTo>
                    <a:pt x="0" y="28"/>
                  </a:lnTo>
                  <a:lnTo>
                    <a:pt x="21" y="30"/>
                  </a:lnTo>
                  <a:lnTo>
                    <a:pt x="71" y="4"/>
                  </a:lnTo>
                  <a:lnTo>
                    <a:pt x="42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60" name="Freeform 184"/>
            <p:cNvSpPr>
              <a:spLocks/>
            </p:cNvSpPr>
            <p:nvPr/>
          </p:nvSpPr>
          <p:spPr bwMode="auto">
            <a:xfrm>
              <a:off x="510" y="1840"/>
              <a:ext cx="348" cy="51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685" y="103"/>
                </a:cxn>
                <a:cxn ang="0">
                  <a:pos x="696" y="95"/>
                </a:cxn>
                <a:cxn ang="0">
                  <a:pos x="685" y="93"/>
                </a:cxn>
                <a:cxn ang="0">
                  <a:pos x="8" y="0"/>
                </a:cxn>
                <a:cxn ang="0">
                  <a:pos x="0" y="8"/>
                </a:cxn>
              </a:cxnLst>
              <a:rect l="0" t="0" r="r" b="b"/>
              <a:pathLst>
                <a:path w="696" h="103">
                  <a:moveTo>
                    <a:pt x="0" y="8"/>
                  </a:moveTo>
                  <a:lnTo>
                    <a:pt x="685" y="103"/>
                  </a:lnTo>
                  <a:lnTo>
                    <a:pt x="696" y="95"/>
                  </a:lnTo>
                  <a:lnTo>
                    <a:pt x="685" y="93"/>
                  </a:lnTo>
                  <a:lnTo>
                    <a:pt x="8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61" name="Freeform 185"/>
            <p:cNvSpPr>
              <a:spLocks/>
            </p:cNvSpPr>
            <p:nvPr/>
          </p:nvSpPr>
          <p:spPr bwMode="auto">
            <a:xfrm>
              <a:off x="456" y="1853"/>
              <a:ext cx="376" cy="55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0" y="4"/>
                </a:cxn>
                <a:cxn ang="0">
                  <a:pos x="435" y="68"/>
                </a:cxn>
                <a:cxn ang="0">
                  <a:pos x="735" y="111"/>
                </a:cxn>
                <a:cxn ang="0">
                  <a:pos x="753" y="105"/>
                </a:cxn>
                <a:cxn ang="0">
                  <a:pos x="35" y="2"/>
                </a:cxn>
                <a:cxn ang="0">
                  <a:pos x="26" y="0"/>
                </a:cxn>
              </a:cxnLst>
              <a:rect l="0" t="0" r="r" b="b"/>
              <a:pathLst>
                <a:path w="753" h="111">
                  <a:moveTo>
                    <a:pt x="26" y="0"/>
                  </a:moveTo>
                  <a:lnTo>
                    <a:pt x="0" y="4"/>
                  </a:lnTo>
                  <a:lnTo>
                    <a:pt x="435" y="68"/>
                  </a:lnTo>
                  <a:lnTo>
                    <a:pt x="735" y="111"/>
                  </a:lnTo>
                  <a:lnTo>
                    <a:pt x="753" y="105"/>
                  </a:lnTo>
                  <a:lnTo>
                    <a:pt x="35" y="2"/>
                  </a:lnTo>
                  <a:lnTo>
                    <a:pt x="26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62" name="Freeform 186"/>
            <p:cNvSpPr>
              <a:spLocks/>
            </p:cNvSpPr>
            <p:nvPr/>
          </p:nvSpPr>
          <p:spPr bwMode="auto">
            <a:xfrm>
              <a:off x="475" y="1850"/>
              <a:ext cx="380" cy="5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10" y="5"/>
                </a:cxn>
                <a:cxn ang="0">
                  <a:pos x="743" y="104"/>
                </a:cxn>
                <a:cxn ang="0">
                  <a:pos x="760" y="98"/>
                </a:cxn>
                <a:cxn ang="0">
                  <a:pos x="31" y="0"/>
                </a:cxn>
                <a:cxn ang="0">
                  <a:pos x="0" y="3"/>
                </a:cxn>
              </a:cxnLst>
              <a:rect l="0" t="0" r="r" b="b"/>
              <a:pathLst>
                <a:path w="760" h="104">
                  <a:moveTo>
                    <a:pt x="0" y="3"/>
                  </a:moveTo>
                  <a:lnTo>
                    <a:pt x="10" y="5"/>
                  </a:lnTo>
                  <a:lnTo>
                    <a:pt x="743" y="104"/>
                  </a:lnTo>
                  <a:lnTo>
                    <a:pt x="760" y="98"/>
                  </a:lnTo>
                  <a:lnTo>
                    <a:pt x="31" y="0"/>
                  </a:lnTo>
                  <a:lnTo>
                    <a:pt x="0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63" name="Freeform 187"/>
            <p:cNvSpPr>
              <a:spLocks/>
            </p:cNvSpPr>
            <p:nvPr/>
          </p:nvSpPr>
          <p:spPr bwMode="auto">
            <a:xfrm>
              <a:off x="490" y="1843"/>
              <a:ext cx="362" cy="51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0" y="6"/>
                </a:cxn>
                <a:cxn ang="0">
                  <a:pos x="706" y="101"/>
                </a:cxn>
                <a:cxn ang="0">
                  <a:pos x="724" y="95"/>
                </a:cxn>
                <a:cxn ang="0">
                  <a:pos x="39" y="0"/>
                </a:cxn>
              </a:cxnLst>
              <a:rect l="0" t="0" r="r" b="b"/>
              <a:pathLst>
                <a:path w="724" h="101">
                  <a:moveTo>
                    <a:pt x="39" y="0"/>
                  </a:moveTo>
                  <a:lnTo>
                    <a:pt x="0" y="6"/>
                  </a:lnTo>
                  <a:lnTo>
                    <a:pt x="706" y="101"/>
                  </a:lnTo>
                  <a:lnTo>
                    <a:pt x="724" y="95"/>
                  </a:lnTo>
                  <a:lnTo>
                    <a:pt x="39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64" name="Freeform 188"/>
            <p:cNvSpPr>
              <a:spLocks/>
            </p:cNvSpPr>
            <p:nvPr/>
          </p:nvSpPr>
          <p:spPr bwMode="auto">
            <a:xfrm>
              <a:off x="843" y="1880"/>
              <a:ext cx="42" cy="16"/>
            </a:xfrm>
            <a:custGeom>
              <a:avLst/>
              <a:gdLst/>
              <a:ahLst/>
              <a:cxnLst>
                <a:cxn ang="0">
                  <a:pos x="18" y="11"/>
                </a:cxn>
                <a:cxn ang="0">
                  <a:pos x="29" y="13"/>
                </a:cxn>
                <a:cxn ang="0">
                  <a:pos x="18" y="21"/>
                </a:cxn>
                <a:cxn ang="0">
                  <a:pos x="0" y="27"/>
                </a:cxn>
                <a:cxn ang="0">
                  <a:pos x="35" y="31"/>
                </a:cxn>
                <a:cxn ang="0">
                  <a:pos x="83" y="5"/>
                </a:cxn>
                <a:cxn ang="0">
                  <a:pos x="35" y="0"/>
                </a:cxn>
                <a:cxn ang="0">
                  <a:pos x="18" y="11"/>
                </a:cxn>
              </a:cxnLst>
              <a:rect l="0" t="0" r="r" b="b"/>
              <a:pathLst>
                <a:path w="83" h="31">
                  <a:moveTo>
                    <a:pt x="18" y="11"/>
                  </a:moveTo>
                  <a:lnTo>
                    <a:pt x="29" y="13"/>
                  </a:lnTo>
                  <a:lnTo>
                    <a:pt x="18" y="21"/>
                  </a:lnTo>
                  <a:lnTo>
                    <a:pt x="0" y="27"/>
                  </a:lnTo>
                  <a:lnTo>
                    <a:pt x="35" y="31"/>
                  </a:lnTo>
                  <a:lnTo>
                    <a:pt x="83" y="5"/>
                  </a:lnTo>
                  <a:lnTo>
                    <a:pt x="35" y="0"/>
                  </a:lnTo>
                  <a:lnTo>
                    <a:pt x="18" y="1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65" name="Freeform 189"/>
            <p:cNvSpPr>
              <a:spLocks/>
            </p:cNvSpPr>
            <p:nvPr/>
          </p:nvSpPr>
          <p:spPr bwMode="auto">
            <a:xfrm>
              <a:off x="513" y="1835"/>
              <a:ext cx="348" cy="51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0" y="10"/>
                </a:cxn>
                <a:cxn ang="0">
                  <a:pos x="677" y="103"/>
                </a:cxn>
                <a:cxn ang="0">
                  <a:pos x="694" y="92"/>
                </a:cxn>
                <a:cxn ang="0">
                  <a:pos x="29" y="0"/>
                </a:cxn>
              </a:cxnLst>
              <a:rect l="0" t="0" r="r" b="b"/>
              <a:pathLst>
                <a:path w="694" h="103">
                  <a:moveTo>
                    <a:pt x="29" y="0"/>
                  </a:moveTo>
                  <a:lnTo>
                    <a:pt x="0" y="10"/>
                  </a:lnTo>
                  <a:lnTo>
                    <a:pt x="677" y="103"/>
                  </a:lnTo>
                  <a:lnTo>
                    <a:pt x="694" y="92"/>
                  </a:lnTo>
                  <a:lnTo>
                    <a:pt x="29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66" name="Freeform 190"/>
            <p:cNvSpPr>
              <a:spLocks/>
            </p:cNvSpPr>
            <p:nvPr/>
          </p:nvSpPr>
          <p:spPr bwMode="auto">
            <a:xfrm>
              <a:off x="531" y="1824"/>
              <a:ext cx="351" cy="51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684" y="103"/>
                </a:cxn>
                <a:cxn ang="0">
                  <a:pos x="702" y="87"/>
                </a:cxn>
                <a:cxn ang="0">
                  <a:pos x="31" y="0"/>
                </a:cxn>
                <a:cxn ang="0">
                  <a:pos x="0" y="14"/>
                </a:cxn>
              </a:cxnLst>
              <a:rect l="0" t="0" r="r" b="b"/>
              <a:pathLst>
                <a:path w="702" h="103">
                  <a:moveTo>
                    <a:pt x="0" y="14"/>
                  </a:moveTo>
                  <a:lnTo>
                    <a:pt x="684" y="103"/>
                  </a:lnTo>
                  <a:lnTo>
                    <a:pt x="702" y="87"/>
                  </a:lnTo>
                  <a:lnTo>
                    <a:pt x="31" y="0"/>
                  </a:lnTo>
                  <a:lnTo>
                    <a:pt x="0" y="1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67" name="Freeform 191"/>
            <p:cNvSpPr>
              <a:spLocks/>
            </p:cNvSpPr>
            <p:nvPr/>
          </p:nvSpPr>
          <p:spPr bwMode="auto">
            <a:xfrm>
              <a:off x="873" y="1868"/>
              <a:ext cx="33" cy="10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16"/>
                </a:cxn>
                <a:cxn ang="0">
                  <a:pos x="41" y="22"/>
                </a:cxn>
                <a:cxn ang="0">
                  <a:pos x="66" y="6"/>
                </a:cxn>
                <a:cxn ang="0">
                  <a:pos x="18" y="0"/>
                </a:cxn>
              </a:cxnLst>
              <a:rect l="0" t="0" r="r" b="b"/>
              <a:pathLst>
                <a:path w="66" h="22">
                  <a:moveTo>
                    <a:pt x="18" y="0"/>
                  </a:moveTo>
                  <a:lnTo>
                    <a:pt x="0" y="16"/>
                  </a:lnTo>
                  <a:lnTo>
                    <a:pt x="41" y="22"/>
                  </a:lnTo>
                  <a:lnTo>
                    <a:pt x="66" y="6"/>
                  </a:lnTo>
                  <a:lnTo>
                    <a:pt x="18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68" name="Freeform 192"/>
            <p:cNvSpPr>
              <a:spLocks/>
            </p:cNvSpPr>
            <p:nvPr/>
          </p:nvSpPr>
          <p:spPr bwMode="auto">
            <a:xfrm>
              <a:off x="548" y="1811"/>
              <a:ext cx="353" cy="52"/>
            </a:xfrm>
            <a:custGeom>
              <a:avLst/>
              <a:gdLst/>
              <a:ahLst/>
              <a:cxnLst>
                <a:cxn ang="0">
                  <a:pos x="705" y="87"/>
                </a:cxn>
                <a:cxn ang="0">
                  <a:pos x="29" y="0"/>
                </a:cxn>
                <a:cxn ang="0">
                  <a:pos x="0" y="17"/>
                </a:cxn>
                <a:cxn ang="0">
                  <a:pos x="686" y="103"/>
                </a:cxn>
                <a:cxn ang="0">
                  <a:pos x="705" y="87"/>
                </a:cxn>
              </a:cxnLst>
              <a:rect l="0" t="0" r="r" b="b"/>
              <a:pathLst>
                <a:path w="705" h="103">
                  <a:moveTo>
                    <a:pt x="705" y="87"/>
                  </a:moveTo>
                  <a:lnTo>
                    <a:pt x="29" y="0"/>
                  </a:lnTo>
                  <a:lnTo>
                    <a:pt x="0" y="17"/>
                  </a:lnTo>
                  <a:lnTo>
                    <a:pt x="686" y="103"/>
                  </a:lnTo>
                  <a:lnTo>
                    <a:pt x="705" y="87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69" name="Freeform 193"/>
            <p:cNvSpPr>
              <a:spLocks/>
            </p:cNvSpPr>
            <p:nvPr/>
          </p:nvSpPr>
          <p:spPr bwMode="auto">
            <a:xfrm>
              <a:off x="892" y="1855"/>
              <a:ext cx="31" cy="11"/>
            </a:xfrm>
            <a:custGeom>
              <a:avLst/>
              <a:gdLst/>
              <a:ahLst/>
              <a:cxnLst>
                <a:cxn ang="0">
                  <a:pos x="62" y="6"/>
                </a:cxn>
                <a:cxn ang="0">
                  <a:pos x="19" y="0"/>
                </a:cxn>
                <a:cxn ang="0">
                  <a:pos x="0" y="16"/>
                </a:cxn>
                <a:cxn ang="0">
                  <a:pos x="39" y="22"/>
                </a:cxn>
                <a:cxn ang="0">
                  <a:pos x="62" y="6"/>
                </a:cxn>
              </a:cxnLst>
              <a:rect l="0" t="0" r="r" b="b"/>
              <a:pathLst>
                <a:path w="62" h="22">
                  <a:moveTo>
                    <a:pt x="62" y="6"/>
                  </a:moveTo>
                  <a:lnTo>
                    <a:pt x="19" y="0"/>
                  </a:lnTo>
                  <a:lnTo>
                    <a:pt x="0" y="16"/>
                  </a:lnTo>
                  <a:lnTo>
                    <a:pt x="39" y="22"/>
                  </a:lnTo>
                  <a:lnTo>
                    <a:pt x="6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70" name="Freeform 194"/>
            <p:cNvSpPr>
              <a:spLocks/>
            </p:cNvSpPr>
            <p:nvPr/>
          </p:nvSpPr>
          <p:spPr bwMode="auto">
            <a:xfrm>
              <a:off x="387" y="1809"/>
              <a:ext cx="156" cy="55"/>
            </a:xfrm>
            <a:custGeom>
              <a:avLst/>
              <a:gdLst/>
              <a:ahLst/>
              <a:cxnLst>
                <a:cxn ang="0">
                  <a:pos x="174" y="87"/>
                </a:cxn>
                <a:cxn ang="0">
                  <a:pos x="190" y="82"/>
                </a:cxn>
                <a:cxn ang="0">
                  <a:pos x="205" y="76"/>
                </a:cxn>
                <a:cxn ang="0">
                  <a:pos x="221" y="68"/>
                </a:cxn>
                <a:cxn ang="0">
                  <a:pos x="250" y="52"/>
                </a:cxn>
                <a:cxn ang="0">
                  <a:pos x="273" y="39"/>
                </a:cxn>
                <a:cxn ang="0">
                  <a:pos x="302" y="23"/>
                </a:cxn>
                <a:cxn ang="0">
                  <a:pos x="312" y="16"/>
                </a:cxn>
                <a:cxn ang="0">
                  <a:pos x="304" y="0"/>
                </a:cxn>
                <a:cxn ang="0">
                  <a:pos x="273" y="18"/>
                </a:cxn>
                <a:cxn ang="0">
                  <a:pos x="205" y="8"/>
                </a:cxn>
                <a:cxn ang="0">
                  <a:pos x="203" y="18"/>
                </a:cxn>
                <a:cxn ang="0">
                  <a:pos x="263" y="25"/>
                </a:cxn>
                <a:cxn ang="0">
                  <a:pos x="238" y="39"/>
                </a:cxn>
                <a:cxn ang="0">
                  <a:pos x="174" y="31"/>
                </a:cxn>
                <a:cxn ang="0">
                  <a:pos x="170" y="41"/>
                </a:cxn>
                <a:cxn ang="0">
                  <a:pos x="223" y="47"/>
                </a:cxn>
                <a:cxn ang="0">
                  <a:pos x="201" y="56"/>
                </a:cxn>
                <a:cxn ang="0">
                  <a:pos x="139" y="49"/>
                </a:cxn>
                <a:cxn ang="0">
                  <a:pos x="136" y="56"/>
                </a:cxn>
                <a:cxn ang="0">
                  <a:pos x="186" y="64"/>
                </a:cxn>
                <a:cxn ang="0">
                  <a:pos x="165" y="70"/>
                </a:cxn>
                <a:cxn ang="0">
                  <a:pos x="108" y="62"/>
                </a:cxn>
                <a:cxn ang="0">
                  <a:pos x="103" y="68"/>
                </a:cxn>
                <a:cxn ang="0">
                  <a:pos x="155" y="78"/>
                </a:cxn>
                <a:cxn ang="0">
                  <a:pos x="137" y="82"/>
                </a:cxn>
                <a:cxn ang="0">
                  <a:pos x="72" y="72"/>
                </a:cxn>
                <a:cxn ang="0">
                  <a:pos x="50" y="82"/>
                </a:cxn>
                <a:cxn ang="0">
                  <a:pos x="17" y="78"/>
                </a:cxn>
                <a:cxn ang="0">
                  <a:pos x="0" y="97"/>
                </a:cxn>
                <a:cxn ang="0">
                  <a:pos x="89" y="111"/>
                </a:cxn>
                <a:cxn ang="0">
                  <a:pos x="126" y="101"/>
                </a:cxn>
                <a:cxn ang="0">
                  <a:pos x="137" y="93"/>
                </a:cxn>
                <a:cxn ang="0">
                  <a:pos x="163" y="89"/>
                </a:cxn>
                <a:cxn ang="0">
                  <a:pos x="174" y="87"/>
                </a:cxn>
              </a:cxnLst>
              <a:rect l="0" t="0" r="r" b="b"/>
              <a:pathLst>
                <a:path w="312" h="111">
                  <a:moveTo>
                    <a:pt x="174" y="87"/>
                  </a:moveTo>
                  <a:lnTo>
                    <a:pt x="190" y="82"/>
                  </a:lnTo>
                  <a:lnTo>
                    <a:pt x="205" y="76"/>
                  </a:lnTo>
                  <a:lnTo>
                    <a:pt x="221" y="68"/>
                  </a:lnTo>
                  <a:lnTo>
                    <a:pt x="250" y="52"/>
                  </a:lnTo>
                  <a:lnTo>
                    <a:pt x="273" y="39"/>
                  </a:lnTo>
                  <a:lnTo>
                    <a:pt x="302" y="23"/>
                  </a:lnTo>
                  <a:lnTo>
                    <a:pt x="312" y="16"/>
                  </a:lnTo>
                  <a:lnTo>
                    <a:pt x="304" y="0"/>
                  </a:lnTo>
                  <a:lnTo>
                    <a:pt x="273" y="18"/>
                  </a:lnTo>
                  <a:lnTo>
                    <a:pt x="205" y="8"/>
                  </a:lnTo>
                  <a:lnTo>
                    <a:pt x="203" y="18"/>
                  </a:lnTo>
                  <a:lnTo>
                    <a:pt x="263" y="25"/>
                  </a:lnTo>
                  <a:lnTo>
                    <a:pt x="238" y="39"/>
                  </a:lnTo>
                  <a:lnTo>
                    <a:pt x="174" y="31"/>
                  </a:lnTo>
                  <a:lnTo>
                    <a:pt x="170" y="41"/>
                  </a:lnTo>
                  <a:lnTo>
                    <a:pt x="223" y="47"/>
                  </a:lnTo>
                  <a:lnTo>
                    <a:pt x="201" y="56"/>
                  </a:lnTo>
                  <a:lnTo>
                    <a:pt x="139" y="49"/>
                  </a:lnTo>
                  <a:lnTo>
                    <a:pt x="136" y="56"/>
                  </a:lnTo>
                  <a:lnTo>
                    <a:pt x="186" y="64"/>
                  </a:lnTo>
                  <a:lnTo>
                    <a:pt x="165" y="70"/>
                  </a:lnTo>
                  <a:lnTo>
                    <a:pt x="108" y="62"/>
                  </a:lnTo>
                  <a:lnTo>
                    <a:pt x="103" y="68"/>
                  </a:lnTo>
                  <a:lnTo>
                    <a:pt x="155" y="78"/>
                  </a:lnTo>
                  <a:lnTo>
                    <a:pt x="137" y="82"/>
                  </a:lnTo>
                  <a:lnTo>
                    <a:pt x="72" y="72"/>
                  </a:lnTo>
                  <a:lnTo>
                    <a:pt x="50" y="82"/>
                  </a:lnTo>
                  <a:lnTo>
                    <a:pt x="17" y="78"/>
                  </a:lnTo>
                  <a:lnTo>
                    <a:pt x="0" y="97"/>
                  </a:lnTo>
                  <a:lnTo>
                    <a:pt x="89" y="111"/>
                  </a:lnTo>
                  <a:lnTo>
                    <a:pt x="126" y="101"/>
                  </a:lnTo>
                  <a:lnTo>
                    <a:pt x="137" y="93"/>
                  </a:lnTo>
                  <a:lnTo>
                    <a:pt x="163" y="89"/>
                  </a:lnTo>
                  <a:lnTo>
                    <a:pt x="174" y="8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71" name="Freeform 195"/>
            <p:cNvSpPr>
              <a:spLocks/>
            </p:cNvSpPr>
            <p:nvPr/>
          </p:nvSpPr>
          <p:spPr bwMode="auto">
            <a:xfrm>
              <a:off x="490" y="1805"/>
              <a:ext cx="50" cy="12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68" y="26"/>
                </a:cxn>
                <a:cxn ang="0">
                  <a:pos x="99" y="8"/>
                </a:cxn>
                <a:cxn ang="0">
                  <a:pos x="33" y="0"/>
                </a:cxn>
                <a:cxn ang="0">
                  <a:pos x="0" y="16"/>
                </a:cxn>
              </a:cxnLst>
              <a:rect l="0" t="0" r="r" b="b"/>
              <a:pathLst>
                <a:path w="99" h="26">
                  <a:moveTo>
                    <a:pt x="0" y="16"/>
                  </a:moveTo>
                  <a:lnTo>
                    <a:pt x="68" y="26"/>
                  </a:lnTo>
                  <a:lnTo>
                    <a:pt x="99" y="8"/>
                  </a:lnTo>
                  <a:lnTo>
                    <a:pt x="33" y="0"/>
                  </a:lnTo>
                  <a:lnTo>
                    <a:pt x="0" y="1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72" name="Freeform 196"/>
            <p:cNvSpPr>
              <a:spLocks/>
            </p:cNvSpPr>
            <p:nvPr/>
          </p:nvSpPr>
          <p:spPr bwMode="auto">
            <a:xfrm>
              <a:off x="475" y="1817"/>
              <a:ext cx="44" cy="11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5" y="0"/>
                </a:cxn>
                <a:cxn ang="0">
                  <a:pos x="0" y="13"/>
                </a:cxn>
                <a:cxn ang="0">
                  <a:pos x="64" y="21"/>
                </a:cxn>
                <a:cxn ang="0">
                  <a:pos x="89" y="7"/>
                </a:cxn>
                <a:cxn ang="0">
                  <a:pos x="29" y="0"/>
                </a:cxn>
              </a:cxnLst>
              <a:rect l="0" t="0" r="r" b="b"/>
              <a:pathLst>
                <a:path w="89" h="21">
                  <a:moveTo>
                    <a:pt x="29" y="0"/>
                  </a:moveTo>
                  <a:lnTo>
                    <a:pt x="25" y="0"/>
                  </a:lnTo>
                  <a:lnTo>
                    <a:pt x="0" y="13"/>
                  </a:lnTo>
                  <a:lnTo>
                    <a:pt x="64" y="21"/>
                  </a:lnTo>
                  <a:lnTo>
                    <a:pt x="89" y="7"/>
                  </a:lnTo>
                  <a:lnTo>
                    <a:pt x="29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73" name="Freeform 197"/>
            <p:cNvSpPr>
              <a:spLocks/>
            </p:cNvSpPr>
            <p:nvPr/>
          </p:nvSpPr>
          <p:spPr bwMode="auto">
            <a:xfrm>
              <a:off x="457" y="1828"/>
              <a:ext cx="42" cy="9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62" y="17"/>
                </a:cxn>
                <a:cxn ang="0">
                  <a:pos x="84" y="8"/>
                </a:cxn>
                <a:cxn ang="0">
                  <a:pos x="31" y="2"/>
                </a:cxn>
                <a:cxn ang="0">
                  <a:pos x="20" y="0"/>
                </a:cxn>
                <a:cxn ang="0">
                  <a:pos x="0" y="10"/>
                </a:cxn>
              </a:cxnLst>
              <a:rect l="0" t="0" r="r" b="b"/>
              <a:pathLst>
                <a:path w="84" h="17">
                  <a:moveTo>
                    <a:pt x="0" y="10"/>
                  </a:moveTo>
                  <a:lnTo>
                    <a:pt x="62" y="17"/>
                  </a:lnTo>
                  <a:lnTo>
                    <a:pt x="84" y="8"/>
                  </a:lnTo>
                  <a:lnTo>
                    <a:pt x="31" y="2"/>
                  </a:lnTo>
                  <a:lnTo>
                    <a:pt x="20" y="0"/>
                  </a:lnTo>
                  <a:lnTo>
                    <a:pt x="0" y="1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74" name="Freeform 198"/>
            <p:cNvSpPr>
              <a:spLocks/>
            </p:cNvSpPr>
            <p:nvPr/>
          </p:nvSpPr>
          <p:spPr bwMode="auto">
            <a:xfrm>
              <a:off x="442" y="1837"/>
              <a:ext cx="38" cy="6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57" y="14"/>
                </a:cxn>
                <a:cxn ang="0">
                  <a:pos x="78" y="8"/>
                </a:cxn>
                <a:cxn ang="0">
                  <a:pos x="28" y="0"/>
                </a:cxn>
                <a:cxn ang="0">
                  <a:pos x="18" y="0"/>
                </a:cxn>
                <a:cxn ang="0">
                  <a:pos x="0" y="6"/>
                </a:cxn>
              </a:cxnLst>
              <a:rect l="0" t="0" r="r" b="b"/>
              <a:pathLst>
                <a:path w="78" h="14">
                  <a:moveTo>
                    <a:pt x="0" y="6"/>
                  </a:moveTo>
                  <a:lnTo>
                    <a:pt x="57" y="14"/>
                  </a:lnTo>
                  <a:lnTo>
                    <a:pt x="78" y="8"/>
                  </a:lnTo>
                  <a:lnTo>
                    <a:pt x="28" y="0"/>
                  </a:lnTo>
                  <a:lnTo>
                    <a:pt x="18" y="0"/>
                  </a:lnTo>
                  <a:lnTo>
                    <a:pt x="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75" name="Freeform 199"/>
            <p:cNvSpPr>
              <a:spLocks/>
            </p:cNvSpPr>
            <p:nvPr/>
          </p:nvSpPr>
          <p:spPr bwMode="auto">
            <a:xfrm>
              <a:off x="423" y="1842"/>
              <a:ext cx="42" cy="7"/>
            </a:xfrm>
            <a:custGeom>
              <a:avLst/>
              <a:gdLst/>
              <a:ahLst/>
              <a:cxnLst>
                <a:cxn ang="0">
                  <a:pos x="31" y="2"/>
                </a:cxn>
                <a:cxn ang="0">
                  <a:pos x="15" y="0"/>
                </a:cxn>
                <a:cxn ang="0">
                  <a:pos x="0" y="6"/>
                </a:cxn>
                <a:cxn ang="0">
                  <a:pos x="65" y="16"/>
                </a:cxn>
                <a:cxn ang="0">
                  <a:pos x="83" y="12"/>
                </a:cxn>
                <a:cxn ang="0">
                  <a:pos x="31" y="2"/>
                </a:cxn>
              </a:cxnLst>
              <a:rect l="0" t="0" r="r" b="b"/>
              <a:pathLst>
                <a:path w="83" h="16">
                  <a:moveTo>
                    <a:pt x="31" y="2"/>
                  </a:moveTo>
                  <a:lnTo>
                    <a:pt x="15" y="0"/>
                  </a:lnTo>
                  <a:lnTo>
                    <a:pt x="0" y="6"/>
                  </a:lnTo>
                  <a:lnTo>
                    <a:pt x="65" y="16"/>
                  </a:lnTo>
                  <a:lnTo>
                    <a:pt x="83" y="12"/>
                  </a:lnTo>
                  <a:lnTo>
                    <a:pt x="31" y="2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76" name="Freeform 200"/>
            <p:cNvSpPr>
              <a:spLocks/>
            </p:cNvSpPr>
            <p:nvPr/>
          </p:nvSpPr>
          <p:spPr bwMode="auto">
            <a:xfrm>
              <a:off x="475" y="1846"/>
              <a:ext cx="15" cy="6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31" y="8"/>
                </a:cxn>
                <a:cxn ang="0">
                  <a:pos x="31" y="0"/>
                </a:cxn>
                <a:cxn ang="0">
                  <a:pos x="16" y="6"/>
                </a:cxn>
                <a:cxn ang="0">
                  <a:pos x="0" y="11"/>
                </a:cxn>
              </a:cxnLst>
              <a:rect l="0" t="0" r="r" b="b"/>
              <a:pathLst>
                <a:path w="31" h="11">
                  <a:moveTo>
                    <a:pt x="0" y="11"/>
                  </a:moveTo>
                  <a:lnTo>
                    <a:pt x="31" y="8"/>
                  </a:lnTo>
                  <a:lnTo>
                    <a:pt x="31" y="0"/>
                  </a:lnTo>
                  <a:lnTo>
                    <a:pt x="16" y="6"/>
                  </a:lnTo>
                  <a:lnTo>
                    <a:pt x="0" y="1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77" name="Freeform 201"/>
            <p:cNvSpPr>
              <a:spLocks/>
            </p:cNvSpPr>
            <p:nvPr/>
          </p:nvSpPr>
          <p:spPr bwMode="auto">
            <a:xfrm>
              <a:off x="469" y="1852"/>
              <a:ext cx="6" cy="2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2"/>
                </a:cxn>
                <a:cxn ang="0">
                  <a:pos x="9" y="4"/>
                </a:cxn>
                <a:cxn ang="0">
                  <a:pos x="11" y="0"/>
                </a:cxn>
              </a:cxnLst>
              <a:rect l="0" t="0" r="r" b="b"/>
              <a:pathLst>
                <a:path w="11" h="4">
                  <a:moveTo>
                    <a:pt x="11" y="0"/>
                  </a:moveTo>
                  <a:lnTo>
                    <a:pt x="0" y="2"/>
                  </a:lnTo>
                  <a:lnTo>
                    <a:pt x="9" y="4"/>
                  </a:lnTo>
                  <a:lnTo>
                    <a:pt x="11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78" name="Freeform 202"/>
            <p:cNvSpPr>
              <a:spLocks/>
            </p:cNvSpPr>
            <p:nvPr/>
          </p:nvSpPr>
          <p:spPr bwMode="auto">
            <a:xfrm>
              <a:off x="1034" y="1901"/>
              <a:ext cx="64" cy="45"/>
            </a:xfrm>
            <a:custGeom>
              <a:avLst/>
              <a:gdLst/>
              <a:ahLst/>
              <a:cxnLst>
                <a:cxn ang="0">
                  <a:pos x="124" y="47"/>
                </a:cxn>
                <a:cxn ang="0">
                  <a:pos x="128" y="0"/>
                </a:cxn>
                <a:cxn ang="0">
                  <a:pos x="107" y="8"/>
                </a:cxn>
                <a:cxn ang="0">
                  <a:pos x="93" y="16"/>
                </a:cxn>
                <a:cxn ang="0">
                  <a:pos x="78" y="26"/>
                </a:cxn>
                <a:cxn ang="0">
                  <a:pos x="58" y="39"/>
                </a:cxn>
                <a:cxn ang="0">
                  <a:pos x="41" y="53"/>
                </a:cxn>
                <a:cxn ang="0">
                  <a:pos x="27" y="66"/>
                </a:cxn>
                <a:cxn ang="0">
                  <a:pos x="8" y="84"/>
                </a:cxn>
                <a:cxn ang="0">
                  <a:pos x="0" y="91"/>
                </a:cxn>
                <a:cxn ang="0">
                  <a:pos x="31" y="78"/>
                </a:cxn>
                <a:cxn ang="0">
                  <a:pos x="124" y="47"/>
                </a:cxn>
              </a:cxnLst>
              <a:rect l="0" t="0" r="r" b="b"/>
              <a:pathLst>
                <a:path w="128" h="91">
                  <a:moveTo>
                    <a:pt x="124" y="47"/>
                  </a:moveTo>
                  <a:lnTo>
                    <a:pt x="128" y="0"/>
                  </a:lnTo>
                  <a:lnTo>
                    <a:pt x="107" y="8"/>
                  </a:lnTo>
                  <a:lnTo>
                    <a:pt x="93" y="16"/>
                  </a:lnTo>
                  <a:lnTo>
                    <a:pt x="78" y="26"/>
                  </a:lnTo>
                  <a:lnTo>
                    <a:pt x="58" y="39"/>
                  </a:lnTo>
                  <a:lnTo>
                    <a:pt x="41" y="53"/>
                  </a:lnTo>
                  <a:lnTo>
                    <a:pt x="27" y="66"/>
                  </a:lnTo>
                  <a:lnTo>
                    <a:pt x="8" y="84"/>
                  </a:lnTo>
                  <a:lnTo>
                    <a:pt x="0" y="91"/>
                  </a:lnTo>
                  <a:lnTo>
                    <a:pt x="31" y="78"/>
                  </a:lnTo>
                  <a:lnTo>
                    <a:pt x="124" y="47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79" name="Freeform 203"/>
            <p:cNvSpPr>
              <a:spLocks/>
            </p:cNvSpPr>
            <p:nvPr/>
          </p:nvSpPr>
          <p:spPr bwMode="auto">
            <a:xfrm>
              <a:off x="1098" y="1894"/>
              <a:ext cx="140" cy="51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21" y="13"/>
                </a:cxn>
                <a:cxn ang="0">
                  <a:pos x="49" y="13"/>
                </a:cxn>
                <a:cxn ang="0">
                  <a:pos x="82" y="17"/>
                </a:cxn>
                <a:cxn ang="0">
                  <a:pos x="126" y="25"/>
                </a:cxn>
                <a:cxn ang="0">
                  <a:pos x="186" y="39"/>
                </a:cxn>
                <a:cxn ang="0">
                  <a:pos x="221" y="52"/>
                </a:cxn>
                <a:cxn ang="0">
                  <a:pos x="239" y="60"/>
                </a:cxn>
                <a:cxn ang="0">
                  <a:pos x="246" y="66"/>
                </a:cxn>
                <a:cxn ang="0">
                  <a:pos x="254" y="71"/>
                </a:cxn>
                <a:cxn ang="0">
                  <a:pos x="258" y="77"/>
                </a:cxn>
                <a:cxn ang="0">
                  <a:pos x="260" y="83"/>
                </a:cxn>
                <a:cxn ang="0">
                  <a:pos x="258" y="89"/>
                </a:cxn>
                <a:cxn ang="0">
                  <a:pos x="256" y="91"/>
                </a:cxn>
                <a:cxn ang="0">
                  <a:pos x="250" y="93"/>
                </a:cxn>
                <a:cxn ang="0">
                  <a:pos x="242" y="95"/>
                </a:cxn>
                <a:cxn ang="0">
                  <a:pos x="268" y="99"/>
                </a:cxn>
                <a:cxn ang="0">
                  <a:pos x="268" y="102"/>
                </a:cxn>
                <a:cxn ang="0">
                  <a:pos x="272" y="101"/>
                </a:cxn>
                <a:cxn ang="0">
                  <a:pos x="273" y="97"/>
                </a:cxn>
                <a:cxn ang="0">
                  <a:pos x="277" y="93"/>
                </a:cxn>
                <a:cxn ang="0">
                  <a:pos x="279" y="87"/>
                </a:cxn>
                <a:cxn ang="0">
                  <a:pos x="277" y="79"/>
                </a:cxn>
                <a:cxn ang="0">
                  <a:pos x="275" y="75"/>
                </a:cxn>
                <a:cxn ang="0">
                  <a:pos x="272" y="68"/>
                </a:cxn>
                <a:cxn ang="0">
                  <a:pos x="266" y="60"/>
                </a:cxn>
                <a:cxn ang="0">
                  <a:pos x="252" y="50"/>
                </a:cxn>
                <a:cxn ang="0">
                  <a:pos x="237" y="44"/>
                </a:cxn>
                <a:cxn ang="0">
                  <a:pos x="217" y="37"/>
                </a:cxn>
                <a:cxn ang="0">
                  <a:pos x="188" y="27"/>
                </a:cxn>
                <a:cxn ang="0">
                  <a:pos x="151" y="17"/>
                </a:cxn>
                <a:cxn ang="0">
                  <a:pos x="99" y="9"/>
                </a:cxn>
                <a:cxn ang="0">
                  <a:pos x="29" y="0"/>
                </a:cxn>
                <a:cxn ang="0">
                  <a:pos x="14" y="7"/>
                </a:cxn>
                <a:cxn ang="0">
                  <a:pos x="0" y="13"/>
                </a:cxn>
              </a:cxnLst>
              <a:rect l="0" t="0" r="r" b="b"/>
              <a:pathLst>
                <a:path w="279" h="102">
                  <a:moveTo>
                    <a:pt x="0" y="13"/>
                  </a:moveTo>
                  <a:lnTo>
                    <a:pt x="21" y="13"/>
                  </a:lnTo>
                  <a:lnTo>
                    <a:pt x="49" y="13"/>
                  </a:lnTo>
                  <a:lnTo>
                    <a:pt x="82" y="17"/>
                  </a:lnTo>
                  <a:lnTo>
                    <a:pt x="126" y="25"/>
                  </a:lnTo>
                  <a:lnTo>
                    <a:pt x="186" y="39"/>
                  </a:lnTo>
                  <a:lnTo>
                    <a:pt x="221" y="52"/>
                  </a:lnTo>
                  <a:lnTo>
                    <a:pt x="239" y="60"/>
                  </a:lnTo>
                  <a:lnTo>
                    <a:pt x="246" y="66"/>
                  </a:lnTo>
                  <a:lnTo>
                    <a:pt x="254" y="71"/>
                  </a:lnTo>
                  <a:lnTo>
                    <a:pt x="258" y="77"/>
                  </a:lnTo>
                  <a:lnTo>
                    <a:pt x="260" y="83"/>
                  </a:lnTo>
                  <a:lnTo>
                    <a:pt x="258" y="89"/>
                  </a:lnTo>
                  <a:lnTo>
                    <a:pt x="256" y="91"/>
                  </a:lnTo>
                  <a:lnTo>
                    <a:pt x="250" y="93"/>
                  </a:lnTo>
                  <a:lnTo>
                    <a:pt x="242" y="95"/>
                  </a:lnTo>
                  <a:lnTo>
                    <a:pt x="268" y="99"/>
                  </a:lnTo>
                  <a:lnTo>
                    <a:pt x="268" y="102"/>
                  </a:lnTo>
                  <a:lnTo>
                    <a:pt x="272" y="101"/>
                  </a:lnTo>
                  <a:lnTo>
                    <a:pt x="273" y="97"/>
                  </a:lnTo>
                  <a:lnTo>
                    <a:pt x="277" y="93"/>
                  </a:lnTo>
                  <a:lnTo>
                    <a:pt x="279" y="87"/>
                  </a:lnTo>
                  <a:lnTo>
                    <a:pt x="277" y="79"/>
                  </a:lnTo>
                  <a:lnTo>
                    <a:pt x="275" y="75"/>
                  </a:lnTo>
                  <a:lnTo>
                    <a:pt x="272" y="68"/>
                  </a:lnTo>
                  <a:lnTo>
                    <a:pt x="266" y="60"/>
                  </a:lnTo>
                  <a:lnTo>
                    <a:pt x="252" y="50"/>
                  </a:lnTo>
                  <a:lnTo>
                    <a:pt x="237" y="44"/>
                  </a:lnTo>
                  <a:lnTo>
                    <a:pt x="217" y="37"/>
                  </a:lnTo>
                  <a:lnTo>
                    <a:pt x="188" y="27"/>
                  </a:lnTo>
                  <a:lnTo>
                    <a:pt x="151" y="17"/>
                  </a:lnTo>
                  <a:lnTo>
                    <a:pt x="99" y="9"/>
                  </a:lnTo>
                  <a:lnTo>
                    <a:pt x="29" y="0"/>
                  </a:lnTo>
                  <a:lnTo>
                    <a:pt x="14" y="7"/>
                  </a:lnTo>
                  <a:lnTo>
                    <a:pt x="0" y="1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80" name="Freeform 204"/>
            <p:cNvSpPr>
              <a:spLocks/>
            </p:cNvSpPr>
            <p:nvPr/>
          </p:nvSpPr>
          <p:spPr bwMode="auto">
            <a:xfrm>
              <a:off x="1047" y="1931"/>
              <a:ext cx="172" cy="32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183" y="64"/>
                </a:cxn>
                <a:cxn ang="0">
                  <a:pos x="190" y="61"/>
                </a:cxn>
                <a:cxn ang="0">
                  <a:pos x="260" y="33"/>
                </a:cxn>
                <a:cxn ang="0">
                  <a:pos x="345" y="22"/>
                </a:cxn>
                <a:cxn ang="0">
                  <a:pos x="181" y="0"/>
                </a:cxn>
                <a:cxn ang="0">
                  <a:pos x="93" y="6"/>
                </a:cxn>
                <a:cxn ang="0">
                  <a:pos x="0" y="43"/>
                </a:cxn>
              </a:cxnLst>
              <a:rect l="0" t="0" r="r" b="b"/>
              <a:pathLst>
                <a:path w="345" h="64">
                  <a:moveTo>
                    <a:pt x="0" y="43"/>
                  </a:moveTo>
                  <a:lnTo>
                    <a:pt x="183" y="64"/>
                  </a:lnTo>
                  <a:lnTo>
                    <a:pt x="190" y="61"/>
                  </a:lnTo>
                  <a:lnTo>
                    <a:pt x="260" y="33"/>
                  </a:lnTo>
                  <a:lnTo>
                    <a:pt x="345" y="22"/>
                  </a:lnTo>
                  <a:lnTo>
                    <a:pt x="181" y="0"/>
                  </a:lnTo>
                  <a:lnTo>
                    <a:pt x="93" y="6"/>
                  </a:lnTo>
                  <a:lnTo>
                    <a:pt x="0" y="4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81" name="Freeform 205"/>
            <p:cNvSpPr>
              <a:spLocks/>
            </p:cNvSpPr>
            <p:nvPr/>
          </p:nvSpPr>
          <p:spPr bwMode="auto">
            <a:xfrm>
              <a:off x="1044" y="1952"/>
              <a:ext cx="94" cy="36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88" y="72"/>
                </a:cxn>
                <a:cxn ang="0">
                  <a:pos x="188" y="21"/>
                </a:cxn>
                <a:cxn ang="0">
                  <a:pos x="5" y="0"/>
                </a:cxn>
                <a:cxn ang="0">
                  <a:pos x="0" y="54"/>
                </a:cxn>
              </a:cxnLst>
              <a:rect l="0" t="0" r="r" b="b"/>
              <a:pathLst>
                <a:path w="188" h="72">
                  <a:moveTo>
                    <a:pt x="0" y="54"/>
                  </a:moveTo>
                  <a:lnTo>
                    <a:pt x="188" y="72"/>
                  </a:lnTo>
                  <a:lnTo>
                    <a:pt x="188" y="21"/>
                  </a:lnTo>
                  <a:lnTo>
                    <a:pt x="5" y="0"/>
                  </a:lnTo>
                  <a:lnTo>
                    <a:pt x="0" y="5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82" name="Freeform 206"/>
            <p:cNvSpPr>
              <a:spLocks/>
            </p:cNvSpPr>
            <p:nvPr/>
          </p:nvSpPr>
          <p:spPr bwMode="auto">
            <a:xfrm>
              <a:off x="1044" y="1979"/>
              <a:ext cx="97" cy="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31"/>
                </a:cxn>
                <a:cxn ang="0">
                  <a:pos x="193" y="49"/>
                </a:cxn>
                <a:cxn ang="0">
                  <a:pos x="188" y="18"/>
                </a:cxn>
                <a:cxn ang="0">
                  <a:pos x="0" y="0"/>
                </a:cxn>
              </a:cxnLst>
              <a:rect l="0" t="0" r="r" b="b"/>
              <a:pathLst>
                <a:path w="193" h="49">
                  <a:moveTo>
                    <a:pt x="0" y="0"/>
                  </a:moveTo>
                  <a:lnTo>
                    <a:pt x="9" y="31"/>
                  </a:lnTo>
                  <a:lnTo>
                    <a:pt x="193" y="49"/>
                  </a:lnTo>
                  <a:lnTo>
                    <a:pt x="188" y="18"/>
                  </a:lnTo>
                  <a:lnTo>
                    <a:pt x="0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83" name="Freeform 207"/>
            <p:cNvSpPr>
              <a:spLocks/>
            </p:cNvSpPr>
            <p:nvPr/>
          </p:nvSpPr>
          <p:spPr bwMode="auto">
            <a:xfrm>
              <a:off x="1138" y="1941"/>
              <a:ext cx="94" cy="47"/>
            </a:xfrm>
            <a:custGeom>
              <a:avLst/>
              <a:gdLst/>
              <a:ahLst/>
              <a:cxnLst>
                <a:cxn ang="0">
                  <a:pos x="0" y="93"/>
                </a:cxn>
                <a:cxn ang="0">
                  <a:pos x="186" y="29"/>
                </a:cxn>
                <a:cxn ang="0">
                  <a:pos x="188" y="7"/>
                </a:cxn>
                <a:cxn ang="0">
                  <a:pos x="188" y="4"/>
                </a:cxn>
                <a:cxn ang="0">
                  <a:pos x="162" y="0"/>
                </a:cxn>
                <a:cxn ang="0">
                  <a:pos x="77" y="11"/>
                </a:cxn>
                <a:cxn ang="0">
                  <a:pos x="7" y="39"/>
                </a:cxn>
                <a:cxn ang="0">
                  <a:pos x="0" y="42"/>
                </a:cxn>
                <a:cxn ang="0">
                  <a:pos x="0" y="93"/>
                </a:cxn>
              </a:cxnLst>
              <a:rect l="0" t="0" r="r" b="b"/>
              <a:pathLst>
                <a:path w="188" h="93">
                  <a:moveTo>
                    <a:pt x="0" y="93"/>
                  </a:moveTo>
                  <a:lnTo>
                    <a:pt x="186" y="29"/>
                  </a:lnTo>
                  <a:lnTo>
                    <a:pt x="188" y="7"/>
                  </a:lnTo>
                  <a:lnTo>
                    <a:pt x="188" y="4"/>
                  </a:lnTo>
                  <a:lnTo>
                    <a:pt x="162" y="0"/>
                  </a:lnTo>
                  <a:lnTo>
                    <a:pt x="77" y="11"/>
                  </a:lnTo>
                  <a:lnTo>
                    <a:pt x="7" y="39"/>
                  </a:lnTo>
                  <a:lnTo>
                    <a:pt x="0" y="42"/>
                  </a:lnTo>
                  <a:lnTo>
                    <a:pt x="0" y="9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84" name="Freeform 208"/>
            <p:cNvSpPr>
              <a:spLocks/>
            </p:cNvSpPr>
            <p:nvPr/>
          </p:nvSpPr>
          <p:spPr bwMode="auto">
            <a:xfrm>
              <a:off x="1138" y="1956"/>
              <a:ext cx="93" cy="47"/>
            </a:xfrm>
            <a:custGeom>
              <a:avLst/>
              <a:gdLst/>
              <a:ahLst/>
              <a:cxnLst>
                <a:cxn ang="0">
                  <a:pos x="0" y="64"/>
                </a:cxn>
                <a:cxn ang="0">
                  <a:pos x="5" y="95"/>
                </a:cxn>
                <a:cxn ang="0">
                  <a:pos x="186" y="21"/>
                </a:cxn>
                <a:cxn ang="0">
                  <a:pos x="186" y="0"/>
                </a:cxn>
                <a:cxn ang="0">
                  <a:pos x="0" y="64"/>
                </a:cxn>
              </a:cxnLst>
              <a:rect l="0" t="0" r="r" b="b"/>
              <a:pathLst>
                <a:path w="186" h="95">
                  <a:moveTo>
                    <a:pt x="0" y="64"/>
                  </a:moveTo>
                  <a:lnTo>
                    <a:pt x="5" y="95"/>
                  </a:lnTo>
                  <a:lnTo>
                    <a:pt x="186" y="21"/>
                  </a:lnTo>
                  <a:lnTo>
                    <a:pt x="186" y="0"/>
                  </a:lnTo>
                  <a:lnTo>
                    <a:pt x="0" y="6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85" name="Freeform 209"/>
            <p:cNvSpPr>
              <a:spLocks/>
            </p:cNvSpPr>
            <p:nvPr/>
          </p:nvSpPr>
          <p:spPr bwMode="auto">
            <a:xfrm>
              <a:off x="1108" y="1912"/>
              <a:ext cx="82" cy="15"/>
            </a:xfrm>
            <a:custGeom>
              <a:avLst/>
              <a:gdLst/>
              <a:ahLst/>
              <a:cxnLst>
                <a:cxn ang="0">
                  <a:pos x="0" y="19"/>
                </a:cxn>
                <a:cxn ang="0">
                  <a:pos x="74" y="15"/>
                </a:cxn>
                <a:cxn ang="0">
                  <a:pos x="165" y="29"/>
                </a:cxn>
                <a:cxn ang="0">
                  <a:pos x="152" y="25"/>
                </a:cxn>
                <a:cxn ang="0">
                  <a:pos x="142" y="21"/>
                </a:cxn>
                <a:cxn ang="0">
                  <a:pos x="128" y="15"/>
                </a:cxn>
                <a:cxn ang="0">
                  <a:pos x="111" y="11"/>
                </a:cxn>
                <a:cxn ang="0">
                  <a:pos x="90" y="7"/>
                </a:cxn>
                <a:cxn ang="0">
                  <a:pos x="70" y="5"/>
                </a:cxn>
                <a:cxn ang="0">
                  <a:pos x="53" y="2"/>
                </a:cxn>
                <a:cxn ang="0">
                  <a:pos x="2" y="0"/>
                </a:cxn>
                <a:cxn ang="0">
                  <a:pos x="0" y="19"/>
                </a:cxn>
              </a:cxnLst>
              <a:rect l="0" t="0" r="r" b="b"/>
              <a:pathLst>
                <a:path w="165" h="29">
                  <a:moveTo>
                    <a:pt x="0" y="19"/>
                  </a:moveTo>
                  <a:lnTo>
                    <a:pt x="74" y="15"/>
                  </a:lnTo>
                  <a:lnTo>
                    <a:pt x="165" y="29"/>
                  </a:lnTo>
                  <a:lnTo>
                    <a:pt x="152" y="25"/>
                  </a:lnTo>
                  <a:lnTo>
                    <a:pt x="142" y="21"/>
                  </a:lnTo>
                  <a:lnTo>
                    <a:pt x="128" y="15"/>
                  </a:lnTo>
                  <a:lnTo>
                    <a:pt x="111" y="11"/>
                  </a:lnTo>
                  <a:lnTo>
                    <a:pt x="90" y="7"/>
                  </a:lnTo>
                  <a:lnTo>
                    <a:pt x="70" y="5"/>
                  </a:lnTo>
                  <a:lnTo>
                    <a:pt x="53" y="2"/>
                  </a:lnTo>
                  <a:lnTo>
                    <a:pt x="2" y="0"/>
                  </a:lnTo>
                  <a:lnTo>
                    <a:pt x="0" y="1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86" name="Freeform 210"/>
            <p:cNvSpPr>
              <a:spLocks/>
            </p:cNvSpPr>
            <p:nvPr/>
          </p:nvSpPr>
          <p:spPr bwMode="auto">
            <a:xfrm>
              <a:off x="922" y="1874"/>
              <a:ext cx="108" cy="21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196" y="41"/>
                </a:cxn>
                <a:cxn ang="0">
                  <a:pos x="217" y="25"/>
                </a:cxn>
                <a:cxn ang="0">
                  <a:pos x="29" y="0"/>
                </a:cxn>
                <a:cxn ang="0">
                  <a:pos x="0" y="15"/>
                </a:cxn>
              </a:cxnLst>
              <a:rect l="0" t="0" r="r" b="b"/>
              <a:pathLst>
                <a:path w="217" h="41">
                  <a:moveTo>
                    <a:pt x="0" y="15"/>
                  </a:moveTo>
                  <a:lnTo>
                    <a:pt x="196" y="41"/>
                  </a:lnTo>
                  <a:lnTo>
                    <a:pt x="217" y="25"/>
                  </a:lnTo>
                  <a:lnTo>
                    <a:pt x="29" y="0"/>
                  </a:lnTo>
                  <a:lnTo>
                    <a:pt x="0" y="1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5187" name="Line 211"/>
            <p:cNvSpPr>
              <a:spLocks noChangeShapeType="1"/>
            </p:cNvSpPr>
            <p:nvPr/>
          </p:nvSpPr>
          <p:spPr bwMode="auto">
            <a:xfrm>
              <a:off x="413" y="1849"/>
              <a:ext cx="32" cy="4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255188" name="Line 212"/>
          <p:cNvSpPr>
            <a:spLocks noChangeShapeType="1"/>
          </p:cNvSpPr>
          <p:nvPr/>
        </p:nvSpPr>
        <p:spPr bwMode="auto">
          <a:xfrm>
            <a:off x="7467600" y="4038600"/>
            <a:ext cx="1524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55189" name="AutoShape 213"/>
          <p:cNvSpPr>
            <a:spLocks noChangeArrowheads="1"/>
          </p:cNvSpPr>
          <p:nvPr/>
        </p:nvSpPr>
        <p:spPr bwMode="auto">
          <a:xfrm>
            <a:off x="4495800" y="4648200"/>
            <a:ext cx="1447800" cy="1066800"/>
          </a:xfrm>
          <a:prstGeom prst="flowChartPunchedTap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s-AR" sz="2400" b="1" smtClean="0"/>
              <a:t>Compiled</a:t>
            </a:r>
            <a:endParaRPr lang="es-AR" sz="2400" b="1"/>
          </a:p>
        </p:txBody>
      </p:sp>
      <p:sp>
        <p:nvSpPr>
          <p:cNvPr id="255190" name="Line 214"/>
          <p:cNvSpPr>
            <a:spLocks noChangeShapeType="1"/>
          </p:cNvSpPr>
          <p:nvPr/>
        </p:nvSpPr>
        <p:spPr bwMode="auto">
          <a:xfrm flipH="1">
            <a:off x="6248400" y="51816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55191" name="Line 215"/>
          <p:cNvSpPr>
            <a:spLocks noChangeShapeType="1"/>
          </p:cNvSpPr>
          <p:nvPr/>
        </p:nvSpPr>
        <p:spPr bwMode="auto">
          <a:xfrm flipV="1">
            <a:off x="5638800" y="3505200"/>
            <a:ext cx="83820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55192" name="Line 216"/>
          <p:cNvSpPr>
            <a:spLocks noChangeShapeType="1"/>
          </p:cNvSpPr>
          <p:nvPr/>
        </p:nvSpPr>
        <p:spPr bwMode="auto">
          <a:xfrm flipH="1" flipV="1">
            <a:off x="2819400" y="3124200"/>
            <a:ext cx="3429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88" y="228600"/>
            <a:ext cx="8532812" cy="1244600"/>
          </a:xfrm>
        </p:spPr>
        <p:txBody>
          <a:bodyPr/>
          <a:lstStyle/>
          <a:p>
            <a:r>
              <a:rPr lang="es-AR" sz="4000" smtClean="0"/>
              <a:t>Arquitectura</a:t>
            </a:r>
            <a:endParaRPr lang="es-AR" sz="4000"/>
          </a:p>
        </p:txBody>
      </p:sp>
      <p:pic>
        <p:nvPicPr>
          <p:cNvPr id="257027" name="Picture 3" descr="j02498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1981200"/>
            <a:ext cx="1663700" cy="1928813"/>
          </a:xfrm>
          <a:prstGeom prst="rect">
            <a:avLst/>
          </a:prstGeom>
          <a:noFill/>
        </p:spPr>
      </p:pic>
      <p:sp>
        <p:nvSpPr>
          <p:cNvPr id="257028" name="Line 4"/>
          <p:cNvSpPr>
            <a:spLocks noChangeShapeType="1"/>
          </p:cNvSpPr>
          <p:nvPr/>
        </p:nvSpPr>
        <p:spPr bwMode="auto">
          <a:xfrm flipV="1">
            <a:off x="2743200" y="2590800"/>
            <a:ext cx="3657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57029" name="AutoShape 5"/>
          <p:cNvSpPr>
            <a:spLocks noChangeArrowheads="1"/>
          </p:cNvSpPr>
          <p:nvPr/>
        </p:nvSpPr>
        <p:spPr bwMode="auto">
          <a:xfrm>
            <a:off x="7162800" y="4648200"/>
            <a:ext cx="1447800" cy="1066800"/>
          </a:xfrm>
          <a:prstGeom prst="flowChartPunchedTap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s-AR" sz="3200" b="1" smtClean="0"/>
              <a:t>.ASPX</a:t>
            </a:r>
            <a:endParaRPr lang="es-AR" sz="3200" b="1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33400" y="2133600"/>
            <a:ext cx="1868488" cy="1603375"/>
            <a:chOff x="336" y="1005"/>
            <a:chExt cx="1177" cy="1010"/>
          </a:xfrm>
        </p:grpSpPr>
        <p:sp>
          <p:nvSpPr>
            <p:cNvPr id="257031" name="Freeform 7"/>
            <p:cNvSpPr>
              <a:spLocks/>
            </p:cNvSpPr>
            <p:nvPr/>
          </p:nvSpPr>
          <p:spPr bwMode="auto">
            <a:xfrm>
              <a:off x="336" y="1005"/>
              <a:ext cx="1040" cy="890"/>
            </a:xfrm>
            <a:custGeom>
              <a:avLst/>
              <a:gdLst/>
              <a:ahLst/>
              <a:cxnLst>
                <a:cxn ang="0">
                  <a:pos x="826" y="1378"/>
                </a:cxn>
                <a:cxn ang="0">
                  <a:pos x="975" y="1345"/>
                </a:cxn>
                <a:cxn ang="0">
                  <a:pos x="1090" y="1318"/>
                </a:cxn>
                <a:cxn ang="0">
                  <a:pos x="857" y="1297"/>
                </a:cxn>
                <a:cxn ang="0">
                  <a:pos x="857" y="1278"/>
                </a:cxn>
                <a:cxn ang="0">
                  <a:pos x="809" y="1272"/>
                </a:cxn>
                <a:cxn ang="0">
                  <a:pos x="807" y="1223"/>
                </a:cxn>
                <a:cxn ang="0">
                  <a:pos x="772" y="1173"/>
                </a:cxn>
                <a:cxn ang="0">
                  <a:pos x="597" y="1161"/>
                </a:cxn>
                <a:cxn ang="0">
                  <a:pos x="589" y="1159"/>
                </a:cxn>
                <a:cxn ang="0">
                  <a:pos x="588" y="1157"/>
                </a:cxn>
                <a:cxn ang="0">
                  <a:pos x="584" y="1154"/>
                </a:cxn>
                <a:cxn ang="0">
                  <a:pos x="634" y="89"/>
                </a:cxn>
                <a:cxn ang="0">
                  <a:pos x="636" y="78"/>
                </a:cxn>
                <a:cxn ang="0">
                  <a:pos x="642" y="70"/>
                </a:cxn>
                <a:cxn ang="0">
                  <a:pos x="650" y="66"/>
                </a:cxn>
                <a:cxn ang="0">
                  <a:pos x="655" y="64"/>
                </a:cxn>
                <a:cxn ang="0">
                  <a:pos x="665" y="62"/>
                </a:cxn>
                <a:cxn ang="0">
                  <a:pos x="1792" y="33"/>
                </a:cxn>
                <a:cxn ang="0">
                  <a:pos x="2009" y="60"/>
                </a:cxn>
                <a:cxn ang="0">
                  <a:pos x="2048" y="83"/>
                </a:cxn>
                <a:cxn ang="0">
                  <a:pos x="2081" y="66"/>
                </a:cxn>
                <a:cxn ang="0">
                  <a:pos x="2017" y="27"/>
                </a:cxn>
                <a:cxn ang="0">
                  <a:pos x="1803" y="0"/>
                </a:cxn>
                <a:cxn ang="0">
                  <a:pos x="603" y="31"/>
                </a:cxn>
                <a:cxn ang="0">
                  <a:pos x="553" y="1194"/>
                </a:cxn>
                <a:cxn ang="0">
                  <a:pos x="764" y="1206"/>
                </a:cxn>
                <a:cxn ang="0">
                  <a:pos x="779" y="1229"/>
                </a:cxn>
                <a:cxn ang="0">
                  <a:pos x="779" y="1295"/>
                </a:cxn>
                <a:cxn ang="0">
                  <a:pos x="838" y="1299"/>
                </a:cxn>
                <a:cxn ang="0">
                  <a:pos x="840" y="1318"/>
                </a:cxn>
                <a:cxn ang="0">
                  <a:pos x="948" y="1326"/>
                </a:cxn>
                <a:cxn ang="0">
                  <a:pos x="560" y="1413"/>
                </a:cxn>
                <a:cxn ang="0">
                  <a:pos x="558" y="1564"/>
                </a:cxn>
                <a:cxn ang="0">
                  <a:pos x="396" y="1545"/>
                </a:cxn>
                <a:cxn ang="0">
                  <a:pos x="279" y="1584"/>
                </a:cxn>
                <a:cxn ang="0">
                  <a:pos x="250" y="1601"/>
                </a:cxn>
                <a:cxn ang="0">
                  <a:pos x="223" y="1617"/>
                </a:cxn>
                <a:cxn ang="0">
                  <a:pos x="182" y="1638"/>
                </a:cxn>
                <a:cxn ang="0">
                  <a:pos x="151" y="1650"/>
                </a:cxn>
                <a:cxn ang="0">
                  <a:pos x="111" y="1663"/>
                </a:cxn>
                <a:cxn ang="0">
                  <a:pos x="64" y="1675"/>
                </a:cxn>
                <a:cxn ang="0">
                  <a:pos x="29" y="1681"/>
                </a:cxn>
                <a:cxn ang="0">
                  <a:pos x="4" y="1689"/>
                </a:cxn>
                <a:cxn ang="0">
                  <a:pos x="0" y="1780"/>
                </a:cxn>
                <a:cxn ang="0">
                  <a:pos x="29" y="1754"/>
                </a:cxn>
                <a:cxn ang="0">
                  <a:pos x="29" y="1706"/>
                </a:cxn>
                <a:cxn ang="0">
                  <a:pos x="101" y="1689"/>
                </a:cxn>
                <a:cxn ang="0">
                  <a:pos x="120" y="1685"/>
                </a:cxn>
                <a:cxn ang="0">
                  <a:pos x="142" y="1677"/>
                </a:cxn>
                <a:cxn ang="0">
                  <a:pos x="211" y="1648"/>
                </a:cxn>
                <a:cxn ang="0">
                  <a:pos x="258" y="1623"/>
                </a:cxn>
                <a:cxn ang="0">
                  <a:pos x="295" y="1601"/>
                </a:cxn>
                <a:cxn ang="0">
                  <a:pos x="318" y="1592"/>
                </a:cxn>
                <a:cxn ang="0">
                  <a:pos x="396" y="1566"/>
                </a:cxn>
                <a:cxn ang="0">
                  <a:pos x="584" y="1592"/>
                </a:cxn>
                <a:cxn ang="0">
                  <a:pos x="586" y="1435"/>
                </a:cxn>
                <a:cxn ang="0">
                  <a:pos x="826" y="1378"/>
                </a:cxn>
              </a:cxnLst>
              <a:rect l="0" t="0" r="r" b="b"/>
              <a:pathLst>
                <a:path w="2081" h="1780">
                  <a:moveTo>
                    <a:pt x="826" y="1378"/>
                  </a:moveTo>
                  <a:lnTo>
                    <a:pt x="975" y="1345"/>
                  </a:lnTo>
                  <a:lnTo>
                    <a:pt x="1090" y="1318"/>
                  </a:lnTo>
                  <a:lnTo>
                    <a:pt x="857" y="1297"/>
                  </a:lnTo>
                  <a:lnTo>
                    <a:pt x="857" y="1278"/>
                  </a:lnTo>
                  <a:lnTo>
                    <a:pt x="809" y="1272"/>
                  </a:lnTo>
                  <a:lnTo>
                    <a:pt x="807" y="1223"/>
                  </a:lnTo>
                  <a:lnTo>
                    <a:pt x="772" y="1173"/>
                  </a:lnTo>
                  <a:lnTo>
                    <a:pt x="597" y="1161"/>
                  </a:lnTo>
                  <a:lnTo>
                    <a:pt x="589" y="1159"/>
                  </a:lnTo>
                  <a:lnTo>
                    <a:pt x="588" y="1157"/>
                  </a:lnTo>
                  <a:lnTo>
                    <a:pt x="584" y="1154"/>
                  </a:lnTo>
                  <a:lnTo>
                    <a:pt x="634" y="89"/>
                  </a:lnTo>
                  <a:lnTo>
                    <a:pt x="636" y="78"/>
                  </a:lnTo>
                  <a:lnTo>
                    <a:pt x="642" y="70"/>
                  </a:lnTo>
                  <a:lnTo>
                    <a:pt x="650" y="66"/>
                  </a:lnTo>
                  <a:lnTo>
                    <a:pt x="655" y="64"/>
                  </a:lnTo>
                  <a:lnTo>
                    <a:pt x="665" y="62"/>
                  </a:lnTo>
                  <a:lnTo>
                    <a:pt x="1792" y="33"/>
                  </a:lnTo>
                  <a:lnTo>
                    <a:pt x="2009" y="60"/>
                  </a:lnTo>
                  <a:lnTo>
                    <a:pt x="2048" y="83"/>
                  </a:lnTo>
                  <a:lnTo>
                    <a:pt x="2081" y="66"/>
                  </a:lnTo>
                  <a:lnTo>
                    <a:pt x="2017" y="27"/>
                  </a:lnTo>
                  <a:lnTo>
                    <a:pt x="1803" y="0"/>
                  </a:lnTo>
                  <a:lnTo>
                    <a:pt x="603" y="31"/>
                  </a:lnTo>
                  <a:lnTo>
                    <a:pt x="553" y="1194"/>
                  </a:lnTo>
                  <a:lnTo>
                    <a:pt x="764" y="1206"/>
                  </a:lnTo>
                  <a:lnTo>
                    <a:pt x="779" y="1229"/>
                  </a:lnTo>
                  <a:lnTo>
                    <a:pt x="779" y="1295"/>
                  </a:lnTo>
                  <a:lnTo>
                    <a:pt x="838" y="1299"/>
                  </a:lnTo>
                  <a:lnTo>
                    <a:pt x="840" y="1318"/>
                  </a:lnTo>
                  <a:lnTo>
                    <a:pt x="948" y="1326"/>
                  </a:lnTo>
                  <a:lnTo>
                    <a:pt x="560" y="1413"/>
                  </a:lnTo>
                  <a:lnTo>
                    <a:pt x="558" y="1564"/>
                  </a:lnTo>
                  <a:lnTo>
                    <a:pt x="396" y="1545"/>
                  </a:lnTo>
                  <a:lnTo>
                    <a:pt x="279" y="1584"/>
                  </a:lnTo>
                  <a:lnTo>
                    <a:pt x="250" y="1601"/>
                  </a:lnTo>
                  <a:lnTo>
                    <a:pt x="223" y="1617"/>
                  </a:lnTo>
                  <a:lnTo>
                    <a:pt x="182" y="1638"/>
                  </a:lnTo>
                  <a:lnTo>
                    <a:pt x="151" y="1650"/>
                  </a:lnTo>
                  <a:lnTo>
                    <a:pt x="111" y="1663"/>
                  </a:lnTo>
                  <a:lnTo>
                    <a:pt x="64" y="1675"/>
                  </a:lnTo>
                  <a:lnTo>
                    <a:pt x="29" y="1681"/>
                  </a:lnTo>
                  <a:lnTo>
                    <a:pt x="4" y="1689"/>
                  </a:lnTo>
                  <a:lnTo>
                    <a:pt x="0" y="1780"/>
                  </a:lnTo>
                  <a:lnTo>
                    <a:pt x="29" y="1754"/>
                  </a:lnTo>
                  <a:lnTo>
                    <a:pt x="29" y="1706"/>
                  </a:lnTo>
                  <a:lnTo>
                    <a:pt x="101" y="1689"/>
                  </a:lnTo>
                  <a:lnTo>
                    <a:pt x="120" y="1685"/>
                  </a:lnTo>
                  <a:lnTo>
                    <a:pt x="142" y="1677"/>
                  </a:lnTo>
                  <a:lnTo>
                    <a:pt x="211" y="1648"/>
                  </a:lnTo>
                  <a:lnTo>
                    <a:pt x="258" y="1623"/>
                  </a:lnTo>
                  <a:lnTo>
                    <a:pt x="295" y="1601"/>
                  </a:lnTo>
                  <a:lnTo>
                    <a:pt x="318" y="1592"/>
                  </a:lnTo>
                  <a:lnTo>
                    <a:pt x="396" y="1566"/>
                  </a:lnTo>
                  <a:lnTo>
                    <a:pt x="584" y="1592"/>
                  </a:lnTo>
                  <a:lnTo>
                    <a:pt x="586" y="1435"/>
                  </a:lnTo>
                  <a:lnTo>
                    <a:pt x="826" y="1378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32" name="Freeform 8"/>
            <p:cNvSpPr>
              <a:spLocks/>
            </p:cNvSpPr>
            <p:nvPr/>
          </p:nvSpPr>
          <p:spPr bwMode="auto">
            <a:xfrm>
              <a:off x="336" y="1873"/>
              <a:ext cx="913" cy="142"/>
            </a:xfrm>
            <a:custGeom>
              <a:avLst/>
              <a:gdLst/>
              <a:ahLst/>
              <a:cxnLst>
                <a:cxn ang="0">
                  <a:pos x="1359" y="167"/>
                </a:cxn>
                <a:cxn ang="0">
                  <a:pos x="1288" y="194"/>
                </a:cxn>
                <a:cxn ang="0">
                  <a:pos x="29" y="19"/>
                </a:cxn>
                <a:cxn ang="0">
                  <a:pos x="1258" y="223"/>
                </a:cxn>
                <a:cxn ang="0">
                  <a:pos x="1301" y="215"/>
                </a:cxn>
                <a:cxn ang="0">
                  <a:pos x="1344" y="200"/>
                </a:cxn>
                <a:cxn ang="0">
                  <a:pos x="1381" y="180"/>
                </a:cxn>
                <a:cxn ang="0">
                  <a:pos x="1392" y="209"/>
                </a:cxn>
                <a:cxn ang="0">
                  <a:pos x="1617" y="285"/>
                </a:cxn>
                <a:cxn ang="0">
                  <a:pos x="1811" y="157"/>
                </a:cxn>
                <a:cxn ang="0">
                  <a:pos x="1827" y="132"/>
                </a:cxn>
                <a:cxn ang="0">
                  <a:pos x="1825" y="107"/>
                </a:cxn>
                <a:cxn ang="0">
                  <a:pos x="1805" y="85"/>
                </a:cxn>
                <a:cxn ang="0">
                  <a:pos x="1782" y="70"/>
                </a:cxn>
                <a:cxn ang="0">
                  <a:pos x="1743" y="56"/>
                </a:cxn>
                <a:cxn ang="0">
                  <a:pos x="1693" y="43"/>
                </a:cxn>
                <a:cxn ang="0">
                  <a:pos x="1743" y="16"/>
                </a:cxn>
                <a:cxn ang="0">
                  <a:pos x="1611" y="35"/>
                </a:cxn>
                <a:cxn ang="0">
                  <a:pos x="1563" y="37"/>
                </a:cxn>
                <a:cxn ang="0">
                  <a:pos x="1623" y="52"/>
                </a:cxn>
                <a:cxn ang="0">
                  <a:pos x="1712" y="70"/>
                </a:cxn>
                <a:cxn ang="0">
                  <a:pos x="1761" y="87"/>
                </a:cxn>
                <a:cxn ang="0">
                  <a:pos x="1790" y="103"/>
                </a:cxn>
                <a:cxn ang="0">
                  <a:pos x="1799" y="118"/>
                </a:cxn>
                <a:cxn ang="0">
                  <a:pos x="1803" y="130"/>
                </a:cxn>
                <a:cxn ang="0">
                  <a:pos x="1797" y="140"/>
                </a:cxn>
                <a:cxn ang="0">
                  <a:pos x="1792" y="145"/>
                </a:cxn>
                <a:cxn ang="0">
                  <a:pos x="1790" y="188"/>
                </a:cxn>
                <a:cxn ang="0">
                  <a:pos x="1425" y="244"/>
                </a:cxn>
                <a:cxn ang="0">
                  <a:pos x="1421" y="159"/>
                </a:cxn>
                <a:cxn ang="0">
                  <a:pos x="1602" y="116"/>
                </a:cxn>
                <a:cxn ang="0">
                  <a:pos x="1774" y="136"/>
                </a:cxn>
                <a:cxn ang="0">
                  <a:pos x="1782" y="132"/>
                </a:cxn>
                <a:cxn ang="0">
                  <a:pos x="1782" y="120"/>
                </a:cxn>
                <a:cxn ang="0">
                  <a:pos x="1770" y="109"/>
                </a:cxn>
                <a:cxn ang="0">
                  <a:pos x="1745" y="95"/>
                </a:cxn>
                <a:cxn ang="0">
                  <a:pos x="1650" y="68"/>
                </a:cxn>
                <a:cxn ang="0">
                  <a:pos x="1573" y="56"/>
                </a:cxn>
                <a:cxn ang="0">
                  <a:pos x="1524" y="56"/>
                </a:cxn>
                <a:cxn ang="0">
                  <a:pos x="1543" y="99"/>
                </a:cxn>
                <a:cxn ang="0">
                  <a:pos x="1596" y="82"/>
                </a:cxn>
                <a:cxn ang="0">
                  <a:pos x="1633" y="87"/>
                </a:cxn>
                <a:cxn ang="0">
                  <a:pos x="1671" y="95"/>
                </a:cxn>
                <a:cxn ang="0">
                  <a:pos x="1695" y="105"/>
                </a:cxn>
                <a:cxn ang="0">
                  <a:pos x="1617" y="95"/>
                </a:cxn>
                <a:cxn ang="0">
                  <a:pos x="1520" y="103"/>
                </a:cxn>
                <a:cxn ang="0">
                  <a:pos x="1396" y="147"/>
                </a:cxn>
              </a:cxnLst>
              <a:rect l="0" t="0" r="r" b="b"/>
              <a:pathLst>
                <a:path w="1827" h="285">
                  <a:moveTo>
                    <a:pt x="1396" y="147"/>
                  </a:moveTo>
                  <a:lnTo>
                    <a:pt x="1359" y="167"/>
                  </a:lnTo>
                  <a:lnTo>
                    <a:pt x="1317" y="184"/>
                  </a:lnTo>
                  <a:lnTo>
                    <a:pt x="1288" y="194"/>
                  </a:lnTo>
                  <a:lnTo>
                    <a:pt x="1258" y="202"/>
                  </a:lnTo>
                  <a:lnTo>
                    <a:pt x="29" y="19"/>
                  </a:lnTo>
                  <a:lnTo>
                    <a:pt x="0" y="45"/>
                  </a:lnTo>
                  <a:lnTo>
                    <a:pt x="1258" y="223"/>
                  </a:lnTo>
                  <a:lnTo>
                    <a:pt x="1280" y="221"/>
                  </a:lnTo>
                  <a:lnTo>
                    <a:pt x="1301" y="215"/>
                  </a:lnTo>
                  <a:lnTo>
                    <a:pt x="1326" y="208"/>
                  </a:lnTo>
                  <a:lnTo>
                    <a:pt x="1344" y="200"/>
                  </a:lnTo>
                  <a:lnTo>
                    <a:pt x="1367" y="188"/>
                  </a:lnTo>
                  <a:lnTo>
                    <a:pt x="1381" y="180"/>
                  </a:lnTo>
                  <a:lnTo>
                    <a:pt x="1396" y="173"/>
                  </a:lnTo>
                  <a:lnTo>
                    <a:pt x="1392" y="209"/>
                  </a:lnTo>
                  <a:lnTo>
                    <a:pt x="1408" y="266"/>
                  </a:lnTo>
                  <a:lnTo>
                    <a:pt x="1617" y="285"/>
                  </a:lnTo>
                  <a:lnTo>
                    <a:pt x="1809" y="204"/>
                  </a:lnTo>
                  <a:lnTo>
                    <a:pt x="1811" y="157"/>
                  </a:lnTo>
                  <a:lnTo>
                    <a:pt x="1821" y="145"/>
                  </a:lnTo>
                  <a:lnTo>
                    <a:pt x="1827" y="132"/>
                  </a:lnTo>
                  <a:lnTo>
                    <a:pt x="1827" y="120"/>
                  </a:lnTo>
                  <a:lnTo>
                    <a:pt x="1825" y="107"/>
                  </a:lnTo>
                  <a:lnTo>
                    <a:pt x="1817" y="95"/>
                  </a:lnTo>
                  <a:lnTo>
                    <a:pt x="1805" y="85"/>
                  </a:lnTo>
                  <a:lnTo>
                    <a:pt x="1794" y="76"/>
                  </a:lnTo>
                  <a:lnTo>
                    <a:pt x="1782" y="70"/>
                  </a:lnTo>
                  <a:lnTo>
                    <a:pt x="1761" y="62"/>
                  </a:lnTo>
                  <a:lnTo>
                    <a:pt x="1743" y="56"/>
                  </a:lnTo>
                  <a:lnTo>
                    <a:pt x="1716" y="49"/>
                  </a:lnTo>
                  <a:lnTo>
                    <a:pt x="1693" y="43"/>
                  </a:lnTo>
                  <a:lnTo>
                    <a:pt x="1673" y="39"/>
                  </a:lnTo>
                  <a:lnTo>
                    <a:pt x="1743" y="16"/>
                  </a:lnTo>
                  <a:lnTo>
                    <a:pt x="1718" y="0"/>
                  </a:lnTo>
                  <a:lnTo>
                    <a:pt x="1611" y="35"/>
                  </a:lnTo>
                  <a:lnTo>
                    <a:pt x="1575" y="33"/>
                  </a:lnTo>
                  <a:lnTo>
                    <a:pt x="1563" y="37"/>
                  </a:lnTo>
                  <a:lnTo>
                    <a:pt x="1553" y="43"/>
                  </a:lnTo>
                  <a:lnTo>
                    <a:pt x="1623" y="52"/>
                  </a:lnTo>
                  <a:lnTo>
                    <a:pt x="1675" y="60"/>
                  </a:lnTo>
                  <a:lnTo>
                    <a:pt x="1712" y="70"/>
                  </a:lnTo>
                  <a:lnTo>
                    <a:pt x="1741" y="80"/>
                  </a:lnTo>
                  <a:lnTo>
                    <a:pt x="1761" y="87"/>
                  </a:lnTo>
                  <a:lnTo>
                    <a:pt x="1776" y="93"/>
                  </a:lnTo>
                  <a:lnTo>
                    <a:pt x="1790" y="103"/>
                  </a:lnTo>
                  <a:lnTo>
                    <a:pt x="1796" y="111"/>
                  </a:lnTo>
                  <a:lnTo>
                    <a:pt x="1799" y="118"/>
                  </a:lnTo>
                  <a:lnTo>
                    <a:pt x="1801" y="122"/>
                  </a:lnTo>
                  <a:lnTo>
                    <a:pt x="1803" y="130"/>
                  </a:lnTo>
                  <a:lnTo>
                    <a:pt x="1801" y="136"/>
                  </a:lnTo>
                  <a:lnTo>
                    <a:pt x="1797" y="140"/>
                  </a:lnTo>
                  <a:lnTo>
                    <a:pt x="1796" y="144"/>
                  </a:lnTo>
                  <a:lnTo>
                    <a:pt x="1792" y="145"/>
                  </a:lnTo>
                  <a:lnTo>
                    <a:pt x="1790" y="167"/>
                  </a:lnTo>
                  <a:lnTo>
                    <a:pt x="1790" y="188"/>
                  </a:lnTo>
                  <a:lnTo>
                    <a:pt x="1609" y="262"/>
                  </a:lnTo>
                  <a:lnTo>
                    <a:pt x="1425" y="244"/>
                  </a:lnTo>
                  <a:lnTo>
                    <a:pt x="1416" y="213"/>
                  </a:lnTo>
                  <a:lnTo>
                    <a:pt x="1421" y="159"/>
                  </a:lnTo>
                  <a:lnTo>
                    <a:pt x="1514" y="122"/>
                  </a:lnTo>
                  <a:lnTo>
                    <a:pt x="1602" y="116"/>
                  </a:lnTo>
                  <a:lnTo>
                    <a:pt x="1766" y="138"/>
                  </a:lnTo>
                  <a:lnTo>
                    <a:pt x="1774" y="136"/>
                  </a:lnTo>
                  <a:lnTo>
                    <a:pt x="1780" y="134"/>
                  </a:lnTo>
                  <a:lnTo>
                    <a:pt x="1782" y="132"/>
                  </a:lnTo>
                  <a:lnTo>
                    <a:pt x="1784" y="126"/>
                  </a:lnTo>
                  <a:lnTo>
                    <a:pt x="1782" y="120"/>
                  </a:lnTo>
                  <a:lnTo>
                    <a:pt x="1778" y="114"/>
                  </a:lnTo>
                  <a:lnTo>
                    <a:pt x="1770" y="109"/>
                  </a:lnTo>
                  <a:lnTo>
                    <a:pt x="1763" y="103"/>
                  </a:lnTo>
                  <a:lnTo>
                    <a:pt x="1745" y="95"/>
                  </a:lnTo>
                  <a:lnTo>
                    <a:pt x="1710" y="82"/>
                  </a:lnTo>
                  <a:lnTo>
                    <a:pt x="1650" y="68"/>
                  </a:lnTo>
                  <a:lnTo>
                    <a:pt x="1606" y="60"/>
                  </a:lnTo>
                  <a:lnTo>
                    <a:pt x="1573" y="56"/>
                  </a:lnTo>
                  <a:lnTo>
                    <a:pt x="1545" y="56"/>
                  </a:lnTo>
                  <a:lnTo>
                    <a:pt x="1524" y="56"/>
                  </a:lnTo>
                  <a:lnTo>
                    <a:pt x="1520" y="103"/>
                  </a:lnTo>
                  <a:lnTo>
                    <a:pt x="1543" y="99"/>
                  </a:lnTo>
                  <a:lnTo>
                    <a:pt x="1545" y="80"/>
                  </a:lnTo>
                  <a:lnTo>
                    <a:pt x="1596" y="82"/>
                  </a:lnTo>
                  <a:lnTo>
                    <a:pt x="1613" y="85"/>
                  </a:lnTo>
                  <a:lnTo>
                    <a:pt x="1633" y="87"/>
                  </a:lnTo>
                  <a:lnTo>
                    <a:pt x="1654" y="91"/>
                  </a:lnTo>
                  <a:lnTo>
                    <a:pt x="1671" y="95"/>
                  </a:lnTo>
                  <a:lnTo>
                    <a:pt x="1685" y="101"/>
                  </a:lnTo>
                  <a:lnTo>
                    <a:pt x="1695" y="105"/>
                  </a:lnTo>
                  <a:lnTo>
                    <a:pt x="1708" y="109"/>
                  </a:lnTo>
                  <a:lnTo>
                    <a:pt x="1617" y="95"/>
                  </a:lnTo>
                  <a:lnTo>
                    <a:pt x="1543" y="99"/>
                  </a:lnTo>
                  <a:lnTo>
                    <a:pt x="1520" y="103"/>
                  </a:lnTo>
                  <a:lnTo>
                    <a:pt x="1427" y="134"/>
                  </a:lnTo>
                  <a:lnTo>
                    <a:pt x="1396" y="14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33" name="Freeform 9"/>
            <p:cNvSpPr>
              <a:spLocks/>
            </p:cNvSpPr>
            <p:nvPr/>
          </p:nvSpPr>
          <p:spPr bwMode="auto">
            <a:xfrm>
              <a:off x="1155" y="1038"/>
              <a:ext cx="358" cy="842"/>
            </a:xfrm>
            <a:custGeom>
              <a:avLst/>
              <a:gdLst/>
              <a:ahLst/>
              <a:cxnLst>
                <a:cxn ang="0">
                  <a:pos x="231" y="1578"/>
                </a:cxn>
                <a:cxn ang="0">
                  <a:pos x="86" y="1630"/>
                </a:cxn>
                <a:cxn ang="0">
                  <a:pos x="78" y="1632"/>
                </a:cxn>
                <a:cxn ang="0">
                  <a:pos x="80" y="1669"/>
                </a:cxn>
                <a:cxn ang="0">
                  <a:pos x="105" y="1685"/>
                </a:cxn>
                <a:cxn ang="0">
                  <a:pos x="103" y="1656"/>
                </a:cxn>
                <a:cxn ang="0">
                  <a:pos x="400" y="1555"/>
                </a:cxn>
                <a:cxn ang="0">
                  <a:pos x="470" y="1559"/>
                </a:cxn>
                <a:cxn ang="0">
                  <a:pos x="573" y="1524"/>
                </a:cxn>
                <a:cxn ang="0">
                  <a:pos x="574" y="1283"/>
                </a:cxn>
                <a:cxn ang="0">
                  <a:pos x="357" y="1266"/>
                </a:cxn>
                <a:cxn ang="0">
                  <a:pos x="357" y="1243"/>
                </a:cxn>
                <a:cxn ang="0">
                  <a:pos x="94" y="1221"/>
                </a:cxn>
                <a:cxn ang="0">
                  <a:pos x="119" y="1212"/>
                </a:cxn>
                <a:cxn ang="0">
                  <a:pos x="309" y="1223"/>
                </a:cxn>
                <a:cxn ang="0">
                  <a:pos x="384" y="1208"/>
                </a:cxn>
                <a:cxn ang="0">
                  <a:pos x="388" y="1099"/>
                </a:cxn>
                <a:cxn ang="0">
                  <a:pos x="671" y="1070"/>
                </a:cxn>
                <a:cxn ang="0">
                  <a:pos x="716" y="246"/>
                </a:cxn>
                <a:cxn ang="0">
                  <a:pos x="437" y="153"/>
                </a:cxn>
                <a:cxn ang="0">
                  <a:pos x="443" y="0"/>
                </a:cxn>
                <a:cxn ang="0">
                  <a:pos x="410" y="17"/>
                </a:cxn>
                <a:cxn ang="0">
                  <a:pos x="402" y="171"/>
                </a:cxn>
                <a:cxn ang="0">
                  <a:pos x="679" y="273"/>
                </a:cxn>
                <a:cxn ang="0">
                  <a:pos x="677" y="341"/>
                </a:cxn>
                <a:cxn ang="0">
                  <a:pos x="671" y="450"/>
                </a:cxn>
                <a:cxn ang="0">
                  <a:pos x="650" y="868"/>
                </a:cxn>
                <a:cxn ang="0">
                  <a:pos x="644" y="971"/>
                </a:cxn>
                <a:cxn ang="0">
                  <a:pos x="638" y="1037"/>
                </a:cxn>
                <a:cxn ang="0">
                  <a:pos x="353" y="1066"/>
                </a:cxn>
                <a:cxn ang="0">
                  <a:pos x="350" y="1179"/>
                </a:cxn>
                <a:cxn ang="0">
                  <a:pos x="309" y="1186"/>
                </a:cxn>
                <a:cxn ang="0">
                  <a:pos x="154" y="1179"/>
                </a:cxn>
                <a:cxn ang="0">
                  <a:pos x="0" y="1229"/>
                </a:cxn>
                <a:cxn ang="0">
                  <a:pos x="0" y="1245"/>
                </a:cxn>
                <a:cxn ang="0">
                  <a:pos x="334" y="1276"/>
                </a:cxn>
                <a:cxn ang="0">
                  <a:pos x="334" y="1299"/>
                </a:cxn>
                <a:cxn ang="0">
                  <a:pos x="538" y="1314"/>
                </a:cxn>
                <a:cxn ang="0">
                  <a:pos x="536" y="1473"/>
                </a:cxn>
                <a:cxn ang="0">
                  <a:pos x="534" y="1500"/>
                </a:cxn>
                <a:cxn ang="0">
                  <a:pos x="464" y="1524"/>
                </a:cxn>
                <a:cxn ang="0">
                  <a:pos x="406" y="1522"/>
                </a:cxn>
                <a:cxn ang="0">
                  <a:pos x="231" y="1578"/>
                </a:cxn>
              </a:cxnLst>
              <a:rect l="0" t="0" r="r" b="b"/>
              <a:pathLst>
                <a:path w="716" h="1685">
                  <a:moveTo>
                    <a:pt x="231" y="1578"/>
                  </a:moveTo>
                  <a:lnTo>
                    <a:pt x="86" y="1630"/>
                  </a:lnTo>
                  <a:lnTo>
                    <a:pt x="78" y="1632"/>
                  </a:lnTo>
                  <a:lnTo>
                    <a:pt x="80" y="1669"/>
                  </a:lnTo>
                  <a:lnTo>
                    <a:pt x="105" y="1685"/>
                  </a:lnTo>
                  <a:lnTo>
                    <a:pt x="103" y="1656"/>
                  </a:lnTo>
                  <a:lnTo>
                    <a:pt x="400" y="1555"/>
                  </a:lnTo>
                  <a:lnTo>
                    <a:pt x="470" y="1559"/>
                  </a:lnTo>
                  <a:lnTo>
                    <a:pt x="573" y="1524"/>
                  </a:lnTo>
                  <a:lnTo>
                    <a:pt x="574" y="1283"/>
                  </a:lnTo>
                  <a:lnTo>
                    <a:pt x="357" y="1266"/>
                  </a:lnTo>
                  <a:lnTo>
                    <a:pt x="357" y="1243"/>
                  </a:lnTo>
                  <a:lnTo>
                    <a:pt x="94" y="1221"/>
                  </a:lnTo>
                  <a:lnTo>
                    <a:pt x="119" y="1212"/>
                  </a:lnTo>
                  <a:lnTo>
                    <a:pt x="309" y="1223"/>
                  </a:lnTo>
                  <a:lnTo>
                    <a:pt x="384" y="1208"/>
                  </a:lnTo>
                  <a:lnTo>
                    <a:pt x="388" y="1099"/>
                  </a:lnTo>
                  <a:lnTo>
                    <a:pt x="671" y="1070"/>
                  </a:lnTo>
                  <a:lnTo>
                    <a:pt x="716" y="246"/>
                  </a:lnTo>
                  <a:lnTo>
                    <a:pt x="437" y="153"/>
                  </a:lnTo>
                  <a:lnTo>
                    <a:pt x="443" y="0"/>
                  </a:lnTo>
                  <a:lnTo>
                    <a:pt x="410" y="17"/>
                  </a:lnTo>
                  <a:lnTo>
                    <a:pt x="402" y="171"/>
                  </a:lnTo>
                  <a:lnTo>
                    <a:pt x="679" y="273"/>
                  </a:lnTo>
                  <a:lnTo>
                    <a:pt x="677" y="341"/>
                  </a:lnTo>
                  <a:lnTo>
                    <a:pt x="671" y="450"/>
                  </a:lnTo>
                  <a:lnTo>
                    <a:pt x="650" y="868"/>
                  </a:lnTo>
                  <a:lnTo>
                    <a:pt x="644" y="971"/>
                  </a:lnTo>
                  <a:lnTo>
                    <a:pt x="638" y="1037"/>
                  </a:lnTo>
                  <a:lnTo>
                    <a:pt x="353" y="1066"/>
                  </a:lnTo>
                  <a:lnTo>
                    <a:pt x="350" y="1179"/>
                  </a:lnTo>
                  <a:lnTo>
                    <a:pt x="309" y="1186"/>
                  </a:lnTo>
                  <a:lnTo>
                    <a:pt x="154" y="1179"/>
                  </a:lnTo>
                  <a:lnTo>
                    <a:pt x="0" y="1229"/>
                  </a:lnTo>
                  <a:lnTo>
                    <a:pt x="0" y="1245"/>
                  </a:lnTo>
                  <a:lnTo>
                    <a:pt x="334" y="1276"/>
                  </a:lnTo>
                  <a:lnTo>
                    <a:pt x="334" y="1299"/>
                  </a:lnTo>
                  <a:lnTo>
                    <a:pt x="538" y="1314"/>
                  </a:lnTo>
                  <a:lnTo>
                    <a:pt x="536" y="1473"/>
                  </a:lnTo>
                  <a:lnTo>
                    <a:pt x="534" y="1500"/>
                  </a:lnTo>
                  <a:lnTo>
                    <a:pt x="464" y="1524"/>
                  </a:lnTo>
                  <a:lnTo>
                    <a:pt x="406" y="1522"/>
                  </a:lnTo>
                  <a:lnTo>
                    <a:pt x="231" y="1578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34" name="Freeform 10"/>
            <p:cNvSpPr>
              <a:spLocks/>
            </p:cNvSpPr>
            <p:nvPr/>
          </p:nvSpPr>
          <p:spPr bwMode="auto">
            <a:xfrm>
              <a:off x="628" y="1022"/>
              <a:ext cx="610" cy="602"/>
            </a:xfrm>
            <a:custGeom>
              <a:avLst/>
              <a:gdLst/>
              <a:ahLst/>
              <a:cxnLst>
                <a:cxn ang="0">
                  <a:pos x="188" y="1140"/>
                </a:cxn>
                <a:cxn ang="0">
                  <a:pos x="892" y="1190"/>
                </a:cxn>
                <a:cxn ang="0">
                  <a:pos x="1140" y="1206"/>
                </a:cxn>
                <a:cxn ang="0">
                  <a:pos x="1148" y="1206"/>
                </a:cxn>
                <a:cxn ang="0">
                  <a:pos x="1151" y="1202"/>
                </a:cxn>
                <a:cxn ang="0">
                  <a:pos x="1155" y="1198"/>
                </a:cxn>
                <a:cxn ang="0">
                  <a:pos x="1157" y="1190"/>
                </a:cxn>
                <a:cxn ang="0">
                  <a:pos x="1219" y="12"/>
                </a:cxn>
                <a:cxn ang="0">
                  <a:pos x="1219" y="8"/>
                </a:cxn>
                <a:cxn ang="0">
                  <a:pos x="1213" y="4"/>
                </a:cxn>
                <a:cxn ang="0">
                  <a:pos x="1208" y="0"/>
                </a:cxn>
                <a:cxn ang="0">
                  <a:pos x="81" y="29"/>
                </a:cxn>
                <a:cxn ang="0">
                  <a:pos x="71" y="31"/>
                </a:cxn>
                <a:cxn ang="0">
                  <a:pos x="66" y="33"/>
                </a:cxn>
                <a:cxn ang="0">
                  <a:pos x="58" y="37"/>
                </a:cxn>
                <a:cxn ang="0">
                  <a:pos x="52" y="45"/>
                </a:cxn>
                <a:cxn ang="0">
                  <a:pos x="50" y="56"/>
                </a:cxn>
                <a:cxn ang="0">
                  <a:pos x="0" y="1121"/>
                </a:cxn>
                <a:cxn ang="0">
                  <a:pos x="4" y="1124"/>
                </a:cxn>
                <a:cxn ang="0">
                  <a:pos x="5" y="1126"/>
                </a:cxn>
                <a:cxn ang="0">
                  <a:pos x="13" y="1128"/>
                </a:cxn>
                <a:cxn ang="0">
                  <a:pos x="188" y="1140"/>
                </a:cxn>
              </a:cxnLst>
              <a:rect l="0" t="0" r="r" b="b"/>
              <a:pathLst>
                <a:path w="1219" h="1206">
                  <a:moveTo>
                    <a:pt x="188" y="1140"/>
                  </a:moveTo>
                  <a:lnTo>
                    <a:pt x="892" y="1190"/>
                  </a:lnTo>
                  <a:lnTo>
                    <a:pt x="1140" y="1206"/>
                  </a:lnTo>
                  <a:lnTo>
                    <a:pt x="1148" y="1206"/>
                  </a:lnTo>
                  <a:lnTo>
                    <a:pt x="1151" y="1202"/>
                  </a:lnTo>
                  <a:lnTo>
                    <a:pt x="1155" y="1198"/>
                  </a:lnTo>
                  <a:lnTo>
                    <a:pt x="1157" y="1190"/>
                  </a:lnTo>
                  <a:lnTo>
                    <a:pt x="1219" y="12"/>
                  </a:lnTo>
                  <a:lnTo>
                    <a:pt x="1219" y="8"/>
                  </a:lnTo>
                  <a:lnTo>
                    <a:pt x="1213" y="4"/>
                  </a:lnTo>
                  <a:lnTo>
                    <a:pt x="1208" y="0"/>
                  </a:lnTo>
                  <a:lnTo>
                    <a:pt x="81" y="29"/>
                  </a:lnTo>
                  <a:lnTo>
                    <a:pt x="71" y="31"/>
                  </a:lnTo>
                  <a:lnTo>
                    <a:pt x="66" y="33"/>
                  </a:lnTo>
                  <a:lnTo>
                    <a:pt x="58" y="37"/>
                  </a:lnTo>
                  <a:lnTo>
                    <a:pt x="52" y="45"/>
                  </a:lnTo>
                  <a:lnTo>
                    <a:pt x="50" y="56"/>
                  </a:lnTo>
                  <a:lnTo>
                    <a:pt x="0" y="1121"/>
                  </a:lnTo>
                  <a:lnTo>
                    <a:pt x="4" y="1124"/>
                  </a:lnTo>
                  <a:lnTo>
                    <a:pt x="5" y="1126"/>
                  </a:lnTo>
                  <a:lnTo>
                    <a:pt x="13" y="1128"/>
                  </a:lnTo>
                  <a:lnTo>
                    <a:pt x="188" y="114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35" name="Freeform 11"/>
            <p:cNvSpPr>
              <a:spLocks/>
            </p:cNvSpPr>
            <p:nvPr/>
          </p:nvSpPr>
          <p:spPr bwMode="auto">
            <a:xfrm>
              <a:off x="672" y="1088"/>
              <a:ext cx="502" cy="470"/>
            </a:xfrm>
            <a:custGeom>
              <a:avLst/>
              <a:gdLst/>
              <a:ahLst/>
              <a:cxnLst>
                <a:cxn ang="0">
                  <a:pos x="13" y="876"/>
                </a:cxn>
                <a:cxn ang="0">
                  <a:pos x="8" y="872"/>
                </a:cxn>
                <a:cxn ang="0">
                  <a:pos x="4" y="868"/>
                </a:cxn>
                <a:cxn ang="0">
                  <a:pos x="2" y="864"/>
                </a:cxn>
                <a:cxn ang="0">
                  <a:pos x="0" y="857"/>
                </a:cxn>
                <a:cxn ang="0">
                  <a:pos x="43" y="42"/>
                </a:cxn>
                <a:cxn ang="0">
                  <a:pos x="46" y="33"/>
                </a:cxn>
                <a:cxn ang="0">
                  <a:pos x="60" y="23"/>
                </a:cxn>
                <a:cxn ang="0">
                  <a:pos x="944" y="0"/>
                </a:cxn>
                <a:cxn ang="0">
                  <a:pos x="969" y="0"/>
                </a:cxn>
                <a:cxn ang="0">
                  <a:pos x="983" y="2"/>
                </a:cxn>
                <a:cxn ang="0">
                  <a:pos x="991" y="4"/>
                </a:cxn>
                <a:cxn ang="0">
                  <a:pos x="998" y="9"/>
                </a:cxn>
                <a:cxn ang="0">
                  <a:pos x="1000" y="13"/>
                </a:cxn>
                <a:cxn ang="0">
                  <a:pos x="1002" y="19"/>
                </a:cxn>
                <a:cxn ang="0">
                  <a:pos x="1002" y="23"/>
                </a:cxn>
                <a:cxn ang="0">
                  <a:pos x="960" y="895"/>
                </a:cxn>
                <a:cxn ang="0">
                  <a:pos x="958" y="909"/>
                </a:cxn>
                <a:cxn ang="0">
                  <a:pos x="956" y="923"/>
                </a:cxn>
                <a:cxn ang="0">
                  <a:pos x="950" y="930"/>
                </a:cxn>
                <a:cxn ang="0">
                  <a:pos x="940" y="936"/>
                </a:cxn>
                <a:cxn ang="0">
                  <a:pos x="931" y="938"/>
                </a:cxn>
                <a:cxn ang="0">
                  <a:pos x="13" y="876"/>
                </a:cxn>
              </a:cxnLst>
              <a:rect l="0" t="0" r="r" b="b"/>
              <a:pathLst>
                <a:path w="1002" h="938">
                  <a:moveTo>
                    <a:pt x="13" y="876"/>
                  </a:moveTo>
                  <a:lnTo>
                    <a:pt x="8" y="872"/>
                  </a:lnTo>
                  <a:lnTo>
                    <a:pt x="4" y="868"/>
                  </a:lnTo>
                  <a:lnTo>
                    <a:pt x="2" y="864"/>
                  </a:lnTo>
                  <a:lnTo>
                    <a:pt x="0" y="857"/>
                  </a:lnTo>
                  <a:lnTo>
                    <a:pt x="43" y="42"/>
                  </a:lnTo>
                  <a:lnTo>
                    <a:pt x="46" y="33"/>
                  </a:lnTo>
                  <a:lnTo>
                    <a:pt x="60" y="23"/>
                  </a:lnTo>
                  <a:lnTo>
                    <a:pt x="944" y="0"/>
                  </a:lnTo>
                  <a:lnTo>
                    <a:pt x="969" y="0"/>
                  </a:lnTo>
                  <a:lnTo>
                    <a:pt x="983" y="2"/>
                  </a:lnTo>
                  <a:lnTo>
                    <a:pt x="991" y="4"/>
                  </a:lnTo>
                  <a:lnTo>
                    <a:pt x="998" y="9"/>
                  </a:lnTo>
                  <a:lnTo>
                    <a:pt x="1000" y="13"/>
                  </a:lnTo>
                  <a:lnTo>
                    <a:pt x="1002" y="19"/>
                  </a:lnTo>
                  <a:lnTo>
                    <a:pt x="1002" y="23"/>
                  </a:lnTo>
                  <a:lnTo>
                    <a:pt x="960" y="895"/>
                  </a:lnTo>
                  <a:lnTo>
                    <a:pt x="958" y="909"/>
                  </a:lnTo>
                  <a:lnTo>
                    <a:pt x="956" y="923"/>
                  </a:lnTo>
                  <a:lnTo>
                    <a:pt x="950" y="930"/>
                  </a:lnTo>
                  <a:lnTo>
                    <a:pt x="940" y="936"/>
                  </a:lnTo>
                  <a:lnTo>
                    <a:pt x="931" y="938"/>
                  </a:lnTo>
                  <a:lnTo>
                    <a:pt x="13" y="87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36" name="Freeform 12"/>
            <p:cNvSpPr>
              <a:spLocks/>
            </p:cNvSpPr>
            <p:nvPr/>
          </p:nvSpPr>
          <p:spPr bwMode="auto">
            <a:xfrm>
              <a:off x="686" y="1101"/>
              <a:ext cx="480" cy="442"/>
            </a:xfrm>
            <a:custGeom>
              <a:avLst/>
              <a:gdLst/>
              <a:ahLst/>
              <a:cxnLst>
                <a:cxn ang="0">
                  <a:pos x="960" y="0"/>
                </a:cxn>
                <a:cxn ang="0">
                  <a:pos x="43" y="21"/>
                </a:cxn>
                <a:cxn ang="0">
                  <a:pos x="0" y="826"/>
                </a:cxn>
                <a:cxn ang="0">
                  <a:pos x="909" y="884"/>
                </a:cxn>
                <a:cxn ang="0">
                  <a:pos x="960" y="0"/>
                </a:cxn>
              </a:cxnLst>
              <a:rect l="0" t="0" r="r" b="b"/>
              <a:pathLst>
                <a:path w="960" h="884">
                  <a:moveTo>
                    <a:pt x="960" y="0"/>
                  </a:moveTo>
                  <a:lnTo>
                    <a:pt x="43" y="21"/>
                  </a:lnTo>
                  <a:lnTo>
                    <a:pt x="0" y="826"/>
                  </a:lnTo>
                  <a:lnTo>
                    <a:pt x="909" y="884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tx1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37" name="Freeform 13"/>
            <p:cNvSpPr>
              <a:spLocks/>
            </p:cNvSpPr>
            <p:nvPr/>
          </p:nvSpPr>
          <p:spPr bwMode="auto">
            <a:xfrm>
              <a:off x="1198" y="1022"/>
              <a:ext cx="142" cy="609"/>
            </a:xfrm>
            <a:custGeom>
              <a:avLst/>
              <a:gdLst/>
              <a:ahLst/>
              <a:cxnLst>
                <a:cxn ang="0">
                  <a:pos x="68" y="1212"/>
                </a:cxn>
                <a:cxn ang="0">
                  <a:pos x="223" y="1219"/>
                </a:cxn>
                <a:cxn ang="0">
                  <a:pos x="236" y="880"/>
                </a:cxn>
                <a:cxn ang="0">
                  <a:pos x="260" y="463"/>
                </a:cxn>
                <a:cxn ang="0">
                  <a:pos x="285" y="27"/>
                </a:cxn>
                <a:cxn ang="0">
                  <a:pos x="68" y="0"/>
                </a:cxn>
                <a:cxn ang="0">
                  <a:pos x="73" y="4"/>
                </a:cxn>
                <a:cxn ang="0">
                  <a:pos x="79" y="8"/>
                </a:cxn>
                <a:cxn ang="0">
                  <a:pos x="79" y="12"/>
                </a:cxn>
                <a:cxn ang="0">
                  <a:pos x="17" y="1190"/>
                </a:cxn>
                <a:cxn ang="0">
                  <a:pos x="15" y="1198"/>
                </a:cxn>
                <a:cxn ang="0">
                  <a:pos x="11" y="1202"/>
                </a:cxn>
                <a:cxn ang="0">
                  <a:pos x="8" y="1206"/>
                </a:cxn>
                <a:cxn ang="0">
                  <a:pos x="0" y="1206"/>
                </a:cxn>
                <a:cxn ang="0">
                  <a:pos x="68" y="1212"/>
                </a:cxn>
              </a:cxnLst>
              <a:rect l="0" t="0" r="r" b="b"/>
              <a:pathLst>
                <a:path w="285" h="1219">
                  <a:moveTo>
                    <a:pt x="68" y="1212"/>
                  </a:moveTo>
                  <a:lnTo>
                    <a:pt x="223" y="1219"/>
                  </a:lnTo>
                  <a:lnTo>
                    <a:pt x="236" y="880"/>
                  </a:lnTo>
                  <a:lnTo>
                    <a:pt x="260" y="463"/>
                  </a:lnTo>
                  <a:lnTo>
                    <a:pt x="285" y="27"/>
                  </a:lnTo>
                  <a:lnTo>
                    <a:pt x="68" y="0"/>
                  </a:lnTo>
                  <a:lnTo>
                    <a:pt x="73" y="4"/>
                  </a:lnTo>
                  <a:lnTo>
                    <a:pt x="79" y="8"/>
                  </a:lnTo>
                  <a:lnTo>
                    <a:pt x="79" y="12"/>
                  </a:lnTo>
                  <a:lnTo>
                    <a:pt x="17" y="1190"/>
                  </a:lnTo>
                  <a:lnTo>
                    <a:pt x="15" y="1198"/>
                  </a:lnTo>
                  <a:lnTo>
                    <a:pt x="11" y="1202"/>
                  </a:lnTo>
                  <a:lnTo>
                    <a:pt x="8" y="1206"/>
                  </a:lnTo>
                  <a:lnTo>
                    <a:pt x="0" y="1206"/>
                  </a:lnTo>
                  <a:lnTo>
                    <a:pt x="68" y="1212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38" name="Freeform 14"/>
            <p:cNvSpPr>
              <a:spLocks/>
            </p:cNvSpPr>
            <p:nvPr/>
          </p:nvSpPr>
          <p:spPr bwMode="auto">
            <a:xfrm>
              <a:off x="1309" y="1035"/>
              <a:ext cx="186" cy="596"/>
            </a:xfrm>
            <a:custGeom>
              <a:avLst/>
              <a:gdLst/>
              <a:ahLst/>
              <a:cxnLst>
                <a:cxn ang="0">
                  <a:pos x="335" y="977"/>
                </a:cxn>
                <a:cxn ang="0">
                  <a:pos x="52" y="971"/>
                </a:cxn>
                <a:cxn ang="0">
                  <a:pos x="54" y="857"/>
                </a:cxn>
                <a:cxn ang="0">
                  <a:pos x="341" y="874"/>
                </a:cxn>
                <a:cxn ang="0">
                  <a:pos x="362" y="456"/>
                </a:cxn>
                <a:cxn ang="0">
                  <a:pos x="77" y="398"/>
                </a:cxn>
                <a:cxn ang="0">
                  <a:pos x="83" y="277"/>
                </a:cxn>
                <a:cxn ang="0">
                  <a:pos x="368" y="347"/>
                </a:cxn>
                <a:cxn ang="0">
                  <a:pos x="370" y="279"/>
                </a:cxn>
                <a:cxn ang="0">
                  <a:pos x="93" y="177"/>
                </a:cxn>
                <a:cxn ang="0">
                  <a:pos x="101" y="23"/>
                </a:cxn>
                <a:cxn ang="0">
                  <a:pos x="62" y="0"/>
                </a:cxn>
                <a:cxn ang="0">
                  <a:pos x="37" y="436"/>
                </a:cxn>
                <a:cxn ang="0">
                  <a:pos x="13" y="853"/>
                </a:cxn>
                <a:cxn ang="0">
                  <a:pos x="0" y="1192"/>
                </a:cxn>
                <a:cxn ang="0">
                  <a:pos x="41" y="1185"/>
                </a:cxn>
                <a:cxn ang="0">
                  <a:pos x="44" y="1072"/>
                </a:cxn>
                <a:cxn ang="0">
                  <a:pos x="329" y="1043"/>
                </a:cxn>
                <a:cxn ang="0">
                  <a:pos x="335" y="977"/>
                </a:cxn>
              </a:cxnLst>
              <a:rect l="0" t="0" r="r" b="b"/>
              <a:pathLst>
                <a:path w="370" h="1192">
                  <a:moveTo>
                    <a:pt x="335" y="977"/>
                  </a:moveTo>
                  <a:lnTo>
                    <a:pt x="52" y="971"/>
                  </a:lnTo>
                  <a:lnTo>
                    <a:pt x="54" y="857"/>
                  </a:lnTo>
                  <a:lnTo>
                    <a:pt x="341" y="874"/>
                  </a:lnTo>
                  <a:lnTo>
                    <a:pt x="362" y="456"/>
                  </a:lnTo>
                  <a:lnTo>
                    <a:pt x="77" y="398"/>
                  </a:lnTo>
                  <a:lnTo>
                    <a:pt x="83" y="277"/>
                  </a:lnTo>
                  <a:lnTo>
                    <a:pt x="368" y="347"/>
                  </a:lnTo>
                  <a:lnTo>
                    <a:pt x="370" y="279"/>
                  </a:lnTo>
                  <a:lnTo>
                    <a:pt x="93" y="177"/>
                  </a:lnTo>
                  <a:lnTo>
                    <a:pt x="101" y="23"/>
                  </a:lnTo>
                  <a:lnTo>
                    <a:pt x="62" y="0"/>
                  </a:lnTo>
                  <a:lnTo>
                    <a:pt x="37" y="436"/>
                  </a:lnTo>
                  <a:lnTo>
                    <a:pt x="13" y="853"/>
                  </a:lnTo>
                  <a:lnTo>
                    <a:pt x="0" y="1192"/>
                  </a:lnTo>
                  <a:lnTo>
                    <a:pt x="41" y="1185"/>
                  </a:lnTo>
                  <a:lnTo>
                    <a:pt x="44" y="1072"/>
                  </a:lnTo>
                  <a:lnTo>
                    <a:pt x="329" y="1043"/>
                  </a:lnTo>
                  <a:lnTo>
                    <a:pt x="335" y="977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39" name="Freeform 15"/>
            <p:cNvSpPr>
              <a:spLocks/>
            </p:cNvSpPr>
            <p:nvPr/>
          </p:nvSpPr>
          <p:spPr bwMode="auto">
            <a:xfrm>
              <a:off x="1348" y="1174"/>
              <a:ext cx="146" cy="89"/>
            </a:xfrm>
            <a:custGeom>
              <a:avLst/>
              <a:gdLst/>
              <a:ahLst/>
              <a:cxnLst>
                <a:cxn ang="0">
                  <a:pos x="285" y="179"/>
                </a:cxn>
                <a:cxn ang="0">
                  <a:pos x="291" y="70"/>
                </a:cxn>
                <a:cxn ang="0">
                  <a:pos x="6" y="0"/>
                </a:cxn>
                <a:cxn ang="0">
                  <a:pos x="0" y="121"/>
                </a:cxn>
                <a:cxn ang="0">
                  <a:pos x="285" y="179"/>
                </a:cxn>
              </a:cxnLst>
              <a:rect l="0" t="0" r="r" b="b"/>
              <a:pathLst>
                <a:path w="291" h="179">
                  <a:moveTo>
                    <a:pt x="285" y="179"/>
                  </a:moveTo>
                  <a:lnTo>
                    <a:pt x="291" y="70"/>
                  </a:lnTo>
                  <a:lnTo>
                    <a:pt x="6" y="0"/>
                  </a:lnTo>
                  <a:lnTo>
                    <a:pt x="0" y="121"/>
                  </a:lnTo>
                  <a:lnTo>
                    <a:pt x="285" y="17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40" name="Freeform 16"/>
            <p:cNvSpPr>
              <a:spLocks/>
            </p:cNvSpPr>
            <p:nvPr/>
          </p:nvSpPr>
          <p:spPr bwMode="auto">
            <a:xfrm>
              <a:off x="1336" y="1464"/>
              <a:ext cx="144" cy="60"/>
            </a:xfrm>
            <a:custGeom>
              <a:avLst/>
              <a:gdLst/>
              <a:ahLst/>
              <a:cxnLst>
                <a:cxn ang="0">
                  <a:pos x="283" y="120"/>
                </a:cxn>
                <a:cxn ang="0">
                  <a:pos x="289" y="17"/>
                </a:cxn>
                <a:cxn ang="0">
                  <a:pos x="2" y="0"/>
                </a:cxn>
                <a:cxn ang="0">
                  <a:pos x="0" y="114"/>
                </a:cxn>
                <a:cxn ang="0">
                  <a:pos x="283" y="120"/>
                </a:cxn>
              </a:cxnLst>
              <a:rect l="0" t="0" r="r" b="b"/>
              <a:pathLst>
                <a:path w="289" h="120">
                  <a:moveTo>
                    <a:pt x="283" y="120"/>
                  </a:moveTo>
                  <a:lnTo>
                    <a:pt x="289" y="17"/>
                  </a:lnTo>
                  <a:lnTo>
                    <a:pt x="2" y="0"/>
                  </a:lnTo>
                  <a:lnTo>
                    <a:pt x="0" y="114"/>
                  </a:lnTo>
                  <a:lnTo>
                    <a:pt x="283" y="12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41" name="Freeform 17"/>
            <p:cNvSpPr>
              <a:spLocks/>
            </p:cNvSpPr>
            <p:nvPr/>
          </p:nvSpPr>
          <p:spPr bwMode="auto">
            <a:xfrm>
              <a:off x="1074" y="1617"/>
              <a:ext cx="158" cy="55"/>
            </a:xfrm>
            <a:custGeom>
              <a:avLst/>
              <a:gdLst/>
              <a:ahLst/>
              <a:cxnLst>
                <a:cxn ang="0">
                  <a:pos x="95" y="93"/>
                </a:cxn>
                <a:cxn ang="0">
                  <a:pos x="162" y="72"/>
                </a:cxn>
                <a:cxn ang="0">
                  <a:pos x="316" y="22"/>
                </a:cxn>
                <a:cxn ang="0">
                  <a:pos x="248" y="16"/>
                </a:cxn>
                <a:cxn ang="0">
                  <a:pos x="0" y="0"/>
                </a:cxn>
                <a:cxn ang="0">
                  <a:pos x="27" y="62"/>
                </a:cxn>
                <a:cxn ang="0">
                  <a:pos x="29" y="111"/>
                </a:cxn>
                <a:cxn ang="0">
                  <a:pos x="95" y="93"/>
                </a:cxn>
              </a:cxnLst>
              <a:rect l="0" t="0" r="r" b="b"/>
              <a:pathLst>
                <a:path w="316" h="111">
                  <a:moveTo>
                    <a:pt x="95" y="93"/>
                  </a:moveTo>
                  <a:lnTo>
                    <a:pt x="162" y="72"/>
                  </a:lnTo>
                  <a:lnTo>
                    <a:pt x="316" y="22"/>
                  </a:lnTo>
                  <a:lnTo>
                    <a:pt x="248" y="16"/>
                  </a:lnTo>
                  <a:lnTo>
                    <a:pt x="0" y="0"/>
                  </a:lnTo>
                  <a:lnTo>
                    <a:pt x="27" y="62"/>
                  </a:lnTo>
                  <a:lnTo>
                    <a:pt x="29" y="111"/>
                  </a:lnTo>
                  <a:lnTo>
                    <a:pt x="95" y="9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42" name="Freeform 18"/>
            <p:cNvSpPr>
              <a:spLocks/>
            </p:cNvSpPr>
            <p:nvPr/>
          </p:nvSpPr>
          <p:spPr bwMode="auto">
            <a:xfrm>
              <a:off x="739" y="1617"/>
              <a:ext cx="349" cy="55"/>
            </a:xfrm>
            <a:custGeom>
              <a:avLst/>
              <a:gdLst/>
              <a:ahLst/>
              <a:cxnLst>
                <a:cxn ang="0">
                  <a:pos x="698" y="111"/>
                </a:cxn>
                <a:cxn ang="0">
                  <a:pos x="696" y="62"/>
                </a:cxn>
                <a:cxn ang="0">
                  <a:pos x="465" y="39"/>
                </a:cxn>
                <a:cxn ang="0">
                  <a:pos x="459" y="43"/>
                </a:cxn>
                <a:cxn ang="0">
                  <a:pos x="453" y="45"/>
                </a:cxn>
                <a:cxn ang="0">
                  <a:pos x="444" y="49"/>
                </a:cxn>
                <a:cxn ang="0">
                  <a:pos x="422" y="47"/>
                </a:cxn>
                <a:cxn ang="0">
                  <a:pos x="417" y="43"/>
                </a:cxn>
                <a:cxn ang="0">
                  <a:pos x="415" y="41"/>
                </a:cxn>
                <a:cxn ang="0">
                  <a:pos x="411" y="35"/>
                </a:cxn>
                <a:cxn ang="0">
                  <a:pos x="318" y="27"/>
                </a:cxn>
                <a:cxn ang="0">
                  <a:pos x="316" y="35"/>
                </a:cxn>
                <a:cxn ang="0">
                  <a:pos x="310" y="37"/>
                </a:cxn>
                <a:cxn ang="0">
                  <a:pos x="296" y="35"/>
                </a:cxn>
                <a:cxn ang="0">
                  <a:pos x="283" y="35"/>
                </a:cxn>
                <a:cxn ang="0">
                  <a:pos x="277" y="33"/>
                </a:cxn>
                <a:cxn ang="0">
                  <a:pos x="271" y="29"/>
                </a:cxn>
                <a:cxn ang="0">
                  <a:pos x="265" y="24"/>
                </a:cxn>
                <a:cxn ang="0">
                  <a:pos x="242" y="20"/>
                </a:cxn>
                <a:cxn ang="0">
                  <a:pos x="240" y="24"/>
                </a:cxn>
                <a:cxn ang="0">
                  <a:pos x="236" y="27"/>
                </a:cxn>
                <a:cxn ang="0">
                  <a:pos x="230" y="31"/>
                </a:cxn>
                <a:cxn ang="0">
                  <a:pos x="213" y="29"/>
                </a:cxn>
                <a:cxn ang="0">
                  <a:pos x="203" y="27"/>
                </a:cxn>
                <a:cxn ang="0">
                  <a:pos x="197" y="26"/>
                </a:cxn>
                <a:cxn ang="0">
                  <a:pos x="192" y="20"/>
                </a:cxn>
                <a:cxn ang="0">
                  <a:pos x="188" y="16"/>
                </a:cxn>
                <a:cxn ang="0">
                  <a:pos x="170" y="14"/>
                </a:cxn>
                <a:cxn ang="0">
                  <a:pos x="168" y="18"/>
                </a:cxn>
                <a:cxn ang="0">
                  <a:pos x="166" y="22"/>
                </a:cxn>
                <a:cxn ang="0">
                  <a:pos x="153" y="24"/>
                </a:cxn>
                <a:cxn ang="0">
                  <a:pos x="137" y="24"/>
                </a:cxn>
                <a:cxn ang="0">
                  <a:pos x="128" y="20"/>
                </a:cxn>
                <a:cxn ang="0">
                  <a:pos x="120" y="14"/>
                </a:cxn>
                <a:cxn ang="0">
                  <a:pos x="116" y="10"/>
                </a:cxn>
                <a:cxn ang="0">
                  <a:pos x="102" y="8"/>
                </a:cxn>
                <a:cxn ang="0">
                  <a:pos x="99" y="12"/>
                </a:cxn>
                <a:cxn ang="0">
                  <a:pos x="95" y="14"/>
                </a:cxn>
                <a:cxn ang="0">
                  <a:pos x="89" y="18"/>
                </a:cxn>
                <a:cxn ang="0">
                  <a:pos x="81" y="18"/>
                </a:cxn>
                <a:cxn ang="0">
                  <a:pos x="73" y="18"/>
                </a:cxn>
                <a:cxn ang="0">
                  <a:pos x="68" y="18"/>
                </a:cxn>
                <a:cxn ang="0">
                  <a:pos x="60" y="14"/>
                </a:cxn>
                <a:cxn ang="0">
                  <a:pos x="54" y="10"/>
                </a:cxn>
                <a:cxn ang="0">
                  <a:pos x="50" y="6"/>
                </a:cxn>
                <a:cxn ang="0">
                  <a:pos x="46" y="2"/>
                </a:cxn>
                <a:cxn ang="0">
                  <a:pos x="0" y="0"/>
                </a:cxn>
                <a:cxn ang="0">
                  <a:pos x="2" y="49"/>
                </a:cxn>
                <a:cxn ang="0">
                  <a:pos x="50" y="55"/>
                </a:cxn>
                <a:cxn ang="0">
                  <a:pos x="698" y="111"/>
                </a:cxn>
              </a:cxnLst>
              <a:rect l="0" t="0" r="r" b="b"/>
              <a:pathLst>
                <a:path w="698" h="111">
                  <a:moveTo>
                    <a:pt x="698" y="111"/>
                  </a:moveTo>
                  <a:lnTo>
                    <a:pt x="696" y="62"/>
                  </a:lnTo>
                  <a:lnTo>
                    <a:pt x="465" y="39"/>
                  </a:lnTo>
                  <a:lnTo>
                    <a:pt x="459" y="43"/>
                  </a:lnTo>
                  <a:lnTo>
                    <a:pt x="453" y="45"/>
                  </a:lnTo>
                  <a:lnTo>
                    <a:pt x="444" y="49"/>
                  </a:lnTo>
                  <a:lnTo>
                    <a:pt x="422" y="47"/>
                  </a:lnTo>
                  <a:lnTo>
                    <a:pt x="417" y="43"/>
                  </a:lnTo>
                  <a:lnTo>
                    <a:pt x="415" y="41"/>
                  </a:lnTo>
                  <a:lnTo>
                    <a:pt x="411" y="35"/>
                  </a:lnTo>
                  <a:lnTo>
                    <a:pt x="318" y="27"/>
                  </a:lnTo>
                  <a:lnTo>
                    <a:pt x="316" y="35"/>
                  </a:lnTo>
                  <a:lnTo>
                    <a:pt x="310" y="37"/>
                  </a:lnTo>
                  <a:lnTo>
                    <a:pt x="296" y="35"/>
                  </a:lnTo>
                  <a:lnTo>
                    <a:pt x="283" y="35"/>
                  </a:lnTo>
                  <a:lnTo>
                    <a:pt x="277" y="33"/>
                  </a:lnTo>
                  <a:lnTo>
                    <a:pt x="271" y="29"/>
                  </a:lnTo>
                  <a:lnTo>
                    <a:pt x="265" y="24"/>
                  </a:lnTo>
                  <a:lnTo>
                    <a:pt x="242" y="20"/>
                  </a:lnTo>
                  <a:lnTo>
                    <a:pt x="240" y="24"/>
                  </a:lnTo>
                  <a:lnTo>
                    <a:pt x="236" y="27"/>
                  </a:lnTo>
                  <a:lnTo>
                    <a:pt x="230" y="31"/>
                  </a:lnTo>
                  <a:lnTo>
                    <a:pt x="213" y="29"/>
                  </a:lnTo>
                  <a:lnTo>
                    <a:pt x="203" y="27"/>
                  </a:lnTo>
                  <a:lnTo>
                    <a:pt x="197" y="26"/>
                  </a:lnTo>
                  <a:lnTo>
                    <a:pt x="192" y="20"/>
                  </a:lnTo>
                  <a:lnTo>
                    <a:pt x="188" y="16"/>
                  </a:lnTo>
                  <a:lnTo>
                    <a:pt x="170" y="14"/>
                  </a:lnTo>
                  <a:lnTo>
                    <a:pt x="168" y="18"/>
                  </a:lnTo>
                  <a:lnTo>
                    <a:pt x="166" y="22"/>
                  </a:lnTo>
                  <a:lnTo>
                    <a:pt x="153" y="24"/>
                  </a:lnTo>
                  <a:lnTo>
                    <a:pt x="137" y="24"/>
                  </a:lnTo>
                  <a:lnTo>
                    <a:pt x="128" y="20"/>
                  </a:lnTo>
                  <a:lnTo>
                    <a:pt x="120" y="14"/>
                  </a:lnTo>
                  <a:lnTo>
                    <a:pt x="116" y="10"/>
                  </a:lnTo>
                  <a:lnTo>
                    <a:pt x="102" y="8"/>
                  </a:lnTo>
                  <a:lnTo>
                    <a:pt x="99" y="12"/>
                  </a:lnTo>
                  <a:lnTo>
                    <a:pt x="95" y="14"/>
                  </a:lnTo>
                  <a:lnTo>
                    <a:pt x="89" y="18"/>
                  </a:lnTo>
                  <a:lnTo>
                    <a:pt x="81" y="18"/>
                  </a:lnTo>
                  <a:lnTo>
                    <a:pt x="73" y="18"/>
                  </a:lnTo>
                  <a:lnTo>
                    <a:pt x="68" y="18"/>
                  </a:lnTo>
                  <a:lnTo>
                    <a:pt x="60" y="14"/>
                  </a:lnTo>
                  <a:lnTo>
                    <a:pt x="54" y="10"/>
                  </a:lnTo>
                  <a:lnTo>
                    <a:pt x="50" y="6"/>
                  </a:lnTo>
                  <a:lnTo>
                    <a:pt x="46" y="2"/>
                  </a:lnTo>
                  <a:lnTo>
                    <a:pt x="0" y="0"/>
                  </a:lnTo>
                  <a:lnTo>
                    <a:pt x="2" y="49"/>
                  </a:lnTo>
                  <a:lnTo>
                    <a:pt x="50" y="55"/>
                  </a:lnTo>
                  <a:lnTo>
                    <a:pt x="698" y="11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43" name="Freeform 19"/>
            <p:cNvSpPr>
              <a:spLocks/>
            </p:cNvSpPr>
            <p:nvPr/>
          </p:nvSpPr>
          <p:spPr bwMode="auto">
            <a:xfrm>
              <a:off x="765" y="1644"/>
              <a:ext cx="323" cy="38"/>
            </a:xfrm>
            <a:custGeom>
              <a:avLst/>
              <a:gdLst/>
              <a:ahLst/>
              <a:cxnLst>
                <a:cxn ang="0">
                  <a:pos x="233" y="40"/>
                </a:cxn>
                <a:cxn ang="0">
                  <a:pos x="355" y="52"/>
                </a:cxn>
                <a:cxn ang="0">
                  <a:pos x="648" y="75"/>
                </a:cxn>
                <a:cxn ang="0">
                  <a:pos x="648" y="56"/>
                </a:cxn>
                <a:cxn ang="0">
                  <a:pos x="0" y="0"/>
                </a:cxn>
                <a:cxn ang="0">
                  <a:pos x="0" y="19"/>
                </a:cxn>
                <a:cxn ang="0">
                  <a:pos x="233" y="40"/>
                </a:cxn>
              </a:cxnLst>
              <a:rect l="0" t="0" r="r" b="b"/>
              <a:pathLst>
                <a:path w="648" h="75">
                  <a:moveTo>
                    <a:pt x="233" y="40"/>
                  </a:moveTo>
                  <a:lnTo>
                    <a:pt x="355" y="52"/>
                  </a:lnTo>
                  <a:lnTo>
                    <a:pt x="648" y="75"/>
                  </a:lnTo>
                  <a:lnTo>
                    <a:pt x="648" y="56"/>
                  </a:lnTo>
                  <a:lnTo>
                    <a:pt x="0" y="0"/>
                  </a:lnTo>
                  <a:lnTo>
                    <a:pt x="0" y="19"/>
                  </a:lnTo>
                  <a:lnTo>
                    <a:pt x="233" y="4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44" name="Freeform 20"/>
            <p:cNvSpPr>
              <a:spLocks/>
            </p:cNvSpPr>
            <p:nvPr/>
          </p:nvSpPr>
          <p:spPr bwMode="auto">
            <a:xfrm>
              <a:off x="942" y="1653"/>
              <a:ext cx="213" cy="46"/>
            </a:xfrm>
            <a:custGeom>
              <a:avLst/>
              <a:gdLst/>
              <a:ahLst/>
              <a:cxnLst>
                <a:cxn ang="0">
                  <a:pos x="426" y="16"/>
                </a:cxn>
                <a:cxn ang="0">
                  <a:pos x="426" y="0"/>
                </a:cxn>
                <a:cxn ang="0">
                  <a:pos x="359" y="21"/>
                </a:cxn>
                <a:cxn ang="0">
                  <a:pos x="359" y="37"/>
                </a:cxn>
                <a:cxn ang="0">
                  <a:pos x="293" y="58"/>
                </a:cxn>
                <a:cxn ang="0">
                  <a:pos x="0" y="35"/>
                </a:cxn>
                <a:cxn ang="0">
                  <a:pos x="2" y="50"/>
                </a:cxn>
                <a:cxn ang="0">
                  <a:pos x="8" y="56"/>
                </a:cxn>
                <a:cxn ang="0">
                  <a:pos x="41" y="68"/>
                </a:cxn>
                <a:cxn ang="0">
                  <a:pos x="64" y="74"/>
                </a:cxn>
                <a:cxn ang="0">
                  <a:pos x="110" y="81"/>
                </a:cxn>
                <a:cxn ang="0">
                  <a:pos x="151" y="87"/>
                </a:cxn>
                <a:cxn ang="0">
                  <a:pos x="192" y="91"/>
                </a:cxn>
                <a:cxn ang="0">
                  <a:pos x="229" y="93"/>
                </a:cxn>
                <a:cxn ang="0">
                  <a:pos x="279" y="93"/>
                </a:cxn>
                <a:cxn ang="0">
                  <a:pos x="333" y="87"/>
                </a:cxn>
                <a:cxn ang="0">
                  <a:pos x="372" y="81"/>
                </a:cxn>
                <a:cxn ang="0">
                  <a:pos x="395" y="74"/>
                </a:cxn>
                <a:cxn ang="0">
                  <a:pos x="415" y="64"/>
                </a:cxn>
                <a:cxn ang="0">
                  <a:pos x="426" y="56"/>
                </a:cxn>
                <a:cxn ang="0">
                  <a:pos x="426" y="16"/>
                </a:cxn>
              </a:cxnLst>
              <a:rect l="0" t="0" r="r" b="b"/>
              <a:pathLst>
                <a:path w="426" h="93">
                  <a:moveTo>
                    <a:pt x="426" y="16"/>
                  </a:moveTo>
                  <a:lnTo>
                    <a:pt x="426" y="0"/>
                  </a:lnTo>
                  <a:lnTo>
                    <a:pt x="359" y="21"/>
                  </a:lnTo>
                  <a:lnTo>
                    <a:pt x="359" y="37"/>
                  </a:lnTo>
                  <a:lnTo>
                    <a:pt x="293" y="58"/>
                  </a:lnTo>
                  <a:lnTo>
                    <a:pt x="0" y="35"/>
                  </a:lnTo>
                  <a:lnTo>
                    <a:pt x="2" y="50"/>
                  </a:lnTo>
                  <a:lnTo>
                    <a:pt x="8" y="56"/>
                  </a:lnTo>
                  <a:lnTo>
                    <a:pt x="41" y="68"/>
                  </a:lnTo>
                  <a:lnTo>
                    <a:pt x="64" y="74"/>
                  </a:lnTo>
                  <a:lnTo>
                    <a:pt x="110" y="81"/>
                  </a:lnTo>
                  <a:lnTo>
                    <a:pt x="151" y="87"/>
                  </a:lnTo>
                  <a:lnTo>
                    <a:pt x="192" y="91"/>
                  </a:lnTo>
                  <a:lnTo>
                    <a:pt x="229" y="93"/>
                  </a:lnTo>
                  <a:lnTo>
                    <a:pt x="279" y="93"/>
                  </a:lnTo>
                  <a:lnTo>
                    <a:pt x="333" y="87"/>
                  </a:lnTo>
                  <a:lnTo>
                    <a:pt x="372" y="81"/>
                  </a:lnTo>
                  <a:lnTo>
                    <a:pt x="395" y="74"/>
                  </a:lnTo>
                  <a:lnTo>
                    <a:pt x="415" y="64"/>
                  </a:lnTo>
                  <a:lnTo>
                    <a:pt x="426" y="56"/>
                  </a:lnTo>
                  <a:lnTo>
                    <a:pt x="426" y="1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45" name="Freeform 21"/>
            <p:cNvSpPr>
              <a:spLocks/>
            </p:cNvSpPr>
            <p:nvPr/>
          </p:nvSpPr>
          <p:spPr bwMode="auto">
            <a:xfrm>
              <a:off x="759" y="1611"/>
              <a:ext cx="32" cy="14"/>
            </a:xfrm>
            <a:custGeom>
              <a:avLst/>
              <a:gdLst/>
              <a:ahLst/>
              <a:cxnLst>
                <a:cxn ang="0">
                  <a:pos x="64" y="19"/>
                </a:cxn>
                <a:cxn ang="0">
                  <a:pos x="57" y="4"/>
                </a:cxn>
                <a:cxn ang="0">
                  <a:pos x="0" y="0"/>
                </a:cxn>
                <a:cxn ang="0">
                  <a:pos x="8" y="13"/>
                </a:cxn>
                <a:cxn ang="0">
                  <a:pos x="12" y="17"/>
                </a:cxn>
                <a:cxn ang="0">
                  <a:pos x="16" y="21"/>
                </a:cxn>
                <a:cxn ang="0">
                  <a:pos x="22" y="25"/>
                </a:cxn>
                <a:cxn ang="0">
                  <a:pos x="30" y="29"/>
                </a:cxn>
                <a:cxn ang="0">
                  <a:pos x="35" y="29"/>
                </a:cxn>
                <a:cxn ang="0">
                  <a:pos x="43" y="29"/>
                </a:cxn>
                <a:cxn ang="0">
                  <a:pos x="51" y="29"/>
                </a:cxn>
                <a:cxn ang="0">
                  <a:pos x="57" y="25"/>
                </a:cxn>
                <a:cxn ang="0">
                  <a:pos x="61" y="23"/>
                </a:cxn>
                <a:cxn ang="0">
                  <a:pos x="64" y="19"/>
                </a:cxn>
              </a:cxnLst>
              <a:rect l="0" t="0" r="r" b="b"/>
              <a:pathLst>
                <a:path w="64" h="29">
                  <a:moveTo>
                    <a:pt x="64" y="19"/>
                  </a:moveTo>
                  <a:lnTo>
                    <a:pt x="57" y="4"/>
                  </a:lnTo>
                  <a:lnTo>
                    <a:pt x="0" y="0"/>
                  </a:lnTo>
                  <a:lnTo>
                    <a:pt x="8" y="13"/>
                  </a:lnTo>
                  <a:lnTo>
                    <a:pt x="12" y="17"/>
                  </a:lnTo>
                  <a:lnTo>
                    <a:pt x="16" y="21"/>
                  </a:lnTo>
                  <a:lnTo>
                    <a:pt x="22" y="25"/>
                  </a:lnTo>
                  <a:lnTo>
                    <a:pt x="30" y="29"/>
                  </a:lnTo>
                  <a:lnTo>
                    <a:pt x="35" y="29"/>
                  </a:lnTo>
                  <a:lnTo>
                    <a:pt x="43" y="29"/>
                  </a:lnTo>
                  <a:lnTo>
                    <a:pt x="51" y="29"/>
                  </a:lnTo>
                  <a:lnTo>
                    <a:pt x="57" y="25"/>
                  </a:lnTo>
                  <a:lnTo>
                    <a:pt x="61" y="23"/>
                  </a:lnTo>
                  <a:lnTo>
                    <a:pt x="64" y="1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46" name="Freeform 22"/>
            <p:cNvSpPr>
              <a:spLocks/>
            </p:cNvSpPr>
            <p:nvPr/>
          </p:nvSpPr>
          <p:spPr bwMode="auto">
            <a:xfrm>
              <a:off x="795" y="1614"/>
              <a:ext cx="30" cy="14"/>
            </a:xfrm>
            <a:custGeom>
              <a:avLst/>
              <a:gdLst/>
              <a:ahLst/>
              <a:cxnLst>
                <a:cxn ang="0">
                  <a:pos x="60" y="20"/>
                </a:cxn>
                <a:cxn ang="0">
                  <a:pos x="53" y="4"/>
                </a:cxn>
                <a:cxn ang="0">
                  <a:pos x="0" y="0"/>
                </a:cxn>
                <a:cxn ang="0">
                  <a:pos x="6" y="16"/>
                </a:cxn>
                <a:cxn ang="0">
                  <a:pos x="10" y="20"/>
                </a:cxn>
                <a:cxn ang="0">
                  <a:pos x="18" y="26"/>
                </a:cxn>
                <a:cxn ang="0">
                  <a:pos x="27" y="30"/>
                </a:cxn>
                <a:cxn ang="0">
                  <a:pos x="43" y="30"/>
                </a:cxn>
                <a:cxn ang="0">
                  <a:pos x="56" y="28"/>
                </a:cxn>
                <a:cxn ang="0">
                  <a:pos x="58" y="24"/>
                </a:cxn>
                <a:cxn ang="0">
                  <a:pos x="60" y="20"/>
                </a:cxn>
              </a:cxnLst>
              <a:rect l="0" t="0" r="r" b="b"/>
              <a:pathLst>
                <a:path w="60" h="30">
                  <a:moveTo>
                    <a:pt x="60" y="20"/>
                  </a:moveTo>
                  <a:lnTo>
                    <a:pt x="53" y="4"/>
                  </a:lnTo>
                  <a:lnTo>
                    <a:pt x="0" y="0"/>
                  </a:lnTo>
                  <a:lnTo>
                    <a:pt x="6" y="16"/>
                  </a:lnTo>
                  <a:lnTo>
                    <a:pt x="10" y="20"/>
                  </a:lnTo>
                  <a:lnTo>
                    <a:pt x="18" y="26"/>
                  </a:lnTo>
                  <a:lnTo>
                    <a:pt x="27" y="30"/>
                  </a:lnTo>
                  <a:lnTo>
                    <a:pt x="43" y="30"/>
                  </a:lnTo>
                  <a:lnTo>
                    <a:pt x="56" y="28"/>
                  </a:lnTo>
                  <a:lnTo>
                    <a:pt x="58" y="24"/>
                  </a:lnTo>
                  <a:lnTo>
                    <a:pt x="60" y="2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47" name="Freeform 23"/>
            <p:cNvSpPr>
              <a:spLocks/>
            </p:cNvSpPr>
            <p:nvPr/>
          </p:nvSpPr>
          <p:spPr bwMode="auto">
            <a:xfrm>
              <a:off x="830" y="1617"/>
              <a:ext cx="31" cy="15"/>
            </a:xfrm>
            <a:custGeom>
              <a:avLst/>
              <a:gdLst/>
              <a:ahLst/>
              <a:cxnLst>
                <a:cxn ang="0">
                  <a:pos x="60" y="20"/>
                </a:cxn>
                <a:cxn ang="0">
                  <a:pos x="52" y="4"/>
                </a:cxn>
                <a:cxn ang="0">
                  <a:pos x="0" y="0"/>
                </a:cxn>
                <a:cxn ang="0">
                  <a:pos x="6" y="16"/>
                </a:cxn>
                <a:cxn ang="0">
                  <a:pos x="10" y="20"/>
                </a:cxn>
                <a:cxn ang="0">
                  <a:pos x="15" y="26"/>
                </a:cxn>
                <a:cxn ang="0">
                  <a:pos x="21" y="27"/>
                </a:cxn>
                <a:cxn ang="0">
                  <a:pos x="31" y="29"/>
                </a:cxn>
                <a:cxn ang="0">
                  <a:pos x="48" y="31"/>
                </a:cxn>
                <a:cxn ang="0">
                  <a:pos x="54" y="27"/>
                </a:cxn>
                <a:cxn ang="0">
                  <a:pos x="58" y="24"/>
                </a:cxn>
                <a:cxn ang="0">
                  <a:pos x="60" y="20"/>
                </a:cxn>
              </a:cxnLst>
              <a:rect l="0" t="0" r="r" b="b"/>
              <a:pathLst>
                <a:path w="60" h="31">
                  <a:moveTo>
                    <a:pt x="60" y="20"/>
                  </a:moveTo>
                  <a:lnTo>
                    <a:pt x="52" y="4"/>
                  </a:lnTo>
                  <a:lnTo>
                    <a:pt x="0" y="0"/>
                  </a:lnTo>
                  <a:lnTo>
                    <a:pt x="6" y="16"/>
                  </a:lnTo>
                  <a:lnTo>
                    <a:pt x="10" y="20"/>
                  </a:lnTo>
                  <a:lnTo>
                    <a:pt x="15" y="26"/>
                  </a:lnTo>
                  <a:lnTo>
                    <a:pt x="21" y="27"/>
                  </a:lnTo>
                  <a:lnTo>
                    <a:pt x="31" y="29"/>
                  </a:lnTo>
                  <a:lnTo>
                    <a:pt x="48" y="31"/>
                  </a:lnTo>
                  <a:lnTo>
                    <a:pt x="54" y="27"/>
                  </a:lnTo>
                  <a:lnTo>
                    <a:pt x="58" y="24"/>
                  </a:lnTo>
                  <a:lnTo>
                    <a:pt x="60" y="2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48" name="Freeform 24"/>
            <p:cNvSpPr>
              <a:spLocks/>
            </p:cNvSpPr>
            <p:nvPr/>
          </p:nvSpPr>
          <p:spPr bwMode="auto">
            <a:xfrm>
              <a:off x="867" y="1620"/>
              <a:ext cx="31" cy="15"/>
            </a:xfrm>
            <a:custGeom>
              <a:avLst/>
              <a:gdLst/>
              <a:ahLst/>
              <a:cxnLst>
                <a:cxn ang="0">
                  <a:pos x="62" y="21"/>
                </a:cxn>
                <a:cxn ang="0">
                  <a:pos x="50" y="6"/>
                </a:cxn>
                <a:cxn ang="0">
                  <a:pos x="0" y="0"/>
                </a:cxn>
                <a:cxn ang="0">
                  <a:pos x="9" y="18"/>
                </a:cxn>
                <a:cxn ang="0">
                  <a:pos x="15" y="23"/>
                </a:cxn>
                <a:cxn ang="0">
                  <a:pos x="21" y="27"/>
                </a:cxn>
                <a:cxn ang="0">
                  <a:pos x="27" y="29"/>
                </a:cxn>
                <a:cxn ang="0">
                  <a:pos x="40" y="29"/>
                </a:cxn>
                <a:cxn ang="0">
                  <a:pos x="54" y="31"/>
                </a:cxn>
                <a:cxn ang="0">
                  <a:pos x="60" y="29"/>
                </a:cxn>
                <a:cxn ang="0">
                  <a:pos x="62" y="21"/>
                </a:cxn>
              </a:cxnLst>
              <a:rect l="0" t="0" r="r" b="b"/>
              <a:pathLst>
                <a:path w="62" h="31">
                  <a:moveTo>
                    <a:pt x="62" y="21"/>
                  </a:moveTo>
                  <a:lnTo>
                    <a:pt x="50" y="6"/>
                  </a:lnTo>
                  <a:lnTo>
                    <a:pt x="0" y="0"/>
                  </a:lnTo>
                  <a:lnTo>
                    <a:pt x="9" y="18"/>
                  </a:lnTo>
                  <a:lnTo>
                    <a:pt x="15" y="23"/>
                  </a:lnTo>
                  <a:lnTo>
                    <a:pt x="21" y="27"/>
                  </a:lnTo>
                  <a:lnTo>
                    <a:pt x="27" y="29"/>
                  </a:lnTo>
                  <a:lnTo>
                    <a:pt x="40" y="29"/>
                  </a:lnTo>
                  <a:lnTo>
                    <a:pt x="54" y="31"/>
                  </a:lnTo>
                  <a:lnTo>
                    <a:pt x="60" y="29"/>
                  </a:lnTo>
                  <a:lnTo>
                    <a:pt x="62" y="21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49" name="Freeform 25"/>
            <p:cNvSpPr>
              <a:spLocks/>
            </p:cNvSpPr>
            <p:nvPr/>
          </p:nvSpPr>
          <p:spPr bwMode="auto">
            <a:xfrm>
              <a:off x="942" y="1626"/>
              <a:ext cx="30" cy="15"/>
            </a:xfrm>
            <a:custGeom>
              <a:avLst/>
              <a:gdLst/>
              <a:ahLst/>
              <a:cxnLst>
                <a:cxn ang="0">
                  <a:pos x="6" y="15"/>
                </a:cxn>
                <a:cxn ang="0">
                  <a:pos x="10" y="21"/>
                </a:cxn>
                <a:cxn ang="0">
                  <a:pos x="12" y="23"/>
                </a:cxn>
                <a:cxn ang="0">
                  <a:pos x="17" y="27"/>
                </a:cxn>
                <a:cxn ang="0">
                  <a:pos x="39" y="29"/>
                </a:cxn>
                <a:cxn ang="0">
                  <a:pos x="48" y="25"/>
                </a:cxn>
                <a:cxn ang="0">
                  <a:pos x="54" y="23"/>
                </a:cxn>
                <a:cxn ang="0">
                  <a:pos x="60" y="19"/>
                </a:cxn>
                <a:cxn ang="0">
                  <a:pos x="52" y="4"/>
                </a:cxn>
                <a:cxn ang="0">
                  <a:pos x="0" y="0"/>
                </a:cxn>
                <a:cxn ang="0">
                  <a:pos x="6" y="15"/>
                </a:cxn>
              </a:cxnLst>
              <a:rect l="0" t="0" r="r" b="b"/>
              <a:pathLst>
                <a:path w="60" h="29">
                  <a:moveTo>
                    <a:pt x="6" y="15"/>
                  </a:moveTo>
                  <a:lnTo>
                    <a:pt x="10" y="21"/>
                  </a:lnTo>
                  <a:lnTo>
                    <a:pt x="12" y="23"/>
                  </a:lnTo>
                  <a:lnTo>
                    <a:pt x="17" y="27"/>
                  </a:lnTo>
                  <a:lnTo>
                    <a:pt x="39" y="29"/>
                  </a:lnTo>
                  <a:lnTo>
                    <a:pt x="48" y="25"/>
                  </a:lnTo>
                  <a:lnTo>
                    <a:pt x="54" y="23"/>
                  </a:lnTo>
                  <a:lnTo>
                    <a:pt x="60" y="19"/>
                  </a:lnTo>
                  <a:lnTo>
                    <a:pt x="52" y="4"/>
                  </a:lnTo>
                  <a:lnTo>
                    <a:pt x="0" y="0"/>
                  </a:lnTo>
                  <a:lnTo>
                    <a:pt x="6" y="15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50" name="Freeform 26"/>
            <p:cNvSpPr>
              <a:spLocks/>
            </p:cNvSpPr>
            <p:nvPr/>
          </p:nvSpPr>
          <p:spPr bwMode="auto">
            <a:xfrm>
              <a:off x="996" y="1647"/>
              <a:ext cx="14" cy="7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2" y="0"/>
                </a:cxn>
                <a:cxn ang="0">
                  <a:pos x="28" y="4"/>
                </a:cxn>
                <a:cxn ang="0">
                  <a:pos x="28" y="16"/>
                </a:cxn>
                <a:cxn ang="0">
                  <a:pos x="0" y="14"/>
                </a:cxn>
              </a:cxnLst>
              <a:rect l="0" t="0" r="r" b="b"/>
              <a:pathLst>
                <a:path w="28" h="16">
                  <a:moveTo>
                    <a:pt x="0" y="14"/>
                  </a:moveTo>
                  <a:lnTo>
                    <a:pt x="2" y="0"/>
                  </a:lnTo>
                  <a:lnTo>
                    <a:pt x="28" y="4"/>
                  </a:lnTo>
                  <a:lnTo>
                    <a:pt x="28" y="16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51" name="Freeform 27"/>
            <p:cNvSpPr>
              <a:spLocks/>
            </p:cNvSpPr>
            <p:nvPr/>
          </p:nvSpPr>
          <p:spPr bwMode="auto">
            <a:xfrm>
              <a:off x="1016" y="1644"/>
              <a:ext cx="39" cy="17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" y="0"/>
                </a:cxn>
                <a:cxn ang="0">
                  <a:pos x="80" y="5"/>
                </a:cxn>
                <a:cxn ang="0">
                  <a:pos x="78" y="34"/>
                </a:cxn>
                <a:cxn ang="0">
                  <a:pos x="0" y="29"/>
                </a:cxn>
              </a:cxnLst>
              <a:rect l="0" t="0" r="r" b="b"/>
              <a:pathLst>
                <a:path w="80" h="34">
                  <a:moveTo>
                    <a:pt x="0" y="29"/>
                  </a:moveTo>
                  <a:lnTo>
                    <a:pt x="2" y="0"/>
                  </a:lnTo>
                  <a:lnTo>
                    <a:pt x="80" y="5"/>
                  </a:lnTo>
                  <a:lnTo>
                    <a:pt x="78" y="3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52" name="Freeform 28"/>
            <p:cNvSpPr>
              <a:spLocks/>
            </p:cNvSpPr>
            <p:nvPr/>
          </p:nvSpPr>
          <p:spPr bwMode="auto">
            <a:xfrm>
              <a:off x="749" y="1660"/>
              <a:ext cx="573" cy="73"/>
            </a:xfrm>
            <a:custGeom>
              <a:avLst/>
              <a:gdLst/>
              <a:ahLst/>
              <a:cxnLst>
                <a:cxn ang="0">
                  <a:pos x="1146" y="31"/>
                </a:cxn>
                <a:cxn ang="0">
                  <a:pos x="812" y="0"/>
                </a:cxn>
                <a:cxn ang="0">
                  <a:pos x="812" y="40"/>
                </a:cxn>
                <a:cxn ang="0">
                  <a:pos x="801" y="48"/>
                </a:cxn>
                <a:cxn ang="0">
                  <a:pos x="781" y="58"/>
                </a:cxn>
                <a:cxn ang="0">
                  <a:pos x="758" y="65"/>
                </a:cxn>
                <a:cxn ang="0">
                  <a:pos x="719" y="71"/>
                </a:cxn>
                <a:cxn ang="0">
                  <a:pos x="665" y="77"/>
                </a:cxn>
                <a:cxn ang="0">
                  <a:pos x="615" y="77"/>
                </a:cxn>
                <a:cxn ang="0">
                  <a:pos x="578" y="75"/>
                </a:cxn>
                <a:cxn ang="0">
                  <a:pos x="537" y="71"/>
                </a:cxn>
                <a:cxn ang="0">
                  <a:pos x="496" y="65"/>
                </a:cxn>
                <a:cxn ang="0">
                  <a:pos x="450" y="58"/>
                </a:cxn>
                <a:cxn ang="0">
                  <a:pos x="427" y="52"/>
                </a:cxn>
                <a:cxn ang="0">
                  <a:pos x="394" y="40"/>
                </a:cxn>
                <a:cxn ang="0">
                  <a:pos x="388" y="34"/>
                </a:cxn>
                <a:cxn ang="0">
                  <a:pos x="386" y="19"/>
                </a:cxn>
                <a:cxn ang="0">
                  <a:pos x="264" y="7"/>
                </a:cxn>
                <a:cxn ang="0">
                  <a:pos x="149" y="34"/>
                </a:cxn>
                <a:cxn ang="0">
                  <a:pos x="0" y="67"/>
                </a:cxn>
                <a:cxn ang="0">
                  <a:pos x="745" y="145"/>
                </a:cxn>
                <a:cxn ang="0">
                  <a:pos x="1146" y="31"/>
                </a:cxn>
              </a:cxnLst>
              <a:rect l="0" t="0" r="r" b="b"/>
              <a:pathLst>
                <a:path w="1146" h="145">
                  <a:moveTo>
                    <a:pt x="1146" y="31"/>
                  </a:moveTo>
                  <a:lnTo>
                    <a:pt x="812" y="0"/>
                  </a:lnTo>
                  <a:lnTo>
                    <a:pt x="812" y="40"/>
                  </a:lnTo>
                  <a:lnTo>
                    <a:pt x="801" y="48"/>
                  </a:lnTo>
                  <a:lnTo>
                    <a:pt x="781" y="58"/>
                  </a:lnTo>
                  <a:lnTo>
                    <a:pt x="758" y="65"/>
                  </a:lnTo>
                  <a:lnTo>
                    <a:pt x="719" y="71"/>
                  </a:lnTo>
                  <a:lnTo>
                    <a:pt x="665" y="77"/>
                  </a:lnTo>
                  <a:lnTo>
                    <a:pt x="615" y="77"/>
                  </a:lnTo>
                  <a:lnTo>
                    <a:pt x="578" y="75"/>
                  </a:lnTo>
                  <a:lnTo>
                    <a:pt x="537" y="71"/>
                  </a:lnTo>
                  <a:lnTo>
                    <a:pt x="496" y="65"/>
                  </a:lnTo>
                  <a:lnTo>
                    <a:pt x="450" y="58"/>
                  </a:lnTo>
                  <a:lnTo>
                    <a:pt x="427" y="52"/>
                  </a:lnTo>
                  <a:lnTo>
                    <a:pt x="394" y="40"/>
                  </a:lnTo>
                  <a:lnTo>
                    <a:pt x="388" y="34"/>
                  </a:lnTo>
                  <a:lnTo>
                    <a:pt x="386" y="19"/>
                  </a:lnTo>
                  <a:lnTo>
                    <a:pt x="264" y="7"/>
                  </a:lnTo>
                  <a:lnTo>
                    <a:pt x="149" y="34"/>
                  </a:lnTo>
                  <a:lnTo>
                    <a:pt x="0" y="67"/>
                  </a:lnTo>
                  <a:lnTo>
                    <a:pt x="745" y="145"/>
                  </a:lnTo>
                  <a:lnTo>
                    <a:pt x="1146" y="3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53" name="Freeform 29"/>
            <p:cNvSpPr>
              <a:spLocks/>
            </p:cNvSpPr>
            <p:nvPr/>
          </p:nvSpPr>
          <p:spPr bwMode="auto">
            <a:xfrm>
              <a:off x="1088" y="1663"/>
              <a:ext cx="33" cy="19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0" y="18"/>
                </a:cxn>
                <a:cxn ang="0">
                  <a:pos x="0" y="37"/>
                </a:cxn>
                <a:cxn ang="0">
                  <a:pos x="66" y="16"/>
                </a:cxn>
                <a:cxn ang="0">
                  <a:pos x="66" y="0"/>
                </a:cxn>
              </a:cxnLst>
              <a:rect l="0" t="0" r="r" b="b"/>
              <a:pathLst>
                <a:path w="66" h="37">
                  <a:moveTo>
                    <a:pt x="66" y="0"/>
                  </a:moveTo>
                  <a:lnTo>
                    <a:pt x="0" y="18"/>
                  </a:lnTo>
                  <a:lnTo>
                    <a:pt x="0" y="37"/>
                  </a:lnTo>
                  <a:lnTo>
                    <a:pt x="66" y="16"/>
                  </a:lnTo>
                  <a:lnTo>
                    <a:pt x="66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54" name="Freeform 30"/>
            <p:cNvSpPr>
              <a:spLocks/>
            </p:cNvSpPr>
            <p:nvPr/>
          </p:nvSpPr>
          <p:spPr bwMode="auto">
            <a:xfrm>
              <a:off x="1121" y="1676"/>
              <a:ext cx="201" cy="82"/>
            </a:xfrm>
            <a:custGeom>
              <a:avLst/>
              <a:gdLst/>
              <a:ahLst/>
              <a:cxnLst>
                <a:cxn ang="0">
                  <a:pos x="401" y="23"/>
                </a:cxn>
                <a:cxn ang="0">
                  <a:pos x="401" y="0"/>
                </a:cxn>
                <a:cxn ang="0">
                  <a:pos x="0" y="114"/>
                </a:cxn>
                <a:cxn ang="0">
                  <a:pos x="2" y="164"/>
                </a:cxn>
                <a:cxn ang="0">
                  <a:pos x="399" y="46"/>
                </a:cxn>
                <a:cxn ang="0">
                  <a:pos x="401" y="23"/>
                </a:cxn>
              </a:cxnLst>
              <a:rect l="0" t="0" r="r" b="b"/>
              <a:pathLst>
                <a:path w="401" h="164">
                  <a:moveTo>
                    <a:pt x="401" y="23"/>
                  </a:moveTo>
                  <a:lnTo>
                    <a:pt x="401" y="0"/>
                  </a:lnTo>
                  <a:lnTo>
                    <a:pt x="0" y="114"/>
                  </a:lnTo>
                  <a:lnTo>
                    <a:pt x="2" y="164"/>
                  </a:lnTo>
                  <a:lnTo>
                    <a:pt x="399" y="46"/>
                  </a:lnTo>
                  <a:lnTo>
                    <a:pt x="401" y="2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55" name="Freeform 31"/>
            <p:cNvSpPr>
              <a:spLocks/>
            </p:cNvSpPr>
            <p:nvPr/>
          </p:nvSpPr>
          <p:spPr bwMode="auto">
            <a:xfrm>
              <a:off x="629" y="1687"/>
              <a:ext cx="795" cy="96"/>
            </a:xfrm>
            <a:custGeom>
              <a:avLst/>
              <a:gdLst/>
              <a:ahLst/>
              <a:cxnLst>
                <a:cxn ang="0">
                  <a:pos x="1590" y="15"/>
                </a:cxn>
                <a:cxn ang="0">
                  <a:pos x="1386" y="0"/>
                </a:cxn>
                <a:cxn ang="0">
                  <a:pos x="1384" y="23"/>
                </a:cxn>
                <a:cxn ang="0">
                  <a:pos x="987" y="141"/>
                </a:cxn>
                <a:cxn ang="0">
                  <a:pos x="496" y="91"/>
                </a:cxn>
                <a:cxn ang="0">
                  <a:pos x="298" y="68"/>
                </a:cxn>
                <a:cxn ang="0">
                  <a:pos x="240" y="62"/>
                </a:cxn>
                <a:cxn ang="0">
                  <a:pos x="238" y="58"/>
                </a:cxn>
                <a:cxn ang="0">
                  <a:pos x="240" y="13"/>
                </a:cxn>
                <a:cxn ang="0">
                  <a:pos x="0" y="70"/>
                </a:cxn>
                <a:cxn ang="0">
                  <a:pos x="1025" y="192"/>
                </a:cxn>
                <a:cxn ang="0">
                  <a:pos x="1134" y="159"/>
                </a:cxn>
                <a:cxn ang="0">
                  <a:pos x="1281" y="112"/>
                </a:cxn>
                <a:cxn ang="0">
                  <a:pos x="1590" y="15"/>
                </a:cxn>
              </a:cxnLst>
              <a:rect l="0" t="0" r="r" b="b"/>
              <a:pathLst>
                <a:path w="1590" h="192">
                  <a:moveTo>
                    <a:pt x="1590" y="15"/>
                  </a:moveTo>
                  <a:lnTo>
                    <a:pt x="1386" y="0"/>
                  </a:lnTo>
                  <a:lnTo>
                    <a:pt x="1384" y="23"/>
                  </a:lnTo>
                  <a:lnTo>
                    <a:pt x="987" y="141"/>
                  </a:lnTo>
                  <a:lnTo>
                    <a:pt x="496" y="91"/>
                  </a:lnTo>
                  <a:lnTo>
                    <a:pt x="298" y="68"/>
                  </a:lnTo>
                  <a:lnTo>
                    <a:pt x="240" y="62"/>
                  </a:lnTo>
                  <a:lnTo>
                    <a:pt x="238" y="58"/>
                  </a:lnTo>
                  <a:lnTo>
                    <a:pt x="240" y="13"/>
                  </a:lnTo>
                  <a:lnTo>
                    <a:pt x="0" y="70"/>
                  </a:lnTo>
                  <a:lnTo>
                    <a:pt x="1025" y="192"/>
                  </a:lnTo>
                  <a:lnTo>
                    <a:pt x="1134" y="159"/>
                  </a:lnTo>
                  <a:lnTo>
                    <a:pt x="1281" y="112"/>
                  </a:lnTo>
                  <a:lnTo>
                    <a:pt x="1590" y="1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56" name="Freeform 32"/>
            <p:cNvSpPr>
              <a:spLocks/>
            </p:cNvSpPr>
            <p:nvPr/>
          </p:nvSpPr>
          <p:spPr bwMode="auto">
            <a:xfrm>
              <a:off x="628" y="1722"/>
              <a:ext cx="514" cy="151"/>
            </a:xfrm>
            <a:custGeom>
              <a:avLst/>
              <a:gdLst/>
              <a:ahLst/>
              <a:cxnLst>
                <a:cxn ang="0">
                  <a:pos x="989" y="279"/>
                </a:cxn>
                <a:cxn ang="0">
                  <a:pos x="989" y="296"/>
                </a:cxn>
                <a:cxn ang="0">
                  <a:pos x="1027" y="300"/>
                </a:cxn>
                <a:cxn ang="0">
                  <a:pos x="1027" y="122"/>
                </a:cxn>
                <a:cxn ang="0">
                  <a:pos x="2" y="0"/>
                </a:cxn>
                <a:cxn ang="0">
                  <a:pos x="0" y="157"/>
                </a:cxn>
                <a:cxn ang="0">
                  <a:pos x="989" y="279"/>
                </a:cxn>
              </a:cxnLst>
              <a:rect l="0" t="0" r="r" b="b"/>
              <a:pathLst>
                <a:path w="1027" h="300">
                  <a:moveTo>
                    <a:pt x="989" y="279"/>
                  </a:moveTo>
                  <a:lnTo>
                    <a:pt x="989" y="296"/>
                  </a:lnTo>
                  <a:lnTo>
                    <a:pt x="1027" y="300"/>
                  </a:lnTo>
                  <a:lnTo>
                    <a:pt x="1027" y="122"/>
                  </a:lnTo>
                  <a:lnTo>
                    <a:pt x="2" y="0"/>
                  </a:lnTo>
                  <a:lnTo>
                    <a:pt x="0" y="157"/>
                  </a:lnTo>
                  <a:lnTo>
                    <a:pt x="989" y="27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57" name="Freeform 33"/>
            <p:cNvSpPr>
              <a:spLocks/>
            </p:cNvSpPr>
            <p:nvPr/>
          </p:nvSpPr>
          <p:spPr bwMode="auto">
            <a:xfrm>
              <a:off x="1270" y="1695"/>
              <a:ext cx="154" cy="132"/>
            </a:xfrm>
            <a:custGeom>
              <a:avLst/>
              <a:gdLst/>
              <a:ahLst/>
              <a:cxnLst>
                <a:cxn ang="0">
                  <a:pos x="2" y="264"/>
                </a:cxn>
                <a:cxn ang="0">
                  <a:pos x="177" y="208"/>
                </a:cxn>
                <a:cxn ang="0">
                  <a:pos x="237" y="184"/>
                </a:cxn>
                <a:cxn ang="0">
                  <a:pos x="307" y="159"/>
                </a:cxn>
                <a:cxn ang="0">
                  <a:pos x="309" y="0"/>
                </a:cxn>
                <a:cxn ang="0">
                  <a:pos x="0" y="97"/>
                </a:cxn>
                <a:cxn ang="0">
                  <a:pos x="2" y="264"/>
                </a:cxn>
              </a:cxnLst>
              <a:rect l="0" t="0" r="r" b="b"/>
              <a:pathLst>
                <a:path w="309" h="264">
                  <a:moveTo>
                    <a:pt x="2" y="264"/>
                  </a:moveTo>
                  <a:lnTo>
                    <a:pt x="177" y="208"/>
                  </a:lnTo>
                  <a:lnTo>
                    <a:pt x="237" y="184"/>
                  </a:lnTo>
                  <a:lnTo>
                    <a:pt x="307" y="159"/>
                  </a:lnTo>
                  <a:lnTo>
                    <a:pt x="309" y="0"/>
                  </a:lnTo>
                  <a:lnTo>
                    <a:pt x="0" y="97"/>
                  </a:lnTo>
                  <a:lnTo>
                    <a:pt x="2" y="26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58" name="Freeform 34"/>
            <p:cNvSpPr>
              <a:spLocks/>
            </p:cNvSpPr>
            <p:nvPr/>
          </p:nvSpPr>
          <p:spPr bwMode="auto">
            <a:xfrm>
              <a:off x="1196" y="1744"/>
              <a:ext cx="75" cy="109"/>
            </a:xfrm>
            <a:custGeom>
              <a:avLst/>
              <a:gdLst/>
              <a:ahLst/>
              <a:cxnLst>
                <a:cxn ang="0">
                  <a:pos x="149" y="167"/>
                </a:cxn>
                <a:cxn ang="0">
                  <a:pos x="147" y="0"/>
                </a:cxn>
                <a:cxn ang="0">
                  <a:pos x="0" y="47"/>
                </a:cxn>
                <a:cxn ang="0">
                  <a:pos x="4" y="219"/>
                </a:cxn>
                <a:cxn ang="0">
                  <a:pos x="149" y="167"/>
                </a:cxn>
              </a:cxnLst>
              <a:rect l="0" t="0" r="r" b="b"/>
              <a:pathLst>
                <a:path w="149" h="219">
                  <a:moveTo>
                    <a:pt x="149" y="167"/>
                  </a:moveTo>
                  <a:lnTo>
                    <a:pt x="147" y="0"/>
                  </a:lnTo>
                  <a:lnTo>
                    <a:pt x="0" y="47"/>
                  </a:lnTo>
                  <a:lnTo>
                    <a:pt x="4" y="219"/>
                  </a:lnTo>
                  <a:lnTo>
                    <a:pt x="149" y="167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59" name="Freeform 35"/>
            <p:cNvSpPr>
              <a:spLocks/>
            </p:cNvSpPr>
            <p:nvPr/>
          </p:nvSpPr>
          <p:spPr bwMode="auto">
            <a:xfrm>
              <a:off x="1142" y="1767"/>
              <a:ext cx="56" cy="106"/>
            </a:xfrm>
            <a:custGeom>
              <a:avLst/>
              <a:gdLst/>
              <a:ahLst/>
              <a:cxnLst>
                <a:cxn ang="0">
                  <a:pos x="113" y="172"/>
                </a:cxn>
                <a:cxn ang="0">
                  <a:pos x="109" y="0"/>
                </a:cxn>
                <a:cxn ang="0">
                  <a:pos x="0" y="33"/>
                </a:cxn>
                <a:cxn ang="0">
                  <a:pos x="0" y="211"/>
                </a:cxn>
                <a:cxn ang="0">
                  <a:pos x="105" y="174"/>
                </a:cxn>
                <a:cxn ang="0">
                  <a:pos x="113" y="172"/>
                </a:cxn>
              </a:cxnLst>
              <a:rect l="0" t="0" r="r" b="b"/>
              <a:pathLst>
                <a:path w="113" h="211">
                  <a:moveTo>
                    <a:pt x="113" y="172"/>
                  </a:moveTo>
                  <a:lnTo>
                    <a:pt x="109" y="0"/>
                  </a:lnTo>
                  <a:lnTo>
                    <a:pt x="0" y="33"/>
                  </a:lnTo>
                  <a:lnTo>
                    <a:pt x="0" y="211"/>
                  </a:lnTo>
                  <a:lnTo>
                    <a:pt x="105" y="174"/>
                  </a:lnTo>
                  <a:lnTo>
                    <a:pt x="113" y="172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60" name="Freeform 36"/>
            <p:cNvSpPr>
              <a:spLocks/>
            </p:cNvSpPr>
            <p:nvPr/>
          </p:nvSpPr>
          <p:spPr bwMode="auto">
            <a:xfrm>
              <a:off x="1142" y="1854"/>
              <a:ext cx="53" cy="36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07" y="37"/>
                </a:cxn>
                <a:cxn ang="0">
                  <a:pos x="105" y="0"/>
                </a:cxn>
                <a:cxn ang="0">
                  <a:pos x="0" y="37"/>
                </a:cxn>
                <a:cxn ang="0">
                  <a:pos x="0" y="72"/>
                </a:cxn>
              </a:cxnLst>
              <a:rect l="0" t="0" r="r" b="b"/>
              <a:pathLst>
                <a:path w="107" h="72">
                  <a:moveTo>
                    <a:pt x="0" y="72"/>
                  </a:moveTo>
                  <a:lnTo>
                    <a:pt x="107" y="37"/>
                  </a:lnTo>
                  <a:lnTo>
                    <a:pt x="105" y="0"/>
                  </a:lnTo>
                  <a:lnTo>
                    <a:pt x="0" y="37"/>
                  </a:lnTo>
                  <a:lnTo>
                    <a:pt x="0" y="72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61" name="Freeform 37"/>
            <p:cNvSpPr>
              <a:spLocks/>
            </p:cNvSpPr>
            <p:nvPr/>
          </p:nvSpPr>
          <p:spPr bwMode="auto">
            <a:xfrm>
              <a:off x="1358" y="1787"/>
              <a:ext cx="30" cy="13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58" y="26"/>
                </a:cxn>
                <a:cxn ang="0">
                  <a:pos x="60" y="0"/>
                </a:cxn>
                <a:cxn ang="0">
                  <a:pos x="0" y="24"/>
                </a:cxn>
              </a:cxnLst>
              <a:rect l="0" t="0" r="r" b="b"/>
              <a:pathLst>
                <a:path w="60" h="26">
                  <a:moveTo>
                    <a:pt x="0" y="24"/>
                  </a:moveTo>
                  <a:lnTo>
                    <a:pt x="58" y="26"/>
                  </a:lnTo>
                  <a:lnTo>
                    <a:pt x="60" y="0"/>
                  </a:lnTo>
                  <a:lnTo>
                    <a:pt x="0" y="2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62" name="Freeform 38"/>
            <p:cNvSpPr>
              <a:spLocks/>
            </p:cNvSpPr>
            <p:nvPr/>
          </p:nvSpPr>
          <p:spPr bwMode="auto">
            <a:xfrm>
              <a:off x="1387" y="1775"/>
              <a:ext cx="36" cy="25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2" y="25"/>
                </a:cxn>
                <a:cxn ang="0">
                  <a:pos x="0" y="51"/>
                </a:cxn>
                <a:cxn ang="0">
                  <a:pos x="70" y="27"/>
                </a:cxn>
                <a:cxn ang="0">
                  <a:pos x="72" y="0"/>
                </a:cxn>
              </a:cxnLst>
              <a:rect l="0" t="0" r="r" b="b"/>
              <a:pathLst>
                <a:path w="72" h="51">
                  <a:moveTo>
                    <a:pt x="72" y="0"/>
                  </a:moveTo>
                  <a:lnTo>
                    <a:pt x="2" y="25"/>
                  </a:lnTo>
                  <a:lnTo>
                    <a:pt x="0" y="51"/>
                  </a:lnTo>
                  <a:lnTo>
                    <a:pt x="70" y="27"/>
                  </a:lnTo>
                  <a:lnTo>
                    <a:pt x="72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63" name="Freeform 39"/>
            <p:cNvSpPr>
              <a:spLocks/>
            </p:cNvSpPr>
            <p:nvPr/>
          </p:nvSpPr>
          <p:spPr bwMode="auto">
            <a:xfrm>
              <a:off x="1122" y="1871"/>
              <a:ext cx="20" cy="19"/>
            </a:xfrm>
            <a:custGeom>
              <a:avLst/>
              <a:gdLst/>
              <a:ahLst/>
              <a:cxnLst>
                <a:cxn ang="0">
                  <a:pos x="38" y="39"/>
                </a:cxn>
                <a:cxn ang="0">
                  <a:pos x="38" y="4"/>
                </a:cxn>
                <a:cxn ang="0">
                  <a:pos x="0" y="0"/>
                </a:cxn>
                <a:cxn ang="0">
                  <a:pos x="2" y="37"/>
                </a:cxn>
                <a:cxn ang="0">
                  <a:pos x="38" y="39"/>
                </a:cxn>
              </a:cxnLst>
              <a:rect l="0" t="0" r="r" b="b"/>
              <a:pathLst>
                <a:path w="38" h="39">
                  <a:moveTo>
                    <a:pt x="38" y="39"/>
                  </a:moveTo>
                  <a:lnTo>
                    <a:pt x="38" y="4"/>
                  </a:lnTo>
                  <a:lnTo>
                    <a:pt x="0" y="0"/>
                  </a:lnTo>
                  <a:lnTo>
                    <a:pt x="2" y="37"/>
                  </a:lnTo>
                  <a:lnTo>
                    <a:pt x="38" y="3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64" name="Freeform 40"/>
            <p:cNvSpPr>
              <a:spLocks/>
            </p:cNvSpPr>
            <p:nvPr/>
          </p:nvSpPr>
          <p:spPr bwMode="auto">
            <a:xfrm>
              <a:off x="635" y="1761"/>
              <a:ext cx="5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2" y="2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2"/>
                </a:cxn>
                <a:cxn ang="0">
                  <a:pos x="12" y="8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12" y="2"/>
                  </a:lnTo>
                  <a:lnTo>
                    <a:pt x="6" y="0"/>
                  </a:lnTo>
                  <a:lnTo>
                    <a:pt x="4" y="0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2"/>
                  </a:lnTo>
                  <a:lnTo>
                    <a:pt x="12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65" name="Freeform 41"/>
            <p:cNvSpPr>
              <a:spLocks/>
            </p:cNvSpPr>
            <p:nvPr/>
          </p:nvSpPr>
          <p:spPr bwMode="auto">
            <a:xfrm>
              <a:off x="644" y="1779"/>
              <a:ext cx="6" cy="4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5" y="10"/>
                </a:cxn>
                <a:cxn ang="0">
                  <a:pos x="7" y="10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2" y="8"/>
                  </a:lnTo>
                  <a:lnTo>
                    <a:pt x="5" y="10"/>
                  </a:lnTo>
                  <a:lnTo>
                    <a:pt x="7" y="10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66" name="Freeform 42"/>
            <p:cNvSpPr>
              <a:spLocks/>
            </p:cNvSpPr>
            <p:nvPr/>
          </p:nvSpPr>
          <p:spPr bwMode="auto">
            <a:xfrm>
              <a:off x="635" y="1789"/>
              <a:ext cx="5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2"/>
                </a:cxn>
                <a:cxn ang="0">
                  <a:pos x="12" y="8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2"/>
                  </a:lnTo>
                  <a:lnTo>
                    <a:pt x="12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67" name="Freeform 43"/>
            <p:cNvSpPr>
              <a:spLocks/>
            </p:cNvSpPr>
            <p:nvPr/>
          </p:nvSpPr>
          <p:spPr bwMode="auto">
            <a:xfrm>
              <a:off x="635" y="1734"/>
              <a:ext cx="5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68" name="Freeform 44"/>
            <p:cNvSpPr>
              <a:spLocks/>
            </p:cNvSpPr>
            <p:nvPr/>
          </p:nvSpPr>
          <p:spPr bwMode="auto">
            <a:xfrm>
              <a:off x="644" y="1748"/>
              <a:ext cx="5" cy="5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5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3" y="12"/>
                </a:cxn>
                <a:cxn ang="0">
                  <a:pos x="9" y="6"/>
                </a:cxn>
              </a:cxnLst>
              <a:rect l="0" t="0" r="r" b="b"/>
              <a:pathLst>
                <a:path w="9" h="12">
                  <a:moveTo>
                    <a:pt x="9" y="6"/>
                  </a:moveTo>
                  <a:lnTo>
                    <a:pt x="5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3" y="12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69" name="Freeform 45"/>
            <p:cNvSpPr>
              <a:spLocks/>
            </p:cNvSpPr>
            <p:nvPr/>
          </p:nvSpPr>
          <p:spPr bwMode="auto">
            <a:xfrm>
              <a:off x="664" y="1780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70" name="Freeform 46"/>
            <p:cNvSpPr>
              <a:spLocks/>
            </p:cNvSpPr>
            <p:nvPr/>
          </p:nvSpPr>
          <p:spPr bwMode="auto">
            <a:xfrm>
              <a:off x="663" y="1750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4" y="10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6"/>
                  </a:lnTo>
                  <a:lnTo>
                    <a:pt x="4" y="10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71" name="Freeform 47"/>
            <p:cNvSpPr>
              <a:spLocks/>
            </p:cNvSpPr>
            <p:nvPr/>
          </p:nvSpPr>
          <p:spPr bwMode="auto">
            <a:xfrm>
              <a:off x="654" y="1792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72" name="Freeform 48"/>
            <p:cNvSpPr>
              <a:spLocks/>
            </p:cNvSpPr>
            <p:nvPr/>
          </p:nvSpPr>
          <p:spPr bwMode="auto">
            <a:xfrm>
              <a:off x="673" y="1766"/>
              <a:ext cx="5" cy="6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9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4" y="11"/>
                </a:cxn>
                <a:cxn ang="0">
                  <a:pos x="9" y="6"/>
                </a:cxn>
              </a:cxnLst>
              <a:rect l="0" t="0" r="r" b="b"/>
              <a:pathLst>
                <a:path w="9" h="11">
                  <a:moveTo>
                    <a:pt x="9" y="6"/>
                  </a:moveTo>
                  <a:lnTo>
                    <a:pt x="9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4" y="11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73" name="Freeform 49"/>
            <p:cNvSpPr>
              <a:spLocks/>
            </p:cNvSpPr>
            <p:nvPr/>
          </p:nvSpPr>
          <p:spPr bwMode="auto">
            <a:xfrm>
              <a:off x="654" y="1764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6" y="10"/>
                </a:cxn>
                <a:cxn ang="0">
                  <a:pos x="10" y="6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6"/>
                  </a:lnTo>
                  <a:lnTo>
                    <a:pt x="6" y="10"/>
                  </a:lnTo>
                  <a:lnTo>
                    <a:pt x="10" y="6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74" name="Freeform 50"/>
            <p:cNvSpPr>
              <a:spLocks/>
            </p:cNvSpPr>
            <p:nvPr/>
          </p:nvSpPr>
          <p:spPr bwMode="auto">
            <a:xfrm>
              <a:off x="654" y="1736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4" y="11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6"/>
                  </a:lnTo>
                  <a:lnTo>
                    <a:pt x="0" y="8"/>
                  </a:lnTo>
                  <a:lnTo>
                    <a:pt x="4" y="11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75" name="Freeform 51"/>
            <p:cNvSpPr>
              <a:spLocks/>
            </p:cNvSpPr>
            <p:nvPr/>
          </p:nvSpPr>
          <p:spPr bwMode="auto">
            <a:xfrm>
              <a:off x="673" y="1739"/>
              <a:ext cx="5" cy="5"/>
            </a:xfrm>
            <a:custGeom>
              <a:avLst/>
              <a:gdLst/>
              <a:ahLst/>
              <a:cxnLst>
                <a:cxn ang="0">
                  <a:pos x="9" y="3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4" y="9"/>
                </a:cxn>
                <a:cxn ang="0">
                  <a:pos x="9" y="7"/>
                </a:cxn>
                <a:cxn ang="0">
                  <a:pos x="9" y="3"/>
                </a:cxn>
              </a:cxnLst>
              <a:rect l="0" t="0" r="r" b="b"/>
              <a:pathLst>
                <a:path w="9" h="9">
                  <a:moveTo>
                    <a:pt x="9" y="3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4" y="9"/>
                  </a:lnTo>
                  <a:lnTo>
                    <a:pt x="9" y="7"/>
                  </a:lnTo>
                  <a:lnTo>
                    <a:pt x="9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76" name="Freeform 52"/>
            <p:cNvSpPr>
              <a:spLocks/>
            </p:cNvSpPr>
            <p:nvPr/>
          </p:nvSpPr>
          <p:spPr bwMode="auto">
            <a:xfrm>
              <a:off x="673" y="1794"/>
              <a:ext cx="5" cy="5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9" y="8"/>
                </a:cxn>
                <a:cxn ang="0">
                  <a:pos x="9" y="6"/>
                </a:cxn>
              </a:cxnLst>
              <a:rect l="0" t="0" r="r" b="b"/>
              <a:pathLst>
                <a:path w="9" h="10">
                  <a:moveTo>
                    <a:pt x="9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9" y="8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77" name="Freeform 53"/>
            <p:cNvSpPr>
              <a:spLocks/>
            </p:cNvSpPr>
            <p:nvPr/>
          </p:nvSpPr>
          <p:spPr bwMode="auto">
            <a:xfrm>
              <a:off x="682" y="1782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4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1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10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4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1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78" name="Freeform 54"/>
            <p:cNvSpPr>
              <a:spLocks/>
            </p:cNvSpPr>
            <p:nvPr/>
          </p:nvSpPr>
          <p:spPr bwMode="auto">
            <a:xfrm>
              <a:off x="682" y="1752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7"/>
                </a:cxn>
                <a:cxn ang="0">
                  <a:pos x="4" y="11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6" y="0"/>
                  </a:lnTo>
                  <a:lnTo>
                    <a:pt x="2" y="0"/>
                  </a:lnTo>
                  <a:lnTo>
                    <a:pt x="0" y="6"/>
                  </a:lnTo>
                  <a:lnTo>
                    <a:pt x="0" y="7"/>
                  </a:lnTo>
                  <a:lnTo>
                    <a:pt x="4" y="11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79" name="Freeform 55"/>
            <p:cNvSpPr>
              <a:spLocks/>
            </p:cNvSpPr>
            <p:nvPr/>
          </p:nvSpPr>
          <p:spPr bwMode="auto">
            <a:xfrm>
              <a:off x="692" y="1797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11" y="2"/>
                </a:cxn>
                <a:cxn ang="0">
                  <a:pos x="7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4" y="10"/>
                </a:cxn>
                <a:cxn ang="0">
                  <a:pos x="7" y="10"/>
                </a:cxn>
                <a:cxn ang="0">
                  <a:pos x="11" y="8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11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8"/>
                  </a:lnTo>
                  <a:lnTo>
                    <a:pt x="4" y="10"/>
                  </a:lnTo>
                  <a:lnTo>
                    <a:pt x="7" y="10"/>
                  </a:lnTo>
                  <a:lnTo>
                    <a:pt x="11" y="8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80" name="Freeform 56"/>
            <p:cNvSpPr>
              <a:spLocks/>
            </p:cNvSpPr>
            <p:nvPr/>
          </p:nvSpPr>
          <p:spPr bwMode="auto">
            <a:xfrm>
              <a:off x="701" y="1755"/>
              <a:ext cx="5" cy="5"/>
            </a:xfrm>
            <a:custGeom>
              <a:avLst/>
              <a:gdLst/>
              <a:ahLst/>
              <a:cxnLst>
                <a:cxn ang="0">
                  <a:pos x="12" y="3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5"/>
                </a:cxn>
                <a:cxn ang="0">
                  <a:pos x="6" y="9"/>
                </a:cxn>
                <a:cxn ang="0">
                  <a:pos x="12" y="3"/>
                </a:cxn>
              </a:cxnLst>
              <a:rect l="0" t="0" r="r" b="b"/>
              <a:pathLst>
                <a:path w="12" h="9">
                  <a:moveTo>
                    <a:pt x="12" y="3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0" y="5"/>
                  </a:lnTo>
                  <a:lnTo>
                    <a:pt x="6" y="9"/>
                  </a:lnTo>
                  <a:lnTo>
                    <a:pt x="12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81" name="Freeform 57"/>
            <p:cNvSpPr>
              <a:spLocks/>
            </p:cNvSpPr>
            <p:nvPr/>
          </p:nvSpPr>
          <p:spPr bwMode="auto">
            <a:xfrm>
              <a:off x="693" y="1769"/>
              <a:ext cx="5" cy="5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5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3" y="9"/>
                </a:cxn>
                <a:cxn ang="0">
                  <a:pos x="9" y="7"/>
                </a:cxn>
                <a:cxn ang="0">
                  <a:pos x="9" y="4"/>
                </a:cxn>
              </a:cxnLst>
              <a:rect l="0" t="0" r="r" b="b"/>
              <a:pathLst>
                <a:path w="9" h="9">
                  <a:moveTo>
                    <a:pt x="9" y="4"/>
                  </a:moveTo>
                  <a:lnTo>
                    <a:pt x="5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3" y="9"/>
                  </a:lnTo>
                  <a:lnTo>
                    <a:pt x="9" y="7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82" name="Freeform 58"/>
            <p:cNvSpPr>
              <a:spLocks/>
            </p:cNvSpPr>
            <p:nvPr/>
          </p:nvSpPr>
          <p:spPr bwMode="auto">
            <a:xfrm>
              <a:off x="702" y="1785"/>
              <a:ext cx="4" cy="5"/>
            </a:xfrm>
            <a:custGeom>
              <a:avLst/>
              <a:gdLst/>
              <a:ahLst/>
              <a:cxnLst>
                <a:cxn ang="0">
                  <a:pos x="10" y="3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6" y="9"/>
                </a:cxn>
                <a:cxn ang="0">
                  <a:pos x="10" y="7"/>
                </a:cxn>
                <a:cxn ang="0">
                  <a:pos x="10" y="3"/>
                </a:cxn>
              </a:cxnLst>
              <a:rect l="0" t="0" r="r" b="b"/>
              <a:pathLst>
                <a:path w="10" h="9">
                  <a:moveTo>
                    <a:pt x="10" y="3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6" y="9"/>
                  </a:lnTo>
                  <a:lnTo>
                    <a:pt x="10" y="7"/>
                  </a:lnTo>
                  <a:lnTo>
                    <a:pt x="10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83" name="Freeform 59"/>
            <p:cNvSpPr>
              <a:spLocks/>
            </p:cNvSpPr>
            <p:nvPr/>
          </p:nvSpPr>
          <p:spPr bwMode="auto">
            <a:xfrm>
              <a:off x="692" y="1741"/>
              <a:ext cx="6" cy="5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5" y="10"/>
                </a:cxn>
                <a:cxn ang="0">
                  <a:pos x="9" y="8"/>
                </a:cxn>
                <a:cxn ang="0">
                  <a:pos x="11" y="6"/>
                </a:cxn>
              </a:cxnLst>
              <a:rect l="0" t="0" r="r" b="b"/>
              <a:pathLst>
                <a:path w="11" h="10">
                  <a:moveTo>
                    <a:pt x="11" y="6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5" y="10"/>
                  </a:lnTo>
                  <a:lnTo>
                    <a:pt x="9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84" name="Freeform 60"/>
            <p:cNvSpPr>
              <a:spLocks/>
            </p:cNvSpPr>
            <p:nvPr/>
          </p:nvSpPr>
          <p:spPr bwMode="auto">
            <a:xfrm>
              <a:off x="731" y="1801"/>
              <a:ext cx="4" cy="6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7"/>
                </a:cxn>
                <a:cxn ang="0">
                  <a:pos x="4" y="11"/>
                </a:cxn>
                <a:cxn ang="0">
                  <a:pos x="10" y="7"/>
                </a:cxn>
                <a:cxn ang="0">
                  <a:pos x="10" y="5"/>
                </a:cxn>
              </a:cxnLst>
              <a:rect l="0" t="0" r="r" b="b"/>
              <a:pathLst>
                <a:path w="10" h="11">
                  <a:moveTo>
                    <a:pt x="10" y="5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7"/>
                  </a:lnTo>
                  <a:lnTo>
                    <a:pt x="4" y="11"/>
                  </a:lnTo>
                  <a:lnTo>
                    <a:pt x="10" y="7"/>
                  </a:lnTo>
                  <a:lnTo>
                    <a:pt x="10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85" name="Freeform 61"/>
            <p:cNvSpPr>
              <a:spLocks/>
            </p:cNvSpPr>
            <p:nvPr/>
          </p:nvSpPr>
          <p:spPr bwMode="auto">
            <a:xfrm>
              <a:off x="711" y="1799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9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9">
                  <a:moveTo>
                    <a:pt x="10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9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86" name="Freeform 62"/>
            <p:cNvSpPr>
              <a:spLocks/>
            </p:cNvSpPr>
            <p:nvPr/>
          </p:nvSpPr>
          <p:spPr bwMode="auto">
            <a:xfrm>
              <a:off x="739" y="1790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11" y="2"/>
                </a:cxn>
                <a:cxn ang="0">
                  <a:pos x="9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2" y="6"/>
                </a:cxn>
                <a:cxn ang="0">
                  <a:pos x="4" y="10"/>
                </a:cxn>
                <a:cxn ang="0">
                  <a:pos x="9" y="10"/>
                </a:cxn>
                <a:cxn ang="0">
                  <a:pos x="11" y="6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11" y="2"/>
                  </a:lnTo>
                  <a:lnTo>
                    <a:pt x="9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6"/>
                  </a:lnTo>
                  <a:lnTo>
                    <a:pt x="4" y="10"/>
                  </a:lnTo>
                  <a:lnTo>
                    <a:pt x="9" y="10"/>
                  </a:lnTo>
                  <a:lnTo>
                    <a:pt x="11" y="6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87" name="Freeform 63"/>
            <p:cNvSpPr>
              <a:spLocks/>
            </p:cNvSpPr>
            <p:nvPr/>
          </p:nvSpPr>
          <p:spPr bwMode="auto">
            <a:xfrm>
              <a:off x="720" y="1757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88" name="Freeform 64"/>
            <p:cNvSpPr>
              <a:spLocks/>
            </p:cNvSpPr>
            <p:nvPr/>
          </p:nvSpPr>
          <p:spPr bwMode="auto">
            <a:xfrm>
              <a:off x="738" y="1759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9" y="0"/>
                </a:cxn>
                <a:cxn ang="0">
                  <a:pos x="4" y="0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2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2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89" name="Freeform 65"/>
            <p:cNvSpPr>
              <a:spLocks/>
            </p:cNvSpPr>
            <p:nvPr/>
          </p:nvSpPr>
          <p:spPr bwMode="auto">
            <a:xfrm>
              <a:off x="731" y="1746"/>
              <a:ext cx="4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90" name="Freeform 66"/>
            <p:cNvSpPr>
              <a:spLocks/>
            </p:cNvSpPr>
            <p:nvPr/>
          </p:nvSpPr>
          <p:spPr bwMode="auto">
            <a:xfrm>
              <a:off x="731" y="1773"/>
              <a:ext cx="4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2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2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91" name="Freeform 67"/>
            <p:cNvSpPr>
              <a:spLocks/>
            </p:cNvSpPr>
            <p:nvPr/>
          </p:nvSpPr>
          <p:spPr bwMode="auto">
            <a:xfrm>
              <a:off x="711" y="1744"/>
              <a:ext cx="5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4" y="10"/>
                </a:cxn>
                <a:cxn ang="0">
                  <a:pos x="10" y="6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4" y="10"/>
                  </a:lnTo>
                  <a:lnTo>
                    <a:pt x="10" y="6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92" name="Freeform 68"/>
            <p:cNvSpPr>
              <a:spLocks/>
            </p:cNvSpPr>
            <p:nvPr/>
          </p:nvSpPr>
          <p:spPr bwMode="auto">
            <a:xfrm>
              <a:off x="721" y="1787"/>
              <a:ext cx="5" cy="5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6" y="10"/>
                </a:cxn>
                <a:cxn ang="0">
                  <a:pos x="8" y="10"/>
                </a:cxn>
                <a:cxn ang="0">
                  <a:pos x="9" y="8"/>
                </a:cxn>
                <a:cxn ang="0">
                  <a:pos x="9" y="6"/>
                </a:cxn>
              </a:cxnLst>
              <a:rect l="0" t="0" r="r" b="b"/>
              <a:pathLst>
                <a:path w="9" h="10">
                  <a:moveTo>
                    <a:pt x="9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9" y="8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93" name="Freeform 69"/>
            <p:cNvSpPr>
              <a:spLocks/>
            </p:cNvSpPr>
            <p:nvPr/>
          </p:nvSpPr>
          <p:spPr bwMode="auto">
            <a:xfrm>
              <a:off x="711" y="1771"/>
              <a:ext cx="5" cy="5"/>
            </a:xfrm>
            <a:custGeom>
              <a:avLst/>
              <a:gdLst/>
              <a:ahLst/>
              <a:cxnLst>
                <a:cxn ang="0">
                  <a:pos x="10" y="3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7"/>
                </a:cxn>
                <a:cxn ang="0">
                  <a:pos x="6" y="9"/>
                </a:cxn>
                <a:cxn ang="0">
                  <a:pos x="10" y="7"/>
                </a:cxn>
                <a:cxn ang="0">
                  <a:pos x="10" y="3"/>
                </a:cxn>
              </a:cxnLst>
              <a:rect l="0" t="0" r="r" b="b"/>
              <a:pathLst>
                <a:path w="10" h="9">
                  <a:moveTo>
                    <a:pt x="10" y="3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7"/>
                  </a:lnTo>
                  <a:lnTo>
                    <a:pt x="6" y="9"/>
                  </a:lnTo>
                  <a:lnTo>
                    <a:pt x="10" y="7"/>
                  </a:lnTo>
                  <a:lnTo>
                    <a:pt x="10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94" name="Freeform 70"/>
            <p:cNvSpPr>
              <a:spLocks/>
            </p:cNvSpPr>
            <p:nvPr/>
          </p:nvSpPr>
          <p:spPr bwMode="auto">
            <a:xfrm>
              <a:off x="761" y="1792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4" y="10"/>
                </a:cxn>
                <a:cxn ang="0">
                  <a:pos x="6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10" y="2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2" y="10"/>
                  </a:lnTo>
                  <a:lnTo>
                    <a:pt x="4" y="10"/>
                  </a:lnTo>
                  <a:lnTo>
                    <a:pt x="6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95" name="Freeform 71"/>
            <p:cNvSpPr>
              <a:spLocks/>
            </p:cNvSpPr>
            <p:nvPr/>
          </p:nvSpPr>
          <p:spPr bwMode="auto">
            <a:xfrm>
              <a:off x="778" y="1764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96" name="Freeform 72"/>
            <p:cNvSpPr>
              <a:spLocks/>
            </p:cNvSpPr>
            <p:nvPr/>
          </p:nvSpPr>
          <p:spPr bwMode="auto">
            <a:xfrm>
              <a:off x="759" y="1761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0"/>
                </a:cxn>
                <a:cxn ang="0">
                  <a:pos x="4" y="0"/>
                </a:cxn>
                <a:cxn ang="0">
                  <a:pos x="0" y="6"/>
                </a:cxn>
                <a:cxn ang="0">
                  <a:pos x="2" y="10"/>
                </a:cxn>
                <a:cxn ang="0">
                  <a:pos x="8" y="12"/>
                </a:cxn>
                <a:cxn ang="0">
                  <a:pos x="10" y="10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10" y="0"/>
                  </a:lnTo>
                  <a:lnTo>
                    <a:pt x="4" y="0"/>
                  </a:lnTo>
                  <a:lnTo>
                    <a:pt x="0" y="6"/>
                  </a:lnTo>
                  <a:lnTo>
                    <a:pt x="2" y="10"/>
                  </a:lnTo>
                  <a:lnTo>
                    <a:pt x="8" y="12"/>
                  </a:lnTo>
                  <a:lnTo>
                    <a:pt x="10" y="10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97" name="Freeform 73"/>
            <p:cNvSpPr>
              <a:spLocks/>
            </p:cNvSpPr>
            <p:nvPr/>
          </p:nvSpPr>
          <p:spPr bwMode="auto">
            <a:xfrm>
              <a:off x="779" y="1794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6" y="12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10"/>
                  </a:lnTo>
                  <a:lnTo>
                    <a:pt x="6" y="12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98" name="Freeform 74"/>
            <p:cNvSpPr>
              <a:spLocks/>
            </p:cNvSpPr>
            <p:nvPr/>
          </p:nvSpPr>
          <p:spPr bwMode="auto">
            <a:xfrm>
              <a:off x="769" y="1806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11" y="2"/>
                </a:cxn>
                <a:cxn ang="0">
                  <a:pos x="9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6" y="10"/>
                </a:cxn>
                <a:cxn ang="0">
                  <a:pos x="11" y="8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11" y="2"/>
                  </a:lnTo>
                  <a:lnTo>
                    <a:pt x="9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8"/>
                  </a:lnTo>
                  <a:lnTo>
                    <a:pt x="6" y="10"/>
                  </a:lnTo>
                  <a:lnTo>
                    <a:pt x="11" y="8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099" name="Freeform 75"/>
            <p:cNvSpPr>
              <a:spLocks/>
            </p:cNvSpPr>
            <p:nvPr/>
          </p:nvSpPr>
          <p:spPr bwMode="auto">
            <a:xfrm>
              <a:off x="751" y="1748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2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2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00" name="Freeform 76"/>
            <p:cNvSpPr>
              <a:spLocks/>
            </p:cNvSpPr>
            <p:nvPr/>
          </p:nvSpPr>
          <p:spPr bwMode="auto">
            <a:xfrm>
              <a:off x="769" y="1750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6" y="10"/>
                </a:cxn>
                <a:cxn ang="0">
                  <a:pos x="9" y="6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6" y="10"/>
                  </a:lnTo>
                  <a:lnTo>
                    <a:pt x="9" y="6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01" name="Freeform 77"/>
            <p:cNvSpPr>
              <a:spLocks/>
            </p:cNvSpPr>
            <p:nvPr/>
          </p:nvSpPr>
          <p:spPr bwMode="auto">
            <a:xfrm>
              <a:off x="770" y="1778"/>
              <a:ext cx="5" cy="4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9" y="8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9" y="8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02" name="Freeform 78"/>
            <p:cNvSpPr>
              <a:spLocks/>
            </p:cNvSpPr>
            <p:nvPr/>
          </p:nvSpPr>
          <p:spPr bwMode="auto">
            <a:xfrm>
              <a:off x="751" y="1775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10"/>
                </a:cxn>
                <a:cxn ang="0">
                  <a:pos x="4" y="12"/>
                </a:cxn>
                <a:cxn ang="0">
                  <a:pos x="10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10"/>
                  </a:lnTo>
                  <a:lnTo>
                    <a:pt x="4" y="12"/>
                  </a:lnTo>
                  <a:lnTo>
                    <a:pt x="10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03" name="Freeform 79"/>
            <p:cNvSpPr>
              <a:spLocks/>
            </p:cNvSpPr>
            <p:nvPr/>
          </p:nvSpPr>
          <p:spPr bwMode="auto">
            <a:xfrm>
              <a:off x="751" y="1804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04" name="Freeform 80"/>
            <p:cNvSpPr>
              <a:spLocks/>
            </p:cNvSpPr>
            <p:nvPr/>
          </p:nvSpPr>
          <p:spPr bwMode="auto">
            <a:xfrm>
              <a:off x="789" y="1808"/>
              <a:ext cx="6" cy="5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5" y="12"/>
                </a:cxn>
                <a:cxn ang="0">
                  <a:pos x="9" y="8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7" y="0"/>
                  </a:lnTo>
                  <a:lnTo>
                    <a:pt x="5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5" y="12"/>
                  </a:lnTo>
                  <a:lnTo>
                    <a:pt x="9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05" name="Freeform 81"/>
            <p:cNvSpPr>
              <a:spLocks/>
            </p:cNvSpPr>
            <p:nvPr/>
          </p:nvSpPr>
          <p:spPr bwMode="auto">
            <a:xfrm>
              <a:off x="807" y="1782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2" y="2"/>
                </a:cxn>
                <a:cxn ang="0">
                  <a:pos x="10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6" y="9"/>
                </a:cxn>
                <a:cxn ang="0">
                  <a:pos x="12" y="4"/>
                </a:cxn>
              </a:cxnLst>
              <a:rect l="0" t="0" r="r" b="b"/>
              <a:pathLst>
                <a:path w="12" h="9">
                  <a:moveTo>
                    <a:pt x="12" y="4"/>
                  </a:moveTo>
                  <a:lnTo>
                    <a:pt x="12" y="2"/>
                  </a:lnTo>
                  <a:lnTo>
                    <a:pt x="10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8"/>
                  </a:lnTo>
                  <a:lnTo>
                    <a:pt x="6" y="9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06" name="Freeform 82"/>
            <p:cNvSpPr>
              <a:spLocks/>
            </p:cNvSpPr>
            <p:nvPr/>
          </p:nvSpPr>
          <p:spPr bwMode="auto">
            <a:xfrm>
              <a:off x="816" y="1768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4"/>
                </a:cxn>
                <a:cxn ang="0">
                  <a:pos x="10" y="2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2" y="9"/>
                </a:cxn>
                <a:cxn ang="0">
                  <a:pos x="4" y="11"/>
                </a:cxn>
                <a:cxn ang="0">
                  <a:pos x="6" y="11"/>
                </a:cxn>
                <a:cxn ang="0">
                  <a:pos x="10" y="11"/>
                </a:cxn>
                <a:cxn ang="0">
                  <a:pos x="11" y="9"/>
                </a:cxn>
                <a:cxn ang="0">
                  <a:pos x="11" y="6"/>
                </a:cxn>
              </a:cxnLst>
              <a:rect l="0" t="0" r="r" b="b"/>
              <a:pathLst>
                <a:path w="11" h="11">
                  <a:moveTo>
                    <a:pt x="11" y="6"/>
                  </a:moveTo>
                  <a:lnTo>
                    <a:pt x="11" y="4"/>
                  </a:lnTo>
                  <a:lnTo>
                    <a:pt x="10" y="2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4"/>
                  </a:lnTo>
                  <a:lnTo>
                    <a:pt x="0" y="6"/>
                  </a:lnTo>
                  <a:lnTo>
                    <a:pt x="2" y="9"/>
                  </a:lnTo>
                  <a:lnTo>
                    <a:pt x="4" y="11"/>
                  </a:lnTo>
                  <a:lnTo>
                    <a:pt x="6" y="11"/>
                  </a:lnTo>
                  <a:lnTo>
                    <a:pt x="10" y="11"/>
                  </a:lnTo>
                  <a:lnTo>
                    <a:pt x="11" y="9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07" name="Freeform 83"/>
            <p:cNvSpPr>
              <a:spLocks/>
            </p:cNvSpPr>
            <p:nvPr/>
          </p:nvSpPr>
          <p:spPr bwMode="auto">
            <a:xfrm>
              <a:off x="798" y="1797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4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2" y="10"/>
                  </a:lnTo>
                  <a:lnTo>
                    <a:pt x="4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08" name="Freeform 84"/>
            <p:cNvSpPr>
              <a:spLocks/>
            </p:cNvSpPr>
            <p:nvPr/>
          </p:nvSpPr>
          <p:spPr bwMode="auto">
            <a:xfrm>
              <a:off x="817" y="1799"/>
              <a:ext cx="6" cy="5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2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9"/>
                </a:cxn>
                <a:cxn ang="0">
                  <a:pos x="8" y="9"/>
                </a:cxn>
                <a:cxn ang="0">
                  <a:pos x="11" y="8"/>
                </a:cxn>
                <a:cxn ang="0">
                  <a:pos x="11" y="6"/>
                </a:cxn>
              </a:cxnLst>
              <a:rect l="0" t="0" r="r" b="b"/>
              <a:pathLst>
                <a:path w="11" h="9">
                  <a:moveTo>
                    <a:pt x="11" y="6"/>
                  </a:moveTo>
                  <a:lnTo>
                    <a:pt x="11" y="2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9"/>
                  </a:lnTo>
                  <a:lnTo>
                    <a:pt x="8" y="9"/>
                  </a:lnTo>
                  <a:lnTo>
                    <a:pt x="11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09" name="Freeform 85"/>
            <p:cNvSpPr>
              <a:spLocks/>
            </p:cNvSpPr>
            <p:nvPr/>
          </p:nvSpPr>
          <p:spPr bwMode="auto">
            <a:xfrm>
              <a:off x="797" y="1766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6" y="11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10"/>
                  </a:lnTo>
                  <a:lnTo>
                    <a:pt x="6" y="11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10" name="Freeform 86"/>
            <p:cNvSpPr>
              <a:spLocks/>
            </p:cNvSpPr>
            <p:nvPr/>
          </p:nvSpPr>
          <p:spPr bwMode="auto">
            <a:xfrm>
              <a:off x="789" y="1752"/>
              <a:ext cx="5" cy="6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7" y="0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5" y="11"/>
                </a:cxn>
                <a:cxn ang="0">
                  <a:pos x="9" y="7"/>
                </a:cxn>
                <a:cxn ang="0">
                  <a:pos x="9" y="6"/>
                </a:cxn>
              </a:cxnLst>
              <a:rect l="0" t="0" r="r" b="b"/>
              <a:pathLst>
                <a:path w="9" h="11">
                  <a:moveTo>
                    <a:pt x="9" y="6"/>
                  </a:moveTo>
                  <a:lnTo>
                    <a:pt x="7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5" y="11"/>
                  </a:lnTo>
                  <a:lnTo>
                    <a:pt x="9" y="7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11" name="Freeform 87"/>
            <p:cNvSpPr>
              <a:spLocks/>
            </p:cNvSpPr>
            <p:nvPr/>
          </p:nvSpPr>
          <p:spPr bwMode="auto">
            <a:xfrm>
              <a:off x="789" y="1779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7" y="0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5" y="12"/>
                </a:cxn>
                <a:cxn ang="0">
                  <a:pos x="9" y="8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7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5" y="12"/>
                  </a:lnTo>
                  <a:lnTo>
                    <a:pt x="9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12" name="Freeform 88"/>
            <p:cNvSpPr>
              <a:spLocks/>
            </p:cNvSpPr>
            <p:nvPr/>
          </p:nvSpPr>
          <p:spPr bwMode="auto">
            <a:xfrm>
              <a:off x="808" y="1755"/>
              <a:ext cx="5" cy="5"/>
            </a:xfrm>
            <a:custGeom>
              <a:avLst/>
              <a:gdLst/>
              <a:ahLst/>
              <a:cxnLst>
                <a:cxn ang="0">
                  <a:pos x="10" y="3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5"/>
                </a:cxn>
                <a:cxn ang="0">
                  <a:pos x="4" y="9"/>
                </a:cxn>
                <a:cxn ang="0">
                  <a:pos x="10" y="5"/>
                </a:cxn>
                <a:cxn ang="0">
                  <a:pos x="10" y="3"/>
                </a:cxn>
              </a:cxnLst>
              <a:rect l="0" t="0" r="r" b="b"/>
              <a:pathLst>
                <a:path w="10" h="9">
                  <a:moveTo>
                    <a:pt x="10" y="3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5"/>
                  </a:lnTo>
                  <a:lnTo>
                    <a:pt x="4" y="9"/>
                  </a:lnTo>
                  <a:lnTo>
                    <a:pt x="10" y="5"/>
                  </a:lnTo>
                  <a:lnTo>
                    <a:pt x="10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13" name="Freeform 89"/>
            <p:cNvSpPr>
              <a:spLocks/>
            </p:cNvSpPr>
            <p:nvPr/>
          </p:nvSpPr>
          <p:spPr bwMode="auto">
            <a:xfrm>
              <a:off x="808" y="1811"/>
              <a:ext cx="5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14" name="Freeform 90"/>
            <p:cNvSpPr>
              <a:spLocks/>
            </p:cNvSpPr>
            <p:nvPr/>
          </p:nvSpPr>
          <p:spPr bwMode="auto">
            <a:xfrm>
              <a:off x="855" y="1773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2"/>
                </a:cxn>
                <a:cxn ang="0">
                  <a:pos x="6" y="0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2" y="10"/>
                </a:cxn>
                <a:cxn ang="0">
                  <a:pos x="6" y="12"/>
                </a:cxn>
                <a:cxn ang="0">
                  <a:pos x="8" y="10"/>
                </a:cxn>
                <a:cxn ang="0">
                  <a:pos x="10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10" y="2"/>
                  </a:lnTo>
                  <a:lnTo>
                    <a:pt x="8" y="2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2" y="10"/>
                  </a:lnTo>
                  <a:lnTo>
                    <a:pt x="6" y="12"/>
                  </a:lnTo>
                  <a:lnTo>
                    <a:pt x="8" y="10"/>
                  </a:lnTo>
                  <a:lnTo>
                    <a:pt x="10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15" name="Freeform 91"/>
            <p:cNvSpPr>
              <a:spLocks/>
            </p:cNvSpPr>
            <p:nvPr/>
          </p:nvSpPr>
          <p:spPr bwMode="auto">
            <a:xfrm>
              <a:off x="846" y="1814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4"/>
                </a:cxn>
                <a:cxn ang="0">
                  <a:pos x="8" y="2"/>
                </a:cxn>
                <a:cxn ang="0">
                  <a:pos x="6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9"/>
                </a:cxn>
                <a:cxn ang="0">
                  <a:pos x="2" y="11"/>
                </a:cxn>
                <a:cxn ang="0">
                  <a:pos x="6" y="11"/>
                </a:cxn>
                <a:cxn ang="0">
                  <a:pos x="8" y="11"/>
                </a:cxn>
                <a:cxn ang="0">
                  <a:pos x="10" y="9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10" y="4"/>
                  </a:lnTo>
                  <a:lnTo>
                    <a:pt x="8" y="2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9"/>
                  </a:lnTo>
                  <a:lnTo>
                    <a:pt x="2" y="11"/>
                  </a:lnTo>
                  <a:lnTo>
                    <a:pt x="6" y="11"/>
                  </a:lnTo>
                  <a:lnTo>
                    <a:pt x="8" y="11"/>
                  </a:lnTo>
                  <a:lnTo>
                    <a:pt x="10" y="9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16" name="Freeform 92"/>
            <p:cNvSpPr>
              <a:spLocks/>
            </p:cNvSpPr>
            <p:nvPr/>
          </p:nvSpPr>
          <p:spPr bwMode="auto">
            <a:xfrm>
              <a:off x="836" y="1801"/>
              <a:ext cx="6" cy="5"/>
            </a:xfrm>
            <a:custGeom>
              <a:avLst/>
              <a:gdLst/>
              <a:ahLst/>
              <a:cxnLst>
                <a:cxn ang="0">
                  <a:pos x="11" y="5"/>
                </a:cxn>
                <a:cxn ang="0">
                  <a:pos x="9" y="4"/>
                </a:cxn>
                <a:cxn ang="0">
                  <a:pos x="7" y="2"/>
                </a:cxn>
                <a:cxn ang="0">
                  <a:pos x="5" y="0"/>
                </a:cxn>
                <a:cxn ang="0">
                  <a:pos x="3" y="2"/>
                </a:cxn>
                <a:cxn ang="0">
                  <a:pos x="0" y="4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3" y="9"/>
                </a:cxn>
                <a:cxn ang="0">
                  <a:pos x="7" y="9"/>
                </a:cxn>
                <a:cxn ang="0">
                  <a:pos x="9" y="7"/>
                </a:cxn>
                <a:cxn ang="0">
                  <a:pos x="11" y="5"/>
                </a:cxn>
              </a:cxnLst>
              <a:rect l="0" t="0" r="r" b="b"/>
              <a:pathLst>
                <a:path w="11" h="9">
                  <a:moveTo>
                    <a:pt x="11" y="5"/>
                  </a:moveTo>
                  <a:lnTo>
                    <a:pt x="9" y="4"/>
                  </a:lnTo>
                  <a:lnTo>
                    <a:pt x="7" y="2"/>
                  </a:lnTo>
                  <a:lnTo>
                    <a:pt x="5" y="0"/>
                  </a:lnTo>
                  <a:lnTo>
                    <a:pt x="3" y="2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7"/>
                  </a:lnTo>
                  <a:lnTo>
                    <a:pt x="3" y="9"/>
                  </a:lnTo>
                  <a:lnTo>
                    <a:pt x="7" y="9"/>
                  </a:lnTo>
                  <a:lnTo>
                    <a:pt x="9" y="7"/>
                  </a:lnTo>
                  <a:lnTo>
                    <a:pt x="11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17" name="Freeform 93"/>
            <p:cNvSpPr>
              <a:spLocks/>
            </p:cNvSpPr>
            <p:nvPr/>
          </p:nvSpPr>
          <p:spPr bwMode="auto">
            <a:xfrm>
              <a:off x="856" y="1804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18" name="Freeform 94"/>
            <p:cNvSpPr>
              <a:spLocks/>
            </p:cNvSpPr>
            <p:nvPr/>
          </p:nvSpPr>
          <p:spPr bwMode="auto">
            <a:xfrm>
              <a:off x="835" y="1771"/>
              <a:ext cx="6" cy="6"/>
            </a:xfrm>
            <a:custGeom>
              <a:avLst/>
              <a:gdLst/>
              <a:ahLst/>
              <a:cxnLst>
                <a:cxn ang="0">
                  <a:pos x="11" y="5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0" y="5"/>
                </a:cxn>
                <a:cxn ang="0">
                  <a:pos x="2" y="7"/>
                </a:cxn>
                <a:cxn ang="0">
                  <a:pos x="3" y="9"/>
                </a:cxn>
                <a:cxn ang="0">
                  <a:pos x="5" y="11"/>
                </a:cxn>
                <a:cxn ang="0">
                  <a:pos x="7" y="9"/>
                </a:cxn>
                <a:cxn ang="0">
                  <a:pos x="9" y="7"/>
                </a:cxn>
                <a:cxn ang="0">
                  <a:pos x="11" y="5"/>
                </a:cxn>
              </a:cxnLst>
              <a:rect l="0" t="0" r="r" b="b"/>
              <a:pathLst>
                <a:path w="11" h="11">
                  <a:moveTo>
                    <a:pt x="11" y="5"/>
                  </a:moveTo>
                  <a:lnTo>
                    <a:pt x="9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1"/>
                  </a:lnTo>
                  <a:lnTo>
                    <a:pt x="0" y="5"/>
                  </a:lnTo>
                  <a:lnTo>
                    <a:pt x="2" y="7"/>
                  </a:lnTo>
                  <a:lnTo>
                    <a:pt x="3" y="9"/>
                  </a:lnTo>
                  <a:lnTo>
                    <a:pt x="5" y="11"/>
                  </a:lnTo>
                  <a:lnTo>
                    <a:pt x="7" y="9"/>
                  </a:lnTo>
                  <a:lnTo>
                    <a:pt x="9" y="7"/>
                  </a:lnTo>
                  <a:lnTo>
                    <a:pt x="11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19" name="Freeform 95"/>
            <p:cNvSpPr>
              <a:spLocks/>
            </p:cNvSpPr>
            <p:nvPr/>
          </p:nvSpPr>
          <p:spPr bwMode="auto">
            <a:xfrm>
              <a:off x="827" y="1812"/>
              <a:ext cx="5" cy="5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0">
                  <a:moveTo>
                    <a:pt x="12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4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20" name="Freeform 96"/>
            <p:cNvSpPr>
              <a:spLocks/>
            </p:cNvSpPr>
            <p:nvPr/>
          </p:nvSpPr>
          <p:spPr bwMode="auto">
            <a:xfrm>
              <a:off x="846" y="1759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2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2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21" name="Freeform 97"/>
            <p:cNvSpPr>
              <a:spLocks/>
            </p:cNvSpPr>
            <p:nvPr/>
          </p:nvSpPr>
          <p:spPr bwMode="auto">
            <a:xfrm>
              <a:off x="846" y="1787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0" y="8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0" y="8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22" name="Freeform 98"/>
            <p:cNvSpPr>
              <a:spLocks/>
            </p:cNvSpPr>
            <p:nvPr/>
          </p:nvSpPr>
          <p:spPr bwMode="auto">
            <a:xfrm>
              <a:off x="827" y="1784"/>
              <a:ext cx="5" cy="5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6" y="9"/>
                </a:cxn>
                <a:cxn ang="0">
                  <a:pos x="10" y="7"/>
                </a:cxn>
                <a:cxn ang="0">
                  <a:pos x="12" y="5"/>
                </a:cxn>
              </a:cxnLst>
              <a:rect l="0" t="0" r="r" b="b"/>
              <a:pathLst>
                <a:path w="12" h="9">
                  <a:moveTo>
                    <a:pt x="12" y="5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6" y="9"/>
                  </a:lnTo>
                  <a:lnTo>
                    <a:pt x="10" y="7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23" name="Freeform 99"/>
            <p:cNvSpPr>
              <a:spLocks/>
            </p:cNvSpPr>
            <p:nvPr/>
          </p:nvSpPr>
          <p:spPr bwMode="auto">
            <a:xfrm>
              <a:off x="827" y="1757"/>
              <a:ext cx="5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0" y="8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0" y="8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24" name="Freeform 100"/>
            <p:cNvSpPr>
              <a:spLocks/>
            </p:cNvSpPr>
            <p:nvPr/>
          </p:nvSpPr>
          <p:spPr bwMode="auto">
            <a:xfrm>
              <a:off x="865" y="1817"/>
              <a:ext cx="5" cy="6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9" y="2"/>
                </a:cxn>
                <a:cxn ang="0">
                  <a:pos x="7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4" y="11"/>
                </a:cxn>
                <a:cxn ang="0">
                  <a:pos x="9" y="7"/>
                </a:cxn>
                <a:cxn ang="0">
                  <a:pos x="9" y="5"/>
                </a:cxn>
              </a:cxnLst>
              <a:rect l="0" t="0" r="r" b="b"/>
              <a:pathLst>
                <a:path w="9" h="11">
                  <a:moveTo>
                    <a:pt x="9" y="5"/>
                  </a:moveTo>
                  <a:lnTo>
                    <a:pt x="9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4" y="11"/>
                  </a:lnTo>
                  <a:lnTo>
                    <a:pt x="9" y="7"/>
                  </a:lnTo>
                  <a:lnTo>
                    <a:pt x="9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25" name="Freeform 101"/>
            <p:cNvSpPr>
              <a:spLocks/>
            </p:cNvSpPr>
            <p:nvPr/>
          </p:nvSpPr>
          <p:spPr bwMode="auto">
            <a:xfrm>
              <a:off x="874" y="1806"/>
              <a:ext cx="6" cy="5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10"/>
                </a:cxn>
                <a:cxn ang="0">
                  <a:pos x="6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0">
                  <a:moveTo>
                    <a:pt x="12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10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26" name="Freeform 102"/>
            <p:cNvSpPr>
              <a:spLocks/>
            </p:cNvSpPr>
            <p:nvPr/>
          </p:nvSpPr>
          <p:spPr bwMode="auto">
            <a:xfrm>
              <a:off x="903" y="1766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4" y="11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4" y="11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27" name="Freeform 103"/>
            <p:cNvSpPr>
              <a:spLocks/>
            </p:cNvSpPr>
            <p:nvPr/>
          </p:nvSpPr>
          <p:spPr bwMode="auto">
            <a:xfrm>
              <a:off x="893" y="1778"/>
              <a:ext cx="5" cy="4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28" name="Freeform 104"/>
            <p:cNvSpPr>
              <a:spLocks/>
            </p:cNvSpPr>
            <p:nvPr/>
          </p:nvSpPr>
          <p:spPr bwMode="auto">
            <a:xfrm>
              <a:off x="884" y="1791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9" y="2"/>
                </a:cxn>
                <a:cxn ang="0">
                  <a:pos x="7" y="0"/>
                </a:cxn>
                <a:cxn ang="0">
                  <a:pos x="1" y="0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1" y="8"/>
                </a:cxn>
                <a:cxn ang="0">
                  <a:pos x="5" y="10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9" y="2"/>
                  </a:lnTo>
                  <a:lnTo>
                    <a:pt x="7" y="0"/>
                  </a:lnTo>
                  <a:lnTo>
                    <a:pt x="1" y="0"/>
                  </a:lnTo>
                  <a:lnTo>
                    <a:pt x="1" y="2"/>
                  </a:lnTo>
                  <a:lnTo>
                    <a:pt x="0" y="4"/>
                  </a:lnTo>
                  <a:lnTo>
                    <a:pt x="1" y="8"/>
                  </a:lnTo>
                  <a:lnTo>
                    <a:pt x="5" y="10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29" name="Freeform 105"/>
            <p:cNvSpPr>
              <a:spLocks/>
            </p:cNvSpPr>
            <p:nvPr/>
          </p:nvSpPr>
          <p:spPr bwMode="auto">
            <a:xfrm>
              <a:off x="893" y="1808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6" y="12"/>
                </a:cxn>
                <a:cxn ang="0">
                  <a:pos x="8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6" y="12"/>
                  </a:lnTo>
                  <a:lnTo>
                    <a:pt x="8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30" name="Freeform 106"/>
            <p:cNvSpPr>
              <a:spLocks/>
            </p:cNvSpPr>
            <p:nvPr/>
          </p:nvSpPr>
          <p:spPr bwMode="auto">
            <a:xfrm>
              <a:off x="873" y="1776"/>
              <a:ext cx="6" cy="4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0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6" y="10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10" y="0"/>
                  </a:lnTo>
                  <a:lnTo>
                    <a:pt x="4" y="0"/>
                  </a:lnTo>
                  <a:lnTo>
                    <a:pt x="0" y="4"/>
                  </a:lnTo>
                  <a:lnTo>
                    <a:pt x="2" y="8"/>
                  </a:lnTo>
                  <a:lnTo>
                    <a:pt x="6" y="10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31" name="Freeform 107"/>
            <p:cNvSpPr>
              <a:spLocks/>
            </p:cNvSpPr>
            <p:nvPr/>
          </p:nvSpPr>
          <p:spPr bwMode="auto">
            <a:xfrm>
              <a:off x="885" y="1819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8" y="8"/>
                </a:cxn>
                <a:cxn ang="0">
                  <a:pos x="10" y="6"/>
                </a:cxn>
              </a:cxnLst>
              <a:rect l="0" t="0" r="r" b="b"/>
              <a:pathLst>
                <a:path w="10" h="10">
                  <a:moveTo>
                    <a:pt x="10" y="6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8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32" name="Freeform 108"/>
            <p:cNvSpPr>
              <a:spLocks/>
            </p:cNvSpPr>
            <p:nvPr/>
          </p:nvSpPr>
          <p:spPr bwMode="auto">
            <a:xfrm>
              <a:off x="903" y="1822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8" y="10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33" name="Freeform 109"/>
            <p:cNvSpPr>
              <a:spLocks/>
            </p:cNvSpPr>
            <p:nvPr/>
          </p:nvSpPr>
          <p:spPr bwMode="auto">
            <a:xfrm>
              <a:off x="865" y="1761"/>
              <a:ext cx="5" cy="6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10"/>
                </a:cxn>
                <a:cxn ang="0">
                  <a:pos x="4" y="12"/>
                </a:cxn>
                <a:cxn ang="0">
                  <a:pos x="7" y="10"/>
                </a:cxn>
                <a:cxn ang="0">
                  <a:pos x="9" y="6"/>
                </a:cxn>
              </a:cxnLst>
              <a:rect l="0" t="0" r="r" b="b"/>
              <a:pathLst>
                <a:path w="9" h="12">
                  <a:moveTo>
                    <a:pt x="9" y="6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10"/>
                  </a:lnTo>
                  <a:lnTo>
                    <a:pt x="4" y="12"/>
                  </a:lnTo>
                  <a:lnTo>
                    <a:pt x="7" y="10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34" name="Freeform 110"/>
            <p:cNvSpPr>
              <a:spLocks/>
            </p:cNvSpPr>
            <p:nvPr/>
          </p:nvSpPr>
          <p:spPr bwMode="auto">
            <a:xfrm>
              <a:off x="884" y="1764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7" y="0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5" y="10"/>
                </a:cxn>
                <a:cxn ang="0">
                  <a:pos x="9" y="8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7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5" y="10"/>
                  </a:lnTo>
                  <a:lnTo>
                    <a:pt x="9" y="8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35" name="Freeform 111"/>
            <p:cNvSpPr>
              <a:spLocks/>
            </p:cNvSpPr>
            <p:nvPr/>
          </p:nvSpPr>
          <p:spPr bwMode="auto">
            <a:xfrm>
              <a:off x="903" y="1793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10"/>
                </a:cxn>
                <a:cxn ang="0">
                  <a:pos x="6" y="12"/>
                </a:cxn>
                <a:cxn ang="0">
                  <a:pos x="8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10"/>
                  </a:lnTo>
                  <a:lnTo>
                    <a:pt x="6" y="12"/>
                  </a:lnTo>
                  <a:lnTo>
                    <a:pt x="8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36" name="Freeform 112"/>
            <p:cNvSpPr>
              <a:spLocks/>
            </p:cNvSpPr>
            <p:nvPr/>
          </p:nvSpPr>
          <p:spPr bwMode="auto">
            <a:xfrm>
              <a:off x="865" y="1789"/>
              <a:ext cx="5" cy="5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9" y="8"/>
                </a:cxn>
                <a:cxn ang="0">
                  <a:pos x="9" y="6"/>
                </a:cxn>
              </a:cxnLst>
              <a:rect l="0" t="0" r="r" b="b"/>
              <a:pathLst>
                <a:path w="9" h="10">
                  <a:moveTo>
                    <a:pt x="9" y="6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9" y="8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37" name="Freeform 113"/>
            <p:cNvSpPr>
              <a:spLocks/>
            </p:cNvSpPr>
            <p:nvPr/>
          </p:nvSpPr>
          <p:spPr bwMode="auto">
            <a:xfrm>
              <a:off x="931" y="1812"/>
              <a:ext cx="6" cy="5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9" y="2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3" y="10"/>
                </a:cxn>
                <a:cxn ang="0">
                  <a:pos x="7" y="10"/>
                </a:cxn>
                <a:cxn ang="0">
                  <a:pos x="9" y="8"/>
                </a:cxn>
                <a:cxn ang="0">
                  <a:pos x="11" y="6"/>
                </a:cxn>
              </a:cxnLst>
              <a:rect l="0" t="0" r="r" b="b"/>
              <a:pathLst>
                <a:path w="11" h="10">
                  <a:moveTo>
                    <a:pt x="11" y="6"/>
                  </a:moveTo>
                  <a:lnTo>
                    <a:pt x="9" y="2"/>
                  </a:lnTo>
                  <a:lnTo>
                    <a:pt x="7" y="0"/>
                  </a:lnTo>
                  <a:lnTo>
                    <a:pt x="3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3" y="10"/>
                  </a:lnTo>
                  <a:lnTo>
                    <a:pt x="7" y="10"/>
                  </a:lnTo>
                  <a:lnTo>
                    <a:pt x="9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38" name="Freeform 114"/>
            <p:cNvSpPr>
              <a:spLocks/>
            </p:cNvSpPr>
            <p:nvPr/>
          </p:nvSpPr>
          <p:spPr bwMode="auto">
            <a:xfrm>
              <a:off x="912" y="1779"/>
              <a:ext cx="5" cy="6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2" y="12"/>
                </a:cxn>
                <a:cxn ang="0">
                  <a:pos x="8" y="12"/>
                </a:cxn>
                <a:cxn ang="0">
                  <a:pos x="9" y="10"/>
                </a:cxn>
                <a:cxn ang="0">
                  <a:pos x="9" y="6"/>
                </a:cxn>
              </a:cxnLst>
              <a:rect l="0" t="0" r="r" b="b"/>
              <a:pathLst>
                <a:path w="9" h="12">
                  <a:moveTo>
                    <a:pt x="9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6"/>
                  </a:lnTo>
                  <a:lnTo>
                    <a:pt x="0" y="10"/>
                  </a:lnTo>
                  <a:lnTo>
                    <a:pt x="2" y="12"/>
                  </a:lnTo>
                  <a:lnTo>
                    <a:pt x="8" y="12"/>
                  </a:lnTo>
                  <a:lnTo>
                    <a:pt x="9" y="10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39" name="Freeform 115"/>
            <p:cNvSpPr>
              <a:spLocks/>
            </p:cNvSpPr>
            <p:nvPr/>
          </p:nvSpPr>
          <p:spPr bwMode="auto">
            <a:xfrm>
              <a:off x="930" y="1782"/>
              <a:ext cx="6" cy="5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2"/>
                </a:cxn>
                <a:cxn ang="0">
                  <a:pos x="9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9"/>
                </a:cxn>
                <a:cxn ang="0">
                  <a:pos x="5" y="9"/>
                </a:cxn>
                <a:cxn ang="0">
                  <a:pos x="9" y="9"/>
                </a:cxn>
                <a:cxn ang="0">
                  <a:pos x="11" y="8"/>
                </a:cxn>
                <a:cxn ang="0">
                  <a:pos x="11" y="6"/>
                </a:cxn>
              </a:cxnLst>
              <a:rect l="0" t="0" r="r" b="b"/>
              <a:pathLst>
                <a:path w="11" h="9">
                  <a:moveTo>
                    <a:pt x="11" y="6"/>
                  </a:moveTo>
                  <a:lnTo>
                    <a:pt x="11" y="2"/>
                  </a:lnTo>
                  <a:lnTo>
                    <a:pt x="9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11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40" name="Freeform 116"/>
            <p:cNvSpPr>
              <a:spLocks/>
            </p:cNvSpPr>
            <p:nvPr/>
          </p:nvSpPr>
          <p:spPr bwMode="auto">
            <a:xfrm>
              <a:off x="941" y="1798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4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1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10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4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1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41" name="Freeform 117"/>
            <p:cNvSpPr>
              <a:spLocks/>
            </p:cNvSpPr>
            <p:nvPr/>
          </p:nvSpPr>
          <p:spPr bwMode="auto">
            <a:xfrm>
              <a:off x="950" y="1784"/>
              <a:ext cx="6" cy="6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10" y="2"/>
                </a:cxn>
                <a:cxn ang="0">
                  <a:pos x="8" y="2"/>
                </a:cxn>
                <a:cxn ang="0">
                  <a:pos x="6" y="0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2" y="9"/>
                </a:cxn>
                <a:cxn ang="0">
                  <a:pos x="6" y="11"/>
                </a:cxn>
                <a:cxn ang="0">
                  <a:pos x="8" y="9"/>
                </a:cxn>
                <a:cxn ang="0">
                  <a:pos x="10" y="7"/>
                </a:cxn>
                <a:cxn ang="0">
                  <a:pos x="12" y="5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lnTo>
                    <a:pt x="10" y="2"/>
                  </a:lnTo>
                  <a:lnTo>
                    <a:pt x="8" y="2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9"/>
                  </a:lnTo>
                  <a:lnTo>
                    <a:pt x="6" y="11"/>
                  </a:lnTo>
                  <a:lnTo>
                    <a:pt x="8" y="9"/>
                  </a:lnTo>
                  <a:lnTo>
                    <a:pt x="10" y="7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42" name="Freeform 118"/>
            <p:cNvSpPr>
              <a:spLocks/>
            </p:cNvSpPr>
            <p:nvPr/>
          </p:nvSpPr>
          <p:spPr bwMode="auto">
            <a:xfrm>
              <a:off x="951" y="1815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7"/>
                </a:cxn>
                <a:cxn ang="0">
                  <a:pos x="2" y="9"/>
                </a:cxn>
                <a:cxn ang="0">
                  <a:pos x="6" y="9"/>
                </a:cxn>
                <a:cxn ang="0">
                  <a:pos x="8" y="9"/>
                </a:cxn>
                <a:cxn ang="0">
                  <a:pos x="10" y="7"/>
                </a:cxn>
                <a:cxn ang="0">
                  <a:pos x="10" y="4"/>
                </a:cxn>
              </a:cxnLst>
              <a:rect l="0" t="0" r="r" b="b"/>
              <a:pathLst>
                <a:path w="10" h="9">
                  <a:moveTo>
                    <a:pt x="10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7"/>
                  </a:lnTo>
                  <a:lnTo>
                    <a:pt x="2" y="9"/>
                  </a:lnTo>
                  <a:lnTo>
                    <a:pt x="6" y="9"/>
                  </a:lnTo>
                  <a:lnTo>
                    <a:pt x="8" y="9"/>
                  </a:lnTo>
                  <a:lnTo>
                    <a:pt x="10" y="7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43" name="Freeform 119"/>
            <p:cNvSpPr>
              <a:spLocks/>
            </p:cNvSpPr>
            <p:nvPr/>
          </p:nvSpPr>
          <p:spPr bwMode="auto">
            <a:xfrm>
              <a:off x="913" y="1811"/>
              <a:ext cx="5" cy="4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4" y="10"/>
                </a:cxn>
                <a:cxn ang="0">
                  <a:pos x="7" y="10"/>
                </a:cxn>
                <a:cxn ang="0">
                  <a:pos x="9" y="8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4" y="10"/>
                  </a:lnTo>
                  <a:lnTo>
                    <a:pt x="7" y="10"/>
                  </a:lnTo>
                  <a:lnTo>
                    <a:pt x="9" y="8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44" name="Freeform 120"/>
            <p:cNvSpPr>
              <a:spLocks/>
            </p:cNvSpPr>
            <p:nvPr/>
          </p:nvSpPr>
          <p:spPr bwMode="auto">
            <a:xfrm>
              <a:off x="941" y="1771"/>
              <a:ext cx="5" cy="6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7"/>
                </a:cxn>
                <a:cxn ang="0">
                  <a:pos x="6" y="11"/>
                </a:cxn>
                <a:cxn ang="0">
                  <a:pos x="10" y="7"/>
                </a:cxn>
                <a:cxn ang="0">
                  <a:pos x="10" y="5"/>
                </a:cxn>
              </a:cxnLst>
              <a:rect l="0" t="0" r="r" b="b"/>
              <a:pathLst>
                <a:path w="10" h="11">
                  <a:moveTo>
                    <a:pt x="10" y="5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7"/>
                  </a:lnTo>
                  <a:lnTo>
                    <a:pt x="6" y="11"/>
                  </a:lnTo>
                  <a:lnTo>
                    <a:pt x="10" y="7"/>
                  </a:lnTo>
                  <a:lnTo>
                    <a:pt x="10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45" name="Freeform 121"/>
            <p:cNvSpPr>
              <a:spLocks/>
            </p:cNvSpPr>
            <p:nvPr/>
          </p:nvSpPr>
          <p:spPr bwMode="auto">
            <a:xfrm>
              <a:off x="923" y="1769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4" y="9"/>
                </a:cxn>
                <a:cxn ang="0">
                  <a:pos x="8" y="7"/>
                </a:cxn>
                <a:cxn ang="0">
                  <a:pos x="10" y="4"/>
                </a:cxn>
              </a:cxnLst>
              <a:rect l="0" t="0" r="r" b="b"/>
              <a:pathLst>
                <a:path w="10" h="9">
                  <a:moveTo>
                    <a:pt x="10" y="4"/>
                  </a:move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4" y="9"/>
                  </a:lnTo>
                  <a:lnTo>
                    <a:pt x="8" y="7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46" name="Freeform 122"/>
            <p:cNvSpPr>
              <a:spLocks/>
            </p:cNvSpPr>
            <p:nvPr/>
          </p:nvSpPr>
          <p:spPr bwMode="auto">
            <a:xfrm>
              <a:off x="923" y="1824"/>
              <a:ext cx="4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0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47" name="Freeform 123"/>
            <p:cNvSpPr>
              <a:spLocks/>
            </p:cNvSpPr>
            <p:nvPr/>
          </p:nvSpPr>
          <p:spPr bwMode="auto">
            <a:xfrm>
              <a:off x="923" y="1796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48" name="Freeform 124"/>
            <p:cNvSpPr>
              <a:spLocks/>
            </p:cNvSpPr>
            <p:nvPr/>
          </p:nvSpPr>
          <p:spPr bwMode="auto">
            <a:xfrm>
              <a:off x="942" y="1827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4" y="10"/>
                </a:cxn>
                <a:cxn ang="0">
                  <a:pos x="8" y="6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4" y="10"/>
                  </a:lnTo>
                  <a:lnTo>
                    <a:pt x="8" y="6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49" name="Freeform 125"/>
            <p:cNvSpPr>
              <a:spLocks/>
            </p:cNvSpPr>
            <p:nvPr/>
          </p:nvSpPr>
          <p:spPr bwMode="auto">
            <a:xfrm>
              <a:off x="969" y="1786"/>
              <a:ext cx="5" cy="6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10" y="3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2" y="1"/>
                </a:cxn>
                <a:cxn ang="0">
                  <a:pos x="0" y="3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2" y="11"/>
                </a:cxn>
                <a:cxn ang="0">
                  <a:pos x="6" y="11"/>
                </a:cxn>
                <a:cxn ang="0">
                  <a:pos x="8" y="11"/>
                </a:cxn>
                <a:cxn ang="0">
                  <a:pos x="10" y="9"/>
                </a:cxn>
                <a:cxn ang="0">
                  <a:pos x="10" y="5"/>
                </a:cxn>
              </a:cxnLst>
              <a:rect l="0" t="0" r="r" b="b"/>
              <a:pathLst>
                <a:path w="10" h="11">
                  <a:moveTo>
                    <a:pt x="10" y="5"/>
                  </a:moveTo>
                  <a:lnTo>
                    <a:pt x="10" y="3"/>
                  </a:lnTo>
                  <a:lnTo>
                    <a:pt x="8" y="1"/>
                  </a:lnTo>
                  <a:lnTo>
                    <a:pt x="6" y="0"/>
                  </a:lnTo>
                  <a:lnTo>
                    <a:pt x="2" y="1"/>
                  </a:lnTo>
                  <a:lnTo>
                    <a:pt x="0" y="3"/>
                  </a:lnTo>
                  <a:lnTo>
                    <a:pt x="0" y="5"/>
                  </a:lnTo>
                  <a:lnTo>
                    <a:pt x="0" y="9"/>
                  </a:lnTo>
                  <a:lnTo>
                    <a:pt x="2" y="11"/>
                  </a:lnTo>
                  <a:lnTo>
                    <a:pt x="6" y="11"/>
                  </a:lnTo>
                  <a:lnTo>
                    <a:pt x="8" y="11"/>
                  </a:lnTo>
                  <a:lnTo>
                    <a:pt x="10" y="9"/>
                  </a:lnTo>
                  <a:lnTo>
                    <a:pt x="10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50" name="Freeform 126"/>
            <p:cNvSpPr>
              <a:spLocks/>
            </p:cNvSpPr>
            <p:nvPr/>
          </p:nvSpPr>
          <p:spPr bwMode="auto">
            <a:xfrm>
              <a:off x="960" y="1800"/>
              <a:ext cx="5" cy="6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8" y="2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9"/>
                </a:cxn>
                <a:cxn ang="0">
                  <a:pos x="4" y="11"/>
                </a:cxn>
                <a:cxn ang="0">
                  <a:pos x="9" y="9"/>
                </a:cxn>
                <a:cxn ang="0">
                  <a:pos x="9" y="6"/>
                </a:cxn>
              </a:cxnLst>
              <a:rect l="0" t="0" r="r" b="b"/>
              <a:pathLst>
                <a:path w="9" h="11">
                  <a:moveTo>
                    <a:pt x="9" y="6"/>
                  </a:moveTo>
                  <a:lnTo>
                    <a:pt x="8" y="2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9"/>
                  </a:lnTo>
                  <a:lnTo>
                    <a:pt x="4" y="11"/>
                  </a:lnTo>
                  <a:lnTo>
                    <a:pt x="9" y="9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51" name="Freeform 127"/>
            <p:cNvSpPr>
              <a:spLocks/>
            </p:cNvSpPr>
            <p:nvPr/>
          </p:nvSpPr>
          <p:spPr bwMode="auto">
            <a:xfrm>
              <a:off x="969" y="1817"/>
              <a:ext cx="6" cy="6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12" y="2"/>
                </a:cxn>
                <a:cxn ang="0">
                  <a:pos x="10" y="0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5"/>
                </a:cxn>
                <a:cxn ang="0">
                  <a:pos x="2" y="7"/>
                </a:cxn>
                <a:cxn ang="0">
                  <a:pos x="4" y="9"/>
                </a:cxn>
                <a:cxn ang="0">
                  <a:pos x="6" y="11"/>
                </a:cxn>
                <a:cxn ang="0">
                  <a:pos x="10" y="9"/>
                </a:cxn>
                <a:cxn ang="0">
                  <a:pos x="12" y="7"/>
                </a:cxn>
                <a:cxn ang="0">
                  <a:pos x="12" y="5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lnTo>
                    <a:pt x="12" y="2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5"/>
                  </a:lnTo>
                  <a:lnTo>
                    <a:pt x="2" y="7"/>
                  </a:lnTo>
                  <a:lnTo>
                    <a:pt x="4" y="9"/>
                  </a:lnTo>
                  <a:lnTo>
                    <a:pt x="6" y="11"/>
                  </a:lnTo>
                  <a:lnTo>
                    <a:pt x="10" y="9"/>
                  </a:lnTo>
                  <a:lnTo>
                    <a:pt x="12" y="7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52" name="Freeform 128"/>
            <p:cNvSpPr>
              <a:spLocks/>
            </p:cNvSpPr>
            <p:nvPr/>
          </p:nvSpPr>
          <p:spPr bwMode="auto">
            <a:xfrm>
              <a:off x="990" y="1819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4"/>
                </a:cxn>
                <a:cxn ang="0">
                  <a:pos x="8" y="2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2" y="10"/>
                </a:cxn>
                <a:cxn ang="0">
                  <a:pos x="4" y="12"/>
                </a:cxn>
                <a:cxn ang="0">
                  <a:pos x="8" y="10"/>
                </a:cxn>
                <a:cxn ang="0">
                  <a:pos x="10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10" y="4"/>
                  </a:lnTo>
                  <a:lnTo>
                    <a:pt x="8" y="2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2" y="10"/>
                  </a:lnTo>
                  <a:lnTo>
                    <a:pt x="4" y="12"/>
                  </a:lnTo>
                  <a:lnTo>
                    <a:pt x="8" y="10"/>
                  </a:lnTo>
                  <a:lnTo>
                    <a:pt x="10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53" name="Freeform 129"/>
            <p:cNvSpPr>
              <a:spLocks/>
            </p:cNvSpPr>
            <p:nvPr/>
          </p:nvSpPr>
          <p:spPr bwMode="auto">
            <a:xfrm>
              <a:off x="989" y="1789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0">
                  <a:moveTo>
                    <a:pt x="10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54" name="Freeform 130"/>
            <p:cNvSpPr>
              <a:spLocks/>
            </p:cNvSpPr>
            <p:nvPr/>
          </p:nvSpPr>
          <p:spPr bwMode="auto">
            <a:xfrm>
              <a:off x="960" y="1829"/>
              <a:ext cx="5" cy="5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9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9" y="8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9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4" y="10"/>
                  </a:lnTo>
                  <a:lnTo>
                    <a:pt x="9" y="8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55" name="Freeform 131"/>
            <p:cNvSpPr>
              <a:spLocks/>
            </p:cNvSpPr>
            <p:nvPr/>
          </p:nvSpPr>
          <p:spPr bwMode="auto">
            <a:xfrm>
              <a:off x="981" y="1831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6" y="11"/>
                </a:cxn>
                <a:cxn ang="0">
                  <a:pos x="10" y="7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6" y="11"/>
                  </a:lnTo>
                  <a:lnTo>
                    <a:pt x="10" y="7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56" name="Freeform 132"/>
            <p:cNvSpPr>
              <a:spLocks/>
            </p:cNvSpPr>
            <p:nvPr/>
          </p:nvSpPr>
          <p:spPr bwMode="auto">
            <a:xfrm>
              <a:off x="960" y="1774"/>
              <a:ext cx="5" cy="5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9" y="8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4" y="10"/>
                  </a:lnTo>
                  <a:lnTo>
                    <a:pt x="9" y="8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57" name="Freeform 133"/>
            <p:cNvSpPr>
              <a:spLocks/>
            </p:cNvSpPr>
            <p:nvPr/>
          </p:nvSpPr>
          <p:spPr bwMode="auto">
            <a:xfrm>
              <a:off x="981" y="1776"/>
              <a:ext cx="5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58" name="Freeform 134"/>
            <p:cNvSpPr>
              <a:spLocks/>
            </p:cNvSpPr>
            <p:nvPr/>
          </p:nvSpPr>
          <p:spPr bwMode="auto">
            <a:xfrm>
              <a:off x="981" y="1803"/>
              <a:ext cx="6" cy="5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7"/>
                </a:cxn>
                <a:cxn ang="0">
                  <a:pos x="2" y="9"/>
                </a:cxn>
                <a:cxn ang="0">
                  <a:pos x="8" y="9"/>
                </a:cxn>
                <a:cxn ang="0">
                  <a:pos x="10" y="7"/>
                </a:cxn>
                <a:cxn ang="0">
                  <a:pos x="12" y="5"/>
                </a:cxn>
              </a:cxnLst>
              <a:rect l="0" t="0" r="r" b="b"/>
              <a:pathLst>
                <a:path w="12" h="9">
                  <a:moveTo>
                    <a:pt x="12" y="5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7"/>
                  </a:lnTo>
                  <a:lnTo>
                    <a:pt x="2" y="9"/>
                  </a:lnTo>
                  <a:lnTo>
                    <a:pt x="8" y="9"/>
                  </a:lnTo>
                  <a:lnTo>
                    <a:pt x="10" y="7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59" name="Freeform 135"/>
            <p:cNvSpPr>
              <a:spLocks/>
            </p:cNvSpPr>
            <p:nvPr/>
          </p:nvSpPr>
          <p:spPr bwMode="auto">
            <a:xfrm>
              <a:off x="1009" y="1822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9" y="2"/>
                </a:cxn>
                <a:cxn ang="0">
                  <a:pos x="9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9" y="10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9" y="2"/>
                  </a:lnTo>
                  <a:lnTo>
                    <a:pt x="9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10"/>
                  </a:lnTo>
                  <a:lnTo>
                    <a:pt x="9" y="10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60" name="Freeform 136"/>
            <p:cNvSpPr>
              <a:spLocks/>
            </p:cNvSpPr>
            <p:nvPr/>
          </p:nvSpPr>
          <p:spPr bwMode="auto">
            <a:xfrm>
              <a:off x="1000" y="1805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4" y="12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4" y="12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61" name="Freeform 137"/>
            <p:cNvSpPr>
              <a:spLocks/>
            </p:cNvSpPr>
            <p:nvPr/>
          </p:nvSpPr>
          <p:spPr bwMode="auto">
            <a:xfrm>
              <a:off x="1008" y="1791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2"/>
                </a:cxn>
                <a:cxn ang="0">
                  <a:pos x="9" y="2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10"/>
                </a:cxn>
                <a:cxn ang="0">
                  <a:pos x="6" y="12"/>
                </a:cxn>
                <a:cxn ang="0">
                  <a:pos x="9" y="10"/>
                </a:cxn>
                <a:cxn ang="0">
                  <a:pos x="11" y="8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11" y="2"/>
                  </a:lnTo>
                  <a:lnTo>
                    <a:pt x="9" y="2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10"/>
                  </a:lnTo>
                  <a:lnTo>
                    <a:pt x="6" y="12"/>
                  </a:lnTo>
                  <a:lnTo>
                    <a:pt x="9" y="10"/>
                  </a:lnTo>
                  <a:lnTo>
                    <a:pt x="11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62" name="Freeform 138"/>
            <p:cNvSpPr>
              <a:spLocks/>
            </p:cNvSpPr>
            <p:nvPr/>
          </p:nvSpPr>
          <p:spPr bwMode="auto">
            <a:xfrm>
              <a:off x="1027" y="1793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9" y="4"/>
                </a:cxn>
                <a:cxn ang="0">
                  <a:pos x="7" y="2"/>
                </a:cxn>
                <a:cxn ang="0">
                  <a:pos x="5" y="0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1" y="12"/>
                </a:cxn>
                <a:cxn ang="0">
                  <a:pos x="7" y="12"/>
                </a:cxn>
                <a:cxn ang="0">
                  <a:pos x="9" y="10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9" y="4"/>
                  </a:lnTo>
                  <a:lnTo>
                    <a:pt x="7" y="2"/>
                  </a:lnTo>
                  <a:lnTo>
                    <a:pt x="5" y="0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1" y="12"/>
                  </a:lnTo>
                  <a:lnTo>
                    <a:pt x="7" y="12"/>
                  </a:lnTo>
                  <a:lnTo>
                    <a:pt x="9" y="10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63" name="Freeform 139"/>
            <p:cNvSpPr>
              <a:spLocks/>
            </p:cNvSpPr>
            <p:nvPr/>
          </p:nvSpPr>
          <p:spPr bwMode="auto">
            <a:xfrm>
              <a:off x="1020" y="1836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8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8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64" name="Freeform 140"/>
            <p:cNvSpPr>
              <a:spLocks/>
            </p:cNvSpPr>
            <p:nvPr/>
          </p:nvSpPr>
          <p:spPr bwMode="auto">
            <a:xfrm>
              <a:off x="1000" y="1834"/>
              <a:ext cx="5" cy="5"/>
            </a:xfrm>
            <a:custGeom>
              <a:avLst/>
              <a:gdLst/>
              <a:ahLst/>
              <a:cxnLst>
                <a:cxn ang="0">
                  <a:pos x="10" y="3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5"/>
                </a:cxn>
                <a:cxn ang="0">
                  <a:pos x="4" y="9"/>
                </a:cxn>
                <a:cxn ang="0">
                  <a:pos x="10" y="5"/>
                </a:cxn>
                <a:cxn ang="0">
                  <a:pos x="10" y="3"/>
                </a:cxn>
              </a:cxnLst>
              <a:rect l="0" t="0" r="r" b="b"/>
              <a:pathLst>
                <a:path w="10" h="9">
                  <a:moveTo>
                    <a:pt x="10" y="3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5"/>
                  </a:lnTo>
                  <a:lnTo>
                    <a:pt x="4" y="9"/>
                  </a:lnTo>
                  <a:lnTo>
                    <a:pt x="10" y="5"/>
                  </a:lnTo>
                  <a:lnTo>
                    <a:pt x="10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65" name="Freeform 141"/>
            <p:cNvSpPr>
              <a:spLocks/>
            </p:cNvSpPr>
            <p:nvPr/>
          </p:nvSpPr>
          <p:spPr bwMode="auto">
            <a:xfrm>
              <a:off x="1020" y="1808"/>
              <a:ext cx="4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8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8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66" name="Freeform 142"/>
            <p:cNvSpPr>
              <a:spLocks/>
            </p:cNvSpPr>
            <p:nvPr/>
          </p:nvSpPr>
          <p:spPr bwMode="auto">
            <a:xfrm>
              <a:off x="1028" y="1824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6" y="12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6" y="12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67" name="Freeform 143"/>
            <p:cNvSpPr>
              <a:spLocks/>
            </p:cNvSpPr>
            <p:nvPr/>
          </p:nvSpPr>
          <p:spPr bwMode="auto">
            <a:xfrm>
              <a:off x="1019" y="1779"/>
              <a:ext cx="5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10"/>
                </a:cxn>
                <a:cxn ang="0">
                  <a:pos x="6" y="12"/>
                </a:cxn>
                <a:cxn ang="0">
                  <a:pos x="10" y="10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10"/>
                  </a:lnTo>
                  <a:lnTo>
                    <a:pt x="6" y="12"/>
                  </a:lnTo>
                  <a:lnTo>
                    <a:pt x="10" y="10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68" name="Freeform 144"/>
            <p:cNvSpPr>
              <a:spLocks/>
            </p:cNvSpPr>
            <p:nvPr/>
          </p:nvSpPr>
          <p:spPr bwMode="auto">
            <a:xfrm>
              <a:off x="1000" y="1778"/>
              <a:ext cx="5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69" name="Freeform 145"/>
            <p:cNvSpPr>
              <a:spLocks/>
            </p:cNvSpPr>
            <p:nvPr/>
          </p:nvSpPr>
          <p:spPr bwMode="auto">
            <a:xfrm>
              <a:off x="1048" y="1827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70" name="Freeform 146"/>
            <p:cNvSpPr>
              <a:spLocks/>
            </p:cNvSpPr>
            <p:nvPr/>
          </p:nvSpPr>
          <p:spPr bwMode="auto">
            <a:xfrm>
              <a:off x="1066" y="1829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2" y="2"/>
                </a:cxn>
                <a:cxn ang="0">
                  <a:pos x="10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2" y="10"/>
                </a:cxn>
                <a:cxn ang="0">
                  <a:pos x="10" y="10"/>
                </a:cxn>
                <a:cxn ang="0">
                  <a:pos x="12" y="8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12" y="2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8"/>
                  </a:lnTo>
                  <a:lnTo>
                    <a:pt x="2" y="10"/>
                  </a:lnTo>
                  <a:lnTo>
                    <a:pt x="10" y="10"/>
                  </a:lnTo>
                  <a:lnTo>
                    <a:pt x="12" y="8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71" name="Freeform 147"/>
            <p:cNvSpPr>
              <a:spLocks/>
            </p:cNvSpPr>
            <p:nvPr/>
          </p:nvSpPr>
          <p:spPr bwMode="auto">
            <a:xfrm>
              <a:off x="1057" y="1812"/>
              <a:ext cx="5" cy="5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9" y="2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7" y="10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9" y="2"/>
                  </a:ln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4" y="10"/>
                  </a:lnTo>
                  <a:lnTo>
                    <a:pt x="7" y="10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72" name="Freeform 148"/>
            <p:cNvSpPr>
              <a:spLocks/>
            </p:cNvSpPr>
            <p:nvPr/>
          </p:nvSpPr>
          <p:spPr bwMode="auto">
            <a:xfrm>
              <a:off x="1047" y="1796"/>
              <a:ext cx="5" cy="5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0">
                  <a:moveTo>
                    <a:pt x="12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73" name="Freeform 149"/>
            <p:cNvSpPr>
              <a:spLocks/>
            </p:cNvSpPr>
            <p:nvPr/>
          </p:nvSpPr>
          <p:spPr bwMode="auto">
            <a:xfrm>
              <a:off x="1065" y="1798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2" y="4"/>
                </a:cxn>
                <a:cxn ang="0">
                  <a:pos x="8" y="2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2" y="10"/>
                </a:cxn>
                <a:cxn ang="0">
                  <a:pos x="4" y="11"/>
                </a:cxn>
                <a:cxn ang="0">
                  <a:pos x="6" y="11"/>
                </a:cxn>
                <a:cxn ang="0">
                  <a:pos x="8" y="11"/>
                </a:cxn>
                <a:cxn ang="0">
                  <a:pos x="12" y="10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12" y="4"/>
                  </a:lnTo>
                  <a:lnTo>
                    <a:pt x="8" y="2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4"/>
                  </a:lnTo>
                  <a:lnTo>
                    <a:pt x="0" y="6"/>
                  </a:lnTo>
                  <a:lnTo>
                    <a:pt x="2" y="10"/>
                  </a:lnTo>
                  <a:lnTo>
                    <a:pt x="4" y="11"/>
                  </a:lnTo>
                  <a:lnTo>
                    <a:pt x="6" y="11"/>
                  </a:lnTo>
                  <a:lnTo>
                    <a:pt x="8" y="11"/>
                  </a:lnTo>
                  <a:lnTo>
                    <a:pt x="12" y="10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74" name="Freeform 150"/>
            <p:cNvSpPr>
              <a:spLocks/>
            </p:cNvSpPr>
            <p:nvPr/>
          </p:nvSpPr>
          <p:spPr bwMode="auto">
            <a:xfrm>
              <a:off x="1038" y="1838"/>
              <a:ext cx="5" cy="4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10"/>
                </a:cxn>
                <a:cxn ang="0">
                  <a:pos x="4" y="10"/>
                </a:cxn>
                <a:cxn ang="0">
                  <a:pos x="10" y="10"/>
                </a:cxn>
                <a:cxn ang="0">
                  <a:pos x="10" y="6"/>
                </a:cxn>
              </a:cxnLst>
              <a:rect l="0" t="0" r="r" b="b"/>
              <a:pathLst>
                <a:path w="10" h="10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10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75" name="Freeform 151"/>
            <p:cNvSpPr>
              <a:spLocks/>
            </p:cNvSpPr>
            <p:nvPr/>
          </p:nvSpPr>
          <p:spPr bwMode="auto">
            <a:xfrm>
              <a:off x="1057" y="1785"/>
              <a:ext cx="5" cy="5"/>
            </a:xfrm>
            <a:custGeom>
              <a:avLst/>
              <a:gdLst/>
              <a:ahLst/>
              <a:cxnLst>
                <a:cxn ang="0">
                  <a:pos x="9" y="3"/>
                </a:cxn>
                <a:cxn ang="0">
                  <a:pos x="5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4" y="9"/>
                </a:cxn>
                <a:cxn ang="0">
                  <a:pos x="7" y="5"/>
                </a:cxn>
                <a:cxn ang="0">
                  <a:pos x="9" y="3"/>
                </a:cxn>
              </a:cxnLst>
              <a:rect l="0" t="0" r="r" b="b"/>
              <a:pathLst>
                <a:path w="9" h="9">
                  <a:moveTo>
                    <a:pt x="9" y="3"/>
                  </a:move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7" y="5"/>
                  </a:lnTo>
                  <a:lnTo>
                    <a:pt x="9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76" name="Freeform 152"/>
            <p:cNvSpPr>
              <a:spLocks/>
            </p:cNvSpPr>
            <p:nvPr/>
          </p:nvSpPr>
          <p:spPr bwMode="auto">
            <a:xfrm>
              <a:off x="1038" y="1782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9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9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9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77" name="Freeform 153"/>
            <p:cNvSpPr>
              <a:spLocks/>
            </p:cNvSpPr>
            <p:nvPr/>
          </p:nvSpPr>
          <p:spPr bwMode="auto">
            <a:xfrm>
              <a:off x="1038" y="1810"/>
              <a:ext cx="5" cy="4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0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78" name="Freeform 154"/>
            <p:cNvSpPr>
              <a:spLocks/>
            </p:cNvSpPr>
            <p:nvPr/>
          </p:nvSpPr>
          <p:spPr bwMode="auto">
            <a:xfrm>
              <a:off x="1057" y="1841"/>
              <a:ext cx="5" cy="4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9" y="8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9" y="8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79" name="Freeform 155"/>
            <p:cNvSpPr>
              <a:spLocks/>
            </p:cNvSpPr>
            <p:nvPr/>
          </p:nvSpPr>
          <p:spPr bwMode="auto">
            <a:xfrm>
              <a:off x="1095" y="1790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0" y="2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10" y="2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80" name="Freeform 156"/>
            <p:cNvSpPr>
              <a:spLocks/>
            </p:cNvSpPr>
            <p:nvPr/>
          </p:nvSpPr>
          <p:spPr bwMode="auto">
            <a:xfrm>
              <a:off x="1104" y="1804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9" y="2"/>
                </a:cxn>
                <a:cxn ang="0">
                  <a:pos x="7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2"/>
                </a:cxn>
                <a:cxn ang="0">
                  <a:pos x="9" y="8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9" y="2"/>
                  </a:lnTo>
                  <a:lnTo>
                    <a:pt x="7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2"/>
                  </a:lnTo>
                  <a:lnTo>
                    <a:pt x="9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81" name="Freeform 157"/>
            <p:cNvSpPr>
              <a:spLocks/>
            </p:cNvSpPr>
            <p:nvPr/>
          </p:nvSpPr>
          <p:spPr bwMode="auto">
            <a:xfrm>
              <a:off x="1084" y="1801"/>
              <a:ext cx="6" cy="5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2" y="9"/>
                </a:cxn>
                <a:cxn ang="0">
                  <a:pos x="6" y="9"/>
                </a:cxn>
                <a:cxn ang="0">
                  <a:pos x="8" y="9"/>
                </a:cxn>
                <a:cxn ang="0">
                  <a:pos x="10" y="7"/>
                </a:cxn>
                <a:cxn ang="0">
                  <a:pos x="12" y="5"/>
                </a:cxn>
              </a:cxnLst>
              <a:rect l="0" t="0" r="r" b="b"/>
              <a:pathLst>
                <a:path w="12" h="9">
                  <a:moveTo>
                    <a:pt x="12" y="5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9"/>
                  </a:lnTo>
                  <a:lnTo>
                    <a:pt x="6" y="9"/>
                  </a:lnTo>
                  <a:lnTo>
                    <a:pt x="8" y="9"/>
                  </a:lnTo>
                  <a:lnTo>
                    <a:pt x="10" y="7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82" name="Freeform 158"/>
            <p:cNvSpPr>
              <a:spLocks/>
            </p:cNvSpPr>
            <p:nvPr/>
          </p:nvSpPr>
          <p:spPr bwMode="auto">
            <a:xfrm>
              <a:off x="1077" y="1842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2"/>
                </a:cxn>
                <a:cxn ang="0">
                  <a:pos x="6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6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2"/>
                  </a:lnTo>
                  <a:lnTo>
                    <a:pt x="6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83" name="Freeform 159"/>
            <p:cNvSpPr>
              <a:spLocks/>
            </p:cNvSpPr>
            <p:nvPr/>
          </p:nvSpPr>
          <p:spPr bwMode="auto">
            <a:xfrm>
              <a:off x="1085" y="1831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7"/>
                </a:cxn>
                <a:cxn ang="0">
                  <a:pos x="6" y="11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6"/>
                  </a:lnTo>
                  <a:lnTo>
                    <a:pt x="0" y="7"/>
                  </a:lnTo>
                  <a:lnTo>
                    <a:pt x="6" y="11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84" name="Freeform 160"/>
            <p:cNvSpPr>
              <a:spLocks/>
            </p:cNvSpPr>
            <p:nvPr/>
          </p:nvSpPr>
          <p:spPr bwMode="auto">
            <a:xfrm>
              <a:off x="1105" y="1834"/>
              <a:ext cx="5" cy="6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9" y="3"/>
                </a:cxn>
                <a:cxn ang="0">
                  <a:pos x="5" y="0"/>
                </a:cxn>
                <a:cxn ang="0">
                  <a:pos x="0" y="3"/>
                </a:cxn>
                <a:cxn ang="0">
                  <a:pos x="0" y="5"/>
                </a:cxn>
                <a:cxn ang="0">
                  <a:pos x="2" y="11"/>
                </a:cxn>
                <a:cxn ang="0">
                  <a:pos x="7" y="11"/>
                </a:cxn>
                <a:cxn ang="0">
                  <a:pos x="9" y="5"/>
                </a:cxn>
              </a:cxnLst>
              <a:rect l="0" t="0" r="r" b="b"/>
              <a:pathLst>
                <a:path w="9" h="11">
                  <a:moveTo>
                    <a:pt x="9" y="5"/>
                  </a:moveTo>
                  <a:lnTo>
                    <a:pt x="9" y="3"/>
                  </a:lnTo>
                  <a:lnTo>
                    <a:pt x="5" y="0"/>
                  </a:lnTo>
                  <a:lnTo>
                    <a:pt x="0" y="3"/>
                  </a:lnTo>
                  <a:lnTo>
                    <a:pt x="0" y="5"/>
                  </a:lnTo>
                  <a:lnTo>
                    <a:pt x="2" y="11"/>
                  </a:lnTo>
                  <a:lnTo>
                    <a:pt x="7" y="11"/>
                  </a:lnTo>
                  <a:lnTo>
                    <a:pt x="9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85" name="Freeform 161"/>
            <p:cNvSpPr>
              <a:spLocks/>
            </p:cNvSpPr>
            <p:nvPr/>
          </p:nvSpPr>
          <p:spPr bwMode="auto">
            <a:xfrm>
              <a:off x="1095" y="1817"/>
              <a:ext cx="6" cy="6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5"/>
                </a:cxn>
                <a:cxn ang="0">
                  <a:pos x="2" y="7"/>
                </a:cxn>
                <a:cxn ang="0">
                  <a:pos x="6" y="11"/>
                </a:cxn>
                <a:cxn ang="0">
                  <a:pos x="12" y="5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5"/>
                  </a:lnTo>
                  <a:lnTo>
                    <a:pt x="2" y="7"/>
                  </a:lnTo>
                  <a:lnTo>
                    <a:pt x="6" y="11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86" name="Freeform 162"/>
            <p:cNvSpPr>
              <a:spLocks/>
            </p:cNvSpPr>
            <p:nvPr/>
          </p:nvSpPr>
          <p:spPr bwMode="auto">
            <a:xfrm>
              <a:off x="1095" y="1845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1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1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87" name="Freeform 163"/>
            <p:cNvSpPr>
              <a:spLocks/>
            </p:cNvSpPr>
            <p:nvPr/>
          </p:nvSpPr>
          <p:spPr bwMode="auto">
            <a:xfrm>
              <a:off x="1076" y="1787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0" y="8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0" y="8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88" name="Freeform 164"/>
            <p:cNvSpPr>
              <a:spLocks/>
            </p:cNvSpPr>
            <p:nvPr/>
          </p:nvSpPr>
          <p:spPr bwMode="auto">
            <a:xfrm>
              <a:off x="1077" y="1814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1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1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89" name="Freeform 165"/>
            <p:cNvSpPr>
              <a:spLocks/>
            </p:cNvSpPr>
            <p:nvPr/>
          </p:nvSpPr>
          <p:spPr bwMode="auto">
            <a:xfrm>
              <a:off x="1123" y="1837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9" y="0"/>
                </a:cxn>
                <a:cxn ang="0">
                  <a:pos x="3" y="0"/>
                </a:cxn>
                <a:cxn ang="0">
                  <a:pos x="0" y="4"/>
                </a:cxn>
                <a:cxn ang="0">
                  <a:pos x="1" y="8"/>
                </a:cxn>
                <a:cxn ang="0">
                  <a:pos x="5" y="12"/>
                </a:cxn>
                <a:cxn ang="0">
                  <a:pos x="11" y="4"/>
                </a:cxn>
              </a:cxnLst>
              <a:rect l="0" t="0" r="r" b="b"/>
              <a:pathLst>
                <a:path w="11" h="12">
                  <a:moveTo>
                    <a:pt x="11" y="4"/>
                  </a:moveTo>
                  <a:lnTo>
                    <a:pt x="9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1" y="8"/>
                  </a:lnTo>
                  <a:lnTo>
                    <a:pt x="5" y="12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90" name="Freeform 166"/>
            <p:cNvSpPr>
              <a:spLocks/>
            </p:cNvSpPr>
            <p:nvPr/>
          </p:nvSpPr>
          <p:spPr bwMode="auto">
            <a:xfrm>
              <a:off x="1115" y="1820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91" name="Freeform 167"/>
            <p:cNvSpPr>
              <a:spLocks/>
            </p:cNvSpPr>
            <p:nvPr/>
          </p:nvSpPr>
          <p:spPr bwMode="auto">
            <a:xfrm>
              <a:off x="1123" y="1806"/>
              <a:ext cx="5" cy="5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9" y="4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1" y="10"/>
                </a:cxn>
                <a:cxn ang="0">
                  <a:pos x="7" y="10"/>
                </a:cxn>
                <a:cxn ang="0">
                  <a:pos x="9" y="10"/>
                </a:cxn>
                <a:cxn ang="0">
                  <a:pos x="9" y="6"/>
                </a:cxn>
              </a:cxnLst>
              <a:rect l="0" t="0" r="r" b="b"/>
              <a:pathLst>
                <a:path w="9" h="10">
                  <a:moveTo>
                    <a:pt x="9" y="6"/>
                  </a:moveTo>
                  <a:lnTo>
                    <a:pt x="9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1" y="10"/>
                  </a:lnTo>
                  <a:lnTo>
                    <a:pt x="7" y="10"/>
                  </a:lnTo>
                  <a:lnTo>
                    <a:pt x="9" y="10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92" name="Freeform 168"/>
            <p:cNvSpPr>
              <a:spLocks/>
            </p:cNvSpPr>
            <p:nvPr/>
          </p:nvSpPr>
          <p:spPr bwMode="auto">
            <a:xfrm>
              <a:off x="1115" y="1792"/>
              <a:ext cx="4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2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2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93" name="Freeform 169"/>
            <p:cNvSpPr>
              <a:spLocks/>
            </p:cNvSpPr>
            <p:nvPr/>
          </p:nvSpPr>
          <p:spPr bwMode="auto">
            <a:xfrm>
              <a:off x="1115" y="1848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4" y="9"/>
                </a:cxn>
                <a:cxn ang="0">
                  <a:pos x="10" y="4"/>
                </a:cxn>
              </a:cxnLst>
              <a:rect l="0" t="0" r="r" b="b"/>
              <a:pathLst>
                <a:path w="10" h="9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4" y="9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94" name="Freeform 170"/>
            <p:cNvSpPr>
              <a:spLocks/>
            </p:cNvSpPr>
            <p:nvPr/>
          </p:nvSpPr>
          <p:spPr bwMode="auto">
            <a:xfrm>
              <a:off x="1200" y="1778"/>
              <a:ext cx="68" cy="29"/>
            </a:xfrm>
            <a:custGeom>
              <a:avLst/>
              <a:gdLst/>
              <a:ahLst/>
              <a:cxnLst>
                <a:cxn ang="0">
                  <a:pos x="99" y="29"/>
                </a:cxn>
                <a:cxn ang="0">
                  <a:pos x="135" y="18"/>
                </a:cxn>
                <a:cxn ang="0">
                  <a:pos x="135" y="0"/>
                </a:cxn>
                <a:cxn ang="0">
                  <a:pos x="0" y="41"/>
                </a:cxn>
                <a:cxn ang="0">
                  <a:pos x="0" y="58"/>
                </a:cxn>
                <a:cxn ang="0">
                  <a:pos x="50" y="43"/>
                </a:cxn>
                <a:cxn ang="0">
                  <a:pos x="50" y="58"/>
                </a:cxn>
                <a:cxn ang="0">
                  <a:pos x="99" y="43"/>
                </a:cxn>
                <a:cxn ang="0">
                  <a:pos x="99" y="29"/>
                </a:cxn>
              </a:cxnLst>
              <a:rect l="0" t="0" r="r" b="b"/>
              <a:pathLst>
                <a:path w="135" h="58">
                  <a:moveTo>
                    <a:pt x="99" y="29"/>
                  </a:moveTo>
                  <a:lnTo>
                    <a:pt x="135" y="18"/>
                  </a:lnTo>
                  <a:lnTo>
                    <a:pt x="135" y="0"/>
                  </a:lnTo>
                  <a:lnTo>
                    <a:pt x="0" y="41"/>
                  </a:lnTo>
                  <a:lnTo>
                    <a:pt x="0" y="58"/>
                  </a:lnTo>
                  <a:lnTo>
                    <a:pt x="50" y="43"/>
                  </a:lnTo>
                  <a:lnTo>
                    <a:pt x="50" y="58"/>
                  </a:lnTo>
                  <a:lnTo>
                    <a:pt x="99" y="43"/>
                  </a:lnTo>
                  <a:lnTo>
                    <a:pt x="99" y="2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95" name="Freeform 171"/>
            <p:cNvSpPr>
              <a:spLocks/>
            </p:cNvSpPr>
            <p:nvPr/>
          </p:nvSpPr>
          <p:spPr bwMode="auto">
            <a:xfrm>
              <a:off x="351" y="1788"/>
              <a:ext cx="771" cy="161"/>
            </a:xfrm>
            <a:custGeom>
              <a:avLst/>
              <a:gdLst/>
              <a:ahLst/>
              <a:cxnLst>
                <a:cxn ang="0">
                  <a:pos x="1243" y="316"/>
                </a:cxn>
                <a:cxn ang="0">
                  <a:pos x="1326" y="280"/>
                </a:cxn>
                <a:cxn ang="0">
                  <a:pos x="1406" y="231"/>
                </a:cxn>
                <a:cxn ang="0">
                  <a:pos x="1487" y="177"/>
                </a:cxn>
                <a:cxn ang="0">
                  <a:pos x="1544" y="148"/>
                </a:cxn>
                <a:cxn ang="0">
                  <a:pos x="367" y="0"/>
                </a:cxn>
                <a:cxn ang="0">
                  <a:pos x="266" y="35"/>
                </a:cxn>
                <a:cxn ang="0">
                  <a:pos x="182" y="82"/>
                </a:cxn>
                <a:cxn ang="0">
                  <a:pos x="91" y="119"/>
                </a:cxn>
                <a:cxn ang="0">
                  <a:pos x="146" y="113"/>
                </a:cxn>
                <a:cxn ang="0">
                  <a:pos x="177" y="109"/>
                </a:cxn>
                <a:cxn ang="0">
                  <a:pos x="200" y="97"/>
                </a:cxn>
                <a:cxn ang="0">
                  <a:pos x="213" y="90"/>
                </a:cxn>
                <a:cxn ang="0">
                  <a:pos x="244" y="82"/>
                </a:cxn>
                <a:cxn ang="0">
                  <a:pos x="273" y="59"/>
                </a:cxn>
                <a:cxn ang="0">
                  <a:pos x="279" y="49"/>
                </a:cxn>
                <a:cxn ang="0">
                  <a:pos x="378" y="41"/>
                </a:cxn>
                <a:cxn ang="0">
                  <a:pos x="376" y="64"/>
                </a:cxn>
                <a:cxn ang="0">
                  <a:pos x="324" y="93"/>
                </a:cxn>
                <a:cxn ang="0">
                  <a:pos x="279" y="117"/>
                </a:cxn>
                <a:cxn ang="0">
                  <a:pos x="326" y="103"/>
                </a:cxn>
                <a:cxn ang="0">
                  <a:pos x="357" y="88"/>
                </a:cxn>
                <a:cxn ang="0">
                  <a:pos x="392" y="72"/>
                </a:cxn>
                <a:cxn ang="0">
                  <a:pos x="425" y="47"/>
                </a:cxn>
                <a:cxn ang="0">
                  <a:pos x="1144" y="140"/>
                </a:cxn>
                <a:cxn ang="0">
                  <a:pos x="1144" y="167"/>
                </a:cxn>
                <a:cxn ang="0">
                  <a:pos x="1074" y="212"/>
                </a:cxn>
                <a:cxn ang="0">
                  <a:pos x="1028" y="237"/>
                </a:cxn>
                <a:cxn ang="0">
                  <a:pos x="1034" y="243"/>
                </a:cxn>
                <a:cxn ang="0">
                  <a:pos x="1059" y="233"/>
                </a:cxn>
                <a:cxn ang="0">
                  <a:pos x="1084" y="225"/>
                </a:cxn>
                <a:cxn ang="0">
                  <a:pos x="1115" y="208"/>
                </a:cxn>
                <a:cxn ang="0">
                  <a:pos x="1136" y="198"/>
                </a:cxn>
                <a:cxn ang="0">
                  <a:pos x="1171" y="173"/>
                </a:cxn>
                <a:cxn ang="0">
                  <a:pos x="1204" y="150"/>
                </a:cxn>
                <a:cxn ang="0">
                  <a:pos x="1404" y="192"/>
                </a:cxn>
                <a:cxn ang="0">
                  <a:pos x="1383" y="212"/>
                </a:cxn>
                <a:cxn ang="0">
                  <a:pos x="1295" y="268"/>
                </a:cxn>
                <a:cxn ang="0">
                  <a:pos x="1214" y="301"/>
                </a:cxn>
                <a:cxn ang="0">
                  <a:pos x="1003" y="247"/>
                </a:cxn>
                <a:cxn ang="0">
                  <a:pos x="182" y="156"/>
                </a:cxn>
                <a:cxn ang="0">
                  <a:pos x="163" y="152"/>
                </a:cxn>
                <a:cxn ang="0">
                  <a:pos x="91" y="119"/>
                </a:cxn>
                <a:cxn ang="0">
                  <a:pos x="0" y="140"/>
                </a:cxn>
                <a:cxn ang="0">
                  <a:pos x="1226" y="322"/>
                </a:cxn>
              </a:cxnLst>
              <a:rect l="0" t="0" r="r" b="b"/>
              <a:pathLst>
                <a:path w="1544" h="322">
                  <a:moveTo>
                    <a:pt x="1226" y="322"/>
                  </a:moveTo>
                  <a:lnTo>
                    <a:pt x="1243" y="316"/>
                  </a:lnTo>
                  <a:lnTo>
                    <a:pt x="1286" y="299"/>
                  </a:lnTo>
                  <a:lnTo>
                    <a:pt x="1326" y="280"/>
                  </a:lnTo>
                  <a:lnTo>
                    <a:pt x="1359" y="262"/>
                  </a:lnTo>
                  <a:lnTo>
                    <a:pt x="1406" y="231"/>
                  </a:lnTo>
                  <a:lnTo>
                    <a:pt x="1456" y="192"/>
                  </a:lnTo>
                  <a:lnTo>
                    <a:pt x="1487" y="177"/>
                  </a:lnTo>
                  <a:lnTo>
                    <a:pt x="1522" y="159"/>
                  </a:lnTo>
                  <a:lnTo>
                    <a:pt x="1544" y="148"/>
                  </a:lnTo>
                  <a:lnTo>
                    <a:pt x="555" y="26"/>
                  </a:lnTo>
                  <a:lnTo>
                    <a:pt x="367" y="0"/>
                  </a:lnTo>
                  <a:lnTo>
                    <a:pt x="289" y="26"/>
                  </a:lnTo>
                  <a:lnTo>
                    <a:pt x="266" y="35"/>
                  </a:lnTo>
                  <a:lnTo>
                    <a:pt x="229" y="57"/>
                  </a:lnTo>
                  <a:lnTo>
                    <a:pt x="182" y="82"/>
                  </a:lnTo>
                  <a:lnTo>
                    <a:pt x="113" y="111"/>
                  </a:lnTo>
                  <a:lnTo>
                    <a:pt x="91" y="119"/>
                  </a:lnTo>
                  <a:lnTo>
                    <a:pt x="124" y="123"/>
                  </a:lnTo>
                  <a:lnTo>
                    <a:pt x="146" y="113"/>
                  </a:lnTo>
                  <a:lnTo>
                    <a:pt x="161" y="107"/>
                  </a:lnTo>
                  <a:lnTo>
                    <a:pt x="177" y="109"/>
                  </a:lnTo>
                  <a:lnTo>
                    <a:pt x="182" y="103"/>
                  </a:lnTo>
                  <a:lnTo>
                    <a:pt x="200" y="97"/>
                  </a:lnTo>
                  <a:lnTo>
                    <a:pt x="210" y="97"/>
                  </a:lnTo>
                  <a:lnTo>
                    <a:pt x="213" y="90"/>
                  </a:lnTo>
                  <a:lnTo>
                    <a:pt x="233" y="80"/>
                  </a:lnTo>
                  <a:lnTo>
                    <a:pt x="244" y="82"/>
                  </a:lnTo>
                  <a:lnTo>
                    <a:pt x="248" y="72"/>
                  </a:lnTo>
                  <a:lnTo>
                    <a:pt x="273" y="59"/>
                  </a:lnTo>
                  <a:lnTo>
                    <a:pt x="277" y="59"/>
                  </a:lnTo>
                  <a:lnTo>
                    <a:pt x="279" y="49"/>
                  </a:lnTo>
                  <a:lnTo>
                    <a:pt x="312" y="33"/>
                  </a:lnTo>
                  <a:lnTo>
                    <a:pt x="378" y="41"/>
                  </a:lnTo>
                  <a:lnTo>
                    <a:pt x="386" y="57"/>
                  </a:lnTo>
                  <a:lnTo>
                    <a:pt x="376" y="64"/>
                  </a:lnTo>
                  <a:lnTo>
                    <a:pt x="347" y="80"/>
                  </a:lnTo>
                  <a:lnTo>
                    <a:pt x="324" y="93"/>
                  </a:lnTo>
                  <a:lnTo>
                    <a:pt x="295" y="109"/>
                  </a:lnTo>
                  <a:lnTo>
                    <a:pt x="279" y="117"/>
                  </a:lnTo>
                  <a:lnTo>
                    <a:pt x="318" y="111"/>
                  </a:lnTo>
                  <a:lnTo>
                    <a:pt x="326" y="103"/>
                  </a:lnTo>
                  <a:lnTo>
                    <a:pt x="355" y="93"/>
                  </a:lnTo>
                  <a:lnTo>
                    <a:pt x="357" y="88"/>
                  </a:lnTo>
                  <a:lnTo>
                    <a:pt x="361" y="86"/>
                  </a:lnTo>
                  <a:lnTo>
                    <a:pt x="392" y="72"/>
                  </a:lnTo>
                  <a:lnTo>
                    <a:pt x="396" y="64"/>
                  </a:lnTo>
                  <a:lnTo>
                    <a:pt x="425" y="47"/>
                  </a:lnTo>
                  <a:lnTo>
                    <a:pt x="1101" y="134"/>
                  </a:lnTo>
                  <a:lnTo>
                    <a:pt x="1144" y="140"/>
                  </a:lnTo>
                  <a:lnTo>
                    <a:pt x="1156" y="157"/>
                  </a:lnTo>
                  <a:lnTo>
                    <a:pt x="1144" y="167"/>
                  </a:lnTo>
                  <a:lnTo>
                    <a:pt x="1113" y="187"/>
                  </a:lnTo>
                  <a:lnTo>
                    <a:pt x="1074" y="212"/>
                  </a:lnTo>
                  <a:lnTo>
                    <a:pt x="1053" y="223"/>
                  </a:lnTo>
                  <a:lnTo>
                    <a:pt x="1028" y="237"/>
                  </a:lnTo>
                  <a:lnTo>
                    <a:pt x="1014" y="245"/>
                  </a:lnTo>
                  <a:lnTo>
                    <a:pt x="1034" y="243"/>
                  </a:lnTo>
                  <a:lnTo>
                    <a:pt x="1037" y="235"/>
                  </a:lnTo>
                  <a:lnTo>
                    <a:pt x="1059" y="233"/>
                  </a:lnTo>
                  <a:lnTo>
                    <a:pt x="1080" y="235"/>
                  </a:lnTo>
                  <a:lnTo>
                    <a:pt x="1084" y="225"/>
                  </a:lnTo>
                  <a:lnTo>
                    <a:pt x="1109" y="218"/>
                  </a:lnTo>
                  <a:lnTo>
                    <a:pt x="1115" y="208"/>
                  </a:lnTo>
                  <a:lnTo>
                    <a:pt x="1132" y="198"/>
                  </a:lnTo>
                  <a:lnTo>
                    <a:pt x="1136" y="198"/>
                  </a:lnTo>
                  <a:lnTo>
                    <a:pt x="1142" y="188"/>
                  </a:lnTo>
                  <a:lnTo>
                    <a:pt x="1171" y="173"/>
                  </a:lnTo>
                  <a:lnTo>
                    <a:pt x="1173" y="167"/>
                  </a:lnTo>
                  <a:lnTo>
                    <a:pt x="1204" y="150"/>
                  </a:lnTo>
                  <a:lnTo>
                    <a:pt x="1390" y="173"/>
                  </a:lnTo>
                  <a:lnTo>
                    <a:pt x="1404" y="192"/>
                  </a:lnTo>
                  <a:lnTo>
                    <a:pt x="1396" y="200"/>
                  </a:lnTo>
                  <a:lnTo>
                    <a:pt x="1383" y="212"/>
                  </a:lnTo>
                  <a:lnTo>
                    <a:pt x="1338" y="243"/>
                  </a:lnTo>
                  <a:lnTo>
                    <a:pt x="1295" y="268"/>
                  </a:lnTo>
                  <a:lnTo>
                    <a:pt x="1255" y="285"/>
                  </a:lnTo>
                  <a:lnTo>
                    <a:pt x="1214" y="301"/>
                  </a:lnTo>
                  <a:lnTo>
                    <a:pt x="987" y="268"/>
                  </a:lnTo>
                  <a:lnTo>
                    <a:pt x="1003" y="247"/>
                  </a:lnTo>
                  <a:lnTo>
                    <a:pt x="954" y="266"/>
                  </a:lnTo>
                  <a:lnTo>
                    <a:pt x="182" y="156"/>
                  </a:lnTo>
                  <a:lnTo>
                    <a:pt x="200" y="142"/>
                  </a:lnTo>
                  <a:lnTo>
                    <a:pt x="163" y="152"/>
                  </a:lnTo>
                  <a:lnTo>
                    <a:pt x="74" y="138"/>
                  </a:lnTo>
                  <a:lnTo>
                    <a:pt x="91" y="119"/>
                  </a:lnTo>
                  <a:lnTo>
                    <a:pt x="72" y="123"/>
                  </a:lnTo>
                  <a:lnTo>
                    <a:pt x="0" y="140"/>
                  </a:lnTo>
                  <a:lnTo>
                    <a:pt x="1196" y="318"/>
                  </a:lnTo>
                  <a:lnTo>
                    <a:pt x="1226" y="322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96" name="Freeform 172"/>
            <p:cNvSpPr>
              <a:spLocks/>
            </p:cNvSpPr>
            <p:nvPr/>
          </p:nvSpPr>
          <p:spPr bwMode="auto">
            <a:xfrm>
              <a:off x="351" y="1858"/>
              <a:ext cx="614" cy="115"/>
            </a:xfrm>
            <a:custGeom>
              <a:avLst/>
              <a:gdLst/>
              <a:ahLst/>
              <a:cxnLst>
                <a:cxn ang="0">
                  <a:pos x="1229" y="231"/>
                </a:cxn>
                <a:cxn ang="0">
                  <a:pos x="1226" y="182"/>
                </a:cxn>
                <a:cxn ang="0">
                  <a:pos x="1196" y="178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229" y="231"/>
                </a:cxn>
              </a:cxnLst>
              <a:rect l="0" t="0" r="r" b="b"/>
              <a:pathLst>
                <a:path w="1229" h="231">
                  <a:moveTo>
                    <a:pt x="1229" y="231"/>
                  </a:moveTo>
                  <a:lnTo>
                    <a:pt x="1226" y="182"/>
                  </a:lnTo>
                  <a:lnTo>
                    <a:pt x="1196" y="178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229" y="23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97" name="Freeform 173"/>
            <p:cNvSpPr>
              <a:spLocks/>
            </p:cNvSpPr>
            <p:nvPr/>
          </p:nvSpPr>
          <p:spPr bwMode="auto">
            <a:xfrm>
              <a:off x="442" y="1820"/>
              <a:ext cx="486" cy="101"/>
            </a:xfrm>
            <a:custGeom>
              <a:avLst/>
              <a:gdLst/>
              <a:ahLst/>
              <a:cxnLst>
                <a:cxn ang="0">
                  <a:pos x="821" y="183"/>
                </a:cxn>
                <a:cxn ang="0">
                  <a:pos x="832" y="181"/>
                </a:cxn>
                <a:cxn ang="0">
                  <a:pos x="846" y="173"/>
                </a:cxn>
                <a:cxn ang="0">
                  <a:pos x="871" y="159"/>
                </a:cxn>
                <a:cxn ang="0">
                  <a:pos x="892" y="148"/>
                </a:cxn>
                <a:cxn ang="0">
                  <a:pos x="931" y="123"/>
                </a:cxn>
                <a:cxn ang="0">
                  <a:pos x="962" y="103"/>
                </a:cxn>
                <a:cxn ang="0">
                  <a:pos x="974" y="93"/>
                </a:cxn>
                <a:cxn ang="0">
                  <a:pos x="962" y="76"/>
                </a:cxn>
                <a:cxn ang="0">
                  <a:pos x="939" y="92"/>
                </a:cxn>
                <a:cxn ang="0">
                  <a:pos x="900" y="86"/>
                </a:cxn>
                <a:cxn ang="0">
                  <a:pos x="214" y="0"/>
                </a:cxn>
                <a:cxn ang="0">
                  <a:pos x="210" y="8"/>
                </a:cxn>
                <a:cxn ang="0">
                  <a:pos x="881" y="95"/>
                </a:cxn>
                <a:cxn ang="0">
                  <a:pos x="929" y="101"/>
                </a:cxn>
                <a:cxn ang="0">
                  <a:pos x="904" y="117"/>
                </a:cxn>
                <a:cxn ang="0">
                  <a:pos x="863" y="111"/>
                </a:cxn>
                <a:cxn ang="0">
                  <a:pos x="179" y="22"/>
                </a:cxn>
                <a:cxn ang="0">
                  <a:pos x="175" y="24"/>
                </a:cxn>
                <a:cxn ang="0">
                  <a:pos x="173" y="29"/>
                </a:cxn>
                <a:cxn ang="0">
                  <a:pos x="838" y="121"/>
                </a:cxn>
                <a:cxn ang="0">
                  <a:pos x="886" y="126"/>
                </a:cxn>
                <a:cxn ang="0">
                  <a:pos x="838" y="152"/>
                </a:cxn>
                <a:cxn ang="0">
                  <a:pos x="803" y="148"/>
                </a:cxn>
                <a:cxn ang="0">
                  <a:pos x="97" y="53"/>
                </a:cxn>
                <a:cxn ang="0">
                  <a:pos x="97" y="61"/>
                </a:cxn>
                <a:cxn ang="0">
                  <a:pos x="826" y="159"/>
                </a:cxn>
                <a:cxn ang="0">
                  <a:pos x="809" y="165"/>
                </a:cxn>
                <a:cxn ang="0">
                  <a:pos x="76" y="66"/>
                </a:cxn>
                <a:cxn ang="0">
                  <a:pos x="66" y="64"/>
                </a:cxn>
                <a:cxn ang="0">
                  <a:pos x="64" y="68"/>
                </a:cxn>
                <a:cxn ang="0">
                  <a:pos x="782" y="171"/>
                </a:cxn>
                <a:cxn ang="0">
                  <a:pos x="764" y="177"/>
                </a:cxn>
                <a:cxn ang="0">
                  <a:pos x="464" y="134"/>
                </a:cxn>
                <a:cxn ang="0">
                  <a:pos x="29" y="70"/>
                </a:cxn>
                <a:cxn ang="0">
                  <a:pos x="18" y="78"/>
                </a:cxn>
                <a:cxn ang="0">
                  <a:pos x="0" y="92"/>
                </a:cxn>
                <a:cxn ang="0">
                  <a:pos x="772" y="202"/>
                </a:cxn>
                <a:cxn ang="0">
                  <a:pos x="821" y="183"/>
                </a:cxn>
              </a:cxnLst>
              <a:rect l="0" t="0" r="r" b="b"/>
              <a:pathLst>
                <a:path w="974" h="202">
                  <a:moveTo>
                    <a:pt x="821" y="183"/>
                  </a:moveTo>
                  <a:lnTo>
                    <a:pt x="832" y="181"/>
                  </a:lnTo>
                  <a:lnTo>
                    <a:pt x="846" y="173"/>
                  </a:lnTo>
                  <a:lnTo>
                    <a:pt x="871" y="159"/>
                  </a:lnTo>
                  <a:lnTo>
                    <a:pt x="892" y="148"/>
                  </a:lnTo>
                  <a:lnTo>
                    <a:pt x="931" y="123"/>
                  </a:lnTo>
                  <a:lnTo>
                    <a:pt x="962" y="103"/>
                  </a:lnTo>
                  <a:lnTo>
                    <a:pt x="974" y="93"/>
                  </a:lnTo>
                  <a:lnTo>
                    <a:pt x="962" y="76"/>
                  </a:lnTo>
                  <a:lnTo>
                    <a:pt x="939" y="92"/>
                  </a:lnTo>
                  <a:lnTo>
                    <a:pt x="900" y="86"/>
                  </a:lnTo>
                  <a:lnTo>
                    <a:pt x="214" y="0"/>
                  </a:lnTo>
                  <a:lnTo>
                    <a:pt x="210" y="8"/>
                  </a:lnTo>
                  <a:lnTo>
                    <a:pt x="881" y="95"/>
                  </a:lnTo>
                  <a:lnTo>
                    <a:pt x="929" y="101"/>
                  </a:lnTo>
                  <a:lnTo>
                    <a:pt x="904" y="117"/>
                  </a:lnTo>
                  <a:lnTo>
                    <a:pt x="863" y="111"/>
                  </a:lnTo>
                  <a:lnTo>
                    <a:pt x="179" y="22"/>
                  </a:lnTo>
                  <a:lnTo>
                    <a:pt x="175" y="24"/>
                  </a:lnTo>
                  <a:lnTo>
                    <a:pt x="173" y="29"/>
                  </a:lnTo>
                  <a:lnTo>
                    <a:pt x="838" y="121"/>
                  </a:lnTo>
                  <a:lnTo>
                    <a:pt x="886" y="126"/>
                  </a:lnTo>
                  <a:lnTo>
                    <a:pt x="838" y="152"/>
                  </a:lnTo>
                  <a:lnTo>
                    <a:pt x="803" y="148"/>
                  </a:lnTo>
                  <a:lnTo>
                    <a:pt x="97" y="53"/>
                  </a:lnTo>
                  <a:lnTo>
                    <a:pt x="97" y="61"/>
                  </a:lnTo>
                  <a:lnTo>
                    <a:pt x="826" y="159"/>
                  </a:lnTo>
                  <a:lnTo>
                    <a:pt x="809" y="165"/>
                  </a:lnTo>
                  <a:lnTo>
                    <a:pt x="76" y="66"/>
                  </a:lnTo>
                  <a:lnTo>
                    <a:pt x="66" y="64"/>
                  </a:lnTo>
                  <a:lnTo>
                    <a:pt x="64" y="68"/>
                  </a:lnTo>
                  <a:lnTo>
                    <a:pt x="782" y="171"/>
                  </a:lnTo>
                  <a:lnTo>
                    <a:pt x="764" y="177"/>
                  </a:lnTo>
                  <a:lnTo>
                    <a:pt x="464" y="134"/>
                  </a:lnTo>
                  <a:lnTo>
                    <a:pt x="29" y="70"/>
                  </a:lnTo>
                  <a:lnTo>
                    <a:pt x="18" y="78"/>
                  </a:lnTo>
                  <a:lnTo>
                    <a:pt x="0" y="92"/>
                  </a:lnTo>
                  <a:lnTo>
                    <a:pt x="772" y="202"/>
                  </a:lnTo>
                  <a:lnTo>
                    <a:pt x="821" y="183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98" name="Freeform 174"/>
            <p:cNvSpPr>
              <a:spLocks/>
            </p:cNvSpPr>
            <p:nvPr/>
          </p:nvSpPr>
          <p:spPr bwMode="auto">
            <a:xfrm>
              <a:off x="963" y="1862"/>
              <a:ext cx="160" cy="111"/>
            </a:xfrm>
            <a:custGeom>
              <a:avLst/>
              <a:gdLst/>
              <a:ahLst/>
              <a:cxnLst>
                <a:cxn ang="0">
                  <a:pos x="141" y="168"/>
                </a:cxn>
                <a:cxn ang="0">
                  <a:pos x="149" y="161"/>
                </a:cxn>
                <a:cxn ang="0">
                  <a:pos x="168" y="143"/>
                </a:cxn>
                <a:cxn ang="0">
                  <a:pos x="182" y="130"/>
                </a:cxn>
                <a:cxn ang="0">
                  <a:pos x="199" y="116"/>
                </a:cxn>
                <a:cxn ang="0">
                  <a:pos x="219" y="103"/>
                </a:cxn>
                <a:cxn ang="0">
                  <a:pos x="234" y="93"/>
                </a:cxn>
                <a:cxn ang="0">
                  <a:pos x="248" y="85"/>
                </a:cxn>
                <a:cxn ang="0">
                  <a:pos x="269" y="77"/>
                </a:cxn>
                <a:cxn ang="0">
                  <a:pos x="283" y="71"/>
                </a:cxn>
                <a:cxn ang="0">
                  <a:pos x="298" y="64"/>
                </a:cxn>
                <a:cxn ang="0">
                  <a:pos x="308" y="58"/>
                </a:cxn>
                <a:cxn ang="0">
                  <a:pos x="320" y="54"/>
                </a:cxn>
                <a:cxn ang="0">
                  <a:pos x="318" y="17"/>
                </a:cxn>
                <a:cxn ang="0">
                  <a:pos x="318" y="0"/>
                </a:cxn>
                <a:cxn ang="0">
                  <a:pos x="296" y="11"/>
                </a:cxn>
                <a:cxn ang="0">
                  <a:pos x="261" y="29"/>
                </a:cxn>
                <a:cxn ang="0">
                  <a:pos x="230" y="44"/>
                </a:cxn>
                <a:cxn ang="0">
                  <a:pos x="180" y="83"/>
                </a:cxn>
                <a:cxn ang="0">
                  <a:pos x="133" y="114"/>
                </a:cxn>
                <a:cxn ang="0">
                  <a:pos x="100" y="132"/>
                </a:cxn>
                <a:cxn ang="0">
                  <a:pos x="60" y="151"/>
                </a:cxn>
                <a:cxn ang="0">
                  <a:pos x="17" y="168"/>
                </a:cxn>
                <a:cxn ang="0">
                  <a:pos x="0" y="174"/>
                </a:cxn>
                <a:cxn ang="0">
                  <a:pos x="3" y="223"/>
                </a:cxn>
                <a:cxn ang="0">
                  <a:pos x="33" y="215"/>
                </a:cxn>
                <a:cxn ang="0">
                  <a:pos x="62" y="205"/>
                </a:cxn>
                <a:cxn ang="0">
                  <a:pos x="104" y="188"/>
                </a:cxn>
                <a:cxn ang="0">
                  <a:pos x="141" y="168"/>
                </a:cxn>
              </a:cxnLst>
              <a:rect l="0" t="0" r="r" b="b"/>
              <a:pathLst>
                <a:path w="320" h="223">
                  <a:moveTo>
                    <a:pt x="141" y="168"/>
                  </a:moveTo>
                  <a:lnTo>
                    <a:pt x="149" y="161"/>
                  </a:lnTo>
                  <a:lnTo>
                    <a:pt x="168" y="143"/>
                  </a:lnTo>
                  <a:lnTo>
                    <a:pt x="182" y="130"/>
                  </a:lnTo>
                  <a:lnTo>
                    <a:pt x="199" y="116"/>
                  </a:lnTo>
                  <a:lnTo>
                    <a:pt x="219" y="103"/>
                  </a:lnTo>
                  <a:lnTo>
                    <a:pt x="234" y="93"/>
                  </a:lnTo>
                  <a:lnTo>
                    <a:pt x="248" y="85"/>
                  </a:lnTo>
                  <a:lnTo>
                    <a:pt x="269" y="77"/>
                  </a:lnTo>
                  <a:lnTo>
                    <a:pt x="283" y="71"/>
                  </a:lnTo>
                  <a:lnTo>
                    <a:pt x="298" y="64"/>
                  </a:lnTo>
                  <a:lnTo>
                    <a:pt x="308" y="58"/>
                  </a:lnTo>
                  <a:lnTo>
                    <a:pt x="320" y="54"/>
                  </a:lnTo>
                  <a:lnTo>
                    <a:pt x="318" y="17"/>
                  </a:lnTo>
                  <a:lnTo>
                    <a:pt x="318" y="0"/>
                  </a:lnTo>
                  <a:lnTo>
                    <a:pt x="296" y="11"/>
                  </a:lnTo>
                  <a:lnTo>
                    <a:pt x="261" y="29"/>
                  </a:lnTo>
                  <a:lnTo>
                    <a:pt x="230" y="44"/>
                  </a:lnTo>
                  <a:lnTo>
                    <a:pt x="180" y="83"/>
                  </a:lnTo>
                  <a:lnTo>
                    <a:pt x="133" y="114"/>
                  </a:lnTo>
                  <a:lnTo>
                    <a:pt x="100" y="132"/>
                  </a:lnTo>
                  <a:lnTo>
                    <a:pt x="60" y="151"/>
                  </a:lnTo>
                  <a:lnTo>
                    <a:pt x="17" y="168"/>
                  </a:lnTo>
                  <a:lnTo>
                    <a:pt x="0" y="174"/>
                  </a:lnTo>
                  <a:lnTo>
                    <a:pt x="3" y="223"/>
                  </a:lnTo>
                  <a:lnTo>
                    <a:pt x="33" y="215"/>
                  </a:lnTo>
                  <a:lnTo>
                    <a:pt x="62" y="205"/>
                  </a:lnTo>
                  <a:lnTo>
                    <a:pt x="104" y="188"/>
                  </a:lnTo>
                  <a:lnTo>
                    <a:pt x="141" y="168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199" name="Freeform 175"/>
            <p:cNvSpPr>
              <a:spLocks/>
            </p:cNvSpPr>
            <p:nvPr/>
          </p:nvSpPr>
          <p:spPr bwMode="auto">
            <a:xfrm>
              <a:off x="844" y="1872"/>
              <a:ext cx="208" cy="66"/>
            </a:xfrm>
            <a:custGeom>
              <a:avLst/>
              <a:gdLst/>
              <a:ahLst/>
              <a:cxnLst>
                <a:cxn ang="0">
                  <a:pos x="310" y="54"/>
                </a:cxn>
                <a:cxn ang="0">
                  <a:pos x="339" y="58"/>
                </a:cxn>
                <a:cxn ang="0">
                  <a:pos x="289" y="84"/>
                </a:cxn>
                <a:cxn ang="0">
                  <a:pos x="268" y="82"/>
                </a:cxn>
                <a:cxn ang="0">
                  <a:pos x="97" y="58"/>
                </a:cxn>
                <a:cxn ang="0">
                  <a:pos x="93" y="68"/>
                </a:cxn>
                <a:cxn ang="0">
                  <a:pos x="268" y="93"/>
                </a:cxn>
                <a:cxn ang="0">
                  <a:pos x="225" y="109"/>
                </a:cxn>
                <a:cxn ang="0">
                  <a:pos x="198" y="105"/>
                </a:cxn>
                <a:cxn ang="0">
                  <a:pos x="16" y="80"/>
                </a:cxn>
                <a:cxn ang="0">
                  <a:pos x="0" y="101"/>
                </a:cxn>
                <a:cxn ang="0">
                  <a:pos x="227" y="134"/>
                </a:cxn>
                <a:cxn ang="0">
                  <a:pos x="268" y="118"/>
                </a:cxn>
                <a:cxn ang="0">
                  <a:pos x="308" y="101"/>
                </a:cxn>
                <a:cxn ang="0">
                  <a:pos x="351" y="76"/>
                </a:cxn>
                <a:cxn ang="0">
                  <a:pos x="396" y="45"/>
                </a:cxn>
                <a:cxn ang="0">
                  <a:pos x="409" y="33"/>
                </a:cxn>
                <a:cxn ang="0">
                  <a:pos x="417" y="25"/>
                </a:cxn>
                <a:cxn ang="0">
                  <a:pos x="403" y="6"/>
                </a:cxn>
                <a:cxn ang="0">
                  <a:pos x="380" y="23"/>
                </a:cxn>
                <a:cxn ang="0">
                  <a:pos x="186" y="0"/>
                </a:cxn>
                <a:cxn ang="0">
                  <a:pos x="184" y="6"/>
                </a:cxn>
                <a:cxn ang="0">
                  <a:pos x="372" y="31"/>
                </a:cxn>
                <a:cxn ang="0">
                  <a:pos x="351" y="47"/>
                </a:cxn>
                <a:cxn ang="0">
                  <a:pos x="155" y="21"/>
                </a:cxn>
                <a:cxn ang="0">
                  <a:pos x="149" y="31"/>
                </a:cxn>
                <a:cxn ang="0">
                  <a:pos x="310" y="54"/>
                </a:cxn>
              </a:cxnLst>
              <a:rect l="0" t="0" r="r" b="b"/>
              <a:pathLst>
                <a:path w="417" h="134">
                  <a:moveTo>
                    <a:pt x="310" y="54"/>
                  </a:moveTo>
                  <a:lnTo>
                    <a:pt x="339" y="58"/>
                  </a:lnTo>
                  <a:lnTo>
                    <a:pt x="289" y="84"/>
                  </a:lnTo>
                  <a:lnTo>
                    <a:pt x="268" y="82"/>
                  </a:lnTo>
                  <a:lnTo>
                    <a:pt x="97" y="58"/>
                  </a:lnTo>
                  <a:lnTo>
                    <a:pt x="93" y="68"/>
                  </a:lnTo>
                  <a:lnTo>
                    <a:pt x="268" y="93"/>
                  </a:lnTo>
                  <a:lnTo>
                    <a:pt x="225" y="109"/>
                  </a:lnTo>
                  <a:lnTo>
                    <a:pt x="198" y="105"/>
                  </a:lnTo>
                  <a:lnTo>
                    <a:pt x="16" y="80"/>
                  </a:lnTo>
                  <a:lnTo>
                    <a:pt x="0" y="101"/>
                  </a:lnTo>
                  <a:lnTo>
                    <a:pt x="227" y="134"/>
                  </a:lnTo>
                  <a:lnTo>
                    <a:pt x="268" y="118"/>
                  </a:lnTo>
                  <a:lnTo>
                    <a:pt x="308" y="101"/>
                  </a:lnTo>
                  <a:lnTo>
                    <a:pt x="351" y="76"/>
                  </a:lnTo>
                  <a:lnTo>
                    <a:pt x="396" y="45"/>
                  </a:lnTo>
                  <a:lnTo>
                    <a:pt x="409" y="33"/>
                  </a:lnTo>
                  <a:lnTo>
                    <a:pt x="417" y="25"/>
                  </a:lnTo>
                  <a:lnTo>
                    <a:pt x="403" y="6"/>
                  </a:lnTo>
                  <a:lnTo>
                    <a:pt x="380" y="23"/>
                  </a:lnTo>
                  <a:lnTo>
                    <a:pt x="186" y="0"/>
                  </a:lnTo>
                  <a:lnTo>
                    <a:pt x="184" y="6"/>
                  </a:lnTo>
                  <a:lnTo>
                    <a:pt x="372" y="31"/>
                  </a:lnTo>
                  <a:lnTo>
                    <a:pt x="351" y="47"/>
                  </a:lnTo>
                  <a:lnTo>
                    <a:pt x="155" y="21"/>
                  </a:lnTo>
                  <a:lnTo>
                    <a:pt x="149" y="31"/>
                  </a:lnTo>
                  <a:lnTo>
                    <a:pt x="310" y="54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00" name="Freeform 176"/>
            <p:cNvSpPr>
              <a:spLocks/>
            </p:cNvSpPr>
            <p:nvPr/>
          </p:nvSpPr>
          <p:spPr bwMode="auto">
            <a:xfrm>
              <a:off x="869" y="1905"/>
              <a:ext cx="109" cy="21"/>
            </a:xfrm>
            <a:custGeom>
              <a:avLst/>
              <a:gdLst/>
              <a:ahLst/>
              <a:cxnLst>
                <a:cxn ang="0">
                  <a:pos x="148" y="39"/>
                </a:cxn>
                <a:cxn ang="0">
                  <a:pos x="175" y="43"/>
                </a:cxn>
                <a:cxn ang="0">
                  <a:pos x="218" y="27"/>
                </a:cxn>
                <a:cxn ang="0">
                  <a:pos x="43" y="2"/>
                </a:cxn>
                <a:cxn ang="0">
                  <a:pos x="22" y="0"/>
                </a:cxn>
                <a:cxn ang="0">
                  <a:pos x="0" y="2"/>
                </a:cxn>
                <a:cxn ang="0">
                  <a:pos x="181" y="29"/>
                </a:cxn>
                <a:cxn ang="0">
                  <a:pos x="163" y="35"/>
                </a:cxn>
                <a:cxn ang="0">
                  <a:pos x="148" y="39"/>
                </a:cxn>
              </a:cxnLst>
              <a:rect l="0" t="0" r="r" b="b"/>
              <a:pathLst>
                <a:path w="218" h="43">
                  <a:moveTo>
                    <a:pt x="148" y="39"/>
                  </a:moveTo>
                  <a:lnTo>
                    <a:pt x="175" y="43"/>
                  </a:lnTo>
                  <a:lnTo>
                    <a:pt x="218" y="27"/>
                  </a:lnTo>
                  <a:lnTo>
                    <a:pt x="43" y="2"/>
                  </a:lnTo>
                  <a:lnTo>
                    <a:pt x="22" y="0"/>
                  </a:lnTo>
                  <a:lnTo>
                    <a:pt x="0" y="2"/>
                  </a:lnTo>
                  <a:lnTo>
                    <a:pt x="181" y="29"/>
                  </a:lnTo>
                  <a:lnTo>
                    <a:pt x="163" y="35"/>
                  </a:lnTo>
                  <a:lnTo>
                    <a:pt x="148" y="3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01" name="Freeform 177"/>
            <p:cNvSpPr>
              <a:spLocks/>
            </p:cNvSpPr>
            <p:nvPr/>
          </p:nvSpPr>
          <p:spPr bwMode="auto">
            <a:xfrm>
              <a:off x="867" y="1906"/>
              <a:ext cx="92" cy="16"/>
            </a:xfrm>
            <a:custGeom>
              <a:avLst/>
              <a:gdLst/>
              <a:ahLst/>
              <a:cxnLst>
                <a:cxn ang="0">
                  <a:pos x="166" y="33"/>
                </a:cxn>
                <a:cxn ang="0">
                  <a:pos x="184" y="27"/>
                </a:cxn>
                <a:cxn ang="0">
                  <a:pos x="3" y="0"/>
                </a:cxn>
                <a:cxn ang="0">
                  <a:pos x="0" y="8"/>
                </a:cxn>
                <a:cxn ang="0">
                  <a:pos x="166" y="33"/>
                </a:cxn>
              </a:cxnLst>
              <a:rect l="0" t="0" r="r" b="b"/>
              <a:pathLst>
                <a:path w="184" h="33">
                  <a:moveTo>
                    <a:pt x="166" y="33"/>
                  </a:moveTo>
                  <a:lnTo>
                    <a:pt x="184" y="27"/>
                  </a:lnTo>
                  <a:lnTo>
                    <a:pt x="3" y="0"/>
                  </a:lnTo>
                  <a:lnTo>
                    <a:pt x="0" y="8"/>
                  </a:lnTo>
                  <a:lnTo>
                    <a:pt x="166" y="33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02" name="Freeform 178"/>
            <p:cNvSpPr>
              <a:spLocks/>
            </p:cNvSpPr>
            <p:nvPr/>
          </p:nvSpPr>
          <p:spPr bwMode="auto">
            <a:xfrm>
              <a:off x="905" y="1892"/>
              <a:ext cx="85" cy="15"/>
            </a:xfrm>
            <a:custGeom>
              <a:avLst/>
              <a:gdLst/>
              <a:ahLst/>
              <a:cxnLst>
                <a:cxn ang="0">
                  <a:pos x="171" y="25"/>
                </a:cxn>
                <a:cxn ang="0">
                  <a:pos x="6" y="0"/>
                </a:cxn>
                <a:cxn ang="0">
                  <a:pos x="0" y="10"/>
                </a:cxn>
                <a:cxn ang="0">
                  <a:pos x="159" y="31"/>
                </a:cxn>
                <a:cxn ang="0">
                  <a:pos x="171" y="25"/>
                </a:cxn>
              </a:cxnLst>
              <a:rect l="0" t="0" r="r" b="b"/>
              <a:pathLst>
                <a:path w="171" h="31">
                  <a:moveTo>
                    <a:pt x="171" y="25"/>
                  </a:moveTo>
                  <a:lnTo>
                    <a:pt x="6" y="0"/>
                  </a:lnTo>
                  <a:lnTo>
                    <a:pt x="0" y="10"/>
                  </a:lnTo>
                  <a:lnTo>
                    <a:pt x="159" y="31"/>
                  </a:lnTo>
                  <a:lnTo>
                    <a:pt x="171" y="25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03" name="Freeform 179"/>
            <p:cNvSpPr>
              <a:spLocks/>
            </p:cNvSpPr>
            <p:nvPr/>
          </p:nvSpPr>
          <p:spPr bwMode="auto">
            <a:xfrm>
              <a:off x="937" y="1863"/>
              <a:ext cx="109" cy="20"/>
            </a:xfrm>
            <a:custGeom>
              <a:avLst/>
              <a:gdLst/>
              <a:ahLst/>
              <a:cxnLst>
                <a:cxn ang="0">
                  <a:pos x="217" y="23"/>
                </a:cxn>
                <a:cxn ang="0">
                  <a:pos x="31" y="0"/>
                </a:cxn>
                <a:cxn ang="0">
                  <a:pos x="0" y="17"/>
                </a:cxn>
                <a:cxn ang="0">
                  <a:pos x="194" y="40"/>
                </a:cxn>
                <a:cxn ang="0">
                  <a:pos x="217" y="23"/>
                </a:cxn>
              </a:cxnLst>
              <a:rect l="0" t="0" r="r" b="b"/>
              <a:pathLst>
                <a:path w="217" h="40">
                  <a:moveTo>
                    <a:pt x="217" y="23"/>
                  </a:moveTo>
                  <a:lnTo>
                    <a:pt x="31" y="0"/>
                  </a:lnTo>
                  <a:lnTo>
                    <a:pt x="0" y="17"/>
                  </a:lnTo>
                  <a:lnTo>
                    <a:pt x="194" y="40"/>
                  </a:lnTo>
                  <a:lnTo>
                    <a:pt x="217" y="2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04" name="Freeform 180"/>
            <p:cNvSpPr>
              <a:spLocks/>
            </p:cNvSpPr>
            <p:nvPr/>
          </p:nvSpPr>
          <p:spPr bwMode="auto">
            <a:xfrm>
              <a:off x="908" y="1887"/>
              <a:ext cx="91" cy="18"/>
            </a:xfrm>
            <a:custGeom>
              <a:avLst/>
              <a:gdLst/>
              <a:ahLst/>
              <a:cxnLst>
                <a:cxn ang="0">
                  <a:pos x="182" y="23"/>
                </a:cxn>
                <a:cxn ang="0">
                  <a:pos x="21" y="0"/>
                </a:cxn>
                <a:cxn ang="0">
                  <a:pos x="17" y="0"/>
                </a:cxn>
                <a:cxn ang="0">
                  <a:pos x="0" y="10"/>
                </a:cxn>
                <a:cxn ang="0">
                  <a:pos x="165" y="35"/>
                </a:cxn>
                <a:cxn ang="0">
                  <a:pos x="182" y="23"/>
                </a:cxn>
              </a:cxnLst>
              <a:rect l="0" t="0" r="r" b="b"/>
              <a:pathLst>
                <a:path w="182" h="35">
                  <a:moveTo>
                    <a:pt x="182" y="23"/>
                  </a:moveTo>
                  <a:lnTo>
                    <a:pt x="21" y="0"/>
                  </a:lnTo>
                  <a:lnTo>
                    <a:pt x="17" y="0"/>
                  </a:lnTo>
                  <a:lnTo>
                    <a:pt x="0" y="10"/>
                  </a:lnTo>
                  <a:lnTo>
                    <a:pt x="165" y="35"/>
                  </a:lnTo>
                  <a:lnTo>
                    <a:pt x="182" y="2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05" name="Freeform 181"/>
            <p:cNvSpPr>
              <a:spLocks/>
            </p:cNvSpPr>
            <p:nvPr/>
          </p:nvSpPr>
          <p:spPr bwMode="auto">
            <a:xfrm>
              <a:off x="893" y="1897"/>
              <a:ext cx="92" cy="15"/>
            </a:xfrm>
            <a:custGeom>
              <a:avLst/>
              <a:gdLst/>
              <a:ahLst/>
              <a:cxnLst>
                <a:cxn ang="0">
                  <a:pos x="184" y="21"/>
                </a:cxn>
                <a:cxn ang="0">
                  <a:pos x="25" y="0"/>
                </a:cxn>
                <a:cxn ang="0">
                  <a:pos x="0" y="7"/>
                </a:cxn>
                <a:cxn ang="0">
                  <a:pos x="171" y="31"/>
                </a:cxn>
                <a:cxn ang="0">
                  <a:pos x="184" y="21"/>
                </a:cxn>
              </a:cxnLst>
              <a:rect l="0" t="0" r="r" b="b"/>
              <a:pathLst>
                <a:path w="184" h="31">
                  <a:moveTo>
                    <a:pt x="184" y="21"/>
                  </a:moveTo>
                  <a:lnTo>
                    <a:pt x="25" y="0"/>
                  </a:lnTo>
                  <a:lnTo>
                    <a:pt x="0" y="7"/>
                  </a:lnTo>
                  <a:lnTo>
                    <a:pt x="171" y="31"/>
                  </a:lnTo>
                  <a:lnTo>
                    <a:pt x="184" y="2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06" name="Freeform 182"/>
            <p:cNvSpPr>
              <a:spLocks/>
            </p:cNvSpPr>
            <p:nvPr/>
          </p:nvSpPr>
          <p:spPr bwMode="auto">
            <a:xfrm>
              <a:off x="852" y="1909"/>
              <a:ext cx="99" cy="15"/>
            </a:xfrm>
            <a:custGeom>
              <a:avLst/>
              <a:gdLst/>
              <a:ahLst/>
              <a:cxnLst>
                <a:cxn ang="0">
                  <a:pos x="182" y="29"/>
                </a:cxn>
                <a:cxn ang="0">
                  <a:pos x="197" y="25"/>
                </a:cxn>
                <a:cxn ang="0">
                  <a:pos x="31" y="0"/>
                </a:cxn>
                <a:cxn ang="0">
                  <a:pos x="11" y="2"/>
                </a:cxn>
                <a:cxn ang="0">
                  <a:pos x="0" y="4"/>
                </a:cxn>
                <a:cxn ang="0">
                  <a:pos x="182" y="29"/>
                </a:cxn>
              </a:cxnLst>
              <a:rect l="0" t="0" r="r" b="b"/>
              <a:pathLst>
                <a:path w="197" h="29">
                  <a:moveTo>
                    <a:pt x="182" y="29"/>
                  </a:moveTo>
                  <a:lnTo>
                    <a:pt x="197" y="25"/>
                  </a:lnTo>
                  <a:lnTo>
                    <a:pt x="31" y="0"/>
                  </a:lnTo>
                  <a:lnTo>
                    <a:pt x="11" y="2"/>
                  </a:lnTo>
                  <a:lnTo>
                    <a:pt x="0" y="4"/>
                  </a:lnTo>
                  <a:lnTo>
                    <a:pt x="182" y="2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07" name="Freeform 183"/>
            <p:cNvSpPr>
              <a:spLocks/>
            </p:cNvSpPr>
            <p:nvPr/>
          </p:nvSpPr>
          <p:spPr bwMode="auto">
            <a:xfrm>
              <a:off x="978" y="1899"/>
              <a:ext cx="36" cy="14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25" y="12"/>
                </a:cxn>
                <a:cxn ang="0">
                  <a:pos x="13" y="18"/>
                </a:cxn>
                <a:cxn ang="0">
                  <a:pos x="0" y="28"/>
                </a:cxn>
                <a:cxn ang="0">
                  <a:pos x="21" y="30"/>
                </a:cxn>
                <a:cxn ang="0">
                  <a:pos x="71" y="4"/>
                </a:cxn>
                <a:cxn ang="0">
                  <a:pos x="42" y="0"/>
                </a:cxn>
              </a:cxnLst>
              <a:rect l="0" t="0" r="r" b="b"/>
              <a:pathLst>
                <a:path w="71" h="30">
                  <a:moveTo>
                    <a:pt x="42" y="0"/>
                  </a:moveTo>
                  <a:lnTo>
                    <a:pt x="25" y="12"/>
                  </a:lnTo>
                  <a:lnTo>
                    <a:pt x="13" y="18"/>
                  </a:lnTo>
                  <a:lnTo>
                    <a:pt x="0" y="28"/>
                  </a:lnTo>
                  <a:lnTo>
                    <a:pt x="21" y="30"/>
                  </a:lnTo>
                  <a:lnTo>
                    <a:pt x="71" y="4"/>
                  </a:lnTo>
                  <a:lnTo>
                    <a:pt x="42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08" name="Freeform 184"/>
            <p:cNvSpPr>
              <a:spLocks/>
            </p:cNvSpPr>
            <p:nvPr/>
          </p:nvSpPr>
          <p:spPr bwMode="auto">
            <a:xfrm>
              <a:off x="510" y="1840"/>
              <a:ext cx="348" cy="51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685" y="103"/>
                </a:cxn>
                <a:cxn ang="0">
                  <a:pos x="696" y="95"/>
                </a:cxn>
                <a:cxn ang="0">
                  <a:pos x="685" y="93"/>
                </a:cxn>
                <a:cxn ang="0">
                  <a:pos x="8" y="0"/>
                </a:cxn>
                <a:cxn ang="0">
                  <a:pos x="0" y="8"/>
                </a:cxn>
              </a:cxnLst>
              <a:rect l="0" t="0" r="r" b="b"/>
              <a:pathLst>
                <a:path w="696" h="103">
                  <a:moveTo>
                    <a:pt x="0" y="8"/>
                  </a:moveTo>
                  <a:lnTo>
                    <a:pt x="685" y="103"/>
                  </a:lnTo>
                  <a:lnTo>
                    <a:pt x="696" y="95"/>
                  </a:lnTo>
                  <a:lnTo>
                    <a:pt x="685" y="93"/>
                  </a:lnTo>
                  <a:lnTo>
                    <a:pt x="8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09" name="Freeform 185"/>
            <p:cNvSpPr>
              <a:spLocks/>
            </p:cNvSpPr>
            <p:nvPr/>
          </p:nvSpPr>
          <p:spPr bwMode="auto">
            <a:xfrm>
              <a:off x="456" y="1853"/>
              <a:ext cx="376" cy="55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0" y="4"/>
                </a:cxn>
                <a:cxn ang="0">
                  <a:pos x="435" y="68"/>
                </a:cxn>
                <a:cxn ang="0">
                  <a:pos x="735" y="111"/>
                </a:cxn>
                <a:cxn ang="0">
                  <a:pos x="753" y="105"/>
                </a:cxn>
                <a:cxn ang="0">
                  <a:pos x="35" y="2"/>
                </a:cxn>
                <a:cxn ang="0">
                  <a:pos x="26" y="0"/>
                </a:cxn>
              </a:cxnLst>
              <a:rect l="0" t="0" r="r" b="b"/>
              <a:pathLst>
                <a:path w="753" h="111">
                  <a:moveTo>
                    <a:pt x="26" y="0"/>
                  </a:moveTo>
                  <a:lnTo>
                    <a:pt x="0" y="4"/>
                  </a:lnTo>
                  <a:lnTo>
                    <a:pt x="435" y="68"/>
                  </a:lnTo>
                  <a:lnTo>
                    <a:pt x="735" y="111"/>
                  </a:lnTo>
                  <a:lnTo>
                    <a:pt x="753" y="105"/>
                  </a:lnTo>
                  <a:lnTo>
                    <a:pt x="35" y="2"/>
                  </a:lnTo>
                  <a:lnTo>
                    <a:pt x="26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10" name="Freeform 186"/>
            <p:cNvSpPr>
              <a:spLocks/>
            </p:cNvSpPr>
            <p:nvPr/>
          </p:nvSpPr>
          <p:spPr bwMode="auto">
            <a:xfrm>
              <a:off x="475" y="1850"/>
              <a:ext cx="380" cy="5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10" y="5"/>
                </a:cxn>
                <a:cxn ang="0">
                  <a:pos x="743" y="104"/>
                </a:cxn>
                <a:cxn ang="0">
                  <a:pos x="760" y="98"/>
                </a:cxn>
                <a:cxn ang="0">
                  <a:pos x="31" y="0"/>
                </a:cxn>
                <a:cxn ang="0">
                  <a:pos x="0" y="3"/>
                </a:cxn>
              </a:cxnLst>
              <a:rect l="0" t="0" r="r" b="b"/>
              <a:pathLst>
                <a:path w="760" h="104">
                  <a:moveTo>
                    <a:pt x="0" y="3"/>
                  </a:moveTo>
                  <a:lnTo>
                    <a:pt x="10" y="5"/>
                  </a:lnTo>
                  <a:lnTo>
                    <a:pt x="743" y="104"/>
                  </a:lnTo>
                  <a:lnTo>
                    <a:pt x="760" y="98"/>
                  </a:lnTo>
                  <a:lnTo>
                    <a:pt x="31" y="0"/>
                  </a:lnTo>
                  <a:lnTo>
                    <a:pt x="0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11" name="Freeform 187"/>
            <p:cNvSpPr>
              <a:spLocks/>
            </p:cNvSpPr>
            <p:nvPr/>
          </p:nvSpPr>
          <p:spPr bwMode="auto">
            <a:xfrm>
              <a:off x="490" y="1843"/>
              <a:ext cx="362" cy="51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0" y="6"/>
                </a:cxn>
                <a:cxn ang="0">
                  <a:pos x="706" y="101"/>
                </a:cxn>
                <a:cxn ang="0">
                  <a:pos x="724" y="95"/>
                </a:cxn>
                <a:cxn ang="0">
                  <a:pos x="39" y="0"/>
                </a:cxn>
              </a:cxnLst>
              <a:rect l="0" t="0" r="r" b="b"/>
              <a:pathLst>
                <a:path w="724" h="101">
                  <a:moveTo>
                    <a:pt x="39" y="0"/>
                  </a:moveTo>
                  <a:lnTo>
                    <a:pt x="0" y="6"/>
                  </a:lnTo>
                  <a:lnTo>
                    <a:pt x="706" y="101"/>
                  </a:lnTo>
                  <a:lnTo>
                    <a:pt x="724" y="95"/>
                  </a:lnTo>
                  <a:lnTo>
                    <a:pt x="39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12" name="Freeform 188"/>
            <p:cNvSpPr>
              <a:spLocks/>
            </p:cNvSpPr>
            <p:nvPr/>
          </p:nvSpPr>
          <p:spPr bwMode="auto">
            <a:xfrm>
              <a:off x="843" y="1880"/>
              <a:ext cx="42" cy="16"/>
            </a:xfrm>
            <a:custGeom>
              <a:avLst/>
              <a:gdLst/>
              <a:ahLst/>
              <a:cxnLst>
                <a:cxn ang="0">
                  <a:pos x="18" y="11"/>
                </a:cxn>
                <a:cxn ang="0">
                  <a:pos x="29" y="13"/>
                </a:cxn>
                <a:cxn ang="0">
                  <a:pos x="18" y="21"/>
                </a:cxn>
                <a:cxn ang="0">
                  <a:pos x="0" y="27"/>
                </a:cxn>
                <a:cxn ang="0">
                  <a:pos x="35" y="31"/>
                </a:cxn>
                <a:cxn ang="0">
                  <a:pos x="83" y="5"/>
                </a:cxn>
                <a:cxn ang="0">
                  <a:pos x="35" y="0"/>
                </a:cxn>
                <a:cxn ang="0">
                  <a:pos x="18" y="11"/>
                </a:cxn>
              </a:cxnLst>
              <a:rect l="0" t="0" r="r" b="b"/>
              <a:pathLst>
                <a:path w="83" h="31">
                  <a:moveTo>
                    <a:pt x="18" y="11"/>
                  </a:moveTo>
                  <a:lnTo>
                    <a:pt x="29" y="13"/>
                  </a:lnTo>
                  <a:lnTo>
                    <a:pt x="18" y="21"/>
                  </a:lnTo>
                  <a:lnTo>
                    <a:pt x="0" y="27"/>
                  </a:lnTo>
                  <a:lnTo>
                    <a:pt x="35" y="31"/>
                  </a:lnTo>
                  <a:lnTo>
                    <a:pt x="83" y="5"/>
                  </a:lnTo>
                  <a:lnTo>
                    <a:pt x="35" y="0"/>
                  </a:lnTo>
                  <a:lnTo>
                    <a:pt x="18" y="1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13" name="Freeform 189"/>
            <p:cNvSpPr>
              <a:spLocks/>
            </p:cNvSpPr>
            <p:nvPr/>
          </p:nvSpPr>
          <p:spPr bwMode="auto">
            <a:xfrm>
              <a:off x="513" y="1835"/>
              <a:ext cx="348" cy="51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0" y="10"/>
                </a:cxn>
                <a:cxn ang="0">
                  <a:pos x="677" y="103"/>
                </a:cxn>
                <a:cxn ang="0">
                  <a:pos x="694" y="92"/>
                </a:cxn>
                <a:cxn ang="0">
                  <a:pos x="29" y="0"/>
                </a:cxn>
              </a:cxnLst>
              <a:rect l="0" t="0" r="r" b="b"/>
              <a:pathLst>
                <a:path w="694" h="103">
                  <a:moveTo>
                    <a:pt x="29" y="0"/>
                  </a:moveTo>
                  <a:lnTo>
                    <a:pt x="0" y="10"/>
                  </a:lnTo>
                  <a:lnTo>
                    <a:pt x="677" y="103"/>
                  </a:lnTo>
                  <a:lnTo>
                    <a:pt x="694" y="92"/>
                  </a:lnTo>
                  <a:lnTo>
                    <a:pt x="29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14" name="Freeform 190"/>
            <p:cNvSpPr>
              <a:spLocks/>
            </p:cNvSpPr>
            <p:nvPr/>
          </p:nvSpPr>
          <p:spPr bwMode="auto">
            <a:xfrm>
              <a:off x="531" y="1824"/>
              <a:ext cx="351" cy="51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684" y="103"/>
                </a:cxn>
                <a:cxn ang="0">
                  <a:pos x="702" y="87"/>
                </a:cxn>
                <a:cxn ang="0">
                  <a:pos x="31" y="0"/>
                </a:cxn>
                <a:cxn ang="0">
                  <a:pos x="0" y="14"/>
                </a:cxn>
              </a:cxnLst>
              <a:rect l="0" t="0" r="r" b="b"/>
              <a:pathLst>
                <a:path w="702" h="103">
                  <a:moveTo>
                    <a:pt x="0" y="14"/>
                  </a:moveTo>
                  <a:lnTo>
                    <a:pt x="684" y="103"/>
                  </a:lnTo>
                  <a:lnTo>
                    <a:pt x="702" y="87"/>
                  </a:lnTo>
                  <a:lnTo>
                    <a:pt x="31" y="0"/>
                  </a:lnTo>
                  <a:lnTo>
                    <a:pt x="0" y="1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15" name="Freeform 191"/>
            <p:cNvSpPr>
              <a:spLocks/>
            </p:cNvSpPr>
            <p:nvPr/>
          </p:nvSpPr>
          <p:spPr bwMode="auto">
            <a:xfrm>
              <a:off x="873" y="1868"/>
              <a:ext cx="33" cy="10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16"/>
                </a:cxn>
                <a:cxn ang="0">
                  <a:pos x="41" y="22"/>
                </a:cxn>
                <a:cxn ang="0">
                  <a:pos x="66" y="6"/>
                </a:cxn>
                <a:cxn ang="0">
                  <a:pos x="18" y="0"/>
                </a:cxn>
              </a:cxnLst>
              <a:rect l="0" t="0" r="r" b="b"/>
              <a:pathLst>
                <a:path w="66" h="22">
                  <a:moveTo>
                    <a:pt x="18" y="0"/>
                  </a:moveTo>
                  <a:lnTo>
                    <a:pt x="0" y="16"/>
                  </a:lnTo>
                  <a:lnTo>
                    <a:pt x="41" y="22"/>
                  </a:lnTo>
                  <a:lnTo>
                    <a:pt x="66" y="6"/>
                  </a:lnTo>
                  <a:lnTo>
                    <a:pt x="18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16" name="Freeform 192"/>
            <p:cNvSpPr>
              <a:spLocks/>
            </p:cNvSpPr>
            <p:nvPr/>
          </p:nvSpPr>
          <p:spPr bwMode="auto">
            <a:xfrm>
              <a:off x="548" y="1811"/>
              <a:ext cx="353" cy="52"/>
            </a:xfrm>
            <a:custGeom>
              <a:avLst/>
              <a:gdLst/>
              <a:ahLst/>
              <a:cxnLst>
                <a:cxn ang="0">
                  <a:pos x="705" y="87"/>
                </a:cxn>
                <a:cxn ang="0">
                  <a:pos x="29" y="0"/>
                </a:cxn>
                <a:cxn ang="0">
                  <a:pos x="0" y="17"/>
                </a:cxn>
                <a:cxn ang="0">
                  <a:pos x="686" y="103"/>
                </a:cxn>
                <a:cxn ang="0">
                  <a:pos x="705" y="87"/>
                </a:cxn>
              </a:cxnLst>
              <a:rect l="0" t="0" r="r" b="b"/>
              <a:pathLst>
                <a:path w="705" h="103">
                  <a:moveTo>
                    <a:pt x="705" y="87"/>
                  </a:moveTo>
                  <a:lnTo>
                    <a:pt x="29" y="0"/>
                  </a:lnTo>
                  <a:lnTo>
                    <a:pt x="0" y="17"/>
                  </a:lnTo>
                  <a:lnTo>
                    <a:pt x="686" y="103"/>
                  </a:lnTo>
                  <a:lnTo>
                    <a:pt x="705" y="87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17" name="Freeform 193"/>
            <p:cNvSpPr>
              <a:spLocks/>
            </p:cNvSpPr>
            <p:nvPr/>
          </p:nvSpPr>
          <p:spPr bwMode="auto">
            <a:xfrm>
              <a:off x="892" y="1855"/>
              <a:ext cx="31" cy="11"/>
            </a:xfrm>
            <a:custGeom>
              <a:avLst/>
              <a:gdLst/>
              <a:ahLst/>
              <a:cxnLst>
                <a:cxn ang="0">
                  <a:pos x="62" y="6"/>
                </a:cxn>
                <a:cxn ang="0">
                  <a:pos x="19" y="0"/>
                </a:cxn>
                <a:cxn ang="0">
                  <a:pos x="0" y="16"/>
                </a:cxn>
                <a:cxn ang="0">
                  <a:pos x="39" y="22"/>
                </a:cxn>
                <a:cxn ang="0">
                  <a:pos x="62" y="6"/>
                </a:cxn>
              </a:cxnLst>
              <a:rect l="0" t="0" r="r" b="b"/>
              <a:pathLst>
                <a:path w="62" h="22">
                  <a:moveTo>
                    <a:pt x="62" y="6"/>
                  </a:moveTo>
                  <a:lnTo>
                    <a:pt x="19" y="0"/>
                  </a:lnTo>
                  <a:lnTo>
                    <a:pt x="0" y="16"/>
                  </a:lnTo>
                  <a:lnTo>
                    <a:pt x="39" y="22"/>
                  </a:lnTo>
                  <a:lnTo>
                    <a:pt x="6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18" name="Freeform 194"/>
            <p:cNvSpPr>
              <a:spLocks/>
            </p:cNvSpPr>
            <p:nvPr/>
          </p:nvSpPr>
          <p:spPr bwMode="auto">
            <a:xfrm>
              <a:off x="387" y="1809"/>
              <a:ext cx="156" cy="55"/>
            </a:xfrm>
            <a:custGeom>
              <a:avLst/>
              <a:gdLst/>
              <a:ahLst/>
              <a:cxnLst>
                <a:cxn ang="0">
                  <a:pos x="174" y="87"/>
                </a:cxn>
                <a:cxn ang="0">
                  <a:pos x="190" y="82"/>
                </a:cxn>
                <a:cxn ang="0">
                  <a:pos x="205" y="76"/>
                </a:cxn>
                <a:cxn ang="0">
                  <a:pos x="221" y="68"/>
                </a:cxn>
                <a:cxn ang="0">
                  <a:pos x="250" y="52"/>
                </a:cxn>
                <a:cxn ang="0">
                  <a:pos x="273" y="39"/>
                </a:cxn>
                <a:cxn ang="0">
                  <a:pos x="302" y="23"/>
                </a:cxn>
                <a:cxn ang="0">
                  <a:pos x="312" y="16"/>
                </a:cxn>
                <a:cxn ang="0">
                  <a:pos x="304" y="0"/>
                </a:cxn>
                <a:cxn ang="0">
                  <a:pos x="273" y="18"/>
                </a:cxn>
                <a:cxn ang="0">
                  <a:pos x="205" y="8"/>
                </a:cxn>
                <a:cxn ang="0">
                  <a:pos x="203" y="18"/>
                </a:cxn>
                <a:cxn ang="0">
                  <a:pos x="263" y="25"/>
                </a:cxn>
                <a:cxn ang="0">
                  <a:pos x="238" y="39"/>
                </a:cxn>
                <a:cxn ang="0">
                  <a:pos x="174" y="31"/>
                </a:cxn>
                <a:cxn ang="0">
                  <a:pos x="170" y="41"/>
                </a:cxn>
                <a:cxn ang="0">
                  <a:pos x="223" y="47"/>
                </a:cxn>
                <a:cxn ang="0">
                  <a:pos x="201" y="56"/>
                </a:cxn>
                <a:cxn ang="0">
                  <a:pos x="139" y="49"/>
                </a:cxn>
                <a:cxn ang="0">
                  <a:pos x="136" y="56"/>
                </a:cxn>
                <a:cxn ang="0">
                  <a:pos x="186" y="64"/>
                </a:cxn>
                <a:cxn ang="0">
                  <a:pos x="165" y="70"/>
                </a:cxn>
                <a:cxn ang="0">
                  <a:pos x="108" y="62"/>
                </a:cxn>
                <a:cxn ang="0">
                  <a:pos x="103" y="68"/>
                </a:cxn>
                <a:cxn ang="0">
                  <a:pos x="155" y="78"/>
                </a:cxn>
                <a:cxn ang="0">
                  <a:pos x="137" y="82"/>
                </a:cxn>
                <a:cxn ang="0">
                  <a:pos x="72" y="72"/>
                </a:cxn>
                <a:cxn ang="0">
                  <a:pos x="50" y="82"/>
                </a:cxn>
                <a:cxn ang="0">
                  <a:pos x="17" y="78"/>
                </a:cxn>
                <a:cxn ang="0">
                  <a:pos x="0" y="97"/>
                </a:cxn>
                <a:cxn ang="0">
                  <a:pos x="89" y="111"/>
                </a:cxn>
                <a:cxn ang="0">
                  <a:pos x="126" y="101"/>
                </a:cxn>
                <a:cxn ang="0">
                  <a:pos x="137" y="93"/>
                </a:cxn>
                <a:cxn ang="0">
                  <a:pos x="163" y="89"/>
                </a:cxn>
                <a:cxn ang="0">
                  <a:pos x="174" y="87"/>
                </a:cxn>
              </a:cxnLst>
              <a:rect l="0" t="0" r="r" b="b"/>
              <a:pathLst>
                <a:path w="312" h="111">
                  <a:moveTo>
                    <a:pt x="174" y="87"/>
                  </a:moveTo>
                  <a:lnTo>
                    <a:pt x="190" y="82"/>
                  </a:lnTo>
                  <a:lnTo>
                    <a:pt x="205" y="76"/>
                  </a:lnTo>
                  <a:lnTo>
                    <a:pt x="221" y="68"/>
                  </a:lnTo>
                  <a:lnTo>
                    <a:pt x="250" y="52"/>
                  </a:lnTo>
                  <a:lnTo>
                    <a:pt x="273" y="39"/>
                  </a:lnTo>
                  <a:lnTo>
                    <a:pt x="302" y="23"/>
                  </a:lnTo>
                  <a:lnTo>
                    <a:pt x="312" y="16"/>
                  </a:lnTo>
                  <a:lnTo>
                    <a:pt x="304" y="0"/>
                  </a:lnTo>
                  <a:lnTo>
                    <a:pt x="273" y="18"/>
                  </a:lnTo>
                  <a:lnTo>
                    <a:pt x="205" y="8"/>
                  </a:lnTo>
                  <a:lnTo>
                    <a:pt x="203" y="18"/>
                  </a:lnTo>
                  <a:lnTo>
                    <a:pt x="263" y="25"/>
                  </a:lnTo>
                  <a:lnTo>
                    <a:pt x="238" y="39"/>
                  </a:lnTo>
                  <a:lnTo>
                    <a:pt x="174" y="31"/>
                  </a:lnTo>
                  <a:lnTo>
                    <a:pt x="170" y="41"/>
                  </a:lnTo>
                  <a:lnTo>
                    <a:pt x="223" y="47"/>
                  </a:lnTo>
                  <a:lnTo>
                    <a:pt x="201" y="56"/>
                  </a:lnTo>
                  <a:lnTo>
                    <a:pt x="139" y="49"/>
                  </a:lnTo>
                  <a:lnTo>
                    <a:pt x="136" y="56"/>
                  </a:lnTo>
                  <a:lnTo>
                    <a:pt x="186" y="64"/>
                  </a:lnTo>
                  <a:lnTo>
                    <a:pt x="165" y="70"/>
                  </a:lnTo>
                  <a:lnTo>
                    <a:pt x="108" y="62"/>
                  </a:lnTo>
                  <a:lnTo>
                    <a:pt x="103" y="68"/>
                  </a:lnTo>
                  <a:lnTo>
                    <a:pt x="155" y="78"/>
                  </a:lnTo>
                  <a:lnTo>
                    <a:pt x="137" y="82"/>
                  </a:lnTo>
                  <a:lnTo>
                    <a:pt x="72" y="72"/>
                  </a:lnTo>
                  <a:lnTo>
                    <a:pt x="50" y="82"/>
                  </a:lnTo>
                  <a:lnTo>
                    <a:pt x="17" y="78"/>
                  </a:lnTo>
                  <a:lnTo>
                    <a:pt x="0" y="97"/>
                  </a:lnTo>
                  <a:lnTo>
                    <a:pt x="89" y="111"/>
                  </a:lnTo>
                  <a:lnTo>
                    <a:pt x="126" y="101"/>
                  </a:lnTo>
                  <a:lnTo>
                    <a:pt x="137" y="93"/>
                  </a:lnTo>
                  <a:lnTo>
                    <a:pt x="163" y="89"/>
                  </a:lnTo>
                  <a:lnTo>
                    <a:pt x="174" y="8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19" name="Freeform 195"/>
            <p:cNvSpPr>
              <a:spLocks/>
            </p:cNvSpPr>
            <p:nvPr/>
          </p:nvSpPr>
          <p:spPr bwMode="auto">
            <a:xfrm>
              <a:off x="490" y="1805"/>
              <a:ext cx="50" cy="12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68" y="26"/>
                </a:cxn>
                <a:cxn ang="0">
                  <a:pos x="99" y="8"/>
                </a:cxn>
                <a:cxn ang="0">
                  <a:pos x="33" y="0"/>
                </a:cxn>
                <a:cxn ang="0">
                  <a:pos x="0" y="16"/>
                </a:cxn>
              </a:cxnLst>
              <a:rect l="0" t="0" r="r" b="b"/>
              <a:pathLst>
                <a:path w="99" h="26">
                  <a:moveTo>
                    <a:pt x="0" y="16"/>
                  </a:moveTo>
                  <a:lnTo>
                    <a:pt x="68" y="26"/>
                  </a:lnTo>
                  <a:lnTo>
                    <a:pt x="99" y="8"/>
                  </a:lnTo>
                  <a:lnTo>
                    <a:pt x="33" y="0"/>
                  </a:lnTo>
                  <a:lnTo>
                    <a:pt x="0" y="1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20" name="Freeform 196"/>
            <p:cNvSpPr>
              <a:spLocks/>
            </p:cNvSpPr>
            <p:nvPr/>
          </p:nvSpPr>
          <p:spPr bwMode="auto">
            <a:xfrm>
              <a:off x="475" y="1817"/>
              <a:ext cx="44" cy="11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5" y="0"/>
                </a:cxn>
                <a:cxn ang="0">
                  <a:pos x="0" y="13"/>
                </a:cxn>
                <a:cxn ang="0">
                  <a:pos x="64" y="21"/>
                </a:cxn>
                <a:cxn ang="0">
                  <a:pos x="89" y="7"/>
                </a:cxn>
                <a:cxn ang="0">
                  <a:pos x="29" y="0"/>
                </a:cxn>
              </a:cxnLst>
              <a:rect l="0" t="0" r="r" b="b"/>
              <a:pathLst>
                <a:path w="89" h="21">
                  <a:moveTo>
                    <a:pt x="29" y="0"/>
                  </a:moveTo>
                  <a:lnTo>
                    <a:pt x="25" y="0"/>
                  </a:lnTo>
                  <a:lnTo>
                    <a:pt x="0" y="13"/>
                  </a:lnTo>
                  <a:lnTo>
                    <a:pt x="64" y="21"/>
                  </a:lnTo>
                  <a:lnTo>
                    <a:pt x="89" y="7"/>
                  </a:lnTo>
                  <a:lnTo>
                    <a:pt x="29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21" name="Freeform 197"/>
            <p:cNvSpPr>
              <a:spLocks/>
            </p:cNvSpPr>
            <p:nvPr/>
          </p:nvSpPr>
          <p:spPr bwMode="auto">
            <a:xfrm>
              <a:off x="457" y="1828"/>
              <a:ext cx="42" cy="9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62" y="17"/>
                </a:cxn>
                <a:cxn ang="0">
                  <a:pos x="84" y="8"/>
                </a:cxn>
                <a:cxn ang="0">
                  <a:pos x="31" y="2"/>
                </a:cxn>
                <a:cxn ang="0">
                  <a:pos x="20" y="0"/>
                </a:cxn>
                <a:cxn ang="0">
                  <a:pos x="0" y="10"/>
                </a:cxn>
              </a:cxnLst>
              <a:rect l="0" t="0" r="r" b="b"/>
              <a:pathLst>
                <a:path w="84" h="17">
                  <a:moveTo>
                    <a:pt x="0" y="10"/>
                  </a:moveTo>
                  <a:lnTo>
                    <a:pt x="62" y="17"/>
                  </a:lnTo>
                  <a:lnTo>
                    <a:pt x="84" y="8"/>
                  </a:lnTo>
                  <a:lnTo>
                    <a:pt x="31" y="2"/>
                  </a:lnTo>
                  <a:lnTo>
                    <a:pt x="20" y="0"/>
                  </a:lnTo>
                  <a:lnTo>
                    <a:pt x="0" y="1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22" name="Freeform 198"/>
            <p:cNvSpPr>
              <a:spLocks/>
            </p:cNvSpPr>
            <p:nvPr/>
          </p:nvSpPr>
          <p:spPr bwMode="auto">
            <a:xfrm>
              <a:off x="442" y="1837"/>
              <a:ext cx="38" cy="6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57" y="14"/>
                </a:cxn>
                <a:cxn ang="0">
                  <a:pos x="78" y="8"/>
                </a:cxn>
                <a:cxn ang="0">
                  <a:pos x="28" y="0"/>
                </a:cxn>
                <a:cxn ang="0">
                  <a:pos x="18" y="0"/>
                </a:cxn>
                <a:cxn ang="0">
                  <a:pos x="0" y="6"/>
                </a:cxn>
              </a:cxnLst>
              <a:rect l="0" t="0" r="r" b="b"/>
              <a:pathLst>
                <a:path w="78" h="14">
                  <a:moveTo>
                    <a:pt x="0" y="6"/>
                  </a:moveTo>
                  <a:lnTo>
                    <a:pt x="57" y="14"/>
                  </a:lnTo>
                  <a:lnTo>
                    <a:pt x="78" y="8"/>
                  </a:lnTo>
                  <a:lnTo>
                    <a:pt x="28" y="0"/>
                  </a:lnTo>
                  <a:lnTo>
                    <a:pt x="18" y="0"/>
                  </a:lnTo>
                  <a:lnTo>
                    <a:pt x="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23" name="Freeform 199"/>
            <p:cNvSpPr>
              <a:spLocks/>
            </p:cNvSpPr>
            <p:nvPr/>
          </p:nvSpPr>
          <p:spPr bwMode="auto">
            <a:xfrm>
              <a:off x="423" y="1842"/>
              <a:ext cx="42" cy="7"/>
            </a:xfrm>
            <a:custGeom>
              <a:avLst/>
              <a:gdLst/>
              <a:ahLst/>
              <a:cxnLst>
                <a:cxn ang="0">
                  <a:pos x="31" y="2"/>
                </a:cxn>
                <a:cxn ang="0">
                  <a:pos x="15" y="0"/>
                </a:cxn>
                <a:cxn ang="0">
                  <a:pos x="0" y="6"/>
                </a:cxn>
                <a:cxn ang="0">
                  <a:pos x="65" y="16"/>
                </a:cxn>
                <a:cxn ang="0">
                  <a:pos x="83" y="12"/>
                </a:cxn>
                <a:cxn ang="0">
                  <a:pos x="31" y="2"/>
                </a:cxn>
              </a:cxnLst>
              <a:rect l="0" t="0" r="r" b="b"/>
              <a:pathLst>
                <a:path w="83" h="16">
                  <a:moveTo>
                    <a:pt x="31" y="2"/>
                  </a:moveTo>
                  <a:lnTo>
                    <a:pt x="15" y="0"/>
                  </a:lnTo>
                  <a:lnTo>
                    <a:pt x="0" y="6"/>
                  </a:lnTo>
                  <a:lnTo>
                    <a:pt x="65" y="16"/>
                  </a:lnTo>
                  <a:lnTo>
                    <a:pt x="83" y="12"/>
                  </a:lnTo>
                  <a:lnTo>
                    <a:pt x="31" y="2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24" name="Freeform 200"/>
            <p:cNvSpPr>
              <a:spLocks/>
            </p:cNvSpPr>
            <p:nvPr/>
          </p:nvSpPr>
          <p:spPr bwMode="auto">
            <a:xfrm>
              <a:off x="475" y="1846"/>
              <a:ext cx="15" cy="6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31" y="8"/>
                </a:cxn>
                <a:cxn ang="0">
                  <a:pos x="31" y="0"/>
                </a:cxn>
                <a:cxn ang="0">
                  <a:pos x="16" y="6"/>
                </a:cxn>
                <a:cxn ang="0">
                  <a:pos x="0" y="11"/>
                </a:cxn>
              </a:cxnLst>
              <a:rect l="0" t="0" r="r" b="b"/>
              <a:pathLst>
                <a:path w="31" h="11">
                  <a:moveTo>
                    <a:pt x="0" y="11"/>
                  </a:moveTo>
                  <a:lnTo>
                    <a:pt x="31" y="8"/>
                  </a:lnTo>
                  <a:lnTo>
                    <a:pt x="31" y="0"/>
                  </a:lnTo>
                  <a:lnTo>
                    <a:pt x="16" y="6"/>
                  </a:lnTo>
                  <a:lnTo>
                    <a:pt x="0" y="1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25" name="Freeform 201"/>
            <p:cNvSpPr>
              <a:spLocks/>
            </p:cNvSpPr>
            <p:nvPr/>
          </p:nvSpPr>
          <p:spPr bwMode="auto">
            <a:xfrm>
              <a:off x="469" y="1852"/>
              <a:ext cx="6" cy="2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2"/>
                </a:cxn>
                <a:cxn ang="0">
                  <a:pos x="9" y="4"/>
                </a:cxn>
                <a:cxn ang="0">
                  <a:pos x="11" y="0"/>
                </a:cxn>
              </a:cxnLst>
              <a:rect l="0" t="0" r="r" b="b"/>
              <a:pathLst>
                <a:path w="11" h="4">
                  <a:moveTo>
                    <a:pt x="11" y="0"/>
                  </a:moveTo>
                  <a:lnTo>
                    <a:pt x="0" y="2"/>
                  </a:lnTo>
                  <a:lnTo>
                    <a:pt x="9" y="4"/>
                  </a:lnTo>
                  <a:lnTo>
                    <a:pt x="11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26" name="Freeform 202"/>
            <p:cNvSpPr>
              <a:spLocks/>
            </p:cNvSpPr>
            <p:nvPr/>
          </p:nvSpPr>
          <p:spPr bwMode="auto">
            <a:xfrm>
              <a:off x="1034" y="1901"/>
              <a:ext cx="64" cy="45"/>
            </a:xfrm>
            <a:custGeom>
              <a:avLst/>
              <a:gdLst/>
              <a:ahLst/>
              <a:cxnLst>
                <a:cxn ang="0">
                  <a:pos x="124" y="47"/>
                </a:cxn>
                <a:cxn ang="0">
                  <a:pos x="128" y="0"/>
                </a:cxn>
                <a:cxn ang="0">
                  <a:pos x="107" y="8"/>
                </a:cxn>
                <a:cxn ang="0">
                  <a:pos x="93" y="16"/>
                </a:cxn>
                <a:cxn ang="0">
                  <a:pos x="78" y="26"/>
                </a:cxn>
                <a:cxn ang="0">
                  <a:pos x="58" y="39"/>
                </a:cxn>
                <a:cxn ang="0">
                  <a:pos x="41" y="53"/>
                </a:cxn>
                <a:cxn ang="0">
                  <a:pos x="27" y="66"/>
                </a:cxn>
                <a:cxn ang="0">
                  <a:pos x="8" y="84"/>
                </a:cxn>
                <a:cxn ang="0">
                  <a:pos x="0" y="91"/>
                </a:cxn>
                <a:cxn ang="0">
                  <a:pos x="31" y="78"/>
                </a:cxn>
                <a:cxn ang="0">
                  <a:pos x="124" y="47"/>
                </a:cxn>
              </a:cxnLst>
              <a:rect l="0" t="0" r="r" b="b"/>
              <a:pathLst>
                <a:path w="128" h="91">
                  <a:moveTo>
                    <a:pt x="124" y="47"/>
                  </a:moveTo>
                  <a:lnTo>
                    <a:pt x="128" y="0"/>
                  </a:lnTo>
                  <a:lnTo>
                    <a:pt x="107" y="8"/>
                  </a:lnTo>
                  <a:lnTo>
                    <a:pt x="93" y="16"/>
                  </a:lnTo>
                  <a:lnTo>
                    <a:pt x="78" y="26"/>
                  </a:lnTo>
                  <a:lnTo>
                    <a:pt x="58" y="39"/>
                  </a:lnTo>
                  <a:lnTo>
                    <a:pt x="41" y="53"/>
                  </a:lnTo>
                  <a:lnTo>
                    <a:pt x="27" y="66"/>
                  </a:lnTo>
                  <a:lnTo>
                    <a:pt x="8" y="84"/>
                  </a:lnTo>
                  <a:lnTo>
                    <a:pt x="0" y="91"/>
                  </a:lnTo>
                  <a:lnTo>
                    <a:pt x="31" y="78"/>
                  </a:lnTo>
                  <a:lnTo>
                    <a:pt x="124" y="47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27" name="Freeform 203"/>
            <p:cNvSpPr>
              <a:spLocks/>
            </p:cNvSpPr>
            <p:nvPr/>
          </p:nvSpPr>
          <p:spPr bwMode="auto">
            <a:xfrm>
              <a:off x="1098" y="1894"/>
              <a:ext cx="140" cy="51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21" y="13"/>
                </a:cxn>
                <a:cxn ang="0">
                  <a:pos x="49" y="13"/>
                </a:cxn>
                <a:cxn ang="0">
                  <a:pos x="82" y="17"/>
                </a:cxn>
                <a:cxn ang="0">
                  <a:pos x="126" y="25"/>
                </a:cxn>
                <a:cxn ang="0">
                  <a:pos x="186" y="39"/>
                </a:cxn>
                <a:cxn ang="0">
                  <a:pos x="221" y="52"/>
                </a:cxn>
                <a:cxn ang="0">
                  <a:pos x="239" y="60"/>
                </a:cxn>
                <a:cxn ang="0">
                  <a:pos x="246" y="66"/>
                </a:cxn>
                <a:cxn ang="0">
                  <a:pos x="254" y="71"/>
                </a:cxn>
                <a:cxn ang="0">
                  <a:pos x="258" y="77"/>
                </a:cxn>
                <a:cxn ang="0">
                  <a:pos x="260" y="83"/>
                </a:cxn>
                <a:cxn ang="0">
                  <a:pos x="258" y="89"/>
                </a:cxn>
                <a:cxn ang="0">
                  <a:pos x="256" y="91"/>
                </a:cxn>
                <a:cxn ang="0">
                  <a:pos x="250" y="93"/>
                </a:cxn>
                <a:cxn ang="0">
                  <a:pos x="242" y="95"/>
                </a:cxn>
                <a:cxn ang="0">
                  <a:pos x="268" y="99"/>
                </a:cxn>
                <a:cxn ang="0">
                  <a:pos x="268" y="102"/>
                </a:cxn>
                <a:cxn ang="0">
                  <a:pos x="272" y="101"/>
                </a:cxn>
                <a:cxn ang="0">
                  <a:pos x="273" y="97"/>
                </a:cxn>
                <a:cxn ang="0">
                  <a:pos x="277" y="93"/>
                </a:cxn>
                <a:cxn ang="0">
                  <a:pos x="279" y="87"/>
                </a:cxn>
                <a:cxn ang="0">
                  <a:pos x="277" y="79"/>
                </a:cxn>
                <a:cxn ang="0">
                  <a:pos x="275" y="75"/>
                </a:cxn>
                <a:cxn ang="0">
                  <a:pos x="272" y="68"/>
                </a:cxn>
                <a:cxn ang="0">
                  <a:pos x="266" y="60"/>
                </a:cxn>
                <a:cxn ang="0">
                  <a:pos x="252" y="50"/>
                </a:cxn>
                <a:cxn ang="0">
                  <a:pos x="237" y="44"/>
                </a:cxn>
                <a:cxn ang="0">
                  <a:pos x="217" y="37"/>
                </a:cxn>
                <a:cxn ang="0">
                  <a:pos x="188" y="27"/>
                </a:cxn>
                <a:cxn ang="0">
                  <a:pos x="151" y="17"/>
                </a:cxn>
                <a:cxn ang="0">
                  <a:pos x="99" y="9"/>
                </a:cxn>
                <a:cxn ang="0">
                  <a:pos x="29" y="0"/>
                </a:cxn>
                <a:cxn ang="0">
                  <a:pos x="14" y="7"/>
                </a:cxn>
                <a:cxn ang="0">
                  <a:pos x="0" y="13"/>
                </a:cxn>
              </a:cxnLst>
              <a:rect l="0" t="0" r="r" b="b"/>
              <a:pathLst>
                <a:path w="279" h="102">
                  <a:moveTo>
                    <a:pt x="0" y="13"/>
                  </a:moveTo>
                  <a:lnTo>
                    <a:pt x="21" y="13"/>
                  </a:lnTo>
                  <a:lnTo>
                    <a:pt x="49" y="13"/>
                  </a:lnTo>
                  <a:lnTo>
                    <a:pt x="82" y="17"/>
                  </a:lnTo>
                  <a:lnTo>
                    <a:pt x="126" y="25"/>
                  </a:lnTo>
                  <a:lnTo>
                    <a:pt x="186" y="39"/>
                  </a:lnTo>
                  <a:lnTo>
                    <a:pt x="221" y="52"/>
                  </a:lnTo>
                  <a:lnTo>
                    <a:pt x="239" y="60"/>
                  </a:lnTo>
                  <a:lnTo>
                    <a:pt x="246" y="66"/>
                  </a:lnTo>
                  <a:lnTo>
                    <a:pt x="254" y="71"/>
                  </a:lnTo>
                  <a:lnTo>
                    <a:pt x="258" y="77"/>
                  </a:lnTo>
                  <a:lnTo>
                    <a:pt x="260" y="83"/>
                  </a:lnTo>
                  <a:lnTo>
                    <a:pt x="258" y="89"/>
                  </a:lnTo>
                  <a:lnTo>
                    <a:pt x="256" y="91"/>
                  </a:lnTo>
                  <a:lnTo>
                    <a:pt x="250" y="93"/>
                  </a:lnTo>
                  <a:lnTo>
                    <a:pt x="242" y="95"/>
                  </a:lnTo>
                  <a:lnTo>
                    <a:pt x="268" y="99"/>
                  </a:lnTo>
                  <a:lnTo>
                    <a:pt x="268" y="102"/>
                  </a:lnTo>
                  <a:lnTo>
                    <a:pt x="272" y="101"/>
                  </a:lnTo>
                  <a:lnTo>
                    <a:pt x="273" y="97"/>
                  </a:lnTo>
                  <a:lnTo>
                    <a:pt x="277" y="93"/>
                  </a:lnTo>
                  <a:lnTo>
                    <a:pt x="279" y="87"/>
                  </a:lnTo>
                  <a:lnTo>
                    <a:pt x="277" y="79"/>
                  </a:lnTo>
                  <a:lnTo>
                    <a:pt x="275" y="75"/>
                  </a:lnTo>
                  <a:lnTo>
                    <a:pt x="272" y="68"/>
                  </a:lnTo>
                  <a:lnTo>
                    <a:pt x="266" y="60"/>
                  </a:lnTo>
                  <a:lnTo>
                    <a:pt x="252" y="50"/>
                  </a:lnTo>
                  <a:lnTo>
                    <a:pt x="237" y="44"/>
                  </a:lnTo>
                  <a:lnTo>
                    <a:pt x="217" y="37"/>
                  </a:lnTo>
                  <a:lnTo>
                    <a:pt x="188" y="27"/>
                  </a:lnTo>
                  <a:lnTo>
                    <a:pt x="151" y="17"/>
                  </a:lnTo>
                  <a:lnTo>
                    <a:pt x="99" y="9"/>
                  </a:lnTo>
                  <a:lnTo>
                    <a:pt x="29" y="0"/>
                  </a:lnTo>
                  <a:lnTo>
                    <a:pt x="14" y="7"/>
                  </a:lnTo>
                  <a:lnTo>
                    <a:pt x="0" y="1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28" name="Freeform 204"/>
            <p:cNvSpPr>
              <a:spLocks/>
            </p:cNvSpPr>
            <p:nvPr/>
          </p:nvSpPr>
          <p:spPr bwMode="auto">
            <a:xfrm>
              <a:off x="1047" y="1931"/>
              <a:ext cx="172" cy="32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183" y="64"/>
                </a:cxn>
                <a:cxn ang="0">
                  <a:pos x="190" y="61"/>
                </a:cxn>
                <a:cxn ang="0">
                  <a:pos x="260" y="33"/>
                </a:cxn>
                <a:cxn ang="0">
                  <a:pos x="345" y="22"/>
                </a:cxn>
                <a:cxn ang="0">
                  <a:pos x="181" y="0"/>
                </a:cxn>
                <a:cxn ang="0">
                  <a:pos x="93" y="6"/>
                </a:cxn>
                <a:cxn ang="0">
                  <a:pos x="0" y="43"/>
                </a:cxn>
              </a:cxnLst>
              <a:rect l="0" t="0" r="r" b="b"/>
              <a:pathLst>
                <a:path w="345" h="64">
                  <a:moveTo>
                    <a:pt x="0" y="43"/>
                  </a:moveTo>
                  <a:lnTo>
                    <a:pt x="183" y="64"/>
                  </a:lnTo>
                  <a:lnTo>
                    <a:pt x="190" y="61"/>
                  </a:lnTo>
                  <a:lnTo>
                    <a:pt x="260" y="33"/>
                  </a:lnTo>
                  <a:lnTo>
                    <a:pt x="345" y="22"/>
                  </a:lnTo>
                  <a:lnTo>
                    <a:pt x="181" y="0"/>
                  </a:lnTo>
                  <a:lnTo>
                    <a:pt x="93" y="6"/>
                  </a:lnTo>
                  <a:lnTo>
                    <a:pt x="0" y="4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29" name="Freeform 205"/>
            <p:cNvSpPr>
              <a:spLocks/>
            </p:cNvSpPr>
            <p:nvPr/>
          </p:nvSpPr>
          <p:spPr bwMode="auto">
            <a:xfrm>
              <a:off x="1044" y="1952"/>
              <a:ext cx="94" cy="36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88" y="72"/>
                </a:cxn>
                <a:cxn ang="0">
                  <a:pos x="188" y="21"/>
                </a:cxn>
                <a:cxn ang="0">
                  <a:pos x="5" y="0"/>
                </a:cxn>
                <a:cxn ang="0">
                  <a:pos x="0" y="54"/>
                </a:cxn>
              </a:cxnLst>
              <a:rect l="0" t="0" r="r" b="b"/>
              <a:pathLst>
                <a:path w="188" h="72">
                  <a:moveTo>
                    <a:pt x="0" y="54"/>
                  </a:moveTo>
                  <a:lnTo>
                    <a:pt x="188" y="72"/>
                  </a:lnTo>
                  <a:lnTo>
                    <a:pt x="188" y="21"/>
                  </a:lnTo>
                  <a:lnTo>
                    <a:pt x="5" y="0"/>
                  </a:lnTo>
                  <a:lnTo>
                    <a:pt x="0" y="5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30" name="Freeform 206"/>
            <p:cNvSpPr>
              <a:spLocks/>
            </p:cNvSpPr>
            <p:nvPr/>
          </p:nvSpPr>
          <p:spPr bwMode="auto">
            <a:xfrm>
              <a:off x="1044" y="1979"/>
              <a:ext cx="97" cy="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31"/>
                </a:cxn>
                <a:cxn ang="0">
                  <a:pos x="193" y="49"/>
                </a:cxn>
                <a:cxn ang="0">
                  <a:pos x="188" y="18"/>
                </a:cxn>
                <a:cxn ang="0">
                  <a:pos x="0" y="0"/>
                </a:cxn>
              </a:cxnLst>
              <a:rect l="0" t="0" r="r" b="b"/>
              <a:pathLst>
                <a:path w="193" h="49">
                  <a:moveTo>
                    <a:pt x="0" y="0"/>
                  </a:moveTo>
                  <a:lnTo>
                    <a:pt x="9" y="31"/>
                  </a:lnTo>
                  <a:lnTo>
                    <a:pt x="193" y="49"/>
                  </a:lnTo>
                  <a:lnTo>
                    <a:pt x="188" y="18"/>
                  </a:lnTo>
                  <a:lnTo>
                    <a:pt x="0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31" name="Freeform 207"/>
            <p:cNvSpPr>
              <a:spLocks/>
            </p:cNvSpPr>
            <p:nvPr/>
          </p:nvSpPr>
          <p:spPr bwMode="auto">
            <a:xfrm>
              <a:off x="1138" y="1941"/>
              <a:ext cx="94" cy="47"/>
            </a:xfrm>
            <a:custGeom>
              <a:avLst/>
              <a:gdLst/>
              <a:ahLst/>
              <a:cxnLst>
                <a:cxn ang="0">
                  <a:pos x="0" y="93"/>
                </a:cxn>
                <a:cxn ang="0">
                  <a:pos x="186" y="29"/>
                </a:cxn>
                <a:cxn ang="0">
                  <a:pos x="188" y="7"/>
                </a:cxn>
                <a:cxn ang="0">
                  <a:pos x="188" y="4"/>
                </a:cxn>
                <a:cxn ang="0">
                  <a:pos x="162" y="0"/>
                </a:cxn>
                <a:cxn ang="0">
                  <a:pos x="77" y="11"/>
                </a:cxn>
                <a:cxn ang="0">
                  <a:pos x="7" y="39"/>
                </a:cxn>
                <a:cxn ang="0">
                  <a:pos x="0" y="42"/>
                </a:cxn>
                <a:cxn ang="0">
                  <a:pos x="0" y="93"/>
                </a:cxn>
              </a:cxnLst>
              <a:rect l="0" t="0" r="r" b="b"/>
              <a:pathLst>
                <a:path w="188" h="93">
                  <a:moveTo>
                    <a:pt x="0" y="93"/>
                  </a:moveTo>
                  <a:lnTo>
                    <a:pt x="186" y="29"/>
                  </a:lnTo>
                  <a:lnTo>
                    <a:pt x="188" y="7"/>
                  </a:lnTo>
                  <a:lnTo>
                    <a:pt x="188" y="4"/>
                  </a:lnTo>
                  <a:lnTo>
                    <a:pt x="162" y="0"/>
                  </a:lnTo>
                  <a:lnTo>
                    <a:pt x="77" y="11"/>
                  </a:lnTo>
                  <a:lnTo>
                    <a:pt x="7" y="39"/>
                  </a:lnTo>
                  <a:lnTo>
                    <a:pt x="0" y="42"/>
                  </a:lnTo>
                  <a:lnTo>
                    <a:pt x="0" y="9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32" name="Freeform 208"/>
            <p:cNvSpPr>
              <a:spLocks/>
            </p:cNvSpPr>
            <p:nvPr/>
          </p:nvSpPr>
          <p:spPr bwMode="auto">
            <a:xfrm>
              <a:off x="1138" y="1956"/>
              <a:ext cx="93" cy="47"/>
            </a:xfrm>
            <a:custGeom>
              <a:avLst/>
              <a:gdLst/>
              <a:ahLst/>
              <a:cxnLst>
                <a:cxn ang="0">
                  <a:pos x="0" y="64"/>
                </a:cxn>
                <a:cxn ang="0">
                  <a:pos x="5" y="95"/>
                </a:cxn>
                <a:cxn ang="0">
                  <a:pos x="186" y="21"/>
                </a:cxn>
                <a:cxn ang="0">
                  <a:pos x="186" y="0"/>
                </a:cxn>
                <a:cxn ang="0">
                  <a:pos x="0" y="64"/>
                </a:cxn>
              </a:cxnLst>
              <a:rect l="0" t="0" r="r" b="b"/>
              <a:pathLst>
                <a:path w="186" h="95">
                  <a:moveTo>
                    <a:pt x="0" y="64"/>
                  </a:moveTo>
                  <a:lnTo>
                    <a:pt x="5" y="95"/>
                  </a:lnTo>
                  <a:lnTo>
                    <a:pt x="186" y="21"/>
                  </a:lnTo>
                  <a:lnTo>
                    <a:pt x="186" y="0"/>
                  </a:lnTo>
                  <a:lnTo>
                    <a:pt x="0" y="6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33" name="Freeform 209"/>
            <p:cNvSpPr>
              <a:spLocks/>
            </p:cNvSpPr>
            <p:nvPr/>
          </p:nvSpPr>
          <p:spPr bwMode="auto">
            <a:xfrm>
              <a:off x="1108" y="1912"/>
              <a:ext cx="82" cy="15"/>
            </a:xfrm>
            <a:custGeom>
              <a:avLst/>
              <a:gdLst/>
              <a:ahLst/>
              <a:cxnLst>
                <a:cxn ang="0">
                  <a:pos x="0" y="19"/>
                </a:cxn>
                <a:cxn ang="0">
                  <a:pos x="74" y="15"/>
                </a:cxn>
                <a:cxn ang="0">
                  <a:pos x="165" y="29"/>
                </a:cxn>
                <a:cxn ang="0">
                  <a:pos x="152" y="25"/>
                </a:cxn>
                <a:cxn ang="0">
                  <a:pos x="142" y="21"/>
                </a:cxn>
                <a:cxn ang="0">
                  <a:pos x="128" y="15"/>
                </a:cxn>
                <a:cxn ang="0">
                  <a:pos x="111" y="11"/>
                </a:cxn>
                <a:cxn ang="0">
                  <a:pos x="90" y="7"/>
                </a:cxn>
                <a:cxn ang="0">
                  <a:pos x="70" y="5"/>
                </a:cxn>
                <a:cxn ang="0">
                  <a:pos x="53" y="2"/>
                </a:cxn>
                <a:cxn ang="0">
                  <a:pos x="2" y="0"/>
                </a:cxn>
                <a:cxn ang="0">
                  <a:pos x="0" y="19"/>
                </a:cxn>
              </a:cxnLst>
              <a:rect l="0" t="0" r="r" b="b"/>
              <a:pathLst>
                <a:path w="165" h="29">
                  <a:moveTo>
                    <a:pt x="0" y="19"/>
                  </a:moveTo>
                  <a:lnTo>
                    <a:pt x="74" y="15"/>
                  </a:lnTo>
                  <a:lnTo>
                    <a:pt x="165" y="29"/>
                  </a:lnTo>
                  <a:lnTo>
                    <a:pt x="152" y="25"/>
                  </a:lnTo>
                  <a:lnTo>
                    <a:pt x="142" y="21"/>
                  </a:lnTo>
                  <a:lnTo>
                    <a:pt x="128" y="15"/>
                  </a:lnTo>
                  <a:lnTo>
                    <a:pt x="111" y="11"/>
                  </a:lnTo>
                  <a:lnTo>
                    <a:pt x="90" y="7"/>
                  </a:lnTo>
                  <a:lnTo>
                    <a:pt x="70" y="5"/>
                  </a:lnTo>
                  <a:lnTo>
                    <a:pt x="53" y="2"/>
                  </a:lnTo>
                  <a:lnTo>
                    <a:pt x="2" y="0"/>
                  </a:lnTo>
                  <a:lnTo>
                    <a:pt x="0" y="1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34" name="Freeform 210"/>
            <p:cNvSpPr>
              <a:spLocks/>
            </p:cNvSpPr>
            <p:nvPr/>
          </p:nvSpPr>
          <p:spPr bwMode="auto">
            <a:xfrm>
              <a:off x="922" y="1874"/>
              <a:ext cx="108" cy="21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196" y="41"/>
                </a:cxn>
                <a:cxn ang="0">
                  <a:pos x="217" y="25"/>
                </a:cxn>
                <a:cxn ang="0">
                  <a:pos x="29" y="0"/>
                </a:cxn>
                <a:cxn ang="0">
                  <a:pos x="0" y="15"/>
                </a:cxn>
              </a:cxnLst>
              <a:rect l="0" t="0" r="r" b="b"/>
              <a:pathLst>
                <a:path w="217" h="41">
                  <a:moveTo>
                    <a:pt x="0" y="15"/>
                  </a:moveTo>
                  <a:lnTo>
                    <a:pt x="196" y="41"/>
                  </a:lnTo>
                  <a:lnTo>
                    <a:pt x="217" y="25"/>
                  </a:lnTo>
                  <a:lnTo>
                    <a:pt x="29" y="0"/>
                  </a:lnTo>
                  <a:lnTo>
                    <a:pt x="0" y="1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7235" name="Line 211"/>
            <p:cNvSpPr>
              <a:spLocks noChangeShapeType="1"/>
            </p:cNvSpPr>
            <p:nvPr/>
          </p:nvSpPr>
          <p:spPr bwMode="auto">
            <a:xfrm>
              <a:off x="413" y="1849"/>
              <a:ext cx="32" cy="4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257236" name="AutoShape 212"/>
          <p:cNvSpPr>
            <a:spLocks noChangeArrowheads="1"/>
          </p:cNvSpPr>
          <p:nvPr/>
        </p:nvSpPr>
        <p:spPr bwMode="auto">
          <a:xfrm>
            <a:off x="4495800" y="4648200"/>
            <a:ext cx="1447800" cy="1066800"/>
          </a:xfrm>
          <a:prstGeom prst="flowChartPunchedTap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s-AR" sz="2400" b="1" smtClean="0"/>
              <a:t>Compiled</a:t>
            </a:r>
            <a:endParaRPr lang="es-AR" sz="2400" b="1"/>
          </a:p>
        </p:txBody>
      </p:sp>
      <p:sp>
        <p:nvSpPr>
          <p:cNvPr id="257237" name="Line 213"/>
          <p:cNvSpPr>
            <a:spLocks noChangeShapeType="1"/>
          </p:cNvSpPr>
          <p:nvPr/>
        </p:nvSpPr>
        <p:spPr bwMode="auto">
          <a:xfrm flipH="1">
            <a:off x="6019800" y="3886200"/>
            <a:ext cx="5334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57238" name="Line 214"/>
          <p:cNvSpPr>
            <a:spLocks noChangeShapeType="1"/>
          </p:cNvSpPr>
          <p:nvPr/>
        </p:nvSpPr>
        <p:spPr bwMode="auto">
          <a:xfrm flipV="1">
            <a:off x="5638800" y="3581400"/>
            <a:ext cx="76200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57239" name="Line 215"/>
          <p:cNvSpPr>
            <a:spLocks noChangeShapeType="1"/>
          </p:cNvSpPr>
          <p:nvPr/>
        </p:nvSpPr>
        <p:spPr bwMode="auto">
          <a:xfrm flipH="1">
            <a:off x="2743200" y="3124200"/>
            <a:ext cx="3429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88" y="228600"/>
            <a:ext cx="8532812" cy="1244600"/>
          </a:xfrm>
        </p:spPr>
        <p:txBody>
          <a:bodyPr/>
          <a:lstStyle/>
          <a:p>
            <a:r>
              <a:rPr lang="es-AR" sz="4000" dirty="0" smtClean="0"/>
              <a:t>Arquitectura</a:t>
            </a:r>
            <a:endParaRPr lang="en-US" sz="4000" dirty="0"/>
          </a:p>
        </p:txBody>
      </p:sp>
      <p:pic>
        <p:nvPicPr>
          <p:cNvPr id="259075" name="Picture 3" descr="j02498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1981200"/>
            <a:ext cx="1663700" cy="1928813"/>
          </a:xfrm>
          <a:prstGeom prst="rect">
            <a:avLst/>
          </a:prstGeom>
          <a:noFill/>
        </p:spPr>
      </p:pic>
      <p:sp>
        <p:nvSpPr>
          <p:cNvPr id="259076" name="Line 4"/>
          <p:cNvSpPr>
            <a:spLocks noChangeShapeType="1"/>
          </p:cNvSpPr>
          <p:nvPr/>
        </p:nvSpPr>
        <p:spPr bwMode="auto">
          <a:xfrm>
            <a:off x="2819400" y="2590800"/>
            <a:ext cx="3581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59077" name="AutoShape 5"/>
          <p:cNvSpPr>
            <a:spLocks noChangeArrowheads="1"/>
          </p:cNvSpPr>
          <p:nvPr/>
        </p:nvSpPr>
        <p:spPr bwMode="auto">
          <a:xfrm>
            <a:off x="7162800" y="4648200"/>
            <a:ext cx="1447800" cy="1066800"/>
          </a:xfrm>
          <a:prstGeom prst="flowChartPunchedTap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n-US" sz="3200" b="1">
                <a:solidFill>
                  <a:schemeClr val="bg2"/>
                </a:solidFill>
              </a:rPr>
              <a:t>.ASPX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33400" y="2130425"/>
            <a:ext cx="1868488" cy="1603375"/>
            <a:chOff x="336" y="1005"/>
            <a:chExt cx="1177" cy="1010"/>
          </a:xfrm>
        </p:grpSpPr>
        <p:sp>
          <p:nvSpPr>
            <p:cNvPr id="259079" name="Freeform 7"/>
            <p:cNvSpPr>
              <a:spLocks/>
            </p:cNvSpPr>
            <p:nvPr/>
          </p:nvSpPr>
          <p:spPr bwMode="auto">
            <a:xfrm>
              <a:off x="336" y="1005"/>
              <a:ext cx="1040" cy="890"/>
            </a:xfrm>
            <a:custGeom>
              <a:avLst/>
              <a:gdLst/>
              <a:ahLst/>
              <a:cxnLst>
                <a:cxn ang="0">
                  <a:pos x="826" y="1378"/>
                </a:cxn>
                <a:cxn ang="0">
                  <a:pos x="975" y="1345"/>
                </a:cxn>
                <a:cxn ang="0">
                  <a:pos x="1090" y="1318"/>
                </a:cxn>
                <a:cxn ang="0">
                  <a:pos x="857" y="1297"/>
                </a:cxn>
                <a:cxn ang="0">
                  <a:pos x="857" y="1278"/>
                </a:cxn>
                <a:cxn ang="0">
                  <a:pos x="809" y="1272"/>
                </a:cxn>
                <a:cxn ang="0">
                  <a:pos x="807" y="1223"/>
                </a:cxn>
                <a:cxn ang="0">
                  <a:pos x="772" y="1173"/>
                </a:cxn>
                <a:cxn ang="0">
                  <a:pos x="597" y="1161"/>
                </a:cxn>
                <a:cxn ang="0">
                  <a:pos x="589" y="1159"/>
                </a:cxn>
                <a:cxn ang="0">
                  <a:pos x="588" y="1157"/>
                </a:cxn>
                <a:cxn ang="0">
                  <a:pos x="584" y="1154"/>
                </a:cxn>
                <a:cxn ang="0">
                  <a:pos x="634" y="89"/>
                </a:cxn>
                <a:cxn ang="0">
                  <a:pos x="636" y="78"/>
                </a:cxn>
                <a:cxn ang="0">
                  <a:pos x="642" y="70"/>
                </a:cxn>
                <a:cxn ang="0">
                  <a:pos x="650" y="66"/>
                </a:cxn>
                <a:cxn ang="0">
                  <a:pos x="655" y="64"/>
                </a:cxn>
                <a:cxn ang="0">
                  <a:pos x="665" y="62"/>
                </a:cxn>
                <a:cxn ang="0">
                  <a:pos x="1792" y="33"/>
                </a:cxn>
                <a:cxn ang="0">
                  <a:pos x="2009" y="60"/>
                </a:cxn>
                <a:cxn ang="0">
                  <a:pos x="2048" y="83"/>
                </a:cxn>
                <a:cxn ang="0">
                  <a:pos x="2081" y="66"/>
                </a:cxn>
                <a:cxn ang="0">
                  <a:pos x="2017" y="27"/>
                </a:cxn>
                <a:cxn ang="0">
                  <a:pos x="1803" y="0"/>
                </a:cxn>
                <a:cxn ang="0">
                  <a:pos x="603" y="31"/>
                </a:cxn>
                <a:cxn ang="0">
                  <a:pos x="553" y="1194"/>
                </a:cxn>
                <a:cxn ang="0">
                  <a:pos x="764" y="1206"/>
                </a:cxn>
                <a:cxn ang="0">
                  <a:pos x="779" y="1229"/>
                </a:cxn>
                <a:cxn ang="0">
                  <a:pos x="779" y="1295"/>
                </a:cxn>
                <a:cxn ang="0">
                  <a:pos x="838" y="1299"/>
                </a:cxn>
                <a:cxn ang="0">
                  <a:pos x="840" y="1318"/>
                </a:cxn>
                <a:cxn ang="0">
                  <a:pos x="948" y="1326"/>
                </a:cxn>
                <a:cxn ang="0">
                  <a:pos x="560" y="1413"/>
                </a:cxn>
                <a:cxn ang="0">
                  <a:pos x="558" y="1564"/>
                </a:cxn>
                <a:cxn ang="0">
                  <a:pos x="396" y="1545"/>
                </a:cxn>
                <a:cxn ang="0">
                  <a:pos x="279" y="1584"/>
                </a:cxn>
                <a:cxn ang="0">
                  <a:pos x="250" y="1601"/>
                </a:cxn>
                <a:cxn ang="0">
                  <a:pos x="223" y="1617"/>
                </a:cxn>
                <a:cxn ang="0">
                  <a:pos x="182" y="1638"/>
                </a:cxn>
                <a:cxn ang="0">
                  <a:pos x="151" y="1650"/>
                </a:cxn>
                <a:cxn ang="0">
                  <a:pos x="111" y="1663"/>
                </a:cxn>
                <a:cxn ang="0">
                  <a:pos x="64" y="1675"/>
                </a:cxn>
                <a:cxn ang="0">
                  <a:pos x="29" y="1681"/>
                </a:cxn>
                <a:cxn ang="0">
                  <a:pos x="4" y="1689"/>
                </a:cxn>
                <a:cxn ang="0">
                  <a:pos x="0" y="1780"/>
                </a:cxn>
                <a:cxn ang="0">
                  <a:pos x="29" y="1754"/>
                </a:cxn>
                <a:cxn ang="0">
                  <a:pos x="29" y="1706"/>
                </a:cxn>
                <a:cxn ang="0">
                  <a:pos x="101" y="1689"/>
                </a:cxn>
                <a:cxn ang="0">
                  <a:pos x="120" y="1685"/>
                </a:cxn>
                <a:cxn ang="0">
                  <a:pos x="142" y="1677"/>
                </a:cxn>
                <a:cxn ang="0">
                  <a:pos x="211" y="1648"/>
                </a:cxn>
                <a:cxn ang="0">
                  <a:pos x="258" y="1623"/>
                </a:cxn>
                <a:cxn ang="0">
                  <a:pos x="295" y="1601"/>
                </a:cxn>
                <a:cxn ang="0">
                  <a:pos x="318" y="1592"/>
                </a:cxn>
                <a:cxn ang="0">
                  <a:pos x="396" y="1566"/>
                </a:cxn>
                <a:cxn ang="0">
                  <a:pos x="584" y="1592"/>
                </a:cxn>
                <a:cxn ang="0">
                  <a:pos x="586" y="1435"/>
                </a:cxn>
                <a:cxn ang="0">
                  <a:pos x="826" y="1378"/>
                </a:cxn>
              </a:cxnLst>
              <a:rect l="0" t="0" r="r" b="b"/>
              <a:pathLst>
                <a:path w="2081" h="1780">
                  <a:moveTo>
                    <a:pt x="826" y="1378"/>
                  </a:moveTo>
                  <a:lnTo>
                    <a:pt x="975" y="1345"/>
                  </a:lnTo>
                  <a:lnTo>
                    <a:pt x="1090" y="1318"/>
                  </a:lnTo>
                  <a:lnTo>
                    <a:pt x="857" y="1297"/>
                  </a:lnTo>
                  <a:lnTo>
                    <a:pt x="857" y="1278"/>
                  </a:lnTo>
                  <a:lnTo>
                    <a:pt x="809" y="1272"/>
                  </a:lnTo>
                  <a:lnTo>
                    <a:pt x="807" y="1223"/>
                  </a:lnTo>
                  <a:lnTo>
                    <a:pt x="772" y="1173"/>
                  </a:lnTo>
                  <a:lnTo>
                    <a:pt x="597" y="1161"/>
                  </a:lnTo>
                  <a:lnTo>
                    <a:pt x="589" y="1159"/>
                  </a:lnTo>
                  <a:lnTo>
                    <a:pt x="588" y="1157"/>
                  </a:lnTo>
                  <a:lnTo>
                    <a:pt x="584" y="1154"/>
                  </a:lnTo>
                  <a:lnTo>
                    <a:pt x="634" y="89"/>
                  </a:lnTo>
                  <a:lnTo>
                    <a:pt x="636" y="78"/>
                  </a:lnTo>
                  <a:lnTo>
                    <a:pt x="642" y="70"/>
                  </a:lnTo>
                  <a:lnTo>
                    <a:pt x="650" y="66"/>
                  </a:lnTo>
                  <a:lnTo>
                    <a:pt x="655" y="64"/>
                  </a:lnTo>
                  <a:lnTo>
                    <a:pt x="665" y="62"/>
                  </a:lnTo>
                  <a:lnTo>
                    <a:pt x="1792" y="33"/>
                  </a:lnTo>
                  <a:lnTo>
                    <a:pt x="2009" y="60"/>
                  </a:lnTo>
                  <a:lnTo>
                    <a:pt x="2048" y="83"/>
                  </a:lnTo>
                  <a:lnTo>
                    <a:pt x="2081" y="66"/>
                  </a:lnTo>
                  <a:lnTo>
                    <a:pt x="2017" y="27"/>
                  </a:lnTo>
                  <a:lnTo>
                    <a:pt x="1803" y="0"/>
                  </a:lnTo>
                  <a:lnTo>
                    <a:pt x="603" y="31"/>
                  </a:lnTo>
                  <a:lnTo>
                    <a:pt x="553" y="1194"/>
                  </a:lnTo>
                  <a:lnTo>
                    <a:pt x="764" y="1206"/>
                  </a:lnTo>
                  <a:lnTo>
                    <a:pt x="779" y="1229"/>
                  </a:lnTo>
                  <a:lnTo>
                    <a:pt x="779" y="1295"/>
                  </a:lnTo>
                  <a:lnTo>
                    <a:pt x="838" y="1299"/>
                  </a:lnTo>
                  <a:lnTo>
                    <a:pt x="840" y="1318"/>
                  </a:lnTo>
                  <a:lnTo>
                    <a:pt x="948" y="1326"/>
                  </a:lnTo>
                  <a:lnTo>
                    <a:pt x="560" y="1413"/>
                  </a:lnTo>
                  <a:lnTo>
                    <a:pt x="558" y="1564"/>
                  </a:lnTo>
                  <a:lnTo>
                    <a:pt x="396" y="1545"/>
                  </a:lnTo>
                  <a:lnTo>
                    <a:pt x="279" y="1584"/>
                  </a:lnTo>
                  <a:lnTo>
                    <a:pt x="250" y="1601"/>
                  </a:lnTo>
                  <a:lnTo>
                    <a:pt x="223" y="1617"/>
                  </a:lnTo>
                  <a:lnTo>
                    <a:pt x="182" y="1638"/>
                  </a:lnTo>
                  <a:lnTo>
                    <a:pt x="151" y="1650"/>
                  </a:lnTo>
                  <a:lnTo>
                    <a:pt x="111" y="1663"/>
                  </a:lnTo>
                  <a:lnTo>
                    <a:pt x="64" y="1675"/>
                  </a:lnTo>
                  <a:lnTo>
                    <a:pt x="29" y="1681"/>
                  </a:lnTo>
                  <a:lnTo>
                    <a:pt x="4" y="1689"/>
                  </a:lnTo>
                  <a:lnTo>
                    <a:pt x="0" y="1780"/>
                  </a:lnTo>
                  <a:lnTo>
                    <a:pt x="29" y="1754"/>
                  </a:lnTo>
                  <a:lnTo>
                    <a:pt x="29" y="1706"/>
                  </a:lnTo>
                  <a:lnTo>
                    <a:pt x="101" y="1689"/>
                  </a:lnTo>
                  <a:lnTo>
                    <a:pt x="120" y="1685"/>
                  </a:lnTo>
                  <a:lnTo>
                    <a:pt x="142" y="1677"/>
                  </a:lnTo>
                  <a:lnTo>
                    <a:pt x="211" y="1648"/>
                  </a:lnTo>
                  <a:lnTo>
                    <a:pt x="258" y="1623"/>
                  </a:lnTo>
                  <a:lnTo>
                    <a:pt x="295" y="1601"/>
                  </a:lnTo>
                  <a:lnTo>
                    <a:pt x="318" y="1592"/>
                  </a:lnTo>
                  <a:lnTo>
                    <a:pt x="396" y="1566"/>
                  </a:lnTo>
                  <a:lnTo>
                    <a:pt x="584" y="1592"/>
                  </a:lnTo>
                  <a:lnTo>
                    <a:pt x="586" y="1435"/>
                  </a:lnTo>
                  <a:lnTo>
                    <a:pt x="826" y="1378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80" name="Freeform 8"/>
            <p:cNvSpPr>
              <a:spLocks/>
            </p:cNvSpPr>
            <p:nvPr/>
          </p:nvSpPr>
          <p:spPr bwMode="auto">
            <a:xfrm>
              <a:off x="336" y="1873"/>
              <a:ext cx="913" cy="142"/>
            </a:xfrm>
            <a:custGeom>
              <a:avLst/>
              <a:gdLst/>
              <a:ahLst/>
              <a:cxnLst>
                <a:cxn ang="0">
                  <a:pos x="1359" y="167"/>
                </a:cxn>
                <a:cxn ang="0">
                  <a:pos x="1288" y="194"/>
                </a:cxn>
                <a:cxn ang="0">
                  <a:pos x="29" y="19"/>
                </a:cxn>
                <a:cxn ang="0">
                  <a:pos x="1258" y="223"/>
                </a:cxn>
                <a:cxn ang="0">
                  <a:pos x="1301" y="215"/>
                </a:cxn>
                <a:cxn ang="0">
                  <a:pos x="1344" y="200"/>
                </a:cxn>
                <a:cxn ang="0">
                  <a:pos x="1381" y="180"/>
                </a:cxn>
                <a:cxn ang="0">
                  <a:pos x="1392" y="209"/>
                </a:cxn>
                <a:cxn ang="0">
                  <a:pos x="1617" y="285"/>
                </a:cxn>
                <a:cxn ang="0">
                  <a:pos x="1811" y="157"/>
                </a:cxn>
                <a:cxn ang="0">
                  <a:pos x="1827" y="132"/>
                </a:cxn>
                <a:cxn ang="0">
                  <a:pos x="1825" y="107"/>
                </a:cxn>
                <a:cxn ang="0">
                  <a:pos x="1805" y="85"/>
                </a:cxn>
                <a:cxn ang="0">
                  <a:pos x="1782" y="70"/>
                </a:cxn>
                <a:cxn ang="0">
                  <a:pos x="1743" y="56"/>
                </a:cxn>
                <a:cxn ang="0">
                  <a:pos x="1693" y="43"/>
                </a:cxn>
                <a:cxn ang="0">
                  <a:pos x="1743" y="16"/>
                </a:cxn>
                <a:cxn ang="0">
                  <a:pos x="1611" y="35"/>
                </a:cxn>
                <a:cxn ang="0">
                  <a:pos x="1563" y="37"/>
                </a:cxn>
                <a:cxn ang="0">
                  <a:pos x="1623" y="52"/>
                </a:cxn>
                <a:cxn ang="0">
                  <a:pos x="1712" y="70"/>
                </a:cxn>
                <a:cxn ang="0">
                  <a:pos x="1761" y="87"/>
                </a:cxn>
                <a:cxn ang="0">
                  <a:pos x="1790" y="103"/>
                </a:cxn>
                <a:cxn ang="0">
                  <a:pos x="1799" y="118"/>
                </a:cxn>
                <a:cxn ang="0">
                  <a:pos x="1803" y="130"/>
                </a:cxn>
                <a:cxn ang="0">
                  <a:pos x="1797" y="140"/>
                </a:cxn>
                <a:cxn ang="0">
                  <a:pos x="1792" y="145"/>
                </a:cxn>
                <a:cxn ang="0">
                  <a:pos x="1790" y="188"/>
                </a:cxn>
                <a:cxn ang="0">
                  <a:pos x="1425" y="244"/>
                </a:cxn>
                <a:cxn ang="0">
                  <a:pos x="1421" y="159"/>
                </a:cxn>
                <a:cxn ang="0">
                  <a:pos x="1602" y="116"/>
                </a:cxn>
                <a:cxn ang="0">
                  <a:pos x="1774" y="136"/>
                </a:cxn>
                <a:cxn ang="0">
                  <a:pos x="1782" y="132"/>
                </a:cxn>
                <a:cxn ang="0">
                  <a:pos x="1782" y="120"/>
                </a:cxn>
                <a:cxn ang="0">
                  <a:pos x="1770" y="109"/>
                </a:cxn>
                <a:cxn ang="0">
                  <a:pos x="1745" y="95"/>
                </a:cxn>
                <a:cxn ang="0">
                  <a:pos x="1650" y="68"/>
                </a:cxn>
                <a:cxn ang="0">
                  <a:pos x="1573" y="56"/>
                </a:cxn>
                <a:cxn ang="0">
                  <a:pos x="1524" y="56"/>
                </a:cxn>
                <a:cxn ang="0">
                  <a:pos x="1543" y="99"/>
                </a:cxn>
                <a:cxn ang="0">
                  <a:pos x="1596" y="82"/>
                </a:cxn>
                <a:cxn ang="0">
                  <a:pos x="1633" y="87"/>
                </a:cxn>
                <a:cxn ang="0">
                  <a:pos x="1671" y="95"/>
                </a:cxn>
                <a:cxn ang="0">
                  <a:pos x="1695" y="105"/>
                </a:cxn>
                <a:cxn ang="0">
                  <a:pos x="1617" y="95"/>
                </a:cxn>
                <a:cxn ang="0">
                  <a:pos x="1520" y="103"/>
                </a:cxn>
                <a:cxn ang="0">
                  <a:pos x="1396" y="147"/>
                </a:cxn>
              </a:cxnLst>
              <a:rect l="0" t="0" r="r" b="b"/>
              <a:pathLst>
                <a:path w="1827" h="285">
                  <a:moveTo>
                    <a:pt x="1396" y="147"/>
                  </a:moveTo>
                  <a:lnTo>
                    <a:pt x="1359" y="167"/>
                  </a:lnTo>
                  <a:lnTo>
                    <a:pt x="1317" y="184"/>
                  </a:lnTo>
                  <a:lnTo>
                    <a:pt x="1288" y="194"/>
                  </a:lnTo>
                  <a:lnTo>
                    <a:pt x="1258" y="202"/>
                  </a:lnTo>
                  <a:lnTo>
                    <a:pt x="29" y="19"/>
                  </a:lnTo>
                  <a:lnTo>
                    <a:pt x="0" y="45"/>
                  </a:lnTo>
                  <a:lnTo>
                    <a:pt x="1258" y="223"/>
                  </a:lnTo>
                  <a:lnTo>
                    <a:pt x="1280" y="221"/>
                  </a:lnTo>
                  <a:lnTo>
                    <a:pt x="1301" y="215"/>
                  </a:lnTo>
                  <a:lnTo>
                    <a:pt x="1326" y="208"/>
                  </a:lnTo>
                  <a:lnTo>
                    <a:pt x="1344" y="200"/>
                  </a:lnTo>
                  <a:lnTo>
                    <a:pt x="1367" y="188"/>
                  </a:lnTo>
                  <a:lnTo>
                    <a:pt x="1381" y="180"/>
                  </a:lnTo>
                  <a:lnTo>
                    <a:pt x="1396" y="173"/>
                  </a:lnTo>
                  <a:lnTo>
                    <a:pt x="1392" y="209"/>
                  </a:lnTo>
                  <a:lnTo>
                    <a:pt x="1408" y="266"/>
                  </a:lnTo>
                  <a:lnTo>
                    <a:pt x="1617" y="285"/>
                  </a:lnTo>
                  <a:lnTo>
                    <a:pt x="1809" y="204"/>
                  </a:lnTo>
                  <a:lnTo>
                    <a:pt x="1811" y="157"/>
                  </a:lnTo>
                  <a:lnTo>
                    <a:pt x="1821" y="145"/>
                  </a:lnTo>
                  <a:lnTo>
                    <a:pt x="1827" y="132"/>
                  </a:lnTo>
                  <a:lnTo>
                    <a:pt x="1827" y="120"/>
                  </a:lnTo>
                  <a:lnTo>
                    <a:pt x="1825" y="107"/>
                  </a:lnTo>
                  <a:lnTo>
                    <a:pt x="1817" y="95"/>
                  </a:lnTo>
                  <a:lnTo>
                    <a:pt x="1805" y="85"/>
                  </a:lnTo>
                  <a:lnTo>
                    <a:pt x="1794" y="76"/>
                  </a:lnTo>
                  <a:lnTo>
                    <a:pt x="1782" y="70"/>
                  </a:lnTo>
                  <a:lnTo>
                    <a:pt x="1761" y="62"/>
                  </a:lnTo>
                  <a:lnTo>
                    <a:pt x="1743" y="56"/>
                  </a:lnTo>
                  <a:lnTo>
                    <a:pt x="1716" y="49"/>
                  </a:lnTo>
                  <a:lnTo>
                    <a:pt x="1693" y="43"/>
                  </a:lnTo>
                  <a:lnTo>
                    <a:pt x="1673" y="39"/>
                  </a:lnTo>
                  <a:lnTo>
                    <a:pt x="1743" y="16"/>
                  </a:lnTo>
                  <a:lnTo>
                    <a:pt x="1718" y="0"/>
                  </a:lnTo>
                  <a:lnTo>
                    <a:pt x="1611" y="35"/>
                  </a:lnTo>
                  <a:lnTo>
                    <a:pt x="1575" y="33"/>
                  </a:lnTo>
                  <a:lnTo>
                    <a:pt x="1563" y="37"/>
                  </a:lnTo>
                  <a:lnTo>
                    <a:pt x="1553" y="43"/>
                  </a:lnTo>
                  <a:lnTo>
                    <a:pt x="1623" y="52"/>
                  </a:lnTo>
                  <a:lnTo>
                    <a:pt x="1675" y="60"/>
                  </a:lnTo>
                  <a:lnTo>
                    <a:pt x="1712" y="70"/>
                  </a:lnTo>
                  <a:lnTo>
                    <a:pt x="1741" y="80"/>
                  </a:lnTo>
                  <a:lnTo>
                    <a:pt x="1761" y="87"/>
                  </a:lnTo>
                  <a:lnTo>
                    <a:pt x="1776" y="93"/>
                  </a:lnTo>
                  <a:lnTo>
                    <a:pt x="1790" y="103"/>
                  </a:lnTo>
                  <a:lnTo>
                    <a:pt x="1796" y="111"/>
                  </a:lnTo>
                  <a:lnTo>
                    <a:pt x="1799" y="118"/>
                  </a:lnTo>
                  <a:lnTo>
                    <a:pt x="1801" y="122"/>
                  </a:lnTo>
                  <a:lnTo>
                    <a:pt x="1803" y="130"/>
                  </a:lnTo>
                  <a:lnTo>
                    <a:pt x="1801" y="136"/>
                  </a:lnTo>
                  <a:lnTo>
                    <a:pt x="1797" y="140"/>
                  </a:lnTo>
                  <a:lnTo>
                    <a:pt x="1796" y="144"/>
                  </a:lnTo>
                  <a:lnTo>
                    <a:pt x="1792" y="145"/>
                  </a:lnTo>
                  <a:lnTo>
                    <a:pt x="1790" y="167"/>
                  </a:lnTo>
                  <a:lnTo>
                    <a:pt x="1790" y="188"/>
                  </a:lnTo>
                  <a:lnTo>
                    <a:pt x="1609" y="262"/>
                  </a:lnTo>
                  <a:lnTo>
                    <a:pt x="1425" y="244"/>
                  </a:lnTo>
                  <a:lnTo>
                    <a:pt x="1416" y="213"/>
                  </a:lnTo>
                  <a:lnTo>
                    <a:pt x="1421" y="159"/>
                  </a:lnTo>
                  <a:lnTo>
                    <a:pt x="1514" y="122"/>
                  </a:lnTo>
                  <a:lnTo>
                    <a:pt x="1602" y="116"/>
                  </a:lnTo>
                  <a:lnTo>
                    <a:pt x="1766" y="138"/>
                  </a:lnTo>
                  <a:lnTo>
                    <a:pt x="1774" y="136"/>
                  </a:lnTo>
                  <a:lnTo>
                    <a:pt x="1780" y="134"/>
                  </a:lnTo>
                  <a:lnTo>
                    <a:pt x="1782" y="132"/>
                  </a:lnTo>
                  <a:lnTo>
                    <a:pt x="1784" y="126"/>
                  </a:lnTo>
                  <a:lnTo>
                    <a:pt x="1782" y="120"/>
                  </a:lnTo>
                  <a:lnTo>
                    <a:pt x="1778" y="114"/>
                  </a:lnTo>
                  <a:lnTo>
                    <a:pt x="1770" y="109"/>
                  </a:lnTo>
                  <a:lnTo>
                    <a:pt x="1763" y="103"/>
                  </a:lnTo>
                  <a:lnTo>
                    <a:pt x="1745" y="95"/>
                  </a:lnTo>
                  <a:lnTo>
                    <a:pt x="1710" y="82"/>
                  </a:lnTo>
                  <a:lnTo>
                    <a:pt x="1650" y="68"/>
                  </a:lnTo>
                  <a:lnTo>
                    <a:pt x="1606" y="60"/>
                  </a:lnTo>
                  <a:lnTo>
                    <a:pt x="1573" y="56"/>
                  </a:lnTo>
                  <a:lnTo>
                    <a:pt x="1545" y="56"/>
                  </a:lnTo>
                  <a:lnTo>
                    <a:pt x="1524" y="56"/>
                  </a:lnTo>
                  <a:lnTo>
                    <a:pt x="1520" y="103"/>
                  </a:lnTo>
                  <a:lnTo>
                    <a:pt x="1543" y="99"/>
                  </a:lnTo>
                  <a:lnTo>
                    <a:pt x="1545" y="80"/>
                  </a:lnTo>
                  <a:lnTo>
                    <a:pt x="1596" y="82"/>
                  </a:lnTo>
                  <a:lnTo>
                    <a:pt x="1613" y="85"/>
                  </a:lnTo>
                  <a:lnTo>
                    <a:pt x="1633" y="87"/>
                  </a:lnTo>
                  <a:lnTo>
                    <a:pt x="1654" y="91"/>
                  </a:lnTo>
                  <a:lnTo>
                    <a:pt x="1671" y="95"/>
                  </a:lnTo>
                  <a:lnTo>
                    <a:pt x="1685" y="101"/>
                  </a:lnTo>
                  <a:lnTo>
                    <a:pt x="1695" y="105"/>
                  </a:lnTo>
                  <a:lnTo>
                    <a:pt x="1708" y="109"/>
                  </a:lnTo>
                  <a:lnTo>
                    <a:pt x="1617" y="95"/>
                  </a:lnTo>
                  <a:lnTo>
                    <a:pt x="1543" y="99"/>
                  </a:lnTo>
                  <a:lnTo>
                    <a:pt x="1520" y="103"/>
                  </a:lnTo>
                  <a:lnTo>
                    <a:pt x="1427" y="134"/>
                  </a:lnTo>
                  <a:lnTo>
                    <a:pt x="1396" y="14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81" name="Freeform 9"/>
            <p:cNvSpPr>
              <a:spLocks/>
            </p:cNvSpPr>
            <p:nvPr/>
          </p:nvSpPr>
          <p:spPr bwMode="auto">
            <a:xfrm>
              <a:off x="1155" y="1038"/>
              <a:ext cx="358" cy="842"/>
            </a:xfrm>
            <a:custGeom>
              <a:avLst/>
              <a:gdLst/>
              <a:ahLst/>
              <a:cxnLst>
                <a:cxn ang="0">
                  <a:pos x="231" y="1578"/>
                </a:cxn>
                <a:cxn ang="0">
                  <a:pos x="86" y="1630"/>
                </a:cxn>
                <a:cxn ang="0">
                  <a:pos x="78" y="1632"/>
                </a:cxn>
                <a:cxn ang="0">
                  <a:pos x="80" y="1669"/>
                </a:cxn>
                <a:cxn ang="0">
                  <a:pos x="105" y="1685"/>
                </a:cxn>
                <a:cxn ang="0">
                  <a:pos x="103" y="1656"/>
                </a:cxn>
                <a:cxn ang="0">
                  <a:pos x="400" y="1555"/>
                </a:cxn>
                <a:cxn ang="0">
                  <a:pos x="470" y="1559"/>
                </a:cxn>
                <a:cxn ang="0">
                  <a:pos x="573" y="1524"/>
                </a:cxn>
                <a:cxn ang="0">
                  <a:pos x="574" y="1283"/>
                </a:cxn>
                <a:cxn ang="0">
                  <a:pos x="357" y="1266"/>
                </a:cxn>
                <a:cxn ang="0">
                  <a:pos x="357" y="1243"/>
                </a:cxn>
                <a:cxn ang="0">
                  <a:pos x="94" y="1221"/>
                </a:cxn>
                <a:cxn ang="0">
                  <a:pos x="119" y="1212"/>
                </a:cxn>
                <a:cxn ang="0">
                  <a:pos x="309" y="1223"/>
                </a:cxn>
                <a:cxn ang="0">
                  <a:pos x="384" y="1208"/>
                </a:cxn>
                <a:cxn ang="0">
                  <a:pos x="388" y="1099"/>
                </a:cxn>
                <a:cxn ang="0">
                  <a:pos x="671" y="1070"/>
                </a:cxn>
                <a:cxn ang="0">
                  <a:pos x="716" y="246"/>
                </a:cxn>
                <a:cxn ang="0">
                  <a:pos x="437" y="153"/>
                </a:cxn>
                <a:cxn ang="0">
                  <a:pos x="443" y="0"/>
                </a:cxn>
                <a:cxn ang="0">
                  <a:pos x="410" y="17"/>
                </a:cxn>
                <a:cxn ang="0">
                  <a:pos x="402" y="171"/>
                </a:cxn>
                <a:cxn ang="0">
                  <a:pos x="679" y="273"/>
                </a:cxn>
                <a:cxn ang="0">
                  <a:pos x="677" y="341"/>
                </a:cxn>
                <a:cxn ang="0">
                  <a:pos x="671" y="450"/>
                </a:cxn>
                <a:cxn ang="0">
                  <a:pos x="650" y="868"/>
                </a:cxn>
                <a:cxn ang="0">
                  <a:pos x="644" y="971"/>
                </a:cxn>
                <a:cxn ang="0">
                  <a:pos x="638" y="1037"/>
                </a:cxn>
                <a:cxn ang="0">
                  <a:pos x="353" y="1066"/>
                </a:cxn>
                <a:cxn ang="0">
                  <a:pos x="350" y="1179"/>
                </a:cxn>
                <a:cxn ang="0">
                  <a:pos x="309" y="1186"/>
                </a:cxn>
                <a:cxn ang="0">
                  <a:pos x="154" y="1179"/>
                </a:cxn>
                <a:cxn ang="0">
                  <a:pos x="0" y="1229"/>
                </a:cxn>
                <a:cxn ang="0">
                  <a:pos x="0" y="1245"/>
                </a:cxn>
                <a:cxn ang="0">
                  <a:pos x="334" y="1276"/>
                </a:cxn>
                <a:cxn ang="0">
                  <a:pos x="334" y="1299"/>
                </a:cxn>
                <a:cxn ang="0">
                  <a:pos x="538" y="1314"/>
                </a:cxn>
                <a:cxn ang="0">
                  <a:pos x="536" y="1473"/>
                </a:cxn>
                <a:cxn ang="0">
                  <a:pos x="534" y="1500"/>
                </a:cxn>
                <a:cxn ang="0">
                  <a:pos x="464" y="1524"/>
                </a:cxn>
                <a:cxn ang="0">
                  <a:pos x="406" y="1522"/>
                </a:cxn>
                <a:cxn ang="0">
                  <a:pos x="231" y="1578"/>
                </a:cxn>
              </a:cxnLst>
              <a:rect l="0" t="0" r="r" b="b"/>
              <a:pathLst>
                <a:path w="716" h="1685">
                  <a:moveTo>
                    <a:pt x="231" y="1578"/>
                  </a:moveTo>
                  <a:lnTo>
                    <a:pt x="86" y="1630"/>
                  </a:lnTo>
                  <a:lnTo>
                    <a:pt x="78" y="1632"/>
                  </a:lnTo>
                  <a:lnTo>
                    <a:pt x="80" y="1669"/>
                  </a:lnTo>
                  <a:lnTo>
                    <a:pt x="105" y="1685"/>
                  </a:lnTo>
                  <a:lnTo>
                    <a:pt x="103" y="1656"/>
                  </a:lnTo>
                  <a:lnTo>
                    <a:pt x="400" y="1555"/>
                  </a:lnTo>
                  <a:lnTo>
                    <a:pt x="470" y="1559"/>
                  </a:lnTo>
                  <a:lnTo>
                    <a:pt x="573" y="1524"/>
                  </a:lnTo>
                  <a:lnTo>
                    <a:pt x="574" y="1283"/>
                  </a:lnTo>
                  <a:lnTo>
                    <a:pt x="357" y="1266"/>
                  </a:lnTo>
                  <a:lnTo>
                    <a:pt x="357" y="1243"/>
                  </a:lnTo>
                  <a:lnTo>
                    <a:pt x="94" y="1221"/>
                  </a:lnTo>
                  <a:lnTo>
                    <a:pt x="119" y="1212"/>
                  </a:lnTo>
                  <a:lnTo>
                    <a:pt x="309" y="1223"/>
                  </a:lnTo>
                  <a:lnTo>
                    <a:pt x="384" y="1208"/>
                  </a:lnTo>
                  <a:lnTo>
                    <a:pt x="388" y="1099"/>
                  </a:lnTo>
                  <a:lnTo>
                    <a:pt x="671" y="1070"/>
                  </a:lnTo>
                  <a:lnTo>
                    <a:pt x="716" y="246"/>
                  </a:lnTo>
                  <a:lnTo>
                    <a:pt x="437" y="153"/>
                  </a:lnTo>
                  <a:lnTo>
                    <a:pt x="443" y="0"/>
                  </a:lnTo>
                  <a:lnTo>
                    <a:pt x="410" y="17"/>
                  </a:lnTo>
                  <a:lnTo>
                    <a:pt x="402" y="171"/>
                  </a:lnTo>
                  <a:lnTo>
                    <a:pt x="679" y="273"/>
                  </a:lnTo>
                  <a:lnTo>
                    <a:pt x="677" y="341"/>
                  </a:lnTo>
                  <a:lnTo>
                    <a:pt x="671" y="450"/>
                  </a:lnTo>
                  <a:lnTo>
                    <a:pt x="650" y="868"/>
                  </a:lnTo>
                  <a:lnTo>
                    <a:pt x="644" y="971"/>
                  </a:lnTo>
                  <a:lnTo>
                    <a:pt x="638" y="1037"/>
                  </a:lnTo>
                  <a:lnTo>
                    <a:pt x="353" y="1066"/>
                  </a:lnTo>
                  <a:lnTo>
                    <a:pt x="350" y="1179"/>
                  </a:lnTo>
                  <a:lnTo>
                    <a:pt x="309" y="1186"/>
                  </a:lnTo>
                  <a:lnTo>
                    <a:pt x="154" y="1179"/>
                  </a:lnTo>
                  <a:lnTo>
                    <a:pt x="0" y="1229"/>
                  </a:lnTo>
                  <a:lnTo>
                    <a:pt x="0" y="1245"/>
                  </a:lnTo>
                  <a:lnTo>
                    <a:pt x="334" y="1276"/>
                  </a:lnTo>
                  <a:lnTo>
                    <a:pt x="334" y="1299"/>
                  </a:lnTo>
                  <a:lnTo>
                    <a:pt x="538" y="1314"/>
                  </a:lnTo>
                  <a:lnTo>
                    <a:pt x="536" y="1473"/>
                  </a:lnTo>
                  <a:lnTo>
                    <a:pt x="534" y="1500"/>
                  </a:lnTo>
                  <a:lnTo>
                    <a:pt x="464" y="1524"/>
                  </a:lnTo>
                  <a:lnTo>
                    <a:pt x="406" y="1522"/>
                  </a:lnTo>
                  <a:lnTo>
                    <a:pt x="231" y="1578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82" name="Freeform 10"/>
            <p:cNvSpPr>
              <a:spLocks/>
            </p:cNvSpPr>
            <p:nvPr/>
          </p:nvSpPr>
          <p:spPr bwMode="auto">
            <a:xfrm>
              <a:off x="628" y="1022"/>
              <a:ext cx="610" cy="602"/>
            </a:xfrm>
            <a:custGeom>
              <a:avLst/>
              <a:gdLst/>
              <a:ahLst/>
              <a:cxnLst>
                <a:cxn ang="0">
                  <a:pos x="188" y="1140"/>
                </a:cxn>
                <a:cxn ang="0">
                  <a:pos x="892" y="1190"/>
                </a:cxn>
                <a:cxn ang="0">
                  <a:pos x="1140" y="1206"/>
                </a:cxn>
                <a:cxn ang="0">
                  <a:pos x="1148" y="1206"/>
                </a:cxn>
                <a:cxn ang="0">
                  <a:pos x="1151" y="1202"/>
                </a:cxn>
                <a:cxn ang="0">
                  <a:pos x="1155" y="1198"/>
                </a:cxn>
                <a:cxn ang="0">
                  <a:pos x="1157" y="1190"/>
                </a:cxn>
                <a:cxn ang="0">
                  <a:pos x="1219" y="12"/>
                </a:cxn>
                <a:cxn ang="0">
                  <a:pos x="1219" y="8"/>
                </a:cxn>
                <a:cxn ang="0">
                  <a:pos x="1213" y="4"/>
                </a:cxn>
                <a:cxn ang="0">
                  <a:pos x="1208" y="0"/>
                </a:cxn>
                <a:cxn ang="0">
                  <a:pos x="81" y="29"/>
                </a:cxn>
                <a:cxn ang="0">
                  <a:pos x="71" y="31"/>
                </a:cxn>
                <a:cxn ang="0">
                  <a:pos x="66" y="33"/>
                </a:cxn>
                <a:cxn ang="0">
                  <a:pos x="58" y="37"/>
                </a:cxn>
                <a:cxn ang="0">
                  <a:pos x="52" y="45"/>
                </a:cxn>
                <a:cxn ang="0">
                  <a:pos x="50" y="56"/>
                </a:cxn>
                <a:cxn ang="0">
                  <a:pos x="0" y="1121"/>
                </a:cxn>
                <a:cxn ang="0">
                  <a:pos x="4" y="1124"/>
                </a:cxn>
                <a:cxn ang="0">
                  <a:pos x="5" y="1126"/>
                </a:cxn>
                <a:cxn ang="0">
                  <a:pos x="13" y="1128"/>
                </a:cxn>
                <a:cxn ang="0">
                  <a:pos x="188" y="1140"/>
                </a:cxn>
              </a:cxnLst>
              <a:rect l="0" t="0" r="r" b="b"/>
              <a:pathLst>
                <a:path w="1219" h="1206">
                  <a:moveTo>
                    <a:pt x="188" y="1140"/>
                  </a:moveTo>
                  <a:lnTo>
                    <a:pt x="892" y="1190"/>
                  </a:lnTo>
                  <a:lnTo>
                    <a:pt x="1140" y="1206"/>
                  </a:lnTo>
                  <a:lnTo>
                    <a:pt x="1148" y="1206"/>
                  </a:lnTo>
                  <a:lnTo>
                    <a:pt x="1151" y="1202"/>
                  </a:lnTo>
                  <a:lnTo>
                    <a:pt x="1155" y="1198"/>
                  </a:lnTo>
                  <a:lnTo>
                    <a:pt x="1157" y="1190"/>
                  </a:lnTo>
                  <a:lnTo>
                    <a:pt x="1219" y="12"/>
                  </a:lnTo>
                  <a:lnTo>
                    <a:pt x="1219" y="8"/>
                  </a:lnTo>
                  <a:lnTo>
                    <a:pt x="1213" y="4"/>
                  </a:lnTo>
                  <a:lnTo>
                    <a:pt x="1208" y="0"/>
                  </a:lnTo>
                  <a:lnTo>
                    <a:pt x="81" y="29"/>
                  </a:lnTo>
                  <a:lnTo>
                    <a:pt x="71" y="31"/>
                  </a:lnTo>
                  <a:lnTo>
                    <a:pt x="66" y="33"/>
                  </a:lnTo>
                  <a:lnTo>
                    <a:pt x="58" y="37"/>
                  </a:lnTo>
                  <a:lnTo>
                    <a:pt x="52" y="45"/>
                  </a:lnTo>
                  <a:lnTo>
                    <a:pt x="50" y="56"/>
                  </a:lnTo>
                  <a:lnTo>
                    <a:pt x="0" y="1121"/>
                  </a:lnTo>
                  <a:lnTo>
                    <a:pt x="4" y="1124"/>
                  </a:lnTo>
                  <a:lnTo>
                    <a:pt x="5" y="1126"/>
                  </a:lnTo>
                  <a:lnTo>
                    <a:pt x="13" y="1128"/>
                  </a:lnTo>
                  <a:lnTo>
                    <a:pt x="188" y="114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83" name="Freeform 11"/>
            <p:cNvSpPr>
              <a:spLocks/>
            </p:cNvSpPr>
            <p:nvPr/>
          </p:nvSpPr>
          <p:spPr bwMode="auto">
            <a:xfrm>
              <a:off x="672" y="1088"/>
              <a:ext cx="502" cy="470"/>
            </a:xfrm>
            <a:custGeom>
              <a:avLst/>
              <a:gdLst/>
              <a:ahLst/>
              <a:cxnLst>
                <a:cxn ang="0">
                  <a:pos x="13" y="876"/>
                </a:cxn>
                <a:cxn ang="0">
                  <a:pos x="8" y="872"/>
                </a:cxn>
                <a:cxn ang="0">
                  <a:pos x="4" y="868"/>
                </a:cxn>
                <a:cxn ang="0">
                  <a:pos x="2" y="864"/>
                </a:cxn>
                <a:cxn ang="0">
                  <a:pos x="0" y="857"/>
                </a:cxn>
                <a:cxn ang="0">
                  <a:pos x="43" y="42"/>
                </a:cxn>
                <a:cxn ang="0">
                  <a:pos x="46" y="33"/>
                </a:cxn>
                <a:cxn ang="0">
                  <a:pos x="60" y="23"/>
                </a:cxn>
                <a:cxn ang="0">
                  <a:pos x="944" y="0"/>
                </a:cxn>
                <a:cxn ang="0">
                  <a:pos x="969" y="0"/>
                </a:cxn>
                <a:cxn ang="0">
                  <a:pos x="983" y="2"/>
                </a:cxn>
                <a:cxn ang="0">
                  <a:pos x="991" y="4"/>
                </a:cxn>
                <a:cxn ang="0">
                  <a:pos x="998" y="9"/>
                </a:cxn>
                <a:cxn ang="0">
                  <a:pos x="1000" y="13"/>
                </a:cxn>
                <a:cxn ang="0">
                  <a:pos x="1002" y="19"/>
                </a:cxn>
                <a:cxn ang="0">
                  <a:pos x="1002" y="23"/>
                </a:cxn>
                <a:cxn ang="0">
                  <a:pos x="960" y="895"/>
                </a:cxn>
                <a:cxn ang="0">
                  <a:pos x="958" y="909"/>
                </a:cxn>
                <a:cxn ang="0">
                  <a:pos x="956" y="923"/>
                </a:cxn>
                <a:cxn ang="0">
                  <a:pos x="950" y="930"/>
                </a:cxn>
                <a:cxn ang="0">
                  <a:pos x="940" y="936"/>
                </a:cxn>
                <a:cxn ang="0">
                  <a:pos x="931" y="938"/>
                </a:cxn>
                <a:cxn ang="0">
                  <a:pos x="13" y="876"/>
                </a:cxn>
              </a:cxnLst>
              <a:rect l="0" t="0" r="r" b="b"/>
              <a:pathLst>
                <a:path w="1002" h="938">
                  <a:moveTo>
                    <a:pt x="13" y="876"/>
                  </a:moveTo>
                  <a:lnTo>
                    <a:pt x="8" y="872"/>
                  </a:lnTo>
                  <a:lnTo>
                    <a:pt x="4" y="868"/>
                  </a:lnTo>
                  <a:lnTo>
                    <a:pt x="2" y="864"/>
                  </a:lnTo>
                  <a:lnTo>
                    <a:pt x="0" y="857"/>
                  </a:lnTo>
                  <a:lnTo>
                    <a:pt x="43" y="42"/>
                  </a:lnTo>
                  <a:lnTo>
                    <a:pt x="46" y="33"/>
                  </a:lnTo>
                  <a:lnTo>
                    <a:pt x="60" y="23"/>
                  </a:lnTo>
                  <a:lnTo>
                    <a:pt x="944" y="0"/>
                  </a:lnTo>
                  <a:lnTo>
                    <a:pt x="969" y="0"/>
                  </a:lnTo>
                  <a:lnTo>
                    <a:pt x="983" y="2"/>
                  </a:lnTo>
                  <a:lnTo>
                    <a:pt x="991" y="4"/>
                  </a:lnTo>
                  <a:lnTo>
                    <a:pt x="998" y="9"/>
                  </a:lnTo>
                  <a:lnTo>
                    <a:pt x="1000" y="13"/>
                  </a:lnTo>
                  <a:lnTo>
                    <a:pt x="1002" y="19"/>
                  </a:lnTo>
                  <a:lnTo>
                    <a:pt x="1002" y="23"/>
                  </a:lnTo>
                  <a:lnTo>
                    <a:pt x="960" y="895"/>
                  </a:lnTo>
                  <a:lnTo>
                    <a:pt x="958" y="909"/>
                  </a:lnTo>
                  <a:lnTo>
                    <a:pt x="956" y="923"/>
                  </a:lnTo>
                  <a:lnTo>
                    <a:pt x="950" y="930"/>
                  </a:lnTo>
                  <a:lnTo>
                    <a:pt x="940" y="936"/>
                  </a:lnTo>
                  <a:lnTo>
                    <a:pt x="931" y="938"/>
                  </a:lnTo>
                  <a:lnTo>
                    <a:pt x="13" y="87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84" name="Freeform 12"/>
            <p:cNvSpPr>
              <a:spLocks/>
            </p:cNvSpPr>
            <p:nvPr/>
          </p:nvSpPr>
          <p:spPr bwMode="auto">
            <a:xfrm>
              <a:off x="686" y="1101"/>
              <a:ext cx="480" cy="442"/>
            </a:xfrm>
            <a:custGeom>
              <a:avLst/>
              <a:gdLst/>
              <a:ahLst/>
              <a:cxnLst>
                <a:cxn ang="0">
                  <a:pos x="960" y="0"/>
                </a:cxn>
                <a:cxn ang="0">
                  <a:pos x="43" y="21"/>
                </a:cxn>
                <a:cxn ang="0">
                  <a:pos x="0" y="826"/>
                </a:cxn>
                <a:cxn ang="0">
                  <a:pos x="909" y="884"/>
                </a:cxn>
                <a:cxn ang="0">
                  <a:pos x="960" y="0"/>
                </a:cxn>
              </a:cxnLst>
              <a:rect l="0" t="0" r="r" b="b"/>
              <a:pathLst>
                <a:path w="960" h="884">
                  <a:moveTo>
                    <a:pt x="960" y="0"/>
                  </a:moveTo>
                  <a:lnTo>
                    <a:pt x="43" y="21"/>
                  </a:lnTo>
                  <a:lnTo>
                    <a:pt x="0" y="826"/>
                  </a:lnTo>
                  <a:lnTo>
                    <a:pt x="909" y="884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tx1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85" name="Freeform 13"/>
            <p:cNvSpPr>
              <a:spLocks/>
            </p:cNvSpPr>
            <p:nvPr/>
          </p:nvSpPr>
          <p:spPr bwMode="auto">
            <a:xfrm>
              <a:off x="1198" y="1022"/>
              <a:ext cx="142" cy="609"/>
            </a:xfrm>
            <a:custGeom>
              <a:avLst/>
              <a:gdLst/>
              <a:ahLst/>
              <a:cxnLst>
                <a:cxn ang="0">
                  <a:pos x="68" y="1212"/>
                </a:cxn>
                <a:cxn ang="0">
                  <a:pos x="223" y="1219"/>
                </a:cxn>
                <a:cxn ang="0">
                  <a:pos x="236" y="880"/>
                </a:cxn>
                <a:cxn ang="0">
                  <a:pos x="260" y="463"/>
                </a:cxn>
                <a:cxn ang="0">
                  <a:pos x="285" y="27"/>
                </a:cxn>
                <a:cxn ang="0">
                  <a:pos x="68" y="0"/>
                </a:cxn>
                <a:cxn ang="0">
                  <a:pos x="73" y="4"/>
                </a:cxn>
                <a:cxn ang="0">
                  <a:pos x="79" y="8"/>
                </a:cxn>
                <a:cxn ang="0">
                  <a:pos x="79" y="12"/>
                </a:cxn>
                <a:cxn ang="0">
                  <a:pos x="17" y="1190"/>
                </a:cxn>
                <a:cxn ang="0">
                  <a:pos x="15" y="1198"/>
                </a:cxn>
                <a:cxn ang="0">
                  <a:pos x="11" y="1202"/>
                </a:cxn>
                <a:cxn ang="0">
                  <a:pos x="8" y="1206"/>
                </a:cxn>
                <a:cxn ang="0">
                  <a:pos x="0" y="1206"/>
                </a:cxn>
                <a:cxn ang="0">
                  <a:pos x="68" y="1212"/>
                </a:cxn>
              </a:cxnLst>
              <a:rect l="0" t="0" r="r" b="b"/>
              <a:pathLst>
                <a:path w="285" h="1219">
                  <a:moveTo>
                    <a:pt x="68" y="1212"/>
                  </a:moveTo>
                  <a:lnTo>
                    <a:pt x="223" y="1219"/>
                  </a:lnTo>
                  <a:lnTo>
                    <a:pt x="236" y="880"/>
                  </a:lnTo>
                  <a:lnTo>
                    <a:pt x="260" y="463"/>
                  </a:lnTo>
                  <a:lnTo>
                    <a:pt x="285" y="27"/>
                  </a:lnTo>
                  <a:lnTo>
                    <a:pt x="68" y="0"/>
                  </a:lnTo>
                  <a:lnTo>
                    <a:pt x="73" y="4"/>
                  </a:lnTo>
                  <a:lnTo>
                    <a:pt x="79" y="8"/>
                  </a:lnTo>
                  <a:lnTo>
                    <a:pt x="79" y="12"/>
                  </a:lnTo>
                  <a:lnTo>
                    <a:pt x="17" y="1190"/>
                  </a:lnTo>
                  <a:lnTo>
                    <a:pt x="15" y="1198"/>
                  </a:lnTo>
                  <a:lnTo>
                    <a:pt x="11" y="1202"/>
                  </a:lnTo>
                  <a:lnTo>
                    <a:pt x="8" y="1206"/>
                  </a:lnTo>
                  <a:lnTo>
                    <a:pt x="0" y="1206"/>
                  </a:lnTo>
                  <a:lnTo>
                    <a:pt x="68" y="1212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86" name="Freeform 14"/>
            <p:cNvSpPr>
              <a:spLocks/>
            </p:cNvSpPr>
            <p:nvPr/>
          </p:nvSpPr>
          <p:spPr bwMode="auto">
            <a:xfrm>
              <a:off x="1309" y="1035"/>
              <a:ext cx="186" cy="596"/>
            </a:xfrm>
            <a:custGeom>
              <a:avLst/>
              <a:gdLst/>
              <a:ahLst/>
              <a:cxnLst>
                <a:cxn ang="0">
                  <a:pos x="335" y="977"/>
                </a:cxn>
                <a:cxn ang="0">
                  <a:pos x="52" y="971"/>
                </a:cxn>
                <a:cxn ang="0">
                  <a:pos x="54" y="857"/>
                </a:cxn>
                <a:cxn ang="0">
                  <a:pos x="341" y="874"/>
                </a:cxn>
                <a:cxn ang="0">
                  <a:pos x="362" y="456"/>
                </a:cxn>
                <a:cxn ang="0">
                  <a:pos x="77" y="398"/>
                </a:cxn>
                <a:cxn ang="0">
                  <a:pos x="83" y="277"/>
                </a:cxn>
                <a:cxn ang="0">
                  <a:pos x="368" y="347"/>
                </a:cxn>
                <a:cxn ang="0">
                  <a:pos x="370" y="279"/>
                </a:cxn>
                <a:cxn ang="0">
                  <a:pos x="93" y="177"/>
                </a:cxn>
                <a:cxn ang="0">
                  <a:pos x="101" y="23"/>
                </a:cxn>
                <a:cxn ang="0">
                  <a:pos x="62" y="0"/>
                </a:cxn>
                <a:cxn ang="0">
                  <a:pos x="37" y="436"/>
                </a:cxn>
                <a:cxn ang="0">
                  <a:pos x="13" y="853"/>
                </a:cxn>
                <a:cxn ang="0">
                  <a:pos x="0" y="1192"/>
                </a:cxn>
                <a:cxn ang="0">
                  <a:pos x="41" y="1185"/>
                </a:cxn>
                <a:cxn ang="0">
                  <a:pos x="44" y="1072"/>
                </a:cxn>
                <a:cxn ang="0">
                  <a:pos x="329" y="1043"/>
                </a:cxn>
                <a:cxn ang="0">
                  <a:pos x="335" y="977"/>
                </a:cxn>
              </a:cxnLst>
              <a:rect l="0" t="0" r="r" b="b"/>
              <a:pathLst>
                <a:path w="370" h="1192">
                  <a:moveTo>
                    <a:pt x="335" y="977"/>
                  </a:moveTo>
                  <a:lnTo>
                    <a:pt x="52" y="971"/>
                  </a:lnTo>
                  <a:lnTo>
                    <a:pt x="54" y="857"/>
                  </a:lnTo>
                  <a:lnTo>
                    <a:pt x="341" y="874"/>
                  </a:lnTo>
                  <a:lnTo>
                    <a:pt x="362" y="456"/>
                  </a:lnTo>
                  <a:lnTo>
                    <a:pt x="77" y="398"/>
                  </a:lnTo>
                  <a:lnTo>
                    <a:pt x="83" y="277"/>
                  </a:lnTo>
                  <a:lnTo>
                    <a:pt x="368" y="347"/>
                  </a:lnTo>
                  <a:lnTo>
                    <a:pt x="370" y="279"/>
                  </a:lnTo>
                  <a:lnTo>
                    <a:pt x="93" y="177"/>
                  </a:lnTo>
                  <a:lnTo>
                    <a:pt x="101" y="23"/>
                  </a:lnTo>
                  <a:lnTo>
                    <a:pt x="62" y="0"/>
                  </a:lnTo>
                  <a:lnTo>
                    <a:pt x="37" y="436"/>
                  </a:lnTo>
                  <a:lnTo>
                    <a:pt x="13" y="853"/>
                  </a:lnTo>
                  <a:lnTo>
                    <a:pt x="0" y="1192"/>
                  </a:lnTo>
                  <a:lnTo>
                    <a:pt x="41" y="1185"/>
                  </a:lnTo>
                  <a:lnTo>
                    <a:pt x="44" y="1072"/>
                  </a:lnTo>
                  <a:lnTo>
                    <a:pt x="329" y="1043"/>
                  </a:lnTo>
                  <a:lnTo>
                    <a:pt x="335" y="977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87" name="Freeform 15"/>
            <p:cNvSpPr>
              <a:spLocks/>
            </p:cNvSpPr>
            <p:nvPr/>
          </p:nvSpPr>
          <p:spPr bwMode="auto">
            <a:xfrm>
              <a:off x="1348" y="1174"/>
              <a:ext cx="146" cy="89"/>
            </a:xfrm>
            <a:custGeom>
              <a:avLst/>
              <a:gdLst/>
              <a:ahLst/>
              <a:cxnLst>
                <a:cxn ang="0">
                  <a:pos x="285" y="179"/>
                </a:cxn>
                <a:cxn ang="0">
                  <a:pos x="291" y="70"/>
                </a:cxn>
                <a:cxn ang="0">
                  <a:pos x="6" y="0"/>
                </a:cxn>
                <a:cxn ang="0">
                  <a:pos x="0" y="121"/>
                </a:cxn>
                <a:cxn ang="0">
                  <a:pos x="285" y="179"/>
                </a:cxn>
              </a:cxnLst>
              <a:rect l="0" t="0" r="r" b="b"/>
              <a:pathLst>
                <a:path w="291" h="179">
                  <a:moveTo>
                    <a:pt x="285" y="179"/>
                  </a:moveTo>
                  <a:lnTo>
                    <a:pt x="291" y="70"/>
                  </a:lnTo>
                  <a:lnTo>
                    <a:pt x="6" y="0"/>
                  </a:lnTo>
                  <a:lnTo>
                    <a:pt x="0" y="121"/>
                  </a:lnTo>
                  <a:lnTo>
                    <a:pt x="285" y="17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88" name="Freeform 16"/>
            <p:cNvSpPr>
              <a:spLocks/>
            </p:cNvSpPr>
            <p:nvPr/>
          </p:nvSpPr>
          <p:spPr bwMode="auto">
            <a:xfrm>
              <a:off x="1336" y="1464"/>
              <a:ext cx="144" cy="60"/>
            </a:xfrm>
            <a:custGeom>
              <a:avLst/>
              <a:gdLst/>
              <a:ahLst/>
              <a:cxnLst>
                <a:cxn ang="0">
                  <a:pos x="283" y="120"/>
                </a:cxn>
                <a:cxn ang="0">
                  <a:pos x="289" y="17"/>
                </a:cxn>
                <a:cxn ang="0">
                  <a:pos x="2" y="0"/>
                </a:cxn>
                <a:cxn ang="0">
                  <a:pos x="0" y="114"/>
                </a:cxn>
                <a:cxn ang="0">
                  <a:pos x="283" y="120"/>
                </a:cxn>
              </a:cxnLst>
              <a:rect l="0" t="0" r="r" b="b"/>
              <a:pathLst>
                <a:path w="289" h="120">
                  <a:moveTo>
                    <a:pt x="283" y="120"/>
                  </a:moveTo>
                  <a:lnTo>
                    <a:pt x="289" y="17"/>
                  </a:lnTo>
                  <a:lnTo>
                    <a:pt x="2" y="0"/>
                  </a:lnTo>
                  <a:lnTo>
                    <a:pt x="0" y="114"/>
                  </a:lnTo>
                  <a:lnTo>
                    <a:pt x="283" y="12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89" name="Freeform 17"/>
            <p:cNvSpPr>
              <a:spLocks/>
            </p:cNvSpPr>
            <p:nvPr/>
          </p:nvSpPr>
          <p:spPr bwMode="auto">
            <a:xfrm>
              <a:off x="1074" y="1617"/>
              <a:ext cx="158" cy="55"/>
            </a:xfrm>
            <a:custGeom>
              <a:avLst/>
              <a:gdLst/>
              <a:ahLst/>
              <a:cxnLst>
                <a:cxn ang="0">
                  <a:pos x="95" y="93"/>
                </a:cxn>
                <a:cxn ang="0">
                  <a:pos x="162" y="72"/>
                </a:cxn>
                <a:cxn ang="0">
                  <a:pos x="316" y="22"/>
                </a:cxn>
                <a:cxn ang="0">
                  <a:pos x="248" y="16"/>
                </a:cxn>
                <a:cxn ang="0">
                  <a:pos x="0" y="0"/>
                </a:cxn>
                <a:cxn ang="0">
                  <a:pos x="27" y="62"/>
                </a:cxn>
                <a:cxn ang="0">
                  <a:pos x="29" y="111"/>
                </a:cxn>
                <a:cxn ang="0">
                  <a:pos x="95" y="93"/>
                </a:cxn>
              </a:cxnLst>
              <a:rect l="0" t="0" r="r" b="b"/>
              <a:pathLst>
                <a:path w="316" h="111">
                  <a:moveTo>
                    <a:pt x="95" y="93"/>
                  </a:moveTo>
                  <a:lnTo>
                    <a:pt x="162" y="72"/>
                  </a:lnTo>
                  <a:lnTo>
                    <a:pt x="316" y="22"/>
                  </a:lnTo>
                  <a:lnTo>
                    <a:pt x="248" y="16"/>
                  </a:lnTo>
                  <a:lnTo>
                    <a:pt x="0" y="0"/>
                  </a:lnTo>
                  <a:lnTo>
                    <a:pt x="27" y="62"/>
                  </a:lnTo>
                  <a:lnTo>
                    <a:pt x="29" y="111"/>
                  </a:lnTo>
                  <a:lnTo>
                    <a:pt x="95" y="9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90" name="Freeform 18"/>
            <p:cNvSpPr>
              <a:spLocks/>
            </p:cNvSpPr>
            <p:nvPr/>
          </p:nvSpPr>
          <p:spPr bwMode="auto">
            <a:xfrm>
              <a:off x="739" y="1617"/>
              <a:ext cx="349" cy="55"/>
            </a:xfrm>
            <a:custGeom>
              <a:avLst/>
              <a:gdLst/>
              <a:ahLst/>
              <a:cxnLst>
                <a:cxn ang="0">
                  <a:pos x="698" y="111"/>
                </a:cxn>
                <a:cxn ang="0">
                  <a:pos x="696" y="62"/>
                </a:cxn>
                <a:cxn ang="0">
                  <a:pos x="465" y="39"/>
                </a:cxn>
                <a:cxn ang="0">
                  <a:pos x="459" y="43"/>
                </a:cxn>
                <a:cxn ang="0">
                  <a:pos x="453" y="45"/>
                </a:cxn>
                <a:cxn ang="0">
                  <a:pos x="444" y="49"/>
                </a:cxn>
                <a:cxn ang="0">
                  <a:pos x="422" y="47"/>
                </a:cxn>
                <a:cxn ang="0">
                  <a:pos x="417" y="43"/>
                </a:cxn>
                <a:cxn ang="0">
                  <a:pos x="415" y="41"/>
                </a:cxn>
                <a:cxn ang="0">
                  <a:pos x="411" y="35"/>
                </a:cxn>
                <a:cxn ang="0">
                  <a:pos x="318" y="27"/>
                </a:cxn>
                <a:cxn ang="0">
                  <a:pos x="316" y="35"/>
                </a:cxn>
                <a:cxn ang="0">
                  <a:pos x="310" y="37"/>
                </a:cxn>
                <a:cxn ang="0">
                  <a:pos x="296" y="35"/>
                </a:cxn>
                <a:cxn ang="0">
                  <a:pos x="283" y="35"/>
                </a:cxn>
                <a:cxn ang="0">
                  <a:pos x="277" y="33"/>
                </a:cxn>
                <a:cxn ang="0">
                  <a:pos x="271" y="29"/>
                </a:cxn>
                <a:cxn ang="0">
                  <a:pos x="265" y="24"/>
                </a:cxn>
                <a:cxn ang="0">
                  <a:pos x="242" y="20"/>
                </a:cxn>
                <a:cxn ang="0">
                  <a:pos x="240" y="24"/>
                </a:cxn>
                <a:cxn ang="0">
                  <a:pos x="236" y="27"/>
                </a:cxn>
                <a:cxn ang="0">
                  <a:pos x="230" y="31"/>
                </a:cxn>
                <a:cxn ang="0">
                  <a:pos x="213" y="29"/>
                </a:cxn>
                <a:cxn ang="0">
                  <a:pos x="203" y="27"/>
                </a:cxn>
                <a:cxn ang="0">
                  <a:pos x="197" y="26"/>
                </a:cxn>
                <a:cxn ang="0">
                  <a:pos x="192" y="20"/>
                </a:cxn>
                <a:cxn ang="0">
                  <a:pos x="188" y="16"/>
                </a:cxn>
                <a:cxn ang="0">
                  <a:pos x="170" y="14"/>
                </a:cxn>
                <a:cxn ang="0">
                  <a:pos x="168" y="18"/>
                </a:cxn>
                <a:cxn ang="0">
                  <a:pos x="166" y="22"/>
                </a:cxn>
                <a:cxn ang="0">
                  <a:pos x="153" y="24"/>
                </a:cxn>
                <a:cxn ang="0">
                  <a:pos x="137" y="24"/>
                </a:cxn>
                <a:cxn ang="0">
                  <a:pos x="128" y="20"/>
                </a:cxn>
                <a:cxn ang="0">
                  <a:pos x="120" y="14"/>
                </a:cxn>
                <a:cxn ang="0">
                  <a:pos x="116" y="10"/>
                </a:cxn>
                <a:cxn ang="0">
                  <a:pos x="102" y="8"/>
                </a:cxn>
                <a:cxn ang="0">
                  <a:pos x="99" y="12"/>
                </a:cxn>
                <a:cxn ang="0">
                  <a:pos x="95" y="14"/>
                </a:cxn>
                <a:cxn ang="0">
                  <a:pos x="89" y="18"/>
                </a:cxn>
                <a:cxn ang="0">
                  <a:pos x="81" y="18"/>
                </a:cxn>
                <a:cxn ang="0">
                  <a:pos x="73" y="18"/>
                </a:cxn>
                <a:cxn ang="0">
                  <a:pos x="68" y="18"/>
                </a:cxn>
                <a:cxn ang="0">
                  <a:pos x="60" y="14"/>
                </a:cxn>
                <a:cxn ang="0">
                  <a:pos x="54" y="10"/>
                </a:cxn>
                <a:cxn ang="0">
                  <a:pos x="50" y="6"/>
                </a:cxn>
                <a:cxn ang="0">
                  <a:pos x="46" y="2"/>
                </a:cxn>
                <a:cxn ang="0">
                  <a:pos x="0" y="0"/>
                </a:cxn>
                <a:cxn ang="0">
                  <a:pos x="2" y="49"/>
                </a:cxn>
                <a:cxn ang="0">
                  <a:pos x="50" y="55"/>
                </a:cxn>
                <a:cxn ang="0">
                  <a:pos x="698" y="111"/>
                </a:cxn>
              </a:cxnLst>
              <a:rect l="0" t="0" r="r" b="b"/>
              <a:pathLst>
                <a:path w="698" h="111">
                  <a:moveTo>
                    <a:pt x="698" y="111"/>
                  </a:moveTo>
                  <a:lnTo>
                    <a:pt x="696" y="62"/>
                  </a:lnTo>
                  <a:lnTo>
                    <a:pt x="465" y="39"/>
                  </a:lnTo>
                  <a:lnTo>
                    <a:pt x="459" y="43"/>
                  </a:lnTo>
                  <a:lnTo>
                    <a:pt x="453" y="45"/>
                  </a:lnTo>
                  <a:lnTo>
                    <a:pt x="444" y="49"/>
                  </a:lnTo>
                  <a:lnTo>
                    <a:pt x="422" y="47"/>
                  </a:lnTo>
                  <a:lnTo>
                    <a:pt x="417" y="43"/>
                  </a:lnTo>
                  <a:lnTo>
                    <a:pt x="415" y="41"/>
                  </a:lnTo>
                  <a:lnTo>
                    <a:pt x="411" y="35"/>
                  </a:lnTo>
                  <a:lnTo>
                    <a:pt x="318" y="27"/>
                  </a:lnTo>
                  <a:lnTo>
                    <a:pt x="316" y="35"/>
                  </a:lnTo>
                  <a:lnTo>
                    <a:pt x="310" y="37"/>
                  </a:lnTo>
                  <a:lnTo>
                    <a:pt x="296" y="35"/>
                  </a:lnTo>
                  <a:lnTo>
                    <a:pt x="283" y="35"/>
                  </a:lnTo>
                  <a:lnTo>
                    <a:pt x="277" y="33"/>
                  </a:lnTo>
                  <a:lnTo>
                    <a:pt x="271" y="29"/>
                  </a:lnTo>
                  <a:lnTo>
                    <a:pt x="265" y="24"/>
                  </a:lnTo>
                  <a:lnTo>
                    <a:pt x="242" y="20"/>
                  </a:lnTo>
                  <a:lnTo>
                    <a:pt x="240" y="24"/>
                  </a:lnTo>
                  <a:lnTo>
                    <a:pt x="236" y="27"/>
                  </a:lnTo>
                  <a:lnTo>
                    <a:pt x="230" y="31"/>
                  </a:lnTo>
                  <a:lnTo>
                    <a:pt x="213" y="29"/>
                  </a:lnTo>
                  <a:lnTo>
                    <a:pt x="203" y="27"/>
                  </a:lnTo>
                  <a:lnTo>
                    <a:pt x="197" y="26"/>
                  </a:lnTo>
                  <a:lnTo>
                    <a:pt x="192" y="20"/>
                  </a:lnTo>
                  <a:lnTo>
                    <a:pt x="188" y="16"/>
                  </a:lnTo>
                  <a:lnTo>
                    <a:pt x="170" y="14"/>
                  </a:lnTo>
                  <a:lnTo>
                    <a:pt x="168" y="18"/>
                  </a:lnTo>
                  <a:lnTo>
                    <a:pt x="166" y="22"/>
                  </a:lnTo>
                  <a:lnTo>
                    <a:pt x="153" y="24"/>
                  </a:lnTo>
                  <a:lnTo>
                    <a:pt x="137" y="24"/>
                  </a:lnTo>
                  <a:lnTo>
                    <a:pt x="128" y="20"/>
                  </a:lnTo>
                  <a:lnTo>
                    <a:pt x="120" y="14"/>
                  </a:lnTo>
                  <a:lnTo>
                    <a:pt x="116" y="10"/>
                  </a:lnTo>
                  <a:lnTo>
                    <a:pt x="102" y="8"/>
                  </a:lnTo>
                  <a:lnTo>
                    <a:pt x="99" y="12"/>
                  </a:lnTo>
                  <a:lnTo>
                    <a:pt x="95" y="14"/>
                  </a:lnTo>
                  <a:lnTo>
                    <a:pt x="89" y="18"/>
                  </a:lnTo>
                  <a:lnTo>
                    <a:pt x="81" y="18"/>
                  </a:lnTo>
                  <a:lnTo>
                    <a:pt x="73" y="18"/>
                  </a:lnTo>
                  <a:lnTo>
                    <a:pt x="68" y="18"/>
                  </a:lnTo>
                  <a:lnTo>
                    <a:pt x="60" y="14"/>
                  </a:lnTo>
                  <a:lnTo>
                    <a:pt x="54" y="10"/>
                  </a:lnTo>
                  <a:lnTo>
                    <a:pt x="50" y="6"/>
                  </a:lnTo>
                  <a:lnTo>
                    <a:pt x="46" y="2"/>
                  </a:lnTo>
                  <a:lnTo>
                    <a:pt x="0" y="0"/>
                  </a:lnTo>
                  <a:lnTo>
                    <a:pt x="2" y="49"/>
                  </a:lnTo>
                  <a:lnTo>
                    <a:pt x="50" y="55"/>
                  </a:lnTo>
                  <a:lnTo>
                    <a:pt x="698" y="11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91" name="Freeform 19"/>
            <p:cNvSpPr>
              <a:spLocks/>
            </p:cNvSpPr>
            <p:nvPr/>
          </p:nvSpPr>
          <p:spPr bwMode="auto">
            <a:xfrm>
              <a:off x="765" y="1644"/>
              <a:ext cx="323" cy="38"/>
            </a:xfrm>
            <a:custGeom>
              <a:avLst/>
              <a:gdLst/>
              <a:ahLst/>
              <a:cxnLst>
                <a:cxn ang="0">
                  <a:pos x="233" y="40"/>
                </a:cxn>
                <a:cxn ang="0">
                  <a:pos x="355" y="52"/>
                </a:cxn>
                <a:cxn ang="0">
                  <a:pos x="648" y="75"/>
                </a:cxn>
                <a:cxn ang="0">
                  <a:pos x="648" y="56"/>
                </a:cxn>
                <a:cxn ang="0">
                  <a:pos x="0" y="0"/>
                </a:cxn>
                <a:cxn ang="0">
                  <a:pos x="0" y="19"/>
                </a:cxn>
                <a:cxn ang="0">
                  <a:pos x="233" y="40"/>
                </a:cxn>
              </a:cxnLst>
              <a:rect l="0" t="0" r="r" b="b"/>
              <a:pathLst>
                <a:path w="648" h="75">
                  <a:moveTo>
                    <a:pt x="233" y="40"/>
                  </a:moveTo>
                  <a:lnTo>
                    <a:pt x="355" y="52"/>
                  </a:lnTo>
                  <a:lnTo>
                    <a:pt x="648" y="75"/>
                  </a:lnTo>
                  <a:lnTo>
                    <a:pt x="648" y="56"/>
                  </a:lnTo>
                  <a:lnTo>
                    <a:pt x="0" y="0"/>
                  </a:lnTo>
                  <a:lnTo>
                    <a:pt x="0" y="19"/>
                  </a:lnTo>
                  <a:lnTo>
                    <a:pt x="233" y="4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92" name="Freeform 20"/>
            <p:cNvSpPr>
              <a:spLocks/>
            </p:cNvSpPr>
            <p:nvPr/>
          </p:nvSpPr>
          <p:spPr bwMode="auto">
            <a:xfrm>
              <a:off x="942" y="1653"/>
              <a:ext cx="213" cy="46"/>
            </a:xfrm>
            <a:custGeom>
              <a:avLst/>
              <a:gdLst/>
              <a:ahLst/>
              <a:cxnLst>
                <a:cxn ang="0">
                  <a:pos x="426" y="16"/>
                </a:cxn>
                <a:cxn ang="0">
                  <a:pos x="426" y="0"/>
                </a:cxn>
                <a:cxn ang="0">
                  <a:pos x="359" y="21"/>
                </a:cxn>
                <a:cxn ang="0">
                  <a:pos x="359" y="37"/>
                </a:cxn>
                <a:cxn ang="0">
                  <a:pos x="293" y="58"/>
                </a:cxn>
                <a:cxn ang="0">
                  <a:pos x="0" y="35"/>
                </a:cxn>
                <a:cxn ang="0">
                  <a:pos x="2" y="50"/>
                </a:cxn>
                <a:cxn ang="0">
                  <a:pos x="8" y="56"/>
                </a:cxn>
                <a:cxn ang="0">
                  <a:pos x="41" y="68"/>
                </a:cxn>
                <a:cxn ang="0">
                  <a:pos x="64" y="74"/>
                </a:cxn>
                <a:cxn ang="0">
                  <a:pos x="110" y="81"/>
                </a:cxn>
                <a:cxn ang="0">
                  <a:pos x="151" y="87"/>
                </a:cxn>
                <a:cxn ang="0">
                  <a:pos x="192" y="91"/>
                </a:cxn>
                <a:cxn ang="0">
                  <a:pos x="229" y="93"/>
                </a:cxn>
                <a:cxn ang="0">
                  <a:pos x="279" y="93"/>
                </a:cxn>
                <a:cxn ang="0">
                  <a:pos x="333" y="87"/>
                </a:cxn>
                <a:cxn ang="0">
                  <a:pos x="372" y="81"/>
                </a:cxn>
                <a:cxn ang="0">
                  <a:pos x="395" y="74"/>
                </a:cxn>
                <a:cxn ang="0">
                  <a:pos x="415" y="64"/>
                </a:cxn>
                <a:cxn ang="0">
                  <a:pos x="426" y="56"/>
                </a:cxn>
                <a:cxn ang="0">
                  <a:pos x="426" y="16"/>
                </a:cxn>
              </a:cxnLst>
              <a:rect l="0" t="0" r="r" b="b"/>
              <a:pathLst>
                <a:path w="426" h="93">
                  <a:moveTo>
                    <a:pt x="426" y="16"/>
                  </a:moveTo>
                  <a:lnTo>
                    <a:pt x="426" y="0"/>
                  </a:lnTo>
                  <a:lnTo>
                    <a:pt x="359" y="21"/>
                  </a:lnTo>
                  <a:lnTo>
                    <a:pt x="359" y="37"/>
                  </a:lnTo>
                  <a:lnTo>
                    <a:pt x="293" y="58"/>
                  </a:lnTo>
                  <a:lnTo>
                    <a:pt x="0" y="35"/>
                  </a:lnTo>
                  <a:lnTo>
                    <a:pt x="2" y="50"/>
                  </a:lnTo>
                  <a:lnTo>
                    <a:pt x="8" y="56"/>
                  </a:lnTo>
                  <a:lnTo>
                    <a:pt x="41" y="68"/>
                  </a:lnTo>
                  <a:lnTo>
                    <a:pt x="64" y="74"/>
                  </a:lnTo>
                  <a:lnTo>
                    <a:pt x="110" y="81"/>
                  </a:lnTo>
                  <a:lnTo>
                    <a:pt x="151" y="87"/>
                  </a:lnTo>
                  <a:lnTo>
                    <a:pt x="192" y="91"/>
                  </a:lnTo>
                  <a:lnTo>
                    <a:pt x="229" y="93"/>
                  </a:lnTo>
                  <a:lnTo>
                    <a:pt x="279" y="93"/>
                  </a:lnTo>
                  <a:lnTo>
                    <a:pt x="333" y="87"/>
                  </a:lnTo>
                  <a:lnTo>
                    <a:pt x="372" y="81"/>
                  </a:lnTo>
                  <a:lnTo>
                    <a:pt x="395" y="74"/>
                  </a:lnTo>
                  <a:lnTo>
                    <a:pt x="415" y="64"/>
                  </a:lnTo>
                  <a:lnTo>
                    <a:pt x="426" y="56"/>
                  </a:lnTo>
                  <a:lnTo>
                    <a:pt x="426" y="1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93" name="Freeform 21"/>
            <p:cNvSpPr>
              <a:spLocks/>
            </p:cNvSpPr>
            <p:nvPr/>
          </p:nvSpPr>
          <p:spPr bwMode="auto">
            <a:xfrm>
              <a:off x="759" y="1611"/>
              <a:ext cx="32" cy="14"/>
            </a:xfrm>
            <a:custGeom>
              <a:avLst/>
              <a:gdLst/>
              <a:ahLst/>
              <a:cxnLst>
                <a:cxn ang="0">
                  <a:pos x="64" y="19"/>
                </a:cxn>
                <a:cxn ang="0">
                  <a:pos x="57" y="4"/>
                </a:cxn>
                <a:cxn ang="0">
                  <a:pos x="0" y="0"/>
                </a:cxn>
                <a:cxn ang="0">
                  <a:pos x="8" y="13"/>
                </a:cxn>
                <a:cxn ang="0">
                  <a:pos x="12" y="17"/>
                </a:cxn>
                <a:cxn ang="0">
                  <a:pos x="16" y="21"/>
                </a:cxn>
                <a:cxn ang="0">
                  <a:pos x="22" y="25"/>
                </a:cxn>
                <a:cxn ang="0">
                  <a:pos x="30" y="29"/>
                </a:cxn>
                <a:cxn ang="0">
                  <a:pos x="35" y="29"/>
                </a:cxn>
                <a:cxn ang="0">
                  <a:pos x="43" y="29"/>
                </a:cxn>
                <a:cxn ang="0">
                  <a:pos x="51" y="29"/>
                </a:cxn>
                <a:cxn ang="0">
                  <a:pos x="57" y="25"/>
                </a:cxn>
                <a:cxn ang="0">
                  <a:pos x="61" y="23"/>
                </a:cxn>
                <a:cxn ang="0">
                  <a:pos x="64" y="19"/>
                </a:cxn>
              </a:cxnLst>
              <a:rect l="0" t="0" r="r" b="b"/>
              <a:pathLst>
                <a:path w="64" h="29">
                  <a:moveTo>
                    <a:pt x="64" y="19"/>
                  </a:moveTo>
                  <a:lnTo>
                    <a:pt x="57" y="4"/>
                  </a:lnTo>
                  <a:lnTo>
                    <a:pt x="0" y="0"/>
                  </a:lnTo>
                  <a:lnTo>
                    <a:pt x="8" y="13"/>
                  </a:lnTo>
                  <a:lnTo>
                    <a:pt x="12" y="17"/>
                  </a:lnTo>
                  <a:lnTo>
                    <a:pt x="16" y="21"/>
                  </a:lnTo>
                  <a:lnTo>
                    <a:pt x="22" y="25"/>
                  </a:lnTo>
                  <a:lnTo>
                    <a:pt x="30" y="29"/>
                  </a:lnTo>
                  <a:lnTo>
                    <a:pt x="35" y="29"/>
                  </a:lnTo>
                  <a:lnTo>
                    <a:pt x="43" y="29"/>
                  </a:lnTo>
                  <a:lnTo>
                    <a:pt x="51" y="29"/>
                  </a:lnTo>
                  <a:lnTo>
                    <a:pt x="57" y="25"/>
                  </a:lnTo>
                  <a:lnTo>
                    <a:pt x="61" y="23"/>
                  </a:lnTo>
                  <a:lnTo>
                    <a:pt x="64" y="1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94" name="Freeform 22"/>
            <p:cNvSpPr>
              <a:spLocks/>
            </p:cNvSpPr>
            <p:nvPr/>
          </p:nvSpPr>
          <p:spPr bwMode="auto">
            <a:xfrm>
              <a:off x="795" y="1614"/>
              <a:ext cx="30" cy="14"/>
            </a:xfrm>
            <a:custGeom>
              <a:avLst/>
              <a:gdLst/>
              <a:ahLst/>
              <a:cxnLst>
                <a:cxn ang="0">
                  <a:pos x="60" y="20"/>
                </a:cxn>
                <a:cxn ang="0">
                  <a:pos x="53" y="4"/>
                </a:cxn>
                <a:cxn ang="0">
                  <a:pos x="0" y="0"/>
                </a:cxn>
                <a:cxn ang="0">
                  <a:pos x="6" y="16"/>
                </a:cxn>
                <a:cxn ang="0">
                  <a:pos x="10" y="20"/>
                </a:cxn>
                <a:cxn ang="0">
                  <a:pos x="18" y="26"/>
                </a:cxn>
                <a:cxn ang="0">
                  <a:pos x="27" y="30"/>
                </a:cxn>
                <a:cxn ang="0">
                  <a:pos x="43" y="30"/>
                </a:cxn>
                <a:cxn ang="0">
                  <a:pos x="56" y="28"/>
                </a:cxn>
                <a:cxn ang="0">
                  <a:pos x="58" y="24"/>
                </a:cxn>
                <a:cxn ang="0">
                  <a:pos x="60" y="20"/>
                </a:cxn>
              </a:cxnLst>
              <a:rect l="0" t="0" r="r" b="b"/>
              <a:pathLst>
                <a:path w="60" h="30">
                  <a:moveTo>
                    <a:pt x="60" y="20"/>
                  </a:moveTo>
                  <a:lnTo>
                    <a:pt x="53" y="4"/>
                  </a:lnTo>
                  <a:lnTo>
                    <a:pt x="0" y="0"/>
                  </a:lnTo>
                  <a:lnTo>
                    <a:pt x="6" y="16"/>
                  </a:lnTo>
                  <a:lnTo>
                    <a:pt x="10" y="20"/>
                  </a:lnTo>
                  <a:lnTo>
                    <a:pt x="18" y="26"/>
                  </a:lnTo>
                  <a:lnTo>
                    <a:pt x="27" y="30"/>
                  </a:lnTo>
                  <a:lnTo>
                    <a:pt x="43" y="30"/>
                  </a:lnTo>
                  <a:lnTo>
                    <a:pt x="56" y="28"/>
                  </a:lnTo>
                  <a:lnTo>
                    <a:pt x="58" y="24"/>
                  </a:lnTo>
                  <a:lnTo>
                    <a:pt x="60" y="2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95" name="Freeform 23"/>
            <p:cNvSpPr>
              <a:spLocks/>
            </p:cNvSpPr>
            <p:nvPr/>
          </p:nvSpPr>
          <p:spPr bwMode="auto">
            <a:xfrm>
              <a:off x="830" y="1617"/>
              <a:ext cx="31" cy="15"/>
            </a:xfrm>
            <a:custGeom>
              <a:avLst/>
              <a:gdLst/>
              <a:ahLst/>
              <a:cxnLst>
                <a:cxn ang="0">
                  <a:pos x="60" y="20"/>
                </a:cxn>
                <a:cxn ang="0">
                  <a:pos x="52" y="4"/>
                </a:cxn>
                <a:cxn ang="0">
                  <a:pos x="0" y="0"/>
                </a:cxn>
                <a:cxn ang="0">
                  <a:pos x="6" y="16"/>
                </a:cxn>
                <a:cxn ang="0">
                  <a:pos x="10" y="20"/>
                </a:cxn>
                <a:cxn ang="0">
                  <a:pos x="15" y="26"/>
                </a:cxn>
                <a:cxn ang="0">
                  <a:pos x="21" y="27"/>
                </a:cxn>
                <a:cxn ang="0">
                  <a:pos x="31" y="29"/>
                </a:cxn>
                <a:cxn ang="0">
                  <a:pos x="48" y="31"/>
                </a:cxn>
                <a:cxn ang="0">
                  <a:pos x="54" y="27"/>
                </a:cxn>
                <a:cxn ang="0">
                  <a:pos x="58" y="24"/>
                </a:cxn>
                <a:cxn ang="0">
                  <a:pos x="60" y="20"/>
                </a:cxn>
              </a:cxnLst>
              <a:rect l="0" t="0" r="r" b="b"/>
              <a:pathLst>
                <a:path w="60" h="31">
                  <a:moveTo>
                    <a:pt x="60" y="20"/>
                  </a:moveTo>
                  <a:lnTo>
                    <a:pt x="52" y="4"/>
                  </a:lnTo>
                  <a:lnTo>
                    <a:pt x="0" y="0"/>
                  </a:lnTo>
                  <a:lnTo>
                    <a:pt x="6" y="16"/>
                  </a:lnTo>
                  <a:lnTo>
                    <a:pt x="10" y="20"/>
                  </a:lnTo>
                  <a:lnTo>
                    <a:pt x="15" y="26"/>
                  </a:lnTo>
                  <a:lnTo>
                    <a:pt x="21" y="27"/>
                  </a:lnTo>
                  <a:lnTo>
                    <a:pt x="31" y="29"/>
                  </a:lnTo>
                  <a:lnTo>
                    <a:pt x="48" y="31"/>
                  </a:lnTo>
                  <a:lnTo>
                    <a:pt x="54" y="27"/>
                  </a:lnTo>
                  <a:lnTo>
                    <a:pt x="58" y="24"/>
                  </a:lnTo>
                  <a:lnTo>
                    <a:pt x="60" y="2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96" name="Freeform 24"/>
            <p:cNvSpPr>
              <a:spLocks/>
            </p:cNvSpPr>
            <p:nvPr/>
          </p:nvSpPr>
          <p:spPr bwMode="auto">
            <a:xfrm>
              <a:off x="867" y="1620"/>
              <a:ext cx="31" cy="15"/>
            </a:xfrm>
            <a:custGeom>
              <a:avLst/>
              <a:gdLst/>
              <a:ahLst/>
              <a:cxnLst>
                <a:cxn ang="0">
                  <a:pos x="62" y="21"/>
                </a:cxn>
                <a:cxn ang="0">
                  <a:pos x="50" y="6"/>
                </a:cxn>
                <a:cxn ang="0">
                  <a:pos x="0" y="0"/>
                </a:cxn>
                <a:cxn ang="0">
                  <a:pos x="9" y="18"/>
                </a:cxn>
                <a:cxn ang="0">
                  <a:pos x="15" y="23"/>
                </a:cxn>
                <a:cxn ang="0">
                  <a:pos x="21" y="27"/>
                </a:cxn>
                <a:cxn ang="0">
                  <a:pos x="27" y="29"/>
                </a:cxn>
                <a:cxn ang="0">
                  <a:pos x="40" y="29"/>
                </a:cxn>
                <a:cxn ang="0">
                  <a:pos x="54" y="31"/>
                </a:cxn>
                <a:cxn ang="0">
                  <a:pos x="60" y="29"/>
                </a:cxn>
                <a:cxn ang="0">
                  <a:pos x="62" y="21"/>
                </a:cxn>
              </a:cxnLst>
              <a:rect l="0" t="0" r="r" b="b"/>
              <a:pathLst>
                <a:path w="62" h="31">
                  <a:moveTo>
                    <a:pt x="62" y="21"/>
                  </a:moveTo>
                  <a:lnTo>
                    <a:pt x="50" y="6"/>
                  </a:lnTo>
                  <a:lnTo>
                    <a:pt x="0" y="0"/>
                  </a:lnTo>
                  <a:lnTo>
                    <a:pt x="9" y="18"/>
                  </a:lnTo>
                  <a:lnTo>
                    <a:pt x="15" y="23"/>
                  </a:lnTo>
                  <a:lnTo>
                    <a:pt x="21" y="27"/>
                  </a:lnTo>
                  <a:lnTo>
                    <a:pt x="27" y="29"/>
                  </a:lnTo>
                  <a:lnTo>
                    <a:pt x="40" y="29"/>
                  </a:lnTo>
                  <a:lnTo>
                    <a:pt x="54" y="31"/>
                  </a:lnTo>
                  <a:lnTo>
                    <a:pt x="60" y="29"/>
                  </a:lnTo>
                  <a:lnTo>
                    <a:pt x="62" y="21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97" name="Freeform 25"/>
            <p:cNvSpPr>
              <a:spLocks/>
            </p:cNvSpPr>
            <p:nvPr/>
          </p:nvSpPr>
          <p:spPr bwMode="auto">
            <a:xfrm>
              <a:off x="942" y="1626"/>
              <a:ext cx="30" cy="15"/>
            </a:xfrm>
            <a:custGeom>
              <a:avLst/>
              <a:gdLst/>
              <a:ahLst/>
              <a:cxnLst>
                <a:cxn ang="0">
                  <a:pos x="6" y="15"/>
                </a:cxn>
                <a:cxn ang="0">
                  <a:pos x="10" y="21"/>
                </a:cxn>
                <a:cxn ang="0">
                  <a:pos x="12" y="23"/>
                </a:cxn>
                <a:cxn ang="0">
                  <a:pos x="17" y="27"/>
                </a:cxn>
                <a:cxn ang="0">
                  <a:pos x="39" y="29"/>
                </a:cxn>
                <a:cxn ang="0">
                  <a:pos x="48" y="25"/>
                </a:cxn>
                <a:cxn ang="0">
                  <a:pos x="54" y="23"/>
                </a:cxn>
                <a:cxn ang="0">
                  <a:pos x="60" y="19"/>
                </a:cxn>
                <a:cxn ang="0">
                  <a:pos x="52" y="4"/>
                </a:cxn>
                <a:cxn ang="0">
                  <a:pos x="0" y="0"/>
                </a:cxn>
                <a:cxn ang="0">
                  <a:pos x="6" y="15"/>
                </a:cxn>
              </a:cxnLst>
              <a:rect l="0" t="0" r="r" b="b"/>
              <a:pathLst>
                <a:path w="60" h="29">
                  <a:moveTo>
                    <a:pt x="6" y="15"/>
                  </a:moveTo>
                  <a:lnTo>
                    <a:pt x="10" y="21"/>
                  </a:lnTo>
                  <a:lnTo>
                    <a:pt x="12" y="23"/>
                  </a:lnTo>
                  <a:lnTo>
                    <a:pt x="17" y="27"/>
                  </a:lnTo>
                  <a:lnTo>
                    <a:pt x="39" y="29"/>
                  </a:lnTo>
                  <a:lnTo>
                    <a:pt x="48" y="25"/>
                  </a:lnTo>
                  <a:lnTo>
                    <a:pt x="54" y="23"/>
                  </a:lnTo>
                  <a:lnTo>
                    <a:pt x="60" y="19"/>
                  </a:lnTo>
                  <a:lnTo>
                    <a:pt x="52" y="4"/>
                  </a:lnTo>
                  <a:lnTo>
                    <a:pt x="0" y="0"/>
                  </a:lnTo>
                  <a:lnTo>
                    <a:pt x="6" y="15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98" name="Freeform 26"/>
            <p:cNvSpPr>
              <a:spLocks/>
            </p:cNvSpPr>
            <p:nvPr/>
          </p:nvSpPr>
          <p:spPr bwMode="auto">
            <a:xfrm>
              <a:off x="996" y="1647"/>
              <a:ext cx="14" cy="7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2" y="0"/>
                </a:cxn>
                <a:cxn ang="0">
                  <a:pos x="28" y="4"/>
                </a:cxn>
                <a:cxn ang="0">
                  <a:pos x="28" y="16"/>
                </a:cxn>
                <a:cxn ang="0">
                  <a:pos x="0" y="14"/>
                </a:cxn>
              </a:cxnLst>
              <a:rect l="0" t="0" r="r" b="b"/>
              <a:pathLst>
                <a:path w="28" h="16">
                  <a:moveTo>
                    <a:pt x="0" y="14"/>
                  </a:moveTo>
                  <a:lnTo>
                    <a:pt x="2" y="0"/>
                  </a:lnTo>
                  <a:lnTo>
                    <a:pt x="28" y="4"/>
                  </a:lnTo>
                  <a:lnTo>
                    <a:pt x="28" y="16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099" name="Freeform 27"/>
            <p:cNvSpPr>
              <a:spLocks/>
            </p:cNvSpPr>
            <p:nvPr/>
          </p:nvSpPr>
          <p:spPr bwMode="auto">
            <a:xfrm>
              <a:off x="1016" y="1644"/>
              <a:ext cx="39" cy="17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" y="0"/>
                </a:cxn>
                <a:cxn ang="0">
                  <a:pos x="80" y="5"/>
                </a:cxn>
                <a:cxn ang="0">
                  <a:pos x="78" y="34"/>
                </a:cxn>
                <a:cxn ang="0">
                  <a:pos x="0" y="29"/>
                </a:cxn>
              </a:cxnLst>
              <a:rect l="0" t="0" r="r" b="b"/>
              <a:pathLst>
                <a:path w="80" h="34">
                  <a:moveTo>
                    <a:pt x="0" y="29"/>
                  </a:moveTo>
                  <a:lnTo>
                    <a:pt x="2" y="0"/>
                  </a:lnTo>
                  <a:lnTo>
                    <a:pt x="80" y="5"/>
                  </a:lnTo>
                  <a:lnTo>
                    <a:pt x="78" y="3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00" name="Freeform 28"/>
            <p:cNvSpPr>
              <a:spLocks/>
            </p:cNvSpPr>
            <p:nvPr/>
          </p:nvSpPr>
          <p:spPr bwMode="auto">
            <a:xfrm>
              <a:off x="749" y="1660"/>
              <a:ext cx="573" cy="73"/>
            </a:xfrm>
            <a:custGeom>
              <a:avLst/>
              <a:gdLst/>
              <a:ahLst/>
              <a:cxnLst>
                <a:cxn ang="0">
                  <a:pos x="1146" y="31"/>
                </a:cxn>
                <a:cxn ang="0">
                  <a:pos x="812" y="0"/>
                </a:cxn>
                <a:cxn ang="0">
                  <a:pos x="812" y="40"/>
                </a:cxn>
                <a:cxn ang="0">
                  <a:pos x="801" y="48"/>
                </a:cxn>
                <a:cxn ang="0">
                  <a:pos x="781" y="58"/>
                </a:cxn>
                <a:cxn ang="0">
                  <a:pos x="758" y="65"/>
                </a:cxn>
                <a:cxn ang="0">
                  <a:pos x="719" y="71"/>
                </a:cxn>
                <a:cxn ang="0">
                  <a:pos x="665" y="77"/>
                </a:cxn>
                <a:cxn ang="0">
                  <a:pos x="615" y="77"/>
                </a:cxn>
                <a:cxn ang="0">
                  <a:pos x="578" y="75"/>
                </a:cxn>
                <a:cxn ang="0">
                  <a:pos x="537" y="71"/>
                </a:cxn>
                <a:cxn ang="0">
                  <a:pos x="496" y="65"/>
                </a:cxn>
                <a:cxn ang="0">
                  <a:pos x="450" y="58"/>
                </a:cxn>
                <a:cxn ang="0">
                  <a:pos x="427" y="52"/>
                </a:cxn>
                <a:cxn ang="0">
                  <a:pos x="394" y="40"/>
                </a:cxn>
                <a:cxn ang="0">
                  <a:pos x="388" y="34"/>
                </a:cxn>
                <a:cxn ang="0">
                  <a:pos x="386" y="19"/>
                </a:cxn>
                <a:cxn ang="0">
                  <a:pos x="264" y="7"/>
                </a:cxn>
                <a:cxn ang="0">
                  <a:pos x="149" y="34"/>
                </a:cxn>
                <a:cxn ang="0">
                  <a:pos x="0" y="67"/>
                </a:cxn>
                <a:cxn ang="0">
                  <a:pos x="745" y="145"/>
                </a:cxn>
                <a:cxn ang="0">
                  <a:pos x="1146" y="31"/>
                </a:cxn>
              </a:cxnLst>
              <a:rect l="0" t="0" r="r" b="b"/>
              <a:pathLst>
                <a:path w="1146" h="145">
                  <a:moveTo>
                    <a:pt x="1146" y="31"/>
                  </a:moveTo>
                  <a:lnTo>
                    <a:pt x="812" y="0"/>
                  </a:lnTo>
                  <a:lnTo>
                    <a:pt x="812" y="40"/>
                  </a:lnTo>
                  <a:lnTo>
                    <a:pt x="801" y="48"/>
                  </a:lnTo>
                  <a:lnTo>
                    <a:pt x="781" y="58"/>
                  </a:lnTo>
                  <a:lnTo>
                    <a:pt x="758" y="65"/>
                  </a:lnTo>
                  <a:lnTo>
                    <a:pt x="719" y="71"/>
                  </a:lnTo>
                  <a:lnTo>
                    <a:pt x="665" y="77"/>
                  </a:lnTo>
                  <a:lnTo>
                    <a:pt x="615" y="77"/>
                  </a:lnTo>
                  <a:lnTo>
                    <a:pt x="578" y="75"/>
                  </a:lnTo>
                  <a:lnTo>
                    <a:pt x="537" y="71"/>
                  </a:lnTo>
                  <a:lnTo>
                    <a:pt x="496" y="65"/>
                  </a:lnTo>
                  <a:lnTo>
                    <a:pt x="450" y="58"/>
                  </a:lnTo>
                  <a:lnTo>
                    <a:pt x="427" y="52"/>
                  </a:lnTo>
                  <a:lnTo>
                    <a:pt x="394" y="40"/>
                  </a:lnTo>
                  <a:lnTo>
                    <a:pt x="388" y="34"/>
                  </a:lnTo>
                  <a:lnTo>
                    <a:pt x="386" y="19"/>
                  </a:lnTo>
                  <a:lnTo>
                    <a:pt x="264" y="7"/>
                  </a:lnTo>
                  <a:lnTo>
                    <a:pt x="149" y="34"/>
                  </a:lnTo>
                  <a:lnTo>
                    <a:pt x="0" y="67"/>
                  </a:lnTo>
                  <a:lnTo>
                    <a:pt x="745" y="145"/>
                  </a:lnTo>
                  <a:lnTo>
                    <a:pt x="1146" y="3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01" name="Freeform 29"/>
            <p:cNvSpPr>
              <a:spLocks/>
            </p:cNvSpPr>
            <p:nvPr/>
          </p:nvSpPr>
          <p:spPr bwMode="auto">
            <a:xfrm>
              <a:off x="1088" y="1663"/>
              <a:ext cx="33" cy="19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0" y="18"/>
                </a:cxn>
                <a:cxn ang="0">
                  <a:pos x="0" y="37"/>
                </a:cxn>
                <a:cxn ang="0">
                  <a:pos x="66" y="16"/>
                </a:cxn>
                <a:cxn ang="0">
                  <a:pos x="66" y="0"/>
                </a:cxn>
              </a:cxnLst>
              <a:rect l="0" t="0" r="r" b="b"/>
              <a:pathLst>
                <a:path w="66" h="37">
                  <a:moveTo>
                    <a:pt x="66" y="0"/>
                  </a:moveTo>
                  <a:lnTo>
                    <a:pt x="0" y="18"/>
                  </a:lnTo>
                  <a:lnTo>
                    <a:pt x="0" y="37"/>
                  </a:lnTo>
                  <a:lnTo>
                    <a:pt x="66" y="16"/>
                  </a:lnTo>
                  <a:lnTo>
                    <a:pt x="66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02" name="Freeform 30"/>
            <p:cNvSpPr>
              <a:spLocks/>
            </p:cNvSpPr>
            <p:nvPr/>
          </p:nvSpPr>
          <p:spPr bwMode="auto">
            <a:xfrm>
              <a:off x="1121" y="1676"/>
              <a:ext cx="201" cy="82"/>
            </a:xfrm>
            <a:custGeom>
              <a:avLst/>
              <a:gdLst/>
              <a:ahLst/>
              <a:cxnLst>
                <a:cxn ang="0">
                  <a:pos x="401" y="23"/>
                </a:cxn>
                <a:cxn ang="0">
                  <a:pos x="401" y="0"/>
                </a:cxn>
                <a:cxn ang="0">
                  <a:pos x="0" y="114"/>
                </a:cxn>
                <a:cxn ang="0">
                  <a:pos x="2" y="164"/>
                </a:cxn>
                <a:cxn ang="0">
                  <a:pos x="399" y="46"/>
                </a:cxn>
                <a:cxn ang="0">
                  <a:pos x="401" y="23"/>
                </a:cxn>
              </a:cxnLst>
              <a:rect l="0" t="0" r="r" b="b"/>
              <a:pathLst>
                <a:path w="401" h="164">
                  <a:moveTo>
                    <a:pt x="401" y="23"/>
                  </a:moveTo>
                  <a:lnTo>
                    <a:pt x="401" y="0"/>
                  </a:lnTo>
                  <a:lnTo>
                    <a:pt x="0" y="114"/>
                  </a:lnTo>
                  <a:lnTo>
                    <a:pt x="2" y="164"/>
                  </a:lnTo>
                  <a:lnTo>
                    <a:pt x="399" y="46"/>
                  </a:lnTo>
                  <a:lnTo>
                    <a:pt x="401" y="2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03" name="Freeform 31"/>
            <p:cNvSpPr>
              <a:spLocks/>
            </p:cNvSpPr>
            <p:nvPr/>
          </p:nvSpPr>
          <p:spPr bwMode="auto">
            <a:xfrm>
              <a:off x="629" y="1687"/>
              <a:ext cx="795" cy="96"/>
            </a:xfrm>
            <a:custGeom>
              <a:avLst/>
              <a:gdLst/>
              <a:ahLst/>
              <a:cxnLst>
                <a:cxn ang="0">
                  <a:pos x="1590" y="15"/>
                </a:cxn>
                <a:cxn ang="0">
                  <a:pos x="1386" y="0"/>
                </a:cxn>
                <a:cxn ang="0">
                  <a:pos x="1384" y="23"/>
                </a:cxn>
                <a:cxn ang="0">
                  <a:pos x="987" y="141"/>
                </a:cxn>
                <a:cxn ang="0">
                  <a:pos x="496" y="91"/>
                </a:cxn>
                <a:cxn ang="0">
                  <a:pos x="298" y="68"/>
                </a:cxn>
                <a:cxn ang="0">
                  <a:pos x="240" y="62"/>
                </a:cxn>
                <a:cxn ang="0">
                  <a:pos x="238" y="58"/>
                </a:cxn>
                <a:cxn ang="0">
                  <a:pos x="240" y="13"/>
                </a:cxn>
                <a:cxn ang="0">
                  <a:pos x="0" y="70"/>
                </a:cxn>
                <a:cxn ang="0">
                  <a:pos x="1025" y="192"/>
                </a:cxn>
                <a:cxn ang="0">
                  <a:pos x="1134" y="159"/>
                </a:cxn>
                <a:cxn ang="0">
                  <a:pos x="1281" y="112"/>
                </a:cxn>
                <a:cxn ang="0">
                  <a:pos x="1590" y="15"/>
                </a:cxn>
              </a:cxnLst>
              <a:rect l="0" t="0" r="r" b="b"/>
              <a:pathLst>
                <a:path w="1590" h="192">
                  <a:moveTo>
                    <a:pt x="1590" y="15"/>
                  </a:moveTo>
                  <a:lnTo>
                    <a:pt x="1386" y="0"/>
                  </a:lnTo>
                  <a:lnTo>
                    <a:pt x="1384" y="23"/>
                  </a:lnTo>
                  <a:lnTo>
                    <a:pt x="987" y="141"/>
                  </a:lnTo>
                  <a:lnTo>
                    <a:pt x="496" y="91"/>
                  </a:lnTo>
                  <a:lnTo>
                    <a:pt x="298" y="68"/>
                  </a:lnTo>
                  <a:lnTo>
                    <a:pt x="240" y="62"/>
                  </a:lnTo>
                  <a:lnTo>
                    <a:pt x="238" y="58"/>
                  </a:lnTo>
                  <a:lnTo>
                    <a:pt x="240" y="13"/>
                  </a:lnTo>
                  <a:lnTo>
                    <a:pt x="0" y="70"/>
                  </a:lnTo>
                  <a:lnTo>
                    <a:pt x="1025" y="192"/>
                  </a:lnTo>
                  <a:lnTo>
                    <a:pt x="1134" y="159"/>
                  </a:lnTo>
                  <a:lnTo>
                    <a:pt x="1281" y="112"/>
                  </a:lnTo>
                  <a:lnTo>
                    <a:pt x="1590" y="1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04" name="Freeform 32"/>
            <p:cNvSpPr>
              <a:spLocks/>
            </p:cNvSpPr>
            <p:nvPr/>
          </p:nvSpPr>
          <p:spPr bwMode="auto">
            <a:xfrm>
              <a:off x="628" y="1722"/>
              <a:ext cx="514" cy="151"/>
            </a:xfrm>
            <a:custGeom>
              <a:avLst/>
              <a:gdLst/>
              <a:ahLst/>
              <a:cxnLst>
                <a:cxn ang="0">
                  <a:pos x="989" y="279"/>
                </a:cxn>
                <a:cxn ang="0">
                  <a:pos x="989" y="296"/>
                </a:cxn>
                <a:cxn ang="0">
                  <a:pos x="1027" y="300"/>
                </a:cxn>
                <a:cxn ang="0">
                  <a:pos x="1027" y="122"/>
                </a:cxn>
                <a:cxn ang="0">
                  <a:pos x="2" y="0"/>
                </a:cxn>
                <a:cxn ang="0">
                  <a:pos x="0" y="157"/>
                </a:cxn>
                <a:cxn ang="0">
                  <a:pos x="989" y="279"/>
                </a:cxn>
              </a:cxnLst>
              <a:rect l="0" t="0" r="r" b="b"/>
              <a:pathLst>
                <a:path w="1027" h="300">
                  <a:moveTo>
                    <a:pt x="989" y="279"/>
                  </a:moveTo>
                  <a:lnTo>
                    <a:pt x="989" y="296"/>
                  </a:lnTo>
                  <a:lnTo>
                    <a:pt x="1027" y="300"/>
                  </a:lnTo>
                  <a:lnTo>
                    <a:pt x="1027" y="122"/>
                  </a:lnTo>
                  <a:lnTo>
                    <a:pt x="2" y="0"/>
                  </a:lnTo>
                  <a:lnTo>
                    <a:pt x="0" y="157"/>
                  </a:lnTo>
                  <a:lnTo>
                    <a:pt x="989" y="27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05" name="Freeform 33"/>
            <p:cNvSpPr>
              <a:spLocks/>
            </p:cNvSpPr>
            <p:nvPr/>
          </p:nvSpPr>
          <p:spPr bwMode="auto">
            <a:xfrm>
              <a:off x="1270" y="1695"/>
              <a:ext cx="154" cy="132"/>
            </a:xfrm>
            <a:custGeom>
              <a:avLst/>
              <a:gdLst/>
              <a:ahLst/>
              <a:cxnLst>
                <a:cxn ang="0">
                  <a:pos x="2" y="264"/>
                </a:cxn>
                <a:cxn ang="0">
                  <a:pos x="177" y="208"/>
                </a:cxn>
                <a:cxn ang="0">
                  <a:pos x="237" y="184"/>
                </a:cxn>
                <a:cxn ang="0">
                  <a:pos x="307" y="159"/>
                </a:cxn>
                <a:cxn ang="0">
                  <a:pos x="309" y="0"/>
                </a:cxn>
                <a:cxn ang="0">
                  <a:pos x="0" y="97"/>
                </a:cxn>
                <a:cxn ang="0">
                  <a:pos x="2" y="264"/>
                </a:cxn>
              </a:cxnLst>
              <a:rect l="0" t="0" r="r" b="b"/>
              <a:pathLst>
                <a:path w="309" h="264">
                  <a:moveTo>
                    <a:pt x="2" y="264"/>
                  </a:moveTo>
                  <a:lnTo>
                    <a:pt x="177" y="208"/>
                  </a:lnTo>
                  <a:lnTo>
                    <a:pt x="237" y="184"/>
                  </a:lnTo>
                  <a:lnTo>
                    <a:pt x="307" y="159"/>
                  </a:lnTo>
                  <a:lnTo>
                    <a:pt x="309" y="0"/>
                  </a:lnTo>
                  <a:lnTo>
                    <a:pt x="0" y="97"/>
                  </a:lnTo>
                  <a:lnTo>
                    <a:pt x="2" y="26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06" name="Freeform 34"/>
            <p:cNvSpPr>
              <a:spLocks/>
            </p:cNvSpPr>
            <p:nvPr/>
          </p:nvSpPr>
          <p:spPr bwMode="auto">
            <a:xfrm>
              <a:off x="1196" y="1744"/>
              <a:ext cx="75" cy="109"/>
            </a:xfrm>
            <a:custGeom>
              <a:avLst/>
              <a:gdLst/>
              <a:ahLst/>
              <a:cxnLst>
                <a:cxn ang="0">
                  <a:pos x="149" y="167"/>
                </a:cxn>
                <a:cxn ang="0">
                  <a:pos x="147" y="0"/>
                </a:cxn>
                <a:cxn ang="0">
                  <a:pos x="0" y="47"/>
                </a:cxn>
                <a:cxn ang="0">
                  <a:pos x="4" y="219"/>
                </a:cxn>
                <a:cxn ang="0">
                  <a:pos x="149" y="167"/>
                </a:cxn>
              </a:cxnLst>
              <a:rect l="0" t="0" r="r" b="b"/>
              <a:pathLst>
                <a:path w="149" h="219">
                  <a:moveTo>
                    <a:pt x="149" y="167"/>
                  </a:moveTo>
                  <a:lnTo>
                    <a:pt x="147" y="0"/>
                  </a:lnTo>
                  <a:lnTo>
                    <a:pt x="0" y="47"/>
                  </a:lnTo>
                  <a:lnTo>
                    <a:pt x="4" y="219"/>
                  </a:lnTo>
                  <a:lnTo>
                    <a:pt x="149" y="167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07" name="Freeform 35"/>
            <p:cNvSpPr>
              <a:spLocks/>
            </p:cNvSpPr>
            <p:nvPr/>
          </p:nvSpPr>
          <p:spPr bwMode="auto">
            <a:xfrm>
              <a:off x="1142" y="1767"/>
              <a:ext cx="56" cy="106"/>
            </a:xfrm>
            <a:custGeom>
              <a:avLst/>
              <a:gdLst/>
              <a:ahLst/>
              <a:cxnLst>
                <a:cxn ang="0">
                  <a:pos x="113" y="172"/>
                </a:cxn>
                <a:cxn ang="0">
                  <a:pos x="109" y="0"/>
                </a:cxn>
                <a:cxn ang="0">
                  <a:pos x="0" y="33"/>
                </a:cxn>
                <a:cxn ang="0">
                  <a:pos x="0" y="211"/>
                </a:cxn>
                <a:cxn ang="0">
                  <a:pos x="105" y="174"/>
                </a:cxn>
                <a:cxn ang="0">
                  <a:pos x="113" y="172"/>
                </a:cxn>
              </a:cxnLst>
              <a:rect l="0" t="0" r="r" b="b"/>
              <a:pathLst>
                <a:path w="113" h="211">
                  <a:moveTo>
                    <a:pt x="113" y="172"/>
                  </a:moveTo>
                  <a:lnTo>
                    <a:pt x="109" y="0"/>
                  </a:lnTo>
                  <a:lnTo>
                    <a:pt x="0" y="33"/>
                  </a:lnTo>
                  <a:lnTo>
                    <a:pt x="0" y="211"/>
                  </a:lnTo>
                  <a:lnTo>
                    <a:pt x="105" y="174"/>
                  </a:lnTo>
                  <a:lnTo>
                    <a:pt x="113" y="172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08" name="Freeform 36"/>
            <p:cNvSpPr>
              <a:spLocks/>
            </p:cNvSpPr>
            <p:nvPr/>
          </p:nvSpPr>
          <p:spPr bwMode="auto">
            <a:xfrm>
              <a:off x="1142" y="1854"/>
              <a:ext cx="53" cy="36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07" y="37"/>
                </a:cxn>
                <a:cxn ang="0">
                  <a:pos x="105" y="0"/>
                </a:cxn>
                <a:cxn ang="0">
                  <a:pos x="0" y="37"/>
                </a:cxn>
                <a:cxn ang="0">
                  <a:pos x="0" y="72"/>
                </a:cxn>
              </a:cxnLst>
              <a:rect l="0" t="0" r="r" b="b"/>
              <a:pathLst>
                <a:path w="107" h="72">
                  <a:moveTo>
                    <a:pt x="0" y="72"/>
                  </a:moveTo>
                  <a:lnTo>
                    <a:pt x="107" y="37"/>
                  </a:lnTo>
                  <a:lnTo>
                    <a:pt x="105" y="0"/>
                  </a:lnTo>
                  <a:lnTo>
                    <a:pt x="0" y="37"/>
                  </a:lnTo>
                  <a:lnTo>
                    <a:pt x="0" y="72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09" name="Freeform 37"/>
            <p:cNvSpPr>
              <a:spLocks/>
            </p:cNvSpPr>
            <p:nvPr/>
          </p:nvSpPr>
          <p:spPr bwMode="auto">
            <a:xfrm>
              <a:off x="1358" y="1787"/>
              <a:ext cx="30" cy="13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58" y="26"/>
                </a:cxn>
                <a:cxn ang="0">
                  <a:pos x="60" y="0"/>
                </a:cxn>
                <a:cxn ang="0">
                  <a:pos x="0" y="24"/>
                </a:cxn>
              </a:cxnLst>
              <a:rect l="0" t="0" r="r" b="b"/>
              <a:pathLst>
                <a:path w="60" h="26">
                  <a:moveTo>
                    <a:pt x="0" y="24"/>
                  </a:moveTo>
                  <a:lnTo>
                    <a:pt x="58" y="26"/>
                  </a:lnTo>
                  <a:lnTo>
                    <a:pt x="60" y="0"/>
                  </a:lnTo>
                  <a:lnTo>
                    <a:pt x="0" y="2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10" name="Freeform 38"/>
            <p:cNvSpPr>
              <a:spLocks/>
            </p:cNvSpPr>
            <p:nvPr/>
          </p:nvSpPr>
          <p:spPr bwMode="auto">
            <a:xfrm>
              <a:off x="1387" y="1775"/>
              <a:ext cx="36" cy="25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2" y="25"/>
                </a:cxn>
                <a:cxn ang="0">
                  <a:pos x="0" y="51"/>
                </a:cxn>
                <a:cxn ang="0">
                  <a:pos x="70" y="27"/>
                </a:cxn>
                <a:cxn ang="0">
                  <a:pos x="72" y="0"/>
                </a:cxn>
              </a:cxnLst>
              <a:rect l="0" t="0" r="r" b="b"/>
              <a:pathLst>
                <a:path w="72" h="51">
                  <a:moveTo>
                    <a:pt x="72" y="0"/>
                  </a:moveTo>
                  <a:lnTo>
                    <a:pt x="2" y="25"/>
                  </a:lnTo>
                  <a:lnTo>
                    <a:pt x="0" y="51"/>
                  </a:lnTo>
                  <a:lnTo>
                    <a:pt x="70" y="27"/>
                  </a:lnTo>
                  <a:lnTo>
                    <a:pt x="72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11" name="Freeform 39"/>
            <p:cNvSpPr>
              <a:spLocks/>
            </p:cNvSpPr>
            <p:nvPr/>
          </p:nvSpPr>
          <p:spPr bwMode="auto">
            <a:xfrm>
              <a:off x="1122" y="1871"/>
              <a:ext cx="20" cy="19"/>
            </a:xfrm>
            <a:custGeom>
              <a:avLst/>
              <a:gdLst/>
              <a:ahLst/>
              <a:cxnLst>
                <a:cxn ang="0">
                  <a:pos x="38" y="39"/>
                </a:cxn>
                <a:cxn ang="0">
                  <a:pos x="38" y="4"/>
                </a:cxn>
                <a:cxn ang="0">
                  <a:pos x="0" y="0"/>
                </a:cxn>
                <a:cxn ang="0">
                  <a:pos x="2" y="37"/>
                </a:cxn>
                <a:cxn ang="0">
                  <a:pos x="38" y="39"/>
                </a:cxn>
              </a:cxnLst>
              <a:rect l="0" t="0" r="r" b="b"/>
              <a:pathLst>
                <a:path w="38" h="39">
                  <a:moveTo>
                    <a:pt x="38" y="39"/>
                  </a:moveTo>
                  <a:lnTo>
                    <a:pt x="38" y="4"/>
                  </a:lnTo>
                  <a:lnTo>
                    <a:pt x="0" y="0"/>
                  </a:lnTo>
                  <a:lnTo>
                    <a:pt x="2" y="37"/>
                  </a:lnTo>
                  <a:lnTo>
                    <a:pt x="38" y="3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12" name="Freeform 40"/>
            <p:cNvSpPr>
              <a:spLocks/>
            </p:cNvSpPr>
            <p:nvPr/>
          </p:nvSpPr>
          <p:spPr bwMode="auto">
            <a:xfrm>
              <a:off x="635" y="1761"/>
              <a:ext cx="5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2" y="2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2"/>
                </a:cxn>
                <a:cxn ang="0">
                  <a:pos x="12" y="8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12" y="2"/>
                  </a:lnTo>
                  <a:lnTo>
                    <a:pt x="6" y="0"/>
                  </a:lnTo>
                  <a:lnTo>
                    <a:pt x="4" y="0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2"/>
                  </a:lnTo>
                  <a:lnTo>
                    <a:pt x="12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13" name="Freeform 41"/>
            <p:cNvSpPr>
              <a:spLocks/>
            </p:cNvSpPr>
            <p:nvPr/>
          </p:nvSpPr>
          <p:spPr bwMode="auto">
            <a:xfrm>
              <a:off x="644" y="1779"/>
              <a:ext cx="6" cy="4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5" y="10"/>
                </a:cxn>
                <a:cxn ang="0">
                  <a:pos x="7" y="10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2" y="8"/>
                  </a:lnTo>
                  <a:lnTo>
                    <a:pt x="5" y="10"/>
                  </a:lnTo>
                  <a:lnTo>
                    <a:pt x="7" y="10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14" name="Freeform 42"/>
            <p:cNvSpPr>
              <a:spLocks/>
            </p:cNvSpPr>
            <p:nvPr/>
          </p:nvSpPr>
          <p:spPr bwMode="auto">
            <a:xfrm>
              <a:off x="635" y="1789"/>
              <a:ext cx="5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2"/>
                </a:cxn>
                <a:cxn ang="0">
                  <a:pos x="12" y="8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2"/>
                  </a:lnTo>
                  <a:lnTo>
                    <a:pt x="12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15" name="Freeform 43"/>
            <p:cNvSpPr>
              <a:spLocks/>
            </p:cNvSpPr>
            <p:nvPr/>
          </p:nvSpPr>
          <p:spPr bwMode="auto">
            <a:xfrm>
              <a:off x="635" y="1734"/>
              <a:ext cx="5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16" name="Freeform 44"/>
            <p:cNvSpPr>
              <a:spLocks/>
            </p:cNvSpPr>
            <p:nvPr/>
          </p:nvSpPr>
          <p:spPr bwMode="auto">
            <a:xfrm>
              <a:off x="644" y="1748"/>
              <a:ext cx="5" cy="5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5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3" y="12"/>
                </a:cxn>
                <a:cxn ang="0">
                  <a:pos x="9" y="6"/>
                </a:cxn>
              </a:cxnLst>
              <a:rect l="0" t="0" r="r" b="b"/>
              <a:pathLst>
                <a:path w="9" h="12">
                  <a:moveTo>
                    <a:pt x="9" y="6"/>
                  </a:moveTo>
                  <a:lnTo>
                    <a:pt x="5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3" y="12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17" name="Freeform 45"/>
            <p:cNvSpPr>
              <a:spLocks/>
            </p:cNvSpPr>
            <p:nvPr/>
          </p:nvSpPr>
          <p:spPr bwMode="auto">
            <a:xfrm>
              <a:off x="664" y="1780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18" name="Freeform 46"/>
            <p:cNvSpPr>
              <a:spLocks/>
            </p:cNvSpPr>
            <p:nvPr/>
          </p:nvSpPr>
          <p:spPr bwMode="auto">
            <a:xfrm>
              <a:off x="663" y="1750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4" y="10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6"/>
                  </a:lnTo>
                  <a:lnTo>
                    <a:pt x="4" y="10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19" name="Freeform 47"/>
            <p:cNvSpPr>
              <a:spLocks/>
            </p:cNvSpPr>
            <p:nvPr/>
          </p:nvSpPr>
          <p:spPr bwMode="auto">
            <a:xfrm>
              <a:off x="654" y="1792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20" name="Freeform 48"/>
            <p:cNvSpPr>
              <a:spLocks/>
            </p:cNvSpPr>
            <p:nvPr/>
          </p:nvSpPr>
          <p:spPr bwMode="auto">
            <a:xfrm>
              <a:off x="673" y="1766"/>
              <a:ext cx="5" cy="6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9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4" y="11"/>
                </a:cxn>
                <a:cxn ang="0">
                  <a:pos x="9" y="6"/>
                </a:cxn>
              </a:cxnLst>
              <a:rect l="0" t="0" r="r" b="b"/>
              <a:pathLst>
                <a:path w="9" h="11">
                  <a:moveTo>
                    <a:pt x="9" y="6"/>
                  </a:moveTo>
                  <a:lnTo>
                    <a:pt x="9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4" y="11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21" name="Freeform 49"/>
            <p:cNvSpPr>
              <a:spLocks/>
            </p:cNvSpPr>
            <p:nvPr/>
          </p:nvSpPr>
          <p:spPr bwMode="auto">
            <a:xfrm>
              <a:off x="654" y="1764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6" y="10"/>
                </a:cxn>
                <a:cxn ang="0">
                  <a:pos x="10" y="6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6"/>
                  </a:lnTo>
                  <a:lnTo>
                    <a:pt x="6" y="10"/>
                  </a:lnTo>
                  <a:lnTo>
                    <a:pt x="10" y="6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22" name="Freeform 50"/>
            <p:cNvSpPr>
              <a:spLocks/>
            </p:cNvSpPr>
            <p:nvPr/>
          </p:nvSpPr>
          <p:spPr bwMode="auto">
            <a:xfrm>
              <a:off x="654" y="1736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4" y="11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6"/>
                  </a:lnTo>
                  <a:lnTo>
                    <a:pt x="0" y="8"/>
                  </a:lnTo>
                  <a:lnTo>
                    <a:pt x="4" y="11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23" name="Freeform 51"/>
            <p:cNvSpPr>
              <a:spLocks/>
            </p:cNvSpPr>
            <p:nvPr/>
          </p:nvSpPr>
          <p:spPr bwMode="auto">
            <a:xfrm>
              <a:off x="673" y="1739"/>
              <a:ext cx="5" cy="5"/>
            </a:xfrm>
            <a:custGeom>
              <a:avLst/>
              <a:gdLst/>
              <a:ahLst/>
              <a:cxnLst>
                <a:cxn ang="0">
                  <a:pos x="9" y="3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4" y="9"/>
                </a:cxn>
                <a:cxn ang="0">
                  <a:pos x="9" y="7"/>
                </a:cxn>
                <a:cxn ang="0">
                  <a:pos x="9" y="3"/>
                </a:cxn>
              </a:cxnLst>
              <a:rect l="0" t="0" r="r" b="b"/>
              <a:pathLst>
                <a:path w="9" h="9">
                  <a:moveTo>
                    <a:pt x="9" y="3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4" y="9"/>
                  </a:lnTo>
                  <a:lnTo>
                    <a:pt x="9" y="7"/>
                  </a:lnTo>
                  <a:lnTo>
                    <a:pt x="9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24" name="Freeform 52"/>
            <p:cNvSpPr>
              <a:spLocks/>
            </p:cNvSpPr>
            <p:nvPr/>
          </p:nvSpPr>
          <p:spPr bwMode="auto">
            <a:xfrm>
              <a:off x="673" y="1794"/>
              <a:ext cx="5" cy="5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9" y="8"/>
                </a:cxn>
                <a:cxn ang="0">
                  <a:pos x="9" y="6"/>
                </a:cxn>
              </a:cxnLst>
              <a:rect l="0" t="0" r="r" b="b"/>
              <a:pathLst>
                <a:path w="9" h="10">
                  <a:moveTo>
                    <a:pt x="9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9" y="8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25" name="Freeform 53"/>
            <p:cNvSpPr>
              <a:spLocks/>
            </p:cNvSpPr>
            <p:nvPr/>
          </p:nvSpPr>
          <p:spPr bwMode="auto">
            <a:xfrm>
              <a:off x="682" y="1782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4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1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10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4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1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26" name="Freeform 54"/>
            <p:cNvSpPr>
              <a:spLocks/>
            </p:cNvSpPr>
            <p:nvPr/>
          </p:nvSpPr>
          <p:spPr bwMode="auto">
            <a:xfrm>
              <a:off x="682" y="1752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7"/>
                </a:cxn>
                <a:cxn ang="0">
                  <a:pos x="4" y="11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6" y="0"/>
                  </a:lnTo>
                  <a:lnTo>
                    <a:pt x="2" y="0"/>
                  </a:lnTo>
                  <a:lnTo>
                    <a:pt x="0" y="6"/>
                  </a:lnTo>
                  <a:lnTo>
                    <a:pt x="0" y="7"/>
                  </a:lnTo>
                  <a:lnTo>
                    <a:pt x="4" y="11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27" name="Freeform 55"/>
            <p:cNvSpPr>
              <a:spLocks/>
            </p:cNvSpPr>
            <p:nvPr/>
          </p:nvSpPr>
          <p:spPr bwMode="auto">
            <a:xfrm>
              <a:off x="692" y="1797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11" y="2"/>
                </a:cxn>
                <a:cxn ang="0">
                  <a:pos x="7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4" y="10"/>
                </a:cxn>
                <a:cxn ang="0">
                  <a:pos x="7" y="10"/>
                </a:cxn>
                <a:cxn ang="0">
                  <a:pos x="11" y="8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11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8"/>
                  </a:lnTo>
                  <a:lnTo>
                    <a:pt x="4" y="10"/>
                  </a:lnTo>
                  <a:lnTo>
                    <a:pt x="7" y="10"/>
                  </a:lnTo>
                  <a:lnTo>
                    <a:pt x="11" y="8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28" name="Freeform 56"/>
            <p:cNvSpPr>
              <a:spLocks/>
            </p:cNvSpPr>
            <p:nvPr/>
          </p:nvSpPr>
          <p:spPr bwMode="auto">
            <a:xfrm>
              <a:off x="701" y="1755"/>
              <a:ext cx="5" cy="5"/>
            </a:xfrm>
            <a:custGeom>
              <a:avLst/>
              <a:gdLst/>
              <a:ahLst/>
              <a:cxnLst>
                <a:cxn ang="0">
                  <a:pos x="12" y="3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5"/>
                </a:cxn>
                <a:cxn ang="0">
                  <a:pos x="6" y="9"/>
                </a:cxn>
                <a:cxn ang="0">
                  <a:pos x="12" y="3"/>
                </a:cxn>
              </a:cxnLst>
              <a:rect l="0" t="0" r="r" b="b"/>
              <a:pathLst>
                <a:path w="12" h="9">
                  <a:moveTo>
                    <a:pt x="12" y="3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0" y="5"/>
                  </a:lnTo>
                  <a:lnTo>
                    <a:pt x="6" y="9"/>
                  </a:lnTo>
                  <a:lnTo>
                    <a:pt x="12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29" name="Freeform 57"/>
            <p:cNvSpPr>
              <a:spLocks/>
            </p:cNvSpPr>
            <p:nvPr/>
          </p:nvSpPr>
          <p:spPr bwMode="auto">
            <a:xfrm>
              <a:off x="693" y="1769"/>
              <a:ext cx="5" cy="5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5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3" y="9"/>
                </a:cxn>
                <a:cxn ang="0">
                  <a:pos x="9" y="7"/>
                </a:cxn>
                <a:cxn ang="0">
                  <a:pos x="9" y="4"/>
                </a:cxn>
              </a:cxnLst>
              <a:rect l="0" t="0" r="r" b="b"/>
              <a:pathLst>
                <a:path w="9" h="9">
                  <a:moveTo>
                    <a:pt x="9" y="4"/>
                  </a:moveTo>
                  <a:lnTo>
                    <a:pt x="5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3" y="9"/>
                  </a:lnTo>
                  <a:lnTo>
                    <a:pt x="9" y="7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30" name="Freeform 58"/>
            <p:cNvSpPr>
              <a:spLocks/>
            </p:cNvSpPr>
            <p:nvPr/>
          </p:nvSpPr>
          <p:spPr bwMode="auto">
            <a:xfrm>
              <a:off x="702" y="1785"/>
              <a:ext cx="4" cy="5"/>
            </a:xfrm>
            <a:custGeom>
              <a:avLst/>
              <a:gdLst/>
              <a:ahLst/>
              <a:cxnLst>
                <a:cxn ang="0">
                  <a:pos x="10" y="3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6" y="9"/>
                </a:cxn>
                <a:cxn ang="0">
                  <a:pos x="10" y="7"/>
                </a:cxn>
                <a:cxn ang="0">
                  <a:pos x="10" y="3"/>
                </a:cxn>
              </a:cxnLst>
              <a:rect l="0" t="0" r="r" b="b"/>
              <a:pathLst>
                <a:path w="10" h="9">
                  <a:moveTo>
                    <a:pt x="10" y="3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6" y="9"/>
                  </a:lnTo>
                  <a:lnTo>
                    <a:pt x="10" y="7"/>
                  </a:lnTo>
                  <a:lnTo>
                    <a:pt x="10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31" name="Freeform 59"/>
            <p:cNvSpPr>
              <a:spLocks/>
            </p:cNvSpPr>
            <p:nvPr/>
          </p:nvSpPr>
          <p:spPr bwMode="auto">
            <a:xfrm>
              <a:off x="692" y="1741"/>
              <a:ext cx="6" cy="5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5" y="10"/>
                </a:cxn>
                <a:cxn ang="0">
                  <a:pos x="9" y="8"/>
                </a:cxn>
                <a:cxn ang="0">
                  <a:pos x="11" y="6"/>
                </a:cxn>
              </a:cxnLst>
              <a:rect l="0" t="0" r="r" b="b"/>
              <a:pathLst>
                <a:path w="11" h="10">
                  <a:moveTo>
                    <a:pt x="11" y="6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5" y="10"/>
                  </a:lnTo>
                  <a:lnTo>
                    <a:pt x="9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32" name="Freeform 60"/>
            <p:cNvSpPr>
              <a:spLocks/>
            </p:cNvSpPr>
            <p:nvPr/>
          </p:nvSpPr>
          <p:spPr bwMode="auto">
            <a:xfrm>
              <a:off x="731" y="1801"/>
              <a:ext cx="4" cy="6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7"/>
                </a:cxn>
                <a:cxn ang="0">
                  <a:pos x="4" y="11"/>
                </a:cxn>
                <a:cxn ang="0">
                  <a:pos x="10" y="7"/>
                </a:cxn>
                <a:cxn ang="0">
                  <a:pos x="10" y="5"/>
                </a:cxn>
              </a:cxnLst>
              <a:rect l="0" t="0" r="r" b="b"/>
              <a:pathLst>
                <a:path w="10" h="11">
                  <a:moveTo>
                    <a:pt x="10" y="5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7"/>
                  </a:lnTo>
                  <a:lnTo>
                    <a:pt x="4" y="11"/>
                  </a:lnTo>
                  <a:lnTo>
                    <a:pt x="10" y="7"/>
                  </a:lnTo>
                  <a:lnTo>
                    <a:pt x="10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33" name="Freeform 61"/>
            <p:cNvSpPr>
              <a:spLocks/>
            </p:cNvSpPr>
            <p:nvPr/>
          </p:nvSpPr>
          <p:spPr bwMode="auto">
            <a:xfrm>
              <a:off x="711" y="1799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9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9">
                  <a:moveTo>
                    <a:pt x="10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9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34" name="Freeform 62"/>
            <p:cNvSpPr>
              <a:spLocks/>
            </p:cNvSpPr>
            <p:nvPr/>
          </p:nvSpPr>
          <p:spPr bwMode="auto">
            <a:xfrm>
              <a:off x="739" y="1790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11" y="2"/>
                </a:cxn>
                <a:cxn ang="0">
                  <a:pos x="9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2" y="6"/>
                </a:cxn>
                <a:cxn ang="0">
                  <a:pos x="4" y="10"/>
                </a:cxn>
                <a:cxn ang="0">
                  <a:pos x="9" y="10"/>
                </a:cxn>
                <a:cxn ang="0">
                  <a:pos x="11" y="6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11" y="2"/>
                  </a:lnTo>
                  <a:lnTo>
                    <a:pt x="9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6"/>
                  </a:lnTo>
                  <a:lnTo>
                    <a:pt x="4" y="10"/>
                  </a:lnTo>
                  <a:lnTo>
                    <a:pt x="9" y="10"/>
                  </a:lnTo>
                  <a:lnTo>
                    <a:pt x="11" y="6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35" name="Freeform 63"/>
            <p:cNvSpPr>
              <a:spLocks/>
            </p:cNvSpPr>
            <p:nvPr/>
          </p:nvSpPr>
          <p:spPr bwMode="auto">
            <a:xfrm>
              <a:off x="720" y="1757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36" name="Freeform 64"/>
            <p:cNvSpPr>
              <a:spLocks/>
            </p:cNvSpPr>
            <p:nvPr/>
          </p:nvSpPr>
          <p:spPr bwMode="auto">
            <a:xfrm>
              <a:off x="738" y="1759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9" y="0"/>
                </a:cxn>
                <a:cxn ang="0">
                  <a:pos x="4" y="0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2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2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37" name="Freeform 65"/>
            <p:cNvSpPr>
              <a:spLocks/>
            </p:cNvSpPr>
            <p:nvPr/>
          </p:nvSpPr>
          <p:spPr bwMode="auto">
            <a:xfrm>
              <a:off x="731" y="1746"/>
              <a:ext cx="4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38" name="Freeform 66"/>
            <p:cNvSpPr>
              <a:spLocks/>
            </p:cNvSpPr>
            <p:nvPr/>
          </p:nvSpPr>
          <p:spPr bwMode="auto">
            <a:xfrm>
              <a:off x="731" y="1773"/>
              <a:ext cx="4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2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2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39" name="Freeform 67"/>
            <p:cNvSpPr>
              <a:spLocks/>
            </p:cNvSpPr>
            <p:nvPr/>
          </p:nvSpPr>
          <p:spPr bwMode="auto">
            <a:xfrm>
              <a:off x="711" y="1744"/>
              <a:ext cx="5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4" y="10"/>
                </a:cxn>
                <a:cxn ang="0">
                  <a:pos x="10" y="6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4" y="10"/>
                  </a:lnTo>
                  <a:lnTo>
                    <a:pt x="10" y="6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40" name="Freeform 68"/>
            <p:cNvSpPr>
              <a:spLocks/>
            </p:cNvSpPr>
            <p:nvPr/>
          </p:nvSpPr>
          <p:spPr bwMode="auto">
            <a:xfrm>
              <a:off x="721" y="1787"/>
              <a:ext cx="5" cy="5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6" y="10"/>
                </a:cxn>
                <a:cxn ang="0">
                  <a:pos x="8" y="10"/>
                </a:cxn>
                <a:cxn ang="0">
                  <a:pos x="9" y="8"/>
                </a:cxn>
                <a:cxn ang="0">
                  <a:pos x="9" y="6"/>
                </a:cxn>
              </a:cxnLst>
              <a:rect l="0" t="0" r="r" b="b"/>
              <a:pathLst>
                <a:path w="9" h="10">
                  <a:moveTo>
                    <a:pt x="9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9" y="8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41" name="Freeform 69"/>
            <p:cNvSpPr>
              <a:spLocks/>
            </p:cNvSpPr>
            <p:nvPr/>
          </p:nvSpPr>
          <p:spPr bwMode="auto">
            <a:xfrm>
              <a:off x="711" y="1771"/>
              <a:ext cx="5" cy="5"/>
            </a:xfrm>
            <a:custGeom>
              <a:avLst/>
              <a:gdLst/>
              <a:ahLst/>
              <a:cxnLst>
                <a:cxn ang="0">
                  <a:pos x="10" y="3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7"/>
                </a:cxn>
                <a:cxn ang="0">
                  <a:pos x="6" y="9"/>
                </a:cxn>
                <a:cxn ang="0">
                  <a:pos x="10" y="7"/>
                </a:cxn>
                <a:cxn ang="0">
                  <a:pos x="10" y="3"/>
                </a:cxn>
              </a:cxnLst>
              <a:rect l="0" t="0" r="r" b="b"/>
              <a:pathLst>
                <a:path w="10" h="9">
                  <a:moveTo>
                    <a:pt x="10" y="3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7"/>
                  </a:lnTo>
                  <a:lnTo>
                    <a:pt x="6" y="9"/>
                  </a:lnTo>
                  <a:lnTo>
                    <a:pt x="10" y="7"/>
                  </a:lnTo>
                  <a:lnTo>
                    <a:pt x="10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42" name="Freeform 70"/>
            <p:cNvSpPr>
              <a:spLocks/>
            </p:cNvSpPr>
            <p:nvPr/>
          </p:nvSpPr>
          <p:spPr bwMode="auto">
            <a:xfrm>
              <a:off x="761" y="1792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4" y="10"/>
                </a:cxn>
                <a:cxn ang="0">
                  <a:pos x="6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10" y="2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2" y="10"/>
                  </a:lnTo>
                  <a:lnTo>
                    <a:pt x="4" y="10"/>
                  </a:lnTo>
                  <a:lnTo>
                    <a:pt x="6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43" name="Freeform 71"/>
            <p:cNvSpPr>
              <a:spLocks/>
            </p:cNvSpPr>
            <p:nvPr/>
          </p:nvSpPr>
          <p:spPr bwMode="auto">
            <a:xfrm>
              <a:off x="778" y="1764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44" name="Freeform 72"/>
            <p:cNvSpPr>
              <a:spLocks/>
            </p:cNvSpPr>
            <p:nvPr/>
          </p:nvSpPr>
          <p:spPr bwMode="auto">
            <a:xfrm>
              <a:off x="759" y="1761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0"/>
                </a:cxn>
                <a:cxn ang="0">
                  <a:pos x="4" y="0"/>
                </a:cxn>
                <a:cxn ang="0">
                  <a:pos x="0" y="6"/>
                </a:cxn>
                <a:cxn ang="0">
                  <a:pos x="2" y="10"/>
                </a:cxn>
                <a:cxn ang="0">
                  <a:pos x="8" y="12"/>
                </a:cxn>
                <a:cxn ang="0">
                  <a:pos x="10" y="10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10" y="0"/>
                  </a:lnTo>
                  <a:lnTo>
                    <a:pt x="4" y="0"/>
                  </a:lnTo>
                  <a:lnTo>
                    <a:pt x="0" y="6"/>
                  </a:lnTo>
                  <a:lnTo>
                    <a:pt x="2" y="10"/>
                  </a:lnTo>
                  <a:lnTo>
                    <a:pt x="8" y="12"/>
                  </a:lnTo>
                  <a:lnTo>
                    <a:pt x="10" y="10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45" name="Freeform 73"/>
            <p:cNvSpPr>
              <a:spLocks/>
            </p:cNvSpPr>
            <p:nvPr/>
          </p:nvSpPr>
          <p:spPr bwMode="auto">
            <a:xfrm>
              <a:off x="779" y="1794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6" y="12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10"/>
                  </a:lnTo>
                  <a:lnTo>
                    <a:pt x="6" y="12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46" name="Freeform 74"/>
            <p:cNvSpPr>
              <a:spLocks/>
            </p:cNvSpPr>
            <p:nvPr/>
          </p:nvSpPr>
          <p:spPr bwMode="auto">
            <a:xfrm>
              <a:off x="769" y="1806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11" y="2"/>
                </a:cxn>
                <a:cxn ang="0">
                  <a:pos x="9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6" y="10"/>
                </a:cxn>
                <a:cxn ang="0">
                  <a:pos x="11" y="8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11" y="2"/>
                  </a:lnTo>
                  <a:lnTo>
                    <a:pt x="9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8"/>
                  </a:lnTo>
                  <a:lnTo>
                    <a:pt x="6" y="10"/>
                  </a:lnTo>
                  <a:lnTo>
                    <a:pt x="11" y="8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47" name="Freeform 75"/>
            <p:cNvSpPr>
              <a:spLocks/>
            </p:cNvSpPr>
            <p:nvPr/>
          </p:nvSpPr>
          <p:spPr bwMode="auto">
            <a:xfrm>
              <a:off x="751" y="1748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2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2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48" name="Freeform 76"/>
            <p:cNvSpPr>
              <a:spLocks/>
            </p:cNvSpPr>
            <p:nvPr/>
          </p:nvSpPr>
          <p:spPr bwMode="auto">
            <a:xfrm>
              <a:off x="769" y="1750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6" y="10"/>
                </a:cxn>
                <a:cxn ang="0">
                  <a:pos x="9" y="6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6" y="10"/>
                  </a:lnTo>
                  <a:lnTo>
                    <a:pt x="9" y="6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49" name="Freeform 77"/>
            <p:cNvSpPr>
              <a:spLocks/>
            </p:cNvSpPr>
            <p:nvPr/>
          </p:nvSpPr>
          <p:spPr bwMode="auto">
            <a:xfrm>
              <a:off x="770" y="1778"/>
              <a:ext cx="5" cy="4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9" y="8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9" y="8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50" name="Freeform 78"/>
            <p:cNvSpPr>
              <a:spLocks/>
            </p:cNvSpPr>
            <p:nvPr/>
          </p:nvSpPr>
          <p:spPr bwMode="auto">
            <a:xfrm>
              <a:off x="751" y="1775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10"/>
                </a:cxn>
                <a:cxn ang="0">
                  <a:pos x="4" y="12"/>
                </a:cxn>
                <a:cxn ang="0">
                  <a:pos x="10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10"/>
                  </a:lnTo>
                  <a:lnTo>
                    <a:pt x="4" y="12"/>
                  </a:lnTo>
                  <a:lnTo>
                    <a:pt x="10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51" name="Freeform 79"/>
            <p:cNvSpPr>
              <a:spLocks/>
            </p:cNvSpPr>
            <p:nvPr/>
          </p:nvSpPr>
          <p:spPr bwMode="auto">
            <a:xfrm>
              <a:off x="751" y="1804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52" name="Freeform 80"/>
            <p:cNvSpPr>
              <a:spLocks/>
            </p:cNvSpPr>
            <p:nvPr/>
          </p:nvSpPr>
          <p:spPr bwMode="auto">
            <a:xfrm>
              <a:off x="789" y="1808"/>
              <a:ext cx="6" cy="5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5" y="12"/>
                </a:cxn>
                <a:cxn ang="0">
                  <a:pos x="9" y="8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7" y="0"/>
                  </a:lnTo>
                  <a:lnTo>
                    <a:pt x="5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5" y="12"/>
                  </a:lnTo>
                  <a:lnTo>
                    <a:pt x="9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53" name="Freeform 81"/>
            <p:cNvSpPr>
              <a:spLocks/>
            </p:cNvSpPr>
            <p:nvPr/>
          </p:nvSpPr>
          <p:spPr bwMode="auto">
            <a:xfrm>
              <a:off x="807" y="1782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2" y="2"/>
                </a:cxn>
                <a:cxn ang="0">
                  <a:pos x="10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6" y="9"/>
                </a:cxn>
                <a:cxn ang="0">
                  <a:pos x="12" y="4"/>
                </a:cxn>
              </a:cxnLst>
              <a:rect l="0" t="0" r="r" b="b"/>
              <a:pathLst>
                <a:path w="12" h="9">
                  <a:moveTo>
                    <a:pt x="12" y="4"/>
                  </a:moveTo>
                  <a:lnTo>
                    <a:pt x="12" y="2"/>
                  </a:lnTo>
                  <a:lnTo>
                    <a:pt x="10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8"/>
                  </a:lnTo>
                  <a:lnTo>
                    <a:pt x="6" y="9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54" name="Freeform 82"/>
            <p:cNvSpPr>
              <a:spLocks/>
            </p:cNvSpPr>
            <p:nvPr/>
          </p:nvSpPr>
          <p:spPr bwMode="auto">
            <a:xfrm>
              <a:off x="816" y="1768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4"/>
                </a:cxn>
                <a:cxn ang="0">
                  <a:pos x="10" y="2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2" y="9"/>
                </a:cxn>
                <a:cxn ang="0">
                  <a:pos x="4" y="11"/>
                </a:cxn>
                <a:cxn ang="0">
                  <a:pos x="6" y="11"/>
                </a:cxn>
                <a:cxn ang="0">
                  <a:pos x="10" y="11"/>
                </a:cxn>
                <a:cxn ang="0">
                  <a:pos x="11" y="9"/>
                </a:cxn>
                <a:cxn ang="0">
                  <a:pos x="11" y="6"/>
                </a:cxn>
              </a:cxnLst>
              <a:rect l="0" t="0" r="r" b="b"/>
              <a:pathLst>
                <a:path w="11" h="11">
                  <a:moveTo>
                    <a:pt x="11" y="6"/>
                  </a:moveTo>
                  <a:lnTo>
                    <a:pt x="11" y="4"/>
                  </a:lnTo>
                  <a:lnTo>
                    <a:pt x="10" y="2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4"/>
                  </a:lnTo>
                  <a:lnTo>
                    <a:pt x="0" y="6"/>
                  </a:lnTo>
                  <a:lnTo>
                    <a:pt x="2" y="9"/>
                  </a:lnTo>
                  <a:lnTo>
                    <a:pt x="4" y="11"/>
                  </a:lnTo>
                  <a:lnTo>
                    <a:pt x="6" y="11"/>
                  </a:lnTo>
                  <a:lnTo>
                    <a:pt x="10" y="11"/>
                  </a:lnTo>
                  <a:lnTo>
                    <a:pt x="11" y="9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55" name="Freeform 83"/>
            <p:cNvSpPr>
              <a:spLocks/>
            </p:cNvSpPr>
            <p:nvPr/>
          </p:nvSpPr>
          <p:spPr bwMode="auto">
            <a:xfrm>
              <a:off x="798" y="1797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4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2" y="10"/>
                  </a:lnTo>
                  <a:lnTo>
                    <a:pt x="4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56" name="Freeform 84"/>
            <p:cNvSpPr>
              <a:spLocks/>
            </p:cNvSpPr>
            <p:nvPr/>
          </p:nvSpPr>
          <p:spPr bwMode="auto">
            <a:xfrm>
              <a:off x="817" y="1799"/>
              <a:ext cx="6" cy="5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2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9"/>
                </a:cxn>
                <a:cxn ang="0">
                  <a:pos x="8" y="9"/>
                </a:cxn>
                <a:cxn ang="0">
                  <a:pos x="11" y="8"/>
                </a:cxn>
                <a:cxn ang="0">
                  <a:pos x="11" y="6"/>
                </a:cxn>
              </a:cxnLst>
              <a:rect l="0" t="0" r="r" b="b"/>
              <a:pathLst>
                <a:path w="11" h="9">
                  <a:moveTo>
                    <a:pt x="11" y="6"/>
                  </a:moveTo>
                  <a:lnTo>
                    <a:pt x="11" y="2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9"/>
                  </a:lnTo>
                  <a:lnTo>
                    <a:pt x="8" y="9"/>
                  </a:lnTo>
                  <a:lnTo>
                    <a:pt x="11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57" name="Freeform 85"/>
            <p:cNvSpPr>
              <a:spLocks/>
            </p:cNvSpPr>
            <p:nvPr/>
          </p:nvSpPr>
          <p:spPr bwMode="auto">
            <a:xfrm>
              <a:off x="797" y="1766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6" y="11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10"/>
                  </a:lnTo>
                  <a:lnTo>
                    <a:pt x="6" y="11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58" name="Freeform 86"/>
            <p:cNvSpPr>
              <a:spLocks/>
            </p:cNvSpPr>
            <p:nvPr/>
          </p:nvSpPr>
          <p:spPr bwMode="auto">
            <a:xfrm>
              <a:off x="789" y="1752"/>
              <a:ext cx="5" cy="6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7" y="0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5" y="11"/>
                </a:cxn>
                <a:cxn ang="0">
                  <a:pos x="9" y="7"/>
                </a:cxn>
                <a:cxn ang="0">
                  <a:pos x="9" y="6"/>
                </a:cxn>
              </a:cxnLst>
              <a:rect l="0" t="0" r="r" b="b"/>
              <a:pathLst>
                <a:path w="9" h="11">
                  <a:moveTo>
                    <a:pt x="9" y="6"/>
                  </a:moveTo>
                  <a:lnTo>
                    <a:pt x="7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5" y="11"/>
                  </a:lnTo>
                  <a:lnTo>
                    <a:pt x="9" y="7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59" name="Freeform 87"/>
            <p:cNvSpPr>
              <a:spLocks/>
            </p:cNvSpPr>
            <p:nvPr/>
          </p:nvSpPr>
          <p:spPr bwMode="auto">
            <a:xfrm>
              <a:off x="789" y="1779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7" y="0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5" y="12"/>
                </a:cxn>
                <a:cxn ang="0">
                  <a:pos x="9" y="8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7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5" y="12"/>
                  </a:lnTo>
                  <a:lnTo>
                    <a:pt x="9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60" name="Freeform 88"/>
            <p:cNvSpPr>
              <a:spLocks/>
            </p:cNvSpPr>
            <p:nvPr/>
          </p:nvSpPr>
          <p:spPr bwMode="auto">
            <a:xfrm>
              <a:off x="808" y="1755"/>
              <a:ext cx="5" cy="5"/>
            </a:xfrm>
            <a:custGeom>
              <a:avLst/>
              <a:gdLst/>
              <a:ahLst/>
              <a:cxnLst>
                <a:cxn ang="0">
                  <a:pos x="10" y="3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5"/>
                </a:cxn>
                <a:cxn ang="0">
                  <a:pos x="4" y="9"/>
                </a:cxn>
                <a:cxn ang="0">
                  <a:pos x="10" y="5"/>
                </a:cxn>
                <a:cxn ang="0">
                  <a:pos x="10" y="3"/>
                </a:cxn>
              </a:cxnLst>
              <a:rect l="0" t="0" r="r" b="b"/>
              <a:pathLst>
                <a:path w="10" h="9">
                  <a:moveTo>
                    <a:pt x="10" y="3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5"/>
                  </a:lnTo>
                  <a:lnTo>
                    <a:pt x="4" y="9"/>
                  </a:lnTo>
                  <a:lnTo>
                    <a:pt x="10" y="5"/>
                  </a:lnTo>
                  <a:lnTo>
                    <a:pt x="10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61" name="Freeform 89"/>
            <p:cNvSpPr>
              <a:spLocks/>
            </p:cNvSpPr>
            <p:nvPr/>
          </p:nvSpPr>
          <p:spPr bwMode="auto">
            <a:xfrm>
              <a:off x="808" y="1811"/>
              <a:ext cx="5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62" name="Freeform 90"/>
            <p:cNvSpPr>
              <a:spLocks/>
            </p:cNvSpPr>
            <p:nvPr/>
          </p:nvSpPr>
          <p:spPr bwMode="auto">
            <a:xfrm>
              <a:off x="855" y="1773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2"/>
                </a:cxn>
                <a:cxn ang="0">
                  <a:pos x="6" y="0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2" y="10"/>
                </a:cxn>
                <a:cxn ang="0">
                  <a:pos x="6" y="12"/>
                </a:cxn>
                <a:cxn ang="0">
                  <a:pos x="8" y="10"/>
                </a:cxn>
                <a:cxn ang="0">
                  <a:pos x="10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10" y="2"/>
                  </a:lnTo>
                  <a:lnTo>
                    <a:pt x="8" y="2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2" y="10"/>
                  </a:lnTo>
                  <a:lnTo>
                    <a:pt x="6" y="12"/>
                  </a:lnTo>
                  <a:lnTo>
                    <a:pt x="8" y="10"/>
                  </a:lnTo>
                  <a:lnTo>
                    <a:pt x="10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63" name="Freeform 91"/>
            <p:cNvSpPr>
              <a:spLocks/>
            </p:cNvSpPr>
            <p:nvPr/>
          </p:nvSpPr>
          <p:spPr bwMode="auto">
            <a:xfrm>
              <a:off x="846" y="1814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4"/>
                </a:cxn>
                <a:cxn ang="0">
                  <a:pos x="8" y="2"/>
                </a:cxn>
                <a:cxn ang="0">
                  <a:pos x="6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9"/>
                </a:cxn>
                <a:cxn ang="0">
                  <a:pos x="2" y="11"/>
                </a:cxn>
                <a:cxn ang="0">
                  <a:pos x="6" y="11"/>
                </a:cxn>
                <a:cxn ang="0">
                  <a:pos x="8" y="11"/>
                </a:cxn>
                <a:cxn ang="0">
                  <a:pos x="10" y="9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10" y="4"/>
                  </a:lnTo>
                  <a:lnTo>
                    <a:pt x="8" y="2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9"/>
                  </a:lnTo>
                  <a:lnTo>
                    <a:pt x="2" y="11"/>
                  </a:lnTo>
                  <a:lnTo>
                    <a:pt x="6" y="11"/>
                  </a:lnTo>
                  <a:lnTo>
                    <a:pt x="8" y="11"/>
                  </a:lnTo>
                  <a:lnTo>
                    <a:pt x="10" y="9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64" name="Freeform 92"/>
            <p:cNvSpPr>
              <a:spLocks/>
            </p:cNvSpPr>
            <p:nvPr/>
          </p:nvSpPr>
          <p:spPr bwMode="auto">
            <a:xfrm>
              <a:off x="836" y="1801"/>
              <a:ext cx="6" cy="5"/>
            </a:xfrm>
            <a:custGeom>
              <a:avLst/>
              <a:gdLst/>
              <a:ahLst/>
              <a:cxnLst>
                <a:cxn ang="0">
                  <a:pos x="11" y="5"/>
                </a:cxn>
                <a:cxn ang="0">
                  <a:pos x="9" y="4"/>
                </a:cxn>
                <a:cxn ang="0">
                  <a:pos x="7" y="2"/>
                </a:cxn>
                <a:cxn ang="0">
                  <a:pos x="5" y="0"/>
                </a:cxn>
                <a:cxn ang="0">
                  <a:pos x="3" y="2"/>
                </a:cxn>
                <a:cxn ang="0">
                  <a:pos x="0" y="4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3" y="9"/>
                </a:cxn>
                <a:cxn ang="0">
                  <a:pos x="7" y="9"/>
                </a:cxn>
                <a:cxn ang="0">
                  <a:pos x="9" y="7"/>
                </a:cxn>
                <a:cxn ang="0">
                  <a:pos x="11" y="5"/>
                </a:cxn>
              </a:cxnLst>
              <a:rect l="0" t="0" r="r" b="b"/>
              <a:pathLst>
                <a:path w="11" h="9">
                  <a:moveTo>
                    <a:pt x="11" y="5"/>
                  </a:moveTo>
                  <a:lnTo>
                    <a:pt x="9" y="4"/>
                  </a:lnTo>
                  <a:lnTo>
                    <a:pt x="7" y="2"/>
                  </a:lnTo>
                  <a:lnTo>
                    <a:pt x="5" y="0"/>
                  </a:lnTo>
                  <a:lnTo>
                    <a:pt x="3" y="2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7"/>
                  </a:lnTo>
                  <a:lnTo>
                    <a:pt x="3" y="9"/>
                  </a:lnTo>
                  <a:lnTo>
                    <a:pt x="7" y="9"/>
                  </a:lnTo>
                  <a:lnTo>
                    <a:pt x="9" y="7"/>
                  </a:lnTo>
                  <a:lnTo>
                    <a:pt x="11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65" name="Freeform 93"/>
            <p:cNvSpPr>
              <a:spLocks/>
            </p:cNvSpPr>
            <p:nvPr/>
          </p:nvSpPr>
          <p:spPr bwMode="auto">
            <a:xfrm>
              <a:off x="856" y="1804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66" name="Freeform 94"/>
            <p:cNvSpPr>
              <a:spLocks/>
            </p:cNvSpPr>
            <p:nvPr/>
          </p:nvSpPr>
          <p:spPr bwMode="auto">
            <a:xfrm>
              <a:off x="835" y="1771"/>
              <a:ext cx="6" cy="6"/>
            </a:xfrm>
            <a:custGeom>
              <a:avLst/>
              <a:gdLst/>
              <a:ahLst/>
              <a:cxnLst>
                <a:cxn ang="0">
                  <a:pos x="11" y="5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0" y="5"/>
                </a:cxn>
                <a:cxn ang="0">
                  <a:pos x="2" y="7"/>
                </a:cxn>
                <a:cxn ang="0">
                  <a:pos x="3" y="9"/>
                </a:cxn>
                <a:cxn ang="0">
                  <a:pos x="5" y="11"/>
                </a:cxn>
                <a:cxn ang="0">
                  <a:pos x="7" y="9"/>
                </a:cxn>
                <a:cxn ang="0">
                  <a:pos x="9" y="7"/>
                </a:cxn>
                <a:cxn ang="0">
                  <a:pos x="11" y="5"/>
                </a:cxn>
              </a:cxnLst>
              <a:rect l="0" t="0" r="r" b="b"/>
              <a:pathLst>
                <a:path w="11" h="11">
                  <a:moveTo>
                    <a:pt x="11" y="5"/>
                  </a:moveTo>
                  <a:lnTo>
                    <a:pt x="9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1"/>
                  </a:lnTo>
                  <a:lnTo>
                    <a:pt x="0" y="5"/>
                  </a:lnTo>
                  <a:lnTo>
                    <a:pt x="2" y="7"/>
                  </a:lnTo>
                  <a:lnTo>
                    <a:pt x="3" y="9"/>
                  </a:lnTo>
                  <a:lnTo>
                    <a:pt x="5" y="11"/>
                  </a:lnTo>
                  <a:lnTo>
                    <a:pt x="7" y="9"/>
                  </a:lnTo>
                  <a:lnTo>
                    <a:pt x="9" y="7"/>
                  </a:lnTo>
                  <a:lnTo>
                    <a:pt x="11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67" name="Freeform 95"/>
            <p:cNvSpPr>
              <a:spLocks/>
            </p:cNvSpPr>
            <p:nvPr/>
          </p:nvSpPr>
          <p:spPr bwMode="auto">
            <a:xfrm>
              <a:off x="827" y="1812"/>
              <a:ext cx="5" cy="5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0">
                  <a:moveTo>
                    <a:pt x="12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4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68" name="Freeform 96"/>
            <p:cNvSpPr>
              <a:spLocks/>
            </p:cNvSpPr>
            <p:nvPr/>
          </p:nvSpPr>
          <p:spPr bwMode="auto">
            <a:xfrm>
              <a:off x="846" y="1759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2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2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69" name="Freeform 97"/>
            <p:cNvSpPr>
              <a:spLocks/>
            </p:cNvSpPr>
            <p:nvPr/>
          </p:nvSpPr>
          <p:spPr bwMode="auto">
            <a:xfrm>
              <a:off x="846" y="1787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0" y="8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0" y="8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70" name="Freeform 98"/>
            <p:cNvSpPr>
              <a:spLocks/>
            </p:cNvSpPr>
            <p:nvPr/>
          </p:nvSpPr>
          <p:spPr bwMode="auto">
            <a:xfrm>
              <a:off x="827" y="1784"/>
              <a:ext cx="5" cy="5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6" y="9"/>
                </a:cxn>
                <a:cxn ang="0">
                  <a:pos x="10" y="7"/>
                </a:cxn>
                <a:cxn ang="0">
                  <a:pos x="12" y="5"/>
                </a:cxn>
              </a:cxnLst>
              <a:rect l="0" t="0" r="r" b="b"/>
              <a:pathLst>
                <a:path w="12" h="9">
                  <a:moveTo>
                    <a:pt x="12" y="5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6" y="9"/>
                  </a:lnTo>
                  <a:lnTo>
                    <a:pt x="10" y="7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71" name="Freeform 99"/>
            <p:cNvSpPr>
              <a:spLocks/>
            </p:cNvSpPr>
            <p:nvPr/>
          </p:nvSpPr>
          <p:spPr bwMode="auto">
            <a:xfrm>
              <a:off x="827" y="1757"/>
              <a:ext cx="5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0" y="8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0" y="8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72" name="Freeform 100"/>
            <p:cNvSpPr>
              <a:spLocks/>
            </p:cNvSpPr>
            <p:nvPr/>
          </p:nvSpPr>
          <p:spPr bwMode="auto">
            <a:xfrm>
              <a:off x="865" y="1817"/>
              <a:ext cx="5" cy="6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9" y="2"/>
                </a:cxn>
                <a:cxn ang="0">
                  <a:pos x="7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4" y="11"/>
                </a:cxn>
                <a:cxn ang="0">
                  <a:pos x="9" y="7"/>
                </a:cxn>
                <a:cxn ang="0">
                  <a:pos x="9" y="5"/>
                </a:cxn>
              </a:cxnLst>
              <a:rect l="0" t="0" r="r" b="b"/>
              <a:pathLst>
                <a:path w="9" h="11">
                  <a:moveTo>
                    <a:pt x="9" y="5"/>
                  </a:moveTo>
                  <a:lnTo>
                    <a:pt x="9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4" y="11"/>
                  </a:lnTo>
                  <a:lnTo>
                    <a:pt x="9" y="7"/>
                  </a:lnTo>
                  <a:lnTo>
                    <a:pt x="9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73" name="Freeform 101"/>
            <p:cNvSpPr>
              <a:spLocks/>
            </p:cNvSpPr>
            <p:nvPr/>
          </p:nvSpPr>
          <p:spPr bwMode="auto">
            <a:xfrm>
              <a:off x="874" y="1806"/>
              <a:ext cx="6" cy="5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10"/>
                </a:cxn>
                <a:cxn ang="0">
                  <a:pos x="6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0">
                  <a:moveTo>
                    <a:pt x="12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10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74" name="Freeform 102"/>
            <p:cNvSpPr>
              <a:spLocks/>
            </p:cNvSpPr>
            <p:nvPr/>
          </p:nvSpPr>
          <p:spPr bwMode="auto">
            <a:xfrm>
              <a:off x="903" y="1766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4" y="11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4" y="11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75" name="Freeform 103"/>
            <p:cNvSpPr>
              <a:spLocks/>
            </p:cNvSpPr>
            <p:nvPr/>
          </p:nvSpPr>
          <p:spPr bwMode="auto">
            <a:xfrm>
              <a:off x="893" y="1778"/>
              <a:ext cx="5" cy="4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76" name="Freeform 104"/>
            <p:cNvSpPr>
              <a:spLocks/>
            </p:cNvSpPr>
            <p:nvPr/>
          </p:nvSpPr>
          <p:spPr bwMode="auto">
            <a:xfrm>
              <a:off x="884" y="1791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9" y="2"/>
                </a:cxn>
                <a:cxn ang="0">
                  <a:pos x="7" y="0"/>
                </a:cxn>
                <a:cxn ang="0">
                  <a:pos x="1" y="0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1" y="8"/>
                </a:cxn>
                <a:cxn ang="0">
                  <a:pos x="5" y="10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9" y="2"/>
                  </a:lnTo>
                  <a:lnTo>
                    <a:pt x="7" y="0"/>
                  </a:lnTo>
                  <a:lnTo>
                    <a:pt x="1" y="0"/>
                  </a:lnTo>
                  <a:lnTo>
                    <a:pt x="1" y="2"/>
                  </a:lnTo>
                  <a:lnTo>
                    <a:pt x="0" y="4"/>
                  </a:lnTo>
                  <a:lnTo>
                    <a:pt x="1" y="8"/>
                  </a:lnTo>
                  <a:lnTo>
                    <a:pt x="5" y="10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77" name="Freeform 105"/>
            <p:cNvSpPr>
              <a:spLocks/>
            </p:cNvSpPr>
            <p:nvPr/>
          </p:nvSpPr>
          <p:spPr bwMode="auto">
            <a:xfrm>
              <a:off x="893" y="1808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6" y="12"/>
                </a:cxn>
                <a:cxn ang="0">
                  <a:pos x="8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6" y="12"/>
                  </a:lnTo>
                  <a:lnTo>
                    <a:pt x="8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78" name="Freeform 106"/>
            <p:cNvSpPr>
              <a:spLocks/>
            </p:cNvSpPr>
            <p:nvPr/>
          </p:nvSpPr>
          <p:spPr bwMode="auto">
            <a:xfrm>
              <a:off x="873" y="1776"/>
              <a:ext cx="6" cy="4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0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6" y="10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10" y="0"/>
                  </a:lnTo>
                  <a:lnTo>
                    <a:pt x="4" y="0"/>
                  </a:lnTo>
                  <a:lnTo>
                    <a:pt x="0" y="4"/>
                  </a:lnTo>
                  <a:lnTo>
                    <a:pt x="2" y="8"/>
                  </a:lnTo>
                  <a:lnTo>
                    <a:pt x="6" y="10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79" name="Freeform 107"/>
            <p:cNvSpPr>
              <a:spLocks/>
            </p:cNvSpPr>
            <p:nvPr/>
          </p:nvSpPr>
          <p:spPr bwMode="auto">
            <a:xfrm>
              <a:off x="885" y="1819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8" y="8"/>
                </a:cxn>
                <a:cxn ang="0">
                  <a:pos x="10" y="6"/>
                </a:cxn>
              </a:cxnLst>
              <a:rect l="0" t="0" r="r" b="b"/>
              <a:pathLst>
                <a:path w="10" h="10">
                  <a:moveTo>
                    <a:pt x="10" y="6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8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80" name="Freeform 108"/>
            <p:cNvSpPr>
              <a:spLocks/>
            </p:cNvSpPr>
            <p:nvPr/>
          </p:nvSpPr>
          <p:spPr bwMode="auto">
            <a:xfrm>
              <a:off x="903" y="1822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8" y="10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81" name="Freeform 109"/>
            <p:cNvSpPr>
              <a:spLocks/>
            </p:cNvSpPr>
            <p:nvPr/>
          </p:nvSpPr>
          <p:spPr bwMode="auto">
            <a:xfrm>
              <a:off x="865" y="1761"/>
              <a:ext cx="5" cy="6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10"/>
                </a:cxn>
                <a:cxn ang="0">
                  <a:pos x="4" y="12"/>
                </a:cxn>
                <a:cxn ang="0">
                  <a:pos x="7" y="10"/>
                </a:cxn>
                <a:cxn ang="0">
                  <a:pos x="9" y="6"/>
                </a:cxn>
              </a:cxnLst>
              <a:rect l="0" t="0" r="r" b="b"/>
              <a:pathLst>
                <a:path w="9" h="12">
                  <a:moveTo>
                    <a:pt x="9" y="6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10"/>
                  </a:lnTo>
                  <a:lnTo>
                    <a:pt x="4" y="12"/>
                  </a:lnTo>
                  <a:lnTo>
                    <a:pt x="7" y="10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82" name="Freeform 110"/>
            <p:cNvSpPr>
              <a:spLocks/>
            </p:cNvSpPr>
            <p:nvPr/>
          </p:nvSpPr>
          <p:spPr bwMode="auto">
            <a:xfrm>
              <a:off x="884" y="1764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7" y="0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5" y="10"/>
                </a:cxn>
                <a:cxn ang="0">
                  <a:pos x="9" y="8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7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5" y="10"/>
                  </a:lnTo>
                  <a:lnTo>
                    <a:pt x="9" y="8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83" name="Freeform 111"/>
            <p:cNvSpPr>
              <a:spLocks/>
            </p:cNvSpPr>
            <p:nvPr/>
          </p:nvSpPr>
          <p:spPr bwMode="auto">
            <a:xfrm>
              <a:off x="903" y="1793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10"/>
                </a:cxn>
                <a:cxn ang="0">
                  <a:pos x="6" y="12"/>
                </a:cxn>
                <a:cxn ang="0">
                  <a:pos x="8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10"/>
                  </a:lnTo>
                  <a:lnTo>
                    <a:pt x="6" y="12"/>
                  </a:lnTo>
                  <a:lnTo>
                    <a:pt x="8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84" name="Freeform 112"/>
            <p:cNvSpPr>
              <a:spLocks/>
            </p:cNvSpPr>
            <p:nvPr/>
          </p:nvSpPr>
          <p:spPr bwMode="auto">
            <a:xfrm>
              <a:off x="865" y="1789"/>
              <a:ext cx="5" cy="5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9" y="8"/>
                </a:cxn>
                <a:cxn ang="0">
                  <a:pos x="9" y="6"/>
                </a:cxn>
              </a:cxnLst>
              <a:rect l="0" t="0" r="r" b="b"/>
              <a:pathLst>
                <a:path w="9" h="10">
                  <a:moveTo>
                    <a:pt x="9" y="6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9" y="8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85" name="Freeform 113"/>
            <p:cNvSpPr>
              <a:spLocks/>
            </p:cNvSpPr>
            <p:nvPr/>
          </p:nvSpPr>
          <p:spPr bwMode="auto">
            <a:xfrm>
              <a:off x="931" y="1812"/>
              <a:ext cx="6" cy="5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9" y="2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3" y="10"/>
                </a:cxn>
                <a:cxn ang="0">
                  <a:pos x="7" y="10"/>
                </a:cxn>
                <a:cxn ang="0">
                  <a:pos x="9" y="8"/>
                </a:cxn>
                <a:cxn ang="0">
                  <a:pos x="11" y="6"/>
                </a:cxn>
              </a:cxnLst>
              <a:rect l="0" t="0" r="r" b="b"/>
              <a:pathLst>
                <a:path w="11" h="10">
                  <a:moveTo>
                    <a:pt x="11" y="6"/>
                  </a:moveTo>
                  <a:lnTo>
                    <a:pt x="9" y="2"/>
                  </a:lnTo>
                  <a:lnTo>
                    <a:pt x="7" y="0"/>
                  </a:lnTo>
                  <a:lnTo>
                    <a:pt x="3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3" y="10"/>
                  </a:lnTo>
                  <a:lnTo>
                    <a:pt x="7" y="10"/>
                  </a:lnTo>
                  <a:lnTo>
                    <a:pt x="9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86" name="Freeform 114"/>
            <p:cNvSpPr>
              <a:spLocks/>
            </p:cNvSpPr>
            <p:nvPr/>
          </p:nvSpPr>
          <p:spPr bwMode="auto">
            <a:xfrm>
              <a:off x="912" y="1779"/>
              <a:ext cx="5" cy="6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2" y="12"/>
                </a:cxn>
                <a:cxn ang="0">
                  <a:pos x="8" y="12"/>
                </a:cxn>
                <a:cxn ang="0">
                  <a:pos x="9" y="10"/>
                </a:cxn>
                <a:cxn ang="0">
                  <a:pos x="9" y="6"/>
                </a:cxn>
              </a:cxnLst>
              <a:rect l="0" t="0" r="r" b="b"/>
              <a:pathLst>
                <a:path w="9" h="12">
                  <a:moveTo>
                    <a:pt x="9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6"/>
                  </a:lnTo>
                  <a:lnTo>
                    <a:pt x="0" y="10"/>
                  </a:lnTo>
                  <a:lnTo>
                    <a:pt x="2" y="12"/>
                  </a:lnTo>
                  <a:lnTo>
                    <a:pt x="8" y="12"/>
                  </a:lnTo>
                  <a:lnTo>
                    <a:pt x="9" y="10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87" name="Freeform 115"/>
            <p:cNvSpPr>
              <a:spLocks/>
            </p:cNvSpPr>
            <p:nvPr/>
          </p:nvSpPr>
          <p:spPr bwMode="auto">
            <a:xfrm>
              <a:off x="930" y="1782"/>
              <a:ext cx="6" cy="5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2"/>
                </a:cxn>
                <a:cxn ang="0">
                  <a:pos x="9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9"/>
                </a:cxn>
                <a:cxn ang="0">
                  <a:pos x="5" y="9"/>
                </a:cxn>
                <a:cxn ang="0">
                  <a:pos x="9" y="9"/>
                </a:cxn>
                <a:cxn ang="0">
                  <a:pos x="11" y="8"/>
                </a:cxn>
                <a:cxn ang="0">
                  <a:pos x="11" y="6"/>
                </a:cxn>
              </a:cxnLst>
              <a:rect l="0" t="0" r="r" b="b"/>
              <a:pathLst>
                <a:path w="11" h="9">
                  <a:moveTo>
                    <a:pt x="11" y="6"/>
                  </a:moveTo>
                  <a:lnTo>
                    <a:pt x="11" y="2"/>
                  </a:lnTo>
                  <a:lnTo>
                    <a:pt x="9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11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88" name="Freeform 116"/>
            <p:cNvSpPr>
              <a:spLocks/>
            </p:cNvSpPr>
            <p:nvPr/>
          </p:nvSpPr>
          <p:spPr bwMode="auto">
            <a:xfrm>
              <a:off x="941" y="1798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4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1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10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4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1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89" name="Freeform 117"/>
            <p:cNvSpPr>
              <a:spLocks/>
            </p:cNvSpPr>
            <p:nvPr/>
          </p:nvSpPr>
          <p:spPr bwMode="auto">
            <a:xfrm>
              <a:off x="950" y="1784"/>
              <a:ext cx="6" cy="6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10" y="2"/>
                </a:cxn>
                <a:cxn ang="0">
                  <a:pos x="8" y="2"/>
                </a:cxn>
                <a:cxn ang="0">
                  <a:pos x="6" y="0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2" y="9"/>
                </a:cxn>
                <a:cxn ang="0">
                  <a:pos x="6" y="11"/>
                </a:cxn>
                <a:cxn ang="0">
                  <a:pos x="8" y="9"/>
                </a:cxn>
                <a:cxn ang="0">
                  <a:pos x="10" y="7"/>
                </a:cxn>
                <a:cxn ang="0">
                  <a:pos x="12" y="5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lnTo>
                    <a:pt x="10" y="2"/>
                  </a:lnTo>
                  <a:lnTo>
                    <a:pt x="8" y="2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9"/>
                  </a:lnTo>
                  <a:lnTo>
                    <a:pt x="6" y="11"/>
                  </a:lnTo>
                  <a:lnTo>
                    <a:pt x="8" y="9"/>
                  </a:lnTo>
                  <a:lnTo>
                    <a:pt x="10" y="7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90" name="Freeform 118"/>
            <p:cNvSpPr>
              <a:spLocks/>
            </p:cNvSpPr>
            <p:nvPr/>
          </p:nvSpPr>
          <p:spPr bwMode="auto">
            <a:xfrm>
              <a:off x="951" y="1815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7"/>
                </a:cxn>
                <a:cxn ang="0">
                  <a:pos x="2" y="9"/>
                </a:cxn>
                <a:cxn ang="0">
                  <a:pos x="6" y="9"/>
                </a:cxn>
                <a:cxn ang="0">
                  <a:pos x="8" y="9"/>
                </a:cxn>
                <a:cxn ang="0">
                  <a:pos x="10" y="7"/>
                </a:cxn>
                <a:cxn ang="0">
                  <a:pos x="10" y="4"/>
                </a:cxn>
              </a:cxnLst>
              <a:rect l="0" t="0" r="r" b="b"/>
              <a:pathLst>
                <a:path w="10" h="9">
                  <a:moveTo>
                    <a:pt x="10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7"/>
                  </a:lnTo>
                  <a:lnTo>
                    <a:pt x="2" y="9"/>
                  </a:lnTo>
                  <a:lnTo>
                    <a:pt x="6" y="9"/>
                  </a:lnTo>
                  <a:lnTo>
                    <a:pt x="8" y="9"/>
                  </a:lnTo>
                  <a:lnTo>
                    <a:pt x="10" y="7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91" name="Freeform 119"/>
            <p:cNvSpPr>
              <a:spLocks/>
            </p:cNvSpPr>
            <p:nvPr/>
          </p:nvSpPr>
          <p:spPr bwMode="auto">
            <a:xfrm>
              <a:off x="913" y="1811"/>
              <a:ext cx="5" cy="4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4" y="10"/>
                </a:cxn>
                <a:cxn ang="0">
                  <a:pos x="7" y="10"/>
                </a:cxn>
                <a:cxn ang="0">
                  <a:pos x="9" y="8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4" y="10"/>
                  </a:lnTo>
                  <a:lnTo>
                    <a:pt x="7" y="10"/>
                  </a:lnTo>
                  <a:lnTo>
                    <a:pt x="9" y="8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92" name="Freeform 120"/>
            <p:cNvSpPr>
              <a:spLocks/>
            </p:cNvSpPr>
            <p:nvPr/>
          </p:nvSpPr>
          <p:spPr bwMode="auto">
            <a:xfrm>
              <a:off x="941" y="1771"/>
              <a:ext cx="5" cy="6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7"/>
                </a:cxn>
                <a:cxn ang="0">
                  <a:pos x="6" y="11"/>
                </a:cxn>
                <a:cxn ang="0">
                  <a:pos x="10" y="7"/>
                </a:cxn>
                <a:cxn ang="0">
                  <a:pos x="10" y="5"/>
                </a:cxn>
              </a:cxnLst>
              <a:rect l="0" t="0" r="r" b="b"/>
              <a:pathLst>
                <a:path w="10" h="11">
                  <a:moveTo>
                    <a:pt x="10" y="5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7"/>
                  </a:lnTo>
                  <a:lnTo>
                    <a:pt x="6" y="11"/>
                  </a:lnTo>
                  <a:lnTo>
                    <a:pt x="10" y="7"/>
                  </a:lnTo>
                  <a:lnTo>
                    <a:pt x="10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93" name="Freeform 121"/>
            <p:cNvSpPr>
              <a:spLocks/>
            </p:cNvSpPr>
            <p:nvPr/>
          </p:nvSpPr>
          <p:spPr bwMode="auto">
            <a:xfrm>
              <a:off x="923" y="1769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4" y="9"/>
                </a:cxn>
                <a:cxn ang="0">
                  <a:pos x="8" y="7"/>
                </a:cxn>
                <a:cxn ang="0">
                  <a:pos x="10" y="4"/>
                </a:cxn>
              </a:cxnLst>
              <a:rect l="0" t="0" r="r" b="b"/>
              <a:pathLst>
                <a:path w="10" h="9">
                  <a:moveTo>
                    <a:pt x="10" y="4"/>
                  </a:move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4" y="9"/>
                  </a:lnTo>
                  <a:lnTo>
                    <a:pt x="8" y="7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94" name="Freeform 122"/>
            <p:cNvSpPr>
              <a:spLocks/>
            </p:cNvSpPr>
            <p:nvPr/>
          </p:nvSpPr>
          <p:spPr bwMode="auto">
            <a:xfrm>
              <a:off x="923" y="1824"/>
              <a:ext cx="4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0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95" name="Freeform 123"/>
            <p:cNvSpPr>
              <a:spLocks/>
            </p:cNvSpPr>
            <p:nvPr/>
          </p:nvSpPr>
          <p:spPr bwMode="auto">
            <a:xfrm>
              <a:off x="923" y="1796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96" name="Freeform 124"/>
            <p:cNvSpPr>
              <a:spLocks/>
            </p:cNvSpPr>
            <p:nvPr/>
          </p:nvSpPr>
          <p:spPr bwMode="auto">
            <a:xfrm>
              <a:off x="942" y="1827"/>
              <a:ext cx="5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4" y="10"/>
                </a:cxn>
                <a:cxn ang="0">
                  <a:pos x="8" y="6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4" y="10"/>
                  </a:lnTo>
                  <a:lnTo>
                    <a:pt x="8" y="6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97" name="Freeform 125"/>
            <p:cNvSpPr>
              <a:spLocks/>
            </p:cNvSpPr>
            <p:nvPr/>
          </p:nvSpPr>
          <p:spPr bwMode="auto">
            <a:xfrm>
              <a:off x="969" y="1786"/>
              <a:ext cx="5" cy="6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10" y="3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2" y="1"/>
                </a:cxn>
                <a:cxn ang="0">
                  <a:pos x="0" y="3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2" y="11"/>
                </a:cxn>
                <a:cxn ang="0">
                  <a:pos x="6" y="11"/>
                </a:cxn>
                <a:cxn ang="0">
                  <a:pos x="8" y="11"/>
                </a:cxn>
                <a:cxn ang="0">
                  <a:pos x="10" y="9"/>
                </a:cxn>
                <a:cxn ang="0">
                  <a:pos x="10" y="5"/>
                </a:cxn>
              </a:cxnLst>
              <a:rect l="0" t="0" r="r" b="b"/>
              <a:pathLst>
                <a:path w="10" h="11">
                  <a:moveTo>
                    <a:pt x="10" y="5"/>
                  </a:moveTo>
                  <a:lnTo>
                    <a:pt x="10" y="3"/>
                  </a:lnTo>
                  <a:lnTo>
                    <a:pt x="8" y="1"/>
                  </a:lnTo>
                  <a:lnTo>
                    <a:pt x="6" y="0"/>
                  </a:lnTo>
                  <a:lnTo>
                    <a:pt x="2" y="1"/>
                  </a:lnTo>
                  <a:lnTo>
                    <a:pt x="0" y="3"/>
                  </a:lnTo>
                  <a:lnTo>
                    <a:pt x="0" y="5"/>
                  </a:lnTo>
                  <a:lnTo>
                    <a:pt x="0" y="9"/>
                  </a:lnTo>
                  <a:lnTo>
                    <a:pt x="2" y="11"/>
                  </a:lnTo>
                  <a:lnTo>
                    <a:pt x="6" y="11"/>
                  </a:lnTo>
                  <a:lnTo>
                    <a:pt x="8" y="11"/>
                  </a:lnTo>
                  <a:lnTo>
                    <a:pt x="10" y="9"/>
                  </a:lnTo>
                  <a:lnTo>
                    <a:pt x="10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98" name="Freeform 126"/>
            <p:cNvSpPr>
              <a:spLocks/>
            </p:cNvSpPr>
            <p:nvPr/>
          </p:nvSpPr>
          <p:spPr bwMode="auto">
            <a:xfrm>
              <a:off x="960" y="1800"/>
              <a:ext cx="5" cy="6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8" y="2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9"/>
                </a:cxn>
                <a:cxn ang="0">
                  <a:pos x="4" y="11"/>
                </a:cxn>
                <a:cxn ang="0">
                  <a:pos x="9" y="9"/>
                </a:cxn>
                <a:cxn ang="0">
                  <a:pos x="9" y="6"/>
                </a:cxn>
              </a:cxnLst>
              <a:rect l="0" t="0" r="r" b="b"/>
              <a:pathLst>
                <a:path w="9" h="11">
                  <a:moveTo>
                    <a:pt x="9" y="6"/>
                  </a:moveTo>
                  <a:lnTo>
                    <a:pt x="8" y="2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9"/>
                  </a:lnTo>
                  <a:lnTo>
                    <a:pt x="4" y="11"/>
                  </a:lnTo>
                  <a:lnTo>
                    <a:pt x="9" y="9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199" name="Freeform 127"/>
            <p:cNvSpPr>
              <a:spLocks/>
            </p:cNvSpPr>
            <p:nvPr/>
          </p:nvSpPr>
          <p:spPr bwMode="auto">
            <a:xfrm>
              <a:off x="969" y="1817"/>
              <a:ext cx="6" cy="6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12" y="2"/>
                </a:cxn>
                <a:cxn ang="0">
                  <a:pos x="10" y="0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5"/>
                </a:cxn>
                <a:cxn ang="0">
                  <a:pos x="2" y="7"/>
                </a:cxn>
                <a:cxn ang="0">
                  <a:pos x="4" y="9"/>
                </a:cxn>
                <a:cxn ang="0">
                  <a:pos x="6" y="11"/>
                </a:cxn>
                <a:cxn ang="0">
                  <a:pos x="10" y="9"/>
                </a:cxn>
                <a:cxn ang="0">
                  <a:pos x="12" y="7"/>
                </a:cxn>
                <a:cxn ang="0">
                  <a:pos x="12" y="5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lnTo>
                    <a:pt x="12" y="2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5"/>
                  </a:lnTo>
                  <a:lnTo>
                    <a:pt x="2" y="7"/>
                  </a:lnTo>
                  <a:lnTo>
                    <a:pt x="4" y="9"/>
                  </a:lnTo>
                  <a:lnTo>
                    <a:pt x="6" y="11"/>
                  </a:lnTo>
                  <a:lnTo>
                    <a:pt x="10" y="9"/>
                  </a:lnTo>
                  <a:lnTo>
                    <a:pt x="12" y="7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00" name="Freeform 128"/>
            <p:cNvSpPr>
              <a:spLocks/>
            </p:cNvSpPr>
            <p:nvPr/>
          </p:nvSpPr>
          <p:spPr bwMode="auto">
            <a:xfrm>
              <a:off x="990" y="1819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4"/>
                </a:cxn>
                <a:cxn ang="0">
                  <a:pos x="8" y="2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2" y="10"/>
                </a:cxn>
                <a:cxn ang="0">
                  <a:pos x="4" y="12"/>
                </a:cxn>
                <a:cxn ang="0">
                  <a:pos x="8" y="10"/>
                </a:cxn>
                <a:cxn ang="0">
                  <a:pos x="10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10" y="4"/>
                  </a:lnTo>
                  <a:lnTo>
                    <a:pt x="8" y="2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2" y="10"/>
                  </a:lnTo>
                  <a:lnTo>
                    <a:pt x="4" y="12"/>
                  </a:lnTo>
                  <a:lnTo>
                    <a:pt x="8" y="10"/>
                  </a:lnTo>
                  <a:lnTo>
                    <a:pt x="10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01" name="Freeform 129"/>
            <p:cNvSpPr>
              <a:spLocks/>
            </p:cNvSpPr>
            <p:nvPr/>
          </p:nvSpPr>
          <p:spPr bwMode="auto">
            <a:xfrm>
              <a:off x="989" y="1789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0">
                  <a:moveTo>
                    <a:pt x="10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02" name="Freeform 130"/>
            <p:cNvSpPr>
              <a:spLocks/>
            </p:cNvSpPr>
            <p:nvPr/>
          </p:nvSpPr>
          <p:spPr bwMode="auto">
            <a:xfrm>
              <a:off x="960" y="1829"/>
              <a:ext cx="5" cy="5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9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9" y="8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9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4" y="10"/>
                  </a:lnTo>
                  <a:lnTo>
                    <a:pt x="9" y="8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03" name="Freeform 131"/>
            <p:cNvSpPr>
              <a:spLocks/>
            </p:cNvSpPr>
            <p:nvPr/>
          </p:nvSpPr>
          <p:spPr bwMode="auto">
            <a:xfrm>
              <a:off x="981" y="1831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6" y="11"/>
                </a:cxn>
                <a:cxn ang="0">
                  <a:pos x="10" y="7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6" y="11"/>
                  </a:lnTo>
                  <a:lnTo>
                    <a:pt x="10" y="7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04" name="Freeform 132"/>
            <p:cNvSpPr>
              <a:spLocks/>
            </p:cNvSpPr>
            <p:nvPr/>
          </p:nvSpPr>
          <p:spPr bwMode="auto">
            <a:xfrm>
              <a:off x="960" y="1774"/>
              <a:ext cx="5" cy="5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9" y="8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4" y="10"/>
                  </a:lnTo>
                  <a:lnTo>
                    <a:pt x="9" y="8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05" name="Freeform 133"/>
            <p:cNvSpPr>
              <a:spLocks/>
            </p:cNvSpPr>
            <p:nvPr/>
          </p:nvSpPr>
          <p:spPr bwMode="auto">
            <a:xfrm>
              <a:off x="981" y="1776"/>
              <a:ext cx="5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06" name="Freeform 134"/>
            <p:cNvSpPr>
              <a:spLocks/>
            </p:cNvSpPr>
            <p:nvPr/>
          </p:nvSpPr>
          <p:spPr bwMode="auto">
            <a:xfrm>
              <a:off x="981" y="1803"/>
              <a:ext cx="6" cy="5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7"/>
                </a:cxn>
                <a:cxn ang="0">
                  <a:pos x="2" y="9"/>
                </a:cxn>
                <a:cxn ang="0">
                  <a:pos x="8" y="9"/>
                </a:cxn>
                <a:cxn ang="0">
                  <a:pos x="10" y="7"/>
                </a:cxn>
                <a:cxn ang="0">
                  <a:pos x="12" y="5"/>
                </a:cxn>
              </a:cxnLst>
              <a:rect l="0" t="0" r="r" b="b"/>
              <a:pathLst>
                <a:path w="12" h="9">
                  <a:moveTo>
                    <a:pt x="12" y="5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7"/>
                  </a:lnTo>
                  <a:lnTo>
                    <a:pt x="2" y="9"/>
                  </a:lnTo>
                  <a:lnTo>
                    <a:pt x="8" y="9"/>
                  </a:lnTo>
                  <a:lnTo>
                    <a:pt x="10" y="7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07" name="Freeform 135"/>
            <p:cNvSpPr>
              <a:spLocks/>
            </p:cNvSpPr>
            <p:nvPr/>
          </p:nvSpPr>
          <p:spPr bwMode="auto">
            <a:xfrm>
              <a:off x="1009" y="1822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9" y="2"/>
                </a:cxn>
                <a:cxn ang="0">
                  <a:pos x="9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9" y="10"/>
                </a:cxn>
                <a:cxn ang="0">
                  <a:pos x="11" y="4"/>
                </a:cxn>
              </a:cxnLst>
              <a:rect l="0" t="0" r="r" b="b"/>
              <a:pathLst>
                <a:path w="11" h="10">
                  <a:moveTo>
                    <a:pt x="11" y="4"/>
                  </a:moveTo>
                  <a:lnTo>
                    <a:pt x="9" y="2"/>
                  </a:lnTo>
                  <a:lnTo>
                    <a:pt x="9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10"/>
                  </a:lnTo>
                  <a:lnTo>
                    <a:pt x="9" y="10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08" name="Freeform 136"/>
            <p:cNvSpPr>
              <a:spLocks/>
            </p:cNvSpPr>
            <p:nvPr/>
          </p:nvSpPr>
          <p:spPr bwMode="auto">
            <a:xfrm>
              <a:off x="1000" y="1805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4" y="12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4" y="12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09" name="Freeform 137"/>
            <p:cNvSpPr>
              <a:spLocks/>
            </p:cNvSpPr>
            <p:nvPr/>
          </p:nvSpPr>
          <p:spPr bwMode="auto">
            <a:xfrm>
              <a:off x="1008" y="1791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2"/>
                </a:cxn>
                <a:cxn ang="0">
                  <a:pos x="9" y="2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10"/>
                </a:cxn>
                <a:cxn ang="0">
                  <a:pos x="6" y="12"/>
                </a:cxn>
                <a:cxn ang="0">
                  <a:pos x="9" y="10"/>
                </a:cxn>
                <a:cxn ang="0">
                  <a:pos x="11" y="8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11" y="2"/>
                  </a:lnTo>
                  <a:lnTo>
                    <a:pt x="9" y="2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10"/>
                  </a:lnTo>
                  <a:lnTo>
                    <a:pt x="6" y="12"/>
                  </a:lnTo>
                  <a:lnTo>
                    <a:pt x="9" y="10"/>
                  </a:lnTo>
                  <a:lnTo>
                    <a:pt x="11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10" name="Freeform 138"/>
            <p:cNvSpPr>
              <a:spLocks/>
            </p:cNvSpPr>
            <p:nvPr/>
          </p:nvSpPr>
          <p:spPr bwMode="auto">
            <a:xfrm>
              <a:off x="1027" y="1793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9" y="4"/>
                </a:cxn>
                <a:cxn ang="0">
                  <a:pos x="7" y="2"/>
                </a:cxn>
                <a:cxn ang="0">
                  <a:pos x="5" y="0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1" y="12"/>
                </a:cxn>
                <a:cxn ang="0">
                  <a:pos x="7" y="12"/>
                </a:cxn>
                <a:cxn ang="0">
                  <a:pos x="9" y="10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9" y="4"/>
                  </a:lnTo>
                  <a:lnTo>
                    <a:pt x="7" y="2"/>
                  </a:lnTo>
                  <a:lnTo>
                    <a:pt x="5" y="0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1" y="12"/>
                  </a:lnTo>
                  <a:lnTo>
                    <a:pt x="7" y="12"/>
                  </a:lnTo>
                  <a:lnTo>
                    <a:pt x="9" y="10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11" name="Freeform 139"/>
            <p:cNvSpPr>
              <a:spLocks/>
            </p:cNvSpPr>
            <p:nvPr/>
          </p:nvSpPr>
          <p:spPr bwMode="auto">
            <a:xfrm>
              <a:off x="1020" y="1836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8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8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12" name="Freeform 140"/>
            <p:cNvSpPr>
              <a:spLocks/>
            </p:cNvSpPr>
            <p:nvPr/>
          </p:nvSpPr>
          <p:spPr bwMode="auto">
            <a:xfrm>
              <a:off x="1000" y="1834"/>
              <a:ext cx="5" cy="5"/>
            </a:xfrm>
            <a:custGeom>
              <a:avLst/>
              <a:gdLst/>
              <a:ahLst/>
              <a:cxnLst>
                <a:cxn ang="0">
                  <a:pos x="10" y="3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5"/>
                </a:cxn>
                <a:cxn ang="0">
                  <a:pos x="4" y="9"/>
                </a:cxn>
                <a:cxn ang="0">
                  <a:pos x="10" y="5"/>
                </a:cxn>
                <a:cxn ang="0">
                  <a:pos x="10" y="3"/>
                </a:cxn>
              </a:cxnLst>
              <a:rect l="0" t="0" r="r" b="b"/>
              <a:pathLst>
                <a:path w="10" h="9">
                  <a:moveTo>
                    <a:pt x="10" y="3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5"/>
                  </a:lnTo>
                  <a:lnTo>
                    <a:pt x="4" y="9"/>
                  </a:lnTo>
                  <a:lnTo>
                    <a:pt x="10" y="5"/>
                  </a:lnTo>
                  <a:lnTo>
                    <a:pt x="10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13" name="Freeform 141"/>
            <p:cNvSpPr>
              <a:spLocks/>
            </p:cNvSpPr>
            <p:nvPr/>
          </p:nvSpPr>
          <p:spPr bwMode="auto">
            <a:xfrm>
              <a:off x="1020" y="1808"/>
              <a:ext cx="4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8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8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14" name="Freeform 142"/>
            <p:cNvSpPr>
              <a:spLocks/>
            </p:cNvSpPr>
            <p:nvPr/>
          </p:nvSpPr>
          <p:spPr bwMode="auto">
            <a:xfrm>
              <a:off x="1028" y="1824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6" y="12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6" y="12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15" name="Freeform 143"/>
            <p:cNvSpPr>
              <a:spLocks/>
            </p:cNvSpPr>
            <p:nvPr/>
          </p:nvSpPr>
          <p:spPr bwMode="auto">
            <a:xfrm>
              <a:off x="1019" y="1779"/>
              <a:ext cx="5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10"/>
                </a:cxn>
                <a:cxn ang="0">
                  <a:pos x="6" y="12"/>
                </a:cxn>
                <a:cxn ang="0">
                  <a:pos x="10" y="10"/>
                </a:cxn>
                <a:cxn ang="0">
                  <a:pos x="12" y="6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10"/>
                  </a:lnTo>
                  <a:lnTo>
                    <a:pt x="6" y="12"/>
                  </a:lnTo>
                  <a:lnTo>
                    <a:pt x="10" y="10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16" name="Freeform 144"/>
            <p:cNvSpPr>
              <a:spLocks/>
            </p:cNvSpPr>
            <p:nvPr/>
          </p:nvSpPr>
          <p:spPr bwMode="auto">
            <a:xfrm>
              <a:off x="1000" y="1778"/>
              <a:ext cx="5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17" name="Freeform 145"/>
            <p:cNvSpPr>
              <a:spLocks/>
            </p:cNvSpPr>
            <p:nvPr/>
          </p:nvSpPr>
          <p:spPr bwMode="auto">
            <a:xfrm>
              <a:off x="1048" y="1827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18" name="Freeform 146"/>
            <p:cNvSpPr>
              <a:spLocks/>
            </p:cNvSpPr>
            <p:nvPr/>
          </p:nvSpPr>
          <p:spPr bwMode="auto">
            <a:xfrm>
              <a:off x="1066" y="1829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2" y="2"/>
                </a:cxn>
                <a:cxn ang="0">
                  <a:pos x="10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2" y="10"/>
                </a:cxn>
                <a:cxn ang="0">
                  <a:pos x="10" y="10"/>
                </a:cxn>
                <a:cxn ang="0">
                  <a:pos x="12" y="8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12" y="2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8"/>
                  </a:lnTo>
                  <a:lnTo>
                    <a:pt x="2" y="10"/>
                  </a:lnTo>
                  <a:lnTo>
                    <a:pt x="10" y="10"/>
                  </a:lnTo>
                  <a:lnTo>
                    <a:pt x="12" y="8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19" name="Freeform 147"/>
            <p:cNvSpPr>
              <a:spLocks/>
            </p:cNvSpPr>
            <p:nvPr/>
          </p:nvSpPr>
          <p:spPr bwMode="auto">
            <a:xfrm>
              <a:off x="1057" y="1812"/>
              <a:ext cx="5" cy="5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9" y="2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7" y="10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9" y="2"/>
                  </a:ln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4" y="10"/>
                  </a:lnTo>
                  <a:lnTo>
                    <a:pt x="7" y="10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20" name="Freeform 148"/>
            <p:cNvSpPr>
              <a:spLocks/>
            </p:cNvSpPr>
            <p:nvPr/>
          </p:nvSpPr>
          <p:spPr bwMode="auto">
            <a:xfrm>
              <a:off x="1047" y="1796"/>
              <a:ext cx="5" cy="5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2" y="6"/>
                </a:cxn>
              </a:cxnLst>
              <a:rect l="0" t="0" r="r" b="b"/>
              <a:pathLst>
                <a:path w="12" h="10">
                  <a:moveTo>
                    <a:pt x="12" y="6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21" name="Freeform 149"/>
            <p:cNvSpPr>
              <a:spLocks/>
            </p:cNvSpPr>
            <p:nvPr/>
          </p:nvSpPr>
          <p:spPr bwMode="auto">
            <a:xfrm>
              <a:off x="1065" y="1798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2" y="4"/>
                </a:cxn>
                <a:cxn ang="0">
                  <a:pos x="8" y="2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2" y="10"/>
                </a:cxn>
                <a:cxn ang="0">
                  <a:pos x="4" y="11"/>
                </a:cxn>
                <a:cxn ang="0">
                  <a:pos x="6" y="11"/>
                </a:cxn>
                <a:cxn ang="0">
                  <a:pos x="8" y="11"/>
                </a:cxn>
                <a:cxn ang="0">
                  <a:pos x="12" y="10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12" y="4"/>
                  </a:lnTo>
                  <a:lnTo>
                    <a:pt x="8" y="2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4"/>
                  </a:lnTo>
                  <a:lnTo>
                    <a:pt x="0" y="6"/>
                  </a:lnTo>
                  <a:lnTo>
                    <a:pt x="2" y="10"/>
                  </a:lnTo>
                  <a:lnTo>
                    <a:pt x="4" y="11"/>
                  </a:lnTo>
                  <a:lnTo>
                    <a:pt x="6" y="11"/>
                  </a:lnTo>
                  <a:lnTo>
                    <a:pt x="8" y="11"/>
                  </a:lnTo>
                  <a:lnTo>
                    <a:pt x="12" y="10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22" name="Freeform 150"/>
            <p:cNvSpPr>
              <a:spLocks/>
            </p:cNvSpPr>
            <p:nvPr/>
          </p:nvSpPr>
          <p:spPr bwMode="auto">
            <a:xfrm>
              <a:off x="1038" y="1838"/>
              <a:ext cx="5" cy="4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10"/>
                </a:cxn>
                <a:cxn ang="0">
                  <a:pos x="4" y="10"/>
                </a:cxn>
                <a:cxn ang="0">
                  <a:pos x="10" y="10"/>
                </a:cxn>
                <a:cxn ang="0">
                  <a:pos x="10" y="6"/>
                </a:cxn>
              </a:cxnLst>
              <a:rect l="0" t="0" r="r" b="b"/>
              <a:pathLst>
                <a:path w="10" h="10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10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23" name="Freeform 151"/>
            <p:cNvSpPr>
              <a:spLocks/>
            </p:cNvSpPr>
            <p:nvPr/>
          </p:nvSpPr>
          <p:spPr bwMode="auto">
            <a:xfrm>
              <a:off x="1057" y="1785"/>
              <a:ext cx="5" cy="5"/>
            </a:xfrm>
            <a:custGeom>
              <a:avLst/>
              <a:gdLst/>
              <a:ahLst/>
              <a:cxnLst>
                <a:cxn ang="0">
                  <a:pos x="9" y="3"/>
                </a:cxn>
                <a:cxn ang="0">
                  <a:pos x="5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4" y="9"/>
                </a:cxn>
                <a:cxn ang="0">
                  <a:pos x="7" y="5"/>
                </a:cxn>
                <a:cxn ang="0">
                  <a:pos x="9" y="3"/>
                </a:cxn>
              </a:cxnLst>
              <a:rect l="0" t="0" r="r" b="b"/>
              <a:pathLst>
                <a:path w="9" h="9">
                  <a:moveTo>
                    <a:pt x="9" y="3"/>
                  </a:move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7" y="5"/>
                  </a:lnTo>
                  <a:lnTo>
                    <a:pt x="9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24" name="Freeform 152"/>
            <p:cNvSpPr>
              <a:spLocks/>
            </p:cNvSpPr>
            <p:nvPr/>
          </p:nvSpPr>
          <p:spPr bwMode="auto">
            <a:xfrm>
              <a:off x="1038" y="1782"/>
              <a:ext cx="5" cy="5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9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9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9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25" name="Freeform 153"/>
            <p:cNvSpPr>
              <a:spLocks/>
            </p:cNvSpPr>
            <p:nvPr/>
          </p:nvSpPr>
          <p:spPr bwMode="auto">
            <a:xfrm>
              <a:off x="1038" y="1810"/>
              <a:ext cx="5" cy="4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0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26" name="Freeform 154"/>
            <p:cNvSpPr>
              <a:spLocks/>
            </p:cNvSpPr>
            <p:nvPr/>
          </p:nvSpPr>
          <p:spPr bwMode="auto">
            <a:xfrm>
              <a:off x="1057" y="1841"/>
              <a:ext cx="5" cy="4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9" y="8"/>
                </a:cxn>
                <a:cxn ang="0">
                  <a:pos x="9" y="4"/>
                </a:cxn>
              </a:cxnLst>
              <a:rect l="0" t="0" r="r" b="b"/>
              <a:pathLst>
                <a:path w="9" h="10">
                  <a:moveTo>
                    <a:pt x="9" y="4"/>
                  </a:moveTo>
                  <a:lnTo>
                    <a:pt x="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9" y="8"/>
                  </a:lnTo>
                  <a:lnTo>
                    <a:pt x="9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27" name="Freeform 155"/>
            <p:cNvSpPr>
              <a:spLocks/>
            </p:cNvSpPr>
            <p:nvPr/>
          </p:nvSpPr>
          <p:spPr bwMode="auto">
            <a:xfrm>
              <a:off x="1095" y="1790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0" y="2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10" y="2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28" name="Freeform 156"/>
            <p:cNvSpPr>
              <a:spLocks/>
            </p:cNvSpPr>
            <p:nvPr/>
          </p:nvSpPr>
          <p:spPr bwMode="auto">
            <a:xfrm>
              <a:off x="1104" y="1804"/>
              <a:ext cx="6" cy="6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9" y="2"/>
                </a:cxn>
                <a:cxn ang="0">
                  <a:pos x="7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2"/>
                </a:cxn>
                <a:cxn ang="0">
                  <a:pos x="9" y="8"/>
                </a:cxn>
                <a:cxn ang="0">
                  <a:pos x="11" y="6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lnTo>
                    <a:pt x="9" y="2"/>
                  </a:lnTo>
                  <a:lnTo>
                    <a:pt x="7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2"/>
                  </a:lnTo>
                  <a:lnTo>
                    <a:pt x="9" y="8"/>
                  </a:lnTo>
                  <a:lnTo>
                    <a:pt x="11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29" name="Freeform 157"/>
            <p:cNvSpPr>
              <a:spLocks/>
            </p:cNvSpPr>
            <p:nvPr/>
          </p:nvSpPr>
          <p:spPr bwMode="auto">
            <a:xfrm>
              <a:off x="1084" y="1801"/>
              <a:ext cx="6" cy="5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2" y="9"/>
                </a:cxn>
                <a:cxn ang="0">
                  <a:pos x="6" y="9"/>
                </a:cxn>
                <a:cxn ang="0">
                  <a:pos x="8" y="9"/>
                </a:cxn>
                <a:cxn ang="0">
                  <a:pos x="10" y="7"/>
                </a:cxn>
                <a:cxn ang="0">
                  <a:pos x="12" y="5"/>
                </a:cxn>
              </a:cxnLst>
              <a:rect l="0" t="0" r="r" b="b"/>
              <a:pathLst>
                <a:path w="12" h="9">
                  <a:moveTo>
                    <a:pt x="12" y="5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9"/>
                  </a:lnTo>
                  <a:lnTo>
                    <a:pt x="6" y="9"/>
                  </a:lnTo>
                  <a:lnTo>
                    <a:pt x="8" y="9"/>
                  </a:lnTo>
                  <a:lnTo>
                    <a:pt x="10" y="7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30" name="Freeform 158"/>
            <p:cNvSpPr>
              <a:spLocks/>
            </p:cNvSpPr>
            <p:nvPr/>
          </p:nvSpPr>
          <p:spPr bwMode="auto">
            <a:xfrm>
              <a:off x="1077" y="1842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2"/>
                </a:cxn>
                <a:cxn ang="0">
                  <a:pos x="6" y="10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6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2"/>
                  </a:lnTo>
                  <a:lnTo>
                    <a:pt x="6" y="10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31" name="Freeform 159"/>
            <p:cNvSpPr>
              <a:spLocks/>
            </p:cNvSpPr>
            <p:nvPr/>
          </p:nvSpPr>
          <p:spPr bwMode="auto">
            <a:xfrm>
              <a:off x="1085" y="1831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7"/>
                </a:cxn>
                <a:cxn ang="0">
                  <a:pos x="6" y="11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6"/>
                  </a:lnTo>
                  <a:lnTo>
                    <a:pt x="0" y="7"/>
                  </a:lnTo>
                  <a:lnTo>
                    <a:pt x="6" y="11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32" name="Freeform 160"/>
            <p:cNvSpPr>
              <a:spLocks/>
            </p:cNvSpPr>
            <p:nvPr/>
          </p:nvSpPr>
          <p:spPr bwMode="auto">
            <a:xfrm>
              <a:off x="1105" y="1834"/>
              <a:ext cx="5" cy="6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9" y="3"/>
                </a:cxn>
                <a:cxn ang="0">
                  <a:pos x="5" y="0"/>
                </a:cxn>
                <a:cxn ang="0">
                  <a:pos x="0" y="3"/>
                </a:cxn>
                <a:cxn ang="0">
                  <a:pos x="0" y="5"/>
                </a:cxn>
                <a:cxn ang="0">
                  <a:pos x="2" y="11"/>
                </a:cxn>
                <a:cxn ang="0">
                  <a:pos x="7" y="11"/>
                </a:cxn>
                <a:cxn ang="0">
                  <a:pos x="9" y="5"/>
                </a:cxn>
              </a:cxnLst>
              <a:rect l="0" t="0" r="r" b="b"/>
              <a:pathLst>
                <a:path w="9" h="11">
                  <a:moveTo>
                    <a:pt x="9" y="5"/>
                  </a:moveTo>
                  <a:lnTo>
                    <a:pt x="9" y="3"/>
                  </a:lnTo>
                  <a:lnTo>
                    <a:pt x="5" y="0"/>
                  </a:lnTo>
                  <a:lnTo>
                    <a:pt x="0" y="3"/>
                  </a:lnTo>
                  <a:lnTo>
                    <a:pt x="0" y="5"/>
                  </a:lnTo>
                  <a:lnTo>
                    <a:pt x="2" y="11"/>
                  </a:lnTo>
                  <a:lnTo>
                    <a:pt x="7" y="11"/>
                  </a:lnTo>
                  <a:lnTo>
                    <a:pt x="9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33" name="Freeform 161"/>
            <p:cNvSpPr>
              <a:spLocks/>
            </p:cNvSpPr>
            <p:nvPr/>
          </p:nvSpPr>
          <p:spPr bwMode="auto">
            <a:xfrm>
              <a:off x="1095" y="1817"/>
              <a:ext cx="6" cy="6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5"/>
                </a:cxn>
                <a:cxn ang="0">
                  <a:pos x="2" y="7"/>
                </a:cxn>
                <a:cxn ang="0">
                  <a:pos x="6" y="11"/>
                </a:cxn>
                <a:cxn ang="0">
                  <a:pos x="12" y="5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5"/>
                  </a:lnTo>
                  <a:lnTo>
                    <a:pt x="2" y="7"/>
                  </a:lnTo>
                  <a:lnTo>
                    <a:pt x="6" y="11"/>
                  </a:lnTo>
                  <a:lnTo>
                    <a:pt x="12" y="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34" name="Freeform 162"/>
            <p:cNvSpPr>
              <a:spLocks/>
            </p:cNvSpPr>
            <p:nvPr/>
          </p:nvSpPr>
          <p:spPr bwMode="auto">
            <a:xfrm>
              <a:off x="1095" y="1845"/>
              <a:ext cx="6" cy="6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6" y="11"/>
                </a:cxn>
                <a:cxn ang="0">
                  <a:pos x="12" y="6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11"/>
                  </a:lnTo>
                  <a:lnTo>
                    <a:pt x="1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35" name="Freeform 163"/>
            <p:cNvSpPr>
              <a:spLocks/>
            </p:cNvSpPr>
            <p:nvPr/>
          </p:nvSpPr>
          <p:spPr bwMode="auto">
            <a:xfrm>
              <a:off x="1076" y="1787"/>
              <a:ext cx="6" cy="5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10" y="8"/>
                </a:cxn>
                <a:cxn ang="0">
                  <a:pos x="12" y="4"/>
                </a:cxn>
              </a:cxnLst>
              <a:rect l="0" t="0" r="r" b="b"/>
              <a:pathLst>
                <a:path w="12" h="10">
                  <a:moveTo>
                    <a:pt x="12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6" y="10"/>
                  </a:lnTo>
                  <a:lnTo>
                    <a:pt x="10" y="8"/>
                  </a:lnTo>
                  <a:lnTo>
                    <a:pt x="12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36" name="Freeform 164"/>
            <p:cNvSpPr>
              <a:spLocks/>
            </p:cNvSpPr>
            <p:nvPr/>
          </p:nvSpPr>
          <p:spPr bwMode="auto">
            <a:xfrm>
              <a:off x="1077" y="1814"/>
              <a:ext cx="5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1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1">
                  <a:moveTo>
                    <a:pt x="10" y="6"/>
                  </a:move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1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37" name="Freeform 165"/>
            <p:cNvSpPr>
              <a:spLocks/>
            </p:cNvSpPr>
            <p:nvPr/>
          </p:nvSpPr>
          <p:spPr bwMode="auto">
            <a:xfrm>
              <a:off x="1123" y="1837"/>
              <a:ext cx="6" cy="5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9" y="0"/>
                </a:cxn>
                <a:cxn ang="0">
                  <a:pos x="3" y="0"/>
                </a:cxn>
                <a:cxn ang="0">
                  <a:pos x="0" y="4"/>
                </a:cxn>
                <a:cxn ang="0">
                  <a:pos x="1" y="8"/>
                </a:cxn>
                <a:cxn ang="0">
                  <a:pos x="5" y="12"/>
                </a:cxn>
                <a:cxn ang="0">
                  <a:pos x="11" y="4"/>
                </a:cxn>
              </a:cxnLst>
              <a:rect l="0" t="0" r="r" b="b"/>
              <a:pathLst>
                <a:path w="11" h="12">
                  <a:moveTo>
                    <a:pt x="11" y="4"/>
                  </a:moveTo>
                  <a:lnTo>
                    <a:pt x="9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1" y="8"/>
                  </a:lnTo>
                  <a:lnTo>
                    <a:pt x="5" y="12"/>
                  </a:lnTo>
                  <a:lnTo>
                    <a:pt x="11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38" name="Freeform 166"/>
            <p:cNvSpPr>
              <a:spLocks/>
            </p:cNvSpPr>
            <p:nvPr/>
          </p:nvSpPr>
          <p:spPr bwMode="auto">
            <a:xfrm>
              <a:off x="1115" y="1820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10" y="8"/>
                </a:cxn>
                <a:cxn ang="0">
                  <a:pos x="10" y="4"/>
                </a:cxn>
              </a:cxnLst>
              <a:rect l="0" t="0" r="r" b="b"/>
              <a:pathLst>
                <a:path w="10" h="10">
                  <a:moveTo>
                    <a:pt x="10" y="4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0"/>
                  </a:lnTo>
                  <a:lnTo>
                    <a:pt x="10" y="8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39" name="Freeform 167"/>
            <p:cNvSpPr>
              <a:spLocks/>
            </p:cNvSpPr>
            <p:nvPr/>
          </p:nvSpPr>
          <p:spPr bwMode="auto">
            <a:xfrm>
              <a:off x="1123" y="1806"/>
              <a:ext cx="5" cy="5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9" y="4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1" y="10"/>
                </a:cxn>
                <a:cxn ang="0">
                  <a:pos x="7" y="10"/>
                </a:cxn>
                <a:cxn ang="0">
                  <a:pos x="9" y="10"/>
                </a:cxn>
                <a:cxn ang="0">
                  <a:pos x="9" y="6"/>
                </a:cxn>
              </a:cxnLst>
              <a:rect l="0" t="0" r="r" b="b"/>
              <a:pathLst>
                <a:path w="9" h="10">
                  <a:moveTo>
                    <a:pt x="9" y="6"/>
                  </a:moveTo>
                  <a:lnTo>
                    <a:pt x="9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1" y="10"/>
                  </a:lnTo>
                  <a:lnTo>
                    <a:pt x="7" y="10"/>
                  </a:lnTo>
                  <a:lnTo>
                    <a:pt x="9" y="10"/>
                  </a:lnTo>
                  <a:lnTo>
                    <a:pt x="9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40" name="Freeform 168"/>
            <p:cNvSpPr>
              <a:spLocks/>
            </p:cNvSpPr>
            <p:nvPr/>
          </p:nvSpPr>
          <p:spPr bwMode="auto">
            <a:xfrm>
              <a:off x="1115" y="1792"/>
              <a:ext cx="4" cy="6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4" y="12"/>
                </a:cxn>
                <a:cxn ang="0">
                  <a:pos x="10" y="8"/>
                </a:cxn>
                <a:cxn ang="0">
                  <a:pos x="10" y="6"/>
                </a:cxn>
              </a:cxnLst>
              <a:rect l="0" t="0" r="r" b="b"/>
              <a:pathLst>
                <a:path w="10" h="12">
                  <a:moveTo>
                    <a:pt x="10" y="6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4" y="12"/>
                  </a:lnTo>
                  <a:lnTo>
                    <a:pt x="10" y="8"/>
                  </a:lnTo>
                  <a:lnTo>
                    <a:pt x="1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41" name="Freeform 169"/>
            <p:cNvSpPr>
              <a:spLocks/>
            </p:cNvSpPr>
            <p:nvPr/>
          </p:nvSpPr>
          <p:spPr bwMode="auto">
            <a:xfrm>
              <a:off x="1115" y="1848"/>
              <a:ext cx="4" cy="5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4" y="9"/>
                </a:cxn>
                <a:cxn ang="0">
                  <a:pos x="10" y="4"/>
                </a:cxn>
              </a:cxnLst>
              <a:rect l="0" t="0" r="r" b="b"/>
              <a:pathLst>
                <a:path w="10" h="9">
                  <a:moveTo>
                    <a:pt x="10" y="4"/>
                  </a:move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4" y="9"/>
                  </a:lnTo>
                  <a:lnTo>
                    <a:pt x="10" y="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42" name="Freeform 170"/>
            <p:cNvSpPr>
              <a:spLocks/>
            </p:cNvSpPr>
            <p:nvPr/>
          </p:nvSpPr>
          <p:spPr bwMode="auto">
            <a:xfrm>
              <a:off x="1200" y="1778"/>
              <a:ext cx="68" cy="29"/>
            </a:xfrm>
            <a:custGeom>
              <a:avLst/>
              <a:gdLst/>
              <a:ahLst/>
              <a:cxnLst>
                <a:cxn ang="0">
                  <a:pos x="99" y="29"/>
                </a:cxn>
                <a:cxn ang="0">
                  <a:pos x="135" y="18"/>
                </a:cxn>
                <a:cxn ang="0">
                  <a:pos x="135" y="0"/>
                </a:cxn>
                <a:cxn ang="0">
                  <a:pos x="0" y="41"/>
                </a:cxn>
                <a:cxn ang="0">
                  <a:pos x="0" y="58"/>
                </a:cxn>
                <a:cxn ang="0">
                  <a:pos x="50" y="43"/>
                </a:cxn>
                <a:cxn ang="0">
                  <a:pos x="50" y="58"/>
                </a:cxn>
                <a:cxn ang="0">
                  <a:pos x="99" y="43"/>
                </a:cxn>
                <a:cxn ang="0">
                  <a:pos x="99" y="29"/>
                </a:cxn>
              </a:cxnLst>
              <a:rect l="0" t="0" r="r" b="b"/>
              <a:pathLst>
                <a:path w="135" h="58">
                  <a:moveTo>
                    <a:pt x="99" y="29"/>
                  </a:moveTo>
                  <a:lnTo>
                    <a:pt x="135" y="18"/>
                  </a:lnTo>
                  <a:lnTo>
                    <a:pt x="135" y="0"/>
                  </a:lnTo>
                  <a:lnTo>
                    <a:pt x="0" y="41"/>
                  </a:lnTo>
                  <a:lnTo>
                    <a:pt x="0" y="58"/>
                  </a:lnTo>
                  <a:lnTo>
                    <a:pt x="50" y="43"/>
                  </a:lnTo>
                  <a:lnTo>
                    <a:pt x="50" y="58"/>
                  </a:lnTo>
                  <a:lnTo>
                    <a:pt x="99" y="43"/>
                  </a:lnTo>
                  <a:lnTo>
                    <a:pt x="99" y="2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43" name="Freeform 171"/>
            <p:cNvSpPr>
              <a:spLocks/>
            </p:cNvSpPr>
            <p:nvPr/>
          </p:nvSpPr>
          <p:spPr bwMode="auto">
            <a:xfrm>
              <a:off x="351" y="1788"/>
              <a:ext cx="771" cy="161"/>
            </a:xfrm>
            <a:custGeom>
              <a:avLst/>
              <a:gdLst/>
              <a:ahLst/>
              <a:cxnLst>
                <a:cxn ang="0">
                  <a:pos x="1243" y="316"/>
                </a:cxn>
                <a:cxn ang="0">
                  <a:pos x="1326" y="280"/>
                </a:cxn>
                <a:cxn ang="0">
                  <a:pos x="1406" y="231"/>
                </a:cxn>
                <a:cxn ang="0">
                  <a:pos x="1487" y="177"/>
                </a:cxn>
                <a:cxn ang="0">
                  <a:pos x="1544" y="148"/>
                </a:cxn>
                <a:cxn ang="0">
                  <a:pos x="367" y="0"/>
                </a:cxn>
                <a:cxn ang="0">
                  <a:pos x="266" y="35"/>
                </a:cxn>
                <a:cxn ang="0">
                  <a:pos x="182" y="82"/>
                </a:cxn>
                <a:cxn ang="0">
                  <a:pos x="91" y="119"/>
                </a:cxn>
                <a:cxn ang="0">
                  <a:pos x="146" y="113"/>
                </a:cxn>
                <a:cxn ang="0">
                  <a:pos x="177" y="109"/>
                </a:cxn>
                <a:cxn ang="0">
                  <a:pos x="200" y="97"/>
                </a:cxn>
                <a:cxn ang="0">
                  <a:pos x="213" y="90"/>
                </a:cxn>
                <a:cxn ang="0">
                  <a:pos x="244" y="82"/>
                </a:cxn>
                <a:cxn ang="0">
                  <a:pos x="273" y="59"/>
                </a:cxn>
                <a:cxn ang="0">
                  <a:pos x="279" y="49"/>
                </a:cxn>
                <a:cxn ang="0">
                  <a:pos x="378" y="41"/>
                </a:cxn>
                <a:cxn ang="0">
                  <a:pos x="376" y="64"/>
                </a:cxn>
                <a:cxn ang="0">
                  <a:pos x="324" y="93"/>
                </a:cxn>
                <a:cxn ang="0">
                  <a:pos x="279" y="117"/>
                </a:cxn>
                <a:cxn ang="0">
                  <a:pos x="326" y="103"/>
                </a:cxn>
                <a:cxn ang="0">
                  <a:pos x="357" y="88"/>
                </a:cxn>
                <a:cxn ang="0">
                  <a:pos x="392" y="72"/>
                </a:cxn>
                <a:cxn ang="0">
                  <a:pos x="425" y="47"/>
                </a:cxn>
                <a:cxn ang="0">
                  <a:pos x="1144" y="140"/>
                </a:cxn>
                <a:cxn ang="0">
                  <a:pos x="1144" y="167"/>
                </a:cxn>
                <a:cxn ang="0">
                  <a:pos x="1074" y="212"/>
                </a:cxn>
                <a:cxn ang="0">
                  <a:pos x="1028" y="237"/>
                </a:cxn>
                <a:cxn ang="0">
                  <a:pos x="1034" y="243"/>
                </a:cxn>
                <a:cxn ang="0">
                  <a:pos x="1059" y="233"/>
                </a:cxn>
                <a:cxn ang="0">
                  <a:pos x="1084" y="225"/>
                </a:cxn>
                <a:cxn ang="0">
                  <a:pos x="1115" y="208"/>
                </a:cxn>
                <a:cxn ang="0">
                  <a:pos x="1136" y="198"/>
                </a:cxn>
                <a:cxn ang="0">
                  <a:pos x="1171" y="173"/>
                </a:cxn>
                <a:cxn ang="0">
                  <a:pos x="1204" y="150"/>
                </a:cxn>
                <a:cxn ang="0">
                  <a:pos x="1404" y="192"/>
                </a:cxn>
                <a:cxn ang="0">
                  <a:pos x="1383" y="212"/>
                </a:cxn>
                <a:cxn ang="0">
                  <a:pos x="1295" y="268"/>
                </a:cxn>
                <a:cxn ang="0">
                  <a:pos x="1214" y="301"/>
                </a:cxn>
                <a:cxn ang="0">
                  <a:pos x="1003" y="247"/>
                </a:cxn>
                <a:cxn ang="0">
                  <a:pos x="182" y="156"/>
                </a:cxn>
                <a:cxn ang="0">
                  <a:pos x="163" y="152"/>
                </a:cxn>
                <a:cxn ang="0">
                  <a:pos x="91" y="119"/>
                </a:cxn>
                <a:cxn ang="0">
                  <a:pos x="0" y="140"/>
                </a:cxn>
                <a:cxn ang="0">
                  <a:pos x="1226" y="322"/>
                </a:cxn>
              </a:cxnLst>
              <a:rect l="0" t="0" r="r" b="b"/>
              <a:pathLst>
                <a:path w="1544" h="322">
                  <a:moveTo>
                    <a:pt x="1226" y="322"/>
                  </a:moveTo>
                  <a:lnTo>
                    <a:pt x="1243" y="316"/>
                  </a:lnTo>
                  <a:lnTo>
                    <a:pt x="1286" y="299"/>
                  </a:lnTo>
                  <a:lnTo>
                    <a:pt x="1326" y="280"/>
                  </a:lnTo>
                  <a:lnTo>
                    <a:pt x="1359" y="262"/>
                  </a:lnTo>
                  <a:lnTo>
                    <a:pt x="1406" y="231"/>
                  </a:lnTo>
                  <a:lnTo>
                    <a:pt x="1456" y="192"/>
                  </a:lnTo>
                  <a:lnTo>
                    <a:pt x="1487" y="177"/>
                  </a:lnTo>
                  <a:lnTo>
                    <a:pt x="1522" y="159"/>
                  </a:lnTo>
                  <a:lnTo>
                    <a:pt x="1544" y="148"/>
                  </a:lnTo>
                  <a:lnTo>
                    <a:pt x="555" y="26"/>
                  </a:lnTo>
                  <a:lnTo>
                    <a:pt x="367" y="0"/>
                  </a:lnTo>
                  <a:lnTo>
                    <a:pt x="289" y="26"/>
                  </a:lnTo>
                  <a:lnTo>
                    <a:pt x="266" y="35"/>
                  </a:lnTo>
                  <a:lnTo>
                    <a:pt x="229" y="57"/>
                  </a:lnTo>
                  <a:lnTo>
                    <a:pt x="182" y="82"/>
                  </a:lnTo>
                  <a:lnTo>
                    <a:pt x="113" y="111"/>
                  </a:lnTo>
                  <a:lnTo>
                    <a:pt x="91" y="119"/>
                  </a:lnTo>
                  <a:lnTo>
                    <a:pt x="124" y="123"/>
                  </a:lnTo>
                  <a:lnTo>
                    <a:pt x="146" y="113"/>
                  </a:lnTo>
                  <a:lnTo>
                    <a:pt x="161" y="107"/>
                  </a:lnTo>
                  <a:lnTo>
                    <a:pt x="177" y="109"/>
                  </a:lnTo>
                  <a:lnTo>
                    <a:pt x="182" y="103"/>
                  </a:lnTo>
                  <a:lnTo>
                    <a:pt x="200" y="97"/>
                  </a:lnTo>
                  <a:lnTo>
                    <a:pt x="210" y="97"/>
                  </a:lnTo>
                  <a:lnTo>
                    <a:pt x="213" y="90"/>
                  </a:lnTo>
                  <a:lnTo>
                    <a:pt x="233" y="80"/>
                  </a:lnTo>
                  <a:lnTo>
                    <a:pt x="244" y="82"/>
                  </a:lnTo>
                  <a:lnTo>
                    <a:pt x="248" y="72"/>
                  </a:lnTo>
                  <a:lnTo>
                    <a:pt x="273" y="59"/>
                  </a:lnTo>
                  <a:lnTo>
                    <a:pt x="277" y="59"/>
                  </a:lnTo>
                  <a:lnTo>
                    <a:pt x="279" y="49"/>
                  </a:lnTo>
                  <a:lnTo>
                    <a:pt x="312" y="33"/>
                  </a:lnTo>
                  <a:lnTo>
                    <a:pt x="378" y="41"/>
                  </a:lnTo>
                  <a:lnTo>
                    <a:pt x="386" y="57"/>
                  </a:lnTo>
                  <a:lnTo>
                    <a:pt x="376" y="64"/>
                  </a:lnTo>
                  <a:lnTo>
                    <a:pt x="347" y="80"/>
                  </a:lnTo>
                  <a:lnTo>
                    <a:pt x="324" y="93"/>
                  </a:lnTo>
                  <a:lnTo>
                    <a:pt x="295" y="109"/>
                  </a:lnTo>
                  <a:lnTo>
                    <a:pt x="279" y="117"/>
                  </a:lnTo>
                  <a:lnTo>
                    <a:pt x="318" y="111"/>
                  </a:lnTo>
                  <a:lnTo>
                    <a:pt x="326" y="103"/>
                  </a:lnTo>
                  <a:lnTo>
                    <a:pt x="355" y="93"/>
                  </a:lnTo>
                  <a:lnTo>
                    <a:pt x="357" y="88"/>
                  </a:lnTo>
                  <a:lnTo>
                    <a:pt x="361" y="86"/>
                  </a:lnTo>
                  <a:lnTo>
                    <a:pt x="392" y="72"/>
                  </a:lnTo>
                  <a:lnTo>
                    <a:pt x="396" y="64"/>
                  </a:lnTo>
                  <a:lnTo>
                    <a:pt x="425" y="47"/>
                  </a:lnTo>
                  <a:lnTo>
                    <a:pt x="1101" y="134"/>
                  </a:lnTo>
                  <a:lnTo>
                    <a:pt x="1144" y="140"/>
                  </a:lnTo>
                  <a:lnTo>
                    <a:pt x="1156" y="157"/>
                  </a:lnTo>
                  <a:lnTo>
                    <a:pt x="1144" y="167"/>
                  </a:lnTo>
                  <a:lnTo>
                    <a:pt x="1113" y="187"/>
                  </a:lnTo>
                  <a:lnTo>
                    <a:pt x="1074" y="212"/>
                  </a:lnTo>
                  <a:lnTo>
                    <a:pt x="1053" y="223"/>
                  </a:lnTo>
                  <a:lnTo>
                    <a:pt x="1028" y="237"/>
                  </a:lnTo>
                  <a:lnTo>
                    <a:pt x="1014" y="245"/>
                  </a:lnTo>
                  <a:lnTo>
                    <a:pt x="1034" y="243"/>
                  </a:lnTo>
                  <a:lnTo>
                    <a:pt x="1037" y="235"/>
                  </a:lnTo>
                  <a:lnTo>
                    <a:pt x="1059" y="233"/>
                  </a:lnTo>
                  <a:lnTo>
                    <a:pt x="1080" y="235"/>
                  </a:lnTo>
                  <a:lnTo>
                    <a:pt x="1084" y="225"/>
                  </a:lnTo>
                  <a:lnTo>
                    <a:pt x="1109" y="218"/>
                  </a:lnTo>
                  <a:lnTo>
                    <a:pt x="1115" y="208"/>
                  </a:lnTo>
                  <a:lnTo>
                    <a:pt x="1132" y="198"/>
                  </a:lnTo>
                  <a:lnTo>
                    <a:pt x="1136" y="198"/>
                  </a:lnTo>
                  <a:lnTo>
                    <a:pt x="1142" y="188"/>
                  </a:lnTo>
                  <a:lnTo>
                    <a:pt x="1171" y="173"/>
                  </a:lnTo>
                  <a:lnTo>
                    <a:pt x="1173" y="167"/>
                  </a:lnTo>
                  <a:lnTo>
                    <a:pt x="1204" y="150"/>
                  </a:lnTo>
                  <a:lnTo>
                    <a:pt x="1390" y="173"/>
                  </a:lnTo>
                  <a:lnTo>
                    <a:pt x="1404" y="192"/>
                  </a:lnTo>
                  <a:lnTo>
                    <a:pt x="1396" y="200"/>
                  </a:lnTo>
                  <a:lnTo>
                    <a:pt x="1383" y="212"/>
                  </a:lnTo>
                  <a:lnTo>
                    <a:pt x="1338" y="243"/>
                  </a:lnTo>
                  <a:lnTo>
                    <a:pt x="1295" y="268"/>
                  </a:lnTo>
                  <a:lnTo>
                    <a:pt x="1255" y="285"/>
                  </a:lnTo>
                  <a:lnTo>
                    <a:pt x="1214" y="301"/>
                  </a:lnTo>
                  <a:lnTo>
                    <a:pt x="987" y="268"/>
                  </a:lnTo>
                  <a:lnTo>
                    <a:pt x="1003" y="247"/>
                  </a:lnTo>
                  <a:lnTo>
                    <a:pt x="954" y="266"/>
                  </a:lnTo>
                  <a:lnTo>
                    <a:pt x="182" y="156"/>
                  </a:lnTo>
                  <a:lnTo>
                    <a:pt x="200" y="142"/>
                  </a:lnTo>
                  <a:lnTo>
                    <a:pt x="163" y="152"/>
                  </a:lnTo>
                  <a:lnTo>
                    <a:pt x="74" y="138"/>
                  </a:lnTo>
                  <a:lnTo>
                    <a:pt x="91" y="119"/>
                  </a:lnTo>
                  <a:lnTo>
                    <a:pt x="72" y="123"/>
                  </a:lnTo>
                  <a:lnTo>
                    <a:pt x="0" y="140"/>
                  </a:lnTo>
                  <a:lnTo>
                    <a:pt x="1196" y="318"/>
                  </a:lnTo>
                  <a:lnTo>
                    <a:pt x="1226" y="322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44" name="Freeform 172"/>
            <p:cNvSpPr>
              <a:spLocks/>
            </p:cNvSpPr>
            <p:nvPr/>
          </p:nvSpPr>
          <p:spPr bwMode="auto">
            <a:xfrm>
              <a:off x="351" y="1858"/>
              <a:ext cx="614" cy="115"/>
            </a:xfrm>
            <a:custGeom>
              <a:avLst/>
              <a:gdLst/>
              <a:ahLst/>
              <a:cxnLst>
                <a:cxn ang="0">
                  <a:pos x="1229" y="231"/>
                </a:cxn>
                <a:cxn ang="0">
                  <a:pos x="1226" y="182"/>
                </a:cxn>
                <a:cxn ang="0">
                  <a:pos x="1196" y="178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229" y="231"/>
                </a:cxn>
              </a:cxnLst>
              <a:rect l="0" t="0" r="r" b="b"/>
              <a:pathLst>
                <a:path w="1229" h="231">
                  <a:moveTo>
                    <a:pt x="1229" y="231"/>
                  </a:moveTo>
                  <a:lnTo>
                    <a:pt x="1226" y="182"/>
                  </a:lnTo>
                  <a:lnTo>
                    <a:pt x="1196" y="178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229" y="23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45" name="Freeform 173"/>
            <p:cNvSpPr>
              <a:spLocks/>
            </p:cNvSpPr>
            <p:nvPr/>
          </p:nvSpPr>
          <p:spPr bwMode="auto">
            <a:xfrm>
              <a:off x="442" y="1820"/>
              <a:ext cx="486" cy="101"/>
            </a:xfrm>
            <a:custGeom>
              <a:avLst/>
              <a:gdLst/>
              <a:ahLst/>
              <a:cxnLst>
                <a:cxn ang="0">
                  <a:pos x="821" y="183"/>
                </a:cxn>
                <a:cxn ang="0">
                  <a:pos x="832" y="181"/>
                </a:cxn>
                <a:cxn ang="0">
                  <a:pos x="846" y="173"/>
                </a:cxn>
                <a:cxn ang="0">
                  <a:pos x="871" y="159"/>
                </a:cxn>
                <a:cxn ang="0">
                  <a:pos x="892" y="148"/>
                </a:cxn>
                <a:cxn ang="0">
                  <a:pos x="931" y="123"/>
                </a:cxn>
                <a:cxn ang="0">
                  <a:pos x="962" y="103"/>
                </a:cxn>
                <a:cxn ang="0">
                  <a:pos x="974" y="93"/>
                </a:cxn>
                <a:cxn ang="0">
                  <a:pos x="962" y="76"/>
                </a:cxn>
                <a:cxn ang="0">
                  <a:pos x="939" y="92"/>
                </a:cxn>
                <a:cxn ang="0">
                  <a:pos x="900" y="86"/>
                </a:cxn>
                <a:cxn ang="0">
                  <a:pos x="214" y="0"/>
                </a:cxn>
                <a:cxn ang="0">
                  <a:pos x="210" y="8"/>
                </a:cxn>
                <a:cxn ang="0">
                  <a:pos x="881" y="95"/>
                </a:cxn>
                <a:cxn ang="0">
                  <a:pos x="929" y="101"/>
                </a:cxn>
                <a:cxn ang="0">
                  <a:pos x="904" y="117"/>
                </a:cxn>
                <a:cxn ang="0">
                  <a:pos x="863" y="111"/>
                </a:cxn>
                <a:cxn ang="0">
                  <a:pos x="179" y="22"/>
                </a:cxn>
                <a:cxn ang="0">
                  <a:pos x="175" y="24"/>
                </a:cxn>
                <a:cxn ang="0">
                  <a:pos x="173" y="29"/>
                </a:cxn>
                <a:cxn ang="0">
                  <a:pos x="838" y="121"/>
                </a:cxn>
                <a:cxn ang="0">
                  <a:pos x="886" y="126"/>
                </a:cxn>
                <a:cxn ang="0">
                  <a:pos x="838" y="152"/>
                </a:cxn>
                <a:cxn ang="0">
                  <a:pos x="803" y="148"/>
                </a:cxn>
                <a:cxn ang="0">
                  <a:pos x="97" y="53"/>
                </a:cxn>
                <a:cxn ang="0">
                  <a:pos x="97" y="61"/>
                </a:cxn>
                <a:cxn ang="0">
                  <a:pos x="826" y="159"/>
                </a:cxn>
                <a:cxn ang="0">
                  <a:pos x="809" y="165"/>
                </a:cxn>
                <a:cxn ang="0">
                  <a:pos x="76" y="66"/>
                </a:cxn>
                <a:cxn ang="0">
                  <a:pos x="66" y="64"/>
                </a:cxn>
                <a:cxn ang="0">
                  <a:pos x="64" y="68"/>
                </a:cxn>
                <a:cxn ang="0">
                  <a:pos x="782" y="171"/>
                </a:cxn>
                <a:cxn ang="0">
                  <a:pos x="764" y="177"/>
                </a:cxn>
                <a:cxn ang="0">
                  <a:pos x="464" y="134"/>
                </a:cxn>
                <a:cxn ang="0">
                  <a:pos x="29" y="70"/>
                </a:cxn>
                <a:cxn ang="0">
                  <a:pos x="18" y="78"/>
                </a:cxn>
                <a:cxn ang="0">
                  <a:pos x="0" y="92"/>
                </a:cxn>
                <a:cxn ang="0">
                  <a:pos x="772" y="202"/>
                </a:cxn>
                <a:cxn ang="0">
                  <a:pos x="821" y="183"/>
                </a:cxn>
              </a:cxnLst>
              <a:rect l="0" t="0" r="r" b="b"/>
              <a:pathLst>
                <a:path w="974" h="202">
                  <a:moveTo>
                    <a:pt x="821" y="183"/>
                  </a:moveTo>
                  <a:lnTo>
                    <a:pt x="832" y="181"/>
                  </a:lnTo>
                  <a:lnTo>
                    <a:pt x="846" y="173"/>
                  </a:lnTo>
                  <a:lnTo>
                    <a:pt x="871" y="159"/>
                  </a:lnTo>
                  <a:lnTo>
                    <a:pt x="892" y="148"/>
                  </a:lnTo>
                  <a:lnTo>
                    <a:pt x="931" y="123"/>
                  </a:lnTo>
                  <a:lnTo>
                    <a:pt x="962" y="103"/>
                  </a:lnTo>
                  <a:lnTo>
                    <a:pt x="974" y="93"/>
                  </a:lnTo>
                  <a:lnTo>
                    <a:pt x="962" y="76"/>
                  </a:lnTo>
                  <a:lnTo>
                    <a:pt x="939" y="92"/>
                  </a:lnTo>
                  <a:lnTo>
                    <a:pt x="900" y="86"/>
                  </a:lnTo>
                  <a:lnTo>
                    <a:pt x="214" y="0"/>
                  </a:lnTo>
                  <a:lnTo>
                    <a:pt x="210" y="8"/>
                  </a:lnTo>
                  <a:lnTo>
                    <a:pt x="881" y="95"/>
                  </a:lnTo>
                  <a:lnTo>
                    <a:pt x="929" y="101"/>
                  </a:lnTo>
                  <a:lnTo>
                    <a:pt x="904" y="117"/>
                  </a:lnTo>
                  <a:lnTo>
                    <a:pt x="863" y="111"/>
                  </a:lnTo>
                  <a:lnTo>
                    <a:pt x="179" y="22"/>
                  </a:lnTo>
                  <a:lnTo>
                    <a:pt x="175" y="24"/>
                  </a:lnTo>
                  <a:lnTo>
                    <a:pt x="173" y="29"/>
                  </a:lnTo>
                  <a:lnTo>
                    <a:pt x="838" y="121"/>
                  </a:lnTo>
                  <a:lnTo>
                    <a:pt x="886" y="126"/>
                  </a:lnTo>
                  <a:lnTo>
                    <a:pt x="838" y="152"/>
                  </a:lnTo>
                  <a:lnTo>
                    <a:pt x="803" y="148"/>
                  </a:lnTo>
                  <a:lnTo>
                    <a:pt x="97" y="53"/>
                  </a:lnTo>
                  <a:lnTo>
                    <a:pt x="97" y="61"/>
                  </a:lnTo>
                  <a:lnTo>
                    <a:pt x="826" y="159"/>
                  </a:lnTo>
                  <a:lnTo>
                    <a:pt x="809" y="165"/>
                  </a:lnTo>
                  <a:lnTo>
                    <a:pt x="76" y="66"/>
                  </a:lnTo>
                  <a:lnTo>
                    <a:pt x="66" y="64"/>
                  </a:lnTo>
                  <a:lnTo>
                    <a:pt x="64" y="68"/>
                  </a:lnTo>
                  <a:lnTo>
                    <a:pt x="782" y="171"/>
                  </a:lnTo>
                  <a:lnTo>
                    <a:pt x="764" y="177"/>
                  </a:lnTo>
                  <a:lnTo>
                    <a:pt x="464" y="134"/>
                  </a:lnTo>
                  <a:lnTo>
                    <a:pt x="29" y="70"/>
                  </a:lnTo>
                  <a:lnTo>
                    <a:pt x="18" y="78"/>
                  </a:lnTo>
                  <a:lnTo>
                    <a:pt x="0" y="92"/>
                  </a:lnTo>
                  <a:lnTo>
                    <a:pt x="772" y="202"/>
                  </a:lnTo>
                  <a:lnTo>
                    <a:pt x="821" y="183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46" name="Freeform 174"/>
            <p:cNvSpPr>
              <a:spLocks/>
            </p:cNvSpPr>
            <p:nvPr/>
          </p:nvSpPr>
          <p:spPr bwMode="auto">
            <a:xfrm>
              <a:off x="963" y="1862"/>
              <a:ext cx="160" cy="111"/>
            </a:xfrm>
            <a:custGeom>
              <a:avLst/>
              <a:gdLst/>
              <a:ahLst/>
              <a:cxnLst>
                <a:cxn ang="0">
                  <a:pos x="141" y="168"/>
                </a:cxn>
                <a:cxn ang="0">
                  <a:pos x="149" y="161"/>
                </a:cxn>
                <a:cxn ang="0">
                  <a:pos x="168" y="143"/>
                </a:cxn>
                <a:cxn ang="0">
                  <a:pos x="182" y="130"/>
                </a:cxn>
                <a:cxn ang="0">
                  <a:pos x="199" y="116"/>
                </a:cxn>
                <a:cxn ang="0">
                  <a:pos x="219" y="103"/>
                </a:cxn>
                <a:cxn ang="0">
                  <a:pos x="234" y="93"/>
                </a:cxn>
                <a:cxn ang="0">
                  <a:pos x="248" y="85"/>
                </a:cxn>
                <a:cxn ang="0">
                  <a:pos x="269" y="77"/>
                </a:cxn>
                <a:cxn ang="0">
                  <a:pos x="283" y="71"/>
                </a:cxn>
                <a:cxn ang="0">
                  <a:pos x="298" y="64"/>
                </a:cxn>
                <a:cxn ang="0">
                  <a:pos x="308" y="58"/>
                </a:cxn>
                <a:cxn ang="0">
                  <a:pos x="320" y="54"/>
                </a:cxn>
                <a:cxn ang="0">
                  <a:pos x="318" y="17"/>
                </a:cxn>
                <a:cxn ang="0">
                  <a:pos x="318" y="0"/>
                </a:cxn>
                <a:cxn ang="0">
                  <a:pos x="296" y="11"/>
                </a:cxn>
                <a:cxn ang="0">
                  <a:pos x="261" y="29"/>
                </a:cxn>
                <a:cxn ang="0">
                  <a:pos x="230" y="44"/>
                </a:cxn>
                <a:cxn ang="0">
                  <a:pos x="180" y="83"/>
                </a:cxn>
                <a:cxn ang="0">
                  <a:pos x="133" y="114"/>
                </a:cxn>
                <a:cxn ang="0">
                  <a:pos x="100" y="132"/>
                </a:cxn>
                <a:cxn ang="0">
                  <a:pos x="60" y="151"/>
                </a:cxn>
                <a:cxn ang="0">
                  <a:pos x="17" y="168"/>
                </a:cxn>
                <a:cxn ang="0">
                  <a:pos x="0" y="174"/>
                </a:cxn>
                <a:cxn ang="0">
                  <a:pos x="3" y="223"/>
                </a:cxn>
                <a:cxn ang="0">
                  <a:pos x="33" y="215"/>
                </a:cxn>
                <a:cxn ang="0">
                  <a:pos x="62" y="205"/>
                </a:cxn>
                <a:cxn ang="0">
                  <a:pos x="104" y="188"/>
                </a:cxn>
                <a:cxn ang="0">
                  <a:pos x="141" y="168"/>
                </a:cxn>
              </a:cxnLst>
              <a:rect l="0" t="0" r="r" b="b"/>
              <a:pathLst>
                <a:path w="320" h="223">
                  <a:moveTo>
                    <a:pt x="141" y="168"/>
                  </a:moveTo>
                  <a:lnTo>
                    <a:pt x="149" y="161"/>
                  </a:lnTo>
                  <a:lnTo>
                    <a:pt x="168" y="143"/>
                  </a:lnTo>
                  <a:lnTo>
                    <a:pt x="182" y="130"/>
                  </a:lnTo>
                  <a:lnTo>
                    <a:pt x="199" y="116"/>
                  </a:lnTo>
                  <a:lnTo>
                    <a:pt x="219" y="103"/>
                  </a:lnTo>
                  <a:lnTo>
                    <a:pt x="234" y="93"/>
                  </a:lnTo>
                  <a:lnTo>
                    <a:pt x="248" y="85"/>
                  </a:lnTo>
                  <a:lnTo>
                    <a:pt x="269" y="77"/>
                  </a:lnTo>
                  <a:lnTo>
                    <a:pt x="283" y="71"/>
                  </a:lnTo>
                  <a:lnTo>
                    <a:pt x="298" y="64"/>
                  </a:lnTo>
                  <a:lnTo>
                    <a:pt x="308" y="58"/>
                  </a:lnTo>
                  <a:lnTo>
                    <a:pt x="320" y="54"/>
                  </a:lnTo>
                  <a:lnTo>
                    <a:pt x="318" y="17"/>
                  </a:lnTo>
                  <a:lnTo>
                    <a:pt x="318" y="0"/>
                  </a:lnTo>
                  <a:lnTo>
                    <a:pt x="296" y="11"/>
                  </a:lnTo>
                  <a:lnTo>
                    <a:pt x="261" y="29"/>
                  </a:lnTo>
                  <a:lnTo>
                    <a:pt x="230" y="44"/>
                  </a:lnTo>
                  <a:lnTo>
                    <a:pt x="180" y="83"/>
                  </a:lnTo>
                  <a:lnTo>
                    <a:pt x="133" y="114"/>
                  </a:lnTo>
                  <a:lnTo>
                    <a:pt x="100" y="132"/>
                  </a:lnTo>
                  <a:lnTo>
                    <a:pt x="60" y="151"/>
                  </a:lnTo>
                  <a:lnTo>
                    <a:pt x="17" y="168"/>
                  </a:lnTo>
                  <a:lnTo>
                    <a:pt x="0" y="174"/>
                  </a:lnTo>
                  <a:lnTo>
                    <a:pt x="3" y="223"/>
                  </a:lnTo>
                  <a:lnTo>
                    <a:pt x="33" y="215"/>
                  </a:lnTo>
                  <a:lnTo>
                    <a:pt x="62" y="205"/>
                  </a:lnTo>
                  <a:lnTo>
                    <a:pt x="104" y="188"/>
                  </a:lnTo>
                  <a:lnTo>
                    <a:pt x="141" y="168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47" name="Freeform 175"/>
            <p:cNvSpPr>
              <a:spLocks/>
            </p:cNvSpPr>
            <p:nvPr/>
          </p:nvSpPr>
          <p:spPr bwMode="auto">
            <a:xfrm>
              <a:off x="844" y="1872"/>
              <a:ext cx="208" cy="66"/>
            </a:xfrm>
            <a:custGeom>
              <a:avLst/>
              <a:gdLst/>
              <a:ahLst/>
              <a:cxnLst>
                <a:cxn ang="0">
                  <a:pos x="310" y="54"/>
                </a:cxn>
                <a:cxn ang="0">
                  <a:pos x="339" y="58"/>
                </a:cxn>
                <a:cxn ang="0">
                  <a:pos x="289" y="84"/>
                </a:cxn>
                <a:cxn ang="0">
                  <a:pos x="268" y="82"/>
                </a:cxn>
                <a:cxn ang="0">
                  <a:pos x="97" y="58"/>
                </a:cxn>
                <a:cxn ang="0">
                  <a:pos x="93" y="68"/>
                </a:cxn>
                <a:cxn ang="0">
                  <a:pos x="268" y="93"/>
                </a:cxn>
                <a:cxn ang="0">
                  <a:pos x="225" y="109"/>
                </a:cxn>
                <a:cxn ang="0">
                  <a:pos x="198" y="105"/>
                </a:cxn>
                <a:cxn ang="0">
                  <a:pos x="16" y="80"/>
                </a:cxn>
                <a:cxn ang="0">
                  <a:pos x="0" y="101"/>
                </a:cxn>
                <a:cxn ang="0">
                  <a:pos x="227" y="134"/>
                </a:cxn>
                <a:cxn ang="0">
                  <a:pos x="268" y="118"/>
                </a:cxn>
                <a:cxn ang="0">
                  <a:pos x="308" y="101"/>
                </a:cxn>
                <a:cxn ang="0">
                  <a:pos x="351" y="76"/>
                </a:cxn>
                <a:cxn ang="0">
                  <a:pos x="396" y="45"/>
                </a:cxn>
                <a:cxn ang="0">
                  <a:pos x="409" y="33"/>
                </a:cxn>
                <a:cxn ang="0">
                  <a:pos x="417" y="25"/>
                </a:cxn>
                <a:cxn ang="0">
                  <a:pos x="403" y="6"/>
                </a:cxn>
                <a:cxn ang="0">
                  <a:pos x="380" y="23"/>
                </a:cxn>
                <a:cxn ang="0">
                  <a:pos x="186" y="0"/>
                </a:cxn>
                <a:cxn ang="0">
                  <a:pos x="184" y="6"/>
                </a:cxn>
                <a:cxn ang="0">
                  <a:pos x="372" y="31"/>
                </a:cxn>
                <a:cxn ang="0">
                  <a:pos x="351" y="47"/>
                </a:cxn>
                <a:cxn ang="0">
                  <a:pos x="155" y="21"/>
                </a:cxn>
                <a:cxn ang="0">
                  <a:pos x="149" y="31"/>
                </a:cxn>
                <a:cxn ang="0">
                  <a:pos x="310" y="54"/>
                </a:cxn>
              </a:cxnLst>
              <a:rect l="0" t="0" r="r" b="b"/>
              <a:pathLst>
                <a:path w="417" h="134">
                  <a:moveTo>
                    <a:pt x="310" y="54"/>
                  </a:moveTo>
                  <a:lnTo>
                    <a:pt x="339" y="58"/>
                  </a:lnTo>
                  <a:lnTo>
                    <a:pt x="289" y="84"/>
                  </a:lnTo>
                  <a:lnTo>
                    <a:pt x="268" y="82"/>
                  </a:lnTo>
                  <a:lnTo>
                    <a:pt x="97" y="58"/>
                  </a:lnTo>
                  <a:lnTo>
                    <a:pt x="93" y="68"/>
                  </a:lnTo>
                  <a:lnTo>
                    <a:pt x="268" y="93"/>
                  </a:lnTo>
                  <a:lnTo>
                    <a:pt x="225" y="109"/>
                  </a:lnTo>
                  <a:lnTo>
                    <a:pt x="198" y="105"/>
                  </a:lnTo>
                  <a:lnTo>
                    <a:pt x="16" y="80"/>
                  </a:lnTo>
                  <a:lnTo>
                    <a:pt x="0" y="101"/>
                  </a:lnTo>
                  <a:lnTo>
                    <a:pt x="227" y="134"/>
                  </a:lnTo>
                  <a:lnTo>
                    <a:pt x="268" y="118"/>
                  </a:lnTo>
                  <a:lnTo>
                    <a:pt x="308" y="101"/>
                  </a:lnTo>
                  <a:lnTo>
                    <a:pt x="351" y="76"/>
                  </a:lnTo>
                  <a:lnTo>
                    <a:pt x="396" y="45"/>
                  </a:lnTo>
                  <a:lnTo>
                    <a:pt x="409" y="33"/>
                  </a:lnTo>
                  <a:lnTo>
                    <a:pt x="417" y="25"/>
                  </a:lnTo>
                  <a:lnTo>
                    <a:pt x="403" y="6"/>
                  </a:lnTo>
                  <a:lnTo>
                    <a:pt x="380" y="23"/>
                  </a:lnTo>
                  <a:lnTo>
                    <a:pt x="186" y="0"/>
                  </a:lnTo>
                  <a:lnTo>
                    <a:pt x="184" y="6"/>
                  </a:lnTo>
                  <a:lnTo>
                    <a:pt x="372" y="31"/>
                  </a:lnTo>
                  <a:lnTo>
                    <a:pt x="351" y="47"/>
                  </a:lnTo>
                  <a:lnTo>
                    <a:pt x="155" y="21"/>
                  </a:lnTo>
                  <a:lnTo>
                    <a:pt x="149" y="31"/>
                  </a:lnTo>
                  <a:lnTo>
                    <a:pt x="310" y="54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48" name="Freeform 176"/>
            <p:cNvSpPr>
              <a:spLocks/>
            </p:cNvSpPr>
            <p:nvPr/>
          </p:nvSpPr>
          <p:spPr bwMode="auto">
            <a:xfrm>
              <a:off x="869" y="1905"/>
              <a:ext cx="109" cy="21"/>
            </a:xfrm>
            <a:custGeom>
              <a:avLst/>
              <a:gdLst/>
              <a:ahLst/>
              <a:cxnLst>
                <a:cxn ang="0">
                  <a:pos x="148" y="39"/>
                </a:cxn>
                <a:cxn ang="0">
                  <a:pos x="175" y="43"/>
                </a:cxn>
                <a:cxn ang="0">
                  <a:pos x="218" y="27"/>
                </a:cxn>
                <a:cxn ang="0">
                  <a:pos x="43" y="2"/>
                </a:cxn>
                <a:cxn ang="0">
                  <a:pos x="22" y="0"/>
                </a:cxn>
                <a:cxn ang="0">
                  <a:pos x="0" y="2"/>
                </a:cxn>
                <a:cxn ang="0">
                  <a:pos x="181" y="29"/>
                </a:cxn>
                <a:cxn ang="0">
                  <a:pos x="163" y="35"/>
                </a:cxn>
                <a:cxn ang="0">
                  <a:pos x="148" y="39"/>
                </a:cxn>
              </a:cxnLst>
              <a:rect l="0" t="0" r="r" b="b"/>
              <a:pathLst>
                <a:path w="218" h="43">
                  <a:moveTo>
                    <a:pt x="148" y="39"/>
                  </a:moveTo>
                  <a:lnTo>
                    <a:pt x="175" y="43"/>
                  </a:lnTo>
                  <a:lnTo>
                    <a:pt x="218" y="27"/>
                  </a:lnTo>
                  <a:lnTo>
                    <a:pt x="43" y="2"/>
                  </a:lnTo>
                  <a:lnTo>
                    <a:pt x="22" y="0"/>
                  </a:lnTo>
                  <a:lnTo>
                    <a:pt x="0" y="2"/>
                  </a:lnTo>
                  <a:lnTo>
                    <a:pt x="181" y="29"/>
                  </a:lnTo>
                  <a:lnTo>
                    <a:pt x="163" y="35"/>
                  </a:lnTo>
                  <a:lnTo>
                    <a:pt x="148" y="3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49" name="Freeform 177"/>
            <p:cNvSpPr>
              <a:spLocks/>
            </p:cNvSpPr>
            <p:nvPr/>
          </p:nvSpPr>
          <p:spPr bwMode="auto">
            <a:xfrm>
              <a:off x="867" y="1906"/>
              <a:ext cx="92" cy="16"/>
            </a:xfrm>
            <a:custGeom>
              <a:avLst/>
              <a:gdLst/>
              <a:ahLst/>
              <a:cxnLst>
                <a:cxn ang="0">
                  <a:pos x="166" y="33"/>
                </a:cxn>
                <a:cxn ang="0">
                  <a:pos x="184" y="27"/>
                </a:cxn>
                <a:cxn ang="0">
                  <a:pos x="3" y="0"/>
                </a:cxn>
                <a:cxn ang="0">
                  <a:pos x="0" y="8"/>
                </a:cxn>
                <a:cxn ang="0">
                  <a:pos x="166" y="33"/>
                </a:cxn>
              </a:cxnLst>
              <a:rect l="0" t="0" r="r" b="b"/>
              <a:pathLst>
                <a:path w="184" h="33">
                  <a:moveTo>
                    <a:pt x="166" y="33"/>
                  </a:moveTo>
                  <a:lnTo>
                    <a:pt x="184" y="27"/>
                  </a:lnTo>
                  <a:lnTo>
                    <a:pt x="3" y="0"/>
                  </a:lnTo>
                  <a:lnTo>
                    <a:pt x="0" y="8"/>
                  </a:lnTo>
                  <a:lnTo>
                    <a:pt x="166" y="33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50" name="Freeform 178"/>
            <p:cNvSpPr>
              <a:spLocks/>
            </p:cNvSpPr>
            <p:nvPr/>
          </p:nvSpPr>
          <p:spPr bwMode="auto">
            <a:xfrm>
              <a:off x="905" y="1892"/>
              <a:ext cx="85" cy="15"/>
            </a:xfrm>
            <a:custGeom>
              <a:avLst/>
              <a:gdLst/>
              <a:ahLst/>
              <a:cxnLst>
                <a:cxn ang="0">
                  <a:pos x="171" y="25"/>
                </a:cxn>
                <a:cxn ang="0">
                  <a:pos x="6" y="0"/>
                </a:cxn>
                <a:cxn ang="0">
                  <a:pos x="0" y="10"/>
                </a:cxn>
                <a:cxn ang="0">
                  <a:pos x="159" y="31"/>
                </a:cxn>
                <a:cxn ang="0">
                  <a:pos x="171" y="25"/>
                </a:cxn>
              </a:cxnLst>
              <a:rect l="0" t="0" r="r" b="b"/>
              <a:pathLst>
                <a:path w="171" h="31">
                  <a:moveTo>
                    <a:pt x="171" y="25"/>
                  </a:moveTo>
                  <a:lnTo>
                    <a:pt x="6" y="0"/>
                  </a:lnTo>
                  <a:lnTo>
                    <a:pt x="0" y="10"/>
                  </a:lnTo>
                  <a:lnTo>
                    <a:pt x="159" y="31"/>
                  </a:lnTo>
                  <a:lnTo>
                    <a:pt x="171" y="25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51" name="Freeform 179"/>
            <p:cNvSpPr>
              <a:spLocks/>
            </p:cNvSpPr>
            <p:nvPr/>
          </p:nvSpPr>
          <p:spPr bwMode="auto">
            <a:xfrm>
              <a:off x="937" y="1863"/>
              <a:ext cx="109" cy="20"/>
            </a:xfrm>
            <a:custGeom>
              <a:avLst/>
              <a:gdLst/>
              <a:ahLst/>
              <a:cxnLst>
                <a:cxn ang="0">
                  <a:pos x="217" y="23"/>
                </a:cxn>
                <a:cxn ang="0">
                  <a:pos x="31" y="0"/>
                </a:cxn>
                <a:cxn ang="0">
                  <a:pos x="0" y="17"/>
                </a:cxn>
                <a:cxn ang="0">
                  <a:pos x="194" y="40"/>
                </a:cxn>
                <a:cxn ang="0">
                  <a:pos x="217" y="23"/>
                </a:cxn>
              </a:cxnLst>
              <a:rect l="0" t="0" r="r" b="b"/>
              <a:pathLst>
                <a:path w="217" h="40">
                  <a:moveTo>
                    <a:pt x="217" y="23"/>
                  </a:moveTo>
                  <a:lnTo>
                    <a:pt x="31" y="0"/>
                  </a:lnTo>
                  <a:lnTo>
                    <a:pt x="0" y="17"/>
                  </a:lnTo>
                  <a:lnTo>
                    <a:pt x="194" y="40"/>
                  </a:lnTo>
                  <a:lnTo>
                    <a:pt x="217" y="2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52" name="Freeform 180"/>
            <p:cNvSpPr>
              <a:spLocks/>
            </p:cNvSpPr>
            <p:nvPr/>
          </p:nvSpPr>
          <p:spPr bwMode="auto">
            <a:xfrm>
              <a:off x="908" y="1887"/>
              <a:ext cx="91" cy="18"/>
            </a:xfrm>
            <a:custGeom>
              <a:avLst/>
              <a:gdLst/>
              <a:ahLst/>
              <a:cxnLst>
                <a:cxn ang="0">
                  <a:pos x="182" y="23"/>
                </a:cxn>
                <a:cxn ang="0">
                  <a:pos x="21" y="0"/>
                </a:cxn>
                <a:cxn ang="0">
                  <a:pos x="17" y="0"/>
                </a:cxn>
                <a:cxn ang="0">
                  <a:pos x="0" y="10"/>
                </a:cxn>
                <a:cxn ang="0">
                  <a:pos x="165" y="35"/>
                </a:cxn>
                <a:cxn ang="0">
                  <a:pos x="182" y="23"/>
                </a:cxn>
              </a:cxnLst>
              <a:rect l="0" t="0" r="r" b="b"/>
              <a:pathLst>
                <a:path w="182" h="35">
                  <a:moveTo>
                    <a:pt x="182" y="23"/>
                  </a:moveTo>
                  <a:lnTo>
                    <a:pt x="21" y="0"/>
                  </a:lnTo>
                  <a:lnTo>
                    <a:pt x="17" y="0"/>
                  </a:lnTo>
                  <a:lnTo>
                    <a:pt x="0" y="10"/>
                  </a:lnTo>
                  <a:lnTo>
                    <a:pt x="165" y="35"/>
                  </a:lnTo>
                  <a:lnTo>
                    <a:pt x="182" y="2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53" name="Freeform 181"/>
            <p:cNvSpPr>
              <a:spLocks/>
            </p:cNvSpPr>
            <p:nvPr/>
          </p:nvSpPr>
          <p:spPr bwMode="auto">
            <a:xfrm>
              <a:off x="893" y="1897"/>
              <a:ext cx="92" cy="15"/>
            </a:xfrm>
            <a:custGeom>
              <a:avLst/>
              <a:gdLst/>
              <a:ahLst/>
              <a:cxnLst>
                <a:cxn ang="0">
                  <a:pos x="184" y="21"/>
                </a:cxn>
                <a:cxn ang="0">
                  <a:pos x="25" y="0"/>
                </a:cxn>
                <a:cxn ang="0">
                  <a:pos x="0" y="7"/>
                </a:cxn>
                <a:cxn ang="0">
                  <a:pos x="171" y="31"/>
                </a:cxn>
                <a:cxn ang="0">
                  <a:pos x="184" y="21"/>
                </a:cxn>
              </a:cxnLst>
              <a:rect l="0" t="0" r="r" b="b"/>
              <a:pathLst>
                <a:path w="184" h="31">
                  <a:moveTo>
                    <a:pt x="184" y="21"/>
                  </a:moveTo>
                  <a:lnTo>
                    <a:pt x="25" y="0"/>
                  </a:lnTo>
                  <a:lnTo>
                    <a:pt x="0" y="7"/>
                  </a:lnTo>
                  <a:lnTo>
                    <a:pt x="171" y="31"/>
                  </a:lnTo>
                  <a:lnTo>
                    <a:pt x="184" y="2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54" name="Freeform 182"/>
            <p:cNvSpPr>
              <a:spLocks/>
            </p:cNvSpPr>
            <p:nvPr/>
          </p:nvSpPr>
          <p:spPr bwMode="auto">
            <a:xfrm>
              <a:off x="852" y="1909"/>
              <a:ext cx="99" cy="15"/>
            </a:xfrm>
            <a:custGeom>
              <a:avLst/>
              <a:gdLst/>
              <a:ahLst/>
              <a:cxnLst>
                <a:cxn ang="0">
                  <a:pos x="182" y="29"/>
                </a:cxn>
                <a:cxn ang="0">
                  <a:pos x="197" y="25"/>
                </a:cxn>
                <a:cxn ang="0">
                  <a:pos x="31" y="0"/>
                </a:cxn>
                <a:cxn ang="0">
                  <a:pos x="11" y="2"/>
                </a:cxn>
                <a:cxn ang="0">
                  <a:pos x="0" y="4"/>
                </a:cxn>
                <a:cxn ang="0">
                  <a:pos x="182" y="29"/>
                </a:cxn>
              </a:cxnLst>
              <a:rect l="0" t="0" r="r" b="b"/>
              <a:pathLst>
                <a:path w="197" h="29">
                  <a:moveTo>
                    <a:pt x="182" y="29"/>
                  </a:moveTo>
                  <a:lnTo>
                    <a:pt x="197" y="25"/>
                  </a:lnTo>
                  <a:lnTo>
                    <a:pt x="31" y="0"/>
                  </a:lnTo>
                  <a:lnTo>
                    <a:pt x="11" y="2"/>
                  </a:lnTo>
                  <a:lnTo>
                    <a:pt x="0" y="4"/>
                  </a:lnTo>
                  <a:lnTo>
                    <a:pt x="182" y="2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55" name="Freeform 183"/>
            <p:cNvSpPr>
              <a:spLocks/>
            </p:cNvSpPr>
            <p:nvPr/>
          </p:nvSpPr>
          <p:spPr bwMode="auto">
            <a:xfrm>
              <a:off x="978" y="1899"/>
              <a:ext cx="36" cy="14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25" y="12"/>
                </a:cxn>
                <a:cxn ang="0">
                  <a:pos x="13" y="18"/>
                </a:cxn>
                <a:cxn ang="0">
                  <a:pos x="0" y="28"/>
                </a:cxn>
                <a:cxn ang="0">
                  <a:pos x="21" y="30"/>
                </a:cxn>
                <a:cxn ang="0">
                  <a:pos x="71" y="4"/>
                </a:cxn>
                <a:cxn ang="0">
                  <a:pos x="42" y="0"/>
                </a:cxn>
              </a:cxnLst>
              <a:rect l="0" t="0" r="r" b="b"/>
              <a:pathLst>
                <a:path w="71" h="30">
                  <a:moveTo>
                    <a:pt x="42" y="0"/>
                  </a:moveTo>
                  <a:lnTo>
                    <a:pt x="25" y="12"/>
                  </a:lnTo>
                  <a:lnTo>
                    <a:pt x="13" y="18"/>
                  </a:lnTo>
                  <a:lnTo>
                    <a:pt x="0" y="28"/>
                  </a:lnTo>
                  <a:lnTo>
                    <a:pt x="21" y="30"/>
                  </a:lnTo>
                  <a:lnTo>
                    <a:pt x="71" y="4"/>
                  </a:lnTo>
                  <a:lnTo>
                    <a:pt x="42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56" name="Freeform 184"/>
            <p:cNvSpPr>
              <a:spLocks/>
            </p:cNvSpPr>
            <p:nvPr/>
          </p:nvSpPr>
          <p:spPr bwMode="auto">
            <a:xfrm>
              <a:off x="510" y="1840"/>
              <a:ext cx="348" cy="51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685" y="103"/>
                </a:cxn>
                <a:cxn ang="0">
                  <a:pos x="696" y="95"/>
                </a:cxn>
                <a:cxn ang="0">
                  <a:pos x="685" y="93"/>
                </a:cxn>
                <a:cxn ang="0">
                  <a:pos x="8" y="0"/>
                </a:cxn>
                <a:cxn ang="0">
                  <a:pos x="0" y="8"/>
                </a:cxn>
              </a:cxnLst>
              <a:rect l="0" t="0" r="r" b="b"/>
              <a:pathLst>
                <a:path w="696" h="103">
                  <a:moveTo>
                    <a:pt x="0" y="8"/>
                  </a:moveTo>
                  <a:lnTo>
                    <a:pt x="685" y="103"/>
                  </a:lnTo>
                  <a:lnTo>
                    <a:pt x="696" y="95"/>
                  </a:lnTo>
                  <a:lnTo>
                    <a:pt x="685" y="93"/>
                  </a:lnTo>
                  <a:lnTo>
                    <a:pt x="8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57" name="Freeform 185"/>
            <p:cNvSpPr>
              <a:spLocks/>
            </p:cNvSpPr>
            <p:nvPr/>
          </p:nvSpPr>
          <p:spPr bwMode="auto">
            <a:xfrm>
              <a:off x="456" y="1853"/>
              <a:ext cx="376" cy="55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0" y="4"/>
                </a:cxn>
                <a:cxn ang="0">
                  <a:pos x="435" y="68"/>
                </a:cxn>
                <a:cxn ang="0">
                  <a:pos x="735" y="111"/>
                </a:cxn>
                <a:cxn ang="0">
                  <a:pos x="753" y="105"/>
                </a:cxn>
                <a:cxn ang="0">
                  <a:pos x="35" y="2"/>
                </a:cxn>
                <a:cxn ang="0">
                  <a:pos x="26" y="0"/>
                </a:cxn>
              </a:cxnLst>
              <a:rect l="0" t="0" r="r" b="b"/>
              <a:pathLst>
                <a:path w="753" h="111">
                  <a:moveTo>
                    <a:pt x="26" y="0"/>
                  </a:moveTo>
                  <a:lnTo>
                    <a:pt x="0" y="4"/>
                  </a:lnTo>
                  <a:lnTo>
                    <a:pt x="435" y="68"/>
                  </a:lnTo>
                  <a:lnTo>
                    <a:pt x="735" y="111"/>
                  </a:lnTo>
                  <a:lnTo>
                    <a:pt x="753" y="105"/>
                  </a:lnTo>
                  <a:lnTo>
                    <a:pt x="35" y="2"/>
                  </a:lnTo>
                  <a:lnTo>
                    <a:pt x="26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58" name="Freeform 186"/>
            <p:cNvSpPr>
              <a:spLocks/>
            </p:cNvSpPr>
            <p:nvPr/>
          </p:nvSpPr>
          <p:spPr bwMode="auto">
            <a:xfrm>
              <a:off x="475" y="1850"/>
              <a:ext cx="380" cy="5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10" y="5"/>
                </a:cxn>
                <a:cxn ang="0">
                  <a:pos x="743" y="104"/>
                </a:cxn>
                <a:cxn ang="0">
                  <a:pos x="760" y="98"/>
                </a:cxn>
                <a:cxn ang="0">
                  <a:pos x="31" y="0"/>
                </a:cxn>
                <a:cxn ang="0">
                  <a:pos x="0" y="3"/>
                </a:cxn>
              </a:cxnLst>
              <a:rect l="0" t="0" r="r" b="b"/>
              <a:pathLst>
                <a:path w="760" h="104">
                  <a:moveTo>
                    <a:pt x="0" y="3"/>
                  </a:moveTo>
                  <a:lnTo>
                    <a:pt x="10" y="5"/>
                  </a:lnTo>
                  <a:lnTo>
                    <a:pt x="743" y="104"/>
                  </a:lnTo>
                  <a:lnTo>
                    <a:pt x="760" y="98"/>
                  </a:lnTo>
                  <a:lnTo>
                    <a:pt x="31" y="0"/>
                  </a:lnTo>
                  <a:lnTo>
                    <a:pt x="0" y="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59" name="Freeform 187"/>
            <p:cNvSpPr>
              <a:spLocks/>
            </p:cNvSpPr>
            <p:nvPr/>
          </p:nvSpPr>
          <p:spPr bwMode="auto">
            <a:xfrm>
              <a:off x="490" y="1843"/>
              <a:ext cx="362" cy="51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0" y="6"/>
                </a:cxn>
                <a:cxn ang="0">
                  <a:pos x="706" y="101"/>
                </a:cxn>
                <a:cxn ang="0">
                  <a:pos x="724" y="95"/>
                </a:cxn>
                <a:cxn ang="0">
                  <a:pos x="39" y="0"/>
                </a:cxn>
              </a:cxnLst>
              <a:rect l="0" t="0" r="r" b="b"/>
              <a:pathLst>
                <a:path w="724" h="101">
                  <a:moveTo>
                    <a:pt x="39" y="0"/>
                  </a:moveTo>
                  <a:lnTo>
                    <a:pt x="0" y="6"/>
                  </a:lnTo>
                  <a:lnTo>
                    <a:pt x="706" y="101"/>
                  </a:lnTo>
                  <a:lnTo>
                    <a:pt x="724" y="95"/>
                  </a:lnTo>
                  <a:lnTo>
                    <a:pt x="39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60" name="Freeform 188"/>
            <p:cNvSpPr>
              <a:spLocks/>
            </p:cNvSpPr>
            <p:nvPr/>
          </p:nvSpPr>
          <p:spPr bwMode="auto">
            <a:xfrm>
              <a:off x="843" y="1880"/>
              <a:ext cx="42" cy="16"/>
            </a:xfrm>
            <a:custGeom>
              <a:avLst/>
              <a:gdLst/>
              <a:ahLst/>
              <a:cxnLst>
                <a:cxn ang="0">
                  <a:pos x="18" y="11"/>
                </a:cxn>
                <a:cxn ang="0">
                  <a:pos x="29" y="13"/>
                </a:cxn>
                <a:cxn ang="0">
                  <a:pos x="18" y="21"/>
                </a:cxn>
                <a:cxn ang="0">
                  <a:pos x="0" y="27"/>
                </a:cxn>
                <a:cxn ang="0">
                  <a:pos x="35" y="31"/>
                </a:cxn>
                <a:cxn ang="0">
                  <a:pos x="83" y="5"/>
                </a:cxn>
                <a:cxn ang="0">
                  <a:pos x="35" y="0"/>
                </a:cxn>
                <a:cxn ang="0">
                  <a:pos x="18" y="11"/>
                </a:cxn>
              </a:cxnLst>
              <a:rect l="0" t="0" r="r" b="b"/>
              <a:pathLst>
                <a:path w="83" h="31">
                  <a:moveTo>
                    <a:pt x="18" y="11"/>
                  </a:moveTo>
                  <a:lnTo>
                    <a:pt x="29" y="13"/>
                  </a:lnTo>
                  <a:lnTo>
                    <a:pt x="18" y="21"/>
                  </a:lnTo>
                  <a:lnTo>
                    <a:pt x="0" y="27"/>
                  </a:lnTo>
                  <a:lnTo>
                    <a:pt x="35" y="31"/>
                  </a:lnTo>
                  <a:lnTo>
                    <a:pt x="83" y="5"/>
                  </a:lnTo>
                  <a:lnTo>
                    <a:pt x="35" y="0"/>
                  </a:lnTo>
                  <a:lnTo>
                    <a:pt x="18" y="1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61" name="Freeform 189"/>
            <p:cNvSpPr>
              <a:spLocks/>
            </p:cNvSpPr>
            <p:nvPr/>
          </p:nvSpPr>
          <p:spPr bwMode="auto">
            <a:xfrm>
              <a:off x="513" y="1835"/>
              <a:ext cx="348" cy="51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0" y="10"/>
                </a:cxn>
                <a:cxn ang="0">
                  <a:pos x="677" y="103"/>
                </a:cxn>
                <a:cxn ang="0">
                  <a:pos x="694" y="92"/>
                </a:cxn>
                <a:cxn ang="0">
                  <a:pos x="29" y="0"/>
                </a:cxn>
              </a:cxnLst>
              <a:rect l="0" t="0" r="r" b="b"/>
              <a:pathLst>
                <a:path w="694" h="103">
                  <a:moveTo>
                    <a:pt x="29" y="0"/>
                  </a:moveTo>
                  <a:lnTo>
                    <a:pt x="0" y="10"/>
                  </a:lnTo>
                  <a:lnTo>
                    <a:pt x="677" y="103"/>
                  </a:lnTo>
                  <a:lnTo>
                    <a:pt x="694" y="92"/>
                  </a:lnTo>
                  <a:lnTo>
                    <a:pt x="29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62" name="Freeform 190"/>
            <p:cNvSpPr>
              <a:spLocks/>
            </p:cNvSpPr>
            <p:nvPr/>
          </p:nvSpPr>
          <p:spPr bwMode="auto">
            <a:xfrm>
              <a:off x="531" y="1824"/>
              <a:ext cx="351" cy="51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684" y="103"/>
                </a:cxn>
                <a:cxn ang="0">
                  <a:pos x="702" y="87"/>
                </a:cxn>
                <a:cxn ang="0">
                  <a:pos x="31" y="0"/>
                </a:cxn>
                <a:cxn ang="0">
                  <a:pos x="0" y="14"/>
                </a:cxn>
              </a:cxnLst>
              <a:rect l="0" t="0" r="r" b="b"/>
              <a:pathLst>
                <a:path w="702" h="103">
                  <a:moveTo>
                    <a:pt x="0" y="14"/>
                  </a:moveTo>
                  <a:lnTo>
                    <a:pt x="684" y="103"/>
                  </a:lnTo>
                  <a:lnTo>
                    <a:pt x="702" y="87"/>
                  </a:lnTo>
                  <a:lnTo>
                    <a:pt x="31" y="0"/>
                  </a:lnTo>
                  <a:lnTo>
                    <a:pt x="0" y="1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63" name="Freeform 191"/>
            <p:cNvSpPr>
              <a:spLocks/>
            </p:cNvSpPr>
            <p:nvPr/>
          </p:nvSpPr>
          <p:spPr bwMode="auto">
            <a:xfrm>
              <a:off x="873" y="1868"/>
              <a:ext cx="33" cy="10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16"/>
                </a:cxn>
                <a:cxn ang="0">
                  <a:pos x="41" y="22"/>
                </a:cxn>
                <a:cxn ang="0">
                  <a:pos x="66" y="6"/>
                </a:cxn>
                <a:cxn ang="0">
                  <a:pos x="18" y="0"/>
                </a:cxn>
              </a:cxnLst>
              <a:rect l="0" t="0" r="r" b="b"/>
              <a:pathLst>
                <a:path w="66" h="22">
                  <a:moveTo>
                    <a:pt x="18" y="0"/>
                  </a:moveTo>
                  <a:lnTo>
                    <a:pt x="0" y="16"/>
                  </a:lnTo>
                  <a:lnTo>
                    <a:pt x="41" y="22"/>
                  </a:lnTo>
                  <a:lnTo>
                    <a:pt x="66" y="6"/>
                  </a:lnTo>
                  <a:lnTo>
                    <a:pt x="18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64" name="Freeform 192"/>
            <p:cNvSpPr>
              <a:spLocks/>
            </p:cNvSpPr>
            <p:nvPr/>
          </p:nvSpPr>
          <p:spPr bwMode="auto">
            <a:xfrm>
              <a:off x="548" y="1811"/>
              <a:ext cx="353" cy="52"/>
            </a:xfrm>
            <a:custGeom>
              <a:avLst/>
              <a:gdLst/>
              <a:ahLst/>
              <a:cxnLst>
                <a:cxn ang="0">
                  <a:pos x="705" y="87"/>
                </a:cxn>
                <a:cxn ang="0">
                  <a:pos x="29" y="0"/>
                </a:cxn>
                <a:cxn ang="0">
                  <a:pos x="0" y="17"/>
                </a:cxn>
                <a:cxn ang="0">
                  <a:pos x="686" y="103"/>
                </a:cxn>
                <a:cxn ang="0">
                  <a:pos x="705" y="87"/>
                </a:cxn>
              </a:cxnLst>
              <a:rect l="0" t="0" r="r" b="b"/>
              <a:pathLst>
                <a:path w="705" h="103">
                  <a:moveTo>
                    <a:pt x="705" y="87"/>
                  </a:moveTo>
                  <a:lnTo>
                    <a:pt x="29" y="0"/>
                  </a:lnTo>
                  <a:lnTo>
                    <a:pt x="0" y="17"/>
                  </a:lnTo>
                  <a:lnTo>
                    <a:pt x="686" y="103"/>
                  </a:lnTo>
                  <a:lnTo>
                    <a:pt x="705" y="87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65" name="Freeform 193"/>
            <p:cNvSpPr>
              <a:spLocks/>
            </p:cNvSpPr>
            <p:nvPr/>
          </p:nvSpPr>
          <p:spPr bwMode="auto">
            <a:xfrm>
              <a:off x="892" y="1855"/>
              <a:ext cx="31" cy="11"/>
            </a:xfrm>
            <a:custGeom>
              <a:avLst/>
              <a:gdLst/>
              <a:ahLst/>
              <a:cxnLst>
                <a:cxn ang="0">
                  <a:pos x="62" y="6"/>
                </a:cxn>
                <a:cxn ang="0">
                  <a:pos x="19" y="0"/>
                </a:cxn>
                <a:cxn ang="0">
                  <a:pos x="0" y="16"/>
                </a:cxn>
                <a:cxn ang="0">
                  <a:pos x="39" y="22"/>
                </a:cxn>
                <a:cxn ang="0">
                  <a:pos x="62" y="6"/>
                </a:cxn>
              </a:cxnLst>
              <a:rect l="0" t="0" r="r" b="b"/>
              <a:pathLst>
                <a:path w="62" h="22">
                  <a:moveTo>
                    <a:pt x="62" y="6"/>
                  </a:moveTo>
                  <a:lnTo>
                    <a:pt x="19" y="0"/>
                  </a:lnTo>
                  <a:lnTo>
                    <a:pt x="0" y="16"/>
                  </a:lnTo>
                  <a:lnTo>
                    <a:pt x="39" y="22"/>
                  </a:lnTo>
                  <a:lnTo>
                    <a:pt x="62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66" name="Freeform 194"/>
            <p:cNvSpPr>
              <a:spLocks/>
            </p:cNvSpPr>
            <p:nvPr/>
          </p:nvSpPr>
          <p:spPr bwMode="auto">
            <a:xfrm>
              <a:off x="387" y="1809"/>
              <a:ext cx="156" cy="55"/>
            </a:xfrm>
            <a:custGeom>
              <a:avLst/>
              <a:gdLst/>
              <a:ahLst/>
              <a:cxnLst>
                <a:cxn ang="0">
                  <a:pos x="174" y="87"/>
                </a:cxn>
                <a:cxn ang="0">
                  <a:pos x="190" y="82"/>
                </a:cxn>
                <a:cxn ang="0">
                  <a:pos x="205" y="76"/>
                </a:cxn>
                <a:cxn ang="0">
                  <a:pos x="221" y="68"/>
                </a:cxn>
                <a:cxn ang="0">
                  <a:pos x="250" y="52"/>
                </a:cxn>
                <a:cxn ang="0">
                  <a:pos x="273" y="39"/>
                </a:cxn>
                <a:cxn ang="0">
                  <a:pos x="302" y="23"/>
                </a:cxn>
                <a:cxn ang="0">
                  <a:pos x="312" y="16"/>
                </a:cxn>
                <a:cxn ang="0">
                  <a:pos x="304" y="0"/>
                </a:cxn>
                <a:cxn ang="0">
                  <a:pos x="273" y="18"/>
                </a:cxn>
                <a:cxn ang="0">
                  <a:pos x="205" y="8"/>
                </a:cxn>
                <a:cxn ang="0">
                  <a:pos x="203" y="18"/>
                </a:cxn>
                <a:cxn ang="0">
                  <a:pos x="263" y="25"/>
                </a:cxn>
                <a:cxn ang="0">
                  <a:pos x="238" y="39"/>
                </a:cxn>
                <a:cxn ang="0">
                  <a:pos x="174" y="31"/>
                </a:cxn>
                <a:cxn ang="0">
                  <a:pos x="170" y="41"/>
                </a:cxn>
                <a:cxn ang="0">
                  <a:pos x="223" y="47"/>
                </a:cxn>
                <a:cxn ang="0">
                  <a:pos x="201" y="56"/>
                </a:cxn>
                <a:cxn ang="0">
                  <a:pos x="139" y="49"/>
                </a:cxn>
                <a:cxn ang="0">
                  <a:pos x="136" y="56"/>
                </a:cxn>
                <a:cxn ang="0">
                  <a:pos x="186" y="64"/>
                </a:cxn>
                <a:cxn ang="0">
                  <a:pos x="165" y="70"/>
                </a:cxn>
                <a:cxn ang="0">
                  <a:pos x="108" y="62"/>
                </a:cxn>
                <a:cxn ang="0">
                  <a:pos x="103" y="68"/>
                </a:cxn>
                <a:cxn ang="0">
                  <a:pos x="155" y="78"/>
                </a:cxn>
                <a:cxn ang="0">
                  <a:pos x="137" y="82"/>
                </a:cxn>
                <a:cxn ang="0">
                  <a:pos x="72" y="72"/>
                </a:cxn>
                <a:cxn ang="0">
                  <a:pos x="50" y="82"/>
                </a:cxn>
                <a:cxn ang="0">
                  <a:pos x="17" y="78"/>
                </a:cxn>
                <a:cxn ang="0">
                  <a:pos x="0" y="97"/>
                </a:cxn>
                <a:cxn ang="0">
                  <a:pos x="89" y="111"/>
                </a:cxn>
                <a:cxn ang="0">
                  <a:pos x="126" y="101"/>
                </a:cxn>
                <a:cxn ang="0">
                  <a:pos x="137" y="93"/>
                </a:cxn>
                <a:cxn ang="0">
                  <a:pos x="163" y="89"/>
                </a:cxn>
                <a:cxn ang="0">
                  <a:pos x="174" y="87"/>
                </a:cxn>
              </a:cxnLst>
              <a:rect l="0" t="0" r="r" b="b"/>
              <a:pathLst>
                <a:path w="312" h="111">
                  <a:moveTo>
                    <a:pt x="174" y="87"/>
                  </a:moveTo>
                  <a:lnTo>
                    <a:pt x="190" y="82"/>
                  </a:lnTo>
                  <a:lnTo>
                    <a:pt x="205" y="76"/>
                  </a:lnTo>
                  <a:lnTo>
                    <a:pt x="221" y="68"/>
                  </a:lnTo>
                  <a:lnTo>
                    <a:pt x="250" y="52"/>
                  </a:lnTo>
                  <a:lnTo>
                    <a:pt x="273" y="39"/>
                  </a:lnTo>
                  <a:lnTo>
                    <a:pt x="302" y="23"/>
                  </a:lnTo>
                  <a:lnTo>
                    <a:pt x="312" y="16"/>
                  </a:lnTo>
                  <a:lnTo>
                    <a:pt x="304" y="0"/>
                  </a:lnTo>
                  <a:lnTo>
                    <a:pt x="273" y="18"/>
                  </a:lnTo>
                  <a:lnTo>
                    <a:pt x="205" y="8"/>
                  </a:lnTo>
                  <a:lnTo>
                    <a:pt x="203" y="18"/>
                  </a:lnTo>
                  <a:lnTo>
                    <a:pt x="263" y="25"/>
                  </a:lnTo>
                  <a:lnTo>
                    <a:pt x="238" y="39"/>
                  </a:lnTo>
                  <a:lnTo>
                    <a:pt x="174" y="31"/>
                  </a:lnTo>
                  <a:lnTo>
                    <a:pt x="170" y="41"/>
                  </a:lnTo>
                  <a:lnTo>
                    <a:pt x="223" y="47"/>
                  </a:lnTo>
                  <a:lnTo>
                    <a:pt x="201" y="56"/>
                  </a:lnTo>
                  <a:lnTo>
                    <a:pt x="139" y="49"/>
                  </a:lnTo>
                  <a:lnTo>
                    <a:pt x="136" y="56"/>
                  </a:lnTo>
                  <a:lnTo>
                    <a:pt x="186" y="64"/>
                  </a:lnTo>
                  <a:lnTo>
                    <a:pt x="165" y="70"/>
                  </a:lnTo>
                  <a:lnTo>
                    <a:pt x="108" y="62"/>
                  </a:lnTo>
                  <a:lnTo>
                    <a:pt x="103" y="68"/>
                  </a:lnTo>
                  <a:lnTo>
                    <a:pt x="155" y="78"/>
                  </a:lnTo>
                  <a:lnTo>
                    <a:pt x="137" y="82"/>
                  </a:lnTo>
                  <a:lnTo>
                    <a:pt x="72" y="72"/>
                  </a:lnTo>
                  <a:lnTo>
                    <a:pt x="50" y="82"/>
                  </a:lnTo>
                  <a:lnTo>
                    <a:pt x="17" y="78"/>
                  </a:lnTo>
                  <a:lnTo>
                    <a:pt x="0" y="97"/>
                  </a:lnTo>
                  <a:lnTo>
                    <a:pt x="89" y="111"/>
                  </a:lnTo>
                  <a:lnTo>
                    <a:pt x="126" y="101"/>
                  </a:lnTo>
                  <a:lnTo>
                    <a:pt x="137" y="93"/>
                  </a:lnTo>
                  <a:lnTo>
                    <a:pt x="163" y="89"/>
                  </a:lnTo>
                  <a:lnTo>
                    <a:pt x="174" y="8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67" name="Freeform 195"/>
            <p:cNvSpPr>
              <a:spLocks/>
            </p:cNvSpPr>
            <p:nvPr/>
          </p:nvSpPr>
          <p:spPr bwMode="auto">
            <a:xfrm>
              <a:off x="490" y="1805"/>
              <a:ext cx="50" cy="12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68" y="26"/>
                </a:cxn>
                <a:cxn ang="0">
                  <a:pos x="99" y="8"/>
                </a:cxn>
                <a:cxn ang="0">
                  <a:pos x="33" y="0"/>
                </a:cxn>
                <a:cxn ang="0">
                  <a:pos x="0" y="16"/>
                </a:cxn>
              </a:cxnLst>
              <a:rect l="0" t="0" r="r" b="b"/>
              <a:pathLst>
                <a:path w="99" h="26">
                  <a:moveTo>
                    <a:pt x="0" y="16"/>
                  </a:moveTo>
                  <a:lnTo>
                    <a:pt x="68" y="26"/>
                  </a:lnTo>
                  <a:lnTo>
                    <a:pt x="99" y="8"/>
                  </a:lnTo>
                  <a:lnTo>
                    <a:pt x="33" y="0"/>
                  </a:lnTo>
                  <a:lnTo>
                    <a:pt x="0" y="1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68" name="Freeform 196"/>
            <p:cNvSpPr>
              <a:spLocks/>
            </p:cNvSpPr>
            <p:nvPr/>
          </p:nvSpPr>
          <p:spPr bwMode="auto">
            <a:xfrm>
              <a:off x="475" y="1817"/>
              <a:ext cx="44" cy="11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5" y="0"/>
                </a:cxn>
                <a:cxn ang="0">
                  <a:pos x="0" y="13"/>
                </a:cxn>
                <a:cxn ang="0">
                  <a:pos x="64" y="21"/>
                </a:cxn>
                <a:cxn ang="0">
                  <a:pos x="89" y="7"/>
                </a:cxn>
                <a:cxn ang="0">
                  <a:pos x="29" y="0"/>
                </a:cxn>
              </a:cxnLst>
              <a:rect l="0" t="0" r="r" b="b"/>
              <a:pathLst>
                <a:path w="89" h="21">
                  <a:moveTo>
                    <a:pt x="29" y="0"/>
                  </a:moveTo>
                  <a:lnTo>
                    <a:pt x="25" y="0"/>
                  </a:lnTo>
                  <a:lnTo>
                    <a:pt x="0" y="13"/>
                  </a:lnTo>
                  <a:lnTo>
                    <a:pt x="64" y="21"/>
                  </a:lnTo>
                  <a:lnTo>
                    <a:pt x="89" y="7"/>
                  </a:lnTo>
                  <a:lnTo>
                    <a:pt x="29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69" name="Freeform 197"/>
            <p:cNvSpPr>
              <a:spLocks/>
            </p:cNvSpPr>
            <p:nvPr/>
          </p:nvSpPr>
          <p:spPr bwMode="auto">
            <a:xfrm>
              <a:off x="457" y="1828"/>
              <a:ext cx="42" cy="9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62" y="17"/>
                </a:cxn>
                <a:cxn ang="0">
                  <a:pos x="84" y="8"/>
                </a:cxn>
                <a:cxn ang="0">
                  <a:pos x="31" y="2"/>
                </a:cxn>
                <a:cxn ang="0">
                  <a:pos x="20" y="0"/>
                </a:cxn>
                <a:cxn ang="0">
                  <a:pos x="0" y="10"/>
                </a:cxn>
              </a:cxnLst>
              <a:rect l="0" t="0" r="r" b="b"/>
              <a:pathLst>
                <a:path w="84" h="17">
                  <a:moveTo>
                    <a:pt x="0" y="10"/>
                  </a:moveTo>
                  <a:lnTo>
                    <a:pt x="62" y="17"/>
                  </a:lnTo>
                  <a:lnTo>
                    <a:pt x="84" y="8"/>
                  </a:lnTo>
                  <a:lnTo>
                    <a:pt x="31" y="2"/>
                  </a:lnTo>
                  <a:lnTo>
                    <a:pt x="20" y="0"/>
                  </a:lnTo>
                  <a:lnTo>
                    <a:pt x="0" y="1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70" name="Freeform 198"/>
            <p:cNvSpPr>
              <a:spLocks/>
            </p:cNvSpPr>
            <p:nvPr/>
          </p:nvSpPr>
          <p:spPr bwMode="auto">
            <a:xfrm>
              <a:off x="442" y="1837"/>
              <a:ext cx="38" cy="6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57" y="14"/>
                </a:cxn>
                <a:cxn ang="0">
                  <a:pos x="78" y="8"/>
                </a:cxn>
                <a:cxn ang="0">
                  <a:pos x="28" y="0"/>
                </a:cxn>
                <a:cxn ang="0">
                  <a:pos x="18" y="0"/>
                </a:cxn>
                <a:cxn ang="0">
                  <a:pos x="0" y="6"/>
                </a:cxn>
              </a:cxnLst>
              <a:rect l="0" t="0" r="r" b="b"/>
              <a:pathLst>
                <a:path w="78" h="14">
                  <a:moveTo>
                    <a:pt x="0" y="6"/>
                  </a:moveTo>
                  <a:lnTo>
                    <a:pt x="57" y="14"/>
                  </a:lnTo>
                  <a:lnTo>
                    <a:pt x="78" y="8"/>
                  </a:lnTo>
                  <a:lnTo>
                    <a:pt x="28" y="0"/>
                  </a:lnTo>
                  <a:lnTo>
                    <a:pt x="18" y="0"/>
                  </a:lnTo>
                  <a:lnTo>
                    <a:pt x="0" y="6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71" name="Freeform 199"/>
            <p:cNvSpPr>
              <a:spLocks/>
            </p:cNvSpPr>
            <p:nvPr/>
          </p:nvSpPr>
          <p:spPr bwMode="auto">
            <a:xfrm>
              <a:off x="423" y="1842"/>
              <a:ext cx="42" cy="7"/>
            </a:xfrm>
            <a:custGeom>
              <a:avLst/>
              <a:gdLst/>
              <a:ahLst/>
              <a:cxnLst>
                <a:cxn ang="0">
                  <a:pos x="31" y="2"/>
                </a:cxn>
                <a:cxn ang="0">
                  <a:pos x="15" y="0"/>
                </a:cxn>
                <a:cxn ang="0">
                  <a:pos x="0" y="6"/>
                </a:cxn>
                <a:cxn ang="0">
                  <a:pos x="65" y="16"/>
                </a:cxn>
                <a:cxn ang="0">
                  <a:pos x="83" y="12"/>
                </a:cxn>
                <a:cxn ang="0">
                  <a:pos x="31" y="2"/>
                </a:cxn>
              </a:cxnLst>
              <a:rect l="0" t="0" r="r" b="b"/>
              <a:pathLst>
                <a:path w="83" h="16">
                  <a:moveTo>
                    <a:pt x="31" y="2"/>
                  </a:moveTo>
                  <a:lnTo>
                    <a:pt x="15" y="0"/>
                  </a:lnTo>
                  <a:lnTo>
                    <a:pt x="0" y="6"/>
                  </a:lnTo>
                  <a:lnTo>
                    <a:pt x="65" y="16"/>
                  </a:lnTo>
                  <a:lnTo>
                    <a:pt x="83" y="12"/>
                  </a:lnTo>
                  <a:lnTo>
                    <a:pt x="31" y="2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72" name="Freeform 200"/>
            <p:cNvSpPr>
              <a:spLocks/>
            </p:cNvSpPr>
            <p:nvPr/>
          </p:nvSpPr>
          <p:spPr bwMode="auto">
            <a:xfrm>
              <a:off x="475" y="1846"/>
              <a:ext cx="15" cy="6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31" y="8"/>
                </a:cxn>
                <a:cxn ang="0">
                  <a:pos x="31" y="0"/>
                </a:cxn>
                <a:cxn ang="0">
                  <a:pos x="16" y="6"/>
                </a:cxn>
                <a:cxn ang="0">
                  <a:pos x="0" y="11"/>
                </a:cxn>
              </a:cxnLst>
              <a:rect l="0" t="0" r="r" b="b"/>
              <a:pathLst>
                <a:path w="31" h="11">
                  <a:moveTo>
                    <a:pt x="0" y="11"/>
                  </a:moveTo>
                  <a:lnTo>
                    <a:pt x="31" y="8"/>
                  </a:lnTo>
                  <a:lnTo>
                    <a:pt x="31" y="0"/>
                  </a:lnTo>
                  <a:lnTo>
                    <a:pt x="16" y="6"/>
                  </a:lnTo>
                  <a:lnTo>
                    <a:pt x="0" y="11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73" name="Freeform 201"/>
            <p:cNvSpPr>
              <a:spLocks/>
            </p:cNvSpPr>
            <p:nvPr/>
          </p:nvSpPr>
          <p:spPr bwMode="auto">
            <a:xfrm>
              <a:off x="469" y="1852"/>
              <a:ext cx="6" cy="2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2"/>
                </a:cxn>
                <a:cxn ang="0">
                  <a:pos x="9" y="4"/>
                </a:cxn>
                <a:cxn ang="0">
                  <a:pos x="11" y="0"/>
                </a:cxn>
              </a:cxnLst>
              <a:rect l="0" t="0" r="r" b="b"/>
              <a:pathLst>
                <a:path w="11" h="4">
                  <a:moveTo>
                    <a:pt x="11" y="0"/>
                  </a:moveTo>
                  <a:lnTo>
                    <a:pt x="0" y="2"/>
                  </a:lnTo>
                  <a:lnTo>
                    <a:pt x="9" y="4"/>
                  </a:lnTo>
                  <a:lnTo>
                    <a:pt x="11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74" name="Freeform 202"/>
            <p:cNvSpPr>
              <a:spLocks/>
            </p:cNvSpPr>
            <p:nvPr/>
          </p:nvSpPr>
          <p:spPr bwMode="auto">
            <a:xfrm>
              <a:off x="1034" y="1901"/>
              <a:ext cx="64" cy="45"/>
            </a:xfrm>
            <a:custGeom>
              <a:avLst/>
              <a:gdLst/>
              <a:ahLst/>
              <a:cxnLst>
                <a:cxn ang="0">
                  <a:pos x="124" y="47"/>
                </a:cxn>
                <a:cxn ang="0">
                  <a:pos x="128" y="0"/>
                </a:cxn>
                <a:cxn ang="0">
                  <a:pos x="107" y="8"/>
                </a:cxn>
                <a:cxn ang="0">
                  <a:pos x="93" y="16"/>
                </a:cxn>
                <a:cxn ang="0">
                  <a:pos x="78" y="26"/>
                </a:cxn>
                <a:cxn ang="0">
                  <a:pos x="58" y="39"/>
                </a:cxn>
                <a:cxn ang="0">
                  <a:pos x="41" y="53"/>
                </a:cxn>
                <a:cxn ang="0">
                  <a:pos x="27" y="66"/>
                </a:cxn>
                <a:cxn ang="0">
                  <a:pos x="8" y="84"/>
                </a:cxn>
                <a:cxn ang="0">
                  <a:pos x="0" y="91"/>
                </a:cxn>
                <a:cxn ang="0">
                  <a:pos x="31" y="78"/>
                </a:cxn>
                <a:cxn ang="0">
                  <a:pos x="124" y="47"/>
                </a:cxn>
              </a:cxnLst>
              <a:rect l="0" t="0" r="r" b="b"/>
              <a:pathLst>
                <a:path w="128" h="91">
                  <a:moveTo>
                    <a:pt x="124" y="47"/>
                  </a:moveTo>
                  <a:lnTo>
                    <a:pt x="128" y="0"/>
                  </a:lnTo>
                  <a:lnTo>
                    <a:pt x="107" y="8"/>
                  </a:lnTo>
                  <a:lnTo>
                    <a:pt x="93" y="16"/>
                  </a:lnTo>
                  <a:lnTo>
                    <a:pt x="78" y="26"/>
                  </a:lnTo>
                  <a:lnTo>
                    <a:pt x="58" y="39"/>
                  </a:lnTo>
                  <a:lnTo>
                    <a:pt x="41" y="53"/>
                  </a:lnTo>
                  <a:lnTo>
                    <a:pt x="27" y="66"/>
                  </a:lnTo>
                  <a:lnTo>
                    <a:pt x="8" y="84"/>
                  </a:lnTo>
                  <a:lnTo>
                    <a:pt x="0" y="91"/>
                  </a:lnTo>
                  <a:lnTo>
                    <a:pt x="31" y="78"/>
                  </a:lnTo>
                  <a:lnTo>
                    <a:pt x="124" y="47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75" name="Freeform 203"/>
            <p:cNvSpPr>
              <a:spLocks/>
            </p:cNvSpPr>
            <p:nvPr/>
          </p:nvSpPr>
          <p:spPr bwMode="auto">
            <a:xfrm>
              <a:off x="1098" y="1894"/>
              <a:ext cx="140" cy="51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21" y="13"/>
                </a:cxn>
                <a:cxn ang="0">
                  <a:pos x="49" y="13"/>
                </a:cxn>
                <a:cxn ang="0">
                  <a:pos x="82" y="17"/>
                </a:cxn>
                <a:cxn ang="0">
                  <a:pos x="126" y="25"/>
                </a:cxn>
                <a:cxn ang="0">
                  <a:pos x="186" y="39"/>
                </a:cxn>
                <a:cxn ang="0">
                  <a:pos x="221" y="52"/>
                </a:cxn>
                <a:cxn ang="0">
                  <a:pos x="239" y="60"/>
                </a:cxn>
                <a:cxn ang="0">
                  <a:pos x="246" y="66"/>
                </a:cxn>
                <a:cxn ang="0">
                  <a:pos x="254" y="71"/>
                </a:cxn>
                <a:cxn ang="0">
                  <a:pos x="258" y="77"/>
                </a:cxn>
                <a:cxn ang="0">
                  <a:pos x="260" y="83"/>
                </a:cxn>
                <a:cxn ang="0">
                  <a:pos x="258" y="89"/>
                </a:cxn>
                <a:cxn ang="0">
                  <a:pos x="256" y="91"/>
                </a:cxn>
                <a:cxn ang="0">
                  <a:pos x="250" y="93"/>
                </a:cxn>
                <a:cxn ang="0">
                  <a:pos x="242" y="95"/>
                </a:cxn>
                <a:cxn ang="0">
                  <a:pos x="268" y="99"/>
                </a:cxn>
                <a:cxn ang="0">
                  <a:pos x="268" y="102"/>
                </a:cxn>
                <a:cxn ang="0">
                  <a:pos x="272" y="101"/>
                </a:cxn>
                <a:cxn ang="0">
                  <a:pos x="273" y="97"/>
                </a:cxn>
                <a:cxn ang="0">
                  <a:pos x="277" y="93"/>
                </a:cxn>
                <a:cxn ang="0">
                  <a:pos x="279" y="87"/>
                </a:cxn>
                <a:cxn ang="0">
                  <a:pos x="277" y="79"/>
                </a:cxn>
                <a:cxn ang="0">
                  <a:pos x="275" y="75"/>
                </a:cxn>
                <a:cxn ang="0">
                  <a:pos x="272" y="68"/>
                </a:cxn>
                <a:cxn ang="0">
                  <a:pos x="266" y="60"/>
                </a:cxn>
                <a:cxn ang="0">
                  <a:pos x="252" y="50"/>
                </a:cxn>
                <a:cxn ang="0">
                  <a:pos x="237" y="44"/>
                </a:cxn>
                <a:cxn ang="0">
                  <a:pos x="217" y="37"/>
                </a:cxn>
                <a:cxn ang="0">
                  <a:pos x="188" y="27"/>
                </a:cxn>
                <a:cxn ang="0">
                  <a:pos x="151" y="17"/>
                </a:cxn>
                <a:cxn ang="0">
                  <a:pos x="99" y="9"/>
                </a:cxn>
                <a:cxn ang="0">
                  <a:pos x="29" y="0"/>
                </a:cxn>
                <a:cxn ang="0">
                  <a:pos x="14" y="7"/>
                </a:cxn>
                <a:cxn ang="0">
                  <a:pos x="0" y="13"/>
                </a:cxn>
              </a:cxnLst>
              <a:rect l="0" t="0" r="r" b="b"/>
              <a:pathLst>
                <a:path w="279" h="102">
                  <a:moveTo>
                    <a:pt x="0" y="13"/>
                  </a:moveTo>
                  <a:lnTo>
                    <a:pt x="21" y="13"/>
                  </a:lnTo>
                  <a:lnTo>
                    <a:pt x="49" y="13"/>
                  </a:lnTo>
                  <a:lnTo>
                    <a:pt x="82" y="17"/>
                  </a:lnTo>
                  <a:lnTo>
                    <a:pt x="126" y="25"/>
                  </a:lnTo>
                  <a:lnTo>
                    <a:pt x="186" y="39"/>
                  </a:lnTo>
                  <a:lnTo>
                    <a:pt x="221" y="52"/>
                  </a:lnTo>
                  <a:lnTo>
                    <a:pt x="239" y="60"/>
                  </a:lnTo>
                  <a:lnTo>
                    <a:pt x="246" y="66"/>
                  </a:lnTo>
                  <a:lnTo>
                    <a:pt x="254" y="71"/>
                  </a:lnTo>
                  <a:lnTo>
                    <a:pt x="258" y="77"/>
                  </a:lnTo>
                  <a:lnTo>
                    <a:pt x="260" y="83"/>
                  </a:lnTo>
                  <a:lnTo>
                    <a:pt x="258" y="89"/>
                  </a:lnTo>
                  <a:lnTo>
                    <a:pt x="256" y="91"/>
                  </a:lnTo>
                  <a:lnTo>
                    <a:pt x="250" y="93"/>
                  </a:lnTo>
                  <a:lnTo>
                    <a:pt x="242" y="95"/>
                  </a:lnTo>
                  <a:lnTo>
                    <a:pt x="268" y="99"/>
                  </a:lnTo>
                  <a:lnTo>
                    <a:pt x="268" y="102"/>
                  </a:lnTo>
                  <a:lnTo>
                    <a:pt x="272" y="101"/>
                  </a:lnTo>
                  <a:lnTo>
                    <a:pt x="273" y="97"/>
                  </a:lnTo>
                  <a:lnTo>
                    <a:pt x="277" y="93"/>
                  </a:lnTo>
                  <a:lnTo>
                    <a:pt x="279" y="87"/>
                  </a:lnTo>
                  <a:lnTo>
                    <a:pt x="277" y="79"/>
                  </a:lnTo>
                  <a:lnTo>
                    <a:pt x="275" y="75"/>
                  </a:lnTo>
                  <a:lnTo>
                    <a:pt x="272" y="68"/>
                  </a:lnTo>
                  <a:lnTo>
                    <a:pt x="266" y="60"/>
                  </a:lnTo>
                  <a:lnTo>
                    <a:pt x="252" y="50"/>
                  </a:lnTo>
                  <a:lnTo>
                    <a:pt x="237" y="44"/>
                  </a:lnTo>
                  <a:lnTo>
                    <a:pt x="217" y="37"/>
                  </a:lnTo>
                  <a:lnTo>
                    <a:pt x="188" y="27"/>
                  </a:lnTo>
                  <a:lnTo>
                    <a:pt x="151" y="17"/>
                  </a:lnTo>
                  <a:lnTo>
                    <a:pt x="99" y="9"/>
                  </a:lnTo>
                  <a:lnTo>
                    <a:pt x="29" y="0"/>
                  </a:lnTo>
                  <a:lnTo>
                    <a:pt x="14" y="7"/>
                  </a:lnTo>
                  <a:lnTo>
                    <a:pt x="0" y="1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76" name="Freeform 204"/>
            <p:cNvSpPr>
              <a:spLocks/>
            </p:cNvSpPr>
            <p:nvPr/>
          </p:nvSpPr>
          <p:spPr bwMode="auto">
            <a:xfrm>
              <a:off x="1047" y="1931"/>
              <a:ext cx="172" cy="32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183" y="64"/>
                </a:cxn>
                <a:cxn ang="0">
                  <a:pos x="190" y="61"/>
                </a:cxn>
                <a:cxn ang="0">
                  <a:pos x="260" y="33"/>
                </a:cxn>
                <a:cxn ang="0">
                  <a:pos x="345" y="22"/>
                </a:cxn>
                <a:cxn ang="0">
                  <a:pos x="181" y="0"/>
                </a:cxn>
                <a:cxn ang="0">
                  <a:pos x="93" y="6"/>
                </a:cxn>
                <a:cxn ang="0">
                  <a:pos x="0" y="43"/>
                </a:cxn>
              </a:cxnLst>
              <a:rect l="0" t="0" r="r" b="b"/>
              <a:pathLst>
                <a:path w="345" h="64">
                  <a:moveTo>
                    <a:pt x="0" y="43"/>
                  </a:moveTo>
                  <a:lnTo>
                    <a:pt x="183" y="64"/>
                  </a:lnTo>
                  <a:lnTo>
                    <a:pt x="190" y="61"/>
                  </a:lnTo>
                  <a:lnTo>
                    <a:pt x="260" y="33"/>
                  </a:lnTo>
                  <a:lnTo>
                    <a:pt x="345" y="22"/>
                  </a:lnTo>
                  <a:lnTo>
                    <a:pt x="181" y="0"/>
                  </a:lnTo>
                  <a:lnTo>
                    <a:pt x="93" y="6"/>
                  </a:lnTo>
                  <a:lnTo>
                    <a:pt x="0" y="4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77" name="Freeform 205"/>
            <p:cNvSpPr>
              <a:spLocks/>
            </p:cNvSpPr>
            <p:nvPr/>
          </p:nvSpPr>
          <p:spPr bwMode="auto">
            <a:xfrm>
              <a:off x="1044" y="1952"/>
              <a:ext cx="94" cy="36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88" y="72"/>
                </a:cxn>
                <a:cxn ang="0">
                  <a:pos x="188" y="21"/>
                </a:cxn>
                <a:cxn ang="0">
                  <a:pos x="5" y="0"/>
                </a:cxn>
                <a:cxn ang="0">
                  <a:pos x="0" y="54"/>
                </a:cxn>
              </a:cxnLst>
              <a:rect l="0" t="0" r="r" b="b"/>
              <a:pathLst>
                <a:path w="188" h="72">
                  <a:moveTo>
                    <a:pt x="0" y="54"/>
                  </a:moveTo>
                  <a:lnTo>
                    <a:pt x="188" y="72"/>
                  </a:lnTo>
                  <a:lnTo>
                    <a:pt x="188" y="21"/>
                  </a:lnTo>
                  <a:lnTo>
                    <a:pt x="5" y="0"/>
                  </a:lnTo>
                  <a:lnTo>
                    <a:pt x="0" y="5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78" name="Freeform 206"/>
            <p:cNvSpPr>
              <a:spLocks/>
            </p:cNvSpPr>
            <p:nvPr/>
          </p:nvSpPr>
          <p:spPr bwMode="auto">
            <a:xfrm>
              <a:off x="1044" y="1979"/>
              <a:ext cx="97" cy="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31"/>
                </a:cxn>
                <a:cxn ang="0">
                  <a:pos x="193" y="49"/>
                </a:cxn>
                <a:cxn ang="0">
                  <a:pos x="188" y="18"/>
                </a:cxn>
                <a:cxn ang="0">
                  <a:pos x="0" y="0"/>
                </a:cxn>
              </a:cxnLst>
              <a:rect l="0" t="0" r="r" b="b"/>
              <a:pathLst>
                <a:path w="193" h="49">
                  <a:moveTo>
                    <a:pt x="0" y="0"/>
                  </a:moveTo>
                  <a:lnTo>
                    <a:pt x="9" y="31"/>
                  </a:lnTo>
                  <a:lnTo>
                    <a:pt x="193" y="49"/>
                  </a:lnTo>
                  <a:lnTo>
                    <a:pt x="188" y="18"/>
                  </a:lnTo>
                  <a:lnTo>
                    <a:pt x="0" y="0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79" name="Freeform 207"/>
            <p:cNvSpPr>
              <a:spLocks/>
            </p:cNvSpPr>
            <p:nvPr/>
          </p:nvSpPr>
          <p:spPr bwMode="auto">
            <a:xfrm>
              <a:off x="1138" y="1941"/>
              <a:ext cx="94" cy="47"/>
            </a:xfrm>
            <a:custGeom>
              <a:avLst/>
              <a:gdLst/>
              <a:ahLst/>
              <a:cxnLst>
                <a:cxn ang="0">
                  <a:pos x="0" y="93"/>
                </a:cxn>
                <a:cxn ang="0">
                  <a:pos x="186" y="29"/>
                </a:cxn>
                <a:cxn ang="0">
                  <a:pos x="188" y="7"/>
                </a:cxn>
                <a:cxn ang="0">
                  <a:pos x="188" y="4"/>
                </a:cxn>
                <a:cxn ang="0">
                  <a:pos x="162" y="0"/>
                </a:cxn>
                <a:cxn ang="0">
                  <a:pos x="77" y="11"/>
                </a:cxn>
                <a:cxn ang="0">
                  <a:pos x="7" y="39"/>
                </a:cxn>
                <a:cxn ang="0">
                  <a:pos x="0" y="42"/>
                </a:cxn>
                <a:cxn ang="0">
                  <a:pos x="0" y="93"/>
                </a:cxn>
              </a:cxnLst>
              <a:rect l="0" t="0" r="r" b="b"/>
              <a:pathLst>
                <a:path w="188" h="93">
                  <a:moveTo>
                    <a:pt x="0" y="93"/>
                  </a:moveTo>
                  <a:lnTo>
                    <a:pt x="186" y="29"/>
                  </a:lnTo>
                  <a:lnTo>
                    <a:pt x="188" y="7"/>
                  </a:lnTo>
                  <a:lnTo>
                    <a:pt x="188" y="4"/>
                  </a:lnTo>
                  <a:lnTo>
                    <a:pt x="162" y="0"/>
                  </a:lnTo>
                  <a:lnTo>
                    <a:pt x="77" y="11"/>
                  </a:lnTo>
                  <a:lnTo>
                    <a:pt x="7" y="39"/>
                  </a:lnTo>
                  <a:lnTo>
                    <a:pt x="0" y="42"/>
                  </a:lnTo>
                  <a:lnTo>
                    <a:pt x="0" y="93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80" name="Freeform 208"/>
            <p:cNvSpPr>
              <a:spLocks/>
            </p:cNvSpPr>
            <p:nvPr/>
          </p:nvSpPr>
          <p:spPr bwMode="auto">
            <a:xfrm>
              <a:off x="1138" y="1956"/>
              <a:ext cx="93" cy="47"/>
            </a:xfrm>
            <a:custGeom>
              <a:avLst/>
              <a:gdLst/>
              <a:ahLst/>
              <a:cxnLst>
                <a:cxn ang="0">
                  <a:pos x="0" y="64"/>
                </a:cxn>
                <a:cxn ang="0">
                  <a:pos x="5" y="95"/>
                </a:cxn>
                <a:cxn ang="0">
                  <a:pos x="186" y="21"/>
                </a:cxn>
                <a:cxn ang="0">
                  <a:pos x="186" y="0"/>
                </a:cxn>
                <a:cxn ang="0">
                  <a:pos x="0" y="64"/>
                </a:cxn>
              </a:cxnLst>
              <a:rect l="0" t="0" r="r" b="b"/>
              <a:pathLst>
                <a:path w="186" h="95">
                  <a:moveTo>
                    <a:pt x="0" y="64"/>
                  </a:moveTo>
                  <a:lnTo>
                    <a:pt x="5" y="95"/>
                  </a:lnTo>
                  <a:lnTo>
                    <a:pt x="186" y="21"/>
                  </a:lnTo>
                  <a:lnTo>
                    <a:pt x="186" y="0"/>
                  </a:lnTo>
                  <a:lnTo>
                    <a:pt x="0" y="64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81" name="Freeform 209"/>
            <p:cNvSpPr>
              <a:spLocks/>
            </p:cNvSpPr>
            <p:nvPr/>
          </p:nvSpPr>
          <p:spPr bwMode="auto">
            <a:xfrm>
              <a:off x="1108" y="1912"/>
              <a:ext cx="82" cy="15"/>
            </a:xfrm>
            <a:custGeom>
              <a:avLst/>
              <a:gdLst/>
              <a:ahLst/>
              <a:cxnLst>
                <a:cxn ang="0">
                  <a:pos x="0" y="19"/>
                </a:cxn>
                <a:cxn ang="0">
                  <a:pos x="74" y="15"/>
                </a:cxn>
                <a:cxn ang="0">
                  <a:pos x="165" y="29"/>
                </a:cxn>
                <a:cxn ang="0">
                  <a:pos x="152" y="25"/>
                </a:cxn>
                <a:cxn ang="0">
                  <a:pos x="142" y="21"/>
                </a:cxn>
                <a:cxn ang="0">
                  <a:pos x="128" y="15"/>
                </a:cxn>
                <a:cxn ang="0">
                  <a:pos x="111" y="11"/>
                </a:cxn>
                <a:cxn ang="0">
                  <a:pos x="90" y="7"/>
                </a:cxn>
                <a:cxn ang="0">
                  <a:pos x="70" y="5"/>
                </a:cxn>
                <a:cxn ang="0">
                  <a:pos x="53" y="2"/>
                </a:cxn>
                <a:cxn ang="0">
                  <a:pos x="2" y="0"/>
                </a:cxn>
                <a:cxn ang="0">
                  <a:pos x="0" y="19"/>
                </a:cxn>
              </a:cxnLst>
              <a:rect l="0" t="0" r="r" b="b"/>
              <a:pathLst>
                <a:path w="165" h="29">
                  <a:moveTo>
                    <a:pt x="0" y="19"/>
                  </a:moveTo>
                  <a:lnTo>
                    <a:pt x="74" y="15"/>
                  </a:lnTo>
                  <a:lnTo>
                    <a:pt x="165" y="29"/>
                  </a:lnTo>
                  <a:lnTo>
                    <a:pt x="152" y="25"/>
                  </a:lnTo>
                  <a:lnTo>
                    <a:pt x="142" y="21"/>
                  </a:lnTo>
                  <a:lnTo>
                    <a:pt x="128" y="15"/>
                  </a:lnTo>
                  <a:lnTo>
                    <a:pt x="111" y="11"/>
                  </a:lnTo>
                  <a:lnTo>
                    <a:pt x="90" y="7"/>
                  </a:lnTo>
                  <a:lnTo>
                    <a:pt x="70" y="5"/>
                  </a:lnTo>
                  <a:lnTo>
                    <a:pt x="53" y="2"/>
                  </a:lnTo>
                  <a:lnTo>
                    <a:pt x="2" y="0"/>
                  </a:lnTo>
                  <a:lnTo>
                    <a:pt x="0" y="19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82" name="Freeform 210"/>
            <p:cNvSpPr>
              <a:spLocks/>
            </p:cNvSpPr>
            <p:nvPr/>
          </p:nvSpPr>
          <p:spPr bwMode="auto">
            <a:xfrm>
              <a:off x="922" y="1874"/>
              <a:ext cx="108" cy="21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196" y="41"/>
                </a:cxn>
                <a:cxn ang="0">
                  <a:pos x="217" y="25"/>
                </a:cxn>
                <a:cxn ang="0">
                  <a:pos x="29" y="0"/>
                </a:cxn>
                <a:cxn ang="0">
                  <a:pos x="0" y="15"/>
                </a:cxn>
              </a:cxnLst>
              <a:rect l="0" t="0" r="r" b="b"/>
              <a:pathLst>
                <a:path w="217" h="41">
                  <a:moveTo>
                    <a:pt x="0" y="15"/>
                  </a:moveTo>
                  <a:lnTo>
                    <a:pt x="196" y="41"/>
                  </a:lnTo>
                  <a:lnTo>
                    <a:pt x="217" y="25"/>
                  </a:lnTo>
                  <a:lnTo>
                    <a:pt x="29" y="0"/>
                  </a:lnTo>
                  <a:lnTo>
                    <a:pt x="0" y="15"/>
                  </a:lnTo>
                </a:path>
              </a:pathLst>
            </a:cu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59283" name="Line 211"/>
            <p:cNvSpPr>
              <a:spLocks noChangeShapeType="1"/>
            </p:cNvSpPr>
            <p:nvPr/>
          </p:nvSpPr>
          <p:spPr bwMode="auto">
            <a:xfrm>
              <a:off x="413" y="1849"/>
              <a:ext cx="32" cy="4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259284" name="Line 212"/>
          <p:cNvSpPr>
            <a:spLocks noChangeShapeType="1"/>
          </p:cNvSpPr>
          <p:nvPr/>
        </p:nvSpPr>
        <p:spPr bwMode="auto">
          <a:xfrm>
            <a:off x="7467600" y="4038600"/>
            <a:ext cx="1524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59285" name="AutoShape 213"/>
          <p:cNvSpPr>
            <a:spLocks noChangeArrowheads="1"/>
          </p:cNvSpPr>
          <p:nvPr/>
        </p:nvSpPr>
        <p:spPr bwMode="auto">
          <a:xfrm>
            <a:off x="4495800" y="4648200"/>
            <a:ext cx="1447800" cy="1066800"/>
          </a:xfrm>
          <a:prstGeom prst="flowChartPunchedTap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chemeClr val="bg2"/>
                </a:solidFill>
              </a:rPr>
              <a:t>Compiled</a:t>
            </a:r>
          </a:p>
        </p:txBody>
      </p:sp>
      <p:sp>
        <p:nvSpPr>
          <p:cNvPr id="259286" name="Line 214"/>
          <p:cNvSpPr>
            <a:spLocks noChangeShapeType="1"/>
          </p:cNvSpPr>
          <p:nvPr/>
        </p:nvSpPr>
        <p:spPr bwMode="auto">
          <a:xfrm flipH="1">
            <a:off x="6248400" y="51816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59287" name="Line 215"/>
          <p:cNvSpPr>
            <a:spLocks noChangeShapeType="1"/>
          </p:cNvSpPr>
          <p:nvPr/>
        </p:nvSpPr>
        <p:spPr bwMode="auto">
          <a:xfrm flipV="1">
            <a:off x="5638800" y="3505200"/>
            <a:ext cx="83820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59288" name="Line 216"/>
          <p:cNvSpPr>
            <a:spLocks noChangeShapeType="1"/>
          </p:cNvSpPr>
          <p:nvPr/>
        </p:nvSpPr>
        <p:spPr bwMode="auto">
          <a:xfrm flipH="1" flipV="1">
            <a:off x="2819400" y="3124200"/>
            <a:ext cx="3429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59289" name="AutoShape 217"/>
          <p:cNvSpPr>
            <a:spLocks noChangeArrowheads="1"/>
          </p:cNvSpPr>
          <p:nvPr/>
        </p:nvSpPr>
        <p:spPr bwMode="auto">
          <a:xfrm>
            <a:off x="7162800" y="4648200"/>
            <a:ext cx="1447800" cy="1066800"/>
          </a:xfrm>
          <a:prstGeom prst="flowChartPunchedTape">
            <a:avLst/>
          </a:prstGeom>
          <a:gradFill rotWithShape="0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n-US" sz="3200" b="1">
                <a:solidFill>
                  <a:schemeClr val="bg1"/>
                </a:solidFill>
              </a:rPr>
              <a:t>.ASPX</a:t>
            </a:r>
          </a:p>
        </p:txBody>
      </p:sp>
      <p:sp>
        <p:nvSpPr>
          <p:cNvPr id="259290" name="AutoShape 218"/>
          <p:cNvSpPr>
            <a:spLocks noChangeArrowheads="1"/>
          </p:cNvSpPr>
          <p:nvPr/>
        </p:nvSpPr>
        <p:spPr bwMode="auto">
          <a:xfrm>
            <a:off x="4495800" y="4648200"/>
            <a:ext cx="1447800" cy="1066800"/>
          </a:xfrm>
          <a:prstGeom prst="flowChartPunchedTape">
            <a:avLst/>
          </a:prstGeom>
          <a:gradFill rotWithShape="0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Compiled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85728"/>
            <a:ext cx="8229600" cy="884238"/>
          </a:xfrm>
          <a:noFill/>
          <a:ln/>
        </p:spPr>
        <p:txBody>
          <a:bodyPr/>
          <a:lstStyle/>
          <a:p>
            <a:r>
              <a:rPr lang="es-AR" sz="3600" smtClean="0"/>
              <a:t>Componentes de una aplicación ASP.NET</a:t>
            </a:r>
            <a:endParaRPr lang="es-AR" sz="3600"/>
          </a:p>
        </p:txBody>
      </p:sp>
      <p:pic>
        <p:nvPicPr>
          <p:cNvPr id="1105923" name="Picture 3" descr="lapto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444625"/>
            <a:ext cx="1581150" cy="1527175"/>
          </a:xfrm>
          <a:prstGeom prst="rect">
            <a:avLst/>
          </a:prstGeom>
          <a:noFill/>
        </p:spPr>
      </p:pic>
      <p:pic>
        <p:nvPicPr>
          <p:cNvPr id="1105924" name="Picture 4" descr="internet cloud small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96711">
            <a:off x="304800" y="3124200"/>
            <a:ext cx="2633663" cy="1362075"/>
          </a:xfrm>
          <a:prstGeom prst="rect">
            <a:avLst/>
          </a:prstGeom>
          <a:noFill/>
        </p:spPr>
      </p:pic>
      <p:sp>
        <p:nvSpPr>
          <p:cNvPr id="1105926" name="Rectangle 6"/>
          <p:cNvSpPr>
            <a:spLocks noChangeArrowheads="1"/>
          </p:cNvSpPr>
          <p:nvPr/>
        </p:nvSpPr>
        <p:spPr bwMode="auto">
          <a:xfrm>
            <a:off x="609600" y="1349375"/>
            <a:ext cx="1905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30000"/>
              </a:spcBef>
              <a:spcAft>
                <a:spcPct val="50000"/>
              </a:spcAft>
              <a:buClr>
                <a:schemeClr val="tx2"/>
              </a:buClr>
              <a:buFont typeface="Wingdings 2" pitchFamily="18" charset="2"/>
              <a:buNone/>
            </a:pPr>
            <a:r>
              <a:rPr lang="es-AR" sz="2400" smtClean="0">
                <a:solidFill>
                  <a:schemeClr val="bg1"/>
                </a:solidFill>
                <a:effectLst/>
                <a:latin typeface="Segoe Semibold" pitchFamily="34" charset="0"/>
              </a:rPr>
              <a:t>Cliente</a:t>
            </a:r>
            <a:endParaRPr lang="es-AR" sz="2400">
              <a:solidFill>
                <a:schemeClr val="bg1"/>
              </a:solidFill>
              <a:effectLst/>
              <a:latin typeface="Segoe Semibold" pitchFamily="34" charset="0"/>
            </a:endParaRPr>
          </a:p>
        </p:txBody>
      </p:sp>
      <p:sp>
        <p:nvSpPr>
          <p:cNvPr id="1105927" name="Rectangle 7"/>
          <p:cNvSpPr>
            <a:spLocks noChangeArrowheads="1"/>
          </p:cNvSpPr>
          <p:nvPr/>
        </p:nvSpPr>
        <p:spPr bwMode="auto">
          <a:xfrm>
            <a:off x="533400" y="3657600"/>
            <a:ext cx="1905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30000"/>
              </a:spcBef>
              <a:spcAft>
                <a:spcPct val="50000"/>
              </a:spcAft>
              <a:buClr>
                <a:schemeClr val="tx2"/>
              </a:buClr>
              <a:buFont typeface="Wingdings 2" pitchFamily="18" charset="2"/>
              <a:buNone/>
            </a:pPr>
            <a:r>
              <a:rPr lang="es-AR" sz="2400" smtClean="0">
                <a:effectLst/>
                <a:latin typeface="Segoe Semibold" pitchFamily="34" charset="0"/>
              </a:rPr>
              <a:t>Internet</a:t>
            </a:r>
            <a:endParaRPr lang="es-AR" sz="2400">
              <a:effectLst/>
              <a:latin typeface="Segoe Semibold" pitchFamily="34" charset="0"/>
            </a:endParaRPr>
          </a:p>
        </p:txBody>
      </p:sp>
      <p:sp>
        <p:nvSpPr>
          <p:cNvPr id="1105928" name="Rectangle 8"/>
          <p:cNvSpPr>
            <a:spLocks noChangeArrowheads="1"/>
          </p:cNvSpPr>
          <p:nvPr/>
        </p:nvSpPr>
        <p:spPr bwMode="auto">
          <a:xfrm>
            <a:off x="3352800" y="1600200"/>
            <a:ext cx="5486400" cy="35052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15686"/>
                  <a:invGamma/>
                </a:schemeClr>
              </a:gs>
            </a:gsLst>
            <a:lin ang="54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AR"/>
          </a:p>
        </p:txBody>
      </p:sp>
      <p:sp>
        <p:nvSpPr>
          <p:cNvPr id="1105929" name="AutoShape 9"/>
          <p:cNvSpPr>
            <a:spLocks noChangeArrowheads="1"/>
          </p:cNvSpPr>
          <p:nvPr/>
        </p:nvSpPr>
        <p:spPr bwMode="auto">
          <a:xfrm>
            <a:off x="4495800" y="2514600"/>
            <a:ext cx="1752600" cy="76200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0099FF"/>
              </a:gs>
              <a:gs pos="100000">
                <a:srgbClr val="0099FF">
                  <a:gamma/>
                  <a:tint val="22353"/>
                  <a:invGamma/>
                </a:srgbClr>
              </a:gs>
            </a:gsLst>
            <a:lin ang="5400000" scaled="1"/>
          </a:gradFill>
          <a:ln w="31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AR" sz="1200" dirty="0" smtClean="0">
                <a:effectLst/>
              </a:rPr>
              <a:t>WebForm1.aspx.cs</a:t>
            </a:r>
            <a:endParaRPr lang="es-AR" sz="1200" dirty="0">
              <a:effectLst/>
            </a:endParaRPr>
          </a:p>
        </p:txBody>
      </p:sp>
      <p:sp>
        <p:nvSpPr>
          <p:cNvPr id="1105930" name="AutoShape 10"/>
          <p:cNvSpPr>
            <a:spLocks noChangeArrowheads="1"/>
          </p:cNvSpPr>
          <p:nvPr/>
        </p:nvSpPr>
        <p:spPr bwMode="auto">
          <a:xfrm>
            <a:off x="4267200" y="1905000"/>
            <a:ext cx="1752600" cy="76200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99CC00"/>
              </a:gs>
              <a:gs pos="100000">
                <a:srgbClr val="99CC00">
                  <a:gamma/>
                  <a:tint val="22353"/>
                  <a:invGamma/>
                </a:srgbClr>
              </a:gs>
            </a:gsLst>
            <a:lin ang="5400000" scaled="1"/>
          </a:gradFill>
          <a:ln w="31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AR" sz="1200" smtClean="0">
                <a:effectLst/>
              </a:rPr>
              <a:t>WebForm1.aspx</a:t>
            </a:r>
            <a:endParaRPr lang="es-AR" sz="1200">
              <a:effectLst/>
            </a:endParaRPr>
          </a:p>
        </p:txBody>
      </p:sp>
      <p:sp>
        <p:nvSpPr>
          <p:cNvPr id="1105931" name="AutoShape 11"/>
          <p:cNvSpPr>
            <a:spLocks noChangeArrowheads="1"/>
          </p:cNvSpPr>
          <p:nvPr/>
        </p:nvSpPr>
        <p:spPr bwMode="auto">
          <a:xfrm>
            <a:off x="4495800" y="4114800"/>
            <a:ext cx="1752600" cy="76200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0099FF"/>
              </a:gs>
              <a:gs pos="100000">
                <a:srgbClr val="0099FF">
                  <a:gamma/>
                  <a:tint val="22353"/>
                  <a:invGamma/>
                </a:srgbClr>
              </a:gs>
            </a:gsLst>
            <a:lin ang="5400000" scaled="1"/>
          </a:gradFill>
          <a:ln w="31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AR" sz="1200" dirty="0" smtClean="0"/>
              <a:t>MasterPage.master.cs</a:t>
            </a:r>
            <a:endParaRPr lang="es-AR" sz="1200" dirty="0">
              <a:effectLst/>
            </a:endParaRPr>
          </a:p>
        </p:txBody>
      </p:sp>
      <p:sp>
        <p:nvSpPr>
          <p:cNvPr id="1105932" name="AutoShape 12"/>
          <p:cNvSpPr>
            <a:spLocks noChangeArrowheads="1"/>
          </p:cNvSpPr>
          <p:nvPr/>
        </p:nvSpPr>
        <p:spPr bwMode="auto">
          <a:xfrm>
            <a:off x="4267200" y="3505200"/>
            <a:ext cx="1752600" cy="76200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99CC00"/>
              </a:gs>
              <a:gs pos="100000">
                <a:srgbClr val="99CC00">
                  <a:gamma/>
                  <a:tint val="22353"/>
                  <a:invGamma/>
                </a:srgbClr>
              </a:gs>
            </a:gsLst>
            <a:lin ang="5400000" scaled="1"/>
          </a:gradFill>
          <a:ln w="31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AR" sz="1200" dirty="0" smtClean="0"/>
              <a:t>MasterPage.master</a:t>
            </a:r>
            <a:endParaRPr lang="es-AR" sz="1200" dirty="0">
              <a:effectLst/>
            </a:endParaRPr>
          </a:p>
        </p:txBody>
      </p:sp>
      <p:sp>
        <p:nvSpPr>
          <p:cNvPr id="1105933" name="AutoShape 13"/>
          <p:cNvSpPr>
            <a:spLocks noChangeArrowheads="1"/>
          </p:cNvSpPr>
          <p:nvPr/>
        </p:nvSpPr>
        <p:spPr bwMode="auto">
          <a:xfrm>
            <a:off x="6781800" y="1905000"/>
            <a:ext cx="1752600" cy="76200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tint val="44314"/>
                  <a:invGamma/>
                </a:schemeClr>
              </a:gs>
            </a:gsLst>
            <a:lin ang="5400000" scaled="1"/>
          </a:gradFill>
          <a:ln w="31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AR" sz="1600" smtClean="0">
                <a:effectLst/>
              </a:rPr>
              <a:t>Global.asax</a:t>
            </a:r>
            <a:endParaRPr lang="es-AR" sz="1600">
              <a:effectLst/>
            </a:endParaRPr>
          </a:p>
        </p:txBody>
      </p:sp>
      <p:sp>
        <p:nvSpPr>
          <p:cNvPr id="1105934" name="AutoShape 14"/>
          <p:cNvSpPr>
            <a:spLocks noChangeArrowheads="1"/>
          </p:cNvSpPr>
          <p:nvPr/>
        </p:nvSpPr>
        <p:spPr bwMode="auto">
          <a:xfrm>
            <a:off x="6781800" y="2895600"/>
            <a:ext cx="1752600" cy="76200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990099"/>
              </a:gs>
              <a:gs pos="100000">
                <a:srgbClr val="990099">
                  <a:gamma/>
                  <a:tint val="19216"/>
                  <a:invGamma/>
                </a:srgbClr>
              </a:gs>
            </a:gsLst>
            <a:lin ang="5400000" scaled="1"/>
          </a:gradFill>
          <a:ln w="31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AR" sz="1600" smtClean="0">
                <a:effectLst/>
              </a:rPr>
              <a:t>Web.config</a:t>
            </a:r>
            <a:endParaRPr lang="es-AR" sz="1600">
              <a:effectLst/>
            </a:endParaRPr>
          </a:p>
        </p:txBody>
      </p:sp>
      <p:sp>
        <p:nvSpPr>
          <p:cNvPr id="1105935" name="Rectangle 15"/>
          <p:cNvSpPr>
            <a:spLocks noChangeArrowheads="1"/>
          </p:cNvSpPr>
          <p:nvPr/>
        </p:nvSpPr>
        <p:spPr bwMode="auto">
          <a:xfrm>
            <a:off x="3352800" y="1600200"/>
            <a:ext cx="533400" cy="3505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AR" sz="1800" b="0">
              <a:effectLst/>
            </a:endParaRPr>
          </a:p>
        </p:txBody>
      </p:sp>
      <p:sp>
        <p:nvSpPr>
          <p:cNvPr id="1105936" name="Rectangle 16"/>
          <p:cNvSpPr>
            <a:spLocks noChangeArrowheads="1"/>
          </p:cNvSpPr>
          <p:nvPr/>
        </p:nvSpPr>
        <p:spPr bwMode="auto">
          <a:xfrm rot="16200000">
            <a:off x="1878013" y="3151187"/>
            <a:ext cx="35052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30000"/>
              </a:spcBef>
              <a:spcAft>
                <a:spcPct val="50000"/>
              </a:spcAft>
              <a:buClr>
                <a:schemeClr val="tx2"/>
              </a:buClr>
              <a:buFont typeface="Wingdings 2" pitchFamily="18" charset="2"/>
              <a:buNone/>
            </a:pPr>
            <a:r>
              <a:rPr lang="es-AR" sz="2400" dirty="0" smtClean="0">
                <a:effectLst/>
                <a:latin typeface="Segoe Semibold" pitchFamily="34" charset="0"/>
              </a:rPr>
              <a:t>Output Cache</a:t>
            </a:r>
            <a:endParaRPr lang="es-AR" sz="2400" dirty="0">
              <a:effectLst/>
              <a:latin typeface="Segoe Semibold" pitchFamily="34" charset="0"/>
            </a:endParaRPr>
          </a:p>
        </p:txBody>
      </p:sp>
      <p:sp>
        <p:nvSpPr>
          <p:cNvPr id="1105937" name="AutoShape 17"/>
          <p:cNvSpPr>
            <a:spLocks noChangeArrowheads="1"/>
          </p:cNvSpPr>
          <p:nvPr/>
        </p:nvSpPr>
        <p:spPr bwMode="auto">
          <a:xfrm>
            <a:off x="6781800" y="3886200"/>
            <a:ext cx="1752600" cy="1066800"/>
          </a:xfrm>
          <a:prstGeom prst="flowChartDocument">
            <a:avLst/>
          </a:prstGeom>
          <a:gradFill rotWithShape="1">
            <a:gsLst>
              <a:gs pos="0">
                <a:srgbClr val="FFCC00"/>
              </a:gs>
              <a:gs pos="100000">
                <a:srgbClr val="FFCC00">
                  <a:gamma/>
                  <a:tint val="34902"/>
                  <a:invGamma/>
                </a:srgbClr>
              </a:gs>
            </a:gsLst>
            <a:lin ang="5400000" scaled="1"/>
          </a:gra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AR" sz="2400">
              <a:effectLst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086600" y="4343400"/>
            <a:ext cx="1219200" cy="381000"/>
            <a:chOff x="3984" y="3024"/>
            <a:chExt cx="1008" cy="432"/>
          </a:xfrm>
        </p:grpSpPr>
        <p:sp>
          <p:nvSpPr>
            <p:cNvPr id="1105939" name="AutoShape 19"/>
            <p:cNvSpPr>
              <a:spLocks noChangeArrowheads="1"/>
            </p:cNvSpPr>
            <p:nvPr/>
          </p:nvSpPr>
          <p:spPr bwMode="auto">
            <a:xfrm>
              <a:off x="4176" y="3024"/>
              <a:ext cx="816" cy="43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6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 eaLnBrk="0" hangingPunct="0"/>
              <a:r>
                <a:rPr lang="es-AR" sz="1800" smtClean="0">
                  <a:solidFill>
                    <a:srgbClr val="000000"/>
                  </a:solidFill>
                  <a:effectLst/>
                  <a:latin typeface="Arial Narrow" pitchFamily="34" charset="0"/>
                </a:rPr>
                <a:t>Comp.</a:t>
              </a:r>
              <a:endParaRPr lang="es-AR" sz="1800" b="0">
                <a:solidFill>
                  <a:srgbClr val="000000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1105940" name="Oval 20"/>
            <p:cNvSpPr>
              <a:spLocks noChangeArrowheads="1"/>
            </p:cNvSpPr>
            <p:nvPr/>
          </p:nvSpPr>
          <p:spPr bwMode="auto">
            <a:xfrm>
              <a:off x="3984" y="3072"/>
              <a:ext cx="96" cy="96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105941" name="Line 21"/>
            <p:cNvSpPr>
              <a:spLocks noChangeShapeType="1"/>
            </p:cNvSpPr>
            <p:nvPr/>
          </p:nvSpPr>
          <p:spPr bwMode="auto">
            <a:xfrm>
              <a:off x="4080" y="3120"/>
              <a:ext cx="9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AR"/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7239000" y="4495800"/>
            <a:ext cx="1219200" cy="381000"/>
            <a:chOff x="3984" y="3024"/>
            <a:chExt cx="1008" cy="432"/>
          </a:xfrm>
        </p:grpSpPr>
        <p:sp>
          <p:nvSpPr>
            <p:cNvPr id="1105943" name="AutoShape 23"/>
            <p:cNvSpPr>
              <a:spLocks noChangeArrowheads="1"/>
            </p:cNvSpPr>
            <p:nvPr/>
          </p:nvSpPr>
          <p:spPr bwMode="auto">
            <a:xfrm>
              <a:off x="4176" y="3024"/>
              <a:ext cx="816" cy="43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6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 eaLnBrk="0" hangingPunct="0"/>
              <a:r>
                <a:rPr lang="es-AR" sz="1800" smtClean="0">
                  <a:solidFill>
                    <a:srgbClr val="000000"/>
                  </a:solidFill>
                  <a:effectLst/>
                  <a:latin typeface="Arial Narrow" pitchFamily="34" charset="0"/>
                </a:rPr>
                <a:t>Comp.</a:t>
              </a:r>
              <a:endParaRPr lang="es-AR" sz="1800" b="0">
                <a:solidFill>
                  <a:srgbClr val="000000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1105944" name="Oval 24"/>
            <p:cNvSpPr>
              <a:spLocks noChangeArrowheads="1"/>
            </p:cNvSpPr>
            <p:nvPr/>
          </p:nvSpPr>
          <p:spPr bwMode="auto">
            <a:xfrm>
              <a:off x="3984" y="3072"/>
              <a:ext cx="96" cy="96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105945" name="Line 25"/>
            <p:cNvSpPr>
              <a:spLocks noChangeShapeType="1"/>
            </p:cNvSpPr>
            <p:nvPr/>
          </p:nvSpPr>
          <p:spPr bwMode="auto">
            <a:xfrm>
              <a:off x="4080" y="3120"/>
              <a:ext cx="9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1105946" name="Rectangle 26"/>
          <p:cNvSpPr>
            <a:spLocks noChangeArrowheads="1"/>
          </p:cNvSpPr>
          <p:nvPr/>
        </p:nvSpPr>
        <p:spPr bwMode="auto">
          <a:xfrm>
            <a:off x="6781800" y="3886200"/>
            <a:ext cx="1905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30000"/>
              </a:spcBef>
              <a:spcAft>
                <a:spcPct val="50000"/>
              </a:spcAft>
              <a:buClr>
                <a:schemeClr val="tx2"/>
              </a:buClr>
              <a:buFont typeface="Wingdings 2" pitchFamily="18" charset="2"/>
              <a:buNone/>
            </a:pPr>
            <a:r>
              <a:rPr lang="es-AR" sz="2400" smtClean="0">
                <a:effectLst/>
                <a:latin typeface="Segoe Semibold" pitchFamily="34" charset="0"/>
              </a:rPr>
              <a:t>BIN</a:t>
            </a:r>
            <a:endParaRPr lang="es-AR" sz="2400">
              <a:effectLst/>
              <a:latin typeface="Segoe Semibold" pitchFamily="34" charset="0"/>
            </a:endParaRPr>
          </a:p>
        </p:txBody>
      </p:sp>
      <p:sp>
        <p:nvSpPr>
          <p:cNvPr id="1105947" name="Rectangle 27"/>
          <p:cNvSpPr>
            <a:spLocks noChangeArrowheads="1"/>
          </p:cNvSpPr>
          <p:nvPr/>
        </p:nvSpPr>
        <p:spPr bwMode="auto">
          <a:xfrm>
            <a:off x="3352800" y="5257800"/>
            <a:ext cx="5486400" cy="13716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15686"/>
                  <a:invGamma/>
                </a:schemeClr>
              </a:gs>
            </a:gsLst>
            <a:lin ang="54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AR"/>
          </a:p>
        </p:txBody>
      </p:sp>
      <p:sp>
        <p:nvSpPr>
          <p:cNvPr id="1105948" name="AutoShape 28"/>
          <p:cNvSpPr>
            <a:spLocks noChangeArrowheads="1"/>
          </p:cNvSpPr>
          <p:nvPr/>
        </p:nvSpPr>
        <p:spPr bwMode="auto">
          <a:xfrm>
            <a:off x="5562600" y="5562600"/>
            <a:ext cx="1295400" cy="838200"/>
          </a:xfrm>
          <a:prstGeom prst="flowChartMagneticDisk">
            <a:avLst/>
          </a:prstGeom>
          <a:gradFill rotWithShape="1">
            <a:gsLst>
              <a:gs pos="0">
                <a:srgbClr val="33CCCC">
                  <a:gamma/>
                  <a:shade val="63529"/>
                  <a:invGamma/>
                </a:srgbClr>
              </a:gs>
              <a:gs pos="50000">
                <a:srgbClr val="33CCCC"/>
              </a:gs>
              <a:gs pos="100000">
                <a:srgbClr val="33CCCC">
                  <a:gamma/>
                  <a:shade val="63529"/>
                  <a:invGamma/>
                </a:srgbClr>
              </a:gs>
            </a:gsLst>
            <a:lin ang="0" scaled="1"/>
          </a:gra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s-AR" sz="1800" dirty="0" smtClean="0">
                <a:effectLst/>
              </a:rPr>
              <a:t>Database</a:t>
            </a:r>
            <a:endParaRPr lang="es-AR" sz="1800" dirty="0">
              <a:effectLst/>
            </a:endParaRPr>
          </a:p>
        </p:txBody>
      </p:sp>
      <p:sp>
        <p:nvSpPr>
          <p:cNvPr id="1105949" name="Rectangle 29"/>
          <p:cNvSpPr>
            <a:spLocks noChangeArrowheads="1"/>
          </p:cNvSpPr>
          <p:nvPr/>
        </p:nvSpPr>
        <p:spPr bwMode="auto">
          <a:xfrm>
            <a:off x="4495800" y="1219200"/>
            <a:ext cx="33528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30000"/>
              </a:spcBef>
              <a:spcAft>
                <a:spcPct val="50000"/>
              </a:spcAft>
              <a:buClr>
                <a:schemeClr val="tx2"/>
              </a:buClr>
              <a:buFont typeface="Wingdings 2" pitchFamily="18" charset="2"/>
              <a:buNone/>
            </a:pPr>
            <a:r>
              <a:rPr lang="es-AR" sz="2400" smtClean="0">
                <a:solidFill>
                  <a:schemeClr val="bg1"/>
                </a:solidFill>
                <a:effectLst/>
                <a:latin typeface="Segoe Semibold" pitchFamily="34" charset="0"/>
              </a:rPr>
              <a:t>ASP.NET Web Server</a:t>
            </a:r>
            <a:endParaRPr lang="es-AR" sz="2400">
              <a:solidFill>
                <a:schemeClr val="bg1"/>
              </a:solidFill>
              <a:effectLst/>
              <a:latin typeface="Segoe Semibold" pitchFamily="34" charset="0"/>
            </a:endParaRPr>
          </a:p>
        </p:txBody>
      </p:sp>
      <p:sp>
        <p:nvSpPr>
          <p:cNvPr id="1105950" name="AutoShape 30"/>
          <p:cNvSpPr>
            <a:spLocks noChangeArrowheads="1"/>
          </p:cNvSpPr>
          <p:nvPr/>
        </p:nvSpPr>
        <p:spPr bwMode="auto">
          <a:xfrm>
            <a:off x="1295400" y="2667000"/>
            <a:ext cx="381000" cy="914400"/>
          </a:xfrm>
          <a:prstGeom prst="upDownArrow">
            <a:avLst>
              <a:gd name="adj1" fmla="val 50000"/>
              <a:gd name="adj2" fmla="val 48000"/>
            </a:avLst>
          </a:prstGeom>
          <a:gradFill rotWithShape="1">
            <a:gsLst>
              <a:gs pos="0">
                <a:srgbClr val="00CCFF"/>
              </a:gs>
              <a:gs pos="100000">
                <a:srgbClr val="00CCFF">
                  <a:gamma/>
                  <a:shade val="63529"/>
                  <a:invGamma/>
                </a:srgbClr>
              </a:gs>
            </a:gsLst>
            <a:lin ang="5400000" scaled="1"/>
          </a:gradFill>
          <a:ln w="9525">
            <a:solidFill>
              <a:srgbClr val="00CCFF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s-AR"/>
          </a:p>
        </p:txBody>
      </p:sp>
      <p:sp>
        <p:nvSpPr>
          <p:cNvPr id="1105952" name="AutoShape 32"/>
          <p:cNvSpPr>
            <a:spLocks noChangeArrowheads="1"/>
          </p:cNvSpPr>
          <p:nvPr/>
        </p:nvSpPr>
        <p:spPr bwMode="auto">
          <a:xfrm>
            <a:off x="2209800" y="3581400"/>
            <a:ext cx="1143000" cy="457200"/>
          </a:xfrm>
          <a:prstGeom prst="left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00CCFF"/>
              </a:gs>
              <a:gs pos="100000">
                <a:srgbClr val="00CCFF">
                  <a:gamma/>
                  <a:shade val="66667"/>
                  <a:invGamma/>
                </a:srgbClr>
              </a:gs>
            </a:gsLst>
            <a:lin ang="5400000" scaled="1"/>
          </a:gradFill>
          <a:ln w="9525">
            <a:solidFill>
              <a:srgbClr val="00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A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mtClean="0"/>
              <a:t>Manejo de estado</a:t>
            </a:r>
            <a:endParaRPr lang="es-A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65150" indent="-565150"/>
            <a:r>
              <a:rPr lang="es-AR" sz="3600" dirty="0" smtClean="0"/>
              <a:t>Servidor</a:t>
            </a:r>
          </a:p>
          <a:p>
            <a:pPr marL="965200" lvl="1" indent="-565150"/>
            <a:r>
              <a:rPr lang="es-AR" sz="3200" dirty="0" err="1" smtClean="0"/>
              <a:t>Session</a:t>
            </a:r>
            <a:endParaRPr lang="es-AR" sz="3200" dirty="0" smtClean="0"/>
          </a:p>
          <a:p>
            <a:pPr marL="965200" lvl="1" indent="-565150"/>
            <a:r>
              <a:rPr lang="es-AR" sz="3200" dirty="0" err="1" smtClean="0"/>
              <a:t>Application</a:t>
            </a:r>
            <a:endParaRPr lang="es-AR" sz="3200" dirty="0" smtClean="0"/>
          </a:p>
          <a:p>
            <a:pPr marL="565150" indent="-565150"/>
            <a:r>
              <a:rPr lang="es-AR" sz="3600" dirty="0" smtClean="0"/>
              <a:t>Cliente</a:t>
            </a:r>
          </a:p>
          <a:p>
            <a:pPr marL="965200" lvl="1" indent="-565150"/>
            <a:r>
              <a:rPr lang="es-AR" sz="3200" dirty="0" err="1" smtClean="0"/>
              <a:t>Viewstate</a:t>
            </a:r>
            <a:endParaRPr lang="es-AR" sz="3200" dirty="0" smtClean="0"/>
          </a:p>
          <a:p>
            <a:pPr marL="565150" indent="-565150"/>
            <a:r>
              <a:rPr lang="es-AR" sz="3600" dirty="0" smtClean="0"/>
              <a:t>Escalable</a:t>
            </a:r>
          </a:p>
          <a:p>
            <a:pPr marL="965200" lvl="1" indent="-565150"/>
            <a:r>
              <a:rPr lang="es-AR" dirty="0" smtClean="0"/>
              <a:t>Soporte para granja de servidores</a:t>
            </a:r>
          </a:p>
          <a:p>
            <a:endParaRPr lang="es-A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Demo</a:t>
            </a:r>
            <a:endParaRPr lang="es-AR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ASP.NET Web Project</a:t>
            </a:r>
          </a:p>
          <a:p>
            <a:r>
              <a:rPr lang="es-AR" dirty="0" smtClean="0"/>
              <a:t>Manejo de estado</a:t>
            </a:r>
          </a:p>
          <a:p>
            <a:r>
              <a:rPr lang="es-AR" dirty="0" smtClean="0"/>
              <a:t>Master </a:t>
            </a:r>
            <a:r>
              <a:rPr lang="es-AR" dirty="0" err="1" smtClean="0"/>
              <a:t>Pages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.18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.078|.203|.1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.14|.18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.078|.125|.20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.078|.125|.203"/>
</p:tagLst>
</file>

<file path=ppt/theme/theme1.xml><?xml version="1.0" encoding="utf-8"?>
<a:theme xmlns:a="http://schemas.openxmlformats.org/drawingml/2006/main" name="templateMSDN-200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templateMSDN-2008</Template>
  <TotalTime>1199</TotalTime>
  <Words>987</Words>
  <Application>Microsoft Office PowerPoint</Application>
  <PresentationFormat>On-screen Show (4:3)</PresentationFormat>
  <Paragraphs>251</Paragraphs>
  <Slides>24</Slides>
  <Notes>21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templateMSDN-2008</vt:lpstr>
      <vt:lpstr>Bitmap Image</vt:lpstr>
      <vt:lpstr>Introducción a ASP.NET</vt:lpstr>
      <vt:lpstr>Introducción</vt:lpstr>
      <vt:lpstr>Arquitectura</vt:lpstr>
      <vt:lpstr>Arquitectura</vt:lpstr>
      <vt:lpstr>Arquitectura</vt:lpstr>
      <vt:lpstr>Arquitectura</vt:lpstr>
      <vt:lpstr>Componentes de una aplicación ASP.NET</vt:lpstr>
      <vt:lpstr>Manejo de estado</vt:lpstr>
      <vt:lpstr>Demo</vt:lpstr>
      <vt:lpstr>Slide 10</vt:lpstr>
      <vt:lpstr>Slide 11</vt:lpstr>
      <vt:lpstr>Slide 12</vt:lpstr>
      <vt:lpstr>Slide 13</vt:lpstr>
      <vt:lpstr>Slide 14</vt:lpstr>
      <vt:lpstr>Controles de servidor</vt:lpstr>
      <vt:lpstr>Demo</vt:lpstr>
      <vt:lpstr>Acceso a datos  ADO.NET</vt:lpstr>
      <vt:lpstr>Acceso a datos ADO.NET</vt:lpstr>
      <vt:lpstr>Acceso a datos ADO.NET</vt:lpstr>
      <vt:lpstr>Acceso a datos  Controles de acceso a datos</vt:lpstr>
      <vt:lpstr>Caching</vt:lpstr>
      <vt:lpstr>Demo</vt:lpstr>
      <vt:lpstr>Próximos eventos MSDN</vt:lpstr>
      <vt:lpstr>Slide 24</vt:lpstr>
    </vt:vector>
  </TitlesOfParts>
  <Company>Lagash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 a ASP.NET</dc:title>
  <dc:creator>Rodolfo Finochietti</dc:creator>
  <cp:lastModifiedBy>v-mlesca</cp:lastModifiedBy>
  <cp:revision>64</cp:revision>
  <dcterms:created xsi:type="dcterms:W3CDTF">2008-01-18T11:37:47Z</dcterms:created>
  <dcterms:modified xsi:type="dcterms:W3CDTF">2008-01-25T11:37:35Z</dcterms:modified>
</cp:coreProperties>
</file>