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0" r:id="rId2"/>
  </p:sldMasterIdLst>
  <p:notesMasterIdLst>
    <p:notesMasterId r:id="rId41"/>
  </p:notesMasterIdLst>
  <p:sldIdLst>
    <p:sldId id="408" r:id="rId3"/>
    <p:sldId id="257" r:id="rId4"/>
    <p:sldId id="374" r:id="rId5"/>
    <p:sldId id="362" r:id="rId6"/>
    <p:sldId id="375" r:id="rId7"/>
    <p:sldId id="379" r:id="rId8"/>
    <p:sldId id="383" r:id="rId9"/>
    <p:sldId id="376" r:id="rId10"/>
    <p:sldId id="377" r:id="rId11"/>
    <p:sldId id="385" r:id="rId12"/>
    <p:sldId id="388" r:id="rId13"/>
    <p:sldId id="380" r:id="rId14"/>
    <p:sldId id="384" r:id="rId15"/>
    <p:sldId id="363" r:id="rId16"/>
    <p:sldId id="386" r:id="rId17"/>
    <p:sldId id="387" r:id="rId18"/>
    <p:sldId id="382" r:id="rId19"/>
    <p:sldId id="390" r:id="rId20"/>
    <p:sldId id="365" r:id="rId21"/>
    <p:sldId id="391" r:id="rId22"/>
    <p:sldId id="393" r:id="rId23"/>
    <p:sldId id="392" r:id="rId24"/>
    <p:sldId id="395" r:id="rId25"/>
    <p:sldId id="396" r:id="rId26"/>
    <p:sldId id="366" r:id="rId27"/>
    <p:sldId id="397" r:id="rId28"/>
    <p:sldId id="398" r:id="rId29"/>
    <p:sldId id="399" r:id="rId30"/>
    <p:sldId id="367" r:id="rId31"/>
    <p:sldId id="368" r:id="rId32"/>
    <p:sldId id="402" r:id="rId33"/>
    <p:sldId id="405" r:id="rId34"/>
    <p:sldId id="403" r:id="rId35"/>
    <p:sldId id="407" r:id="rId36"/>
    <p:sldId id="369" r:id="rId37"/>
    <p:sldId id="370" r:id="rId38"/>
    <p:sldId id="371" r:id="rId39"/>
    <p:sldId id="409" r:id="rId4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BE474D7-84DE-4853-9B5B-5905E295F42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7F6AE6-F9A4-42BE-9B86-EA61EEAA22F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584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10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11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12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13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14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15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16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17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18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19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1B84D-5F48-40A5-AC2D-68D080015FCF}" type="slidenum">
              <a:rPr lang="en-US"/>
              <a:pPr/>
              <a:t>2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20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21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22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23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24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25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26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27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28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29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1B84D-5F48-40A5-AC2D-68D080015FCF}" type="slidenum">
              <a:rPr lang="en-US"/>
              <a:pPr/>
              <a:t>3</a:t>
            </a:fld>
            <a:endParaRPr lang="en-US"/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30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31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32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33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34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35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36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37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F9DA57-83D7-468E-855B-DBF4D845CE97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6451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4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5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6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7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8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282D5F-DD5B-43CA-8251-7C2FF92F1A4B}" type="slidenum">
              <a:rPr lang="en-US"/>
              <a:pPr/>
              <a:t>9</a:t>
            </a:fld>
            <a:endParaRPr lang="en-US"/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10C02-03EC-4AF6-9297-2D602DBE788B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975C4-5578-4ADD-9724-B5F8F50C6BF3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7400" cy="52149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52149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1C4C2-81AA-4E7F-A7F7-CB49C1F451AC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DDC94-E38B-4E86-9ACB-9E13B069662B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34F6D-8A98-4C7B-A0D8-53AFBA48BCB7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C5677-DCA4-4050-9052-669FB574CB82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4038600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88"/>
            <a:ext cx="4038600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EE2D4D-36C8-412E-8A64-81BAB88CCC83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81BB56-66CA-4F7A-B3AE-9C1481052EA8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7C6321-3AAB-4C39-93C3-8F1348740B25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0B992-564A-4EEE-A43D-8F3BAAEE2BF9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C6752-AE55-4E95-ABC3-372BF16B9133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999071-39F5-4AFB-9938-9524ABA51DC4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148BE4-E0DC-4C7D-BB86-12D2F84A5602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501E0-5548-4ADA-9C7B-365E91B3D578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143000"/>
            <a:ext cx="2057400" cy="52149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019800" cy="52149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378DD-8F54-40E4-B20A-EC40B2AFE96D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457200" y="2249488"/>
            <a:ext cx="4038600" cy="410845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8200" y="2249488"/>
            <a:ext cx="4038600" cy="19780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8200" y="4379913"/>
            <a:ext cx="4038600" cy="1978025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B7B80-35A2-4D14-A787-2F4BBAECFEBE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2249488"/>
            <a:ext cx="8229600" cy="4108450"/>
          </a:xfrm>
        </p:spPr>
        <p:txBody>
          <a:bodyPr/>
          <a:lstStyle/>
          <a:p>
            <a:pPr lvl="0"/>
            <a:endParaRPr lang="es-ES" noProof="0" smtClean="0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EBAB6-E666-4A49-A7EC-F89A48FF9C86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54CD4-61F3-40B9-8FF5-01689A71D27A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2249488"/>
            <a:ext cx="4038600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2249488"/>
            <a:ext cx="4038600" cy="4108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183BB9-10DC-4C5A-ABE8-956C1C3B61BD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CE1023-534F-4797-A828-EAB7BA21D7E7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762F9F-7A42-4FFC-A2C2-F463B2E5C526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63F54-360F-4B47-9150-6F4CCAA782D6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97A4A8-1756-40DC-AD33-10B793550FB8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37BE2-F900-4942-8F5B-22AEAF2B0F32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41" name="Rectangle 40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42" name="Rounded Rectangle 41"/>
          <p:cNvSpPr/>
          <p:nvPr/>
        </p:nvSpPr>
        <p:spPr>
          <a:xfrm>
            <a:off x="5407025" y="3960813"/>
            <a:ext cx="3063875" cy="28575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43" name="Rounded Rectangle 42"/>
          <p:cNvSpPr/>
          <p:nvPr/>
        </p:nvSpPr>
        <p:spPr>
          <a:xfrm>
            <a:off x="7373938" y="4060825"/>
            <a:ext cx="1600200" cy="36513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44" name="Rectangle 43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45" name="Rectangle 44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46" name="Rectangle 45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47" name="Rectangle 46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threePt" dir="t"/>
            </a:scene3d>
            <a:sp3d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88"/>
            <a:ext cx="8229600" cy="41084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Sexto nivel</a:t>
            </a:r>
          </a:p>
          <a:p>
            <a:pPr lvl="6"/>
            <a:r>
              <a:rPr lang="es-ES"/>
              <a:t>Séptimo nivel</a:t>
            </a:r>
          </a:p>
          <a:p>
            <a:pPr lvl="7"/>
            <a:r>
              <a:rPr lang="es-ES"/>
              <a:t>Octavo nivel</a:t>
            </a:r>
          </a:p>
          <a:p>
            <a:pPr lvl="8"/>
            <a:r>
              <a:rPr lang="es-ES"/>
              <a:t>Noveno nivel</a:t>
            </a:r>
          </a:p>
        </p:txBody>
      </p:sp>
      <p:sp>
        <p:nvSpPr>
          <p:cNvPr id="48" name="Date Placeholder 27"/>
          <p:cNvSpPr>
            <a:spLocks noGrp="1"/>
          </p:cNvSpPr>
          <p:nvPr>
            <p:ph type="dt" sz="half" idx="2"/>
          </p:nvPr>
        </p:nvSpPr>
        <p:spPr>
          <a:xfrm>
            <a:off x="6583363" y="4206875"/>
            <a:ext cx="960437" cy="457200"/>
          </a:xfrm>
          <a:prstGeom prst="rect">
            <a:avLst/>
          </a:prstGeom>
        </p:spPr>
        <p:txBody>
          <a:bodyPr vert="horz"/>
          <a:lstStyle>
            <a:lvl1pPr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9" name="Footer Placeholder 16"/>
          <p:cNvSpPr>
            <a:spLocks noGrp="1"/>
          </p:cNvSpPr>
          <p:nvPr>
            <p:ph type="ftr" sz="quarter" idx="3"/>
          </p:nvPr>
        </p:nvSpPr>
        <p:spPr>
          <a:xfrm>
            <a:off x="5257800" y="4205288"/>
            <a:ext cx="1320800" cy="457200"/>
          </a:xfrm>
          <a:prstGeom prst="rect">
            <a:avLst/>
          </a:prstGeom>
        </p:spPr>
        <p:txBody>
          <a:bodyPr vert="horz"/>
          <a:lstStyle>
            <a:lvl1pPr algn="r" fontAlgn="auto">
              <a:spcBef>
                <a:spcPts val="0"/>
              </a:spcBef>
              <a:spcAft>
                <a:spcPts val="0"/>
              </a:spcAft>
              <a:defRPr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0" name="Slide Number Placeholder 28"/>
          <p:cNvSpPr>
            <a:spLocks noGrp="1"/>
          </p:cNvSpPr>
          <p:nvPr>
            <p:ph type="sldNum" sz="quarter" idx="4"/>
          </p:nvPr>
        </p:nvSpPr>
        <p:spPr>
          <a:xfrm>
            <a:off x="8320088" y="1588"/>
            <a:ext cx="747712" cy="365125"/>
          </a:xfrm>
          <a:prstGeom prst="rect">
            <a:avLst/>
          </a:prstGeom>
        </p:spPr>
        <p:txBody>
          <a:bodyPr vert="horz" anchor="b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es-ES" sz="18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2B6C1B9-4C6C-4308-9120-178855E5FDCA}" type="slidenum">
              <a:rPr/>
              <a:pPr>
                <a:defRPr/>
              </a:p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Arial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>
          <a:solidFill>
            <a:schemeClr val="accent2"/>
          </a:solidFill>
          <a:latin typeface="+mn-lt"/>
          <a:cs typeface="+mn-cs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>
          <a:solidFill>
            <a:schemeClr val="accent1"/>
          </a:solidFill>
          <a:latin typeface="+mn-lt"/>
          <a:cs typeface="+mn-cs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>
          <a:solidFill>
            <a:schemeClr val="accent1"/>
          </a:solidFill>
          <a:latin typeface="+mn-lt"/>
          <a:cs typeface="+mn-cs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  <a:cs typeface="+mn-cs"/>
        </a:defRPr>
      </a:lvl5pPr>
      <a:lvl6pPr marL="18462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  <a:cs typeface="+mn-cs"/>
        </a:defRPr>
      </a:lvl6pPr>
      <a:lvl7pPr marL="23034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  <a:cs typeface="+mn-cs"/>
        </a:defRPr>
      </a:lvl7pPr>
      <a:lvl8pPr marL="27606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  <a:cs typeface="+mn-cs"/>
        </a:defRPr>
      </a:lvl8pPr>
      <a:lvl9pPr marL="32178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0" name="Rectangle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1" name="Rectangle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3" name="Rounded Rectangle 32"/>
          <p:cNvSpPr/>
          <p:nvPr/>
        </p:nvSpPr>
        <p:spPr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4" name="Rounded Rectangle 33"/>
          <p:cNvSpPr/>
          <p:nvPr/>
        </p:nvSpPr>
        <p:spPr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solidFill>
            <a:srgbClr val="FFFFFF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5" name="Rectangle 34"/>
          <p:cNvSpPr/>
          <p:nvPr/>
        </p:nvSpPr>
        <p:spPr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6" name="Rectangle 35"/>
          <p:cNvSpPr/>
          <p:nvPr/>
        </p:nvSpPr>
        <p:spPr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7" name="Rectangle 36"/>
          <p:cNvSpPr/>
          <p:nvPr/>
        </p:nvSpPr>
        <p:spPr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8" name="Rectangle 37"/>
          <p:cNvSpPr/>
          <p:nvPr/>
        </p:nvSpPr>
        <p:spPr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39" name="Rectangle 38"/>
          <p:cNvSpPr/>
          <p:nvPr/>
        </p:nvSpPr>
        <p:spPr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40" name="Rectangle 39"/>
          <p:cNvSpPr/>
          <p:nvPr/>
        </p:nvSpPr>
        <p:spPr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 sz="180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threePt" dir="t"/>
            </a:scene3d>
            <a:sp3d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88"/>
            <a:ext cx="8229600" cy="410845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  <a:p>
            <a:pPr lvl="5"/>
            <a:r>
              <a:rPr lang="es-ES"/>
              <a:t>Sexto nivel</a:t>
            </a:r>
          </a:p>
          <a:p>
            <a:pPr lvl="6"/>
            <a:r>
              <a:rPr lang="es-ES"/>
              <a:t>Séptimo nivel</a:t>
            </a:r>
          </a:p>
          <a:p>
            <a:pPr lvl="7"/>
            <a:r>
              <a:rPr lang="es-ES"/>
              <a:t>Octavo nivel</a:t>
            </a:r>
          </a:p>
          <a:p>
            <a:pPr lvl="8"/>
            <a:r>
              <a:rPr lang="es-ES"/>
              <a:t>Noveno nivel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fontAlgn="auto" latinLnBrk="0">
              <a:spcBef>
                <a:spcPts val="0"/>
              </a:spcBef>
              <a:spcAft>
                <a:spcPts val="0"/>
              </a:spcAft>
              <a:defRPr lang="es-ES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es-ES" sz="800">
                <a:solidFill>
                  <a:schemeClr val="accent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fontAlgn="auto" latinLnBrk="0">
              <a:spcBef>
                <a:spcPts val="0"/>
              </a:spcBef>
              <a:spcAft>
                <a:spcPts val="0"/>
              </a:spcAft>
              <a:defRPr lang="es-ES" sz="18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0F0119-CFFC-4034-8C4E-6AD62EEADD24}" type="slidenum">
              <a:rPr/>
              <a:pPr>
                <a:defRPr/>
              </a:pPr>
              <a:t>‹Nº›</a:t>
            </a:fld>
            <a:endParaRPr/>
          </a:p>
        </p:txBody>
      </p:sp>
      <p:pic>
        <p:nvPicPr>
          <p:cNvPr id="3092" name="Picture 19" descr="msdn_masthead_ltr.gif"/>
          <p:cNvPicPr>
            <a:picLocks noChangeAspect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357188" y="500063"/>
            <a:ext cx="2295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93" name="Picture 20" descr="microsoft-negro.jpg"/>
          <p:cNvPicPr>
            <a:picLocks noChangeAspect="1"/>
          </p:cNvPicPr>
          <p:nvPr userDrawn="1"/>
        </p:nvPicPr>
        <p:blipFill>
          <a:blip r:embed="rId16"/>
          <a:srcRect/>
          <a:stretch>
            <a:fillRect/>
          </a:stretch>
        </p:blipFill>
        <p:spPr bwMode="auto">
          <a:xfrm>
            <a:off x="7358063" y="6424613"/>
            <a:ext cx="135731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>
          <a:solidFill>
            <a:schemeClr val="accent2"/>
          </a:solidFill>
          <a:latin typeface="+mn-lt"/>
        </a:defRPr>
      </a:lvl2pPr>
      <a:lvl3pPr marL="922338" indent="-21907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>
          <a:solidFill>
            <a:schemeClr val="accent1"/>
          </a:solidFill>
          <a:latin typeface="+mn-lt"/>
        </a:defRPr>
      </a:lvl3pPr>
      <a:lvl4pPr marL="1179513" indent="-200025" algn="l" rtl="0" eaLnBrk="0" fontAlgn="base" hangingPunct="0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>
          <a:solidFill>
            <a:schemeClr val="accent1"/>
          </a:solidFill>
          <a:latin typeface="+mn-lt"/>
        </a:defRPr>
      </a:lvl4pPr>
      <a:lvl5pPr marL="1389063" indent="-182563" algn="l" rtl="0" eaLnBrk="0" fontAlgn="base" hangingPunct="0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</a:defRPr>
      </a:lvl5pPr>
      <a:lvl6pPr marL="18462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</a:defRPr>
      </a:lvl6pPr>
      <a:lvl7pPr marL="23034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</a:defRPr>
      </a:lvl7pPr>
      <a:lvl8pPr marL="27606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</a:defRPr>
      </a:lvl8pPr>
      <a:lvl9pPr marL="32178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>
          <a:solidFill>
            <a:srgbClr val="A04DA3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 bwMode="auto"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>
                <a:solidFill>
                  <a:schemeClr val="bg1"/>
                </a:solidFill>
              </a:rPr>
              <a:t>Cinco Estrellas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075" name="Rectangle 3"/>
          <p:cNvSpPr>
            <a:spLocks noGrp="1"/>
          </p:cNvSpPr>
          <p:nvPr>
            <p:ph type="subTitle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09538" algn="l" eaLnBrk="1" hangingPunct="1"/>
            <a:endParaRPr lang="de-CH" dirty="0" smtClean="0"/>
          </a:p>
          <a:p>
            <a:pPr marL="109538" algn="l" eaLnBrk="1" hangingPunct="1"/>
            <a:r>
              <a:rPr lang="de-CH" sz="3200" dirty="0" smtClean="0"/>
              <a:t>Aplicaciones Móviles</a:t>
            </a:r>
            <a:endParaRPr lang="de-CH" sz="3200" dirty="0" smtClean="0"/>
          </a:p>
          <a:p>
            <a:pPr marL="109538" algn="l" eaLnBrk="1" hangingPunct="1"/>
            <a:endParaRPr lang="en-US" sz="3200" dirty="0" smtClean="0"/>
          </a:p>
        </p:txBody>
      </p:sp>
      <p:sp>
        <p:nvSpPr>
          <p:cNvPr id="4" name="Rectangle 3"/>
          <p:cNvSpPr txBox="1">
            <a:spLocks/>
          </p:cNvSpPr>
          <p:nvPr/>
        </p:nvSpPr>
        <p:spPr bwMode="auto">
          <a:xfrm>
            <a:off x="6172200" y="3124200"/>
            <a:ext cx="3276600" cy="838200"/>
          </a:xfrm>
          <a:prstGeom prst="rect">
            <a:avLst/>
          </a:prstGeom>
          <a:noFill/>
        </p:spPr>
        <p:txBody>
          <a:bodyPr>
            <a:normAutofit fontScale="62500" lnSpcReduction="20000"/>
          </a:bodyPr>
          <a:lstStyle/>
          <a:p>
            <a:pPr marL="109538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/>
            </a:pPr>
            <a:endParaRPr lang="de-CH" sz="2800" kern="0" dirty="0">
              <a:latin typeface="+mn-lt"/>
              <a:cs typeface="+mn-cs"/>
            </a:endParaRPr>
          </a:p>
          <a:p>
            <a:pPr marL="109538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/>
            </a:pPr>
            <a:r>
              <a:rPr lang="de-CH" sz="40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Estrellas Selectivas</a:t>
            </a:r>
          </a:p>
          <a:p>
            <a:pPr marL="109538">
              <a:spcBef>
                <a:spcPts val="300"/>
              </a:spcBef>
              <a:buClr>
                <a:srgbClr val="A04DA3"/>
              </a:buClr>
              <a:buFont typeface="Georgia" pitchFamily="18" charset="0"/>
              <a:buNone/>
              <a:defRPr/>
            </a:pPr>
            <a:endParaRPr lang="en-US" sz="3200" kern="0" dirty="0">
              <a:latin typeface="+mn-lt"/>
              <a:cs typeface="+mn-cs"/>
            </a:endParaRPr>
          </a:p>
        </p:txBody>
      </p:sp>
      <p:pic>
        <p:nvPicPr>
          <p:cNvPr id="3077" name="4 Imagen" descr="msdn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6019800"/>
            <a:ext cx="13049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0668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.Net Compact Framework 2.0 SP2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s-AR" dirty="0" smtClean="0"/>
              <a:t>Subconjunto del </a:t>
            </a:r>
            <a:r>
              <a:rPr lang="es-AR" dirty="0" err="1" smtClean="0"/>
              <a:t>.Net</a:t>
            </a:r>
            <a:r>
              <a:rPr lang="es-AR" dirty="0" smtClean="0"/>
              <a:t> Framework 2.0</a:t>
            </a:r>
          </a:p>
          <a:p>
            <a:pPr marL="234950" indent="-234950" eaLnBrk="1" hangingPunct="1"/>
            <a:r>
              <a:rPr lang="es-AR" dirty="0" err="1" smtClean="0"/>
              <a:t>APIs</a:t>
            </a:r>
            <a:r>
              <a:rPr lang="es-AR" dirty="0" smtClean="0"/>
              <a:t> administradas </a:t>
            </a:r>
          </a:p>
          <a:p>
            <a:pPr marL="234950" indent="-234950" eaLnBrk="1" hangingPunct="1"/>
            <a:r>
              <a:rPr lang="es-AR" dirty="0" smtClean="0"/>
              <a:t>XML</a:t>
            </a:r>
          </a:p>
          <a:p>
            <a:pPr marL="234950" indent="-234950" eaLnBrk="1" hangingPunct="1"/>
            <a:r>
              <a:rPr lang="es-AR" dirty="0" smtClean="0"/>
              <a:t>Mejoras importantes en performance</a:t>
            </a:r>
          </a:p>
          <a:p>
            <a:pPr marL="527050" lvl="1" indent="-234950" eaLnBrk="1" hangingPunct="1"/>
            <a:r>
              <a:rPr lang="es-AR" dirty="0" smtClean="0"/>
              <a:t>Acceso a datos</a:t>
            </a:r>
          </a:p>
          <a:p>
            <a:pPr marL="527050" lvl="1" indent="-234950" eaLnBrk="1" hangingPunct="1"/>
            <a:r>
              <a:rPr lang="es-AR" dirty="0" err="1" smtClean="0"/>
              <a:t>Garbage</a:t>
            </a:r>
            <a:r>
              <a:rPr lang="es-AR" dirty="0" smtClean="0"/>
              <a:t> </a:t>
            </a:r>
            <a:r>
              <a:rPr lang="es-AR" dirty="0" err="1" smtClean="0"/>
              <a:t>Collector</a:t>
            </a:r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>
              <a:buNone/>
            </a:pPr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>
              <a:buNone/>
            </a:pPr>
            <a:endParaRPr lang="es-AR" dirty="0" smtClean="0"/>
          </a:p>
          <a:p>
            <a:pPr marL="527050" lvl="1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0668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.Net CF y .Net Framework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s-AR" dirty="0" smtClean="0"/>
              <a:t>~30% implementado en .</a:t>
            </a:r>
            <a:r>
              <a:rPr lang="es-AR" dirty="0" err="1" smtClean="0"/>
              <a:t>NetCF</a:t>
            </a:r>
            <a:endParaRPr lang="es-AR" dirty="0" smtClean="0"/>
          </a:p>
          <a:p>
            <a:pPr marL="234950" indent="-234950" eaLnBrk="1" hangingPunct="1"/>
            <a:r>
              <a:rPr lang="es-AR" dirty="0" smtClean="0"/>
              <a:t>5 MB .</a:t>
            </a:r>
            <a:r>
              <a:rPr lang="es-AR" dirty="0" err="1" smtClean="0"/>
              <a:t>NetCF</a:t>
            </a:r>
            <a:r>
              <a:rPr lang="es-AR" dirty="0" smtClean="0"/>
              <a:t> versus 40 MB ( mínimo ) </a:t>
            </a:r>
          </a:p>
          <a:p>
            <a:pPr marL="234950" indent="-234950" eaLnBrk="1" hangingPunct="1"/>
            <a:r>
              <a:rPr lang="es-AR" dirty="0" smtClean="0"/>
              <a:t>No existe el concepto de Servicios</a:t>
            </a:r>
          </a:p>
          <a:p>
            <a:pPr marL="234950" indent="-234950" eaLnBrk="1" hangingPunct="1"/>
            <a:r>
              <a:rPr lang="es-AR" dirty="0" err="1" smtClean="0"/>
              <a:t>Remoting</a:t>
            </a:r>
            <a:r>
              <a:rPr lang="es-AR" dirty="0" smtClean="0"/>
              <a:t> no soportado</a:t>
            </a:r>
          </a:p>
          <a:p>
            <a:pPr marL="234950" indent="-234950" eaLnBrk="1" hangingPunct="1"/>
            <a:r>
              <a:rPr lang="es-AR" dirty="0" err="1" smtClean="0"/>
              <a:t>InfraRed</a:t>
            </a:r>
            <a:r>
              <a:rPr lang="es-AR" dirty="0" smtClean="0"/>
              <a:t> no soportado en </a:t>
            </a:r>
            <a:r>
              <a:rPr lang="es-AR" dirty="0" err="1" smtClean="0"/>
              <a:t>.Net</a:t>
            </a:r>
            <a:r>
              <a:rPr lang="es-AR" dirty="0" smtClean="0"/>
              <a:t> Framework </a:t>
            </a:r>
          </a:p>
          <a:p>
            <a:pPr marL="234950" indent="-234950" eaLnBrk="1" hangingPunct="1"/>
            <a:r>
              <a:rPr lang="es-AR" dirty="0" smtClean="0"/>
              <a:t>Controles  </a:t>
            </a:r>
            <a:r>
              <a:rPr lang="es-AR" dirty="0" err="1" smtClean="0"/>
              <a:t>ASP.Net</a:t>
            </a:r>
            <a:r>
              <a:rPr lang="es-AR" dirty="0" smtClean="0"/>
              <a:t> Mobile</a:t>
            </a:r>
          </a:p>
          <a:p>
            <a:pPr marL="234950" indent="-234950" eaLnBrk="1" hangingPunct="1"/>
            <a:r>
              <a:rPr lang="es-AR" dirty="0" smtClean="0"/>
              <a:t> </a:t>
            </a:r>
            <a:r>
              <a:rPr lang="es-AR" dirty="0" err="1" smtClean="0"/>
              <a:t>System.Data.OleDb</a:t>
            </a:r>
            <a:r>
              <a:rPr lang="es-AR" dirty="0" smtClean="0"/>
              <a:t> solo en </a:t>
            </a:r>
            <a:r>
              <a:rPr lang="es-AR" dirty="0" err="1" smtClean="0"/>
              <a:t>.Net</a:t>
            </a:r>
            <a:r>
              <a:rPr lang="es-AR" dirty="0" smtClean="0"/>
              <a:t> Framework</a:t>
            </a:r>
          </a:p>
          <a:p>
            <a:pPr marL="234950" indent="-234950" eaLnBrk="1" hangingPunct="1"/>
            <a:r>
              <a:rPr lang="es-AR" dirty="0" smtClean="0"/>
              <a:t>Cuidadosa administración de la memoria</a:t>
            </a:r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>
              <a:buNone/>
            </a:pPr>
            <a:endParaRPr lang="es-AR" dirty="0" smtClean="0"/>
          </a:p>
          <a:p>
            <a:pPr marL="527050" lvl="1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Nuevas Herramientas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234950" indent="-234950" eaLnBrk="1" hangingPunct="1"/>
            <a:r>
              <a:rPr lang="es-AR" dirty="0" err="1" smtClean="0"/>
              <a:t>FakeGPS</a:t>
            </a:r>
            <a:endParaRPr lang="es-AR" dirty="0" smtClean="0"/>
          </a:p>
          <a:p>
            <a:pPr marL="234950" indent="-234950" eaLnBrk="1" hangingPunct="1"/>
            <a:r>
              <a:rPr lang="es-AR" dirty="0" err="1" smtClean="0"/>
              <a:t>Cellular</a:t>
            </a:r>
            <a:r>
              <a:rPr lang="es-AR" dirty="0" smtClean="0"/>
              <a:t> </a:t>
            </a:r>
            <a:r>
              <a:rPr lang="es-AR" dirty="0" err="1" smtClean="0"/>
              <a:t>Emulator</a:t>
            </a:r>
            <a:endParaRPr lang="es-AR" dirty="0" smtClean="0"/>
          </a:p>
          <a:p>
            <a:pPr marL="527050" lvl="1" indent="-234950" eaLnBrk="1" hangingPunct="1"/>
            <a:r>
              <a:rPr lang="es-AR" dirty="0" smtClean="0"/>
              <a:t>SMS</a:t>
            </a:r>
          </a:p>
          <a:p>
            <a:pPr marL="527050" lvl="1" indent="-234950" eaLnBrk="1" hangingPunct="1"/>
            <a:r>
              <a:rPr lang="es-AR" dirty="0" smtClean="0"/>
              <a:t>GPRS</a:t>
            </a:r>
          </a:p>
          <a:p>
            <a:pPr marL="527050" lvl="1" indent="-234950" eaLnBrk="1" hangingPunct="1"/>
            <a:r>
              <a:rPr lang="es-AR" dirty="0" smtClean="0"/>
              <a:t>Llamadas entrantes y salientes</a:t>
            </a:r>
          </a:p>
          <a:p>
            <a:pPr marL="234950" indent="-234950" eaLnBrk="1" hangingPunct="1"/>
            <a:r>
              <a:rPr lang="es-AR" dirty="0" smtClean="0"/>
              <a:t>Local Server Framework</a:t>
            </a:r>
          </a:p>
          <a:p>
            <a:pPr marL="234950" indent="-234950" eaLnBrk="1" hangingPunct="1"/>
            <a:r>
              <a:rPr lang="es-AR" dirty="0" smtClean="0"/>
              <a:t>Hopper</a:t>
            </a:r>
          </a:p>
          <a:p>
            <a:pPr marL="234950" indent="-234950" eaLnBrk="1" hangingPunct="1"/>
            <a:r>
              <a:rPr lang="es-AR" dirty="0" err="1" smtClean="0"/>
              <a:t>CabSignTool</a:t>
            </a:r>
            <a:endParaRPr lang="es-AR" dirty="0" smtClean="0"/>
          </a:p>
          <a:p>
            <a:pPr marL="234950" indent="-234950" eaLnBrk="1" hangingPunct="1"/>
            <a:r>
              <a:rPr lang="es-AR" dirty="0" smtClean="0"/>
              <a:t>Security </a:t>
            </a:r>
            <a:r>
              <a:rPr lang="es-AR" dirty="0" err="1" smtClean="0"/>
              <a:t>PowerToy</a:t>
            </a:r>
            <a:endParaRPr lang="es-AR" dirty="0" smtClean="0"/>
          </a:p>
          <a:p>
            <a:pPr marL="234950" indent="-234950" eaLnBrk="1" hangingPunct="1">
              <a:buNone/>
            </a:pPr>
            <a:endParaRPr lang="es-AR" dirty="0" smtClean="0"/>
          </a:p>
          <a:p>
            <a:pPr marL="234950" indent="-234950" eaLnBrk="1" hangingPunct="1">
              <a:buNone/>
            </a:pPr>
            <a:endParaRPr lang="es-AR" dirty="0" smtClean="0"/>
          </a:p>
          <a:p>
            <a:pPr marL="527050" lvl="1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25908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sz="11500" dirty="0" smtClean="0"/>
              <a:t>Demo</a:t>
            </a:r>
            <a:endParaRPr lang="en-US" dirty="0" smtClean="0"/>
          </a:p>
        </p:txBody>
      </p:sp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5257800"/>
            <a:ext cx="31337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/>
          </p:cNvSpPr>
          <p:nvPr/>
        </p:nvSpPr>
        <p:spPr bwMode="auto">
          <a:xfrm>
            <a:off x="609600" y="3352800"/>
            <a:ext cx="8229600" cy="5334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lnSpcReduction="10000"/>
            <a:scene3d>
              <a:camera prst="orthographicFront"/>
              <a:lightRig rig="threePt" dir="t"/>
            </a:scene3d>
            <a:sp3d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Nuevas herramientas.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.Net Compact Framework 3.5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234950" indent="-234950" eaLnBrk="1" hangingPunct="1"/>
            <a:r>
              <a:rPr lang="es-AR" dirty="0" smtClean="0"/>
              <a:t>Extiende al </a:t>
            </a:r>
            <a:r>
              <a:rPr lang="es-AR" dirty="0" err="1" smtClean="0"/>
              <a:t>.Net</a:t>
            </a:r>
            <a:r>
              <a:rPr lang="es-AR" dirty="0" smtClean="0"/>
              <a:t> Compact Framework V2.0</a:t>
            </a:r>
          </a:p>
          <a:p>
            <a:pPr marL="234950" indent="-234950" eaLnBrk="1" hangingPunct="1"/>
            <a:r>
              <a:rPr lang="es-AR" dirty="0" smtClean="0"/>
              <a:t>Integración directa con Visual Studio 2008</a:t>
            </a:r>
          </a:p>
          <a:p>
            <a:pPr marL="234950" indent="-234950" eaLnBrk="1" hangingPunct="1"/>
            <a:r>
              <a:rPr lang="es-AR" dirty="0" smtClean="0"/>
              <a:t>Soporte limitado para WCF</a:t>
            </a:r>
          </a:p>
          <a:p>
            <a:pPr marL="234950" indent="-234950" eaLnBrk="1" hangingPunct="1"/>
            <a:r>
              <a:rPr lang="es-AR" dirty="0" smtClean="0"/>
              <a:t>LINQ</a:t>
            </a:r>
          </a:p>
          <a:p>
            <a:pPr marL="527050" lvl="1" indent="-234950" eaLnBrk="1" hangingPunct="1"/>
            <a:r>
              <a:rPr lang="es-AR" dirty="0" smtClean="0"/>
              <a:t>LINQ -&gt; XML</a:t>
            </a:r>
          </a:p>
          <a:p>
            <a:pPr marL="527050" lvl="1" indent="-234950" eaLnBrk="1" hangingPunct="1"/>
            <a:r>
              <a:rPr lang="es-AR" dirty="0" smtClean="0"/>
              <a:t>LINQ -&gt;</a:t>
            </a:r>
            <a:r>
              <a:rPr lang="es-AR" dirty="0" err="1" smtClean="0"/>
              <a:t>Dataset</a:t>
            </a:r>
            <a:endParaRPr lang="es-AR" dirty="0" smtClean="0"/>
          </a:p>
          <a:p>
            <a:pPr marL="527050" lvl="1" indent="-234950" eaLnBrk="1" hangingPunct="1"/>
            <a:r>
              <a:rPr lang="es-AR" dirty="0" smtClean="0"/>
              <a:t>LINQ -&gt; Objetos</a:t>
            </a:r>
          </a:p>
          <a:p>
            <a:pPr marL="234950" indent="-234950" eaLnBrk="1" hangingPunct="1"/>
            <a:r>
              <a:rPr lang="es-AR" dirty="0" smtClean="0"/>
              <a:t>Mejoras en formularios</a:t>
            </a:r>
          </a:p>
          <a:p>
            <a:pPr marL="234950" indent="-234950" eaLnBrk="1" hangingPunct="1"/>
            <a:r>
              <a:rPr lang="es-AR" dirty="0" smtClean="0"/>
              <a:t>Soporte de </a:t>
            </a:r>
            <a:r>
              <a:rPr lang="es-AR" dirty="0" err="1" smtClean="0"/>
              <a:t>SoundPlayer</a:t>
            </a:r>
            <a:endParaRPr lang="es-AR" dirty="0" smtClean="0"/>
          </a:p>
          <a:p>
            <a:pPr marL="234950" indent="-234950"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.Net Compact Framework 3.5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AR" dirty="0" err="1" smtClean="0"/>
              <a:t>System.IO.Compression</a:t>
            </a:r>
            <a:endParaRPr lang="es-AR" dirty="0" smtClean="0"/>
          </a:p>
          <a:p>
            <a:pPr marL="527050" lvl="1" indent="-234950" eaLnBrk="1" hangingPunct="1"/>
            <a:r>
              <a:rPr lang="es-AR" dirty="0" err="1" smtClean="0"/>
              <a:t>CompressionMode</a:t>
            </a:r>
            <a:endParaRPr lang="es-AR" dirty="0" smtClean="0"/>
          </a:p>
          <a:p>
            <a:pPr marL="527050" lvl="1" indent="-234950" eaLnBrk="1" hangingPunct="1"/>
            <a:r>
              <a:rPr lang="es-AR" dirty="0" err="1" smtClean="0"/>
              <a:t>GZipStream</a:t>
            </a:r>
            <a:endParaRPr lang="es-AR" dirty="0" smtClean="0"/>
          </a:p>
          <a:p>
            <a:pPr marL="527050" lvl="1" indent="-234950" eaLnBrk="1" hangingPunct="1"/>
            <a:r>
              <a:rPr lang="es-AR" dirty="0" err="1" smtClean="0"/>
              <a:t>DeflateStream</a:t>
            </a:r>
            <a:endParaRPr lang="es-AR" dirty="0" smtClean="0"/>
          </a:p>
          <a:p>
            <a:pPr marL="234950" indent="-234950" eaLnBrk="1" hangingPunct="1"/>
            <a:r>
              <a:rPr lang="es-AR" dirty="0" err="1" smtClean="0"/>
              <a:t>String.Contains</a:t>
            </a:r>
            <a:r>
              <a:rPr lang="es-AR" dirty="0" smtClean="0"/>
              <a:t>()</a:t>
            </a:r>
          </a:p>
          <a:p>
            <a:pPr marL="234950" indent="-234950" eaLnBrk="1" hangingPunct="1"/>
            <a:r>
              <a:rPr lang="es-AR" dirty="0" smtClean="0"/>
              <a:t>Identificación de plataforma</a:t>
            </a:r>
          </a:p>
          <a:p>
            <a:pPr marL="234950" indent="-234950" eaLnBrk="1" hangingPunct="1"/>
            <a:r>
              <a:rPr lang="es-AR" dirty="0" smtClean="0"/>
              <a:t>Lenguaje</a:t>
            </a:r>
          </a:p>
          <a:p>
            <a:pPr marL="527050" lvl="1" indent="-234950" eaLnBrk="1" hangingPunct="1"/>
            <a:r>
              <a:rPr lang="es-AR" dirty="0" smtClean="0"/>
              <a:t>C#</a:t>
            </a:r>
          </a:p>
          <a:p>
            <a:pPr marL="527050" lvl="1" indent="-234950" eaLnBrk="1" hangingPunct="1"/>
            <a:r>
              <a:rPr lang="es-AR" dirty="0" err="1" smtClean="0"/>
              <a:t>VB.Net</a:t>
            </a:r>
            <a:endParaRPr lang="es-AR" dirty="0" smtClean="0"/>
          </a:p>
          <a:p>
            <a:pPr marL="234950" indent="-234950"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Herramientas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AR" dirty="0" err="1" smtClean="0"/>
              <a:t>Finalizer</a:t>
            </a:r>
            <a:r>
              <a:rPr lang="es-AR" dirty="0" smtClean="0"/>
              <a:t> Log</a:t>
            </a:r>
          </a:p>
          <a:p>
            <a:pPr marL="234950" indent="-234950" eaLnBrk="1" hangingPunct="1"/>
            <a:r>
              <a:rPr lang="es-AR" dirty="0" err="1" smtClean="0"/>
              <a:t>Power</a:t>
            </a:r>
            <a:r>
              <a:rPr lang="es-AR" dirty="0" smtClean="0"/>
              <a:t> </a:t>
            </a:r>
            <a:r>
              <a:rPr lang="es-AR" dirty="0" err="1" smtClean="0"/>
              <a:t>Toys</a:t>
            </a:r>
            <a:endParaRPr lang="es-AR" dirty="0" smtClean="0"/>
          </a:p>
          <a:p>
            <a:pPr marL="527050" lvl="1" indent="-234950" eaLnBrk="1" hangingPunct="1"/>
            <a:r>
              <a:rPr lang="es-AR" dirty="0" err="1" smtClean="0"/>
              <a:t>Remote</a:t>
            </a:r>
            <a:r>
              <a:rPr lang="es-AR" dirty="0" smtClean="0"/>
              <a:t> </a:t>
            </a:r>
            <a:r>
              <a:rPr lang="es-AR" dirty="0" err="1" smtClean="0"/>
              <a:t>Logging</a:t>
            </a:r>
            <a:r>
              <a:rPr lang="es-AR" dirty="0" smtClean="0"/>
              <a:t> </a:t>
            </a:r>
            <a:r>
              <a:rPr lang="es-AR" dirty="0" err="1" smtClean="0"/>
              <a:t>Configuration</a:t>
            </a:r>
            <a:endParaRPr lang="es-AR" dirty="0" smtClean="0"/>
          </a:p>
          <a:p>
            <a:pPr marL="527050" lvl="1" indent="-234950" eaLnBrk="1" hangingPunct="1"/>
            <a:r>
              <a:rPr lang="es-AR" dirty="0" smtClean="0"/>
              <a:t>.</a:t>
            </a:r>
            <a:r>
              <a:rPr lang="es-AR" dirty="0" err="1" smtClean="0"/>
              <a:t>NetCF</a:t>
            </a:r>
            <a:r>
              <a:rPr lang="es-AR" dirty="0" smtClean="0"/>
              <a:t> CLR </a:t>
            </a:r>
            <a:r>
              <a:rPr lang="es-AR" dirty="0" err="1" smtClean="0"/>
              <a:t>Profiler</a:t>
            </a:r>
            <a:endParaRPr lang="es-AR" dirty="0" smtClean="0"/>
          </a:p>
          <a:p>
            <a:pPr marL="527050" lvl="1" indent="-234950" eaLnBrk="1" hangingPunct="1"/>
            <a:r>
              <a:rPr lang="es-AR" dirty="0" smtClean="0"/>
              <a:t>.</a:t>
            </a:r>
            <a:r>
              <a:rPr lang="es-AR" dirty="0" err="1" smtClean="0"/>
              <a:t>NetCF</a:t>
            </a:r>
            <a:r>
              <a:rPr lang="es-AR" dirty="0" smtClean="0"/>
              <a:t> </a:t>
            </a:r>
            <a:r>
              <a:rPr lang="es-AR" dirty="0" err="1" smtClean="0"/>
              <a:t>ServiceModel</a:t>
            </a:r>
            <a:r>
              <a:rPr lang="es-AR" dirty="0" smtClean="0"/>
              <a:t> </a:t>
            </a:r>
            <a:r>
              <a:rPr lang="es-AR" dirty="0" err="1" smtClean="0"/>
              <a:t>Metadada</a:t>
            </a:r>
            <a:endParaRPr lang="es-AR" dirty="0" smtClean="0"/>
          </a:p>
          <a:p>
            <a:pPr marL="527050" lvl="1" indent="-234950" eaLnBrk="1" hangingPunct="1"/>
            <a:r>
              <a:rPr lang="es-AR" dirty="0" err="1" smtClean="0"/>
              <a:t>Remote</a:t>
            </a:r>
            <a:r>
              <a:rPr lang="es-AR" dirty="0" smtClean="0"/>
              <a:t> Performance Monitor</a:t>
            </a:r>
          </a:p>
          <a:p>
            <a:pPr marL="527050" lvl="1" indent="-234950" eaLnBrk="1" hangingPunct="1"/>
            <a:r>
              <a:rPr lang="es-AR" dirty="0" err="1" smtClean="0"/>
              <a:t>Application</a:t>
            </a:r>
            <a:r>
              <a:rPr lang="es-AR" dirty="0" smtClean="0"/>
              <a:t> </a:t>
            </a:r>
            <a:r>
              <a:rPr lang="es-AR" dirty="0" err="1" smtClean="0"/>
              <a:t>Configuration</a:t>
            </a:r>
            <a:r>
              <a:rPr lang="es-AR" dirty="0" smtClean="0"/>
              <a:t> </a:t>
            </a:r>
            <a:r>
              <a:rPr lang="es-AR" dirty="0" err="1" smtClean="0"/>
              <a:t>Tool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de-CH" sz="3600" dirty="0" smtClean="0"/>
              <a:t>Entorno de desarrollo</a:t>
            </a:r>
            <a:endParaRPr lang="en-US" sz="3600" dirty="0" smtClean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031875" y="2333625"/>
            <a:ext cx="6905625" cy="3609975"/>
          </a:xfrm>
          <a:prstGeom prst="roundRect">
            <a:avLst>
              <a:gd name="adj" fmla="val 4167"/>
            </a:avLst>
          </a:prstGeom>
          <a:solidFill>
            <a:srgbClr val="B3C8DF"/>
          </a:solidFill>
          <a:ln w="9525">
            <a:solidFill>
              <a:srgbClr val="4D4D4D"/>
            </a:solidFill>
            <a:round/>
            <a:headEnd/>
            <a:tailEnd/>
          </a:ln>
          <a:effectLst>
            <a:outerShdw dist="35921" dir="2700000" algn="ctr" rotWithShape="0">
              <a:srgbClr val="AFAFAF"/>
            </a:outerShdw>
          </a:effectLst>
        </p:spPr>
        <p:txBody>
          <a:bodyPr/>
          <a:lstStyle/>
          <a:p>
            <a:pPr eaLnBrk="0" hangingPunct="0">
              <a:defRPr/>
            </a:pPr>
            <a:r>
              <a:rPr lang="en-US" b="1" dirty="0" smtClean="0">
                <a:latin typeface="Arial Narrow" pitchFamily="34" charset="0"/>
              </a:rPr>
              <a:t>  </a:t>
            </a:r>
            <a:r>
              <a:rPr lang="en-US" b="1" dirty="0" err="1" smtClean="0">
                <a:latin typeface="Arial Narrow" pitchFamily="34" charset="0"/>
              </a:rPr>
              <a:t>Requerimientos</a:t>
            </a:r>
            <a:r>
              <a:rPr lang="en-US" b="1" dirty="0" smtClean="0">
                <a:latin typeface="Arial Narrow" pitchFamily="34" charset="0"/>
              </a:rPr>
              <a:t> </a:t>
            </a:r>
            <a:r>
              <a:rPr lang="en-US" b="1" dirty="0" err="1" smtClean="0">
                <a:latin typeface="Arial Narrow" pitchFamily="34" charset="0"/>
              </a:rPr>
              <a:t>Mínimos</a:t>
            </a:r>
            <a:endParaRPr lang="en-US" b="1" dirty="0">
              <a:latin typeface="Arial Narrow" pitchFamily="34" charset="0"/>
            </a:endParaRPr>
          </a:p>
          <a:p>
            <a:pPr eaLnBrk="0" hangingPunct="0">
              <a:defRPr/>
            </a:pPr>
            <a:endParaRPr lang="en-US" dirty="0">
              <a:latin typeface="Arial Narrow" pitchFamily="3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1303338" y="2895600"/>
            <a:ext cx="6434137" cy="2895600"/>
          </a:xfrm>
          <a:prstGeom prst="roundRect">
            <a:avLst>
              <a:gd name="adj" fmla="val 4167"/>
            </a:avLst>
          </a:prstGeom>
          <a:gradFill rotWithShape="1">
            <a:gsLst>
              <a:gs pos="0">
                <a:srgbClr val="EEEFD7"/>
              </a:gs>
              <a:gs pos="100000">
                <a:srgbClr val="D5D69C"/>
              </a:gs>
            </a:gsLst>
            <a:lin ang="2700000" scaled="1"/>
          </a:gradFill>
          <a:ln w="9525" algn="ctr">
            <a:solidFill>
              <a:srgbClr val="4D4D4D"/>
            </a:solidFill>
            <a:round/>
            <a:headEnd/>
            <a:tailEnd/>
          </a:ln>
          <a:effectLst>
            <a:outerShdw dist="35921" dir="2700000" algn="ctr" rotWithShape="0">
              <a:srgbClr val="AFAFAF"/>
            </a:outerShdw>
          </a:effectLst>
        </p:spPr>
        <p:txBody>
          <a:bodyPr anchor="ctr"/>
          <a:lstStyle/>
          <a:p>
            <a:pPr marL="234950" indent="-234950" eaLnBrk="1" hangingPunct="1">
              <a:buFont typeface="Arial" pitchFamily="34" charset="0"/>
              <a:buChar char="•"/>
            </a:pPr>
            <a:r>
              <a:rPr lang="es-AR" dirty="0" smtClean="0"/>
              <a:t>Windows XP SP 2 o superior</a:t>
            </a:r>
          </a:p>
          <a:p>
            <a:pPr marL="234950" indent="-234950" eaLnBrk="1" hangingPunct="1">
              <a:buFont typeface="Arial" pitchFamily="34" charset="0"/>
              <a:buChar char="•"/>
            </a:pPr>
            <a:r>
              <a:rPr lang="es-AR" dirty="0" smtClean="0"/>
              <a:t>ActiveSync 4.5</a:t>
            </a:r>
            <a:endParaRPr lang="es-ES" dirty="0" smtClean="0"/>
          </a:p>
          <a:p>
            <a:pPr marL="234950" indent="-234950" eaLnBrk="1" hangingPunct="1">
              <a:buFont typeface="Arial" pitchFamily="34" charset="0"/>
              <a:buChar char="•"/>
            </a:pPr>
            <a:r>
              <a:rPr lang="es-ES" dirty="0" smtClean="0"/>
              <a:t>Visual Studio 2005 Standard o superior</a:t>
            </a:r>
            <a:endParaRPr lang="es-AR" dirty="0" smtClean="0"/>
          </a:p>
          <a:p>
            <a:pPr marL="69850" indent="-234950">
              <a:buFont typeface="Arial" pitchFamily="34" charset="0"/>
              <a:buChar char="•"/>
            </a:pPr>
            <a:r>
              <a:rPr lang="es-AR" dirty="0" err="1" smtClean="0"/>
              <a:t>.Net</a:t>
            </a:r>
            <a:r>
              <a:rPr lang="es-AR" dirty="0" smtClean="0"/>
              <a:t> Compact Framework 2.0 SP2</a:t>
            </a:r>
            <a:endParaRPr lang="en-US" dirty="0" smtClean="0"/>
          </a:p>
          <a:p>
            <a:pPr marL="234950" indent="-234950" eaLnBrk="1" hangingPunct="1">
              <a:buFont typeface="Arial" pitchFamily="34" charset="0"/>
              <a:buChar char="•"/>
            </a:pPr>
            <a:r>
              <a:rPr lang="en-US" dirty="0" smtClean="0"/>
              <a:t>SDK Windows Mobile 6 Professional</a:t>
            </a:r>
          </a:p>
          <a:p>
            <a:pPr marL="234950" indent="-234950" eaLnBrk="1" hangingPunct="1">
              <a:buFont typeface="Arial" pitchFamily="34" charset="0"/>
              <a:buChar char="•"/>
            </a:pPr>
            <a:r>
              <a:rPr lang="en-US" dirty="0" smtClean="0"/>
              <a:t>SDK Windows Mobile 6 Standard</a:t>
            </a:r>
          </a:p>
        </p:txBody>
      </p:sp>
      <p:pic>
        <p:nvPicPr>
          <p:cNvPr id="7" name="Picture 10" descr="Computer_DesktopComputer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800600"/>
            <a:ext cx="8890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eaLnBrk="1" hangingPunct="1">
              <a:defRPr/>
            </a:pPr>
            <a:r>
              <a:rPr lang="de-CH" sz="3600" dirty="0" smtClean="0"/>
              <a:t>Entorno de desarrollo </a:t>
            </a:r>
            <a:endParaRPr lang="en-US" sz="3600" dirty="0" smtClean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031875" y="2333625"/>
            <a:ext cx="6905625" cy="3609975"/>
          </a:xfrm>
          <a:prstGeom prst="roundRect">
            <a:avLst>
              <a:gd name="adj" fmla="val 4167"/>
            </a:avLst>
          </a:prstGeom>
          <a:solidFill>
            <a:srgbClr val="B3C8DF"/>
          </a:solidFill>
          <a:ln w="9525">
            <a:solidFill>
              <a:srgbClr val="4D4D4D"/>
            </a:solidFill>
            <a:round/>
            <a:headEnd/>
            <a:tailEnd/>
          </a:ln>
          <a:effectLst>
            <a:outerShdw dist="35921" dir="2700000" algn="ctr" rotWithShape="0">
              <a:srgbClr val="AFAFAF"/>
            </a:outerShdw>
          </a:effectLst>
        </p:spPr>
        <p:txBody>
          <a:bodyPr/>
          <a:lstStyle/>
          <a:p>
            <a:pPr eaLnBrk="0" hangingPunct="0">
              <a:defRPr/>
            </a:pPr>
            <a:r>
              <a:rPr lang="en-US" b="1" dirty="0" smtClean="0">
                <a:latin typeface="Arial Narrow" pitchFamily="34" charset="0"/>
              </a:rPr>
              <a:t>  </a:t>
            </a:r>
            <a:r>
              <a:rPr lang="en-US" b="1" dirty="0" err="1" smtClean="0">
                <a:latin typeface="Arial Narrow" pitchFamily="34" charset="0"/>
              </a:rPr>
              <a:t>Recomendado</a:t>
            </a:r>
            <a:endParaRPr lang="en-US" b="1" dirty="0">
              <a:latin typeface="Arial Narrow" pitchFamily="34" charset="0"/>
            </a:endParaRPr>
          </a:p>
          <a:p>
            <a:pPr eaLnBrk="0" hangingPunct="0">
              <a:defRPr/>
            </a:pPr>
            <a:endParaRPr lang="en-US" dirty="0">
              <a:latin typeface="Arial Narrow" pitchFamily="34" charset="0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1303338" y="2895600"/>
            <a:ext cx="6434137" cy="2895600"/>
          </a:xfrm>
          <a:prstGeom prst="roundRect">
            <a:avLst>
              <a:gd name="adj" fmla="val 4167"/>
            </a:avLst>
          </a:prstGeom>
          <a:gradFill rotWithShape="1">
            <a:gsLst>
              <a:gs pos="0">
                <a:srgbClr val="EEEFD7"/>
              </a:gs>
              <a:gs pos="100000">
                <a:srgbClr val="D5D69C"/>
              </a:gs>
            </a:gsLst>
            <a:lin ang="2700000" scaled="1"/>
          </a:gradFill>
          <a:ln w="9525" algn="ctr">
            <a:solidFill>
              <a:srgbClr val="4D4D4D"/>
            </a:solidFill>
            <a:round/>
            <a:headEnd/>
            <a:tailEnd/>
          </a:ln>
          <a:effectLst>
            <a:outerShdw dist="35921" dir="2700000" algn="ctr" rotWithShape="0">
              <a:srgbClr val="AFAFAF"/>
            </a:outerShdw>
          </a:effectLst>
        </p:spPr>
        <p:txBody>
          <a:bodyPr anchor="ctr"/>
          <a:lstStyle/>
          <a:p>
            <a:pPr marL="234950" indent="-234950" eaLnBrk="1" hangingPunct="1">
              <a:buFont typeface="Arial" pitchFamily="34" charset="0"/>
              <a:buChar char="•"/>
            </a:pPr>
            <a:r>
              <a:rPr lang="es-AR" dirty="0" smtClean="0"/>
              <a:t>Windows Vista </a:t>
            </a:r>
          </a:p>
          <a:p>
            <a:pPr marL="234950" indent="-234950" eaLnBrk="1" hangingPunct="1">
              <a:buFont typeface="Arial" pitchFamily="34" charset="0"/>
              <a:buChar char="•"/>
            </a:pPr>
            <a:r>
              <a:rPr lang="es-AR" dirty="0" smtClean="0"/>
              <a:t>Centro de dispositivos móviles</a:t>
            </a:r>
            <a:endParaRPr lang="es-ES" dirty="0" smtClean="0"/>
          </a:p>
          <a:p>
            <a:pPr marL="234950" indent="-234950" eaLnBrk="1" hangingPunct="1">
              <a:buFont typeface="Arial" pitchFamily="34" charset="0"/>
              <a:buChar char="•"/>
            </a:pPr>
            <a:r>
              <a:rPr lang="es-ES" dirty="0" smtClean="0"/>
              <a:t>Visual Studio 2008 Standard</a:t>
            </a:r>
          </a:p>
          <a:p>
            <a:pPr marL="527050" lvl="1" indent="-234950" eaLnBrk="1" hangingPunct="1">
              <a:buFont typeface="Arial" pitchFamily="34" charset="0"/>
              <a:buChar char="•"/>
            </a:pPr>
            <a:r>
              <a:rPr lang="es-AR" dirty="0" err="1" smtClean="0"/>
              <a:t>Emulator</a:t>
            </a:r>
            <a:r>
              <a:rPr lang="es-AR" dirty="0" smtClean="0"/>
              <a:t> 3.0</a:t>
            </a:r>
          </a:p>
          <a:p>
            <a:pPr marL="527050" lvl="1" indent="-234950" eaLnBrk="1" hangingPunct="1">
              <a:buFont typeface="Arial" pitchFamily="34" charset="0"/>
              <a:buChar char="•"/>
            </a:pPr>
            <a:r>
              <a:rPr lang="es-AR" dirty="0" err="1" smtClean="0"/>
              <a:t>.Net</a:t>
            </a:r>
            <a:r>
              <a:rPr lang="es-AR" dirty="0" smtClean="0"/>
              <a:t> Compact Framework 3.5</a:t>
            </a:r>
            <a:endParaRPr lang="en-US" dirty="0" smtClean="0"/>
          </a:p>
          <a:p>
            <a:pPr marL="234950" indent="-234950" eaLnBrk="1" hangingPunct="1">
              <a:buFont typeface="Arial" pitchFamily="34" charset="0"/>
              <a:buChar char="•"/>
            </a:pPr>
            <a:r>
              <a:rPr lang="en-US" dirty="0" smtClean="0"/>
              <a:t>SDK Windows Mobile 6 Professional</a:t>
            </a:r>
          </a:p>
          <a:p>
            <a:pPr marL="234950" indent="-234950" eaLnBrk="1" hangingPunct="1">
              <a:buFont typeface="Arial" pitchFamily="34" charset="0"/>
              <a:buChar char="•"/>
            </a:pPr>
            <a:r>
              <a:rPr lang="en-US" dirty="0" smtClean="0"/>
              <a:t>SDK Windows Mobile 6 Standard</a:t>
            </a:r>
          </a:p>
        </p:txBody>
      </p:sp>
      <p:pic>
        <p:nvPicPr>
          <p:cNvPr id="7" name="Picture 10" descr="Computer_DesktopComputer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800600"/>
            <a:ext cx="889000" cy="996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Visual Studio 2008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s-AR" dirty="0" smtClean="0"/>
              <a:t>Importantes herramientas para el desarrollo de aplicaciones móviles</a:t>
            </a:r>
          </a:p>
          <a:p>
            <a:pPr marL="234950" indent="-234950" eaLnBrk="1" hangingPunct="1"/>
            <a:r>
              <a:rPr lang="es-AR" dirty="0" smtClean="0"/>
              <a:t>Múltiples plataformas</a:t>
            </a:r>
          </a:p>
          <a:p>
            <a:pPr marL="234950" indent="-234950" eaLnBrk="1" hangingPunct="1"/>
            <a:r>
              <a:rPr lang="es-AR" dirty="0" err="1" smtClean="0"/>
              <a:t>.Net</a:t>
            </a:r>
            <a:r>
              <a:rPr lang="es-AR" dirty="0" smtClean="0"/>
              <a:t> Compact Framework 3.5</a:t>
            </a:r>
          </a:p>
          <a:p>
            <a:pPr marL="234950" indent="-234950" eaLnBrk="1" hangingPunct="1"/>
            <a:r>
              <a:rPr lang="es-AR" dirty="0" err="1" smtClean="0"/>
              <a:t>Emulator</a:t>
            </a:r>
            <a:r>
              <a:rPr lang="es-AR" dirty="0" smtClean="0"/>
              <a:t> 3.0</a:t>
            </a:r>
          </a:p>
          <a:p>
            <a:pPr marL="234950" indent="-234950" eaLnBrk="1" hangingPunct="1"/>
            <a:r>
              <a:rPr lang="es-AR" dirty="0" err="1" smtClean="0"/>
              <a:t>Device</a:t>
            </a:r>
            <a:r>
              <a:rPr lang="es-AR" dirty="0" smtClean="0"/>
              <a:t> Security Manager</a:t>
            </a:r>
          </a:p>
          <a:p>
            <a:pPr marL="234950" indent="-234950" eaLnBrk="1" hangingPunct="1"/>
            <a:r>
              <a:rPr lang="es-AR" dirty="0" smtClean="0"/>
              <a:t>Pruebas de unidad para dispositivos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smtClean="0"/>
              <a:t>Agenda</a:t>
            </a:r>
            <a:endParaRPr lang="en-US" smtClean="0"/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/>
          <a:p>
            <a:pPr marL="234950" indent="-234950" eaLnBrk="1" hangingPunct="1">
              <a:lnSpc>
                <a:spcPct val="170000"/>
              </a:lnSpc>
            </a:pPr>
            <a:r>
              <a:rPr lang="en-US" dirty="0" err="1" smtClean="0"/>
              <a:t>Introducción</a:t>
            </a:r>
            <a:r>
              <a:rPr lang="en-US" dirty="0" smtClean="0"/>
              <a:t> a Windows Mobile 6</a:t>
            </a:r>
          </a:p>
          <a:p>
            <a:pPr marL="234950" indent="-234950" eaLnBrk="1" hangingPunct="1">
              <a:lnSpc>
                <a:spcPct val="170000"/>
              </a:lnSpc>
            </a:pP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Introducción a </a:t>
            </a:r>
            <a:r>
              <a:rPr lang="es-ES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.Net</a:t>
            </a: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Compact Framework 3.5</a:t>
            </a:r>
          </a:p>
          <a:p>
            <a:pPr marL="234950" indent="-234950" eaLnBrk="1" hangingPunct="1">
              <a:lnSpc>
                <a:spcPct val="170000"/>
              </a:lnSpc>
            </a:pP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Entorno de desarrollo para dispositivos móviles.</a:t>
            </a:r>
          </a:p>
          <a:p>
            <a:pPr marL="234950" indent="-234950" eaLnBrk="1" hangingPunct="1">
              <a:lnSpc>
                <a:spcPct val="170000"/>
              </a:lnSpc>
            </a:pP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IU en dispositivos móviles.</a:t>
            </a:r>
          </a:p>
          <a:p>
            <a:pPr marL="234950" indent="-234950" eaLnBrk="1" hangingPunct="1">
              <a:lnSpc>
                <a:spcPct val="170000"/>
              </a:lnSpc>
            </a:pP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SQL Server Compact  3.5</a:t>
            </a:r>
            <a:endParaRPr lang="es-E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smtClean="0"/>
              <a:t>Emulator 3.0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AR" dirty="0" smtClean="0"/>
              <a:t>Evolución de </a:t>
            </a:r>
            <a:r>
              <a:rPr lang="es-AR" dirty="0" err="1" smtClean="0"/>
              <a:t>Emulator</a:t>
            </a:r>
            <a:r>
              <a:rPr lang="es-AR" dirty="0" smtClean="0"/>
              <a:t> 2.0</a:t>
            </a:r>
          </a:p>
          <a:p>
            <a:pPr marL="234950" indent="-234950" eaLnBrk="1" hangingPunct="1"/>
            <a:r>
              <a:rPr lang="es-AR" dirty="0" smtClean="0"/>
              <a:t>Con VS 2008 o descargar desde la web</a:t>
            </a:r>
            <a:endParaRPr lang="es-ES" dirty="0" smtClean="0"/>
          </a:p>
          <a:p>
            <a:pPr marL="234950" indent="-234950" eaLnBrk="1" hangingPunct="1"/>
            <a:r>
              <a:rPr lang="es-ES" dirty="0" smtClean="0"/>
              <a:t>Configuración a través de XML</a:t>
            </a:r>
            <a:endParaRPr lang="es-AR" dirty="0" smtClean="0"/>
          </a:p>
          <a:p>
            <a:pPr marL="234950" indent="-234950" eaLnBrk="1" hangingPunct="1"/>
            <a:r>
              <a:rPr lang="es-AR" dirty="0" smtClean="0"/>
              <a:t>Acceso a interface </a:t>
            </a:r>
            <a:r>
              <a:rPr lang="es-AR" dirty="0" err="1" smtClean="0"/>
              <a:t>via</a:t>
            </a:r>
            <a:r>
              <a:rPr lang="es-AR" dirty="0" smtClean="0"/>
              <a:t> Visual Basic scripts</a:t>
            </a:r>
            <a:endParaRPr lang="es-ES" dirty="0" smtClean="0"/>
          </a:p>
          <a:p>
            <a:pPr marL="234950" indent="-234950" eaLnBrk="1" hangingPunct="1"/>
            <a:r>
              <a:rPr lang="es-ES" dirty="0" smtClean="0"/>
              <a:t>Automatización a través de COM</a:t>
            </a:r>
          </a:p>
          <a:p>
            <a:pPr marL="234950" indent="-234950" eaLnBrk="1" hangingPunct="1"/>
            <a:r>
              <a:rPr lang="es-ES" dirty="0" smtClean="0"/>
              <a:t>Reconfiguración en tiempo de ejecución programáticamente</a:t>
            </a:r>
          </a:p>
          <a:p>
            <a:pPr marL="234950" indent="-234950" eaLnBrk="1" hangingPunct="1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Device Emulator Manager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s-AR" dirty="0" smtClean="0"/>
              <a:t>Consola de administración de las imágenes</a:t>
            </a:r>
            <a:endParaRPr lang="es-ES" dirty="0" smtClean="0"/>
          </a:p>
          <a:p>
            <a:pPr marL="527050" lvl="1" indent="-234950" eaLnBrk="1" hangingPunct="1"/>
            <a:r>
              <a:rPr lang="es-AR" dirty="0" smtClean="0"/>
              <a:t>Iniciar</a:t>
            </a:r>
          </a:p>
          <a:p>
            <a:pPr marL="527050" lvl="1" indent="-234950" eaLnBrk="1" hangingPunct="1"/>
            <a:r>
              <a:rPr lang="es-AR" dirty="0" err="1" smtClean="0"/>
              <a:t>Resetear</a:t>
            </a:r>
            <a:endParaRPr lang="es-AR" dirty="0" smtClean="0"/>
          </a:p>
          <a:p>
            <a:pPr marL="527050" lvl="1" indent="-234950" eaLnBrk="1" hangingPunct="1"/>
            <a:r>
              <a:rPr lang="es-AR" dirty="0" smtClean="0"/>
              <a:t>Apagar</a:t>
            </a:r>
            <a:endParaRPr lang="es-ES" dirty="0" smtClean="0"/>
          </a:p>
          <a:p>
            <a:pPr marL="234950" indent="-234950" eaLnBrk="1" hangingPunct="1"/>
            <a:r>
              <a:rPr lang="es-ES" dirty="0" smtClean="0"/>
              <a:t>Conectividad</a:t>
            </a:r>
          </a:p>
          <a:p>
            <a:pPr marL="234950" indent="-234950" eaLnBrk="1" hangingPunct="1">
              <a:buNone/>
            </a:pPr>
            <a:endParaRPr lang="en-US" sz="3200" b="1" dirty="0" smtClean="0"/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819400"/>
            <a:ext cx="4710141" cy="3418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Interface de usuario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s-ES" dirty="0" smtClean="0"/>
              <a:t>Tamaño de las pantallas</a:t>
            </a:r>
          </a:p>
          <a:p>
            <a:pPr marL="527050" lvl="1" indent="-234950" eaLnBrk="1" hangingPunct="1"/>
            <a:r>
              <a:rPr lang="es-AR" dirty="0" smtClean="0"/>
              <a:t>320 x 320</a:t>
            </a:r>
            <a:endParaRPr lang="es-ES" dirty="0" smtClean="0"/>
          </a:p>
          <a:p>
            <a:pPr marL="234950" indent="-234950" eaLnBrk="1" hangingPunct="1"/>
            <a:r>
              <a:rPr lang="es-AR" dirty="0" smtClean="0"/>
              <a:t>Capacidades de procesamiento</a:t>
            </a:r>
          </a:p>
          <a:p>
            <a:pPr marL="527050" lvl="1" indent="-234950" eaLnBrk="1" hangingPunct="1"/>
            <a:r>
              <a:rPr lang="es-AR" dirty="0" smtClean="0"/>
              <a:t>~ 640 MHz</a:t>
            </a:r>
            <a:endParaRPr lang="en-US" dirty="0" smtClean="0"/>
          </a:p>
          <a:p>
            <a:pPr marL="234950" indent="-234950" eaLnBrk="1" hangingPunct="1"/>
            <a:r>
              <a:rPr lang="en-US" dirty="0" err="1" smtClean="0"/>
              <a:t>Debe</a:t>
            </a:r>
            <a:r>
              <a:rPr lang="en-US" dirty="0" smtClean="0"/>
              <a:t> ser </a:t>
            </a:r>
            <a:r>
              <a:rPr lang="en-US" dirty="0" err="1" smtClean="0"/>
              <a:t>fácil</a:t>
            </a:r>
            <a:r>
              <a:rPr lang="en-US" dirty="0" smtClean="0"/>
              <a:t> de </a:t>
            </a:r>
            <a:r>
              <a:rPr lang="en-US" dirty="0" err="1" smtClean="0"/>
              <a:t>usar</a:t>
            </a:r>
            <a:endParaRPr lang="en-US" dirty="0" smtClean="0"/>
          </a:p>
          <a:p>
            <a:pPr marL="234950" indent="-234950" eaLnBrk="1" hangingPunct="1"/>
            <a:r>
              <a:rPr lang="en-US" dirty="0" err="1" smtClean="0"/>
              <a:t>Ingresar</a:t>
            </a:r>
            <a:r>
              <a:rPr lang="en-US" dirty="0" smtClean="0"/>
              <a:t> la </a:t>
            </a:r>
            <a:r>
              <a:rPr lang="en-US" dirty="0" err="1" smtClean="0"/>
              <a:t>menor</a:t>
            </a:r>
            <a:r>
              <a:rPr lang="en-US" dirty="0" smtClean="0"/>
              <a:t> </a:t>
            </a:r>
            <a:r>
              <a:rPr lang="en-US" dirty="0" err="1" smtClean="0"/>
              <a:t>cantidad</a:t>
            </a:r>
            <a:r>
              <a:rPr lang="en-US" dirty="0" smtClean="0"/>
              <a:t> de </a:t>
            </a:r>
            <a:r>
              <a:rPr lang="en-US" dirty="0" err="1" smtClean="0"/>
              <a:t>datos</a:t>
            </a:r>
            <a:endParaRPr lang="en-US" dirty="0" smtClean="0"/>
          </a:p>
          <a:p>
            <a:pPr marL="234950" indent="-234950" eaLnBrk="1" hangingPunct="1"/>
            <a:r>
              <a:rPr lang="en-US" dirty="0" err="1" smtClean="0"/>
              <a:t>Utilización</a:t>
            </a:r>
            <a:r>
              <a:rPr lang="en-US" dirty="0" smtClean="0"/>
              <a:t> de </a:t>
            </a:r>
            <a:r>
              <a:rPr lang="en-US" dirty="0" err="1" smtClean="0"/>
              <a:t>teclas</a:t>
            </a:r>
            <a:r>
              <a:rPr lang="en-US" dirty="0" smtClean="0"/>
              <a:t> de los </a:t>
            </a:r>
            <a:r>
              <a:rPr lang="en-US" dirty="0" err="1" smtClean="0"/>
              <a:t>equipos</a:t>
            </a:r>
            <a:r>
              <a:rPr lang="en-US" dirty="0" smtClean="0"/>
              <a:t>.</a:t>
            </a:r>
            <a:endParaRPr lang="es-A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Interface de usuario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234950" indent="-234950" eaLnBrk="1" hangingPunct="1"/>
            <a:r>
              <a:rPr lang="es-AR" dirty="0" smtClean="0"/>
              <a:t>Utilizar técnicas de </a:t>
            </a:r>
            <a:r>
              <a:rPr lang="es-AR" dirty="0" err="1" smtClean="0"/>
              <a:t>Multi</a:t>
            </a:r>
            <a:r>
              <a:rPr lang="es-AR" dirty="0" smtClean="0"/>
              <a:t> hilos</a:t>
            </a:r>
          </a:p>
          <a:p>
            <a:pPr marL="234950" indent="-234950" eaLnBrk="1" hangingPunct="1"/>
            <a:r>
              <a:rPr lang="es-ES" dirty="0" err="1" smtClean="0"/>
              <a:t>Cursors.WaitCursor</a:t>
            </a:r>
            <a:r>
              <a:rPr lang="es-ES" dirty="0" smtClean="0"/>
              <a:t> </a:t>
            </a:r>
          </a:p>
          <a:p>
            <a:pPr marL="527050" lvl="1" indent="-234950" eaLnBrk="1" hangingPunct="1"/>
            <a:r>
              <a:rPr lang="es-AR" dirty="0" smtClean="0"/>
              <a:t>Cambia el ícono del cursor </a:t>
            </a:r>
            <a:endParaRPr lang="es-ES" dirty="0" smtClean="0"/>
          </a:p>
          <a:p>
            <a:pPr marL="234950" indent="-234950" eaLnBrk="1" hangingPunct="1"/>
            <a:r>
              <a:rPr lang="es-AR" dirty="0" smtClean="0"/>
              <a:t>Control de notificaciones</a:t>
            </a:r>
          </a:p>
          <a:p>
            <a:pPr marL="527050" lvl="1" indent="-234950" eaLnBrk="1" hangingPunct="1"/>
            <a:r>
              <a:rPr lang="es-AR" dirty="0" smtClean="0"/>
              <a:t>Permite notificar sin quitar del contexto actual</a:t>
            </a:r>
          </a:p>
          <a:p>
            <a:pPr marL="234950" indent="-234950" eaLnBrk="1" hangingPunct="1"/>
            <a:r>
              <a:rPr lang="es-AR" dirty="0" err="1" smtClean="0"/>
              <a:t>InputPanel</a:t>
            </a:r>
            <a:r>
              <a:rPr lang="es-AR" dirty="0" smtClean="0"/>
              <a:t>  (SIP)</a:t>
            </a:r>
          </a:p>
          <a:p>
            <a:pPr marL="527050" lvl="1" indent="-234950" eaLnBrk="1" hangingPunct="1"/>
            <a:r>
              <a:rPr lang="es-AR" dirty="0" smtClean="0"/>
              <a:t>Teclado por </a:t>
            </a:r>
            <a:r>
              <a:rPr lang="es-AR" dirty="0" err="1" smtClean="0"/>
              <a:t>soft</a:t>
            </a:r>
            <a:endParaRPr lang="es-AR" dirty="0" smtClean="0"/>
          </a:p>
          <a:p>
            <a:pPr marL="234950" indent="-234950" eaLnBrk="1" hangingPunct="1"/>
            <a:r>
              <a:rPr lang="es-AR" dirty="0" err="1" smtClean="0"/>
              <a:t>ContextMenu</a:t>
            </a:r>
            <a:r>
              <a:rPr lang="es-AR" dirty="0" smtClean="0"/>
              <a:t>	</a:t>
            </a:r>
          </a:p>
          <a:p>
            <a:pPr marL="527050" lvl="1" indent="-234950" eaLnBrk="1" hangingPunct="1"/>
            <a:r>
              <a:rPr lang="es-AR" dirty="0" smtClean="0"/>
              <a:t>Menú contextual </a:t>
            </a:r>
          </a:p>
          <a:p>
            <a:pPr marL="527050" lvl="1" indent="-234950" eaLnBrk="1" hangingPunct="1">
              <a:buNone/>
            </a:pPr>
            <a:endParaRPr lang="es-A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25908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sz="11500" dirty="0" smtClean="0"/>
              <a:t>Demo</a:t>
            </a:r>
            <a:endParaRPr lang="en-US" dirty="0" smtClean="0"/>
          </a:p>
        </p:txBody>
      </p:sp>
      <p:pic>
        <p:nvPicPr>
          <p:cNvPr id="130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5257800"/>
            <a:ext cx="31337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Rectangle 2"/>
          <p:cNvSpPr txBox="1">
            <a:spLocks/>
          </p:cNvSpPr>
          <p:nvPr/>
        </p:nvSpPr>
        <p:spPr bwMode="auto">
          <a:xfrm>
            <a:off x="609600" y="3352800"/>
            <a:ext cx="8229600" cy="5334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lnSpcReduction="10000"/>
            <a:scene3d>
              <a:camera prst="orthographicFront"/>
              <a:lightRig rig="threePt" dir="t"/>
            </a:scene3d>
            <a:sp3d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32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Controles de Interface de usuario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SQL Server Compact 3.5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ES" dirty="0" smtClean="0"/>
              <a:t>Base de datos compacta, relacional y escalable</a:t>
            </a:r>
          </a:p>
          <a:p>
            <a:pPr marL="234950" indent="-234950" eaLnBrk="1" hangingPunct="1"/>
            <a:r>
              <a:rPr lang="es-ES" dirty="0" smtClean="0"/>
              <a:t>Archivo .</a:t>
            </a:r>
            <a:r>
              <a:rPr lang="es-ES" dirty="0" err="1" smtClean="0"/>
              <a:t>sdf</a:t>
            </a:r>
            <a:endParaRPr lang="es-ES" dirty="0" smtClean="0"/>
          </a:p>
          <a:p>
            <a:pPr marL="234950" indent="-234950" eaLnBrk="1" hangingPunct="1"/>
            <a:r>
              <a:rPr lang="es-AR" dirty="0" smtClean="0"/>
              <a:t>Soporte </a:t>
            </a:r>
            <a:r>
              <a:rPr lang="es-AR" dirty="0" err="1" smtClean="0"/>
              <a:t>multi</a:t>
            </a:r>
            <a:r>
              <a:rPr lang="es-AR" dirty="0" smtClean="0"/>
              <a:t> usuario</a:t>
            </a:r>
          </a:p>
          <a:p>
            <a:pPr marL="234950" indent="-234950" eaLnBrk="1" hangingPunct="1"/>
            <a:r>
              <a:rPr lang="es-AR" dirty="0" smtClean="0"/>
              <a:t>Liviano ~ 2MB disco y ~5 MB de memoria</a:t>
            </a:r>
          </a:p>
          <a:p>
            <a:pPr marL="234950" indent="-234950" eaLnBrk="1" hangingPunct="1"/>
            <a:r>
              <a:rPr lang="es-AR" dirty="0" smtClean="0"/>
              <a:t>Sincronización son SQL 2005 y SQL 2008</a:t>
            </a:r>
            <a:endParaRPr lang="es-ES" dirty="0" smtClean="0"/>
          </a:p>
          <a:p>
            <a:pPr marL="234950" indent="-234950" eaLnBrk="1" hangingPunct="1"/>
            <a:r>
              <a:rPr lang="es-AR" dirty="0" smtClean="0"/>
              <a:t>Encriptación 128 bit RSA del .</a:t>
            </a:r>
            <a:r>
              <a:rPr lang="es-AR" dirty="0" err="1" smtClean="0"/>
              <a:t>sdf</a:t>
            </a:r>
            <a:r>
              <a:rPr lang="es-AR" dirty="0" smtClean="0"/>
              <a:t> </a:t>
            </a:r>
          </a:p>
          <a:p>
            <a:pPr marL="234950" indent="-234950" eaLnBrk="1" hangingPunct="1"/>
            <a:r>
              <a:rPr lang="es-AR" dirty="0" smtClean="0"/>
              <a:t>Provee protección mediante contraseña</a:t>
            </a:r>
          </a:p>
          <a:p>
            <a:pPr marL="234950" indent="-234950" eaLnBrk="1" hangingPunct="1"/>
            <a:r>
              <a:rPr lang="es-AR" dirty="0" smtClean="0"/>
              <a:t>128 bit SSL</a:t>
            </a:r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SQL Server Compact 3.5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s-AR" dirty="0" smtClean="0"/>
              <a:t>4GB de tamaño por base de datos</a:t>
            </a:r>
          </a:p>
          <a:p>
            <a:pPr marL="234950" indent="-234950" eaLnBrk="1" hangingPunct="1"/>
            <a:r>
              <a:rPr lang="es-AR" dirty="0" smtClean="0"/>
              <a:t>Soporte ACID </a:t>
            </a:r>
          </a:p>
          <a:p>
            <a:pPr marL="234950" indent="-234950" eaLnBrk="1" hangingPunct="1"/>
            <a:r>
              <a:rPr lang="es-AR" dirty="0" smtClean="0"/>
              <a:t>Sincronización en dispositivos móviles</a:t>
            </a:r>
          </a:p>
          <a:p>
            <a:pPr marL="527050" lvl="1" indent="-234950" eaLnBrk="1" hangingPunct="1"/>
            <a:r>
              <a:rPr lang="es-AR" dirty="0" smtClean="0"/>
              <a:t>RDA ( Acceso remoto de datos )</a:t>
            </a:r>
          </a:p>
          <a:p>
            <a:pPr marL="527050" lvl="1" indent="-234950" eaLnBrk="1" hangingPunct="1"/>
            <a:r>
              <a:rPr lang="es-AR" dirty="0" err="1" smtClean="0"/>
              <a:t>Merge</a:t>
            </a:r>
            <a:r>
              <a:rPr lang="es-AR" dirty="0" smtClean="0"/>
              <a:t> </a:t>
            </a:r>
            <a:r>
              <a:rPr lang="es-AR" dirty="0" err="1" smtClean="0"/>
              <a:t>replication</a:t>
            </a:r>
            <a:r>
              <a:rPr lang="es-AR" dirty="0" smtClean="0"/>
              <a:t> ( Replicación mezclada)</a:t>
            </a:r>
          </a:p>
          <a:p>
            <a:pPr marL="234950" indent="-234950" eaLnBrk="1" hangingPunct="1"/>
            <a:r>
              <a:rPr lang="es-AR" dirty="0" smtClean="0"/>
              <a:t>Sólo columnas modificadas son sincronizadas</a:t>
            </a:r>
          </a:p>
          <a:p>
            <a:pPr marL="234950" indent="-234950" eaLnBrk="1" hangingPunct="1"/>
            <a:r>
              <a:rPr lang="es-AR" dirty="0" smtClean="0"/>
              <a:t>Provee </a:t>
            </a:r>
            <a:r>
              <a:rPr lang="es-AR" dirty="0" err="1" smtClean="0"/>
              <a:t>APIs</a:t>
            </a:r>
            <a:r>
              <a:rPr lang="es-AR" dirty="0" smtClean="0"/>
              <a:t> administradas	</a:t>
            </a:r>
          </a:p>
          <a:p>
            <a:pPr marL="527050" lvl="1" indent="-234950" eaLnBrk="1" hangingPunct="1"/>
            <a:r>
              <a:rPr lang="es-AR" dirty="0" smtClean="0"/>
              <a:t>Barra de estado</a:t>
            </a:r>
          </a:p>
          <a:p>
            <a:pPr marL="527050" lvl="1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SQL </a:t>
            </a:r>
            <a:r>
              <a:rPr lang="en-US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Server Compact </a:t>
            </a:r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3.5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2514600" cy="190500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s-AR" dirty="0" smtClean="0"/>
              <a:t>Lenguajes</a:t>
            </a:r>
          </a:p>
          <a:p>
            <a:pPr marL="527050" lvl="1" indent="-234950" eaLnBrk="1" hangingPunct="1"/>
            <a:r>
              <a:rPr lang="es-AR" dirty="0" smtClean="0"/>
              <a:t>C++</a:t>
            </a:r>
          </a:p>
          <a:p>
            <a:pPr marL="527050" lvl="1" indent="-234950" eaLnBrk="1" hangingPunct="1"/>
            <a:r>
              <a:rPr lang="es-AR" dirty="0" smtClean="0"/>
              <a:t>C#</a:t>
            </a:r>
          </a:p>
          <a:p>
            <a:pPr marL="527050" lvl="1" indent="-234950" eaLnBrk="1" hangingPunct="1"/>
            <a:r>
              <a:rPr lang="es-AR" dirty="0" err="1" smtClean="0"/>
              <a:t>VB.Net</a:t>
            </a:r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n-US" dirty="0" smtClean="0"/>
          </a:p>
        </p:txBody>
      </p:sp>
      <p:pic>
        <p:nvPicPr>
          <p:cNvPr id="151554" name="Picture 2" descr="SQL Server Everywhere Edition dev environmen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2667000"/>
            <a:ext cx="5943600" cy="3590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Diferencias</a:t>
            </a:r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con SQL Server (</a:t>
            </a:r>
            <a:r>
              <a:rPr lang="en-US" dirty="0" err="1" smtClean="0"/>
              <a:t>S</a:t>
            </a:r>
            <a:r>
              <a:rPr lang="en-US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ervidor</a:t>
            </a:r>
            <a:r>
              <a:rPr lang="en-U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)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234950" indent="-234950" eaLnBrk="1" hangingPunct="1"/>
            <a:r>
              <a:rPr lang="es-AR" dirty="0" smtClean="0"/>
              <a:t>Subconjunto de TS-SQL</a:t>
            </a:r>
          </a:p>
          <a:p>
            <a:pPr marL="234950" indent="-234950" eaLnBrk="1" hangingPunct="1"/>
            <a:r>
              <a:rPr lang="es-AR" dirty="0" smtClean="0"/>
              <a:t>No corre como servicio</a:t>
            </a:r>
          </a:p>
          <a:p>
            <a:pPr marL="234950" indent="-234950" eaLnBrk="1" hangingPunct="1"/>
            <a:r>
              <a:rPr lang="es-AR" dirty="0" smtClean="0"/>
              <a:t>No posee</a:t>
            </a:r>
          </a:p>
          <a:p>
            <a:pPr marL="527050" lvl="1" indent="-234950" eaLnBrk="1" hangingPunct="1"/>
            <a:r>
              <a:rPr lang="es-AR" dirty="0" err="1" smtClean="0"/>
              <a:t>Jobs</a:t>
            </a:r>
            <a:endParaRPr lang="es-AR" dirty="0" smtClean="0"/>
          </a:p>
          <a:p>
            <a:pPr marL="527050" lvl="1" indent="-234950" eaLnBrk="1" hangingPunct="1"/>
            <a:r>
              <a:rPr lang="es-AR" dirty="0" smtClean="0"/>
              <a:t>Disparadores ( </a:t>
            </a:r>
            <a:r>
              <a:rPr lang="es-AR" dirty="0" err="1" smtClean="0"/>
              <a:t>Triggers</a:t>
            </a:r>
            <a:r>
              <a:rPr lang="es-AR" dirty="0" smtClean="0"/>
              <a:t> )</a:t>
            </a:r>
          </a:p>
          <a:p>
            <a:pPr marL="527050" lvl="1" indent="-234950" eaLnBrk="1" hangingPunct="1"/>
            <a:r>
              <a:rPr lang="es-AR" dirty="0" smtClean="0"/>
              <a:t>Procedimientos almacenados</a:t>
            </a:r>
          </a:p>
          <a:p>
            <a:pPr marL="234950" indent="-234950" eaLnBrk="1" hangingPunct="1"/>
            <a:r>
              <a:rPr lang="es-AR" dirty="0" smtClean="0"/>
              <a:t>Tipos de datos limitados</a:t>
            </a:r>
          </a:p>
          <a:p>
            <a:pPr marL="234950" indent="-234950" eaLnBrk="1" hangingPunct="1"/>
            <a:r>
              <a:rPr lang="es-AR" dirty="0" smtClean="0"/>
              <a:t>No soporta vistas</a:t>
            </a:r>
          </a:p>
          <a:p>
            <a:pPr marL="234950" indent="-234950" eaLnBrk="1" hangingPunct="1"/>
            <a:r>
              <a:rPr lang="es-AR" dirty="0" smtClean="0"/>
              <a:t>Integración CLR no soportado</a:t>
            </a:r>
          </a:p>
          <a:p>
            <a:pPr marL="527050" lvl="1" indent="-234950" eaLnBrk="1" hangingPunct="1"/>
            <a:endParaRPr lang="es-AR" dirty="0" smtClean="0"/>
          </a:p>
          <a:p>
            <a:pPr marL="527050" lvl="1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s-E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Acceso a datos locales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234950" indent="-234950" eaLnBrk="1" hangingPunct="1"/>
            <a:r>
              <a:rPr lang="en-US" dirty="0" smtClean="0"/>
              <a:t>Txt</a:t>
            </a:r>
          </a:p>
          <a:p>
            <a:pPr marL="527050" lvl="1" indent="-234950" eaLnBrk="1" hangingPunct="1"/>
            <a:r>
              <a:rPr lang="en-US" dirty="0" smtClean="0"/>
              <a:t>System.IO</a:t>
            </a:r>
          </a:p>
          <a:p>
            <a:pPr marL="234950" indent="-234950" eaLnBrk="1" hangingPunct="1"/>
            <a:r>
              <a:rPr lang="en-US" dirty="0" smtClean="0"/>
              <a:t>Dataset</a:t>
            </a:r>
          </a:p>
          <a:p>
            <a:pPr marL="527050" lvl="1" indent="-234950" eaLnBrk="1" hangingPunct="1"/>
            <a:r>
              <a:rPr lang="en-US" dirty="0" err="1" smtClean="0"/>
              <a:t>Dataset.WriteXml</a:t>
            </a:r>
            <a:endParaRPr lang="en-US" dirty="0" smtClean="0"/>
          </a:p>
          <a:p>
            <a:pPr marL="234950" indent="-234950" eaLnBrk="1" hangingPunct="1"/>
            <a:r>
              <a:rPr lang="en-US" dirty="0" smtClean="0"/>
              <a:t>EDB</a:t>
            </a:r>
          </a:p>
          <a:p>
            <a:pPr marL="527050" lvl="1" indent="-234950" eaLnBrk="1" hangingPunct="1"/>
            <a:r>
              <a:rPr lang="en-US" dirty="0" smtClean="0"/>
              <a:t>C++</a:t>
            </a:r>
          </a:p>
          <a:p>
            <a:pPr marL="234950" indent="-234950" eaLnBrk="1" hangingPunct="1"/>
            <a:r>
              <a:rPr lang="en-US" dirty="0" smtClean="0"/>
              <a:t>XML</a:t>
            </a:r>
          </a:p>
          <a:p>
            <a:pPr marL="527050" lvl="1" indent="-234950" eaLnBrk="1" hangingPunct="1"/>
            <a:r>
              <a:rPr lang="en-US" dirty="0" err="1" smtClean="0"/>
              <a:t>Herramientas</a:t>
            </a:r>
            <a:r>
              <a:rPr lang="en-US" dirty="0" smtClean="0"/>
              <a:t> de </a:t>
            </a:r>
            <a:r>
              <a:rPr lang="en-US" dirty="0" err="1" smtClean="0"/>
              <a:t>ADO.Net</a:t>
            </a:r>
            <a:endParaRPr lang="en-US" dirty="0" smtClean="0"/>
          </a:p>
          <a:p>
            <a:pPr marL="234950" indent="-234950" eaLnBrk="1" hangingPunct="1"/>
            <a:r>
              <a:rPr lang="en-US" dirty="0" smtClean="0"/>
              <a:t>SQL Server Compact 3.5</a:t>
            </a:r>
          </a:p>
          <a:p>
            <a:pPr marL="234950" indent="-234950"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Agenda </a:t>
            </a:r>
            <a:r>
              <a:rPr lang="de-CH" sz="2400" dirty="0" smtClean="0"/>
              <a:t>(cont.)</a:t>
            </a:r>
            <a:endParaRPr lang="en-US" sz="2400" dirty="0" smtClean="0"/>
          </a:p>
        </p:txBody>
      </p:sp>
      <p:sp>
        <p:nvSpPr>
          <p:cNvPr id="5123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>
              <a:lnSpc>
                <a:spcPct val="170000"/>
              </a:lnSpc>
            </a:pP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Acceso a datos locales</a:t>
            </a:r>
          </a:p>
          <a:p>
            <a:pPr marL="234950" indent="-234950" eaLnBrk="1" hangingPunct="1">
              <a:lnSpc>
                <a:spcPct val="170000"/>
              </a:lnSpc>
            </a:pP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Acceso a datos remotos</a:t>
            </a:r>
          </a:p>
          <a:p>
            <a:pPr marL="234950" indent="-234950" eaLnBrk="1" hangingPunct="1">
              <a:lnSpc>
                <a:spcPct val="170000"/>
              </a:lnSpc>
            </a:pPr>
            <a:r>
              <a:rPr lang="es-E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Seguridad</a:t>
            </a:r>
          </a:p>
          <a:p>
            <a:pPr marL="234950" indent="-234950" eaLnBrk="1" hangingPunct="1">
              <a:lnSpc>
                <a:spcPct val="170000"/>
              </a:lnSpc>
            </a:pPr>
            <a:r>
              <a:rPr lang="es-AR" dirty="0" smtClean="0"/>
              <a:t>Recursos</a:t>
            </a:r>
          </a:p>
          <a:p>
            <a:pPr marL="234950" indent="-234950" eaLnBrk="1" hangingPunct="1">
              <a:lnSpc>
                <a:spcPct val="170000"/>
              </a:lnSpc>
            </a:pPr>
            <a:r>
              <a:rPr lang="es-AR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Conclusiones</a:t>
            </a:r>
            <a:endParaRPr lang="es-ES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s-E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Acceso a datos </a:t>
            </a:r>
            <a:r>
              <a:rPr lang="es-ES" dirty="0" smtClean="0"/>
              <a:t>remotos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AR" dirty="0" smtClean="0"/>
              <a:t>MSMQ ( Cola de mensajes Microsoft )</a:t>
            </a:r>
          </a:p>
          <a:p>
            <a:pPr marL="234950" indent="-234950" eaLnBrk="1" hangingPunct="1"/>
            <a:r>
              <a:rPr lang="es-AR" dirty="0" smtClean="0"/>
              <a:t>Servicios Web</a:t>
            </a:r>
          </a:p>
          <a:p>
            <a:pPr marL="234950" indent="-234950" eaLnBrk="1" hangingPunct="1"/>
            <a:r>
              <a:rPr lang="es-AR" dirty="0" smtClean="0"/>
              <a:t>WCF (Windows </a:t>
            </a:r>
            <a:r>
              <a:rPr lang="es-AR" dirty="0" err="1" smtClean="0"/>
              <a:t>Communication</a:t>
            </a:r>
            <a:r>
              <a:rPr lang="es-AR" dirty="0" smtClean="0"/>
              <a:t> </a:t>
            </a:r>
            <a:r>
              <a:rPr lang="es-AR" dirty="0" err="1" smtClean="0"/>
              <a:t>Foundation</a:t>
            </a:r>
            <a:r>
              <a:rPr lang="es-AR" dirty="0" smtClean="0"/>
              <a:t> )</a:t>
            </a:r>
          </a:p>
          <a:p>
            <a:pPr marL="234950" indent="-234950" eaLnBrk="1" hangingPunct="1"/>
            <a:r>
              <a:rPr lang="es-AR" dirty="0" smtClean="0"/>
              <a:t>SQL Server Compact 3.5</a:t>
            </a:r>
          </a:p>
          <a:p>
            <a:pPr marL="527050" lvl="1" indent="-234950" eaLnBrk="1" hangingPunct="1"/>
            <a:r>
              <a:rPr lang="es-AR" dirty="0" smtClean="0"/>
              <a:t>RDA</a:t>
            </a:r>
          </a:p>
          <a:p>
            <a:pPr marL="527050" lvl="1" indent="-234950" eaLnBrk="1" hangingPunct="1"/>
            <a:r>
              <a:rPr lang="es-AR" dirty="0" err="1" smtClean="0"/>
              <a:t>Merge</a:t>
            </a:r>
            <a:r>
              <a:rPr lang="es-AR" dirty="0" smtClean="0"/>
              <a:t> </a:t>
            </a:r>
            <a:r>
              <a:rPr lang="es-AR" dirty="0" err="1" smtClean="0"/>
              <a:t>Replication</a:t>
            </a:r>
            <a:endParaRPr lang="es-AR" dirty="0" smtClean="0"/>
          </a:p>
          <a:p>
            <a:pPr marL="527050" lvl="1" indent="-234950" eaLnBrk="1" hangingPunct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s-E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WCF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685800" y="19812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AR" dirty="0" smtClean="0"/>
              <a:t>Es una versión compacta, soporte limitado</a:t>
            </a:r>
          </a:p>
          <a:p>
            <a:pPr marL="234950" indent="-234950" eaLnBrk="1" hangingPunct="1"/>
            <a:r>
              <a:rPr lang="es-AR" dirty="0" smtClean="0"/>
              <a:t>Solo para consumir servicios</a:t>
            </a:r>
          </a:p>
          <a:p>
            <a:pPr marL="234950" indent="-234950" eaLnBrk="1" hangingPunct="1"/>
            <a:r>
              <a:rPr lang="es-AR" dirty="0" smtClean="0"/>
              <a:t>Para generar el proxy: NetCFSvcutil.exe</a:t>
            </a:r>
          </a:p>
          <a:p>
            <a:pPr marL="234950" indent="-234950" eaLnBrk="1" hangingPunct="1"/>
            <a:r>
              <a:rPr lang="es-AR" dirty="0" smtClean="0"/>
              <a:t>La cabecera de los mensajes no </a:t>
            </a:r>
          </a:p>
          <a:p>
            <a:pPr marL="234950" indent="-234950" eaLnBrk="1" hangingPunct="1">
              <a:buNone/>
            </a:pPr>
            <a:r>
              <a:rPr lang="es-AR" dirty="0" smtClean="0"/>
              <a:t>   puede ser </a:t>
            </a:r>
            <a:r>
              <a:rPr lang="es-AR" dirty="0" err="1" smtClean="0"/>
              <a:t>encriptada</a:t>
            </a:r>
            <a:endParaRPr lang="es-AR" dirty="0" smtClean="0"/>
          </a:p>
          <a:p>
            <a:pPr marL="234950" indent="-234950" eaLnBrk="1" hangingPunct="1"/>
            <a:r>
              <a:rPr lang="es-AR" dirty="0" err="1" smtClean="0"/>
              <a:t>BasicHttpSecurityMode</a:t>
            </a:r>
            <a:r>
              <a:rPr lang="es-AR" dirty="0" smtClean="0"/>
              <a:t> no </a:t>
            </a:r>
          </a:p>
          <a:p>
            <a:pPr marL="527050" lvl="1" indent="-234950" eaLnBrk="1" hangingPunct="1">
              <a:buNone/>
            </a:pPr>
            <a:r>
              <a:rPr lang="en-US" sz="2800" dirty="0" err="1" smtClean="0">
                <a:solidFill>
                  <a:schemeClr val="tx1"/>
                </a:solidFill>
              </a:rPr>
              <a:t>está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disponible</a:t>
            </a:r>
            <a:endParaRPr lang="es-AR" dirty="0" smtClean="0"/>
          </a:p>
          <a:p>
            <a:pPr marL="234950" indent="-234950" eaLnBrk="1" hangingPunct="1"/>
            <a:r>
              <a:rPr lang="es-AR" dirty="0" smtClean="0"/>
              <a:t>Trace </a:t>
            </a:r>
            <a:r>
              <a:rPr lang="es-AR" dirty="0" err="1" smtClean="0"/>
              <a:t>logging</a:t>
            </a:r>
            <a:r>
              <a:rPr lang="es-AR" dirty="0" smtClean="0"/>
              <a:t> es soportado</a:t>
            </a:r>
          </a:p>
        </p:txBody>
      </p:sp>
      <p:pic>
        <p:nvPicPr>
          <p:cNvPr id="72705" name="Picture 1" descr="C:\Documents and Settings\Leonardo\Escritorio\Material para Webcast\WCF_arquitectura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9800" y="3505200"/>
            <a:ext cx="2638425" cy="2771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s-E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WCF</a:t>
            </a:r>
            <a:endParaRPr lang="en-US" dirty="0" smtClean="0"/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447800" y="2057400"/>
            <a:ext cx="6213475" cy="503237"/>
            <a:chOff x="871" y="1026"/>
            <a:chExt cx="3914" cy="317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959" y="1026"/>
              <a:ext cx="3826" cy="317"/>
            </a:xfrm>
            <a:prstGeom prst="roundRect">
              <a:avLst>
                <a:gd name="adj" fmla="val 4167"/>
              </a:avLst>
            </a:prstGeom>
            <a:gradFill rotWithShape="1">
              <a:gsLst>
                <a:gs pos="0">
                  <a:srgbClr val="EEEFD7"/>
                </a:gs>
                <a:gs pos="100000">
                  <a:srgbClr val="D5D69C"/>
                </a:gs>
              </a:gsLst>
              <a:lin ang="2700000" scaled="1"/>
            </a:gra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lIns="457200" anchor="ctr"/>
            <a:lstStyle/>
            <a:p>
              <a:pPr eaLnBrk="0" hangingPunct="0">
                <a:lnSpc>
                  <a:spcPct val="85000"/>
                </a:lnSpc>
                <a:defRPr/>
              </a:pPr>
              <a:r>
                <a:rPr lang="en-US" sz="2000" b="1" dirty="0" smtClean="0">
                  <a:latin typeface="Arial Narrow" pitchFamily="34" charset="0"/>
                </a:rPr>
                <a:t>HTTP Transport</a:t>
              </a:r>
              <a:endParaRPr lang="en-US" sz="2000" b="1" dirty="0">
                <a:latin typeface="Arial Narrow" pitchFamily="34" charset="0"/>
              </a:endParaRPr>
            </a:p>
          </p:txBody>
        </p:sp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871" y="1073"/>
              <a:ext cx="247" cy="238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rgbClr val="F0F0F0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000" b="1">
                  <a:solidFill>
                    <a:srgbClr val="990033"/>
                  </a:solidFill>
                  <a:latin typeface="Arial Narrow" pitchFamily="34" charset="0"/>
                </a:rPr>
                <a:t>1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447800" y="4419600"/>
            <a:ext cx="6213475" cy="503237"/>
            <a:chOff x="871" y="1026"/>
            <a:chExt cx="3914" cy="317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959" y="1026"/>
              <a:ext cx="3826" cy="317"/>
            </a:xfrm>
            <a:prstGeom prst="roundRect">
              <a:avLst>
                <a:gd name="adj" fmla="val 4167"/>
              </a:avLst>
            </a:prstGeom>
            <a:gradFill rotWithShape="1">
              <a:gsLst>
                <a:gs pos="0">
                  <a:srgbClr val="EEEFD7"/>
                </a:gs>
                <a:gs pos="100000">
                  <a:srgbClr val="D5D69C"/>
                </a:gs>
              </a:gsLst>
              <a:lin ang="2700000" scaled="1"/>
            </a:gradFill>
            <a:ln w="9525" algn="ctr">
              <a:solidFill>
                <a:srgbClr val="4D4D4D"/>
              </a:solidFill>
              <a:round/>
              <a:headEnd/>
              <a:tailEnd/>
            </a:ln>
            <a:effectLst>
              <a:outerShdw dist="35921" dir="2700000" algn="ctr" rotWithShape="0">
                <a:srgbClr val="AFAFAF"/>
              </a:outerShdw>
            </a:effectLst>
          </p:spPr>
          <p:txBody>
            <a:bodyPr lIns="457200" anchor="ctr"/>
            <a:lstStyle/>
            <a:p>
              <a:pPr eaLnBrk="0" hangingPunct="0">
                <a:lnSpc>
                  <a:spcPct val="85000"/>
                </a:lnSpc>
                <a:defRPr/>
              </a:pPr>
              <a:r>
                <a:rPr lang="en-US" sz="2000" b="1" dirty="0" smtClean="0">
                  <a:latin typeface="Arial Narrow" pitchFamily="34" charset="0"/>
                </a:rPr>
                <a:t>Exchange Mail Transport</a:t>
              </a:r>
              <a:endParaRPr lang="en-US" sz="2000" b="1" dirty="0">
                <a:latin typeface="Arial Narrow" pitchFamily="34" charset="0"/>
              </a:endParaRPr>
            </a:p>
          </p:txBody>
        </p:sp>
        <p:sp>
          <p:nvSpPr>
            <p:cNvPr id="10" name="AutoShape 8"/>
            <p:cNvSpPr>
              <a:spLocks noChangeArrowheads="1"/>
            </p:cNvSpPr>
            <p:nvPr/>
          </p:nvSpPr>
          <p:spPr bwMode="auto">
            <a:xfrm>
              <a:off x="871" y="1073"/>
              <a:ext cx="247" cy="238"/>
            </a:xfrm>
            <a:prstGeom prst="roundRect">
              <a:avLst>
                <a:gd name="adj" fmla="val 0"/>
              </a:avLst>
            </a:prstGeom>
            <a:gradFill rotWithShape="1">
              <a:gsLst>
                <a:gs pos="0">
                  <a:schemeClr val="folHlink"/>
                </a:gs>
                <a:gs pos="50000">
                  <a:srgbClr val="F0F0F0"/>
                </a:gs>
                <a:gs pos="100000">
                  <a:schemeClr val="folHlink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 eaLnBrk="0" hangingPunct="0">
                <a:defRPr/>
              </a:pPr>
              <a:r>
                <a:rPr lang="en-US" sz="2000" b="1">
                  <a:solidFill>
                    <a:srgbClr val="990033"/>
                  </a:solidFill>
                  <a:latin typeface="Arial Narrow" pitchFamily="34" charset="0"/>
                </a:rPr>
                <a:t>2</a:t>
              </a:r>
            </a:p>
          </p:txBody>
        </p:sp>
      </p:grp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600200" y="2743200"/>
            <a:ext cx="6049962" cy="1295400"/>
          </a:xfrm>
          <a:prstGeom prst="rect">
            <a:avLst/>
          </a:prstGeom>
          <a:solidFill>
            <a:srgbClr val="F6F7EB"/>
          </a:solidFill>
          <a:ln w="9525" algn="ctr">
            <a:solidFill>
              <a:srgbClr val="80808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endParaRPr lang="en-US" sz="1600" b="1" dirty="0" smtClean="0">
              <a:latin typeface="Lucida Sans Typewriter" pitchFamily="49" charset="0"/>
            </a:endParaRP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err="1" smtClean="0">
                <a:latin typeface="Lucida Sans Typewriter" pitchFamily="49" charset="0"/>
              </a:rPr>
              <a:t>Implementación</a:t>
            </a:r>
            <a:r>
              <a:rPr lang="en-US" sz="1600" b="1" dirty="0" smtClean="0">
                <a:latin typeface="Lucida Sans Typewriter" pitchFamily="49" charset="0"/>
              </a:rPr>
              <a:t> </a:t>
            </a:r>
            <a:r>
              <a:rPr lang="en-US" sz="1600" b="1" dirty="0" err="1" smtClean="0">
                <a:latin typeface="Lucida Sans Typewriter" pitchFamily="49" charset="0"/>
              </a:rPr>
              <a:t>sencilla</a:t>
            </a:r>
            <a:endParaRPr lang="en-US" sz="1600" b="1" dirty="0" smtClean="0">
              <a:latin typeface="Lucida Sans Typewriter" pitchFamily="49" charset="0"/>
            </a:endParaRP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smtClean="0">
                <a:latin typeface="Lucida Sans Typewriter" pitchFamily="49" charset="0"/>
              </a:rPr>
              <a:t>Es </a:t>
            </a:r>
            <a:r>
              <a:rPr lang="en-US" sz="1600" b="1" dirty="0" err="1" smtClean="0">
                <a:latin typeface="Lucida Sans Typewriter" pitchFamily="49" charset="0"/>
              </a:rPr>
              <a:t>afectada</a:t>
            </a:r>
            <a:r>
              <a:rPr lang="en-US" sz="1600" b="1" dirty="0" smtClean="0">
                <a:latin typeface="Lucida Sans Typewriter" pitchFamily="49" charset="0"/>
              </a:rPr>
              <a:t> </a:t>
            </a:r>
            <a:r>
              <a:rPr lang="en-US" sz="1600" b="1" dirty="0" err="1" smtClean="0">
                <a:latin typeface="Lucida Sans Typewriter" pitchFamily="49" charset="0"/>
              </a:rPr>
              <a:t>por</a:t>
            </a:r>
            <a:r>
              <a:rPr lang="en-US" sz="1600" b="1" dirty="0" smtClean="0">
                <a:latin typeface="Lucida Sans Typewriter" pitchFamily="49" charset="0"/>
              </a:rPr>
              <a:t> la </a:t>
            </a:r>
            <a:r>
              <a:rPr lang="en-US" sz="1600" b="1" dirty="0" err="1" smtClean="0">
                <a:latin typeface="Lucida Sans Typewriter" pitchFamily="49" charset="0"/>
              </a:rPr>
              <a:t>disponibilidad</a:t>
            </a:r>
            <a:r>
              <a:rPr lang="en-US" sz="1600" b="1" dirty="0" smtClean="0">
                <a:latin typeface="Lucida Sans Typewriter" pitchFamily="49" charset="0"/>
              </a:rPr>
              <a:t> de </a:t>
            </a:r>
            <a:r>
              <a:rPr lang="en-US" sz="1600" b="1" dirty="0" err="1" smtClean="0">
                <a:latin typeface="Lucida Sans Typewriter" pitchFamily="49" charset="0"/>
              </a:rPr>
              <a:t>conexión</a:t>
            </a:r>
            <a:endParaRPr lang="en-US" sz="1600" b="1" dirty="0" smtClean="0">
              <a:latin typeface="Lucida Sans Typewriter" pitchFamily="49" charset="0"/>
            </a:endParaRP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err="1" smtClean="0">
                <a:latin typeface="Lucida Sans Typewriter" pitchFamily="49" charset="0"/>
              </a:rPr>
              <a:t>Espacio</a:t>
            </a:r>
            <a:r>
              <a:rPr lang="en-US" sz="1600" b="1" dirty="0" smtClean="0">
                <a:latin typeface="Lucida Sans Typewriter" pitchFamily="49" charset="0"/>
              </a:rPr>
              <a:t> de </a:t>
            </a:r>
            <a:r>
              <a:rPr lang="en-US" sz="1600" b="1" dirty="0" err="1" smtClean="0">
                <a:latin typeface="Lucida Sans Typewriter" pitchFamily="49" charset="0"/>
              </a:rPr>
              <a:t>nombres</a:t>
            </a:r>
            <a:r>
              <a:rPr lang="en-US" sz="1600" b="1" dirty="0" smtClean="0">
                <a:latin typeface="Lucida Sans Typewriter" pitchFamily="49" charset="0"/>
              </a:rPr>
              <a:t>:</a:t>
            </a: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smtClean="0">
                <a:latin typeface="Lucida Sans Typewriter" pitchFamily="49" charset="0"/>
              </a:rPr>
              <a:t>					</a:t>
            </a:r>
            <a:r>
              <a:rPr lang="en-US" sz="1600" b="1" dirty="0" err="1" smtClean="0">
                <a:latin typeface="Lucida Sans Typewriter" pitchFamily="49" charset="0"/>
              </a:rPr>
              <a:t>System.ServiceModel</a:t>
            </a:r>
            <a:endParaRPr lang="en-US" sz="1600" b="1" dirty="0" smtClean="0">
              <a:latin typeface="Lucida Sans Typewriter" pitchFamily="49" charset="0"/>
            </a:endParaRP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smtClean="0">
                <a:latin typeface="Lucida Sans Typewriter" pitchFamily="49" charset="0"/>
              </a:rPr>
              <a:t>					</a:t>
            </a:r>
            <a:r>
              <a:rPr lang="en-US" sz="1600" b="1" dirty="0" err="1" smtClean="0">
                <a:latin typeface="Lucida Sans Typewriter" pitchFamily="49" charset="0"/>
              </a:rPr>
              <a:t>System.ServiceModel.Channels</a:t>
            </a:r>
            <a:endParaRPr lang="en-US" sz="1600" b="1" dirty="0" smtClean="0">
              <a:latin typeface="Lucida Sans Typewriter" pitchFamily="49" charset="0"/>
            </a:endParaRP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endParaRPr lang="en-US" sz="1600" b="1" dirty="0">
              <a:latin typeface="Lucida Sans Typewriter" pitchFamily="49" charset="0"/>
            </a:endParaRP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600200" y="5105400"/>
            <a:ext cx="6049962" cy="1181100"/>
          </a:xfrm>
          <a:prstGeom prst="rect">
            <a:avLst/>
          </a:prstGeom>
          <a:solidFill>
            <a:srgbClr val="F6F7EB"/>
          </a:solidFill>
          <a:ln w="9525" algn="ctr">
            <a:solidFill>
              <a:srgbClr val="80808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smtClean="0">
                <a:latin typeface="Lucida Sans Typewriter" pitchFamily="49" charset="0"/>
              </a:rPr>
              <a:t>Exchange Server 2007</a:t>
            </a: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err="1" smtClean="0">
                <a:latin typeface="Lucida Sans Typewriter" pitchFamily="49" charset="0"/>
              </a:rPr>
              <a:t>Mensaje</a:t>
            </a:r>
            <a:r>
              <a:rPr lang="en-US" sz="1600" b="1" dirty="0" smtClean="0">
                <a:latin typeface="Lucida Sans Typewriter" pitchFamily="49" charset="0"/>
              </a:rPr>
              <a:t> en el </a:t>
            </a:r>
            <a:r>
              <a:rPr lang="en-US" sz="1600" b="1" dirty="0" err="1" smtClean="0">
                <a:latin typeface="Lucida Sans Typewriter" pitchFamily="49" charset="0"/>
              </a:rPr>
              <a:t>cuerpo</a:t>
            </a:r>
            <a:r>
              <a:rPr lang="en-US" sz="1600" b="1" dirty="0" smtClean="0">
                <a:latin typeface="Lucida Sans Typewriter" pitchFamily="49" charset="0"/>
              </a:rPr>
              <a:t> del email</a:t>
            </a: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smtClean="0">
                <a:latin typeface="Lucida Sans Typewriter" pitchFamily="49" charset="0"/>
              </a:rPr>
              <a:t>Son </a:t>
            </a:r>
            <a:r>
              <a:rPr lang="en-US" sz="1600" b="1" dirty="0" err="1" smtClean="0">
                <a:latin typeface="Lucida Sans Typewriter" pitchFamily="49" charset="0"/>
              </a:rPr>
              <a:t>identificados</a:t>
            </a:r>
            <a:r>
              <a:rPr lang="en-US" sz="1600" b="1" dirty="0" smtClean="0">
                <a:latin typeface="Lucida Sans Typewriter" pitchFamily="49" charset="0"/>
              </a:rPr>
              <a:t> </a:t>
            </a:r>
            <a:r>
              <a:rPr lang="en-US" sz="1600" b="1" dirty="0" err="1" smtClean="0">
                <a:latin typeface="Lucida Sans Typewriter" pitchFamily="49" charset="0"/>
              </a:rPr>
              <a:t>especialmente</a:t>
            </a:r>
            <a:r>
              <a:rPr lang="en-US" sz="1600" b="1" dirty="0" smtClean="0">
                <a:latin typeface="Lucida Sans Typewriter" pitchFamily="49" charset="0"/>
              </a:rPr>
              <a:t> </a:t>
            </a:r>
            <a:r>
              <a:rPr lang="en-US" sz="1600" b="1" dirty="0" err="1" smtClean="0">
                <a:latin typeface="Lucida Sans Typewriter" pitchFamily="49" charset="0"/>
              </a:rPr>
              <a:t>para</a:t>
            </a:r>
            <a:r>
              <a:rPr lang="en-US" sz="1600" b="1" dirty="0" smtClean="0">
                <a:latin typeface="Lucida Sans Typewriter" pitchFamily="49" charset="0"/>
              </a:rPr>
              <a:t> WCF</a:t>
            </a: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err="1" smtClean="0">
                <a:latin typeface="Lucida Sans Typewriter" pitchFamily="49" charset="0"/>
              </a:rPr>
              <a:t>Problemas</a:t>
            </a:r>
            <a:r>
              <a:rPr lang="en-US" sz="1600" b="1" dirty="0" smtClean="0">
                <a:latin typeface="Lucida Sans Typewriter" pitchFamily="49" charset="0"/>
              </a:rPr>
              <a:t> de </a:t>
            </a:r>
            <a:r>
              <a:rPr lang="en-US" sz="1600" b="1" dirty="0" err="1" smtClean="0">
                <a:latin typeface="Lucida Sans Typewriter" pitchFamily="49" charset="0"/>
              </a:rPr>
              <a:t>ruteo</a:t>
            </a:r>
            <a:r>
              <a:rPr lang="en-US" sz="1600" b="1" dirty="0" smtClean="0">
                <a:latin typeface="Lucida Sans Typewriter" pitchFamily="49" charset="0"/>
              </a:rPr>
              <a:t> y </a:t>
            </a:r>
            <a:r>
              <a:rPr lang="en-US" sz="1600" b="1" dirty="0" err="1" smtClean="0">
                <a:latin typeface="Lucida Sans Typewriter" pitchFamily="49" charset="0"/>
              </a:rPr>
              <a:t>conectividad</a:t>
            </a:r>
            <a:r>
              <a:rPr lang="en-US" sz="1600" b="1" dirty="0" smtClean="0">
                <a:latin typeface="Lucida Sans Typewriter" pitchFamily="49" charset="0"/>
              </a:rPr>
              <a:t> </a:t>
            </a:r>
            <a:r>
              <a:rPr lang="en-US" sz="1600" b="1" dirty="0" err="1" smtClean="0">
                <a:latin typeface="Lucida Sans Typewriter" pitchFamily="49" charset="0"/>
              </a:rPr>
              <a:t>solucionados</a:t>
            </a:r>
            <a:endParaRPr lang="en-US" sz="1600" b="1" dirty="0" smtClean="0">
              <a:latin typeface="Lucida Sans Typewriter" pitchFamily="49" charset="0"/>
            </a:endParaRPr>
          </a:p>
          <a:p>
            <a:pPr defTabSz="457200" eaLnBrk="0" hangingPunct="0">
              <a:lnSpc>
                <a:spcPct val="90000"/>
              </a:lnSpc>
              <a:tabLst>
                <a:tab pos="457200" algn="l"/>
              </a:tabLst>
              <a:defRPr/>
            </a:pPr>
            <a:r>
              <a:rPr lang="en-US" sz="1600" b="1" dirty="0" err="1" smtClean="0">
                <a:latin typeface="Lucida Sans Typewriter" pitchFamily="49" charset="0"/>
              </a:rPr>
              <a:t>Solución</a:t>
            </a:r>
            <a:r>
              <a:rPr lang="en-US" sz="1600" b="1" dirty="0" smtClean="0">
                <a:latin typeface="Lucida Sans Typewriter" pitchFamily="49" charset="0"/>
              </a:rPr>
              <a:t> del </a:t>
            </a:r>
            <a:r>
              <a:rPr lang="en-US" sz="1600" b="1" dirty="0" err="1" smtClean="0">
                <a:latin typeface="Lucida Sans Typewriter" pitchFamily="49" charset="0"/>
              </a:rPr>
              <a:t>tipo</a:t>
            </a:r>
            <a:r>
              <a:rPr lang="en-US" sz="1600" b="1" dirty="0" smtClean="0">
                <a:latin typeface="Lucida Sans Typewriter" pitchFamily="49" charset="0"/>
              </a:rPr>
              <a:t> “Store and Forward”</a:t>
            </a:r>
            <a:endParaRPr lang="en-US" sz="1600" b="1" dirty="0">
              <a:latin typeface="Lucida Sans Typewriter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s-E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SQL Server Compact 3.5 RDA  </a:t>
            </a:r>
            <a:endParaRPr lang="en-US" dirty="0" smtClean="0"/>
          </a:p>
        </p:txBody>
      </p:sp>
      <p:sp>
        <p:nvSpPr>
          <p:cNvPr id="16" name="Rectangle 3"/>
          <p:cNvSpPr txBox="1">
            <a:spLocks/>
          </p:cNvSpPr>
          <p:nvPr/>
        </p:nvSpPr>
        <p:spPr bwMode="auto">
          <a:xfrm>
            <a:off x="990600" y="2209800"/>
            <a:ext cx="7848600" cy="410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Pull: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ropagar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información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tabLst/>
              <a:defRPr/>
            </a:pPr>
            <a:r>
              <a:rPr lang="en-US" kern="0" dirty="0" smtClean="0">
                <a:latin typeface="+mn-lt"/>
                <a:cs typeface="+mn-cs"/>
              </a:rPr>
              <a:t>   </a:t>
            </a:r>
            <a:r>
              <a:rPr kumimoji="0" lang="en-US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desde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el </a:t>
            </a:r>
            <a:r>
              <a:rPr lang="en-US" kern="0" dirty="0" err="1" smtClean="0">
                <a:latin typeface="+mn-lt"/>
                <a:cs typeface="+mn-cs"/>
              </a:rPr>
              <a:t>s</a:t>
            </a:r>
            <a:r>
              <a:rPr lang="en-US" kern="0" baseline="0" dirty="0" err="1" smtClean="0">
                <a:latin typeface="+mn-lt"/>
                <a:cs typeface="+mn-cs"/>
              </a:rPr>
              <a:t>ervidor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remoto</a:t>
            </a:r>
            <a:r>
              <a:rPr lang="en-US" kern="0" dirty="0" smtClean="0">
                <a:latin typeface="+mn-lt"/>
                <a:cs typeface="+mn-cs"/>
              </a:rPr>
              <a:t> a la DB local</a:t>
            </a: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smtClean="0">
                <a:latin typeface="+mn-lt"/>
                <a:cs typeface="+mn-cs"/>
              </a:rPr>
              <a:t>Push: </a:t>
            </a:r>
            <a:r>
              <a:rPr lang="en-US" kern="0" dirty="0" err="1" smtClean="0">
                <a:latin typeface="+mn-lt"/>
                <a:cs typeface="+mn-cs"/>
              </a:rPr>
              <a:t>información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hacia</a:t>
            </a:r>
            <a:r>
              <a:rPr lang="en-US" kern="0" dirty="0" smtClean="0">
                <a:latin typeface="+mn-lt"/>
                <a:cs typeface="+mn-cs"/>
              </a:rPr>
              <a:t> la DB </a:t>
            </a:r>
            <a:r>
              <a:rPr lang="en-US" kern="0" dirty="0" err="1" smtClean="0">
                <a:latin typeface="+mn-lt"/>
                <a:cs typeface="+mn-cs"/>
              </a:rPr>
              <a:t>remota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err="1" smtClean="0">
                <a:latin typeface="+mn-lt"/>
                <a:cs typeface="+mn-cs"/>
              </a:rPr>
              <a:t>SubmitSQL</a:t>
            </a:r>
            <a:r>
              <a:rPr lang="en-US" kern="0" dirty="0" smtClean="0">
                <a:latin typeface="+mn-lt"/>
                <a:cs typeface="+mn-cs"/>
              </a:rPr>
              <a:t>: </a:t>
            </a:r>
            <a:r>
              <a:rPr lang="en-US" kern="0" dirty="0" err="1" smtClean="0">
                <a:latin typeface="+mn-lt"/>
                <a:cs typeface="+mn-cs"/>
              </a:rPr>
              <a:t>envía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una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sentencia</a:t>
            </a:r>
            <a:r>
              <a:rPr lang="en-US" kern="0" dirty="0" smtClean="0">
                <a:latin typeface="+mn-lt"/>
                <a:cs typeface="+mn-cs"/>
              </a:rPr>
              <a:t> </a:t>
            </a: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tabLst/>
              <a:defRPr/>
            </a:pPr>
            <a:r>
              <a:rPr lang="en-US" kern="0" dirty="0" smtClean="0">
                <a:latin typeface="+mn-lt"/>
                <a:cs typeface="+mn-cs"/>
              </a:rPr>
              <a:t>	TS-SQL al </a:t>
            </a:r>
            <a:r>
              <a:rPr lang="en-US" kern="0" dirty="0" err="1" smtClean="0">
                <a:latin typeface="+mn-lt"/>
                <a:cs typeface="+mn-cs"/>
              </a:rPr>
              <a:t>servidor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remoto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tabla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 la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vez</a:t>
            </a:r>
            <a:endParaRPr kumimoji="0" lang="en-US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Tracking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n-US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cambios</a:t>
            </a:r>
            <a:r>
              <a:rPr kumimoji="0" lang="en-US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locales</a:t>
            </a: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smtClean="0">
                <a:latin typeface="+mn-lt"/>
                <a:cs typeface="+mn-cs"/>
              </a:rPr>
              <a:t>No </a:t>
            </a:r>
            <a:r>
              <a:rPr lang="en-US" kern="0" dirty="0" err="1" smtClean="0">
                <a:latin typeface="+mn-lt"/>
                <a:cs typeface="+mn-cs"/>
              </a:rPr>
              <a:t>provee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resolución</a:t>
            </a:r>
            <a:r>
              <a:rPr lang="en-US" kern="0" dirty="0" smtClean="0">
                <a:latin typeface="+mn-lt"/>
                <a:cs typeface="+mn-cs"/>
              </a:rPr>
              <a:t> de </a:t>
            </a:r>
            <a:r>
              <a:rPr lang="en-US" kern="0" dirty="0" err="1" smtClean="0">
                <a:latin typeface="+mn-lt"/>
                <a:cs typeface="+mn-cs"/>
              </a:rPr>
              <a:t>conflictos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err="1" smtClean="0">
                <a:latin typeface="+mn-lt"/>
                <a:cs typeface="+mn-cs"/>
              </a:rPr>
              <a:t>Limitaciones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modificando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esquemas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78178" name="Picture 2" descr="Remote Data Access (RDA) architectu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06566" y="2133600"/>
            <a:ext cx="2343013" cy="4133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es-E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SQL Server Compact 3.5 </a:t>
            </a:r>
            <a:r>
              <a:rPr lang="es-ES" dirty="0" err="1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Merge</a:t>
            </a:r>
            <a:r>
              <a:rPr lang="es-E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</a:t>
            </a:r>
            <a:endParaRPr lang="en-US" dirty="0" smtClean="0"/>
          </a:p>
        </p:txBody>
      </p:sp>
      <p:sp>
        <p:nvSpPr>
          <p:cNvPr id="16" name="Rectangle 3"/>
          <p:cNvSpPr txBox="1">
            <a:spLocks/>
          </p:cNvSpPr>
          <p:nvPr/>
        </p:nvSpPr>
        <p:spPr bwMode="auto">
          <a:xfrm>
            <a:off x="990600" y="2209800"/>
            <a:ext cx="7848600" cy="41084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Georgia" pitchFamily="18" charset="0"/>
              <a:buChar char="•"/>
              <a:tabLst/>
              <a:defRPr/>
            </a:pP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Sincronización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información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entre</a:t>
            </a: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tabLst/>
              <a:defRPr/>
            </a:pPr>
            <a:r>
              <a:rPr lang="en-US" kern="0" dirty="0" smtClean="0">
                <a:latin typeface="+mn-lt"/>
                <a:cs typeface="+mn-cs"/>
              </a:rPr>
              <a:t>   el </a:t>
            </a:r>
            <a:r>
              <a:rPr lang="en-US" kern="0" dirty="0" err="1" smtClean="0">
                <a:latin typeface="+mn-lt"/>
                <a:cs typeface="+mn-cs"/>
              </a:rPr>
              <a:t>dispositivo</a:t>
            </a:r>
            <a:r>
              <a:rPr lang="en-US" kern="0" dirty="0" smtClean="0">
                <a:latin typeface="+mn-lt"/>
                <a:cs typeface="+mn-cs"/>
              </a:rPr>
              <a:t> y el SQL Server </a:t>
            </a:r>
            <a:r>
              <a:rPr lang="en-US" kern="0" dirty="0" err="1" smtClean="0">
                <a:latin typeface="+mn-lt"/>
                <a:cs typeface="+mn-cs"/>
              </a:rPr>
              <a:t>remoto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err="1" smtClean="0">
                <a:latin typeface="+mn-lt"/>
                <a:cs typeface="+mn-cs"/>
              </a:rPr>
              <a:t>Replicación</a:t>
            </a:r>
            <a:r>
              <a:rPr lang="en-US" kern="0" dirty="0" smtClean="0">
                <a:latin typeface="+mn-lt"/>
                <a:cs typeface="+mn-cs"/>
              </a:rPr>
              <a:t> de </a:t>
            </a:r>
            <a:r>
              <a:rPr lang="en-US" kern="0" dirty="0" err="1" smtClean="0">
                <a:latin typeface="+mn-lt"/>
                <a:cs typeface="+mn-cs"/>
              </a:rPr>
              <a:t>múltiples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tablas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err="1" smtClean="0">
                <a:latin typeface="+mn-lt"/>
                <a:cs typeface="+mn-cs"/>
              </a:rPr>
              <a:t>Capacidades</a:t>
            </a:r>
            <a:r>
              <a:rPr lang="en-US" kern="0" dirty="0" smtClean="0">
                <a:latin typeface="+mn-lt"/>
                <a:cs typeface="+mn-cs"/>
              </a:rPr>
              <a:t> de </a:t>
            </a:r>
            <a:r>
              <a:rPr lang="en-US" kern="0" dirty="0" err="1" smtClean="0">
                <a:latin typeface="+mn-lt"/>
                <a:cs typeface="+mn-cs"/>
              </a:rPr>
              <a:t>resolución</a:t>
            </a:r>
            <a:r>
              <a:rPr lang="en-US" kern="0" dirty="0" smtClean="0">
                <a:latin typeface="+mn-lt"/>
                <a:cs typeface="+mn-cs"/>
              </a:rPr>
              <a:t> de </a:t>
            </a: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tabLst/>
              <a:defRPr/>
            </a:pPr>
            <a:r>
              <a:rPr lang="en-US" kern="0" dirty="0" smtClean="0">
                <a:latin typeface="+mn-lt"/>
                <a:cs typeface="+mn-cs"/>
              </a:rPr>
              <a:t>    </a:t>
            </a:r>
            <a:r>
              <a:rPr lang="en-US" kern="0" dirty="0" err="1" smtClean="0">
                <a:latin typeface="+mn-lt"/>
                <a:cs typeface="+mn-cs"/>
              </a:rPr>
              <a:t>conflictos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escalables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err="1" smtClean="0">
                <a:latin typeface="+mn-lt"/>
                <a:cs typeface="+mn-cs"/>
              </a:rPr>
              <a:t>Provee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herramientas</a:t>
            </a:r>
            <a:r>
              <a:rPr lang="en-US" kern="0" dirty="0" smtClean="0">
                <a:latin typeface="+mn-lt"/>
                <a:cs typeface="+mn-cs"/>
              </a:rPr>
              <a:t> de </a:t>
            </a:r>
            <a:r>
              <a:rPr lang="en-US" kern="0" dirty="0" err="1" smtClean="0">
                <a:latin typeface="+mn-lt"/>
                <a:cs typeface="+mn-cs"/>
              </a:rPr>
              <a:t>monitoreo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err="1" smtClean="0">
                <a:latin typeface="+mn-lt"/>
                <a:cs typeface="+mn-cs"/>
              </a:rPr>
              <a:t>Soporte</a:t>
            </a:r>
            <a:r>
              <a:rPr lang="en-US" kern="0" dirty="0" smtClean="0">
                <a:latin typeface="+mn-lt"/>
                <a:cs typeface="+mn-cs"/>
              </a:rPr>
              <a:t> de </a:t>
            </a:r>
            <a:r>
              <a:rPr lang="en-US" kern="0" dirty="0" err="1" smtClean="0">
                <a:latin typeface="+mn-lt"/>
                <a:cs typeface="+mn-cs"/>
              </a:rPr>
              <a:t>cambios</a:t>
            </a:r>
            <a:r>
              <a:rPr lang="en-US" kern="0" dirty="0" smtClean="0">
                <a:latin typeface="+mn-lt"/>
                <a:cs typeface="+mn-cs"/>
              </a:rPr>
              <a:t> de </a:t>
            </a:r>
            <a:r>
              <a:rPr lang="en-US" kern="0" dirty="0" err="1" smtClean="0">
                <a:latin typeface="+mn-lt"/>
                <a:cs typeface="+mn-cs"/>
              </a:rPr>
              <a:t>esquemas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err="1" smtClean="0">
                <a:latin typeface="+mn-lt"/>
                <a:cs typeface="+mn-cs"/>
              </a:rPr>
              <a:t>Filtrado</a:t>
            </a:r>
            <a:r>
              <a:rPr lang="en-US" kern="0" dirty="0" smtClean="0">
                <a:latin typeface="+mn-lt"/>
                <a:cs typeface="+mn-cs"/>
              </a:rPr>
              <a:t> de </a:t>
            </a:r>
            <a:r>
              <a:rPr lang="en-US" kern="0" dirty="0" err="1" smtClean="0">
                <a:latin typeface="+mn-lt"/>
                <a:cs typeface="+mn-cs"/>
              </a:rPr>
              <a:t>filas</a:t>
            </a:r>
            <a:r>
              <a:rPr lang="en-US" kern="0" dirty="0" smtClean="0">
                <a:latin typeface="+mn-lt"/>
                <a:cs typeface="+mn-cs"/>
              </a:rPr>
              <a:t> y </a:t>
            </a:r>
            <a:r>
              <a:rPr lang="en-US" kern="0" dirty="0" err="1" smtClean="0">
                <a:latin typeface="+mn-lt"/>
                <a:cs typeface="+mn-cs"/>
              </a:rPr>
              <a:t>columnas</a:t>
            </a:r>
            <a:r>
              <a:rPr lang="en-US" kern="0" dirty="0" smtClean="0">
                <a:latin typeface="+mn-lt"/>
                <a:cs typeface="+mn-cs"/>
              </a:rPr>
              <a:t> </a:t>
            </a: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r>
              <a:rPr lang="en-US" kern="0" dirty="0" err="1" smtClean="0">
                <a:latin typeface="+mn-lt"/>
                <a:cs typeface="+mn-cs"/>
              </a:rPr>
              <a:t>Requiere</a:t>
            </a:r>
            <a:r>
              <a:rPr lang="en-US" kern="0" dirty="0" smtClean="0">
                <a:latin typeface="+mn-lt"/>
                <a:cs typeface="+mn-cs"/>
              </a:rPr>
              <a:t> mayor </a:t>
            </a:r>
            <a:r>
              <a:rPr lang="en-US" kern="0" dirty="0" err="1" smtClean="0">
                <a:latin typeface="+mn-lt"/>
                <a:cs typeface="+mn-cs"/>
              </a:rPr>
              <a:t>configuración</a:t>
            </a:r>
            <a:r>
              <a:rPr lang="en-US" kern="0" dirty="0" smtClean="0">
                <a:latin typeface="+mn-lt"/>
                <a:cs typeface="+mn-cs"/>
              </a:rPr>
              <a:t> del </a:t>
            </a: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tabLst/>
              <a:defRPr/>
            </a:pPr>
            <a:r>
              <a:rPr lang="en-US" kern="0" dirty="0" smtClean="0">
                <a:latin typeface="+mn-lt"/>
                <a:cs typeface="+mn-cs"/>
              </a:rPr>
              <a:t>    </a:t>
            </a:r>
            <a:r>
              <a:rPr lang="en-US" kern="0" dirty="0" err="1" smtClean="0">
                <a:latin typeface="+mn-lt"/>
                <a:cs typeface="+mn-cs"/>
              </a:rPr>
              <a:t>lado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remoto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para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su</a:t>
            </a:r>
            <a:r>
              <a:rPr lang="en-US" kern="0" dirty="0" smtClean="0">
                <a:latin typeface="+mn-lt"/>
                <a:cs typeface="+mn-cs"/>
              </a:rPr>
              <a:t> </a:t>
            </a:r>
            <a:r>
              <a:rPr lang="en-US" kern="0" dirty="0" err="1" smtClean="0">
                <a:latin typeface="+mn-lt"/>
                <a:cs typeface="+mn-cs"/>
              </a:rPr>
              <a:t>uso</a:t>
            </a: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endParaRPr lang="en-US" kern="0" dirty="0" smtClean="0">
              <a:latin typeface="+mn-lt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34950" marR="0" lvl="0" indent="-23495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>
                <a:srgbClr val="A04DA3"/>
              </a:buClr>
              <a:buSzTx/>
              <a:buFont typeface="Arial" pitchFamily="34" charset="0"/>
              <a:buChar char="•"/>
              <a:tabLst/>
              <a:defRPr/>
            </a:pP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44738" name="Picture 2" descr="Replication architectu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1981200"/>
            <a:ext cx="2438400" cy="386052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s-ES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Seguridad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n-US" dirty="0" smtClean="0"/>
              <a:t>Device Security Manager</a:t>
            </a:r>
          </a:p>
          <a:p>
            <a:pPr marL="527050" lvl="1" indent="-234950" eaLnBrk="1" hangingPunct="1"/>
            <a:r>
              <a:rPr lang="en-US" sz="2800" dirty="0" err="1" smtClean="0"/>
              <a:t>Configuraciones</a:t>
            </a:r>
            <a:r>
              <a:rPr lang="en-US" sz="2800" dirty="0" smtClean="0"/>
              <a:t> de </a:t>
            </a:r>
            <a:r>
              <a:rPr lang="en-US" sz="2800" dirty="0" err="1" smtClean="0"/>
              <a:t>seguridad</a:t>
            </a:r>
            <a:endParaRPr lang="en-US" sz="2800" dirty="0" smtClean="0"/>
          </a:p>
          <a:p>
            <a:pPr marL="527050" lvl="1" indent="-234950" eaLnBrk="1" hangingPunct="1"/>
            <a:r>
              <a:rPr lang="en-US" sz="2800" dirty="0" err="1" smtClean="0"/>
              <a:t>Nos</a:t>
            </a:r>
            <a:r>
              <a:rPr lang="en-US" sz="2800" dirty="0" smtClean="0"/>
              <a:t> </a:t>
            </a:r>
            <a:r>
              <a:rPr lang="en-US" sz="2800" dirty="0" err="1" smtClean="0"/>
              <a:t>permite</a:t>
            </a:r>
            <a:r>
              <a:rPr lang="en-US" sz="2800" dirty="0" smtClean="0"/>
              <a:t> </a:t>
            </a:r>
            <a:r>
              <a:rPr lang="en-US" sz="2800" dirty="0" err="1" smtClean="0"/>
              <a:t>testear</a:t>
            </a:r>
            <a:r>
              <a:rPr lang="en-US" sz="2800" dirty="0" smtClean="0"/>
              <a:t> </a:t>
            </a:r>
            <a:r>
              <a:rPr lang="en-US" sz="2800" dirty="0" err="1" smtClean="0"/>
              <a:t>las</a:t>
            </a:r>
            <a:r>
              <a:rPr lang="en-US" sz="2800" dirty="0" smtClean="0"/>
              <a:t> </a:t>
            </a:r>
            <a:r>
              <a:rPr lang="en-US" sz="2800" dirty="0" err="1" smtClean="0"/>
              <a:t>aplicaciones</a:t>
            </a:r>
            <a:r>
              <a:rPr lang="en-US" sz="2800" dirty="0" smtClean="0"/>
              <a:t> </a:t>
            </a:r>
          </a:p>
          <a:p>
            <a:pPr marL="527050" lvl="1" indent="-234950" eaLnBrk="1" hangingPunct="1">
              <a:buNone/>
            </a:pPr>
            <a:r>
              <a:rPr lang="en-US" sz="2800" dirty="0" smtClean="0"/>
              <a:t>   en </a:t>
            </a:r>
            <a:r>
              <a:rPr lang="en-US" sz="2800" dirty="0" err="1" smtClean="0"/>
              <a:t>diferentes</a:t>
            </a:r>
            <a:r>
              <a:rPr lang="en-US" sz="2800" dirty="0" smtClean="0"/>
              <a:t> </a:t>
            </a:r>
            <a:r>
              <a:rPr lang="en-US" sz="2800" dirty="0" err="1" smtClean="0"/>
              <a:t>escenarios</a:t>
            </a:r>
            <a:r>
              <a:rPr lang="en-US" sz="2800" dirty="0" smtClean="0"/>
              <a:t>.</a:t>
            </a:r>
          </a:p>
          <a:p>
            <a:pPr marL="527050" lvl="1" indent="-234950" eaLnBrk="1" hangingPunct="1"/>
            <a:r>
              <a:rPr lang="en-US" sz="2800" dirty="0" err="1" smtClean="0"/>
              <a:t>Administración</a:t>
            </a:r>
            <a:r>
              <a:rPr lang="en-US" sz="2800" dirty="0" smtClean="0"/>
              <a:t> de </a:t>
            </a:r>
            <a:r>
              <a:rPr lang="en-US" sz="2800" dirty="0" err="1" smtClean="0"/>
              <a:t>certificados</a:t>
            </a:r>
            <a:endParaRPr lang="en-US" sz="2800" dirty="0" smtClean="0"/>
          </a:p>
          <a:p>
            <a:pPr marL="234950" indent="-234950" eaLnBrk="1" hangingPunct="1"/>
            <a:r>
              <a:rPr lang="en-US" dirty="0" err="1" smtClean="0"/>
              <a:t>CabSignTool</a:t>
            </a:r>
            <a:endParaRPr lang="en-US" dirty="0" smtClean="0"/>
          </a:p>
          <a:p>
            <a:pPr marL="527050" lvl="1" indent="-234950" eaLnBrk="1" hangingPunct="1"/>
            <a:r>
              <a:rPr lang="en-US" sz="2800" dirty="0" err="1" smtClean="0"/>
              <a:t>Herramienta</a:t>
            </a:r>
            <a:r>
              <a:rPr lang="en-US" sz="2800" dirty="0" smtClean="0"/>
              <a:t> </a:t>
            </a:r>
            <a:r>
              <a:rPr lang="en-US" sz="2800" dirty="0" err="1" smtClean="0"/>
              <a:t>para</a:t>
            </a:r>
            <a:r>
              <a:rPr lang="en-US" sz="2800" dirty="0" smtClean="0"/>
              <a:t> </a:t>
            </a:r>
            <a:r>
              <a:rPr lang="en-US" sz="2800" dirty="0" err="1" smtClean="0"/>
              <a:t>firmar</a:t>
            </a:r>
            <a:r>
              <a:rPr lang="en-US" sz="2800" dirty="0" smtClean="0"/>
              <a:t> </a:t>
            </a:r>
            <a:r>
              <a:rPr lang="en-US" sz="2800" dirty="0" err="1" smtClean="0"/>
              <a:t>dll</a:t>
            </a:r>
            <a:r>
              <a:rPr lang="en-US" sz="2800" dirty="0" smtClean="0"/>
              <a:t>, exe, cab..</a:t>
            </a:r>
          </a:p>
          <a:p>
            <a:pPr marL="527050" lvl="1" indent="-234950" eaLnBrk="1" hangingPunct="1"/>
            <a:r>
              <a:rPr lang="en-US" sz="2800" dirty="0" err="1" smtClean="0"/>
              <a:t>Línea</a:t>
            </a:r>
            <a:r>
              <a:rPr lang="en-US" sz="2800" dirty="0" smtClean="0"/>
              <a:t> de </a:t>
            </a:r>
            <a:r>
              <a:rPr lang="en-US" sz="2800" dirty="0" err="1" smtClean="0"/>
              <a:t>comando</a:t>
            </a:r>
            <a:endParaRPr lang="en-US" sz="2800" dirty="0" smtClean="0"/>
          </a:p>
          <a:p>
            <a:pPr marL="527050" lvl="1" indent="-234950" eaLnBrk="1" hangingPunct="1">
              <a:buNone/>
            </a:pPr>
            <a:endParaRPr lang="en-US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err="1" smtClean="0"/>
              <a:t>Recursos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ES" dirty="0" smtClean="0"/>
              <a:t>Mobile </a:t>
            </a:r>
            <a:r>
              <a:rPr lang="es-ES" dirty="0" err="1" smtClean="0"/>
              <a:t>Client</a:t>
            </a:r>
            <a:r>
              <a:rPr lang="es-ES" dirty="0" smtClean="0"/>
              <a:t> Software </a:t>
            </a:r>
            <a:r>
              <a:rPr lang="es-ES" dirty="0" err="1" smtClean="0"/>
              <a:t>Factory</a:t>
            </a:r>
            <a:endParaRPr lang="es-ES" dirty="0" smtClean="0"/>
          </a:p>
          <a:p>
            <a:pPr marL="527050" lvl="1" indent="-234950" eaLnBrk="1" hangingPunct="1"/>
            <a:r>
              <a:rPr lang="es-AR" sz="2000" dirty="0" smtClean="0"/>
              <a:t>http://msnd2.microsoft.com/en-us/library/aa480471.aspx</a:t>
            </a:r>
          </a:p>
          <a:p>
            <a:pPr marL="234950" indent="-234950" eaLnBrk="1" hangingPunct="1"/>
            <a:r>
              <a:rPr lang="es-ES" sz="2200" b="1" dirty="0" smtClean="0"/>
              <a:t> </a:t>
            </a:r>
            <a:r>
              <a:rPr lang="es-ES" dirty="0" smtClean="0"/>
              <a:t>MSDN</a:t>
            </a:r>
          </a:p>
          <a:p>
            <a:pPr marL="527050" lvl="1" indent="-234950" eaLnBrk="1" hangingPunct="1"/>
            <a:r>
              <a:rPr lang="es-ES" sz="2000" dirty="0" smtClean="0"/>
              <a:t>http://msdn2.microsoft.com/en-us/library/bb158486.aspx</a:t>
            </a:r>
          </a:p>
          <a:p>
            <a:pPr marL="234950" indent="-234950" eaLnBrk="1" hangingPunct="1"/>
            <a:r>
              <a:rPr lang="es-ES" dirty="0" smtClean="0"/>
              <a:t>Windows Mobile</a:t>
            </a:r>
          </a:p>
          <a:p>
            <a:pPr marL="527050" lvl="1" indent="-234950" eaLnBrk="1" hangingPunct="1"/>
            <a:r>
              <a:rPr lang="es-ES" sz="2000" dirty="0" smtClean="0"/>
              <a:t>http://www.microsoft.com/windowsmobile/default.mspx</a:t>
            </a:r>
          </a:p>
          <a:p>
            <a:pPr marL="234950" indent="-234950" eaLnBrk="1" hangingPunct="1"/>
            <a:r>
              <a:rPr lang="es-ES" dirty="0" smtClean="0"/>
              <a:t>Centro de desarrolladores</a:t>
            </a:r>
          </a:p>
          <a:p>
            <a:pPr marL="527050" lvl="1" indent="-234950" eaLnBrk="1" hangingPunct="1"/>
            <a:r>
              <a:rPr lang="es-ES" sz="2000" dirty="0" smtClean="0"/>
              <a:t>http://www.microsoft.com/windowsmobile/developers/default.mspx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 err="1" smtClean="0"/>
              <a:t>Conclusiones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s-ES" dirty="0" smtClean="0"/>
              <a:t>Windows Mobile 6 nos provee de  una plataforma robusta y escalable</a:t>
            </a:r>
          </a:p>
          <a:p>
            <a:pPr marL="234950" indent="-234950" eaLnBrk="1" hangingPunct="1"/>
            <a:r>
              <a:rPr lang="es-AR" dirty="0" smtClean="0"/>
              <a:t>Varias herramientas</a:t>
            </a:r>
          </a:p>
          <a:p>
            <a:pPr marL="234950" indent="-234950" eaLnBrk="1" hangingPunct="1"/>
            <a:r>
              <a:rPr lang="es-AR" smtClean="0"/>
              <a:t>Visual </a:t>
            </a:r>
            <a:r>
              <a:rPr lang="es-AR" dirty="0" smtClean="0"/>
              <a:t>Studio 2008, herramienta por excelencia para desarrollar aplicaciones móviles</a:t>
            </a:r>
          </a:p>
          <a:p>
            <a:pPr marL="234950" indent="-234950" eaLnBrk="1" hangingPunct="1"/>
            <a:r>
              <a:rPr lang="es-AR" dirty="0" smtClean="0"/>
              <a:t>Diferentes soluciones para cada escenario</a:t>
            </a:r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ES" dirty="0" smtClean="0"/>
          </a:p>
          <a:p>
            <a:pPr marL="234950" indent="-234950" eaLnBrk="1" hangingPunct="1"/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 bwMode="auto">
          <a:xfrm>
            <a:off x="1752600" y="1066800"/>
            <a:ext cx="6019800" cy="147002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sz="6000" dirty="0" smtClean="0">
                <a:solidFill>
                  <a:schemeClr val="bg1"/>
                </a:solidFill>
              </a:rPr>
              <a:t>Muchas Gracias!</a:t>
            </a:r>
            <a:endParaRPr lang="en-US" sz="6000" dirty="0" smtClean="0">
              <a:solidFill>
                <a:schemeClr val="bg1"/>
              </a:solidFill>
            </a:endParaRPr>
          </a:p>
        </p:txBody>
      </p:sp>
      <p:sp>
        <p:nvSpPr>
          <p:cNvPr id="33795" name="Rectangle 3"/>
          <p:cNvSpPr>
            <a:spLocks noGrp="1"/>
          </p:cNvSpPr>
          <p:nvPr>
            <p:ph type="subTitle" idx="1"/>
          </p:nvPr>
        </p:nvSpPr>
        <p:spPr bwMode="auto"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109538" algn="l" eaLnBrk="1" hangingPunct="1"/>
            <a:endParaRPr lang="de-CH" dirty="0" smtClean="0"/>
          </a:p>
          <a:p>
            <a:pPr marL="109538" algn="l" eaLnBrk="1" hangingPunct="1"/>
            <a:r>
              <a:rPr lang="de-CH" sz="3200" dirty="0" smtClean="0"/>
              <a:t>Aplicaciones Móviles</a:t>
            </a:r>
            <a:endParaRPr lang="de-CH" sz="3200" dirty="0" smtClean="0"/>
          </a:p>
          <a:p>
            <a:pPr marL="109538" algn="l" eaLnBrk="1" hangingPunct="1"/>
            <a:endParaRPr lang="en-US" sz="3200" dirty="0" smtClean="0"/>
          </a:p>
        </p:txBody>
      </p:sp>
      <p:pic>
        <p:nvPicPr>
          <p:cNvPr id="33796" name="4 Imagen" descr="msdn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6200" y="6019800"/>
            <a:ext cx="13049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Introducción a Windows Mobile 6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AR" dirty="0" smtClean="0"/>
              <a:t>Plataforma basada en Windows </a:t>
            </a:r>
            <a:r>
              <a:rPr lang="es-AR" smtClean="0"/>
              <a:t>CE 5.0</a:t>
            </a:r>
            <a:endParaRPr lang="es-AR" dirty="0" smtClean="0"/>
          </a:p>
          <a:p>
            <a:pPr marL="234950" indent="-234950" eaLnBrk="1" hangingPunct="1"/>
            <a:r>
              <a:rPr lang="es-AR" dirty="0" err="1" smtClean="0"/>
              <a:t>.Net</a:t>
            </a:r>
            <a:r>
              <a:rPr lang="es-AR" dirty="0" smtClean="0"/>
              <a:t> Compact Framework 2.0 SP2 + SQL Server 2005 3.1 en ROM</a:t>
            </a:r>
          </a:p>
          <a:p>
            <a:pPr marL="234950" indent="-234950" eaLnBrk="1" hangingPunct="1"/>
            <a:r>
              <a:rPr lang="es-AR" dirty="0" smtClean="0"/>
              <a:t>25% de arranque más rápido</a:t>
            </a:r>
          </a:p>
          <a:p>
            <a:pPr marL="234950" indent="-234950" eaLnBrk="1" hangingPunct="1"/>
            <a:r>
              <a:rPr lang="es-AR" dirty="0" smtClean="0"/>
              <a:t>Reducción de tiempos y costos</a:t>
            </a:r>
          </a:p>
          <a:p>
            <a:pPr marL="234950" indent="-234950" eaLnBrk="1" hangingPunct="1"/>
            <a:r>
              <a:rPr lang="es-AR" dirty="0" smtClean="0"/>
              <a:t>Simplificación de diseño e implementación</a:t>
            </a:r>
          </a:p>
          <a:p>
            <a:pPr marL="234950" indent="-234950" eaLnBrk="1" hangingPunct="1"/>
            <a:r>
              <a:rPr lang="es-AR" dirty="0" smtClean="0"/>
              <a:t>Diversos modelos de equipos soportados</a:t>
            </a:r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Introducción a Windows Mobile 6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AR" dirty="0" smtClean="0"/>
              <a:t>Compatibilidad con Windows Mobile 5</a:t>
            </a:r>
          </a:p>
          <a:p>
            <a:pPr marL="234950" indent="-234950" eaLnBrk="1" hangingPunct="1"/>
            <a:r>
              <a:rPr lang="es-AR" dirty="0" smtClean="0"/>
              <a:t>Soporte de base de datos</a:t>
            </a:r>
          </a:p>
          <a:p>
            <a:pPr marL="234950" indent="-234950" eaLnBrk="1" hangingPunct="1"/>
            <a:r>
              <a:rPr lang="es-AR" dirty="0" smtClean="0"/>
              <a:t>Depuración y emulación</a:t>
            </a:r>
          </a:p>
          <a:p>
            <a:pPr marL="234950" indent="-234950" eaLnBrk="1" hangingPunct="1"/>
            <a:r>
              <a:rPr lang="es-AR" dirty="0" smtClean="0"/>
              <a:t>Lenguajes</a:t>
            </a:r>
          </a:p>
          <a:p>
            <a:pPr marL="527050" lvl="1" indent="-234950" eaLnBrk="1" hangingPunct="1"/>
            <a:r>
              <a:rPr lang="es-AR" dirty="0" smtClean="0"/>
              <a:t>C++</a:t>
            </a:r>
          </a:p>
          <a:p>
            <a:pPr marL="527050" lvl="1" indent="-234950" eaLnBrk="1" hangingPunct="1"/>
            <a:r>
              <a:rPr lang="es-AR" dirty="0" smtClean="0"/>
              <a:t>C#</a:t>
            </a:r>
          </a:p>
          <a:p>
            <a:pPr marL="527050" lvl="1" indent="-234950" eaLnBrk="1" hangingPunct="1"/>
            <a:r>
              <a:rPr lang="es-AR" dirty="0" err="1" smtClean="0"/>
              <a:t>VB.Net</a:t>
            </a:r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0668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Nuevas características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marL="234950" indent="-234950" eaLnBrk="1" hangingPunct="1"/>
            <a:r>
              <a:rPr lang="es-AR" dirty="0" err="1" smtClean="0"/>
              <a:t>Emulator</a:t>
            </a:r>
            <a:r>
              <a:rPr lang="es-AR" dirty="0" smtClean="0"/>
              <a:t> 2.0</a:t>
            </a:r>
          </a:p>
          <a:p>
            <a:pPr marL="527050" lvl="1" indent="-234950" eaLnBrk="1" hangingPunct="1"/>
            <a:r>
              <a:rPr lang="es-AR" dirty="0" smtClean="0"/>
              <a:t>Estado de batería</a:t>
            </a:r>
          </a:p>
          <a:p>
            <a:pPr marL="527050" lvl="1" indent="-234950" eaLnBrk="1" hangingPunct="1"/>
            <a:r>
              <a:rPr lang="es-AR" dirty="0" smtClean="0"/>
              <a:t>Puertos COM</a:t>
            </a:r>
          </a:p>
          <a:p>
            <a:pPr marL="527050" lvl="1" indent="-234950" eaLnBrk="1" hangingPunct="1"/>
            <a:r>
              <a:rPr lang="es-AR" dirty="0" smtClean="0"/>
              <a:t>Emulación de perfil telefónico</a:t>
            </a:r>
          </a:p>
          <a:p>
            <a:pPr marL="527050" lvl="1" indent="-234950" eaLnBrk="1" hangingPunct="1"/>
            <a:r>
              <a:rPr lang="es-AR" dirty="0" smtClean="0"/>
              <a:t>~40% más rápido que </a:t>
            </a:r>
            <a:r>
              <a:rPr lang="es-AR" dirty="0" err="1" smtClean="0"/>
              <a:t>Emulator</a:t>
            </a:r>
            <a:r>
              <a:rPr lang="es-AR" dirty="0" smtClean="0"/>
              <a:t> 1.0</a:t>
            </a:r>
          </a:p>
          <a:p>
            <a:pPr marL="234950" indent="-234950" eaLnBrk="1" hangingPunct="1"/>
            <a:r>
              <a:rPr lang="es-AR" dirty="0" smtClean="0"/>
              <a:t>API de sonido</a:t>
            </a:r>
          </a:p>
          <a:p>
            <a:pPr marL="527050" lvl="1" indent="-234950" eaLnBrk="1" hangingPunct="1"/>
            <a:r>
              <a:rPr lang="es-AR" dirty="0" smtClean="0"/>
              <a:t>MID, WMA, MP3, WAV</a:t>
            </a:r>
          </a:p>
          <a:p>
            <a:pPr marL="234950" indent="-234950" eaLnBrk="1" hangingPunct="1"/>
            <a:r>
              <a:rPr lang="es-AR" dirty="0" smtClean="0"/>
              <a:t>Versión reducida de WISP de </a:t>
            </a:r>
            <a:r>
              <a:rPr lang="es-AR" dirty="0" err="1" smtClean="0"/>
              <a:t>Tablet</a:t>
            </a:r>
            <a:r>
              <a:rPr lang="es-AR" dirty="0" smtClean="0"/>
              <a:t> </a:t>
            </a:r>
            <a:r>
              <a:rPr lang="es-AR" dirty="0" err="1" smtClean="0"/>
              <a:t>Pc</a:t>
            </a:r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>
              <a:buNone/>
            </a:pPr>
            <a:endParaRPr lang="es-AR" dirty="0" smtClean="0"/>
          </a:p>
          <a:p>
            <a:pPr marL="527050" lvl="1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457200" y="10668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de-CH" dirty="0" smtClean="0"/>
              <a:t>Nuevas características</a:t>
            </a:r>
            <a:endParaRPr lang="en-US" dirty="0" smtClean="0"/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 bwMode="auto">
          <a:xfrm>
            <a:off x="990600" y="2209800"/>
            <a:ext cx="7848600" cy="4108450"/>
          </a:xfrm>
          <a:noFill/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34950" indent="-234950" eaLnBrk="1" hangingPunct="1"/>
            <a:r>
              <a:rPr lang="es-AR" dirty="0" smtClean="0"/>
              <a:t>Soporte básico de AJAX Mobile Internet Explorer </a:t>
            </a:r>
          </a:p>
          <a:p>
            <a:pPr marL="234950" indent="-234950" eaLnBrk="1" hangingPunct="1"/>
            <a:r>
              <a:rPr lang="es-AR" dirty="0" smtClean="0"/>
              <a:t>Cifrado de tarjetas de almacenamiento</a:t>
            </a:r>
          </a:p>
          <a:p>
            <a:pPr marL="234950" indent="-234950" eaLnBrk="1" hangingPunct="1"/>
            <a:r>
              <a:rPr lang="es-AR" dirty="0" smtClean="0"/>
              <a:t>Nuevos monitores del </a:t>
            </a:r>
            <a:r>
              <a:rPr lang="es-AR" dirty="0" err="1" smtClean="0"/>
              <a:t>State</a:t>
            </a:r>
            <a:r>
              <a:rPr lang="es-AR" dirty="0" smtClean="0"/>
              <a:t> &amp; </a:t>
            </a:r>
            <a:r>
              <a:rPr lang="es-AR" dirty="0" err="1" smtClean="0"/>
              <a:t>Notification</a:t>
            </a:r>
            <a:r>
              <a:rPr lang="es-AR" dirty="0" smtClean="0"/>
              <a:t> </a:t>
            </a:r>
            <a:r>
              <a:rPr lang="es-AR" dirty="0" err="1" smtClean="0"/>
              <a:t>Broker</a:t>
            </a:r>
            <a:r>
              <a:rPr lang="es-AR" dirty="0" smtClean="0"/>
              <a:t> ( + de 40  )</a:t>
            </a:r>
          </a:p>
          <a:p>
            <a:pPr marL="527050" lvl="1" indent="-234950" eaLnBrk="1" hangingPunct="1"/>
            <a:r>
              <a:rPr lang="es-AR" dirty="0" smtClean="0"/>
              <a:t>Llamadas </a:t>
            </a:r>
            <a:r>
              <a:rPr lang="es-AR" dirty="0" err="1" smtClean="0"/>
              <a:t>VoIP</a:t>
            </a:r>
            <a:endParaRPr lang="es-AR" dirty="0" smtClean="0"/>
          </a:p>
          <a:p>
            <a:pPr marL="527050" lvl="1" indent="-234950" eaLnBrk="1" hangingPunct="1"/>
            <a:r>
              <a:rPr lang="es-AR" dirty="0" smtClean="0"/>
              <a:t>Bloqueo de teclado</a:t>
            </a:r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>
              <a:buNone/>
            </a:pPr>
            <a:endParaRPr lang="es-AR" dirty="0" smtClean="0"/>
          </a:p>
          <a:p>
            <a:pPr marL="527050" lvl="1" indent="-234950" eaLnBrk="1" hangingPunct="1"/>
            <a:endParaRPr lang="es-AR" dirty="0" smtClean="0"/>
          </a:p>
          <a:p>
            <a:pPr marL="234950" indent="-234950" eaLnBrk="1" hangingPunct="1"/>
            <a:endParaRPr lang="es-AR" dirty="0" smtClean="0"/>
          </a:p>
          <a:p>
            <a:pPr marL="234950" indent="-234950" eaLnBrk="1" hangingPunct="1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381000" y="10668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de-CH" dirty="0" smtClean="0"/>
              <a:t>Nueva convención de nombres</a:t>
            </a:r>
            <a:endParaRPr lang="en-US" dirty="0" smtClean="0"/>
          </a:p>
        </p:txBody>
      </p:sp>
      <p:graphicFrame>
        <p:nvGraphicFramePr>
          <p:cNvPr id="4" name="Group 53"/>
          <p:cNvGraphicFramePr>
            <a:graphicFrameLocks noGrp="1"/>
          </p:cNvGraphicFramePr>
          <p:nvPr/>
        </p:nvGraphicFramePr>
        <p:xfrm>
          <a:off x="609600" y="2895601"/>
          <a:ext cx="7572375" cy="2420105"/>
        </p:xfrm>
        <a:graphic>
          <a:graphicData uri="http://schemas.openxmlformats.org/drawingml/2006/table">
            <a:tbl>
              <a:tblPr/>
              <a:tblGrid>
                <a:gridCol w="3733800"/>
                <a:gridCol w="3838575"/>
              </a:tblGrid>
              <a:tr h="277375">
                <a:tc>
                  <a:txBody>
                    <a:bodyPr/>
                    <a:lstStyle/>
                    <a:p>
                      <a:pPr marL="0" marR="0" lvl="0" indent="1095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de-CH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5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C8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095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6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C8DF"/>
                    </a:solidFill>
                  </a:tcPr>
                </a:tc>
              </a:tr>
              <a:tr h="695613">
                <a:tc>
                  <a:txBody>
                    <a:bodyPr/>
                    <a:lstStyle/>
                    <a:p>
                      <a:pPr marL="0" marR="0" lvl="0" indent="1095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5 Smartphone</a:t>
                      </a:r>
                    </a:p>
                    <a:p>
                      <a:pPr marL="0" marR="0" lvl="0" indent="1095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Telefonía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: Si      |    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Pantalla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táctil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: No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29051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6 Standard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93599">
                <a:tc>
                  <a:txBody>
                    <a:bodyPr/>
                    <a:lstStyle/>
                    <a:p>
                      <a:pPr marL="111125" marR="0" lvl="0" indent="-1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5 Pocket Pc Phone Edition</a:t>
                      </a:r>
                    </a:p>
                    <a:p>
                      <a:pPr marL="111125" marR="0" lvl="0" indent="-1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Telefonía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: Si      |    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Pantalla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táctil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: Si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29051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6 Professional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95613">
                <a:tc>
                  <a:txBody>
                    <a:bodyPr/>
                    <a:lstStyle/>
                    <a:p>
                      <a:pPr marL="0" marR="0" lvl="0" indent="1095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5 Pocket PC</a:t>
                      </a:r>
                    </a:p>
                    <a:p>
                      <a:pPr marL="0" marR="0" lvl="0" indent="1095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  <a:defRPr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Telefonía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: No    |    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Pantalla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táctil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: Si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29051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 6 Classic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/>
          </p:cNvSpPr>
          <p:nvPr>
            <p:ph type="title"/>
          </p:nvPr>
        </p:nvSpPr>
        <p:spPr bwMode="auto">
          <a:xfrm>
            <a:off x="381000" y="1066800"/>
            <a:ext cx="8229600" cy="762000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eaLnBrk="1" hangingPunct="1">
              <a:defRPr/>
            </a:pPr>
            <a:r>
              <a:rPr lang="de-CH" dirty="0" smtClean="0"/>
              <a:t>Nueva agrupación de SDKs</a:t>
            </a:r>
            <a:endParaRPr lang="en-US" dirty="0" smtClean="0"/>
          </a:p>
        </p:txBody>
      </p:sp>
      <p:graphicFrame>
        <p:nvGraphicFramePr>
          <p:cNvPr id="4" name="Group 53"/>
          <p:cNvGraphicFramePr>
            <a:graphicFrameLocks noGrp="1"/>
          </p:cNvGraphicFramePr>
          <p:nvPr/>
        </p:nvGraphicFramePr>
        <p:xfrm>
          <a:off x="609600" y="2895601"/>
          <a:ext cx="7572375" cy="2420105"/>
        </p:xfrm>
        <a:graphic>
          <a:graphicData uri="http://schemas.openxmlformats.org/drawingml/2006/table">
            <a:tbl>
              <a:tblPr/>
              <a:tblGrid>
                <a:gridCol w="3733800"/>
                <a:gridCol w="3838575"/>
              </a:tblGrid>
              <a:tr h="277375">
                <a:tc>
                  <a:txBody>
                    <a:bodyPr/>
                    <a:lstStyle/>
                    <a:p>
                      <a:pPr marL="0" marR="0" lvl="0" indent="1095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de-CH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Plataforma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eorgia" pitchFamily="18" charset="0"/>
                      </a:endParaRP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C8D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109538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6.0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C8DF"/>
                    </a:solidFill>
                  </a:tcPr>
                </a:tc>
              </a:tr>
              <a:tr h="695613">
                <a:tc>
                  <a:txBody>
                    <a:bodyPr/>
                    <a:lstStyle/>
                    <a:p>
                      <a:pPr marL="0" marR="0" lvl="0" indent="1095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6  Standard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29051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6 Standard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93599">
                <a:tc>
                  <a:txBody>
                    <a:bodyPr/>
                    <a:lstStyle/>
                    <a:p>
                      <a:pPr marL="111125" marR="0" lvl="0" indent="-158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6 Professional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29051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6 Professional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95613">
                <a:tc>
                  <a:txBody>
                    <a:bodyPr/>
                    <a:lstStyle/>
                    <a:p>
                      <a:pPr marL="0" marR="0" lvl="0" indent="109538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>
                          <a:srgbClr val="A04DA3"/>
                        </a:buClr>
                        <a:buSzTx/>
                        <a:buFont typeface="Georgia" pitchFamily="18" charset="0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6 Classic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EEEFD7"/>
                        </a:gs>
                        <a:gs pos="100000">
                          <a:srgbClr val="D5D69C"/>
                        </a:gs>
                      </a:gsLst>
                      <a:lin ang="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290513" marR="0" lvl="0" indent="-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35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eorgia" pitchFamily="18" charset="0"/>
                        </a:rPr>
                        <a:t>Windows Mobile  6 Professional</a:t>
                      </a:r>
                    </a:p>
                  </a:txBody>
                  <a:tcPr anchor="ctr" horzOverflow="overflow">
                    <a:lnL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2"/>
          <p:cNvSpPr txBox="1">
            <a:spLocks/>
          </p:cNvSpPr>
          <p:nvPr/>
        </p:nvSpPr>
        <p:spPr bwMode="auto">
          <a:xfrm>
            <a:off x="609600" y="2057400"/>
            <a:ext cx="7543800" cy="762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  <a:scene3d>
              <a:camera prst="orthographicFront"/>
              <a:lightRig rig="threePt" dir="t"/>
            </a:scene3d>
            <a:sp3d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CH" sz="2800" kern="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SDKs divididos por soporte de pantalla táctil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ompany handbook">
  <a:themeElements>
    <a:clrScheme name="1_Company handbook 1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FFFFFF"/>
      </a:accent3>
      <a:accent4>
        <a:srgbClr val="000000"/>
      </a:accent4>
      <a:accent5>
        <a:srgbClr val="B3B3C4"/>
      </a:accent5>
      <a:accent6>
        <a:srgbClr val="3C7379"/>
      </a:accent6>
      <a:hlink>
        <a:srgbClr val="B547B8"/>
      </a:hlink>
      <a:folHlink>
        <a:srgbClr val="438255"/>
      </a:folHlink>
    </a:clrScheme>
    <a:fontScheme name="1_Company handbook">
      <a:majorFont>
        <a:latin typeface="Trebuchet MS"/>
        <a:ea typeface=""/>
        <a:cs typeface="Arial"/>
      </a:majorFont>
      <a:minorFont>
        <a:latin typeface="Georgi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mpany handbook 1">
        <a:dk1>
          <a:srgbClr val="000000"/>
        </a:dk1>
        <a:lt1>
          <a:srgbClr val="FFFFFF"/>
        </a:lt1>
        <a:dk2>
          <a:srgbClr val="424456"/>
        </a:dk2>
        <a:lt2>
          <a:srgbClr val="DEDEDE"/>
        </a:lt2>
        <a:accent1>
          <a:srgbClr val="53548A"/>
        </a:accent1>
        <a:accent2>
          <a:srgbClr val="438086"/>
        </a:accent2>
        <a:accent3>
          <a:srgbClr val="FFFFFF"/>
        </a:accent3>
        <a:accent4>
          <a:srgbClr val="000000"/>
        </a:accent4>
        <a:accent5>
          <a:srgbClr val="B3B3C4"/>
        </a:accent5>
        <a:accent6>
          <a:srgbClr val="3C7379"/>
        </a:accent6>
        <a:hlink>
          <a:srgbClr val="B547B8"/>
        </a:hlink>
        <a:folHlink>
          <a:srgbClr val="43825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mpany handbook">
  <a:themeElements>
    <a:clrScheme name="Company handbook 1">
      <a:dk1>
        <a:srgbClr val="000000"/>
      </a:dk1>
      <a:lt1>
        <a:srgbClr val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FFFFFF"/>
      </a:accent3>
      <a:accent4>
        <a:srgbClr val="000000"/>
      </a:accent4>
      <a:accent5>
        <a:srgbClr val="B3B3C4"/>
      </a:accent5>
      <a:accent6>
        <a:srgbClr val="3C7379"/>
      </a:accent6>
      <a:hlink>
        <a:srgbClr val="B547B8"/>
      </a:hlink>
      <a:folHlink>
        <a:srgbClr val="438255"/>
      </a:folHlink>
    </a:clrScheme>
    <a:fontScheme name="Company handbook">
      <a:majorFont>
        <a:latin typeface="Trebuchet MS"/>
        <a:ea typeface=""/>
        <a:cs typeface=""/>
      </a:majorFont>
      <a:minorFont>
        <a:latin typeface="Georgi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mpany handbook 1">
        <a:dk1>
          <a:srgbClr val="000000"/>
        </a:dk1>
        <a:lt1>
          <a:srgbClr val="FFFFFF"/>
        </a:lt1>
        <a:dk2>
          <a:srgbClr val="424456"/>
        </a:dk2>
        <a:lt2>
          <a:srgbClr val="DEDEDE"/>
        </a:lt2>
        <a:accent1>
          <a:srgbClr val="53548A"/>
        </a:accent1>
        <a:accent2>
          <a:srgbClr val="438086"/>
        </a:accent2>
        <a:accent3>
          <a:srgbClr val="FFFFFF"/>
        </a:accent3>
        <a:accent4>
          <a:srgbClr val="000000"/>
        </a:accent4>
        <a:accent5>
          <a:srgbClr val="B3B3C4"/>
        </a:accent5>
        <a:accent6>
          <a:srgbClr val="3C7379"/>
        </a:accent6>
        <a:hlink>
          <a:srgbClr val="B547B8"/>
        </a:hlink>
        <a:folHlink>
          <a:srgbClr val="43825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4934</TotalTime>
  <Words>1159</Words>
  <Application>Microsoft Office PowerPoint</Application>
  <PresentationFormat>Presentación en pantalla (4:3)</PresentationFormat>
  <Paragraphs>377</Paragraphs>
  <Slides>38</Slides>
  <Notes>38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38</vt:i4>
      </vt:variant>
    </vt:vector>
  </HeadingPairs>
  <TitlesOfParts>
    <vt:vector size="40" baseType="lpstr">
      <vt:lpstr>1_Company handbook</vt:lpstr>
      <vt:lpstr>Company handbook</vt:lpstr>
      <vt:lpstr>Cinco Estrellas</vt:lpstr>
      <vt:lpstr>Agenda</vt:lpstr>
      <vt:lpstr>Agenda (cont.)</vt:lpstr>
      <vt:lpstr>Introducción a Windows Mobile 6</vt:lpstr>
      <vt:lpstr>Introducción a Windows Mobile 6</vt:lpstr>
      <vt:lpstr>Nuevas características</vt:lpstr>
      <vt:lpstr>Nuevas características</vt:lpstr>
      <vt:lpstr>Nueva convención de nombres</vt:lpstr>
      <vt:lpstr>Nueva agrupación de SDKs</vt:lpstr>
      <vt:lpstr>.Net Compact Framework 2.0 SP2</vt:lpstr>
      <vt:lpstr>.Net CF y .Net Framework</vt:lpstr>
      <vt:lpstr>Nuevas Herramientas</vt:lpstr>
      <vt:lpstr>Demo</vt:lpstr>
      <vt:lpstr>.Net Compact Framework 3.5</vt:lpstr>
      <vt:lpstr>.Net Compact Framework 3.5</vt:lpstr>
      <vt:lpstr>Herramientas</vt:lpstr>
      <vt:lpstr>Entorno de desarrollo</vt:lpstr>
      <vt:lpstr>Entorno de desarrollo </vt:lpstr>
      <vt:lpstr>Visual Studio 2008</vt:lpstr>
      <vt:lpstr>Emulator 3.0</vt:lpstr>
      <vt:lpstr>Device Emulator Manager</vt:lpstr>
      <vt:lpstr>Interface de usuario</vt:lpstr>
      <vt:lpstr>Interface de usuario</vt:lpstr>
      <vt:lpstr>Demo</vt:lpstr>
      <vt:lpstr>SQL Server Compact 3.5</vt:lpstr>
      <vt:lpstr>SQL Server Compact 3.5</vt:lpstr>
      <vt:lpstr>SQL Server Compact 3.5</vt:lpstr>
      <vt:lpstr>Diferencias con SQL Server (Servidor)</vt:lpstr>
      <vt:lpstr>Acceso a datos locales</vt:lpstr>
      <vt:lpstr>Acceso a datos remotos</vt:lpstr>
      <vt:lpstr>WCF</vt:lpstr>
      <vt:lpstr>WCF</vt:lpstr>
      <vt:lpstr>SQL Server Compact 3.5 RDA  </vt:lpstr>
      <vt:lpstr>SQL Server Compact 3.5 Merge  </vt:lpstr>
      <vt:lpstr>Seguridad</vt:lpstr>
      <vt:lpstr>Recursos</vt:lpstr>
      <vt:lpstr>Conclusiones</vt:lpstr>
      <vt:lpstr>Muchas Gracias!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ALE</dc:creator>
  <cp:lastModifiedBy>.</cp:lastModifiedBy>
  <cp:revision>310</cp:revision>
  <dcterms:created xsi:type="dcterms:W3CDTF">2007-09-05T18:42:51Z</dcterms:created>
  <dcterms:modified xsi:type="dcterms:W3CDTF">2008-02-18T09:02:08Z</dcterms:modified>
</cp:coreProperties>
</file>