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 id="2147483792" r:id="rId5"/>
  </p:sldMasterIdLst>
  <p:notesMasterIdLst>
    <p:notesMasterId r:id="rId25"/>
  </p:notesMasterIdLst>
  <p:handoutMasterIdLst>
    <p:handoutMasterId r:id="rId26"/>
  </p:handoutMasterIdLst>
  <p:sldIdLst>
    <p:sldId id="441" r:id="rId6"/>
    <p:sldId id="338" r:id="rId7"/>
    <p:sldId id="429" r:id="rId8"/>
    <p:sldId id="426" r:id="rId9"/>
    <p:sldId id="443" r:id="rId10"/>
    <p:sldId id="416" r:id="rId11"/>
    <p:sldId id="431" r:id="rId12"/>
    <p:sldId id="432" r:id="rId13"/>
    <p:sldId id="433" r:id="rId14"/>
    <p:sldId id="434" r:id="rId15"/>
    <p:sldId id="444" r:id="rId16"/>
    <p:sldId id="422" r:id="rId17"/>
    <p:sldId id="440" r:id="rId18"/>
    <p:sldId id="439" r:id="rId19"/>
    <p:sldId id="438" r:id="rId20"/>
    <p:sldId id="437" r:id="rId21"/>
    <p:sldId id="436" r:id="rId22"/>
    <p:sldId id="445" r:id="rId23"/>
    <p:sldId id="435" r:id="rId24"/>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Huat Chye Lim" initials="HCL" lastIdx="1" clrIdx="1"/>
  <p:cmAuthor id="2" name="Business User " initials="MSOffice"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6022"/>
    <a:srgbClr val="27728D"/>
    <a:srgbClr val="FFFFCC"/>
    <a:srgbClr val="3BA4C9"/>
    <a:srgbClr val="000000"/>
    <a:srgbClr val="CC9900"/>
    <a:srgbClr val="FFCC00"/>
    <a:srgbClr val="FFCC99"/>
    <a:srgbClr val="FF9900"/>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65" autoAdjust="0"/>
    <p:restoredTop sz="92430" autoAdjust="0"/>
  </p:normalViewPr>
  <p:slideViewPr>
    <p:cSldViewPr snapToGrid="0">
      <p:cViewPr varScale="1">
        <p:scale>
          <a:sx n="97" d="100"/>
          <a:sy n="97" d="100"/>
        </p:scale>
        <p:origin x="-396" y="-90"/>
      </p:cViewPr>
      <p:guideLst>
        <p:guide orient="horz" pos="240"/>
        <p:guide orient="horz" pos="1267"/>
        <p:guide orient="horz" pos="964"/>
        <p:guide orient="horz" pos="4176"/>
        <p:guide orient="horz" pos="1553"/>
        <p:guide pos="5328"/>
        <p:guide pos="240"/>
        <p:guide pos="528"/>
        <p:guide pos="5520"/>
        <p:guide pos="960"/>
        <p:guide pos="307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50" d="100"/>
          <a:sy n="150" d="100"/>
        </p:scale>
        <p:origin x="-468" y="40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9/6/2007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Welcome to the Unified Communications End-User Experience presentation. </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This session focuses on how business environment and end-user experience have changed and how we – Microsoft –address these changes.</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We will see how we can communicate from inside applications with integrated communications tools using Office Communications Server 2007 and Office Communicator 2007.</a:t>
            </a:r>
          </a:p>
          <a:p>
            <a:endParaRPr lang="en-US" dirty="0" smtClean="0"/>
          </a:p>
          <a:p>
            <a:r>
              <a:rPr lang="en-US" dirty="0" smtClean="0"/>
              <a:t>Introduce yourself…</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11</a:t>
            </a:fld>
            <a:endParaRPr lang="en-US" dirty="0" smtClean="0"/>
          </a:p>
        </p:txBody>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With our integrated communication tools we offer more innovation, greater cost reduction and a qualified devices ecosystem.</a:t>
            </a:r>
          </a:p>
          <a:p>
            <a:endParaRPr lang="en-US" sz="900" i="1" kern="1200" dirty="0" smtClean="0">
              <a:solidFill>
                <a:schemeClr val="tx1"/>
              </a:solidFill>
              <a:latin typeface="Arial" pitchFamily="34" charset="0"/>
              <a:ea typeface="+mn-ea"/>
              <a:cs typeface="+mn-cs"/>
            </a:endParaRPr>
          </a:p>
          <a:p>
            <a:r>
              <a:rPr lang="en-US" sz="900" i="1" kern="1200" dirty="0" smtClean="0">
                <a:solidFill>
                  <a:schemeClr val="tx1"/>
                </a:solidFill>
                <a:latin typeface="Arial" pitchFamily="34" charset="0"/>
                <a:ea typeface="+mn-ea"/>
                <a:cs typeface="+mn-cs"/>
              </a:rPr>
              <a:t>More Innovation</a:t>
            </a:r>
            <a:endParaRPr lang="en-US" sz="900" kern="1200" dirty="0" smtClean="0">
              <a:solidFill>
                <a:schemeClr val="tx1"/>
              </a:solidFill>
              <a:latin typeface="Arial" pitchFamily="34" charset="0"/>
              <a:ea typeface="+mn-ea"/>
              <a:cs typeface="+mn-cs"/>
            </a:endParaRP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IM, voice and video are integrated into applications and easily accessible with one click. Integrated presence helps to find the right way to communicate before the actual conversation starts.</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Software based graphical user interfaces guarantee rich and intuitive user experience throughout all applications and devices.</a:t>
            </a:r>
          </a:p>
          <a:p>
            <a:pPr marL="342900" marR="0" lvl="0" indent="-342900" algn="l" defTabSz="914327" rtl="0" eaLnBrk="1" latinLnBrk="0" hangingPunct="1">
              <a:lnSpc>
                <a:spcPct val="90000"/>
              </a:lnSpc>
              <a:spcAft>
                <a:spcPts val="0"/>
              </a:spcAft>
              <a:buFont typeface="Symbol"/>
              <a:buNone/>
            </a:pPr>
            <a:endParaRPr lang="en-US" sz="900" kern="1200" dirty="0" smtClean="0">
              <a:solidFill>
                <a:schemeClr val="tx1"/>
              </a:solidFill>
              <a:latin typeface="Arial"/>
              <a:ea typeface="Calibri"/>
              <a:cs typeface="Times New Roman"/>
            </a:endParaRPr>
          </a:p>
          <a:p>
            <a:r>
              <a:rPr lang="en-US" sz="900" i="1" kern="1200" dirty="0" smtClean="0">
                <a:solidFill>
                  <a:schemeClr val="tx1"/>
                </a:solidFill>
                <a:latin typeface="Arial" pitchFamily="34" charset="0"/>
                <a:ea typeface="+mn-ea"/>
                <a:cs typeface="+mn-cs"/>
              </a:rPr>
              <a:t>Greater Cost Reduction</a:t>
            </a:r>
            <a:endParaRPr lang="en-US" sz="900" kern="1200" dirty="0" smtClean="0">
              <a:solidFill>
                <a:schemeClr val="tx1"/>
              </a:solidFill>
              <a:latin typeface="Arial" pitchFamily="34" charset="0"/>
              <a:ea typeface="+mn-ea"/>
              <a:cs typeface="+mn-cs"/>
            </a:endParaRP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Our communications tools are software rather than hardware based. Unlike the legacy telephone systems we do not require expensive proprietary hardware.</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Furthermore devices are significantly cheaper because we offer a wide range of devices from many different vendors. </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Then our software business model allows for lower installation and maintenance costs. Costly moves and changes are not required anymore.</a:t>
            </a:r>
          </a:p>
          <a:p>
            <a:pPr marL="342900" marR="0" lvl="0" indent="-342900" algn="l" defTabSz="914327" rtl="0" eaLnBrk="1" latinLnBrk="0" hangingPunct="1">
              <a:lnSpc>
                <a:spcPct val="90000"/>
              </a:lnSpc>
              <a:spcAft>
                <a:spcPts val="0"/>
              </a:spcAft>
              <a:buFont typeface="Symbol"/>
              <a:buNone/>
            </a:pPr>
            <a:endParaRPr lang="en-US" sz="900" kern="1200" dirty="0" smtClean="0">
              <a:solidFill>
                <a:schemeClr val="tx1"/>
              </a:solidFill>
              <a:latin typeface="Arial"/>
              <a:ea typeface="Calibri"/>
              <a:cs typeface="Times New Roman"/>
            </a:endParaRPr>
          </a:p>
          <a:p>
            <a:r>
              <a:rPr lang="en-US" sz="900" i="1" kern="1200" dirty="0" smtClean="0">
                <a:solidFill>
                  <a:schemeClr val="tx1"/>
                </a:solidFill>
                <a:latin typeface="Arial" pitchFamily="34" charset="0"/>
                <a:ea typeface="+mn-ea"/>
                <a:cs typeface="+mn-cs"/>
              </a:rPr>
              <a:t>Qualified Devices Ecosystem</a:t>
            </a:r>
            <a:endParaRPr lang="en-US" sz="900" kern="1200" dirty="0" smtClean="0">
              <a:solidFill>
                <a:schemeClr val="tx1"/>
              </a:solidFill>
              <a:latin typeface="Arial" pitchFamily="34" charset="0"/>
              <a:ea typeface="+mn-ea"/>
              <a:cs typeface="+mn-cs"/>
            </a:endParaRP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Currently more than 15 devices are available that are plug-and-play and offer a superior voice quality due to our wideband audio codec. </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All the devices’ functionality and buttons are seamlessly integrated with Office Communicator. For example the off-hook button or lifting the handset from its cradle causes Communicator to open. Different devices’ volume controls or mute buttons are supported as well.</a:t>
            </a:r>
            <a:endParaRPr lang="en-US" sz="900" kern="1200" dirty="0">
              <a:solidFill>
                <a:schemeClr val="tx1"/>
              </a:solidFill>
              <a:latin typeface="Arial"/>
              <a:ea typeface="Calibri"/>
              <a:cs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The next demo continues with a day in the life of our information worker and focuses on integrated communications tools and the use of different devices.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13</a:t>
            </a:fld>
            <a:endParaRPr lang="en-US" dirty="0" smtClean="0"/>
          </a:p>
        </p:txBody>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Gartner says that by the end of 2007 tele-working will be practiced by more than 60 million information workers worldwide.</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Office Communications Server and Office Communicator let us take our office on the road. They assure for encrypted signaling and media like security enhanced VoIP, IM, and Conferencing. Communications are possible on a wide range of networks without requiring a VPN connection into the corporate network.</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The voice and video codec is optimized for variable conditions on different networks and can adapt to changing network conditions. Like this high quality of experience is guaranteed.</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Office Communicator provides access to rich presence and communications capabilities from various devices: </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our laptops using Communicator</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web browsers using Communicator Web Access, </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innovative IP phones using the Communicator experience, and </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Windows Mobile devices using Communicator Mobile. </a:t>
            </a:r>
          </a:p>
          <a:p>
            <a:r>
              <a:rPr lang="en-US" sz="900" kern="1200" dirty="0" smtClean="0">
                <a:solidFill>
                  <a:schemeClr val="tx1"/>
                </a:solidFill>
                <a:latin typeface="Arial" pitchFamily="34" charset="0"/>
                <a:ea typeface="+mn-ea"/>
                <a:cs typeface="+mn-cs"/>
              </a:rPr>
              <a:t>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This last part of a day in the life of our information workers shows a couple of scenarios where anywhere access is required in order to stay connected and fulfill all the tasks of a challenging work day.</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03ED8AAB-E82B-411B-8DFF-A8B2BC984224}" type="datetime8">
              <a:rPr lang="en-US" sz="1200">
                <a:latin typeface="Times New Roman" pitchFamily="18" charset="0"/>
              </a:rPr>
              <a:pPr algn="r"/>
              <a:t>9/6/2007 8:24 AM</a:t>
            </a:fld>
            <a:endParaRPr lang="en-US" sz="1200" dirty="0">
              <a:latin typeface="Times New Roman" pitchFamily="18" charset="0"/>
            </a:endParaRPr>
          </a:p>
        </p:txBody>
      </p:sp>
      <p:sp>
        <p:nvSpPr>
          <p:cNvPr id="114691"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114692"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2C8D95A8-DE05-42A8-AC50-DD20199F7B2F}" type="slidenum">
              <a:rPr lang="en-US" sz="1200">
                <a:latin typeface="Times New Roman" pitchFamily="18" charset="0"/>
              </a:rPr>
              <a:pPr algn="r"/>
              <a:t>15</a:t>
            </a:fld>
            <a:endParaRPr lang="en-US" sz="1200" dirty="0">
              <a:latin typeface="Times New Roman" pitchFamily="18" charset="0"/>
            </a:endParaRPr>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a:ln/>
        </p:spPr>
        <p:txBody>
          <a:bodyPr/>
          <a:lstStyle/>
          <a:p>
            <a:pPr marL="0" marR="0">
              <a:spcBef>
                <a:spcPts val="1200"/>
              </a:spcBef>
              <a:spcAft>
                <a:spcPts val="0"/>
              </a:spcAft>
            </a:pPr>
            <a:r>
              <a:rPr lang="en-US" sz="900" dirty="0" smtClean="0">
                <a:latin typeface="Arial"/>
                <a:ea typeface="Calibri"/>
                <a:cs typeface="Times New Roman"/>
              </a:rPr>
              <a:t>Let me summarize. In this session we learned</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How to communicate from within applications. Integrated presence throughout Microsoft Office and line of business applications makes it easy to find the right person and start to communicate using the right media with a simple click. </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We learned how communications tools work well together. It is very simple to add voice or video to an IM conversation. Devices are plug-and-play and support many of the Office Communicator capabilities like mute or off-hook.</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Then we have seen how easy it is to communicate from any location by simply taking our offices on the road.</a:t>
            </a:r>
            <a:endParaRPr lang="en-US" sz="800" dirty="0" smtClean="0">
              <a:latin typeface="Calibri"/>
              <a:ea typeface="Calibri"/>
              <a:cs typeface="Times New Roman"/>
            </a:endParaRPr>
          </a:p>
          <a:p>
            <a:pPr marL="0" marR="0">
              <a:spcBef>
                <a:spcPts val="1200"/>
              </a:spcBef>
              <a:spcAft>
                <a:spcPts val="0"/>
              </a:spcAft>
            </a:pPr>
            <a:r>
              <a:rPr lang="en-US" sz="900" dirty="0" smtClean="0">
                <a:latin typeface="Arial"/>
                <a:ea typeface="Calibri"/>
                <a:cs typeface="Times New Roman"/>
              </a:rPr>
              <a:t> </a:t>
            </a:r>
            <a:endParaRPr lang="en-US" sz="800" dirty="0" smtClean="0">
              <a:latin typeface="Calibri"/>
              <a:ea typeface="Calibri"/>
              <a:cs typeface="Times New Roman"/>
            </a:endParaRP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8:24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9/6/2007 8:24 AM</a:t>
            </a:fld>
            <a:endParaRPr lang="en-US" sz="1200" dirty="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17</a:t>
            </a:fld>
            <a:endParaRPr lang="en-US" sz="1200" dirty="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01FB5-FB86-4301-9373-FF996579CDED}" type="slidenum">
              <a:rPr lang="en-US"/>
              <a:pPr/>
              <a:t>18</a:t>
            </a:fld>
            <a:endParaRPr lang="en-US" dirty="0"/>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8:24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8:24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pPr marL="0" marR="0">
              <a:spcBef>
                <a:spcPts val="1200"/>
              </a:spcBef>
              <a:spcAft>
                <a:spcPts val="0"/>
              </a:spcAft>
            </a:pPr>
            <a:r>
              <a:rPr lang="en-US" sz="2400" dirty="0" smtClean="0">
                <a:latin typeface="Arial"/>
                <a:ea typeface="Calibri"/>
                <a:cs typeface="Times New Roman"/>
              </a:rPr>
              <a:t>The Key objectives for this presentation are the following ones:</a:t>
            </a:r>
          </a:p>
          <a:p>
            <a:pPr marL="0" marR="0">
              <a:spcBef>
                <a:spcPts val="1200"/>
              </a:spcBef>
              <a:spcAft>
                <a:spcPts val="0"/>
              </a:spcAft>
            </a:pPr>
            <a:endParaRPr lang="en-US" sz="2000" dirty="0" smtClean="0">
              <a:latin typeface="Calibri"/>
              <a:ea typeface="Calibri"/>
              <a:cs typeface="Times New Roman"/>
            </a:endParaRPr>
          </a:p>
          <a:p>
            <a:pPr marL="342900" marR="0" lvl="0" indent="-342900">
              <a:spcBef>
                <a:spcPts val="1200"/>
              </a:spcBef>
              <a:spcAft>
                <a:spcPts val="0"/>
              </a:spcAft>
              <a:buFont typeface="Symbol"/>
              <a:buChar char=""/>
            </a:pPr>
            <a:r>
              <a:rPr lang="en-US" sz="2400" i="1" dirty="0" smtClean="0">
                <a:latin typeface="Arial"/>
                <a:ea typeface="Calibri"/>
                <a:cs typeface="Times New Roman"/>
              </a:rPr>
              <a:t>Experience how to communicate from within applications</a:t>
            </a:r>
            <a:r>
              <a:rPr lang="en-US" sz="2000" i="0" dirty="0" smtClean="0">
                <a:latin typeface="Calibri"/>
                <a:ea typeface="Calibri"/>
                <a:cs typeface="Times New Roman"/>
              </a:rPr>
              <a:t>:</a:t>
            </a:r>
            <a:r>
              <a:rPr lang="en-US" sz="2000" i="0" baseline="0" dirty="0" smtClean="0">
                <a:latin typeface="Calibri"/>
                <a:ea typeface="Calibri"/>
                <a:cs typeface="Times New Roman"/>
              </a:rPr>
              <a:t> </a:t>
            </a:r>
            <a:r>
              <a:rPr lang="en-US" sz="2400" dirty="0" smtClean="0">
                <a:latin typeface="Arial"/>
                <a:ea typeface="Calibri"/>
                <a:cs typeface="Times New Roman"/>
              </a:rPr>
              <a:t>We will see how easy it is to start an IM, voice or video conversation by clicking on the presence indicator next to a contact within our applications. Presence is integrated with Microsoft Office (including Outlook and SharePoint) as well as with third party line of business applications. </a:t>
            </a:r>
          </a:p>
          <a:p>
            <a:pPr marL="342900" marR="0" lvl="0" indent="-342900">
              <a:spcBef>
                <a:spcPts val="1200"/>
              </a:spcBef>
              <a:spcAft>
                <a:spcPts val="0"/>
              </a:spcAft>
              <a:buFont typeface="Symbol"/>
              <a:buChar char=""/>
            </a:pPr>
            <a:endParaRPr lang="en-US" sz="2000" dirty="0" smtClean="0">
              <a:latin typeface="Calibri"/>
              <a:ea typeface="Calibri"/>
              <a:cs typeface="Times New Roman"/>
            </a:endParaRPr>
          </a:p>
          <a:p>
            <a:pPr marL="342900" marR="0" lvl="0" indent="-342900">
              <a:spcBef>
                <a:spcPts val="0"/>
              </a:spcBef>
              <a:spcAft>
                <a:spcPts val="0"/>
              </a:spcAft>
              <a:buFont typeface="Symbol"/>
              <a:buChar char=""/>
            </a:pPr>
            <a:r>
              <a:rPr lang="en-US" sz="2400" i="1" dirty="0" smtClean="0">
                <a:latin typeface="Arial"/>
                <a:ea typeface="Calibri"/>
                <a:cs typeface="Times New Roman"/>
              </a:rPr>
              <a:t>Learn about integrated communication tools and devices</a:t>
            </a:r>
            <a:r>
              <a:rPr lang="en-US" sz="2000" i="0" dirty="0" smtClean="0">
                <a:latin typeface="Calibri"/>
                <a:ea typeface="Calibri"/>
                <a:cs typeface="Times New Roman"/>
              </a:rPr>
              <a:t>:</a:t>
            </a:r>
            <a:r>
              <a:rPr lang="en-US" sz="2000" i="0" baseline="0" dirty="0" smtClean="0">
                <a:latin typeface="Calibri"/>
                <a:ea typeface="Calibri"/>
                <a:cs typeface="Times New Roman"/>
              </a:rPr>
              <a:t> </a:t>
            </a:r>
            <a:r>
              <a:rPr lang="en-US" sz="2400" dirty="0" smtClean="0">
                <a:latin typeface="Arial"/>
                <a:ea typeface="Calibri"/>
                <a:cs typeface="Times New Roman"/>
              </a:rPr>
              <a:t>Live demos will help us to understand the Microsoft Unified Communications end-user experience. This experience includes Office Communicator, Communicator Mobile and Communicator Web Access and last but not least a wide range of devices.</a:t>
            </a:r>
          </a:p>
          <a:p>
            <a:pPr marL="342900" marR="0" lvl="0" indent="-342900">
              <a:spcBef>
                <a:spcPts val="0"/>
              </a:spcBef>
              <a:spcAft>
                <a:spcPts val="0"/>
              </a:spcAft>
              <a:buFont typeface="Symbol"/>
              <a:buChar char=""/>
            </a:pPr>
            <a:endParaRPr lang="en-US" sz="2000" dirty="0" smtClean="0">
              <a:latin typeface="Calibri"/>
              <a:ea typeface="Calibri"/>
              <a:cs typeface="Times New Roman"/>
            </a:endParaRPr>
          </a:p>
          <a:p>
            <a:pPr marL="342900" marR="0" lvl="0" indent="-342900">
              <a:spcBef>
                <a:spcPts val="0"/>
              </a:spcBef>
              <a:spcAft>
                <a:spcPts val="0"/>
              </a:spcAft>
              <a:buFont typeface="Symbol"/>
              <a:buChar char=""/>
            </a:pPr>
            <a:r>
              <a:rPr lang="en-US" sz="2400" i="1" dirty="0" smtClean="0">
                <a:latin typeface="Arial"/>
                <a:ea typeface="Calibri"/>
                <a:cs typeface="Times New Roman"/>
              </a:rPr>
              <a:t>See how end-users can access information from anywhere</a:t>
            </a:r>
            <a:r>
              <a:rPr lang="en-US" sz="2000" i="0" dirty="0" smtClean="0">
                <a:latin typeface="Calibri"/>
                <a:ea typeface="Calibri"/>
                <a:cs typeface="Times New Roman"/>
              </a:rPr>
              <a:t>:</a:t>
            </a:r>
            <a:r>
              <a:rPr lang="en-US" sz="2000" i="0" baseline="0" dirty="0" smtClean="0">
                <a:latin typeface="Calibri"/>
                <a:ea typeface="Calibri"/>
                <a:cs typeface="Times New Roman"/>
              </a:rPr>
              <a:t> </a:t>
            </a:r>
            <a:r>
              <a:rPr lang="en-US" sz="2400" dirty="0" smtClean="0">
                <a:latin typeface="Arial"/>
                <a:ea typeface="Calibri"/>
                <a:cs typeface="Times New Roman"/>
              </a:rPr>
              <a:t>More and more information workers work from home, from hotels or from remote locations. We will see how easy and intuitive we can use integrated communications with Office Communicator even when we are not in the office.</a:t>
            </a:r>
            <a:endParaRPr lang="en-US" sz="2000" dirty="0" smtClean="0">
              <a:latin typeface="Calibri"/>
              <a:ea typeface="Calibri"/>
              <a:cs typeface="Times New Roman"/>
            </a:endParaRPr>
          </a:p>
          <a:p>
            <a:endParaRPr lang="en-US" sz="2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1200"/>
              </a:spcBef>
              <a:spcAft>
                <a:spcPts val="0"/>
              </a:spcAft>
            </a:pPr>
            <a:r>
              <a:rPr lang="en-US" sz="900" dirty="0" smtClean="0">
                <a:latin typeface="Arial"/>
                <a:ea typeface="Calibri"/>
                <a:cs typeface="Times New Roman"/>
              </a:rPr>
              <a:t>Information technology has brought huge gains in organizational productivity but it has also brought an overload of information. For years most organizations have had two separate but parallel investments in terms of communications: </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one around a voice network (telephone - fax - voicemail), and </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another around a data network (data - internet - e-mail). </a:t>
            </a:r>
            <a:endParaRPr lang="en-US" sz="800" dirty="0" smtClean="0">
              <a:latin typeface="Calibri"/>
              <a:ea typeface="Calibri"/>
              <a:cs typeface="Times New Roman"/>
            </a:endParaRPr>
          </a:p>
          <a:p>
            <a:pPr marL="0" marR="0">
              <a:spcBef>
                <a:spcPts val="1200"/>
              </a:spcBef>
              <a:spcAft>
                <a:spcPts val="0"/>
              </a:spcAft>
            </a:pPr>
            <a:endParaRPr lang="en-US" sz="900" dirty="0" smtClean="0">
              <a:latin typeface="Arial"/>
              <a:ea typeface="Calibri"/>
              <a:cs typeface="Times New Roman"/>
            </a:endParaRPr>
          </a:p>
          <a:p>
            <a:pPr marL="0" marR="0">
              <a:spcBef>
                <a:spcPts val="1200"/>
              </a:spcBef>
              <a:spcAft>
                <a:spcPts val="0"/>
              </a:spcAft>
            </a:pPr>
            <a:r>
              <a:rPr lang="en-US" sz="900" dirty="0" smtClean="0">
                <a:latin typeface="Arial"/>
                <a:ea typeface="Calibri"/>
                <a:cs typeface="Times New Roman"/>
              </a:rPr>
              <a:t>New communication methods like mobile telephony and video conferencing were added. But they have remained separate silos and therefore increased the complexity once again. So we end up with</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Multiple communication modalities,</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Different interfaces and technologies, and</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Lack of effective integration.</a:t>
            </a:r>
          </a:p>
          <a:p>
            <a:pPr marL="342900" marR="0" lvl="0" indent="-342900">
              <a:spcBef>
                <a:spcPts val="0"/>
              </a:spcBef>
              <a:spcAft>
                <a:spcPts val="0"/>
              </a:spcAft>
              <a:buFont typeface="Symbol"/>
              <a:buChar char=""/>
            </a:pPr>
            <a:endParaRPr lang="en-US" sz="800" dirty="0" smtClean="0">
              <a:latin typeface="Calibri"/>
              <a:ea typeface="Calibri"/>
              <a:cs typeface="Times New Roman"/>
            </a:endParaRPr>
          </a:p>
          <a:p>
            <a:pPr marL="342900" marR="0" lvl="0" indent="-342900">
              <a:spcBef>
                <a:spcPts val="0"/>
              </a:spcBef>
              <a:spcAft>
                <a:spcPts val="0"/>
              </a:spcAft>
              <a:buFont typeface="Symbol"/>
              <a:buChar char=""/>
            </a:pPr>
            <a:endParaRPr lang="en-US" sz="800" dirty="0" smtClean="0">
              <a:latin typeface="Calibri"/>
              <a:ea typeface="Calibri"/>
              <a:cs typeface="Times New Roman"/>
            </a:endParaRPr>
          </a:p>
          <a:p>
            <a:pPr marL="0" marR="0">
              <a:spcBef>
                <a:spcPts val="1200"/>
              </a:spcBef>
              <a:spcAft>
                <a:spcPts val="0"/>
              </a:spcAft>
            </a:pPr>
            <a:r>
              <a:rPr lang="en-US" sz="900" dirty="0" smtClean="0">
                <a:latin typeface="Arial"/>
                <a:ea typeface="Calibri"/>
                <a:cs typeface="Times New Roman"/>
              </a:rPr>
              <a:t>Examples:</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Wouldn’t it be great to answer an e-mail with a call without looking up the phone number?</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Wouldn’t it be great to know that my business partner is not in the office before I call him on his land line so I don’t have to call again on his mobile phone?</a:t>
            </a:r>
            <a:endParaRPr lang="en-US" sz="800" dirty="0" smtClean="0">
              <a:latin typeface="Calibri"/>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5</a:t>
            </a:fld>
            <a:endParaRPr lang="en-US" dirty="0"/>
          </a:p>
        </p:txBody>
      </p:sp>
      <p:sp>
        <p:nvSpPr>
          <p:cNvPr id="324610" name="Rectangle 2"/>
          <p:cNvSpPr>
            <a:spLocks noGrp="1" noRot="1" noChangeAspect="1" noChangeArrowheads="1" noTextEdit="1"/>
          </p:cNvSpPr>
          <p:nvPr>
            <p:ph type="sldImg"/>
          </p:nvPr>
        </p:nvSpPr>
        <p:spPr>
          <a:xfrm>
            <a:off x="1143000" y="684213"/>
            <a:ext cx="4573588" cy="3430587"/>
          </a:xfrm>
          <a:ln/>
        </p:spPr>
      </p:sp>
      <p:sp>
        <p:nvSpPr>
          <p:cNvPr id="324611" name="Rectangle 3"/>
          <p:cNvSpPr>
            <a:spLocks noGrp="1" noChangeArrowheads="1"/>
          </p:cNvSpPr>
          <p:nvPr>
            <p:ph type="body" idx="1"/>
          </p:nvPr>
        </p:nvSpPr>
        <p:spPr>
          <a:xfrm>
            <a:off x="686421" y="4344026"/>
            <a:ext cx="5485158" cy="4116049"/>
          </a:xfrm>
        </p:spPr>
        <p:txBody>
          <a:bodyPr/>
          <a:lstStyle/>
          <a:p>
            <a:pPr marL="0" marR="0">
              <a:spcBef>
                <a:spcPts val="1200"/>
              </a:spcBef>
              <a:spcAft>
                <a:spcPts val="0"/>
              </a:spcAft>
            </a:pPr>
            <a:r>
              <a:rPr lang="en-US" sz="900" dirty="0" smtClean="0">
                <a:latin typeface="Arial"/>
                <a:ea typeface="Calibri"/>
                <a:cs typeface="Times New Roman"/>
              </a:rPr>
              <a:t>Our personal computers are disconnected from communications tools. A Microsoft study made in 2006 says that the average information worker gets 51 messages a day in up to 7 different places because their personal computers are disconnected from communications tools. Our customers tell us that:</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It is hard to transfer data between PC and other devices,</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there is no integration between devices and PC applications, and</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that it is time-consuming to transition from PC to other devices.</a:t>
            </a:r>
            <a:endParaRPr lang="en-US" sz="800" dirty="0" smtClean="0">
              <a:latin typeface="Calibri"/>
              <a:ea typeface="Calibri"/>
              <a:cs typeface="Times New Roman"/>
            </a:endParaRPr>
          </a:p>
          <a:p>
            <a:pPr marL="0" marR="0">
              <a:spcBef>
                <a:spcPts val="1200"/>
              </a:spcBef>
              <a:spcAft>
                <a:spcPts val="0"/>
              </a:spcAft>
            </a:pPr>
            <a:endParaRPr lang="en-US" sz="900" dirty="0" smtClean="0">
              <a:latin typeface="Arial"/>
              <a:ea typeface="Calibri"/>
              <a:cs typeface="Times New Roman"/>
            </a:endParaRPr>
          </a:p>
          <a:p>
            <a:pPr marL="0" marR="0">
              <a:spcBef>
                <a:spcPts val="1200"/>
              </a:spcBef>
              <a:spcAft>
                <a:spcPts val="0"/>
              </a:spcAft>
            </a:pPr>
            <a:r>
              <a:rPr lang="en-US" sz="900" dirty="0" smtClean="0">
                <a:latin typeface="Arial"/>
                <a:ea typeface="Calibri"/>
                <a:cs typeface="Times New Roman"/>
              </a:rPr>
              <a:t>Our Communications tools don’t work well together: The same Microsoft study from 2006 shows that for 50% of the calls workers make, they have to look up the phone number. Again our customers tell us that:</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multiple directories are inconvenient,</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switching between tools is awkward, and</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PC and phone are not integrated.</a:t>
            </a:r>
          </a:p>
          <a:p>
            <a:pPr marL="342900" marR="0" lvl="0" indent="-342900">
              <a:spcBef>
                <a:spcPts val="0"/>
              </a:spcBef>
              <a:spcAft>
                <a:spcPts val="0"/>
              </a:spcAft>
              <a:buFont typeface="Symbol"/>
              <a:buChar char=""/>
            </a:pPr>
            <a:endParaRPr lang="en-US" sz="800" dirty="0" smtClean="0">
              <a:latin typeface="Calibri"/>
              <a:ea typeface="Calibri"/>
              <a:cs typeface="Times New Roman"/>
            </a:endParaRPr>
          </a:p>
          <a:p>
            <a:pPr marL="0" marR="0">
              <a:spcBef>
                <a:spcPts val="1200"/>
              </a:spcBef>
              <a:spcAft>
                <a:spcPts val="0"/>
              </a:spcAft>
            </a:pPr>
            <a:r>
              <a:rPr lang="en-US" sz="900" dirty="0" smtClean="0">
                <a:latin typeface="Arial"/>
                <a:ea typeface="Calibri"/>
                <a:cs typeface="Times New Roman"/>
              </a:rPr>
              <a:t>We cannot access data from many locations and devices. A Gartner Group Report from March 2006 makes clear what we always somehow knew: 60% of all business phone calls go to voice mail. And why it that? Because we are not in the office. And again our customers tell us that they would like to access all their data, including real-time communication from</a:t>
            </a:r>
          </a:p>
          <a:p>
            <a:pPr marL="0" marR="0">
              <a:spcBef>
                <a:spcPts val="1200"/>
              </a:spcBef>
              <a:spcAft>
                <a:spcPts val="0"/>
              </a:spcAft>
            </a:pPr>
            <a:endParaRPr lang="en-US" sz="800" dirty="0" smtClean="0">
              <a:latin typeface="Calibri"/>
              <a:ea typeface="Calibri"/>
              <a:cs typeface="Times New Roman"/>
            </a:endParaRPr>
          </a:p>
          <a:p>
            <a:pPr marL="342900" marR="0" lvl="0" indent="-342900">
              <a:spcBef>
                <a:spcPts val="1200"/>
              </a:spcBef>
              <a:spcAft>
                <a:spcPts val="0"/>
              </a:spcAft>
              <a:buFont typeface="Symbol"/>
              <a:buChar char=""/>
            </a:pPr>
            <a:r>
              <a:rPr lang="en-US" sz="900" dirty="0" smtClean="0">
                <a:latin typeface="Arial"/>
                <a:ea typeface="Calibri"/>
                <a:cs typeface="Times New Roman"/>
              </a:rPr>
              <a:t>the phone,</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a web browser, or</a:t>
            </a:r>
            <a:endParaRPr lang="en-US" sz="800" dirty="0" smtClean="0">
              <a:latin typeface="Calibri"/>
              <a:ea typeface="Calibri"/>
              <a:cs typeface="Times New Roman"/>
            </a:endParaRPr>
          </a:p>
          <a:p>
            <a:pPr marL="342900" marR="0" lvl="0" indent="-342900">
              <a:spcBef>
                <a:spcPts val="0"/>
              </a:spcBef>
              <a:spcAft>
                <a:spcPts val="0"/>
              </a:spcAft>
              <a:buFont typeface="Symbol"/>
              <a:buChar char=""/>
            </a:pPr>
            <a:r>
              <a:rPr lang="en-US" sz="900" dirty="0" smtClean="0">
                <a:latin typeface="Arial"/>
                <a:ea typeface="Calibri"/>
                <a:cs typeface="Times New Roman"/>
              </a:rPr>
              <a:t>a mobile device.</a:t>
            </a:r>
            <a:endParaRPr lang="en-US" sz="800" dirty="0" smtClean="0">
              <a:latin typeface="Calibri"/>
              <a:ea typeface="Calibri"/>
              <a:cs typeface="Times New Roman"/>
            </a:endParaRPr>
          </a:p>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32" tIns="45716" rIns="91432" bIns="45716"/>
          <a:lstStyle/>
          <a:p>
            <a:pPr algn="r"/>
            <a:fld id="{73D636A1-FC8A-45D4-8497-2230D5C150DA}" type="datetime8">
              <a:rPr lang="en-US" sz="1200">
                <a:latin typeface="Times New Roman" pitchFamily="18" charset="0"/>
              </a:rPr>
              <a:pPr algn="r"/>
              <a:t>9/6/2007 8:24 AM</a:t>
            </a:fld>
            <a:endParaRPr lang="en-US" sz="1200" dirty="0">
              <a:latin typeface="Times New Roman" pitchFamily="18" charset="0"/>
            </a:endParaRPr>
          </a:p>
        </p:txBody>
      </p:sp>
      <p:sp>
        <p:nvSpPr>
          <p:cNvPr id="46083"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lIns="91432" tIns="45716" rIns="91432" bIns="45716"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46084" name="Rectangle 7"/>
          <p:cNvSpPr txBox="1">
            <a:spLocks noGrp="1" noChangeArrowheads="1"/>
          </p:cNvSpPr>
          <p:nvPr/>
        </p:nvSpPr>
        <p:spPr bwMode="auto">
          <a:xfrm>
            <a:off x="5583239" y="8685213"/>
            <a:ext cx="1273175" cy="457200"/>
          </a:xfrm>
          <a:prstGeom prst="rect">
            <a:avLst/>
          </a:prstGeom>
          <a:noFill/>
          <a:ln w="9525">
            <a:noFill/>
            <a:miter lim="800000"/>
            <a:headEnd/>
            <a:tailEnd/>
          </a:ln>
        </p:spPr>
        <p:txBody>
          <a:bodyPr lIns="91432" tIns="45716" rIns="91432" bIns="45716" anchor="b"/>
          <a:lstStyle/>
          <a:p>
            <a:pPr algn="r"/>
            <a:fld id="{DB01F6D7-A5D6-4083-87D4-73BAF838ED6C}" type="slidenum">
              <a:rPr lang="en-US" sz="1200">
                <a:latin typeface="Times New Roman" pitchFamily="18" charset="0"/>
              </a:rPr>
              <a:pPr algn="r"/>
              <a:t>6</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900" kern="1200" dirty="0" smtClean="0">
                <a:solidFill>
                  <a:schemeClr val="tx1"/>
                </a:solidFill>
                <a:latin typeface="Arial" pitchFamily="34" charset="0"/>
                <a:ea typeface="+mn-ea"/>
                <a:cs typeface="+mn-cs"/>
              </a:rPr>
              <a:t>The way in which business people communicate and collaborate has seen rapid change recently, with new demands and capabilities today that were hardly a consideration a few short years ago. Communicating directly from the context of your task and contacting the right person using the more effective method increases productivity and reduces «time-to-decision». </a:t>
            </a:r>
          </a:p>
          <a:p>
            <a:r>
              <a:rPr lang="en-US" sz="900" kern="1200" dirty="0" smtClean="0">
                <a:solidFill>
                  <a:schemeClr val="tx1"/>
                </a:solidFill>
                <a:latin typeface="Arial" pitchFamily="34" charset="0"/>
                <a:ea typeface="+mn-ea"/>
                <a:cs typeface="+mn-cs"/>
              </a:rPr>
              <a:t> </a:t>
            </a:r>
          </a:p>
          <a:p>
            <a:r>
              <a:rPr lang="en-US" sz="900" kern="1200" dirty="0" smtClean="0">
                <a:solidFill>
                  <a:schemeClr val="tx1"/>
                </a:solidFill>
                <a:latin typeface="Arial" pitchFamily="34" charset="0"/>
                <a:ea typeface="+mn-ea"/>
                <a:cs typeface="+mn-cs"/>
              </a:rPr>
              <a:t>Let’s take a brief look at the investments we’ve made around these core themes…</a:t>
            </a:r>
          </a:p>
          <a:p>
            <a:r>
              <a:rPr lang="en-GB" sz="900" kern="1200" dirty="0" smtClean="0">
                <a:solidFill>
                  <a:schemeClr val="tx1"/>
                </a:solidFill>
                <a:latin typeface="Arial" pitchFamily="34" charset="0"/>
                <a:ea typeface="+mn-ea"/>
                <a:cs typeface="+mn-cs"/>
              </a:rPr>
              <a:t> </a:t>
            </a:r>
            <a:endParaRPr lang="en-US" sz="900" kern="1200" dirty="0" smtClean="0">
              <a:solidFill>
                <a:schemeClr val="tx1"/>
              </a:solidFill>
              <a:latin typeface="Arial" pitchFamily="34" charset="0"/>
              <a:ea typeface="+mn-ea"/>
              <a:cs typeface="+mn-cs"/>
            </a:endParaRPr>
          </a:p>
          <a:p>
            <a:r>
              <a:rPr lang="en-US" sz="900" i="1" kern="1200" dirty="0" smtClean="0">
                <a:solidFill>
                  <a:schemeClr val="tx1"/>
                </a:solidFill>
                <a:latin typeface="Arial" pitchFamily="34" charset="0"/>
                <a:ea typeface="+mn-ea"/>
                <a:cs typeface="+mn-cs"/>
              </a:rPr>
              <a:t>Communicate from inside applications</a:t>
            </a:r>
            <a:endParaRPr lang="en-US" sz="900" kern="1200" dirty="0" smtClean="0">
              <a:solidFill>
                <a:schemeClr val="tx1"/>
              </a:solidFill>
              <a:latin typeface="Arial" pitchFamily="34" charset="0"/>
              <a:ea typeface="+mn-ea"/>
              <a:cs typeface="+mn-cs"/>
            </a:endParaRP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Whether making a phone call right from Outlook or identifying the availability of a business document’s author, users can find who they need and communicate using the best method because we provide rich presence throughout Microsoft Office applications.</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Context and content can be shared right from within the communications experience</a:t>
            </a:r>
          </a:p>
          <a:p>
            <a:r>
              <a:rPr lang="en-US" sz="900" kern="1200" dirty="0" smtClean="0">
                <a:solidFill>
                  <a:schemeClr val="tx1"/>
                </a:solidFill>
                <a:latin typeface="Arial" pitchFamily="34" charset="0"/>
                <a:ea typeface="+mn-ea"/>
                <a:cs typeface="+mn-cs"/>
              </a:rPr>
              <a:t> </a:t>
            </a:r>
          </a:p>
          <a:p>
            <a:r>
              <a:rPr lang="en-US" sz="900" i="1" kern="1200" dirty="0" smtClean="0">
                <a:solidFill>
                  <a:schemeClr val="tx1"/>
                </a:solidFill>
                <a:latin typeface="Arial" pitchFamily="34" charset="0"/>
                <a:ea typeface="+mn-ea"/>
                <a:cs typeface="+mn-cs"/>
              </a:rPr>
              <a:t>Integrated communications tools</a:t>
            </a:r>
            <a:endParaRPr lang="en-US" sz="900" kern="1200" dirty="0" smtClean="0">
              <a:solidFill>
                <a:schemeClr val="tx1"/>
              </a:solidFill>
              <a:latin typeface="Arial" pitchFamily="34" charset="0"/>
              <a:ea typeface="+mn-ea"/>
              <a:cs typeface="+mn-cs"/>
            </a:endParaRP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Integrated e-mail, presence, IM, voice, video</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Seamless transitions between modes</a:t>
            </a: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Wide range of devices</a:t>
            </a:r>
          </a:p>
          <a:p>
            <a:pPr marL="342900" marR="0" lvl="0" indent="-342900" algn="l" defTabSz="914327" rtl="0" eaLnBrk="1" latinLnBrk="0" hangingPunct="1">
              <a:lnSpc>
                <a:spcPct val="90000"/>
              </a:lnSpc>
              <a:spcAft>
                <a:spcPts val="0"/>
              </a:spcAft>
              <a:buFont typeface="Symbol"/>
              <a:buNone/>
            </a:pPr>
            <a:endParaRPr lang="en-US" sz="900" kern="1200" dirty="0" smtClean="0">
              <a:solidFill>
                <a:schemeClr val="tx1"/>
              </a:solidFill>
              <a:latin typeface="Arial"/>
              <a:ea typeface="Calibri"/>
              <a:cs typeface="Times New Roman"/>
            </a:endParaRPr>
          </a:p>
          <a:p>
            <a:r>
              <a:rPr lang="en-US" sz="900" i="1" kern="1200" dirty="0" smtClean="0">
                <a:solidFill>
                  <a:schemeClr val="tx1"/>
                </a:solidFill>
                <a:latin typeface="Arial" pitchFamily="34" charset="0"/>
                <a:ea typeface="+mn-ea"/>
                <a:cs typeface="+mn-cs"/>
              </a:rPr>
              <a:t>Anywhere access</a:t>
            </a:r>
            <a:endParaRPr lang="en-US" sz="900" kern="1200" dirty="0" smtClean="0">
              <a:solidFill>
                <a:schemeClr val="tx1"/>
              </a:solidFill>
              <a:latin typeface="Arial" pitchFamily="34" charset="0"/>
              <a:ea typeface="+mn-ea"/>
              <a:cs typeface="+mn-cs"/>
            </a:endParaRPr>
          </a:p>
          <a:p>
            <a:pPr marL="342900" marR="0" lvl="0" indent="-342900" algn="l" defTabSz="914327" rtl="0" eaLnBrk="1" latinLnBrk="0" hangingPunct="1">
              <a:lnSpc>
                <a:spcPct val="90000"/>
              </a:lnSpc>
              <a:spcAft>
                <a:spcPts val="0"/>
              </a:spcAft>
              <a:buFont typeface="Symbol"/>
              <a:buChar char=""/>
            </a:pPr>
            <a:r>
              <a:rPr lang="en-US" sz="900" kern="1200" dirty="0" smtClean="0">
                <a:solidFill>
                  <a:schemeClr val="tx1"/>
                </a:solidFill>
                <a:latin typeface="Arial"/>
                <a:ea typeface="Calibri"/>
                <a:cs typeface="Times New Roman"/>
              </a:rPr>
              <a:t>Provides access to rich presence and communications capabilities from various devices, whether your PC, a Windows Mobile device, or via a Web browser</a:t>
            </a:r>
          </a:p>
          <a:p>
            <a:pPr marL="342900" marR="0" lvl="0" indent="-342900" algn="l" defTabSz="914327" rtl="0" eaLnBrk="1" latinLnBrk="0" hangingPunct="1">
              <a:lnSpc>
                <a:spcPct val="90000"/>
              </a:lnSpc>
              <a:spcAft>
                <a:spcPts val="0"/>
              </a:spcAft>
              <a:buFont typeface="Symbol"/>
              <a:buNone/>
            </a:pPr>
            <a:endParaRPr lang="en-US" sz="900" kern="1200" dirty="0" smtClean="0">
              <a:solidFill>
                <a:schemeClr val="tx1"/>
              </a:solidFill>
              <a:latin typeface="Arial"/>
              <a:ea typeface="Calibri"/>
              <a:cs typeface="Times New Roman"/>
            </a:endParaRP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7</a:t>
            </a:fld>
            <a:endParaRPr lang="en-US" dirty="0" smtClean="0"/>
          </a:p>
        </p:txBody>
      </p:sp>
      <p:sp>
        <p:nvSpPr>
          <p:cNvPr id="3" name="Notes Placeholder 2"/>
          <p:cNvSpPr>
            <a:spLocks noGrp="1"/>
          </p:cNvSpPr>
          <p:nvPr>
            <p:ph type="body" idx="1"/>
          </p:nvPr>
        </p:nvSpPr>
        <p:spPr/>
        <p:txBody>
          <a:bodyPr>
            <a:normAutofit/>
          </a:bodyPr>
          <a:lstStyle/>
          <a:p>
            <a:pPr marL="0" marR="0" algn="just">
              <a:spcBef>
                <a:spcPts val="0"/>
              </a:spcBef>
              <a:spcAft>
                <a:spcPts val="0"/>
              </a:spcAft>
            </a:pPr>
            <a:r>
              <a:rPr lang="en-US" sz="900" dirty="0" smtClean="0">
                <a:latin typeface="Arial"/>
                <a:ea typeface="Times New Roman"/>
                <a:cs typeface="Arial"/>
              </a:rPr>
              <a:t>According to a Harris Study made in June 2006, information workers waste 30 minutes per week in phone tag and again, for 50% of their calls, they have to look up the phone number.</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Times New Roman"/>
                <a:cs typeface="Arial"/>
              </a:rPr>
              <a:t> </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mn-ea"/>
                <a:cs typeface="Arial"/>
              </a:rPr>
              <a:t>Office Communications Server 2007 helps to improve users’ productivity by enabling streamlined communications from within the applications they use most. It provides integrated presence throughout Microsoft Office. </a:t>
            </a:r>
            <a:r>
              <a:rPr lang="en-US" sz="900" dirty="0" smtClean="0">
                <a:latin typeface="Arial"/>
                <a:ea typeface="MS PGothic"/>
                <a:cs typeface="Arial"/>
              </a:rPr>
              <a:t>Context and content can be shared right from within the communications experience.</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MS PGothic"/>
                <a:cs typeface="Arial"/>
              </a:rPr>
              <a:t> </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MS PGothic"/>
                <a:cs typeface="Arial"/>
              </a:rPr>
              <a:t>Whether making a phone call right from Office Outlook or identifying the availability of a business document’s author, users can find who they need and communicate using the right method. They can click to communicate within Office Outlook. It is possible to answer an e-mail with a phone call with the sender or with a conference call with all the involved parties. </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MS PGothic"/>
                <a:cs typeface="Arial"/>
              </a:rPr>
              <a:t> </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MS PGothic"/>
                <a:cs typeface="Arial"/>
              </a:rPr>
              <a:t>Telephone conferences or live meetings can be scheduled with one click within Outlook. And last but not least all the conversation history including IMs is kept within Outlook for further use. </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Times New Roman"/>
                <a:cs typeface="Arial"/>
              </a:rPr>
              <a:t> </a:t>
            </a:r>
            <a:endParaRPr lang="en-US" sz="800" dirty="0" smtClean="0">
              <a:latin typeface="Segoe"/>
              <a:ea typeface="Times New Roman"/>
              <a:cs typeface="Arial"/>
            </a:endParaRPr>
          </a:p>
          <a:p>
            <a:pPr marL="0" marR="0" algn="just">
              <a:spcBef>
                <a:spcPts val="0"/>
              </a:spcBef>
              <a:spcAft>
                <a:spcPts val="0"/>
              </a:spcAft>
            </a:pPr>
            <a:r>
              <a:rPr lang="en-US" sz="900" dirty="0" smtClean="0">
                <a:latin typeface="Arial"/>
                <a:ea typeface="MS PGothic"/>
                <a:cs typeface="Arial"/>
              </a:rPr>
              <a:t>Even line of business applications can be extended to access these streamlined, rich communications capabilities for your users. </a:t>
            </a:r>
            <a:endParaRPr lang="en-US" sz="800" dirty="0" smtClean="0">
              <a:latin typeface="Segoe"/>
              <a:ea typeface="Times New Roman"/>
              <a:cs typeface="Arial"/>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The following demo shows a day in the life of an information worker and how streamlined communications from within applications helps to be more efficient and productive.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9</a:t>
            </a:fld>
            <a:endParaRPr lang="en-US" dirty="0" smtClean="0"/>
          </a:p>
        </p:txBody>
      </p:sp>
      <p:sp>
        <p:nvSpPr>
          <p:cNvPr id="3" name="Notes Placeholder 2"/>
          <p:cNvSpPr>
            <a:spLocks noGrp="1"/>
          </p:cNvSpPr>
          <p:nvPr>
            <p:ph type="body" idx="1"/>
          </p:nvPr>
        </p:nvSpPr>
        <p:spPr/>
        <p:txBody>
          <a:bodyPr>
            <a:normAutofit/>
          </a:bodyPr>
          <a:lstStyle/>
          <a:p>
            <a:pPr marL="0" marR="0">
              <a:spcBef>
                <a:spcPts val="1200"/>
              </a:spcBef>
              <a:spcAft>
                <a:spcPts val="0"/>
              </a:spcAft>
            </a:pPr>
            <a:r>
              <a:rPr lang="en-US" sz="900" dirty="0" smtClean="0">
                <a:latin typeface="Arial"/>
                <a:ea typeface="Calibri"/>
                <a:cs typeface="Times New Roman"/>
              </a:rPr>
              <a:t>Unified Communications is the future of business voice communication. Our approach is software based and provides streamlined communications to information workers, enabling them to initiate communications from the context of the application they are working in.</a:t>
            </a:r>
          </a:p>
          <a:p>
            <a:pPr marL="0" marR="0">
              <a:spcBef>
                <a:spcPts val="1200"/>
              </a:spcBef>
              <a:spcAft>
                <a:spcPts val="0"/>
              </a:spcAft>
            </a:pPr>
            <a:endParaRPr lang="en-US" sz="800" dirty="0" smtClean="0">
              <a:latin typeface="Calibri"/>
              <a:ea typeface="Calibri"/>
              <a:cs typeface="Times New Roman"/>
            </a:endParaRPr>
          </a:p>
          <a:p>
            <a:pPr marL="0" marR="0">
              <a:spcBef>
                <a:spcPts val="1200"/>
              </a:spcBef>
              <a:spcAft>
                <a:spcPts val="0"/>
              </a:spcAft>
            </a:pPr>
            <a:r>
              <a:rPr lang="en-US" sz="900" dirty="0" smtClean="0">
                <a:latin typeface="Arial"/>
                <a:ea typeface="Calibri"/>
                <a:cs typeface="Times New Roman"/>
              </a:rPr>
              <a:t>Presence, IM, group IM, software-powered Voice over IP, voice, video and web conferencing form the core feature set of Office Communications Server 2007. Using Communicator 2007 as the principal client application, the solution provides a rich, integrated communications experience for enterprise users. </a:t>
            </a:r>
            <a:endParaRPr lang="en-US" sz="800" dirty="0" smtClean="0">
              <a:latin typeface="Calibri"/>
              <a:ea typeface="Calibri"/>
              <a:cs typeface="Times New Roman"/>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10</a:t>
            </a:fld>
            <a:endParaRPr lang="en-US" dirty="0" smtClean="0"/>
          </a:p>
        </p:txBody>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Office Communications Server 2007 delivers high quality software-powered VoIP right from within Microsoft Office applications so users can communicate with a single click from their personal computer.</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It enables VoIP communications on many networks with optimized quality for connection type – without VPN access to the corporate network. The only thing you need is Internet access. So, wherever you are, simply start Communicator and experience high voice and video quality.</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Call management capabilities like call forwarding, hold, dynamic routing, and simultaneous ringing on all commonly used phones are easily configured by users. </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Intelligent call routing capabilities help to make life easier. For instance: if you are in do-not-disturb mode or during a full screen presentation, calls will be routed automatically to your voice mail.</a:t>
            </a:r>
          </a:p>
          <a:p>
            <a:endParaRPr lang="en-US" sz="900" kern="1200" dirty="0" smtClean="0">
              <a:solidFill>
                <a:schemeClr val="tx1"/>
              </a:solidFill>
              <a:latin typeface="Arial" pitchFamily="34" charset="0"/>
              <a:ea typeface="+mn-ea"/>
              <a:cs typeface="+mn-cs"/>
            </a:endParaRPr>
          </a:p>
          <a:p>
            <a:r>
              <a:rPr lang="en-US" sz="900" kern="1200" dirty="0" smtClean="0">
                <a:solidFill>
                  <a:schemeClr val="tx1"/>
                </a:solidFill>
                <a:latin typeface="Arial" pitchFamily="34" charset="0"/>
                <a:ea typeface="+mn-ea"/>
                <a:cs typeface="+mn-cs"/>
              </a:rPr>
              <a:t>And finally Office Communicator enables rich communications with other Office Communicator users by enhancing a phone call with IM and video along with a subject and other information.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812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presspass/presskits/uc/partners.mspx"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technet.microsoft.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en-US" sz="4400" dirty="0" smtClean="0"/>
              <a:t>Integrated Communication Tools </a:t>
            </a:r>
            <a:r>
              <a:rPr lang="en-US" dirty="0" smtClean="0"/>
              <a:t>	</a:t>
            </a:r>
          </a:p>
        </p:txBody>
      </p:sp>
      <p:sp>
        <p:nvSpPr>
          <p:cNvPr id="6" name="Text Placeholder 5"/>
          <p:cNvSpPr>
            <a:spLocks noGrp="1"/>
          </p:cNvSpPr>
          <p:nvPr>
            <p:ph type="body" sz="quarter" idx="10"/>
          </p:nvPr>
        </p:nvSpPr>
        <p:spPr>
          <a:xfrm>
            <a:off x="380999" y="1524000"/>
            <a:ext cx="5164777" cy="2963888"/>
          </a:xfrm>
        </p:spPr>
        <p:txBody>
          <a:bodyPr/>
          <a:lstStyle/>
          <a:p>
            <a:r>
              <a:rPr lang="en-US" sz="2700" dirty="0" smtClean="0"/>
              <a:t>High quality of experience</a:t>
            </a:r>
          </a:p>
          <a:p>
            <a:r>
              <a:rPr lang="en-US" sz="2700" dirty="0" smtClean="0"/>
              <a:t>Call from your applications</a:t>
            </a:r>
          </a:p>
          <a:p>
            <a:r>
              <a:rPr lang="en-US" sz="2700" dirty="0" smtClean="0"/>
              <a:t>High voice/video quality</a:t>
            </a:r>
          </a:p>
          <a:p>
            <a:pPr lvl="0"/>
            <a:r>
              <a:rPr lang="en-US" sz="2700" dirty="0" smtClean="0"/>
              <a:t>Rich call management</a:t>
            </a:r>
          </a:p>
          <a:p>
            <a:pPr lvl="1"/>
            <a:r>
              <a:rPr lang="en-US" sz="2400" dirty="0" smtClean="0"/>
              <a:t>Intuitive user interface</a:t>
            </a:r>
          </a:p>
          <a:p>
            <a:pPr lvl="1"/>
            <a:r>
              <a:rPr lang="en-US" sz="2400" dirty="0" smtClean="0"/>
              <a:t>Intelligent call routing</a:t>
            </a:r>
          </a:p>
          <a:p>
            <a:pPr lvl="1"/>
            <a:r>
              <a:rPr lang="en-US" sz="2400" dirty="0" smtClean="0"/>
              <a:t>Integrated with IM and video</a:t>
            </a:r>
            <a:endParaRPr lang="en-US" sz="2400" dirty="0"/>
          </a:p>
        </p:txBody>
      </p:sp>
      <p:pic>
        <p:nvPicPr>
          <p:cNvPr id="1028" name="Picture 4"/>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4711906" y="1254082"/>
            <a:ext cx="4657725" cy="4089812"/>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a:scene3d>
            <a:camera prst="perspectiveContrastingLeftFacing" fov="600000">
              <a:rot lat="480000" lon="2100000" rev="21594000"/>
            </a:camera>
            <a:lightRig rig="threePt" dir="t"/>
          </a:scene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en-US" sz="4400" dirty="0" smtClean="0"/>
              <a:t>Integrated Communication Tools </a:t>
            </a:r>
            <a:r>
              <a:rPr lang="en-US" dirty="0" smtClean="0"/>
              <a:t>	</a:t>
            </a:r>
          </a:p>
        </p:txBody>
      </p:sp>
      <p:sp>
        <p:nvSpPr>
          <p:cNvPr id="13" name="Text Placeholder 10"/>
          <p:cNvSpPr>
            <a:spLocks noGrp="1"/>
          </p:cNvSpPr>
          <p:nvPr>
            <p:ph type="body" sz="quarter" idx="10"/>
          </p:nvPr>
        </p:nvSpPr>
        <p:spPr>
          <a:xfrm>
            <a:off x="226625" y="1524000"/>
            <a:ext cx="8382000" cy="3514808"/>
          </a:xfrm>
        </p:spPr>
        <p:txBody>
          <a:bodyPr/>
          <a:lstStyle/>
          <a:p>
            <a:r>
              <a:rPr lang="en-US" sz="2400" dirty="0" smtClean="0"/>
              <a:t>More Innovation</a:t>
            </a:r>
          </a:p>
          <a:p>
            <a:pPr lvl="1"/>
            <a:r>
              <a:rPr lang="en-US" sz="2000" dirty="0" smtClean="0"/>
              <a:t>Voice integrated into applications</a:t>
            </a:r>
          </a:p>
          <a:p>
            <a:pPr lvl="1"/>
            <a:r>
              <a:rPr lang="en-US" sz="2000" dirty="0" smtClean="0"/>
              <a:t>Rich user experience</a:t>
            </a:r>
          </a:p>
          <a:p>
            <a:r>
              <a:rPr lang="en-US" sz="2400" dirty="0" smtClean="0"/>
              <a:t>Greater Cost Reduction</a:t>
            </a:r>
          </a:p>
          <a:p>
            <a:pPr lvl="1"/>
            <a:r>
              <a:rPr lang="en-US" sz="2000" dirty="0" smtClean="0"/>
              <a:t>Significant device cost savings</a:t>
            </a:r>
          </a:p>
          <a:p>
            <a:pPr lvl="1"/>
            <a:r>
              <a:rPr lang="en-US" sz="2000" dirty="0" smtClean="0"/>
              <a:t>Software business model</a:t>
            </a:r>
          </a:p>
          <a:p>
            <a:r>
              <a:rPr lang="en-US" sz="2400" dirty="0" smtClean="0"/>
              <a:t>Qualified Devices Ecosystem</a:t>
            </a:r>
          </a:p>
          <a:p>
            <a:pPr lvl="1"/>
            <a:r>
              <a:rPr lang="en-US" sz="2000" dirty="0" smtClean="0"/>
              <a:t>Wideband audio</a:t>
            </a:r>
          </a:p>
          <a:p>
            <a:pPr lvl="1"/>
            <a:r>
              <a:rPr lang="en-US" sz="2000" dirty="0" smtClean="0"/>
              <a:t>Plug-and-play</a:t>
            </a:r>
          </a:p>
          <a:p>
            <a:pPr lvl="1"/>
            <a:r>
              <a:rPr lang="en-US" sz="2000" dirty="0" smtClean="0"/>
              <a:t>Office Communicator 2007 integration</a:t>
            </a:r>
          </a:p>
        </p:txBody>
      </p:sp>
      <p:pic>
        <p:nvPicPr>
          <p:cNvPr id="3074" name="Picture 2" descr="C:\program Files\Microsoft Resource DVD Artwork\DVD_ART\Artwork_Imagery\HARDWARE_IMAGERY\Photos - OEM Hardware\VoIP Web Phone\Unified Communications VoIP phone.png"/>
          <p:cNvPicPr>
            <a:picLocks noChangeAspect="1" noChangeArrowheads="1"/>
          </p:cNvPicPr>
          <p:nvPr/>
        </p:nvPicPr>
        <p:blipFill>
          <a:blip r:embed="rId3"/>
          <a:srcRect/>
          <a:stretch>
            <a:fillRect/>
          </a:stretch>
        </p:blipFill>
        <p:spPr bwMode="auto">
          <a:xfrm>
            <a:off x="4891155" y="3037921"/>
            <a:ext cx="2524125" cy="2063044"/>
          </a:xfrm>
          <a:prstGeom prst="rect">
            <a:avLst/>
          </a:prstGeom>
          <a:noFill/>
        </p:spPr>
      </p:pic>
      <p:pic>
        <p:nvPicPr>
          <p:cNvPr id="11" name="Picture 10" descr="008.png"/>
          <p:cNvPicPr>
            <a:picLocks noChangeAspect="1"/>
          </p:cNvPicPr>
          <p:nvPr/>
        </p:nvPicPr>
        <p:blipFill>
          <a:blip r:embed="rId4"/>
          <a:stretch>
            <a:fillRect/>
          </a:stretch>
        </p:blipFill>
        <p:spPr>
          <a:xfrm>
            <a:off x="5240244" y="1530350"/>
            <a:ext cx="1469015" cy="1438537"/>
          </a:xfrm>
          <a:prstGeom prst="rect">
            <a:avLst/>
          </a:prstGeom>
          <a:effectLst>
            <a:outerShdw blurRad="152400" dist="76200" dir="2700000" algn="ctr" rotWithShape="0">
              <a:srgbClr val="000000">
                <a:alpha val="80000"/>
              </a:srgbClr>
            </a:outerShdw>
          </a:effectLst>
        </p:spPr>
      </p:pic>
      <p:pic>
        <p:nvPicPr>
          <p:cNvPr id="14" name="Picture 13" descr="009.png"/>
          <p:cNvPicPr>
            <a:picLocks noChangeAspect="1"/>
          </p:cNvPicPr>
          <p:nvPr/>
        </p:nvPicPr>
        <p:blipFill>
          <a:blip r:embed="rId5"/>
          <a:stretch>
            <a:fillRect/>
          </a:stretch>
        </p:blipFill>
        <p:spPr>
          <a:xfrm>
            <a:off x="6558844" y="1364100"/>
            <a:ext cx="2204156" cy="1942276"/>
          </a:xfrm>
          <a:prstGeom prst="rect">
            <a:avLst/>
          </a:prstGeom>
          <a:effectLst>
            <a:outerShdw blurRad="152400" dist="76200" dir="2700000" algn="ctr" rotWithShape="0">
              <a:srgbClr val="000000">
                <a:alpha val="80000"/>
              </a:srgbClr>
            </a:outerShdw>
          </a:effectLst>
        </p:spPr>
      </p:pic>
      <p:pic>
        <p:nvPicPr>
          <p:cNvPr id="19" name="Picture 18" descr="010.png"/>
          <p:cNvPicPr>
            <a:picLocks noChangeAspect="1"/>
          </p:cNvPicPr>
          <p:nvPr/>
        </p:nvPicPr>
        <p:blipFill>
          <a:blip r:embed="rId6"/>
          <a:stretch>
            <a:fillRect/>
          </a:stretch>
        </p:blipFill>
        <p:spPr>
          <a:xfrm>
            <a:off x="6791483" y="4778851"/>
            <a:ext cx="2091267" cy="1514893"/>
          </a:xfrm>
          <a:prstGeom prst="rect">
            <a:avLst/>
          </a:prstGeom>
          <a:effectLst>
            <a:outerShdw blurRad="152400" dist="76200" dir="2700000" algn="ctr" rotWithShape="0">
              <a:srgbClr val="000000">
                <a:alpha val="80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0250" y="4038600"/>
            <a:ext cx="8128742" cy="914400"/>
          </a:xfrm>
        </p:spPr>
        <p:txBody>
          <a:bodyPr/>
          <a:lstStyle/>
          <a:p>
            <a:r>
              <a:rPr lang="en-US" sz="4400" dirty="0" smtClean="0"/>
              <a:t>Integrated Communications Tools</a:t>
            </a:r>
            <a:endParaRPr lang="en-US" sz="44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headline quote style 5 tall"/>
          <p:cNvPicPr>
            <a:picLocks noChangeAspect="1" noChangeArrowheads="1"/>
          </p:cNvPicPr>
          <p:nvPr/>
        </p:nvPicPr>
        <p:blipFill>
          <a:blip r:embed="rId3"/>
          <a:srcRect/>
          <a:stretch>
            <a:fillRect/>
          </a:stretch>
        </p:blipFill>
        <p:spPr bwMode="auto">
          <a:xfrm>
            <a:off x="-2823" y="5514622"/>
            <a:ext cx="8991600" cy="1066800"/>
          </a:xfrm>
          <a:prstGeom prst="rect">
            <a:avLst/>
          </a:prstGeom>
          <a:noFill/>
          <a:ln w="9525">
            <a:noFill/>
            <a:miter lim="800000"/>
            <a:headEnd/>
            <a:tailEnd/>
          </a:ln>
        </p:spPr>
      </p:pic>
      <p:sp>
        <p:nvSpPr>
          <p:cNvPr id="13" name="Rectangle 2"/>
          <p:cNvSpPr>
            <a:spLocks noGrp="1" noChangeArrowheads="1"/>
          </p:cNvSpPr>
          <p:nvPr>
            <p:ph type="title"/>
          </p:nvPr>
        </p:nvSpPr>
        <p:spPr>
          <a:xfrm>
            <a:off x="381000" y="381000"/>
            <a:ext cx="8382000" cy="609398"/>
          </a:xfrm>
        </p:spPr>
        <p:txBody>
          <a:bodyPr/>
          <a:lstStyle/>
          <a:p>
            <a:r>
              <a:rPr lang="en-US" sz="4400" dirty="0" smtClean="0"/>
              <a:t>Anywhere Access	</a:t>
            </a:r>
          </a:p>
        </p:txBody>
      </p:sp>
      <p:sp>
        <p:nvSpPr>
          <p:cNvPr id="7" name="Text Placeholder 6"/>
          <p:cNvSpPr>
            <a:spLocks noGrp="1"/>
          </p:cNvSpPr>
          <p:nvPr>
            <p:ph type="body" sz="quarter" idx="10"/>
          </p:nvPr>
        </p:nvSpPr>
        <p:spPr>
          <a:xfrm>
            <a:off x="139537" y="1571501"/>
            <a:ext cx="5023591" cy="3376309"/>
          </a:xfrm>
        </p:spPr>
        <p:txBody>
          <a:bodyPr/>
          <a:lstStyle/>
          <a:p>
            <a:pPr marL="347663" indent="-347663"/>
            <a:r>
              <a:rPr lang="en-US" sz="2000" dirty="0" smtClean="0"/>
              <a:t>Take your office on the road</a:t>
            </a:r>
          </a:p>
          <a:p>
            <a:pPr marL="347663" indent="-347663"/>
            <a:r>
              <a:rPr lang="en-US" sz="2000" dirty="0" smtClean="0"/>
              <a:t>Encrypted signaling and media</a:t>
            </a:r>
          </a:p>
          <a:p>
            <a:pPr marL="347663" indent="-347663"/>
            <a:r>
              <a:rPr lang="en-US" sz="2000" dirty="0" smtClean="0"/>
              <a:t>No VPN required</a:t>
            </a:r>
          </a:p>
          <a:p>
            <a:pPr marL="347663" indent="-347663"/>
            <a:r>
              <a:rPr lang="en-US" sz="2000" dirty="0" smtClean="0"/>
              <a:t>Codecs optimized for variable conditions</a:t>
            </a:r>
          </a:p>
          <a:p>
            <a:pPr marL="347663" lvl="0" indent="-347663"/>
            <a:r>
              <a:rPr lang="en-US" sz="2000" dirty="0" smtClean="0"/>
              <a:t>Extending Office Communicator 2007</a:t>
            </a:r>
          </a:p>
          <a:p>
            <a:pPr marL="625475" lvl="1" indent="-277813"/>
            <a:r>
              <a:rPr lang="en-US" sz="1800" dirty="0" smtClean="0"/>
              <a:t>Laptop </a:t>
            </a:r>
          </a:p>
          <a:p>
            <a:pPr marL="625475" lvl="1" indent="-277813"/>
            <a:r>
              <a:rPr lang="en-US" sz="1800" dirty="0" smtClean="0"/>
              <a:t>Web browser</a:t>
            </a:r>
          </a:p>
          <a:p>
            <a:pPr marL="625475" lvl="1" indent="-277813"/>
            <a:r>
              <a:rPr lang="en-US" sz="1800" dirty="0" smtClean="0"/>
              <a:t>Innovative IP phones</a:t>
            </a:r>
          </a:p>
          <a:p>
            <a:pPr marL="625475" lvl="1" indent="-277813"/>
            <a:r>
              <a:rPr lang="en-US" sz="1800" dirty="0" smtClean="0"/>
              <a:t>Windows Mobile devices</a:t>
            </a:r>
            <a:br>
              <a:rPr lang="en-US" sz="1800" dirty="0" smtClean="0"/>
            </a:br>
            <a:endParaRPr lang="en-US" sz="1800" dirty="0" smtClean="0"/>
          </a:p>
        </p:txBody>
      </p:sp>
      <p:sp>
        <p:nvSpPr>
          <p:cNvPr id="20" name="Rectangle 19"/>
          <p:cNvSpPr/>
          <p:nvPr/>
        </p:nvSpPr>
        <p:spPr>
          <a:xfrm>
            <a:off x="1371600" y="5738192"/>
            <a:ext cx="6400800" cy="586827"/>
          </a:xfrm>
          <a:prstGeom prst="rect">
            <a:avLst/>
          </a:prstGeom>
        </p:spPr>
        <p:txBody>
          <a:bodyPr wrap="square">
            <a:spAutoFit/>
          </a:bodyPr>
          <a:lstStyle/>
          <a:p>
            <a:pPr>
              <a:lnSpc>
                <a:spcPct val="90000"/>
              </a:lnSpc>
              <a:spcBef>
                <a:spcPts val="400"/>
              </a:spcBef>
            </a:pPr>
            <a:r>
              <a:rPr lang="en-US" sz="1600" dirty="0" smtClean="0">
                <a:solidFill>
                  <a:schemeClr val="bg2"/>
                </a:solidFill>
              </a:rPr>
              <a:t>By 2007, “telework” will be practiced by more than 60 million people.</a:t>
            </a:r>
          </a:p>
          <a:p>
            <a:pPr algn="r">
              <a:lnSpc>
                <a:spcPct val="90000"/>
              </a:lnSpc>
              <a:spcBef>
                <a:spcPts val="400"/>
              </a:spcBef>
            </a:pPr>
            <a:r>
              <a:rPr lang="en-US" sz="1600" dirty="0" smtClean="0">
                <a:solidFill>
                  <a:schemeClr val="bg2"/>
                </a:solidFill>
                <a:latin typeface="Segoe" pitchFamily="34" charset="0"/>
              </a:rPr>
              <a:t>—Gartner</a:t>
            </a:r>
            <a:endParaRPr lang="en-US" dirty="0">
              <a:solidFill>
                <a:schemeClr val="bg2"/>
              </a:solidFill>
            </a:endParaRPr>
          </a:p>
        </p:txBody>
      </p:sp>
      <p:pic>
        <p:nvPicPr>
          <p:cNvPr id="1027" name="Picture 3"/>
          <p:cNvPicPr>
            <a:picLocks noChangeAspect="1" noChangeArrowheads="1"/>
          </p:cNvPicPr>
          <p:nvPr/>
        </p:nvPicPr>
        <p:blipFill>
          <a:blip r:embed="rId4"/>
          <a:stretch>
            <a:fillRect/>
          </a:stretch>
        </p:blipFill>
        <p:spPr bwMode="auto">
          <a:xfrm>
            <a:off x="4626077" y="1548585"/>
            <a:ext cx="4267200" cy="2838450"/>
          </a:xfrm>
          <a:prstGeom prst="rect">
            <a:avLst/>
          </a:prstGeom>
          <a:noFill/>
          <a:ln>
            <a:noFill/>
          </a:ln>
          <a:effectLst>
            <a:reflection blurRad="6350" stA="50000" endA="300" endPos="90000" dir="5400000" sy="-100000" algn="bl" rotWithShape="0"/>
          </a:effectLst>
          <a:scene3d>
            <a:camera prst="perspectiveContrastingLeftFacing" fov="3900000">
              <a:rot lat="0" lon="2400000" rev="21594000"/>
            </a:camera>
            <a:lightRig rig="threePt" dir="t"/>
          </a:scene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Anywhere Access</a:t>
            </a:r>
            <a:endParaRPr lang="en-US" dirty="0"/>
          </a:p>
        </p:txBody>
      </p:sp>
      <p:sp>
        <p:nvSpPr>
          <p:cNvPr id="7" name="Subtitle 6"/>
          <p:cNvSpPr>
            <a:spLocks noGrp="1"/>
          </p:cNvSpPr>
          <p:nvPr>
            <p:ph type="subTitle" idx="1"/>
          </p:nvPr>
        </p:nvSpPr>
        <p:spPr/>
        <p:txBody>
          <a:bodyPr/>
          <a:lstStyle/>
          <a:p>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81000"/>
            <a:ext cx="8382000" cy="609398"/>
          </a:xfrm>
        </p:spPr>
        <p:txBody>
          <a:bodyPr/>
          <a:lstStyle/>
          <a:p>
            <a:pPr lvl="0"/>
            <a:r>
              <a:rPr lang="en-US" sz="4400" dirty="0" smtClean="0"/>
              <a:t>Key Takeaways</a:t>
            </a:r>
            <a:endParaRPr lang="en-US" sz="4400" dirty="0"/>
          </a:p>
        </p:txBody>
      </p:sp>
      <p:sp>
        <p:nvSpPr>
          <p:cNvPr id="14" name="Rounded Rectangle 13"/>
          <p:cNvSpPr/>
          <p:nvPr/>
        </p:nvSpPr>
        <p:spPr bwMode="blackGray">
          <a:xfrm>
            <a:off x="386026" y="1969725"/>
            <a:ext cx="8296156" cy="809101"/>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800" dirty="0" smtClean="0">
                <a:solidFill>
                  <a:schemeClr val="tx1"/>
                </a:solidFill>
                <a:latin typeface="Segoe" pitchFamily="34" charset="0"/>
              </a:rPr>
              <a:t>How to communicate from within applications</a:t>
            </a:r>
            <a:endParaRPr lang="en-US" sz="2400" dirty="0" smtClean="0">
              <a:solidFill>
                <a:schemeClr val="tx1"/>
              </a:solidFill>
              <a:latin typeface="Segoe" pitchFamily="34" charset="0"/>
            </a:endParaRPr>
          </a:p>
        </p:txBody>
      </p:sp>
      <p:sp>
        <p:nvSpPr>
          <p:cNvPr id="15" name="Rounded Rectangle 14"/>
          <p:cNvSpPr/>
          <p:nvPr/>
        </p:nvSpPr>
        <p:spPr bwMode="blackGray">
          <a:xfrm>
            <a:off x="381000" y="3207212"/>
            <a:ext cx="8301182" cy="73539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800" dirty="0" smtClean="0">
                <a:solidFill>
                  <a:schemeClr val="tx1"/>
                </a:solidFill>
                <a:latin typeface="Segoe" pitchFamily="34" charset="0"/>
              </a:rPr>
              <a:t>About communication tools that work well together</a:t>
            </a:r>
          </a:p>
        </p:txBody>
      </p:sp>
      <p:sp>
        <p:nvSpPr>
          <p:cNvPr id="16" name="Rounded Rectangle 15"/>
          <p:cNvSpPr/>
          <p:nvPr/>
        </p:nvSpPr>
        <p:spPr bwMode="blackGray">
          <a:xfrm>
            <a:off x="417946" y="4466753"/>
            <a:ext cx="8264236" cy="73463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endParaRPr lang="en-US" sz="2800" dirty="0" smtClean="0">
              <a:solidFill>
                <a:schemeClr val="tx1"/>
              </a:solidFill>
              <a:latin typeface="Segoe" pitchFamily="34" charset="0"/>
            </a:endParaRPr>
          </a:p>
          <a:p>
            <a:pPr marL="0" lvl="1" defTabSz="1096963" fontAlgn="base">
              <a:lnSpc>
                <a:spcPct val="90000"/>
              </a:lnSpc>
              <a:spcBef>
                <a:spcPct val="0"/>
              </a:spcBef>
              <a:spcAft>
                <a:spcPct val="0"/>
              </a:spcAft>
              <a:defRPr/>
            </a:pPr>
            <a:r>
              <a:rPr lang="en-US" sz="2800" dirty="0" smtClean="0">
                <a:solidFill>
                  <a:schemeClr val="tx1"/>
                </a:solidFill>
                <a:latin typeface="Segoe" pitchFamily="34" charset="0"/>
              </a:rPr>
              <a:t>How to communicate from any location</a:t>
            </a:r>
          </a:p>
          <a:p>
            <a:pPr marL="0" lvl="1" defTabSz="1096963" fontAlgn="base">
              <a:lnSpc>
                <a:spcPct val="90000"/>
              </a:lnSpc>
              <a:spcBef>
                <a:spcPct val="0"/>
              </a:spcBef>
              <a:spcAft>
                <a:spcPct val="0"/>
              </a:spcAft>
              <a:defRPr/>
            </a:pPr>
            <a:endParaRPr lang="en-US" sz="2800" dirty="0" smtClean="0">
              <a:solidFill>
                <a:schemeClr val="tx1"/>
              </a:solidFill>
              <a:latin typeface="Segoe" pitchFamily="34" charset="0"/>
            </a:endParaRPr>
          </a:p>
        </p:txBody>
      </p:sp>
      <p:sp>
        <p:nvSpPr>
          <p:cNvPr id="6" name="TextBox 5"/>
          <p:cNvSpPr txBox="1"/>
          <p:nvPr/>
        </p:nvSpPr>
        <p:spPr>
          <a:xfrm>
            <a:off x="381000" y="1280975"/>
            <a:ext cx="8120958" cy="430887"/>
          </a:xfrm>
          <a:prstGeom prst="rect">
            <a:avLst/>
          </a:prstGeom>
          <a:noFill/>
        </p:spPr>
        <p:txBody>
          <a:bodyPr wrap="square" lIns="0" tIns="0" rIns="0" bIns="0" rtlCol="0">
            <a:spAutoFit/>
          </a:bodyPr>
          <a:lstStyle/>
          <a:p>
            <a:r>
              <a:rPr lang="en-US" sz="2800" dirty="0" smtClean="0"/>
              <a:t>In this session, you learned…</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367553" y="1530351"/>
            <a:ext cx="8014447" cy="72596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Devices Optimized For Office Communicator</a:t>
            </a:r>
          </a:p>
          <a:p>
            <a:pPr marL="0" lvl="1" defTabSz="1096963" fontAlgn="base">
              <a:lnSpc>
                <a:spcPct val="90000"/>
              </a:lnSpc>
              <a:spcBef>
                <a:spcPct val="0"/>
              </a:spcBef>
              <a:spcAft>
                <a:spcPct val="0"/>
              </a:spcAft>
              <a:defRPr/>
            </a:pPr>
            <a:r>
              <a:rPr lang="en-US" sz="2000" dirty="0" smtClean="0">
                <a:solidFill>
                  <a:schemeClr val="tx1"/>
                </a:solidFill>
                <a:latin typeface="Segoe" pitchFamily="34" charset="0"/>
                <a:hlinkClick r:id="rId3"/>
              </a:rPr>
              <a:t>www.microsoft.com/presspass/presskits/uc/partners.mspx</a:t>
            </a:r>
            <a:endParaRPr lang="en-US" sz="2000" dirty="0" smtClean="0">
              <a:solidFill>
                <a:schemeClr val="tx1"/>
              </a:solidFill>
              <a:latin typeface="Segoe" pitchFamily="34" charset="0"/>
            </a:endParaRPr>
          </a:p>
        </p:txBody>
      </p:sp>
      <p:sp>
        <p:nvSpPr>
          <p:cNvPr id="14" name="Rounded Rectangle 13"/>
          <p:cNvSpPr/>
          <p:nvPr/>
        </p:nvSpPr>
        <p:spPr bwMode="blackGray">
          <a:xfrm>
            <a:off x="381000" y="2767838"/>
            <a:ext cx="8014447" cy="77101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Visit the OCS 2007 and Exchange Server 2007 Tech Centers</a:t>
            </a:r>
          </a:p>
          <a:p>
            <a:pPr marL="0" lvl="1" defTabSz="1096963" fontAlgn="base">
              <a:lnSpc>
                <a:spcPct val="90000"/>
              </a:lnSpc>
              <a:spcBef>
                <a:spcPct val="0"/>
              </a:spcBef>
              <a:spcAft>
                <a:spcPct val="0"/>
              </a:spcAft>
              <a:defRPr/>
            </a:pPr>
            <a:r>
              <a:rPr lang="en-US" sz="2000" dirty="0" smtClean="0">
                <a:solidFill>
                  <a:schemeClr val="tx1"/>
                </a:solidFill>
                <a:latin typeface="Segoe" pitchFamily="34" charset="0"/>
                <a:hlinkClick r:id="rId4"/>
              </a:rPr>
              <a:t>http://technet.microsoft.com</a:t>
            </a:r>
            <a:endParaRPr lang="en-US" sz="2000" dirty="0" smtClean="0">
              <a:solidFill>
                <a:schemeClr val="tx1"/>
              </a:solidFill>
              <a:latin typeface="Segoe" pitchFamily="34" charset="0"/>
            </a:endParaRPr>
          </a:p>
        </p:txBody>
      </p:sp>
      <p:sp>
        <p:nvSpPr>
          <p:cNvPr id="6" name="Rectangle 2"/>
          <p:cNvSpPr>
            <a:spLocks noGrp="1" noChangeArrowheads="1"/>
          </p:cNvSpPr>
          <p:nvPr>
            <p:ph type="title"/>
          </p:nvPr>
        </p:nvSpPr>
        <p:spPr/>
        <p:txBody>
          <a:bodyPr/>
          <a:lstStyle/>
          <a:p>
            <a:r>
              <a:rPr lang="en-US" dirty="0" smtClean="0"/>
              <a:t>Resources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81" name="Picture 13" descr="12951_UC_PPT_Back_BPIO"/>
          <p:cNvPicPr>
            <a:picLocks noChangeAspect="1" noChangeArrowheads="1"/>
          </p:cNvPicPr>
          <p:nvPr/>
        </p:nvPicPr>
        <p:blipFill>
          <a:blip r:embed="rId3"/>
          <a:srcRect/>
          <a:stretch>
            <a:fillRect/>
          </a:stretch>
        </p:blipFill>
        <p:spPr bwMode="auto">
          <a:xfrm>
            <a:off x="0" y="0"/>
            <a:ext cx="9145588" cy="6859588"/>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5009" y="2624562"/>
            <a:ext cx="8680861" cy="1407273"/>
          </a:xfrm>
        </p:spPr>
        <p:txBody>
          <a:bodyPr/>
          <a:lstStyle/>
          <a:p>
            <a:r>
              <a:rPr sz="3600" dirty="0" smtClean="0"/>
              <a:t>U</a:t>
            </a:r>
            <a:r>
              <a:rPr lang="en-US" sz="3600" smtClean="0"/>
              <a:t>nified</a:t>
            </a:r>
            <a:r>
              <a:rPr lang="en-US" sz="3600" dirty="0" smtClean="0"/>
              <a:t> </a:t>
            </a:r>
            <a:r>
              <a:rPr lang="en-US" sz="3600" dirty="0" smtClean="0"/>
              <a:t>Communications End-User Experience</a:t>
            </a:r>
            <a:endParaRPr lang="en-US" sz="3600" dirty="0"/>
          </a:p>
        </p:txBody>
      </p:sp>
      <p:sp>
        <p:nvSpPr>
          <p:cNvPr id="18" name="Subtitle 17"/>
          <p:cNvSpPr>
            <a:spLocks noGrp="1"/>
          </p:cNvSpPr>
          <p:nvPr>
            <p:ph type="subTitle" idx="1"/>
          </p:nvPr>
        </p:nvSpPr>
        <p:spPr>
          <a:xfrm>
            <a:off x="776287" y="3979319"/>
            <a:ext cx="7681913" cy="461665"/>
          </a:xfrm>
        </p:spPr>
        <p:txBody>
          <a:bodyPr/>
          <a:lstStyle/>
          <a:p>
            <a:r>
              <a:rPr lang="en-US" dirty="0" smtClean="0"/>
              <a:t>Name</a:t>
            </a:r>
          </a:p>
          <a:p>
            <a:r>
              <a:rPr lang="en-US" dirty="0" smtClean="0"/>
              <a:t>Title</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381001" y="2011363"/>
            <a:ext cx="8495144"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Experience how to communicate from within applications</a:t>
            </a:r>
          </a:p>
        </p:txBody>
      </p:sp>
      <p:sp>
        <p:nvSpPr>
          <p:cNvPr id="18" name="Rounded Rectangle 17"/>
          <p:cNvSpPr/>
          <p:nvPr/>
        </p:nvSpPr>
        <p:spPr bwMode="blackGray">
          <a:xfrm>
            <a:off x="381001" y="3065091"/>
            <a:ext cx="8382000"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Learn about integrated communication tools and devices</a:t>
            </a:r>
          </a:p>
        </p:txBody>
      </p:sp>
      <p:sp>
        <p:nvSpPr>
          <p:cNvPr id="20" name="Rounded Rectangle 19"/>
          <p:cNvSpPr/>
          <p:nvPr/>
        </p:nvSpPr>
        <p:spPr bwMode="blackGray">
          <a:xfrm>
            <a:off x="381001" y="4118818"/>
            <a:ext cx="8382000"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See how end-users can access information from anywhere</a:t>
            </a:r>
          </a:p>
        </p:txBody>
      </p:sp>
      <p:sp>
        <p:nvSpPr>
          <p:cNvPr id="7" name="Title 6"/>
          <p:cNvSpPr>
            <a:spLocks noGrp="1"/>
          </p:cNvSpPr>
          <p:nvPr>
            <p:ph type="title"/>
          </p:nvPr>
        </p:nvSpPr>
        <p:spPr>
          <a:xfrm>
            <a:off x="381000" y="381000"/>
            <a:ext cx="8382000" cy="1052596"/>
          </a:xfrm>
        </p:spPr>
        <p:txBody>
          <a:bodyPr/>
          <a:lstStyle/>
          <a:p>
            <a:r>
              <a:rPr sz="4400"/>
              <a:t>Session Objectives</a:t>
            </a:r>
            <a:r>
              <a:rPr sz="6600"/>
              <a:t/>
            </a:r>
            <a:br>
              <a:rPr sz="6600"/>
            </a:br>
            <a:r>
              <a:rPr sz="3200" smtClean="0">
                <a:solidFill>
                  <a:schemeClr val="accent1">
                    <a:lumMod val="20000"/>
                    <a:lumOff val="80000"/>
                  </a:schemeClr>
                </a:solidFill>
              </a:rPr>
              <a:t>In this </a:t>
            </a:r>
            <a:r>
              <a:rPr sz="3200">
                <a:solidFill>
                  <a:schemeClr val="accent1">
                    <a:lumMod val="20000"/>
                    <a:lumOff val="80000"/>
                  </a:schemeClr>
                </a:solidFill>
              </a:rPr>
              <a:t>session, you </a:t>
            </a:r>
            <a:r>
              <a:rPr sz="3200" smtClean="0">
                <a:solidFill>
                  <a:schemeClr val="accent1">
                    <a:lumMod val="20000"/>
                    <a:lumOff val="80000"/>
                  </a:schemeClr>
                </a:solidFill>
              </a:rPr>
              <a:t>will</a:t>
            </a:r>
            <a:r>
              <a:rPr lang="en-US" sz="3200" dirty="0" smtClean="0">
                <a:solidFill>
                  <a:schemeClr val="accent1">
                    <a:lumMod val="20000"/>
                    <a:lumOff val="80000"/>
                  </a:schemeClr>
                </a:solidFill>
              </a:rPr>
              <a:t>…</a:t>
            </a:r>
            <a:endParaRPr lang="en-US" sz="32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382000" cy="1052596"/>
          </a:xfrm>
        </p:spPr>
        <p:txBody>
          <a:bodyPr/>
          <a:lstStyle/>
          <a:p>
            <a:r>
              <a:rPr sz="4400" smtClean="0"/>
              <a:t>Enterprise Communications</a:t>
            </a:r>
            <a:r>
              <a:rPr smtClean="0"/>
              <a:t/>
            </a:r>
            <a:br>
              <a:rPr smtClean="0"/>
            </a:br>
            <a:r>
              <a:rPr sz="3200" smtClean="0">
                <a:solidFill>
                  <a:schemeClr val="accent1">
                    <a:lumMod val="20000"/>
                    <a:lumOff val="80000"/>
                  </a:schemeClr>
                </a:solidFill>
              </a:rPr>
              <a:t>Current end-user experience</a:t>
            </a:r>
            <a:endParaRPr>
              <a:solidFill>
                <a:schemeClr val="accent1">
                  <a:lumMod val="20000"/>
                  <a:lumOff val="80000"/>
                </a:schemeClr>
              </a:solidFill>
            </a:endParaRPr>
          </a:p>
        </p:txBody>
      </p:sp>
      <p:sp>
        <p:nvSpPr>
          <p:cNvPr id="60" name="Text Placeholder 59"/>
          <p:cNvSpPr>
            <a:spLocks noGrp="1"/>
          </p:cNvSpPr>
          <p:nvPr>
            <p:ph type="body" sz="quarter" idx="10"/>
          </p:nvPr>
        </p:nvSpPr>
        <p:spPr>
          <a:xfrm>
            <a:off x="381000" y="4549163"/>
            <a:ext cx="8382000" cy="1176732"/>
          </a:xfrm>
        </p:spPr>
        <p:txBody>
          <a:bodyPr/>
          <a:lstStyle/>
          <a:p>
            <a:pPr marL="395288" lvl="0" indent="-395288" defTabSz="914327">
              <a:spcBef>
                <a:spcPts val="667"/>
              </a:spcBef>
              <a:buSzTx/>
              <a:buBlip>
                <a:blip r:embed="rId3"/>
              </a:buBlip>
              <a:defRPr/>
            </a:pPr>
            <a:r>
              <a:rPr lang="en-US" sz="2400" dirty="0" smtClean="0"/>
              <a:t>Multiple communication modalities</a:t>
            </a:r>
          </a:p>
          <a:p>
            <a:pPr marL="395288" lvl="0" indent="-395288" defTabSz="914327">
              <a:spcBef>
                <a:spcPts val="667"/>
              </a:spcBef>
              <a:buSzTx/>
              <a:buBlip>
                <a:blip r:embed="rId3"/>
              </a:buBlip>
              <a:defRPr/>
            </a:pPr>
            <a:r>
              <a:rPr lang="en-US" sz="2400" dirty="0" smtClean="0"/>
              <a:t>Different interfaces and technologies</a:t>
            </a:r>
          </a:p>
          <a:p>
            <a:pPr marL="395288" lvl="0" indent="-395288" defTabSz="914327">
              <a:spcBef>
                <a:spcPts val="667"/>
              </a:spcBef>
              <a:buSzTx/>
              <a:buBlip>
                <a:blip r:embed="rId3"/>
              </a:buBlip>
              <a:defRPr/>
            </a:pPr>
            <a:r>
              <a:rPr lang="en-US" sz="2400" dirty="0" smtClean="0"/>
              <a:t>Lack of integration</a:t>
            </a:r>
            <a:endParaRPr lang="en-US" sz="2400" dirty="0"/>
          </a:p>
        </p:txBody>
      </p:sp>
      <p:sp>
        <p:nvSpPr>
          <p:cNvPr id="8" name="Rounded Rectangle 7"/>
          <p:cNvSpPr/>
          <p:nvPr/>
        </p:nvSpPr>
        <p:spPr bwMode="auto">
          <a:xfrm>
            <a:off x="1828800" y="2139951"/>
            <a:ext cx="1295400" cy="189706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Voice Mail</a:t>
            </a:r>
          </a:p>
        </p:txBody>
      </p:sp>
      <p:sp>
        <p:nvSpPr>
          <p:cNvPr id="14" name="Rounded Rectangle 13"/>
          <p:cNvSpPr/>
          <p:nvPr/>
        </p:nvSpPr>
        <p:spPr bwMode="auto">
          <a:xfrm>
            <a:off x="457200" y="2292351"/>
            <a:ext cx="1295400" cy="189706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Desk Phone</a:t>
            </a:r>
          </a:p>
        </p:txBody>
      </p:sp>
      <p:sp>
        <p:nvSpPr>
          <p:cNvPr id="22" name="Rounded Rectangle 21"/>
          <p:cNvSpPr/>
          <p:nvPr/>
        </p:nvSpPr>
        <p:spPr bwMode="auto">
          <a:xfrm>
            <a:off x="3200400" y="1987551"/>
            <a:ext cx="1295400" cy="189706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Fax</a:t>
            </a:r>
          </a:p>
        </p:txBody>
      </p:sp>
      <p:sp>
        <p:nvSpPr>
          <p:cNvPr id="23" name="Rounded Rectangle 22"/>
          <p:cNvSpPr/>
          <p:nvPr/>
        </p:nvSpPr>
        <p:spPr bwMode="auto">
          <a:xfrm>
            <a:off x="4572000" y="1835151"/>
            <a:ext cx="1295400" cy="189706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E-Mail</a:t>
            </a:r>
          </a:p>
        </p:txBody>
      </p:sp>
      <p:sp>
        <p:nvSpPr>
          <p:cNvPr id="24" name="Rounded Rectangle 23"/>
          <p:cNvSpPr/>
          <p:nvPr/>
        </p:nvSpPr>
        <p:spPr bwMode="auto">
          <a:xfrm>
            <a:off x="5943600" y="1682751"/>
            <a:ext cx="1295400" cy="189706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Cell Phone</a:t>
            </a:r>
          </a:p>
        </p:txBody>
      </p:sp>
      <p:sp>
        <p:nvSpPr>
          <p:cNvPr id="25" name="Rounded Rectangle 24"/>
          <p:cNvSpPr/>
          <p:nvPr/>
        </p:nvSpPr>
        <p:spPr bwMode="auto">
          <a:xfrm>
            <a:off x="7315200" y="1530351"/>
            <a:ext cx="1341912" cy="1897062"/>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Video</a:t>
            </a:r>
          </a:p>
          <a:p>
            <a:pPr algn="ctr" defTabSz="1096963" fontAlgn="base">
              <a:lnSpc>
                <a:spcPct val="90000"/>
              </a:lnSpc>
              <a:spcBef>
                <a:spcPct val="0"/>
              </a:spcBef>
              <a:spcAft>
                <a:spcPct val="0"/>
              </a:spcAft>
              <a:defRPr/>
            </a:pPr>
            <a:r>
              <a:rPr lang="en-US" sz="1600" b="1" dirty="0" smtClean="0">
                <a:solidFill>
                  <a:schemeClr val="tx1"/>
                </a:solidFill>
                <a:latin typeface="Segoe" pitchFamily="34" charset="0"/>
              </a:rPr>
              <a:t>Conferencing</a:t>
            </a:r>
          </a:p>
        </p:txBody>
      </p:sp>
      <p:pic>
        <p:nvPicPr>
          <p:cNvPr id="28" name="Picture 56" descr="fax"/>
          <p:cNvPicPr>
            <a:picLocks noChangeAspect="1" noChangeArrowheads="1"/>
          </p:cNvPicPr>
          <p:nvPr/>
        </p:nvPicPr>
        <p:blipFill>
          <a:blip r:embed="rId4">
            <a:clrChange>
              <a:clrFrom>
                <a:srgbClr val="DADBDD"/>
              </a:clrFrom>
              <a:clrTo>
                <a:srgbClr val="DADBDD">
                  <a:alpha val="0"/>
                </a:srgbClr>
              </a:clrTo>
            </a:clrChange>
          </a:blip>
          <a:srcRect/>
          <a:stretch>
            <a:fillRect/>
          </a:stretch>
        </p:blipFill>
        <p:spPr bwMode="auto">
          <a:xfrm>
            <a:off x="3403334" y="2493964"/>
            <a:ext cx="889532" cy="88423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0" name="Rectangle 10"/>
          <p:cNvPicPr>
            <a:picLocks noChangeAspect="1" noChangeArrowheads="1"/>
          </p:cNvPicPr>
          <p:nvPr/>
        </p:nvPicPr>
        <p:blipFill>
          <a:blip r:embed="rId5">
            <a:clrChange>
              <a:clrFrom>
                <a:srgbClr val="DADBDD"/>
              </a:clrFrom>
              <a:clrTo>
                <a:srgbClr val="DADBDD">
                  <a:alpha val="0"/>
                </a:srgbClr>
              </a:clrTo>
            </a:clrChange>
          </a:blip>
          <a:srcRect l="8511" t="8136" r="23404" b="8176"/>
          <a:stretch>
            <a:fillRect/>
          </a:stretch>
        </p:blipFill>
        <p:spPr bwMode="auto">
          <a:xfrm>
            <a:off x="6409490" y="2220858"/>
            <a:ext cx="363621" cy="820849"/>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1" name="Picture 162" descr="pbX phone 3"/>
          <p:cNvPicPr>
            <a:picLocks noChangeAspect="1" noChangeArrowheads="1"/>
          </p:cNvPicPr>
          <p:nvPr/>
        </p:nvPicPr>
        <p:blipFill>
          <a:blip r:embed="rId6">
            <a:clrChange>
              <a:clrFrom>
                <a:srgbClr val="DADBDD"/>
              </a:clrFrom>
              <a:clrTo>
                <a:srgbClr val="DADBDD">
                  <a:alpha val="0"/>
                </a:srgbClr>
              </a:clrTo>
            </a:clrChange>
          </a:blip>
          <a:srcRect/>
          <a:stretch>
            <a:fillRect/>
          </a:stretch>
        </p:blipFill>
        <p:spPr bwMode="auto">
          <a:xfrm>
            <a:off x="842899" y="2697472"/>
            <a:ext cx="524002" cy="108682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3" name="Group 81"/>
          <p:cNvGrpSpPr>
            <a:grpSpLocks/>
          </p:cNvGrpSpPr>
          <p:nvPr/>
        </p:nvGrpSpPr>
        <p:grpSpPr bwMode="auto">
          <a:xfrm>
            <a:off x="4905773" y="2328467"/>
            <a:ext cx="627855" cy="910430"/>
            <a:chOff x="1152" y="1344"/>
            <a:chExt cx="434" cy="496"/>
          </a:xfrm>
        </p:grpSpPr>
        <p:pic>
          <p:nvPicPr>
            <p:cNvPr id="30" name="Picture 82" descr="envelope holder"/>
            <p:cNvPicPr>
              <a:picLocks noChangeAspect="1" noChangeArrowheads="1"/>
            </p:cNvPicPr>
            <p:nvPr/>
          </p:nvPicPr>
          <p:blipFill>
            <a:blip r:embed="rId7"/>
            <a:srcRect/>
            <a:stretch>
              <a:fillRect/>
            </a:stretch>
          </p:blipFill>
          <p:spPr bwMode="auto">
            <a:xfrm>
              <a:off x="1152" y="1344"/>
              <a:ext cx="434" cy="496"/>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 name="Line 83"/>
            <p:cNvSpPr>
              <a:spLocks noChangeShapeType="1"/>
            </p:cNvSpPr>
            <p:nvPr/>
          </p:nvSpPr>
          <p:spPr bwMode="auto">
            <a:xfrm>
              <a:off x="1206" y="1371"/>
              <a:ext cx="336" cy="0"/>
            </a:xfrm>
            <a:prstGeom prst="line">
              <a:avLst/>
            </a:prstGeom>
            <a:noFill/>
            <a:ln w="9525">
              <a:solidFill>
                <a:srgbClr val="F07600"/>
              </a:solidFill>
              <a:round/>
              <a:headEnd/>
              <a:tailEnd/>
            </a:ln>
            <a:effectLst/>
          </p:spPr>
          <p:txBody>
            <a:bodyPr wrap="none"/>
            <a:lstStyle/>
            <a:p>
              <a:pPr fontAlgn="auto">
                <a:spcBef>
                  <a:spcPts val="0"/>
                </a:spcBef>
                <a:spcAft>
                  <a:spcPts val="0"/>
                </a:spcAft>
                <a:defRPr/>
              </a:pPr>
              <a:endParaRPr lang="en-US" sz="1000" kern="0" dirty="0">
                <a:solidFill>
                  <a:sysClr val="windowText" lastClr="000000"/>
                </a:solidFill>
                <a:effectLst>
                  <a:outerShdw blurRad="38100" dist="38100" dir="2700000" algn="tl">
                    <a:srgbClr val="000000">
                      <a:alpha val="43137"/>
                    </a:srgbClr>
                  </a:outerShdw>
                </a:effectLst>
                <a:latin typeface="Segoe" pitchFamily="34" charset="0"/>
              </a:endParaRPr>
            </a:p>
          </p:txBody>
        </p:sp>
        <p:sp>
          <p:nvSpPr>
            <p:cNvPr id="32" name="Line 84"/>
            <p:cNvSpPr>
              <a:spLocks noChangeShapeType="1"/>
            </p:cNvSpPr>
            <p:nvPr/>
          </p:nvSpPr>
          <p:spPr bwMode="auto">
            <a:xfrm>
              <a:off x="1202" y="1812"/>
              <a:ext cx="337" cy="0"/>
            </a:xfrm>
            <a:prstGeom prst="line">
              <a:avLst/>
            </a:prstGeom>
            <a:noFill/>
            <a:ln w="9525">
              <a:solidFill>
                <a:srgbClr val="F07600"/>
              </a:solidFill>
              <a:round/>
              <a:headEnd/>
              <a:tailEnd/>
            </a:ln>
            <a:effectLst/>
          </p:spPr>
          <p:txBody>
            <a:bodyPr wrap="none"/>
            <a:lstStyle/>
            <a:p>
              <a:pPr fontAlgn="auto">
                <a:spcBef>
                  <a:spcPts val="0"/>
                </a:spcBef>
                <a:spcAft>
                  <a:spcPts val="0"/>
                </a:spcAft>
                <a:defRPr/>
              </a:pPr>
              <a:endParaRPr lang="en-US" sz="1000" kern="0" dirty="0">
                <a:solidFill>
                  <a:sysClr val="windowText" lastClr="000000"/>
                </a:solidFill>
                <a:effectLst>
                  <a:outerShdw blurRad="38100" dist="38100" dir="2700000" algn="tl">
                    <a:srgbClr val="000000">
                      <a:alpha val="43137"/>
                    </a:srgbClr>
                  </a:outerShdw>
                </a:effectLst>
                <a:latin typeface="Segoe" pitchFamily="34" charset="0"/>
              </a:endParaRPr>
            </a:p>
          </p:txBody>
        </p:sp>
      </p:grpSp>
      <p:grpSp>
        <p:nvGrpSpPr>
          <p:cNvPr id="4" name="Group 39"/>
          <p:cNvGrpSpPr/>
          <p:nvPr/>
        </p:nvGrpSpPr>
        <p:grpSpPr>
          <a:xfrm>
            <a:off x="7550673" y="2097882"/>
            <a:ext cx="745081" cy="762000"/>
            <a:chOff x="3825332" y="1828800"/>
            <a:chExt cx="745081" cy="762000"/>
          </a:xfrm>
        </p:grpSpPr>
        <p:pic>
          <p:nvPicPr>
            <p:cNvPr id="33" name="Rectangle 5"/>
            <p:cNvPicPr>
              <a:picLocks noChangeAspect="1" noChangeArrowheads="1"/>
            </p:cNvPicPr>
            <p:nvPr/>
          </p:nvPicPr>
          <p:blipFill>
            <a:blip r:embed="rId8">
              <a:clrChange>
                <a:clrFrom>
                  <a:srgbClr val="DADBDD"/>
                </a:clrFrom>
                <a:clrTo>
                  <a:srgbClr val="DADBDD">
                    <a:alpha val="0"/>
                  </a:srgbClr>
                </a:clrTo>
              </a:clrChange>
            </a:blip>
            <a:srcRect l="12459" t="7713" r="7890" b="12709"/>
            <a:stretch>
              <a:fillRect/>
            </a:stretch>
          </p:blipFill>
          <p:spPr bwMode="auto">
            <a:xfrm>
              <a:off x="3825332" y="1905000"/>
              <a:ext cx="745081" cy="6858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 name="Group 38"/>
            <p:cNvGrpSpPr/>
            <p:nvPr/>
          </p:nvGrpSpPr>
          <p:grpSpPr>
            <a:xfrm>
              <a:off x="4121672" y="1828800"/>
              <a:ext cx="152401" cy="106452"/>
              <a:chOff x="4083839" y="1738314"/>
              <a:chExt cx="228600" cy="196938"/>
            </a:xfrm>
          </p:grpSpPr>
          <p:sp>
            <p:nvSpPr>
              <p:cNvPr id="38" name="Rounded Rectangle 37"/>
              <p:cNvSpPr/>
              <p:nvPr/>
            </p:nvSpPr>
            <p:spPr bwMode="auto">
              <a:xfrm>
                <a:off x="4083839" y="1738314"/>
                <a:ext cx="228600" cy="196938"/>
              </a:xfrm>
              <a:prstGeom prst="roundRect">
                <a:avLst/>
              </a:prstGeom>
              <a:solidFill>
                <a:schemeClr val="accent1">
                  <a:lumMod val="60000"/>
                  <a:lumOff val="4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rtlCol="0" anchor="t" compatLnSpc="1"/>
              <a:lstStyle/>
              <a:p>
                <a:endParaRPr lang="en-US" sz="1100" dirty="0">
                  <a:solidFill>
                    <a:schemeClr val="tx1">
                      <a:alpha val="100000"/>
                    </a:schemeClr>
                  </a:solidFill>
                  <a:latin typeface="Arial"/>
                </a:endParaRPr>
              </a:p>
            </p:txBody>
          </p:sp>
          <p:sp>
            <p:nvSpPr>
              <p:cNvPr id="37" name="Oval 36"/>
              <p:cNvSpPr/>
              <p:nvPr/>
            </p:nvSpPr>
            <p:spPr bwMode="auto">
              <a:xfrm>
                <a:off x="4160039" y="1814514"/>
                <a:ext cx="76200" cy="76200"/>
              </a:xfrm>
              <a:prstGeom prst="ellipse">
                <a:avLst/>
              </a:prstGeom>
              <a:solidFill>
                <a:srgbClr val="C46022"/>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rtlCol="0" anchor="t" compatLnSpc="1"/>
              <a:lstStyle/>
              <a:p>
                <a:endParaRPr lang="en-US" sz="1100" dirty="0">
                  <a:solidFill>
                    <a:schemeClr val="tx1">
                      <a:alpha val="100000"/>
                    </a:schemeClr>
                  </a:solidFill>
                  <a:latin typeface="Arial"/>
                </a:endParaRPr>
              </a:p>
            </p:txBody>
          </p:sp>
        </p:grpSp>
      </p:grpSp>
      <p:sp>
        <p:nvSpPr>
          <p:cNvPr id="27" name="Right Arrow 26"/>
          <p:cNvSpPr/>
          <p:nvPr/>
        </p:nvSpPr>
        <p:spPr bwMode="blackGray">
          <a:xfrm rot="21239039">
            <a:off x="237658" y="2674126"/>
            <a:ext cx="8855046" cy="1444168"/>
          </a:xfrm>
          <a:prstGeom prst="rightArrow">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61" name="Cross 60"/>
          <p:cNvSpPr/>
          <p:nvPr/>
        </p:nvSpPr>
        <p:spPr bwMode="auto">
          <a:xfrm>
            <a:off x="529470" y="3689120"/>
            <a:ext cx="410066" cy="410066"/>
          </a:xfrm>
          <a:prstGeom prst="plus">
            <a:avLst>
              <a:gd name="adj" fmla="val 37214"/>
            </a:avLst>
          </a:pr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62" name="Cross 61"/>
          <p:cNvSpPr/>
          <p:nvPr/>
        </p:nvSpPr>
        <p:spPr bwMode="auto">
          <a:xfrm>
            <a:off x="1901450" y="3536406"/>
            <a:ext cx="410066" cy="410066"/>
          </a:xfrm>
          <a:prstGeom prst="plus">
            <a:avLst>
              <a:gd name="adj" fmla="val 37214"/>
            </a:avLst>
          </a:pr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63" name="Cross 62"/>
          <p:cNvSpPr/>
          <p:nvPr/>
        </p:nvSpPr>
        <p:spPr bwMode="auto">
          <a:xfrm>
            <a:off x="3273430" y="3383692"/>
            <a:ext cx="410066" cy="410066"/>
          </a:xfrm>
          <a:prstGeom prst="plus">
            <a:avLst>
              <a:gd name="adj" fmla="val 37214"/>
            </a:avLst>
          </a:pr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64" name="Cross 63"/>
          <p:cNvSpPr/>
          <p:nvPr/>
        </p:nvSpPr>
        <p:spPr bwMode="auto">
          <a:xfrm>
            <a:off x="4645410" y="3230978"/>
            <a:ext cx="410066" cy="410066"/>
          </a:xfrm>
          <a:prstGeom prst="plus">
            <a:avLst>
              <a:gd name="adj" fmla="val 37214"/>
            </a:avLst>
          </a:pr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65" name="Cross 64"/>
          <p:cNvSpPr/>
          <p:nvPr/>
        </p:nvSpPr>
        <p:spPr bwMode="auto">
          <a:xfrm>
            <a:off x="6017390" y="3078264"/>
            <a:ext cx="410066" cy="410066"/>
          </a:xfrm>
          <a:prstGeom prst="plus">
            <a:avLst>
              <a:gd name="adj" fmla="val 37214"/>
            </a:avLst>
          </a:pr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66" name="Cross 65"/>
          <p:cNvSpPr/>
          <p:nvPr/>
        </p:nvSpPr>
        <p:spPr bwMode="auto">
          <a:xfrm>
            <a:off x="7389370" y="2925550"/>
            <a:ext cx="410066" cy="410066"/>
          </a:xfrm>
          <a:prstGeom prst="plus">
            <a:avLst>
              <a:gd name="adj" fmla="val 37214"/>
            </a:avLst>
          </a:pr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grpSp>
        <p:nvGrpSpPr>
          <p:cNvPr id="41" name="Group 40"/>
          <p:cNvGrpSpPr>
            <a:grpSpLocks noChangeAspect="1"/>
          </p:cNvGrpSpPr>
          <p:nvPr/>
        </p:nvGrpSpPr>
        <p:grpSpPr>
          <a:xfrm>
            <a:off x="2066132" y="2814904"/>
            <a:ext cx="801687" cy="534454"/>
            <a:chOff x="5562600" y="1981200"/>
            <a:chExt cx="685800" cy="457200"/>
          </a:xfrm>
          <a:effectLst>
            <a:outerShdw blurRad="50800" dist="38100" dir="5400000" algn="t" rotWithShape="0">
              <a:prstClr val="black">
                <a:alpha val="40000"/>
              </a:prstClr>
            </a:outerShdw>
          </a:effectLst>
        </p:grpSpPr>
        <p:sp>
          <p:nvSpPr>
            <p:cNvPr id="42" name="Rounded Rectangle 41"/>
            <p:cNvSpPr/>
            <p:nvPr/>
          </p:nvSpPr>
          <p:spPr bwMode="auto">
            <a:xfrm>
              <a:off x="5562600" y="1981200"/>
              <a:ext cx="685800" cy="457200"/>
            </a:xfrm>
            <a:prstGeom prst="roundRect">
              <a:avLst/>
            </a:prstGeom>
            <a:gradFill>
              <a:gsLst>
                <a:gs pos="0">
                  <a:srgbClr val="BA5B20">
                    <a:tint val="66000"/>
                    <a:satMod val="160000"/>
                  </a:srgbClr>
                </a:gs>
                <a:gs pos="50000">
                  <a:srgbClr val="BA5B20">
                    <a:tint val="44500"/>
                    <a:satMod val="160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FFFFFF">
                    <a:alpha val="100000"/>
                  </a:srgbClr>
                </a:solidFill>
                <a:effectLst/>
                <a:uLnTx/>
                <a:uFillTx/>
                <a:latin typeface="Arial"/>
                <a:ea typeface="+mn-ea"/>
                <a:cs typeface="+mn-cs"/>
              </a:endParaRPr>
            </a:p>
          </p:txBody>
        </p:sp>
        <p:sp>
          <p:nvSpPr>
            <p:cNvPr id="43" name="Oval 42"/>
            <p:cNvSpPr/>
            <p:nvPr/>
          </p:nvSpPr>
          <p:spPr bwMode="auto">
            <a:xfrm>
              <a:off x="5638800" y="2057400"/>
              <a:ext cx="228600" cy="228600"/>
            </a:xfrm>
            <a:prstGeom prst="ellipse">
              <a:avLst/>
            </a:prstGeom>
            <a:solidFill>
              <a:srgbClr val="BA5B20">
                <a:lumMod val="60000"/>
                <a:lumOff val="40000"/>
              </a:srgbClr>
            </a:solidFill>
            <a:ln w="9525" cap="flat" cmpd="sng" algn="ctr">
              <a:solidFill>
                <a:srgbClr val="FFFFFF">
                  <a:lumMod val="50000"/>
                  <a:lumOff val="50000"/>
                </a:srgbClr>
              </a:solidFill>
              <a:prstDash val="solid"/>
              <a:round/>
              <a:headEnd type="none" w="med" len="med"/>
              <a:tailEnd type="none" w="med" len="med"/>
            </a:ln>
            <a:effectLst/>
          </p:spPr>
          <p:txBody>
            <a:bodyPr vert="horz" wrap="square" lIns="91440" tIns="45720" rIns="91440" bIns="45720" rtlCol="0" anchor="t"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FFFFFF">
                    <a:alpha val="100000"/>
                  </a:srgbClr>
                </a:solidFill>
                <a:effectLst/>
                <a:uLnTx/>
                <a:uFillTx/>
                <a:latin typeface="Arial"/>
                <a:ea typeface="+mn-ea"/>
                <a:cs typeface="+mn-cs"/>
              </a:endParaRPr>
            </a:p>
          </p:txBody>
        </p:sp>
        <p:sp>
          <p:nvSpPr>
            <p:cNvPr id="44" name="Oval 43"/>
            <p:cNvSpPr/>
            <p:nvPr/>
          </p:nvSpPr>
          <p:spPr bwMode="auto">
            <a:xfrm>
              <a:off x="5943600" y="2057400"/>
              <a:ext cx="228600" cy="228600"/>
            </a:xfrm>
            <a:prstGeom prst="ellipse">
              <a:avLst/>
            </a:prstGeom>
            <a:solidFill>
              <a:srgbClr val="BA5B20">
                <a:lumMod val="60000"/>
                <a:lumOff val="40000"/>
              </a:srgbClr>
            </a:solidFill>
            <a:ln w="9525" cap="flat" cmpd="sng" algn="ctr">
              <a:solidFill>
                <a:srgbClr val="FFFFFF">
                  <a:lumMod val="50000"/>
                  <a:lumOff val="50000"/>
                </a:srgbClr>
              </a:solidFill>
              <a:prstDash val="solid"/>
              <a:round/>
              <a:headEnd type="none" w="med" len="med"/>
              <a:tailEnd type="none" w="med" len="med"/>
            </a:ln>
            <a:effectLst/>
          </p:spPr>
          <p:txBody>
            <a:bodyPr vert="horz" wrap="square" lIns="91440" tIns="45720" rIns="91440" bIns="45720" rtlCol="0" anchor="t" compatLnSpc="1"/>
            <a:lstStyle/>
            <a:p>
              <a:pPr marL="0" marR="0" lvl="0" indent="0" algn="l" defTabSz="91432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alpha val="100000"/>
                  </a:srgbClr>
                </a:solidFill>
                <a:effectLst/>
                <a:uLnTx/>
                <a:uFillTx/>
                <a:latin typeface="Arial"/>
                <a:ea typeface="+mn-ea"/>
                <a:cs typeface="+mn-cs"/>
              </a:endParaRPr>
            </a:p>
          </p:txBody>
        </p:sp>
        <p:sp>
          <p:nvSpPr>
            <p:cNvPr id="45" name="Rounded Rectangle 44"/>
            <p:cNvSpPr/>
            <p:nvPr/>
          </p:nvSpPr>
          <p:spPr bwMode="auto">
            <a:xfrm>
              <a:off x="5638800" y="2362200"/>
              <a:ext cx="533400" cy="76200"/>
            </a:xfrm>
            <a:prstGeom prst="roundRect">
              <a:avLst/>
            </a:prstGeom>
            <a:solidFill>
              <a:srgbClr val="BA5B20">
                <a:lumMod val="60000"/>
                <a:lumOff val="40000"/>
              </a:srgbClr>
            </a:solidFill>
            <a:ln w="9525" cap="flat" cmpd="sng" algn="ctr">
              <a:solidFill>
                <a:srgbClr val="FFFFFF">
                  <a:lumMod val="50000"/>
                  <a:lumOff val="50000"/>
                </a:srgbClr>
              </a:solidFill>
              <a:prstDash val="solid"/>
              <a:round/>
              <a:headEnd type="none" w="med" len="med"/>
              <a:tailEnd type="none" w="med" len="med"/>
            </a:ln>
            <a:effectLst/>
          </p:spPr>
          <p:txBody>
            <a:bodyPr vert="horz" wrap="square" lIns="91440" tIns="45720" rIns="91440" bIns="45720" rtlCol="0" anchor="t" compatLnSpc="1"/>
            <a:lstStyle/>
            <a:p>
              <a:pPr marL="0" marR="0" lvl="0" indent="0" algn="l" defTabSz="91432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alpha val="100000"/>
                  </a:srgbClr>
                </a:solidFill>
                <a:effectLst/>
                <a:uLnTx/>
                <a:uFillTx/>
                <a:latin typeface="Arial"/>
                <a:ea typeface="+mn-ea"/>
                <a:cs typeface="+mn-cs"/>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81000" y="3113569"/>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ounded Rectangle 25"/>
          <p:cNvSpPr/>
          <p:nvPr/>
        </p:nvSpPr>
        <p:spPr bwMode="auto">
          <a:xfrm>
            <a:off x="381000" y="4625537"/>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4" name="Rounded Rectangle 23"/>
          <p:cNvSpPr/>
          <p:nvPr/>
        </p:nvSpPr>
        <p:spPr bwMode="auto">
          <a:xfrm>
            <a:off x="381000" y="160160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603" name="Rectangle 19"/>
          <p:cNvSpPr>
            <a:spLocks noChangeArrowheads="1"/>
          </p:cNvSpPr>
          <p:nvPr/>
        </p:nvSpPr>
        <p:spPr bwMode="auto">
          <a:xfrm>
            <a:off x="1992317" y="3158170"/>
            <a:ext cx="6465883" cy="1283428"/>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pPr>
            <a:r>
              <a:rPr lang="en-US" sz="2000" dirty="0" smtClean="0"/>
              <a:t>Communications tools don’t work well together</a:t>
            </a:r>
          </a:p>
          <a:p>
            <a:pPr marL="233363" indent="-233363">
              <a:lnSpc>
                <a:spcPct val="90000"/>
              </a:lnSpc>
              <a:spcBef>
                <a:spcPct val="20000"/>
              </a:spcBef>
              <a:buSzPct val="80000"/>
              <a:buBlip>
                <a:blip r:embed="rId3"/>
              </a:buBlip>
            </a:pPr>
            <a:r>
              <a:rPr lang="en-US" dirty="0" smtClean="0"/>
              <a:t>Multiple directories are inconvenient</a:t>
            </a:r>
          </a:p>
          <a:p>
            <a:pPr marL="233363" indent="-233363">
              <a:lnSpc>
                <a:spcPct val="90000"/>
              </a:lnSpc>
              <a:spcBef>
                <a:spcPct val="20000"/>
              </a:spcBef>
              <a:buSzPct val="80000"/>
              <a:buBlip>
                <a:blip r:embed="rId3"/>
              </a:buBlip>
            </a:pPr>
            <a:r>
              <a:rPr lang="en-US" dirty="0" smtClean="0"/>
              <a:t>Switching between tools is awkward</a:t>
            </a:r>
          </a:p>
          <a:p>
            <a:pPr marL="233363" indent="-233363">
              <a:lnSpc>
                <a:spcPct val="90000"/>
              </a:lnSpc>
              <a:spcBef>
                <a:spcPct val="20000"/>
              </a:spcBef>
              <a:buSzPct val="80000"/>
              <a:buBlip>
                <a:blip r:embed="rId3"/>
              </a:buBlip>
            </a:pPr>
            <a:r>
              <a:rPr lang="en-US" dirty="0" smtClean="0"/>
              <a:t>PC and phone are not integrated</a:t>
            </a:r>
          </a:p>
        </p:txBody>
      </p:sp>
      <p:sp>
        <p:nvSpPr>
          <p:cNvPr id="30" name="Rounded Rectangle 29"/>
          <p:cNvSpPr/>
          <p:nvPr/>
        </p:nvSpPr>
        <p:spPr bwMode="blackGray">
          <a:xfrm>
            <a:off x="496892" y="170002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1" name="Rounded Rectangle 30"/>
          <p:cNvSpPr/>
          <p:nvPr/>
        </p:nvSpPr>
        <p:spPr bwMode="blackGray">
          <a:xfrm>
            <a:off x="496892" y="3211994"/>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96892" y="4723962"/>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586" name="Rectangle 2"/>
          <p:cNvSpPr>
            <a:spLocks noGrp="1" noChangeArrowheads="1"/>
          </p:cNvSpPr>
          <p:nvPr>
            <p:ph type="title"/>
          </p:nvPr>
        </p:nvSpPr>
        <p:spPr>
          <a:xfrm>
            <a:off x="381000" y="381000"/>
            <a:ext cx="8382000" cy="1052596"/>
          </a:xfrm>
        </p:spPr>
        <p:txBody>
          <a:bodyPr/>
          <a:lstStyle/>
          <a:p>
            <a:pPr lvl="0"/>
            <a:r>
              <a:rPr lang="en-US" sz="4400" dirty="0" smtClean="0"/>
              <a:t>Today’s Business Environment</a:t>
            </a:r>
            <a:r>
              <a:rPr lang="en-US" dirty="0" smtClean="0"/>
              <a:t/>
            </a:r>
            <a:br>
              <a:rPr lang="en-US" dirty="0" smtClean="0"/>
            </a:br>
            <a:r>
              <a:rPr lang="en-US" sz="3200" dirty="0" smtClean="0">
                <a:solidFill>
                  <a:schemeClr val="accent1">
                    <a:lumMod val="20000"/>
                    <a:lumOff val="80000"/>
                  </a:schemeClr>
                </a:solidFill>
              </a:rPr>
              <a:t>What customers are telling us</a:t>
            </a:r>
            <a:endParaRPr lang="en-US" sz="3600" dirty="0">
              <a:solidFill>
                <a:schemeClr val="accent1">
                  <a:lumMod val="20000"/>
                  <a:lumOff val="80000"/>
                </a:schemeClr>
              </a:solidFill>
            </a:endParaRPr>
          </a:p>
        </p:txBody>
      </p:sp>
      <p:sp>
        <p:nvSpPr>
          <p:cNvPr id="323597" name="Rectangle 13"/>
          <p:cNvSpPr>
            <a:spLocks noChangeArrowheads="1"/>
          </p:cNvSpPr>
          <p:nvPr/>
        </p:nvSpPr>
        <p:spPr bwMode="auto">
          <a:xfrm>
            <a:off x="1998667" y="4652352"/>
            <a:ext cx="6459533" cy="1283428"/>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pPr>
            <a:r>
              <a:rPr lang="en-US" sz="2000" dirty="0" smtClean="0"/>
              <a:t>Can’t access data from many locations and devices</a:t>
            </a:r>
          </a:p>
          <a:p>
            <a:pPr marL="233363" indent="-233363">
              <a:lnSpc>
                <a:spcPct val="90000"/>
              </a:lnSpc>
              <a:spcBef>
                <a:spcPct val="20000"/>
              </a:spcBef>
              <a:buSzPct val="80000"/>
              <a:buBlip>
                <a:blip r:embed="rId3"/>
              </a:buBlip>
            </a:pPr>
            <a:r>
              <a:rPr lang="en-US" dirty="0" smtClean="0"/>
              <a:t>Phone</a:t>
            </a:r>
          </a:p>
          <a:p>
            <a:pPr marL="233363" indent="-233363">
              <a:lnSpc>
                <a:spcPct val="90000"/>
              </a:lnSpc>
              <a:spcBef>
                <a:spcPct val="20000"/>
              </a:spcBef>
              <a:buSzPct val="80000"/>
              <a:buBlip>
                <a:blip r:embed="rId3"/>
              </a:buBlip>
            </a:pPr>
            <a:r>
              <a:rPr lang="en-US" dirty="0" smtClean="0"/>
              <a:t>Web browser</a:t>
            </a:r>
          </a:p>
          <a:p>
            <a:pPr marL="233363" indent="-233363">
              <a:lnSpc>
                <a:spcPct val="90000"/>
              </a:lnSpc>
              <a:spcBef>
                <a:spcPct val="20000"/>
              </a:spcBef>
              <a:buSzPct val="80000"/>
              <a:buBlip>
                <a:blip r:embed="rId3"/>
              </a:buBlip>
            </a:pPr>
            <a:r>
              <a:rPr lang="en-US" dirty="0" smtClean="0"/>
              <a:t>Mobile device</a:t>
            </a:r>
          </a:p>
        </p:txBody>
      </p:sp>
      <p:sp>
        <p:nvSpPr>
          <p:cNvPr id="22" name="Rectangle 5"/>
          <p:cNvSpPr>
            <a:spLocks noChangeArrowheads="1"/>
          </p:cNvSpPr>
          <p:nvPr/>
        </p:nvSpPr>
        <p:spPr bwMode="auto">
          <a:xfrm>
            <a:off x="1992317" y="1641356"/>
            <a:ext cx="6465883" cy="1283428"/>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pPr>
            <a:r>
              <a:rPr lang="en-US" sz="2000" dirty="0" smtClean="0"/>
              <a:t>PCs are disconnected from communications tools</a:t>
            </a:r>
          </a:p>
          <a:p>
            <a:pPr marL="233363" indent="-233363">
              <a:lnSpc>
                <a:spcPct val="90000"/>
              </a:lnSpc>
              <a:spcBef>
                <a:spcPct val="20000"/>
              </a:spcBef>
              <a:buSzPct val="80000"/>
              <a:buBlip>
                <a:blip r:embed="rId3"/>
              </a:buBlip>
            </a:pPr>
            <a:r>
              <a:rPr lang="en-US" dirty="0" smtClean="0"/>
              <a:t>Hard to transfer data between PC and other devices</a:t>
            </a:r>
          </a:p>
          <a:p>
            <a:pPr marL="233363" indent="-233363">
              <a:lnSpc>
                <a:spcPct val="90000"/>
              </a:lnSpc>
              <a:spcBef>
                <a:spcPct val="20000"/>
              </a:spcBef>
              <a:buSzPct val="80000"/>
              <a:buBlip>
                <a:blip r:embed="rId3"/>
              </a:buBlip>
            </a:pPr>
            <a:r>
              <a:rPr lang="en-US" dirty="0" smtClean="0"/>
              <a:t>No integration between devices and PC applications</a:t>
            </a:r>
          </a:p>
          <a:p>
            <a:pPr marL="233363" indent="-233363">
              <a:lnSpc>
                <a:spcPct val="90000"/>
              </a:lnSpc>
              <a:spcBef>
                <a:spcPct val="20000"/>
              </a:spcBef>
              <a:buSzPct val="80000"/>
              <a:buBlip>
                <a:blip r:embed="rId3"/>
              </a:buBlip>
            </a:pPr>
            <a:r>
              <a:rPr lang="en-US" dirty="0" smtClean="0"/>
              <a:t>Time-consuming to transition from PC to other devices</a:t>
            </a:r>
          </a:p>
        </p:txBody>
      </p:sp>
      <p:pic>
        <p:nvPicPr>
          <p:cNvPr id="1026" name="Picture 2" descr="C:\Program Files\Microsoft Resource DVD Artwork\DVD_ART\Artwork_Imagery\Shapes and Graphics\MSN Illustration Icon\MSN icon junk mail.png"/>
          <p:cNvPicPr>
            <a:picLocks noChangeAspect="1" noChangeArrowheads="1"/>
          </p:cNvPicPr>
          <p:nvPr/>
        </p:nvPicPr>
        <p:blipFill>
          <a:blip r:embed="rId4" cstate="print"/>
          <a:srcRect b="35928"/>
          <a:stretch>
            <a:fillRect/>
          </a:stretch>
        </p:blipFill>
        <p:spPr bwMode="auto">
          <a:xfrm>
            <a:off x="626302" y="3175695"/>
            <a:ext cx="1153196" cy="1207911"/>
          </a:xfrm>
          <a:prstGeom prst="rect">
            <a:avLst/>
          </a:prstGeom>
          <a:noFill/>
        </p:spPr>
      </p:pic>
      <p:pic>
        <p:nvPicPr>
          <p:cNvPr id="3" name="Picture 3" descr="C:\Program Files\Microsoft Resource DVD Artwork\DVD_ART\Artwork_Imagery\Shapes and Graphics\MSN Illustration Icon\MSN icon popup guard.png"/>
          <p:cNvPicPr>
            <a:picLocks noChangeAspect="1" noChangeArrowheads="1"/>
          </p:cNvPicPr>
          <p:nvPr/>
        </p:nvPicPr>
        <p:blipFill>
          <a:blip r:embed="rId5" cstate="print"/>
          <a:srcRect b="37909"/>
          <a:stretch>
            <a:fillRect/>
          </a:stretch>
        </p:blipFill>
        <p:spPr bwMode="auto">
          <a:xfrm>
            <a:off x="623116" y="4715525"/>
            <a:ext cx="1152144" cy="1169503"/>
          </a:xfrm>
          <a:prstGeom prst="rect">
            <a:avLst/>
          </a:prstGeom>
          <a:noFill/>
        </p:spPr>
      </p:pic>
      <p:pic>
        <p:nvPicPr>
          <p:cNvPr id="1028" name="Picture 4" descr="C:\Program Files\Microsoft Resource DVD Artwork\DVD_ART\Artwork_Imagery\Shapes and Graphics\MSN Illustration Icon\MSN icon stop.png"/>
          <p:cNvPicPr>
            <a:picLocks noChangeAspect="1" noChangeArrowheads="1"/>
          </p:cNvPicPr>
          <p:nvPr/>
        </p:nvPicPr>
        <p:blipFill>
          <a:blip r:embed="rId6" cstate="print"/>
          <a:srcRect/>
          <a:stretch>
            <a:fillRect/>
          </a:stretch>
        </p:blipFill>
        <p:spPr bwMode="auto">
          <a:xfrm>
            <a:off x="613656" y="1752589"/>
            <a:ext cx="1152144" cy="1092664"/>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368300" y="220663"/>
            <a:ext cx="8382000" cy="609398"/>
          </a:xfrm>
          <a:prstGeom prst="rect">
            <a:avLst/>
          </a:prstGeom>
        </p:spPr>
        <p:txBody>
          <a:bodyPr/>
          <a:lstStyle/>
          <a:p>
            <a:pPr marL="0" marR="0" lvl="0" indent="0" algn="l" defTabSz="914363" rtl="0" eaLnBrk="1" fontAlgn="base" latinLnBrk="0" hangingPunct="1">
              <a:lnSpc>
                <a:spcPct val="90000"/>
              </a:lnSpc>
              <a:spcBef>
                <a:spcPct val="0"/>
              </a:spcBef>
              <a:spcAft>
                <a:spcPct val="0"/>
              </a:spcAft>
              <a:buClrTx/>
              <a:buSzTx/>
              <a:buFontTx/>
              <a:buNone/>
              <a:tabLst/>
              <a:defRPr/>
            </a:pPr>
            <a:endParaRPr kumimoji="0" lang="en-US" sz="4000" b="0" i="0" u="none" strike="noStrike" kern="1200" cap="none" spc="-125" normalizeH="0" baseline="0" noProof="0" dirty="0">
              <a:ln w="3175">
                <a:noFill/>
              </a:ln>
              <a:solidFill>
                <a:schemeClr val="bg1"/>
              </a:solidFill>
              <a:effectLst/>
              <a:uLnTx/>
              <a:uFillTx/>
              <a:latin typeface="+mj-lt"/>
              <a:ea typeface="+mj-ea"/>
              <a:cs typeface="+mj-cs"/>
            </a:endParaRPr>
          </a:p>
        </p:txBody>
      </p:sp>
      <p:sp>
        <p:nvSpPr>
          <p:cNvPr id="20" name="Title 19"/>
          <p:cNvSpPr>
            <a:spLocks noGrp="1"/>
          </p:cNvSpPr>
          <p:nvPr>
            <p:ph type="title"/>
          </p:nvPr>
        </p:nvSpPr>
        <p:spPr>
          <a:xfrm>
            <a:off x="381000" y="381000"/>
            <a:ext cx="8382000" cy="1052596"/>
          </a:xfrm>
        </p:spPr>
        <p:txBody>
          <a:bodyPr/>
          <a:lstStyle/>
          <a:p>
            <a:r>
              <a:rPr lang="en-US" sz="4400" dirty="0" smtClean="0"/>
              <a:t>Microsoft’s Investment Themes</a:t>
            </a:r>
            <a:r>
              <a:rPr lang="en-US" dirty="0" smtClean="0"/>
              <a:t/>
            </a:r>
            <a:br>
              <a:rPr lang="en-US" dirty="0" smtClean="0"/>
            </a:br>
            <a:r>
              <a:rPr lang="en-US" sz="3200" dirty="0" smtClean="0">
                <a:solidFill>
                  <a:schemeClr val="accent1">
                    <a:lumMod val="20000"/>
                    <a:lumOff val="80000"/>
                  </a:schemeClr>
                </a:solidFill>
              </a:rPr>
              <a:t>Unified Communications end-user experience</a:t>
            </a:r>
            <a:endParaRPr lang="en-US" dirty="0">
              <a:solidFill>
                <a:schemeClr val="accent1">
                  <a:lumMod val="20000"/>
                  <a:lumOff val="80000"/>
                </a:schemeClr>
              </a:solidFill>
            </a:endParaRPr>
          </a:p>
        </p:txBody>
      </p:sp>
      <p:sp>
        <p:nvSpPr>
          <p:cNvPr id="23" name="Rounded Rectangle 22"/>
          <p:cNvSpPr/>
          <p:nvPr/>
        </p:nvSpPr>
        <p:spPr bwMode="auto">
          <a:xfrm>
            <a:off x="381000" y="3184819"/>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4" name="Rounded Rectangle 23"/>
          <p:cNvSpPr/>
          <p:nvPr/>
        </p:nvSpPr>
        <p:spPr bwMode="auto">
          <a:xfrm>
            <a:off x="381000" y="4696787"/>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5" name="Rounded Rectangle 24"/>
          <p:cNvSpPr/>
          <p:nvPr/>
        </p:nvSpPr>
        <p:spPr bwMode="auto">
          <a:xfrm>
            <a:off x="381000" y="167285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ectangle 19"/>
          <p:cNvSpPr>
            <a:spLocks noChangeArrowheads="1"/>
          </p:cNvSpPr>
          <p:nvPr/>
        </p:nvSpPr>
        <p:spPr bwMode="auto">
          <a:xfrm>
            <a:off x="1992317" y="3229420"/>
            <a:ext cx="6465883" cy="1283428"/>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pPr>
            <a:r>
              <a:rPr lang="en-US" sz="2000" dirty="0" smtClean="0"/>
              <a:t>Integrated communications tools</a:t>
            </a:r>
          </a:p>
          <a:p>
            <a:pPr marL="233363" indent="-233363">
              <a:lnSpc>
                <a:spcPct val="90000"/>
              </a:lnSpc>
              <a:spcBef>
                <a:spcPct val="20000"/>
              </a:spcBef>
              <a:buSzPct val="80000"/>
              <a:buBlip>
                <a:blip r:embed="rId3"/>
              </a:buBlip>
            </a:pPr>
            <a:r>
              <a:rPr lang="en-US" dirty="0" smtClean="0"/>
              <a:t>Integrated e-mail, presence, IM, voice, video</a:t>
            </a:r>
          </a:p>
          <a:p>
            <a:pPr marL="233363" indent="-233363">
              <a:lnSpc>
                <a:spcPct val="90000"/>
              </a:lnSpc>
              <a:spcBef>
                <a:spcPct val="20000"/>
              </a:spcBef>
              <a:buSzPct val="80000"/>
              <a:buBlip>
                <a:blip r:embed="rId3"/>
              </a:buBlip>
            </a:pPr>
            <a:r>
              <a:rPr lang="en-US" dirty="0" smtClean="0"/>
              <a:t>Seamless transitions between modes</a:t>
            </a:r>
          </a:p>
          <a:p>
            <a:pPr marL="233363" indent="-233363">
              <a:lnSpc>
                <a:spcPct val="90000"/>
              </a:lnSpc>
              <a:spcBef>
                <a:spcPct val="20000"/>
              </a:spcBef>
              <a:buSzPct val="80000"/>
              <a:buBlip>
                <a:blip r:embed="rId3"/>
              </a:buBlip>
            </a:pPr>
            <a:r>
              <a:rPr lang="en-US" dirty="0" smtClean="0"/>
              <a:t>Wide range of devices</a:t>
            </a:r>
          </a:p>
        </p:txBody>
      </p:sp>
      <p:sp>
        <p:nvSpPr>
          <p:cNvPr id="27" name="Rounded Rectangle 26"/>
          <p:cNvSpPr/>
          <p:nvPr/>
        </p:nvSpPr>
        <p:spPr bwMode="blackGray">
          <a:xfrm>
            <a:off x="496892" y="177127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8" name="Rounded Rectangle 27"/>
          <p:cNvSpPr/>
          <p:nvPr/>
        </p:nvSpPr>
        <p:spPr bwMode="blackGray">
          <a:xfrm>
            <a:off x="496892" y="3283244"/>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9" name="Rounded Rectangle 28"/>
          <p:cNvSpPr/>
          <p:nvPr/>
        </p:nvSpPr>
        <p:spPr bwMode="blackGray">
          <a:xfrm>
            <a:off x="496892" y="4795212"/>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0" name="Rectangle 13"/>
          <p:cNvSpPr>
            <a:spLocks noChangeArrowheads="1"/>
          </p:cNvSpPr>
          <p:nvPr/>
        </p:nvSpPr>
        <p:spPr bwMode="auto">
          <a:xfrm>
            <a:off x="1998667" y="4723602"/>
            <a:ext cx="6459533" cy="1283428"/>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pPr>
            <a:r>
              <a:rPr lang="en-US" sz="2000" dirty="0" smtClean="0"/>
              <a:t>Anywhere access</a:t>
            </a:r>
          </a:p>
          <a:p>
            <a:pPr marL="233363" indent="-233363">
              <a:lnSpc>
                <a:spcPct val="90000"/>
              </a:lnSpc>
              <a:spcBef>
                <a:spcPct val="20000"/>
              </a:spcBef>
              <a:buSzPct val="80000"/>
              <a:buBlip>
                <a:blip r:embed="rId3"/>
              </a:buBlip>
            </a:pPr>
            <a:r>
              <a:rPr lang="en-US" dirty="0" smtClean="0"/>
              <a:t>From any telephone</a:t>
            </a:r>
          </a:p>
          <a:p>
            <a:pPr marL="233363" indent="-233363">
              <a:lnSpc>
                <a:spcPct val="90000"/>
              </a:lnSpc>
              <a:spcBef>
                <a:spcPct val="20000"/>
              </a:spcBef>
              <a:buSzPct val="80000"/>
              <a:buBlip>
                <a:blip r:embed="rId3"/>
              </a:buBlip>
            </a:pPr>
            <a:r>
              <a:rPr lang="en-US" dirty="0" smtClean="0"/>
              <a:t>From any Web browser</a:t>
            </a:r>
          </a:p>
          <a:p>
            <a:pPr marL="233363" indent="-233363">
              <a:lnSpc>
                <a:spcPct val="90000"/>
              </a:lnSpc>
              <a:spcBef>
                <a:spcPct val="20000"/>
              </a:spcBef>
              <a:buSzPct val="80000"/>
              <a:buBlip>
                <a:blip r:embed="rId3"/>
              </a:buBlip>
            </a:pPr>
            <a:r>
              <a:rPr lang="en-US" dirty="0" smtClean="0"/>
              <a:t>From Windows Mobile devices</a:t>
            </a:r>
          </a:p>
        </p:txBody>
      </p:sp>
      <p:sp>
        <p:nvSpPr>
          <p:cNvPr id="31" name="Rectangle 5"/>
          <p:cNvSpPr>
            <a:spLocks noChangeArrowheads="1"/>
          </p:cNvSpPr>
          <p:nvPr/>
        </p:nvSpPr>
        <p:spPr bwMode="auto">
          <a:xfrm>
            <a:off x="1992317" y="1712606"/>
            <a:ext cx="6465883" cy="1283428"/>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pPr>
            <a:r>
              <a:rPr lang="en-US" sz="2000" dirty="0" smtClean="0"/>
              <a:t>Communicate from inside applications</a:t>
            </a:r>
          </a:p>
          <a:p>
            <a:pPr marL="233363" indent="-233363">
              <a:lnSpc>
                <a:spcPct val="90000"/>
              </a:lnSpc>
              <a:spcBef>
                <a:spcPct val="20000"/>
              </a:spcBef>
              <a:buSzPct val="80000"/>
              <a:buBlip>
                <a:blip r:embed="rId3"/>
              </a:buBlip>
            </a:pPr>
            <a:r>
              <a:rPr lang="en-US" dirty="0" smtClean="0"/>
              <a:t>Rich presence throughout Microsoft Office applications</a:t>
            </a:r>
          </a:p>
          <a:p>
            <a:pPr marL="233363" indent="-233363">
              <a:lnSpc>
                <a:spcPct val="90000"/>
              </a:lnSpc>
              <a:spcBef>
                <a:spcPct val="20000"/>
              </a:spcBef>
              <a:buSzPct val="80000"/>
              <a:buBlip>
                <a:blip r:embed="rId3"/>
              </a:buBlip>
            </a:pPr>
            <a:r>
              <a:rPr lang="en-US" dirty="0" smtClean="0"/>
              <a:t>Ability to find right person and use right mode</a:t>
            </a:r>
          </a:p>
          <a:p>
            <a:pPr marL="233363" indent="-233363">
              <a:lnSpc>
                <a:spcPct val="90000"/>
              </a:lnSpc>
              <a:spcBef>
                <a:spcPct val="20000"/>
              </a:spcBef>
              <a:buSzPct val="80000"/>
              <a:buBlip>
                <a:blip r:embed="rId3"/>
              </a:buBlip>
            </a:pPr>
            <a:r>
              <a:rPr lang="en-US" dirty="0" smtClean="0"/>
              <a:t>Shared context and content</a:t>
            </a:r>
          </a:p>
        </p:txBody>
      </p:sp>
      <p:pic>
        <p:nvPicPr>
          <p:cNvPr id="2050" name="Picture 2" descr="C:\Program Files\Microsoft Resource DVD Artwork\DVD_ART\Artwork_Imagery\Shapes and Graphics\MSN Illustration Icon\MSN icon refresh.png"/>
          <p:cNvPicPr>
            <a:picLocks noChangeAspect="1" noChangeArrowheads="1"/>
          </p:cNvPicPr>
          <p:nvPr/>
        </p:nvPicPr>
        <p:blipFill>
          <a:blip r:embed="rId4" cstate="print"/>
          <a:srcRect/>
          <a:stretch>
            <a:fillRect/>
          </a:stretch>
        </p:blipFill>
        <p:spPr bwMode="auto">
          <a:xfrm>
            <a:off x="612648" y="1824996"/>
            <a:ext cx="1152144" cy="1092664"/>
          </a:xfrm>
          <a:prstGeom prst="rect">
            <a:avLst/>
          </a:prstGeom>
          <a:noFill/>
        </p:spPr>
      </p:pic>
      <p:pic>
        <p:nvPicPr>
          <p:cNvPr id="2052" name="Picture 4" descr="C:\Program Files\Microsoft Resource DVD Artwork\DVD_ART\Artwork_Imagery\Shapes and Graphics\MSN Illustration Icon\MSN icon dashboard.png"/>
          <p:cNvPicPr>
            <a:picLocks noChangeAspect="1" noChangeArrowheads="1"/>
          </p:cNvPicPr>
          <p:nvPr/>
        </p:nvPicPr>
        <p:blipFill>
          <a:blip r:embed="rId5" cstate="print"/>
          <a:srcRect b="36959"/>
          <a:stretch>
            <a:fillRect/>
          </a:stretch>
        </p:blipFill>
        <p:spPr bwMode="auto">
          <a:xfrm>
            <a:off x="630936" y="3251460"/>
            <a:ext cx="1145762" cy="1180818"/>
          </a:xfrm>
          <a:prstGeom prst="rect">
            <a:avLst/>
          </a:prstGeom>
          <a:noFill/>
        </p:spPr>
      </p:pic>
      <p:pic>
        <p:nvPicPr>
          <p:cNvPr id="2053" name="Picture 5" descr="C:\Program Files\Microsoft Resource DVD Artwork\DVD_ART\Artwork_Imagery\Shapes and Graphics\MSN Illustration Icon\MSN icon news.png"/>
          <p:cNvPicPr>
            <a:picLocks noChangeAspect="1" noChangeArrowheads="1"/>
          </p:cNvPicPr>
          <p:nvPr/>
        </p:nvPicPr>
        <p:blipFill>
          <a:blip r:embed="rId6" cstate="print"/>
          <a:srcRect b="37056"/>
          <a:stretch>
            <a:fillRect/>
          </a:stretch>
        </p:blipFill>
        <p:spPr bwMode="auto">
          <a:xfrm>
            <a:off x="621792" y="4787652"/>
            <a:ext cx="1124712" cy="1157337"/>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81000" y="381000"/>
            <a:ext cx="8382000" cy="553998"/>
          </a:xfrm>
        </p:spPr>
        <p:txBody>
          <a:bodyPr/>
          <a:lstStyle/>
          <a:p>
            <a:r>
              <a:rPr lang="en-US" sz="4000" dirty="0" smtClean="0"/>
              <a:t>Communicate </a:t>
            </a:r>
            <a:r>
              <a:rPr sz="4000"/>
              <a:t>f</a:t>
            </a:r>
            <a:r>
              <a:rPr lang="en-US" sz="4000" dirty="0" smtClean="0"/>
              <a:t>rom </a:t>
            </a:r>
            <a:r>
              <a:rPr sz="4000" smtClean="0"/>
              <a:t>within</a:t>
            </a:r>
            <a:r>
              <a:rPr lang="en-US" sz="4000" dirty="0" smtClean="0"/>
              <a:t> Applications	</a:t>
            </a:r>
          </a:p>
        </p:txBody>
      </p:sp>
      <p:sp>
        <p:nvSpPr>
          <p:cNvPr id="9" name="Text Placeholder 8"/>
          <p:cNvSpPr>
            <a:spLocks noGrp="1"/>
          </p:cNvSpPr>
          <p:nvPr>
            <p:ph type="body" sz="quarter" idx="10"/>
          </p:nvPr>
        </p:nvSpPr>
        <p:spPr>
          <a:xfrm>
            <a:off x="237506" y="1524000"/>
            <a:ext cx="5854536" cy="2742289"/>
          </a:xfrm>
        </p:spPr>
        <p:txBody>
          <a:bodyPr/>
          <a:lstStyle/>
          <a:p>
            <a:r>
              <a:rPr lang="en-US" sz="2200" dirty="0" smtClean="0"/>
              <a:t>Throughout Microsoft Office </a:t>
            </a:r>
          </a:p>
          <a:p>
            <a:pPr marL="801688" lvl="1" indent="-338138"/>
            <a:r>
              <a:rPr lang="en-US" sz="2000" dirty="0" smtClean="0"/>
              <a:t>Integral presence</a:t>
            </a:r>
          </a:p>
          <a:p>
            <a:pPr marL="801688" lvl="1" indent="-338138"/>
            <a:r>
              <a:rPr lang="en-US" sz="2000" dirty="0" smtClean="0"/>
              <a:t>Communicate and share content </a:t>
            </a:r>
          </a:p>
          <a:p>
            <a:pPr marL="338138" lvl="0" indent="-338138"/>
            <a:r>
              <a:rPr lang="en-US" sz="2200" dirty="0" smtClean="0"/>
              <a:t>Click to communicate within Office Outlook </a:t>
            </a:r>
          </a:p>
          <a:p>
            <a:pPr marL="801688" lvl="1" indent="-338138"/>
            <a:r>
              <a:rPr lang="en-US" sz="2000" dirty="0" smtClean="0"/>
              <a:t>Reply to e-mail with real-time communication</a:t>
            </a:r>
          </a:p>
          <a:p>
            <a:pPr marL="801688" lvl="1" indent="-338138"/>
            <a:r>
              <a:rPr lang="en-US" sz="2000" dirty="0" smtClean="0"/>
              <a:t>Keep conversation history</a:t>
            </a:r>
          </a:p>
          <a:p>
            <a:pPr marL="801688" lvl="1" indent="-338138"/>
            <a:r>
              <a:rPr lang="en-US" sz="2000" dirty="0" smtClean="0"/>
              <a:t>Schedule conferences</a:t>
            </a:r>
          </a:p>
          <a:p>
            <a:pPr marL="338138" indent="-338138"/>
            <a:r>
              <a:rPr lang="en-US" sz="2200" dirty="0" smtClean="0"/>
              <a:t>Extend LOB applications</a:t>
            </a:r>
          </a:p>
        </p:txBody>
      </p:sp>
      <p:pic>
        <p:nvPicPr>
          <p:cNvPr id="23" name="Picture 12" descr="headline quote style 5 tall"/>
          <p:cNvPicPr>
            <a:picLocks noChangeAspect="1" noChangeArrowheads="1"/>
          </p:cNvPicPr>
          <p:nvPr/>
        </p:nvPicPr>
        <p:blipFill>
          <a:blip r:embed="rId3"/>
          <a:srcRect/>
          <a:stretch>
            <a:fillRect/>
          </a:stretch>
        </p:blipFill>
        <p:spPr bwMode="auto">
          <a:xfrm>
            <a:off x="-2823" y="5336497"/>
            <a:ext cx="8991600" cy="1066800"/>
          </a:xfrm>
          <a:prstGeom prst="rect">
            <a:avLst/>
          </a:prstGeom>
          <a:noFill/>
          <a:ln w="9525">
            <a:noFill/>
            <a:miter lim="800000"/>
            <a:headEnd/>
            <a:tailEnd/>
          </a:ln>
        </p:spPr>
      </p:pic>
      <p:sp>
        <p:nvSpPr>
          <p:cNvPr id="20" name="Rectangle 19"/>
          <p:cNvSpPr/>
          <p:nvPr/>
        </p:nvSpPr>
        <p:spPr>
          <a:xfrm>
            <a:off x="1143000" y="5472550"/>
            <a:ext cx="6858000" cy="808426"/>
          </a:xfrm>
          <a:prstGeom prst="rect">
            <a:avLst/>
          </a:prstGeom>
        </p:spPr>
        <p:txBody>
          <a:bodyPr wrap="square">
            <a:spAutoFit/>
          </a:bodyPr>
          <a:lstStyle/>
          <a:p>
            <a:pPr>
              <a:lnSpc>
                <a:spcPct val="90000"/>
              </a:lnSpc>
              <a:spcBef>
                <a:spcPts val="400"/>
              </a:spcBef>
            </a:pPr>
            <a:r>
              <a:rPr lang="en-US" sz="1600" dirty="0" smtClean="0">
                <a:solidFill>
                  <a:schemeClr val="bg2"/>
                </a:solidFill>
              </a:rPr>
              <a:t>Information Workers waste 30 minutes per week in phone tag; for 50% of calls Information Workers make, they have to look up the phone number.</a:t>
            </a:r>
          </a:p>
          <a:p>
            <a:pPr algn="r">
              <a:lnSpc>
                <a:spcPct val="90000"/>
              </a:lnSpc>
              <a:spcBef>
                <a:spcPts val="400"/>
              </a:spcBef>
            </a:pPr>
            <a:r>
              <a:rPr lang="en-US" sz="1600" dirty="0" smtClean="0">
                <a:solidFill>
                  <a:schemeClr val="bg2"/>
                </a:solidFill>
              </a:rPr>
              <a:t>—Harris, June 2006</a:t>
            </a:r>
            <a:endParaRPr lang="en-US" sz="1600" dirty="0">
              <a:solidFill>
                <a:schemeClr val="bg2"/>
              </a:solidFill>
            </a:endParaRPr>
          </a:p>
        </p:txBody>
      </p:sp>
      <p:pic>
        <p:nvPicPr>
          <p:cNvPr id="2050" name="Picture 2"/>
          <p:cNvPicPr>
            <a:picLocks noChangeAspect="1" noChangeArrowheads="1"/>
          </p:cNvPicPr>
          <p:nvPr/>
        </p:nvPicPr>
        <p:blipFill>
          <a:blip r:embed="rId4"/>
          <a:srcRect/>
          <a:stretch>
            <a:fillRect/>
          </a:stretch>
        </p:blipFill>
        <p:spPr bwMode="auto">
          <a:xfrm>
            <a:off x="5985165" y="1175656"/>
            <a:ext cx="3099460" cy="3087585"/>
          </a:xfrm>
          <a:prstGeom prst="rect">
            <a:avLst/>
          </a:prstGeom>
          <a:noFill/>
          <a:ln w="9525">
            <a:noFill/>
            <a:miter lim="800000"/>
            <a:headEnd/>
            <a:tailEnd/>
          </a:ln>
          <a:effectLst>
            <a:reflection blurRad="6350" stA="52000" endA="300" endPos="35000" dir="5400000" sy="-100000" algn="bl" rotWithShape="0"/>
          </a:effectLst>
          <a:scene3d>
            <a:camera prst="perspectiveContrastingLeftFacing" fov="3000000">
              <a:rot lat="21540357" lon="1190192" rev="21545801"/>
            </a:camera>
            <a:lightRig rig="threePt" dir="t"/>
          </a:scene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92750" y="4038600"/>
            <a:ext cx="8413750" cy="914400"/>
          </a:xfrm>
        </p:spPr>
        <p:txBody>
          <a:bodyPr/>
          <a:lstStyle/>
          <a:p>
            <a:r>
              <a:rPr lang="en-US" sz="4000" dirty="0" smtClean="0"/>
              <a:t>Communicate from </a:t>
            </a:r>
            <a:r>
              <a:rPr sz="4000" smtClean="0"/>
              <a:t>within</a:t>
            </a:r>
            <a:r>
              <a:rPr lang="en-US" sz="4000" dirty="0" smtClean="0"/>
              <a:t> Applications</a:t>
            </a:r>
            <a:endParaRPr lang="en-US" sz="40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04.png"/>
          <p:cNvPicPr>
            <a:picLocks noChangeAspect="1"/>
          </p:cNvPicPr>
          <p:nvPr/>
        </p:nvPicPr>
        <p:blipFill>
          <a:blip r:embed="rId3" cstate="print"/>
          <a:srcRect b="6923"/>
          <a:stretch>
            <a:fillRect/>
          </a:stretch>
        </p:blipFill>
        <p:spPr>
          <a:xfrm>
            <a:off x="5137546" y="1170432"/>
            <a:ext cx="3895343" cy="5687568"/>
          </a:xfrm>
          <a:prstGeom prst="rect">
            <a:avLst/>
          </a:prstGeom>
        </p:spPr>
      </p:pic>
      <p:sp>
        <p:nvSpPr>
          <p:cNvPr id="14" name="Rectangle 2"/>
          <p:cNvSpPr>
            <a:spLocks noGrp="1" noChangeArrowheads="1"/>
          </p:cNvSpPr>
          <p:nvPr>
            <p:ph type="title"/>
          </p:nvPr>
        </p:nvSpPr>
        <p:spPr/>
        <p:txBody>
          <a:bodyPr/>
          <a:lstStyle/>
          <a:p>
            <a:r>
              <a:rPr lang="en-US" sz="4400" dirty="0" smtClean="0"/>
              <a:t>Integrated Communication Tools</a:t>
            </a:r>
            <a:r>
              <a:rPr lang="en-US" dirty="0" smtClean="0"/>
              <a:t>	</a:t>
            </a:r>
          </a:p>
        </p:txBody>
      </p:sp>
      <p:sp>
        <p:nvSpPr>
          <p:cNvPr id="13" name="Text Placeholder 16"/>
          <p:cNvSpPr>
            <a:spLocks noGrp="1"/>
          </p:cNvSpPr>
          <p:nvPr>
            <p:ph type="body" sz="quarter" idx="10"/>
          </p:nvPr>
        </p:nvSpPr>
        <p:spPr>
          <a:xfrm>
            <a:off x="213756" y="1963375"/>
            <a:ext cx="4821382" cy="2560701"/>
          </a:xfrm>
        </p:spPr>
        <p:txBody>
          <a:bodyPr/>
          <a:lstStyle/>
          <a:p>
            <a:r>
              <a:rPr lang="en-US" sz="2600" dirty="0" smtClean="0"/>
              <a:t>Enterprise presence</a:t>
            </a:r>
          </a:p>
          <a:p>
            <a:r>
              <a:rPr lang="en-US" sz="2600" dirty="0" smtClean="0"/>
              <a:t>Instant messaging</a:t>
            </a:r>
          </a:p>
          <a:p>
            <a:r>
              <a:rPr lang="en-US" sz="2600" dirty="0" smtClean="0"/>
              <a:t>Software-powered VoIP</a:t>
            </a:r>
          </a:p>
          <a:p>
            <a:r>
              <a:rPr lang="en-US" sz="2600" dirty="0" smtClean="0"/>
              <a:t>Integrated device experience</a:t>
            </a:r>
          </a:p>
          <a:p>
            <a:r>
              <a:rPr lang="en-US" sz="2600" dirty="0" smtClean="0"/>
              <a:t>Audio and video conferencing</a:t>
            </a:r>
          </a:p>
          <a:p>
            <a:r>
              <a:rPr lang="en-US" sz="2600" dirty="0" smtClean="0"/>
              <a:t>Web conferencing</a:t>
            </a:r>
          </a:p>
        </p:txBody>
      </p:sp>
      <p:pic>
        <p:nvPicPr>
          <p:cNvPr id="18" name="Rectangle 27649"/>
          <p:cNvPicPr>
            <a:picLocks noChangeAspect="1" noChangeArrowheads="1"/>
          </p:cNvPicPr>
          <p:nvPr/>
        </p:nvPicPr>
        <p:blipFill>
          <a:blip r:embed="rId4" cstate="print"/>
          <a:stretch>
            <a:fillRect/>
          </a:stretch>
        </p:blipFill>
        <p:spPr bwMode="auto">
          <a:xfrm>
            <a:off x="4259881" y="3047225"/>
            <a:ext cx="2386369" cy="3582175"/>
          </a:xfrm>
          <a:prstGeom prst="rect">
            <a:avLst/>
          </a:prstGeom>
          <a:noFill/>
          <a:ln>
            <a:noFill/>
          </a:ln>
          <a:effectLst>
            <a:outerShdw blurRad="152400" dist="76200" dir="2700000" algn="ctr" rotWithShape="0">
              <a:srgbClr val="000000">
                <a:alpha val="80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1145_SVPurushothaman_template_v03">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1611C7C-6D80-40E4-9B74-18DEA0566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AB684C1-C0B0-40A8-84B1-92D1F21F1DCA}">
  <ds:schemaRefs>
    <ds:schemaRef ds:uri="http://schemas.microsoft.com/sharepoint/v3/contenttype/forms"/>
  </ds:schemaRefs>
</ds:datastoreItem>
</file>

<file path=customXml/itemProps3.xml><?xml version="1.0" encoding="utf-8"?>
<ds:datastoreItem xmlns:ds="http://schemas.openxmlformats.org/officeDocument/2006/customXml" ds:itemID="{99B8CBCF-B089-4540-B312-EF0808798C4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TechEd2007_template</Template>
  <TotalTime>8948</TotalTime>
  <Words>2823</Words>
  <Application>Microsoft Office PowerPoint</Application>
  <PresentationFormat>On-screen Show (4:3)</PresentationFormat>
  <Paragraphs>281</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1-01145_SVPurushothaman_template_v03</vt:lpstr>
      <vt:lpstr>1_White with Courier font for code slides</vt:lpstr>
      <vt:lpstr>Slide 1</vt:lpstr>
      <vt:lpstr>Unified Communications End-User Experience</vt:lpstr>
      <vt:lpstr>Session Objectives In this session, you will…</vt:lpstr>
      <vt:lpstr>Enterprise Communications Current end-user experience</vt:lpstr>
      <vt:lpstr>Today’s Business Environment What customers are telling us</vt:lpstr>
      <vt:lpstr>Microsoft’s Investment Themes Unified Communications end-user experience</vt:lpstr>
      <vt:lpstr>Communicate from within Applications </vt:lpstr>
      <vt:lpstr>Communicate from within Applications</vt:lpstr>
      <vt:lpstr>Integrated Communication Tools </vt:lpstr>
      <vt:lpstr>Integrated Communication Tools  </vt:lpstr>
      <vt:lpstr>Integrated Communication Tools  </vt:lpstr>
      <vt:lpstr>Integrated Communications Tools</vt:lpstr>
      <vt:lpstr>Anywhere Access </vt:lpstr>
      <vt:lpstr>Anywhere Access</vt:lpstr>
      <vt:lpstr>Key Takeaways</vt:lpstr>
      <vt:lpstr>Slide 16</vt:lpstr>
      <vt:lpstr>Resources</vt:lpstr>
      <vt:lpstr>Slide 18</vt:lpstr>
      <vt:lpstr>Slide 19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Unified Communications End-User Experience</dc:title>
  <dc:subject>Unified Communications Launch 2007</dc:subject>
  <dc:creator>SV Purushothaman</dc:creator>
  <dc:description>Template: Created by Slidework LLC
Formatting: David Griffith, Silver Fox Productions, Inc.
Event Date: 
Event Location:
Audience:</dc:description>
  <cp:lastModifiedBy>SV Purushothaman</cp:lastModifiedBy>
  <cp:revision>546</cp:revision>
  <dcterms:created xsi:type="dcterms:W3CDTF">2007-07-31T18:24:54Z</dcterms:created>
  <dcterms:modified xsi:type="dcterms:W3CDTF">2007-09-06T15:24:45Z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0x010100AD1C10E894942642BE4C6B9F76EC728F</vt:lpwstr>
  </property>
  <property fmtid="{D5CDD505-2E9C-101B-9397-08002B2CF9AE}" pid="3" name="Owner">
    <vt:lpwstr/>
  </property>
  <property fmtid="{D5CDD505-2E9C-101B-9397-08002B2CF9AE}" pid="4" name="SPSDescription">
    <vt:lpwstr/>
  </property>
  <property fmtid="{D5CDD505-2E9C-101B-9397-08002B2CF9AE}" pid="5" name="Status">
    <vt:lpwstr/>
  </property>
</Properties>
</file>