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3"/>
    <p:sldMasterId id="2147483781" r:id="rId4"/>
  </p:sldMasterIdLst>
  <p:notesMasterIdLst>
    <p:notesMasterId r:id="rId68"/>
  </p:notesMasterIdLst>
  <p:handoutMasterIdLst>
    <p:handoutMasterId r:id="rId69"/>
  </p:handoutMasterIdLst>
  <p:sldIdLst>
    <p:sldId id="431" r:id="rId5"/>
    <p:sldId id="526" r:id="rId6"/>
    <p:sldId id="484" r:id="rId7"/>
    <p:sldId id="465" r:id="rId8"/>
    <p:sldId id="528" r:id="rId9"/>
    <p:sldId id="529" r:id="rId10"/>
    <p:sldId id="527" r:id="rId11"/>
    <p:sldId id="450" r:id="rId12"/>
    <p:sldId id="494" r:id="rId13"/>
    <p:sldId id="516" r:id="rId14"/>
    <p:sldId id="458" r:id="rId15"/>
    <p:sldId id="491" r:id="rId16"/>
    <p:sldId id="492" r:id="rId17"/>
    <p:sldId id="493" r:id="rId18"/>
    <p:sldId id="518" r:id="rId19"/>
    <p:sldId id="517" r:id="rId20"/>
    <p:sldId id="498" r:id="rId21"/>
    <p:sldId id="519" r:id="rId22"/>
    <p:sldId id="418" r:id="rId23"/>
    <p:sldId id="513" r:id="rId24"/>
    <p:sldId id="511" r:id="rId25"/>
    <p:sldId id="499" r:id="rId26"/>
    <p:sldId id="489" r:id="rId27"/>
    <p:sldId id="490" r:id="rId28"/>
    <p:sldId id="480" r:id="rId29"/>
    <p:sldId id="467" r:id="rId30"/>
    <p:sldId id="504" r:id="rId31"/>
    <p:sldId id="500" r:id="rId32"/>
    <p:sldId id="522" r:id="rId33"/>
    <p:sldId id="507" r:id="rId34"/>
    <p:sldId id="505" r:id="rId35"/>
    <p:sldId id="478" r:id="rId36"/>
    <p:sldId id="501" r:id="rId37"/>
    <p:sldId id="502" r:id="rId38"/>
    <p:sldId id="508" r:id="rId39"/>
    <p:sldId id="509" r:id="rId40"/>
    <p:sldId id="503" r:id="rId41"/>
    <p:sldId id="469" r:id="rId42"/>
    <p:sldId id="506" r:id="rId43"/>
    <p:sldId id="477" r:id="rId44"/>
    <p:sldId id="468" r:id="rId45"/>
    <p:sldId id="523" r:id="rId46"/>
    <p:sldId id="524" r:id="rId47"/>
    <p:sldId id="514" r:id="rId48"/>
    <p:sldId id="530" r:id="rId49"/>
    <p:sldId id="531" r:id="rId50"/>
    <p:sldId id="532" r:id="rId51"/>
    <p:sldId id="533" r:id="rId52"/>
    <p:sldId id="534" r:id="rId53"/>
    <p:sldId id="525" r:id="rId54"/>
    <p:sldId id="474" r:id="rId55"/>
    <p:sldId id="475" r:id="rId56"/>
    <p:sldId id="535" r:id="rId57"/>
    <p:sldId id="536" r:id="rId58"/>
    <p:sldId id="537" r:id="rId59"/>
    <p:sldId id="540" r:id="rId60"/>
    <p:sldId id="541" r:id="rId61"/>
    <p:sldId id="542" r:id="rId62"/>
    <p:sldId id="476" r:id="rId63"/>
    <p:sldId id="423" r:id="rId64"/>
    <p:sldId id="543" r:id="rId65"/>
    <p:sldId id="415" r:id="rId66"/>
    <p:sldId id="515" r:id="rId67"/>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 lastIdx="1" clrIdx="0"/>
  <p:cmAuthor id="1" name="rmohrman" initials="" lastIdx="1" clrIdx="1"/>
  <p:cmAuthor id="2" name="Business User "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9900"/>
    <a:srgbClr val="FFFFCC"/>
    <a:srgbClr val="27728D"/>
    <a:srgbClr val="3BA4C9"/>
    <a:srgbClr val="000000"/>
    <a:srgbClr val="FFCC99"/>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21" autoAdjust="0"/>
    <p:restoredTop sz="95482" autoAdjust="0"/>
  </p:normalViewPr>
  <p:slideViewPr>
    <p:cSldViewPr snapToGrid="0">
      <p:cViewPr varScale="1">
        <p:scale>
          <a:sx n="100" d="100"/>
          <a:sy n="100" d="100"/>
        </p:scale>
        <p:origin x="-102" y="-96"/>
      </p:cViewPr>
      <p:guideLst>
        <p:guide orient="horz" pos="139"/>
        <p:guide orient="horz" pos="892"/>
        <p:guide orient="horz" pos="1197"/>
        <p:guide orient="horz" pos="1939"/>
        <p:guide orient="horz" pos="4177"/>
        <p:guide orient="horz" pos="1485"/>
        <p:guide pos="2879"/>
        <p:guide pos="232"/>
        <p:guide pos="455"/>
        <p:guide pos="5528"/>
        <p:guide pos="5296"/>
      </p:guideLst>
    </p:cSldViewPr>
  </p:slideViewPr>
  <p:notesTextViewPr>
    <p:cViewPr>
      <p:scale>
        <a:sx n="100" d="100"/>
        <a:sy n="100" d="100"/>
      </p:scale>
      <p:origin x="0" y="0"/>
    </p:cViewPr>
  </p:notesTextViewPr>
  <p:sorterViewPr>
    <p:cViewPr>
      <p:scale>
        <a:sx n="74" d="100"/>
        <a:sy n="74" d="100"/>
      </p:scale>
      <p:origin x="0" y="0"/>
    </p:cViewPr>
  </p:sorterViewPr>
  <p:notesViewPr>
    <p:cSldViewPr snapToGrid="0">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defRPr>
            </a:lvl1pPr>
          </a:lstStyle>
          <a:p>
            <a:pPr>
              <a:defRPr/>
            </a:pPr>
            <a:fld id="{A3B83B45-5925-468B-8DDC-8104194E0774}" type="datetimeFigureOut">
              <a:rPr lang="en-US"/>
              <a:pPr>
                <a:defRPr/>
              </a:pPr>
              <a:t>9/6/2007</a:t>
            </a:fld>
            <a:endParaRPr lang="en-US" dirty="0"/>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defRPr>
            </a:lvl1pPr>
          </a:lstStyle>
          <a:p>
            <a:pPr>
              <a:defRPr/>
            </a:pPr>
            <a:fld id="{E834081F-0D23-402B-A89A-451173E9D3E8}" type="slidenum">
              <a:rPr lang="en-US"/>
              <a:pPr>
                <a:defRPr/>
              </a:pPr>
              <a:t>‹#›</a:t>
            </a:fld>
            <a:endParaRPr lang="en-US" dirty="0"/>
          </a:p>
        </p:txBody>
      </p:sp>
      <p:sp>
        <p:nvSpPr>
          <p:cNvPr id="7"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099" eaLnBrk="0" fontAlgn="auto" hangingPunct="0">
              <a:spcBef>
                <a:spcPts val="0"/>
              </a:spcBef>
              <a:spcAft>
                <a:spcPts val="0"/>
              </a:spcAft>
              <a:defRPr sz="500">
                <a:latin typeface="Segoe" pitchFamily="34" charset="0"/>
                <a:cs typeface="Arial" charset="0"/>
              </a:defRPr>
            </a:lvl1pPr>
          </a:lstStyle>
          <a:p>
            <a:pPr>
              <a:defRPr/>
            </a:pPr>
            <a:r>
              <a:rPr lang="en-US" dirty="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defRPr>
            </a:lvl1pPr>
          </a:lstStyle>
          <a:p>
            <a:pPr>
              <a:defRPr/>
            </a:pPr>
            <a:fld id="{A79539ED-627B-4FA6-9283-2C00A1B9FB2E}" type="datetimeFigureOut">
              <a:rPr lang="en-US"/>
              <a:pPr>
                <a:defRPr/>
              </a:pPr>
              <a:t>9/6/2007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099" eaLnBrk="0" fontAlgn="auto" hangingPunct="0">
              <a:spcBef>
                <a:spcPts val="0"/>
              </a:spcBef>
              <a:spcAft>
                <a:spcPts val="0"/>
              </a:spcAft>
              <a:defRPr sz="500">
                <a:latin typeface="Segoe" pitchFamily="34" charset="0"/>
                <a:cs typeface="Arial" charset="0"/>
              </a:defRPr>
            </a:lvl1pPr>
          </a:lstStyle>
          <a:p>
            <a:pPr>
              <a:defRPr/>
            </a:pPr>
            <a:r>
              <a:rPr lang="en-US" dirty="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defRPr>
            </a:lvl1pPr>
          </a:lstStyle>
          <a:p>
            <a:pPr>
              <a:defRPr/>
            </a:pPr>
            <a:fld id="{2889C900-E90A-4C3E-9778-A2F47374F9A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Arial"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F672F610-60E7-4D1D-BEED-138BB61E7FC5}"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2048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latin typeface="Segoe"/>
              </a:rPr>
              <a:t>© 2005 Microsoft Corporation. All rights reserved.</a:t>
            </a:r>
          </a:p>
          <a:p>
            <a:pPr defTabSz="912813" eaLnBrk="1" fontAlgn="base" hangingPunct="1">
              <a:spcBef>
                <a:spcPct val="0"/>
              </a:spcBef>
              <a:spcAft>
                <a:spcPct val="0"/>
              </a:spcAft>
            </a:pPr>
            <a:r>
              <a:rPr lang="en-US" dirty="0" smtClean="0">
                <a:latin typeface="Segoe"/>
              </a:rPr>
              <a:t>This presentation is for informational purposes only. Microsoft makes no warranties, express or implied, in this summary.</a:t>
            </a:r>
          </a:p>
        </p:txBody>
      </p:sp>
      <p:sp>
        <p:nvSpPr>
          <p:cNvPr id="204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D739243-0FB9-42AC-A3D7-C1FE61024303}" type="slidenum">
              <a:rPr lang="en-US" smtClean="0">
                <a:latin typeface="Arial" charset="0"/>
              </a:rPr>
              <a:pPr defTabSz="912813" fontAlgn="base">
                <a:spcBef>
                  <a:spcPct val="0"/>
                </a:spcBef>
                <a:spcAft>
                  <a:spcPct val="0"/>
                </a:spcAft>
              </a:pPr>
              <a:t>2</a:t>
            </a:fld>
            <a:endParaRPr lang="en-US" dirty="0" smtClean="0">
              <a:latin typeface="Arial"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5" name="Rectangle 3"/>
          <p:cNvSpPr>
            <a:spLocks noGrp="1" noChangeArrowheads="1"/>
          </p:cNvSpPr>
          <p:nvPr>
            <p:ph type="body" idx="1"/>
          </p:nvPr>
        </p:nvSpPr>
        <p:spPr bwMode="auto">
          <a:xfrm>
            <a:off x="414338" y="3798888"/>
            <a:ext cx="6021387" cy="8121650"/>
          </a:xfrm>
          <a:noFill/>
        </p:spPr>
        <p:txBody>
          <a:bodyPr wrap="square" numCol="1" anchor="t" anchorCtr="0" compatLnSpc="1">
            <a:prstTxWarp prst="textNoShape">
              <a:avLst/>
            </a:prstTxWarp>
          </a:bodyPr>
          <a:lstStyle/>
          <a:p>
            <a:pPr eaLnBrk="1" hangingPunct="1">
              <a:spcBef>
                <a:spcPct val="0"/>
              </a:spcBef>
            </a:pPr>
            <a:endParaRPr lang="en-US" sz="2200"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9C47BAD-0606-47D5-9461-DB9DBFA49160}" type="slidenum">
              <a:rPr lang="en-US" smtClean="0">
                <a:latin typeface="Arial" charset="0"/>
              </a:rPr>
              <a:pPr defTabSz="912813" fontAlgn="base">
                <a:spcBef>
                  <a:spcPct val="0"/>
                </a:spcBef>
                <a:spcAft>
                  <a:spcPct val="0"/>
                </a:spcAft>
              </a:pPr>
              <a:t>13</a:t>
            </a:fld>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And this is what people are collaborating on that is transmitted…</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Should have a red frame, and ideally greying out the surrounding</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45CCE2F-5551-4845-9C18-AD20BE28230E}" type="slidenum">
              <a:rPr lang="en-US" smtClean="0">
                <a:latin typeface="Arial" charset="0"/>
              </a:rPr>
              <a:pPr defTabSz="912813" fontAlgn="base">
                <a:spcBef>
                  <a:spcPct val="0"/>
                </a:spcBef>
                <a:spcAft>
                  <a:spcPct val="0"/>
                </a:spcAft>
              </a:pPr>
              <a:t>14</a:t>
            </a:fld>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243E604-33E8-4A3D-AA0D-5F49475171FE}" type="slidenum">
              <a:rPr lang="en-US" smtClean="0">
                <a:latin typeface="Arial" charset="0"/>
              </a:rPr>
              <a:pPr defTabSz="912813" fontAlgn="base">
                <a:spcBef>
                  <a:spcPct val="0"/>
                </a:spcBef>
                <a:spcAft>
                  <a:spcPct val="0"/>
                </a:spcAft>
              </a:pPr>
              <a:t>16</a:t>
            </a:fld>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5017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501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C5DB1025-18A9-4516-8054-EF8490451A47}"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501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5018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A7FEC47-19B3-41F3-84EE-CE5A062D4B9C}" type="slidenum">
              <a:rPr lang="en-US" smtClean="0">
                <a:latin typeface="Arial" charset="0"/>
              </a:rPr>
              <a:pPr defTabSz="912813" fontAlgn="base">
                <a:spcBef>
                  <a:spcPct val="0"/>
                </a:spcBef>
                <a:spcAft>
                  <a:spcPct val="0"/>
                </a:spcAft>
              </a:pPr>
              <a:t>19</a:t>
            </a:fld>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6AA088CF-184A-4289-B6BF-7D4763AC0D18}" type="slidenum">
              <a:rPr lang="en-US" smtClean="0">
                <a:latin typeface="Times New Roman" pitchFamily="18" charset="0"/>
              </a:rPr>
              <a:pPr defTabSz="931863" fontAlgn="base">
                <a:spcBef>
                  <a:spcPct val="0"/>
                </a:spcBef>
                <a:spcAft>
                  <a:spcPct val="0"/>
                </a:spcAft>
              </a:pPr>
              <a:t>21</a:t>
            </a:fld>
            <a:endParaRPr lang="de-CH" smtClean="0">
              <a:latin typeface="Times New Roman" pitchFamily="18" charset="0"/>
            </a:endParaRPr>
          </a:p>
        </p:txBody>
      </p:sp>
      <p:sp>
        <p:nvSpPr>
          <p:cNvPr id="53250" name="Rectangle 223233"/>
          <p:cNvSpPr>
            <a:spLocks noGrp="1" noRot="1" noChangeAspect="1" noChangeArrowheads="1" noTextEdit="1"/>
          </p:cNvSpPr>
          <p:nvPr>
            <p:ph type="sldImg"/>
          </p:nvPr>
        </p:nvSpPr>
        <p:spPr bwMode="auto">
          <a:noFill/>
          <a:ln w="9525" cap="flat" algn="ctr">
            <a:solidFill>
              <a:srgbClr val="000000"/>
            </a:solidFill>
            <a:miter lim="800000"/>
            <a:headEnd type="none" w="med" len="med"/>
            <a:tailEnd type="none" w="med" len="med"/>
          </a:ln>
        </p:spPr>
      </p:sp>
      <p:sp>
        <p:nvSpPr>
          <p:cNvPr id="53251" name="Rectangle 22323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smtClean="0">
              <a:latin typeface="Sego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D03B9F36-A8C1-4234-96C6-2F0D1E35FDD2}" type="slidenum">
              <a:rPr lang="en-US" smtClean="0">
                <a:latin typeface="Times New Roman" pitchFamily="18" charset="0"/>
              </a:rPr>
              <a:pPr defTabSz="931863" fontAlgn="base">
                <a:spcBef>
                  <a:spcPct val="0"/>
                </a:spcBef>
                <a:spcAft>
                  <a:spcPct val="0"/>
                </a:spcAft>
              </a:pPr>
              <a:t>23</a:t>
            </a:fld>
            <a:endParaRPr lang="de-CH" smtClean="0">
              <a:latin typeface="Times New Roman" pitchFamily="18" charset="0"/>
            </a:endParaRPr>
          </a:p>
        </p:txBody>
      </p:sp>
      <p:sp>
        <p:nvSpPr>
          <p:cNvPr id="56322" name="Rectangle 223233"/>
          <p:cNvSpPr>
            <a:spLocks noGrp="1" noRot="1" noChangeAspect="1" noChangeArrowheads="1" noTextEdit="1"/>
          </p:cNvSpPr>
          <p:nvPr>
            <p:ph type="sldImg"/>
          </p:nvPr>
        </p:nvSpPr>
        <p:spPr bwMode="auto">
          <a:noFill/>
          <a:ln w="9525" cap="flat" algn="ctr">
            <a:solidFill>
              <a:srgbClr val="000000"/>
            </a:solidFill>
            <a:miter lim="800000"/>
            <a:headEnd type="none" w="med" len="med"/>
            <a:tailEnd type="none" w="med" len="med"/>
          </a:ln>
        </p:spPr>
      </p:sp>
      <p:sp>
        <p:nvSpPr>
          <p:cNvPr id="56323" name="Rectangle 22323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smtClean="0">
              <a:latin typeface="Sego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5939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593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C75FFE0-D675-4C2B-9294-26B349DFEA03}"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5939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5939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25F109F-D100-4715-97EA-A3E331BCB2DA}" type="slidenum">
              <a:rPr lang="en-US" smtClean="0">
                <a:latin typeface="Arial" charset="0"/>
              </a:rPr>
              <a:pPr defTabSz="912813" fontAlgn="base">
                <a:spcBef>
                  <a:spcPct val="0"/>
                </a:spcBef>
                <a:spcAft>
                  <a:spcPct val="0"/>
                </a:spcAft>
              </a:pPr>
              <a:t>25</a:t>
            </a:fld>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6144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614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CB7B1E41-F8C7-433D-A20C-AC3020418F0E}"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6144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6144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2F7AFAB-A156-45FF-A3FC-8CE47A9454E8}" type="slidenum">
              <a:rPr lang="en-US" smtClean="0">
                <a:latin typeface="Arial" charset="0"/>
              </a:rPr>
              <a:pPr defTabSz="912813" fontAlgn="base">
                <a:spcBef>
                  <a:spcPct val="0"/>
                </a:spcBef>
                <a:spcAft>
                  <a:spcPct val="0"/>
                </a:spcAft>
              </a:pPr>
              <a:t>26</a:t>
            </a:fld>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686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686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E639CE1-CF19-43C9-813A-4C6DF27AD2CB}"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686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686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6BFAB86-A436-4A7B-9822-D2543416B5B6}" type="slidenum">
              <a:rPr lang="en-US" smtClean="0">
                <a:latin typeface="Arial" charset="0"/>
              </a:rPr>
              <a:pPr defTabSz="912813" fontAlgn="base">
                <a:spcBef>
                  <a:spcPct val="0"/>
                </a:spcBef>
                <a:spcAft>
                  <a:spcPct val="0"/>
                </a:spcAft>
              </a:pPr>
              <a:t>32</a:t>
            </a:fld>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706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706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072BE1F-95AC-4482-A70F-C3161C41634E}"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706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706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4BFB715-631C-4610-AFD3-6716C392F4F7}" type="slidenum">
              <a:rPr lang="en-US" smtClean="0">
                <a:latin typeface="Arial" charset="0"/>
              </a:rPr>
              <a:pPr defTabSz="912813" fontAlgn="base">
                <a:spcBef>
                  <a:spcPct val="0"/>
                </a:spcBef>
                <a:spcAft>
                  <a:spcPct val="0"/>
                </a:spcAft>
              </a:pPr>
              <a:t>33</a:t>
            </a:fld>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28" tIns="45715" rIns="91428" bIns="45715" anchor="b"/>
          <a:lstStyle/>
          <a:p>
            <a:pPr algn="r" defTabSz="930275"/>
            <a:fld id="{B61FE8AB-6D3A-4BFA-BFF6-16F43210ACEB}" type="slidenum">
              <a:rPr lang="en-US" sz="1200">
                <a:latin typeface="Times New Roman" pitchFamily="18" charset="0"/>
              </a:rPr>
              <a:pPr algn="r" defTabSz="930275"/>
              <a:t>3</a:t>
            </a:fld>
            <a:endParaRPr lang="de-CH" sz="1200">
              <a:latin typeface="Times New Roman" pitchFamily="18" charset="0"/>
            </a:endParaRPr>
          </a:p>
        </p:txBody>
      </p:sp>
      <p:sp>
        <p:nvSpPr>
          <p:cNvPr id="22530" name="Rectangle 2232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2531" name="Rectangle 223234"/>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8F16923-9AB9-4607-9A49-55C481D4D09E}" type="slidenum">
              <a:rPr lang="en-US" smtClean="0">
                <a:latin typeface="Arial" charset="0"/>
              </a:rPr>
              <a:pPr defTabSz="912813" fontAlgn="base">
                <a:spcBef>
                  <a:spcPct val="0"/>
                </a:spcBef>
                <a:spcAft>
                  <a:spcPct val="0"/>
                </a:spcAft>
              </a:pPr>
              <a:t>36</a:t>
            </a:fld>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7680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7680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FD6F322A-BB46-4C4C-B8F1-D7EDC906126F}"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7680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7680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D9CE8C7-EE73-4875-8552-B50FA80A795A}" type="slidenum">
              <a:rPr lang="en-US" smtClean="0">
                <a:latin typeface="Arial" charset="0"/>
              </a:rPr>
              <a:pPr defTabSz="912813" fontAlgn="base">
                <a:spcBef>
                  <a:spcPct val="0"/>
                </a:spcBef>
                <a:spcAft>
                  <a:spcPct val="0"/>
                </a:spcAft>
              </a:pPr>
              <a:t>37</a:t>
            </a:fld>
            <a:endParaRPr 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7885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788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11EA70-01EE-41BF-98CB-E4561C41D5C6}"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7885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7885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D10075D-AD7D-49E4-A55C-60D519000596}" type="slidenum">
              <a:rPr lang="en-US" smtClean="0">
                <a:latin typeface="Arial" charset="0"/>
              </a:rPr>
              <a:pPr defTabSz="912813" fontAlgn="base">
                <a:spcBef>
                  <a:spcPct val="0"/>
                </a:spcBef>
                <a:spcAft>
                  <a:spcPct val="0"/>
                </a:spcAft>
              </a:pPr>
              <a:t>38</a:t>
            </a:fld>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8192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8192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5DA0D566-9862-4F2B-8BC5-A522B5ADF402}"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8192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8192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B96B9C4-AFDA-40E0-B39B-C5C5302C4666}" type="slidenum">
              <a:rPr lang="en-US" smtClean="0">
                <a:latin typeface="Arial" charset="0"/>
              </a:rPr>
              <a:pPr defTabSz="912813" fontAlgn="base">
                <a:spcBef>
                  <a:spcPct val="0"/>
                </a:spcBef>
                <a:spcAft>
                  <a:spcPct val="0"/>
                </a:spcAft>
              </a:pPr>
              <a:t>40</a:t>
            </a:fld>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839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839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ED31159B-8B01-4436-99DC-AD166AB32C40}"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839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839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C3011A8-8CA1-4B94-80A5-BD559B3BB271}" type="slidenum">
              <a:rPr lang="en-US" smtClean="0">
                <a:latin typeface="Arial" charset="0"/>
              </a:rPr>
              <a:pPr defTabSz="912813" fontAlgn="base">
                <a:spcBef>
                  <a:spcPct val="0"/>
                </a:spcBef>
                <a:spcAft>
                  <a:spcPct val="0"/>
                </a:spcAft>
              </a:pPr>
              <a:t>41</a:t>
            </a:fld>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CD1107D-300B-4455-A3B5-3B43D6EF435C}" type="slidenum">
              <a:rPr lang="en-US" smtClean="0">
                <a:latin typeface="Segoe Semibold"/>
                <a:cs typeface="Arial" charset="0"/>
              </a:rPr>
              <a:pPr defTabSz="912813" fontAlgn="base">
                <a:spcBef>
                  <a:spcPct val="0"/>
                </a:spcBef>
                <a:spcAft>
                  <a:spcPct val="0"/>
                </a:spcAft>
              </a:pPr>
              <a:t>42</a:t>
            </a:fld>
            <a:endParaRPr lang="en-US" dirty="0" smtClean="0">
              <a:latin typeface="Segoe Semibold"/>
              <a:cs typeface="Arial"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9697D58-7577-460D-925D-E41BE646572A}" type="slidenum">
              <a:rPr lang="en-US" smtClean="0">
                <a:latin typeface="Segoe Semibold"/>
                <a:cs typeface="Arial" charset="0"/>
              </a:rPr>
              <a:pPr defTabSz="912813" fontAlgn="base">
                <a:spcBef>
                  <a:spcPct val="0"/>
                </a:spcBef>
                <a:spcAft>
                  <a:spcPct val="0"/>
                </a:spcAft>
              </a:pPr>
              <a:t>51</a:t>
            </a:fld>
            <a:endParaRPr lang="en-US" dirty="0" smtClean="0">
              <a:latin typeface="Segoe Semibold"/>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942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latin typeface="Arial" charset="0"/>
            </a:endParaRPr>
          </a:p>
        </p:txBody>
      </p:sp>
      <p:sp>
        <p:nvSpPr>
          <p:cNvPr id="942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DAC3FDC0-393E-4EFD-8B9F-74AE633A1BAB}"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942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solidFill>
                  <a:srgbClr val="000000"/>
                </a:solidFill>
                <a:latin typeface="Arial" charset="0"/>
              </a:rPr>
              <a:t>© 2007 Microsoft Corporation. All rights reserved. Microsoft, Windows, Windows Vista and other product names are or may be registered trademarks and/or trademarks in the U.S. and/or other countries.</a:t>
            </a:r>
          </a:p>
          <a:p>
            <a:pPr defTabSz="912813" eaLnBrk="1" fontAlgn="base" hangingPunct="1">
              <a:spcBef>
                <a:spcPct val="0"/>
              </a:spcBef>
              <a:spcAft>
                <a:spcPct val="0"/>
              </a:spcAft>
            </a:pPr>
            <a:r>
              <a:rPr lang="en-US" dirty="0" smtClean="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charset="0"/>
              </a:rPr>
            </a:br>
            <a:r>
              <a:rPr lang="en-US" dirty="0" smtClean="0">
                <a:solidFill>
                  <a:srgbClr val="000000"/>
                </a:solidFill>
                <a:latin typeface="Arial" charset="0"/>
              </a:rPr>
              <a:t>MICROSOFT MAKES NO WARRANTIES, EXPRESS, IMPLIED OR STATUTORY, AS TO THE INFORMATION IN THIS PRESENTATION.</a:t>
            </a:r>
          </a:p>
          <a:p>
            <a:pPr defTabSz="912813" eaLnBrk="1" fontAlgn="base" hangingPunct="1">
              <a:spcBef>
                <a:spcPct val="0"/>
              </a:spcBef>
              <a:spcAft>
                <a:spcPct val="0"/>
              </a:spcAft>
            </a:pPr>
            <a:endParaRPr lang="en-US" dirty="0" smtClean="0">
              <a:latin typeface="Arial" charset="0"/>
            </a:endParaRPr>
          </a:p>
        </p:txBody>
      </p:sp>
      <p:sp>
        <p:nvSpPr>
          <p:cNvPr id="942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58D3BC3-DB79-427C-96C4-E3B3CC042737}" type="slidenum">
              <a:rPr lang="en-US" smtClean="0">
                <a:latin typeface="Arial" charset="0"/>
              </a:rPr>
              <a:pPr defTabSz="912813" fontAlgn="base">
                <a:spcBef>
                  <a:spcPct val="0"/>
                </a:spcBef>
                <a:spcAft>
                  <a:spcPct val="0"/>
                </a:spcAft>
              </a:pPr>
              <a:t>59</a:t>
            </a:fld>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917F917-66B1-4069-99E2-1D9E891FD87D}" type="datetime8">
              <a:rPr lang="en-US" smtClean="0">
                <a:latin typeface="Arial" charset="0"/>
              </a:rPr>
              <a:pPr defTabSz="912813" fontAlgn="base">
                <a:spcBef>
                  <a:spcPct val="0"/>
                </a:spcBef>
                <a:spcAft>
                  <a:spcPct val="0"/>
                </a:spcAft>
              </a:pPr>
              <a:t>9/6/2007 8:25 AM</a:t>
            </a:fld>
            <a:endParaRPr lang="en-US" dirty="0" smtClean="0">
              <a:latin typeface="Arial" charset="0"/>
            </a:endParaRPr>
          </a:p>
        </p:txBody>
      </p:sp>
      <p:sp>
        <p:nvSpPr>
          <p:cNvPr id="9625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1" fontAlgn="base" hangingPunct="1">
              <a:spcBef>
                <a:spcPct val="0"/>
              </a:spcBef>
              <a:spcAft>
                <a:spcPct val="0"/>
              </a:spcAft>
            </a:pPr>
            <a:r>
              <a:rPr lang="en-US" dirty="0" smtClean="0">
                <a:latin typeface="Segoe"/>
              </a:rPr>
              <a:t>© 2005 Microsoft Corporation. All rights reserved.</a:t>
            </a:r>
          </a:p>
          <a:p>
            <a:pPr defTabSz="912813" eaLnBrk="1" fontAlgn="base" hangingPunct="1">
              <a:spcBef>
                <a:spcPct val="0"/>
              </a:spcBef>
              <a:spcAft>
                <a:spcPct val="0"/>
              </a:spcAft>
            </a:pPr>
            <a:r>
              <a:rPr lang="en-US" dirty="0" smtClean="0">
                <a:latin typeface="Segoe"/>
              </a:rPr>
              <a:t>This presentation is for informational purposes only. Microsoft makes no warranties, express or implied, in this summary.</a:t>
            </a:r>
          </a:p>
        </p:txBody>
      </p:sp>
      <p:sp>
        <p:nvSpPr>
          <p:cNvPr id="962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3E7EBBE-E74E-4A7B-867C-F1D74DBDD6A2}" type="slidenum">
              <a:rPr lang="en-US" smtClean="0">
                <a:latin typeface="Arial" charset="0"/>
              </a:rPr>
              <a:pPr defTabSz="912813" fontAlgn="base">
                <a:spcBef>
                  <a:spcPct val="0"/>
                </a:spcBef>
                <a:spcAft>
                  <a:spcPct val="0"/>
                </a:spcAft>
              </a:pPr>
              <a:t>60</a:t>
            </a:fld>
            <a:endParaRPr lang="en-US" dirty="0" smtClean="0">
              <a:latin typeface="Arial" charset="0"/>
            </a:endParaRPr>
          </a:p>
        </p:txBody>
      </p:sp>
      <p:sp>
        <p:nvSpPr>
          <p:cNvPr id="962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1" name="Rectangle 3"/>
          <p:cNvSpPr>
            <a:spLocks noGrp="1" noChangeArrowheads="1"/>
          </p:cNvSpPr>
          <p:nvPr>
            <p:ph type="body" idx="1"/>
          </p:nvPr>
        </p:nvSpPr>
        <p:spPr bwMode="auto">
          <a:xfrm>
            <a:off x="414338" y="3798888"/>
            <a:ext cx="6021387" cy="8121650"/>
          </a:xfrm>
          <a:noFill/>
        </p:spPr>
        <p:txBody>
          <a:bodyPr wrap="square" numCol="1" anchor="t" anchorCtr="0" compatLnSpc="1">
            <a:prstTxWarp prst="textNoShape">
              <a:avLst/>
            </a:prstTxWarp>
          </a:bodyPr>
          <a:lstStyle/>
          <a:p>
            <a:pPr eaLnBrk="1" hangingPunct="1">
              <a:spcBef>
                <a:spcPct val="0"/>
              </a:spcBef>
            </a:pPr>
            <a:endParaRPr lang="en-US" sz="2200"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28" tIns="45715" rIns="91428" bIns="45715" anchor="b"/>
          <a:lstStyle/>
          <a:p>
            <a:pPr algn="r" defTabSz="930275"/>
            <a:fld id="{632FEE7B-8134-4F8A-AE09-0A1A4A39937D}" type="slidenum">
              <a:rPr lang="en-US" sz="1200">
                <a:latin typeface="Times New Roman" pitchFamily="18" charset="0"/>
              </a:rPr>
              <a:pPr algn="r" defTabSz="930275"/>
              <a:t>4</a:t>
            </a:fld>
            <a:endParaRPr lang="de-CH" sz="1200">
              <a:latin typeface="Times New Roman" pitchFamily="18" charset="0"/>
            </a:endParaRPr>
          </a:p>
        </p:txBody>
      </p:sp>
      <p:sp>
        <p:nvSpPr>
          <p:cNvPr id="24578" name="Rectangle 2232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4579" name="Rectangle 223234"/>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77AF64AF-E2F3-437C-A342-6CF26ACB1EDC}" type="datetime8">
              <a:rPr lang="en-US" sz="1200">
                <a:latin typeface="Calibri" pitchFamily="34" charset="0"/>
              </a:rPr>
              <a:pPr algn="r"/>
              <a:t>9/6/2007 8:25 AM</a:t>
            </a:fld>
            <a:endParaRPr lang="en-US" sz="1200" dirty="0">
              <a:latin typeface="Calibri" pitchFamily="34" charset="0"/>
            </a:endParaRPr>
          </a:p>
        </p:txBody>
      </p:sp>
      <p:sp>
        <p:nvSpPr>
          <p:cNvPr id="98306"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Segoe"/>
              </a:rPr>
              <a:t>© 2005 Microsoft Corporation. All rights reserved.</a:t>
            </a:r>
          </a:p>
          <a:p>
            <a:pPr eaLnBrk="0" hangingPunct="0"/>
            <a:r>
              <a:rPr lang="en-US" sz="500" dirty="0">
                <a:latin typeface="Segoe"/>
              </a:rPr>
              <a:t>This presentation is for informational purposes only. Microsoft makes no warranties, express or implied, in this summary.</a:t>
            </a:r>
          </a:p>
        </p:txBody>
      </p:sp>
      <p:sp>
        <p:nvSpPr>
          <p:cNvPr id="98307"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A3E08B2-6A16-4632-B924-34774FC9BEA4}" type="slidenum">
              <a:rPr lang="en-US" sz="1200">
                <a:latin typeface="Calibri" pitchFamily="34" charset="0"/>
              </a:rPr>
              <a:pPr algn="r"/>
              <a:t>62</a:t>
            </a:fld>
            <a:endParaRPr lang="en-US" sz="1200" dirty="0">
              <a:latin typeface="Calibri" pitchFamily="34" charset="0"/>
            </a:endParaRP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28" tIns="45715" rIns="91428" bIns="45715" anchor="b"/>
          <a:lstStyle/>
          <a:p>
            <a:pPr algn="r" defTabSz="930275"/>
            <a:fld id="{FF436BB0-67BC-4E4B-B09B-5A4564E82977}" type="slidenum">
              <a:rPr lang="en-US" sz="1200">
                <a:latin typeface="Times New Roman" pitchFamily="18" charset="0"/>
              </a:rPr>
              <a:pPr algn="r" defTabSz="930275"/>
              <a:t>5</a:t>
            </a:fld>
            <a:endParaRPr lang="de-CH" sz="1200">
              <a:latin typeface="Times New Roman" pitchFamily="18" charset="0"/>
            </a:endParaRPr>
          </a:p>
        </p:txBody>
      </p:sp>
      <p:sp>
        <p:nvSpPr>
          <p:cNvPr id="26626" name="Rectangle 2232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6627" name="Rectangle 223234"/>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28" tIns="45715" rIns="91428" bIns="45715" anchor="b"/>
          <a:lstStyle/>
          <a:p>
            <a:pPr algn="r" defTabSz="930275"/>
            <a:fld id="{504127F2-2C47-450B-A06E-87A5DDC93F0A}" type="slidenum">
              <a:rPr lang="en-US" sz="1200">
                <a:latin typeface="Times New Roman" pitchFamily="18" charset="0"/>
              </a:rPr>
              <a:pPr algn="r" defTabSz="930275"/>
              <a:t>6</a:t>
            </a:fld>
            <a:endParaRPr lang="de-CH" sz="1200">
              <a:latin typeface="Times New Roman" pitchFamily="18" charset="0"/>
            </a:endParaRPr>
          </a:p>
        </p:txBody>
      </p:sp>
      <p:sp>
        <p:nvSpPr>
          <p:cNvPr id="28674" name="Rectangle 2232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8675" name="Rectangle 223234"/>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28" tIns="45715" rIns="91428" bIns="45715" anchor="b"/>
          <a:lstStyle/>
          <a:p>
            <a:pPr algn="r" defTabSz="930275"/>
            <a:fld id="{16A3B517-87A0-4267-9461-15422E11FF4C}" type="slidenum">
              <a:rPr lang="en-US" sz="1200">
                <a:latin typeface="Times New Roman" pitchFamily="18" charset="0"/>
              </a:rPr>
              <a:pPr algn="r" defTabSz="930275"/>
              <a:t>7</a:t>
            </a:fld>
            <a:endParaRPr lang="de-CH" sz="1200">
              <a:latin typeface="Times New Roman" pitchFamily="18" charset="0"/>
            </a:endParaRPr>
          </a:p>
        </p:txBody>
      </p:sp>
      <p:sp>
        <p:nvSpPr>
          <p:cNvPr id="30722" name="Rectangle 2232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30723" name="Rectangle 223234"/>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defTabSz="914327" eaLnBrk="1" fontAlgn="auto" hangingPunct="1">
              <a:spcBef>
                <a:spcPts val="0"/>
              </a:spcBef>
              <a:spcAft>
                <a:spcPts val="333"/>
              </a:spcAft>
              <a:defRPr/>
            </a:pPr>
            <a:r>
              <a:rPr lang="en-US" sz="1400" dirty="0" smtClean="0"/>
              <a:t>When we think about the Unified Communications platform, we typically think about three main categories of capabilities:</a:t>
            </a:r>
          </a:p>
          <a:p>
            <a:pPr defTabSz="914327" eaLnBrk="1" fontAlgn="auto" hangingPunct="1">
              <a:spcBef>
                <a:spcPts val="0"/>
              </a:spcBef>
              <a:spcAft>
                <a:spcPts val="333"/>
              </a:spcAft>
              <a:defRPr/>
            </a:pPr>
            <a:r>
              <a:rPr lang="en-US" sz="1400" dirty="0" smtClean="0"/>
              <a:t>The ability to embed presence and communications right into your desktop applications, or as we call it: contextual collaboration.</a:t>
            </a:r>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r>
              <a:rPr lang="en-US" sz="1400" dirty="0" smtClean="0"/>
              <a:t>The ability to embed communications into your business process running on the server: BPC</a:t>
            </a:r>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r>
              <a:rPr lang="en-US" sz="1400" dirty="0" smtClean="0"/>
              <a:t>And the possibility to extend the reach of these capabilities to communications clients like plain phones or Communicator clients outside the firewall, providing anywhere information access.</a:t>
            </a:r>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endParaRPr lang="en-US" sz="1400" dirty="0" smtClean="0"/>
          </a:p>
          <a:p>
            <a:pPr defTabSz="914327" eaLnBrk="1" fontAlgn="auto" hangingPunct="1">
              <a:spcBef>
                <a:spcPts val="0"/>
              </a:spcBef>
              <a:spcAft>
                <a:spcPts val="333"/>
              </a:spcAft>
              <a:defRPr/>
            </a:pPr>
            <a:r>
              <a:rPr lang="en-US" sz="1400" b="1" dirty="0" smtClean="0"/>
              <a:t>Contextual Collaboration</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“In situ” </a:t>
            </a:r>
            <a:br>
              <a:rPr lang="en-US" sz="1400" dirty="0" smtClean="0">
                <a:latin typeface="Segoe UI" pitchFamily="34" charset="0"/>
                <a:cs typeface="Segoe UI" pitchFamily="34" charset="0"/>
              </a:rPr>
            </a:br>
            <a:r>
              <a:rPr lang="en-US" sz="1400" dirty="0" smtClean="0">
                <a:latin typeface="Segoe UI" pitchFamily="34" charset="0"/>
                <a:cs typeface="Segoe UI" pitchFamily="34" charset="0"/>
              </a:rPr>
              <a:t>integration of presence, IM,  voice, video, data</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Enhance team productivity</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Rich and Reach Clients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Client and Middle Tier</a:t>
            </a:r>
          </a:p>
          <a:p>
            <a:pPr marL="212972" lvl="1" indent="-105825" defTabSz="914327" eaLnBrk="1" fontAlgn="auto" hangingPunct="1">
              <a:spcBef>
                <a:spcPts val="0"/>
              </a:spcBef>
              <a:spcAft>
                <a:spcPts val="333"/>
              </a:spcAft>
              <a:buFont typeface="Arial" pitchFamily="34" charset="0"/>
              <a:buNone/>
              <a:defRPr/>
            </a:pPr>
            <a:endParaRPr lang="en-US" sz="1400" b="1" dirty="0" smtClean="0">
              <a:latin typeface="Segoe UI" pitchFamily="34" charset="0"/>
              <a:cs typeface="Segoe UI" pitchFamily="34" charset="0"/>
            </a:endParaRPr>
          </a:p>
          <a:p>
            <a:pPr marL="212972" lvl="1" indent="-105825" defTabSz="914327" eaLnBrk="1" fontAlgn="auto" hangingPunct="1">
              <a:spcBef>
                <a:spcPts val="0"/>
              </a:spcBef>
              <a:spcAft>
                <a:spcPts val="333"/>
              </a:spcAft>
              <a:buFont typeface="Arial" pitchFamily="34" charset="0"/>
              <a:buNone/>
              <a:defRPr/>
            </a:pPr>
            <a:r>
              <a:rPr lang="en-US" sz="1400" b="1" dirty="0" smtClean="0"/>
              <a:t>Anywhere Information Access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Enable any* access to enterprise information and services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Increase information transparency for customers, partners, and information workers</a:t>
            </a:r>
          </a:p>
          <a:p>
            <a:pPr marL="212972" lvl="1" indent="-105825" defTabSz="914327" eaLnBrk="1" fontAlgn="auto" hangingPunct="1">
              <a:spcBef>
                <a:spcPts val="0"/>
              </a:spcBef>
              <a:spcAft>
                <a:spcPts val="333"/>
              </a:spcAft>
              <a:buFont typeface="Arial" pitchFamily="34" charset="0"/>
              <a:buNone/>
              <a:defRPr/>
            </a:pPr>
            <a:endParaRPr lang="en-US" sz="1400" dirty="0" smtClean="0">
              <a:latin typeface="Segoe UI" pitchFamily="34" charset="0"/>
              <a:cs typeface="Segoe UI" pitchFamily="34" charset="0"/>
            </a:endParaRPr>
          </a:p>
          <a:p>
            <a:pPr marL="212972" lvl="1" indent="-105825" defTabSz="914327" eaLnBrk="1" fontAlgn="auto" hangingPunct="1">
              <a:spcBef>
                <a:spcPts val="0"/>
              </a:spcBef>
              <a:spcAft>
                <a:spcPts val="333"/>
              </a:spcAft>
              <a:buFont typeface="Arial" pitchFamily="34" charset="0"/>
              <a:buNone/>
              <a:defRPr/>
            </a:pPr>
            <a:r>
              <a:rPr lang="en-US" sz="1400" b="1" dirty="0" smtClean="0"/>
              <a:t>Business Process Communications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Communications enable business processes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Reduce human latency</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Presence aware, multi-modal notifications</a:t>
            </a:r>
          </a:p>
          <a:p>
            <a:pPr marL="212972" lvl="1" indent="-105825" defTabSz="914327" eaLnBrk="1" fontAlgn="auto" hangingPunct="1">
              <a:spcBef>
                <a:spcPts val="0"/>
              </a:spcBef>
              <a:spcAft>
                <a:spcPts val="333"/>
              </a:spcAft>
              <a:buFont typeface="Arial" pitchFamily="34" charset="0"/>
              <a:buChar char="•"/>
              <a:defRPr/>
            </a:pPr>
            <a:r>
              <a:rPr lang="en-US" sz="1400" dirty="0" smtClean="0">
                <a:latin typeface="Segoe UI" pitchFamily="34" charset="0"/>
                <a:cs typeface="Segoe UI" pitchFamily="34" charset="0"/>
              </a:rPr>
              <a:t>Middle Tier workflow design environment</a:t>
            </a:r>
          </a:p>
          <a:p>
            <a:pPr defTabSz="914327" eaLnBrk="1" fontAlgn="auto" hangingPunct="1">
              <a:spcBef>
                <a:spcPts val="0"/>
              </a:spcBef>
              <a:spcAft>
                <a:spcPts val="333"/>
              </a:spcAft>
              <a:defRPr/>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A9693BB-5041-4EC5-9B23-A9036D62A65E}" type="slidenum">
              <a:rPr lang="en-US" smtClean="0">
                <a:latin typeface="Arial" charset="0"/>
              </a:rPr>
              <a:pPr defTabSz="912813" fontAlgn="base">
                <a:spcBef>
                  <a:spcPct val="0"/>
                </a:spcBef>
                <a:spcAft>
                  <a:spcPct val="0"/>
                </a:spcAft>
              </a:pPr>
              <a:t>8</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A199327-C857-49D8-BA73-C2E83154A990}" type="slidenum">
              <a:rPr lang="en-US" smtClean="0">
                <a:latin typeface="Arial" charset="0"/>
              </a:rPr>
              <a:pPr defTabSz="912813" fontAlgn="base">
                <a:spcBef>
                  <a:spcPct val="0"/>
                </a:spcBef>
                <a:spcAft>
                  <a:spcPct val="0"/>
                </a:spcAft>
              </a:pPr>
              <a:t>11</a:t>
            </a:fld>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81E1507-D692-43E6-BB36-B02A9807CCA5}" type="slidenum">
              <a:rPr lang="en-US" smtClean="0">
                <a:latin typeface="Arial" charset="0"/>
              </a:rPr>
              <a:pPr defTabSz="912813" fontAlgn="base">
                <a:spcBef>
                  <a:spcPct val="0"/>
                </a:spcBef>
                <a:spcAft>
                  <a:spcPct val="0"/>
                </a:spcAft>
              </a:pPr>
              <a:t>12</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5" name="Picture 6"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6" name="TextBox 8"/>
          <p:cNvSpPr txBox="1"/>
          <p:nvPr userDrawn="1"/>
        </p:nvSpPr>
        <p:spPr>
          <a:xfrm>
            <a:off x="1862138" y="6310313"/>
            <a:ext cx="3167062"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Communications Launch 2007</a:t>
            </a:r>
          </a:p>
        </p:txBody>
      </p:sp>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spTree>
      <p:nvGrpSpPr>
        <p:cNvPr id="1" name=""/>
        <p:cNvGrpSpPr/>
        <p:nvPr/>
      </p:nvGrpSpPr>
      <p:grpSpPr>
        <a:xfrm>
          <a:off x="0" y="0"/>
          <a:ext cx="0" cy="0"/>
          <a:chOff x="0" y="0"/>
          <a:chExt cx="0" cy="0"/>
        </a:xfrm>
      </p:grpSpPr>
      <p:pic>
        <p:nvPicPr>
          <p:cNvPr id="2" name="Picture 8" descr="exchange server generic logo.png"/>
          <p:cNvPicPr>
            <a:picLocks noChangeAspect="1"/>
          </p:cNvPicPr>
          <p:nvPr userDrawn="1"/>
        </p:nvPicPr>
        <p:blipFill>
          <a:blip r:embed="rId2"/>
          <a:srcRect/>
          <a:stretch>
            <a:fillRect/>
          </a:stretch>
        </p:blipFill>
        <p:spPr bwMode="auto">
          <a:xfrm>
            <a:off x="2071688" y="5130800"/>
            <a:ext cx="2017712" cy="398463"/>
          </a:xfrm>
          <a:prstGeom prst="rect">
            <a:avLst/>
          </a:prstGeom>
          <a:noFill/>
          <a:ln w="9525">
            <a:noFill/>
            <a:miter lim="800000"/>
            <a:headEnd/>
            <a:tailEnd/>
          </a:ln>
        </p:spPr>
      </p:pic>
      <p:pic>
        <p:nvPicPr>
          <p:cNvPr id="3" name="Picture 9" descr="Office Communications Server 2007 logo.png"/>
          <p:cNvPicPr>
            <a:picLocks noChangeAspect="1"/>
          </p:cNvPicPr>
          <p:nvPr userDrawn="1"/>
        </p:nvPicPr>
        <p:blipFill>
          <a:blip r:embed="rId3"/>
          <a:srcRect/>
          <a:stretch>
            <a:fillRect/>
          </a:stretch>
        </p:blipFill>
        <p:spPr bwMode="auto">
          <a:xfrm>
            <a:off x="1352550" y="4156075"/>
            <a:ext cx="2990850" cy="588963"/>
          </a:xfrm>
          <a:prstGeom prst="rect">
            <a:avLst/>
          </a:prstGeom>
          <a:noFill/>
          <a:ln w="9525">
            <a:noFill/>
            <a:miter lim="800000"/>
            <a:headEnd/>
            <a:tailEnd/>
          </a:ln>
        </p:spPr>
      </p:pic>
      <p:pic>
        <p:nvPicPr>
          <p:cNvPr id="4" name="Picture 10" descr="Office Communicator 2007 logo.png"/>
          <p:cNvPicPr>
            <a:picLocks noChangeAspect="1"/>
          </p:cNvPicPr>
          <p:nvPr userDrawn="1"/>
        </p:nvPicPr>
        <p:blipFill>
          <a:blip r:embed="rId4"/>
          <a:srcRect r="11948"/>
          <a:stretch>
            <a:fillRect/>
          </a:stretch>
        </p:blipFill>
        <p:spPr bwMode="auto">
          <a:xfrm>
            <a:off x="4953000" y="4157663"/>
            <a:ext cx="2819400" cy="409575"/>
          </a:xfrm>
          <a:prstGeom prst="rect">
            <a:avLst/>
          </a:prstGeom>
          <a:noFill/>
          <a:ln w="9525">
            <a:noFill/>
            <a:miter lim="800000"/>
            <a:headEnd/>
            <a:tailEnd/>
          </a:ln>
        </p:spPr>
      </p:pic>
      <p:pic>
        <p:nvPicPr>
          <p:cNvPr id="5" name="Picture 11" descr="Office Live Meeting logo.png"/>
          <p:cNvPicPr>
            <a:picLocks noChangeAspect="1"/>
          </p:cNvPicPr>
          <p:nvPr userDrawn="1"/>
        </p:nvPicPr>
        <p:blipFill>
          <a:blip r:embed="rId5"/>
          <a:srcRect/>
          <a:stretch>
            <a:fillRect/>
          </a:stretch>
        </p:blipFill>
        <p:spPr bwMode="auto">
          <a:xfrm>
            <a:off x="4613275" y="5087938"/>
            <a:ext cx="2590800" cy="441325"/>
          </a:xfrm>
          <a:prstGeom prst="rect">
            <a:avLst/>
          </a:prstGeom>
          <a:noFill/>
          <a:ln w="9525">
            <a:noFill/>
            <a:miter lim="800000"/>
            <a:headEnd/>
            <a:tailEnd/>
          </a:ln>
        </p:spPr>
      </p:pic>
      <p:pic>
        <p:nvPicPr>
          <p:cNvPr id="6" name="Picture 2" descr="C:\Program Files\Microsoft Resource DVD Artwork\DVD_ART\BoxShots_Logos\MICROSOFT\Microsoft logo and tagline.png"/>
          <p:cNvPicPr>
            <a:picLocks noChangeAspect="1" noChangeArrowheads="1"/>
          </p:cNvPicPr>
          <p:nvPr userDrawn="1"/>
        </p:nvPicPr>
        <p:blipFill>
          <a:blip r:embed="rId6"/>
          <a:srcRect/>
          <a:stretch>
            <a:fillRect/>
          </a:stretch>
        </p:blipFill>
        <p:spPr bwMode="auto">
          <a:xfrm>
            <a:off x="8001000" y="228600"/>
            <a:ext cx="974725" cy="168275"/>
          </a:xfrm>
          <a:prstGeom prst="rect">
            <a:avLst/>
          </a:prstGeom>
          <a:noFill/>
          <a:ln w="9525">
            <a:noFill/>
            <a:miter lim="800000"/>
            <a:headEnd/>
            <a:tailEnd/>
          </a:ln>
        </p:spPr>
      </p:pic>
      <p:sp>
        <p:nvSpPr>
          <p:cNvPr id="7" name="TextBox 13"/>
          <p:cNvSpPr txBox="1"/>
          <p:nvPr userDrawn="1"/>
        </p:nvSpPr>
        <p:spPr>
          <a:xfrm>
            <a:off x="5699125" y="2651125"/>
            <a:ext cx="2708275" cy="461963"/>
          </a:xfrm>
          <a:prstGeom prst="rect">
            <a:avLst/>
          </a:prstGeom>
          <a:noFill/>
        </p:spPr>
        <p:txBody>
          <a:bodyPr wrap="none">
            <a:spAutoFit/>
          </a:bodyPr>
          <a:lstStyle/>
          <a:p>
            <a:pPr defTabSz="914327" fontAlgn="auto">
              <a:spcBef>
                <a:spcPts val="0"/>
              </a:spcBef>
              <a:spcAft>
                <a:spcPts val="0"/>
              </a:spcAft>
              <a:defRPr/>
            </a:pPr>
            <a:r>
              <a:rPr lang="en-US" sz="2400" dirty="0">
                <a:latin typeface="+mn-lt"/>
              </a:rPr>
              <a:t>Unified. Simplified.</a:t>
            </a:r>
          </a:p>
        </p:txBody>
      </p:sp>
      <p:pic>
        <p:nvPicPr>
          <p:cNvPr id="8" name="Picture 14" descr="UC_Strands_rgb.png"/>
          <p:cNvPicPr>
            <a:picLocks noChangeAspect="1"/>
          </p:cNvPicPr>
          <p:nvPr userDrawn="1"/>
        </p:nvPicPr>
        <p:blipFill>
          <a:blip r:embed="rId7"/>
          <a:srcRect l="1978"/>
          <a:stretch>
            <a:fillRect/>
          </a:stretch>
        </p:blipFill>
        <p:spPr bwMode="auto">
          <a:xfrm>
            <a:off x="0" y="1889125"/>
            <a:ext cx="5715000" cy="1943100"/>
          </a:xfrm>
          <a:prstGeom prst="rect">
            <a:avLst/>
          </a:prstGeom>
          <a:noFill/>
          <a:ln w="9525">
            <a:noFill/>
            <a:miter lim="800000"/>
            <a:headEnd/>
            <a:tailEnd/>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pic>
        <p:nvPicPr>
          <p:cNvPr id="4"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6" name="Picture 8" descr="UC_Strands_rgb.png"/>
          <p:cNvPicPr>
            <a:picLocks noChangeAspect="1"/>
          </p:cNvPicPr>
          <p:nvPr userDrawn="1"/>
        </p:nvPicPr>
        <p:blipFill>
          <a:blip r:embed="rId3"/>
          <a:srcRect l="1978"/>
          <a:stretch>
            <a:fillRect/>
          </a:stretch>
        </p:blipFill>
        <p:spPr bwMode="auto">
          <a:xfrm>
            <a:off x="0" y="1889125"/>
            <a:ext cx="5715000" cy="1943100"/>
          </a:xfrm>
          <a:prstGeom prst="rect">
            <a:avLst/>
          </a:prstGeom>
          <a:noFill/>
          <a:ln w="9525">
            <a:noFill/>
            <a:miter lim="800000"/>
            <a:headEnd/>
            <a:tailEnd/>
          </a:ln>
        </p:spPr>
      </p:pic>
      <p:sp>
        <p:nvSpPr>
          <p:cNvPr id="8" name="TextBox 9"/>
          <p:cNvSpPr txBox="1"/>
          <p:nvPr userDrawn="1"/>
        </p:nvSpPr>
        <p:spPr>
          <a:xfrm>
            <a:off x="6897688" y="6354763"/>
            <a:ext cx="1865312" cy="338137"/>
          </a:xfrm>
          <a:prstGeom prst="rect">
            <a:avLst/>
          </a:prstGeom>
          <a:noFill/>
        </p:spPr>
        <p:txBody>
          <a:bodyPr wrap="none">
            <a:spAutoFit/>
          </a:bodyPr>
          <a:lstStyle/>
          <a:p>
            <a:pPr algn="r" defTabSz="914327" fontAlgn="auto">
              <a:spcBef>
                <a:spcPts val="0"/>
              </a:spcBef>
              <a:spcAft>
                <a:spcPts val="0"/>
              </a:spcAft>
              <a:defRPr/>
            </a:pPr>
            <a:r>
              <a:rPr lang="en-US" sz="1600" dirty="0">
                <a:latin typeface="+mn-lt"/>
              </a:rPr>
              <a:t>Unified. Simplified.</a:t>
            </a:r>
          </a:p>
        </p:txBody>
      </p:sp>
      <p:sp>
        <p:nvSpPr>
          <p:cNvPr id="2" name="Title 1"/>
          <p:cNvSpPr>
            <a:spLocks noGrp="1"/>
          </p:cNvSpPr>
          <p:nvPr>
            <p:ph type="ctrTitle"/>
          </p:nvPr>
        </p:nvSpPr>
        <p:spPr>
          <a:xfrm>
            <a:off x="730250" y="4038600"/>
            <a:ext cx="7681913" cy="914400"/>
          </a:xfrm>
        </p:spPr>
        <p:txBody>
          <a:bodyPr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5860140" y="2481942"/>
            <a:ext cx="2902860" cy="927794"/>
          </a:xfrm>
        </p:spPr>
        <p:txBody>
          <a:bodyPr>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5" name="Picture 6"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7" name="TextBox 7"/>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5" name="Picture 5"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6" name="TextBox 6"/>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6" name="Picture 6"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7" name="TextBox 7"/>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8" name="Picture 8"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9" name="TextBox 9"/>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4" name="Picture 5"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5" name="TextBox 6"/>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Program Files\Microsoft Resource DVD Artwork\DVD_ART\BoxShots_Logos\MICROSOFT\Microsoft logo and tagline.png"/>
          <p:cNvPicPr>
            <a:picLocks noChangeAspect="1" noChangeArrowheads="1"/>
          </p:cNvPicPr>
          <p:nvPr userDrawn="1"/>
        </p:nvPicPr>
        <p:blipFill>
          <a:blip r:embed="rId2"/>
          <a:srcRect/>
          <a:stretch>
            <a:fillRect/>
          </a:stretch>
        </p:blipFill>
        <p:spPr bwMode="auto">
          <a:xfrm>
            <a:off x="8001000" y="228600"/>
            <a:ext cx="974725" cy="168275"/>
          </a:xfrm>
          <a:prstGeom prst="rect">
            <a:avLst/>
          </a:prstGeom>
          <a:noFill/>
          <a:ln w="9525">
            <a:noFill/>
            <a:miter lim="800000"/>
            <a:headEnd/>
            <a:tailEnd/>
          </a:ln>
        </p:spPr>
      </p:pic>
      <p:pic>
        <p:nvPicPr>
          <p:cNvPr id="3" name="Picture 3" descr="UC_Strands_rgb.png"/>
          <p:cNvPicPr>
            <a:picLocks noChangeAspect="1"/>
          </p:cNvPicPr>
          <p:nvPr userDrawn="1"/>
        </p:nvPicPr>
        <p:blipFill>
          <a:blip r:embed="rId3"/>
          <a:srcRect l="35052"/>
          <a:stretch>
            <a:fillRect/>
          </a:stretch>
        </p:blipFill>
        <p:spPr bwMode="auto">
          <a:xfrm>
            <a:off x="0" y="5972175"/>
            <a:ext cx="1906588" cy="977900"/>
          </a:xfrm>
          <a:prstGeom prst="rect">
            <a:avLst/>
          </a:prstGeom>
          <a:noFill/>
          <a:ln w="9525">
            <a:noFill/>
            <a:miter lim="800000"/>
            <a:headEnd/>
            <a:tailEnd/>
          </a:ln>
        </p:spPr>
      </p:pic>
      <p:sp>
        <p:nvSpPr>
          <p:cNvPr id="4" name="TextBox 4"/>
          <p:cNvSpPr txBox="1"/>
          <p:nvPr userDrawn="1"/>
        </p:nvSpPr>
        <p:spPr>
          <a:xfrm>
            <a:off x="1862138" y="6310313"/>
            <a:ext cx="1652587" cy="307975"/>
          </a:xfrm>
          <a:prstGeom prst="rect">
            <a:avLst/>
          </a:prstGeom>
          <a:noFill/>
        </p:spPr>
        <p:txBody>
          <a:bodyPr wrap="none">
            <a:spAutoFit/>
          </a:bodyPr>
          <a:lstStyle/>
          <a:p>
            <a:pPr defTabSz="914327" fontAlgn="auto">
              <a:spcBef>
                <a:spcPts val="0"/>
              </a:spcBef>
              <a:spcAft>
                <a:spcPts val="0"/>
              </a:spcAft>
              <a:defRPr/>
            </a:pPr>
            <a:r>
              <a:rPr lang="en-US" sz="1400" dirty="0">
                <a:latin typeface="+mn-lt"/>
              </a:rPr>
              <a:t>Unified. Simplified.</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a:srcRect l="1978"/>
          <a:stretch>
            <a:fillRect/>
          </a:stretch>
        </p:blipFill>
        <p:spPr bwMode="auto">
          <a:xfrm>
            <a:off x="0" y="1889125"/>
            <a:ext cx="5715000" cy="1943100"/>
          </a:xfrm>
          <a:prstGeom prst="rect">
            <a:avLst/>
          </a:prstGeom>
          <a:noFill/>
          <a:ln w="9525">
            <a:noFill/>
            <a:miter lim="800000"/>
            <a:headEnd/>
            <a:tailEnd/>
          </a:ln>
        </p:spPr>
      </p:pic>
      <p:sp>
        <p:nvSpPr>
          <p:cNvPr id="3" name="TextBox 2"/>
          <p:cNvSpPr txBox="1"/>
          <p:nvPr userDrawn="1"/>
        </p:nvSpPr>
        <p:spPr>
          <a:xfrm>
            <a:off x="5699125" y="2651125"/>
            <a:ext cx="2708275" cy="461963"/>
          </a:xfrm>
          <a:prstGeom prst="rect">
            <a:avLst/>
          </a:prstGeom>
          <a:noFill/>
        </p:spPr>
        <p:txBody>
          <a:bodyPr wrap="none">
            <a:spAutoFit/>
          </a:bodyPr>
          <a:lstStyle/>
          <a:p>
            <a:pPr defTabSz="914327" fontAlgn="auto">
              <a:spcBef>
                <a:spcPts val="0"/>
              </a:spcBef>
              <a:spcAft>
                <a:spcPts val="0"/>
              </a:spcAft>
              <a:defRPr/>
            </a:pPr>
            <a:r>
              <a:rPr lang="en-US" sz="2400" dirty="0">
                <a:latin typeface="+mn-lt"/>
              </a:rPr>
              <a:t>Unified. Simplified.</a:t>
            </a:r>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4"/>
          <a:srcRect/>
          <a:stretch>
            <a:fillRect/>
          </a:stretch>
        </p:blipFill>
        <p:spPr bwMode="auto">
          <a:xfrm>
            <a:off x="8001000" y="228600"/>
            <a:ext cx="974725" cy="168275"/>
          </a:xfrm>
          <a:prstGeom prst="rect">
            <a:avLst/>
          </a:prstGeom>
          <a:noFill/>
          <a:ln w="9525">
            <a:noFill/>
            <a:miter lim="800000"/>
            <a:headEnd/>
            <a:tailEnd/>
          </a:ln>
        </p:spPr>
      </p:pic>
      <p:sp>
        <p:nvSpPr>
          <p:cNvPr id="5" name="TextBox 5"/>
          <p:cNvSpPr txBox="1"/>
          <p:nvPr userDrawn="1"/>
        </p:nvSpPr>
        <p:spPr>
          <a:xfrm>
            <a:off x="5170488" y="6354763"/>
            <a:ext cx="3592512" cy="338137"/>
          </a:xfrm>
          <a:prstGeom prst="rect">
            <a:avLst/>
          </a:prstGeom>
          <a:noFill/>
        </p:spPr>
        <p:txBody>
          <a:bodyPr wrap="none">
            <a:spAutoFit/>
          </a:bodyPr>
          <a:lstStyle/>
          <a:p>
            <a:pPr algn="r" defTabSz="914327" fontAlgn="auto">
              <a:spcBef>
                <a:spcPts val="0"/>
              </a:spcBef>
              <a:spcAft>
                <a:spcPts val="0"/>
              </a:spcAft>
              <a:defRPr/>
            </a:pPr>
            <a:r>
              <a:rPr lang="en-US" sz="1600" dirty="0">
                <a:latin typeface="+mn-lt"/>
              </a:rPr>
              <a:t>Unified Communications Launch 2007</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81000" y="1524000"/>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ransition>
    <p:fade/>
  </p:transition>
  <p:timing>
    <p:tnLst>
      <p:par>
        <p:cTn id="1" dur="indefinite" restart="never" nodeType="tmRoot"/>
      </p:par>
    </p:tnLst>
  </p:timing>
  <p:txStyles>
    <p:titleStyle>
      <a:lvl1pPr algn="l" defTabSz="912813" rtl="0" eaLnBrk="0" fontAlgn="base" hangingPunct="0">
        <a:lnSpc>
          <a:spcPct val="90000"/>
        </a:lnSpc>
        <a:spcBef>
          <a:spcPct val="0"/>
        </a:spcBef>
        <a:spcAft>
          <a:spcPct val="0"/>
        </a:spcAft>
        <a:defRPr lang="en-US" sz="4800" kern="1200" spc="-150" dirty="0">
          <a:ln w="3175">
            <a:noFill/>
          </a:ln>
          <a:solidFill>
            <a:schemeClr val="tx1"/>
          </a:solidFill>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fontAlgn="base">
        <a:lnSpc>
          <a:spcPct val="90000"/>
        </a:lnSpc>
        <a:spcBef>
          <a:spcPct val="0"/>
        </a:spcBef>
        <a:spcAft>
          <a:spcPct val="0"/>
        </a:spcAft>
        <a:defRPr sz="4800">
          <a:solidFill>
            <a:schemeClr val="tx1"/>
          </a:solidFill>
          <a:latin typeface="Segoe"/>
          <a:cs typeface="Arial" charset="0"/>
        </a:defRPr>
      </a:lvl6pPr>
      <a:lvl7pPr marL="914400" algn="l" defTabSz="912813" rtl="0" fontAlgn="base">
        <a:lnSpc>
          <a:spcPct val="90000"/>
        </a:lnSpc>
        <a:spcBef>
          <a:spcPct val="0"/>
        </a:spcBef>
        <a:spcAft>
          <a:spcPct val="0"/>
        </a:spcAft>
        <a:defRPr sz="4800">
          <a:solidFill>
            <a:schemeClr val="tx1"/>
          </a:solidFill>
          <a:latin typeface="Segoe"/>
          <a:cs typeface="Arial" charset="0"/>
        </a:defRPr>
      </a:lvl7pPr>
      <a:lvl8pPr marL="1371600" algn="l" defTabSz="912813" rtl="0" fontAlgn="base">
        <a:lnSpc>
          <a:spcPct val="90000"/>
        </a:lnSpc>
        <a:spcBef>
          <a:spcPct val="0"/>
        </a:spcBef>
        <a:spcAft>
          <a:spcPct val="0"/>
        </a:spcAft>
        <a:defRPr sz="4800">
          <a:solidFill>
            <a:schemeClr val="tx1"/>
          </a:solidFill>
          <a:latin typeface="Segoe"/>
          <a:cs typeface="Arial" charset="0"/>
        </a:defRPr>
      </a:lvl8pPr>
      <a:lvl9pPr marL="1828800" algn="l" defTabSz="912813" rtl="0" fontAlgn="base">
        <a:lnSpc>
          <a:spcPct val="90000"/>
        </a:lnSpc>
        <a:spcBef>
          <a:spcPct val="0"/>
        </a:spcBef>
        <a:spcAft>
          <a:spcPct val="0"/>
        </a:spcAft>
        <a:defRPr sz="4800">
          <a:solidFill>
            <a:schemeClr val="tx1"/>
          </a:solidFill>
          <a:latin typeface="Segoe"/>
          <a:cs typeface="Arial"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0000"/>
        <a:buBlip>
          <a:blip r:embed="rId15"/>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0000"/>
        <a:buBlip>
          <a:blip r:embed="rId15"/>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0000"/>
        <a:buBlip>
          <a:blip r:embed="rId15"/>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0000"/>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381000"/>
            <a:ext cx="8382000"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812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solidFill>
            <a:schemeClr val="bg2"/>
          </a:solidFill>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bg2"/>
          </a:solidFill>
          <a:latin typeface="Segoe"/>
          <a:cs typeface="Arial" charset="0"/>
        </a:defRPr>
      </a:lvl2pPr>
      <a:lvl3pPr algn="l" defTabSz="912813" rtl="0" eaLnBrk="0" fontAlgn="base" hangingPunct="0">
        <a:lnSpc>
          <a:spcPct val="90000"/>
        </a:lnSpc>
        <a:spcBef>
          <a:spcPct val="0"/>
        </a:spcBef>
        <a:spcAft>
          <a:spcPct val="0"/>
        </a:spcAft>
        <a:defRPr sz="4800">
          <a:solidFill>
            <a:schemeClr val="bg2"/>
          </a:solidFill>
          <a:latin typeface="Segoe"/>
          <a:cs typeface="Arial" charset="0"/>
        </a:defRPr>
      </a:lvl3pPr>
      <a:lvl4pPr algn="l" defTabSz="912813" rtl="0" eaLnBrk="0" fontAlgn="base" hangingPunct="0">
        <a:lnSpc>
          <a:spcPct val="90000"/>
        </a:lnSpc>
        <a:spcBef>
          <a:spcPct val="0"/>
        </a:spcBef>
        <a:spcAft>
          <a:spcPct val="0"/>
        </a:spcAft>
        <a:defRPr sz="4800">
          <a:solidFill>
            <a:schemeClr val="bg2"/>
          </a:solidFill>
          <a:latin typeface="Segoe"/>
          <a:cs typeface="Arial" charset="0"/>
        </a:defRPr>
      </a:lvl4pPr>
      <a:lvl5pPr algn="l" defTabSz="912813" rtl="0" eaLnBrk="0" fontAlgn="base" hangingPunct="0">
        <a:lnSpc>
          <a:spcPct val="90000"/>
        </a:lnSpc>
        <a:spcBef>
          <a:spcPct val="0"/>
        </a:spcBef>
        <a:spcAft>
          <a:spcPct val="0"/>
        </a:spcAft>
        <a:defRPr sz="4800">
          <a:solidFill>
            <a:schemeClr val="bg2"/>
          </a:solidFill>
          <a:latin typeface="Segoe"/>
          <a:cs typeface="Arial" charset="0"/>
        </a:defRPr>
      </a:lvl5pPr>
      <a:lvl6pPr marL="457200" algn="l" defTabSz="912813" rtl="0" fontAlgn="base">
        <a:lnSpc>
          <a:spcPct val="90000"/>
        </a:lnSpc>
        <a:spcBef>
          <a:spcPct val="0"/>
        </a:spcBef>
        <a:spcAft>
          <a:spcPct val="0"/>
        </a:spcAft>
        <a:defRPr sz="4800">
          <a:solidFill>
            <a:schemeClr val="bg2"/>
          </a:solidFill>
          <a:latin typeface="Segoe"/>
          <a:cs typeface="Arial" charset="0"/>
        </a:defRPr>
      </a:lvl6pPr>
      <a:lvl7pPr marL="914400" algn="l" defTabSz="912813" rtl="0" fontAlgn="base">
        <a:lnSpc>
          <a:spcPct val="90000"/>
        </a:lnSpc>
        <a:spcBef>
          <a:spcPct val="0"/>
        </a:spcBef>
        <a:spcAft>
          <a:spcPct val="0"/>
        </a:spcAft>
        <a:defRPr sz="4800">
          <a:solidFill>
            <a:schemeClr val="bg2"/>
          </a:solidFill>
          <a:latin typeface="Segoe"/>
          <a:cs typeface="Arial" charset="0"/>
        </a:defRPr>
      </a:lvl7pPr>
      <a:lvl8pPr marL="1371600" algn="l" defTabSz="912813" rtl="0" fontAlgn="base">
        <a:lnSpc>
          <a:spcPct val="90000"/>
        </a:lnSpc>
        <a:spcBef>
          <a:spcPct val="0"/>
        </a:spcBef>
        <a:spcAft>
          <a:spcPct val="0"/>
        </a:spcAft>
        <a:defRPr sz="4800">
          <a:solidFill>
            <a:schemeClr val="bg2"/>
          </a:solidFill>
          <a:latin typeface="Segoe"/>
          <a:cs typeface="Arial" charset="0"/>
        </a:defRPr>
      </a:lvl8pPr>
      <a:lvl9pPr marL="1828800" algn="l" defTabSz="912813" rtl="0" fontAlgn="base">
        <a:lnSpc>
          <a:spcPct val="90000"/>
        </a:lnSpc>
        <a:spcBef>
          <a:spcPct val="0"/>
        </a:spcBef>
        <a:spcAft>
          <a:spcPct val="0"/>
        </a:spcAft>
        <a:defRPr sz="4800">
          <a:solidFill>
            <a:schemeClr val="bg2"/>
          </a:solidFill>
          <a:latin typeface="Segoe"/>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53.wmf"/><Relationship Id="rId21"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46.png"/><Relationship Id="rId17" Type="http://schemas.openxmlformats.org/officeDocument/2006/relationships/image" Target="../media/image63.png"/><Relationship Id="rId2" Type="http://schemas.openxmlformats.org/officeDocument/2006/relationships/notesSlide" Target="../notesSlides/notesSlide14.xml"/><Relationship Id="rId16" Type="http://schemas.openxmlformats.org/officeDocument/2006/relationships/image" Target="../media/image62.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8.png"/><Relationship Id="rId24" Type="http://schemas.openxmlformats.org/officeDocument/2006/relationships/image" Target="../media/image52.jpeg"/><Relationship Id="rId5" Type="http://schemas.openxmlformats.org/officeDocument/2006/relationships/image" Target="../media/image55.png"/><Relationship Id="rId15" Type="http://schemas.openxmlformats.org/officeDocument/2006/relationships/image" Target="../media/image61.png"/><Relationship Id="rId23" Type="http://schemas.openxmlformats.org/officeDocument/2006/relationships/image" Target="../media/image51.png"/><Relationship Id="rId10" Type="http://schemas.openxmlformats.org/officeDocument/2006/relationships/image" Target="../media/image43.png"/><Relationship Id="rId19" Type="http://schemas.openxmlformats.org/officeDocument/2006/relationships/image" Target="../media/image45.png"/><Relationship Id="rId4" Type="http://schemas.openxmlformats.org/officeDocument/2006/relationships/image" Target="../media/image54.png"/><Relationship Id="rId9" Type="http://schemas.openxmlformats.org/officeDocument/2006/relationships/image" Target="../media/image44.png"/><Relationship Id="rId14" Type="http://schemas.openxmlformats.org/officeDocument/2006/relationships/image" Target="../media/image60.png"/><Relationship Id="rId22"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msdn2.microsoft.com/en-us/office/aa905374.aspx"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msdn2.microsoft.com/en-us/exchange/default.aspx" TargetMode="External"/><Relationship Id="rId4" Type="http://schemas.openxmlformats.org/officeDocument/2006/relationships/hyperlink" Target="http://technet.microsoft.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239963"/>
            <a:ext cx="7681913" cy="914400"/>
          </a:xfrm>
        </p:spPr>
        <p:txBody>
          <a:bodyPr/>
          <a:lstStyle/>
          <a:p>
            <a:pPr defTabSz="914363" eaLnBrk="1" fontAlgn="auto" hangingPunct="1">
              <a:spcAft>
                <a:spcPts val="0"/>
              </a:spcAft>
              <a:defRPr/>
            </a:pPr>
            <a:r>
              <a:rPr sz="3600" dirty="0" smtClean="0"/>
              <a:t>E</a:t>
            </a:r>
            <a:r>
              <a:rPr sz="3600" smtClean="0"/>
              <a:t>xtensibility</a:t>
            </a:r>
            <a:r>
              <a:rPr sz="3600" dirty="0" smtClean="0"/>
              <a:t>:</a:t>
            </a:r>
            <a:br>
              <a:rPr sz="3600" dirty="0" smtClean="0"/>
            </a:br>
            <a:r>
              <a:rPr sz="3600" smtClean="0"/>
              <a:t>Embedding Unified Communciations</a:t>
            </a:r>
            <a:br>
              <a:rPr sz="3600" smtClean="0"/>
            </a:br>
            <a:r>
              <a:rPr sz="3600" smtClean="0"/>
              <a:t>in LOB Applications</a:t>
            </a:r>
            <a:endParaRPr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80988"/>
            <a:ext cx="8382000" cy="941387"/>
          </a:xfrm>
        </p:spPr>
        <p:txBody>
          <a:bodyPr/>
          <a:lstStyle/>
          <a:p>
            <a:pPr defTabSz="914363" eaLnBrk="1" fontAlgn="auto" hangingPunct="1">
              <a:spcAft>
                <a:spcPts val="0"/>
              </a:spcAft>
              <a:defRPr/>
            </a:pPr>
            <a:r>
              <a:rPr sz="3800"/>
              <a:t>Contextual Collaboration</a:t>
            </a:r>
            <a:r>
              <a:rPr sz="4400"/>
              <a:t/>
            </a:r>
            <a:br>
              <a:rPr sz="4400"/>
            </a:br>
            <a:r>
              <a:rPr sz="2800">
                <a:solidFill>
                  <a:schemeClr val="accent1">
                    <a:lumMod val="20000"/>
                    <a:lumOff val="80000"/>
                  </a:schemeClr>
                </a:solidFill>
              </a:rPr>
              <a:t>What can you do with this?</a:t>
            </a:r>
            <a:endParaRPr sz="3200">
              <a:solidFill>
                <a:schemeClr val="accent1">
                  <a:lumMod val="20000"/>
                  <a:lumOff val="80000"/>
                </a:schemeClr>
              </a:solidFill>
            </a:endParaRPr>
          </a:p>
        </p:txBody>
      </p:sp>
      <p:sp>
        <p:nvSpPr>
          <p:cNvPr id="34818" name="Content Placeholder 3"/>
          <p:cNvSpPr>
            <a:spLocks noGrp="1"/>
          </p:cNvSpPr>
          <p:nvPr>
            <p:ph type="body" sz="quarter" idx="10"/>
          </p:nvPr>
        </p:nvSpPr>
        <p:spPr>
          <a:xfrm>
            <a:off x="379413" y="1387475"/>
            <a:ext cx="8382000" cy="4970463"/>
          </a:xfrm>
        </p:spPr>
        <p:txBody>
          <a:bodyPr/>
          <a:lstStyle/>
          <a:p>
            <a:pPr marL="339725" indent="-339725" eaLnBrk="1" hangingPunct="1">
              <a:lnSpc>
                <a:spcPct val="100000"/>
              </a:lnSpc>
              <a:buFontTx/>
              <a:buNone/>
            </a:pPr>
            <a:r>
              <a:rPr lang="en-US" dirty="0" smtClean="0"/>
              <a:t>Streamline Communications</a:t>
            </a:r>
          </a:p>
          <a:p>
            <a:pPr marL="857250" lvl="1" indent="-339725" eaLnBrk="1" hangingPunct="1">
              <a:lnSpc>
                <a:spcPct val="100000"/>
              </a:lnSpc>
              <a:spcBef>
                <a:spcPts val="500"/>
              </a:spcBef>
            </a:pPr>
            <a:r>
              <a:rPr lang="en-US" sz="2400" dirty="0" smtClean="0"/>
              <a:t>Build “Presence” into any application</a:t>
            </a:r>
          </a:p>
          <a:p>
            <a:pPr marL="1317625" lvl="3" indent="-287338" eaLnBrk="1" hangingPunct="1">
              <a:lnSpc>
                <a:spcPct val="100000"/>
              </a:lnSpc>
              <a:spcBef>
                <a:spcPts val="500"/>
              </a:spcBef>
            </a:pPr>
            <a:r>
              <a:rPr lang="en-US" sz="2000" dirty="0" smtClean="0"/>
              <a:t>Shows the relevant contact list</a:t>
            </a:r>
          </a:p>
          <a:p>
            <a:pPr marL="1317625" lvl="3" indent="-287338" eaLnBrk="1" hangingPunct="1">
              <a:lnSpc>
                <a:spcPct val="100000"/>
              </a:lnSpc>
              <a:spcBef>
                <a:spcPts val="500"/>
              </a:spcBef>
            </a:pPr>
            <a:r>
              <a:rPr lang="en-US" sz="2000" dirty="0" smtClean="0"/>
              <a:t>Shows availability</a:t>
            </a:r>
          </a:p>
          <a:p>
            <a:pPr marL="857250" lvl="1" indent="-339725" eaLnBrk="1" hangingPunct="1">
              <a:lnSpc>
                <a:spcPct val="100000"/>
              </a:lnSpc>
              <a:spcBef>
                <a:spcPts val="500"/>
              </a:spcBef>
            </a:pPr>
            <a:r>
              <a:rPr lang="en-US" sz="2400" dirty="0" smtClean="0"/>
              <a:t>Power up “Click to Communicate” </a:t>
            </a:r>
          </a:p>
          <a:p>
            <a:pPr marL="1317625" lvl="3" indent="-287338" eaLnBrk="1" hangingPunct="1">
              <a:lnSpc>
                <a:spcPct val="100000"/>
              </a:lnSpc>
              <a:spcBef>
                <a:spcPts val="500"/>
              </a:spcBef>
            </a:pPr>
            <a:r>
              <a:rPr lang="en-US" sz="2000" dirty="0" smtClean="0"/>
              <a:t>Availability drives communication time and mode</a:t>
            </a:r>
          </a:p>
          <a:p>
            <a:pPr marL="857250" lvl="1" indent="-339725" eaLnBrk="1" hangingPunct="1">
              <a:lnSpc>
                <a:spcPct val="100000"/>
              </a:lnSpc>
              <a:spcBef>
                <a:spcPts val="500"/>
              </a:spcBef>
            </a:pPr>
            <a:r>
              <a:rPr lang="en-US" sz="2400" dirty="0" smtClean="0"/>
              <a:t>Offer everyone the full choice of communications</a:t>
            </a:r>
          </a:p>
          <a:p>
            <a:pPr marL="1317625" lvl="3" indent="-287338" eaLnBrk="1" hangingPunct="1">
              <a:lnSpc>
                <a:spcPct val="100000"/>
              </a:lnSpc>
              <a:spcBef>
                <a:spcPts val="500"/>
              </a:spcBef>
            </a:pPr>
            <a:r>
              <a:rPr lang="en-US" sz="2000" dirty="0" smtClean="0"/>
              <a:t>Messaging</a:t>
            </a:r>
          </a:p>
          <a:p>
            <a:pPr marL="1317625" lvl="3" indent="-287338" eaLnBrk="1" hangingPunct="1">
              <a:lnSpc>
                <a:spcPct val="100000"/>
              </a:lnSpc>
              <a:spcBef>
                <a:spcPts val="500"/>
              </a:spcBef>
            </a:pPr>
            <a:r>
              <a:rPr lang="en-US" sz="2000" dirty="0" smtClean="0"/>
              <a:t>Voice and Video</a:t>
            </a:r>
          </a:p>
          <a:p>
            <a:pPr marL="1317625" lvl="3" indent="-287338" eaLnBrk="1" hangingPunct="1">
              <a:lnSpc>
                <a:spcPct val="100000"/>
              </a:lnSpc>
              <a:spcBef>
                <a:spcPts val="500"/>
              </a:spcBef>
            </a:pPr>
            <a:r>
              <a:rPr lang="en-US" sz="2000" dirty="0" smtClean="0"/>
              <a:t>Conferencing</a:t>
            </a:r>
          </a:p>
          <a:p>
            <a:pPr marL="1317625" lvl="3" indent="-287338" eaLnBrk="1" hangingPunct="1">
              <a:lnSpc>
                <a:spcPct val="100000"/>
              </a:lnSpc>
              <a:spcBef>
                <a:spcPts val="500"/>
              </a:spcBef>
            </a:pPr>
            <a:r>
              <a:rPr lang="en-US" sz="2000" dirty="0" smtClean="0"/>
              <a:t>Data sharing, desktop sharing and white boarding </a:t>
            </a:r>
          </a:p>
          <a:p>
            <a:pPr marL="857250" lvl="1" indent="-339725" eaLnBrk="1" hangingPunct="1">
              <a:lnSpc>
                <a:spcPct val="100000"/>
              </a:lnSpc>
              <a:spcBef>
                <a:spcPts val="500"/>
              </a:spcBef>
            </a:pPr>
            <a:r>
              <a:rPr lang="en-US" sz="2400" dirty="0" smtClean="0"/>
              <a:t>Build task-tailored collaboration client software</a:t>
            </a:r>
            <a:endParaRPr lang="en-US" dirty="0" smtClean="0"/>
          </a:p>
        </p:txBody>
      </p:sp>
      <p:grpSp>
        <p:nvGrpSpPr>
          <p:cNvPr id="34819" name="Group 17"/>
          <p:cNvGrpSpPr>
            <a:grpSpLocks/>
          </p:cNvGrpSpPr>
          <p:nvPr/>
        </p:nvGrpSpPr>
        <p:grpSpPr bwMode="auto">
          <a:xfrm>
            <a:off x="7423150" y="692150"/>
            <a:ext cx="1687513" cy="706438"/>
            <a:chOff x="7422820" y="691431"/>
            <a:chExt cx="1688123" cy="706868"/>
          </a:xfrm>
        </p:grpSpPr>
        <p:sp>
          <p:nvSpPr>
            <p:cNvPr id="19" name="Rectangle 18"/>
            <p:cNvSpPr/>
            <p:nvPr/>
          </p:nvSpPr>
          <p:spPr>
            <a:xfrm>
              <a:off x="7422820" y="691431"/>
              <a:ext cx="1688123" cy="70686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0" rIns="109728" bIns="54864"/>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700" dirty="0" smtClean="0">
                  <a:solidFill>
                    <a:schemeClr val="tx1"/>
                  </a:solidFill>
                </a:rPr>
                <a:t>UC Platform Capabilities</a:t>
              </a:r>
              <a:endParaRPr lang="en-US" sz="700" dirty="0">
                <a:solidFill>
                  <a:schemeClr val="tx1"/>
                </a:solidFill>
              </a:endParaRPr>
            </a:p>
          </p:txBody>
        </p:sp>
        <p:sp>
          <p:nvSpPr>
            <p:cNvPr id="20" name="Rectangle 19"/>
            <p:cNvSpPr/>
            <p:nvPr/>
          </p:nvSpPr>
          <p:spPr>
            <a:xfrm>
              <a:off x="7446386" y="811238"/>
              <a:ext cx="524743" cy="548359"/>
            </a:xfrm>
            <a:prstGeom prst="rect">
              <a:avLst/>
            </a:prstGeom>
            <a:solidFill>
              <a:schemeClr val="accent4"/>
            </a:solidFill>
            <a:ln w="38100">
              <a:noFill/>
              <a:headEnd type="none" w="med" len="med"/>
              <a:tailEnd type="none" w="med" len="med"/>
            </a:ln>
            <a:effectLst>
              <a:outerShdw blurRad="63500" algn="ctr" rotWithShape="0">
                <a:schemeClr val="accent4">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b="1" dirty="0" smtClean="0">
                  <a:solidFill>
                    <a:schemeClr val="tx1"/>
                  </a:solidFill>
                </a:rPr>
                <a:t>Contextual</a:t>
              </a:r>
            </a:p>
            <a:p>
              <a:pPr algn="ctr" defTabSz="1096963">
                <a:defRPr/>
              </a:pPr>
              <a:r>
                <a:rPr lang="en-US" sz="500" b="1" dirty="0" smtClean="0">
                  <a:solidFill>
                    <a:schemeClr val="tx1"/>
                  </a:solidFill>
                </a:rPr>
                <a:t>Collaboration</a:t>
              </a:r>
            </a:p>
          </p:txBody>
        </p:sp>
        <p:sp>
          <p:nvSpPr>
            <p:cNvPr id="21" name="Rectangle 20"/>
            <p:cNvSpPr/>
            <p:nvPr/>
          </p:nvSpPr>
          <p:spPr>
            <a:xfrm>
              <a:off x="7993620" y="811238"/>
              <a:ext cx="548595"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Business</a:t>
              </a:r>
              <a:br>
                <a:rPr lang="en-US" sz="500" dirty="0" smtClean="0">
                  <a:solidFill>
                    <a:schemeClr val="tx1"/>
                  </a:solidFill>
                </a:rPr>
              </a:br>
              <a:r>
                <a:rPr lang="en-US" sz="500" dirty="0" smtClean="0">
                  <a:solidFill>
                    <a:schemeClr val="tx1"/>
                  </a:solidFill>
                </a:rPr>
                <a:t>Process</a:t>
              </a:r>
              <a:br>
                <a:rPr lang="en-US" sz="500" dirty="0" smtClean="0">
                  <a:solidFill>
                    <a:schemeClr val="tx1"/>
                  </a:solidFill>
                </a:rPr>
              </a:br>
              <a:r>
                <a:rPr lang="en-US" sz="500" dirty="0" smtClean="0">
                  <a:solidFill>
                    <a:schemeClr val="tx1"/>
                  </a:solidFill>
                </a:rPr>
                <a:t>Communications</a:t>
              </a:r>
            </a:p>
          </p:txBody>
        </p:sp>
        <p:sp>
          <p:nvSpPr>
            <p:cNvPr id="22" name="Rectangle 21"/>
            <p:cNvSpPr/>
            <p:nvPr/>
          </p:nvSpPr>
          <p:spPr>
            <a:xfrm>
              <a:off x="8564705" y="811238"/>
              <a:ext cx="524743"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Anywhere</a:t>
              </a:r>
              <a:br>
                <a:rPr lang="en-US" sz="500" dirty="0" smtClean="0">
                  <a:solidFill>
                    <a:schemeClr val="tx1"/>
                  </a:solidFill>
                </a:rPr>
              </a:br>
              <a:r>
                <a:rPr lang="en-US" sz="500" dirty="0" smtClean="0">
                  <a:solidFill>
                    <a:schemeClr val="tx1"/>
                  </a:solidFill>
                </a:rPr>
                <a:t>Information</a:t>
              </a:r>
              <a:br>
                <a:rPr lang="en-US" sz="500" dirty="0" smtClean="0">
                  <a:solidFill>
                    <a:schemeClr val="tx1"/>
                  </a:solidFill>
                </a:rPr>
              </a:br>
              <a:r>
                <a:rPr lang="en-US" sz="500" dirty="0" smtClean="0">
                  <a:solidFill>
                    <a:schemeClr val="tx1"/>
                  </a:solidFill>
                </a:rPr>
                <a:t>Access</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eaLnBrk="1" fontAlgn="auto" hangingPunct="1">
              <a:spcAft>
                <a:spcPts val="0"/>
              </a:spcAft>
              <a:defRPr/>
            </a:pPr>
            <a:r>
              <a:rPr/>
              <a:t>Dassault Systems 3D Live</a:t>
            </a:r>
          </a:p>
        </p:txBody>
      </p:sp>
      <p:pic>
        <p:nvPicPr>
          <p:cNvPr id="35842" name="Picture 2" descr="C:\Current Presentations\heads_up_collaboration.jpg"/>
          <p:cNvPicPr>
            <a:picLocks noChangeAspect="1" noChangeArrowheads="1"/>
          </p:cNvPicPr>
          <p:nvPr/>
        </p:nvPicPr>
        <p:blipFill>
          <a:blip r:embed="rId3"/>
          <a:srcRect/>
          <a:stretch>
            <a:fillRect/>
          </a:stretch>
        </p:blipFill>
        <p:spPr bwMode="auto">
          <a:xfrm>
            <a:off x="12700" y="0"/>
            <a:ext cx="9131300" cy="6651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eaLnBrk="1" fontAlgn="auto" hangingPunct="1">
              <a:spcAft>
                <a:spcPts val="0"/>
              </a:spcAft>
              <a:defRPr/>
            </a:pPr>
            <a:r>
              <a:rPr/>
              <a:t>Contacts window</a:t>
            </a:r>
          </a:p>
        </p:txBody>
      </p:sp>
      <p:pic>
        <p:nvPicPr>
          <p:cNvPr id="37890" name="Picture 5" descr="Contacts Window.png"/>
          <p:cNvPicPr>
            <a:picLocks noChangeAspect="1"/>
          </p:cNvPicPr>
          <p:nvPr/>
        </p:nvPicPr>
        <p:blipFill>
          <a:blip r:embed="rId3"/>
          <a:srcRect t="4297" b="4427"/>
          <a:stretch>
            <a:fillRect/>
          </a:stretch>
        </p:blipFill>
        <p:spPr bwMode="auto">
          <a:xfrm>
            <a:off x="0" y="76200"/>
            <a:ext cx="9144000" cy="6677025"/>
          </a:xfrm>
          <a:prstGeom prst="rect">
            <a:avLst/>
          </a:prstGeom>
          <a:noFill/>
          <a:ln w="9525">
            <a:noFill/>
            <a:miter lim="800000"/>
            <a:headEnd/>
            <a:tailEnd/>
          </a:ln>
        </p:spPr>
      </p:pic>
      <p:sp>
        <p:nvSpPr>
          <p:cNvPr id="5" name="Rectangle 4"/>
          <p:cNvSpPr/>
          <p:nvPr/>
        </p:nvSpPr>
        <p:spPr bwMode="auto">
          <a:xfrm>
            <a:off x="6664902" y="1546514"/>
            <a:ext cx="2479098" cy="3606511"/>
          </a:xfrm>
          <a:prstGeom prst="rect">
            <a:avLst/>
          </a:prstGeom>
          <a:noFill/>
          <a:ln w="603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eaLnBrk="1" fontAlgn="auto" hangingPunct="1">
              <a:spcAft>
                <a:spcPts val="0"/>
              </a:spcAft>
              <a:defRPr/>
            </a:pPr>
            <a:r>
              <a:rPr/>
              <a:t>Chat Window</a:t>
            </a:r>
          </a:p>
        </p:txBody>
      </p:sp>
      <p:pic>
        <p:nvPicPr>
          <p:cNvPr id="39938" name="Picture 5" descr="chat window.png"/>
          <p:cNvPicPr>
            <a:picLocks noChangeAspect="1"/>
          </p:cNvPicPr>
          <p:nvPr/>
        </p:nvPicPr>
        <p:blipFill>
          <a:blip r:embed="rId3"/>
          <a:srcRect t="3946" b="4898"/>
          <a:stretch>
            <a:fillRect/>
          </a:stretch>
        </p:blipFill>
        <p:spPr bwMode="auto">
          <a:xfrm>
            <a:off x="19050" y="100013"/>
            <a:ext cx="9101138" cy="6637337"/>
          </a:xfrm>
          <a:prstGeom prst="rect">
            <a:avLst/>
          </a:prstGeom>
          <a:noFill/>
          <a:ln w="9525">
            <a:noFill/>
            <a:miter lim="800000"/>
            <a:headEnd/>
            <a:tailEnd/>
          </a:ln>
        </p:spPr>
      </p:pic>
      <p:sp>
        <p:nvSpPr>
          <p:cNvPr id="5" name="Rectangle 4"/>
          <p:cNvSpPr/>
          <p:nvPr/>
        </p:nvSpPr>
        <p:spPr bwMode="auto">
          <a:xfrm>
            <a:off x="1184989" y="4611448"/>
            <a:ext cx="6811347" cy="1528100"/>
          </a:xfrm>
          <a:prstGeom prst="rect">
            <a:avLst/>
          </a:prstGeom>
          <a:noFill/>
          <a:ln w="603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eaLnBrk="1" fontAlgn="auto" hangingPunct="1">
              <a:spcAft>
                <a:spcPts val="0"/>
              </a:spcAft>
              <a:defRPr/>
            </a:pPr>
            <a:r>
              <a:rPr/>
              <a:t>Collaboration in the client</a:t>
            </a:r>
          </a:p>
        </p:txBody>
      </p:sp>
      <p:pic>
        <p:nvPicPr>
          <p:cNvPr id="41986" name="Picture 5" descr="IM Window.png"/>
          <p:cNvPicPr>
            <a:picLocks noChangeAspect="1"/>
          </p:cNvPicPr>
          <p:nvPr/>
        </p:nvPicPr>
        <p:blipFill>
          <a:blip r:embed="rId3"/>
          <a:srcRect/>
          <a:stretch>
            <a:fillRect/>
          </a:stretch>
        </p:blipFill>
        <p:spPr bwMode="auto">
          <a:xfrm>
            <a:off x="285750" y="0"/>
            <a:ext cx="8572500" cy="6858000"/>
          </a:xfrm>
          <a:prstGeom prst="rect">
            <a:avLst/>
          </a:prstGeom>
          <a:noFill/>
          <a:ln w="9525">
            <a:noFill/>
            <a:miter lim="800000"/>
            <a:headEnd/>
            <a:tailEnd/>
          </a:ln>
        </p:spPr>
      </p:pic>
      <p:sp>
        <p:nvSpPr>
          <p:cNvPr id="5" name="Rectangle 4"/>
          <p:cNvSpPr/>
          <p:nvPr/>
        </p:nvSpPr>
        <p:spPr bwMode="auto">
          <a:xfrm>
            <a:off x="1968758" y="195943"/>
            <a:ext cx="5290457" cy="4991879"/>
          </a:xfrm>
          <a:prstGeom prst="rect">
            <a:avLst/>
          </a:prstGeom>
          <a:noFill/>
          <a:ln w="603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287338"/>
            <a:ext cx="8382000" cy="914400"/>
          </a:xfrm>
        </p:spPr>
        <p:txBody>
          <a:bodyPr/>
          <a:lstStyle/>
          <a:p>
            <a:pPr defTabSz="914363" eaLnBrk="1" fontAlgn="auto" hangingPunct="1">
              <a:spcAft>
                <a:spcPts val="0"/>
              </a:spcAft>
              <a:defRPr/>
            </a:pPr>
            <a:r>
              <a:rPr sz="3800"/>
              <a:t>Business Process Communications</a:t>
            </a:r>
            <a:r>
              <a:rPr sz="3600"/>
              <a:t/>
            </a:r>
            <a:br>
              <a:rPr sz="3600"/>
            </a:br>
            <a:r>
              <a:rPr sz="2800">
                <a:solidFill>
                  <a:schemeClr val="accent1">
                    <a:lumMod val="20000"/>
                    <a:lumOff val="80000"/>
                  </a:schemeClr>
                </a:solidFill>
              </a:rPr>
              <a:t>What can you do with this?</a:t>
            </a:r>
            <a:endParaRPr sz="2400">
              <a:solidFill>
                <a:schemeClr val="accent1">
                  <a:lumMod val="20000"/>
                  <a:lumOff val="80000"/>
                </a:schemeClr>
              </a:solidFill>
            </a:endParaRPr>
          </a:p>
        </p:txBody>
      </p:sp>
      <p:sp>
        <p:nvSpPr>
          <p:cNvPr id="44034" name="Text Placeholder 4"/>
          <p:cNvSpPr>
            <a:spLocks noGrp="1"/>
          </p:cNvSpPr>
          <p:nvPr>
            <p:ph type="body" sz="quarter" idx="10"/>
          </p:nvPr>
        </p:nvSpPr>
        <p:spPr>
          <a:xfrm>
            <a:off x="358775" y="1677988"/>
            <a:ext cx="8382000" cy="4694237"/>
          </a:xfrm>
        </p:spPr>
        <p:txBody>
          <a:bodyPr/>
          <a:lstStyle/>
          <a:p>
            <a:pPr eaLnBrk="1" hangingPunct="1">
              <a:lnSpc>
                <a:spcPct val="100000"/>
              </a:lnSpc>
              <a:buFontTx/>
              <a:buNone/>
            </a:pPr>
            <a:r>
              <a:rPr lang="en-US" dirty="0" smtClean="0"/>
              <a:t>Speed up business processes</a:t>
            </a:r>
          </a:p>
          <a:p>
            <a:pPr eaLnBrk="1" hangingPunct="1">
              <a:lnSpc>
                <a:spcPct val="150000"/>
              </a:lnSpc>
            </a:pPr>
            <a:r>
              <a:rPr lang="en-US" sz="2400" dirty="0" smtClean="0"/>
              <a:t>Automates business processes through communications</a:t>
            </a:r>
          </a:p>
          <a:p>
            <a:pPr marL="744538" lvl="1" indent="-339725" eaLnBrk="1" hangingPunct="1">
              <a:lnSpc>
                <a:spcPct val="150000"/>
              </a:lnSpc>
            </a:pPr>
            <a:r>
              <a:rPr lang="en-US" sz="2000" dirty="0" smtClean="0"/>
              <a:t>Role agents that broker communications when needed</a:t>
            </a:r>
          </a:p>
          <a:p>
            <a:pPr marL="744538" lvl="1" indent="-339725" eaLnBrk="1" hangingPunct="1">
              <a:lnSpc>
                <a:spcPct val="150000"/>
              </a:lnSpc>
            </a:pPr>
            <a:r>
              <a:rPr lang="en-US" sz="2000" dirty="0" smtClean="0"/>
              <a:t>Outbound form filling requests via chat or the phone</a:t>
            </a:r>
          </a:p>
          <a:p>
            <a:pPr eaLnBrk="1" hangingPunct="1">
              <a:lnSpc>
                <a:spcPct val="100000"/>
              </a:lnSpc>
              <a:spcBef>
                <a:spcPts val="500"/>
              </a:spcBef>
            </a:pPr>
            <a:r>
              <a:rPr lang="en-US" sz="2400" dirty="0" smtClean="0"/>
              <a:t>High volume outbound notifications and alerts</a:t>
            </a:r>
          </a:p>
          <a:p>
            <a:pPr marL="744538" lvl="1" indent="-339725" eaLnBrk="1" hangingPunct="1">
              <a:lnSpc>
                <a:spcPct val="150000"/>
              </a:lnSpc>
            </a:pPr>
            <a:r>
              <a:rPr lang="en-US" sz="2000" dirty="0" smtClean="0"/>
              <a:t>Via e-mail</a:t>
            </a:r>
          </a:p>
          <a:p>
            <a:pPr marL="744538" lvl="1" indent="-339725" eaLnBrk="1" hangingPunct="1">
              <a:lnSpc>
                <a:spcPct val="150000"/>
              </a:lnSpc>
            </a:pPr>
            <a:r>
              <a:rPr lang="en-US" sz="2000" dirty="0" smtClean="0"/>
              <a:t>Via the IM client</a:t>
            </a:r>
          </a:p>
          <a:p>
            <a:pPr marL="744538" lvl="1" indent="-339725" eaLnBrk="1" hangingPunct="1">
              <a:lnSpc>
                <a:spcPct val="150000"/>
              </a:lnSpc>
            </a:pPr>
            <a:r>
              <a:rPr lang="en-US" sz="2000" dirty="0" smtClean="0"/>
              <a:t>Via the phone</a:t>
            </a:r>
          </a:p>
          <a:p>
            <a:pPr marL="744538" lvl="1" indent="-339725" eaLnBrk="1" hangingPunct="1">
              <a:lnSpc>
                <a:spcPct val="150000"/>
              </a:lnSpc>
            </a:pPr>
            <a:r>
              <a:rPr lang="en-US" sz="2000" dirty="0" smtClean="0"/>
              <a:t>Broadcast IM</a:t>
            </a:r>
          </a:p>
        </p:txBody>
      </p:sp>
      <p:sp>
        <p:nvSpPr>
          <p:cNvPr id="10" name="Rectangle 9"/>
          <p:cNvSpPr/>
          <p:nvPr/>
        </p:nvSpPr>
        <p:spPr>
          <a:xfrm>
            <a:off x="7422626" y="661886"/>
            <a:ext cx="1688123" cy="70686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0" rIns="109728" bIns="54864"/>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700" dirty="0" smtClean="0">
                <a:solidFill>
                  <a:schemeClr val="tx1"/>
                </a:solidFill>
              </a:rPr>
              <a:t>Platform Capabilities</a:t>
            </a:r>
            <a:endParaRPr lang="en-US" sz="700" dirty="0">
              <a:solidFill>
                <a:schemeClr val="tx1"/>
              </a:solidFill>
            </a:endParaRPr>
          </a:p>
        </p:txBody>
      </p:sp>
      <p:sp>
        <p:nvSpPr>
          <p:cNvPr id="11" name="Rectangle 10"/>
          <p:cNvSpPr/>
          <p:nvPr/>
        </p:nvSpPr>
        <p:spPr>
          <a:xfrm>
            <a:off x="7446192" y="781693"/>
            <a:ext cx="524743"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Contextual</a:t>
            </a:r>
          </a:p>
          <a:p>
            <a:pPr algn="ctr" defTabSz="1096963">
              <a:defRPr/>
            </a:pPr>
            <a:r>
              <a:rPr lang="en-US" sz="500" dirty="0" smtClean="0">
                <a:solidFill>
                  <a:schemeClr val="tx1"/>
                </a:solidFill>
              </a:rPr>
              <a:t>Collaboration</a:t>
            </a:r>
          </a:p>
        </p:txBody>
      </p:sp>
      <p:sp>
        <p:nvSpPr>
          <p:cNvPr id="12" name="Rectangle 11"/>
          <p:cNvSpPr/>
          <p:nvPr/>
        </p:nvSpPr>
        <p:spPr>
          <a:xfrm>
            <a:off x="7993426" y="781693"/>
            <a:ext cx="548595" cy="548359"/>
          </a:xfrm>
          <a:prstGeom prst="rect">
            <a:avLst/>
          </a:prstGeom>
          <a:solidFill>
            <a:schemeClr val="accent2"/>
          </a:solidFill>
          <a:ln w="38100">
            <a:noFill/>
            <a:headEnd type="none" w="med" len="med"/>
            <a:tailEnd type="none" w="med" len="med"/>
          </a:ln>
          <a:effectLst>
            <a:outerShdw blurRad="63500" algn="ctr" rotWithShape="0">
              <a:schemeClr val="accent2">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b="1" dirty="0" smtClean="0">
                <a:solidFill>
                  <a:schemeClr val="tx1"/>
                </a:solidFill>
              </a:rPr>
              <a:t>Business </a:t>
            </a:r>
            <a:br>
              <a:rPr lang="en-US" sz="500" b="1" dirty="0" smtClean="0">
                <a:solidFill>
                  <a:schemeClr val="tx1"/>
                </a:solidFill>
              </a:rPr>
            </a:br>
            <a:r>
              <a:rPr lang="en-US" sz="500" b="1" dirty="0" smtClean="0">
                <a:solidFill>
                  <a:schemeClr val="tx1"/>
                </a:solidFill>
              </a:rPr>
              <a:t>Process</a:t>
            </a:r>
            <a:br>
              <a:rPr lang="en-US" sz="500" b="1" dirty="0" smtClean="0">
                <a:solidFill>
                  <a:schemeClr val="tx1"/>
                </a:solidFill>
              </a:rPr>
            </a:br>
            <a:r>
              <a:rPr lang="en-US" sz="500" b="1" dirty="0" smtClean="0">
                <a:solidFill>
                  <a:schemeClr val="tx1"/>
                </a:solidFill>
              </a:rPr>
              <a:t>Communications</a:t>
            </a:r>
          </a:p>
        </p:txBody>
      </p:sp>
      <p:sp>
        <p:nvSpPr>
          <p:cNvPr id="13" name="Rectangle 12"/>
          <p:cNvSpPr/>
          <p:nvPr/>
        </p:nvSpPr>
        <p:spPr>
          <a:xfrm>
            <a:off x="8564511" y="781693"/>
            <a:ext cx="524743"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Anywhere</a:t>
            </a:r>
            <a:br>
              <a:rPr lang="en-US" sz="500" dirty="0" smtClean="0">
                <a:solidFill>
                  <a:schemeClr val="tx1"/>
                </a:solidFill>
              </a:rPr>
            </a:br>
            <a:r>
              <a:rPr lang="en-US" sz="500" dirty="0" smtClean="0">
                <a:solidFill>
                  <a:schemeClr val="tx1"/>
                </a:solidFill>
              </a:rPr>
              <a:t>Information</a:t>
            </a:r>
            <a:br>
              <a:rPr lang="en-US" sz="500" dirty="0" smtClean="0">
                <a:solidFill>
                  <a:schemeClr val="tx1"/>
                </a:solidFill>
              </a:rPr>
            </a:br>
            <a:r>
              <a:rPr lang="en-US" sz="500" dirty="0" smtClean="0">
                <a:solidFill>
                  <a:schemeClr val="tx1"/>
                </a:solidFill>
              </a:rPr>
              <a:t>Access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2425" y="276225"/>
            <a:ext cx="8382000" cy="914400"/>
          </a:xfrm>
        </p:spPr>
        <p:txBody>
          <a:bodyPr/>
          <a:lstStyle/>
          <a:p>
            <a:pPr defTabSz="914363" eaLnBrk="1" fontAlgn="auto" hangingPunct="1">
              <a:spcAft>
                <a:spcPts val="0"/>
              </a:spcAft>
              <a:defRPr/>
            </a:pPr>
            <a:r>
              <a:rPr sz="3800"/>
              <a:t>Anywhere Information Access</a:t>
            </a:r>
            <a:r>
              <a:rPr sz="4000"/>
              <a:t/>
            </a:r>
            <a:br>
              <a:rPr sz="4000"/>
            </a:br>
            <a:r>
              <a:rPr sz="2800">
                <a:solidFill>
                  <a:schemeClr val="accent1">
                    <a:lumMod val="20000"/>
                    <a:lumOff val="80000"/>
                  </a:schemeClr>
                </a:solidFill>
              </a:rPr>
              <a:t>What can you do with this?</a:t>
            </a:r>
          </a:p>
        </p:txBody>
      </p:sp>
      <p:sp>
        <p:nvSpPr>
          <p:cNvPr id="45058" name="Text Placeholder 10"/>
          <p:cNvSpPr>
            <a:spLocks noGrp="1"/>
          </p:cNvSpPr>
          <p:nvPr>
            <p:ph type="body" sz="quarter" idx="10"/>
          </p:nvPr>
        </p:nvSpPr>
        <p:spPr>
          <a:xfrm>
            <a:off x="358775" y="1682750"/>
            <a:ext cx="8785225" cy="4826000"/>
          </a:xfrm>
        </p:spPr>
        <p:txBody>
          <a:bodyPr/>
          <a:lstStyle/>
          <a:p>
            <a:pPr eaLnBrk="1" hangingPunct="1">
              <a:lnSpc>
                <a:spcPct val="100000"/>
              </a:lnSpc>
              <a:buFontTx/>
              <a:buNone/>
            </a:pPr>
            <a:r>
              <a:rPr lang="en-US" dirty="0" smtClean="0"/>
              <a:t>Enable anywhere access to information</a:t>
            </a:r>
          </a:p>
          <a:p>
            <a:pPr eaLnBrk="1" hangingPunct="1">
              <a:lnSpc>
                <a:spcPct val="150000"/>
              </a:lnSpc>
            </a:pPr>
            <a:r>
              <a:rPr lang="en-US" sz="2400" dirty="0" smtClean="0"/>
              <a:t>Make information accessible via communications clients</a:t>
            </a:r>
          </a:p>
          <a:p>
            <a:pPr marL="744538" lvl="1" indent="-339725" eaLnBrk="1" hangingPunct="1">
              <a:lnSpc>
                <a:spcPct val="150000"/>
              </a:lnSpc>
            </a:pPr>
            <a:r>
              <a:rPr lang="en-US" sz="2000" dirty="0" smtClean="0"/>
              <a:t>Extend the reach of your application to the phone</a:t>
            </a:r>
          </a:p>
          <a:p>
            <a:pPr marL="744538" lvl="1" indent="-339725" eaLnBrk="1" hangingPunct="1">
              <a:lnSpc>
                <a:spcPct val="150000"/>
              </a:lnSpc>
            </a:pPr>
            <a:r>
              <a:rPr lang="en-US" sz="2000" dirty="0" smtClean="0"/>
              <a:t>Access information inside the firewall via Communicator</a:t>
            </a:r>
          </a:p>
          <a:p>
            <a:pPr eaLnBrk="1" hangingPunct="1">
              <a:lnSpc>
                <a:spcPct val="150000"/>
              </a:lnSpc>
            </a:pPr>
            <a:r>
              <a:rPr lang="en-US" sz="2400" dirty="0" smtClean="0"/>
              <a:t>Automate the access to information </a:t>
            </a:r>
          </a:p>
          <a:p>
            <a:pPr marL="744538" lvl="1" indent="-339725" eaLnBrk="1" hangingPunct="1">
              <a:lnSpc>
                <a:spcPct val="150000"/>
              </a:lnSpc>
            </a:pPr>
            <a:r>
              <a:rPr lang="en-US" sz="2000" dirty="0" smtClean="0"/>
              <a:t>Build IVR touch tone, speech information or self-service applications</a:t>
            </a:r>
          </a:p>
          <a:p>
            <a:pPr marL="744538" lvl="1" indent="-339725" eaLnBrk="1" hangingPunct="1">
              <a:lnSpc>
                <a:spcPct val="150000"/>
              </a:lnSpc>
            </a:pPr>
            <a:r>
              <a:rPr lang="en-US" sz="2000" dirty="0" smtClean="0"/>
              <a:t>Build chat self-service applications</a:t>
            </a:r>
          </a:p>
          <a:p>
            <a:pPr marL="744538" lvl="1" indent="-339725" eaLnBrk="1" hangingPunct="1">
              <a:lnSpc>
                <a:spcPct val="150000"/>
              </a:lnSpc>
            </a:pPr>
            <a:r>
              <a:rPr lang="en-US" sz="2000" dirty="0" smtClean="0"/>
              <a:t>Build Query/Response Bots </a:t>
            </a:r>
          </a:p>
        </p:txBody>
      </p:sp>
      <p:sp>
        <p:nvSpPr>
          <p:cNvPr id="12" name="Rectangle 11"/>
          <p:cNvSpPr/>
          <p:nvPr/>
        </p:nvSpPr>
        <p:spPr>
          <a:xfrm>
            <a:off x="7417195" y="664872"/>
            <a:ext cx="1688123" cy="70686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0" rIns="109728" bIns="54864"/>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700" dirty="0" smtClean="0">
                <a:solidFill>
                  <a:schemeClr val="tx1"/>
                </a:solidFill>
              </a:rPr>
              <a:t>UC Platform Capabilities</a:t>
            </a:r>
            <a:endParaRPr lang="en-US" sz="700" dirty="0">
              <a:solidFill>
                <a:schemeClr val="tx1"/>
              </a:solidFill>
            </a:endParaRPr>
          </a:p>
        </p:txBody>
      </p:sp>
      <p:sp>
        <p:nvSpPr>
          <p:cNvPr id="13" name="Rectangle 12"/>
          <p:cNvSpPr/>
          <p:nvPr/>
        </p:nvSpPr>
        <p:spPr>
          <a:xfrm>
            <a:off x="7440761" y="784679"/>
            <a:ext cx="524743"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Contextual</a:t>
            </a:r>
          </a:p>
          <a:p>
            <a:pPr algn="ctr" defTabSz="1096963">
              <a:defRPr/>
            </a:pPr>
            <a:r>
              <a:rPr lang="en-US" sz="500" dirty="0" smtClean="0">
                <a:solidFill>
                  <a:schemeClr val="tx1"/>
                </a:solidFill>
              </a:rPr>
              <a:t>Collaboration</a:t>
            </a:r>
          </a:p>
        </p:txBody>
      </p:sp>
      <p:sp>
        <p:nvSpPr>
          <p:cNvPr id="17" name="Rectangle 16"/>
          <p:cNvSpPr/>
          <p:nvPr/>
        </p:nvSpPr>
        <p:spPr>
          <a:xfrm>
            <a:off x="7987995" y="784679"/>
            <a:ext cx="548595"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Business </a:t>
            </a:r>
            <a:br>
              <a:rPr lang="en-US" sz="500" dirty="0" smtClean="0">
                <a:solidFill>
                  <a:schemeClr val="tx1"/>
                </a:solidFill>
              </a:rPr>
            </a:br>
            <a:r>
              <a:rPr lang="en-US" sz="500" dirty="0" smtClean="0">
                <a:solidFill>
                  <a:schemeClr val="tx1"/>
                </a:solidFill>
              </a:rPr>
              <a:t>Process </a:t>
            </a:r>
            <a:br>
              <a:rPr lang="en-US" sz="500" dirty="0" smtClean="0">
                <a:solidFill>
                  <a:schemeClr val="tx1"/>
                </a:solidFill>
              </a:rPr>
            </a:br>
            <a:r>
              <a:rPr lang="en-US" sz="500" dirty="0" smtClean="0">
                <a:solidFill>
                  <a:schemeClr val="tx1"/>
                </a:solidFill>
              </a:rPr>
              <a:t>Communications</a:t>
            </a:r>
          </a:p>
        </p:txBody>
      </p:sp>
      <p:sp>
        <p:nvSpPr>
          <p:cNvPr id="18" name="Rectangle 17"/>
          <p:cNvSpPr/>
          <p:nvPr/>
        </p:nvSpPr>
        <p:spPr>
          <a:xfrm>
            <a:off x="8559080" y="784679"/>
            <a:ext cx="524743" cy="548359"/>
          </a:xfrm>
          <a:prstGeom prst="rect">
            <a:avLst/>
          </a:prstGeom>
          <a:solidFill>
            <a:schemeClr val="accent3"/>
          </a:solidFill>
          <a:ln w="38100">
            <a:noFill/>
            <a:headEnd type="none" w="med" len="med"/>
            <a:tailEnd type="none" w="med" len="med"/>
          </a:ln>
          <a:effectLst>
            <a:outerShdw blurRad="63500" algn="ctr" rotWithShape="0">
              <a:schemeClr val="accent3">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Anywhere </a:t>
            </a:r>
            <a:br>
              <a:rPr lang="en-US" sz="500" dirty="0" smtClean="0">
                <a:solidFill>
                  <a:schemeClr val="tx1"/>
                </a:solidFill>
              </a:rPr>
            </a:br>
            <a:r>
              <a:rPr lang="en-US" sz="500" dirty="0" smtClean="0">
                <a:solidFill>
                  <a:schemeClr val="tx1"/>
                </a:solidFill>
              </a:rPr>
              <a:t>Information</a:t>
            </a:r>
            <a:br>
              <a:rPr lang="en-US" sz="500" dirty="0" smtClean="0">
                <a:solidFill>
                  <a:schemeClr val="tx1"/>
                </a:solidFill>
              </a:rPr>
            </a:br>
            <a:r>
              <a:rPr lang="en-US" sz="500" dirty="0" smtClean="0">
                <a:solidFill>
                  <a:schemeClr val="tx1"/>
                </a:solidFill>
              </a:rPr>
              <a:t>Access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7813"/>
            <a:ext cx="8382000" cy="914400"/>
          </a:xfrm>
        </p:spPr>
        <p:txBody>
          <a:bodyPr/>
          <a:lstStyle/>
          <a:p>
            <a:pPr defTabSz="914363" eaLnBrk="1" fontAlgn="auto" hangingPunct="1">
              <a:spcAft>
                <a:spcPts val="0"/>
              </a:spcAft>
              <a:defRPr/>
            </a:pPr>
            <a:r>
              <a:rPr sz="3800"/>
              <a:t>Unified Communications Opportunity</a:t>
            </a:r>
            <a:r>
              <a:rPr sz="4000"/>
              <a:t/>
            </a:r>
            <a:br>
              <a:rPr sz="4000"/>
            </a:br>
            <a:r>
              <a:rPr sz="2800">
                <a:solidFill>
                  <a:schemeClr val="accent1">
                    <a:lumMod val="20000"/>
                    <a:lumOff val="80000"/>
                  </a:schemeClr>
                </a:solidFill>
              </a:rPr>
              <a:t>What can this mean for your organization?</a:t>
            </a:r>
          </a:p>
        </p:txBody>
      </p:sp>
      <p:sp>
        <p:nvSpPr>
          <p:cNvPr id="47106" name="Text Placeholder 2"/>
          <p:cNvSpPr>
            <a:spLocks noGrp="1"/>
          </p:cNvSpPr>
          <p:nvPr>
            <p:ph type="body" sz="quarter" idx="10"/>
          </p:nvPr>
        </p:nvSpPr>
        <p:spPr>
          <a:xfrm>
            <a:off x="368300" y="1900238"/>
            <a:ext cx="8382000" cy="3724275"/>
          </a:xfrm>
        </p:spPr>
        <p:txBody>
          <a:bodyPr/>
          <a:lstStyle/>
          <a:p>
            <a:pPr eaLnBrk="1" hangingPunct="1">
              <a:lnSpc>
                <a:spcPct val="150000"/>
              </a:lnSpc>
              <a:buFontTx/>
              <a:buNone/>
            </a:pPr>
            <a:r>
              <a:rPr lang="en-US" sz="2800" dirty="0" smtClean="0"/>
              <a:t>Microsoft Unified Communications software</a:t>
            </a:r>
          </a:p>
          <a:p>
            <a:pPr marL="339725" lvl="1" indent="-339725" eaLnBrk="1" hangingPunct="1">
              <a:lnSpc>
                <a:spcPct val="150000"/>
              </a:lnSpc>
            </a:pPr>
            <a:r>
              <a:rPr lang="en-US" sz="2400" dirty="0" smtClean="0"/>
              <a:t>Offers a flexible, scalable and secure platform</a:t>
            </a:r>
          </a:p>
          <a:p>
            <a:pPr marL="339725" lvl="1" indent="-339725" eaLnBrk="1" hangingPunct="1">
              <a:lnSpc>
                <a:spcPct val="150000"/>
              </a:lnSpc>
            </a:pPr>
            <a:r>
              <a:rPr lang="en-US" sz="2400" dirty="0" smtClean="0"/>
              <a:t>Takes out the complexity of the communications plumbing</a:t>
            </a:r>
          </a:p>
          <a:p>
            <a:pPr marL="339725" lvl="1" indent="-339725" eaLnBrk="1" hangingPunct="1">
              <a:lnSpc>
                <a:spcPct val="150000"/>
              </a:lnSpc>
            </a:pPr>
            <a:r>
              <a:rPr lang="en-US" sz="2400" dirty="0" smtClean="0"/>
              <a:t>Integrates with your existing applications</a:t>
            </a:r>
          </a:p>
          <a:p>
            <a:pPr marL="339725" lvl="1" indent="-339725" eaLnBrk="1" hangingPunct="1">
              <a:lnSpc>
                <a:spcPct val="150000"/>
              </a:lnSpc>
            </a:pPr>
            <a:r>
              <a:rPr lang="en-US" sz="2400" dirty="0" smtClean="0"/>
              <a:t>Uses familiar development paradigms to your developers</a:t>
            </a:r>
          </a:p>
          <a:p>
            <a:pPr marL="339725" lvl="1" indent="-339725" eaLnBrk="1" hangingPunct="1">
              <a:lnSpc>
                <a:spcPct val="150000"/>
              </a:lnSpc>
            </a:pPr>
            <a:r>
              <a:rPr lang="en-US" sz="2400" dirty="0" smtClean="0"/>
              <a:t>Provides excellent tools and developer support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277813"/>
            <a:ext cx="8486775" cy="914400"/>
          </a:xfrm>
        </p:spPr>
        <p:txBody>
          <a:bodyPr/>
          <a:lstStyle/>
          <a:p>
            <a:pPr defTabSz="914363" eaLnBrk="1" fontAlgn="auto" hangingPunct="1">
              <a:spcAft>
                <a:spcPts val="0"/>
              </a:spcAft>
              <a:defRPr/>
            </a:pPr>
            <a:r>
              <a:rPr sz="3800"/>
              <a:t>Unified Communications Opportunity</a:t>
            </a:r>
            <a:r>
              <a:rPr sz="4400"/>
              <a:t/>
            </a:r>
            <a:br>
              <a:rPr sz="4400"/>
            </a:br>
            <a:r>
              <a:rPr sz="2800">
                <a:solidFill>
                  <a:schemeClr val="accent1">
                    <a:lumMod val="20000"/>
                    <a:lumOff val="80000"/>
                  </a:schemeClr>
                </a:solidFill>
              </a:rPr>
              <a:t>What can this mean for your organization?</a:t>
            </a:r>
            <a:endParaRPr sz="3200">
              <a:solidFill>
                <a:schemeClr val="accent1">
                  <a:lumMod val="20000"/>
                  <a:lumOff val="80000"/>
                </a:schemeClr>
              </a:solidFill>
            </a:endParaRPr>
          </a:p>
        </p:txBody>
      </p:sp>
      <p:sp>
        <p:nvSpPr>
          <p:cNvPr id="3" name="Text Placeholder 2"/>
          <p:cNvSpPr>
            <a:spLocks noGrp="1"/>
          </p:cNvSpPr>
          <p:nvPr>
            <p:ph type="body" sz="quarter" idx="10"/>
          </p:nvPr>
        </p:nvSpPr>
        <p:spPr>
          <a:xfrm>
            <a:off x="342900" y="1900238"/>
            <a:ext cx="8382000" cy="3157537"/>
          </a:xfrm>
        </p:spPr>
        <p:txBody>
          <a:bodyPr rtlCol="0"/>
          <a:lstStyle/>
          <a:p>
            <a:pPr marL="339725" indent="-339725" defTabSz="914363" eaLnBrk="1" fontAlgn="auto" hangingPunct="1">
              <a:lnSpc>
                <a:spcPct val="150000"/>
              </a:lnSpc>
              <a:spcAft>
                <a:spcPts val="0"/>
              </a:spcAft>
              <a:buFontTx/>
              <a:buNone/>
              <a:defRPr/>
            </a:pPr>
            <a:r>
              <a:rPr lang="en-US" sz="2800" dirty="0" smtClean="0"/>
              <a:t>And that can</a:t>
            </a:r>
          </a:p>
          <a:p>
            <a:pPr marL="339725" lvl="1" indent="-339725" defTabSz="914363" eaLnBrk="1" fontAlgn="auto" hangingPunct="1">
              <a:lnSpc>
                <a:spcPct val="150000"/>
              </a:lnSpc>
              <a:spcAft>
                <a:spcPts val="0"/>
              </a:spcAft>
              <a:defRPr/>
            </a:pPr>
            <a:r>
              <a:rPr lang="en-US" sz="2400" dirty="0" smtClean="0"/>
              <a:t>Streamline communications</a:t>
            </a:r>
          </a:p>
          <a:p>
            <a:pPr marL="339725" lvl="1" indent="-339725" defTabSz="914363" eaLnBrk="1" fontAlgn="auto" hangingPunct="1">
              <a:lnSpc>
                <a:spcPct val="150000"/>
              </a:lnSpc>
              <a:spcAft>
                <a:spcPts val="0"/>
              </a:spcAft>
              <a:defRPr/>
            </a:pPr>
            <a:r>
              <a:rPr lang="en-US" sz="2400" dirty="0" smtClean="0"/>
              <a:t>Speed up business processes</a:t>
            </a:r>
          </a:p>
          <a:p>
            <a:pPr marL="339725" lvl="1" indent="-339725" defTabSz="914363" eaLnBrk="1" fontAlgn="auto" hangingPunct="1">
              <a:lnSpc>
                <a:spcPct val="150000"/>
              </a:lnSpc>
              <a:spcAft>
                <a:spcPts val="0"/>
              </a:spcAft>
              <a:defRPr/>
            </a:pPr>
            <a:r>
              <a:rPr lang="en-US" sz="2400" dirty="0" smtClean="0"/>
              <a:t>Extend the reach of your applications</a:t>
            </a:r>
          </a:p>
          <a:p>
            <a:pPr lvl="1" defTabSz="914363" eaLnBrk="1" fontAlgn="auto" hangingPunct="1">
              <a:lnSpc>
                <a:spcPct val="150000"/>
              </a:lnSpc>
              <a:spcAft>
                <a:spcPts val="0"/>
              </a:spcAft>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End To End Demo</a:t>
            </a:r>
            <a:endParaRPr/>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dirty="0" smtClean="0"/>
              <a:t>The Litware Inc. Server Control Room</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368300" y="189859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914327" fontAlgn="auto">
              <a:spcBef>
                <a:spcPts val="0"/>
              </a:spcBef>
              <a:spcAft>
                <a:spcPts val="0"/>
              </a:spcAft>
              <a:defRPr/>
            </a:pPr>
            <a:r>
              <a:rPr lang="en-US" sz="2400" dirty="0"/>
              <a:t>Learn the capabilities of Microsoft’s Software-powered UC</a:t>
            </a:r>
          </a:p>
        </p:txBody>
      </p:sp>
      <p:sp>
        <p:nvSpPr>
          <p:cNvPr id="18" name="Rounded Rectangle 17"/>
          <p:cNvSpPr/>
          <p:nvPr/>
        </p:nvSpPr>
        <p:spPr bwMode="blackGray">
          <a:xfrm>
            <a:off x="368300" y="275203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914327">
              <a:lnSpc>
                <a:spcPct val="90000"/>
              </a:lnSpc>
              <a:defRPr/>
            </a:pPr>
            <a:r>
              <a:rPr lang="en-US" sz="2400" dirty="0"/>
              <a:t>Understand the benefits of embedding UC in your applications</a:t>
            </a:r>
          </a:p>
        </p:txBody>
      </p:sp>
      <p:sp>
        <p:nvSpPr>
          <p:cNvPr id="20" name="Rounded Rectangle 19"/>
          <p:cNvSpPr/>
          <p:nvPr/>
        </p:nvSpPr>
        <p:spPr bwMode="blackGray">
          <a:xfrm>
            <a:off x="368300" y="360547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914327">
              <a:lnSpc>
                <a:spcPct val="90000"/>
              </a:lnSpc>
              <a:defRPr/>
            </a:pPr>
            <a:r>
              <a:rPr lang="en-US" sz="2400" dirty="0"/>
              <a:t>See many demos of Software-powered UC in action</a:t>
            </a:r>
          </a:p>
        </p:txBody>
      </p:sp>
      <p:sp>
        <p:nvSpPr>
          <p:cNvPr id="21" name="Rounded Rectangle 20"/>
          <p:cNvSpPr/>
          <p:nvPr/>
        </p:nvSpPr>
        <p:spPr bwMode="blackGray">
          <a:xfrm>
            <a:off x="368299" y="4458915"/>
            <a:ext cx="8599055"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914327">
              <a:lnSpc>
                <a:spcPct val="90000"/>
              </a:lnSpc>
              <a:defRPr/>
            </a:pPr>
            <a:r>
              <a:rPr lang="en-US" sz="2400" dirty="0"/>
              <a:t>Experience the ease of embedding UC in LOB applications</a:t>
            </a:r>
          </a:p>
        </p:txBody>
      </p:sp>
      <p:sp>
        <p:nvSpPr>
          <p:cNvPr id="11" name="Title 10"/>
          <p:cNvSpPr>
            <a:spLocks noGrp="1"/>
          </p:cNvSpPr>
          <p:nvPr>
            <p:ph type="title"/>
          </p:nvPr>
        </p:nvSpPr>
        <p:spPr>
          <a:xfrm>
            <a:off x="352425" y="277813"/>
            <a:ext cx="8382000" cy="914400"/>
          </a:xfrm>
        </p:spPr>
        <p:txBody>
          <a:bodyPr/>
          <a:lstStyle/>
          <a:p>
            <a:pPr defTabSz="914363" eaLnBrk="1" fontAlgn="auto" hangingPunct="1">
              <a:spcAft>
                <a:spcPts val="0"/>
              </a:spcAft>
              <a:defRPr/>
            </a:pPr>
            <a:r>
              <a:rPr sz="3800"/>
              <a:t>Session Objectives</a:t>
            </a:r>
            <a:r>
              <a:rPr sz="4400"/>
              <a:t/>
            </a:r>
            <a:br>
              <a:rPr sz="4400"/>
            </a:br>
            <a:r>
              <a:rPr sz="2800">
                <a:solidFill>
                  <a:schemeClr val="accent1">
                    <a:lumMod val="20000"/>
                    <a:lumOff val="80000"/>
                  </a:schemeClr>
                </a:solidFill>
              </a:rPr>
              <a:t>In this session, you will…</a:t>
            </a:r>
            <a:endParaRPr sz="320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276225"/>
            <a:ext cx="8669338" cy="941388"/>
          </a:xfrm>
        </p:spPr>
        <p:txBody>
          <a:bodyPr/>
          <a:lstStyle/>
          <a:p>
            <a:pPr defTabSz="914363" eaLnBrk="1" fontAlgn="auto" hangingPunct="1">
              <a:spcAft>
                <a:spcPts val="0"/>
              </a:spcAft>
              <a:defRPr/>
            </a:pPr>
            <a:r>
              <a:rPr sz="3800"/>
              <a:t>Litware Inc.</a:t>
            </a:r>
            <a:r>
              <a:rPr sz="4400"/>
              <a:t/>
            </a:r>
            <a:br>
              <a:rPr sz="4400"/>
            </a:br>
            <a:r>
              <a:rPr sz="2800">
                <a:solidFill>
                  <a:schemeClr val="accent1">
                    <a:lumMod val="20000"/>
                    <a:lumOff val="80000"/>
                  </a:schemeClr>
                </a:solidFill>
              </a:rPr>
              <a:t>Exchange, SharePoint, OCS and Communicator</a:t>
            </a:r>
          </a:p>
        </p:txBody>
      </p:sp>
      <p:sp>
        <p:nvSpPr>
          <p:cNvPr id="3" name="Rounded Rectangle 2"/>
          <p:cNvSpPr/>
          <p:nvPr/>
        </p:nvSpPr>
        <p:spPr bwMode="auto">
          <a:xfrm>
            <a:off x="3956519" y="164997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SharePoint</a:t>
            </a:r>
            <a:br>
              <a:rPr lang="en-US" sz="1400" dirty="0">
                <a:solidFill>
                  <a:schemeClr val="tx1"/>
                </a:solidFill>
              </a:rPr>
            </a:br>
            <a:r>
              <a:rPr lang="en-US" sz="1400" dirty="0">
                <a:solidFill>
                  <a:schemeClr val="tx1"/>
                </a:solidFill>
              </a:rPr>
              <a:t>Server</a:t>
            </a:r>
          </a:p>
        </p:txBody>
      </p:sp>
      <p:sp>
        <p:nvSpPr>
          <p:cNvPr id="4" name="Rounded Rectangle 3"/>
          <p:cNvSpPr/>
          <p:nvPr/>
        </p:nvSpPr>
        <p:spPr bwMode="auto">
          <a:xfrm>
            <a:off x="5791284" y="164997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Exchange </a:t>
            </a:r>
            <a:br>
              <a:rPr lang="en-US" sz="1400" dirty="0">
                <a:solidFill>
                  <a:schemeClr val="tx1"/>
                </a:solidFill>
              </a:rPr>
            </a:br>
            <a:r>
              <a:rPr lang="en-US" sz="1400" dirty="0">
                <a:solidFill>
                  <a:schemeClr val="tx1"/>
                </a:solidFill>
              </a:rPr>
              <a:t>Server 2007</a:t>
            </a:r>
          </a:p>
        </p:txBody>
      </p:sp>
      <p:sp>
        <p:nvSpPr>
          <p:cNvPr id="5" name="Rounded Rectangle 4"/>
          <p:cNvSpPr/>
          <p:nvPr/>
        </p:nvSpPr>
        <p:spPr bwMode="auto">
          <a:xfrm>
            <a:off x="5794755" y="3669760"/>
            <a:ext cx="1474705"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OCS</a:t>
            </a:r>
            <a:br>
              <a:rPr lang="en-US" sz="1400" dirty="0">
                <a:solidFill>
                  <a:schemeClr val="tx1"/>
                </a:solidFill>
              </a:rPr>
            </a:br>
            <a:r>
              <a:rPr lang="en-US" sz="1400" dirty="0">
                <a:solidFill>
                  <a:schemeClr val="tx1"/>
                </a:solidFill>
              </a:rPr>
              <a:t>Speech Server</a:t>
            </a:r>
          </a:p>
        </p:txBody>
      </p:sp>
      <p:sp>
        <p:nvSpPr>
          <p:cNvPr id="6" name="Rounded Rectangle 5"/>
          <p:cNvSpPr/>
          <p:nvPr/>
        </p:nvSpPr>
        <p:spPr bwMode="auto">
          <a:xfrm>
            <a:off x="3956519" y="3669760"/>
            <a:ext cx="1478177" cy="1828801"/>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Office</a:t>
            </a:r>
            <a:br>
              <a:rPr lang="en-US" sz="1400" dirty="0">
                <a:solidFill>
                  <a:schemeClr val="tx1"/>
                </a:solidFill>
              </a:rPr>
            </a:br>
            <a:r>
              <a:rPr lang="en-US" sz="1400" dirty="0">
                <a:solidFill>
                  <a:schemeClr val="tx1"/>
                </a:solidFill>
              </a:rPr>
              <a:t>Communications Server 2007</a:t>
            </a:r>
          </a:p>
        </p:txBody>
      </p:sp>
      <p:grpSp>
        <p:nvGrpSpPr>
          <p:cNvPr id="51214" name="Group 6"/>
          <p:cNvGrpSpPr>
            <a:grpSpLocks/>
          </p:cNvGrpSpPr>
          <p:nvPr/>
        </p:nvGrpSpPr>
        <p:grpSpPr bwMode="auto">
          <a:xfrm>
            <a:off x="3965575" y="5722938"/>
            <a:ext cx="3306763" cy="982662"/>
            <a:chOff x="4177145" y="5867400"/>
            <a:chExt cx="4191000" cy="1067326"/>
          </a:xfrm>
        </p:grpSpPr>
        <p:sp>
          <p:nvSpPr>
            <p:cNvPr id="8" name="Rounded Rectangle 7"/>
            <p:cNvSpPr/>
            <p:nvPr/>
          </p:nvSpPr>
          <p:spPr bwMode="auto">
            <a:xfrm>
              <a:off x="4177145" y="5867400"/>
              <a:ext cx="4191000" cy="9906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r>
                <a:rPr lang="en-US" sz="1400" dirty="0">
                  <a:solidFill>
                    <a:schemeClr val="tx1"/>
                  </a:solidFill>
                </a:rPr>
                <a:t>Information Worker (UC endpoints)</a:t>
              </a:r>
            </a:p>
          </p:txBody>
        </p:sp>
        <p:sp>
          <p:nvSpPr>
            <p:cNvPr id="51244" name="TextBox 8"/>
            <p:cNvSpPr txBox="1">
              <a:spLocks noChangeArrowheads="1"/>
            </p:cNvSpPr>
            <p:nvPr/>
          </p:nvSpPr>
          <p:spPr bwMode="auto">
            <a:xfrm>
              <a:off x="5361050" y="6616823"/>
              <a:ext cx="1747509" cy="317903"/>
            </a:xfrm>
            <a:prstGeom prst="rect">
              <a:avLst/>
            </a:prstGeom>
            <a:noFill/>
            <a:ln w="9525">
              <a:noFill/>
              <a:miter lim="800000"/>
              <a:headEnd/>
              <a:tailEnd/>
            </a:ln>
          </p:spPr>
          <p:txBody>
            <a:bodyPr wrap="none">
              <a:spAutoFit/>
            </a:bodyPr>
            <a:lstStyle/>
            <a:p>
              <a:pPr algn="ctr"/>
              <a:r>
                <a:rPr lang="en-US" sz="900" dirty="0">
                  <a:latin typeface="Segoe"/>
                </a:rPr>
                <a:t>Office Communicator Devices</a:t>
              </a:r>
            </a:p>
          </p:txBody>
        </p:sp>
      </p:grpSp>
      <p:grpSp>
        <p:nvGrpSpPr>
          <p:cNvPr id="51215" name="Group 9"/>
          <p:cNvGrpSpPr>
            <a:grpSpLocks/>
          </p:cNvGrpSpPr>
          <p:nvPr/>
        </p:nvGrpSpPr>
        <p:grpSpPr bwMode="auto">
          <a:xfrm>
            <a:off x="4432300" y="6021388"/>
            <a:ext cx="2474913" cy="492125"/>
            <a:chOff x="4435650" y="6097588"/>
            <a:chExt cx="2683477" cy="533400"/>
          </a:xfrm>
        </p:grpSpPr>
        <p:pic>
          <p:nvPicPr>
            <p:cNvPr id="11" name="Picture 162" descr="pbX phone 3"/>
            <p:cNvPicPr>
              <a:picLocks noChangeAspect="1" noChangeArrowheads="1"/>
            </p:cNvPicPr>
            <p:nvPr/>
          </p:nvPicPr>
          <p:blipFill>
            <a:blip r:embed="rId2">
              <a:clrChange>
                <a:clrFrom>
                  <a:srgbClr val="DADBDD"/>
                </a:clrFrom>
                <a:clrTo>
                  <a:srgbClr val="DADBDD">
                    <a:alpha val="0"/>
                  </a:srgbClr>
                </a:clrTo>
              </a:clrChange>
            </a:blip>
            <a:srcRect/>
            <a:stretch>
              <a:fillRect/>
            </a:stretch>
          </p:blipFill>
          <p:spPr bwMode="auto">
            <a:xfrm>
              <a:off x="4435650" y="6097588"/>
              <a:ext cx="256471"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2" name="Rectangle 5"/>
            <p:cNvPicPr>
              <a:picLocks noChangeAspect="1" noChangeArrowheads="1"/>
            </p:cNvPicPr>
            <p:nvPr/>
          </p:nvPicPr>
          <p:blipFill>
            <a:blip r:embed="rId3">
              <a:clrChange>
                <a:clrFrom>
                  <a:srgbClr val="DADBDD"/>
                </a:clrFrom>
                <a:clrTo>
                  <a:srgbClr val="DADBDD">
                    <a:alpha val="0"/>
                  </a:srgbClr>
                </a:clrTo>
              </a:clrChange>
            </a:blip>
            <a:srcRect l="12459" t="7713" r="7890" b="12709"/>
            <a:stretch>
              <a:fillRect/>
            </a:stretch>
          </p:blipFill>
          <p:spPr bwMode="auto">
            <a:xfrm>
              <a:off x="5313503" y="6114794"/>
              <a:ext cx="416550" cy="38370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 name="Rectangle 19"/>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5735217" y="6140604"/>
              <a:ext cx="127375" cy="36477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4" name="Rectangle 8"/>
            <p:cNvPicPr>
              <a:picLocks noChangeAspect="1" noChangeArrowheads="1"/>
            </p:cNvPicPr>
            <p:nvPr/>
          </p:nvPicPr>
          <p:blipFill>
            <a:blip r:embed="rId5">
              <a:clrChange>
                <a:clrFrom>
                  <a:srgbClr val="DADBDD"/>
                </a:clrFrom>
                <a:clrTo>
                  <a:srgbClr val="DADBDD">
                    <a:alpha val="0"/>
                  </a:srgbClr>
                </a:clrTo>
              </a:clrChange>
            </a:blip>
            <a:srcRect/>
            <a:stretch>
              <a:fillRect/>
            </a:stretch>
          </p:blipFill>
          <p:spPr bwMode="auto">
            <a:xfrm>
              <a:off x="6845443" y="6164693"/>
              <a:ext cx="273684" cy="32520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5" name="Rectangle 5"/>
            <p:cNvPicPr>
              <a:picLocks noChangeAspect="1" noChangeArrowheads="1"/>
            </p:cNvPicPr>
            <p:nvPr/>
          </p:nvPicPr>
          <p:blipFill>
            <a:blip r:embed="rId3">
              <a:clrChange>
                <a:clrFrom>
                  <a:srgbClr val="DADBDD"/>
                </a:clrFrom>
                <a:clrTo>
                  <a:srgbClr val="DADBDD">
                    <a:alpha val="0"/>
                  </a:srgbClr>
                </a:clrTo>
              </a:clrChange>
            </a:blip>
            <a:srcRect l="12459" t="7713" r="7890" b="12709"/>
            <a:stretch>
              <a:fillRect/>
            </a:stretch>
          </p:blipFill>
          <p:spPr bwMode="auto">
            <a:xfrm>
              <a:off x="6446106" y="6109632"/>
              <a:ext cx="430320" cy="39574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1238" name="Picture 15" descr="clip_image00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13201" y="6159195"/>
              <a:ext cx="166688" cy="142875"/>
            </a:xfrm>
            <a:prstGeom prst="rect">
              <a:avLst/>
            </a:prstGeom>
            <a:noFill/>
            <a:ln w="9525">
              <a:noFill/>
              <a:miter lim="800000"/>
              <a:headEnd/>
              <a:tailEnd/>
            </a:ln>
          </p:spPr>
        </p:pic>
        <p:pic>
          <p:nvPicPr>
            <p:cNvPr id="51239" name="Picture 16"/>
            <p:cNvPicPr>
              <a:picLocks noChangeAspect="1" noChangeArrowheads="1"/>
            </p:cNvPicPr>
            <p:nvPr/>
          </p:nvPicPr>
          <p:blipFill>
            <a:blip r:embed="rId7">
              <a:clrChange>
                <a:clrFrom>
                  <a:srgbClr val="FEF9FD"/>
                </a:clrFrom>
                <a:clrTo>
                  <a:srgbClr val="FEF9FD">
                    <a:alpha val="0"/>
                  </a:srgbClr>
                </a:clrTo>
              </a:clrChange>
            </a:blip>
            <a:srcRect/>
            <a:stretch>
              <a:fillRect/>
            </a:stretch>
          </p:blipFill>
          <p:spPr bwMode="auto">
            <a:xfrm>
              <a:off x="6655586" y="6159195"/>
              <a:ext cx="142875" cy="142875"/>
            </a:xfrm>
            <a:prstGeom prst="rect">
              <a:avLst/>
            </a:prstGeom>
            <a:noFill/>
            <a:ln w="9525">
              <a:noFill/>
              <a:miter lim="800000"/>
              <a:headEnd/>
              <a:tailEnd/>
            </a:ln>
          </p:spPr>
        </p:pic>
        <p:pic>
          <p:nvPicPr>
            <p:cNvPr id="51240" name="Picture 17" descr="clip_image00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52338" y="6121391"/>
              <a:ext cx="147638" cy="142875"/>
            </a:xfrm>
            <a:prstGeom prst="rect">
              <a:avLst/>
            </a:prstGeom>
            <a:noFill/>
            <a:ln w="9525">
              <a:noFill/>
              <a:miter lim="800000"/>
              <a:headEnd/>
              <a:tailEnd/>
            </a:ln>
          </p:spPr>
        </p:pic>
      </p:grpSp>
      <p:grpSp>
        <p:nvGrpSpPr>
          <p:cNvPr id="51216" name="Group 18"/>
          <p:cNvGrpSpPr>
            <a:grpSpLocks/>
          </p:cNvGrpSpPr>
          <p:nvPr/>
        </p:nvGrpSpPr>
        <p:grpSpPr bwMode="auto">
          <a:xfrm>
            <a:off x="4397375" y="2244725"/>
            <a:ext cx="573088" cy="787400"/>
            <a:chOff x="4449839" y="2357438"/>
            <a:chExt cx="466724" cy="640080"/>
          </a:xfrm>
        </p:grpSpPr>
        <p:pic>
          <p:nvPicPr>
            <p:cNvPr id="20" name="Rectangle 6"/>
            <p:cNvPicPr>
              <a:picLocks noChangeAspect="1" noChangeArrowheads="1"/>
            </p:cNvPicPr>
            <p:nvPr/>
          </p:nvPicPr>
          <p:blipFill>
            <a:blip r:embed="rId9">
              <a:clrChange>
                <a:clrFrom>
                  <a:srgbClr val="DADBDD"/>
                </a:clrFrom>
                <a:clrTo>
                  <a:srgbClr val="DADBDD">
                    <a:alpha val="0"/>
                  </a:srgbClr>
                </a:clrTo>
              </a:clrChange>
            </a:blip>
            <a:srcRect l="20914" t="16994" r="24248" b="13333"/>
            <a:stretch>
              <a:fillRect/>
            </a:stretch>
          </p:blipFill>
          <p:spPr bwMode="auto">
            <a:xfrm>
              <a:off x="4449839" y="2357438"/>
              <a:ext cx="448624" cy="64008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1" name="Down Arrow 20"/>
            <p:cNvSpPr/>
            <p:nvPr/>
          </p:nvSpPr>
          <p:spPr bwMode="auto">
            <a:xfrm>
              <a:off x="4753662" y="2753617"/>
              <a:ext cx="96964" cy="98077"/>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2" name="Down Arrow 21"/>
            <p:cNvSpPr/>
            <p:nvPr/>
          </p:nvSpPr>
          <p:spPr bwMode="auto">
            <a:xfrm flipV="1">
              <a:off x="4753662" y="2883955"/>
              <a:ext cx="96964" cy="98077"/>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3" name="Down Arrow 22"/>
            <p:cNvSpPr/>
            <p:nvPr/>
          </p:nvSpPr>
          <p:spPr bwMode="auto">
            <a:xfrm rot="5400000">
              <a:off x="4818396" y="2819341"/>
              <a:ext cx="98077" cy="98258"/>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4" name="Down Arrow 23"/>
            <p:cNvSpPr/>
            <p:nvPr/>
          </p:nvSpPr>
          <p:spPr bwMode="auto">
            <a:xfrm rot="16200000">
              <a:off x="4687816" y="2819341"/>
              <a:ext cx="98077" cy="98258"/>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grpSp>
      <p:sp>
        <p:nvSpPr>
          <p:cNvPr id="51217" name="TextBox 24"/>
          <p:cNvSpPr txBox="1">
            <a:spLocks noChangeArrowheads="1"/>
          </p:cNvSpPr>
          <p:nvPr/>
        </p:nvSpPr>
        <p:spPr bwMode="auto">
          <a:xfrm>
            <a:off x="4264025" y="3143250"/>
            <a:ext cx="914400" cy="261938"/>
          </a:xfrm>
          <a:prstGeom prst="rect">
            <a:avLst/>
          </a:prstGeom>
          <a:noFill/>
          <a:ln w="9525">
            <a:noFill/>
            <a:miter lim="800000"/>
            <a:headEnd/>
            <a:tailEnd/>
          </a:ln>
        </p:spPr>
        <p:txBody>
          <a:bodyPr>
            <a:spAutoFit/>
          </a:bodyPr>
          <a:lstStyle/>
          <a:p>
            <a:pPr algn="ctr"/>
            <a:r>
              <a:rPr lang="en-US" sz="1100" dirty="0">
                <a:latin typeface="Segoe"/>
              </a:rPr>
              <a:t>IT Portal</a:t>
            </a:r>
          </a:p>
        </p:txBody>
      </p:sp>
      <p:pic>
        <p:nvPicPr>
          <p:cNvPr id="51218" name="Picture 82" descr="envelope holder"/>
          <p:cNvPicPr>
            <a:picLocks noChangeAspect="1" noChangeArrowheads="1"/>
          </p:cNvPicPr>
          <p:nvPr/>
        </p:nvPicPr>
        <p:blipFill>
          <a:blip r:embed="rId10"/>
          <a:srcRect/>
          <a:stretch>
            <a:fillRect/>
          </a:stretch>
        </p:blipFill>
        <p:spPr bwMode="auto">
          <a:xfrm>
            <a:off x="6197600" y="2232025"/>
            <a:ext cx="658813" cy="792163"/>
          </a:xfrm>
          <a:prstGeom prst="rect">
            <a:avLst/>
          </a:prstGeom>
          <a:noFill/>
          <a:ln w="9525">
            <a:noFill/>
            <a:miter lim="800000"/>
            <a:headEnd/>
            <a:tailEnd/>
          </a:ln>
        </p:spPr>
      </p:pic>
      <p:sp>
        <p:nvSpPr>
          <p:cNvPr id="51219" name="TextBox 26"/>
          <p:cNvSpPr txBox="1">
            <a:spLocks noChangeArrowheads="1"/>
          </p:cNvSpPr>
          <p:nvPr/>
        </p:nvSpPr>
        <p:spPr bwMode="auto">
          <a:xfrm>
            <a:off x="6040438" y="3059113"/>
            <a:ext cx="995362" cy="430212"/>
          </a:xfrm>
          <a:prstGeom prst="rect">
            <a:avLst/>
          </a:prstGeom>
          <a:noFill/>
          <a:ln w="9525">
            <a:noFill/>
            <a:miter lim="800000"/>
            <a:headEnd/>
            <a:tailEnd/>
          </a:ln>
        </p:spPr>
        <p:txBody>
          <a:bodyPr>
            <a:spAutoFit/>
          </a:bodyPr>
          <a:lstStyle/>
          <a:p>
            <a:pPr algn="ctr"/>
            <a:r>
              <a:rPr lang="en-US" sz="1100" dirty="0">
                <a:latin typeface="Segoe"/>
              </a:rPr>
              <a:t>Messages,</a:t>
            </a:r>
            <a:br>
              <a:rPr lang="en-US" sz="1100" dirty="0">
                <a:latin typeface="Segoe"/>
              </a:rPr>
            </a:br>
            <a:r>
              <a:rPr lang="en-US" sz="1100" dirty="0">
                <a:latin typeface="Segoe"/>
              </a:rPr>
              <a:t>Calendar</a:t>
            </a:r>
          </a:p>
        </p:txBody>
      </p:sp>
      <p:grpSp>
        <p:nvGrpSpPr>
          <p:cNvPr id="51220" name="Group 201"/>
          <p:cNvGrpSpPr>
            <a:grpSpLocks/>
          </p:cNvGrpSpPr>
          <p:nvPr/>
        </p:nvGrpSpPr>
        <p:grpSpPr bwMode="auto">
          <a:xfrm>
            <a:off x="4410075" y="4378325"/>
            <a:ext cx="554038" cy="790575"/>
            <a:chOff x="3733800" y="3200400"/>
            <a:chExt cx="448056" cy="640080"/>
          </a:xfrm>
        </p:grpSpPr>
        <p:pic>
          <p:nvPicPr>
            <p:cNvPr id="29" name="Rectangle 6"/>
            <p:cNvPicPr>
              <a:picLocks noChangeAspect="1" noChangeArrowheads="1"/>
            </p:cNvPicPr>
            <p:nvPr/>
          </p:nvPicPr>
          <p:blipFill>
            <a:blip r:embed="rId9">
              <a:clrChange>
                <a:clrFrom>
                  <a:srgbClr val="DADBDD"/>
                </a:clrFrom>
                <a:clrTo>
                  <a:srgbClr val="DADBDD">
                    <a:alpha val="0"/>
                  </a:srgbClr>
                </a:clrTo>
              </a:clrChange>
            </a:blip>
            <a:srcRect l="20914" t="16994" r="24248" b="13333"/>
            <a:stretch>
              <a:fillRect/>
            </a:stretch>
          </p:blipFill>
          <p:spPr bwMode="auto">
            <a:xfrm>
              <a:off x="3733800" y="3200400"/>
              <a:ext cx="448056" cy="640080"/>
            </a:xfrm>
            <a:prstGeom prst="rect">
              <a:avLst/>
            </a:prstGeom>
            <a:ln>
              <a:noFill/>
            </a:ln>
            <a:effectLst>
              <a:outerShdw blurRad="50800" dist="38100" dir="5400000" algn="t" rotWithShape="0">
                <a:prstClr val="black">
                  <a:alpha val="40000"/>
                </a:prstClr>
              </a:outerShdw>
            </a:effectLst>
          </p:spPr>
        </p:pic>
        <p:pic>
          <p:nvPicPr>
            <p:cNvPr id="30" name="Picture 121" descr="anyversion-icon-32x32-32bit"/>
            <p:cNvPicPr>
              <a:picLocks noChangeAspect="1" noChangeArrowheads="1"/>
            </p:cNvPicPr>
            <p:nvPr/>
          </p:nvPicPr>
          <p:blipFill>
            <a:blip r:embed="rId11">
              <a:duotone>
                <a:schemeClr val="accent1">
                  <a:shade val="45000"/>
                  <a:satMod val="135000"/>
                </a:schemeClr>
                <a:prstClr val="white"/>
              </a:duotone>
              <a:lum bright="29000"/>
            </a:blip>
            <a:srcRect/>
            <a:stretch>
              <a:fillRect/>
            </a:stretch>
          </p:blipFill>
          <p:spPr bwMode="auto">
            <a:xfrm>
              <a:off x="3988599" y="3686180"/>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51221" name="Group 195"/>
          <p:cNvGrpSpPr>
            <a:grpSpLocks/>
          </p:cNvGrpSpPr>
          <p:nvPr/>
        </p:nvGrpSpPr>
        <p:grpSpPr bwMode="auto">
          <a:xfrm>
            <a:off x="6210300" y="4381500"/>
            <a:ext cx="601663" cy="782638"/>
            <a:chOff x="5833872" y="5029200"/>
            <a:chExt cx="490728" cy="640080"/>
          </a:xfrm>
        </p:grpSpPr>
        <p:pic>
          <p:nvPicPr>
            <p:cNvPr id="32" name="Rectangle 6"/>
            <p:cNvPicPr>
              <a:picLocks noChangeAspect="1" noChangeArrowheads="1"/>
            </p:cNvPicPr>
            <p:nvPr/>
          </p:nvPicPr>
          <p:blipFill>
            <a:blip r:embed="rId9">
              <a:clrChange>
                <a:clrFrom>
                  <a:srgbClr val="DADBDD"/>
                </a:clrFrom>
                <a:clrTo>
                  <a:srgbClr val="DADBDD">
                    <a:alpha val="0"/>
                  </a:srgbClr>
                </a:clrTo>
              </a:clrChange>
            </a:blip>
            <a:srcRect l="20914" t="16994" r="24248" b="13333"/>
            <a:stretch>
              <a:fillRect/>
            </a:stretch>
          </p:blipFill>
          <p:spPr bwMode="auto">
            <a:xfrm>
              <a:off x="5833872" y="5029200"/>
              <a:ext cx="447999" cy="64008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3" name="Oval Callout 32"/>
            <p:cNvSpPr/>
            <p:nvPr/>
          </p:nvSpPr>
          <p:spPr bwMode="auto">
            <a:xfrm rot="20903624">
              <a:off x="6066935" y="5526463"/>
              <a:ext cx="257665" cy="119447"/>
            </a:xfrm>
            <a:prstGeom prst="wedgeEllipseCallout">
              <a:avLst/>
            </a:prstGeom>
            <a:solidFill>
              <a:schemeClr val="accent1">
                <a:lumMod val="20000"/>
                <a:lumOff val="8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grpSp>
      <p:sp>
        <p:nvSpPr>
          <p:cNvPr id="51222" name="TextBox 33"/>
          <p:cNvSpPr txBox="1">
            <a:spLocks noChangeArrowheads="1"/>
          </p:cNvSpPr>
          <p:nvPr/>
        </p:nvSpPr>
        <p:spPr bwMode="auto">
          <a:xfrm>
            <a:off x="6338888" y="5176838"/>
            <a:ext cx="390525" cy="261937"/>
          </a:xfrm>
          <a:prstGeom prst="rect">
            <a:avLst/>
          </a:prstGeom>
          <a:noFill/>
          <a:ln w="9525">
            <a:noFill/>
            <a:miter lim="800000"/>
            <a:headEnd/>
            <a:tailEnd/>
          </a:ln>
        </p:spPr>
        <p:txBody>
          <a:bodyPr wrap="none">
            <a:spAutoFit/>
          </a:bodyPr>
          <a:lstStyle/>
          <a:p>
            <a:pPr algn="ctr"/>
            <a:r>
              <a:rPr lang="en-US" sz="1100" dirty="0">
                <a:latin typeface="Segoe"/>
              </a:rPr>
              <a:t>IVR</a:t>
            </a:r>
          </a:p>
        </p:txBody>
      </p:sp>
      <p:sp>
        <p:nvSpPr>
          <p:cNvPr id="51223" name="TextBox 35"/>
          <p:cNvSpPr txBox="1">
            <a:spLocks noChangeArrowheads="1"/>
          </p:cNvSpPr>
          <p:nvPr/>
        </p:nvSpPr>
        <p:spPr bwMode="auto">
          <a:xfrm>
            <a:off x="4083050" y="5176838"/>
            <a:ext cx="1222375" cy="261937"/>
          </a:xfrm>
          <a:prstGeom prst="rect">
            <a:avLst/>
          </a:prstGeom>
          <a:noFill/>
          <a:ln w="9525">
            <a:noFill/>
            <a:miter lim="800000"/>
            <a:headEnd/>
            <a:tailEnd/>
          </a:ln>
        </p:spPr>
        <p:txBody>
          <a:bodyPr wrap="none">
            <a:spAutoFit/>
          </a:bodyPr>
          <a:lstStyle/>
          <a:p>
            <a:pPr algn="ctr"/>
            <a:r>
              <a:rPr lang="en-US" sz="1100" dirty="0">
                <a:latin typeface="Segoe"/>
              </a:rPr>
              <a:t>Communications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532"/>
          <p:cNvPicPr>
            <a:picLocks noChangeAspect="1" noChangeArrowheads="1"/>
          </p:cNvPicPr>
          <p:nvPr/>
        </p:nvPicPr>
        <p:blipFill>
          <a:blip r:embed="rId3">
            <a:clrChange>
              <a:clrFrom>
                <a:srgbClr val="DADBDD"/>
              </a:clrFrom>
              <a:clrTo>
                <a:srgbClr val="DADBDD">
                  <a:alpha val="0"/>
                </a:srgbClr>
              </a:clrTo>
            </a:clrChange>
            <a:duotone>
              <a:schemeClr val="accent1">
                <a:shade val="45000"/>
                <a:satMod val="135000"/>
              </a:schemeClr>
              <a:prstClr val="white"/>
            </a:duotone>
            <a:lum bright="17000"/>
          </a:blip>
          <a:srcRect/>
          <a:stretch>
            <a:fillRect/>
          </a:stretch>
        </p:blipFill>
        <p:spPr bwMode="auto">
          <a:xfrm>
            <a:off x="3215728" y="3281148"/>
            <a:ext cx="499665" cy="78201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2226" name="Group 130"/>
          <p:cNvGrpSpPr>
            <a:grpSpLocks/>
          </p:cNvGrpSpPr>
          <p:nvPr/>
        </p:nvGrpSpPr>
        <p:grpSpPr bwMode="auto">
          <a:xfrm>
            <a:off x="2470150" y="4660900"/>
            <a:ext cx="977900" cy="1371600"/>
            <a:chOff x="2466753" y="4724400"/>
            <a:chExt cx="978408" cy="1371600"/>
          </a:xfrm>
        </p:grpSpPr>
        <p:sp>
          <p:nvSpPr>
            <p:cNvPr id="85" name="Rounded Rectangle 84"/>
            <p:cNvSpPr/>
            <p:nvPr/>
          </p:nvSpPr>
          <p:spPr bwMode="auto">
            <a:xfrm>
              <a:off x="2466753" y="4724400"/>
              <a:ext cx="978408" cy="1371600"/>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r>
                <a:rPr lang="en-US" sz="1200" dirty="0">
                  <a:solidFill>
                    <a:schemeClr val="tx1"/>
                  </a:solidFill>
                </a:rPr>
                <a:t>Existing</a:t>
              </a:r>
            </a:p>
            <a:p>
              <a:pPr algn="ctr" defTabSz="1096963">
                <a:lnSpc>
                  <a:spcPct val="90000"/>
                </a:lnSpc>
                <a:defRPr/>
              </a:pPr>
              <a:r>
                <a:rPr lang="en-US" sz="1200" dirty="0">
                  <a:solidFill>
                    <a:schemeClr val="tx1"/>
                  </a:solidFill>
                </a:rPr>
                <a:t>PBX Network</a:t>
              </a:r>
            </a:p>
          </p:txBody>
        </p:sp>
        <p:pic>
          <p:nvPicPr>
            <p:cNvPr id="86" name="Rectangle 62"/>
            <p:cNvPicPr>
              <a:picLocks noChangeAspect="1" noChangeArrowheads="1"/>
            </p:cNvPicPr>
            <p:nvPr/>
          </p:nvPicPr>
          <p:blipFill>
            <a:blip r:embed="rId4"/>
            <a:srcRect/>
            <a:stretch>
              <a:fillRect/>
            </a:stretch>
          </p:blipFill>
          <p:spPr bwMode="auto">
            <a:xfrm>
              <a:off x="2787595" y="5356225"/>
              <a:ext cx="336725" cy="558800"/>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90" name="Cloud 89"/>
          <p:cNvSpPr/>
          <p:nvPr/>
        </p:nvSpPr>
        <p:spPr>
          <a:xfrm>
            <a:off x="241035" y="4886442"/>
            <a:ext cx="1752600" cy="914400"/>
          </a:xfrm>
          <a:prstGeom prst="cloud">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endParaRPr lang="en-US" sz="1400" dirty="0">
              <a:solidFill>
                <a:schemeClr val="tx1"/>
              </a:solidFill>
            </a:endParaRPr>
          </a:p>
        </p:txBody>
      </p:sp>
      <p:sp>
        <p:nvSpPr>
          <p:cNvPr id="91" name="Cloud 90"/>
          <p:cNvSpPr/>
          <p:nvPr/>
        </p:nvSpPr>
        <p:spPr>
          <a:xfrm>
            <a:off x="241035" y="1724082"/>
            <a:ext cx="1752600" cy="914400"/>
          </a:xfrm>
          <a:prstGeom prst="cloud">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endParaRPr lang="en-US" sz="1400" dirty="0">
              <a:solidFill>
                <a:schemeClr val="tx1"/>
              </a:solidFill>
            </a:endParaRPr>
          </a:p>
        </p:txBody>
      </p:sp>
      <p:sp>
        <p:nvSpPr>
          <p:cNvPr id="92" name="Cloud 91"/>
          <p:cNvSpPr/>
          <p:nvPr/>
        </p:nvSpPr>
        <p:spPr>
          <a:xfrm>
            <a:off x="241035" y="3248082"/>
            <a:ext cx="1752600" cy="914400"/>
          </a:xfrm>
          <a:prstGeom prst="cloud">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endParaRPr lang="en-US" sz="1400" dirty="0">
              <a:solidFill>
                <a:schemeClr val="tx1"/>
              </a:solidFill>
            </a:endParaRPr>
          </a:p>
        </p:txBody>
      </p:sp>
      <p:pic>
        <p:nvPicPr>
          <p:cNvPr id="93" name="Picture 114" descr="PSTN"/>
          <p:cNvPicPr>
            <a:picLocks noChangeAspect="1" noChangeArrowheads="1"/>
          </p:cNvPicPr>
          <p:nvPr/>
        </p:nvPicPr>
        <p:blipFill>
          <a:blip r:embed="rId5">
            <a:clrChange>
              <a:clrFrom>
                <a:srgbClr val="DADBDD"/>
              </a:clrFrom>
              <a:clrTo>
                <a:srgbClr val="DADBDD">
                  <a:alpha val="0"/>
                </a:srgbClr>
              </a:clrTo>
            </a:clrChange>
          </a:blip>
          <a:srcRect/>
          <a:stretch>
            <a:fillRect/>
          </a:stretch>
        </p:blipFill>
        <p:spPr bwMode="auto">
          <a:xfrm>
            <a:off x="225425" y="4808538"/>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4" name="Rectangle 10"/>
          <p:cNvPicPr>
            <a:picLocks noChangeAspect="1" noChangeArrowheads="1"/>
          </p:cNvPicPr>
          <p:nvPr/>
        </p:nvPicPr>
        <p:blipFill>
          <a:blip r:embed="rId6">
            <a:clrChange>
              <a:clrFrom>
                <a:srgbClr val="DADBDD"/>
              </a:clrFrom>
              <a:clrTo>
                <a:srgbClr val="DADBDD">
                  <a:alpha val="0"/>
                </a:srgbClr>
              </a:clrTo>
            </a:clrChange>
          </a:blip>
          <a:srcRect l="8511" t="8136" r="23404" b="8176"/>
          <a:stretch>
            <a:fillRect/>
          </a:stretch>
        </p:blipFill>
        <p:spPr bwMode="auto">
          <a:xfrm>
            <a:off x="254000" y="5332413"/>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5" name="Rectangle 10"/>
          <p:cNvPicPr>
            <a:picLocks noChangeAspect="1" noChangeArrowheads="1"/>
          </p:cNvPicPr>
          <p:nvPr/>
        </p:nvPicPr>
        <p:blipFill>
          <a:blip r:embed="rId6">
            <a:clrChange>
              <a:clrFrom>
                <a:srgbClr val="DADBDD"/>
              </a:clrFrom>
              <a:clrTo>
                <a:srgbClr val="DADBDD">
                  <a:alpha val="0"/>
                </a:srgbClr>
              </a:clrTo>
            </a:clrChange>
          </a:blip>
          <a:srcRect l="8511" t="8136" r="23404" b="8176"/>
          <a:stretch>
            <a:fillRect/>
          </a:stretch>
        </p:blipFill>
        <p:spPr bwMode="auto">
          <a:xfrm>
            <a:off x="482600" y="5484813"/>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1" name="Rounded Rectangle 120"/>
          <p:cNvSpPr/>
          <p:nvPr/>
        </p:nvSpPr>
        <p:spPr bwMode="auto">
          <a:xfrm>
            <a:off x="7616536" y="1642188"/>
            <a:ext cx="1139537" cy="5029200"/>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endParaRPr lang="en-US" sz="1200" dirty="0">
              <a:solidFill>
                <a:schemeClr val="tx1"/>
              </a:solidFill>
            </a:endParaRPr>
          </a:p>
          <a:p>
            <a:pPr algn="ctr" defTabSz="1096963">
              <a:lnSpc>
                <a:spcPct val="90000"/>
              </a:lnSpc>
              <a:defRPr/>
            </a:pPr>
            <a:r>
              <a:rPr lang="en-US" sz="1200" dirty="0">
                <a:solidFill>
                  <a:schemeClr val="tx1"/>
                </a:solidFill>
              </a:rPr>
              <a:t>Active Directory</a:t>
            </a:r>
          </a:p>
        </p:txBody>
      </p:sp>
      <p:grpSp>
        <p:nvGrpSpPr>
          <p:cNvPr id="52242" name="Group 125"/>
          <p:cNvGrpSpPr>
            <a:grpSpLocks/>
          </p:cNvGrpSpPr>
          <p:nvPr/>
        </p:nvGrpSpPr>
        <p:grpSpPr bwMode="auto">
          <a:xfrm>
            <a:off x="7999413" y="4386263"/>
            <a:ext cx="509587" cy="669925"/>
            <a:chOff x="8001000" y="4648200"/>
            <a:chExt cx="496606" cy="669133"/>
          </a:xfrm>
        </p:grpSpPr>
        <p:pic>
          <p:nvPicPr>
            <p:cNvPr id="88" name="Rectangle 6"/>
            <p:cNvPicPr>
              <a:picLocks noChangeAspect="1" noChangeArrowheads="1"/>
            </p:cNvPicPr>
            <p:nvPr/>
          </p:nvPicPr>
          <p:blipFill>
            <a:blip r:embed="rId7">
              <a:clrChange>
                <a:clrFrom>
                  <a:srgbClr val="DADBDD"/>
                </a:clrFrom>
                <a:clrTo>
                  <a:srgbClr val="DADBDD">
                    <a:alpha val="0"/>
                  </a:srgbClr>
                </a:clrTo>
              </a:clrChange>
            </a:blip>
            <a:srcRect l="20914" t="16994" r="24248" b="13333"/>
            <a:stretch>
              <a:fillRect/>
            </a:stretch>
          </p:blipFill>
          <p:spPr bwMode="auto">
            <a:xfrm>
              <a:off x="8001000" y="4648200"/>
              <a:ext cx="448648" cy="64059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24" name="Picture 5"/>
            <p:cNvPicPr>
              <a:picLocks noChangeAspect="1" noChangeArrowheads="1"/>
            </p:cNvPicPr>
            <p:nvPr/>
          </p:nvPicPr>
          <p:blipFill>
            <a:blip r:embed="rId8" cstate="print">
              <a:clrChange>
                <a:clrFrom>
                  <a:srgbClr val="DADBDD"/>
                </a:clrFrom>
                <a:clrTo>
                  <a:srgbClr val="DADBDD">
                    <a:alpha val="0"/>
                  </a:srgbClr>
                </a:clrTo>
              </a:clrChange>
              <a:duotone>
                <a:schemeClr val="accent1">
                  <a:shade val="45000"/>
                  <a:satMod val="135000"/>
                </a:schemeClr>
                <a:prstClr val="white"/>
              </a:duotone>
              <a:lum bright="45000"/>
            </a:blip>
            <a:srcRect/>
            <a:stretch>
              <a:fillRect/>
            </a:stretch>
          </p:blipFill>
          <p:spPr bwMode="auto">
            <a:xfrm>
              <a:off x="8239124" y="5088733"/>
              <a:ext cx="258482" cy="228600"/>
            </a:xfrm>
            <a:prstGeom prst="rect">
              <a:avLst/>
            </a:prstGeom>
            <a:noFill/>
            <a:ln w="9525">
              <a:noFill/>
              <a:miter lim="800000"/>
              <a:headEnd/>
              <a:tailEnd/>
            </a:ln>
            <a:effectLst>
              <a:outerShdw blurRad="50800" dist="38100" dir="5400000" algn="t" rotWithShape="0">
                <a:prstClr val="black">
                  <a:alpha val="40000"/>
                </a:prstClr>
              </a:outerShdw>
            </a:effectLst>
          </p:spPr>
        </p:pic>
      </p:grpSp>
      <p:cxnSp>
        <p:nvCxnSpPr>
          <p:cNvPr id="142" name="Straight Connector 141"/>
          <p:cNvCxnSpPr>
            <a:stCxn id="0" idx="1"/>
            <a:endCxn id="0" idx="3"/>
          </p:cNvCxnSpPr>
          <p:nvPr/>
        </p:nvCxnSpPr>
        <p:spPr bwMode="auto">
          <a:xfrm rot="10800000" flipV="1">
            <a:off x="3448050" y="2563813"/>
            <a:ext cx="508000" cy="1146175"/>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71" name="Straight Connector 170"/>
          <p:cNvCxnSpPr>
            <a:stCxn id="0" idx="3"/>
            <a:endCxn id="0" idx="1"/>
          </p:cNvCxnSpPr>
          <p:nvPr/>
        </p:nvCxnSpPr>
        <p:spPr bwMode="auto">
          <a:xfrm flipV="1">
            <a:off x="5434013" y="4584700"/>
            <a:ext cx="360362" cy="0"/>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75" name="Straight Connector 174"/>
          <p:cNvCxnSpPr>
            <a:stCxn id="0" idx="2"/>
            <a:endCxn id="0" idx="0"/>
          </p:cNvCxnSpPr>
          <p:nvPr/>
        </p:nvCxnSpPr>
        <p:spPr bwMode="auto">
          <a:xfrm rot="16200000" flipH="1">
            <a:off x="6435725" y="3573463"/>
            <a:ext cx="192087"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76" name="Straight Connector 175"/>
          <p:cNvCxnSpPr>
            <a:stCxn id="0" idx="1"/>
            <a:endCxn id="0" idx="3"/>
          </p:cNvCxnSpPr>
          <p:nvPr/>
        </p:nvCxnSpPr>
        <p:spPr bwMode="auto">
          <a:xfrm rot="10800000" flipV="1">
            <a:off x="3448050" y="4584700"/>
            <a:ext cx="508000" cy="762000"/>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81" name="Straight Connector 180"/>
          <p:cNvCxnSpPr>
            <a:stCxn id="0" idx="1"/>
            <a:endCxn id="0" idx="0"/>
          </p:cNvCxnSpPr>
          <p:nvPr/>
        </p:nvCxnSpPr>
        <p:spPr bwMode="auto">
          <a:xfrm rot="10800000">
            <a:off x="1992313" y="3705225"/>
            <a:ext cx="477837" cy="4763"/>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82" name="Straight Connector 181"/>
          <p:cNvCxnSpPr>
            <a:stCxn id="174" idx="1"/>
            <a:endCxn id="0" idx="0"/>
          </p:cNvCxnSpPr>
          <p:nvPr/>
        </p:nvCxnSpPr>
        <p:spPr bwMode="auto">
          <a:xfrm rot="10800000" flipV="1">
            <a:off x="1992313" y="2089150"/>
            <a:ext cx="715962" cy="92075"/>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86" name="Straight Connector 185"/>
          <p:cNvCxnSpPr>
            <a:stCxn id="0" idx="2"/>
            <a:endCxn id="0" idx="0"/>
          </p:cNvCxnSpPr>
          <p:nvPr/>
        </p:nvCxnSpPr>
        <p:spPr bwMode="auto">
          <a:xfrm rot="5400000">
            <a:off x="4599782" y="3574256"/>
            <a:ext cx="190500" cy="1587"/>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83" name="Straight Connector 182"/>
          <p:cNvCxnSpPr>
            <a:stCxn id="0" idx="1"/>
            <a:endCxn id="0" idx="3"/>
          </p:cNvCxnSpPr>
          <p:nvPr/>
        </p:nvCxnSpPr>
        <p:spPr bwMode="auto">
          <a:xfrm rot="10800000">
            <a:off x="3448050" y="3709988"/>
            <a:ext cx="508000" cy="874712"/>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grpSp>
        <p:nvGrpSpPr>
          <p:cNvPr id="52251" name="Group 107"/>
          <p:cNvGrpSpPr>
            <a:grpSpLocks/>
          </p:cNvGrpSpPr>
          <p:nvPr/>
        </p:nvGrpSpPr>
        <p:grpSpPr bwMode="auto">
          <a:xfrm>
            <a:off x="7758113" y="2276475"/>
            <a:ext cx="873125" cy="903288"/>
            <a:chOff x="7758786" y="2276688"/>
            <a:chExt cx="872355" cy="902289"/>
          </a:xfrm>
        </p:grpSpPr>
        <p:pic>
          <p:nvPicPr>
            <p:cNvPr id="216" name="Rectangle 5"/>
            <p:cNvPicPr>
              <a:picLocks noChangeAspect="1" noChangeArrowheads="1"/>
            </p:cNvPicPr>
            <p:nvPr/>
          </p:nvPicPr>
          <p:blipFill>
            <a:blip r:embed="rId9">
              <a:clrChange>
                <a:clrFrom>
                  <a:srgbClr val="DADBDD"/>
                </a:clrFrom>
                <a:clrTo>
                  <a:srgbClr val="DADBDD">
                    <a:alpha val="0"/>
                  </a:srgbClr>
                </a:clrTo>
              </a:clrChange>
            </a:blip>
            <a:srcRect l="12459" t="7713" r="7890" b="12709"/>
            <a:stretch>
              <a:fillRect/>
            </a:stretch>
          </p:blipFill>
          <p:spPr bwMode="auto">
            <a:xfrm>
              <a:off x="7887260" y="2276688"/>
              <a:ext cx="582099" cy="53598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52343" name="TextBox 216"/>
            <p:cNvSpPr txBox="1">
              <a:spLocks noChangeArrowheads="1"/>
            </p:cNvSpPr>
            <p:nvPr/>
          </p:nvSpPr>
          <p:spPr bwMode="auto">
            <a:xfrm>
              <a:off x="7758786" y="2932756"/>
              <a:ext cx="872355" cy="246221"/>
            </a:xfrm>
            <a:prstGeom prst="rect">
              <a:avLst/>
            </a:prstGeom>
            <a:noFill/>
            <a:ln w="9525">
              <a:noFill/>
              <a:miter lim="800000"/>
              <a:headEnd/>
              <a:tailEnd/>
            </a:ln>
          </p:spPr>
          <p:txBody>
            <a:bodyPr wrap="none">
              <a:spAutoFit/>
            </a:bodyPr>
            <a:lstStyle/>
            <a:p>
              <a:pPr algn="ctr"/>
              <a:r>
                <a:rPr lang="en-US" sz="1000" dirty="0">
                  <a:latin typeface="Segoe"/>
                </a:rPr>
                <a:t>MOM/MMC</a:t>
              </a:r>
            </a:p>
          </p:txBody>
        </p:sp>
      </p:grpSp>
      <p:grpSp>
        <p:nvGrpSpPr>
          <p:cNvPr id="52252" name="Group 136"/>
          <p:cNvGrpSpPr>
            <a:grpSpLocks/>
          </p:cNvGrpSpPr>
          <p:nvPr/>
        </p:nvGrpSpPr>
        <p:grpSpPr bwMode="auto">
          <a:xfrm>
            <a:off x="323850" y="3322638"/>
            <a:ext cx="265113" cy="533400"/>
            <a:chOff x="533400" y="3429000"/>
            <a:chExt cx="264323" cy="533400"/>
          </a:xfrm>
        </p:grpSpPr>
        <p:pic>
          <p:nvPicPr>
            <p:cNvPr id="240" name="Picture 162" descr="pbX phone 3"/>
            <p:cNvPicPr>
              <a:picLocks noChangeAspect="1" noChangeArrowheads="1"/>
            </p:cNvPicPr>
            <p:nvPr/>
          </p:nvPicPr>
          <p:blipFill>
            <a:blip r:embed="rId10">
              <a:clrChange>
                <a:clrFrom>
                  <a:srgbClr val="DADBDD"/>
                </a:clrFrom>
                <a:clrTo>
                  <a:srgbClr val="DADBDD">
                    <a:alpha val="0"/>
                  </a:srgbClr>
                </a:clrTo>
              </a:clrChange>
            </a:blip>
            <a:srcRect/>
            <a:stretch>
              <a:fillRect/>
            </a:stretch>
          </p:blipFill>
          <p:spPr bwMode="auto">
            <a:xfrm>
              <a:off x="533400" y="3429000"/>
              <a:ext cx="256409"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341" name="Picture 248" descr="clip_image001"/>
            <p:cNvPicPr>
              <a:picLocks noChangeAspect="1" noChangeArrowheads="1"/>
            </p:cNvPicPr>
            <p:nvPr/>
          </p:nvPicPr>
          <p:blipFill>
            <a:blip r:embed="rId11">
              <a:clrChange>
                <a:clrFrom>
                  <a:srgbClr val="F7FFFF"/>
                </a:clrFrom>
                <a:clrTo>
                  <a:srgbClr val="F7FFFF">
                    <a:alpha val="0"/>
                  </a:srgbClr>
                </a:clrTo>
              </a:clrChange>
            </a:blip>
            <a:srcRect/>
            <a:stretch>
              <a:fillRect/>
            </a:stretch>
          </p:blipFill>
          <p:spPr bwMode="auto">
            <a:xfrm>
              <a:off x="645323" y="3452810"/>
              <a:ext cx="152400" cy="142875"/>
            </a:xfrm>
            <a:prstGeom prst="rect">
              <a:avLst/>
            </a:prstGeom>
            <a:noFill/>
            <a:ln w="9525">
              <a:noFill/>
              <a:miter lim="800000"/>
              <a:headEnd/>
              <a:tailEnd/>
            </a:ln>
          </p:spPr>
        </p:pic>
      </p:grpSp>
      <p:grpSp>
        <p:nvGrpSpPr>
          <p:cNvPr id="52253" name="Group 133"/>
          <p:cNvGrpSpPr>
            <a:grpSpLocks/>
          </p:cNvGrpSpPr>
          <p:nvPr/>
        </p:nvGrpSpPr>
        <p:grpSpPr bwMode="auto">
          <a:xfrm>
            <a:off x="247650" y="2319338"/>
            <a:ext cx="673100" cy="395287"/>
            <a:chOff x="393098" y="2500312"/>
            <a:chExt cx="673702" cy="395288"/>
          </a:xfrm>
        </p:grpSpPr>
        <p:pic>
          <p:nvPicPr>
            <p:cNvPr id="243" name="Rectangle 8"/>
            <p:cNvPicPr>
              <a:picLocks noChangeAspect="1" noChangeArrowheads="1"/>
            </p:cNvPicPr>
            <p:nvPr/>
          </p:nvPicPr>
          <p:blipFill>
            <a:blip r:embed="rId12">
              <a:clrChange>
                <a:clrFrom>
                  <a:srgbClr val="DADBDD"/>
                </a:clrFrom>
                <a:clrTo>
                  <a:srgbClr val="DADBDD">
                    <a:alpha val="0"/>
                  </a:srgbClr>
                </a:clrTo>
              </a:clrChange>
            </a:blip>
            <a:srcRect/>
            <a:stretch>
              <a:fillRect/>
            </a:stretch>
          </p:blipFill>
          <p:spPr bwMode="auto">
            <a:xfrm>
              <a:off x="793506" y="2554287"/>
              <a:ext cx="273294" cy="3254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4" name="Rectangle 5"/>
            <p:cNvPicPr>
              <a:picLocks noChangeAspect="1" noChangeArrowheads="1"/>
            </p:cNvPicPr>
            <p:nvPr/>
          </p:nvPicPr>
          <p:blipFill>
            <a:blip r:embed="rId9">
              <a:clrChange>
                <a:clrFrom>
                  <a:srgbClr val="DADBDD"/>
                </a:clrFrom>
                <a:clrTo>
                  <a:srgbClr val="DADBDD">
                    <a:alpha val="0"/>
                  </a:srgbClr>
                </a:clrTo>
              </a:clrChange>
            </a:blip>
            <a:srcRect l="12459" t="7713" r="7890" b="12709"/>
            <a:stretch>
              <a:fillRect/>
            </a:stretch>
          </p:blipFill>
          <p:spPr bwMode="auto">
            <a:xfrm>
              <a:off x="393098" y="2500312"/>
              <a:ext cx="430598" cy="3952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339" name="Picture 250" descr="clip_image00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95622" y="2559839"/>
              <a:ext cx="142875" cy="138113"/>
            </a:xfrm>
            <a:prstGeom prst="rect">
              <a:avLst/>
            </a:prstGeom>
            <a:noFill/>
            <a:ln w="9525">
              <a:noFill/>
              <a:miter lim="800000"/>
              <a:headEnd/>
              <a:tailEnd/>
            </a:ln>
          </p:spPr>
        </p:pic>
      </p:grpSp>
      <p:grpSp>
        <p:nvGrpSpPr>
          <p:cNvPr id="52254" name="Group 132"/>
          <p:cNvGrpSpPr>
            <a:grpSpLocks/>
          </p:cNvGrpSpPr>
          <p:nvPr/>
        </p:nvGrpSpPr>
        <p:grpSpPr bwMode="auto">
          <a:xfrm>
            <a:off x="246063" y="3935413"/>
            <a:ext cx="549275" cy="390525"/>
            <a:chOff x="381000" y="4105275"/>
            <a:chExt cx="548872" cy="390525"/>
          </a:xfrm>
        </p:grpSpPr>
        <p:pic>
          <p:nvPicPr>
            <p:cNvPr id="241" name="Rectangle 5"/>
            <p:cNvPicPr>
              <a:picLocks noChangeAspect="1" noChangeArrowheads="1"/>
            </p:cNvPicPr>
            <p:nvPr/>
          </p:nvPicPr>
          <p:blipFill>
            <a:blip r:embed="rId9">
              <a:clrChange>
                <a:clrFrom>
                  <a:srgbClr val="DADBDD"/>
                </a:clrFrom>
                <a:clrTo>
                  <a:srgbClr val="DADBDD">
                    <a:alpha val="0"/>
                  </a:srgbClr>
                </a:clrTo>
              </a:clrChange>
            </a:blip>
            <a:srcRect l="12459" t="7713" r="7890" b="12709"/>
            <a:stretch>
              <a:fillRect/>
            </a:stretch>
          </p:blipFill>
          <p:spPr bwMode="auto">
            <a:xfrm>
              <a:off x="381000" y="4105275"/>
              <a:ext cx="417206" cy="382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2" name="Rectangle 19"/>
            <p:cNvPicPr>
              <a:picLocks noChangeAspect="1" noChangeArrowheads="1"/>
            </p:cNvPicPr>
            <p:nvPr/>
          </p:nvPicPr>
          <p:blipFill>
            <a:blip r:embed="rId14">
              <a:clrChange>
                <a:clrFrom>
                  <a:srgbClr val="DADBDD"/>
                </a:clrFrom>
                <a:clrTo>
                  <a:srgbClr val="DADBDD">
                    <a:alpha val="0"/>
                  </a:srgbClr>
                </a:clrTo>
              </a:clrChange>
            </a:blip>
            <a:srcRect/>
            <a:stretch>
              <a:fillRect/>
            </a:stretch>
          </p:blipFill>
          <p:spPr bwMode="auto">
            <a:xfrm>
              <a:off x="802965" y="4130675"/>
              <a:ext cx="126907" cy="3651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336" name="Picture 251" descr="clip_image001"/>
            <p:cNvPicPr>
              <a:picLocks noChangeAspect="1" noChangeArrowheads="1"/>
            </p:cNvPicPr>
            <p:nvPr/>
          </p:nvPicPr>
          <p:blipFill>
            <a:blip r:embed="rId15">
              <a:clrChange>
                <a:clrFrom>
                  <a:srgbClr val="F7FFFF"/>
                </a:clrFrom>
                <a:clrTo>
                  <a:srgbClr val="F7FFFF">
                    <a:alpha val="0"/>
                  </a:srgbClr>
                </a:clrTo>
              </a:clrChange>
            </a:blip>
            <a:srcRect/>
            <a:stretch>
              <a:fillRect/>
            </a:stretch>
          </p:blipFill>
          <p:spPr bwMode="auto">
            <a:xfrm>
              <a:off x="571812" y="4162421"/>
              <a:ext cx="142875" cy="142875"/>
            </a:xfrm>
            <a:prstGeom prst="rect">
              <a:avLst/>
            </a:prstGeom>
            <a:noFill/>
            <a:ln w="9525">
              <a:noFill/>
              <a:miter lim="800000"/>
              <a:headEnd/>
              <a:tailEnd/>
            </a:ln>
          </p:spPr>
        </p:pic>
      </p:grpSp>
      <p:grpSp>
        <p:nvGrpSpPr>
          <p:cNvPr id="52255" name="Group 134"/>
          <p:cNvGrpSpPr>
            <a:grpSpLocks/>
          </p:cNvGrpSpPr>
          <p:nvPr/>
        </p:nvGrpSpPr>
        <p:grpSpPr bwMode="auto">
          <a:xfrm>
            <a:off x="322263" y="1646238"/>
            <a:ext cx="268287" cy="533400"/>
            <a:chOff x="581025" y="1752600"/>
            <a:chExt cx="269088" cy="533400"/>
          </a:xfrm>
        </p:grpSpPr>
        <p:pic>
          <p:nvPicPr>
            <p:cNvPr id="245" name="Picture 162" descr="pbX phone 3"/>
            <p:cNvPicPr>
              <a:picLocks noChangeAspect="1" noChangeArrowheads="1"/>
            </p:cNvPicPr>
            <p:nvPr/>
          </p:nvPicPr>
          <p:blipFill>
            <a:blip r:embed="rId10">
              <a:clrChange>
                <a:clrFrom>
                  <a:srgbClr val="DADBDD"/>
                </a:clrFrom>
                <a:clrTo>
                  <a:srgbClr val="DADBDD">
                    <a:alpha val="0"/>
                  </a:srgbClr>
                </a:clrTo>
              </a:clrChange>
            </a:blip>
            <a:srcRect/>
            <a:stretch>
              <a:fillRect/>
            </a:stretch>
          </p:blipFill>
          <p:spPr bwMode="auto">
            <a:xfrm>
              <a:off x="581025" y="1752600"/>
              <a:ext cx="257943"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333" name="Picture 253"/>
            <p:cNvPicPr>
              <a:picLocks noChangeAspect="1" noChangeArrowheads="1"/>
            </p:cNvPicPr>
            <p:nvPr/>
          </p:nvPicPr>
          <p:blipFill>
            <a:blip r:embed="rId16">
              <a:clrChange>
                <a:clrFrom>
                  <a:srgbClr val="FFFFF7"/>
                </a:clrFrom>
                <a:clrTo>
                  <a:srgbClr val="FFFFF7">
                    <a:alpha val="0"/>
                  </a:srgbClr>
                </a:clrTo>
              </a:clrChange>
            </a:blip>
            <a:srcRect/>
            <a:stretch>
              <a:fillRect/>
            </a:stretch>
          </p:blipFill>
          <p:spPr bwMode="auto">
            <a:xfrm>
              <a:off x="697713" y="1769267"/>
              <a:ext cx="152400" cy="147638"/>
            </a:xfrm>
            <a:prstGeom prst="rect">
              <a:avLst/>
            </a:prstGeom>
            <a:noFill/>
            <a:ln w="9525">
              <a:noFill/>
              <a:miter lim="800000"/>
              <a:headEnd/>
              <a:tailEnd/>
            </a:ln>
          </p:spPr>
        </p:pic>
      </p:grpSp>
      <p:grpSp>
        <p:nvGrpSpPr>
          <p:cNvPr id="52256" name="Group 131"/>
          <p:cNvGrpSpPr>
            <a:grpSpLocks/>
          </p:cNvGrpSpPr>
          <p:nvPr/>
        </p:nvGrpSpPr>
        <p:grpSpPr bwMode="auto">
          <a:xfrm>
            <a:off x="2349500" y="3024188"/>
            <a:ext cx="1219200" cy="1382712"/>
            <a:chOff x="2348997" y="3078163"/>
            <a:chExt cx="1219200" cy="1382037"/>
          </a:xfrm>
        </p:grpSpPr>
        <p:sp>
          <p:nvSpPr>
            <p:cNvPr id="84" name="Rounded Rectangle 83"/>
            <p:cNvSpPr/>
            <p:nvPr/>
          </p:nvSpPr>
          <p:spPr bwMode="auto">
            <a:xfrm>
              <a:off x="2469393" y="3078163"/>
              <a:ext cx="978408" cy="13716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r>
                <a:rPr lang="en-US" sz="1200" dirty="0">
                  <a:solidFill>
                    <a:schemeClr val="tx1"/>
                  </a:solidFill>
                </a:rPr>
                <a:t>Perimeter Network (DMZ)</a:t>
              </a:r>
            </a:p>
          </p:txBody>
        </p:sp>
        <p:sp>
          <p:nvSpPr>
            <p:cNvPr id="52324" name="TextBox 254"/>
            <p:cNvSpPr txBox="1">
              <a:spLocks noChangeArrowheads="1"/>
            </p:cNvSpPr>
            <p:nvPr/>
          </p:nvSpPr>
          <p:spPr bwMode="auto">
            <a:xfrm>
              <a:off x="2348997" y="4213979"/>
              <a:ext cx="1219200" cy="246221"/>
            </a:xfrm>
            <a:prstGeom prst="rect">
              <a:avLst/>
            </a:prstGeom>
            <a:noFill/>
            <a:ln w="9525">
              <a:noFill/>
              <a:miter lim="800000"/>
              <a:headEnd/>
              <a:tailEnd/>
            </a:ln>
          </p:spPr>
          <p:txBody>
            <a:bodyPr>
              <a:spAutoFit/>
            </a:bodyPr>
            <a:lstStyle/>
            <a:p>
              <a:pPr algn="ctr"/>
              <a:r>
                <a:rPr lang="en-US" sz="1000" dirty="0">
                  <a:latin typeface="Segoe"/>
                </a:rPr>
                <a:t>Edge Servers</a:t>
              </a:r>
            </a:p>
          </p:txBody>
        </p:sp>
        <p:grpSp>
          <p:nvGrpSpPr>
            <p:cNvPr id="52325" name="Group 129"/>
            <p:cNvGrpSpPr>
              <a:grpSpLocks/>
            </p:cNvGrpSpPr>
            <p:nvPr/>
          </p:nvGrpSpPr>
          <p:grpSpPr bwMode="auto">
            <a:xfrm>
              <a:off x="2749676" y="3678866"/>
              <a:ext cx="417842" cy="587631"/>
              <a:chOff x="2469573" y="3366656"/>
              <a:chExt cx="609600" cy="857310"/>
            </a:xfrm>
          </p:grpSpPr>
          <p:grpSp>
            <p:nvGrpSpPr>
              <p:cNvPr id="52326" name="Group 128"/>
              <p:cNvGrpSpPr>
                <a:grpSpLocks/>
              </p:cNvGrpSpPr>
              <p:nvPr/>
            </p:nvGrpSpPr>
            <p:grpSpPr bwMode="auto">
              <a:xfrm>
                <a:off x="2469573" y="3366656"/>
                <a:ext cx="609600" cy="844338"/>
                <a:chOff x="2469573" y="3366656"/>
                <a:chExt cx="609600" cy="844338"/>
              </a:xfrm>
            </p:grpSpPr>
            <p:grpSp>
              <p:nvGrpSpPr>
                <p:cNvPr id="52328" name="Group 258"/>
                <p:cNvGrpSpPr>
                  <a:grpSpLocks/>
                </p:cNvGrpSpPr>
                <p:nvPr/>
              </p:nvGrpSpPr>
              <p:grpSpPr bwMode="auto">
                <a:xfrm>
                  <a:off x="2469573" y="3366656"/>
                  <a:ext cx="448056" cy="653052"/>
                  <a:chOff x="2590800" y="2590800"/>
                  <a:chExt cx="448056" cy="653052"/>
                </a:xfrm>
              </p:grpSpPr>
              <p:pic>
                <p:nvPicPr>
                  <p:cNvPr id="260" name="Rectangle 6"/>
                  <p:cNvPicPr>
                    <a:picLocks noChangeAspect="1" noChangeArrowheads="1"/>
                  </p:cNvPicPr>
                  <p:nvPr/>
                </p:nvPicPr>
                <p:blipFill>
                  <a:blip r:embed="rId17">
                    <a:clrChange>
                      <a:clrFrom>
                        <a:srgbClr val="DADBDD"/>
                      </a:clrFrom>
                      <a:clrTo>
                        <a:srgbClr val="DADBDD">
                          <a:alpha val="0"/>
                        </a:srgbClr>
                      </a:clrTo>
                    </a:clrChange>
                  </a:blip>
                  <a:srcRect l="20914" t="16994" r="24248" b="13333"/>
                  <a:stretch>
                    <a:fillRect/>
                  </a:stretch>
                </p:blipFill>
                <p:spPr bwMode="auto">
                  <a:xfrm>
                    <a:off x="2589882" y="2591771"/>
                    <a:ext cx="449312" cy="63891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61" name="Picture 532"/>
                  <p:cNvPicPr>
                    <a:picLocks noChangeAspect="1" noChangeArrowheads="1"/>
                  </p:cNvPicPr>
                  <p:nvPr/>
                </p:nvPicPr>
                <p:blipFill>
                  <a:blip r:embed="rId3">
                    <a:clrChange>
                      <a:clrFrom>
                        <a:srgbClr val="DADBDD"/>
                      </a:clrFrom>
                      <a:clrTo>
                        <a:srgbClr val="DADBDD">
                          <a:alpha val="0"/>
                        </a:srgbClr>
                      </a:clrTo>
                    </a:clrChange>
                    <a:duotone>
                      <a:schemeClr val="accent1">
                        <a:shade val="45000"/>
                        <a:satMod val="135000"/>
                      </a:schemeClr>
                      <a:prstClr val="white"/>
                    </a:duotone>
                    <a:lum bright="17000"/>
                  </a:blip>
                  <a:srcRect/>
                  <a:stretch>
                    <a:fillRect/>
                  </a:stretch>
                </p:blipFill>
                <p:spPr bwMode="auto">
                  <a:xfrm>
                    <a:off x="2800352" y="2886076"/>
                    <a:ext cx="228600" cy="357776"/>
                  </a:xfrm>
                  <a:prstGeom prst="rect">
                    <a:avLst/>
                  </a:prstGeom>
                  <a:noFill/>
                  <a:ln w="9525">
                    <a:noFill/>
                    <a:miter lim="800000"/>
                    <a:headEnd/>
                    <a:tailEnd/>
                  </a:ln>
                  <a:effectLst>
                    <a:outerShdw blurRad="50800" dist="38100" dir="5400000" algn="t" rotWithShape="0">
                      <a:prstClr val="black">
                        <a:alpha val="40000"/>
                      </a:prstClr>
                    </a:outerShdw>
                  </a:effectLst>
                </p:spPr>
              </p:pic>
            </p:grpSp>
            <p:pic>
              <p:nvPicPr>
                <p:cNvPr id="263" name="Rectangle 6"/>
                <p:cNvPicPr>
                  <a:picLocks noChangeAspect="1" noChangeArrowheads="1"/>
                </p:cNvPicPr>
                <p:nvPr/>
              </p:nvPicPr>
              <p:blipFill>
                <a:blip r:embed="rId17">
                  <a:clrChange>
                    <a:clrFrom>
                      <a:srgbClr val="DADBDD"/>
                    </a:clrFrom>
                    <a:clrTo>
                      <a:srgbClr val="DADBDD">
                        <a:alpha val="0"/>
                      </a:srgbClr>
                    </a:clrTo>
                  </a:clrChange>
                </a:blip>
                <a:srcRect l="20914" t="16994" r="24248" b="13333"/>
                <a:stretch>
                  <a:fillRect/>
                </a:stretch>
              </p:blipFill>
              <p:spPr bwMode="auto">
                <a:xfrm>
                  <a:off x="2630778" y="3571340"/>
                  <a:ext cx="449312" cy="638916"/>
                </a:xfrm>
                <a:prstGeom prst="rect">
                  <a:avLst/>
                </a:prstGeom>
                <a:noFill/>
                <a:ln w="9525">
                  <a:noFill/>
                  <a:miter lim="800000"/>
                  <a:headEnd/>
                  <a:tailEnd/>
                </a:ln>
                <a:effectLst>
                  <a:outerShdw blurRad="50800" dist="38100" dir="5400000" algn="t" rotWithShape="0">
                    <a:prstClr val="black">
                      <a:alpha val="40000"/>
                    </a:prstClr>
                  </a:outerShdw>
                </a:effectLst>
              </p:spPr>
            </p:pic>
          </p:grpSp>
          <p:pic>
            <p:nvPicPr>
              <p:cNvPr id="264" name="Picture 532"/>
              <p:cNvPicPr>
                <a:picLocks noChangeAspect="1" noChangeArrowheads="1"/>
              </p:cNvPicPr>
              <p:nvPr/>
            </p:nvPicPr>
            <p:blipFill>
              <a:blip r:embed="rId3">
                <a:clrChange>
                  <a:clrFrom>
                    <a:srgbClr val="DADBDD"/>
                  </a:clrFrom>
                  <a:clrTo>
                    <a:srgbClr val="DADBDD">
                      <a:alpha val="0"/>
                    </a:srgbClr>
                  </a:clrTo>
                </a:clrChange>
                <a:duotone>
                  <a:schemeClr val="accent1">
                    <a:shade val="45000"/>
                    <a:satMod val="135000"/>
                  </a:schemeClr>
                  <a:prstClr val="white"/>
                </a:duotone>
                <a:lum bright="17000"/>
              </a:blip>
              <a:srcRect/>
              <a:stretch>
                <a:fillRect/>
              </a:stretch>
            </p:blipFill>
            <p:spPr bwMode="auto">
              <a:xfrm>
                <a:off x="2840669" y="3866190"/>
                <a:ext cx="228600" cy="357776"/>
              </a:xfrm>
              <a:prstGeom prst="rect">
                <a:avLst/>
              </a:prstGeom>
              <a:noFill/>
              <a:ln w="9525">
                <a:noFill/>
                <a:miter lim="800000"/>
                <a:headEnd/>
                <a:tailEnd/>
              </a:ln>
              <a:effectLst>
                <a:outerShdw blurRad="50800" dist="38100" dir="5400000" algn="t" rotWithShape="0">
                  <a:prstClr val="black">
                    <a:alpha val="40000"/>
                  </a:prstClr>
                </a:outerShdw>
              </a:effectLst>
            </p:spPr>
          </p:pic>
        </p:grpSp>
      </p:grpSp>
      <p:sp>
        <p:nvSpPr>
          <p:cNvPr id="122" name="Title 121"/>
          <p:cNvSpPr>
            <a:spLocks noGrp="1"/>
          </p:cNvSpPr>
          <p:nvPr>
            <p:ph type="title"/>
          </p:nvPr>
        </p:nvSpPr>
        <p:spPr>
          <a:xfrm>
            <a:off x="334963" y="277813"/>
            <a:ext cx="8382000" cy="942975"/>
          </a:xfrm>
        </p:spPr>
        <p:txBody>
          <a:bodyPr/>
          <a:lstStyle/>
          <a:p>
            <a:pPr defTabSz="914363" eaLnBrk="1" fontAlgn="auto" hangingPunct="1">
              <a:spcAft>
                <a:spcPts val="0"/>
              </a:spcAft>
              <a:defRPr/>
            </a:pPr>
            <a:r>
              <a:rPr sz="3800"/>
              <a:t>Litware Inc. Architecture</a:t>
            </a:r>
            <a:r>
              <a:rPr sz="4000"/>
              <a:t/>
            </a:r>
            <a:br>
              <a:rPr sz="4000"/>
            </a:br>
            <a:r>
              <a:rPr sz="2800">
                <a:solidFill>
                  <a:schemeClr val="accent1">
                    <a:lumMod val="20000"/>
                    <a:lumOff val="80000"/>
                  </a:schemeClr>
                </a:solidFill>
              </a:rPr>
              <a:t>Exchange, SharePoint, OCS and Communicator</a:t>
            </a:r>
          </a:p>
        </p:txBody>
      </p:sp>
      <p:cxnSp>
        <p:nvCxnSpPr>
          <p:cNvPr id="154" name="Straight Connector 153"/>
          <p:cNvCxnSpPr>
            <a:stCxn id="0" idx="1"/>
            <a:endCxn id="0" idx="3"/>
          </p:cNvCxnSpPr>
          <p:nvPr/>
        </p:nvCxnSpPr>
        <p:spPr bwMode="auto">
          <a:xfrm rot="10800000">
            <a:off x="5434013" y="2563813"/>
            <a:ext cx="357187" cy="1587"/>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63" name="Straight Connector 162"/>
          <p:cNvCxnSpPr>
            <a:stCxn id="0" idx="1"/>
            <a:endCxn id="0" idx="3"/>
          </p:cNvCxnSpPr>
          <p:nvPr/>
        </p:nvCxnSpPr>
        <p:spPr bwMode="auto">
          <a:xfrm rot="10800000" flipV="1">
            <a:off x="5434013" y="2563813"/>
            <a:ext cx="357187" cy="2020887"/>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pic>
        <p:nvPicPr>
          <p:cNvPr id="174" name="Picture 532"/>
          <p:cNvPicPr>
            <a:picLocks noChangeAspect="1" noChangeArrowheads="1"/>
          </p:cNvPicPr>
          <p:nvPr/>
        </p:nvPicPr>
        <p:blipFill>
          <a:blip r:embed="rId3">
            <a:clrChange>
              <a:clrFrom>
                <a:srgbClr val="DADBDD"/>
              </a:clrFrom>
              <a:clrTo>
                <a:srgbClr val="DADBDD">
                  <a:alpha val="0"/>
                </a:srgbClr>
              </a:clrTo>
            </a:clrChange>
            <a:duotone>
              <a:schemeClr val="accent1">
                <a:shade val="45000"/>
                <a:satMod val="135000"/>
              </a:schemeClr>
              <a:prstClr val="white"/>
            </a:duotone>
            <a:lum bright="17000"/>
          </a:blip>
          <a:srcRect/>
          <a:stretch>
            <a:fillRect/>
          </a:stretch>
        </p:blipFill>
        <p:spPr bwMode="auto">
          <a:xfrm>
            <a:off x="2708765" y="1698054"/>
            <a:ext cx="499665" cy="782013"/>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78" name="Straight Connector 177"/>
          <p:cNvCxnSpPr>
            <a:stCxn id="100" idx="1"/>
            <a:endCxn id="0" idx="0"/>
          </p:cNvCxnSpPr>
          <p:nvPr/>
        </p:nvCxnSpPr>
        <p:spPr bwMode="auto">
          <a:xfrm rot="10800000">
            <a:off x="1992313" y="2181225"/>
            <a:ext cx="163512" cy="1490663"/>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85" name="Straight Connector 184"/>
          <p:cNvCxnSpPr>
            <a:stCxn id="174" idx="3"/>
            <a:endCxn id="0" idx="1"/>
          </p:cNvCxnSpPr>
          <p:nvPr/>
        </p:nvCxnSpPr>
        <p:spPr bwMode="auto">
          <a:xfrm>
            <a:off x="3208338" y="2089150"/>
            <a:ext cx="747712" cy="474663"/>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93" name="Straight Connector 192"/>
          <p:cNvCxnSpPr>
            <a:endCxn id="0" idx="3"/>
          </p:cNvCxnSpPr>
          <p:nvPr/>
        </p:nvCxnSpPr>
        <p:spPr bwMode="auto">
          <a:xfrm rot="10800000" flipV="1">
            <a:off x="3448050" y="3405188"/>
            <a:ext cx="2392363" cy="304800"/>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sp>
        <p:nvSpPr>
          <p:cNvPr id="117" name="Rounded Rectangle 116"/>
          <p:cNvSpPr/>
          <p:nvPr/>
        </p:nvSpPr>
        <p:spPr bwMode="auto">
          <a:xfrm>
            <a:off x="3956519" y="164997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SharePoint</a:t>
            </a:r>
            <a:br>
              <a:rPr lang="en-US" sz="1400" dirty="0">
                <a:solidFill>
                  <a:schemeClr val="tx1"/>
                </a:solidFill>
              </a:rPr>
            </a:br>
            <a:r>
              <a:rPr lang="en-US" sz="1400" dirty="0">
                <a:solidFill>
                  <a:schemeClr val="tx1"/>
                </a:solidFill>
              </a:rPr>
              <a:t>Server</a:t>
            </a:r>
          </a:p>
        </p:txBody>
      </p:sp>
      <p:sp>
        <p:nvSpPr>
          <p:cNvPr id="118" name="Rounded Rectangle 117"/>
          <p:cNvSpPr/>
          <p:nvPr/>
        </p:nvSpPr>
        <p:spPr bwMode="auto">
          <a:xfrm>
            <a:off x="5791284" y="164997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Exchange </a:t>
            </a:r>
            <a:br>
              <a:rPr lang="en-US" sz="1400" dirty="0">
                <a:solidFill>
                  <a:schemeClr val="tx1"/>
                </a:solidFill>
              </a:rPr>
            </a:br>
            <a:r>
              <a:rPr lang="en-US" sz="1400" dirty="0">
                <a:solidFill>
                  <a:schemeClr val="tx1"/>
                </a:solidFill>
              </a:rPr>
              <a:t>Server 2007</a:t>
            </a:r>
          </a:p>
        </p:txBody>
      </p:sp>
      <p:sp>
        <p:nvSpPr>
          <p:cNvPr id="119" name="Rounded Rectangle 118"/>
          <p:cNvSpPr/>
          <p:nvPr/>
        </p:nvSpPr>
        <p:spPr bwMode="auto">
          <a:xfrm>
            <a:off x="5794755" y="3669760"/>
            <a:ext cx="1474705"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OCS</a:t>
            </a:r>
            <a:br>
              <a:rPr lang="en-US" sz="1400" dirty="0">
                <a:solidFill>
                  <a:schemeClr val="tx1"/>
                </a:solidFill>
              </a:rPr>
            </a:br>
            <a:r>
              <a:rPr lang="en-US" sz="1400" dirty="0">
                <a:solidFill>
                  <a:schemeClr val="tx1"/>
                </a:solidFill>
              </a:rPr>
              <a:t>Speech Server</a:t>
            </a:r>
          </a:p>
        </p:txBody>
      </p:sp>
      <p:sp>
        <p:nvSpPr>
          <p:cNvPr id="116" name="Rounded Rectangle 115"/>
          <p:cNvSpPr/>
          <p:nvPr/>
        </p:nvSpPr>
        <p:spPr bwMode="auto">
          <a:xfrm>
            <a:off x="3956519" y="3669760"/>
            <a:ext cx="1478177" cy="1828801"/>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Office</a:t>
            </a:r>
            <a:br>
              <a:rPr lang="en-US" sz="1400" dirty="0">
                <a:solidFill>
                  <a:schemeClr val="tx1"/>
                </a:solidFill>
              </a:rPr>
            </a:br>
            <a:r>
              <a:rPr lang="en-US" sz="1400" dirty="0">
                <a:solidFill>
                  <a:schemeClr val="tx1"/>
                </a:solidFill>
              </a:rPr>
              <a:t>Communications Server 2007</a:t>
            </a:r>
          </a:p>
        </p:txBody>
      </p:sp>
      <p:grpSp>
        <p:nvGrpSpPr>
          <p:cNvPr id="52276" name="Group 68"/>
          <p:cNvGrpSpPr>
            <a:grpSpLocks/>
          </p:cNvGrpSpPr>
          <p:nvPr/>
        </p:nvGrpSpPr>
        <p:grpSpPr bwMode="auto">
          <a:xfrm>
            <a:off x="3965575" y="5722938"/>
            <a:ext cx="3306763" cy="982662"/>
            <a:chOff x="4177145" y="5867400"/>
            <a:chExt cx="4191000" cy="1067326"/>
          </a:xfrm>
        </p:grpSpPr>
        <p:sp>
          <p:nvSpPr>
            <p:cNvPr id="83" name="Rounded Rectangle 82"/>
            <p:cNvSpPr/>
            <p:nvPr/>
          </p:nvSpPr>
          <p:spPr bwMode="auto">
            <a:xfrm>
              <a:off x="4177145" y="5867400"/>
              <a:ext cx="4191000" cy="9906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r>
                <a:rPr lang="en-US" sz="1400" dirty="0">
                  <a:solidFill>
                    <a:schemeClr val="tx1"/>
                  </a:solidFill>
                </a:rPr>
                <a:t>Information Worker (UC endpoints)</a:t>
              </a:r>
            </a:p>
          </p:txBody>
        </p:sp>
        <p:sp>
          <p:nvSpPr>
            <p:cNvPr id="52320" name="TextBox 238"/>
            <p:cNvSpPr txBox="1">
              <a:spLocks noChangeArrowheads="1"/>
            </p:cNvSpPr>
            <p:nvPr/>
          </p:nvSpPr>
          <p:spPr bwMode="auto">
            <a:xfrm>
              <a:off x="5361050" y="6616823"/>
              <a:ext cx="1747509" cy="317903"/>
            </a:xfrm>
            <a:prstGeom prst="rect">
              <a:avLst/>
            </a:prstGeom>
            <a:noFill/>
            <a:ln w="9525">
              <a:noFill/>
              <a:miter lim="800000"/>
              <a:headEnd/>
              <a:tailEnd/>
            </a:ln>
          </p:spPr>
          <p:txBody>
            <a:bodyPr wrap="none">
              <a:spAutoFit/>
            </a:bodyPr>
            <a:lstStyle/>
            <a:p>
              <a:pPr algn="ctr"/>
              <a:r>
                <a:rPr lang="en-US" sz="900" dirty="0">
                  <a:latin typeface="Segoe"/>
                </a:rPr>
                <a:t>Office Communicator Devices</a:t>
              </a:r>
            </a:p>
          </p:txBody>
        </p:sp>
      </p:grpSp>
      <p:pic>
        <p:nvPicPr>
          <p:cNvPr id="225" name="Picture 85" descr="load"/>
          <p:cNvPicPr>
            <a:picLocks noChangeAspect="1" noChangeArrowheads="1"/>
          </p:cNvPicPr>
          <p:nvPr/>
        </p:nvPicPr>
        <p:blipFill>
          <a:blip r:embed="rId18">
            <a:duotone>
              <a:schemeClr val="accent1">
                <a:shade val="45000"/>
                <a:satMod val="135000"/>
              </a:schemeClr>
              <a:prstClr val="white"/>
            </a:duotone>
            <a:lum bright="33000"/>
          </a:blip>
          <a:stretch>
            <a:fillRect/>
          </a:stretch>
        </p:blipFill>
        <p:spPr bwMode="auto">
          <a:xfrm>
            <a:off x="3304194" y="4728955"/>
            <a:ext cx="778077" cy="337479"/>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2278" name="Group 261"/>
          <p:cNvGrpSpPr>
            <a:grpSpLocks/>
          </p:cNvGrpSpPr>
          <p:nvPr/>
        </p:nvGrpSpPr>
        <p:grpSpPr bwMode="auto">
          <a:xfrm>
            <a:off x="4432300" y="6021388"/>
            <a:ext cx="2474913" cy="492125"/>
            <a:chOff x="4435650" y="6097588"/>
            <a:chExt cx="2683477" cy="533400"/>
          </a:xfrm>
        </p:grpSpPr>
        <p:pic>
          <p:nvPicPr>
            <p:cNvPr id="246" name="Picture 162" descr="pbX phone 3"/>
            <p:cNvPicPr>
              <a:picLocks noChangeAspect="1" noChangeArrowheads="1"/>
            </p:cNvPicPr>
            <p:nvPr/>
          </p:nvPicPr>
          <p:blipFill>
            <a:blip r:embed="rId10">
              <a:clrChange>
                <a:clrFrom>
                  <a:srgbClr val="DADBDD"/>
                </a:clrFrom>
                <a:clrTo>
                  <a:srgbClr val="DADBDD">
                    <a:alpha val="0"/>
                  </a:srgbClr>
                </a:clrTo>
              </a:clrChange>
            </a:blip>
            <a:srcRect/>
            <a:stretch>
              <a:fillRect/>
            </a:stretch>
          </p:blipFill>
          <p:spPr bwMode="auto">
            <a:xfrm>
              <a:off x="4435650" y="6097588"/>
              <a:ext cx="256471" cy="533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7" name="Rectangle 5"/>
            <p:cNvPicPr>
              <a:picLocks noChangeAspect="1" noChangeArrowheads="1"/>
            </p:cNvPicPr>
            <p:nvPr/>
          </p:nvPicPr>
          <p:blipFill>
            <a:blip r:embed="rId9">
              <a:clrChange>
                <a:clrFrom>
                  <a:srgbClr val="DADBDD"/>
                </a:clrFrom>
                <a:clrTo>
                  <a:srgbClr val="DADBDD">
                    <a:alpha val="0"/>
                  </a:srgbClr>
                </a:clrTo>
              </a:clrChange>
            </a:blip>
            <a:srcRect l="12459" t="7713" r="7890" b="12709"/>
            <a:stretch>
              <a:fillRect/>
            </a:stretch>
          </p:blipFill>
          <p:spPr bwMode="auto">
            <a:xfrm>
              <a:off x="5313503" y="6114794"/>
              <a:ext cx="416550" cy="38370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48" name="Rectangle 19"/>
            <p:cNvPicPr>
              <a:picLocks noChangeAspect="1" noChangeArrowheads="1"/>
            </p:cNvPicPr>
            <p:nvPr/>
          </p:nvPicPr>
          <p:blipFill>
            <a:blip r:embed="rId19">
              <a:clrChange>
                <a:clrFrom>
                  <a:srgbClr val="DADBDD"/>
                </a:clrFrom>
                <a:clrTo>
                  <a:srgbClr val="DADBDD">
                    <a:alpha val="0"/>
                  </a:srgbClr>
                </a:clrTo>
              </a:clrChange>
            </a:blip>
            <a:srcRect/>
            <a:stretch>
              <a:fillRect/>
            </a:stretch>
          </p:blipFill>
          <p:spPr bwMode="auto">
            <a:xfrm>
              <a:off x="5735217" y="6140604"/>
              <a:ext cx="127375" cy="36477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50" name="Rectangle 8"/>
            <p:cNvPicPr>
              <a:picLocks noChangeAspect="1" noChangeArrowheads="1"/>
            </p:cNvPicPr>
            <p:nvPr/>
          </p:nvPicPr>
          <p:blipFill>
            <a:blip r:embed="rId12">
              <a:clrChange>
                <a:clrFrom>
                  <a:srgbClr val="DADBDD"/>
                </a:clrFrom>
                <a:clrTo>
                  <a:srgbClr val="DADBDD">
                    <a:alpha val="0"/>
                  </a:srgbClr>
                </a:clrTo>
              </a:clrChange>
            </a:blip>
            <a:srcRect/>
            <a:stretch>
              <a:fillRect/>
            </a:stretch>
          </p:blipFill>
          <p:spPr bwMode="auto">
            <a:xfrm>
              <a:off x="6845443" y="6164693"/>
              <a:ext cx="273684" cy="32520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53" name="Rectangle 5"/>
            <p:cNvPicPr>
              <a:picLocks noChangeAspect="1" noChangeArrowheads="1"/>
            </p:cNvPicPr>
            <p:nvPr/>
          </p:nvPicPr>
          <p:blipFill>
            <a:blip r:embed="rId9">
              <a:clrChange>
                <a:clrFrom>
                  <a:srgbClr val="DADBDD"/>
                </a:clrFrom>
                <a:clrTo>
                  <a:srgbClr val="DADBDD">
                    <a:alpha val="0"/>
                  </a:srgbClr>
                </a:clrTo>
              </a:clrChange>
            </a:blip>
            <a:srcRect l="12459" t="7713" r="7890" b="12709"/>
            <a:stretch>
              <a:fillRect/>
            </a:stretch>
          </p:blipFill>
          <p:spPr bwMode="auto">
            <a:xfrm>
              <a:off x="6446106" y="6109632"/>
              <a:ext cx="430320" cy="39574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314" name="Picture 256" descr="clip_image001"/>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5513201" y="6159195"/>
              <a:ext cx="166688" cy="142875"/>
            </a:xfrm>
            <a:prstGeom prst="rect">
              <a:avLst/>
            </a:prstGeom>
            <a:noFill/>
            <a:ln w="9525">
              <a:noFill/>
              <a:miter lim="800000"/>
              <a:headEnd/>
              <a:tailEnd/>
            </a:ln>
          </p:spPr>
        </p:pic>
        <p:pic>
          <p:nvPicPr>
            <p:cNvPr id="52315" name="Picture 257"/>
            <p:cNvPicPr>
              <a:picLocks noChangeAspect="1" noChangeArrowheads="1"/>
            </p:cNvPicPr>
            <p:nvPr/>
          </p:nvPicPr>
          <p:blipFill>
            <a:blip r:embed="rId21">
              <a:clrChange>
                <a:clrFrom>
                  <a:srgbClr val="FEF9FD"/>
                </a:clrFrom>
                <a:clrTo>
                  <a:srgbClr val="FEF9FD">
                    <a:alpha val="0"/>
                  </a:srgbClr>
                </a:clrTo>
              </a:clrChange>
            </a:blip>
            <a:srcRect/>
            <a:stretch>
              <a:fillRect/>
            </a:stretch>
          </p:blipFill>
          <p:spPr bwMode="auto">
            <a:xfrm>
              <a:off x="6655586" y="6159195"/>
              <a:ext cx="142875" cy="142875"/>
            </a:xfrm>
            <a:prstGeom prst="rect">
              <a:avLst/>
            </a:prstGeom>
            <a:noFill/>
            <a:ln w="9525">
              <a:noFill/>
              <a:miter lim="800000"/>
              <a:headEnd/>
              <a:tailEnd/>
            </a:ln>
          </p:spPr>
        </p:pic>
        <p:pic>
          <p:nvPicPr>
            <p:cNvPr id="52316" name="Picture 258" descr="clip_image001"/>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4552338" y="6121391"/>
              <a:ext cx="147638" cy="142875"/>
            </a:xfrm>
            <a:prstGeom prst="rect">
              <a:avLst/>
            </a:prstGeom>
            <a:noFill/>
            <a:ln w="9525">
              <a:noFill/>
              <a:miter lim="800000"/>
              <a:headEnd/>
              <a:tailEnd/>
            </a:ln>
          </p:spPr>
        </p:pic>
      </p:grpSp>
      <p:grpSp>
        <p:nvGrpSpPr>
          <p:cNvPr id="52279" name="Group 269"/>
          <p:cNvGrpSpPr>
            <a:grpSpLocks/>
          </p:cNvGrpSpPr>
          <p:nvPr/>
        </p:nvGrpSpPr>
        <p:grpSpPr bwMode="auto">
          <a:xfrm>
            <a:off x="4373563" y="2211388"/>
            <a:ext cx="631825" cy="866775"/>
            <a:chOff x="4449839" y="2357438"/>
            <a:chExt cx="466724" cy="640080"/>
          </a:xfrm>
        </p:grpSpPr>
        <p:pic>
          <p:nvPicPr>
            <p:cNvPr id="265" name="Rectangle 6"/>
            <p:cNvPicPr>
              <a:picLocks noChangeAspect="1" noChangeArrowheads="1"/>
            </p:cNvPicPr>
            <p:nvPr/>
          </p:nvPicPr>
          <p:blipFill>
            <a:blip r:embed="rId7">
              <a:clrChange>
                <a:clrFrom>
                  <a:srgbClr val="DADBDD"/>
                </a:clrFrom>
                <a:clrTo>
                  <a:srgbClr val="DADBDD">
                    <a:alpha val="0"/>
                  </a:srgbClr>
                </a:clrTo>
              </a:clrChange>
            </a:blip>
            <a:srcRect l="20914" t="16994" r="24248" b="13333"/>
            <a:stretch>
              <a:fillRect/>
            </a:stretch>
          </p:blipFill>
          <p:spPr bwMode="auto">
            <a:xfrm>
              <a:off x="4449839" y="2357438"/>
              <a:ext cx="447961" cy="64008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66" name="Down Arrow 265"/>
            <p:cNvSpPr/>
            <p:nvPr/>
          </p:nvSpPr>
          <p:spPr bwMode="auto">
            <a:xfrm>
              <a:off x="4753561" y="2753678"/>
              <a:ext cx="97332" cy="98474"/>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67" name="Down Arrow 266"/>
            <p:cNvSpPr/>
            <p:nvPr/>
          </p:nvSpPr>
          <p:spPr bwMode="auto">
            <a:xfrm flipV="1">
              <a:off x="4753561" y="2883804"/>
              <a:ext cx="97332" cy="98474"/>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68" name="Down Arrow 267"/>
            <p:cNvSpPr/>
            <p:nvPr/>
          </p:nvSpPr>
          <p:spPr bwMode="auto">
            <a:xfrm rot="5400000">
              <a:off x="4818660" y="2818726"/>
              <a:ext cx="97301" cy="98505"/>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sp>
          <p:nvSpPr>
            <p:cNvPr id="269" name="Down Arrow 268"/>
            <p:cNvSpPr/>
            <p:nvPr/>
          </p:nvSpPr>
          <p:spPr bwMode="auto">
            <a:xfrm rot="16200000">
              <a:off x="4688493" y="2818726"/>
              <a:ext cx="97301" cy="98505"/>
            </a:xfrm>
            <a:prstGeom prst="downArrow">
              <a:avLst/>
            </a:prstGeom>
            <a:solidFill>
              <a:schemeClr val="bg2">
                <a:lumMod val="10000"/>
                <a:lumOff val="9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grpSp>
      <p:sp>
        <p:nvSpPr>
          <p:cNvPr id="52280" name="TextBox 270"/>
          <p:cNvSpPr txBox="1">
            <a:spLocks noChangeArrowheads="1"/>
          </p:cNvSpPr>
          <p:nvPr/>
        </p:nvSpPr>
        <p:spPr bwMode="auto">
          <a:xfrm>
            <a:off x="4264025" y="3143250"/>
            <a:ext cx="914400" cy="261938"/>
          </a:xfrm>
          <a:prstGeom prst="rect">
            <a:avLst/>
          </a:prstGeom>
          <a:noFill/>
          <a:ln w="9525">
            <a:noFill/>
            <a:miter lim="800000"/>
            <a:headEnd/>
            <a:tailEnd/>
          </a:ln>
        </p:spPr>
        <p:txBody>
          <a:bodyPr>
            <a:spAutoFit/>
          </a:bodyPr>
          <a:lstStyle/>
          <a:p>
            <a:pPr algn="ctr"/>
            <a:r>
              <a:rPr lang="en-US" sz="1100" dirty="0">
                <a:latin typeface="Segoe"/>
              </a:rPr>
              <a:t>IT Portal</a:t>
            </a:r>
          </a:p>
        </p:txBody>
      </p:sp>
      <p:pic>
        <p:nvPicPr>
          <p:cNvPr id="52281" name="Picture 82" descr="envelope holder"/>
          <p:cNvPicPr>
            <a:picLocks noChangeAspect="1" noChangeArrowheads="1"/>
          </p:cNvPicPr>
          <p:nvPr/>
        </p:nvPicPr>
        <p:blipFill>
          <a:blip r:embed="rId23"/>
          <a:srcRect/>
          <a:stretch>
            <a:fillRect/>
          </a:stretch>
        </p:blipFill>
        <p:spPr bwMode="auto">
          <a:xfrm>
            <a:off x="6197600" y="2232025"/>
            <a:ext cx="658813" cy="792163"/>
          </a:xfrm>
          <a:prstGeom prst="rect">
            <a:avLst/>
          </a:prstGeom>
          <a:noFill/>
          <a:ln w="9525">
            <a:noFill/>
            <a:miter lim="800000"/>
            <a:headEnd/>
            <a:tailEnd/>
          </a:ln>
        </p:spPr>
      </p:pic>
      <p:sp>
        <p:nvSpPr>
          <p:cNvPr id="52282" name="TextBox 272"/>
          <p:cNvSpPr txBox="1">
            <a:spLocks noChangeArrowheads="1"/>
          </p:cNvSpPr>
          <p:nvPr/>
        </p:nvSpPr>
        <p:spPr bwMode="auto">
          <a:xfrm>
            <a:off x="6040438" y="3059113"/>
            <a:ext cx="995362" cy="430212"/>
          </a:xfrm>
          <a:prstGeom prst="rect">
            <a:avLst/>
          </a:prstGeom>
          <a:noFill/>
          <a:ln w="9525">
            <a:noFill/>
            <a:miter lim="800000"/>
            <a:headEnd/>
            <a:tailEnd/>
          </a:ln>
        </p:spPr>
        <p:txBody>
          <a:bodyPr>
            <a:spAutoFit/>
          </a:bodyPr>
          <a:lstStyle/>
          <a:p>
            <a:pPr algn="ctr"/>
            <a:r>
              <a:rPr lang="en-US" sz="1100" dirty="0">
                <a:latin typeface="Segoe"/>
              </a:rPr>
              <a:t>Messages,</a:t>
            </a:r>
            <a:br>
              <a:rPr lang="en-US" sz="1100" dirty="0">
                <a:latin typeface="Segoe"/>
              </a:rPr>
            </a:br>
            <a:r>
              <a:rPr lang="en-US" sz="1100" dirty="0">
                <a:latin typeface="Segoe"/>
              </a:rPr>
              <a:t>Calendar</a:t>
            </a:r>
          </a:p>
        </p:txBody>
      </p:sp>
      <p:sp>
        <p:nvSpPr>
          <p:cNvPr id="52283" name="TextBox 279"/>
          <p:cNvSpPr txBox="1">
            <a:spLocks noChangeArrowheads="1"/>
          </p:cNvSpPr>
          <p:nvPr/>
        </p:nvSpPr>
        <p:spPr bwMode="auto">
          <a:xfrm>
            <a:off x="6338888" y="5176838"/>
            <a:ext cx="390525" cy="261937"/>
          </a:xfrm>
          <a:prstGeom prst="rect">
            <a:avLst/>
          </a:prstGeom>
          <a:noFill/>
          <a:ln w="9525">
            <a:noFill/>
            <a:miter lim="800000"/>
            <a:headEnd/>
            <a:tailEnd/>
          </a:ln>
        </p:spPr>
        <p:txBody>
          <a:bodyPr wrap="none">
            <a:spAutoFit/>
          </a:bodyPr>
          <a:lstStyle/>
          <a:p>
            <a:pPr algn="ctr"/>
            <a:r>
              <a:rPr lang="en-US" sz="1100" dirty="0">
                <a:latin typeface="Segoe"/>
              </a:rPr>
              <a:t>IVR</a:t>
            </a:r>
          </a:p>
        </p:txBody>
      </p:sp>
      <p:cxnSp>
        <p:nvCxnSpPr>
          <p:cNvPr id="284" name="Straight Connector 283"/>
          <p:cNvCxnSpPr>
            <a:stCxn id="0" idx="1"/>
            <a:endCxn id="0" idx="0"/>
          </p:cNvCxnSpPr>
          <p:nvPr/>
        </p:nvCxnSpPr>
        <p:spPr bwMode="auto">
          <a:xfrm rot="10800000">
            <a:off x="1992313" y="5343525"/>
            <a:ext cx="477837" cy="3175"/>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grpSp>
        <p:nvGrpSpPr>
          <p:cNvPr id="52285" name="Group 201"/>
          <p:cNvGrpSpPr>
            <a:grpSpLocks/>
          </p:cNvGrpSpPr>
          <p:nvPr/>
        </p:nvGrpSpPr>
        <p:grpSpPr bwMode="auto">
          <a:xfrm>
            <a:off x="4410075" y="4378325"/>
            <a:ext cx="554038" cy="790575"/>
            <a:chOff x="3733800" y="3200400"/>
            <a:chExt cx="448056" cy="640080"/>
          </a:xfrm>
        </p:grpSpPr>
        <p:pic>
          <p:nvPicPr>
            <p:cNvPr id="288" name="Rectangle 6"/>
            <p:cNvPicPr>
              <a:picLocks noChangeAspect="1" noChangeArrowheads="1"/>
            </p:cNvPicPr>
            <p:nvPr/>
          </p:nvPicPr>
          <p:blipFill>
            <a:blip r:embed="rId7">
              <a:clrChange>
                <a:clrFrom>
                  <a:srgbClr val="DADBDD"/>
                </a:clrFrom>
                <a:clrTo>
                  <a:srgbClr val="DADBDD">
                    <a:alpha val="0"/>
                  </a:srgbClr>
                </a:clrTo>
              </a:clrChange>
            </a:blip>
            <a:srcRect l="20914" t="16994" r="24248" b="13333"/>
            <a:stretch>
              <a:fillRect/>
            </a:stretch>
          </p:blipFill>
          <p:spPr bwMode="auto">
            <a:xfrm>
              <a:off x="3733800" y="3200400"/>
              <a:ext cx="448056" cy="640080"/>
            </a:xfrm>
            <a:prstGeom prst="rect">
              <a:avLst/>
            </a:prstGeom>
            <a:ln>
              <a:noFill/>
            </a:ln>
            <a:effectLst>
              <a:outerShdw blurRad="50800" dist="38100" dir="5400000" algn="t" rotWithShape="0">
                <a:prstClr val="black">
                  <a:alpha val="40000"/>
                </a:prstClr>
              </a:outerShdw>
            </a:effectLst>
          </p:spPr>
        </p:pic>
        <p:pic>
          <p:nvPicPr>
            <p:cNvPr id="289" name="Picture 121" descr="anyversion-icon-32x32-32bit"/>
            <p:cNvPicPr>
              <a:picLocks noChangeAspect="1" noChangeArrowheads="1"/>
            </p:cNvPicPr>
            <p:nvPr/>
          </p:nvPicPr>
          <p:blipFill>
            <a:blip r:embed="rId24">
              <a:duotone>
                <a:schemeClr val="accent1">
                  <a:shade val="45000"/>
                  <a:satMod val="135000"/>
                </a:schemeClr>
                <a:prstClr val="white"/>
              </a:duotone>
              <a:lum bright="29000"/>
            </a:blip>
            <a:srcRect/>
            <a:stretch>
              <a:fillRect/>
            </a:stretch>
          </p:blipFill>
          <p:spPr bwMode="auto">
            <a:xfrm>
              <a:off x="3988599" y="3686180"/>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52286" name="Group 195"/>
          <p:cNvGrpSpPr>
            <a:grpSpLocks/>
          </p:cNvGrpSpPr>
          <p:nvPr/>
        </p:nvGrpSpPr>
        <p:grpSpPr bwMode="auto">
          <a:xfrm>
            <a:off x="6210300" y="4381500"/>
            <a:ext cx="601663" cy="782638"/>
            <a:chOff x="5833872" y="5029200"/>
            <a:chExt cx="490728" cy="640080"/>
          </a:xfrm>
        </p:grpSpPr>
        <p:pic>
          <p:nvPicPr>
            <p:cNvPr id="291" name="Rectangle 6"/>
            <p:cNvPicPr>
              <a:picLocks noChangeAspect="1" noChangeArrowheads="1"/>
            </p:cNvPicPr>
            <p:nvPr/>
          </p:nvPicPr>
          <p:blipFill>
            <a:blip r:embed="rId7">
              <a:clrChange>
                <a:clrFrom>
                  <a:srgbClr val="DADBDD"/>
                </a:clrFrom>
                <a:clrTo>
                  <a:srgbClr val="DADBDD">
                    <a:alpha val="0"/>
                  </a:srgbClr>
                </a:clrTo>
              </a:clrChange>
            </a:blip>
            <a:srcRect l="20914" t="16994" r="24248" b="13333"/>
            <a:stretch>
              <a:fillRect/>
            </a:stretch>
          </p:blipFill>
          <p:spPr bwMode="auto">
            <a:xfrm>
              <a:off x="5833872" y="5029200"/>
              <a:ext cx="447999" cy="64008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92" name="Oval Callout 291"/>
            <p:cNvSpPr/>
            <p:nvPr/>
          </p:nvSpPr>
          <p:spPr bwMode="auto">
            <a:xfrm rot="20903624">
              <a:off x="6066935" y="5526463"/>
              <a:ext cx="257665" cy="119447"/>
            </a:xfrm>
            <a:prstGeom prst="wedgeEllipseCallout">
              <a:avLst/>
            </a:prstGeom>
            <a:solidFill>
              <a:schemeClr val="accent1">
                <a:lumMod val="20000"/>
                <a:lumOff val="80000"/>
              </a:schemeClr>
            </a:solidFill>
            <a:ln w="6350" cap="flat" cmpd="sng" algn="ctr">
              <a:solidFill>
                <a:schemeClr val="bg2">
                  <a:lumMod val="25000"/>
                  <a:lumOff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en-US" sz="1000" dirty="0">
                <a:solidFill>
                  <a:schemeClr val="tx1">
                    <a:alpha val="100000"/>
                  </a:schemeClr>
                </a:solidFill>
                <a:latin typeface="Arial"/>
              </a:endParaRPr>
            </a:p>
          </p:txBody>
        </p:sp>
      </p:grpSp>
      <p:sp>
        <p:nvSpPr>
          <p:cNvPr id="103" name="Rectangle 102"/>
          <p:cNvSpPr/>
          <p:nvPr/>
        </p:nvSpPr>
        <p:spPr>
          <a:xfrm>
            <a:off x="289527" y="4872586"/>
            <a:ext cx="1752600" cy="914400"/>
          </a:xfrm>
          <a:prstGeom prst="rect">
            <a:avLst/>
          </a:prstGeom>
          <a:no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r>
              <a:rPr lang="en-US" sz="1400" dirty="0">
                <a:solidFill>
                  <a:schemeClr val="tx1"/>
                </a:solidFill>
              </a:rPr>
              <a:t>PSTN and </a:t>
            </a:r>
            <a:br>
              <a:rPr lang="en-US" sz="1400" dirty="0">
                <a:solidFill>
                  <a:schemeClr val="tx1"/>
                </a:solidFill>
              </a:rPr>
            </a:br>
            <a:r>
              <a:rPr lang="en-US" sz="1400" dirty="0">
                <a:solidFill>
                  <a:schemeClr val="tx1"/>
                </a:solidFill>
              </a:rPr>
              <a:t>Mobile Phones</a:t>
            </a:r>
          </a:p>
        </p:txBody>
      </p:sp>
      <p:sp>
        <p:nvSpPr>
          <p:cNvPr id="104" name="Rectangle 103"/>
          <p:cNvSpPr/>
          <p:nvPr/>
        </p:nvSpPr>
        <p:spPr>
          <a:xfrm>
            <a:off x="289527" y="1710226"/>
            <a:ext cx="1752600" cy="914400"/>
          </a:xfrm>
          <a:prstGeom prst="rect">
            <a:avLst/>
          </a:prstGeom>
          <a:no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r>
              <a:rPr lang="en-US" sz="1400" dirty="0">
                <a:solidFill>
                  <a:schemeClr val="tx1"/>
                </a:solidFill>
              </a:rPr>
              <a:t>Remote</a:t>
            </a:r>
          </a:p>
          <a:p>
            <a:pPr algn="ctr" defTabSz="1096963">
              <a:lnSpc>
                <a:spcPct val="90000"/>
              </a:lnSpc>
              <a:defRPr/>
            </a:pPr>
            <a:r>
              <a:rPr lang="en-US" sz="1400" dirty="0">
                <a:solidFill>
                  <a:schemeClr val="tx1"/>
                </a:solidFill>
              </a:rPr>
              <a:t>Workers</a:t>
            </a:r>
          </a:p>
        </p:txBody>
      </p:sp>
      <p:sp>
        <p:nvSpPr>
          <p:cNvPr id="105" name="Rectangle 104"/>
          <p:cNvSpPr/>
          <p:nvPr/>
        </p:nvSpPr>
        <p:spPr>
          <a:xfrm>
            <a:off x="289527" y="3234226"/>
            <a:ext cx="1752600" cy="914400"/>
          </a:xfrm>
          <a:prstGeom prst="rect">
            <a:avLst/>
          </a:prstGeom>
          <a:no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r>
              <a:rPr lang="en-US" sz="1400" dirty="0">
                <a:solidFill>
                  <a:schemeClr val="tx1"/>
                </a:solidFill>
              </a:rPr>
              <a:t>Federated Businesses</a:t>
            </a:r>
          </a:p>
        </p:txBody>
      </p:sp>
      <p:pic>
        <p:nvPicPr>
          <p:cNvPr id="100" name="Picture 532"/>
          <p:cNvPicPr>
            <a:picLocks noChangeAspect="1" noChangeArrowheads="1"/>
          </p:cNvPicPr>
          <p:nvPr/>
        </p:nvPicPr>
        <p:blipFill>
          <a:blip r:embed="rId3">
            <a:clrChange>
              <a:clrFrom>
                <a:srgbClr val="DADBDD"/>
              </a:clrFrom>
              <a:clrTo>
                <a:srgbClr val="DADBDD">
                  <a:alpha val="0"/>
                </a:srgbClr>
              </a:clrTo>
            </a:clrChange>
            <a:duotone>
              <a:schemeClr val="accent1">
                <a:shade val="45000"/>
                <a:satMod val="135000"/>
              </a:schemeClr>
              <a:prstClr val="white"/>
            </a:duotone>
            <a:lum bright="17000"/>
          </a:blip>
          <a:srcRect/>
          <a:stretch>
            <a:fillRect/>
          </a:stretch>
        </p:blipFill>
        <p:spPr bwMode="auto">
          <a:xfrm>
            <a:off x="2155149" y="3281148"/>
            <a:ext cx="499665" cy="782013"/>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09" name="Straight Connector 108"/>
          <p:cNvCxnSpPr/>
          <p:nvPr/>
        </p:nvCxnSpPr>
        <p:spPr bwMode="auto">
          <a:xfrm rot="16200000" flipH="1">
            <a:off x="6382544" y="5591969"/>
            <a:ext cx="1905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10" name="Straight Connector 109"/>
          <p:cNvCxnSpPr/>
          <p:nvPr/>
        </p:nvCxnSpPr>
        <p:spPr bwMode="auto">
          <a:xfrm rot="16200000" flipH="1">
            <a:off x="4641057" y="5604669"/>
            <a:ext cx="190500" cy="1587"/>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cxnSp>
        <p:nvCxnSpPr>
          <p:cNvPr id="111" name="Straight Connector 110"/>
          <p:cNvCxnSpPr/>
          <p:nvPr/>
        </p:nvCxnSpPr>
        <p:spPr bwMode="auto">
          <a:xfrm rot="16200000" flipH="1">
            <a:off x="2899569" y="5617369"/>
            <a:ext cx="1905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287338"/>
            <a:ext cx="8382000" cy="527050"/>
          </a:xfrm>
        </p:spPr>
        <p:txBody>
          <a:bodyPr/>
          <a:lstStyle/>
          <a:p>
            <a:pPr defTabSz="914363" eaLnBrk="1" fontAlgn="auto" hangingPunct="1">
              <a:spcAft>
                <a:spcPts val="0"/>
              </a:spcAft>
              <a:defRPr/>
            </a:pPr>
            <a:r>
              <a:rPr sz="3800"/>
              <a:t>The Litware Inc. Control Room</a:t>
            </a:r>
          </a:p>
        </p:txBody>
      </p:sp>
      <p:sp>
        <p:nvSpPr>
          <p:cNvPr id="54274" name="Text Placeholder 5"/>
          <p:cNvSpPr>
            <a:spLocks noGrp="1"/>
          </p:cNvSpPr>
          <p:nvPr>
            <p:ph type="body" sz="quarter" idx="10"/>
          </p:nvPr>
        </p:nvSpPr>
        <p:spPr>
          <a:xfrm>
            <a:off x="381000" y="1524000"/>
            <a:ext cx="8382000" cy="3905250"/>
          </a:xfrm>
        </p:spPr>
        <p:txBody>
          <a:bodyPr/>
          <a:lstStyle/>
          <a:p>
            <a:pPr marL="457200" indent="-457200" eaLnBrk="1" hangingPunct="1">
              <a:spcAft>
                <a:spcPts val="600"/>
              </a:spcAft>
            </a:pPr>
            <a:r>
              <a:rPr lang="en-US" sz="2800" dirty="0" smtClean="0"/>
              <a:t>A SharePoint server dashboard application</a:t>
            </a:r>
          </a:p>
          <a:p>
            <a:pPr marL="457200" indent="-457200" eaLnBrk="1" hangingPunct="1">
              <a:spcAft>
                <a:spcPts val="600"/>
              </a:spcAft>
            </a:pPr>
            <a:r>
              <a:rPr lang="en-US" sz="2800" dirty="0" smtClean="0"/>
              <a:t>Consolidates information of the branches</a:t>
            </a:r>
          </a:p>
          <a:p>
            <a:pPr marL="862013" lvl="1" indent="-404813" eaLnBrk="1" hangingPunct="1">
              <a:spcAft>
                <a:spcPts val="600"/>
              </a:spcAft>
            </a:pPr>
            <a:r>
              <a:rPr lang="en-US" sz="2400" dirty="0" smtClean="0"/>
              <a:t>Server health status </a:t>
            </a:r>
          </a:p>
          <a:p>
            <a:pPr marL="862013" lvl="1" indent="-404813" eaLnBrk="1" hangingPunct="1">
              <a:spcAft>
                <a:spcPts val="600"/>
              </a:spcAft>
            </a:pPr>
            <a:r>
              <a:rPr lang="en-US" sz="2400" dirty="0" smtClean="0"/>
              <a:t>Staffing schedules</a:t>
            </a:r>
          </a:p>
          <a:p>
            <a:pPr marL="862013" lvl="1" indent="-404813" eaLnBrk="1" hangingPunct="1">
              <a:spcAft>
                <a:spcPts val="600"/>
              </a:spcAft>
            </a:pPr>
            <a:r>
              <a:rPr lang="en-US" sz="2400" dirty="0" smtClean="0"/>
              <a:t>Service Level Agreement status e-mails</a:t>
            </a:r>
          </a:p>
          <a:p>
            <a:pPr marL="457200" indent="-457200" eaLnBrk="1" hangingPunct="1">
              <a:spcAft>
                <a:spcPts val="600"/>
              </a:spcAft>
            </a:pPr>
            <a:r>
              <a:rPr lang="en-US" sz="2800" dirty="0" smtClean="0"/>
              <a:t>Provides access to </a:t>
            </a:r>
          </a:p>
          <a:p>
            <a:pPr marL="862013" lvl="1" indent="-404813" eaLnBrk="1" hangingPunct="1">
              <a:spcAft>
                <a:spcPts val="600"/>
              </a:spcAft>
            </a:pPr>
            <a:r>
              <a:rPr lang="en-US" sz="2400" dirty="0" smtClean="0"/>
              <a:t>Communications information</a:t>
            </a:r>
          </a:p>
          <a:p>
            <a:pPr marL="862013" lvl="1" indent="-404813" eaLnBrk="1" hangingPunct="1">
              <a:spcAft>
                <a:spcPts val="600"/>
              </a:spcAft>
            </a:pPr>
            <a:r>
              <a:rPr lang="en-US" sz="2400" dirty="0" smtClean="0"/>
              <a:t>Business processes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21"/>
          <p:cNvSpPr>
            <a:spLocks noGrp="1"/>
          </p:cNvSpPr>
          <p:nvPr>
            <p:ph type="title"/>
          </p:nvPr>
        </p:nvSpPr>
        <p:spPr>
          <a:xfrm>
            <a:off x="342900" y="287338"/>
            <a:ext cx="8382000" cy="914400"/>
          </a:xfrm>
        </p:spPr>
        <p:txBody>
          <a:bodyPr/>
          <a:lstStyle/>
          <a:p>
            <a:pPr defTabSz="914363" eaLnBrk="1" fontAlgn="auto" hangingPunct="1">
              <a:spcAft>
                <a:spcPts val="0"/>
              </a:spcAft>
              <a:defRPr/>
            </a:pPr>
            <a:r>
              <a:rPr sz="3800"/>
              <a:t>Litware Inc. Architecture </a:t>
            </a:r>
            <a:r>
              <a:rPr sz="4400"/>
              <a:t/>
            </a:r>
            <a:br>
              <a:rPr sz="4400"/>
            </a:br>
            <a:r>
              <a:rPr sz="2800">
                <a:solidFill>
                  <a:schemeClr val="accent1">
                    <a:lumMod val="20000"/>
                    <a:lumOff val="80000"/>
                  </a:schemeClr>
                </a:solidFill>
              </a:rPr>
              <a:t>Exchange, SharePoint, OCS and Communicator APIs</a:t>
            </a:r>
            <a:endParaRPr sz="3000">
              <a:solidFill>
                <a:schemeClr val="accent1">
                  <a:lumMod val="20000"/>
                  <a:lumOff val="80000"/>
                </a:schemeClr>
              </a:solidFill>
            </a:endParaRPr>
          </a:p>
        </p:txBody>
      </p:sp>
      <p:grpSp>
        <p:nvGrpSpPr>
          <p:cNvPr id="55298" name="Group 171"/>
          <p:cNvGrpSpPr>
            <a:grpSpLocks/>
          </p:cNvGrpSpPr>
          <p:nvPr/>
        </p:nvGrpSpPr>
        <p:grpSpPr bwMode="auto">
          <a:xfrm>
            <a:off x="3956050" y="1649413"/>
            <a:ext cx="1477963" cy="1828800"/>
            <a:chOff x="4190435" y="1767096"/>
            <a:chExt cx="1478177" cy="1828800"/>
          </a:xfrm>
        </p:grpSpPr>
        <p:sp>
          <p:nvSpPr>
            <p:cNvPr id="19" name="Rounded Rectangle 18"/>
            <p:cNvSpPr/>
            <p:nvPr/>
          </p:nvSpPr>
          <p:spPr bwMode="auto">
            <a:xfrm>
              <a:off x="4190435" y="176709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SharePoint</a:t>
              </a:r>
              <a:br>
                <a:rPr lang="en-US" sz="1400" dirty="0">
                  <a:solidFill>
                    <a:schemeClr val="tx1"/>
                  </a:solidFill>
                </a:rPr>
              </a:br>
              <a:r>
                <a:rPr lang="en-US" sz="1400" dirty="0">
                  <a:solidFill>
                    <a:schemeClr val="tx1"/>
                  </a:solidFill>
                </a:rPr>
                <a:t>Server</a:t>
              </a:r>
            </a:p>
          </p:txBody>
        </p:sp>
        <p:sp>
          <p:nvSpPr>
            <p:cNvPr id="20" name="TextBox 19"/>
            <p:cNvSpPr txBox="1"/>
            <p:nvPr/>
          </p:nvSpPr>
          <p:spPr>
            <a:xfrm>
              <a:off x="4363589" y="2555828"/>
              <a:ext cx="1164330" cy="676656"/>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524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indent="-396875" algn="ctr" defTabSz="1096963">
                <a:lnSpc>
                  <a:spcPct val="90000"/>
                </a:lnSpc>
                <a:buSzPct val="80000"/>
                <a:defRPr/>
              </a:pPr>
              <a:r>
                <a:rPr lang="en-US" sz="1400" dirty="0"/>
                <a:t>SharePoint</a:t>
              </a:r>
            </a:p>
            <a:p>
              <a:pPr indent="-396875" algn="ctr" defTabSz="1096963">
                <a:lnSpc>
                  <a:spcPct val="90000"/>
                </a:lnSpc>
                <a:buSzPct val="80000"/>
                <a:defRPr/>
              </a:pPr>
              <a:r>
                <a:rPr lang="en-US" sz="1400" dirty="0"/>
                <a:t>Web Parts</a:t>
              </a:r>
            </a:p>
          </p:txBody>
        </p:sp>
      </p:grpSp>
      <p:grpSp>
        <p:nvGrpSpPr>
          <p:cNvPr id="55299" name="Group 172"/>
          <p:cNvGrpSpPr>
            <a:grpSpLocks/>
          </p:cNvGrpSpPr>
          <p:nvPr/>
        </p:nvGrpSpPr>
        <p:grpSpPr bwMode="auto">
          <a:xfrm>
            <a:off x="5791200" y="1649413"/>
            <a:ext cx="1477963" cy="1828800"/>
            <a:chOff x="5770008" y="1767096"/>
            <a:chExt cx="1478177" cy="1828800"/>
          </a:xfrm>
        </p:grpSpPr>
        <p:sp>
          <p:nvSpPr>
            <p:cNvPr id="22" name="Rounded Rectangle 21"/>
            <p:cNvSpPr/>
            <p:nvPr/>
          </p:nvSpPr>
          <p:spPr bwMode="auto">
            <a:xfrm>
              <a:off x="5770008" y="1767096"/>
              <a:ext cx="1478177"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Exchange </a:t>
              </a:r>
              <a:br>
                <a:rPr lang="en-US" sz="1400" dirty="0">
                  <a:solidFill>
                    <a:schemeClr val="tx1"/>
                  </a:solidFill>
                </a:rPr>
              </a:br>
              <a:r>
                <a:rPr lang="en-US" sz="1400" dirty="0">
                  <a:solidFill>
                    <a:schemeClr val="tx1"/>
                  </a:solidFill>
                </a:rPr>
                <a:t>Server 2007</a:t>
              </a:r>
            </a:p>
          </p:txBody>
        </p:sp>
        <p:sp>
          <p:nvSpPr>
            <p:cNvPr id="23" name="TextBox 22"/>
            <p:cNvSpPr txBox="1"/>
            <p:nvPr/>
          </p:nvSpPr>
          <p:spPr>
            <a:xfrm>
              <a:off x="5964865" y="2555828"/>
              <a:ext cx="1164330" cy="676656"/>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524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indent="-396875" algn="ctr" defTabSz="1096963">
                <a:lnSpc>
                  <a:spcPct val="90000"/>
                </a:lnSpc>
                <a:buSzPct val="80000"/>
                <a:defRPr/>
              </a:pPr>
              <a:r>
                <a:rPr lang="en-US" sz="1400" dirty="0"/>
                <a:t>Exchange </a:t>
              </a:r>
            </a:p>
            <a:p>
              <a:pPr indent="-396875" algn="ctr" defTabSz="1096963">
                <a:lnSpc>
                  <a:spcPct val="90000"/>
                </a:lnSpc>
                <a:buSzPct val="80000"/>
                <a:defRPr/>
              </a:pPr>
              <a:r>
                <a:rPr lang="en-US" sz="1400" dirty="0"/>
                <a:t>Web </a:t>
              </a:r>
            </a:p>
            <a:p>
              <a:pPr indent="-396875" algn="ctr" defTabSz="1096963">
                <a:lnSpc>
                  <a:spcPct val="90000"/>
                </a:lnSpc>
                <a:buSzPct val="80000"/>
                <a:defRPr/>
              </a:pPr>
              <a:r>
                <a:rPr lang="en-US" sz="1400" dirty="0"/>
                <a:t>Services</a:t>
              </a:r>
            </a:p>
          </p:txBody>
        </p:sp>
      </p:grpSp>
      <p:grpSp>
        <p:nvGrpSpPr>
          <p:cNvPr id="55300" name="Group 168"/>
          <p:cNvGrpSpPr>
            <a:grpSpLocks/>
          </p:cNvGrpSpPr>
          <p:nvPr/>
        </p:nvGrpSpPr>
        <p:grpSpPr bwMode="auto">
          <a:xfrm>
            <a:off x="5794375" y="3670300"/>
            <a:ext cx="1474788" cy="1828800"/>
            <a:chOff x="5773479" y="3786880"/>
            <a:chExt cx="1474705" cy="1828800"/>
          </a:xfrm>
        </p:grpSpPr>
        <p:sp>
          <p:nvSpPr>
            <p:cNvPr id="25" name="Rounded Rectangle 24"/>
            <p:cNvSpPr/>
            <p:nvPr/>
          </p:nvSpPr>
          <p:spPr bwMode="auto">
            <a:xfrm>
              <a:off x="5773479" y="3786880"/>
              <a:ext cx="1474705" cy="18288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OCS</a:t>
              </a:r>
              <a:br>
                <a:rPr lang="en-US" sz="1400" dirty="0">
                  <a:solidFill>
                    <a:schemeClr val="tx1"/>
                  </a:solidFill>
                </a:rPr>
              </a:br>
              <a:r>
                <a:rPr lang="en-US" sz="1400" dirty="0">
                  <a:solidFill>
                    <a:schemeClr val="tx1"/>
                  </a:solidFill>
                </a:rPr>
                <a:t>Speech Server</a:t>
              </a:r>
            </a:p>
          </p:txBody>
        </p:sp>
        <p:sp>
          <p:nvSpPr>
            <p:cNvPr id="26" name="TextBox 25"/>
            <p:cNvSpPr txBox="1"/>
            <p:nvPr/>
          </p:nvSpPr>
          <p:spPr>
            <a:xfrm>
              <a:off x="5963253" y="4573699"/>
              <a:ext cx="1160561" cy="680483"/>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524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indent="-396875" algn="ctr" defTabSz="1096963">
                <a:lnSpc>
                  <a:spcPct val="90000"/>
                </a:lnSpc>
                <a:buSzPct val="80000"/>
                <a:defRPr/>
              </a:pPr>
              <a:r>
                <a:rPr lang="en-US" sz="1400" dirty="0"/>
                <a:t>Windows</a:t>
              </a:r>
            </a:p>
            <a:p>
              <a:pPr indent="-396875" algn="ctr" defTabSz="1096963">
                <a:lnSpc>
                  <a:spcPct val="90000"/>
                </a:lnSpc>
                <a:buSzPct val="80000"/>
                <a:defRPr/>
              </a:pPr>
              <a:r>
                <a:rPr lang="en-US" sz="1400" dirty="0"/>
                <a:t>Workflow</a:t>
              </a:r>
            </a:p>
          </p:txBody>
        </p:sp>
      </p:grpSp>
      <p:grpSp>
        <p:nvGrpSpPr>
          <p:cNvPr id="55301" name="Group 169"/>
          <p:cNvGrpSpPr>
            <a:grpSpLocks/>
          </p:cNvGrpSpPr>
          <p:nvPr/>
        </p:nvGrpSpPr>
        <p:grpSpPr bwMode="auto">
          <a:xfrm>
            <a:off x="3956050" y="3670300"/>
            <a:ext cx="1477963" cy="1828800"/>
            <a:chOff x="4190435" y="3786880"/>
            <a:chExt cx="1478177" cy="1828801"/>
          </a:xfrm>
        </p:grpSpPr>
        <p:sp>
          <p:nvSpPr>
            <p:cNvPr id="28" name="Rounded Rectangle 27"/>
            <p:cNvSpPr/>
            <p:nvPr/>
          </p:nvSpPr>
          <p:spPr bwMode="auto">
            <a:xfrm>
              <a:off x="4190435" y="3786880"/>
              <a:ext cx="1478177" cy="1828801"/>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54864" rIns="0" bIns="54864"/>
            <a:lstStyle/>
            <a:p>
              <a:pPr algn="ctr" defTabSz="1096963">
                <a:lnSpc>
                  <a:spcPct val="90000"/>
                </a:lnSpc>
                <a:defRPr/>
              </a:pPr>
              <a:r>
                <a:rPr lang="en-US" sz="1400" dirty="0">
                  <a:solidFill>
                    <a:schemeClr val="tx1"/>
                  </a:solidFill>
                </a:rPr>
                <a:t>Office</a:t>
              </a:r>
              <a:br>
                <a:rPr lang="en-US" sz="1400" dirty="0">
                  <a:solidFill>
                    <a:schemeClr val="tx1"/>
                  </a:solidFill>
                </a:rPr>
              </a:br>
              <a:r>
                <a:rPr lang="en-US" sz="1400" dirty="0">
                  <a:solidFill>
                    <a:schemeClr val="tx1"/>
                  </a:solidFill>
                </a:rPr>
                <a:t>Communications Server 2007</a:t>
              </a:r>
            </a:p>
          </p:txBody>
        </p:sp>
        <p:sp>
          <p:nvSpPr>
            <p:cNvPr id="29" name="TextBox 28"/>
            <p:cNvSpPr txBox="1"/>
            <p:nvPr/>
          </p:nvSpPr>
          <p:spPr>
            <a:xfrm>
              <a:off x="4333975" y="4575612"/>
              <a:ext cx="1164330" cy="676656"/>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524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indent="-396875" algn="ctr" defTabSz="1096963">
                <a:lnSpc>
                  <a:spcPct val="90000"/>
                </a:lnSpc>
                <a:buSzPct val="80000"/>
                <a:defRPr/>
              </a:pPr>
              <a:r>
                <a:rPr lang="en-US" sz="1400" dirty="0"/>
                <a:t>UC</a:t>
              </a:r>
            </a:p>
            <a:p>
              <a:pPr indent="-396875" algn="ctr" defTabSz="1096963">
                <a:lnSpc>
                  <a:spcPct val="90000"/>
                </a:lnSpc>
                <a:buSzPct val="80000"/>
                <a:defRPr/>
              </a:pPr>
              <a:r>
                <a:rPr lang="en-US" sz="1400" dirty="0"/>
                <a:t>Managed </a:t>
              </a:r>
            </a:p>
            <a:p>
              <a:pPr indent="-396875" algn="ctr" defTabSz="1096963">
                <a:lnSpc>
                  <a:spcPct val="90000"/>
                </a:lnSpc>
                <a:buSzPct val="80000"/>
                <a:defRPr/>
              </a:pPr>
              <a:r>
                <a:rPr lang="en-US" sz="1400" dirty="0"/>
                <a:t>API</a:t>
              </a:r>
            </a:p>
          </p:txBody>
        </p:sp>
      </p:grpSp>
      <p:grpSp>
        <p:nvGrpSpPr>
          <p:cNvPr id="55302" name="Group 68"/>
          <p:cNvGrpSpPr>
            <a:grpSpLocks/>
          </p:cNvGrpSpPr>
          <p:nvPr/>
        </p:nvGrpSpPr>
        <p:grpSpPr bwMode="auto">
          <a:xfrm>
            <a:off x="3965575" y="5730875"/>
            <a:ext cx="3306763" cy="928688"/>
            <a:chOff x="4177145" y="5867399"/>
            <a:chExt cx="4191000" cy="1199631"/>
          </a:xfrm>
        </p:grpSpPr>
        <p:sp>
          <p:nvSpPr>
            <p:cNvPr id="31" name="Rounded Rectangle 30"/>
            <p:cNvSpPr/>
            <p:nvPr/>
          </p:nvSpPr>
          <p:spPr bwMode="auto">
            <a:xfrm>
              <a:off x="4177145" y="5867399"/>
              <a:ext cx="4191000" cy="1181091"/>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lstStyle/>
            <a:p>
              <a:pPr algn="ctr" defTabSz="1096963">
                <a:lnSpc>
                  <a:spcPct val="90000"/>
                </a:lnSpc>
                <a:defRPr/>
              </a:pPr>
              <a:r>
                <a:rPr lang="en-US" sz="1400" dirty="0">
                  <a:solidFill>
                    <a:schemeClr val="tx1"/>
                  </a:solidFill>
                </a:rPr>
                <a:t>Information Worker (UC endpoints)</a:t>
              </a:r>
            </a:p>
          </p:txBody>
        </p:sp>
        <p:sp>
          <p:nvSpPr>
            <p:cNvPr id="55306" name="TextBox 31"/>
            <p:cNvSpPr txBox="1">
              <a:spLocks noChangeArrowheads="1"/>
            </p:cNvSpPr>
            <p:nvPr/>
          </p:nvSpPr>
          <p:spPr bwMode="auto">
            <a:xfrm>
              <a:off x="5361050" y="6749127"/>
              <a:ext cx="1747509" cy="317903"/>
            </a:xfrm>
            <a:prstGeom prst="rect">
              <a:avLst/>
            </a:prstGeom>
            <a:noFill/>
            <a:ln w="9525">
              <a:noFill/>
              <a:miter lim="800000"/>
              <a:headEnd/>
              <a:tailEnd/>
            </a:ln>
          </p:spPr>
          <p:txBody>
            <a:bodyPr wrap="none">
              <a:spAutoFit/>
            </a:bodyPr>
            <a:lstStyle/>
            <a:p>
              <a:pPr algn="ctr"/>
              <a:r>
                <a:rPr lang="en-US" sz="900" dirty="0">
                  <a:latin typeface="Segoe"/>
                </a:rPr>
                <a:t>Office Communicator Devices</a:t>
              </a:r>
            </a:p>
          </p:txBody>
        </p:sp>
        <p:sp>
          <p:nvSpPr>
            <p:cNvPr id="33" name="TextBox 32"/>
            <p:cNvSpPr txBox="1"/>
            <p:nvPr/>
          </p:nvSpPr>
          <p:spPr>
            <a:xfrm>
              <a:off x="4396188" y="6286506"/>
              <a:ext cx="3650700" cy="313057"/>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524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indent="-396875" algn="ctr" defTabSz="1096963">
                <a:lnSpc>
                  <a:spcPct val="90000"/>
                </a:lnSpc>
                <a:buSzPct val="80000"/>
                <a:defRPr/>
              </a:pPr>
              <a:r>
                <a:rPr lang="en-US" sz="1400" dirty="0"/>
                <a:t>Communicator Automation</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1052513"/>
          </a:xfrm>
        </p:spPr>
        <p:txBody>
          <a:bodyPr/>
          <a:lstStyle/>
          <a:p>
            <a:pPr defTabSz="914363" eaLnBrk="1" fontAlgn="auto" hangingPunct="1">
              <a:spcAft>
                <a:spcPts val="0"/>
              </a:spcAft>
              <a:defRPr/>
            </a:pPr>
            <a:r>
              <a:rPr sz="3800"/>
              <a:t>Software Powered Unified Communications</a:t>
            </a:r>
          </a:p>
        </p:txBody>
      </p:sp>
      <p:sp>
        <p:nvSpPr>
          <p:cNvPr id="57346" name="Content Placeholder 2"/>
          <p:cNvSpPr>
            <a:spLocks noGrp="1"/>
          </p:cNvSpPr>
          <p:nvPr>
            <p:ph idx="1"/>
          </p:nvPr>
        </p:nvSpPr>
        <p:spPr>
          <a:xfrm>
            <a:off x="381000" y="1524000"/>
            <a:ext cx="8382000" cy="4314825"/>
          </a:xfrm>
        </p:spPr>
        <p:txBody>
          <a:bodyPr/>
          <a:lstStyle/>
          <a:p>
            <a:pPr eaLnBrk="1" hangingPunct="1"/>
            <a:r>
              <a:rPr lang="en-US" sz="2800" dirty="0" smtClean="0"/>
              <a:t>SharePoint Web Parts</a:t>
            </a:r>
          </a:p>
          <a:p>
            <a:pPr marL="804863" lvl="1" indent="-401638" eaLnBrk="1" hangingPunct="1"/>
            <a:r>
              <a:rPr lang="en-US" sz="2400" dirty="0" smtClean="0"/>
              <a:t>To embed UC information in the LOB Portal app</a:t>
            </a:r>
          </a:p>
          <a:p>
            <a:pPr eaLnBrk="1" hangingPunct="1"/>
            <a:r>
              <a:rPr lang="en-US" sz="2800" dirty="0" smtClean="0"/>
              <a:t>Communicator Automation</a:t>
            </a:r>
          </a:p>
          <a:p>
            <a:pPr marL="804863" lvl="1" indent="-401638" eaLnBrk="1" hangingPunct="1"/>
            <a:r>
              <a:rPr lang="en-US" sz="2400" dirty="0" smtClean="0"/>
              <a:t>To enable presence and communications</a:t>
            </a:r>
          </a:p>
          <a:p>
            <a:pPr eaLnBrk="1" hangingPunct="1"/>
            <a:r>
              <a:rPr lang="en-US" sz="2800" dirty="0" smtClean="0"/>
              <a:t>Exchange Web Services</a:t>
            </a:r>
          </a:p>
          <a:p>
            <a:pPr marL="804863" lvl="1" indent="-401638" eaLnBrk="1" hangingPunct="1"/>
            <a:r>
              <a:rPr lang="en-US" sz="2400" dirty="0" smtClean="0"/>
              <a:t>To use data in the Exchange store</a:t>
            </a:r>
          </a:p>
          <a:p>
            <a:pPr eaLnBrk="1" hangingPunct="1"/>
            <a:r>
              <a:rPr lang="en-US" sz="2800" dirty="0" smtClean="0"/>
              <a:t>UC Managed API</a:t>
            </a:r>
          </a:p>
          <a:p>
            <a:pPr marL="804863" lvl="1" indent="-401638" eaLnBrk="1" hangingPunct="1"/>
            <a:r>
              <a:rPr lang="en-US" sz="2400" dirty="0" smtClean="0"/>
              <a:t>To enable communications services like bots</a:t>
            </a:r>
          </a:p>
          <a:p>
            <a:pPr eaLnBrk="1" hangingPunct="1"/>
            <a:r>
              <a:rPr lang="en-US" sz="2800" dirty="0" smtClean="0"/>
              <a:t>Windows Workflow Foundation</a:t>
            </a:r>
          </a:p>
          <a:p>
            <a:pPr marL="804863" lvl="1" indent="-401638" eaLnBrk="1" hangingPunct="1"/>
            <a:r>
              <a:rPr lang="en-US" sz="2400" dirty="0" smtClean="0"/>
              <a:t>To enable speech applications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End To End Demo</a:t>
            </a:r>
            <a:endParaRPr/>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dirty="0" smtClean="0"/>
              <a:t>The Litware Inc. Server Control Room</a:t>
            </a:r>
            <a:endParaRPr lang="en-US" dirty="0"/>
          </a:p>
        </p:txBody>
      </p:sp>
      <p:sp>
        <p:nvSpPr>
          <p:cNvPr id="13" name="Text Placeholder 12"/>
          <p:cNvSpPr>
            <a:spLocks noGrp="1"/>
          </p:cNvSpPr>
          <p:nvPr>
            <p:ph type="body" sz="quarter" idx="10"/>
          </p:nvPr>
        </p:nvSpPr>
        <p:spPr/>
        <p:txBody>
          <a:bodyPr rtlCol="0"/>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Embedding Presence</a:t>
            </a:r>
            <a:endParaRPr/>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sz="2800" dirty="0" smtClean="0"/>
              <a:t>Leveraging the Microsoft Presence Controls</a:t>
            </a:r>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338"/>
            <a:ext cx="8382000" cy="527050"/>
          </a:xfrm>
        </p:spPr>
        <p:txBody>
          <a:bodyPr/>
          <a:lstStyle/>
          <a:p>
            <a:pPr defTabSz="914363" eaLnBrk="1" fontAlgn="auto" hangingPunct="1">
              <a:spcAft>
                <a:spcPts val="0"/>
              </a:spcAft>
              <a:defRPr/>
            </a:pPr>
            <a:r>
              <a:rPr sz="3800"/>
              <a:t>Leveraging SharePoint Web Parts</a:t>
            </a:r>
          </a:p>
        </p:txBody>
      </p:sp>
      <p:pic>
        <p:nvPicPr>
          <p:cNvPr id="3" name="Picture 2"/>
          <p:cNvPicPr/>
          <p:nvPr/>
        </p:nvPicPr>
        <p:blipFill>
          <a:blip r:embed="rId2"/>
          <a:srcRect l="1218" t="1134" r="1884" b="1752"/>
          <a:stretch>
            <a:fillRect/>
          </a:stretch>
        </p:blipFill>
        <p:spPr bwMode="auto">
          <a:xfrm>
            <a:off x="1679511" y="1026367"/>
            <a:ext cx="5321932" cy="5211147"/>
          </a:xfrm>
          <a:prstGeom prst="roundRect">
            <a:avLst>
              <a:gd name="adj" fmla="val 1049"/>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eaLnBrk="1" fontAlgn="auto" hangingPunct="1">
              <a:spcAft>
                <a:spcPts val="0"/>
              </a:spcAft>
              <a:defRPr/>
            </a:pPr>
            <a:r>
              <a:rPr/>
              <a:t>Not presence enabled </a:t>
            </a:r>
          </a:p>
        </p:txBody>
      </p:sp>
      <p:pic>
        <p:nvPicPr>
          <p:cNvPr id="6" name="Picture 5"/>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eaLnBrk="1" fontAlgn="auto" hangingPunct="1">
              <a:spcAft>
                <a:spcPts val="0"/>
              </a:spcAft>
              <a:defRPr/>
            </a:pPr>
            <a:r>
              <a:rPr/>
              <a:t>Web part</a:t>
            </a:r>
          </a:p>
        </p:txBody>
      </p:sp>
      <p:pic>
        <p:nvPicPr>
          <p:cNvPr id="64514" name="Picture 3" descr="webpart.png"/>
          <p:cNvPicPr>
            <a:picLocks noChangeAspect="1"/>
          </p:cNvPicPr>
          <p:nvPr/>
        </p:nvPicPr>
        <p:blipFill>
          <a:blip r:embed="rId2"/>
          <a:srcRect t="3125" b="3125"/>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bwMode="auto">
          <a:xfrm>
            <a:off x="5847184" y="1147665"/>
            <a:ext cx="1679510" cy="279919"/>
          </a:xfrm>
          <a:prstGeom prst="rect">
            <a:avLst/>
          </a:prstGeom>
          <a:noFill/>
          <a:ln w="317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7" name="Rectangle 6"/>
          <p:cNvSpPr/>
          <p:nvPr/>
        </p:nvSpPr>
        <p:spPr bwMode="auto">
          <a:xfrm>
            <a:off x="5847184" y="2522376"/>
            <a:ext cx="1679510" cy="279919"/>
          </a:xfrm>
          <a:prstGeom prst="rect">
            <a:avLst/>
          </a:prstGeom>
          <a:noFill/>
          <a:ln w="317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 name="Rectangle 7"/>
          <p:cNvSpPr/>
          <p:nvPr/>
        </p:nvSpPr>
        <p:spPr bwMode="auto">
          <a:xfrm>
            <a:off x="5847184" y="3869094"/>
            <a:ext cx="1679510" cy="279919"/>
          </a:xfrm>
          <a:prstGeom prst="rect">
            <a:avLst/>
          </a:prstGeom>
          <a:noFill/>
          <a:ln w="317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352425" y="285750"/>
            <a:ext cx="8382000" cy="914400"/>
          </a:xfrm>
        </p:spPr>
        <p:txBody>
          <a:bodyPr/>
          <a:lstStyle/>
          <a:p>
            <a:pPr defTabSz="914363" eaLnBrk="1" fontAlgn="auto" hangingPunct="1">
              <a:spcAft>
                <a:spcPts val="0"/>
              </a:spcAft>
              <a:defRPr/>
            </a:pPr>
            <a:r>
              <a:rPr sz="3800">
                <a:sym typeface="Wingdings" pitchFamily="2" charset="2"/>
              </a:rPr>
              <a:t>Old Telecommunications World</a:t>
            </a:r>
            <a:r>
              <a:rPr sz="4000">
                <a:sym typeface="Wingdings" pitchFamily="2" charset="2"/>
              </a:rPr>
              <a:t/>
            </a:r>
            <a:br>
              <a:rPr sz="4000">
                <a:sym typeface="Wingdings" pitchFamily="2" charset="2"/>
              </a:rPr>
            </a:br>
            <a:r>
              <a:rPr sz="2800">
                <a:solidFill>
                  <a:schemeClr val="accent1">
                    <a:lumMod val="20000"/>
                    <a:lumOff val="80000"/>
                  </a:schemeClr>
                </a:solidFill>
              </a:rPr>
              <a:t>Many heterogeneous, proprietary systems</a:t>
            </a:r>
            <a:endParaRPr sz="4000">
              <a:solidFill>
                <a:schemeClr val="accent1">
                  <a:lumMod val="20000"/>
                  <a:lumOff val="80000"/>
                </a:schemeClr>
              </a:solidFill>
            </a:endParaRPr>
          </a:p>
        </p:txBody>
      </p:sp>
      <p:sp>
        <p:nvSpPr>
          <p:cNvPr id="21506" name="Text Placeholder 45"/>
          <p:cNvSpPr>
            <a:spLocks noGrp="1"/>
          </p:cNvSpPr>
          <p:nvPr>
            <p:ph type="body" sz="quarter" idx="10"/>
          </p:nvPr>
        </p:nvSpPr>
        <p:spPr>
          <a:xfrm>
            <a:off x="368300" y="1900238"/>
            <a:ext cx="8382000" cy="3087687"/>
          </a:xfrm>
        </p:spPr>
        <p:txBody>
          <a:bodyPr/>
          <a:lstStyle/>
          <a:p>
            <a:pPr marL="339725" indent="-339725" eaLnBrk="1" hangingPunct="1"/>
            <a:r>
              <a:rPr lang="en-US" sz="2000" dirty="0" smtClean="0"/>
              <a:t>Many “islands” of communications</a:t>
            </a:r>
          </a:p>
          <a:p>
            <a:pPr marL="627063" lvl="1" indent="-287338" eaLnBrk="1" hangingPunct="1"/>
            <a:r>
              <a:rPr lang="en-US" sz="1800" dirty="0" smtClean="0"/>
              <a:t>Closely tied to hardware</a:t>
            </a:r>
          </a:p>
          <a:p>
            <a:pPr marL="627063" lvl="1" indent="-287338" eaLnBrk="1" hangingPunct="1"/>
            <a:r>
              <a:rPr lang="en-US" sz="1800" dirty="0" smtClean="0"/>
              <a:t>Hard to integrate </a:t>
            </a:r>
          </a:p>
          <a:p>
            <a:pPr marL="627063" lvl="1" indent="-287338" eaLnBrk="1" hangingPunct="1"/>
            <a:r>
              <a:rPr lang="en-US" sz="1800" dirty="0" smtClean="0"/>
              <a:t>Multitude of clients</a:t>
            </a:r>
          </a:p>
          <a:p>
            <a:pPr marL="339725" indent="-339725" eaLnBrk="1" hangingPunct="1"/>
            <a:r>
              <a:rPr lang="en-US" sz="2000" dirty="0" smtClean="0"/>
              <a:t>No or limited public APIs</a:t>
            </a:r>
          </a:p>
          <a:p>
            <a:pPr marL="627063" lvl="1" indent="-287338" eaLnBrk="1" hangingPunct="1"/>
            <a:r>
              <a:rPr lang="en-US" sz="1800" dirty="0" smtClean="0"/>
              <a:t>Hard to customize</a:t>
            </a:r>
          </a:p>
          <a:p>
            <a:pPr marL="627063" lvl="1" indent="-287338" eaLnBrk="1" hangingPunct="1"/>
            <a:r>
              <a:rPr lang="en-US" sz="1800" dirty="0" smtClean="0"/>
              <a:t>Hard to extend</a:t>
            </a:r>
          </a:p>
          <a:p>
            <a:pPr marL="339725" indent="-339725" eaLnBrk="1" hangingPunct="1"/>
            <a:r>
              <a:rPr lang="en-US" sz="2000" dirty="0" smtClean="0"/>
              <a:t>Requiring specialized resources</a:t>
            </a:r>
          </a:p>
          <a:p>
            <a:pPr marL="627063" lvl="1" indent="-287338" eaLnBrk="1" hangingPunct="1"/>
            <a:r>
              <a:rPr lang="en-US" sz="1800" dirty="0" smtClean="0"/>
              <a:t>For development</a:t>
            </a:r>
          </a:p>
          <a:p>
            <a:pPr marL="627063" lvl="1" indent="-287338" eaLnBrk="1" hangingPunct="1"/>
            <a:r>
              <a:rPr lang="en-US" sz="1800" dirty="0" smtClean="0"/>
              <a:t>For maintenance</a:t>
            </a:r>
          </a:p>
        </p:txBody>
      </p:sp>
      <p:grpSp>
        <p:nvGrpSpPr>
          <p:cNvPr id="21507" name="Group 71"/>
          <p:cNvGrpSpPr>
            <a:grpSpLocks/>
          </p:cNvGrpSpPr>
          <p:nvPr/>
        </p:nvGrpSpPr>
        <p:grpSpPr bwMode="auto">
          <a:xfrm>
            <a:off x="4729163" y="1911350"/>
            <a:ext cx="1909762" cy="534988"/>
            <a:chOff x="-2811319" y="4275025"/>
            <a:chExt cx="2201333" cy="615025"/>
          </a:xfrm>
        </p:grpSpPr>
        <p:sp>
          <p:nvSpPr>
            <p:cNvPr id="74" name="Rounded Rectangle 73"/>
            <p:cNvSpPr/>
            <p:nvPr/>
          </p:nvSpPr>
          <p:spPr bwMode="auto">
            <a:xfrm>
              <a:off x="-2811319" y="4275025"/>
              <a:ext cx="2201333" cy="615025"/>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Voice Mail</a:t>
              </a:r>
            </a:p>
          </p:txBody>
        </p:sp>
        <p:grpSp>
          <p:nvGrpSpPr>
            <p:cNvPr id="21550" name="Group 32"/>
            <p:cNvGrpSpPr>
              <a:grpSpLocks/>
            </p:cNvGrpSpPr>
            <p:nvPr/>
          </p:nvGrpSpPr>
          <p:grpSpPr bwMode="auto">
            <a:xfrm rot="-497823">
              <a:off x="-2645642" y="4291104"/>
              <a:ext cx="429761" cy="537805"/>
              <a:chOff x="978" y="2149"/>
              <a:chExt cx="284" cy="323"/>
            </a:xfrm>
          </p:grpSpPr>
          <p:pic>
            <p:nvPicPr>
              <p:cNvPr id="21551" name="Rectangle 33"/>
              <p:cNvPicPr>
                <a:picLocks noChangeAspect="1" noChangeArrowheads="1"/>
              </p:cNvPicPr>
              <p:nvPr/>
            </p:nvPicPr>
            <p:blipFill>
              <a:blip r:embed="rId3"/>
              <a:srcRect/>
              <a:stretch>
                <a:fillRect/>
              </a:stretch>
            </p:blipFill>
            <p:spPr bwMode="auto">
              <a:xfrm>
                <a:off x="978" y="2149"/>
                <a:ext cx="99" cy="234"/>
              </a:xfrm>
              <a:prstGeom prst="rect">
                <a:avLst/>
              </a:prstGeom>
              <a:noFill/>
              <a:ln w="9525" algn="ctr">
                <a:noFill/>
                <a:miter lim="800000"/>
                <a:headEnd/>
                <a:tailEnd/>
              </a:ln>
            </p:spPr>
          </p:pic>
          <p:pic>
            <p:nvPicPr>
              <p:cNvPr id="21552" name="Rectangle 34"/>
              <p:cNvPicPr>
                <a:picLocks noChangeAspect="1" noChangeArrowheads="1"/>
              </p:cNvPicPr>
              <p:nvPr/>
            </p:nvPicPr>
            <p:blipFill>
              <a:blip r:embed="rId4"/>
              <a:srcRect/>
              <a:stretch>
                <a:fillRect/>
              </a:stretch>
            </p:blipFill>
            <p:spPr bwMode="auto">
              <a:xfrm>
                <a:off x="1036" y="2232"/>
                <a:ext cx="170" cy="188"/>
              </a:xfrm>
              <a:prstGeom prst="rect">
                <a:avLst/>
              </a:prstGeom>
              <a:noFill/>
              <a:ln w="9525" algn="ctr">
                <a:noFill/>
                <a:miter lim="800000"/>
                <a:headEnd/>
                <a:tailEnd/>
              </a:ln>
            </p:spPr>
          </p:pic>
          <p:pic>
            <p:nvPicPr>
              <p:cNvPr id="21553" name="Rectangle 35"/>
              <p:cNvPicPr>
                <a:picLocks noChangeAspect="1" noChangeArrowheads="1"/>
              </p:cNvPicPr>
              <p:nvPr/>
            </p:nvPicPr>
            <p:blipFill>
              <a:blip r:embed="rId5"/>
              <a:srcRect/>
              <a:stretch>
                <a:fillRect/>
              </a:stretch>
            </p:blipFill>
            <p:spPr bwMode="auto">
              <a:xfrm>
                <a:off x="1125" y="2336"/>
                <a:ext cx="137" cy="136"/>
              </a:xfrm>
              <a:prstGeom prst="rect">
                <a:avLst/>
              </a:prstGeom>
              <a:noFill/>
              <a:ln w="9525" algn="ctr">
                <a:noFill/>
                <a:miter lim="800000"/>
                <a:headEnd/>
                <a:tailEnd/>
              </a:ln>
            </p:spPr>
          </p:pic>
        </p:grpSp>
      </p:grpSp>
      <p:grpSp>
        <p:nvGrpSpPr>
          <p:cNvPr id="21508" name="Group 78"/>
          <p:cNvGrpSpPr>
            <a:grpSpLocks/>
          </p:cNvGrpSpPr>
          <p:nvPr/>
        </p:nvGrpSpPr>
        <p:grpSpPr bwMode="auto">
          <a:xfrm>
            <a:off x="6865938" y="1911350"/>
            <a:ext cx="1909762" cy="531813"/>
            <a:chOff x="-2811319" y="5380073"/>
            <a:chExt cx="2201333" cy="612623"/>
          </a:xfrm>
        </p:grpSpPr>
        <p:sp>
          <p:nvSpPr>
            <p:cNvPr id="80" name="Rounded Rectangle 79"/>
            <p:cNvSpPr/>
            <p:nvPr/>
          </p:nvSpPr>
          <p:spPr bwMode="auto">
            <a:xfrm>
              <a:off x="-2811319" y="5380073"/>
              <a:ext cx="2201333" cy="612623"/>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Audio</a:t>
              </a:r>
              <a:br>
                <a:rPr lang="en-US" sz="1600" dirty="0">
                  <a:solidFill>
                    <a:schemeClr val="tx1"/>
                  </a:solidFill>
                </a:rPr>
              </a:br>
              <a:r>
                <a:rPr lang="en-US" sz="1600" dirty="0">
                  <a:solidFill>
                    <a:schemeClr val="tx1"/>
                  </a:solidFill>
                </a:rPr>
                <a:t>Conference</a:t>
              </a:r>
            </a:p>
          </p:txBody>
        </p:sp>
        <p:grpSp>
          <p:nvGrpSpPr>
            <p:cNvPr id="21543" name="Group 28"/>
            <p:cNvGrpSpPr>
              <a:grpSpLocks/>
            </p:cNvGrpSpPr>
            <p:nvPr/>
          </p:nvGrpSpPr>
          <p:grpSpPr bwMode="auto">
            <a:xfrm rot="-497823">
              <a:off x="-2676385" y="5393726"/>
              <a:ext cx="472682" cy="552355"/>
              <a:chOff x="1347" y="2210"/>
              <a:chExt cx="316" cy="334"/>
            </a:xfrm>
          </p:grpSpPr>
          <p:pic>
            <p:nvPicPr>
              <p:cNvPr id="21544" name="Rectangle 38"/>
              <p:cNvPicPr>
                <a:picLocks noChangeAspect="1" noChangeArrowheads="1"/>
              </p:cNvPicPr>
              <p:nvPr/>
            </p:nvPicPr>
            <p:blipFill>
              <a:blip r:embed="rId6"/>
              <a:srcRect/>
              <a:stretch>
                <a:fillRect/>
              </a:stretch>
            </p:blipFill>
            <p:spPr bwMode="auto">
              <a:xfrm>
                <a:off x="1459" y="2248"/>
                <a:ext cx="204" cy="205"/>
              </a:xfrm>
              <a:prstGeom prst="rect">
                <a:avLst/>
              </a:prstGeom>
              <a:noFill/>
              <a:ln w="9525" algn="ctr">
                <a:noFill/>
                <a:miter lim="800000"/>
                <a:headEnd/>
                <a:tailEnd/>
              </a:ln>
            </p:spPr>
          </p:pic>
          <p:pic>
            <p:nvPicPr>
              <p:cNvPr id="21545" name="Rectangle 39"/>
              <p:cNvPicPr>
                <a:picLocks noChangeAspect="1" noChangeArrowheads="1"/>
              </p:cNvPicPr>
              <p:nvPr/>
            </p:nvPicPr>
            <p:blipFill>
              <a:blip r:embed="rId3"/>
              <a:srcRect/>
              <a:stretch>
                <a:fillRect/>
              </a:stretch>
            </p:blipFill>
            <p:spPr bwMode="auto">
              <a:xfrm>
                <a:off x="1347" y="2210"/>
                <a:ext cx="99" cy="234"/>
              </a:xfrm>
              <a:prstGeom prst="rect">
                <a:avLst/>
              </a:prstGeom>
              <a:noFill/>
              <a:ln w="9525" algn="ctr">
                <a:noFill/>
                <a:miter lim="800000"/>
                <a:headEnd/>
                <a:tailEnd/>
              </a:ln>
            </p:spPr>
          </p:pic>
          <p:pic>
            <p:nvPicPr>
              <p:cNvPr id="21546" name="Rectangle 40"/>
              <p:cNvPicPr>
                <a:picLocks noChangeAspect="1" noChangeArrowheads="1"/>
              </p:cNvPicPr>
              <p:nvPr/>
            </p:nvPicPr>
            <p:blipFill>
              <a:blip r:embed="rId7"/>
              <a:srcRect/>
              <a:stretch>
                <a:fillRect/>
              </a:stretch>
            </p:blipFill>
            <p:spPr bwMode="auto">
              <a:xfrm>
                <a:off x="1372" y="2367"/>
                <a:ext cx="230" cy="177"/>
              </a:xfrm>
              <a:prstGeom prst="rect">
                <a:avLst/>
              </a:prstGeom>
              <a:noFill/>
              <a:ln w="9525" algn="ctr">
                <a:noFill/>
                <a:miter lim="800000"/>
                <a:headEnd/>
                <a:tailEnd/>
              </a:ln>
            </p:spPr>
          </p:pic>
        </p:grpSp>
      </p:grpSp>
      <p:grpSp>
        <p:nvGrpSpPr>
          <p:cNvPr id="21509" name="Group 84"/>
          <p:cNvGrpSpPr>
            <a:grpSpLocks/>
          </p:cNvGrpSpPr>
          <p:nvPr/>
        </p:nvGrpSpPr>
        <p:grpSpPr bwMode="auto">
          <a:xfrm>
            <a:off x="4729163" y="2781300"/>
            <a:ext cx="1909762" cy="531813"/>
            <a:chOff x="-2811319" y="6252869"/>
            <a:chExt cx="2201333" cy="612623"/>
          </a:xfrm>
        </p:grpSpPr>
        <p:sp>
          <p:nvSpPr>
            <p:cNvPr id="86" name="Rounded Rectangle 85"/>
            <p:cNvSpPr/>
            <p:nvPr/>
          </p:nvSpPr>
          <p:spPr bwMode="auto">
            <a:xfrm>
              <a:off x="-2811319" y="6252869"/>
              <a:ext cx="2201333" cy="612623"/>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Web</a:t>
              </a:r>
              <a:br>
                <a:rPr lang="en-US" sz="1600" dirty="0">
                  <a:solidFill>
                    <a:schemeClr val="tx1"/>
                  </a:solidFill>
                </a:rPr>
              </a:br>
              <a:r>
                <a:rPr lang="en-US" sz="1600" dirty="0">
                  <a:solidFill>
                    <a:schemeClr val="tx1"/>
                  </a:solidFill>
                </a:rPr>
                <a:t>Conference</a:t>
              </a:r>
            </a:p>
          </p:txBody>
        </p:sp>
        <p:grpSp>
          <p:nvGrpSpPr>
            <p:cNvPr id="21537" name="Group 27"/>
            <p:cNvGrpSpPr>
              <a:grpSpLocks/>
            </p:cNvGrpSpPr>
            <p:nvPr/>
          </p:nvGrpSpPr>
          <p:grpSpPr bwMode="auto">
            <a:xfrm rot="-497823">
              <a:off x="-2745037" y="6303232"/>
              <a:ext cx="425582" cy="515307"/>
              <a:chOff x="2232" y="2268"/>
              <a:chExt cx="251" cy="273"/>
            </a:xfrm>
          </p:grpSpPr>
          <p:pic>
            <p:nvPicPr>
              <p:cNvPr id="21538" name="Rectangle 41"/>
              <p:cNvPicPr>
                <a:picLocks noChangeAspect="1" noChangeArrowheads="1"/>
              </p:cNvPicPr>
              <p:nvPr/>
            </p:nvPicPr>
            <p:blipFill>
              <a:blip r:embed="rId8"/>
              <a:srcRect/>
              <a:stretch>
                <a:fillRect/>
              </a:stretch>
            </p:blipFill>
            <p:spPr bwMode="auto">
              <a:xfrm>
                <a:off x="2232" y="2268"/>
                <a:ext cx="251" cy="237"/>
              </a:xfrm>
              <a:prstGeom prst="rect">
                <a:avLst/>
              </a:prstGeom>
              <a:noFill/>
              <a:ln w="9525" algn="ctr">
                <a:noFill/>
                <a:miter lim="800000"/>
                <a:headEnd/>
                <a:tailEnd/>
              </a:ln>
            </p:spPr>
          </p:pic>
          <p:pic>
            <p:nvPicPr>
              <p:cNvPr id="21539" name="Rectangle 42"/>
              <p:cNvPicPr>
                <a:picLocks noChangeAspect="1" noChangeArrowheads="1"/>
              </p:cNvPicPr>
              <p:nvPr/>
            </p:nvPicPr>
            <p:blipFill>
              <a:blip r:embed="rId9"/>
              <a:srcRect/>
              <a:stretch>
                <a:fillRect/>
              </a:stretch>
            </p:blipFill>
            <p:spPr bwMode="auto">
              <a:xfrm>
                <a:off x="2240" y="2377"/>
                <a:ext cx="228" cy="164"/>
              </a:xfrm>
              <a:prstGeom prst="rect">
                <a:avLst/>
              </a:prstGeom>
              <a:noFill/>
              <a:ln w="9525" algn="ctr">
                <a:noFill/>
                <a:miter lim="800000"/>
                <a:headEnd/>
                <a:tailEnd/>
              </a:ln>
            </p:spPr>
          </p:pic>
        </p:grpSp>
      </p:grpSp>
      <p:grpSp>
        <p:nvGrpSpPr>
          <p:cNvPr id="21510" name="Group 89"/>
          <p:cNvGrpSpPr>
            <a:grpSpLocks/>
          </p:cNvGrpSpPr>
          <p:nvPr/>
        </p:nvGrpSpPr>
        <p:grpSpPr bwMode="auto">
          <a:xfrm>
            <a:off x="6865938" y="2779713"/>
            <a:ext cx="1909762" cy="531812"/>
            <a:chOff x="-2811319" y="7007781"/>
            <a:chExt cx="2201333" cy="612623"/>
          </a:xfrm>
        </p:grpSpPr>
        <p:sp>
          <p:nvSpPr>
            <p:cNvPr id="91" name="Rounded Rectangle 90"/>
            <p:cNvSpPr/>
            <p:nvPr/>
          </p:nvSpPr>
          <p:spPr bwMode="auto">
            <a:xfrm>
              <a:off x="-2811319" y="7007781"/>
              <a:ext cx="2201333" cy="612623"/>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Instant</a:t>
              </a:r>
              <a:br>
                <a:rPr lang="en-US" sz="1600" dirty="0">
                  <a:solidFill>
                    <a:schemeClr val="tx1"/>
                  </a:solidFill>
                </a:rPr>
              </a:br>
              <a:r>
                <a:rPr lang="en-US" sz="1600" dirty="0">
                  <a:solidFill>
                    <a:schemeClr val="tx1"/>
                  </a:solidFill>
                </a:rPr>
                <a:t>Messaging</a:t>
              </a:r>
            </a:p>
          </p:txBody>
        </p:sp>
        <p:pic>
          <p:nvPicPr>
            <p:cNvPr id="21532" name="Rectangle 30"/>
            <p:cNvPicPr>
              <a:picLocks noChangeAspect="1" noChangeArrowheads="1"/>
            </p:cNvPicPr>
            <p:nvPr/>
          </p:nvPicPr>
          <p:blipFill>
            <a:blip r:embed="rId10"/>
            <a:srcRect/>
            <a:stretch>
              <a:fillRect/>
            </a:stretch>
          </p:blipFill>
          <p:spPr bwMode="auto">
            <a:xfrm>
              <a:off x="-2509798" y="7146174"/>
              <a:ext cx="308858" cy="279799"/>
            </a:xfrm>
            <a:prstGeom prst="rect">
              <a:avLst/>
            </a:prstGeom>
            <a:noFill/>
            <a:ln w="9525" algn="ctr">
              <a:noFill/>
              <a:miter lim="800000"/>
              <a:headEnd/>
              <a:tailEnd/>
            </a:ln>
          </p:spPr>
        </p:pic>
        <p:pic>
          <p:nvPicPr>
            <p:cNvPr id="21533" name="Rectangle 31"/>
            <p:cNvPicPr>
              <a:picLocks noChangeAspect="1" noChangeArrowheads="1"/>
            </p:cNvPicPr>
            <p:nvPr/>
          </p:nvPicPr>
          <p:blipFill>
            <a:blip r:embed="rId11"/>
            <a:srcRect/>
            <a:stretch>
              <a:fillRect/>
            </a:stretch>
          </p:blipFill>
          <p:spPr bwMode="auto">
            <a:xfrm>
              <a:off x="-2728379" y="7077230"/>
              <a:ext cx="325421" cy="474938"/>
            </a:xfrm>
            <a:prstGeom prst="rect">
              <a:avLst/>
            </a:prstGeom>
            <a:noFill/>
            <a:ln w="9525">
              <a:noFill/>
              <a:miter lim="800000"/>
              <a:headEnd/>
              <a:tailEnd/>
            </a:ln>
          </p:spPr>
        </p:pic>
      </p:grpSp>
      <p:grpSp>
        <p:nvGrpSpPr>
          <p:cNvPr id="21511" name="Group 93"/>
          <p:cNvGrpSpPr>
            <a:grpSpLocks/>
          </p:cNvGrpSpPr>
          <p:nvPr/>
        </p:nvGrpSpPr>
        <p:grpSpPr bwMode="auto">
          <a:xfrm>
            <a:off x="4729163" y="3648075"/>
            <a:ext cx="1909762" cy="533400"/>
            <a:chOff x="-2364267" y="3934049"/>
            <a:chExt cx="1905708" cy="532431"/>
          </a:xfrm>
        </p:grpSpPr>
        <p:sp>
          <p:nvSpPr>
            <p:cNvPr id="95" name="Rounded Rectangle 94"/>
            <p:cNvSpPr/>
            <p:nvPr/>
          </p:nvSpPr>
          <p:spPr bwMode="auto">
            <a:xfrm>
              <a:off x="-2364267" y="3934049"/>
              <a:ext cx="1905708" cy="532431"/>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Enterprise</a:t>
              </a:r>
              <a:br>
                <a:rPr lang="en-US" sz="1600" dirty="0">
                  <a:solidFill>
                    <a:schemeClr val="tx1"/>
                  </a:solidFill>
                </a:rPr>
              </a:br>
              <a:r>
                <a:rPr lang="en-US" sz="1600" dirty="0">
                  <a:solidFill>
                    <a:schemeClr val="tx1"/>
                  </a:solidFill>
                </a:rPr>
                <a:t>Telephony</a:t>
              </a:r>
            </a:p>
          </p:txBody>
        </p:sp>
        <p:pic>
          <p:nvPicPr>
            <p:cNvPr id="21528" name="Rectangle 26"/>
            <p:cNvPicPr>
              <a:picLocks noChangeAspect="1" noChangeArrowheads="1"/>
            </p:cNvPicPr>
            <p:nvPr/>
          </p:nvPicPr>
          <p:blipFill>
            <a:blip r:embed="rId12"/>
            <a:srcRect/>
            <a:stretch>
              <a:fillRect/>
            </a:stretch>
          </p:blipFill>
          <p:spPr bwMode="auto">
            <a:xfrm>
              <a:off x="-2235804" y="3989624"/>
              <a:ext cx="375106" cy="416108"/>
            </a:xfrm>
            <a:prstGeom prst="rect">
              <a:avLst/>
            </a:prstGeom>
            <a:noFill/>
            <a:ln w="9525" algn="ctr">
              <a:noFill/>
              <a:miter lim="800000"/>
              <a:headEnd/>
              <a:tailEnd/>
            </a:ln>
          </p:spPr>
        </p:pic>
      </p:grpSp>
      <p:grpSp>
        <p:nvGrpSpPr>
          <p:cNvPr id="21512" name="Group 96"/>
          <p:cNvGrpSpPr>
            <a:grpSpLocks/>
          </p:cNvGrpSpPr>
          <p:nvPr/>
        </p:nvGrpSpPr>
        <p:grpSpPr bwMode="auto">
          <a:xfrm>
            <a:off x="6865938" y="3648075"/>
            <a:ext cx="1909762" cy="533400"/>
            <a:chOff x="-2364267" y="4784654"/>
            <a:chExt cx="1905708" cy="532431"/>
          </a:xfrm>
        </p:grpSpPr>
        <p:sp>
          <p:nvSpPr>
            <p:cNvPr id="98" name="Rounded Rectangle 97"/>
            <p:cNvSpPr/>
            <p:nvPr/>
          </p:nvSpPr>
          <p:spPr bwMode="auto">
            <a:xfrm>
              <a:off x="-2364267" y="4784654"/>
              <a:ext cx="1905708" cy="532431"/>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Video</a:t>
              </a:r>
              <a:br>
                <a:rPr lang="en-US" sz="1600" dirty="0">
                  <a:solidFill>
                    <a:schemeClr val="tx1"/>
                  </a:solidFill>
                </a:rPr>
              </a:br>
              <a:r>
                <a:rPr lang="en-US" sz="1600" dirty="0">
                  <a:solidFill>
                    <a:schemeClr val="tx1"/>
                  </a:solidFill>
                </a:rPr>
                <a:t>Conference</a:t>
              </a:r>
            </a:p>
          </p:txBody>
        </p:sp>
        <p:grpSp>
          <p:nvGrpSpPr>
            <p:cNvPr id="21522" name="Group 29"/>
            <p:cNvGrpSpPr>
              <a:grpSpLocks/>
            </p:cNvGrpSpPr>
            <p:nvPr/>
          </p:nvGrpSpPr>
          <p:grpSpPr bwMode="auto">
            <a:xfrm rot="-497823">
              <a:off x="-2236517" y="4821992"/>
              <a:ext cx="385409" cy="426725"/>
              <a:chOff x="1783" y="2247"/>
              <a:chExt cx="295" cy="295"/>
            </a:xfrm>
          </p:grpSpPr>
          <p:pic>
            <p:nvPicPr>
              <p:cNvPr id="21523" name="Rectangle 36"/>
              <p:cNvPicPr>
                <a:picLocks noChangeAspect="1" noChangeArrowheads="1"/>
              </p:cNvPicPr>
              <p:nvPr/>
            </p:nvPicPr>
            <p:blipFill>
              <a:blip r:embed="rId13"/>
              <a:srcRect/>
              <a:stretch>
                <a:fillRect/>
              </a:stretch>
            </p:blipFill>
            <p:spPr bwMode="auto">
              <a:xfrm>
                <a:off x="1848" y="2247"/>
                <a:ext cx="230" cy="231"/>
              </a:xfrm>
              <a:prstGeom prst="rect">
                <a:avLst/>
              </a:prstGeom>
              <a:noFill/>
              <a:ln w="9525" algn="ctr">
                <a:noFill/>
                <a:miter lim="800000"/>
                <a:headEnd/>
                <a:tailEnd/>
              </a:ln>
            </p:spPr>
          </p:pic>
          <p:pic>
            <p:nvPicPr>
              <p:cNvPr id="21524" name="Rectangle 37"/>
              <p:cNvPicPr>
                <a:picLocks noChangeAspect="1" noChangeArrowheads="1"/>
              </p:cNvPicPr>
              <p:nvPr/>
            </p:nvPicPr>
            <p:blipFill>
              <a:blip r:embed="rId14"/>
              <a:srcRect/>
              <a:stretch>
                <a:fillRect/>
              </a:stretch>
            </p:blipFill>
            <p:spPr bwMode="auto">
              <a:xfrm>
                <a:off x="1783" y="2365"/>
                <a:ext cx="230" cy="177"/>
              </a:xfrm>
              <a:prstGeom prst="rect">
                <a:avLst/>
              </a:prstGeom>
              <a:noFill/>
              <a:ln w="9525" algn="ctr">
                <a:noFill/>
                <a:miter lim="800000"/>
                <a:headEnd/>
                <a:tailEnd/>
              </a:ln>
            </p:spPr>
          </p:pic>
        </p:grpSp>
      </p:grpSp>
      <p:grpSp>
        <p:nvGrpSpPr>
          <p:cNvPr id="21513" name="Group 101"/>
          <p:cNvGrpSpPr>
            <a:grpSpLocks/>
          </p:cNvGrpSpPr>
          <p:nvPr/>
        </p:nvGrpSpPr>
        <p:grpSpPr bwMode="auto">
          <a:xfrm>
            <a:off x="14036675" y="3078163"/>
            <a:ext cx="1905000" cy="530225"/>
            <a:chOff x="-2811319" y="7007781"/>
            <a:chExt cx="2201333" cy="612623"/>
          </a:xfrm>
        </p:grpSpPr>
        <p:sp>
          <p:nvSpPr>
            <p:cNvPr id="103" name="Rounded Rectangle 102"/>
            <p:cNvSpPr/>
            <p:nvPr/>
          </p:nvSpPr>
          <p:spPr bwMode="auto">
            <a:xfrm>
              <a:off x="-2811319" y="7007781"/>
              <a:ext cx="2201333" cy="612623"/>
            </a:xfrm>
            <a:prstGeom prst="roundRect">
              <a:avLst>
                <a:gd name="adj" fmla="val 9033"/>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457200" tIns="54864" rIns="0" bIns="54864" anchor="ctr"/>
            <a:lstStyle/>
            <a:p>
              <a:pPr algn="ctr" defTabSz="1096963">
                <a:defRPr/>
              </a:pPr>
              <a:r>
                <a:rPr lang="en-US" sz="1600" dirty="0">
                  <a:solidFill>
                    <a:schemeClr val="tx1"/>
                  </a:solidFill>
                </a:rPr>
                <a:t>E-Mail</a:t>
              </a:r>
            </a:p>
          </p:txBody>
        </p:sp>
        <p:pic>
          <p:nvPicPr>
            <p:cNvPr id="21517" name="Rectangle 30"/>
            <p:cNvPicPr>
              <a:picLocks noChangeAspect="1" noChangeArrowheads="1"/>
            </p:cNvPicPr>
            <p:nvPr/>
          </p:nvPicPr>
          <p:blipFill>
            <a:blip r:embed="rId10"/>
            <a:srcRect/>
            <a:stretch>
              <a:fillRect/>
            </a:stretch>
          </p:blipFill>
          <p:spPr bwMode="auto">
            <a:xfrm>
              <a:off x="-2509798" y="7146174"/>
              <a:ext cx="308858" cy="279799"/>
            </a:xfrm>
            <a:prstGeom prst="rect">
              <a:avLst/>
            </a:prstGeom>
            <a:noFill/>
            <a:ln w="9525" algn="ctr">
              <a:noFill/>
              <a:miter lim="800000"/>
              <a:headEnd/>
              <a:tailEnd/>
            </a:ln>
          </p:spPr>
        </p:pic>
        <p:pic>
          <p:nvPicPr>
            <p:cNvPr id="21518" name="Rectangle 31"/>
            <p:cNvPicPr>
              <a:picLocks noChangeAspect="1" noChangeArrowheads="1"/>
            </p:cNvPicPr>
            <p:nvPr/>
          </p:nvPicPr>
          <p:blipFill>
            <a:blip r:embed="rId11"/>
            <a:srcRect/>
            <a:stretch>
              <a:fillRect/>
            </a:stretch>
          </p:blipFill>
          <p:spPr bwMode="auto">
            <a:xfrm>
              <a:off x="-2728379" y="7077230"/>
              <a:ext cx="325421" cy="4749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527050"/>
          </a:xfrm>
        </p:spPr>
        <p:txBody>
          <a:bodyPr/>
          <a:lstStyle/>
          <a:p>
            <a:pPr defTabSz="914363" eaLnBrk="1" fontAlgn="auto" hangingPunct="1">
              <a:spcAft>
                <a:spcPts val="0"/>
              </a:spcAft>
              <a:defRPr/>
            </a:pPr>
            <a:r>
              <a:rPr sz="3800"/>
              <a:t>Click To Communicate…</a:t>
            </a:r>
          </a:p>
        </p:txBody>
      </p:sp>
      <p:pic>
        <p:nvPicPr>
          <p:cNvPr id="3" name="Picture 2"/>
          <p:cNvPicPr/>
          <p:nvPr/>
        </p:nvPicPr>
        <p:blipFill>
          <a:blip r:embed="rId2"/>
          <a:srcRect/>
          <a:stretch>
            <a:fillRect/>
          </a:stretch>
        </p:blipFill>
        <p:spPr bwMode="auto">
          <a:xfrm>
            <a:off x="769938" y="1900238"/>
            <a:ext cx="7600950" cy="33162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439738"/>
            <a:ext cx="8556625" cy="914400"/>
          </a:xfrm>
        </p:spPr>
        <p:txBody>
          <a:bodyPr/>
          <a:lstStyle/>
          <a:p>
            <a:pPr defTabSz="914363" eaLnBrk="1" fontAlgn="auto" hangingPunct="1">
              <a:spcAft>
                <a:spcPts val="0"/>
              </a:spcAft>
              <a:defRPr/>
            </a:pPr>
            <a:r>
              <a:rPr sz="3800"/>
              <a:t>Embedding Presence in 5 Lines of Code</a:t>
            </a:r>
            <a:r>
              <a:rPr sz="4000"/>
              <a:t/>
            </a:r>
            <a:br>
              <a:rPr sz="4000"/>
            </a:br>
            <a:r>
              <a:rPr sz="2800">
                <a:solidFill>
                  <a:schemeClr val="accent2">
                    <a:lumMod val="20000"/>
                    <a:lumOff val="80000"/>
                  </a:schemeClr>
                </a:solidFill>
              </a:rPr>
              <a:t>Using the ActiveX presence controls</a:t>
            </a:r>
          </a:p>
        </p:txBody>
      </p:sp>
      <p:pic>
        <p:nvPicPr>
          <p:cNvPr id="66562" name="Picture 2"/>
          <p:cNvPicPr>
            <a:picLocks noChangeAspect="1" noChangeArrowheads="1"/>
          </p:cNvPicPr>
          <p:nvPr/>
        </p:nvPicPr>
        <p:blipFill>
          <a:blip r:embed="rId2"/>
          <a:srcRect l="1436" t="5008" r="349" b="4453"/>
          <a:stretch>
            <a:fillRect/>
          </a:stretch>
        </p:blipFill>
        <p:spPr bwMode="auto">
          <a:xfrm>
            <a:off x="722313" y="2357438"/>
            <a:ext cx="8164512" cy="2841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Embedding Presence</a:t>
            </a:r>
            <a:endParaRPr/>
          </a:p>
        </p:txBody>
      </p:sp>
      <p:sp>
        <p:nvSpPr>
          <p:cNvPr id="13" name="Text Placeholder 12"/>
          <p:cNvSpPr>
            <a:spLocks noGrp="1"/>
          </p:cNvSpPr>
          <p:nvPr>
            <p:ph type="body" sz="quarter" idx="10"/>
          </p:nvPr>
        </p:nvSpPr>
        <p:spPr/>
        <p:txBody>
          <a:bodyPr rtlCol="0"/>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Embedding Exchange Data</a:t>
            </a:r>
            <a:endParaRPr/>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dirty="0" smtClean="0"/>
              <a:t>The power of Exchange Web Services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87338"/>
            <a:ext cx="8382000" cy="527050"/>
          </a:xfrm>
        </p:spPr>
        <p:txBody>
          <a:bodyPr/>
          <a:lstStyle/>
          <a:p>
            <a:pPr defTabSz="914363" eaLnBrk="1" fontAlgn="auto" hangingPunct="1">
              <a:spcAft>
                <a:spcPts val="0"/>
              </a:spcAft>
              <a:defRPr/>
            </a:pPr>
            <a:r>
              <a:rPr sz="3800"/>
              <a:t>What is Exchange Web Services</a:t>
            </a:r>
          </a:p>
        </p:txBody>
      </p:sp>
      <p:sp>
        <p:nvSpPr>
          <p:cNvPr id="71682" name="Text Placeholder 2"/>
          <p:cNvSpPr>
            <a:spLocks noGrp="1"/>
          </p:cNvSpPr>
          <p:nvPr>
            <p:ph type="body" sz="quarter" idx="10"/>
          </p:nvPr>
        </p:nvSpPr>
        <p:spPr>
          <a:xfrm>
            <a:off x="381000" y="1222375"/>
            <a:ext cx="8382000" cy="4443413"/>
          </a:xfrm>
        </p:spPr>
        <p:txBody>
          <a:bodyPr/>
          <a:lstStyle/>
          <a:p>
            <a:pPr marL="457200" indent="-457200" eaLnBrk="1" hangingPunct="1">
              <a:spcAft>
                <a:spcPts val="600"/>
              </a:spcAft>
            </a:pPr>
            <a:r>
              <a:rPr lang="en-US" dirty="0" smtClean="0"/>
              <a:t>Standards-based API to the Exchange store</a:t>
            </a:r>
          </a:p>
          <a:p>
            <a:pPr marL="860425" lvl="1" indent="-403225" eaLnBrk="1" hangingPunct="1">
              <a:spcAft>
                <a:spcPts val="600"/>
              </a:spcAft>
            </a:pPr>
            <a:r>
              <a:rPr lang="en-US" sz="2400" dirty="0" smtClean="0"/>
              <a:t>Mail</a:t>
            </a:r>
          </a:p>
          <a:p>
            <a:pPr marL="860425" lvl="1" indent="-403225" eaLnBrk="1" hangingPunct="1">
              <a:spcAft>
                <a:spcPts val="600"/>
              </a:spcAft>
            </a:pPr>
            <a:r>
              <a:rPr lang="en-US" sz="2400" dirty="0" smtClean="0"/>
              <a:t>Voice mail</a:t>
            </a:r>
          </a:p>
          <a:p>
            <a:pPr marL="860425" lvl="1" indent="-403225" eaLnBrk="1" hangingPunct="1">
              <a:spcAft>
                <a:spcPts val="600"/>
              </a:spcAft>
            </a:pPr>
            <a:r>
              <a:rPr lang="en-US" sz="2400" dirty="0" smtClean="0"/>
              <a:t>Calendar</a:t>
            </a:r>
          </a:p>
          <a:p>
            <a:pPr marL="860425" lvl="1" indent="-403225" eaLnBrk="1" hangingPunct="1">
              <a:spcAft>
                <a:spcPts val="600"/>
              </a:spcAft>
            </a:pPr>
            <a:r>
              <a:rPr lang="en-US" sz="2400" dirty="0" smtClean="0"/>
              <a:t>Free/Busy</a:t>
            </a:r>
          </a:p>
          <a:p>
            <a:pPr marL="860425" lvl="1" indent="-403225" eaLnBrk="1" hangingPunct="1">
              <a:spcAft>
                <a:spcPts val="600"/>
              </a:spcAft>
            </a:pPr>
            <a:r>
              <a:rPr lang="en-US" sz="2400" dirty="0" smtClean="0"/>
              <a:t>Contacts</a:t>
            </a:r>
          </a:p>
          <a:p>
            <a:pPr marL="860425" lvl="1" indent="-403225" eaLnBrk="1" hangingPunct="1">
              <a:spcAft>
                <a:spcPts val="600"/>
              </a:spcAft>
            </a:pPr>
            <a:r>
              <a:rPr lang="en-US" sz="2400" dirty="0" smtClean="0"/>
              <a:t>Notifications (new mail, reminders, etc.)</a:t>
            </a:r>
          </a:p>
          <a:p>
            <a:pPr marL="457200" indent="-457200" eaLnBrk="1" hangingPunct="1">
              <a:spcAft>
                <a:spcPts val="600"/>
              </a:spcAft>
            </a:pPr>
            <a:r>
              <a:rPr lang="en-US" dirty="0" smtClean="0"/>
              <a:t>Can provide secure access through https</a:t>
            </a:r>
          </a:p>
          <a:p>
            <a:pPr marL="860425" lvl="1" indent="-403225" eaLnBrk="1" hangingPunct="1">
              <a:spcAft>
                <a:spcPts val="600"/>
              </a:spcAft>
            </a:pPr>
            <a:r>
              <a:rPr lang="en-US" sz="2400" dirty="0" smtClean="0"/>
              <a:t>Also outside the firewall</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338"/>
            <a:ext cx="8382000" cy="527050"/>
          </a:xfrm>
        </p:spPr>
        <p:txBody>
          <a:bodyPr/>
          <a:lstStyle/>
          <a:p>
            <a:pPr defTabSz="914363" eaLnBrk="1" fontAlgn="auto" hangingPunct="1">
              <a:spcAft>
                <a:spcPts val="0"/>
              </a:spcAft>
              <a:defRPr/>
            </a:pPr>
            <a:r>
              <a:rPr sz="3800"/>
              <a:t>Exchange Web Services Reference</a:t>
            </a:r>
          </a:p>
        </p:txBody>
      </p:sp>
      <p:pic>
        <p:nvPicPr>
          <p:cNvPr id="5" name="Picture 4"/>
          <p:cNvPicPr/>
          <p:nvPr/>
        </p:nvPicPr>
        <p:blipFill>
          <a:blip r:embed="rId2"/>
          <a:srcRect l="348" t="443" r="464" b="1002"/>
          <a:stretch>
            <a:fillRect/>
          </a:stretch>
        </p:blipFill>
        <p:spPr bwMode="auto">
          <a:xfrm>
            <a:off x="1241425" y="1416050"/>
            <a:ext cx="6650038" cy="4637088"/>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338"/>
            <a:ext cx="8382000" cy="527050"/>
          </a:xfrm>
        </p:spPr>
        <p:txBody>
          <a:bodyPr/>
          <a:lstStyle/>
          <a:p>
            <a:pPr defTabSz="914363" eaLnBrk="1" fontAlgn="auto" hangingPunct="1">
              <a:spcAft>
                <a:spcPts val="0"/>
              </a:spcAft>
              <a:defRPr/>
            </a:pPr>
            <a:r>
              <a:rPr sz="3800"/>
              <a:t>Exchange Web Services Reference</a:t>
            </a:r>
          </a:p>
        </p:txBody>
      </p:sp>
      <p:pic>
        <p:nvPicPr>
          <p:cNvPr id="3" name="Picture 2"/>
          <p:cNvPicPr/>
          <p:nvPr/>
        </p:nvPicPr>
        <p:blipFill>
          <a:blip r:embed="rId3"/>
          <a:srcRect l="348" t="443" r="464" b="1002"/>
          <a:stretch>
            <a:fillRect/>
          </a:stretch>
        </p:blipFill>
        <p:spPr bwMode="auto">
          <a:xfrm>
            <a:off x="1241425" y="1416050"/>
            <a:ext cx="6650038" cy="4637088"/>
          </a:xfrm>
          <a:prstGeom prst="rect">
            <a:avLst/>
          </a:prstGeom>
          <a:noFill/>
          <a:ln>
            <a:noFill/>
          </a:ln>
          <a:effectLst>
            <a:outerShdw blurRad="50800" dist="38100" dir="2700000" algn="tl" rotWithShape="0">
              <a:prstClr val="black">
                <a:alpha val="40000"/>
              </a:prstClr>
            </a:outerShdw>
          </a:effectLst>
        </p:spPr>
      </p:pic>
      <p:sp>
        <p:nvSpPr>
          <p:cNvPr id="4" name="Rectangle 3"/>
          <p:cNvSpPr/>
          <p:nvPr/>
        </p:nvSpPr>
        <p:spPr bwMode="auto">
          <a:xfrm>
            <a:off x="1260905" y="2206769"/>
            <a:ext cx="4174177" cy="301337"/>
          </a:xfrm>
          <a:prstGeom prst="rect">
            <a:avLst/>
          </a:prstGeom>
          <a:noFill/>
          <a:ln w="603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Embedding Exchange Data</a:t>
            </a:r>
            <a:endParaRPr/>
          </a:p>
        </p:txBody>
      </p:sp>
      <p:sp>
        <p:nvSpPr>
          <p:cNvPr id="13" name="Text Placeholder 12"/>
          <p:cNvSpPr>
            <a:spLocks noGrp="1"/>
          </p:cNvSpPr>
          <p:nvPr>
            <p:ph type="body" sz="quarter" idx="10"/>
          </p:nvPr>
        </p:nvSpPr>
        <p:spPr/>
        <p:txBody>
          <a:bodyPr rtlCol="0"/>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Building A Response Bot</a:t>
            </a:r>
            <a:endParaRPr/>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dirty="0" smtClean="0"/>
              <a:t>Retrieving information automatically</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425" y="277813"/>
            <a:ext cx="8382000" cy="527050"/>
          </a:xfrm>
        </p:spPr>
        <p:txBody>
          <a:bodyPr/>
          <a:lstStyle/>
          <a:p>
            <a:pPr defTabSz="914363" eaLnBrk="1" fontAlgn="auto" hangingPunct="1">
              <a:spcAft>
                <a:spcPts val="0"/>
              </a:spcAft>
              <a:defRPr/>
            </a:pPr>
            <a:r>
              <a:rPr sz="3800"/>
              <a:t>Response Bot in Managed Code</a:t>
            </a:r>
          </a:p>
        </p:txBody>
      </p:sp>
      <p:pic>
        <p:nvPicPr>
          <p:cNvPr id="7" name="Picture 6"/>
          <p:cNvPicPr/>
          <p:nvPr/>
        </p:nvPicPr>
        <p:blipFill>
          <a:blip r:embed="rId2"/>
          <a:srcRect/>
          <a:stretch>
            <a:fillRect/>
          </a:stretch>
        </p:blipFill>
        <p:spPr bwMode="auto">
          <a:xfrm>
            <a:off x="722313" y="1416050"/>
            <a:ext cx="3398837" cy="39989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p:cNvPicPr/>
          <p:nvPr/>
        </p:nvPicPr>
        <p:blipFill>
          <a:blip r:embed="rId3"/>
          <a:srcRect l="699" t="1014" r="3846" b="1014"/>
          <a:stretch>
            <a:fillRect/>
          </a:stretch>
        </p:blipFill>
        <p:spPr bwMode="auto">
          <a:xfrm>
            <a:off x="3241675" y="3355975"/>
            <a:ext cx="5673725" cy="245268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a:spLocks noChangeArrowheads="1"/>
          </p:cNvSpPr>
          <p:nvPr/>
        </p:nvSpPr>
        <p:spPr bwMode="auto">
          <a:xfrm>
            <a:off x="46609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5" name="Rounded Rectangle 4"/>
          <p:cNvSpPr>
            <a:spLocks noChangeArrowheads="1"/>
          </p:cNvSpPr>
          <p:nvPr/>
        </p:nvSpPr>
        <p:spPr bwMode="auto">
          <a:xfrm>
            <a:off x="3683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40" name="Title 39"/>
          <p:cNvSpPr>
            <a:spLocks noGrp="1"/>
          </p:cNvSpPr>
          <p:nvPr>
            <p:ph type="title"/>
          </p:nvPr>
        </p:nvSpPr>
        <p:spPr>
          <a:xfrm>
            <a:off x="352425" y="277813"/>
            <a:ext cx="8382000" cy="914400"/>
          </a:xfrm>
        </p:spPr>
        <p:txBody>
          <a:bodyPr/>
          <a:lstStyle/>
          <a:p>
            <a:pPr defTabSz="914363" eaLnBrk="1" fontAlgn="auto" hangingPunct="1">
              <a:spcAft>
                <a:spcPts val="0"/>
              </a:spcAft>
              <a:defRPr/>
            </a:pPr>
            <a:r>
              <a:rPr sz="3800">
                <a:sym typeface="Wingdings" pitchFamily="2" charset="2"/>
              </a:rPr>
              <a:t>The Microsoft UC Platform</a:t>
            </a:r>
            <a:r>
              <a:rPr sz="4400">
                <a:sym typeface="Wingdings" pitchFamily="2" charset="2"/>
              </a:rPr>
              <a:t/>
            </a:r>
            <a:br>
              <a:rPr sz="4400">
                <a:sym typeface="Wingdings" pitchFamily="2" charset="2"/>
              </a:rPr>
            </a:br>
            <a:r>
              <a:rPr sz="2800">
                <a:solidFill>
                  <a:schemeClr val="accent1">
                    <a:lumMod val="20000"/>
                    <a:lumOff val="80000"/>
                  </a:schemeClr>
                </a:solidFill>
                <a:sym typeface="Wingdings" pitchFamily="2" charset="2"/>
              </a:rPr>
              <a:t>Software-powered Unified Communications</a:t>
            </a:r>
            <a:endParaRPr sz="2800">
              <a:solidFill>
                <a:schemeClr val="accent1">
                  <a:lumMod val="20000"/>
                  <a:lumOff val="80000"/>
                </a:schemeClr>
              </a:solidFill>
            </a:endParaRPr>
          </a:p>
        </p:txBody>
      </p:sp>
      <p:sp>
        <p:nvSpPr>
          <p:cNvPr id="34" name="Text Placeholder 33"/>
          <p:cNvSpPr>
            <a:spLocks noGrp="1"/>
          </p:cNvSpPr>
          <p:nvPr>
            <p:ph type="body" sz="quarter" idx="10"/>
          </p:nvPr>
        </p:nvSpPr>
        <p:spPr>
          <a:xfrm>
            <a:off x="566738" y="2035175"/>
            <a:ext cx="8382000" cy="3832225"/>
          </a:xfrm>
        </p:spPr>
        <p:txBody>
          <a:bodyPr rtlCol="0"/>
          <a:lstStyle/>
          <a:p>
            <a:pPr marL="342900" indent="-342900" defTabSz="914363" eaLnBrk="1" fontAlgn="auto" hangingPunct="1">
              <a:spcAft>
                <a:spcPts val="0"/>
              </a:spcAft>
              <a:defRPr/>
            </a:pPr>
            <a:r>
              <a:rPr lang="en-US" sz="2000" dirty="0" smtClean="0"/>
              <a:t>Unified User Experience</a:t>
            </a:r>
          </a:p>
          <a:p>
            <a:pPr marL="633413" lvl="1" indent="-290513" defTabSz="914363" eaLnBrk="1" fontAlgn="auto" hangingPunct="1">
              <a:spcAft>
                <a:spcPts val="0"/>
              </a:spcAft>
              <a:defRPr/>
            </a:pPr>
            <a:r>
              <a:rPr lang="en-US" sz="1800" dirty="0" smtClean="0"/>
              <a:t>Leverages rich User Interface</a:t>
            </a:r>
          </a:p>
          <a:p>
            <a:pPr marL="342900" indent="-342900" defTabSz="914363" eaLnBrk="1" fontAlgn="auto" hangingPunct="1">
              <a:spcAft>
                <a:spcPts val="0"/>
              </a:spcAft>
              <a:defRPr/>
            </a:pPr>
            <a:r>
              <a:rPr lang="en-US" sz="2000" dirty="0" smtClean="0"/>
              <a:t>Built on extensible software</a:t>
            </a:r>
          </a:p>
          <a:p>
            <a:pPr marL="342900" indent="-342900" defTabSz="914363" eaLnBrk="1" fontAlgn="auto" hangingPunct="1">
              <a:spcAft>
                <a:spcPts val="0"/>
              </a:spcAft>
              <a:defRPr/>
            </a:pPr>
            <a:r>
              <a:rPr lang="en-US" sz="2000" dirty="0" smtClean="0"/>
              <a:t>Unified Software Platform</a:t>
            </a:r>
          </a:p>
          <a:p>
            <a:pPr marL="342900" indent="-342900" defTabSz="914363" eaLnBrk="1" fontAlgn="auto" hangingPunct="1">
              <a:spcAft>
                <a:spcPts val="0"/>
              </a:spcAft>
              <a:defRPr/>
            </a:pPr>
            <a:r>
              <a:rPr lang="en-US" sz="2000" dirty="0" smtClean="0"/>
              <a:t>Rich set of APIs</a:t>
            </a:r>
          </a:p>
          <a:p>
            <a:pPr marL="633413" lvl="1" indent="-290513" defTabSz="914363" eaLnBrk="1" fontAlgn="auto" hangingPunct="1">
              <a:spcAft>
                <a:spcPts val="0"/>
              </a:spcAft>
              <a:defRPr/>
            </a:pPr>
            <a:r>
              <a:rPr lang="en-US" sz="1800" dirty="0" smtClean="0"/>
              <a:t>For the client </a:t>
            </a:r>
          </a:p>
          <a:p>
            <a:pPr marL="633413" lvl="1" indent="-290513" defTabSz="914363" eaLnBrk="1" fontAlgn="auto" hangingPunct="1">
              <a:spcAft>
                <a:spcPts val="0"/>
              </a:spcAft>
              <a:defRPr/>
            </a:pPr>
            <a:r>
              <a:rPr lang="en-US" sz="1800" dirty="0" smtClean="0"/>
              <a:t>For the server</a:t>
            </a:r>
          </a:p>
          <a:p>
            <a:pPr marL="342900" indent="-342900" defTabSz="914363" eaLnBrk="1" fontAlgn="auto" hangingPunct="1">
              <a:spcAft>
                <a:spcPts val="0"/>
              </a:spcAft>
              <a:defRPr/>
            </a:pPr>
            <a:r>
              <a:rPr lang="en-US" sz="2000" dirty="0" smtClean="0"/>
              <a:t>Windows and web based</a:t>
            </a:r>
          </a:p>
          <a:p>
            <a:pPr marL="342900" indent="-342900" defTabSz="914363" eaLnBrk="1" fontAlgn="auto" hangingPunct="1">
              <a:spcAft>
                <a:spcPts val="0"/>
              </a:spcAft>
              <a:defRPr/>
            </a:pPr>
            <a:r>
              <a:rPr lang="en-US" sz="2000" dirty="0" smtClean="0"/>
              <a:t>Great Visual Studio support</a:t>
            </a:r>
          </a:p>
          <a:p>
            <a:pPr marL="342900" indent="-342900" defTabSz="914363" eaLnBrk="1" fontAlgn="auto" hangingPunct="1">
              <a:spcAft>
                <a:spcPts val="0"/>
              </a:spcAft>
              <a:defRPr/>
            </a:pPr>
            <a:r>
              <a:rPr lang="en-US" sz="2000" dirty="0" smtClean="0"/>
              <a:t>Leverages .NET skills </a:t>
            </a:r>
          </a:p>
          <a:p>
            <a:pPr marL="342900" indent="-342900" defTabSz="914363" eaLnBrk="1" fontAlgn="auto" hangingPunct="1">
              <a:spcAft>
                <a:spcPts val="0"/>
              </a:spcAft>
              <a:defRPr/>
            </a:pPr>
            <a:r>
              <a:rPr lang="en-US" sz="2000" dirty="0" smtClean="0"/>
              <a:t>Telephony</a:t>
            </a:r>
          </a:p>
          <a:p>
            <a:pPr marL="860425" lvl="1" indent="-342900" defTabSz="914363" eaLnBrk="1" fontAlgn="auto" hangingPunct="1">
              <a:spcAft>
                <a:spcPts val="0"/>
              </a:spcAft>
              <a:defRPr/>
            </a:pPr>
            <a:r>
              <a:rPr lang="en-US" sz="1600" dirty="0" smtClean="0"/>
              <a:t>Integral part of platform</a:t>
            </a:r>
            <a:endParaRPr lang="en-US" sz="1600" dirty="0"/>
          </a:p>
        </p:txBody>
      </p:sp>
      <p:sp>
        <p:nvSpPr>
          <p:cNvPr id="23561" name="Rectangle 72"/>
          <p:cNvSpPr>
            <a:spLocks noChangeArrowheads="1"/>
          </p:cNvSpPr>
          <p:nvPr/>
        </p:nvSpPr>
        <p:spPr bwMode="auto">
          <a:xfrm>
            <a:off x="381000" y="215900"/>
            <a:ext cx="8763000" cy="400050"/>
          </a:xfrm>
          <a:prstGeom prst="rect">
            <a:avLst/>
          </a:prstGeom>
          <a:noFill/>
          <a:ln w="9525">
            <a:noFill/>
            <a:miter lim="800000"/>
            <a:headEnd/>
            <a:tailEnd/>
          </a:ln>
        </p:spPr>
        <p:txBody>
          <a:bodyPr>
            <a:spAutoFit/>
          </a:bodyPr>
          <a:lstStyle/>
          <a:p>
            <a:endParaRPr lang="en-US" sz="2000" dirty="0">
              <a:latin typeface="Segoe"/>
            </a:endParaRPr>
          </a:p>
        </p:txBody>
      </p:sp>
      <p:sp>
        <p:nvSpPr>
          <p:cNvPr id="43" name="Rectangle 47"/>
          <p:cNvSpPr>
            <a:spLocks noChangeAspect="1" noChangeArrowheads="1"/>
          </p:cNvSpPr>
          <p:nvPr/>
        </p:nvSpPr>
        <p:spPr bwMode="auto">
          <a:xfrm rot="10800000">
            <a:off x="5353050" y="3314699"/>
            <a:ext cx="573088" cy="1911927"/>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457200" tIns="0" rIns="45720" bIns="54864"/>
          <a:lstStyle/>
          <a:p>
            <a:pPr algn="ctr" defTabSz="1096963">
              <a:lnSpc>
                <a:spcPct val="90000"/>
              </a:lnSpc>
              <a:defRPr/>
            </a:pPr>
            <a:r>
              <a:rPr lang="en-US" sz="1600" dirty="0"/>
              <a:t>E-Mail and</a:t>
            </a:r>
          </a:p>
          <a:p>
            <a:pPr algn="ctr" defTabSz="1096963">
              <a:lnSpc>
                <a:spcPct val="90000"/>
              </a:lnSpc>
              <a:defRPr/>
            </a:pPr>
            <a:r>
              <a:rPr lang="en-US" sz="1600" dirty="0"/>
              <a:t>Unified Messaging</a:t>
            </a:r>
          </a:p>
        </p:txBody>
      </p:sp>
      <p:sp>
        <p:nvSpPr>
          <p:cNvPr id="44" name="Rectangle 48"/>
          <p:cNvSpPr>
            <a:spLocks noChangeAspect="1" noChangeArrowheads="1"/>
          </p:cNvSpPr>
          <p:nvPr/>
        </p:nvSpPr>
        <p:spPr bwMode="auto">
          <a:xfrm rot="10800000">
            <a:off x="5921375" y="3314699"/>
            <a:ext cx="571500"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0" tIns="0" rIns="45720" bIns="54864"/>
          <a:lstStyle/>
          <a:p>
            <a:pPr algn="ctr" defTabSz="1096963">
              <a:lnSpc>
                <a:spcPct val="90000"/>
              </a:lnSpc>
              <a:defRPr/>
            </a:pPr>
            <a:r>
              <a:rPr lang="en-US" sz="1600" dirty="0"/>
              <a:t>Instant</a:t>
            </a:r>
          </a:p>
          <a:p>
            <a:pPr algn="ctr" defTabSz="1096963">
              <a:lnSpc>
                <a:spcPct val="90000"/>
              </a:lnSpc>
              <a:defRPr/>
            </a:pPr>
            <a:r>
              <a:rPr lang="en-US" sz="1600" dirty="0"/>
              <a:t>Messaging</a:t>
            </a:r>
          </a:p>
        </p:txBody>
      </p:sp>
      <p:sp>
        <p:nvSpPr>
          <p:cNvPr id="45" name="Rectangle 49"/>
          <p:cNvSpPr>
            <a:spLocks noChangeAspect="1" noChangeArrowheads="1"/>
          </p:cNvSpPr>
          <p:nvPr/>
        </p:nvSpPr>
        <p:spPr bwMode="auto">
          <a:xfrm rot="10800000">
            <a:off x="6488111" y="3325091"/>
            <a:ext cx="573087" cy="1901536"/>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1600" dirty="0">
                <a:solidFill>
                  <a:schemeClr val="tx1"/>
                </a:solidFill>
              </a:rPr>
              <a:t>Enterprise</a:t>
            </a:r>
          </a:p>
          <a:p>
            <a:pPr algn="ctr" defTabSz="1096963">
              <a:lnSpc>
                <a:spcPct val="90000"/>
              </a:lnSpc>
              <a:defRPr/>
            </a:pPr>
            <a:r>
              <a:rPr lang="en-US" sz="1600" dirty="0">
                <a:solidFill>
                  <a:schemeClr val="tx1"/>
                </a:solidFill>
              </a:rPr>
              <a:t>Telephony</a:t>
            </a:r>
          </a:p>
        </p:txBody>
      </p:sp>
      <p:sp>
        <p:nvSpPr>
          <p:cNvPr id="46" name="Rectangle 50"/>
          <p:cNvSpPr>
            <a:spLocks noChangeAspect="1" noChangeArrowheads="1"/>
          </p:cNvSpPr>
          <p:nvPr/>
        </p:nvSpPr>
        <p:spPr bwMode="auto">
          <a:xfrm rot="10800000">
            <a:off x="7056436" y="3314699"/>
            <a:ext cx="573087"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274320" tIns="0" rIns="457200" bIns="54864" anchor="ctr"/>
          <a:lstStyle/>
          <a:p>
            <a:pPr algn="ctr" defTabSz="1096963">
              <a:lnSpc>
                <a:spcPct val="90000"/>
              </a:lnSpc>
              <a:defRPr/>
            </a:pPr>
            <a:r>
              <a:rPr lang="en-US" sz="1600" dirty="0"/>
              <a:t>Conferencing</a:t>
            </a:r>
          </a:p>
        </p:txBody>
      </p:sp>
      <p:sp>
        <p:nvSpPr>
          <p:cNvPr id="50" name="Rectangle 54"/>
          <p:cNvSpPr>
            <a:spLocks noChangeAspect="1" noChangeArrowheads="1"/>
          </p:cNvSpPr>
          <p:nvPr/>
        </p:nvSpPr>
        <p:spPr bwMode="auto">
          <a:xfrm>
            <a:off x="5361709" y="5223741"/>
            <a:ext cx="2254828" cy="5016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Software Platform</a:t>
            </a:r>
          </a:p>
        </p:txBody>
      </p:sp>
      <p:sp>
        <p:nvSpPr>
          <p:cNvPr id="51" name="Rectangle 55"/>
          <p:cNvSpPr>
            <a:spLocks noChangeAspect="1" noChangeArrowheads="1"/>
          </p:cNvSpPr>
          <p:nvPr/>
        </p:nvSpPr>
        <p:spPr bwMode="auto">
          <a:xfrm>
            <a:off x="5361709" y="2763116"/>
            <a:ext cx="2265218" cy="5524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Unified </a:t>
            </a:r>
            <a:br>
              <a:rPr lang="en-US" dirty="0"/>
            </a:br>
            <a:r>
              <a:rPr lang="en-US" dirty="0"/>
              <a:t>User Experience</a:t>
            </a:r>
          </a:p>
        </p:txBody>
      </p:sp>
      <p:sp>
        <p:nvSpPr>
          <p:cNvPr id="52" name="Rectangle 56"/>
          <p:cNvSpPr>
            <a:spLocks noChangeAspect="1" noChangeArrowheads="1"/>
          </p:cNvSpPr>
          <p:nvPr/>
        </p:nvSpPr>
        <p:spPr bwMode="auto">
          <a:xfrm rot="10800000">
            <a:off x="7631112" y="2753591"/>
            <a:ext cx="498475" cy="2992582"/>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2000" dirty="0"/>
              <a:t> Common Management</a:t>
            </a:r>
          </a:p>
        </p:txBody>
      </p:sp>
      <p:sp>
        <p:nvSpPr>
          <p:cNvPr id="23583" name="Oval 72"/>
          <p:cNvSpPr>
            <a:spLocks noChangeArrowheads="1"/>
          </p:cNvSpPr>
          <p:nvPr/>
        </p:nvSpPr>
        <p:spPr bwMode="auto">
          <a:xfrm>
            <a:off x="5581650" y="2133600"/>
            <a:ext cx="2286000" cy="457200"/>
          </a:xfrm>
          <a:prstGeom prst="ellipse">
            <a:avLst/>
          </a:prstGeom>
          <a:noFill/>
          <a:ln w="12700" algn="ctr">
            <a:solidFill>
              <a:schemeClr val="folHlink"/>
            </a:solidFill>
            <a:round/>
            <a:headEnd/>
            <a:tailEnd/>
          </a:ln>
        </p:spPr>
        <p:txBody>
          <a:bodyPr wrap="none" anchor="ctr"/>
          <a:lstStyle/>
          <a:p>
            <a:pPr algn="ctr">
              <a:lnSpc>
                <a:spcPct val="90000"/>
              </a:lnSpc>
            </a:pPr>
            <a:endParaRPr lang="en-US" dirty="0">
              <a:latin typeface="Segoe"/>
            </a:endParaRPr>
          </a:p>
        </p:txBody>
      </p:sp>
      <p:grpSp>
        <p:nvGrpSpPr>
          <p:cNvPr id="23584" name="Group 73"/>
          <p:cNvGrpSpPr>
            <a:grpSpLocks/>
          </p:cNvGrpSpPr>
          <p:nvPr/>
        </p:nvGrpSpPr>
        <p:grpSpPr bwMode="auto">
          <a:xfrm>
            <a:off x="5740400" y="1982788"/>
            <a:ext cx="1898650" cy="608012"/>
            <a:chOff x="3487" y="1711"/>
            <a:chExt cx="1608" cy="538"/>
          </a:xfrm>
        </p:grpSpPr>
        <p:pic>
          <p:nvPicPr>
            <p:cNvPr id="23585" name="Rectangle 75"/>
            <p:cNvPicPr>
              <a:picLocks noChangeAspect="1" noChangeArrowheads="1"/>
            </p:cNvPicPr>
            <p:nvPr/>
          </p:nvPicPr>
          <p:blipFill>
            <a:blip r:embed="rId3"/>
            <a:srcRect/>
            <a:stretch>
              <a:fillRect/>
            </a:stretch>
          </p:blipFill>
          <p:spPr bwMode="auto">
            <a:xfrm>
              <a:off x="3835" y="1831"/>
              <a:ext cx="1063" cy="375"/>
            </a:xfrm>
            <a:prstGeom prst="rect">
              <a:avLst/>
            </a:prstGeom>
            <a:noFill/>
            <a:ln w="9525" algn="ctr">
              <a:noFill/>
              <a:miter lim="800000"/>
              <a:headEnd/>
              <a:tailEnd/>
            </a:ln>
          </p:spPr>
        </p:pic>
        <p:pic>
          <p:nvPicPr>
            <p:cNvPr id="23586" name="Rectangle 76"/>
            <p:cNvPicPr>
              <a:picLocks noChangeAspect="1" noChangeArrowheads="1"/>
            </p:cNvPicPr>
            <p:nvPr/>
          </p:nvPicPr>
          <p:blipFill>
            <a:blip r:embed="rId4"/>
            <a:srcRect/>
            <a:stretch>
              <a:fillRect/>
            </a:stretch>
          </p:blipFill>
          <p:spPr bwMode="auto">
            <a:xfrm>
              <a:off x="4088" y="1711"/>
              <a:ext cx="130" cy="240"/>
            </a:xfrm>
            <a:prstGeom prst="rect">
              <a:avLst/>
            </a:prstGeom>
            <a:noFill/>
            <a:ln w="9525" algn="ctr">
              <a:noFill/>
              <a:miter lim="800000"/>
              <a:headEnd/>
              <a:tailEnd/>
            </a:ln>
          </p:spPr>
        </p:pic>
        <p:pic>
          <p:nvPicPr>
            <p:cNvPr id="23587" name="Rectangle 77"/>
            <p:cNvPicPr>
              <a:picLocks noChangeAspect="1" noChangeArrowheads="1"/>
            </p:cNvPicPr>
            <p:nvPr/>
          </p:nvPicPr>
          <p:blipFill>
            <a:blip r:embed="rId5"/>
            <a:srcRect/>
            <a:stretch>
              <a:fillRect/>
            </a:stretch>
          </p:blipFill>
          <p:spPr bwMode="auto">
            <a:xfrm>
              <a:off x="3487" y="1885"/>
              <a:ext cx="207" cy="152"/>
            </a:xfrm>
            <a:prstGeom prst="rect">
              <a:avLst/>
            </a:prstGeom>
            <a:noFill/>
            <a:ln w="9525" algn="ctr">
              <a:noFill/>
              <a:miter lim="800000"/>
              <a:headEnd/>
              <a:tailEnd/>
            </a:ln>
          </p:spPr>
        </p:pic>
        <p:pic>
          <p:nvPicPr>
            <p:cNvPr id="23588" name="Rectangle 78"/>
            <p:cNvPicPr>
              <a:picLocks noChangeAspect="1" noChangeArrowheads="1"/>
            </p:cNvPicPr>
            <p:nvPr/>
          </p:nvPicPr>
          <p:blipFill>
            <a:blip r:embed="rId6"/>
            <a:srcRect/>
            <a:stretch>
              <a:fillRect/>
            </a:stretch>
          </p:blipFill>
          <p:spPr bwMode="auto">
            <a:xfrm>
              <a:off x="4612" y="1754"/>
              <a:ext cx="129" cy="190"/>
            </a:xfrm>
            <a:prstGeom prst="rect">
              <a:avLst/>
            </a:prstGeom>
            <a:noFill/>
            <a:ln w="9525" algn="ctr">
              <a:noFill/>
              <a:miter lim="800000"/>
              <a:headEnd/>
              <a:tailEnd/>
            </a:ln>
          </p:spPr>
        </p:pic>
        <p:pic>
          <p:nvPicPr>
            <p:cNvPr id="23589" name="Rectangle 79"/>
            <p:cNvPicPr>
              <a:picLocks noChangeAspect="1" noChangeArrowheads="1"/>
            </p:cNvPicPr>
            <p:nvPr/>
          </p:nvPicPr>
          <p:blipFill>
            <a:blip r:embed="rId7"/>
            <a:srcRect/>
            <a:stretch>
              <a:fillRect/>
            </a:stretch>
          </p:blipFill>
          <p:spPr bwMode="auto">
            <a:xfrm>
              <a:off x="4900" y="2068"/>
              <a:ext cx="195" cy="177"/>
            </a:xfrm>
            <a:prstGeom prst="rect">
              <a:avLst/>
            </a:prstGeom>
            <a:noFill/>
            <a:ln w="9525" algn="ctr">
              <a:noFill/>
              <a:miter lim="800000"/>
              <a:headEnd/>
              <a:tailEnd/>
            </a:ln>
          </p:spPr>
        </p:pic>
        <p:pic>
          <p:nvPicPr>
            <p:cNvPr id="23590" name="Rectangle 80"/>
            <p:cNvPicPr>
              <a:picLocks noChangeAspect="1" noChangeArrowheads="1"/>
            </p:cNvPicPr>
            <p:nvPr/>
          </p:nvPicPr>
          <p:blipFill>
            <a:blip r:embed="rId8"/>
            <a:srcRect/>
            <a:stretch>
              <a:fillRect/>
            </a:stretch>
          </p:blipFill>
          <p:spPr bwMode="auto">
            <a:xfrm>
              <a:off x="4880" y="1849"/>
              <a:ext cx="177" cy="183"/>
            </a:xfrm>
            <a:prstGeom prst="rect">
              <a:avLst/>
            </a:prstGeom>
            <a:noFill/>
            <a:ln w="9525" algn="ctr">
              <a:noFill/>
              <a:miter lim="800000"/>
              <a:headEnd/>
              <a:tailEnd/>
            </a:ln>
          </p:spPr>
        </p:pic>
        <p:pic>
          <p:nvPicPr>
            <p:cNvPr id="23591" name="Rectangle 81"/>
            <p:cNvPicPr>
              <a:picLocks noChangeAspect="1" noChangeArrowheads="1"/>
            </p:cNvPicPr>
            <p:nvPr/>
          </p:nvPicPr>
          <p:blipFill>
            <a:blip r:embed="rId9"/>
            <a:srcRect/>
            <a:stretch>
              <a:fillRect/>
            </a:stretch>
          </p:blipFill>
          <p:spPr bwMode="auto">
            <a:xfrm>
              <a:off x="3665" y="2063"/>
              <a:ext cx="147" cy="186"/>
            </a:xfrm>
            <a:prstGeom prst="rect">
              <a:avLst/>
            </a:prstGeom>
            <a:noFill/>
            <a:ln w="9525" algn="ctr">
              <a:noFill/>
              <a:miter lim="800000"/>
              <a:headEnd/>
              <a:tailEnd/>
            </a:ln>
          </p:spPr>
        </p:pic>
        <p:pic>
          <p:nvPicPr>
            <p:cNvPr id="23592" name="Rectangle 82"/>
            <p:cNvPicPr>
              <a:picLocks noChangeAspect="1" noChangeArrowheads="1"/>
            </p:cNvPicPr>
            <p:nvPr/>
          </p:nvPicPr>
          <p:blipFill>
            <a:blip r:embed="rId10"/>
            <a:srcRect/>
            <a:stretch>
              <a:fillRect/>
            </a:stretch>
          </p:blipFill>
          <p:spPr bwMode="auto">
            <a:xfrm>
              <a:off x="3762" y="1800"/>
              <a:ext cx="194" cy="195"/>
            </a:xfrm>
            <a:prstGeom prst="rect">
              <a:avLst/>
            </a:prstGeom>
            <a:noFill/>
            <a:ln w="9525" algn="ctr">
              <a:noFill/>
              <a:miter lim="800000"/>
              <a:headEnd/>
              <a:tailEnd/>
            </a:ln>
          </p:spPr>
        </p:pic>
        <p:grpSp>
          <p:nvGrpSpPr>
            <p:cNvPr id="23593" name="Group 83"/>
            <p:cNvGrpSpPr>
              <a:grpSpLocks/>
            </p:cNvGrpSpPr>
            <p:nvPr/>
          </p:nvGrpSpPr>
          <p:grpSpPr bwMode="auto">
            <a:xfrm>
              <a:off x="4294" y="1736"/>
              <a:ext cx="196" cy="203"/>
              <a:chOff x="3402" y="1991"/>
              <a:chExt cx="214" cy="235"/>
            </a:xfrm>
          </p:grpSpPr>
          <p:pic>
            <p:nvPicPr>
              <p:cNvPr id="23596" name="Rectangle 86"/>
              <p:cNvPicPr>
                <a:picLocks noChangeAspect="1" noChangeArrowheads="1"/>
              </p:cNvPicPr>
              <p:nvPr/>
            </p:nvPicPr>
            <p:blipFill>
              <a:blip r:embed="rId11"/>
              <a:srcRect/>
              <a:stretch>
                <a:fillRect/>
              </a:stretch>
            </p:blipFill>
            <p:spPr bwMode="auto">
              <a:xfrm>
                <a:off x="3402" y="1991"/>
                <a:ext cx="170" cy="188"/>
              </a:xfrm>
              <a:prstGeom prst="rect">
                <a:avLst/>
              </a:prstGeom>
              <a:noFill/>
              <a:ln w="9525" algn="ctr">
                <a:noFill/>
                <a:miter lim="800000"/>
                <a:headEnd/>
                <a:tailEnd/>
              </a:ln>
            </p:spPr>
          </p:pic>
          <p:pic>
            <p:nvPicPr>
              <p:cNvPr id="23597" name="Rectangle 87"/>
              <p:cNvPicPr>
                <a:picLocks noChangeAspect="1" noChangeArrowheads="1"/>
              </p:cNvPicPr>
              <p:nvPr/>
            </p:nvPicPr>
            <p:blipFill>
              <a:blip r:embed="rId12"/>
              <a:srcRect/>
              <a:stretch>
                <a:fillRect/>
              </a:stretch>
            </p:blipFill>
            <p:spPr bwMode="auto">
              <a:xfrm>
                <a:off x="3475" y="2086"/>
                <a:ext cx="141" cy="140"/>
              </a:xfrm>
              <a:prstGeom prst="rect">
                <a:avLst/>
              </a:prstGeom>
              <a:noFill/>
              <a:ln w="9525" algn="ctr">
                <a:noFill/>
                <a:miter lim="800000"/>
                <a:headEnd/>
                <a:tailEnd/>
              </a:ln>
            </p:spPr>
          </p:pic>
        </p:grpSp>
        <p:pic>
          <p:nvPicPr>
            <p:cNvPr id="23594" name="Rectangle 84"/>
            <p:cNvPicPr>
              <a:picLocks noChangeAspect="1" noChangeArrowheads="1"/>
            </p:cNvPicPr>
            <p:nvPr/>
          </p:nvPicPr>
          <p:blipFill>
            <a:blip r:embed="rId13"/>
            <a:srcRect/>
            <a:stretch>
              <a:fillRect/>
            </a:stretch>
          </p:blipFill>
          <p:spPr bwMode="auto">
            <a:xfrm>
              <a:off x="4279" y="1969"/>
              <a:ext cx="205" cy="194"/>
            </a:xfrm>
            <a:prstGeom prst="rect">
              <a:avLst/>
            </a:prstGeom>
            <a:noFill/>
            <a:ln w="9525" algn="ctr">
              <a:noFill/>
              <a:miter lim="800000"/>
              <a:headEnd/>
              <a:tailEnd/>
            </a:ln>
          </p:spPr>
        </p:pic>
        <p:pic>
          <p:nvPicPr>
            <p:cNvPr id="23595" name="Rectangle 85"/>
            <p:cNvPicPr>
              <a:picLocks noChangeAspect="1" noChangeArrowheads="1"/>
            </p:cNvPicPr>
            <p:nvPr/>
          </p:nvPicPr>
          <p:blipFill>
            <a:blip r:embed="rId14"/>
            <a:srcRect/>
            <a:stretch>
              <a:fillRect/>
            </a:stretch>
          </p:blipFill>
          <p:spPr bwMode="auto">
            <a:xfrm>
              <a:off x="4272" y="2058"/>
              <a:ext cx="222" cy="171"/>
            </a:xfrm>
            <a:prstGeom prst="rect">
              <a:avLst/>
            </a:prstGeom>
            <a:noFill/>
            <a:ln w="9525" algn="ctr">
              <a:noFill/>
              <a:miter lim="800000"/>
              <a:headEnd/>
              <a:tailEnd/>
            </a:ln>
          </p:spPr>
        </p:pic>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mtClean="0"/>
              <a:t>Building A Response Bot</a:t>
            </a:r>
            <a:endParaRPr/>
          </a:p>
        </p:txBody>
      </p:sp>
      <p:sp>
        <p:nvSpPr>
          <p:cNvPr id="13" name="Text Placeholder 12"/>
          <p:cNvSpPr>
            <a:spLocks noGrp="1"/>
          </p:cNvSpPr>
          <p:nvPr>
            <p:ph type="body" sz="quarter" idx="10"/>
          </p:nvPr>
        </p:nvSpPr>
        <p:spPr/>
        <p:txBody>
          <a:bodyPr rtlCol="0"/>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sz="4400" smtClean="0"/>
              <a:t>Building A Voice Response App</a:t>
            </a:r>
            <a:endParaRPr sz="4400"/>
          </a:p>
        </p:txBody>
      </p:sp>
      <p:sp>
        <p:nvSpPr>
          <p:cNvPr id="7" name="Subtitle 6"/>
          <p:cNvSpPr>
            <a:spLocks noGrp="1"/>
          </p:cNvSpPr>
          <p:nvPr>
            <p:ph type="subTitle" idx="1"/>
          </p:nvPr>
        </p:nvSpPr>
        <p:spPr>
          <a:xfrm>
            <a:off x="730250" y="4953000"/>
            <a:ext cx="7043738" cy="461963"/>
          </a:xfrm>
        </p:spPr>
        <p:txBody>
          <a:bodyPr rtlCol="0"/>
          <a:lstStyle/>
          <a:p>
            <a:pPr defTabSz="914363" eaLnBrk="1" fontAlgn="auto" hangingPunct="1">
              <a:spcAft>
                <a:spcPts val="0"/>
              </a:spcAft>
              <a:defRPr/>
            </a:pPr>
            <a:r>
              <a:rPr lang="en-US" dirty="0" smtClean="0"/>
              <a:t>The ease of Windows Workflow</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2900" y="287338"/>
            <a:ext cx="8382000" cy="527050"/>
          </a:xfrm>
        </p:spPr>
        <p:txBody>
          <a:bodyPr/>
          <a:lstStyle/>
          <a:p>
            <a:pPr defTabSz="914363" eaLnBrk="1" fontAlgn="auto" hangingPunct="1">
              <a:spcAft>
                <a:spcPts val="0"/>
              </a:spcAft>
              <a:defRPr/>
            </a:pPr>
            <a:r>
              <a:rPr sz="3800"/>
              <a:t>Building A Voice User Interface</a:t>
            </a:r>
          </a:p>
        </p:txBody>
      </p:sp>
      <p:sp>
        <p:nvSpPr>
          <p:cNvPr id="22544" name="Rectangle 16"/>
          <p:cNvSpPr>
            <a:spLocks noGrp="1" noChangeArrowheads="1"/>
          </p:cNvSpPr>
          <p:nvPr>
            <p:ph type="body" idx="4294967295"/>
          </p:nvPr>
        </p:nvSpPr>
        <p:spPr>
          <a:xfrm>
            <a:off x="4452938" y="3225800"/>
            <a:ext cx="4691062" cy="2747963"/>
          </a:xfrm>
        </p:spPr>
        <p:txBody>
          <a:bodyPr/>
          <a:lstStyle/>
          <a:p>
            <a:pPr marL="339725" indent="-339725" eaLnBrk="1" hangingPunct="1">
              <a:spcAft>
                <a:spcPts val="600"/>
              </a:spcAft>
            </a:pPr>
            <a:r>
              <a:rPr lang="en-US" sz="2400" dirty="0" smtClean="0"/>
              <a:t>Focus on the presentation layer</a:t>
            </a:r>
          </a:p>
          <a:p>
            <a:pPr marL="339725" indent="-339725" eaLnBrk="1" hangingPunct="1">
              <a:spcAft>
                <a:spcPts val="600"/>
              </a:spcAft>
            </a:pPr>
            <a:r>
              <a:rPr lang="en-US" sz="2400" dirty="0" smtClean="0"/>
              <a:t>Same application logic </a:t>
            </a:r>
          </a:p>
          <a:p>
            <a:pPr marL="339725" indent="-339725" eaLnBrk="1" hangingPunct="1">
              <a:spcAft>
                <a:spcPts val="600"/>
              </a:spcAft>
            </a:pPr>
            <a:r>
              <a:rPr lang="en-US" sz="2400" dirty="0" smtClean="0"/>
              <a:t>Same back-end data</a:t>
            </a:r>
          </a:p>
          <a:p>
            <a:pPr marL="339725" indent="-339725" eaLnBrk="1" hangingPunct="1">
              <a:spcAft>
                <a:spcPts val="600"/>
              </a:spcAft>
            </a:pPr>
            <a:r>
              <a:rPr lang="en-US" sz="2400" dirty="0" smtClean="0"/>
              <a:t>Same development tools</a:t>
            </a:r>
          </a:p>
          <a:p>
            <a:pPr marL="339725" indent="-339725" eaLnBrk="1" hangingPunct="1">
              <a:spcAft>
                <a:spcPts val="600"/>
              </a:spcAft>
            </a:pPr>
            <a:r>
              <a:rPr lang="en-US" sz="2400" dirty="0" smtClean="0"/>
              <a:t>Same management tools</a:t>
            </a:r>
          </a:p>
          <a:p>
            <a:pPr marL="339725" indent="-339725" eaLnBrk="1" hangingPunct="1">
              <a:spcAft>
                <a:spcPts val="600"/>
              </a:spcAft>
            </a:pPr>
            <a:r>
              <a:rPr lang="en-US" sz="2400" dirty="0" smtClean="0"/>
              <a:t>Same monitoring tools</a:t>
            </a:r>
          </a:p>
        </p:txBody>
      </p:sp>
      <p:grpSp>
        <p:nvGrpSpPr>
          <p:cNvPr id="84995" name="Group 16"/>
          <p:cNvGrpSpPr>
            <a:grpSpLocks/>
          </p:cNvGrpSpPr>
          <p:nvPr/>
        </p:nvGrpSpPr>
        <p:grpSpPr bwMode="auto">
          <a:xfrm>
            <a:off x="3101975" y="1436688"/>
            <a:ext cx="1822450" cy="1471612"/>
            <a:chOff x="3512950" y="1249311"/>
            <a:chExt cx="1822621" cy="1471808"/>
          </a:xfrm>
        </p:grpSpPr>
        <p:pic>
          <p:nvPicPr>
            <p:cNvPr id="85011" name="Picture 5" descr="MPj03958850000[1]"/>
            <p:cNvPicPr>
              <a:picLocks noChangeAspect="1" noChangeArrowheads="1"/>
            </p:cNvPicPr>
            <p:nvPr/>
          </p:nvPicPr>
          <p:blipFill>
            <a:blip r:embed="rId3"/>
            <a:srcRect r="7056"/>
            <a:stretch>
              <a:fillRect/>
            </a:stretch>
          </p:blipFill>
          <p:spPr bwMode="auto">
            <a:xfrm>
              <a:off x="3526315" y="1249311"/>
              <a:ext cx="1809256" cy="1471808"/>
            </a:xfrm>
            <a:prstGeom prst="rect">
              <a:avLst/>
            </a:prstGeom>
            <a:noFill/>
            <a:ln w="3175">
              <a:solidFill>
                <a:srgbClr val="000000"/>
              </a:solidFill>
              <a:miter lim="800000"/>
              <a:headEnd/>
              <a:tailEnd/>
            </a:ln>
          </p:spPr>
        </p:pic>
        <p:sp>
          <p:nvSpPr>
            <p:cNvPr id="85012" name="Text Box 6"/>
            <p:cNvSpPr txBox="1">
              <a:spLocks noChangeArrowheads="1"/>
            </p:cNvSpPr>
            <p:nvPr/>
          </p:nvSpPr>
          <p:spPr bwMode="auto">
            <a:xfrm>
              <a:off x="3512950" y="1341303"/>
              <a:ext cx="1253690" cy="1015663"/>
            </a:xfrm>
            <a:prstGeom prst="rect">
              <a:avLst/>
            </a:prstGeom>
            <a:noFill/>
            <a:ln w="12700" algn="ctr">
              <a:noFill/>
              <a:miter lim="800000"/>
              <a:headEnd/>
              <a:tailEnd/>
            </a:ln>
          </p:spPr>
          <p:txBody>
            <a:bodyPr>
              <a:spAutoFit/>
            </a:bodyPr>
            <a:lstStyle/>
            <a:p>
              <a:pPr eaLnBrk="0" hangingPunct="0">
                <a:spcBef>
                  <a:spcPct val="50000"/>
                </a:spcBef>
              </a:pPr>
              <a:r>
                <a:rPr lang="en-US" sz="2000" dirty="0">
                  <a:latin typeface="Segoe"/>
                </a:rPr>
                <a:t>Voice User Interface</a:t>
              </a:r>
            </a:p>
          </p:txBody>
        </p:sp>
      </p:grpSp>
      <p:sp>
        <p:nvSpPr>
          <p:cNvPr id="84996" name="Line 14"/>
          <p:cNvSpPr>
            <a:spLocks noChangeShapeType="1"/>
          </p:cNvSpPr>
          <p:nvPr/>
        </p:nvSpPr>
        <p:spPr bwMode="auto">
          <a:xfrm>
            <a:off x="2236788" y="2971800"/>
            <a:ext cx="468312" cy="328613"/>
          </a:xfrm>
          <a:prstGeom prst="line">
            <a:avLst/>
          </a:prstGeom>
          <a:noFill/>
          <a:ln w="38100">
            <a:solidFill>
              <a:schemeClr val="tx1"/>
            </a:solidFill>
            <a:round/>
            <a:headEnd type="triangle" w="med" len="med"/>
            <a:tailEnd type="triangle" w="med" len="med"/>
          </a:ln>
        </p:spPr>
        <p:txBody>
          <a:bodyPr lIns="76197" tIns="38098" rIns="76197" bIns="38098">
            <a:spAutoFit/>
          </a:bodyPr>
          <a:lstStyle/>
          <a:p>
            <a:endParaRPr lang="en-US" dirty="0"/>
          </a:p>
        </p:txBody>
      </p:sp>
      <p:sp>
        <p:nvSpPr>
          <p:cNvPr id="84997" name="Line 15"/>
          <p:cNvSpPr>
            <a:spLocks noChangeShapeType="1"/>
          </p:cNvSpPr>
          <p:nvPr/>
        </p:nvSpPr>
        <p:spPr bwMode="auto">
          <a:xfrm flipH="1">
            <a:off x="2841625" y="4743450"/>
            <a:ext cx="0" cy="369888"/>
          </a:xfrm>
          <a:prstGeom prst="line">
            <a:avLst/>
          </a:prstGeom>
          <a:noFill/>
          <a:ln w="38100">
            <a:solidFill>
              <a:schemeClr val="tx1"/>
            </a:solidFill>
            <a:round/>
            <a:headEnd type="triangle" w="med" len="med"/>
            <a:tailEnd type="triangle" w="med" len="med"/>
          </a:ln>
        </p:spPr>
        <p:txBody>
          <a:bodyPr lIns="76197" tIns="38098" rIns="76197" bIns="38098">
            <a:spAutoFit/>
          </a:bodyPr>
          <a:lstStyle/>
          <a:p>
            <a:endParaRPr lang="en-US" dirty="0"/>
          </a:p>
        </p:txBody>
      </p:sp>
      <p:sp>
        <p:nvSpPr>
          <p:cNvPr id="19" name="Rounded Rectangle 18"/>
          <p:cNvSpPr/>
          <p:nvPr/>
        </p:nvSpPr>
        <p:spPr bwMode="auto">
          <a:xfrm>
            <a:off x="1793755" y="5085526"/>
            <a:ext cx="2145197" cy="112435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2200" dirty="0">
                <a:solidFill>
                  <a:schemeClr val="tx1"/>
                </a:solidFill>
              </a:rPr>
              <a:t>Back-end Data</a:t>
            </a:r>
          </a:p>
        </p:txBody>
      </p:sp>
      <p:sp>
        <p:nvSpPr>
          <p:cNvPr id="23" name="Rounded Rectangle 22"/>
          <p:cNvSpPr/>
          <p:nvPr/>
        </p:nvSpPr>
        <p:spPr bwMode="auto">
          <a:xfrm>
            <a:off x="1743515" y="3338856"/>
            <a:ext cx="2286000" cy="140396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2200" dirty="0">
                <a:solidFill>
                  <a:schemeClr val="tx1"/>
                </a:solidFill>
              </a:rPr>
              <a:t>Application Logic and Business Rules</a:t>
            </a:r>
          </a:p>
        </p:txBody>
      </p:sp>
      <p:grpSp>
        <p:nvGrpSpPr>
          <p:cNvPr id="85004" name="Group 27"/>
          <p:cNvGrpSpPr>
            <a:grpSpLocks/>
          </p:cNvGrpSpPr>
          <p:nvPr/>
        </p:nvGrpSpPr>
        <p:grpSpPr bwMode="auto">
          <a:xfrm>
            <a:off x="825500" y="1436688"/>
            <a:ext cx="1808163" cy="1473200"/>
            <a:chOff x="1066271" y="1163373"/>
            <a:chExt cx="1808428" cy="1473729"/>
          </a:xfrm>
        </p:grpSpPr>
        <p:pic>
          <p:nvPicPr>
            <p:cNvPr id="228361" name="Picture 12"/>
            <p:cNvPicPr>
              <a:picLocks noChangeAspect="1" noChangeArrowheads="1"/>
            </p:cNvPicPr>
            <p:nvPr/>
          </p:nvPicPr>
          <p:blipFill>
            <a:blip r:embed="rId4"/>
            <a:srcRect/>
            <a:stretch>
              <a:fillRect/>
            </a:stretch>
          </p:blipFill>
          <p:spPr bwMode="auto">
            <a:xfrm>
              <a:off x="1066271" y="1163373"/>
              <a:ext cx="1808428" cy="1473729"/>
            </a:xfrm>
            <a:prstGeom prst="rect">
              <a:avLst/>
            </a:prstGeom>
            <a:noFill/>
            <a:ln w="3175" algn="ctr">
              <a:noFill/>
              <a:miter lim="800000"/>
              <a:headEnd/>
              <a:tailEnd/>
            </a:ln>
            <a:effectLst>
              <a:outerShdw blurRad="50800" dist="38100" dir="2700000" algn="tl" rotWithShape="0">
                <a:prstClr val="black">
                  <a:alpha val="40000"/>
                </a:prstClr>
              </a:outerShdw>
            </a:effectLst>
          </p:spPr>
        </p:pic>
        <p:sp>
          <p:nvSpPr>
            <p:cNvPr id="26" name="Rectangle 25"/>
            <p:cNvSpPr/>
            <p:nvPr/>
          </p:nvSpPr>
          <p:spPr bwMode="auto">
            <a:xfrm>
              <a:off x="1385740" y="1560135"/>
              <a:ext cx="1437588" cy="1018095"/>
            </a:xfrm>
            <a:prstGeom prst="rect">
              <a:avLst/>
            </a:prstGeom>
            <a:solidFill>
              <a:schemeClr val="tx1"/>
            </a:solidFill>
            <a:ln>
              <a:solidFill>
                <a:schemeClr val="bg2">
                  <a:lumMod val="20000"/>
                  <a:lumOff val="80000"/>
                </a:schemeClr>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5010" name="Text Box 13"/>
            <p:cNvSpPr txBox="1">
              <a:spLocks noChangeArrowheads="1"/>
            </p:cNvSpPr>
            <p:nvPr/>
          </p:nvSpPr>
          <p:spPr bwMode="auto">
            <a:xfrm>
              <a:off x="1380563" y="1558592"/>
              <a:ext cx="1416258" cy="1015663"/>
            </a:xfrm>
            <a:prstGeom prst="rect">
              <a:avLst/>
            </a:prstGeom>
            <a:noFill/>
            <a:ln w="12700" algn="ctr">
              <a:noFill/>
              <a:miter lim="800000"/>
              <a:headEnd/>
              <a:tailEnd/>
            </a:ln>
          </p:spPr>
          <p:txBody>
            <a:bodyPr>
              <a:spAutoFit/>
            </a:bodyPr>
            <a:lstStyle/>
            <a:p>
              <a:pPr eaLnBrk="0" hangingPunct="0">
                <a:spcBef>
                  <a:spcPct val="50000"/>
                </a:spcBef>
              </a:pPr>
              <a:r>
                <a:rPr lang="en-US" sz="2000" dirty="0">
                  <a:solidFill>
                    <a:schemeClr val="bg1"/>
                  </a:solidFill>
                  <a:latin typeface="Segoe"/>
                </a:rPr>
                <a:t>Graphical User Interface</a:t>
              </a:r>
            </a:p>
          </p:txBody>
        </p:sp>
      </p:grpSp>
      <p:sp>
        <p:nvSpPr>
          <p:cNvPr id="85005" name="Line 14"/>
          <p:cNvSpPr>
            <a:spLocks noChangeShapeType="1"/>
          </p:cNvSpPr>
          <p:nvPr/>
        </p:nvSpPr>
        <p:spPr bwMode="auto">
          <a:xfrm flipH="1">
            <a:off x="3006725" y="2971800"/>
            <a:ext cx="469900" cy="328613"/>
          </a:xfrm>
          <a:prstGeom prst="line">
            <a:avLst/>
          </a:prstGeom>
          <a:noFill/>
          <a:ln w="38100">
            <a:solidFill>
              <a:schemeClr val="tx1"/>
            </a:solidFill>
            <a:round/>
            <a:headEnd type="triangle" w="med" len="med"/>
            <a:tailEnd type="triangle" w="med" len="med"/>
          </a:ln>
        </p:spPr>
        <p:txBody>
          <a:bodyPr lIns="76197" tIns="38098" rIns="76197" bIns="38098">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544">
                                            <p:txEl>
                                              <p:pRg st="0" end="0"/>
                                            </p:txEl>
                                          </p:spTgt>
                                        </p:tgtEl>
                                        <p:attrNameLst>
                                          <p:attrName>style.visibility</p:attrName>
                                        </p:attrNameLst>
                                      </p:cBhvr>
                                      <p:to>
                                        <p:strVal val="visible"/>
                                      </p:to>
                                    </p:set>
                                    <p:animEffect transition="in" filter="wipe(up)">
                                      <p:cBhvr>
                                        <p:cTn id="7" dur="1000"/>
                                        <p:tgtEl>
                                          <p:spTgt spid="22544">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544">
                                            <p:txEl>
                                              <p:pRg st="1" end="1"/>
                                            </p:txEl>
                                          </p:spTgt>
                                        </p:tgtEl>
                                        <p:attrNameLst>
                                          <p:attrName>style.visibility</p:attrName>
                                        </p:attrNameLst>
                                      </p:cBhvr>
                                      <p:to>
                                        <p:strVal val="visible"/>
                                      </p:to>
                                    </p:set>
                                    <p:animEffect transition="in" filter="wipe(up)">
                                      <p:cBhvr>
                                        <p:cTn id="11" dur="1000"/>
                                        <p:tgtEl>
                                          <p:spTgt spid="22544">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2544">
                                            <p:txEl>
                                              <p:pRg st="2" end="2"/>
                                            </p:txEl>
                                          </p:spTgt>
                                        </p:tgtEl>
                                        <p:attrNameLst>
                                          <p:attrName>style.visibility</p:attrName>
                                        </p:attrNameLst>
                                      </p:cBhvr>
                                      <p:to>
                                        <p:strVal val="visible"/>
                                      </p:to>
                                    </p:set>
                                    <p:animEffect transition="in" filter="wipe(up)">
                                      <p:cBhvr>
                                        <p:cTn id="15" dur="1000"/>
                                        <p:tgtEl>
                                          <p:spTgt spid="22544">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22544">
                                            <p:txEl>
                                              <p:pRg st="3" end="3"/>
                                            </p:txEl>
                                          </p:spTgt>
                                        </p:tgtEl>
                                        <p:attrNameLst>
                                          <p:attrName>style.visibility</p:attrName>
                                        </p:attrNameLst>
                                      </p:cBhvr>
                                      <p:to>
                                        <p:strVal val="visible"/>
                                      </p:to>
                                    </p:set>
                                    <p:animEffect transition="in" filter="wipe(up)">
                                      <p:cBhvr>
                                        <p:cTn id="19" dur="1000"/>
                                        <p:tgtEl>
                                          <p:spTgt spid="22544">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2544">
                                            <p:txEl>
                                              <p:pRg st="4" end="4"/>
                                            </p:txEl>
                                          </p:spTgt>
                                        </p:tgtEl>
                                        <p:attrNameLst>
                                          <p:attrName>style.visibility</p:attrName>
                                        </p:attrNameLst>
                                      </p:cBhvr>
                                      <p:to>
                                        <p:strVal val="visible"/>
                                      </p:to>
                                    </p:set>
                                    <p:animEffect transition="in" filter="wipe(up)">
                                      <p:cBhvr>
                                        <p:cTn id="23" dur="1000"/>
                                        <p:tgtEl>
                                          <p:spTgt spid="22544">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22544">
                                            <p:txEl>
                                              <p:pRg st="5" end="5"/>
                                            </p:txEl>
                                          </p:spTgt>
                                        </p:tgtEl>
                                        <p:attrNameLst>
                                          <p:attrName>style.visibility</p:attrName>
                                        </p:attrNameLst>
                                      </p:cBhvr>
                                      <p:to>
                                        <p:strVal val="visible"/>
                                      </p:to>
                                    </p:set>
                                    <p:animEffect transition="in" filter="wipe(up)">
                                      <p:cBhvr>
                                        <p:cTn id="27" dur="1000"/>
                                        <p:tgtEl>
                                          <p:spTgt spid="225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uild="p"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0825" y="431800"/>
            <a:ext cx="8382000" cy="525463"/>
          </a:xfrm>
        </p:spPr>
        <p:txBody>
          <a:bodyPr/>
          <a:lstStyle/>
          <a:p>
            <a:pPr defTabSz="914363" eaLnBrk="1" fontAlgn="auto" hangingPunct="1">
              <a:spcAft>
                <a:spcPts val="0"/>
              </a:spcAft>
              <a:defRPr/>
            </a:pPr>
            <a:r>
              <a:rPr lang="en-GB" sz="3800" dirty="0"/>
              <a:t>Speech Application Development Steps</a:t>
            </a:r>
          </a:p>
        </p:txBody>
      </p:sp>
      <p:sp>
        <p:nvSpPr>
          <p:cNvPr id="87042" name="Rectangle 3"/>
          <p:cNvSpPr>
            <a:spLocks noGrp="1" noChangeArrowheads="1"/>
          </p:cNvSpPr>
          <p:nvPr>
            <p:ph idx="1"/>
          </p:nvPr>
        </p:nvSpPr>
        <p:spPr>
          <a:xfrm>
            <a:off x="381000" y="1524000"/>
            <a:ext cx="8382000" cy="4019550"/>
          </a:xfrm>
        </p:spPr>
        <p:txBody>
          <a:bodyPr/>
          <a:lstStyle/>
          <a:p>
            <a:pPr marL="461963" indent="-461963" eaLnBrk="1" hangingPunct="1">
              <a:spcAft>
                <a:spcPts val="600"/>
              </a:spcAft>
              <a:buFont typeface="Segoe"/>
              <a:buAutoNum type="arabicPeriod"/>
            </a:pPr>
            <a:r>
              <a:rPr lang="en-GB" dirty="0" smtClean="0"/>
              <a:t>Define the dialogue flow </a:t>
            </a:r>
          </a:p>
          <a:p>
            <a:pPr lvl="1" indent="-400050" eaLnBrk="1" hangingPunct="1">
              <a:spcAft>
                <a:spcPts val="600"/>
              </a:spcAft>
              <a:buFont typeface="Segoe"/>
              <a:buAutoNum type="alphaLcParenR"/>
            </a:pPr>
            <a:r>
              <a:rPr lang="en-GB" dirty="0" smtClean="0"/>
              <a:t>Statements, questions and answers…</a:t>
            </a:r>
          </a:p>
          <a:p>
            <a:pPr lvl="1" indent="-400050" eaLnBrk="1" hangingPunct="1">
              <a:spcAft>
                <a:spcPts val="600"/>
              </a:spcAft>
              <a:buFont typeface="Segoe"/>
              <a:buAutoNum type="alphaLcParenR"/>
            </a:pPr>
            <a:r>
              <a:rPr lang="en-GB" dirty="0" smtClean="0"/>
              <a:t>Other activities</a:t>
            </a:r>
          </a:p>
          <a:p>
            <a:pPr marL="461963" indent="-461963" eaLnBrk="1" hangingPunct="1">
              <a:spcAft>
                <a:spcPts val="600"/>
              </a:spcAft>
              <a:buFont typeface="Segoe"/>
              <a:buAutoNum type="arabicPeriod"/>
            </a:pPr>
            <a:r>
              <a:rPr lang="en-GB" dirty="0" smtClean="0"/>
              <a:t>Specify possible answers (grammars)</a:t>
            </a:r>
          </a:p>
          <a:p>
            <a:pPr marL="461963" indent="-461963" eaLnBrk="1" hangingPunct="1">
              <a:spcAft>
                <a:spcPts val="600"/>
              </a:spcAft>
              <a:buFont typeface="Segoe"/>
              <a:buAutoNum type="arabicPeriod"/>
            </a:pPr>
            <a:r>
              <a:rPr lang="en-GB" dirty="0" smtClean="0"/>
              <a:t>Record questions (prompts)</a:t>
            </a:r>
          </a:p>
          <a:p>
            <a:pPr marL="461963" indent="-461963" eaLnBrk="1" hangingPunct="1">
              <a:spcAft>
                <a:spcPts val="600"/>
              </a:spcAft>
              <a:buFont typeface="Segoe"/>
              <a:buAutoNum type="arabicPeriod"/>
            </a:pPr>
            <a:r>
              <a:rPr lang="en-GB" dirty="0" smtClean="0"/>
              <a:t>Integrate into the back-end (Web services)</a:t>
            </a:r>
          </a:p>
          <a:p>
            <a:pPr marL="461963" indent="-461963" eaLnBrk="1" hangingPunct="1">
              <a:spcAft>
                <a:spcPts val="600"/>
              </a:spcAft>
              <a:buFont typeface="Segoe"/>
              <a:buAutoNum type="arabicPeriod"/>
            </a:pPr>
            <a:r>
              <a:rPr lang="en-GB" dirty="0" smtClean="0"/>
              <a:t>Deploy, test and tune application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315229" y="2076450"/>
            <a:ext cx="2450042" cy="2271448"/>
          </a:xfrm>
          <a:custGeom>
            <a:avLst/>
            <a:gdLst>
              <a:gd name="G0" fmla="+- 2233 0 0"/>
              <a:gd name="G1" fmla="+- 21600 0 2233"/>
              <a:gd name="G2" fmla="+- 21600 0 22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33" y="10800"/>
                </a:moveTo>
                <a:cubicBezTo>
                  <a:pt x="2233" y="15531"/>
                  <a:pt x="6069" y="19367"/>
                  <a:pt x="10800" y="19367"/>
                </a:cubicBezTo>
                <a:cubicBezTo>
                  <a:pt x="15531" y="19367"/>
                  <a:pt x="19367" y="15531"/>
                  <a:pt x="19367" y="10800"/>
                </a:cubicBezTo>
                <a:cubicBezTo>
                  <a:pt x="19367" y="6069"/>
                  <a:pt x="15531" y="2233"/>
                  <a:pt x="10800" y="2233"/>
                </a:cubicBezTo>
                <a:cubicBezTo>
                  <a:pt x="6069" y="2233"/>
                  <a:pt x="2233" y="6069"/>
                  <a:pt x="2233" y="10800"/>
                </a:cubicBezTo>
                <a:close/>
              </a:path>
            </a:pathLst>
          </a:cu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3" name="Oval 3"/>
          <p:cNvSpPr>
            <a:spLocks noChangeArrowheads="1"/>
          </p:cNvSpPr>
          <p:nvPr/>
        </p:nvSpPr>
        <p:spPr bwMode="auto">
          <a:xfrm>
            <a:off x="3567907" y="2311929"/>
            <a:ext cx="1935427" cy="1800489"/>
          </a:xfrm>
          <a:prstGeom prst="ellips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p>
        </p:txBody>
      </p:sp>
      <p:pic>
        <p:nvPicPr>
          <p:cNvPr id="1027" name="Picture 3" descr="C:\Program Files\Microsoft Resource DVD Artwork\DVD_ART\Artwork_Imagery\Shapes and Graphics\Glow\white oval shaped glow.png"/>
          <p:cNvPicPr>
            <a:picLocks noChangeAspect="1" noChangeArrowheads="1"/>
          </p:cNvPicPr>
          <p:nvPr/>
        </p:nvPicPr>
        <p:blipFill>
          <a:blip r:embed="rId2"/>
          <a:srcRect/>
          <a:stretch>
            <a:fillRect/>
          </a:stretch>
        </p:blipFill>
        <p:spPr bwMode="auto">
          <a:xfrm>
            <a:off x="3443288" y="1773238"/>
            <a:ext cx="2254250" cy="2713037"/>
          </a:xfrm>
          <a:prstGeom prst="rect">
            <a:avLst/>
          </a:prstGeom>
          <a:noFill/>
          <a:ln w="9525">
            <a:noFill/>
            <a:miter lim="800000"/>
            <a:headEnd/>
            <a:tailEnd/>
          </a:ln>
        </p:spPr>
      </p:pic>
      <p:pic>
        <p:nvPicPr>
          <p:cNvPr id="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65588" y="2628900"/>
            <a:ext cx="992187" cy="1193800"/>
          </a:xfrm>
          <a:prstGeom prst="rect">
            <a:avLst/>
          </a:prstGeom>
          <a:noFill/>
          <a:ln w="12700" algn="ctr">
            <a:noFill/>
            <a:miter lim="800000"/>
            <a:headEnd/>
            <a:tailEnd/>
          </a:ln>
        </p:spPr>
      </p:pic>
      <p:sp>
        <p:nvSpPr>
          <p:cNvPr id="14" name="Freeform 13"/>
          <p:cNvSpPr/>
          <p:nvPr/>
        </p:nvSpPr>
        <p:spPr>
          <a:xfrm>
            <a:off x="250666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15" name="Oval 14"/>
          <p:cNvSpPr/>
          <p:nvPr/>
        </p:nvSpPr>
        <p:spPr bwMode="auto">
          <a:xfrm>
            <a:off x="3647325"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1" name="Oval 20"/>
          <p:cNvSpPr/>
          <p:nvPr/>
        </p:nvSpPr>
        <p:spPr bwMode="auto">
          <a:xfrm flipH="1">
            <a:off x="5250093"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8" name="Oval 27"/>
          <p:cNvSpPr/>
          <p:nvPr/>
        </p:nvSpPr>
        <p:spPr bwMode="auto">
          <a:xfrm flipV="1">
            <a:off x="3647325"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0" name="Oval 29"/>
          <p:cNvSpPr/>
          <p:nvPr/>
        </p:nvSpPr>
        <p:spPr bwMode="auto">
          <a:xfrm flipH="1" flipV="1">
            <a:off x="5250093"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3" name="Title 32"/>
          <p:cNvSpPr>
            <a:spLocks noGrp="1"/>
          </p:cNvSpPr>
          <p:nvPr>
            <p:ph type="title" idx="4294967295"/>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
        <p:nvSpPr>
          <p:cNvPr id="8" name="Rounded Rectangle 7"/>
          <p:cNvSpPr/>
          <p:nvPr/>
        </p:nvSpPr>
        <p:spPr bwMode="auto">
          <a:xfrm>
            <a:off x="520700" y="14133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Dialog Workflow Designer</a:t>
            </a:r>
          </a:p>
        </p:txBody>
      </p:sp>
      <p:sp>
        <p:nvSpPr>
          <p:cNvPr id="18" name="Text Box 11"/>
          <p:cNvSpPr txBox="1">
            <a:spLocks noChangeArrowheads="1"/>
          </p:cNvSpPr>
          <p:nvPr/>
        </p:nvSpPr>
        <p:spPr bwMode="auto">
          <a:xfrm>
            <a:off x="520700" y="2365375"/>
            <a:ext cx="3187700" cy="1754188"/>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Windows Workflow</a:t>
            </a:r>
            <a:br>
              <a:rPr lang="en-US" dirty="0">
                <a:latin typeface="Segoe"/>
              </a:rPr>
            </a:br>
            <a:r>
              <a:rPr lang="en-US" dirty="0">
                <a:latin typeface="Segoe"/>
              </a:rPr>
              <a:t>Extended for Speech</a:t>
            </a:r>
          </a:p>
          <a:p>
            <a:pPr marL="287338" indent="-287338">
              <a:lnSpc>
                <a:spcPct val="90000"/>
              </a:lnSpc>
              <a:spcBef>
                <a:spcPct val="20000"/>
              </a:spcBef>
              <a:buSzPct val="80000"/>
              <a:buFontTx/>
              <a:buBlip>
                <a:blip r:embed="rId4"/>
              </a:buBlip>
            </a:pPr>
            <a:r>
              <a:rPr lang="en-US" dirty="0">
                <a:latin typeface="Segoe"/>
              </a:rPr>
              <a:t>Toolbox of VUI Activities</a:t>
            </a:r>
          </a:p>
          <a:p>
            <a:pPr marL="287338" indent="-287338">
              <a:lnSpc>
                <a:spcPct val="90000"/>
              </a:lnSpc>
              <a:spcBef>
                <a:spcPct val="20000"/>
              </a:spcBef>
              <a:buSzPct val="80000"/>
              <a:buFontTx/>
              <a:buBlip>
                <a:blip r:embed="rId4"/>
              </a:buBlip>
            </a:pPr>
            <a:r>
              <a:rPr lang="en-US" dirty="0">
                <a:latin typeface="Segoe"/>
              </a:rPr>
              <a:t>Custom Activity Support</a:t>
            </a:r>
          </a:p>
          <a:p>
            <a:pPr marL="287338" indent="-287338">
              <a:lnSpc>
                <a:spcPct val="90000"/>
              </a:lnSpc>
              <a:spcBef>
                <a:spcPct val="20000"/>
              </a:spcBef>
              <a:buSzPct val="80000"/>
              <a:buFontTx/>
              <a:buBlip>
                <a:blip r:embed="rId4"/>
              </a:buBlip>
            </a:pPr>
            <a:r>
              <a:rPr lang="en-US" dirty="0">
                <a:latin typeface="Segoe"/>
              </a:rPr>
              <a:t>Extensible with </a:t>
            </a:r>
            <a:br>
              <a:rPr lang="en-US" dirty="0">
                <a:latin typeface="Segoe"/>
              </a:rPr>
            </a:br>
            <a:r>
              <a:rPr lang="en-US" dirty="0">
                <a:latin typeface="Segoe"/>
              </a:rPr>
              <a:t>other Workflows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315229" y="2076450"/>
            <a:ext cx="2450042" cy="2271448"/>
          </a:xfrm>
          <a:custGeom>
            <a:avLst/>
            <a:gdLst>
              <a:gd name="G0" fmla="+- 2233 0 0"/>
              <a:gd name="G1" fmla="+- 21600 0 2233"/>
              <a:gd name="G2" fmla="+- 21600 0 22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33" y="10800"/>
                </a:moveTo>
                <a:cubicBezTo>
                  <a:pt x="2233" y="15531"/>
                  <a:pt x="6069" y="19367"/>
                  <a:pt x="10800" y="19367"/>
                </a:cubicBezTo>
                <a:cubicBezTo>
                  <a:pt x="15531" y="19367"/>
                  <a:pt x="19367" y="15531"/>
                  <a:pt x="19367" y="10800"/>
                </a:cubicBezTo>
                <a:cubicBezTo>
                  <a:pt x="19367" y="6069"/>
                  <a:pt x="15531" y="2233"/>
                  <a:pt x="10800" y="2233"/>
                </a:cubicBezTo>
                <a:cubicBezTo>
                  <a:pt x="6069" y="2233"/>
                  <a:pt x="2233" y="6069"/>
                  <a:pt x="2233" y="10800"/>
                </a:cubicBezTo>
                <a:close/>
              </a:path>
            </a:pathLst>
          </a:cu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3" name="Oval 3"/>
          <p:cNvSpPr>
            <a:spLocks noChangeArrowheads="1"/>
          </p:cNvSpPr>
          <p:nvPr/>
        </p:nvSpPr>
        <p:spPr bwMode="auto">
          <a:xfrm>
            <a:off x="3567907" y="2311929"/>
            <a:ext cx="1935427" cy="1800489"/>
          </a:xfrm>
          <a:prstGeom prst="ellips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p>
        </p:txBody>
      </p:sp>
      <p:pic>
        <p:nvPicPr>
          <p:cNvPr id="1027" name="Picture 3" descr="C:\Program Files\Microsoft Resource DVD Artwork\DVD_ART\Artwork_Imagery\Shapes and Graphics\Glow\white oval shaped glow.png"/>
          <p:cNvPicPr>
            <a:picLocks noChangeAspect="1" noChangeArrowheads="1"/>
          </p:cNvPicPr>
          <p:nvPr/>
        </p:nvPicPr>
        <p:blipFill>
          <a:blip r:embed="rId2"/>
          <a:srcRect/>
          <a:stretch>
            <a:fillRect/>
          </a:stretch>
        </p:blipFill>
        <p:spPr bwMode="auto">
          <a:xfrm>
            <a:off x="3443288" y="1773238"/>
            <a:ext cx="2254250" cy="2713037"/>
          </a:xfrm>
          <a:prstGeom prst="rect">
            <a:avLst/>
          </a:prstGeom>
          <a:noFill/>
          <a:ln w="9525">
            <a:noFill/>
            <a:miter lim="800000"/>
            <a:headEnd/>
            <a:tailEnd/>
          </a:ln>
        </p:spPr>
      </p:pic>
      <p:pic>
        <p:nvPicPr>
          <p:cNvPr id="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65588" y="2628900"/>
            <a:ext cx="992187" cy="1193800"/>
          </a:xfrm>
          <a:prstGeom prst="rect">
            <a:avLst/>
          </a:prstGeom>
          <a:noFill/>
          <a:ln w="12700" algn="ctr">
            <a:noFill/>
            <a:miter lim="800000"/>
            <a:headEnd/>
            <a:tailEnd/>
          </a:ln>
        </p:spPr>
      </p:pic>
      <p:sp>
        <p:nvSpPr>
          <p:cNvPr id="8" name="Rounded Rectangle 7"/>
          <p:cNvSpPr/>
          <p:nvPr/>
        </p:nvSpPr>
        <p:spPr bwMode="auto">
          <a:xfrm>
            <a:off x="368300"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Dialog Workflow Designer</a:t>
            </a:r>
          </a:p>
        </p:txBody>
      </p:sp>
      <p:sp>
        <p:nvSpPr>
          <p:cNvPr id="14" name="Freeform 13"/>
          <p:cNvSpPr/>
          <p:nvPr/>
        </p:nvSpPr>
        <p:spPr>
          <a:xfrm>
            <a:off x="250666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15" name="Oval 14"/>
          <p:cNvSpPr/>
          <p:nvPr/>
        </p:nvSpPr>
        <p:spPr bwMode="auto">
          <a:xfrm>
            <a:off x="3647325"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8" name="Text Box 11"/>
          <p:cNvSpPr txBox="1">
            <a:spLocks noChangeArrowheads="1"/>
          </p:cNvSpPr>
          <p:nvPr/>
        </p:nvSpPr>
        <p:spPr bwMode="auto">
          <a:xfrm>
            <a:off x="368300" y="2212975"/>
            <a:ext cx="3187700" cy="1754188"/>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Windows Workflow</a:t>
            </a:r>
            <a:br>
              <a:rPr lang="en-US" dirty="0">
                <a:latin typeface="Segoe"/>
              </a:rPr>
            </a:br>
            <a:r>
              <a:rPr lang="en-US" dirty="0">
                <a:latin typeface="Segoe"/>
              </a:rPr>
              <a:t>Extended for Speech</a:t>
            </a:r>
          </a:p>
          <a:p>
            <a:pPr marL="287338" indent="-287338">
              <a:lnSpc>
                <a:spcPct val="90000"/>
              </a:lnSpc>
              <a:spcBef>
                <a:spcPct val="20000"/>
              </a:spcBef>
              <a:buSzPct val="80000"/>
              <a:buFontTx/>
              <a:buBlip>
                <a:blip r:embed="rId4"/>
              </a:buBlip>
            </a:pPr>
            <a:r>
              <a:rPr lang="en-US" dirty="0">
                <a:latin typeface="Segoe"/>
              </a:rPr>
              <a:t>Toolbox of VUI Activities</a:t>
            </a:r>
          </a:p>
          <a:p>
            <a:pPr marL="287338" indent="-287338">
              <a:lnSpc>
                <a:spcPct val="90000"/>
              </a:lnSpc>
              <a:spcBef>
                <a:spcPct val="20000"/>
              </a:spcBef>
              <a:buSzPct val="80000"/>
              <a:buFontTx/>
              <a:buBlip>
                <a:blip r:embed="rId4"/>
              </a:buBlip>
            </a:pPr>
            <a:r>
              <a:rPr lang="en-US" dirty="0">
                <a:latin typeface="Segoe"/>
              </a:rPr>
              <a:t>Custom Activity Support</a:t>
            </a:r>
          </a:p>
          <a:p>
            <a:pPr marL="287338" indent="-287338">
              <a:lnSpc>
                <a:spcPct val="90000"/>
              </a:lnSpc>
              <a:spcBef>
                <a:spcPct val="20000"/>
              </a:spcBef>
              <a:buSzPct val="80000"/>
              <a:buFontTx/>
              <a:buBlip>
                <a:blip r:embed="rId4"/>
              </a:buBlip>
            </a:pPr>
            <a:r>
              <a:rPr lang="en-US" dirty="0">
                <a:latin typeface="Segoe"/>
              </a:rPr>
              <a:t>Extensible with </a:t>
            </a:r>
            <a:br>
              <a:rPr lang="en-US" dirty="0">
                <a:latin typeface="Segoe"/>
              </a:rPr>
            </a:br>
            <a:r>
              <a:rPr lang="en-US" dirty="0">
                <a:latin typeface="Segoe"/>
              </a:rPr>
              <a:t>other Workflows</a:t>
            </a:r>
          </a:p>
        </p:txBody>
      </p:sp>
      <p:sp>
        <p:nvSpPr>
          <p:cNvPr id="19" name="Rounded Rectangle 18"/>
          <p:cNvSpPr/>
          <p:nvPr/>
        </p:nvSpPr>
        <p:spPr bwMode="auto">
          <a:xfrm>
            <a:off x="6565187"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Conversational Grammar Builder</a:t>
            </a:r>
          </a:p>
        </p:txBody>
      </p:sp>
      <p:sp>
        <p:nvSpPr>
          <p:cNvPr id="20" name="Freeform 19"/>
          <p:cNvSpPr/>
          <p:nvPr/>
        </p:nvSpPr>
        <p:spPr>
          <a:xfrm flipH="1">
            <a:off x="533241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1" name="Oval 20"/>
          <p:cNvSpPr/>
          <p:nvPr/>
        </p:nvSpPr>
        <p:spPr bwMode="auto">
          <a:xfrm flipH="1">
            <a:off x="5250093"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Text Box 11"/>
          <p:cNvSpPr txBox="1">
            <a:spLocks noChangeArrowheads="1"/>
          </p:cNvSpPr>
          <p:nvPr/>
        </p:nvSpPr>
        <p:spPr bwMode="auto">
          <a:xfrm>
            <a:off x="6523038" y="2212975"/>
            <a:ext cx="3187700" cy="950913"/>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Easy-to-use UI</a:t>
            </a:r>
          </a:p>
          <a:p>
            <a:pPr marL="287338" indent="-287338">
              <a:lnSpc>
                <a:spcPct val="90000"/>
              </a:lnSpc>
              <a:spcBef>
                <a:spcPct val="20000"/>
              </a:spcBef>
              <a:buSzPct val="80000"/>
              <a:buFontTx/>
              <a:buBlip>
                <a:blip r:embed="rId4"/>
              </a:buBlip>
            </a:pPr>
            <a:r>
              <a:rPr lang="en-US" dirty="0">
                <a:latin typeface="Segoe"/>
              </a:rPr>
              <a:t>Natural Language </a:t>
            </a:r>
          </a:p>
          <a:p>
            <a:pPr marL="287338" indent="-287338">
              <a:lnSpc>
                <a:spcPct val="90000"/>
              </a:lnSpc>
              <a:spcBef>
                <a:spcPct val="20000"/>
              </a:spcBef>
              <a:buSzPct val="80000"/>
              <a:buFontTx/>
              <a:buBlip>
                <a:blip r:embed="rId4"/>
              </a:buBlip>
            </a:pPr>
            <a:r>
              <a:rPr lang="en-US" dirty="0">
                <a:latin typeface="Segoe"/>
              </a:rPr>
              <a:t>Multi-lingual</a:t>
            </a:r>
          </a:p>
        </p:txBody>
      </p:sp>
      <p:sp>
        <p:nvSpPr>
          <p:cNvPr id="28" name="Oval 27"/>
          <p:cNvSpPr/>
          <p:nvPr/>
        </p:nvSpPr>
        <p:spPr bwMode="auto">
          <a:xfrm flipV="1">
            <a:off x="3647325"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0" name="Oval 29"/>
          <p:cNvSpPr/>
          <p:nvPr/>
        </p:nvSpPr>
        <p:spPr bwMode="auto">
          <a:xfrm flipH="1" flipV="1">
            <a:off x="5250093"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3" name="Title 32"/>
          <p:cNvSpPr>
            <a:spLocks noGrp="1"/>
          </p:cNvSpPr>
          <p:nvPr>
            <p:ph type="title" idx="4294967295"/>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315229" y="2076450"/>
            <a:ext cx="2450042" cy="2271448"/>
          </a:xfrm>
          <a:custGeom>
            <a:avLst/>
            <a:gdLst>
              <a:gd name="G0" fmla="+- 2233 0 0"/>
              <a:gd name="G1" fmla="+- 21600 0 2233"/>
              <a:gd name="G2" fmla="+- 21600 0 22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33" y="10800"/>
                </a:moveTo>
                <a:cubicBezTo>
                  <a:pt x="2233" y="15531"/>
                  <a:pt x="6069" y="19367"/>
                  <a:pt x="10800" y="19367"/>
                </a:cubicBezTo>
                <a:cubicBezTo>
                  <a:pt x="15531" y="19367"/>
                  <a:pt x="19367" y="15531"/>
                  <a:pt x="19367" y="10800"/>
                </a:cubicBezTo>
                <a:cubicBezTo>
                  <a:pt x="19367" y="6069"/>
                  <a:pt x="15531" y="2233"/>
                  <a:pt x="10800" y="2233"/>
                </a:cubicBezTo>
                <a:cubicBezTo>
                  <a:pt x="6069" y="2233"/>
                  <a:pt x="2233" y="6069"/>
                  <a:pt x="2233" y="10800"/>
                </a:cubicBezTo>
                <a:close/>
              </a:path>
            </a:pathLst>
          </a:cu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3" name="Oval 3"/>
          <p:cNvSpPr>
            <a:spLocks noChangeArrowheads="1"/>
          </p:cNvSpPr>
          <p:nvPr/>
        </p:nvSpPr>
        <p:spPr bwMode="auto">
          <a:xfrm>
            <a:off x="3567907" y="2311929"/>
            <a:ext cx="1935427" cy="1800489"/>
          </a:xfrm>
          <a:prstGeom prst="ellips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p>
        </p:txBody>
      </p:sp>
      <p:pic>
        <p:nvPicPr>
          <p:cNvPr id="1027" name="Picture 3" descr="C:\Program Files\Microsoft Resource DVD Artwork\DVD_ART\Artwork_Imagery\Shapes and Graphics\Glow\white oval shaped glow.png"/>
          <p:cNvPicPr>
            <a:picLocks noChangeAspect="1" noChangeArrowheads="1"/>
          </p:cNvPicPr>
          <p:nvPr/>
        </p:nvPicPr>
        <p:blipFill>
          <a:blip r:embed="rId2"/>
          <a:srcRect/>
          <a:stretch>
            <a:fillRect/>
          </a:stretch>
        </p:blipFill>
        <p:spPr bwMode="auto">
          <a:xfrm>
            <a:off x="3443288" y="1773238"/>
            <a:ext cx="2254250" cy="2713037"/>
          </a:xfrm>
          <a:prstGeom prst="rect">
            <a:avLst/>
          </a:prstGeom>
          <a:noFill/>
          <a:ln w="9525">
            <a:noFill/>
            <a:miter lim="800000"/>
            <a:headEnd/>
            <a:tailEnd/>
          </a:ln>
        </p:spPr>
      </p:pic>
      <p:pic>
        <p:nvPicPr>
          <p:cNvPr id="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65588" y="2628900"/>
            <a:ext cx="992187" cy="1193800"/>
          </a:xfrm>
          <a:prstGeom prst="rect">
            <a:avLst/>
          </a:prstGeom>
          <a:noFill/>
          <a:ln w="12700" algn="ctr">
            <a:noFill/>
            <a:miter lim="800000"/>
            <a:headEnd/>
            <a:tailEnd/>
          </a:ln>
        </p:spPr>
      </p:pic>
      <p:sp>
        <p:nvSpPr>
          <p:cNvPr id="8" name="Rounded Rectangle 7"/>
          <p:cNvSpPr/>
          <p:nvPr/>
        </p:nvSpPr>
        <p:spPr bwMode="auto">
          <a:xfrm>
            <a:off x="368300"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Dialog Workflow Designer</a:t>
            </a:r>
          </a:p>
        </p:txBody>
      </p:sp>
      <p:sp>
        <p:nvSpPr>
          <p:cNvPr id="14" name="Freeform 13"/>
          <p:cNvSpPr/>
          <p:nvPr/>
        </p:nvSpPr>
        <p:spPr>
          <a:xfrm>
            <a:off x="250666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15" name="Oval 14"/>
          <p:cNvSpPr/>
          <p:nvPr/>
        </p:nvSpPr>
        <p:spPr bwMode="auto">
          <a:xfrm>
            <a:off x="3647325"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8" name="Text Box 11"/>
          <p:cNvSpPr txBox="1">
            <a:spLocks noChangeArrowheads="1"/>
          </p:cNvSpPr>
          <p:nvPr/>
        </p:nvSpPr>
        <p:spPr bwMode="auto">
          <a:xfrm>
            <a:off x="368300" y="2212975"/>
            <a:ext cx="3187700" cy="1754188"/>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Windows Workflow</a:t>
            </a:r>
            <a:br>
              <a:rPr lang="en-US" dirty="0">
                <a:latin typeface="Segoe"/>
              </a:rPr>
            </a:br>
            <a:r>
              <a:rPr lang="en-US" dirty="0">
                <a:latin typeface="Segoe"/>
              </a:rPr>
              <a:t>Extended for Speech</a:t>
            </a:r>
          </a:p>
          <a:p>
            <a:pPr marL="287338" indent="-287338">
              <a:lnSpc>
                <a:spcPct val="90000"/>
              </a:lnSpc>
              <a:spcBef>
                <a:spcPct val="20000"/>
              </a:spcBef>
              <a:buSzPct val="80000"/>
              <a:buFontTx/>
              <a:buBlip>
                <a:blip r:embed="rId4"/>
              </a:buBlip>
            </a:pPr>
            <a:r>
              <a:rPr lang="en-US" dirty="0">
                <a:latin typeface="Segoe"/>
              </a:rPr>
              <a:t>Toolbox of VUI Activities</a:t>
            </a:r>
          </a:p>
          <a:p>
            <a:pPr marL="287338" indent="-287338">
              <a:lnSpc>
                <a:spcPct val="90000"/>
              </a:lnSpc>
              <a:spcBef>
                <a:spcPct val="20000"/>
              </a:spcBef>
              <a:buSzPct val="80000"/>
              <a:buFontTx/>
              <a:buBlip>
                <a:blip r:embed="rId4"/>
              </a:buBlip>
            </a:pPr>
            <a:r>
              <a:rPr lang="en-US" dirty="0">
                <a:latin typeface="Segoe"/>
              </a:rPr>
              <a:t>Custom Activity Support</a:t>
            </a:r>
          </a:p>
          <a:p>
            <a:pPr marL="287338" indent="-287338">
              <a:lnSpc>
                <a:spcPct val="90000"/>
              </a:lnSpc>
              <a:spcBef>
                <a:spcPct val="20000"/>
              </a:spcBef>
              <a:buSzPct val="80000"/>
              <a:buFontTx/>
              <a:buBlip>
                <a:blip r:embed="rId4"/>
              </a:buBlip>
            </a:pPr>
            <a:r>
              <a:rPr lang="en-US" dirty="0">
                <a:latin typeface="Segoe"/>
              </a:rPr>
              <a:t>Extensible with </a:t>
            </a:r>
            <a:br>
              <a:rPr lang="en-US" dirty="0">
                <a:latin typeface="Segoe"/>
              </a:rPr>
            </a:br>
            <a:r>
              <a:rPr lang="en-US" dirty="0">
                <a:latin typeface="Segoe"/>
              </a:rPr>
              <a:t>other Workflows</a:t>
            </a:r>
          </a:p>
        </p:txBody>
      </p:sp>
      <p:sp>
        <p:nvSpPr>
          <p:cNvPr id="19" name="Rounded Rectangle 18"/>
          <p:cNvSpPr/>
          <p:nvPr/>
        </p:nvSpPr>
        <p:spPr bwMode="auto">
          <a:xfrm>
            <a:off x="6565187"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Conversational Grammar Builder</a:t>
            </a:r>
          </a:p>
        </p:txBody>
      </p:sp>
      <p:sp>
        <p:nvSpPr>
          <p:cNvPr id="20" name="Freeform 19"/>
          <p:cNvSpPr/>
          <p:nvPr/>
        </p:nvSpPr>
        <p:spPr>
          <a:xfrm flipH="1">
            <a:off x="533241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1" name="Oval 20"/>
          <p:cNvSpPr/>
          <p:nvPr/>
        </p:nvSpPr>
        <p:spPr bwMode="auto">
          <a:xfrm flipH="1">
            <a:off x="5250093"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Text Box 11"/>
          <p:cNvSpPr txBox="1">
            <a:spLocks noChangeArrowheads="1"/>
          </p:cNvSpPr>
          <p:nvPr/>
        </p:nvSpPr>
        <p:spPr bwMode="auto">
          <a:xfrm>
            <a:off x="6523038" y="2212975"/>
            <a:ext cx="3187700" cy="950913"/>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Easy-to-use UI</a:t>
            </a:r>
          </a:p>
          <a:p>
            <a:pPr marL="287338" indent="-287338">
              <a:lnSpc>
                <a:spcPct val="90000"/>
              </a:lnSpc>
              <a:spcBef>
                <a:spcPct val="20000"/>
              </a:spcBef>
              <a:buSzPct val="80000"/>
              <a:buFontTx/>
              <a:buBlip>
                <a:blip r:embed="rId4"/>
              </a:buBlip>
            </a:pPr>
            <a:r>
              <a:rPr lang="en-US" dirty="0">
                <a:latin typeface="Segoe"/>
              </a:rPr>
              <a:t>Natural Language </a:t>
            </a:r>
          </a:p>
          <a:p>
            <a:pPr marL="287338" indent="-287338">
              <a:lnSpc>
                <a:spcPct val="90000"/>
              </a:lnSpc>
              <a:spcBef>
                <a:spcPct val="20000"/>
              </a:spcBef>
              <a:buSzPct val="80000"/>
              <a:buFontTx/>
              <a:buBlip>
                <a:blip r:embed="rId4"/>
              </a:buBlip>
            </a:pPr>
            <a:r>
              <a:rPr lang="en-US" dirty="0">
                <a:latin typeface="Segoe"/>
              </a:rPr>
              <a:t>Multi-lingual</a:t>
            </a:r>
          </a:p>
        </p:txBody>
      </p:sp>
      <p:sp>
        <p:nvSpPr>
          <p:cNvPr id="25" name="Rounded Rectangle 24"/>
          <p:cNvSpPr/>
          <p:nvPr/>
        </p:nvSpPr>
        <p:spPr bwMode="auto">
          <a:xfrm>
            <a:off x="6565187" y="4170058"/>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Prompt Management</a:t>
            </a:r>
          </a:p>
        </p:txBody>
      </p:sp>
      <p:sp>
        <p:nvSpPr>
          <p:cNvPr id="26" name="Text Box 11"/>
          <p:cNvSpPr txBox="1">
            <a:spLocks noChangeArrowheads="1"/>
          </p:cNvSpPr>
          <p:nvPr/>
        </p:nvSpPr>
        <p:spPr bwMode="auto">
          <a:xfrm>
            <a:off x="6523038" y="5113338"/>
            <a:ext cx="3187700" cy="1450975"/>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Prompt </a:t>
            </a:r>
            <a:br>
              <a:rPr lang="en-US" dirty="0">
                <a:latin typeface="Segoe"/>
              </a:rPr>
            </a:br>
            <a:r>
              <a:rPr lang="en-US" dirty="0">
                <a:latin typeface="Segoe"/>
              </a:rPr>
              <a:t>Recording Studio </a:t>
            </a:r>
          </a:p>
          <a:p>
            <a:pPr marL="287338" indent="-287338">
              <a:lnSpc>
                <a:spcPct val="90000"/>
              </a:lnSpc>
              <a:spcBef>
                <a:spcPct val="20000"/>
              </a:spcBef>
              <a:buSzPct val="80000"/>
              <a:buFontTx/>
              <a:buBlip>
                <a:blip r:embed="rId4"/>
              </a:buBlip>
            </a:pPr>
            <a:r>
              <a:rPr lang="en-US" dirty="0">
                <a:latin typeface="Segoe"/>
              </a:rPr>
              <a:t>DB Prompt </a:t>
            </a:r>
            <a:br>
              <a:rPr lang="en-US" dirty="0">
                <a:latin typeface="Segoe"/>
              </a:rPr>
            </a:br>
            <a:r>
              <a:rPr lang="en-US" dirty="0">
                <a:latin typeface="Segoe"/>
              </a:rPr>
              <a:t>Management</a:t>
            </a:r>
          </a:p>
          <a:p>
            <a:pPr marL="287338" indent="-287338">
              <a:lnSpc>
                <a:spcPct val="90000"/>
              </a:lnSpc>
              <a:spcBef>
                <a:spcPct val="20000"/>
              </a:spcBef>
              <a:buSzPct val="80000"/>
              <a:buFontTx/>
              <a:buBlip>
                <a:blip r:embed="rId4"/>
              </a:buBlip>
            </a:pPr>
            <a:r>
              <a:rPr lang="en-US" dirty="0">
                <a:latin typeface="Segoe"/>
              </a:rPr>
              <a:t>Prompt Validation</a:t>
            </a:r>
          </a:p>
        </p:txBody>
      </p:sp>
      <p:sp>
        <p:nvSpPr>
          <p:cNvPr id="28" name="Oval 27"/>
          <p:cNvSpPr/>
          <p:nvPr/>
        </p:nvSpPr>
        <p:spPr bwMode="auto">
          <a:xfrm flipV="1">
            <a:off x="3647325"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9" name="Freeform 28"/>
          <p:cNvSpPr/>
          <p:nvPr/>
        </p:nvSpPr>
        <p:spPr>
          <a:xfrm flipH="1" flipV="1">
            <a:off x="5332413" y="3889375"/>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30" name="Oval 29"/>
          <p:cNvSpPr/>
          <p:nvPr/>
        </p:nvSpPr>
        <p:spPr bwMode="auto">
          <a:xfrm flipH="1" flipV="1">
            <a:off x="5250093"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3" name="Title 32"/>
          <p:cNvSpPr>
            <a:spLocks noGrp="1"/>
          </p:cNvSpPr>
          <p:nvPr>
            <p:ph type="title" idx="4294967295"/>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2" grpId="0"/>
      <p:bldP spid="26" grpId="0"/>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315229" y="2076450"/>
            <a:ext cx="2450042" cy="2271448"/>
          </a:xfrm>
          <a:custGeom>
            <a:avLst/>
            <a:gdLst>
              <a:gd name="G0" fmla="+- 2233 0 0"/>
              <a:gd name="G1" fmla="+- 21600 0 2233"/>
              <a:gd name="G2" fmla="+- 21600 0 22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33" y="10800"/>
                </a:moveTo>
                <a:cubicBezTo>
                  <a:pt x="2233" y="15531"/>
                  <a:pt x="6069" y="19367"/>
                  <a:pt x="10800" y="19367"/>
                </a:cubicBezTo>
                <a:cubicBezTo>
                  <a:pt x="15531" y="19367"/>
                  <a:pt x="19367" y="15531"/>
                  <a:pt x="19367" y="10800"/>
                </a:cubicBezTo>
                <a:cubicBezTo>
                  <a:pt x="19367" y="6069"/>
                  <a:pt x="15531" y="2233"/>
                  <a:pt x="10800" y="2233"/>
                </a:cubicBezTo>
                <a:cubicBezTo>
                  <a:pt x="6069" y="2233"/>
                  <a:pt x="2233" y="6069"/>
                  <a:pt x="2233" y="10800"/>
                </a:cubicBezTo>
                <a:close/>
              </a:path>
            </a:pathLst>
          </a:cu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3" name="Oval 3"/>
          <p:cNvSpPr>
            <a:spLocks noChangeArrowheads="1"/>
          </p:cNvSpPr>
          <p:nvPr/>
        </p:nvSpPr>
        <p:spPr bwMode="auto">
          <a:xfrm>
            <a:off x="3567907" y="2311929"/>
            <a:ext cx="1935427" cy="1800489"/>
          </a:xfrm>
          <a:prstGeom prst="ellips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p>
        </p:txBody>
      </p:sp>
      <p:pic>
        <p:nvPicPr>
          <p:cNvPr id="1027" name="Picture 3" descr="C:\Program Files\Microsoft Resource DVD Artwork\DVD_ART\Artwork_Imagery\Shapes and Graphics\Glow\white oval shaped glow.png"/>
          <p:cNvPicPr>
            <a:picLocks noChangeAspect="1" noChangeArrowheads="1"/>
          </p:cNvPicPr>
          <p:nvPr/>
        </p:nvPicPr>
        <p:blipFill>
          <a:blip r:embed="rId2"/>
          <a:srcRect/>
          <a:stretch>
            <a:fillRect/>
          </a:stretch>
        </p:blipFill>
        <p:spPr bwMode="auto">
          <a:xfrm>
            <a:off x="3443288" y="1773238"/>
            <a:ext cx="2254250" cy="2713037"/>
          </a:xfrm>
          <a:prstGeom prst="rect">
            <a:avLst/>
          </a:prstGeom>
          <a:noFill/>
          <a:ln w="9525">
            <a:noFill/>
            <a:miter lim="800000"/>
            <a:headEnd/>
            <a:tailEnd/>
          </a:ln>
        </p:spPr>
      </p:pic>
      <p:pic>
        <p:nvPicPr>
          <p:cNvPr id="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65588" y="2628900"/>
            <a:ext cx="992187" cy="1193800"/>
          </a:xfrm>
          <a:prstGeom prst="rect">
            <a:avLst/>
          </a:prstGeom>
          <a:noFill/>
          <a:ln w="12700" algn="ctr">
            <a:noFill/>
            <a:miter lim="800000"/>
            <a:headEnd/>
            <a:tailEnd/>
          </a:ln>
        </p:spPr>
      </p:pic>
      <p:sp>
        <p:nvSpPr>
          <p:cNvPr id="8" name="Rounded Rectangle 7"/>
          <p:cNvSpPr/>
          <p:nvPr/>
        </p:nvSpPr>
        <p:spPr bwMode="auto">
          <a:xfrm>
            <a:off x="368300"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Dialog Workflow Designer</a:t>
            </a:r>
          </a:p>
        </p:txBody>
      </p:sp>
      <p:sp>
        <p:nvSpPr>
          <p:cNvPr id="14" name="Freeform 13"/>
          <p:cNvSpPr/>
          <p:nvPr/>
        </p:nvSpPr>
        <p:spPr>
          <a:xfrm>
            <a:off x="250666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15" name="Oval 14"/>
          <p:cNvSpPr/>
          <p:nvPr/>
        </p:nvSpPr>
        <p:spPr bwMode="auto">
          <a:xfrm>
            <a:off x="3647325"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8" name="Text Box 11"/>
          <p:cNvSpPr txBox="1">
            <a:spLocks noChangeArrowheads="1"/>
          </p:cNvSpPr>
          <p:nvPr/>
        </p:nvSpPr>
        <p:spPr bwMode="auto">
          <a:xfrm>
            <a:off x="368300" y="2212975"/>
            <a:ext cx="3187700" cy="1754188"/>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Windows Workflow</a:t>
            </a:r>
            <a:br>
              <a:rPr lang="en-US" dirty="0">
                <a:latin typeface="Segoe"/>
              </a:rPr>
            </a:br>
            <a:r>
              <a:rPr lang="en-US" dirty="0">
                <a:latin typeface="Segoe"/>
              </a:rPr>
              <a:t>Extended for Speech</a:t>
            </a:r>
          </a:p>
          <a:p>
            <a:pPr marL="287338" indent="-287338">
              <a:lnSpc>
                <a:spcPct val="90000"/>
              </a:lnSpc>
              <a:spcBef>
                <a:spcPct val="20000"/>
              </a:spcBef>
              <a:buSzPct val="80000"/>
              <a:buFontTx/>
              <a:buBlip>
                <a:blip r:embed="rId4"/>
              </a:buBlip>
            </a:pPr>
            <a:r>
              <a:rPr lang="en-US" dirty="0">
                <a:latin typeface="Segoe"/>
              </a:rPr>
              <a:t>Toolbox of VUI Activities</a:t>
            </a:r>
          </a:p>
          <a:p>
            <a:pPr marL="287338" indent="-287338">
              <a:lnSpc>
                <a:spcPct val="90000"/>
              </a:lnSpc>
              <a:spcBef>
                <a:spcPct val="20000"/>
              </a:spcBef>
              <a:buSzPct val="80000"/>
              <a:buFontTx/>
              <a:buBlip>
                <a:blip r:embed="rId4"/>
              </a:buBlip>
            </a:pPr>
            <a:r>
              <a:rPr lang="en-US" dirty="0">
                <a:latin typeface="Segoe"/>
              </a:rPr>
              <a:t>Custom Activity Support</a:t>
            </a:r>
          </a:p>
          <a:p>
            <a:pPr marL="287338" indent="-287338">
              <a:lnSpc>
                <a:spcPct val="90000"/>
              </a:lnSpc>
              <a:spcBef>
                <a:spcPct val="20000"/>
              </a:spcBef>
              <a:buSzPct val="80000"/>
              <a:buFontTx/>
              <a:buBlip>
                <a:blip r:embed="rId4"/>
              </a:buBlip>
            </a:pPr>
            <a:r>
              <a:rPr lang="en-US" dirty="0">
                <a:latin typeface="Segoe"/>
              </a:rPr>
              <a:t>Extensible with </a:t>
            </a:r>
            <a:br>
              <a:rPr lang="en-US" dirty="0">
                <a:latin typeface="Segoe"/>
              </a:rPr>
            </a:br>
            <a:r>
              <a:rPr lang="en-US" dirty="0">
                <a:latin typeface="Segoe"/>
              </a:rPr>
              <a:t>other Workflows</a:t>
            </a:r>
          </a:p>
        </p:txBody>
      </p:sp>
      <p:sp>
        <p:nvSpPr>
          <p:cNvPr id="19" name="Rounded Rectangle 18"/>
          <p:cNvSpPr/>
          <p:nvPr/>
        </p:nvSpPr>
        <p:spPr bwMode="auto">
          <a:xfrm>
            <a:off x="6565187"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Conversational Grammar Builder</a:t>
            </a:r>
          </a:p>
        </p:txBody>
      </p:sp>
      <p:sp>
        <p:nvSpPr>
          <p:cNvPr id="20" name="Freeform 19"/>
          <p:cNvSpPr/>
          <p:nvPr/>
        </p:nvSpPr>
        <p:spPr>
          <a:xfrm flipH="1">
            <a:off x="533241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1" name="Oval 20"/>
          <p:cNvSpPr/>
          <p:nvPr/>
        </p:nvSpPr>
        <p:spPr bwMode="auto">
          <a:xfrm flipH="1">
            <a:off x="5250093"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Text Box 11"/>
          <p:cNvSpPr txBox="1">
            <a:spLocks noChangeArrowheads="1"/>
          </p:cNvSpPr>
          <p:nvPr/>
        </p:nvSpPr>
        <p:spPr bwMode="auto">
          <a:xfrm>
            <a:off x="6523038" y="2212975"/>
            <a:ext cx="3187700" cy="950913"/>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Easy-to-use UI</a:t>
            </a:r>
          </a:p>
          <a:p>
            <a:pPr marL="287338" indent="-287338">
              <a:lnSpc>
                <a:spcPct val="90000"/>
              </a:lnSpc>
              <a:spcBef>
                <a:spcPct val="20000"/>
              </a:spcBef>
              <a:buSzPct val="80000"/>
              <a:buFontTx/>
              <a:buBlip>
                <a:blip r:embed="rId4"/>
              </a:buBlip>
            </a:pPr>
            <a:r>
              <a:rPr lang="en-US" dirty="0">
                <a:latin typeface="Segoe"/>
              </a:rPr>
              <a:t>Natural Language </a:t>
            </a:r>
          </a:p>
          <a:p>
            <a:pPr marL="287338" indent="-287338">
              <a:lnSpc>
                <a:spcPct val="90000"/>
              </a:lnSpc>
              <a:spcBef>
                <a:spcPct val="20000"/>
              </a:spcBef>
              <a:buSzPct val="80000"/>
              <a:buFontTx/>
              <a:buBlip>
                <a:blip r:embed="rId4"/>
              </a:buBlip>
            </a:pPr>
            <a:r>
              <a:rPr lang="en-US" dirty="0">
                <a:latin typeface="Segoe"/>
              </a:rPr>
              <a:t>Multi-lingual</a:t>
            </a:r>
          </a:p>
        </p:txBody>
      </p:sp>
      <p:sp>
        <p:nvSpPr>
          <p:cNvPr id="23" name="Rounded Rectangle 22"/>
          <p:cNvSpPr/>
          <p:nvPr/>
        </p:nvSpPr>
        <p:spPr bwMode="auto">
          <a:xfrm>
            <a:off x="368300" y="4170058"/>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Integrated Speech Debugger</a:t>
            </a:r>
          </a:p>
        </p:txBody>
      </p:sp>
      <p:sp>
        <p:nvSpPr>
          <p:cNvPr id="24" name="Text Box 11"/>
          <p:cNvSpPr txBox="1">
            <a:spLocks noChangeArrowheads="1"/>
          </p:cNvSpPr>
          <p:nvPr/>
        </p:nvSpPr>
        <p:spPr bwMode="auto">
          <a:xfrm>
            <a:off x="368300" y="5113338"/>
            <a:ext cx="3187700" cy="647700"/>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WF and VS Integration</a:t>
            </a:r>
          </a:p>
          <a:p>
            <a:pPr marL="287338" indent="-287338">
              <a:lnSpc>
                <a:spcPct val="90000"/>
              </a:lnSpc>
              <a:spcBef>
                <a:spcPct val="20000"/>
              </a:spcBef>
              <a:buSzPct val="80000"/>
              <a:buFontTx/>
              <a:buBlip>
                <a:blip r:embed="rId4"/>
              </a:buBlip>
            </a:pPr>
            <a:r>
              <a:rPr lang="en-US" dirty="0">
                <a:latin typeface="Segoe"/>
              </a:rPr>
              <a:t>Speech Debugger UI</a:t>
            </a:r>
          </a:p>
        </p:txBody>
      </p:sp>
      <p:sp>
        <p:nvSpPr>
          <p:cNvPr id="25" name="Rounded Rectangle 24"/>
          <p:cNvSpPr/>
          <p:nvPr/>
        </p:nvSpPr>
        <p:spPr bwMode="auto">
          <a:xfrm>
            <a:off x="6565187" y="4170058"/>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Prompt Management</a:t>
            </a:r>
          </a:p>
        </p:txBody>
      </p:sp>
      <p:sp>
        <p:nvSpPr>
          <p:cNvPr id="26" name="Text Box 11"/>
          <p:cNvSpPr txBox="1">
            <a:spLocks noChangeArrowheads="1"/>
          </p:cNvSpPr>
          <p:nvPr/>
        </p:nvSpPr>
        <p:spPr bwMode="auto">
          <a:xfrm>
            <a:off x="6523038" y="5113338"/>
            <a:ext cx="3187700" cy="1450975"/>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Prompt </a:t>
            </a:r>
            <a:br>
              <a:rPr lang="en-US" dirty="0">
                <a:latin typeface="Segoe"/>
              </a:rPr>
            </a:br>
            <a:r>
              <a:rPr lang="en-US" dirty="0">
                <a:latin typeface="Segoe"/>
              </a:rPr>
              <a:t>Recording Studio </a:t>
            </a:r>
          </a:p>
          <a:p>
            <a:pPr marL="287338" indent="-287338">
              <a:lnSpc>
                <a:spcPct val="90000"/>
              </a:lnSpc>
              <a:spcBef>
                <a:spcPct val="20000"/>
              </a:spcBef>
              <a:buSzPct val="80000"/>
              <a:buFontTx/>
              <a:buBlip>
                <a:blip r:embed="rId4"/>
              </a:buBlip>
            </a:pPr>
            <a:r>
              <a:rPr lang="en-US" dirty="0">
                <a:latin typeface="Segoe"/>
              </a:rPr>
              <a:t>DB Prompt </a:t>
            </a:r>
            <a:br>
              <a:rPr lang="en-US" dirty="0">
                <a:latin typeface="Segoe"/>
              </a:rPr>
            </a:br>
            <a:r>
              <a:rPr lang="en-US" dirty="0">
                <a:latin typeface="Segoe"/>
              </a:rPr>
              <a:t>Management</a:t>
            </a:r>
          </a:p>
          <a:p>
            <a:pPr marL="287338" indent="-287338">
              <a:lnSpc>
                <a:spcPct val="90000"/>
              </a:lnSpc>
              <a:spcBef>
                <a:spcPct val="20000"/>
              </a:spcBef>
              <a:buSzPct val="80000"/>
              <a:buFontTx/>
              <a:buBlip>
                <a:blip r:embed="rId4"/>
              </a:buBlip>
            </a:pPr>
            <a:r>
              <a:rPr lang="en-US" dirty="0">
                <a:latin typeface="Segoe"/>
              </a:rPr>
              <a:t>Prompt Validation</a:t>
            </a:r>
          </a:p>
        </p:txBody>
      </p:sp>
      <p:sp>
        <p:nvSpPr>
          <p:cNvPr id="27" name="Freeform 26"/>
          <p:cNvSpPr/>
          <p:nvPr/>
        </p:nvSpPr>
        <p:spPr>
          <a:xfrm flipV="1">
            <a:off x="2506663" y="3889375"/>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8" name="Oval 27"/>
          <p:cNvSpPr/>
          <p:nvPr/>
        </p:nvSpPr>
        <p:spPr bwMode="auto">
          <a:xfrm flipV="1">
            <a:off x="3647325"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9" name="Freeform 28"/>
          <p:cNvSpPr/>
          <p:nvPr/>
        </p:nvSpPr>
        <p:spPr>
          <a:xfrm flipH="1" flipV="1">
            <a:off x="5332413" y="3889375"/>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30" name="Oval 29"/>
          <p:cNvSpPr/>
          <p:nvPr/>
        </p:nvSpPr>
        <p:spPr bwMode="auto">
          <a:xfrm flipH="1" flipV="1">
            <a:off x="5250093"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3" name="Title 32"/>
          <p:cNvSpPr>
            <a:spLocks noGrp="1"/>
          </p:cNvSpPr>
          <p:nvPr>
            <p:ph type="title" idx="4294967295"/>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right)">
                                      <p:cBhvr>
                                        <p:cTn id="76" dur="500"/>
                                        <p:tgtEl>
                                          <p:spTgt spid="27"/>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2" grpId="0"/>
      <p:bldP spid="24" grpId="0"/>
      <p:bldP spid="26" grpId="0"/>
      <p:bldP spid="27"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9"/>
          <p:cNvSpPr>
            <a:spLocks noChangeArrowheads="1"/>
          </p:cNvSpPr>
          <p:nvPr/>
        </p:nvSpPr>
        <p:spPr bwMode="auto">
          <a:xfrm>
            <a:off x="4133189" y="4330799"/>
            <a:ext cx="874448" cy="1189302"/>
          </a:xfrm>
          <a:prstGeom prst="downArrow">
            <a:avLst>
              <a:gd name="adj1" fmla="val 50000"/>
              <a:gd name="adj2" fmla="val 34002"/>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2" name="AutoShape 2"/>
          <p:cNvSpPr>
            <a:spLocks noChangeArrowheads="1"/>
          </p:cNvSpPr>
          <p:nvPr/>
        </p:nvSpPr>
        <p:spPr bwMode="auto">
          <a:xfrm>
            <a:off x="3315229" y="2076450"/>
            <a:ext cx="2450042" cy="2271448"/>
          </a:xfrm>
          <a:custGeom>
            <a:avLst/>
            <a:gdLst>
              <a:gd name="G0" fmla="+- 2233 0 0"/>
              <a:gd name="G1" fmla="+- 21600 0 2233"/>
              <a:gd name="G2" fmla="+- 21600 0 22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33" y="10800"/>
                </a:moveTo>
                <a:cubicBezTo>
                  <a:pt x="2233" y="15531"/>
                  <a:pt x="6069" y="19367"/>
                  <a:pt x="10800" y="19367"/>
                </a:cubicBezTo>
                <a:cubicBezTo>
                  <a:pt x="15531" y="19367"/>
                  <a:pt x="19367" y="15531"/>
                  <a:pt x="19367" y="10800"/>
                </a:cubicBezTo>
                <a:cubicBezTo>
                  <a:pt x="19367" y="6069"/>
                  <a:pt x="15531" y="2233"/>
                  <a:pt x="10800" y="2233"/>
                </a:cubicBezTo>
                <a:cubicBezTo>
                  <a:pt x="6069" y="2233"/>
                  <a:pt x="2233" y="6069"/>
                  <a:pt x="2233" y="10800"/>
                </a:cubicBezTo>
                <a:close/>
              </a:path>
            </a:pathLst>
          </a:cu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400" dirty="0"/>
          </a:p>
        </p:txBody>
      </p:sp>
      <p:sp>
        <p:nvSpPr>
          <p:cNvPr id="3" name="Oval 3"/>
          <p:cNvSpPr>
            <a:spLocks noChangeArrowheads="1"/>
          </p:cNvSpPr>
          <p:nvPr/>
        </p:nvSpPr>
        <p:spPr bwMode="auto">
          <a:xfrm>
            <a:off x="3567907" y="2311929"/>
            <a:ext cx="1935427" cy="1800489"/>
          </a:xfrm>
          <a:prstGeom prst="ellips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p>
        </p:txBody>
      </p:sp>
      <p:pic>
        <p:nvPicPr>
          <p:cNvPr id="1027" name="Picture 3" descr="C:\Program Files\Microsoft Resource DVD Artwork\DVD_ART\Artwork_Imagery\Shapes and Graphics\Glow\white oval shaped glow.png"/>
          <p:cNvPicPr>
            <a:picLocks noChangeAspect="1" noChangeArrowheads="1"/>
          </p:cNvPicPr>
          <p:nvPr/>
        </p:nvPicPr>
        <p:blipFill>
          <a:blip r:embed="rId2"/>
          <a:srcRect/>
          <a:stretch>
            <a:fillRect/>
          </a:stretch>
        </p:blipFill>
        <p:spPr bwMode="auto">
          <a:xfrm>
            <a:off x="3443288" y="1773238"/>
            <a:ext cx="2254250" cy="2713037"/>
          </a:xfrm>
          <a:prstGeom prst="rect">
            <a:avLst/>
          </a:prstGeom>
          <a:noFill/>
          <a:ln w="9525">
            <a:noFill/>
            <a:miter lim="800000"/>
            <a:headEnd/>
            <a:tailEnd/>
          </a:ln>
        </p:spPr>
      </p:pic>
      <p:pic>
        <p:nvPicPr>
          <p:cNvPr id="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65588" y="2628900"/>
            <a:ext cx="992187" cy="1193800"/>
          </a:xfrm>
          <a:prstGeom prst="rect">
            <a:avLst/>
          </a:prstGeom>
          <a:noFill/>
          <a:ln w="12700" algn="ctr">
            <a:noFill/>
            <a:miter lim="800000"/>
            <a:headEnd/>
            <a:tailEnd/>
          </a:ln>
        </p:spPr>
      </p:pic>
      <p:sp>
        <p:nvSpPr>
          <p:cNvPr id="8" name="Rounded Rectangle 7"/>
          <p:cNvSpPr/>
          <p:nvPr/>
        </p:nvSpPr>
        <p:spPr bwMode="auto">
          <a:xfrm>
            <a:off x="368300"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Dialog Workflow Designer</a:t>
            </a:r>
          </a:p>
        </p:txBody>
      </p:sp>
      <p:sp>
        <p:nvSpPr>
          <p:cNvPr id="14" name="Freeform 13"/>
          <p:cNvSpPr/>
          <p:nvPr/>
        </p:nvSpPr>
        <p:spPr>
          <a:xfrm>
            <a:off x="250666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15" name="Oval 14"/>
          <p:cNvSpPr/>
          <p:nvPr/>
        </p:nvSpPr>
        <p:spPr bwMode="auto">
          <a:xfrm>
            <a:off x="3647325"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8" name="Text Box 11"/>
          <p:cNvSpPr txBox="1">
            <a:spLocks noChangeArrowheads="1"/>
          </p:cNvSpPr>
          <p:nvPr/>
        </p:nvSpPr>
        <p:spPr bwMode="auto">
          <a:xfrm>
            <a:off x="368300" y="2212975"/>
            <a:ext cx="3187700" cy="1754188"/>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Windows Workflow</a:t>
            </a:r>
            <a:br>
              <a:rPr lang="en-US" dirty="0">
                <a:latin typeface="Segoe"/>
              </a:rPr>
            </a:br>
            <a:r>
              <a:rPr lang="en-US" dirty="0">
                <a:latin typeface="Segoe"/>
              </a:rPr>
              <a:t>Extended for Speech</a:t>
            </a:r>
          </a:p>
          <a:p>
            <a:pPr marL="287338" indent="-287338">
              <a:lnSpc>
                <a:spcPct val="90000"/>
              </a:lnSpc>
              <a:spcBef>
                <a:spcPct val="20000"/>
              </a:spcBef>
              <a:buSzPct val="80000"/>
              <a:buFontTx/>
              <a:buBlip>
                <a:blip r:embed="rId4"/>
              </a:buBlip>
            </a:pPr>
            <a:r>
              <a:rPr lang="en-US" dirty="0">
                <a:latin typeface="Segoe"/>
              </a:rPr>
              <a:t>Toolbox of VUI Activities</a:t>
            </a:r>
          </a:p>
          <a:p>
            <a:pPr marL="287338" indent="-287338">
              <a:lnSpc>
                <a:spcPct val="90000"/>
              </a:lnSpc>
              <a:spcBef>
                <a:spcPct val="20000"/>
              </a:spcBef>
              <a:buSzPct val="80000"/>
              <a:buFontTx/>
              <a:buBlip>
                <a:blip r:embed="rId4"/>
              </a:buBlip>
            </a:pPr>
            <a:r>
              <a:rPr lang="en-US" dirty="0">
                <a:latin typeface="Segoe"/>
              </a:rPr>
              <a:t>Custom Activity Support</a:t>
            </a:r>
          </a:p>
          <a:p>
            <a:pPr marL="287338" indent="-287338">
              <a:lnSpc>
                <a:spcPct val="90000"/>
              </a:lnSpc>
              <a:spcBef>
                <a:spcPct val="20000"/>
              </a:spcBef>
              <a:buSzPct val="80000"/>
              <a:buFontTx/>
              <a:buBlip>
                <a:blip r:embed="rId4"/>
              </a:buBlip>
            </a:pPr>
            <a:r>
              <a:rPr lang="en-US" dirty="0">
                <a:latin typeface="Segoe"/>
              </a:rPr>
              <a:t>Extensible with </a:t>
            </a:r>
            <a:br>
              <a:rPr lang="en-US" dirty="0">
                <a:latin typeface="Segoe"/>
              </a:rPr>
            </a:br>
            <a:r>
              <a:rPr lang="en-US" dirty="0">
                <a:latin typeface="Segoe"/>
              </a:rPr>
              <a:t>other Workflows</a:t>
            </a:r>
          </a:p>
        </p:txBody>
      </p:sp>
      <p:sp>
        <p:nvSpPr>
          <p:cNvPr id="19" name="Rounded Rectangle 18"/>
          <p:cNvSpPr/>
          <p:nvPr/>
        </p:nvSpPr>
        <p:spPr bwMode="auto">
          <a:xfrm>
            <a:off x="6565187" y="1260913"/>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Conversational Grammar Builder</a:t>
            </a:r>
          </a:p>
        </p:txBody>
      </p:sp>
      <p:sp>
        <p:nvSpPr>
          <p:cNvPr id="20" name="Freeform 19"/>
          <p:cNvSpPr/>
          <p:nvPr/>
        </p:nvSpPr>
        <p:spPr>
          <a:xfrm flipH="1">
            <a:off x="5332413" y="1731963"/>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1" name="Oval 20"/>
          <p:cNvSpPr/>
          <p:nvPr/>
        </p:nvSpPr>
        <p:spPr bwMode="auto">
          <a:xfrm flipH="1">
            <a:off x="5250093" y="2420856"/>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Text Box 11"/>
          <p:cNvSpPr txBox="1">
            <a:spLocks noChangeArrowheads="1"/>
          </p:cNvSpPr>
          <p:nvPr/>
        </p:nvSpPr>
        <p:spPr bwMode="auto">
          <a:xfrm>
            <a:off x="6523038" y="2212975"/>
            <a:ext cx="3187700" cy="950913"/>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Easy-to-use UI</a:t>
            </a:r>
          </a:p>
          <a:p>
            <a:pPr marL="287338" indent="-287338">
              <a:lnSpc>
                <a:spcPct val="90000"/>
              </a:lnSpc>
              <a:spcBef>
                <a:spcPct val="20000"/>
              </a:spcBef>
              <a:buSzPct val="80000"/>
              <a:buFontTx/>
              <a:buBlip>
                <a:blip r:embed="rId4"/>
              </a:buBlip>
            </a:pPr>
            <a:r>
              <a:rPr lang="en-US" dirty="0">
                <a:latin typeface="Segoe"/>
              </a:rPr>
              <a:t>Natural Language </a:t>
            </a:r>
          </a:p>
          <a:p>
            <a:pPr marL="287338" indent="-287338">
              <a:lnSpc>
                <a:spcPct val="90000"/>
              </a:lnSpc>
              <a:spcBef>
                <a:spcPct val="20000"/>
              </a:spcBef>
              <a:buSzPct val="80000"/>
              <a:buFontTx/>
              <a:buBlip>
                <a:blip r:embed="rId4"/>
              </a:buBlip>
            </a:pPr>
            <a:r>
              <a:rPr lang="en-US" dirty="0">
                <a:latin typeface="Segoe"/>
              </a:rPr>
              <a:t>Multi-lingual</a:t>
            </a:r>
          </a:p>
        </p:txBody>
      </p:sp>
      <p:sp>
        <p:nvSpPr>
          <p:cNvPr id="23" name="Rounded Rectangle 22"/>
          <p:cNvSpPr/>
          <p:nvPr/>
        </p:nvSpPr>
        <p:spPr bwMode="auto">
          <a:xfrm>
            <a:off x="368300" y="4170058"/>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Integrated Speech Debugger</a:t>
            </a:r>
          </a:p>
        </p:txBody>
      </p:sp>
      <p:sp>
        <p:nvSpPr>
          <p:cNvPr id="24" name="Text Box 11"/>
          <p:cNvSpPr txBox="1">
            <a:spLocks noChangeArrowheads="1"/>
          </p:cNvSpPr>
          <p:nvPr/>
        </p:nvSpPr>
        <p:spPr bwMode="auto">
          <a:xfrm>
            <a:off x="368300" y="5113338"/>
            <a:ext cx="3187700" cy="647700"/>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WF and VS Integration</a:t>
            </a:r>
          </a:p>
          <a:p>
            <a:pPr marL="287338" indent="-287338">
              <a:lnSpc>
                <a:spcPct val="90000"/>
              </a:lnSpc>
              <a:spcBef>
                <a:spcPct val="20000"/>
              </a:spcBef>
              <a:buSzPct val="80000"/>
              <a:buFontTx/>
              <a:buBlip>
                <a:blip r:embed="rId4"/>
              </a:buBlip>
            </a:pPr>
            <a:r>
              <a:rPr lang="en-US" dirty="0">
                <a:latin typeface="Segoe"/>
              </a:rPr>
              <a:t>Speech Debugger UI</a:t>
            </a:r>
          </a:p>
        </p:txBody>
      </p:sp>
      <p:sp>
        <p:nvSpPr>
          <p:cNvPr id="25" name="Rounded Rectangle 24"/>
          <p:cNvSpPr/>
          <p:nvPr/>
        </p:nvSpPr>
        <p:spPr bwMode="auto">
          <a:xfrm>
            <a:off x="6565187" y="4170058"/>
            <a:ext cx="2159143" cy="91565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dirty="0"/>
              <a:t>Prompt Management</a:t>
            </a:r>
          </a:p>
        </p:txBody>
      </p:sp>
      <p:sp>
        <p:nvSpPr>
          <p:cNvPr id="26" name="Text Box 11"/>
          <p:cNvSpPr txBox="1">
            <a:spLocks noChangeArrowheads="1"/>
          </p:cNvSpPr>
          <p:nvPr/>
        </p:nvSpPr>
        <p:spPr bwMode="auto">
          <a:xfrm>
            <a:off x="6523038" y="5113338"/>
            <a:ext cx="3187700" cy="1450975"/>
          </a:xfrm>
          <a:prstGeom prst="rect">
            <a:avLst/>
          </a:prstGeom>
          <a:noFill/>
          <a:ln w="12700" algn="ctr">
            <a:noFill/>
            <a:miter lim="800000"/>
            <a:headEnd/>
            <a:tailEnd/>
          </a:ln>
        </p:spPr>
        <p:txBody>
          <a:bodyPr lIns="91436" tIns="45718" rIns="91436" bIns="45718">
            <a:spAutoFit/>
          </a:bodyPr>
          <a:lstStyle/>
          <a:p>
            <a:pPr marL="287338" indent="-287338">
              <a:lnSpc>
                <a:spcPct val="90000"/>
              </a:lnSpc>
              <a:spcBef>
                <a:spcPct val="20000"/>
              </a:spcBef>
              <a:buSzPct val="80000"/>
              <a:buFontTx/>
              <a:buBlip>
                <a:blip r:embed="rId4"/>
              </a:buBlip>
            </a:pPr>
            <a:r>
              <a:rPr lang="en-US" dirty="0">
                <a:latin typeface="Segoe"/>
              </a:rPr>
              <a:t>Prompt </a:t>
            </a:r>
            <a:br>
              <a:rPr lang="en-US" dirty="0">
                <a:latin typeface="Segoe"/>
              </a:rPr>
            </a:br>
            <a:r>
              <a:rPr lang="en-US" dirty="0">
                <a:latin typeface="Segoe"/>
              </a:rPr>
              <a:t>Recording Studio </a:t>
            </a:r>
          </a:p>
          <a:p>
            <a:pPr marL="287338" indent="-287338">
              <a:lnSpc>
                <a:spcPct val="90000"/>
              </a:lnSpc>
              <a:spcBef>
                <a:spcPct val="20000"/>
              </a:spcBef>
              <a:buSzPct val="80000"/>
              <a:buFontTx/>
              <a:buBlip>
                <a:blip r:embed="rId4"/>
              </a:buBlip>
            </a:pPr>
            <a:r>
              <a:rPr lang="en-US" dirty="0">
                <a:latin typeface="Segoe"/>
              </a:rPr>
              <a:t>DB Prompt </a:t>
            </a:r>
            <a:br>
              <a:rPr lang="en-US" dirty="0">
                <a:latin typeface="Segoe"/>
              </a:rPr>
            </a:br>
            <a:r>
              <a:rPr lang="en-US" dirty="0">
                <a:latin typeface="Segoe"/>
              </a:rPr>
              <a:t>Management</a:t>
            </a:r>
          </a:p>
          <a:p>
            <a:pPr marL="287338" indent="-287338">
              <a:lnSpc>
                <a:spcPct val="90000"/>
              </a:lnSpc>
              <a:spcBef>
                <a:spcPct val="20000"/>
              </a:spcBef>
              <a:buSzPct val="80000"/>
              <a:buFontTx/>
              <a:buBlip>
                <a:blip r:embed="rId4"/>
              </a:buBlip>
            </a:pPr>
            <a:r>
              <a:rPr lang="en-US" dirty="0">
                <a:latin typeface="Segoe"/>
              </a:rPr>
              <a:t>Prompt Validation</a:t>
            </a:r>
          </a:p>
        </p:txBody>
      </p:sp>
      <p:sp>
        <p:nvSpPr>
          <p:cNvPr id="27" name="Freeform 26"/>
          <p:cNvSpPr/>
          <p:nvPr/>
        </p:nvSpPr>
        <p:spPr>
          <a:xfrm flipV="1">
            <a:off x="2506663" y="3889375"/>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28" name="Oval 27"/>
          <p:cNvSpPr/>
          <p:nvPr/>
        </p:nvSpPr>
        <p:spPr bwMode="auto">
          <a:xfrm flipV="1">
            <a:off x="3647325"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9" name="Freeform 28"/>
          <p:cNvSpPr/>
          <p:nvPr/>
        </p:nvSpPr>
        <p:spPr>
          <a:xfrm flipH="1" flipV="1">
            <a:off x="5332413" y="3889375"/>
            <a:ext cx="1222375" cy="771525"/>
          </a:xfrm>
          <a:custGeom>
            <a:avLst/>
            <a:gdLst>
              <a:gd name="connsiteX0" fmla="*/ 1222625 w 1222625"/>
              <a:gd name="connsiteY0" fmla="*/ 770562 h 770562"/>
              <a:gd name="connsiteX1" fmla="*/ 523982 w 1222625"/>
              <a:gd name="connsiteY1" fmla="*/ 0 h 770562"/>
              <a:gd name="connsiteX2" fmla="*/ 0 w 1222625"/>
              <a:gd name="connsiteY2" fmla="*/ 0 h 770562"/>
              <a:gd name="connsiteX3" fmla="*/ 0 w 1222625"/>
              <a:gd name="connsiteY3" fmla="*/ 0 h 770562"/>
            </a:gdLst>
            <a:ahLst/>
            <a:cxnLst>
              <a:cxn ang="0">
                <a:pos x="connsiteX0" y="connsiteY0"/>
              </a:cxn>
              <a:cxn ang="0">
                <a:pos x="connsiteX1" y="connsiteY1"/>
              </a:cxn>
              <a:cxn ang="0">
                <a:pos x="connsiteX2" y="connsiteY2"/>
              </a:cxn>
              <a:cxn ang="0">
                <a:pos x="connsiteX3" y="connsiteY3"/>
              </a:cxn>
            </a:cxnLst>
            <a:rect l="l" t="t" r="r" b="b"/>
            <a:pathLst>
              <a:path w="1222625" h="770562">
                <a:moveTo>
                  <a:pt x="1222625" y="770562"/>
                </a:moveTo>
                <a:lnTo>
                  <a:pt x="523982" y="0"/>
                </a:lnTo>
                <a:lnTo>
                  <a:pt x="0" y="0"/>
                </a:lnTo>
                <a:lnTo>
                  <a:pt x="0" y="0"/>
                </a:lnTo>
              </a:path>
            </a:pathLst>
          </a:custGeom>
          <a:ln w="3810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327" fontAlgn="auto">
              <a:spcBef>
                <a:spcPts val="0"/>
              </a:spcBef>
              <a:spcAft>
                <a:spcPts val="0"/>
              </a:spcAft>
              <a:defRPr/>
            </a:pPr>
            <a:endParaRPr lang="en-US" dirty="0"/>
          </a:p>
        </p:txBody>
      </p:sp>
      <p:sp>
        <p:nvSpPr>
          <p:cNvPr id="30" name="Oval 29"/>
          <p:cNvSpPr/>
          <p:nvPr/>
        </p:nvSpPr>
        <p:spPr bwMode="auto">
          <a:xfrm flipH="1" flipV="1">
            <a:off x="5250093" y="3807627"/>
            <a:ext cx="174661" cy="174661"/>
          </a:xfrm>
          <a:prstGeom prst="ellipse">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l"/>
          </a:scene3d>
          <a:sp3d prstMaterial="matte">
            <a:bevelT w="635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2" name="Text Box 10"/>
          <p:cNvSpPr txBox="1">
            <a:spLocks noChangeArrowheads="1"/>
          </p:cNvSpPr>
          <p:nvPr/>
        </p:nvSpPr>
        <p:spPr bwMode="auto">
          <a:xfrm>
            <a:off x="3475038" y="5592763"/>
            <a:ext cx="2182812" cy="327025"/>
          </a:xfrm>
          <a:prstGeom prst="rect">
            <a:avLst/>
          </a:prstGeom>
          <a:noFill/>
          <a:ln w="12700" algn="ctr">
            <a:noFill/>
            <a:miter lim="800000"/>
            <a:headEnd/>
            <a:tailEnd/>
          </a:ln>
        </p:spPr>
        <p:txBody>
          <a:bodyPr wrap="none" lIns="91436" tIns="45718" rIns="91436" bIns="45718">
            <a:spAutoFit/>
          </a:bodyPr>
          <a:lstStyle/>
          <a:p>
            <a:pPr algn="ctr" eaLnBrk="0" hangingPunct="0">
              <a:lnSpc>
                <a:spcPct val="85000"/>
              </a:lnSpc>
              <a:spcBef>
                <a:spcPct val="20000"/>
              </a:spcBef>
            </a:pPr>
            <a:r>
              <a:rPr lang="en-US" dirty="0">
                <a:latin typeface="Segoe"/>
              </a:rPr>
              <a:t>Managed Code DLL</a:t>
            </a:r>
          </a:p>
        </p:txBody>
      </p:sp>
      <p:sp>
        <p:nvSpPr>
          <p:cNvPr id="33" name="Title 32"/>
          <p:cNvSpPr>
            <a:spLocks noGrp="1"/>
          </p:cNvSpPr>
          <p:nvPr>
            <p:ph type="title" idx="4294967295"/>
          </p:nvPr>
        </p:nvSpPr>
        <p:spPr>
          <a:xfrm>
            <a:off x="247650" y="438150"/>
            <a:ext cx="8382000" cy="527050"/>
          </a:xfrm>
        </p:spPr>
        <p:txBody>
          <a:bodyPr/>
          <a:lstStyle/>
          <a:p>
            <a:pPr defTabSz="914363" eaLnBrk="1" fontAlgn="auto" hangingPunct="1">
              <a:spcAft>
                <a:spcPts val="0"/>
              </a:spcAft>
              <a:defRPr/>
            </a:pPr>
            <a:r>
              <a:rPr sz="3800">
                <a:ln>
                  <a:noFill/>
                </a:ln>
              </a:rPr>
              <a:t>VS Plug-Ins For Each Development Step</a:t>
            </a:r>
            <a:endParaRPr sz="3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right)">
                                      <p:cBhvr>
                                        <p:cTn id="76" dur="500"/>
                                        <p:tgtEl>
                                          <p:spTgt spid="27"/>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2" grpId="0"/>
      <p:bldP spid="24" grpId="0"/>
      <p:bldP spid="26" grpId="0"/>
      <p:bldP spid="27" grpId="0" animBg="1"/>
      <p:bldP spid="29"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a:spLocks noChangeArrowheads="1"/>
          </p:cNvSpPr>
          <p:nvPr/>
        </p:nvSpPr>
        <p:spPr bwMode="auto">
          <a:xfrm>
            <a:off x="46609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5" name="Rounded Rectangle 4"/>
          <p:cNvSpPr>
            <a:spLocks noChangeArrowheads="1"/>
          </p:cNvSpPr>
          <p:nvPr/>
        </p:nvSpPr>
        <p:spPr bwMode="auto">
          <a:xfrm>
            <a:off x="3683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40" name="Title 39"/>
          <p:cNvSpPr>
            <a:spLocks noGrp="1"/>
          </p:cNvSpPr>
          <p:nvPr>
            <p:ph type="title"/>
          </p:nvPr>
        </p:nvSpPr>
        <p:spPr>
          <a:xfrm>
            <a:off x="352425" y="277813"/>
            <a:ext cx="8382000" cy="914400"/>
          </a:xfrm>
        </p:spPr>
        <p:txBody>
          <a:bodyPr/>
          <a:lstStyle/>
          <a:p>
            <a:pPr defTabSz="914363" eaLnBrk="1" fontAlgn="auto" hangingPunct="1">
              <a:spcAft>
                <a:spcPts val="0"/>
              </a:spcAft>
              <a:defRPr/>
            </a:pPr>
            <a:r>
              <a:rPr sz="3800">
                <a:sym typeface="Wingdings" pitchFamily="2" charset="2"/>
              </a:rPr>
              <a:t>The Microsoft UC Platform</a:t>
            </a:r>
            <a:r>
              <a:rPr sz="4400">
                <a:sym typeface="Wingdings" pitchFamily="2" charset="2"/>
              </a:rPr>
              <a:t/>
            </a:r>
            <a:br>
              <a:rPr sz="4400">
                <a:sym typeface="Wingdings" pitchFamily="2" charset="2"/>
              </a:rPr>
            </a:br>
            <a:r>
              <a:rPr sz="2800">
                <a:solidFill>
                  <a:schemeClr val="accent1">
                    <a:lumMod val="20000"/>
                    <a:lumOff val="80000"/>
                  </a:schemeClr>
                </a:solidFill>
                <a:sym typeface="Wingdings" pitchFamily="2" charset="2"/>
              </a:rPr>
              <a:t>Software-powered Unified Communications</a:t>
            </a:r>
            <a:endParaRPr sz="2800">
              <a:solidFill>
                <a:schemeClr val="accent1">
                  <a:lumMod val="20000"/>
                  <a:lumOff val="80000"/>
                </a:schemeClr>
              </a:solidFill>
            </a:endParaRPr>
          </a:p>
        </p:txBody>
      </p:sp>
      <p:sp>
        <p:nvSpPr>
          <p:cNvPr id="34" name="Text Placeholder 33"/>
          <p:cNvSpPr>
            <a:spLocks noGrp="1"/>
          </p:cNvSpPr>
          <p:nvPr>
            <p:ph type="body" sz="quarter" idx="10"/>
          </p:nvPr>
        </p:nvSpPr>
        <p:spPr>
          <a:xfrm>
            <a:off x="566738" y="2035175"/>
            <a:ext cx="8382000" cy="3832225"/>
          </a:xfrm>
        </p:spPr>
        <p:txBody>
          <a:bodyPr rtlCol="0"/>
          <a:lstStyle/>
          <a:p>
            <a:pPr marL="342900" indent="-342900" defTabSz="914363" eaLnBrk="1" fontAlgn="auto" hangingPunct="1">
              <a:spcAft>
                <a:spcPts val="0"/>
              </a:spcAft>
              <a:defRPr/>
            </a:pPr>
            <a:r>
              <a:rPr lang="en-US" sz="2000" dirty="0" smtClean="0"/>
              <a:t>Unified User Experience</a:t>
            </a:r>
          </a:p>
          <a:p>
            <a:pPr marL="633413" lvl="1" indent="-290513" defTabSz="914363" eaLnBrk="1" fontAlgn="auto" hangingPunct="1">
              <a:spcAft>
                <a:spcPts val="0"/>
              </a:spcAft>
              <a:defRPr/>
            </a:pPr>
            <a:r>
              <a:rPr lang="en-US" sz="1800" dirty="0" smtClean="0"/>
              <a:t>Leverages rich User Interface</a:t>
            </a:r>
          </a:p>
          <a:p>
            <a:pPr marL="342900" indent="-342900" defTabSz="914363" eaLnBrk="1" fontAlgn="auto" hangingPunct="1">
              <a:spcAft>
                <a:spcPts val="0"/>
              </a:spcAft>
              <a:defRPr/>
            </a:pPr>
            <a:r>
              <a:rPr lang="en-US" sz="2000" dirty="0" smtClean="0"/>
              <a:t>Built on extensible software</a:t>
            </a:r>
          </a:p>
          <a:p>
            <a:pPr marL="342900" indent="-342900" defTabSz="914363" eaLnBrk="1" fontAlgn="auto" hangingPunct="1">
              <a:spcAft>
                <a:spcPts val="0"/>
              </a:spcAft>
              <a:defRPr/>
            </a:pPr>
            <a:r>
              <a:rPr lang="en-US" sz="2000" dirty="0" smtClean="0"/>
              <a:t>Unified Software Platform</a:t>
            </a:r>
          </a:p>
          <a:p>
            <a:pPr marL="342900" indent="-342900" defTabSz="914363" eaLnBrk="1" fontAlgn="auto" hangingPunct="1">
              <a:spcAft>
                <a:spcPts val="0"/>
              </a:spcAft>
              <a:defRPr/>
            </a:pPr>
            <a:r>
              <a:rPr lang="en-US" sz="2000" dirty="0" smtClean="0"/>
              <a:t>Rich set of APIs</a:t>
            </a:r>
          </a:p>
          <a:p>
            <a:pPr marL="633413" lvl="1" indent="-290513" defTabSz="914363" eaLnBrk="1" fontAlgn="auto" hangingPunct="1">
              <a:spcAft>
                <a:spcPts val="0"/>
              </a:spcAft>
              <a:defRPr/>
            </a:pPr>
            <a:r>
              <a:rPr lang="en-US" sz="1800" dirty="0" smtClean="0"/>
              <a:t>For the client </a:t>
            </a:r>
          </a:p>
          <a:p>
            <a:pPr marL="633413" lvl="1" indent="-290513" defTabSz="914363" eaLnBrk="1" fontAlgn="auto" hangingPunct="1">
              <a:spcAft>
                <a:spcPts val="0"/>
              </a:spcAft>
              <a:defRPr/>
            </a:pPr>
            <a:r>
              <a:rPr lang="en-US" sz="1800" dirty="0" smtClean="0"/>
              <a:t>For the server</a:t>
            </a:r>
          </a:p>
          <a:p>
            <a:pPr marL="342900" indent="-342900" defTabSz="914363" eaLnBrk="1" fontAlgn="auto" hangingPunct="1">
              <a:spcAft>
                <a:spcPts val="0"/>
              </a:spcAft>
              <a:defRPr/>
            </a:pPr>
            <a:r>
              <a:rPr lang="en-US" sz="2000" dirty="0" smtClean="0"/>
              <a:t>Windows and web based</a:t>
            </a:r>
          </a:p>
          <a:p>
            <a:pPr marL="342900" indent="-342900" defTabSz="914363" eaLnBrk="1" fontAlgn="auto" hangingPunct="1">
              <a:spcAft>
                <a:spcPts val="0"/>
              </a:spcAft>
              <a:defRPr/>
            </a:pPr>
            <a:r>
              <a:rPr lang="en-US" sz="2000" dirty="0" smtClean="0"/>
              <a:t>Great Visual Studio support</a:t>
            </a:r>
          </a:p>
          <a:p>
            <a:pPr marL="342900" indent="-342900" defTabSz="914363" eaLnBrk="1" fontAlgn="auto" hangingPunct="1">
              <a:spcAft>
                <a:spcPts val="0"/>
              </a:spcAft>
              <a:defRPr/>
            </a:pPr>
            <a:r>
              <a:rPr lang="en-US" sz="2000" dirty="0" smtClean="0"/>
              <a:t>Leverages .NET skills </a:t>
            </a:r>
          </a:p>
          <a:p>
            <a:pPr marL="342900" indent="-342900" defTabSz="914363" eaLnBrk="1" fontAlgn="auto" hangingPunct="1">
              <a:spcAft>
                <a:spcPts val="0"/>
              </a:spcAft>
              <a:defRPr/>
            </a:pPr>
            <a:r>
              <a:rPr lang="en-US" sz="2000" dirty="0" smtClean="0"/>
              <a:t>Telephony</a:t>
            </a:r>
          </a:p>
          <a:p>
            <a:pPr marL="860425" lvl="1" indent="-342900" defTabSz="914363" eaLnBrk="1" fontAlgn="auto" hangingPunct="1">
              <a:spcAft>
                <a:spcPts val="0"/>
              </a:spcAft>
              <a:defRPr/>
            </a:pPr>
            <a:r>
              <a:rPr lang="en-US" sz="1600" dirty="0" smtClean="0"/>
              <a:t>Integral part of platform</a:t>
            </a:r>
            <a:endParaRPr lang="en-US" sz="1600" dirty="0"/>
          </a:p>
        </p:txBody>
      </p:sp>
      <p:sp>
        <p:nvSpPr>
          <p:cNvPr id="25609" name="Rectangle 72"/>
          <p:cNvSpPr>
            <a:spLocks noChangeArrowheads="1"/>
          </p:cNvSpPr>
          <p:nvPr/>
        </p:nvSpPr>
        <p:spPr bwMode="auto">
          <a:xfrm>
            <a:off x="381000" y="215900"/>
            <a:ext cx="8763000" cy="400050"/>
          </a:xfrm>
          <a:prstGeom prst="rect">
            <a:avLst/>
          </a:prstGeom>
          <a:noFill/>
          <a:ln w="9525">
            <a:noFill/>
            <a:miter lim="800000"/>
            <a:headEnd/>
            <a:tailEnd/>
          </a:ln>
        </p:spPr>
        <p:txBody>
          <a:bodyPr>
            <a:spAutoFit/>
          </a:bodyPr>
          <a:lstStyle/>
          <a:p>
            <a:endParaRPr lang="en-US" sz="2000" dirty="0">
              <a:latin typeface="Segoe"/>
            </a:endParaRPr>
          </a:p>
        </p:txBody>
      </p:sp>
      <p:sp>
        <p:nvSpPr>
          <p:cNvPr id="43" name="Rectangle 47"/>
          <p:cNvSpPr>
            <a:spLocks noChangeAspect="1" noChangeArrowheads="1"/>
          </p:cNvSpPr>
          <p:nvPr/>
        </p:nvSpPr>
        <p:spPr bwMode="auto">
          <a:xfrm rot="10800000">
            <a:off x="5353050" y="3314699"/>
            <a:ext cx="573088" cy="1911927"/>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457200" tIns="0" rIns="45720" bIns="54864"/>
          <a:lstStyle/>
          <a:p>
            <a:pPr algn="ctr" defTabSz="1096963">
              <a:lnSpc>
                <a:spcPct val="90000"/>
              </a:lnSpc>
              <a:defRPr/>
            </a:pPr>
            <a:r>
              <a:rPr lang="en-US" sz="1600" dirty="0"/>
              <a:t>E-Mail and</a:t>
            </a:r>
          </a:p>
          <a:p>
            <a:pPr algn="ctr" defTabSz="1096963">
              <a:lnSpc>
                <a:spcPct val="90000"/>
              </a:lnSpc>
              <a:defRPr/>
            </a:pPr>
            <a:r>
              <a:rPr lang="en-US" sz="1600" dirty="0"/>
              <a:t>Unified Messaging</a:t>
            </a:r>
          </a:p>
        </p:txBody>
      </p:sp>
      <p:sp>
        <p:nvSpPr>
          <p:cNvPr id="44" name="Rectangle 48"/>
          <p:cNvSpPr>
            <a:spLocks noChangeAspect="1" noChangeArrowheads="1"/>
          </p:cNvSpPr>
          <p:nvPr/>
        </p:nvSpPr>
        <p:spPr bwMode="auto">
          <a:xfrm rot="10800000">
            <a:off x="5921375" y="3314699"/>
            <a:ext cx="571500"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0" tIns="0" rIns="45720" bIns="54864"/>
          <a:lstStyle/>
          <a:p>
            <a:pPr algn="ctr" defTabSz="1096963">
              <a:lnSpc>
                <a:spcPct val="90000"/>
              </a:lnSpc>
              <a:defRPr/>
            </a:pPr>
            <a:r>
              <a:rPr lang="en-US" sz="1600" dirty="0"/>
              <a:t>Instant</a:t>
            </a:r>
          </a:p>
          <a:p>
            <a:pPr algn="ctr" defTabSz="1096963">
              <a:lnSpc>
                <a:spcPct val="90000"/>
              </a:lnSpc>
              <a:defRPr/>
            </a:pPr>
            <a:r>
              <a:rPr lang="en-US" sz="1600" dirty="0"/>
              <a:t>Messaging</a:t>
            </a:r>
          </a:p>
        </p:txBody>
      </p:sp>
      <p:sp>
        <p:nvSpPr>
          <p:cNvPr id="45" name="Rectangle 49"/>
          <p:cNvSpPr>
            <a:spLocks noChangeAspect="1" noChangeArrowheads="1"/>
          </p:cNvSpPr>
          <p:nvPr/>
        </p:nvSpPr>
        <p:spPr bwMode="auto">
          <a:xfrm rot="10800000">
            <a:off x="6488111" y="3325091"/>
            <a:ext cx="573087" cy="1901536"/>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1600" dirty="0">
                <a:solidFill>
                  <a:schemeClr val="tx1"/>
                </a:solidFill>
              </a:rPr>
              <a:t>Enterprise</a:t>
            </a:r>
          </a:p>
          <a:p>
            <a:pPr algn="ctr" defTabSz="1096963">
              <a:lnSpc>
                <a:spcPct val="90000"/>
              </a:lnSpc>
              <a:defRPr/>
            </a:pPr>
            <a:r>
              <a:rPr lang="en-US" sz="1600" dirty="0">
                <a:solidFill>
                  <a:schemeClr val="tx1"/>
                </a:solidFill>
              </a:rPr>
              <a:t>Telephony</a:t>
            </a:r>
          </a:p>
        </p:txBody>
      </p:sp>
      <p:sp>
        <p:nvSpPr>
          <p:cNvPr id="46" name="Rectangle 50"/>
          <p:cNvSpPr>
            <a:spLocks noChangeAspect="1" noChangeArrowheads="1"/>
          </p:cNvSpPr>
          <p:nvPr/>
        </p:nvSpPr>
        <p:spPr bwMode="auto">
          <a:xfrm rot="10800000">
            <a:off x="7056436" y="3314699"/>
            <a:ext cx="573087"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274320" tIns="0" rIns="457200" bIns="54864" anchor="ctr"/>
          <a:lstStyle/>
          <a:p>
            <a:pPr algn="ctr" defTabSz="1096963">
              <a:lnSpc>
                <a:spcPct val="90000"/>
              </a:lnSpc>
              <a:defRPr/>
            </a:pPr>
            <a:r>
              <a:rPr lang="en-US" sz="1600" dirty="0"/>
              <a:t>Conferencing</a:t>
            </a:r>
          </a:p>
        </p:txBody>
      </p:sp>
      <p:sp>
        <p:nvSpPr>
          <p:cNvPr id="50" name="Rectangle 54"/>
          <p:cNvSpPr>
            <a:spLocks noChangeAspect="1" noChangeArrowheads="1"/>
          </p:cNvSpPr>
          <p:nvPr/>
        </p:nvSpPr>
        <p:spPr bwMode="auto">
          <a:xfrm>
            <a:off x="5361709" y="5223741"/>
            <a:ext cx="2254828" cy="5016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Software Platform</a:t>
            </a:r>
          </a:p>
        </p:txBody>
      </p:sp>
      <p:sp>
        <p:nvSpPr>
          <p:cNvPr id="51" name="Rectangle 55"/>
          <p:cNvSpPr>
            <a:spLocks noChangeAspect="1" noChangeArrowheads="1"/>
          </p:cNvSpPr>
          <p:nvPr/>
        </p:nvSpPr>
        <p:spPr bwMode="auto">
          <a:xfrm>
            <a:off x="5361709" y="2763116"/>
            <a:ext cx="2265218" cy="5524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Unified </a:t>
            </a:r>
            <a:br>
              <a:rPr lang="en-US" dirty="0"/>
            </a:br>
            <a:r>
              <a:rPr lang="en-US" dirty="0"/>
              <a:t>User Experience</a:t>
            </a:r>
          </a:p>
        </p:txBody>
      </p:sp>
      <p:sp>
        <p:nvSpPr>
          <p:cNvPr id="52" name="Rectangle 56"/>
          <p:cNvSpPr>
            <a:spLocks noChangeAspect="1" noChangeArrowheads="1"/>
          </p:cNvSpPr>
          <p:nvPr/>
        </p:nvSpPr>
        <p:spPr bwMode="auto">
          <a:xfrm rot="10800000">
            <a:off x="7631112" y="2753591"/>
            <a:ext cx="498475" cy="2992582"/>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2000" dirty="0"/>
              <a:t> Common Management</a:t>
            </a:r>
          </a:p>
        </p:txBody>
      </p:sp>
      <p:sp>
        <p:nvSpPr>
          <p:cNvPr id="25631" name="Oval 72"/>
          <p:cNvSpPr>
            <a:spLocks noChangeArrowheads="1"/>
          </p:cNvSpPr>
          <p:nvPr/>
        </p:nvSpPr>
        <p:spPr bwMode="auto">
          <a:xfrm>
            <a:off x="5581650" y="2133600"/>
            <a:ext cx="2286000" cy="457200"/>
          </a:xfrm>
          <a:prstGeom prst="ellipse">
            <a:avLst/>
          </a:prstGeom>
          <a:noFill/>
          <a:ln w="12700" algn="ctr">
            <a:solidFill>
              <a:schemeClr val="folHlink"/>
            </a:solidFill>
            <a:round/>
            <a:headEnd/>
            <a:tailEnd/>
          </a:ln>
        </p:spPr>
        <p:txBody>
          <a:bodyPr wrap="none" anchor="ctr"/>
          <a:lstStyle/>
          <a:p>
            <a:pPr algn="ctr">
              <a:lnSpc>
                <a:spcPct val="90000"/>
              </a:lnSpc>
            </a:pPr>
            <a:endParaRPr lang="en-US" dirty="0">
              <a:latin typeface="Segoe"/>
            </a:endParaRPr>
          </a:p>
        </p:txBody>
      </p:sp>
      <p:grpSp>
        <p:nvGrpSpPr>
          <p:cNvPr id="25632" name="Group 73"/>
          <p:cNvGrpSpPr>
            <a:grpSpLocks/>
          </p:cNvGrpSpPr>
          <p:nvPr/>
        </p:nvGrpSpPr>
        <p:grpSpPr bwMode="auto">
          <a:xfrm>
            <a:off x="5740400" y="1982788"/>
            <a:ext cx="1898650" cy="608012"/>
            <a:chOff x="3487" y="1711"/>
            <a:chExt cx="1608" cy="538"/>
          </a:xfrm>
        </p:grpSpPr>
        <p:pic>
          <p:nvPicPr>
            <p:cNvPr id="25636" name="Rectangle 75"/>
            <p:cNvPicPr>
              <a:picLocks noChangeAspect="1" noChangeArrowheads="1"/>
            </p:cNvPicPr>
            <p:nvPr/>
          </p:nvPicPr>
          <p:blipFill>
            <a:blip r:embed="rId3"/>
            <a:srcRect/>
            <a:stretch>
              <a:fillRect/>
            </a:stretch>
          </p:blipFill>
          <p:spPr bwMode="auto">
            <a:xfrm>
              <a:off x="3835" y="1831"/>
              <a:ext cx="1063" cy="375"/>
            </a:xfrm>
            <a:prstGeom prst="rect">
              <a:avLst/>
            </a:prstGeom>
            <a:noFill/>
            <a:ln w="9525" algn="ctr">
              <a:noFill/>
              <a:miter lim="800000"/>
              <a:headEnd/>
              <a:tailEnd/>
            </a:ln>
          </p:spPr>
        </p:pic>
        <p:pic>
          <p:nvPicPr>
            <p:cNvPr id="25637" name="Rectangle 76"/>
            <p:cNvPicPr>
              <a:picLocks noChangeAspect="1" noChangeArrowheads="1"/>
            </p:cNvPicPr>
            <p:nvPr/>
          </p:nvPicPr>
          <p:blipFill>
            <a:blip r:embed="rId4"/>
            <a:srcRect/>
            <a:stretch>
              <a:fillRect/>
            </a:stretch>
          </p:blipFill>
          <p:spPr bwMode="auto">
            <a:xfrm>
              <a:off x="4088" y="1711"/>
              <a:ext cx="130" cy="240"/>
            </a:xfrm>
            <a:prstGeom prst="rect">
              <a:avLst/>
            </a:prstGeom>
            <a:noFill/>
            <a:ln w="9525" algn="ctr">
              <a:noFill/>
              <a:miter lim="800000"/>
              <a:headEnd/>
              <a:tailEnd/>
            </a:ln>
          </p:spPr>
        </p:pic>
        <p:pic>
          <p:nvPicPr>
            <p:cNvPr id="25638" name="Rectangle 77"/>
            <p:cNvPicPr>
              <a:picLocks noChangeAspect="1" noChangeArrowheads="1"/>
            </p:cNvPicPr>
            <p:nvPr/>
          </p:nvPicPr>
          <p:blipFill>
            <a:blip r:embed="rId5"/>
            <a:srcRect/>
            <a:stretch>
              <a:fillRect/>
            </a:stretch>
          </p:blipFill>
          <p:spPr bwMode="auto">
            <a:xfrm>
              <a:off x="3487" y="1885"/>
              <a:ext cx="207" cy="152"/>
            </a:xfrm>
            <a:prstGeom prst="rect">
              <a:avLst/>
            </a:prstGeom>
            <a:noFill/>
            <a:ln w="9525" algn="ctr">
              <a:noFill/>
              <a:miter lim="800000"/>
              <a:headEnd/>
              <a:tailEnd/>
            </a:ln>
          </p:spPr>
        </p:pic>
        <p:pic>
          <p:nvPicPr>
            <p:cNvPr id="25639" name="Rectangle 78"/>
            <p:cNvPicPr>
              <a:picLocks noChangeAspect="1" noChangeArrowheads="1"/>
            </p:cNvPicPr>
            <p:nvPr/>
          </p:nvPicPr>
          <p:blipFill>
            <a:blip r:embed="rId6"/>
            <a:srcRect/>
            <a:stretch>
              <a:fillRect/>
            </a:stretch>
          </p:blipFill>
          <p:spPr bwMode="auto">
            <a:xfrm>
              <a:off x="4612" y="1754"/>
              <a:ext cx="129" cy="190"/>
            </a:xfrm>
            <a:prstGeom prst="rect">
              <a:avLst/>
            </a:prstGeom>
            <a:noFill/>
            <a:ln w="9525" algn="ctr">
              <a:noFill/>
              <a:miter lim="800000"/>
              <a:headEnd/>
              <a:tailEnd/>
            </a:ln>
          </p:spPr>
        </p:pic>
        <p:pic>
          <p:nvPicPr>
            <p:cNvPr id="25640" name="Rectangle 79"/>
            <p:cNvPicPr>
              <a:picLocks noChangeAspect="1" noChangeArrowheads="1"/>
            </p:cNvPicPr>
            <p:nvPr/>
          </p:nvPicPr>
          <p:blipFill>
            <a:blip r:embed="rId7"/>
            <a:srcRect/>
            <a:stretch>
              <a:fillRect/>
            </a:stretch>
          </p:blipFill>
          <p:spPr bwMode="auto">
            <a:xfrm>
              <a:off x="4900" y="2068"/>
              <a:ext cx="195" cy="177"/>
            </a:xfrm>
            <a:prstGeom prst="rect">
              <a:avLst/>
            </a:prstGeom>
            <a:noFill/>
            <a:ln w="9525" algn="ctr">
              <a:noFill/>
              <a:miter lim="800000"/>
              <a:headEnd/>
              <a:tailEnd/>
            </a:ln>
          </p:spPr>
        </p:pic>
        <p:pic>
          <p:nvPicPr>
            <p:cNvPr id="25641" name="Rectangle 80"/>
            <p:cNvPicPr>
              <a:picLocks noChangeAspect="1" noChangeArrowheads="1"/>
            </p:cNvPicPr>
            <p:nvPr/>
          </p:nvPicPr>
          <p:blipFill>
            <a:blip r:embed="rId8"/>
            <a:srcRect/>
            <a:stretch>
              <a:fillRect/>
            </a:stretch>
          </p:blipFill>
          <p:spPr bwMode="auto">
            <a:xfrm>
              <a:off x="4880" y="1849"/>
              <a:ext cx="177" cy="183"/>
            </a:xfrm>
            <a:prstGeom prst="rect">
              <a:avLst/>
            </a:prstGeom>
            <a:noFill/>
            <a:ln w="9525" algn="ctr">
              <a:noFill/>
              <a:miter lim="800000"/>
              <a:headEnd/>
              <a:tailEnd/>
            </a:ln>
          </p:spPr>
        </p:pic>
        <p:pic>
          <p:nvPicPr>
            <p:cNvPr id="25642" name="Rectangle 81"/>
            <p:cNvPicPr>
              <a:picLocks noChangeAspect="1" noChangeArrowheads="1"/>
            </p:cNvPicPr>
            <p:nvPr/>
          </p:nvPicPr>
          <p:blipFill>
            <a:blip r:embed="rId9"/>
            <a:srcRect/>
            <a:stretch>
              <a:fillRect/>
            </a:stretch>
          </p:blipFill>
          <p:spPr bwMode="auto">
            <a:xfrm>
              <a:off x="3665" y="2063"/>
              <a:ext cx="147" cy="186"/>
            </a:xfrm>
            <a:prstGeom prst="rect">
              <a:avLst/>
            </a:prstGeom>
            <a:noFill/>
            <a:ln w="9525" algn="ctr">
              <a:noFill/>
              <a:miter lim="800000"/>
              <a:headEnd/>
              <a:tailEnd/>
            </a:ln>
          </p:spPr>
        </p:pic>
        <p:pic>
          <p:nvPicPr>
            <p:cNvPr id="25643" name="Rectangle 82"/>
            <p:cNvPicPr>
              <a:picLocks noChangeAspect="1" noChangeArrowheads="1"/>
            </p:cNvPicPr>
            <p:nvPr/>
          </p:nvPicPr>
          <p:blipFill>
            <a:blip r:embed="rId10"/>
            <a:srcRect/>
            <a:stretch>
              <a:fillRect/>
            </a:stretch>
          </p:blipFill>
          <p:spPr bwMode="auto">
            <a:xfrm>
              <a:off x="3762" y="1800"/>
              <a:ext cx="194" cy="195"/>
            </a:xfrm>
            <a:prstGeom prst="rect">
              <a:avLst/>
            </a:prstGeom>
            <a:noFill/>
            <a:ln w="9525" algn="ctr">
              <a:noFill/>
              <a:miter lim="800000"/>
              <a:headEnd/>
              <a:tailEnd/>
            </a:ln>
          </p:spPr>
        </p:pic>
        <p:grpSp>
          <p:nvGrpSpPr>
            <p:cNvPr id="25644" name="Group 83"/>
            <p:cNvGrpSpPr>
              <a:grpSpLocks/>
            </p:cNvGrpSpPr>
            <p:nvPr/>
          </p:nvGrpSpPr>
          <p:grpSpPr bwMode="auto">
            <a:xfrm>
              <a:off x="4294" y="1736"/>
              <a:ext cx="196" cy="203"/>
              <a:chOff x="3402" y="1991"/>
              <a:chExt cx="214" cy="235"/>
            </a:xfrm>
          </p:grpSpPr>
          <p:pic>
            <p:nvPicPr>
              <p:cNvPr id="25647" name="Rectangle 86"/>
              <p:cNvPicPr>
                <a:picLocks noChangeAspect="1" noChangeArrowheads="1"/>
              </p:cNvPicPr>
              <p:nvPr/>
            </p:nvPicPr>
            <p:blipFill>
              <a:blip r:embed="rId11"/>
              <a:srcRect/>
              <a:stretch>
                <a:fillRect/>
              </a:stretch>
            </p:blipFill>
            <p:spPr bwMode="auto">
              <a:xfrm>
                <a:off x="3402" y="1991"/>
                <a:ext cx="170" cy="188"/>
              </a:xfrm>
              <a:prstGeom prst="rect">
                <a:avLst/>
              </a:prstGeom>
              <a:noFill/>
              <a:ln w="9525" algn="ctr">
                <a:noFill/>
                <a:miter lim="800000"/>
                <a:headEnd/>
                <a:tailEnd/>
              </a:ln>
            </p:spPr>
          </p:pic>
          <p:pic>
            <p:nvPicPr>
              <p:cNvPr id="25648" name="Rectangle 87"/>
              <p:cNvPicPr>
                <a:picLocks noChangeAspect="1" noChangeArrowheads="1"/>
              </p:cNvPicPr>
              <p:nvPr/>
            </p:nvPicPr>
            <p:blipFill>
              <a:blip r:embed="rId12"/>
              <a:srcRect/>
              <a:stretch>
                <a:fillRect/>
              </a:stretch>
            </p:blipFill>
            <p:spPr bwMode="auto">
              <a:xfrm>
                <a:off x="3475" y="2086"/>
                <a:ext cx="141" cy="140"/>
              </a:xfrm>
              <a:prstGeom prst="rect">
                <a:avLst/>
              </a:prstGeom>
              <a:noFill/>
              <a:ln w="9525" algn="ctr">
                <a:noFill/>
                <a:miter lim="800000"/>
                <a:headEnd/>
                <a:tailEnd/>
              </a:ln>
            </p:spPr>
          </p:pic>
        </p:grpSp>
        <p:pic>
          <p:nvPicPr>
            <p:cNvPr id="25645" name="Rectangle 84"/>
            <p:cNvPicPr>
              <a:picLocks noChangeAspect="1" noChangeArrowheads="1"/>
            </p:cNvPicPr>
            <p:nvPr/>
          </p:nvPicPr>
          <p:blipFill>
            <a:blip r:embed="rId13"/>
            <a:srcRect/>
            <a:stretch>
              <a:fillRect/>
            </a:stretch>
          </p:blipFill>
          <p:spPr bwMode="auto">
            <a:xfrm>
              <a:off x="4279" y="1969"/>
              <a:ext cx="205" cy="194"/>
            </a:xfrm>
            <a:prstGeom prst="rect">
              <a:avLst/>
            </a:prstGeom>
            <a:noFill/>
            <a:ln w="9525" algn="ctr">
              <a:noFill/>
              <a:miter lim="800000"/>
              <a:headEnd/>
              <a:tailEnd/>
            </a:ln>
          </p:spPr>
        </p:pic>
        <p:pic>
          <p:nvPicPr>
            <p:cNvPr id="25646" name="Rectangle 85"/>
            <p:cNvPicPr>
              <a:picLocks noChangeAspect="1" noChangeArrowheads="1"/>
            </p:cNvPicPr>
            <p:nvPr/>
          </p:nvPicPr>
          <p:blipFill>
            <a:blip r:embed="rId14"/>
            <a:srcRect/>
            <a:stretch>
              <a:fillRect/>
            </a:stretch>
          </p:blipFill>
          <p:spPr bwMode="auto">
            <a:xfrm>
              <a:off x="4272" y="2058"/>
              <a:ext cx="222" cy="171"/>
            </a:xfrm>
            <a:prstGeom prst="rect">
              <a:avLst/>
            </a:prstGeom>
            <a:noFill/>
            <a:ln w="9525" algn="ctr">
              <a:noFill/>
              <a:miter lim="800000"/>
              <a:headEnd/>
              <a:tailEnd/>
            </a:ln>
          </p:spPr>
        </p:pic>
      </p:grpSp>
      <p:sp>
        <p:nvSpPr>
          <p:cNvPr id="29" name="Rectangle 28"/>
          <p:cNvSpPr/>
          <p:nvPr/>
        </p:nvSpPr>
        <p:spPr bwMode="auto">
          <a:xfrm>
            <a:off x="5331655" y="2729132"/>
            <a:ext cx="2278967" cy="604911"/>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41300" y="439738"/>
            <a:ext cx="8382000" cy="527050"/>
          </a:xfrm>
        </p:spPr>
        <p:txBody>
          <a:bodyPr/>
          <a:lstStyle/>
          <a:p>
            <a:pPr defTabSz="914363" eaLnBrk="1" fontAlgn="auto" hangingPunct="1">
              <a:spcAft>
                <a:spcPts val="0"/>
              </a:spcAft>
              <a:defRPr/>
            </a:pPr>
            <a:r>
              <a:rPr lang="en-GB" sz="3800" dirty="0"/>
              <a:t>Speech Application Development Steps</a:t>
            </a:r>
          </a:p>
        </p:txBody>
      </p:sp>
      <p:sp>
        <p:nvSpPr>
          <p:cNvPr id="240642" name="Rectangle 3"/>
          <p:cNvSpPr>
            <a:spLocks noGrp="1" noChangeArrowheads="1"/>
          </p:cNvSpPr>
          <p:nvPr>
            <p:ph idx="1"/>
          </p:nvPr>
        </p:nvSpPr>
        <p:spPr>
          <a:xfrm>
            <a:off x="381000" y="1524000"/>
            <a:ext cx="8382000" cy="4019550"/>
          </a:xfrm>
        </p:spPr>
        <p:txBody>
          <a:bodyPr rtlCol="0"/>
          <a:lstStyle/>
          <a:p>
            <a:pPr marL="461963" indent="-461963" defTabSz="914363" eaLnBrk="1" fontAlgn="auto" hangingPunct="1">
              <a:spcAft>
                <a:spcPts val="600"/>
              </a:spcAft>
              <a:buFont typeface="+mj-lt"/>
              <a:buAutoNum type="arabicPeriod"/>
              <a:defRPr/>
            </a:pPr>
            <a:r>
              <a:rPr lang="en-GB" dirty="0" smtClean="0"/>
              <a:t>Define the dialogue flow </a:t>
            </a:r>
          </a:p>
          <a:p>
            <a:pPr lvl="1" indent="-400050" defTabSz="914363" eaLnBrk="1" fontAlgn="auto" hangingPunct="1">
              <a:spcAft>
                <a:spcPts val="600"/>
              </a:spcAft>
              <a:buFont typeface="+mj-lt"/>
              <a:buAutoNum type="alphaLcParenR"/>
              <a:defRPr/>
            </a:pPr>
            <a:r>
              <a:rPr lang="en-GB" dirty="0" smtClean="0"/>
              <a:t>Statements, questions and answers…</a:t>
            </a:r>
          </a:p>
          <a:p>
            <a:pPr lvl="1" indent="-400050" defTabSz="914363" eaLnBrk="1" fontAlgn="auto" hangingPunct="1">
              <a:spcAft>
                <a:spcPts val="600"/>
              </a:spcAft>
              <a:buFont typeface="+mj-lt"/>
              <a:buAutoNum type="alphaLcParenR"/>
              <a:defRPr/>
            </a:pPr>
            <a:r>
              <a:rPr lang="en-GB" dirty="0" smtClean="0"/>
              <a:t>Other activities</a:t>
            </a:r>
          </a:p>
          <a:p>
            <a:pPr marL="461963" indent="-461963" defTabSz="914363" eaLnBrk="1" fontAlgn="auto" hangingPunct="1">
              <a:spcAft>
                <a:spcPts val="600"/>
              </a:spcAft>
              <a:buFont typeface="+mj-lt"/>
              <a:buAutoNum type="arabicPeriod"/>
              <a:defRPr/>
            </a:pPr>
            <a:r>
              <a:rPr lang="en-GB" dirty="0" smtClean="0"/>
              <a:t>Specify possible answers (grammars)</a:t>
            </a:r>
          </a:p>
          <a:p>
            <a:pPr marL="461963" indent="-461963" defTabSz="914363" eaLnBrk="1" fontAlgn="auto" hangingPunct="1">
              <a:spcAft>
                <a:spcPts val="600"/>
              </a:spcAft>
              <a:buFont typeface="+mj-lt"/>
              <a:buAutoNum type="arabicPeriod"/>
              <a:defRPr/>
            </a:pPr>
            <a:r>
              <a:rPr lang="en-GB" dirty="0" smtClean="0">
                <a:solidFill>
                  <a:schemeClr val="tx2">
                    <a:lumMod val="50000"/>
                  </a:schemeClr>
                </a:solidFill>
              </a:rPr>
              <a:t>Record questions (prompts)</a:t>
            </a:r>
          </a:p>
          <a:p>
            <a:pPr marL="461963" indent="-461963" defTabSz="914363" eaLnBrk="1" fontAlgn="auto" hangingPunct="1">
              <a:spcAft>
                <a:spcPts val="600"/>
              </a:spcAft>
              <a:buFont typeface="+mj-lt"/>
              <a:buAutoNum type="arabicPeriod"/>
              <a:defRPr/>
            </a:pPr>
            <a:r>
              <a:rPr lang="en-GB" dirty="0" smtClean="0"/>
              <a:t>Integrate into the back-end (Web services)</a:t>
            </a:r>
          </a:p>
          <a:p>
            <a:pPr marL="461963" indent="-461963" defTabSz="914363" eaLnBrk="1" fontAlgn="auto" hangingPunct="1">
              <a:spcAft>
                <a:spcPts val="600"/>
              </a:spcAft>
              <a:buFont typeface="+mj-lt"/>
              <a:buAutoNum type="arabicPeriod"/>
              <a:defRPr/>
            </a:pPr>
            <a:r>
              <a:rPr lang="en-GB" dirty="0" smtClean="0">
                <a:solidFill>
                  <a:schemeClr val="tx2">
                    <a:lumMod val="50000"/>
                  </a:schemeClr>
                </a:solidFill>
              </a:rPr>
              <a:t>Deploy, test and tune application</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42900" y="287338"/>
            <a:ext cx="8382000" cy="941387"/>
          </a:xfrm>
        </p:spPr>
        <p:txBody>
          <a:bodyPr/>
          <a:lstStyle/>
          <a:p>
            <a:pPr defTabSz="914363" eaLnBrk="1" fontAlgn="auto" hangingPunct="1">
              <a:spcAft>
                <a:spcPts val="0"/>
              </a:spcAft>
              <a:defRPr/>
            </a:pPr>
            <a:r>
              <a:rPr sz="3800"/>
              <a:t>Design The Dialog Flow</a:t>
            </a:r>
            <a:br>
              <a:rPr sz="3800"/>
            </a:br>
            <a:r>
              <a:rPr sz="2800">
                <a:solidFill>
                  <a:schemeClr val="accent1">
                    <a:lumMod val="20000"/>
                    <a:lumOff val="80000"/>
                  </a:schemeClr>
                </a:solidFill>
              </a:rPr>
              <a:t>Visual Studio Dialog Workflow Designer</a:t>
            </a:r>
            <a:endParaRPr sz="4400">
              <a:solidFill>
                <a:schemeClr val="accent1">
                  <a:lumMod val="20000"/>
                  <a:lumOff val="80000"/>
                </a:schemeClr>
              </a:solidFill>
            </a:endParaRPr>
          </a:p>
        </p:txBody>
      </p:sp>
      <p:sp>
        <p:nvSpPr>
          <p:cNvPr id="90114" name="Rectangle 3"/>
          <p:cNvSpPr>
            <a:spLocks noGrp="1" noChangeArrowheads="1"/>
          </p:cNvSpPr>
          <p:nvPr>
            <p:ph idx="1"/>
          </p:nvPr>
        </p:nvSpPr>
        <p:spPr>
          <a:xfrm>
            <a:off x="379413" y="1900238"/>
            <a:ext cx="8382000" cy="3586162"/>
          </a:xfrm>
        </p:spPr>
        <p:txBody>
          <a:bodyPr/>
          <a:lstStyle/>
          <a:p>
            <a:pPr eaLnBrk="1" hangingPunct="1">
              <a:spcAft>
                <a:spcPts val="600"/>
              </a:spcAft>
              <a:buFontTx/>
              <a:buNone/>
            </a:pPr>
            <a:r>
              <a:rPr lang="en-US" dirty="0" smtClean="0"/>
              <a:t>Lets you quickly define a workflow graphically</a:t>
            </a:r>
          </a:p>
          <a:p>
            <a:pPr marL="400050" lvl="1" indent="-400050" eaLnBrk="1" hangingPunct="1">
              <a:spcAft>
                <a:spcPts val="600"/>
              </a:spcAft>
            </a:pPr>
            <a:r>
              <a:rPr lang="en-US" dirty="0" smtClean="0"/>
              <a:t>Drag activities from Toolbox onto design surface</a:t>
            </a:r>
          </a:p>
          <a:p>
            <a:pPr marL="400050" lvl="1" indent="-400050" eaLnBrk="1" hangingPunct="1">
              <a:spcAft>
                <a:spcPts val="600"/>
              </a:spcAft>
            </a:pPr>
            <a:r>
              <a:rPr lang="en-US" dirty="0" smtClean="0"/>
              <a:t>Configure activity properties in Properties window</a:t>
            </a:r>
          </a:p>
          <a:p>
            <a:pPr marL="400050" lvl="1" indent="-400050" eaLnBrk="1" hangingPunct="1">
              <a:spcAft>
                <a:spcPts val="600"/>
              </a:spcAft>
            </a:pPr>
            <a:r>
              <a:rPr lang="en-US" dirty="0" smtClean="0"/>
              <a:t>Code-beside for business logic (your code)</a:t>
            </a:r>
          </a:p>
          <a:p>
            <a:pPr marL="400050" lvl="1" indent="-400050" eaLnBrk="1" hangingPunct="1">
              <a:spcAft>
                <a:spcPts val="600"/>
              </a:spcAft>
            </a:pPr>
            <a:r>
              <a:rPr lang="en-US" dirty="0" smtClean="0"/>
              <a:t>Provides a mechanism for compiling workflows</a:t>
            </a:r>
            <a:br>
              <a:rPr lang="en-US" dirty="0" smtClean="0"/>
            </a:br>
            <a:r>
              <a:rPr lang="en-US" dirty="0" smtClean="0"/>
              <a:t>creating new activities </a:t>
            </a:r>
          </a:p>
          <a:p>
            <a:pPr marL="400050" lvl="1" indent="-400050" eaLnBrk="1" hangingPunct="1">
              <a:spcAft>
                <a:spcPts val="600"/>
              </a:spcAft>
            </a:pPr>
            <a:r>
              <a:rPr lang="en-US" dirty="0" smtClean="0"/>
              <a:t>Integrated workflow and code debugging</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defTabSz="914363" eaLnBrk="1" fontAlgn="auto" hangingPunct="1">
              <a:spcAft>
                <a:spcPts val="0"/>
              </a:spcAft>
              <a:defRPr/>
            </a:pPr>
            <a:r>
              <a:rPr/>
              <a:t>Dialog Workflow Designer</a:t>
            </a:r>
          </a:p>
        </p:txBody>
      </p:sp>
      <p:pic>
        <p:nvPicPr>
          <p:cNvPr id="92162"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19811"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20835"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0" y="0"/>
            <a:ext cx="9145588" cy="6858000"/>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2100"/>
                                        </p:tgtEl>
                                        <p:attrNameLst>
                                          <p:attrName>style.visibility</p:attrName>
                                        </p:attrNameLst>
                                      </p:cBhvr>
                                      <p:to>
                                        <p:strVal val="visible"/>
                                      </p:to>
                                    </p:set>
                                    <p:animEffect transition="in" filter="fade">
                                      <p:cBhvr>
                                        <p:cTn id="11"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21859"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0" y="0"/>
            <a:ext cx="9145588" cy="6858000"/>
          </a:xfrm>
          <a:prstGeom prst="rect">
            <a:avLst/>
          </a:prstGeom>
          <a:noFill/>
          <a:ln w="12700" algn="ctr">
            <a:noFill/>
            <a:miter lim="800000"/>
            <a:headEnd/>
            <a:tailEnd/>
          </a:ln>
        </p:spPr>
      </p:pic>
      <p:pic>
        <p:nvPicPr>
          <p:cNvPr id="132101" name="Picture 5"/>
          <p:cNvPicPr>
            <a:picLocks noChangeAspect="1" noChangeArrowheads="1"/>
          </p:cNvPicPr>
          <p:nvPr/>
        </p:nvPicPr>
        <p:blipFill>
          <a:blip r:embed="rId5"/>
          <a:srcRect/>
          <a:stretch>
            <a:fillRect/>
          </a:stretch>
        </p:blipFill>
        <p:spPr bwMode="auto">
          <a:xfrm>
            <a:off x="0" y="0"/>
            <a:ext cx="9145588" cy="6858000"/>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2100"/>
                                        </p:tgtEl>
                                        <p:attrNameLst>
                                          <p:attrName>style.visibility</p:attrName>
                                        </p:attrNameLst>
                                      </p:cBhvr>
                                      <p:to>
                                        <p:strVal val="visible"/>
                                      </p:to>
                                    </p:set>
                                    <p:animEffect transition="in" filter="fade">
                                      <p:cBhvr>
                                        <p:cTn id="11" dur="1000"/>
                                        <p:tgtEl>
                                          <p:spTgt spid="13210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2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24931"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0" y="0"/>
            <a:ext cx="9145588" cy="6858000"/>
          </a:xfrm>
          <a:prstGeom prst="rect">
            <a:avLst/>
          </a:prstGeom>
          <a:noFill/>
          <a:ln w="12700" algn="ctr">
            <a:noFill/>
            <a:miter lim="800000"/>
            <a:headEnd/>
            <a:tailEnd/>
          </a:ln>
        </p:spPr>
      </p:pic>
      <p:pic>
        <p:nvPicPr>
          <p:cNvPr id="132101" name="Picture 5"/>
          <p:cNvPicPr>
            <a:picLocks noChangeAspect="1" noChangeArrowheads="1"/>
          </p:cNvPicPr>
          <p:nvPr/>
        </p:nvPicPr>
        <p:blipFill>
          <a:blip r:embed="rId5"/>
          <a:srcRect/>
          <a:stretch>
            <a:fillRect/>
          </a:stretch>
        </p:blipFill>
        <p:spPr bwMode="auto">
          <a:xfrm>
            <a:off x="0" y="0"/>
            <a:ext cx="9145588" cy="6858000"/>
          </a:xfrm>
          <a:prstGeom prst="rect">
            <a:avLst/>
          </a:prstGeom>
          <a:noFill/>
          <a:ln w="12700" algn="ctr">
            <a:noFill/>
            <a:miter lim="800000"/>
            <a:headEnd/>
            <a:tailEnd/>
          </a:ln>
        </p:spPr>
      </p:pic>
      <p:pic>
        <p:nvPicPr>
          <p:cNvPr id="132102" name="Picture 6"/>
          <p:cNvPicPr>
            <a:picLocks noChangeAspect="1" noChangeArrowheads="1"/>
          </p:cNvPicPr>
          <p:nvPr/>
        </p:nvPicPr>
        <p:blipFill>
          <a:blip r:embed="rId6"/>
          <a:srcRect/>
          <a:stretch>
            <a:fillRect/>
          </a:stretch>
        </p:blipFill>
        <p:spPr bwMode="auto">
          <a:xfrm>
            <a:off x="-1588" y="0"/>
            <a:ext cx="9144001" cy="6858000"/>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2100"/>
                                        </p:tgtEl>
                                        <p:attrNameLst>
                                          <p:attrName>style.visibility</p:attrName>
                                        </p:attrNameLst>
                                      </p:cBhvr>
                                      <p:to>
                                        <p:strVal val="visible"/>
                                      </p:to>
                                    </p:set>
                                    <p:animEffect transition="in" filter="fade">
                                      <p:cBhvr>
                                        <p:cTn id="11" dur="1000"/>
                                        <p:tgtEl>
                                          <p:spTgt spid="13210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21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2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25955"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0" y="0"/>
            <a:ext cx="9145588" cy="6858000"/>
          </a:xfrm>
          <a:prstGeom prst="rect">
            <a:avLst/>
          </a:prstGeom>
          <a:noFill/>
          <a:ln w="12700" algn="ctr">
            <a:noFill/>
            <a:miter lim="800000"/>
            <a:headEnd/>
            <a:tailEnd/>
          </a:ln>
        </p:spPr>
      </p:pic>
      <p:pic>
        <p:nvPicPr>
          <p:cNvPr id="132101" name="Picture 5"/>
          <p:cNvPicPr>
            <a:picLocks noChangeAspect="1" noChangeArrowheads="1"/>
          </p:cNvPicPr>
          <p:nvPr/>
        </p:nvPicPr>
        <p:blipFill>
          <a:blip r:embed="rId5"/>
          <a:srcRect/>
          <a:stretch>
            <a:fillRect/>
          </a:stretch>
        </p:blipFill>
        <p:spPr bwMode="auto">
          <a:xfrm>
            <a:off x="0" y="0"/>
            <a:ext cx="9145588" cy="6858000"/>
          </a:xfrm>
          <a:prstGeom prst="rect">
            <a:avLst/>
          </a:prstGeom>
          <a:noFill/>
          <a:ln w="12700" algn="ctr">
            <a:noFill/>
            <a:miter lim="800000"/>
            <a:headEnd/>
            <a:tailEnd/>
          </a:ln>
        </p:spPr>
      </p:pic>
      <p:pic>
        <p:nvPicPr>
          <p:cNvPr id="132102" name="Picture 6"/>
          <p:cNvPicPr>
            <a:picLocks noChangeAspect="1" noChangeArrowheads="1"/>
          </p:cNvPicPr>
          <p:nvPr/>
        </p:nvPicPr>
        <p:blipFill>
          <a:blip r:embed="rId6"/>
          <a:srcRect/>
          <a:stretch>
            <a:fillRect/>
          </a:stretch>
        </p:blipFill>
        <p:spPr bwMode="auto">
          <a:xfrm>
            <a:off x="-1588" y="0"/>
            <a:ext cx="9144001" cy="6858000"/>
          </a:xfrm>
          <a:prstGeom prst="rect">
            <a:avLst/>
          </a:prstGeom>
          <a:noFill/>
          <a:ln w="12700" algn="ctr">
            <a:noFill/>
            <a:miter lim="800000"/>
            <a:headEnd/>
            <a:tailEnd/>
          </a:ln>
        </p:spPr>
      </p:pic>
      <p:pic>
        <p:nvPicPr>
          <p:cNvPr id="132110" name="Picture 14"/>
          <p:cNvPicPr>
            <a:picLocks noChangeAspect="1" noChangeArrowheads="1"/>
          </p:cNvPicPr>
          <p:nvPr/>
        </p:nvPicPr>
        <p:blipFill>
          <a:blip r:embed="rId7"/>
          <a:srcRect/>
          <a:stretch>
            <a:fillRect/>
          </a:stretch>
        </p:blipFill>
        <p:spPr bwMode="auto">
          <a:xfrm>
            <a:off x="-1588" y="0"/>
            <a:ext cx="9144001" cy="6859588"/>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2100"/>
                                        </p:tgtEl>
                                        <p:attrNameLst>
                                          <p:attrName>style.visibility</p:attrName>
                                        </p:attrNameLst>
                                      </p:cBhvr>
                                      <p:to>
                                        <p:strVal val="visible"/>
                                      </p:to>
                                    </p:set>
                                    <p:animEffect transition="in" filter="fade">
                                      <p:cBhvr>
                                        <p:cTn id="11" dur="1000"/>
                                        <p:tgtEl>
                                          <p:spTgt spid="13210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21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21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2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pPr defTabSz="914363" eaLnBrk="1" fontAlgn="auto" hangingPunct="1">
              <a:spcAft>
                <a:spcPts val="0"/>
              </a:spcAft>
              <a:defRPr/>
            </a:pPr>
            <a:r>
              <a:rPr/>
              <a:t>Dialog Workflow Designer</a:t>
            </a:r>
          </a:p>
        </p:txBody>
      </p:sp>
      <p:pic>
        <p:nvPicPr>
          <p:cNvPr id="128003" name="Picture 2"/>
          <p:cNvPicPr>
            <a:picLocks noChangeAspect="1" noChangeArrowheads="1"/>
          </p:cNvPicPr>
          <p:nvPr/>
        </p:nvPicPr>
        <p:blipFill>
          <a:blip r:embed="rId2"/>
          <a:srcRect/>
          <a:stretch>
            <a:fillRect/>
          </a:stretch>
        </p:blipFill>
        <p:spPr bwMode="auto">
          <a:xfrm>
            <a:off x="-1588" y="0"/>
            <a:ext cx="9144001" cy="6858000"/>
          </a:xfrm>
          <a:prstGeom prst="rect">
            <a:avLst/>
          </a:prstGeom>
          <a:noFill/>
          <a:ln w="12700" algn="ctr">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588" y="0"/>
            <a:ext cx="9144001" cy="6858000"/>
          </a:xfrm>
          <a:prstGeom prst="rect">
            <a:avLst/>
          </a:prstGeom>
          <a:noFill/>
          <a:ln w="12700" algn="ctr">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0" y="0"/>
            <a:ext cx="9145588" cy="6858000"/>
          </a:xfrm>
          <a:prstGeom prst="rect">
            <a:avLst/>
          </a:prstGeom>
          <a:noFill/>
          <a:ln w="12700" algn="ctr">
            <a:noFill/>
            <a:miter lim="800000"/>
            <a:headEnd/>
            <a:tailEnd/>
          </a:ln>
        </p:spPr>
      </p:pic>
      <p:pic>
        <p:nvPicPr>
          <p:cNvPr id="132101" name="Picture 5"/>
          <p:cNvPicPr>
            <a:picLocks noChangeAspect="1" noChangeArrowheads="1"/>
          </p:cNvPicPr>
          <p:nvPr/>
        </p:nvPicPr>
        <p:blipFill>
          <a:blip r:embed="rId5"/>
          <a:srcRect/>
          <a:stretch>
            <a:fillRect/>
          </a:stretch>
        </p:blipFill>
        <p:spPr bwMode="auto">
          <a:xfrm>
            <a:off x="0" y="0"/>
            <a:ext cx="9145588" cy="6858000"/>
          </a:xfrm>
          <a:prstGeom prst="rect">
            <a:avLst/>
          </a:prstGeom>
          <a:noFill/>
          <a:ln w="12700" algn="ctr">
            <a:noFill/>
            <a:miter lim="800000"/>
            <a:headEnd/>
            <a:tailEnd/>
          </a:ln>
        </p:spPr>
      </p:pic>
      <p:pic>
        <p:nvPicPr>
          <p:cNvPr id="132102" name="Picture 6"/>
          <p:cNvPicPr>
            <a:picLocks noChangeAspect="1" noChangeArrowheads="1"/>
          </p:cNvPicPr>
          <p:nvPr/>
        </p:nvPicPr>
        <p:blipFill>
          <a:blip r:embed="rId6"/>
          <a:srcRect/>
          <a:stretch>
            <a:fillRect/>
          </a:stretch>
        </p:blipFill>
        <p:spPr bwMode="auto">
          <a:xfrm>
            <a:off x="-1588" y="0"/>
            <a:ext cx="9144001" cy="6858000"/>
          </a:xfrm>
          <a:prstGeom prst="rect">
            <a:avLst/>
          </a:prstGeom>
          <a:noFill/>
          <a:ln w="12700" algn="ctr">
            <a:noFill/>
            <a:miter lim="800000"/>
            <a:headEnd/>
            <a:tailEnd/>
          </a:ln>
        </p:spPr>
      </p:pic>
      <p:pic>
        <p:nvPicPr>
          <p:cNvPr id="132110" name="Picture 14"/>
          <p:cNvPicPr>
            <a:picLocks noChangeAspect="1" noChangeArrowheads="1"/>
          </p:cNvPicPr>
          <p:nvPr/>
        </p:nvPicPr>
        <p:blipFill>
          <a:blip r:embed="rId7"/>
          <a:srcRect/>
          <a:stretch>
            <a:fillRect/>
          </a:stretch>
        </p:blipFill>
        <p:spPr bwMode="auto">
          <a:xfrm>
            <a:off x="-1588" y="0"/>
            <a:ext cx="9144001" cy="6859588"/>
          </a:xfrm>
          <a:prstGeom prst="rect">
            <a:avLst/>
          </a:prstGeom>
          <a:noFill/>
          <a:ln w="12700" algn="ctr">
            <a:noFill/>
            <a:miter lim="800000"/>
            <a:headEnd/>
            <a:tailEnd/>
          </a:ln>
        </p:spPr>
      </p:pic>
      <p:pic>
        <p:nvPicPr>
          <p:cNvPr id="132111" name="Picture 15"/>
          <p:cNvPicPr>
            <a:picLocks noChangeAspect="1" noChangeArrowheads="1"/>
          </p:cNvPicPr>
          <p:nvPr/>
        </p:nvPicPr>
        <p:blipFill>
          <a:blip r:embed="rId8"/>
          <a:srcRect/>
          <a:stretch>
            <a:fillRect/>
          </a:stretch>
        </p:blipFill>
        <p:spPr bwMode="auto">
          <a:xfrm>
            <a:off x="0" y="0"/>
            <a:ext cx="9148763" cy="686117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2100"/>
                                        </p:tgtEl>
                                        <p:attrNameLst>
                                          <p:attrName>style.visibility</p:attrName>
                                        </p:attrNameLst>
                                      </p:cBhvr>
                                      <p:to>
                                        <p:strVal val="visible"/>
                                      </p:to>
                                    </p:set>
                                    <p:animEffect transition="in" filter="fade">
                                      <p:cBhvr>
                                        <p:cTn id="11" dur="1000"/>
                                        <p:tgtEl>
                                          <p:spTgt spid="13210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21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21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2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2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79413" y="4038600"/>
            <a:ext cx="8032750" cy="914400"/>
          </a:xfrm>
        </p:spPr>
        <p:txBody>
          <a:bodyPr/>
          <a:lstStyle/>
          <a:p>
            <a:pPr fontAlgn="auto">
              <a:spcAft>
                <a:spcPts val="0"/>
              </a:spcAft>
              <a:defRPr/>
            </a:pPr>
            <a:r>
              <a:rPr smtClean="0"/>
              <a:t>Building a Voice Response App</a:t>
            </a:r>
            <a:endParaRPr/>
          </a:p>
        </p:txBody>
      </p:sp>
      <p:sp>
        <p:nvSpPr>
          <p:cNvPr id="13" name="Text Placeholder 12"/>
          <p:cNvSpPr>
            <a:spLocks noGrp="1"/>
          </p:cNvSpPr>
          <p:nvPr>
            <p:ph type="body" sz="quarter" idx="10"/>
          </p:nvPr>
        </p:nvSpPr>
        <p:spPr/>
        <p:txBody>
          <a:bodyPr rtlCol="0"/>
          <a:lstStyle/>
          <a:p>
            <a:pPr fontAlgn="auto">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a:spLocks noChangeArrowheads="1"/>
          </p:cNvSpPr>
          <p:nvPr/>
        </p:nvSpPr>
        <p:spPr bwMode="auto">
          <a:xfrm>
            <a:off x="46609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5" name="Rounded Rectangle 4"/>
          <p:cNvSpPr>
            <a:spLocks noChangeArrowheads="1"/>
          </p:cNvSpPr>
          <p:nvPr/>
        </p:nvSpPr>
        <p:spPr bwMode="auto">
          <a:xfrm>
            <a:off x="3683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40" name="Title 39"/>
          <p:cNvSpPr>
            <a:spLocks noGrp="1"/>
          </p:cNvSpPr>
          <p:nvPr>
            <p:ph type="title"/>
          </p:nvPr>
        </p:nvSpPr>
        <p:spPr>
          <a:xfrm>
            <a:off x="352425" y="277813"/>
            <a:ext cx="8382000" cy="914400"/>
          </a:xfrm>
        </p:spPr>
        <p:txBody>
          <a:bodyPr/>
          <a:lstStyle/>
          <a:p>
            <a:pPr defTabSz="914363" eaLnBrk="1" fontAlgn="auto" hangingPunct="1">
              <a:spcAft>
                <a:spcPts val="0"/>
              </a:spcAft>
              <a:defRPr/>
            </a:pPr>
            <a:r>
              <a:rPr sz="3800">
                <a:sym typeface="Wingdings" pitchFamily="2" charset="2"/>
              </a:rPr>
              <a:t>The Microsoft UC Platform</a:t>
            </a:r>
            <a:r>
              <a:rPr sz="4400">
                <a:sym typeface="Wingdings" pitchFamily="2" charset="2"/>
              </a:rPr>
              <a:t/>
            </a:r>
            <a:br>
              <a:rPr sz="4400">
                <a:sym typeface="Wingdings" pitchFamily="2" charset="2"/>
              </a:rPr>
            </a:br>
            <a:r>
              <a:rPr sz="2800">
                <a:solidFill>
                  <a:schemeClr val="accent1">
                    <a:lumMod val="20000"/>
                    <a:lumOff val="80000"/>
                  </a:schemeClr>
                </a:solidFill>
                <a:sym typeface="Wingdings" pitchFamily="2" charset="2"/>
              </a:rPr>
              <a:t>Software-powered Unified Communications</a:t>
            </a:r>
            <a:endParaRPr sz="2800">
              <a:solidFill>
                <a:schemeClr val="accent1">
                  <a:lumMod val="20000"/>
                  <a:lumOff val="80000"/>
                </a:schemeClr>
              </a:solidFill>
            </a:endParaRPr>
          </a:p>
        </p:txBody>
      </p:sp>
      <p:sp>
        <p:nvSpPr>
          <p:cNvPr id="34" name="Text Placeholder 33"/>
          <p:cNvSpPr>
            <a:spLocks noGrp="1"/>
          </p:cNvSpPr>
          <p:nvPr>
            <p:ph type="body" sz="quarter" idx="10"/>
          </p:nvPr>
        </p:nvSpPr>
        <p:spPr>
          <a:xfrm>
            <a:off x="566738" y="2035175"/>
            <a:ext cx="8382000" cy="3832225"/>
          </a:xfrm>
        </p:spPr>
        <p:txBody>
          <a:bodyPr rtlCol="0"/>
          <a:lstStyle/>
          <a:p>
            <a:pPr marL="342900" indent="-342900" defTabSz="914363" eaLnBrk="1" fontAlgn="auto" hangingPunct="1">
              <a:spcAft>
                <a:spcPts val="0"/>
              </a:spcAft>
              <a:defRPr/>
            </a:pPr>
            <a:r>
              <a:rPr lang="en-US" sz="2000" dirty="0" smtClean="0"/>
              <a:t>Unified User Experience</a:t>
            </a:r>
          </a:p>
          <a:p>
            <a:pPr marL="633413" lvl="1" indent="-290513" defTabSz="914363" eaLnBrk="1" fontAlgn="auto" hangingPunct="1">
              <a:spcAft>
                <a:spcPts val="0"/>
              </a:spcAft>
              <a:defRPr/>
            </a:pPr>
            <a:r>
              <a:rPr lang="en-US" sz="1800" dirty="0" smtClean="0"/>
              <a:t>Leverages rich User Interface</a:t>
            </a:r>
          </a:p>
          <a:p>
            <a:pPr marL="342900" indent="-342900" defTabSz="914363" eaLnBrk="1" fontAlgn="auto" hangingPunct="1">
              <a:spcAft>
                <a:spcPts val="0"/>
              </a:spcAft>
              <a:defRPr/>
            </a:pPr>
            <a:r>
              <a:rPr lang="en-US" sz="2000" dirty="0" smtClean="0"/>
              <a:t>Built on extensible software</a:t>
            </a:r>
          </a:p>
          <a:p>
            <a:pPr marL="342900" indent="-342900" defTabSz="914363" eaLnBrk="1" fontAlgn="auto" hangingPunct="1">
              <a:spcAft>
                <a:spcPts val="0"/>
              </a:spcAft>
              <a:defRPr/>
            </a:pPr>
            <a:r>
              <a:rPr lang="en-US" sz="2000" dirty="0" smtClean="0"/>
              <a:t>Unified Software Platform</a:t>
            </a:r>
          </a:p>
          <a:p>
            <a:pPr marL="342900" indent="-342900" defTabSz="914363" eaLnBrk="1" fontAlgn="auto" hangingPunct="1">
              <a:spcAft>
                <a:spcPts val="0"/>
              </a:spcAft>
              <a:defRPr/>
            </a:pPr>
            <a:r>
              <a:rPr lang="en-US" sz="2000" dirty="0" smtClean="0"/>
              <a:t>Rich set of APIs</a:t>
            </a:r>
          </a:p>
          <a:p>
            <a:pPr marL="633413" lvl="1" indent="-290513" defTabSz="914363" eaLnBrk="1" fontAlgn="auto" hangingPunct="1">
              <a:spcAft>
                <a:spcPts val="0"/>
              </a:spcAft>
              <a:defRPr/>
            </a:pPr>
            <a:r>
              <a:rPr lang="en-US" sz="1800" dirty="0" smtClean="0"/>
              <a:t>For the client </a:t>
            </a:r>
          </a:p>
          <a:p>
            <a:pPr marL="633413" lvl="1" indent="-290513" defTabSz="914363" eaLnBrk="1" fontAlgn="auto" hangingPunct="1">
              <a:spcAft>
                <a:spcPts val="0"/>
              </a:spcAft>
              <a:defRPr/>
            </a:pPr>
            <a:r>
              <a:rPr lang="en-US" sz="1800" dirty="0" smtClean="0"/>
              <a:t>For the server</a:t>
            </a:r>
          </a:p>
          <a:p>
            <a:pPr marL="342900" indent="-342900" defTabSz="914363" eaLnBrk="1" fontAlgn="auto" hangingPunct="1">
              <a:spcAft>
                <a:spcPts val="0"/>
              </a:spcAft>
              <a:defRPr/>
            </a:pPr>
            <a:r>
              <a:rPr lang="en-US" sz="2000" dirty="0" smtClean="0"/>
              <a:t>Windows and web based</a:t>
            </a:r>
          </a:p>
          <a:p>
            <a:pPr marL="342900" indent="-342900" defTabSz="914363" eaLnBrk="1" fontAlgn="auto" hangingPunct="1">
              <a:spcAft>
                <a:spcPts val="0"/>
              </a:spcAft>
              <a:defRPr/>
            </a:pPr>
            <a:r>
              <a:rPr lang="en-US" sz="2000" dirty="0" smtClean="0"/>
              <a:t>Great Visual Studio support</a:t>
            </a:r>
          </a:p>
          <a:p>
            <a:pPr marL="342900" indent="-342900" defTabSz="914363" eaLnBrk="1" fontAlgn="auto" hangingPunct="1">
              <a:spcAft>
                <a:spcPts val="0"/>
              </a:spcAft>
              <a:defRPr/>
            </a:pPr>
            <a:r>
              <a:rPr lang="en-US" sz="2000" dirty="0" smtClean="0"/>
              <a:t>Leverages .NET skills </a:t>
            </a:r>
          </a:p>
          <a:p>
            <a:pPr marL="342900" indent="-342900" defTabSz="914363" eaLnBrk="1" fontAlgn="auto" hangingPunct="1">
              <a:spcAft>
                <a:spcPts val="0"/>
              </a:spcAft>
              <a:defRPr/>
            </a:pPr>
            <a:r>
              <a:rPr lang="en-US" sz="2000" dirty="0" smtClean="0"/>
              <a:t>Telephony</a:t>
            </a:r>
          </a:p>
          <a:p>
            <a:pPr marL="860425" lvl="1" indent="-342900" defTabSz="914363" eaLnBrk="1" fontAlgn="auto" hangingPunct="1">
              <a:spcAft>
                <a:spcPts val="0"/>
              </a:spcAft>
              <a:defRPr/>
            </a:pPr>
            <a:r>
              <a:rPr lang="en-US" sz="1600" dirty="0" smtClean="0"/>
              <a:t>Integral part of platform</a:t>
            </a:r>
            <a:endParaRPr lang="en-US" sz="1600" dirty="0"/>
          </a:p>
        </p:txBody>
      </p:sp>
      <p:sp>
        <p:nvSpPr>
          <p:cNvPr id="27657" name="Rectangle 72"/>
          <p:cNvSpPr>
            <a:spLocks noChangeArrowheads="1"/>
          </p:cNvSpPr>
          <p:nvPr/>
        </p:nvSpPr>
        <p:spPr bwMode="auto">
          <a:xfrm>
            <a:off x="381000" y="215900"/>
            <a:ext cx="8763000" cy="400050"/>
          </a:xfrm>
          <a:prstGeom prst="rect">
            <a:avLst/>
          </a:prstGeom>
          <a:noFill/>
          <a:ln w="9525">
            <a:noFill/>
            <a:miter lim="800000"/>
            <a:headEnd/>
            <a:tailEnd/>
          </a:ln>
        </p:spPr>
        <p:txBody>
          <a:bodyPr>
            <a:spAutoFit/>
          </a:bodyPr>
          <a:lstStyle/>
          <a:p>
            <a:endParaRPr lang="en-US" sz="2000" dirty="0">
              <a:latin typeface="Segoe"/>
            </a:endParaRPr>
          </a:p>
        </p:txBody>
      </p:sp>
      <p:sp>
        <p:nvSpPr>
          <p:cNvPr id="43" name="Rectangle 47"/>
          <p:cNvSpPr>
            <a:spLocks noChangeAspect="1" noChangeArrowheads="1"/>
          </p:cNvSpPr>
          <p:nvPr/>
        </p:nvSpPr>
        <p:spPr bwMode="auto">
          <a:xfrm rot="10800000">
            <a:off x="5353050" y="3314699"/>
            <a:ext cx="573088" cy="1911927"/>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457200" tIns="0" rIns="45720" bIns="54864"/>
          <a:lstStyle/>
          <a:p>
            <a:pPr algn="ctr" defTabSz="1096963">
              <a:lnSpc>
                <a:spcPct val="90000"/>
              </a:lnSpc>
              <a:defRPr/>
            </a:pPr>
            <a:r>
              <a:rPr lang="en-US" sz="1600" dirty="0"/>
              <a:t>E-Mail and</a:t>
            </a:r>
          </a:p>
          <a:p>
            <a:pPr algn="ctr" defTabSz="1096963">
              <a:lnSpc>
                <a:spcPct val="90000"/>
              </a:lnSpc>
              <a:defRPr/>
            </a:pPr>
            <a:r>
              <a:rPr lang="en-US" sz="1600" dirty="0"/>
              <a:t>Unified Messaging</a:t>
            </a:r>
          </a:p>
        </p:txBody>
      </p:sp>
      <p:sp>
        <p:nvSpPr>
          <p:cNvPr id="44" name="Rectangle 48"/>
          <p:cNvSpPr>
            <a:spLocks noChangeAspect="1" noChangeArrowheads="1"/>
          </p:cNvSpPr>
          <p:nvPr/>
        </p:nvSpPr>
        <p:spPr bwMode="auto">
          <a:xfrm rot="10800000">
            <a:off x="5921375" y="3314699"/>
            <a:ext cx="571500"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0" tIns="0" rIns="45720" bIns="54864"/>
          <a:lstStyle/>
          <a:p>
            <a:pPr algn="ctr" defTabSz="1096963">
              <a:lnSpc>
                <a:spcPct val="90000"/>
              </a:lnSpc>
              <a:defRPr/>
            </a:pPr>
            <a:r>
              <a:rPr lang="en-US" sz="1600" dirty="0"/>
              <a:t>Instant</a:t>
            </a:r>
          </a:p>
          <a:p>
            <a:pPr algn="ctr" defTabSz="1096963">
              <a:lnSpc>
                <a:spcPct val="90000"/>
              </a:lnSpc>
              <a:defRPr/>
            </a:pPr>
            <a:r>
              <a:rPr lang="en-US" sz="1600" dirty="0"/>
              <a:t>Messaging</a:t>
            </a:r>
          </a:p>
        </p:txBody>
      </p:sp>
      <p:sp>
        <p:nvSpPr>
          <p:cNvPr id="45" name="Rectangle 49"/>
          <p:cNvSpPr>
            <a:spLocks noChangeAspect="1" noChangeArrowheads="1"/>
          </p:cNvSpPr>
          <p:nvPr/>
        </p:nvSpPr>
        <p:spPr bwMode="auto">
          <a:xfrm rot="10800000">
            <a:off x="6488111" y="3325091"/>
            <a:ext cx="573087" cy="1901536"/>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1600" dirty="0">
                <a:solidFill>
                  <a:schemeClr val="tx1"/>
                </a:solidFill>
              </a:rPr>
              <a:t>Enterprise</a:t>
            </a:r>
          </a:p>
          <a:p>
            <a:pPr algn="ctr" defTabSz="1096963">
              <a:lnSpc>
                <a:spcPct val="90000"/>
              </a:lnSpc>
              <a:defRPr/>
            </a:pPr>
            <a:r>
              <a:rPr lang="en-US" sz="1600" dirty="0">
                <a:solidFill>
                  <a:schemeClr val="tx1"/>
                </a:solidFill>
              </a:rPr>
              <a:t>Telephony</a:t>
            </a:r>
          </a:p>
        </p:txBody>
      </p:sp>
      <p:sp>
        <p:nvSpPr>
          <p:cNvPr id="46" name="Rectangle 50"/>
          <p:cNvSpPr>
            <a:spLocks noChangeAspect="1" noChangeArrowheads="1"/>
          </p:cNvSpPr>
          <p:nvPr/>
        </p:nvSpPr>
        <p:spPr bwMode="auto">
          <a:xfrm rot="10800000">
            <a:off x="7056436" y="3314699"/>
            <a:ext cx="573087"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274320" tIns="0" rIns="457200" bIns="54864" anchor="ctr"/>
          <a:lstStyle/>
          <a:p>
            <a:pPr algn="ctr" defTabSz="1096963">
              <a:lnSpc>
                <a:spcPct val="90000"/>
              </a:lnSpc>
              <a:defRPr/>
            </a:pPr>
            <a:r>
              <a:rPr lang="en-US" sz="1600" dirty="0"/>
              <a:t>Conferencing</a:t>
            </a:r>
          </a:p>
        </p:txBody>
      </p:sp>
      <p:sp>
        <p:nvSpPr>
          <p:cNvPr id="50" name="Rectangle 54"/>
          <p:cNvSpPr>
            <a:spLocks noChangeAspect="1" noChangeArrowheads="1"/>
          </p:cNvSpPr>
          <p:nvPr/>
        </p:nvSpPr>
        <p:spPr bwMode="auto">
          <a:xfrm>
            <a:off x="5361709" y="5223741"/>
            <a:ext cx="2254828" cy="5016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Software Platform</a:t>
            </a:r>
          </a:p>
        </p:txBody>
      </p:sp>
      <p:sp>
        <p:nvSpPr>
          <p:cNvPr id="51" name="Rectangle 55"/>
          <p:cNvSpPr>
            <a:spLocks noChangeAspect="1" noChangeArrowheads="1"/>
          </p:cNvSpPr>
          <p:nvPr/>
        </p:nvSpPr>
        <p:spPr bwMode="auto">
          <a:xfrm>
            <a:off x="5361709" y="2763116"/>
            <a:ext cx="2265218" cy="5524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Unified </a:t>
            </a:r>
            <a:br>
              <a:rPr lang="en-US" dirty="0"/>
            </a:br>
            <a:r>
              <a:rPr lang="en-US" dirty="0"/>
              <a:t>User Experience</a:t>
            </a:r>
          </a:p>
        </p:txBody>
      </p:sp>
      <p:sp>
        <p:nvSpPr>
          <p:cNvPr id="52" name="Rectangle 56"/>
          <p:cNvSpPr>
            <a:spLocks noChangeAspect="1" noChangeArrowheads="1"/>
          </p:cNvSpPr>
          <p:nvPr/>
        </p:nvSpPr>
        <p:spPr bwMode="auto">
          <a:xfrm rot="10800000">
            <a:off x="7631112" y="2753591"/>
            <a:ext cx="498475" cy="2992582"/>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2000" dirty="0"/>
              <a:t> Common Management</a:t>
            </a:r>
          </a:p>
        </p:txBody>
      </p:sp>
      <p:sp>
        <p:nvSpPr>
          <p:cNvPr id="27679" name="Oval 72"/>
          <p:cNvSpPr>
            <a:spLocks noChangeArrowheads="1"/>
          </p:cNvSpPr>
          <p:nvPr/>
        </p:nvSpPr>
        <p:spPr bwMode="auto">
          <a:xfrm>
            <a:off x="5581650" y="2133600"/>
            <a:ext cx="2286000" cy="457200"/>
          </a:xfrm>
          <a:prstGeom prst="ellipse">
            <a:avLst/>
          </a:prstGeom>
          <a:noFill/>
          <a:ln w="12700" algn="ctr">
            <a:solidFill>
              <a:schemeClr val="folHlink"/>
            </a:solidFill>
            <a:round/>
            <a:headEnd/>
            <a:tailEnd/>
          </a:ln>
        </p:spPr>
        <p:txBody>
          <a:bodyPr wrap="none" anchor="ctr"/>
          <a:lstStyle/>
          <a:p>
            <a:pPr algn="ctr">
              <a:lnSpc>
                <a:spcPct val="90000"/>
              </a:lnSpc>
            </a:pPr>
            <a:endParaRPr lang="en-US" dirty="0">
              <a:latin typeface="Segoe"/>
            </a:endParaRPr>
          </a:p>
        </p:txBody>
      </p:sp>
      <p:grpSp>
        <p:nvGrpSpPr>
          <p:cNvPr id="27680" name="Group 73"/>
          <p:cNvGrpSpPr>
            <a:grpSpLocks/>
          </p:cNvGrpSpPr>
          <p:nvPr/>
        </p:nvGrpSpPr>
        <p:grpSpPr bwMode="auto">
          <a:xfrm>
            <a:off x="5740400" y="1982788"/>
            <a:ext cx="1898650" cy="608012"/>
            <a:chOff x="3487" y="1711"/>
            <a:chExt cx="1608" cy="538"/>
          </a:xfrm>
        </p:grpSpPr>
        <p:pic>
          <p:nvPicPr>
            <p:cNvPr id="27684" name="Rectangle 75"/>
            <p:cNvPicPr>
              <a:picLocks noChangeAspect="1" noChangeArrowheads="1"/>
            </p:cNvPicPr>
            <p:nvPr/>
          </p:nvPicPr>
          <p:blipFill>
            <a:blip r:embed="rId3"/>
            <a:srcRect/>
            <a:stretch>
              <a:fillRect/>
            </a:stretch>
          </p:blipFill>
          <p:spPr bwMode="auto">
            <a:xfrm>
              <a:off x="3835" y="1831"/>
              <a:ext cx="1063" cy="375"/>
            </a:xfrm>
            <a:prstGeom prst="rect">
              <a:avLst/>
            </a:prstGeom>
            <a:noFill/>
            <a:ln w="9525" algn="ctr">
              <a:noFill/>
              <a:miter lim="800000"/>
              <a:headEnd/>
              <a:tailEnd/>
            </a:ln>
          </p:spPr>
        </p:pic>
        <p:pic>
          <p:nvPicPr>
            <p:cNvPr id="27685" name="Rectangle 76"/>
            <p:cNvPicPr>
              <a:picLocks noChangeAspect="1" noChangeArrowheads="1"/>
            </p:cNvPicPr>
            <p:nvPr/>
          </p:nvPicPr>
          <p:blipFill>
            <a:blip r:embed="rId4"/>
            <a:srcRect/>
            <a:stretch>
              <a:fillRect/>
            </a:stretch>
          </p:blipFill>
          <p:spPr bwMode="auto">
            <a:xfrm>
              <a:off x="4088" y="1711"/>
              <a:ext cx="130" cy="240"/>
            </a:xfrm>
            <a:prstGeom prst="rect">
              <a:avLst/>
            </a:prstGeom>
            <a:noFill/>
            <a:ln w="9525" algn="ctr">
              <a:noFill/>
              <a:miter lim="800000"/>
              <a:headEnd/>
              <a:tailEnd/>
            </a:ln>
          </p:spPr>
        </p:pic>
        <p:pic>
          <p:nvPicPr>
            <p:cNvPr id="27686" name="Rectangle 77"/>
            <p:cNvPicPr>
              <a:picLocks noChangeAspect="1" noChangeArrowheads="1"/>
            </p:cNvPicPr>
            <p:nvPr/>
          </p:nvPicPr>
          <p:blipFill>
            <a:blip r:embed="rId5"/>
            <a:srcRect/>
            <a:stretch>
              <a:fillRect/>
            </a:stretch>
          </p:blipFill>
          <p:spPr bwMode="auto">
            <a:xfrm>
              <a:off x="3487" y="1885"/>
              <a:ext cx="207" cy="152"/>
            </a:xfrm>
            <a:prstGeom prst="rect">
              <a:avLst/>
            </a:prstGeom>
            <a:noFill/>
            <a:ln w="9525" algn="ctr">
              <a:noFill/>
              <a:miter lim="800000"/>
              <a:headEnd/>
              <a:tailEnd/>
            </a:ln>
          </p:spPr>
        </p:pic>
        <p:pic>
          <p:nvPicPr>
            <p:cNvPr id="27687" name="Rectangle 78"/>
            <p:cNvPicPr>
              <a:picLocks noChangeAspect="1" noChangeArrowheads="1"/>
            </p:cNvPicPr>
            <p:nvPr/>
          </p:nvPicPr>
          <p:blipFill>
            <a:blip r:embed="rId6"/>
            <a:srcRect/>
            <a:stretch>
              <a:fillRect/>
            </a:stretch>
          </p:blipFill>
          <p:spPr bwMode="auto">
            <a:xfrm>
              <a:off x="4612" y="1754"/>
              <a:ext cx="129" cy="190"/>
            </a:xfrm>
            <a:prstGeom prst="rect">
              <a:avLst/>
            </a:prstGeom>
            <a:noFill/>
            <a:ln w="9525" algn="ctr">
              <a:noFill/>
              <a:miter lim="800000"/>
              <a:headEnd/>
              <a:tailEnd/>
            </a:ln>
          </p:spPr>
        </p:pic>
        <p:pic>
          <p:nvPicPr>
            <p:cNvPr id="27688" name="Rectangle 79"/>
            <p:cNvPicPr>
              <a:picLocks noChangeAspect="1" noChangeArrowheads="1"/>
            </p:cNvPicPr>
            <p:nvPr/>
          </p:nvPicPr>
          <p:blipFill>
            <a:blip r:embed="rId7"/>
            <a:srcRect/>
            <a:stretch>
              <a:fillRect/>
            </a:stretch>
          </p:blipFill>
          <p:spPr bwMode="auto">
            <a:xfrm>
              <a:off x="4900" y="2068"/>
              <a:ext cx="195" cy="177"/>
            </a:xfrm>
            <a:prstGeom prst="rect">
              <a:avLst/>
            </a:prstGeom>
            <a:noFill/>
            <a:ln w="9525" algn="ctr">
              <a:noFill/>
              <a:miter lim="800000"/>
              <a:headEnd/>
              <a:tailEnd/>
            </a:ln>
          </p:spPr>
        </p:pic>
        <p:pic>
          <p:nvPicPr>
            <p:cNvPr id="27689" name="Rectangle 80"/>
            <p:cNvPicPr>
              <a:picLocks noChangeAspect="1" noChangeArrowheads="1"/>
            </p:cNvPicPr>
            <p:nvPr/>
          </p:nvPicPr>
          <p:blipFill>
            <a:blip r:embed="rId8"/>
            <a:srcRect/>
            <a:stretch>
              <a:fillRect/>
            </a:stretch>
          </p:blipFill>
          <p:spPr bwMode="auto">
            <a:xfrm>
              <a:off x="4880" y="1849"/>
              <a:ext cx="177" cy="183"/>
            </a:xfrm>
            <a:prstGeom prst="rect">
              <a:avLst/>
            </a:prstGeom>
            <a:noFill/>
            <a:ln w="9525" algn="ctr">
              <a:noFill/>
              <a:miter lim="800000"/>
              <a:headEnd/>
              <a:tailEnd/>
            </a:ln>
          </p:spPr>
        </p:pic>
        <p:pic>
          <p:nvPicPr>
            <p:cNvPr id="27690" name="Rectangle 81"/>
            <p:cNvPicPr>
              <a:picLocks noChangeAspect="1" noChangeArrowheads="1"/>
            </p:cNvPicPr>
            <p:nvPr/>
          </p:nvPicPr>
          <p:blipFill>
            <a:blip r:embed="rId9"/>
            <a:srcRect/>
            <a:stretch>
              <a:fillRect/>
            </a:stretch>
          </p:blipFill>
          <p:spPr bwMode="auto">
            <a:xfrm>
              <a:off x="3665" y="2063"/>
              <a:ext cx="147" cy="186"/>
            </a:xfrm>
            <a:prstGeom prst="rect">
              <a:avLst/>
            </a:prstGeom>
            <a:noFill/>
            <a:ln w="9525" algn="ctr">
              <a:noFill/>
              <a:miter lim="800000"/>
              <a:headEnd/>
              <a:tailEnd/>
            </a:ln>
          </p:spPr>
        </p:pic>
        <p:pic>
          <p:nvPicPr>
            <p:cNvPr id="27691" name="Rectangle 82"/>
            <p:cNvPicPr>
              <a:picLocks noChangeAspect="1" noChangeArrowheads="1"/>
            </p:cNvPicPr>
            <p:nvPr/>
          </p:nvPicPr>
          <p:blipFill>
            <a:blip r:embed="rId10"/>
            <a:srcRect/>
            <a:stretch>
              <a:fillRect/>
            </a:stretch>
          </p:blipFill>
          <p:spPr bwMode="auto">
            <a:xfrm>
              <a:off x="3762" y="1800"/>
              <a:ext cx="194" cy="195"/>
            </a:xfrm>
            <a:prstGeom prst="rect">
              <a:avLst/>
            </a:prstGeom>
            <a:noFill/>
            <a:ln w="9525" algn="ctr">
              <a:noFill/>
              <a:miter lim="800000"/>
              <a:headEnd/>
              <a:tailEnd/>
            </a:ln>
          </p:spPr>
        </p:pic>
        <p:grpSp>
          <p:nvGrpSpPr>
            <p:cNvPr id="27692" name="Group 83"/>
            <p:cNvGrpSpPr>
              <a:grpSpLocks/>
            </p:cNvGrpSpPr>
            <p:nvPr/>
          </p:nvGrpSpPr>
          <p:grpSpPr bwMode="auto">
            <a:xfrm>
              <a:off x="4294" y="1736"/>
              <a:ext cx="196" cy="203"/>
              <a:chOff x="3402" y="1991"/>
              <a:chExt cx="214" cy="235"/>
            </a:xfrm>
          </p:grpSpPr>
          <p:pic>
            <p:nvPicPr>
              <p:cNvPr id="27695" name="Rectangle 86"/>
              <p:cNvPicPr>
                <a:picLocks noChangeAspect="1" noChangeArrowheads="1"/>
              </p:cNvPicPr>
              <p:nvPr/>
            </p:nvPicPr>
            <p:blipFill>
              <a:blip r:embed="rId11"/>
              <a:srcRect/>
              <a:stretch>
                <a:fillRect/>
              </a:stretch>
            </p:blipFill>
            <p:spPr bwMode="auto">
              <a:xfrm>
                <a:off x="3402" y="1991"/>
                <a:ext cx="170" cy="188"/>
              </a:xfrm>
              <a:prstGeom prst="rect">
                <a:avLst/>
              </a:prstGeom>
              <a:noFill/>
              <a:ln w="9525" algn="ctr">
                <a:noFill/>
                <a:miter lim="800000"/>
                <a:headEnd/>
                <a:tailEnd/>
              </a:ln>
            </p:spPr>
          </p:pic>
          <p:pic>
            <p:nvPicPr>
              <p:cNvPr id="27696" name="Rectangle 87"/>
              <p:cNvPicPr>
                <a:picLocks noChangeAspect="1" noChangeArrowheads="1"/>
              </p:cNvPicPr>
              <p:nvPr/>
            </p:nvPicPr>
            <p:blipFill>
              <a:blip r:embed="rId12"/>
              <a:srcRect/>
              <a:stretch>
                <a:fillRect/>
              </a:stretch>
            </p:blipFill>
            <p:spPr bwMode="auto">
              <a:xfrm>
                <a:off x="3475" y="2086"/>
                <a:ext cx="141" cy="140"/>
              </a:xfrm>
              <a:prstGeom prst="rect">
                <a:avLst/>
              </a:prstGeom>
              <a:noFill/>
              <a:ln w="9525" algn="ctr">
                <a:noFill/>
                <a:miter lim="800000"/>
                <a:headEnd/>
                <a:tailEnd/>
              </a:ln>
            </p:spPr>
          </p:pic>
        </p:grpSp>
        <p:pic>
          <p:nvPicPr>
            <p:cNvPr id="27693" name="Rectangle 84"/>
            <p:cNvPicPr>
              <a:picLocks noChangeAspect="1" noChangeArrowheads="1"/>
            </p:cNvPicPr>
            <p:nvPr/>
          </p:nvPicPr>
          <p:blipFill>
            <a:blip r:embed="rId13"/>
            <a:srcRect/>
            <a:stretch>
              <a:fillRect/>
            </a:stretch>
          </p:blipFill>
          <p:spPr bwMode="auto">
            <a:xfrm>
              <a:off x="4279" y="1969"/>
              <a:ext cx="205" cy="194"/>
            </a:xfrm>
            <a:prstGeom prst="rect">
              <a:avLst/>
            </a:prstGeom>
            <a:noFill/>
            <a:ln w="9525" algn="ctr">
              <a:noFill/>
              <a:miter lim="800000"/>
              <a:headEnd/>
              <a:tailEnd/>
            </a:ln>
          </p:spPr>
        </p:pic>
        <p:pic>
          <p:nvPicPr>
            <p:cNvPr id="27694" name="Rectangle 85"/>
            <p:cNvPicPr>
              <a:picLocks noChangeAspect="1" noChangeArrowheads="1"/>
            </p:cNvPicPr>
            <p:nvPr/>
          </p:nvPicPr>
          <p:blipFill>
            <a:blip r:embed="rId14"/>
            <a:srcRect/>
            <a:stretch>
              <a:fillRect/>
            </a:stretch>
          </p:blipFill>
          <p:spPr bwMode="auto">
            <a:xfrm>
              <a:off x="4272" y="2058"/>
              <a:ext cx="222" cy="171"/>
            </a:xfrm>
            <a:prstGeom prst="rect">
              <a:avLst/>
            </a:prstGeom>
            <a:noFill/>
            <a:ln w="9525" algn="ctr">
              <a:noFill/>
              <a:miter lim="800000"/>
              <a:headEnd/>
              <a:tailEnd/>
            </a:ln>
          </p:spPr>
        </p:pic>
      </p:grpSp>
      <p:sp>
        <p:nvSpPr>
          <p:cNvPr id="29" name="Rectangle 28"/>
          <p:cNvSpPr/>
          <p:nvPr/>
        </p:nvSpPr>
        <p:spPr bwMode="auto">
          <a:xfrm>
            <a:off x="5345723" y="5205047"/>
            <a:ext cx="2278967" cy="534572"/>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42900" y="287338"/>
            <a:ext cx="8382000" cy="914400"/>
          </a:xfrm>
        </p:spPr>
        <p:txBody>
          <a:bodyPr/>
          <a:lstStyle/>
          <a:p>
            <a:pPr defTabSz="914363" eaLnBrk="1" fontAlgn="auto" hangingPunct="1">
              <a:spcAft>
                <a:spcPts val="0"/>
              </a:spcAft>
              <a:defRPr/>
            </a:pPr>
            <a:r>
              <a:rPr sz="3800"/>
              <a:t>Key Takeaways</a:t>
            </a:r>
            <a:br>
              <a:rPr sz="3800"/>
            </a:br>
            <a:r>
              <a:rPr sz="2800">
                <a:solidFill>
                  <a:schemeClr val="accent1">
                    <a:lumMod val="20000"/>
                    <a:lumOff val="80000"/>
                  </a:schemeClr>
                </a:solidFill>
              </a:rPr>
              <a:t>In this session you learned about…</a:t>
            </a:r>
            <a:endParaRPr sz="4400">
              <a:solidFill>
                <a:schemeClr val="accent1">
                  <a:lumMod val="20000"/>
                  <a:lumOff val="80000"/>
                </a:schemeClr>
              </a:solidFill>
            </a:endParaRPr>
          </a:p>
        </p:txBody>
      </p:sp>
      <p:sp>
        <p:nvSpPr>
          <p:cNvPr id="7" name="Rounded Rectangle 6"/>
          <p:cNvSpPr/>
          <p:nvPr/>
        </p:nvSpPr>
        <p:spPr bwMode="blackGray">
          <a:xfrm>
            <a:off x="368300" y="189859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1096963">
              <a:lnSpc>
                <a:spcPct val="90000"/>
              </a:lnSpc>
              <a:defRPr/>
            </a:pPr>
            <a:r>
              <a:rPr lang="en-US" sz="2400" dirty="0">
                <a:solidFill>
                  <a:schemeClr val="tx1"/>
                </a:solidFill>
              </a:rPr>
              <a:t>Microsoft’s Software-powered Unified Communications </a:t>
            </a:r>
          </a:p>
        </p:txBody>
      </p:sp>
      <p:sp>
        <p:nvSpPr>
          <p:cNvPr id="8" name="Rounded Rectangle 7"/>
          <p:cNvSpPr/>
          <p:nvPr/>
        </p:nvSpPr>
        <p:spPr bwMode="blackGray">
          <a:xfrm>
            <a:off x="368300" y="275203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1096963">
              <a:lnSpc>
                <a:spcPct val="90000"/>
              </a:lnSpc>
              <a:defRPr/>
            </a:pPr>
            <a:r>
              <a:rPr lang="en-US" sz="2400" dirty="0">
                <a:solidFill>
                  <a:schemeClr val="tx1"/>
                </a:solidFill>
              </a:rPr>
              <a:t>Sample uses of Unified Communications in an enterprise</a:t>
            </a:r>
          </a:p>
        </p:txBody>
      </p:sp>
      <p:sp>
        <p:nvSpPr>
          <p:cNvPr id="9" name="Rounded Rectangle 8"/>
          <p:cNvSpPr/>
          <p:nvPr/>
        </p:nvSpPr>
        <p:spPr bwMode="blackGray">
          <a:xfrm>
            <a:off x="368300" y="3605475"/>
            <a:ext cx="8592820"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1096963">
              <a:lnSpc>
                <a:spcPct val="90000"/>
              </a:lnSpc>
              <a:defRPr/>
            </a:pPr>
            <a:r>
              <a:rPr lang="en-US" sz="2400" dirty="0">
                <a:solidFill>
                  <a:schemeClr val="tx1"/>
                </a:solidFill>
              </a:rPr>
              <a:t>How easy it is to embed UC in your applications</a:t>
            </a:r>
          </a:p>
        </p:txBody>
      </p:sp>
      <p:sp>
        <p:nvSpPr>
          <p:cNvPr id="10" name="Rounded Rectangle 9"/>
          <p:cNvSpPr/>
          <p:nvPr/>
        </p:nvSpPr>
        <p:spPr bwMode="blackGray">
          <a:xfrm>
            <a:off x="368299" y="4458915"/>
            <a:ext cx="8599055"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000" tIns="54864" rIns="36000" bIns="54864" anchor="ctr"/>
          <a:lstStyle/>
          <a:p>
            <a:pPr defTabSz="1096963">
              <a:lnSpc>
                <a:spcPct val="90000"/>
              </a:lnSpc>
              <a:defRPr/>
            </a:pPr>
            <a:r>
              <a:rPr lang="en-US" sz="2400" dirty="0">
                <a:solidFill>
                  <a:schemeClr val="tx1"/>
                </a:solidFill>
              </a:rPr>
              <a:t>That you can fully leverage your developers’ .NET skills</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42900" y="287338"/>
            <a:ext cx="8382000" cy="527050"/>
          </a:xfrm>
        </p:spPr>
        <p:txBody>
          <a:bodyPr/>
          <a:lstStyle/>
          <a:p>
            <a:pPr defTabSz="914363" eaLnBrk="1" fontAlgn="auto" hangingPunct="1">
              <a:spcAft>
                <a:spcPts val="0"/>
              </a:spcAft>
              <a:defRPr/>
            </a:pPr>
            <a:r>
              <a:rPr sz="3800">
                <a:ln>
                  <a:noFill/>
                </a:ln>
              </a:rPr>
              <a:t>Resources</a:t>
            </a:r>
          </a:p>
        </p:txBody>
      </p:sp>
      <p:sp>
        <p:nvSpPr>
          <p:cNvPr id="8" name="Rounded Rectangle 7"/>
          <p:cNvSpPr/>
          <p:nvPr/>
        </p:nvSpPr>
        <p:spPr bwMode="auto">
          <a:xfrm>
            <a:off x="485775" y="1509713"/>
            <a:ext cx="8101013" cy="1024128"/>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lnSpc>
                <a:spcPct val="90000"/>
              </a:lnSpc>
              <a:defRPr/>
            </a:pPr>
            <a:r>
              <a:rPr lang="en-US" dirty="0">
                <a:solidFill>
                  <a:schemeClr val="tx1"/>
                </a:solidFill>
              </a:rPr>
              <a:t>Visit the Microsoft Unified Communications Developer Portal</a:t>
            </a:r>
            <a:br>
              <a:rPr lang="en-US" dirty="0">
                <a:solidFill>
                  <a:schemeClr val="tx1"/>
                </a:solidFill>
              </a:rPr>
            </a:br>
            <a:r>
              <a:rPr lang="en-US" dirty="0">
                <a:solidFill>
                  <a:schemeClr val="tx1"/>
                </a:solidFill>
                <a:hlinkClick r:id="rId3"/>
              </a:rPr>
              <a:t>http://msdn2.microsoft.com/en-us/office/aa905374.aspx</a:t>
            </a:r>
            <a:r>
              <a:rPr lang="en-US" dirty="0">
                <a:solidFill>
                  <a:schemeClr val="tx1"/>
                </a:solidFill>
              </a:rPr>
              <a:t> </a:t>
            </a:r>
          </a:p>
        </p:txBody>
      </p:sp>
      <p:sp>
        <p:nvSpPr>
          <p:cNvPr id="9" name="Rounded Rectangle 8"/>
          <p:cNvSpPr/>
          <p:nvPr/>
        </p:nvSpPr>
        <p:spPr bwMode="auto">
          <a:xfrm>
            <a:off x="485775" y="3734329"/>
            <a:ext cx="8101013" cy="102412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marL="0" lvl="1" indent="0" defTabSz="1096963">
              <a:lnSpc>
                <a:spcPct val="90000"/>
              </a:lnSpc>
              <a:defRPr/>
            </a:pPr>
            <a:r>
              <a:rPr lang="en-US" sz="2000" dirty="0">
                <a:solidFill>
                  <a:schemeClr val="tx1"/>
                </a:solidFill>
              </a:rPr>
              <a:t>Visit the OCS 2007, and Exchange Server 2007 Tech Centers</a:t>
            </a:r>
          </a:p>
          <a:p>
            <a:pPr marL="0" lvl="1" defTabSz="1096963">
              <a:lnSpc>
                <a:spcPct val="90000"/>
              </a:lnSpc>
              <a:defRPr/>
            </a:pPr>
            <a:r>
              <a:rPr lang="en-US" sz="2000" smtClean="0">
                <a:solidFill>
                  <a:schemeClr val="tx1"/>
                </a:solidFill>
                <a:latin typeface="Segoe" pitchFamily="34" charset="0"/>
                <a:hlinkClick r:id="rId4"/>
              </a:rPr>
              <a:t>http://technet.microsoft.com</a:t>
            </a:r>
            <a:endParaRPr lang="en-US" sz="2000" dirty="0" smtClean="0">
              <a:solidFill>
                <a:schemeClr val="tx1"/>
              </a:solidFill>
              <a:latin typeface="Segoe" pitchFamily="34" charset="0"/>
            </a:endParaRPr>
          </a:p>
        </p:txBody>
      </p:sp>
      <p:sp>
        <p:nvSpPr>
          <p:cNvPr id="10" name="Rounded Rectangle 9"/>
          <p:cNvSpPr/>
          <p:nvPr/>
        </p:nvSpPr>
        <p:spPr bwMode="auto">
          <a:xfrm>
            <a:off x="485775" y="2622021"/>
            <a:ext cx="8101013" cy="1024128"/>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marL="0" lvl="1" indent="0" defTabSz="1096963">
              <a:lnSpc>
                <a:spcPct val="90000"/>
              </a:lnSpc>
              <a:defRPr/>
            </a:pPr>
            <a:r>
              <a:rPr lang="en-US" sz="2000" dirty="0">
                <a:solidFill>
                  <a:schemeClr val="tx1"/>
                </a:solidFill>
              </a:rPr>
              <a:t>Visit the Microsoft Exchange Developer Center</a:t>
            </a:r>
            <a:br>
              <a:rPr lang="en-US" sz="2000" dirty="0">
                <a:solidFill>
                  <a:schemeClr val="tx1"/>
                </a:solidFill>
              </a:rPr>
            </a:br>
            <a:r>
              <a:rPr lang="en-US" sz="2000" dirty="0">
                <a:solidFill>
                  <a:schemeClr val="tx1"/>
                </a:solidFill>
                <a:hlinkClick r:id="rId5"/>
              </a:rPr>
              <a:t>http://msdn2.microsoft.com/en-us/exchange/default.aspx</a:t>
            </a:r>
            <a:r>
              <a:rPr lang="en-US" sz="2000" dirty="0">
                <a:solidFill>
                  <a:schemeClr val="tx1"/>
                </a:solidFill>
              </a:rPr>
              <a:t>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a:spLocks noChangeArrowheads="1"/>
          </p:cNvSpPr>
          <p:nvPr/>
        </p:nvSpPr>
        <p:spPr bwMode="auto">
          <a:xfrm>
            <a:off x="46609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5" name="Rounded Rectangle 4"/>
          <p:cNvSpPr>
            <a:spLocks noChangeArrowheads="1"/>
          </p:cNvSpPr>
          <p:nvPr/>
        </p:nvSpPr>
        <p:spPr bwMode="auto">
          <a:xfrm>
            <a:off x="368300" y="1903126"/>
            <a:ext cx="4114800" cy="4217120"/>
          </a:xfrm>
          <a:prstGeom prst="roundRect">
            <a:avLst>
              <a:gd name="adj" fmla="val 57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lnSpc>
                <a:spcPct val="90000"/>
              </a:lnSpc>
              <a:defRPr/>
            </a:pPr>
            <a:endParaRPr lang="en-US" sz="2400" dirty="0"/>
          </a:p>
        </p:txBody>
      </p:sp>
      <p:sp>
        <p:nvSpPr>
          <p:cNvPr id="40" name="Title 39"/>
          <p:cNvSpPr>
            <a:spLocks noGrp="1"/>
          </p:cNvSpPr>
          <p:nvPr>
            <p:ph type="title"/>
          </p:nvPr>
        </p:nvSpPr>
        <p:spPr>
          <a:xfrm>
            <a:off x="352425" y="277813"/>
            <a:ext cx="8382000" cy="914400"/>
          </a:xfrm>
        </p:spPr>
        <p:txBody>
          <a:bodyPr/>
          <a:lstStyle/>
          <a:p>
            <a:pPr defTabSz="914363" eaLnBrk="1" fontAlgn="auto" hangingPunct="1">
              <a:spcAft>
                <a:spcPts val="0"/>
              </a:spcAft>
              <a:defRPr/>
            </a:pPr>
            <a:r>
              <a:rPr sz="3800">
                <a:sym typeface="Wingdings" pitchFamily="2" charset="2"/>
              </a:rPr>
              <a:t>The Microsoft UC Platform</a:t>
            </a:r>
            <a:r>
              <a:rPr sz="4400">
                <a:sym typeface="Wingdings" pitchFamily="2" charset="2"/>
              </a:rPr>
              <a:t/>
            </a:r>
            <a:br>
              <a:rPr sz="4400">
                <a:sym typeface="Wingdings" pitchFamily="2" charset="2"/>
              </a:rPr>
            </a:br>
            <a:r>
              <a:rPr sz="2800">
                <a:solidFill>
                  <a:schemeClr val="accent1">
                    <a:lumMod val="20000"/>
                    <a:lumOff val="80000"/>
                  </a:schemeClr>
                </a:solidFill>
                <a:sym typeface="Wingdings" pitchFamily="2" charset="2"/>
              </a:rPr>
              <a:t>Software-powered Unified Communications</a:t>
            </a:r>
            <a:endParaRPr sz="2800">
              <a:solidFill>
                <a:schemeClr val="accent1">
                  <a:lumMod val="20000"/>
                  <a:lumOff val="80000"/>
                </a:schemeClr>
              </a:solidFill>
            </a:endParaRPr>
          </a:p>
        </p:txBody>
      </p:sp>
      <p:sp>
        <p:nvSpPr>
          <p:cNvPr id="34" name="Text Placeholder 33"/>
          <p:cNvSpPr>
            <a:spLocks noGrp="1"/>
          </p:cNvSpPr>
          <p:nvPr>
            <p:ph type="body" sz="quarter" idx="10"/>
          </p:nvPr>
        </p:nvSpPr>
        <p:spPr>
          <a:xfrm>
            <a:off x="566738" y="2035175"/>
            <a:ext cx="8382000" cy="3832225"/>
          </a:xfrm>
        </p:spPr>
        <p:txBody>
          <a:bodyPr rtlCol="0"/>
          <a:lstStyle/>
          <a:p>
            <a:pPr marL="342900" indent="-342900" defTabSz="914363" eaLnBrk="1" fontAlgn="auto" hangingPunct="1">
              <a:spcAft>
                <a:spcPts val="0"/>
              </a:spcAft>
              <a:defRPr/>
            </a:pPr>
            <a:r>
              <a:rPr lang="en-US" sz="2000" dirty="0" smtClean="0"/>
              <a:t>Unified User Experience</a:t>
            </a:r>
          </a:p>
          <a:p>
            <a:pPr marL="633413" lvl="1" indent="-290513" defTabSz="914363" eaLnBrk="1" fontAlgn="auto" hangingPunct="1">
              <a:spcAft>
                <a:spcPts val="0"/>
              </a:spcAft>
              <a:defRPr/>
            </a:pPr>
            <a:r>
              <a:rPr lang="en-US" sz="1800" dirty="0" smtClean="0"/>
              <a:t>Leverages rich User Interface</a:t>
            </a:r>
          </a:p>
          <a:p>
            <a:pPr marL="342900" indent="-342900" defTabSz="914363" eaLnBrk="1" fontAlgn="auto" hangingPunct="1">
              <a:spcAft>
                <a:spcPts val="0"/>
              </a:spcAft>
              <a:defRPr/>
            </a:pPr>
            <a:r>
              <a:rPr lang="en-US" sz="2000" dirty="0" smtClean="0"/>
              <a:t>Built on extensible software</a:t>
            </a:r>
          </a:p>
          <a:p>
            <a:pPr marL="342900" indent="-342900" defTabSz="914363" eaLnBrk="1" fontAlgn="auto" hangingPunct="1">
              <a:spcAft>
                <a:spcPts val="0"/>
              </a:spcAft>
              <a:defRPr/>
            </a:pPr>
            <a:r>
              <a:rPr lang="en-US" sz="2000" dirty="0" smtClean="0"/>
              <a:t>Unified Software Platform</a:t>
            </a:r>
          </a:p>
          <a:p>
            <a:pPr marL="342900" indent="-342900" defTabSz="914363" eaLnBrk="1" fontAlgn="auto" hangingPunct="1">
              <a:spcAft>
                <a:spcPts val="0"/>
              </a:spcAft>
              <a:defRPr/>
            </a:pPr>
            <a:r>
              <a:rPr lang="en-US" sz="2000" dirty="0" smtClean="0"/>
              <a:t>Rich set of APIs</a:t>
            </a:r>
          </a:p>
          <a:p>
            <a:pPr marL="633413" lvl="1" indent="-290513" defTabSz="914363" eaLnBrk="1" fontAlgn="auto" hangingPunct="1">
              <a:spcAft>
                <a:spcPts val="0"/>
              </a:spcAft>
              <a:defRPr/>
            </a:pPr>
            <a:r>
              <a:rPr lang="en-US" sz="1800" dirty="0" smtClean="0"/>
              <a:t>For the client </a:t>
            </a:r>
          </a:p>
          <a:p>
            <a:pPr marL="633413" lvl="1" indent="-290513" defTabSz="914363" eaLnBrk="1" fontAlgn="auto" hangingPunct="1">
              <a:spcAft>
                <a:spcPts val="0"/>
              </a:spcAft>
              <a:defRPr/>
            </a:pPr>
            <a:r>
              <a:rPr lang="en-US" sz="1800" dirty="0" smtClean="0"/>
              <a:t>For the server</a:t>
            </a:r>
          </a:p>
          <a:p>
            <a:pPr marL="342900" indent="-342900" defTabSz="914363" eaLnBrk="1" fontAlgn="auto" hangingPunct="1">
              <a:spcAft>
                <a:spcPts val="0"/>
              </a:spcAft>
              <a:defRPr/>
            </a:pPr>
            <a:r>
              <a:rPr lang="en-US" sz="2000" dirty="0" smtClean="0"/>
              <a:t>Windows and web based</a:t>
            </a:r>
          </a:p>
          <a:p>
            <a:pPr marL="342900" indent="-342900" defTabSz="914363" eaLnBrk="1" fontAlgn="auto" hangingPunct="1">
              <a:spcAft>
                <a:spcPts val="0"/>
              </a:spcAft>
              <a:defRPr/>
            </a:pPr>
            <a:r>
              <a:rPr lang="en-US" sz="2000" dirty="0" smtClean="0"/>
              <a:t>Great Visual Studio support</a:t>
            </a:r>
          </a:p>
          <a:p>
            <a:pPr marL="342900" indent="-342900" defTabSz="914363" eaLnBrk="1" fontAlgn="auto" hangingPunct="1">
              <a:spcAft>
                <a:spcPts val="0"/>
              </a:spcAft>
              <a:defRPr/>
            </a:pPr>
            <a:r>
              <a:rPr lang="en-US" sz="2000" dirty="0" smtClean="0"/>
              <a:t>Leverages .NET skills </a:t>
            </a:r>
          </a:p>
          <a:p>
            <a:pPr marL="342900" indent="-342900" defTabSz="914363" eaLnBrk="1" fontAlgn="auto" hangingPunct="1">
              <a:spcAft>
                <a:spcPts val="0"/>
              </a:spcAft>
              <a:defRPr/>
            </a:pPr>
            <a:r>
              <a:rPr lang="en-US" sz="2000" dirty="0" smtClean="0"/>
              <a:t>Telephony</a:t>
            </a:r>
          </a:p>
          <a:p>
            <a:pPr marL="860425" lvl="1" indent="-342900" defTabSz="914363" eaLnBrk="1" fontAlgn="auto" hangingPunct="1">
              <a:spcAft>
                <a:spcPts val="0"/>
              </a:spcAft>
              <a:defRPr/>
            </a:pPr>
            <a:r>
              <a:rPr lang="en-US" sz="1600" dirty="0" smtClean="0"/>
              <a:t>Integral part of platform</a:t>
            </a:r>
            <a:endParaRPr lang="en-US" sz="1600" dirty="0"/>
          </a:p>
        </p:txBody>
      </p:sp>
      <p:sp>
        <p:nvSpPr>
          <p:cNvPr id="29705" name="Rectangle 72"/>
          <p:cNvSpPr>
            <a:spLocks noChangeArrowheads="1"/>
          </p:cNvSpPr>
          <p:nvPr/>
        </p:nvSpPr>
        <p:spPr bwMode="auto">
          <a:xfrm>
            <a:off x="381000" y="215900"/>
            <a:ext cx="8763000" cy="400050"/>
          </a:xfrm>
          <a:prstGeom prst="rect">
            <a:avLst/>
          </a:prstGeom>
          <a:noFill/>
          <a:ln w="9525">
            <a:noFill/>
            <a:miter lim="800000"/>
            <a:headEnd/>
            <a:tailEnd/>
          </a:ln>
        </p:spPr>
        <p:txBody>
          <a:bodyPr>
            <a:spAutoFit/>
          </a:bodyPr>
          <a:lstStyle/>
          <a:p>
            <a:endParaRPr lang="en-US" sz="2000" dirty="0">
              <a:latin typeface="Segoe"/>
            </a:endParaRPr>
          </a:p>
        </p:txBody>
      </p:sp>
      <p:sp>
        <p:nvSpPr>
          <p:cNvPr id="43" name="Rectangle 47"/>
          <p:cNvSpPr>
            <a:spLocks noChangeAspect="1" noChangeArrowheads="1"/>
          </p:cNvSpPr>
          <p:nvPr/>
        </p:nvSpPr>
        <p:spPr bwMode="auto">
          <a:xfrm rot="10800000">
            <a:off x="5353050" y="3314699"/>
            <a:ext cx="573088" cy="1911927"/>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457200" tIns="0" rIns="45720" bIns="54864"/>
          <a:lstStyle/>
          <a:p>
            <a:pPr algn="ctr" defTabSz="1096963">
              <a:lnSpc>
                <a:spcPct val="90000"/>
              </a:lnSpc>
              <a:defRPr/>
            </a:pPr>
            <a:r>
              <a:rPr lang="en-US" sz="1600" dirty="0"/>
              <a:t>E-Mail and</a:t>
            </a:r>
          </a:p>
          <a:p>
            <a:pPr algn="ctr" defTabSz="1096963">
              <a:lnSpc>
                <a:spcPct val="90000"/>
              </a:lnSpc>
              <a:defRPr/>
            </a:pPr>
            <a:r>
              <a:rPr lang="en-US" sz="1600" dirty="0"/>
              <a:t>Unified Messaging</a:t>
            </a:r>
          </a:p>
        </p:txBody>
      </p:sp>
      <p:sp>
        <p:nvSpPr>
          <p:cNvPr id="44" name="Rectangle 48"/>
          <p:cNvSpPr>
            <a:spLocks noChangeAspect="1" noChangeArrowheads="1"/>
          </p:cNvSpPr>
          <p:nvPr/>
        </p:nvSpPr>
        <p:spPr bwMode="auto">
          <a:xfrm rot="10800000">
            <a:off x="5921375" y="3314699"/>
            <a:ext cx="571500"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0" tIns="0" rIns="45720" bIns="54864"/>
          <a:lstStyle/>
          <a:p>
            <a:pPr algn="ctr" defTabSz="1096963">
              <a:lnSpc>
                <a:spcPct val="90000"/>
              </a:lnSpc>
              <a:defRPr/>
            </a:pPr>
            <a:r>
              <a:rPr lang="en-US" sz="1600" dirty="0"/>
              <a:t>Instant</a:t>
            </a:r>
          </a:p>
          <a:p>
            <a:pPr algn="ctr" defTabSz="1096963">
              <a:lnSpc>
                <a:spcPct val="90000"/>
              </a:lnSpc>
              <a:defRPr/>
            </a:pPr>
            <a:r>
              <a:rPr lang="en-US" sz="1600" dirty="0"/>
              <a:t>Messaging</a:t>
            </a:r>
          </a:p>
        </p:txBody>
      </p:sp>
      <p:sp>
        <p:nvSpPr>
          <p:cNvPr id="45" name="Rectangle 49"/>
          <p:cNvSpPr>
            <a:spLocks noChangeAspect="1" noChangeArrowheads="1"/>
          </p:cNvSpPr>
          <p:nvPr/>
        </p:nvSpPr>
        <p:spPr bwMode="auto">
          <a:xfrm rot="10800000">
            <a:off x="6488111" y="3325091"/>
            <a:ext cx="573087" cy="1901536"/>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1600" dirty="0">
                <a:solidFill>
                  <a:schemeClr val="tx1"/>
                </a:solidFill>
              </a:rPr>
              <a:t>Enterprise</a:t>
            </a:r>
          </a:p>
          <a:p>
            <a:pPr algn="ctr" defTabSz="1096963">
              <a:lnSpc>
                <a:spcPct val="90000"/>
              </a:lnSpc>
              <a:defRPr/>
            </a:pPr>
            <a:r>
              <a:rPr lang="en-US" sz="1600" dirty="0">
                <a:solidFill>
                  <a:schemeClr val="tx1"/>
                </a:solidFill>
              </a:rPr>
              <a:t>Telephony</a:t>
            </a:r>
          </a:p>
        </p:txBody>
      </p:sp>
      <p:sp>
        <p:nvSpPr>
          <p:cNvPr id="46" name="Rectangle 50"/>
          <p:cNvSpPr>
            <a:spLocks noChangeAspect="1" noChangeArrowheads="1"/>
          </p:cNvSpPr>
          <p:nvPr/>
        </p:nvSpPr>
        <p:spPr bwMode="auto">
          <a:xfrm rot="10800000">
            <a:off x="7056436" y="3314699"/>
            <a:ext cx="573087" cy="1911928"/>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274320" tIns="0" rIns="457200" bIns="54864" anchor="ctr"/>
          <a:lstStyle/>
          <a:p>
            <a:pPr algn="ctr" defTabSz="1096963">
              <a:lnSpc>
                <a:spcPct val="90000"/>
              </a:lnSpc>
              <a:defRPr/>
            </a:pPr>
            <a:r>
              <a:rPr lang="en-US" sz="1600" dirty="0"/>
              <a:t>Conferencing</a:t>
            </a:r>
          </a:p>
        </p:txBody>
      </p:sp>
      <p:sp>
        <p:nvSpPr>
          <p:cNvPr id="50" name="Rectangle 54"/>
          <p:cNvSpPr>
            <a:spLocks noChangeAspect="1" noChangeArrowheads="1"/>
          </p:cNvSpPr>
          <p:nvPr/>
        </p:nvSpPr>
        <p:spPr bwMode="auto">
          <a:xfrm>
            <a:off x="5361709" y="5223741"/>
            <a:ext cx="2254828" cy="5016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Software Platform</a:t>
            </a:r>
          </a:p>
        </p:txBody>
      </p:sp>
      <p:sp>
        <p:nvSpPr>
          <p:cNvPr id="51" name="Rectangle 55"/>
          <p:cNvSpPr>
            <a:spLocks noChangeAspect="1" noChangeArrowheads="1"/>
          </p:cNvSpPr>
          <p:nvPr/>
        </p:nvSpPr>
        <p:spPr bwMode="auto">
          <a:xfrm>
            <a:off x="5361709" y="2763116"/>
            <a:ext cx="2265218" cy="55245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90000"/>
              </a:lnSpc>
              <a:defRPr/>
            </a:pPr>
            <a:r>
              <a:rPr lang="en-US" dirty="0"/>
              <a:t>Unified </a:t>
            </a:r>
            <a:br>
              <a:rPr lang="en-US" dirty="0"/>
            </a:br>
            <a:r>
              <a:rPr lang="en-US" dirty="0"/>
              <a:t>User Experience</a:t>
            </a:r>
          </a:p>
        </p:txBody>
      </p:sp>
      <p:sp>
        <p:nvSpPr>
          <p:cNvPr id="52" name="Rectangle 56"/>
          <p:cNvSpPr>
            <a:spLocks noChangeAspect="1" noChangeArrowheads="1"/>
          </p:cNvSpPr>
          <p:nvPr/>
        </p:nvSpPr>
        <p:spPr bwMode="auto">
          <a:xfrm rot="10800000">
            <a:off x="7631112" y="2753591"/>
            <a:ext cx="498475" cy="2992582"/>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vert" lIns="109728" tIns="54864" rIns="109728" bIns="54864" anchor="ctr"/>
          <a:lstStyle/>
          <a:p>
            <a:pPr algn="ctr" defTabSz="1096963">
              <a:lnSpc>
                <a:spcPct val="90000"/>
              </a:lnSpc>
              <a:defRPr/>
            </a:pPr>
            <a:r>
              <a:rPr lang="en-US" sz="2000" dirty="0"/>
              <a:t> Common Management</a:t>
            </a:r>
          </a:p>
        </p:txBody>
      </p:sp>
      <p:sp>
        <p:nvSpPr>
          <p:cNvPr id="29727" name="Oval 72"/>
          <p:cNvSpPr>
            <a:spLocks noChangeArrowheads="1"/>
          </p:cNvSpPr>
          <p:nvPr/>
        </p:nvSpPr>
        <p:spPr bwMode="auto">
          <a:xfrm>
            <a:off x="5581650" y="2133600"/>
            <a:ext cx="2286000" cy="457200"/>
          </a:xfrm>
          <a:prstGeom prst="ellipse">
            <a:avLst/>
          </a:prstGeom>
          <a:noFill/>
          <a:ln w="12700" algn="ctr">
            <a:solidFill>
              <a:schemeClr val="folHlink"/>
            </a:solidFill>
            <a:round/>
            <a:headEnd/>
            <a:tailEnd/>
          </a:ln>
        </p:spPr>
        <p:txBody>
          <a:bodyPr wrap="none" anchor="ctr"/>
          <a:lstStyle/>
          <a:p>
            <a:pPr algn="ctr">
              <a:lnSpc>
                <a:spcPct val="90000"/>
              </a:lnSpc>
            </a:pPr>
            <a:endParaRPr lang="en-US" dirty="0">
              <a:latin typeface="Segoe"/>
            </a:endParaRPr>
          </a:p>
        </p:txBody>
      </p:sp>
      <p:grpSp>
        <p:nvGrpSpPr>
          <p:cNvPr id="29728" name="Group 73"/>
          <p:cNvGrpSpPr>
            <a:grpSpLocks/>
          </p:cNvGrpSpPr>
          <p:nvPr/>
        </p:nvGrpSpPr>
        <p:grpSpPr bwMode="auto">
          <a:xfrm>
            <a:off x="5740400" y="1982788"/>
            <a:ext cx="1898650" cy="608012"/>
            <a:chOff x="3487" y="1711"/>
            <a:chExt cx="1608" cy="538"/>
          </a:xfrm>
        </p:grpSpPr>
        <p:pic>
          <p:nvPicPr>
            <p:cNvPr id="29729" name="Rectangle 75"/>
            <p:cNvPicPr>
              <a:picLocks noChangeAspect="1" noChangeArrowheads="1"/>
            </p:cNvPicPr>
            <p:nvPr/>
          </p:nvPicPr>
          <p:blipFill>
            <a:blip r:embed="rId3"/>
            <a:srcRect/>
            <a:stretch>
              <a:fillRect/>
            </a:stretch>
          </p:blipFill>
          <p:spPr bwMode="auto">
            <a:xfrm>
              <a:off x="3835" y="1831"/>
              <a:ext cx="1063" cy="375"/>
            </a:xfrm>
            <a:prstGeom prst="rect">
              <a:avLst/>
            </a:prstGeom>
            <a:noFill/>
            <a:ln w="9525" algn="ctr">
              <a:noFill/>
              <a:miter lim="800000"/>
              <a:headEnd/>
              <a:tailEnd/>
            </a:ln>
          </p:spPr>
        </p:pic>
        <p:pic>
          <p:nvPicPr>
            <p:cNvPr id="29730" name="Rectangle 76"/>
            <p:cNvPicPr>
              <a:picLocks noChangeAspect="1" noChangeArrowheads="1"/>
            </p:cNvPicPr>
            <p:nvPr/>
          </p:nvPicPr>
          <p:blipFill>
            <a:blip r:embed="rId4"/>
            <a:srcRect/>
            <a:stretch>
              <a:fillRect/>
            </a:stretch>
          </p:blipFill>
          <p:spPr bwMode="auto">
            <a:xfrm>
              <a:off x="4088" y="1711"/>
              <a:ext cx="130" cy="240"/>
            </a:xfrm>
            <a:prstGeom prst="rect">
              <a:avLst/>
            </a:prstGeom>
            <a:noFill/>
            <a:ln w="9525" algn="ctr">
              <a:noFill/>
              <a:miter lim="800000"/>
              <a:headEnd/>
              <a:tailEnd/>
            </a:ln>
          </p:spPr>
        </p:pic>
        <p:pic>
          <p:nvPicPr>
            <p:cNvPr id="29731" name="Rectangle 77"/>
            <p:cNvPicPr>
              <a:picLocks noChangeAspect="1" noChangeArrowheads="1"/>
            </p:cNvPicPr>
            <p:nvPr/>
          </p:nvPicPr>
          <p:blipFill>
            <a:blip r:embed="rId5"/>
            <a:srcRect/>
            <a:stretch>
              <a:fillRect/>
            </a:stretch>
          </p:blipFill>
          <p:spPr bwMode="auto">
            <a:xfrm>
              <a:off x="3487" y="1885"/>
              <a:ext cx="207" cy="152"/>
            </a:xfrm>
            <a:prstGeom prst="rect">
              <a:avLst/>
            </a:prstGeom>
            <a:noFill/>
            <a:ln w="9525" algn="ctr">
              <a:noFill/>
              <a:miter lim="800000"/>
              <a:headEnd/>
              <a:tailEnd/>
            </a:ln>
          </p:spPr>
        </p:pic>
        <p:pic>
          <p:nvPicPr>
            <p:cNvPr id="29732" name="Rectangle 78"/>
            <p:cNvPicPr>
              <a:picLocks noChangeAspect="1" noChangeArrowheads="1"/>
            </p:cNvPicPr>
            <p:nvPr/>
          </p:nvPicPr>
          <p:blipFill>
            <a:blip r:embed="rId6"/>
            <a:srcRect/>
            <a:stretch>
              <a:fillRect/>
            </a:stretch>
          </p:blipFill>
          <p:spPr bwMode="auto">
            <a:xfrm>
              <a:off x="4612" y="1754"/>
              <a:ext cx="129" cy="190"/>
            </a:xfrm>
            <a:prstGeom prst="rect">
              <a:avLst/>
            </a:prstGeom>
            <a:noFill/>
            <a:ln w="9525" algn="ctr">
              <a:noFill/>
              <a:miter lim="800000"/>
              <a:headEnd/>
              <a:tailEnd/>
            </a:ln>
          </p:spPr>
        </p:pic>
        <p:pic>
          <p:nvPicPr>
            <p:cNvPr id="29733" name="Rectangle 79"/>
            <p:cNvPicPr>
              <a:picLocks noChangeAspect="1" noChangeArrowheads="1"/>
            </p:cNvPicPr>
            <p:nvPr/>
          </p:nvPicPr>
          <p:blipFill>
            <a:blip r:embed="rId7"/>
            <a:srcRect/>
            <a:stretch>
              <a:fillRect/>
            </a:stretch>
          </p:blipFill>
          <p:spPr bwMode="auto">
            <a:xfrm>
              <a:off x="4900" y="2068"/>
              <a:ext cx="195" cy="177"/>
            </a:xfrm>
            <a:prstGeom prst="rect">
              <a:avLst/>
            </a:prstGeom>
            <a:noFill/>
            <a:ln w="9525" algn="ctr">
              <a:noFill/>
              <a:miter lim="800000"/>
              <a:headEnd/>
              <a:tailEnd/>
            </a:ln>
          </p:spPr>
        </p:pic>
        <p:pic>
          <p:nvPicPr>
            <p:cNvPr id="29734" name="Rectangle 80"/>
            <p:cNvPicPr>
              <a:picLocks noChangeAspect="1" noChangeArrowheads="1"/>
            </p:cNvPicPr>
            <p:nvPr/>
          </p:nvPicPr>
          <p:blipFill>
            <a:blip r:embed="rId8"/>
            <a:srcRect/>
            <a:stretch>
              <a:fillRect/>
            </a:stretch>
          </p:blipFill>
          <p:spPr bwMode="auto">
            <a:xfrm>
              <a:off x="4880" y="1849"/>
              <a:ext cx="177" cy="183"/>
            </a:xfrm>
            <a:prstGeom prst="rect">
              <a:avLst/>
            </a:prstGeom>
            <a:noFill/>
            <a:ln w="9525" algn="ctr">
              <a:noFill/>
              <a:miter lim="800000"/>
              <a:headEnd/>
              <a:tailEnd/>
            </a:ln>
          </p:spPr>
        </p:pic>
        <p:pic>
          <p:nvPicPr>
            <p:cNvPr id="29735" name="Rectangle 81"/>
            <p:cNvPicPr>
              <a:picLocks noChangeAspect="1" noChangeArrowheads="1"/>
            </p:cNvPicPr>
            <p:nvPr/>
          </p:nvPicPr>
          <p:blipFill>
            <a:blip r:embed="rId9"/>
            <a:srcRect/>
            <a:stretch>
              <a:fillRect/>
            </a:stretch>
          </p:blipFill>
          <p:spPr bwMode="auto">
            <a:xfrm>
              <a:off x="3665" y="2063"/>
              <a:ext cx="147" cy="186"/>
            </a:xfrm>
            <a:prstGeom prst="rect">
              <a:avLst/>
            </a:prstGeom>
            <a:noFill/>
            <a:ln w="9525" algn="ctr">
              <a:noFill/>
              <a:miter lim="800000"/>
              <a:headEnd/>
              <a:tailEnd/>
            </a:ln>
          </p:spPr>
        </p:pic>
        <p:pic>
          <p:nvPicPr>
            <p:cNvPr id="29736" name="Rectangle 82"/>
            <p:cNvPicPr>
              <a:picLocks noChangeAspect="1" noChangeArrowheads="1"/>
            </p:cNvPicPr>
            <p:nvPr/>
          </p:nvPicPr>
          <p:blipFill>
            <a:blip r:embed="rId10"/>
            <a:srcRect/>
            <a:stretch>
              <a:fillRect/>
            </a:stretch>
          </p:blipFill>
          <p:spPr bwMode="auto">
            <a:xfrm>
              <a:off x="3762" y="1800"/>
              <a:ext cx="194" cy="195"/>
            </a:xfrm>
            <a:prstGeom prst="rect">
              <a:avLst/>
            </a:prstGeom>
            <a:noFill/>
            <a:ln w="9525" algn="ctr">
              <a:noFill/>
              <a:miter lim="800000"/>
              <a:headEnd/>
              <a:tailEnd/>
            </a:ln>
          </p:spPr>
        </p:pic>
        <p:grpSp>
          <p:nvGrpSpPr>
            <p:cNvPr id="29737" name="Group 83"/>
            <p:cNvGrpSpPr>
              <a:grpSpLocks/>
            </p:cNvGrpSpPr>
            <p:nvPr/>
          </p:nvGrpSpPr>
          <p:grpSpPr bwMode="auto">
            <a:xfrm>
              <a:off x="4294" y="1736"/>
              <a:ext cx="196" cy="203"/>
              <a:chOff x="3402" y="1991"/>
              <a:chExt cx="214" cy="235"/>
            </a:xfrm>
          </p:grpSpPr>
          <p:pic>
            <p:nvPicPr>
              <p:cNvPr id="29740" name="Rectangle 86"/>
              <p:cNvPicPr>
                <a:picLocks noChangeAspect="1" noChangeArrowheads="1"/>
              </p:cNvPicPr>
              <p:nvPr/>
            </p:nvPicPr>
            <p:blipFill>
              <a:blip r:embed="rId11"/>
              <a:srcRect/>
              <a:stretch>
                <a:fillRect/>
              </a:stretch>
            </p:blipFill>
            <p:spPr bwMode="auto">
              <a:xfrm>
                <a:off x="3402" y="1991"/>
                <a:ext cx="170" cy="188"/>
              </a:xfrm>
              <a:prstGeom prst="rect">
                <a:avLst/>
              </a:prstGeom>
              <a:noFill/>
              <a:ln w="9525" algn="ctr">
                <a:noFill/>
                <a:miter lim="800000"/>
                <a:headEnd/>
                <a:tailEnd/>
              </a:ln>
            </p:spPr>
          </p:pic>
          <p:pic>
            <p:nvPicPr>
              <p:cNvPr id="29741" name="Rectangle 87"/>
              <p:cNvPicPr>
                <a:picLocks noChangeAspect="1" noChangeArrowheads="1"/>
              </p:cNvPicPr>
              <p:nvPr/>
            </p:nvPicPr>
            <p:blipFill>
              <a:blip r:embed="rId12"/>
              <a:srcRect/>
              <a:stretch>
                <a:fillRect/>
              </a:stretch>
            </p:blipFill>
            <p:spPr bwMode="auto">
              <a:xfrm>
                <a:off x="3475" y="2086"/>
                <a:ext cx="141" cy="140"/>
              </a:xfrm>
              <a:prstGeom prst="rect">
                <a:avLst/>
              </a:prstGeom>
              <a:noFill/>
              <a:ln w="9525" algn="ctr">
                <a:noFill/>
                <a:miter lim="800000"/>
                <a:headEnd/>
                <a:tailEnd/>
              </a:ln>
            </p:spPr>
          </p:pic>
        </p:grpSp>
        <p:pic>
          <p:nvPicPr>
            <p:cNvPr id="29738" name="Rectangle 84"/>
            <p:cNvPicPr>
              <a:picLocks noChangeAspect="1" noChangeArrowheads="1"/>
            </p:cNvPicPr>
            <p:nvPr/>
          </p:nvPicPr>
          <p:blipFill>
            <a:blip r:embed="rId13"/>
            <a:srcRect/>
            <a:stretch>
              <a:fillRect/>
            </a:stretch>
          </p:blipFill>
          <p:spPr bwMode="auto">
            <a:xfrm>
              <a:off x="4279" y="1969"/>
              <a:ext cx="205" cy="194"/>
            </a:xfrm>
            <a:prstGeom prst="rect">
              <a:avLst/>
            </a:prstGeom>
            <a:noFill/>
            <a:ln w="9525" algn="ctr">
              <a:noFill/>
              <a:miter lim="800000"/>
              <a:headEnd/>
              <a:tailEnd/>
            </a:ln>
          </p:spPr>
        </p:pic>
        <p:pic>
          <p:nvPicPr>
            <p:cNvPr id="29739" name="Rectangle 85"/>
            <p:cNvPicPr>
              <a:picLocks noChangeAspect="1" noChangeArrowheads="1"/>
            </p:cNvPicPr>
            <p:nvPr/>
          </p:nvPicPr>
          <p:blipFill>
            <a:blip r:embed="rId14"/>
            <a:srcRect/>
            <a:stretch>
              <a:fillRect/>
            </a:stretch>
          </p:blipFill>
          <p:spPr bwMode="auto">
            <a:xfrm>
              <a:off x="4272" y="2058"/>
              <a:ext cx="222" cy="171"/>
            </a:xfrm>
            <a:prstGeom prst="rect">
              <a:avLst/>
            </a:prstGeom>
            <a:noFill/>
            <a:ln w="9525" algn="ctr">
              <a:noFill/>
              <a:miter lim="800000"/>
              <a:headEnd/>
              <a:tailEnd/>
            </a:ln>
          </p:spPr>
        </p:pic>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08736" y="1858941"/>
            <a:ext cx="2665449" cy="3703659"/>
          </a:xfrm>
          <a:prstGeom prst="roundRect">
            <a:avLst>
              <a:gd name="adj" fmla="val 10819"/>
            </a:avLst>
          </a:prstGeom>
          <a:solidFill>
            <a:schemeClr val="accent4"/>
          </a:solidFill>
          <a:ln w="38100">
            <a:noFill/>
            <a:headEnd type="none" w="med" len="med"/>
            <a:tailEnd type="none" w="med" len="med"/>
          </a:ln>
          <a:effectLst>
            <a:outerShdw blurRad="63500" algn="ctr" rotWithShape="0">
              <a:schemeClr val="accent4">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731520" rIns="109728" bIns="54864"/>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Contextual</a:t>
            </a:r>
            <a:br>
              <a:rPr lang="en-US" sz="2000" dirty="0" smtClean="0">
                <a:solidFill>
                  <a:schemeClr val="tx1"/>
                </a:solidFill>
              </a:rPr>
            </a:br>
            <a:r>
              <a:rPr lang="en-US" sz="2000" dirty="0" smtClean="0">
                <a:solidFill>
                  <a:schemeClr val="tx1"/>
                </a:solidFill>
              </a:rPr>
              <a:t>Collaboration</a:t>
            </a:r>
          </a:p>
        </p:txBody>
      </p:sp>
      <p:sp>
        <p:nvSpPr>
          <p:cNvPr id="19" name="Rounded Rectangle 18"/>
          <p:cNvSpPr/>
          <p:nvPr/>
        </p:nvSpPr>
        <p:spPr>
          <a:xfrm>
            <a:off x="3325397" y="1858941"/>
            <a:ext cx="2665449" cy="3703659"/>
          </a:xfrm>
          <a:prstGeom prst="roundRect">
            <a:avLst>
              <a:gd name="adj" fmla="val 10819"/>
            </a:avLst>
          </a:prstGeom>
          <a:solidFill>
            <a:srgbClr val="FFFF00"/>
          </a:solidFill>
          <a:ln w="38100">
            <a:noFill/>
            <a:headEnd type="none" w="med" len="med"/>
            <a:tailEnd type="none" w="med" len="med"/>
          </a:ln>
          <a:effectLst>
            <a:outerShdw blurRad="63500" algn="ctr" rotWithShape="0">
              <a:schemeClr val="accent2">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731520" rIns="109728" bIns="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Business</a:t>
            </a:r>
            <a:br>
              <a:rPr lang="en-US" sz="2000" dirty="0" smtClean="0">
                <a:solidFill>
                  <a:schemeClr val="tx1"/>
                </a:solidFill>
              </a:rPr>
            </a:br>
            <a:r>
              <a:rPr lang="en-US" sz="2000" dirty="0" smtClean="0">
                <a:solidFill>
                  <a:schemeClr val="tx1"/>
                </a:solidFill>
              </a:rPr>
              <a:t>Process</a:t>
            </a:r>
            <a:br>
              <a:rPr lang="en-US" sz="2000" dirty="0" smtClean="0">
                <a:solidFill>
                  <a:schemeClr val="tx1"/>
                </a:solidFill>
              </a:rPr>
            </a:br>
            <a:r>
              <a:rPr lang="en-US" sz="2000" dirty="0" smtClean="0">
                <a:solidFill>
                  <a:schemeClr val="tx1"/>
                </a:solidFill>
              </a:rPr>
              <a:t>Communications</a:t>
            </a:r>
          </a:p>
        </p:txBody>
      </p:sp>
      <p:sp>
        <p:nvSpPr>
          <p:cNvPr id="12" name="Rounded Rectangle 11"/>
          <p:cNvSpPr/>
          <p:nvPr/>
        </p:nvSpPr>
        <p:spPr>
          <a:xfrm>
            <a:off x="6142059" y="1858941"/>
            <a:ext cx="2665449" cy="3703659"/>
          </a:xfrm>
          <a:prstGeom prst="roundRect">
            <a:avLst>
              <a:gd name="adj" fmla="val 10819"/>
            </a:avLst>
          </a:prstGeom>
          <a:solidFill>
            <a:srgbClr val="FF0000"/>
          </a:solidFill>
          <a:ln w="38100">
            <a:noFill/>
            <a:headEnd type="none" w="med" len="med"/>
            <a:tailEnd type="none" w="med" len="med"/>
          </a:ln>
          <a:effectLst>
            <a:outerShdw blurRad="63500" algn="ctr" rotWithShape="0">
              <a:schemeClr val="accent3">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36576" tIns="54864" rIns="36576" bIns="5486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endParaRPr lang="en-US" sz="2000" dirty="0" smtClean="0">
              <a:solidFill>
                <a:srgbClr val="FFFFFF"/>
              </a:solidFill>
            </a:endParaRPr>
          </a:p>
          <a:p>
            <a:pPr algn="ctr" defTabSz="1096963">
              <a:defRPr/>
            </a:pPr>
            <a:endParaRPr lang="en-US" sz="2000" dirty="0" smtClean="0">
              <a:solidFill>
                <a:srgbClr val="FFFFFF"/>
              </a:solidFill>
            </a:endParaRPr>
          </a:p>
          <a:p>
            <a:pPr algn="ctr" defTabSz="1096963">
              <a:defRPr/>
            </a:pPr>
            <a:endParaRPr lang="en-US" sz="2000" dirty="0" smtClean="0">
              <a:solidFill>
                <a:srgbClr val="FFFFFF"/>
              </a:solidFill>
            </a:endParaRPr>
          </a:p>
          <a:p>
            <a:pPr algn="ctr" defTabSz="1096963">
              <a:defRPr/>
            </a:pPr>
            <a:endParaRPr lang="en-US" sz="2000" dirty="0" smtClean="0">
              <a:solidFill>
                <a:srgbClr val="FFFFFF"/>
              </a:solidFill>
            </a:endParaRPr>
          </a:p>
          <a:p>
            <a:pPr algn="ctr" defTabSz="1096963">
              <a:defRPr/>
            </a:pPr>
            <a:r>
              <a:rPr lang="en-US" sz="2000" dirty="0" smtClean="0">
                <a:solidFill>
                  <a:srgbClr val="FFFFFF"/>
                </a:solidFill>
              </a:rPr>
              <a:t>Anywhere</a:t>
            </a:r>
            <a:br>
              <a:rPr lang="en-US" sz="2000" dirty="0" smtClean="0">
                <a:solidFill>
                  <a:srgbClr val="FFFFFF"/>
                </a:solidFill>
              </a:rPr>
            </a:br>
            <a:r>
              <a:rPr lang="en-US" sz="2000" dirty="0" smtClean="0">
                <a:solidFill>
                  <a:srgbClr val="FFFFFF"/>
                </a:solidFill>
              </a:rPr>
              <a:t>Information</a:t>
            </a:r>
            <a:br>
              <a:rPr lang="en-US" sz="2000" dirty="0" smtClean="0">
                <a:solidFill>
                  <a:srgbClr val="FFFFFF"/>
                </a:solidFill>
              </a:rPr>
            </a:br>
            <a:r>
              <a:rPr lang="en-US" sz="2000" dirty="0" smtClean="0">
                <a:solidFill>
                  <a:srgbClr val="FFFFFF"/>
                </a:solidFill>
              </a:rPr>
              <a:t>Access</a:t>
            </a:r>
          </a:p>
        </p:txBody>
      </p:sp>
      <p:grpSp>
        <p:nvGrpSpPr>
          <p:cNvPr id="31754" name="Group 14"/>
          <p:cNvGrpSpPr>
            <a:grpSpLocks/>
          </p:cNvGrpSpPr>
          <p:nvPr/>
        </p:nvGrpSpPr>
        <p:grpSpPr bwMode="auto">
          <a:xfrm>
            <a:off x="3513138" y="1987550"/>
            <a:ext cx="2303462" cy="1651000"/>
            <a:chOff x="6322598" y="2007322"/>
            <a:chExt cx="2304371" cy="1650277"/>
          </a:xfrm>
        </p:grpSpPr>
        <p:sp>
          <p:nvSpPr>
            <p:cNvPr id="17" name="Rounded Rectangle 16"/>
            <p:cNvSpPr/>
            <p:nvPr/>
          </p:nvSpPr>
          <p:spPr bwMode="blackGray">
            <a:xfrm>
              <a:off x="6322598" y="2007322"/>
              <a:ext cx="2304371" cy="1650277"/>
            </a:xfrm>
            <a:prstGeom prst="roundRect">
              <a:avLst>
                <a:gd name="adj" fmla="val 11630"/>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solidFill>
                  <a:schemeClr val="tx1"/>
                </a:solidFill>
              </a:endParaRPr>
            </a:p>
          </p:txBody>
        </p:sp>
        <p:pic>
          <p:nvPicPr>
            <p:cNvPr id="8" name="Picture 7" descr="workflow.jpg"/>
            <p:cNvPicPr>
              <a:picLocks noChangeAspect="1"/>
            </p:cNvPicPr>
            <p:nvPr/>
          </p:nvPicPr>
          <p:blipFill>
            <a:blip r:embed="rId3"/>
            <a:srcRect r="3628"/>
            <a:stretch>
              <a:fillRect/>
            </a:stretch>
          </p:blipFill>
          <p:spPr>
            <a:xfrm>
              <a:off x="6508594" y="2121023"/>
              <a:ext cx="1932378" cy="1411832"/>
            </a:xfrm>
            <a:prstGeom prst="roundRect">
              <a:avLst>
                <a:gd name="adj" fmla="val 12251"/>
              </a:avLst>
            </a:prstGeom>
          </p:spPr>
        </p:pic>
      </p:grpSp>
      <p:grpSp>
        <p:nvGrpSpPr>
          <p:cNvPr id="31755" name="Group 15"/>
          <p:cNvGrpSpPr>
            <a:grpSpLocks/>
          </p:cNvGrpSpPr>
          <p:nvPr/>
        </p:nvGrpSpPr>
        <p:grpSpPr bwMode="auto">
          <a:xfrm>
            <a:off x="6296025" y="2044700"/>
            <a:ext cx="2305050" cy="1651000"/>
            <a:chOff x="3505936" y="2007322"/>
            <a:chExt cx="2304371" cy="1650277"/>
          </a:xfrm>
        </p:grpSpPr>
        <p:sp>
          <p:nvSpPr>
            <p:cNvPr id="20" name="Rounded Rectangle 19"/>
            <p:cNvSpPr/>
            <p:nvPr/>
          </p:nvSpPr>
          <p:spPr bwMode="blackGray">
            <a:xfrm>
              <a:off x="3505936" y="2007322"/>
              <a:ext cx="2304371" cy="1650277"/>
            </a:xfrm>
            <a:prstGeom prst="roundRect">
              <a:avLst>
                <a:gd name="adj" fmla="val 11630"/>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solidFill>
                  <a:schemeClr val="tx1"/>
                </a:solidFill>
              </a:endParaRPr>
            </a:p>
          </p:txBody>
        </p:sp>
        <p:pic>
          <p:nvPicPr>
            <p:cNvPr id="9" name="Picture 8" descr="info.jpg"/>
            <p:cNvPicPr>
              <a:picLocks noChangeAspect="1"/>
            </p:cNvPicPr>
            <p:nvPr/>
          </p:nvPicPr>
          <p:blipFill>
            <a:blip r:embed="rId4"/>
            <a:srcRect r="13152"/>
            <a:stretch>
              <a:fillRect/>
            </a:stretch>
          </p:blipFill>
          <p:spPr>
            <a:xfrm>
              <a:off x="3691814" y="2122851"/>
              <a:ext cx="1932614" cy="1408176"/>
            </a:xfrm>
            <a:prstGeom prst="roundRect">
              <a:avLst>
                <a:gd name="adj" fmla="val 11382"/>
              </a:avLst>
            </a:prstGeom>
          </p:spPr>
        </p:pic>
      </p:grpSp>
      <p:sp>
        <p:nvSpPr>
          <p:cNvPr id="22" name="Rounded Rectangle 21"/>
          <p:cNvSpPr/>
          <p:nvPr/>
        </p:nvSpPr>
        <p:spPr bwMode="blackGray">
          <a:xfrm>
            <a:off x="689275" y="2007322"/>
            <a:ext cx="2304371" cy="1650277"/>
          </a:xfrm>
          <a:prstGeom prst="roundRect">
            <a:avLst>
              <a:gd name="adj" fmla="val 11630"/>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solidFill>
                <a:schemeClr val="tx1"/>
              </a:solidFill>
            </a:endParaRPr>
          </a:p>
        </p:txBody>
      </p:sp>
      <p:pic>
        <p:nvPicPr>
          <p:cNvPr id="13" name="Picture 2" descr="C:\Current Presentations\heads_up_collaboration.jpg"/>
          <p:cNvPicPr>
            <a:picLocks noChangeAspect="1" noChangeArrowheads="1"/>
          </p:cNvPicPr>
          <p:nvPr/>
        </p:nvPicPr>
        <p:blipFill>
          <a:blip r:embed="rId5" cstate="print"/>
          <a:srcRect/>
          <a:stretch>
            <a:fillRect/>
          </a:stretch>
        </p:blipFill>
        <p:spPr bwMode="auto">
          <a:xfrm>
            <a:off x="875065" y="2122851"/>
            <a:ext cx="1932790" cy="1408176"/>
          </a:xfrm>
          <a:prstGeom prst="roundRect">
            <a:avLst>
              <a:gd name="adj" fmla="val 12240"/>
            </a:avLst>
          </a:prstGeom>
          <a:noFill/>
        </p:spPr>
      </p:pic>
      <p:sp>
        <p:nvSpPr>
          <p:cNvPr id="14" name="Title 13"/>
          <p:cNvSpPr>
            <a:spLocks noGrp="1"/>
          </p:cNvSpPr>
          <p:nvPr>
            <p:ph type="title"/>
          </p:nvPr>
        </p:nvSpPr>
        <p:spPr>
          <a:xfrm>
            <a:off x="236538" y="493713"/>
            <a:ext cx="9064625" cy="912812"/>
          </a:xfrm>
        </p:spPr>
        <p:txBody>
          <a:bodyPr/>
          <a:lstStyle/>
          <a:p>
            <a:pPr defTabSz="914363" eaLnBrk="1" fontAlgn="auto" hangingPunct="1">
              <a:spcAft>
                <a:spcPts val="0"/>
              </a:spcAft>
              <a:defRPr/>
            </a:pPr>
            <a:r>
              <a:rPr sz="3800"/>
              <a:t>Unified Communications Platform Capabilities</a:t>
            </a:r>
            <a:r>
              <a:rPr sz="3600"/>
              <a:t/>
            </a:r>
            <a:br>
              <a:rPr sz="3600"/>
            </a:br>
            <a:r>
              <a:rPr sz="2800">
                <a:solidFill>
                  <a:schemeClr val="accent1">
                    <a:lumMod val="20000"/>
                    <a:lumOff val="80000"/>
                  </a:schemeClr>
                </a:solidFill>
              </a:rPr>
              <a:t>Enable integration of collaborative experiences in software</a:t>
            </a:r>
            <a:endParaRPr sz="240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68288"/>
            <a:ext cx="8382000" cy="527050"/>
          </a:xfrm>
        </p:spPr>
        <p:txBody>
          <a:bodyPr/>
          <a:lstStyle/>
          <a:p>
            <a:pPr defTabSz="914363" eaLnBrk="1" fontAlgn="auto" hangingPunct="1">
              <a:spcAft>
                <a:spcPts val="0"/>
              </a:spcAft>
              <a:defRPr/>
            </a:pPr>
            <a:r>
              <a:rPr sz="3800"/>
              <a:t>Contextual Collaboration In Outlook</a:t>
            </a:r>
          </a:p>
        </p:txBody>
      </p:sp>
      <p:pic>
        <p:nvPicPr>
          <p:cNvPr id="1026" name="Picture 2" descr="image001"/>
          <p:cNvPicPr>
            <a:picLocks noChangeAspect="1" noChangeArrowheads="1"/>
          </p:cNvPicPr>
          <p:nvPr/>
        </p:nvPicPr>
        <p:blipFill>
          <a:blip r:embed="rId2"/>
          <a:srcRect/>
          <a:stretch>
            <a:fillRect/>
          </a:stretch>
        </p:blipFill>
        <p:spPr bwMode="auto">
          <a:xfrm>
            <a:off x="1547813" y="1509713"/>
            <a:ext cx="5802312" cy="4621212"/>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3795" name="Group 14"/>
          <p:cNvGrpSpPr>
            <a:grpSpLocks/>
          </p:cNvGrpSpPr>
          <p:nvPr/>
        </p:nvGrpSpPr>
        <p:grpSpPr bwMode="auto">
          <a:xfrm>
            <a:off x="7423150" y="692150"/>
            <a:ext cx="1687513" cy="706438"/>
            <a:chOff x="7422820" y="691431"/>
            <a:chExt cx="1688123" cy="706868"/>
          </a:xfrm>
        </p:grpSpPr>
        <p:sp>
          <p:nvSpPr>
            <p:cNvPr id="11" name="Rectangle 10"/>
            <p:cNvSpPr/>
            <p:nvPr/>
          </p:nvSpPr>
          <p:spPr>
            <a:xfrm>
              <a:off x="7422820" y="691431"/>
              <a:ext cx="1688123" cy="70686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0" rIns="109728" bIns="54864"/>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700" dirty="0" smtClean="0">
                  <a:solidFill>
                    <a:schemeClr val="tx1"/>
                  </a:solidFill>
                </a:rPr>
                <a:t>UC Platform Capabilities</a:t>
              </a:r>
              <a:endParaRPr lang="en-US" sz="700" dirty="0">
                <a:solidFill>
                  <a:schemeClr val="tx1"/>
                </a:solidFill>
              </a:endParaRPr>
            </a:p>
          </p:txBody>
        </p:sp>
        <p:sp>
          <p:nvSpPr>
            <p:cNvPr id="12" name="Rectangle 11"/>
            <p:cNvSpPr/>
            <p:nvPr/>
          </p:nvSpPr>
          <p:spPr>
            <a:xfrm>
              <a:off x="7446386" y="811238"/>
              <a:ext cx="524743" cy="548359"/>
            </a:xfrm>
            <a:prstGeom prst="rect">
              <a:avLst/>
            </a:prstGeom>
            <a:solidFill>
              <a:schemeClr val="accent4"/>
            </a:solidFill>
            <a:ln w="38100">
              <a:noFill/>
              <a:headEnd type="none" w="med" len="med"/>
              <a:tailEnd type="none" w="med" len="med"/>
            </a:ln>
            <a:effectLst>
              <a:outerShdw blurRad="63500" algn="ctr" rotWithShape="0">
                <a:schemeClr val="accent4">
                  <a:alpha val="5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b="1" dirty="0" smtClean="0">
                  <a:solidFill>
                    <a:schemeClr val="tx1"/>
                  </a:solidFill>
                </a:rPr>
                <a:t>Contextual</a:t>
              </a:r>
            </a:p>
            <a:p>
              <a:pPr algn="ctr" defTabSz="1096963">
                <a:defRPr/>
              </a:pPr>
              <a:r>
                <a:rPr lang="en-US" sz="500" b="1" dirty="0" smtClean="0">
                  <a:solidFill>
                    <a:schemeClr val="tx1"/>
                  </a:solidFill>
                </a:rPr>
                <a:t>Collaboration</a:t>
              </a:r>
            </a:p>
          </p:txBody>
        </p:sp>
        <p:sp>
          <p:nvSpPr>
            <p:cNvPr id="13" name="Rectangle 12"/>
            <p:cNvSpPr/>
            <p:nvPr/>
          </p:nvSpPr>
          <p:spPr>
            <a:xfrm>
              <a:off x="7993620" y="811238"/>
              <a:ext cx="548595"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Business</a:t>
              </a:r>
              <a:br>
                <a:rPr lang="en-US" sz="500" dirty="0" smtClean="0">
                  <a:solidFill>
                    <a:schemeClr val="tx1"/>
                  </a:solidFill>
                </a:rPr>
              </a:br>
              <a:r>
                <a:rPr lang="en-US" sz="500" dirty="0" smtClean="0">
                  <a:solidFill>
                    <a:schemeClr val="tx1"/>
                  </a:solidFill>
                </a:rPr>
                <a:t>Process</a:t>
              </a:r>
              <a:br>
                <a:rPr lang="en-US" sz="500" dirty="0" smtClean="0">
                  <a:solidFill>
                    <a:schemeClr val="tx1"/>
                  </a:solidFill>
                </a:rPr>
              </a:br>
              <a:r>
                <a:rPr lang="en-US" sz="500" dirty="0" smtClean="0">
                  <a:solidFill>
                    <a:schemeClr val="tx1"/>
                  </a:solidFill>
                </a:rPr>
                <a:t>Communications</a:t>
              </a:r>
            </a:p>
          </p:txBody>
        </p:sp>
        <p:sp>
          <p:nvSpPr>
            <p:cNvPr id="14" name="Rectangle 13"/>
            <p:cNvSpPr/>
            <p:nvPr/>
          </p:nvSpPr>
          <p:spPr>
            <a:xfrm>
              <a:off x="8564705" y="811238"/>
              <a:ext cx="524743" cy="54835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14300" h="25400"/>
              <a:contourClr>
                <a:schemeClr val="accent2"/>
              </a:contourClr>
            </a:sp3d>
          </p:spPr>
          <p:style>
            <a:lnRef idx="0">
              <a:schemeClr val="accent2"/>
            </a:lnRef>
            <a:fillRef idx="3">
              <a:schemeClr val="accent2"/>
            </a:fillRef>
            <a:effectRef idx="3">
              <a:schemeClr val="accent2"/>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a:defRPr/>
              </a:pPr>
              <a:r>
                <a:rPr lang="en-US" sz="500" dirty="0" smtClean="0">
                  <a:solidFill>
                    <a:schemeClr val="tx1"/>
                  </a:solidFill>
                </a:rPr>
                <a:t>Anywhere</a:t>
              </a:r>
              <a:br>
                <a:rPr lang="en-US" sz="500" dirty="0" smtClean="0">
                  <a:solidFill>
                    <a:schemeClr val="tx1"/>
                  </a:solidFill>
                </a:rPr>
              </a:br>
              <a:r>
                <a:rPr lang="en-US" sz="500" dirty="0" smtClean="0">
                  <a:solidFill>
                    <a:schemeClr val="tx1"/>
                  </a:solidFill>
                </a:rPr>
                <a:t>Information</a:t>
              </a:r>
              <a:br>
                <a:rPr lang="en-US" sz="500" dirty="0" smtClean="0">
                  <a:solidFill>
                    <a:schemeClr val="tx1"/>
                  </a:solidFill>
                </a:rPr>
              </a:br>
              <a:r>
                <a:rPr lang="en-US" sz="500" dirty="0" smtClean="0">
                  <a:solidFill>
                    <a:schemeClr val="tx1"/>
                  </a:solidFill>
                </a:rPr>
                <a:t>Access</a:t>
              </a: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D415DBC-DA71-4C71-8BBB-FBE1BED8A21E}">
  <ds:schemaRefs>
    <ds:schemaRef ds:uri="http://schemas.microsoft.com/sharepoint/v3/contenttype/forms"/>
  </ds:schemaRefs>
</ds:datastoreItem>
</file>

<file path=customXml/itemProps2.xml><?xml version="1.0" encoding="utf-8"?>
<ds:datastoreItem xmlns:ds="http://schemas.openxmlformats.org/officeDocument/2006/customXml" ds:itemID="{8588602B-6585-4308-AE15-7FC26C04E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TechEd2007_template</Template>
  <TotalTime>4944</TotalTime>
  <Words>2617</Words>
  <Application>Microsoft Office PowerPoint</Application>
  <PresentationFormat>On-screen Show (4:3)</PresentationFormat>
  <Paragraphs>541</Paragraphs>
  <Slides>63</Slides>
  <Notes>30</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1_1-01145_</vt:lpstr>
      <vt:lpstr>1_White with Courier font for code slides</vt:lpstr>
      <vt:lpstr>Extensibility: Embedding Unified Communciations in LOB Applications</vt:lpstr>
      <vt:lpstr>Session Objectives In this session, you will…</vt:lpstr>
      <vt:lpstr>Old Telecommunications World Many heterogeneous, proprietary systems</vt:lpstr>
      <vt:lpstr>The Microsoft UC Platform Software-powered Unified Communications</vt:lpstr>
      <vt:lpstr>The Microsoft UC Platform Software-powered Unified Communications</vt:lpstr>
      <vt:lpstr>The Microsoft UC Platform Software-powered Unified Communications</vt:lpstr>
      <vt:lpstr>The Microsoft UC Platform Software-powered Unified Communications</vt:lpstr>
      <vt:lpstr>Unified Communications Platform Capabilities Enable integration of collaborative experiences in software</vt:lpstr>
      <vt:lpstr>Contextual Collaboration In Outlook</vt:lpstr>
      <vt:lpstr>Contextual Collaboration What can you do with this?</vt:lpstr>
      <vt:lpstr>Dassault Systems 3D Live</vt:lpstr>
      <vt:lpstr>Contacts window</vt:lpstr>
      <vt:lpstr>Chat Window</vt:lpstr>
      <vt:lpstr>Collaboration in the client</vt:lpstr>
      <vt:lpstr>Business Process Communications What can you do with this?</vt:lpstr>
      <vt:lpstr>Anywhere Information Access What can you do with this?</vt:lpstr>
      <vt:lpstr>Unified Communications Opportunity What can this mean for your organization?</vt:lpstr>
      <vt:lpstr>Unified Communications Opportunity What can this mean for your organization?</vt:lpstr>
      <vt:lpstr>End To End Demo</vt:lpstr>
      <vt:lpstr>Litware Inc. Exchange, SharePoint, OCS and Communicator</vt:lpstr>
      <vt:lpstr>Litware Inc. Architecture Exchange, SharePoint, OCS and Communicator</vt:lpstr>
      <vt:lpstr>The Litware Inc. Control Room</vt:lpstr>
      <vt:lpstr>Litware Inc. Architecture  Exchange, SharePoint, OCS and Communicator APIs</vt:lpstr>
      <vt:lpstr>Software Powered Unified Communications</vt:lpstr>
      <vt:lpstr>End To End Demo</vt:lpstr>
      <vt:lpstr>Embedding Presence</vt:lpstr>
      <vt:lpstr>Leveraging SharePoint Web Parts</vt:lpstr>
      <vt:lpstr>Not presence enabled </vt:lpstr>
      <vt:lpstr>Web part</vt:lpstr>
      <vt:lpstr>Click To Communicate…</vt:lpstr>
      <vt:lpstr>Embedding Presence in 5 Lines of Code Using the ActiveX presence controls</vt:lpstr>
      <vt:lpstr>Embedding Presence</vt:lpstr>
      <vt:lpstr>Embedding Exchange Data</vt:lpstr>
      <vt:lpstr>What is Exchange Web Services</vt:lpstr>
      <vt:lpstr>Exchange Web Services Reference</vt:lpstr>
      <vt:lpstr>Exchange Web Services Reference</vt:lpstr>
      <vt:lpstr>Embedding Exchange Data</vt:lpstr>
      <vt:lpstr>Building A Response Bot</vt:lpstr>
      <vt:lpstr>Response Bot in Managed Code</vt:lpstr>
      <vt:lpstr>Building A Response Bot</vt:lpstr>
      <vt:lpstr>Building A Voice Response App</vt:lpstr>
      <vt:lpstr>Building A Voice User Interface</vt:lpstr>
      <vt:lpstr>Speech Application Development Steps</vt:lpstr>
      <vt:lpstr>VS Plug-Ins For Each Development Step</vt:lpstr>
      <vt:lpstr>VS Plug-Ins For Each Development Step</vt:lpstr>
      <vt:lpstr>VS Plug-Ins For Each Development Step</vt:lpstr>
      <vt:lpstr>VS Plug-Ins For Each Development Step</vt:lpstr>
      <vt:lpstr>VS Plug-Ins For Each Development Step</vt:lpstr>
      <vt:lpstr>VS Plug-Ins For Each Development Step</vt:lpstr>
      <vt:lpstr>Speech Application Development Steps</vt:lpstr>
      <vt:lpstr>Design The Dialog Flow Visual Studio Dialog Workflow Designer</vt:lpstr>
      <vt:lpstr>Dialog Workflow Designer</vt:lpstr>
      <vt:lpstr>Dialog Workflow Designer</vt:lpstr>
      <vt:lpstr>Dialog Workflow Designer</vt:lpstr>
      <vt:lpstr>Dialog Workflow Designer</vt:lpstr>
      <vt:lpstr>Dialog Workflow Designer</vt:lpstr>
      <vt:lpstr>Dialog Workflow Designer</vt:lpstr>
      <vt:lpstr>Dialog Workflow Designer</vt:lpstr>
      <vt:lpstr>Building a Voice Response App</vt:lpstr>
      <vt:lpstr>Key Takeaways In this session you learned about…</vt:lpstr>
      <vt:lpstr>Slide 61</vt:lpstr>
      <vt:lpstr>Resources</vt:lpstr>
      <vt:lpstr>Slide 63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Software Solutions with Microsoft's Unified Communications</dc:title>
  <dc:subject>Unified Communications Launch 2007</dc:subject>
  <dc:creator>&lt;Speaker name here&gt;</dc:creator>
  <dc:description>Template: Created by Slidework LLC
Formatting: Mike Zimmerman, Silver Fox Productions, Inc.
Event Date: 
Event Location: 
Audience:</dc:description>
  <cp:lastModifiedBy>SV Purushothaman</cp:lastModifiedBy>
  <cp:revision>381</cp:revision>
  <dcterms:created xsi:type="dcterms:W3CDTF">2007-07-31T18:24:54Z</dcterms:created>
  <dcterms:modified xsi:type="dcterms:W3CDTF">2007-09-06T15:25:34Z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0x010100AD1C10E894942642BE4C6B9F76EC728F</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