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49"/>
  </p:notesMasterIdLst>
  <p:handoutMasterIdLst>
    <p:handoutMasterId r:id="rId50"/>
  </p:handoutMasterIdLst>
  <p:sldIdLst>
    <p:sldId id="580" r:id="rId2"/>
    <p:sldId id="296" r:id="rId3"/>
    <p:sldId id="524" r:id="rId4"/>
    <p:sldId id="525" r:id="rId5"/>
    <p:sldId id="563" r:id="rId6"/>
    <p:sldId id="554" r:id="rId7"/>
    <p:sldId id="555" r:id="rId8"/>
    <p:sldId id="556" r:id="rId9"/>
    <p:sldId id="557" r:id="rId10"/>
    <p:sldId id="562" r:id="rId11"/>
    <p:sldId id="526" r:id="rId12"/>
    <p:sldId id="527" r:id="rId13"/>
    <p:sldId id="528" r:id="rId14"/>
    <p:sldId id="529" r:id="rId15"/>
    <p:sldId id="574" r:id="rId16"/>
    <p:sldId id="585" r:id="rId17"/>
    <p:sldId id="560" r:id="rId18"/>
    <p:sldId id="564" r:id="rId19"/>
    <p:sldId id="530" r:id="rId20"/>
    <p:sldId id="531" r:id="rId21"/>
    <p:sldId id="584" r:id="rId22"/>
    <p:sldId id="538" r:id="rId23"/>
    <p:sldId id="539" r:id="rId24"/>
    <p:sldId id="570" r:id="rId25"/>
    <p:sldId id="571" r:id="rId26"/>
    <p:sldId id="572" r:id="rId27"/>
    <p:sldId id="583" r:id="rId28"/>
    <p:sldId id="576" r:id="rId29"/>
    <p:sldId id="577" r:id="rId30"/>
    <p:sldId id="540" r:id="rId31"/>
    <p:sldId id="578" r:id="rId32"/>
    <p:sldId id="579" r:id="rId33"/>
    <p:sldId id="575" r:id="rId34"/>
    <p:sldId id="543" r:id="rId35"/>
    <p:sldId id="546" r:id="rId36"/>
    <p:sldId id="547" r:id="rId37"/>
    <p:sldId id="566" r:id="rId38"/>
    <p:sldId id="567" r:id="rId39"/>
    <p:sldId id="568" r:id="rId40"/>
    <p:sldId id="569" r:id="rId41"/>
    <p:sldId id="582" r:id="rId42"/>
    <p:sldId id="565" r:id="rId43"/>
    <p:sldId id="551" r:id="rId44"/>
    <p:sldId id="581" r:id="rId45"/>
    <p:sldId id="553" r:id="rId46"/>
    <p:sldId id="523" r:id="rId47"/>
    <p:sldId id="475" r:id="rId4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B050"/>
    <a:srgbClr val="0000FF"/>
    <a:srgbClr val="FFCC00"/>
    <a:srgbClr val="EF7D71"/>
    <a:srgbClr val="FF6600"/>
    <a:srgbClr val="FFFF99"/>
    <a:srgbClr val="FFFF00"/>
    <a:srgbClr val="EBF7FF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3679" autoAdjust="0"/>
  </p:normalViewPr>
  <p:slideViewPr>
    <p:cSldViewPr snapToGrid="0" snapToObjects="1">
      <p:cViewPr varScale="1">
        <p:scale>
          <a:sx n="99" d="100"/>
          <a:sy n="99" d="100"/>
        </p:scale>
        <p:origin x="-738" y="-84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 snapToGrid="0" snapToObjects="1">
      <p:cViewPr varScale="1">
        <p:scale>
          <a:sx n="70" d="100"/>
          <a:sy n="70" d="100"/>
        </p:scale>
        <p:origin x="-1764" y="-10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8.1934009441978026E-2"/>
          <c:y val="9.1175621136369567E-2"/>
          <c:w val="0.57252444225721788"/>
          <c:h val="0.6789746555118154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平均壓縮比率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Sheet1!$A$2:$A$6</c:f>
              <c:strCache>
                <c:ptCount val="5"/>
                <c:pt idx="0">
                  <c:v>&lt;100GB</c:v>
                </c:pt>
                <c:pt idx="1">
                  <c:v>&lt;10GB</c:v>
                </c:pt>
                <c:pt idx="2">
                  <c:v>&lt;1GB</c:v>
                </c:pt>
                <c:pt idx="3">
                  <c:v>&lt;100MB</c:v>
                </c:pt>
                <c:pt idx="4">
                  <c:v>&lt;10MB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5.14</c:v>
                </c:pt>
                <c:pt idx="1">
                  <c:v>5.35</c:v>
                </c:pt>
                <c:pt idx="2">
                  <c:v>5.6199999999999966</c:v>
                </c:pt>
                <c:pt idx="3">
                  <c:v>5.18</c:v>
                </c:pt>
                <c:pt idx="4">
                  <c:v>6.75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平均備份時間比率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Sheet1!$A$2:$A$6</c:f>
              <c:strCache>
                <c:ptCount val="5"/>
                <c:pt idx="0">
                  <c:v>&lt;100GB</c:v>
                </c:pt>
                <c:pt idx="1">
                  <c:v>&lt;10GB</c:v>
                </c:pt>
                <c:pt idx="2">
                  <c:v>&lt;1GB</c:v>
                </c:pt>
                <c:pt idx="3">
                  <c:v>&lt;100MB</c:v>
                </c:pt>
                <c:pt idx="4">
                  <c:v>&lt;10MB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2.3099999999999987</c:v>
                </c:pt>
                <c:pt idx="1">
                  <c:v>2.0699999999999998</c:v>
                </c:pt>
                <c:pt idx="2">
                  <c:v>2.1</c:v>
                </c:pt>
                <c:pt idx="3">
                  <c:v>1.7000000000000002</c:v>
                </c:pt>
                <c:pt idx="4">
                  <c:v>1.42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平均還原時間比率</c:v>
                </c:pt>
              </c:strCache>
            </c:strRef>
          </c:tx>
          <c:spPr>
            <a:solidFill>
              <a:srgbClr val="EF7D71"/>
            </a:solidFill>
          </c:spPr>
          <c:cat>
            <c:strRef>
              <c:f>Sheet1!$A$2:$A$6</c:f>
              <c:strCache>
                <c:ptCount val="5"/>
                <c:pt idx="0">
                  <c:v>&lt;100GB</c:v>
                </c:pt>
                <c:pt idx="1">
                  <c:v>&lt;10GB</c:v>
                </c:pt>
                <c:pt idx="2">
                  <c:v>&lt;1GB</c:v>
                </c:pt>
                <c:pt idx="3">
                  <c:v>&lt;100MB</c:v>
                </c:pt>
                <c:pt idx="4">
                  <c:v>&lt;10MB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1.48</c:v>
                </c:pt>
                <c:pt idx="1">
                  <c:v>1.46</c:v>
                </c:pt>
                <c:pt idx="2">
                  <c:v>1.3900000000000001</c:v>
                </c:pt>
                <c:pt idx="3">
                  <c:v>1.1700000000000021</c:v>
                </c:pt>
                <c:pt idx="4">
                  <c:v>1.04</c:v>
                </c:pt>
              </c:numCache>
            </c:numRef>
          </c:val>
        </c:ser>
        <c:axId val="133781760"/>
        <c:axId val="133787648"/>
      </c:barChart>
      <c:catAx>
        <c:axId val="1337817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zh-TW"/>
          </a:p>
        </c:txPr>
        <c:crossAx val="133787648"/>
        <c:crosses val="autoZero"/>
        <c:auto val="1"/>
        <c:lblAlgn val="ctr"/>
        <c:lblOffset val="100"/>
      </c:catAx>
      <c:valAx>
        <c:axId val="133787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>
                <a:solidFill>
                  <a:schemeClr val="bg1"/>
                </a:solidFill>
              </a:defRPr>
            </a:pPr>
            <a:endParaRPr lang="zh-TW"/>
          </a:p>
        </c:txPr>
        <c:crossAx val="1337817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US" baseline="0">
                <a:solidFill>
                  <a:schemeClr val="bg1"/>
                </a:solidFill>
                <a:ea typeface="微軟正黑體" pitchFamily="34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lang="en-US" baseline="0">
                <a:solidFill>
                  <a:schemeClr val="bg1"/>
                </a:solidFill>
                <a:ea typeface="微軟正黑體" pitchFamily="34" charset="-120"/>
              </a:defRPr>
            </a:pPr>
            <a:endParaRPr lang="zh-TW"/>
          </a:p>
        </c:txPr>
      </c:legendEntry>
      <c:legendEntry>
        <c:idx val="2"/>
        <c:txPr>
          <a:bodyPr/>
          <a:lstStyle/>
          <a:p>
            <a:pPr>
              <a:defRPr lang="en-US" baseline="0">
                <a:solidFill>
                  <a:schemeClr val="bg1"/>
                </a:solidFill>
                <a:ea typeface="微軟正黑體" pitchFamily="34" charset="-120"/>
              </a:defRPr>
            </a:pPr>
            <a:endParaRPr lang="zh-TW"/>
          </a:p>
        </c:txPr>
      </c:legendEntry>
      <c:txPr>
        <a:bodyPr/>
        <a:lstStyle/>
        <a:p>
          <a:pPr>
            <a:defRPr lang="en-US"/>
          </a:pPr>
          <a:endParaRPr lang="zh-TW"/>
        </a:p>
      </c:txPr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37168-8C48-41F4-A2F2-59E07D22F316}" type="doc">
      <dgm:prSet loTypeId="urn:microsoft.com/office/officeart/2005/8/layout/radial2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01C43456-49BB-4B4B-9A4E-3EBC1F5D4A16}">
      <dgm:prSet custT="1"/>
      <dgm:spPr>
        <a:solidFill>
          <a:srgbClr val="92D050"/>
        </a:solidFill>
        <a:effectLst/>
      </dgm:spPr>
      <dgm:t>
        <a:bodyPr/>
        <a:lstStyle/>
        <a:p>
          <a:pPr rtl="0"/>
          <a:r>
            <a:rPr lang="zh-TW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保護資料庫的檔案（*</a:t>
          </a:r>
          <a:r>
            <a:rPr lang="en-US" altLang="zh-TW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en-US" altLang="zh-TW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mdf</a:t>
          </a:r>
          <a:r>
            <a:rPr lang="zh-TW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、*</a:t>
          </a:r>
          <a:r>
            <a:rPr lang="en-US" altLang="zh-TW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.</a:t>
          </a:r>
          <a:r>
            <a:rPr lang="en-US" altLang="zh-TW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ldf</a:t>
          </a:r>
          <a:r>
            <a:rPr lang="zh-TW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）</a:t>
          </a:r>
          <a:endParaRPr lang="en-GB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72E31CC-753D-4741-AB12-D9140E353118}" type="parTrans" cxnId="{EAA62813-402F-4A32-844C-852D03A7F41F}">
      <dgm:prSet/>
      <dgm:spPr>
        <a:effectLst/>
      </dgm:spPr>
      <dgm:t>
        <a:bodyPr/>
        <a:lstStyle/>
        <a:p>
          <a:endParaRPr lang="en-GB"/>
        </a:p>
      </dgm:t>
    </dgm:pt>
    <dgm:pt modelId="{050EB994-60F2-4D54-B283-BB0DA3BD1020}" type="sibTrans" cxnId="{EAA62813-402F-4A32-844C-852D03A7F41F}">
      <dgm:prSet/>
      <dgm:spPr/>
      <dgm:t>
        <a:bodyPr/>
        <a:lstStyle/>
        <a:p>
          <a:endParaRPr lang="en-GB"/>
        </a:p>
      </dgm:t>
    </dgm:pt>
    <dgm:pt modelId="{21BFED6F-70EB-42B4-BD10-4F9C9D8C8CD9}">
      <dgm:prSet custT="1"/>
      <dgm:spPr>
        <a:solidFill>
          <a:srgbClr val="0070C0"/>
        </a:solidFill>
        <a:effectLst/>
      </dgm:spPr>
      <dgm:t>
        <a:bodyPr/>
        <a:lstStyle/>
        <a:p>
          <a:pPr rtl="0"/>
          <a:r>
            <a:rPr lang="zh-TW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卸離、附加資料庫</a:t>
          </a:r>
          <a:endParaRPr lang="en-GB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A54DA3-0F90-4E78-9EA2-DDBD46D77455}" type="parTrans" cxnId="{6688D06B-B4F0-4A83-A146-E739CD5282F7}">
      <dgm:prSet/>
      <dgm:spPr>
        <a:effectLst/>
      </dgm:spPr>
      <dgm:t>
        <a:bodyPr/>
        <a:lstStyle/>
        <a:p>
          <a:endParaRPr lang="en-GB"/>
        </a:p>
      </dgm:t>
    </dgm:pt>
    <dgm:pt modelId="{83D367D6-E42E-4C66-8B0F-213739D1E3B1}" type="sibTrans" cxnId="{6688D06B-B4F0-4A83-A146-E739CD5282F7}">
      <dgm:prSet/>
      <dgm:spPr/>
      <dgm:t>
        <a:bodyPr/>
        <a:lstStyle/>
        <a:p>
          <a:endParaRPr lang="en-GB"/>
        </a:p>
      </dgm:t>
    </dgm:pt>
    <dgm:pt modelId="{052E0CB8-0156-4F61-B29A-C04CA93E3A48}">
      <dgm:prSet custT="1"/>
      <dgm:spPr>
        <a:solidFill>
          <a:srgbClr val="0000FF"/>
        </a:solidFill>
        <a:effectLst/>
      </dgm:spPr>
      <dgm:t>
        <a:bodyPr/>
        <a:lstStyle/>
        <a:p>
          <a:pPr rtl="0"/>
          <a:r>
            <a:rPr lang="zh-TW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未經授權取得備份檔案</a:t>
          </a:r>
          <a:endParaRPr lang="en-GB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5D6ABE-DECC-4580-8B52-EE7E193471D5}" type="parTrans" cxnId="{A2E6856B-9083-4590-832C-B2F958A282C8}">
      <dgm:prSet/>
      <dgm:spPr>
        <a:effectLst/>
      </dgm:spPr>
      <dgm:t>
        <a:bodyPr/>
        <a:lstStyle/>
        <a:p>
          <a:endParaRPr lang="en-GB"/>
        </a:p>
      </dgm:t>
    </dgm:pt>
    <dgm:pt modelId="{B51048D3-9DE2-4D3F-B86E-9CC3D6911740}" type="sibTrans" cxnId="{A2E6856B-9083-4590-832C-B2F958A282C8}">
      <dgm:prSet/>
      <dgm:spPr/>
      <dgm:t>
        <a:bodyPr/>
        <a:lstStyle/>
        <a:p>
          <a:endParaRPr lang="en-GB"/>
        </a:p>
      </dgm:t>
    </dgm:pt>
    <dgm:pt modelId="{C62488B0-C240-4247-976E-CABF65E2D1EB}" type="pres">
      <dgm:prSet presAssocID="{DB337168-8C48-41F4-A2F2-59E07D22F3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DD79A-2369-4AD7-AE14-A9C049E4632C}" type="pres">
      <dgm:prSet presAssocID="{DB337168-8C48-41F4-A2F2-59E07D22F316}" presName="cycle" presStyleCnt="0"/>
      <dgm:spPr/>
      <dgm:t>
        <a:bodyPr/>
        <a:lstStyle/>
        <a:p>
          <a:endParaRPr lang="en-US"/>
        </a:p>
      </dgm:t>
    </dgm:pt>
    <dgm:pt modelId="{840EA7FA-B204-4518-A583-CA43F0E7B69A}" type="pres">
      <dgm:prSet presAssocID="{DB337168-8C48-41F4-A2F2-59E07D22F316}" presName="centerShape" presStyleCnt="0"/>
      <dgm:spPr/>
      <dgm:t>
        <a:bodyPr/>
        <a:lstStyle/>
        <a:p>
          <a:endParaRPr lang="en-US"/>
        </a:p>
      </dgm:t>
    </dgm:pt>
    <dgm:pt modelId="{E7B85412-41CA-4E3D-BF14-F2D5D46244D4}" type="pres">
      <dgm:prSet presAssocID="{DB337168-8C48-41F4-A2F2-59E07D22F316}" presName="connSite" presStyleLbl="node1" presStyleIdx="0" presStyleCnt="4"/>
      <dgm:spPr/>
      <dgm:t>
        <a:bodyPr/>
        <a:lstStyle/>
        <a:p>
          <a:endParaRPr lang="en-US"/>
        </a:p>
      </dgm:t>
    </dgm:pt>
    <dgm:pt modelId="{063DA7BD-80C8-4CAA-BF46-E6198B9086DB}" type="pres">
      <dgm:prSet presAssocID="{DB337168-8C48-41F4-A2F2-59E07D22F316}" presName="visible" presStyleLbl="node1" presStyleIdx="0" presStyleCnt="4" custLinFactNeighborX="46604" custLinFactNeighborY="-7332"/>
      <dgm:spPr>
        <a:solidFill>
          <a:srgbClr val="FFCC00"/>
        </a:solidFill>
        <a:effectLst/>
      </dgm:spPr>
      <dgm:t>
        <a:bodyPr/>
        <a:lstStyle/>
        <a:p>
          <a:endParaRPr lang="en-US"/>
        </a:p>
      </dgm:t>
    </dgm:pt>
    <dgm:pt modelId="{59233130-BADC-496D-8648-E123762E1D14}" type="pres">
      <dgm:prSet presAssocID="{C72E31CC-753D-4741-AB12-D9140E353118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331032B-1C45-40D5-B976-7797CEDE1C76}" type="pres">
      <dgm:prSet presAssocID="{01C43456-49BB-4B4B-9A4E-3EBC1F5D4A16}" presName="node" presStyleCnt="0"/>
      <dgm:spPr/>
      <dgm:t>
        <a:bodyPr/>
        <a:lstStyle/>
        <a:p>
          <a:endParaRPr lang="en-US"/>
        </a:p>
      </dgm:t>
    </dgm:pt>
    <dgm:pt modelId="{B5AD34A3-177D-4D2F-BC08-0319987C92C8}" type="pres">
      <dgm:prSet presAssocID="{01C43456-49BB-4B4B-9A4E-3EBC1F5D4A16}" presName="parentNode" presStyleLbl="node1" presStyleIdx="1" presStyleCnt="4" custScaleX="123412" custScaleY="123412" custLinFactX="357" custLinFactNeighborX="100000" custLinFactNeighborY="209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0A85E-B5C4-49A1-93F4-ED0FE53A3ADD}" type="pres">
      <dgm:prSet presAssocID="{01C43456-49BB-4B4B-9A4E-3EBC1F5D4A1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25C66-26C0-41C5-8EF5-73B9F9F328AD}" type="pres">
      <dgm:prSet presAssocID="{E9A54DA3-0F90-4E78-9EA2-DDBD46D7745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167294D-77A8-42F3-B953-BA2083D2512E}" type="pres">
      <dgm:prSet presAssocID="{21BFED6F-70EB-42B4-BD10-4F9C9D8C8CD9}" presName="node" presStyleCnt="0"/>
      <dgm:spPr/>
      <dgm:t>
        <a:bodyPr/>
        <a:lstStyle/>
        <a:p>
          <a:endParaRPr lang="en-US"/>
        </a:p>
      </dgm:t>
    </dgm:pt>
    <dgm:pt modelId="{7C88B8BC-2C43-4937-97FF-327305E5829F}" type="pres">
      <dgm:prSet presAssocID="{21BFED6F-70EB-42B4-BD10-4F9C9D8C8CD9}" presName="parentNode" presStyleLbl="node1" presStyleIdx="2" presStyleCnt="4" custScaleX="123412" custScaleY="123412" custLinFactNeighborX="66361" custLinFactNeighborY="89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FA75-5E72-4656-B9B5-01A51B0E03AD}" type="pres">
      <dgm:prSet presAssocID="{21BFED6F-70EB-42B4-BD10-4F9C9D8C8C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34E7-9165-4EE1-B61B-A1BB4CD00F10}" type="pres">
      <dgm:prSet presAssocID="{395D6ABE-DECC-4580-8B52-EE7E193471D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2EA1955-8ECF-4CF5-8040-5D143287DA01}" type="pres">
      <dgm:prSet presAssocID="{052E0CB8-0156-4F61-B29A-C04CA93E3A48}" presName="node" presStyleCnt="0"/>
      <dgm:spPr/>
      <dgm:t>
        <a:bodyPr/>
        <a:lstStyle/>
        <a:p>
          <a:endParaRPr lang="en-US"/>
        </a:p>
      </dgm:t>
    </dgm:pt>
    <dgm:pt modelId="{615E7C9E-3778-4197-BBA9-EABD408D1718}" type="pres">
      <dgm:prSet presAssocID="{052E0CB8-0156-4F61-B29A-C04CA93E3A48}" presName="parentNode" presStyleLbl="node1" presStyleIdx="3" presStyleCnt="4" custScaleX="123412" custScaleY="123412" custLinFactX="100000" custLinFactY="-39655" custLinFactNeighborX="12832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5DFC-CE4D-488F-BF28-F8BAF39CF55F}" type="pres">
      <dgm:prSet presAssocID="{052E0CB8-0156-4F61-B29A-C04CA93E3A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B6D6A2-C35F-4657-8E15-89D008019203}" type="presOf" srcId="{21BFED6F-70EB-42B4-BD10-4F9C9D8C8CD9}" destId="{7C88B8BC-2C43-4937-97FF-327305E5829F}" srcOrd="0" destOrd="0" presId="urn:microsoft.com/office/officeart/2005/8/layout/radial2"/>
    <dgm:cxn modelId="{82E2B5D0-C88F-4160-98C2-8A8C55E8ECA2}" type="presOf" srcId="{DB337168-8C48-41F4-A2F2-59E07D22F316}" destId="{C62488B0-C240-4247-976E-CABF65E2D1EB}" srcOrd="0" destOrd="0" presId="urn:microsoft.com/office/officeart/2005/8/layout/radial2"/>
    <dgm:cxn modelId="{C9404923-C964-4836-81C0-2C8D87A74AEA}" type="presOf" srcId="{052E0CB8-0156-4F61-B29A-C04CA93E3A48}" destId="{615E7C9E-3778-4197-BBA9-EABD408D1718}" srcOrd="0" destOrd="0" presId="urn:microsoft.com/office/officeart/2005/8/layout/radial2"/>
    <dgm:cxn modelId="{1C8942F8-433E-438B-A1E6-173A9AB8A0B9}" type="presOf" srcId="{395D6ABE-DECC-4580-8B52-EE7E193471D5}" destId="{F06534E7-9165-4EE1-B61B-A1BB4CD00F10}" srcOrd="0" destOrd="0" presId="urn:microsoft.com/office/officeart/2005/8/layout/radial2"/>
    <dgm:cxn modelId="{A2E6856B-9083-4590-832C-B2F958A282C8}" srcId="{DB337168-8C48-41F4-A2F2-59E07D22F316}" destId="{052E0CB8-0156-4F61-B29A-C04CA93E3A48}" srcOrd="2" destOrd="0" parTransId="{395D6ABE-DECC-4580-8B52-EE7E193471D5}" sibTransId="{B51048D3-9DE2-4D3F-B86E-9CC3D6911740}"/>
    <dgm:cxn modelId="{424EF168-E67A-42EA-AB88-4573EA09D463}" type="presOf" srcId="{01C43456-49BB-4B4B-9A4E-3EBC1F5D4A16}" destId="{B5AD34A3-177D-4D2F-BC08-0319987C92C8}" srcOrd="0" destOrd="0" presId="urn:microsoft.com/office/officeart/2005/8/layout/radial2"/>
    <dgm:cxn modelId="{EAA62813-402F-4A32-844C-852D03A7F41F}" srcId="{DB337168-8C48-41F4-A2F2-59E07D22F316}" destId="{01C43456-49BB-4B4B-9A4E-3EBC1F5D4A16}" srcOrd="0" destOrd="0" parTransId="{C72E31CC-753D-4741-AB12-D9140E353118}" sibTransId="{050EB994-60F2-4D54-B283-BB0DA3BD1020}"/>
    <dgm:cxn modelId="{DD199A4C-0973-4FC1-8B58-B0C0C8029544}" type="presOf" srcId="{C72E31CC-753D-4741-AB12-D9140E353118}" destId="{59233130-BADC-496D-8648-E123762E1D14}" srcOrd="0" destOrd="0" presId="urn:microsoft.com/office/officeart/2005/8/layout/radial2"/>
    <dgm:cxn modelId="{A5AE36C7-F56E-42FF-9453-06D21778F4D8}" type="presOf" srcId="{E9A54DA3-0F90-4E78-9EA2-DDBD46D77455}" destId="{B5225C66-26C0-41C5-8EF5-73B9F9F328AD}" srcOrd="0" destOrd="0" presId="urn:microsoft.com/office/officeart/2005/8/layout/radial2"/>
    <dgm:cxn modelId="{6688D06B-B4F0-4A83-A146-E739CD5282F7}" srcId="{DB337168-8C48-41F4-A2F2-59E07D22F316}" destId="{21BFED6F-70EB-42B4-BD10-4F9C9D8C8CD9}" srcOrd="1" destOrd="0" parTransId="{E9A54DA3-0F90-4E78-9EA2-DDBD46D77455}" sibTransId="{83D367D6-E42E-4C66-8B0F-213739D1E3B1}"/>
    <dgm:cxn modelId="{F1C158F6-8D8F-4245-BA16-5F1AADD53BAD}" type="presParOf" srcId="{C62488B0-C240-4247-976E-CABF65E2D1EB}" destId="{CE2DD79A-2369-4AD7-AE14-A9C049E4632C}" srcOrd="0" destOrd="0" presId="urn:microsoft.com/office/officeart/2005/8/layout/radial2"/>
    <dgm:cxn modelId="{666FA7B7-6A2E-4DDB-AC2C-6BCF69E5C70A}" type="presParOf" srcId="{CE2DD79A-2369-4AD7-AE14-A9C049E4632C}" destId="{840EA7FA-B204-4518-A583-CA43F0E7B69A}" srcOrd="0" destOrd="0" presId="urn:microsoft.com/office/officeart/2005/8/layout/radial2"/>
    <dgm:cxn modelId="{4AC7E54D-D3A8-460B-A5ED-C4F0B3C201C9}" type="presParOf" srcId="{840EA7FA-B204-4518-A583-CA43F0E7B69A}" destId="{E7B85412-41CA-4E3D-BF14-F2D5D46244D4}" srcOrd="0" destOrd="0" presId="urn:microsoft.com/office/officeart/2005/8/layout/radial2"/>
    <dgm:cxn modelId="{F15FFDF5-E238-46CB-837E-6DDD9A905A49}" type="presParOf" srcId="{840EA7FA-B204-4518-A583-CA43F0E7B69A}" destId="{063DA7BD-80C8-4CAA-BF46-E6198B9086DB}" srcOrd="1" destOrd="0" presId="urn:microsoft.com/office/officeart/2005/8/layout/radial2"/>
    <dgm:cxn modelId="{D097B61D-355A-4F47-9B2D-F71C47B84B9D}" type="presParOf" srcId="{CE2DD79A-2369-4AD7-AE14-A9C049E4632C}" destId="{59233130-BADC-496D-8648-E123762E1D14}" srcOrd="1" destOrd="0" presId="urn:microsoft.com/office/officeart/2005/8/layout/radial2"/>
    <dgm:cxn modelId="{5375669E-E616-4772-907B-821DCF7B73EB}" type="presParOf" srcId="{CE2DD79A-2369-4AD7-AE14-A9C049E4632C}" destId="{B331032B-1C45-40D5-B976-7797CEDE1C76}" srcOrd="2" destOrd="0" presId="urn:microsoft.com/office/officeart/2005/8/layout/radial2"/>
    <dgm:cxn modelId="{171B7AAA-9D04-4F1B-A442-43FF70D9056C}" type="presParOf" srcId="{B331032B-1C45-40D5-B976-7797CEDE1C76}" destId="{B5AD34A3-177D-4D2F-BC08-0319987C92C8}" srcOrd="0" destOrd="0" presId="urn:microsoft.com/office/officeart/2005/8/layout/radial2"/>
    <dgm:cxn modelId="{0287DF54-CC25-4648-9A0A-14D470E9CDDA}" type="presParOf" srcId="{B331032B-1C45-40D5-B976-7797CEDE1C76}" destId="{E730A85E-B5C4-49A1-93F4-ED0FE53A3ADD}" srcOrd="1" destOrd="0" presId="urn:microsoft.com/office/officeart/2005/8/layout/radial2"/>
    <dgm:cxn modelId="{5F705EEE-36CE-470A-8652-22A9AD18C218}" type="presParOf" srcId="{CE2DD79A-2369-4AD7-AE14-A9C049E4632C}" destId="{B5225C66-26C0-41C5-8EF5-73B9F9F328AD}" srcOrd="3" destOrd="0" presId="urn:microsoft.com/office/officeart/2005/8/layout/radial2"/>
    <dgm:cxn modelId="{6B34CC20-DF12-42B8-AE4A-E78879C841A8}" type="presParOf" srcId="{CE2DD79A-2369-4AD7-AE14-A9C049E4632C}" destId="{0167294D-77A8-42F3-B953-BA2083D2512E}" srcOrd="4" destOrd="0" presId="urn:microsoft.com/office/officeart/2005/8/layout/radial2"/>
    <dgm:cxn modelId="{C6BDB9DE-2469-4861-A61E-0C56C123CBBC}" type="presParOf" srcId="{0167294D-77A8-42F3-B953-BA2083D2512E}" destId="{7C88B8BC-2C43-4937-97FF-327305E5829F}" srcOrd="0" destOrd="0" presId="urn:microsoft.com/office/officeart/2005/8/layout/radial2"/>
    <dgm:cxn modelId="{91371D85-788E-45CC-9A6D-0D634B520619}" type="presParOf" srcId="{0167294D-77A8-42F3-B953-BA2083D2512E}" destId="{111EFA75-5E72-4656-B9B5-01A51B0E03AD}" srcOrd="1" destOrd="0" presId="urn:microsoft.com/office/officeart/2005/8/layout/radial2"/>
    <dgm:cxn modelId="{D1E03ADF-D355-43D0-8910-2EB76E5C8D2A}" type="presParOf" srcId="{CE2DD79A-2369-4AD7-AE14-A9C049E4632C}" destId="{F06534E7-9165-4EE1-B61B-A1BB4CD00F10}" srcOrd="5" destOrd="0" presId="urn:microsoft.com/office/officeart/2005/8/layout/radial2"/>
    <dgm:cxn modelId="{E6755821-73F7-4BD1-8129-72808F0D9F70}" type="presParOf" srcId="{CE2DD79A-2369-4AD7-AE14-A9C049E4632C}" destId="{C2EA1955-8ECF-4CF5-8040-5D143287DA01}" srcOrd="6" destOrd="0" presId="urn:microsoft.com/office/officeart/2005/8/layout/radial2"/>
    <dgm:cxn modelId="{EF5B0ADE-E59C-4346-B487-546412EFF152}" type="presParOf" srcId="{C2EA1955-8ECF-4CF5-8040-5D143287DA01}" destId="{615E7C9E-3778-4197-BBA9-EABD408D1718}" srcOrd="0" destOrd="0" presId="urn:microsoft.com/office/officeart/2005/8/layout/radial2"/>
    <dgm:cxn modelId="{407F26A9-9701-448C-94EB-84967ADADF8B}" type="presParOf" srcId="{C2EA1955-8ECF-4CF5-8040-5D143287DA01}" destId="{57FF5DFC-CE4D-488F-BF28-F8BAF39CF55F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defRPr/>
            </a:pPr>
            <a:fld id="{5D483F83-5261-4958-A72D-81FC5AE7F283}" type="slidenum">
              <a:rPr lang="zh-TW" altLang="en-US" sz="1200" b="1"/>
              <a:pPr algn="r" defTabSz="927100">
                <a:defRPr/>
              </a:pPr>
              <a:t>‹#›</a:t>
            </a:fld>
            <a:endParaRPr lang="en-US" altLang="zh-TW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defRPr/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>
              <a:defRPr/>
            </a:pPr>
            <a:r>
              <a:rPr lang="en-US" altLang="zh-TW" sz="1600" b="1"/>
              <a:t>TNTx-xx</a:t>
            </a:r>
            <a:endParaRPr lang="en-US" altLang="zh-TW" sz="3200" b="1">
              <a:solidFill>
                <a:schemeClr val="accent1"/>
              </a:solidFill>
            </a:endParaRPr>
          </a:p>
        </p:txBody>
      </p:sp>
      <p:pic>
        <p:nvPicPr>
          <p:cNvPr id="13317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15E907F-04A5-480A-8B36-C2BF67AEB1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  <a:defRPr/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7175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BE52D-9B1E-40C7-B36E-F820E31DCD19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92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0DC1D-3998-41DD-BCA6-C1C1E4809B0A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02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5B882-4077-42B8-B4C5-05202F7F08A1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63626-117F-4558-BFB5-61945BC65180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22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zh-TW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907F-04A5-480A-8B36-C2BF67AEB159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ea typeface="微軟正黑體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ea typeface="微軟正黑體" pitchFamily="34" charset="-120"/>
              </a:defRPr>
            </a:lvl1pPr>
            <a:lvl2pPr>
              <a:defRPr baseline="0">
                <a:ea typeface="微軟正黑體" pitchFamily="34" charset="-120"/>
              </a:defRPr>
            </a:lvl2pPr>
            <a:lvl3pPr>
              <a:defRPr baseline="0">
                <a:ea typeface="微軟正黑體" pitchFamily="34" charset="-120"/>
              </a:defRPr>
            </a:lvl3pPr>
            <a:lvl4pPr>
              <a:defRPr baseline="0">
                <a:ea typeface="微軟正黑體" pitchFamily="34" charset="-120"/>
              </a:defRPr>
            </a:lvl4pPr>
            <a:lvl5pPr>
              <a:defRPr baseline="0"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ea typeface="微軟正黑體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>
                <a:ea typeface="微軟正黑體" pitchFamily="34" charset="-120"/>
              </a:defRPr>
            </a:lvl1pPr>
            <a:lvl2pPr>
              <a:defRPr sz="2400">
                <a:ea typeface="微軟正黑體" pitchFamily="34" charset="-120"/>
              </a:defRPr>
            </a:lvl2pPr>
            <a:lvl3pPr>
              <a:defRPr sz="2000">
                <a:ea typeface="微軟正黑體" pitchFamily="34" charset="-120"/>
              </a:defRPr>
            </a:lvl3pPr>
            <a:lvl4pPr>
              <a:defRPr sz="1800" baseline="0">
                <a:ea typeface="微軟正黑體" pitchFamily="34" charset="-12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 baseline="0">
                <a:ea typeface="微軟正黑體" pitchFamily="34" charset="-120"/>
              </a:defRPr>
            </a:lvl1pPr>
            <a:lvl2pPr>
              <a:defRPr sz="2400" baseline="0">
                <a:ea typeface="微軟正黑體" pitchFamily="34" charset="-120"/>
              </a:defRPr>
            </a:lvl2pPr>
            <a:lvl3pPr>
              <a:defRPr sz="2000" baseline="0">
                <a:ea typeface="微軟正黑體" pitchFamily="34" charset="-120"/>
              </a:defRPr>
            </a:lvl3pPr>
            <a:lvl4pPr>
              <a:defRPr sz="1800" baseline="0">
                <a:ea typeface="微軟正黑體" pitchFamily="34" charset="-120"/>
              </a:defRPr>
            </a:lvl4pPr>
            <a:lvl5pPr>
              <a:defRPr sz="1800" baseline="0"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ea typeface="微軟正黑體" pitchFamily="34" charset="-120"/>
              </a:defRPr>
            </a:lvl1pPr>
            <a:lvl2pPr>
              <a:defRPr sz="2000" baseline="0">
                <a:ea typeface="微軟正黑體" pitchFamily="34" charset="-120"/>
              </a:defRPr>
            </a:lvl2pPr>
            <a:lvl3pPr>
              <a:defRPr sz="1800" baseline="0">
                <a:ea typeface="微軟正黑體" pitchFamily="34" charset="-120"/>
              </a:defRPr>
            </a:lvl3pPr>
            <a:lvl4pPr>
              <a:defRPr sz="1600" baseline="0">
                <a:ea typeface="微軟正黑體" pitchFamily="34" charset="-120"/>
              </a:defRPr>
            </a:lvl4pPr>
            <a:lvl5pPr>
              <a:defRPr sz="1600" baseline="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ea typeface="微軟正黑體" pitchFamily="34" charset="-120"/>
              </a:defRPr>
            </a:lvl1pPr>
            <a:lvl2pPr>
              <a:defRPr sz="2000" baseline="0">
                <a:ea typeface="微軟正黑體" pitchFamily="34" charset="-120"/>
              </a:defRPr>
            </a:lvl2pPr>
            <a:lvl3pPr>
              <a:defRPr sz="1800" baseline="0">
                <a:ea typeface="微軟正黑體" pitchFamily="34" charset="-120"/>
              </a:defRPr>
            </a:lvl3pPr>
            <a:lvl4pPr>
              <a:defRPr sz="1600" baseline="0">
                <a:ea typeface="微軟正黑體" pitchFamily="34" charset="-120"/>
              </a:defRPr>
            </a:lvl4pPr>
            <a:lvl5pPr>
              <a:defRPr sz="1600" baseline="0"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031" name="Picture 7" descr="TechNet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6.png"/><Relationship Id="rId7" Type="http://schemas.openxmlformats.org/officeDocument/2006/relationships/image" Target="../media/image69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7.png"/><Relationship Id="rId5" Type="http://schemas.openxmlformats.org/officeDocument/2006/relationships/image" Target="../media/image76.png"/><Relationship Id="rId10" Type="http://schemas.openxmlformats.org/officeDocument/2006/relationships/image" Target="../media/image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7.png"/><Relationship Id="rId5" Type="http://schemas.openxmlformats.org/officeDocument/2006/relationships/image" Target="../media/image95.png"/><Relationship Id="rId10" Type="http://schemas.openxmlformats.org/officeDocument/2006/relationships/image" Target="../media/image6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diagramData" Target="../diagrams/data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37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11" Type="http://schemas.openxmlformats.org/officeDocument/2006/relationships/image" Target="../media/image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34.png"/><Relationship Id="rId5" Type="http://schemas.openxmlformats.org/officeDocument/2006/relationships/hyperlink" Target="http://en.wikipedia.org/wiki/Image:Windows_PowerShell_icon.pn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3651885" y="4673420"/>
            <a:ext cx="53247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陳俊宇</a:t>
            </a:r>
          </a:p>
          <a:p>
            <a:r>
              <a:rPr lang="zh-TW" alt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恆逸教育訓練中心、</a:t>
            </a:r>
            <a:r>
              <a:rPr lang="en-GB" altLang="zh-TW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MVP</a:t>
            </a:r>
          </a:p>
          <a:p>
            <a:r>
              <a:rPr lang="en-GB" altLang="zh-TW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http://sharedderrick.blogspot.com/</a:t>
            </a:r>
            <a:endParaRPr lang="en-GB" altLang="zh-TW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15425" cy="2614612"/>
          </a:xfrm>
        </p:spPr>
        <p:txBody>
          <a:bodyPr/>
          <a:lstStyle/>
          <a:p>
            <a:pPr eaLnBrk="1" hangingPunct="1"/>
            <a:r>
              <a:rPr lang="en-US" altLang="zh-TW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Times New Roman" pitchFamily="18" charset="0"/>
              </a:rPr>
              <a:t>Microsoft SQL Server 2008 </a:t>
            </a:r>
            <a:r>
              <a:rPr lang="zh-TW" alt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Times New Roman" pitchFamily="18" charset="0"/>
              </a:rPr>
              <a:t>關鍵任務大精進</a:t>
            </a:r>
            <a:endParaRPr lang="en-US" altLang="zh-TW" sz="4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076" name="Picture 1" descr="\\eventsql\dvd27\Clip_Installer\DVD_ART\BoxShots_Logos\SQL Server 2008\SQL Server 2008 Logo 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5087" y="2883049"/>
            <a:ext cx="4448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輕鬆地設定管理原則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544299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企業期望自訂所需的管理原則，舉例來說：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禁用某些功能、標準作業程序、物件命名原則、安全規範、物件設計規範（例如：資料表、預存函數、使用者自訂函數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）等等。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若是要進一步管理 </a:t>
            </a:r>
            <a:r>
              <a:rPr lang="en-US" altLang="zh-TW" dirty="0" smtClean="0"/>
              <a:t>SQL Server</a:t>
            </a:r>
            <a:r>
              <a:rPr lang="zh-TW" altLang="en-US" dirty="0" smtClean="0"/>
              <a:t>時：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先前版本：</a:t>
            </a:r>
            <a:endParaRPr lang="en-US" altLang="zh-TW" dirty="0" smtClean="0"/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自行撰寫 </a:t>
            </a:r>
            <a:r>
              <a:rPr lang="en-US" altLang="zh-TW" dirty="0" smtClean="0"/>
              <a:t>T-SQL</a:t>
            </a:r>
            <a:r>
              <a:rPr lang="zh-TW" altLang="en-US" dirty="0" smtClean="0"/>
              <a:t>或是 </a:t>
            </a:r>
            <a:r>
              <a:rPr lang="en-US" altLang="zh-TW" dirty="0" smtClean="0"/>
              <a:t>SMO </a:t>
            </a:r>
            <a:r>
              <a:rPr lang="zh-TW" altLang="en-US" dirty="0" smtClean="0"/>
              <a:t>程式來處理。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面臨到許多問題，例如：</a:t>
            </a:r>
            <a:endParaRPr lang="en-US" altLang="zh-TW" dirty="0" smtClean="0"/>
          </a:p>
          <a:p>
            <a:pPr lvl="3">
              <a:buFont typeface="Wingdings" pitchFamily="2" charset="2"/>
              <a:buChar char="l"/>
            </a:pPr>
            <a:r>
              <a:rPr lang="zh-TW" altLang="en-US" dirty="0" smtClean="0"/>
              <a:t>自行撰寫程式所帶來額外的管理負擔。</a:t>
            </a:r>
            <a:endParaRPr lang="en-US" altLang="zh-TW" dirty="0" smtClean="0"/>
          </a:p>
          <a:p>
            <a:pPr lvl="3">
              <a:buFont typeface="Wingdings" pitchFamily="2" charset="2"/>
              <a:buChar char="l"/>
            </a:pPr>
            <a:r>
              <a:rPr lang="zh-TW" altLang="en-US" dirty="0" smtClean="0"/>
              <a:t>在部署管理程式時，要對逐台伺服器進行部署</a:t>
            </a:r>
            <a:endParaRPr lang="en-US" altLang="zh-TW" dirty="0" smtClean="0"/>
          </a:p>
          <a:p>
            <a:pPr lvl="3">
              <a:buFont typeface="Wingdings" pitchFamily="2" charset="2"/>
              <a:buChar char="l"/>
            </a:pPr>
            <a:r>
              <a:rPr lang="zh-TW" altLang="en-US" dirty="0" smtClean="0"/>
              <a:t>後續的管理維護與確保系統配置的檢核工作，也是十分惱人。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新增加：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以原則為基礎的管理（</a:t>
            </a:r>
            <a:r>
              <a:rPr lang="en-US" altLang="zh-TW" dirty="0" smtClean="0"/>
              <a:t>Policy Based Management</a:t>
            </a:r>
            <a:r>
              <a:rPr lang="zh-TW" altLang="en-US" dirty="0" smtClean="0"/>
              <a:t>）：以設定原則的新管理方式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以原則為基礎的管理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8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172" y="4212254"/>
            <a:ext cx="508455" cy="4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5548" y="4211499"/>
            <a:ext cx="508381" cy="44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:\Pennie's documents\Images for TechEd06\Shapes_and_Graphics\Arrows\multi bunch of arrows 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29000"/>
            <a:ext cx="2819849" cy="20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258" y="2667000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97" y="3137892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04534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194" y="5499742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861" y="5423553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558" y="4052157"/>
            <a:ext cx="643967" cy="7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Pennie's documents\Images for TechEd06\Shapes_and_Graphics\Arrows\arrow 0 blue arrow curved 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819400"/>
            <a:ext cx="10398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D:\Pennie's documents\Images for TechEd06\Shapes_and_Graphics\Arrows\curved white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270164">
            <a:off x="1390650" y="3498850"/>
            <a:ext cx="10128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724400"/>
            <a:ext cx="94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D:\Pennie's documents\Images for TechEd06\Shapes_and_Graphics\Arrows\curved white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270164">
            <a:off x="1412875" y="3473450"/>
            <a:ext cx="10128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23929" y="4035170"/>
            <a:ext cx="444898" cy="3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19329" y="4339970"/>
            <a:ext cx="444898" cy="3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" descr="open_ta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057400" y="2937641"/>
            <a:ext cx="457200" cy="3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D:\Pennie's documents\Images for TechEd06\Shapes_and_Graphics\Arrows\curved white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831693" flipH="1">
            <a:off x="2406650" y="3162300"/>
            <a:ext cx="1012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:\Pennie's documents\Images for TechEd06\Shapes_and_Graphics\Arrows\arrow 0 blue arrow curved 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17758">
            <a:off x="1543845" y="4533106"/>
            <a:ext cx="10398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7" descr="open_ta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362200" y="4156841"/>
            <a:ext cx="457200" cy="3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 descr="open_ta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371600" y="2632841"/>
            <a:ext cx="457200" cy="3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 descr="D:\Pennie's documents\MS Image\NEWFeb15\Windows_Vista_Icons_ for_Marketing_use\Error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D:\Pennie's documents\MS Image\NEWFeb15\Windows_Vista_Icons_ for_Marketing_use\Complet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08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8" descr="open_tabl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057400" y="2937641"/>
            <a:ext cx="457200" cy="3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D:\Pennie's documents\MS Image\NEWFeb15\Windows_Vista_Icons_ for_Marketing_use\Complet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59"/>
          <p:cNvGrpSpPr>
            <a:grpSpLocks/>
          </p:cNvGrpSpPr>
          <p:nvPr/>
        </p:nvGrpSpPr>
        <p:grpSpPr bwMode="auto">
          <a:xfrm>
            <a:off x="457200" y="4918842"/>
            <a:ext cx="685800" cy="1058916"/>
            <a:chOff x="4800600" y="1413642"/>
            <a:chExt cx="685801" cy="1058917"/>
          </a:xfrm>
        </p:grpSpPr>
        <p:pic>
          <p:nvPicPr>
            <p:cNvPr id="33" name="Picture 49" descr="open_ta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5029200" y="1413642"/>
              <a:ext cx="457201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50" descr="open_ta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4953000" y="1642242"/>
              <a:ext cx="457201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51" descr="open_ta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4876800" y="1870842"/>
              <a:ext cx="457201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2" descr="open_tab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4800600" y="2099442"/>
              <a:ext cx="457201" cy="3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58"/>
          <p:cNvGrpSpPr>
            <a:grpSpLocks/>
          </p:cNvGrpSpPr>
          <p:nvPr/>
        </p:nvGrpSpPr>
        <p:grpSpPr bwMode="auto">
          <a:xfrm>
            <a:off x="762000" y="4876800"/>
            <a:ext cx="457200" cy="914400"/>
            <a:chOff x="5105400" y="1371601"/>
            <a:chExt cx="457199" cy="914399"/>
          </a:xfrm>
        </p:grpSpPr>
        <p:pic>
          <p:nvPicPr>
            <p:cNvPr id="38" name="Picture 13" descr="D:\Pennie's documents\MS Image\NEWFeb15\Windows_Vista_Icons_ for_Marketing_use\Complet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57801" y="1600201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0" descr="D:\Pennie's documents\MS Image\NEWFeb15\Windows_Vista_Icons_ for_Marketing_use\Error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334000" y="1371601"/>
              <a:ext cx="228599" cy="22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3" descr="D:\Pennie's documents\MS Image\NEWFeb15\Windows_Vista_Icons_ for_Marketing_use\Complet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81600" y="18288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3" descr="D:\Pennie's documents\MS Image\NEWFeb15\Windows_Vista_Icons_ for_Marketing_use\Complet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05400" y="20574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24" descr="Poli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07972" y="3415174"/>
            <a:ext cx="381341" cy="33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 descr="D:\Pennie's documents\MS Image\NEWFeb15\Windows_Vista_Icons_ for_Marketing_use\Cloc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9"/>
          <p:cNvSpPr txBox="1"/>
          <p:nvPr/>
        </p:nvSpPr>
        <p:spPr>
          <a:xfrm>
            <a:off x="4876800" y="22098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ea typeface="微軟正黑體" pitchFamily="34" charset="-120"/>
              </a:rPr>
              <a:t>橫跨全企業進行管理</a:t>
            </a:r>
            <a:endParaRPr lang="en-US" sz="2400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45" name="TextBox 50"/>
          <p:cNvSpPr txBox="1"/>
          <p:nvPr/>
        </p:nvSpPr>
        <p:spPr>
          <a:xfrm>
            <a:off x="685800" y="189683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管理單一執行個體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0.03732 0.00278 0.07482 0.00556 0.0927 0.04167 C 0.11058 0.07778 0.10885 0.14722 0.10729 0.21667 " pathEditMode="relative" ptsTypes="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3784 -2.22222E-6 0.07569 -2.22222E-6 0.09375 0.03611 C 0.1118 0.07222 0.11007 0.14444 0.10833 0.21667 " pathEditMode="relative" ptsTypes="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033 0.03519 0.00677 0.0706 -0.01875 0.09167 C -0.04427 0.11273 -0.13038 0.12037 -0.15312 0.12639 " pathEditMode="relative" ptsTypes="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0833 0.03704 0.01684 0.07407 -0.00278 0.12407 C -0.0224 0.17407 -0.09878 0.2706 -0.11806 0.3 " pathEditMode="relative" ptsTypes="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625 0.01759 0.01111 0.07106 0.0375 0.10555 C 0.06389 0.14004 0.13316 0.18611 0.15833 0.20741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.00278 0.02014 0.00556 0.03356 -0.01285 0.07338 C -0.03125 0.11319 -0.0901 0.2044 -0.11042 0.23889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3333 -0.1777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75 0.022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0833 0.222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1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8333 0.2333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1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 0.044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3333 -0.1111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以設定原則的方式來進行管理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6531830" y="5218020"/>
            <a:ext cx="2057400" cy="1066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類別目錄</a:t>
            </a: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grpSp>
        <p:nvGrpSpPr>
          <p:cNvPr id="4" name="Group 9"/>
          <p:cNvGrpSpPr/>
          <p:nvPr/>
        </p:nvGrpSpPr>
        <p:grpSpPr>
          <a:xfrm rot="5400000">
            <a:off x="7244858" y="4590647"/>
            <a:ext cx="631345" cy="489092"/>
            <a:chOff x="5422252" y="10445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5" name="Right Arrow 10"/>
            <p:cNvSpPr/>
            <p:nvPr/>
          </p:nvSpPr>
          <p:spPr>
            <a:xfrm>
              <a:off x="5422252" y="10445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4"/>
            <p:cNvSpPr/>
            <p:nvPr/>
          </p:nvSpPr>
          <p:spPr>
            <a:xfrm>
              <a:off x="5422252" y="11423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100"/>
            </a:p>
          </p:txBody>
        </p:sp>
      </p:grpSp>
      <p:grpSp>
        <p:nvGrpSpPr>
          <p:cNvPr id="7" name="Group 13"/>
          <p:cNvGrpSpPr/>
          <p:nvPr/>
        </p:nvGrpSpPr>
        <p:grpSpPr>
          <a:xfrm flipH="1">
            <a:off x="5769229" y="5506874"/>
            <a:ext cx="631345" cy="489092"/>
            <a:chOff x="5422252" y="10445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8" name="Right Arrow 14"/>
            <p:cNvSpPr/>
            <p:nvPr/>
          </p:nvSpPr>
          <p:spPr>
            <a:xfrm>
              <a:off x="5422252" y="10445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5422252" y="11423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1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3526772" y="4887820"/>
            <a:ext cx="2112028" cy="1371600"/>
            <a:chOff x="3935086" y="4875120"/>
            <a:chExt cx="2112028" cy="1371600"/>
          </a:xfrm>
        </p:grpSpPr>
        <p:sp>
          <p:nvSpPr>
            <p:cNvPr id="11" name="Rounded Rectangle 12"/>
            <p:cNvSpPr/>
            <p:nvPr/>
          </p:nvSpPr>
          <p:spPr>
            <a:xfrm>
              <a:off x="3935086" y="5179920"/>
              <a:ext cx="2112028" cy="10668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管理目標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379911" y="4875120"/>
              <a:ext cx="1182686" cy="617538"/>
              <a:chOff x="2590800" y="4953000"/>
              <a:chExt cx="1181926" cy="617538"/>
            </a:xfrm>
          </p:grpSpPr>
          <p:pic>
            <p:nvPicPr>
              <p:cNvPr id="13" name="Picture 2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90800" y="4953000"/>
                <a:ext cx="419926" cy="617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800" y="4953000"/>
                <a:ext cx="419926" cy="617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52800" y="4953000"/>
                <a:ext cx="419926" cy="617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ounded Rectangle 35"/>
          <p:cNvSpPr/>
          <p:nvPr/>
        </p:nvSpPr>
        <p:spPr>
          <a:xfrm>
            <a:off x="593376" y="1913919"/>
            <a:ext cx="1964455" cy="11232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邏輯屬性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Facets)</a:t>
            </a:r>
          </a:p>
        </p:txBody>
      </p:sp>
      <p:grpSp>
        <p:nvGrpSpPr>
          <p:cNvPr id="17" name="Group 23"/>
          <p:cNvGrpSpPr/>
          <p:nvPr/>
        </p:nvGrpSpPr>
        <p:grpSpPr>
          <a:xfrm>
            <a:off x="2696360" y="1989673"/>
            <a:ext cx="631345" cy="489092"/>
            <a:chOff x="2266580" y="11021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18" name="Right Arrow 33"/>
            <p:cNvSpPr/>
            <p:nvPr/>
          </p:nvSpPr>
          <p:spPr>
            <a:xfrm>
              <a:off x="2266580" y="11021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6"/>
            <p:cNvSpPr/>
            <p:nvPr/>
          </p:nvSpPr>
          <p:spPr>
            <a:xfrm>
              <a:off x="2266580" y="11999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sp>
        <p:nvSpPr>
          <p:cNvPr id="20" name="Rounded Rectangle 31"/>
          <p:cNvSpPr/>
          <p:nvPr/>
        </p:nvSpPr>
        <p:spPr>
          <a:xfrm>
            <a:off x="3600559" y="1913919"/>
            <a:ext cx="1964455" cy="11232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管理條件</a:t>
            </a:r>
            <a:endParaRPr lang="en-GB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grpSp>
        <p:nvGrpSpPr>
          <p:cNvPr id="21" name="Group 25"/>
          <p:cNvGrpSpPr/>
          <p:nvPr/>
        </p:nvGrpSpPr>
        <p:grpSpPr>
          <a:xfrm>
            <a:off x="5807329" y="1989673"/>
            <a:ext cx="631345" cy="489092"/>
            <a:chOff x="5422252" y="1102153"/>
            <a:chExt cx="631345" cy="489092"/>
          </a:xfrm>
          <a:scene3d>
            <a:camera prst="orthographicFront"/>
            <a:lightRig rig="flat" dir="t"/>
          </a:scene3d>
        </p:grpSpPr>
        <p:sp>
          <p:nvSpPr>
            <p:cNvPr id="22" name="Right Arrow 29"/>
            <p:cNvSpPr/>
            <p:nvPr/>
          </p:nvSpPr>
          <p:spPr>
            <a:xfrm>
              <a:off x="5422252" y="1102153"/>
              <a:ext cx="631345" cy="489092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0"/>
            <p:cNvSpPr/>
            <p:nvPr/>
          </p:nvSpPr>
          <p:spPr>
            <a:xfrm>
              <a:off x="5422252" y="1199971"/>
              <a:ext cx="484617" cy="29345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sp>
        <p:nvSpPr>
          <p:cNvPr id="24" name="Rounded Rectangle 27"/>
          <p:cNvSpPr/>
          <p:nvPr/>
        </p:nvSpPr>
        <p:spPr>
          <a:xfrm>
            <a:off x="6578303" y="1913919"/>
            <a:ext cx="1964455" cy="11232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管理原則 </a:t>
            </a:r>
            <a:endParaRPr lang="en-GB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6693892" y="1900238"/>
            <a:ext cx="1964455" cy="7488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4912" tIns="184912" rIns="184912" bIns="99060" numCol="1" spcCol="1270" anchor="t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2" descr="C:\Program Files\Microsoft Resource DVD Artwork\DVD_ART\Artwork_Imagery\HARDWARE_IMAGERY\Illustration - Misc Hardware\Windows Vista Illustration Icons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946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ALL\MyData\Derrick\Desktop\Policy\01_檢視邏輯屬性_Face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264" y="2697042"/>
            <a:ext cx="2376304" cy="1822478"/>
          </a:xfrm>
          <a:prstGeom prst="rect">
            <a:avLst/>
          </a:prstGeom>
          <a:noFill/>
        </p:spPr>
      </p:pic>
      <p:pic>
        <p:nvPicPr>
          <p:cNvPr id="1027" name="Picture 3" descr="D:\ALL\MyData\Course\MOC\SQL2008\Admin2\MyCode\02_PolicyBased_Management\PNG\EX1\02_建立新條件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7705" y="2697042"/>
            <a:ext cx="2376000" cy="1821600"/>
          </a:xfrm>
          <a:prstGeom prst="rect">
            <a:avLst/>
          </a:prstGeom>
          <a:noFill/>
        </p:spPr>
      </p:pic>
      <p:pic>
        <p:nvPicPr>
          <p:cNvPr id="1028" name="Picture 4" descr="D:\ALL\MyData\Course\MOC\SQL2008\Admin2\MyCode\02_PolicyBased_Management\PNG\EX1\07_完成建立新原則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674" y="2697042"/>
            <a:ext cx="2376000" cy="182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範例：使用原則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387350" y="1411153"/>
            <a:ext cx="6106298" cy="1499806"/>
            <a:chOff x="387350" y="1411153"/>
            <a:chExt cx="6106298" cy="1499806"/>
          </a:xfrm>
        </p:grpSpPr>
        <p:sp>
          <p:nvSpPr>
            <p:cNvPr id="5" name="TextBox 7"/>
            <p:cNvSpPr txBox="1"/>
            <p:nvPr/>
          </p:nvSpPr>
          <p:spPr bwMode="auto">
            <a:xfrm>
              <a:off x="387350" y="1411153"/>
              <a:ext cx="3246046" cy="1426774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spAutoFit/>
            </a:bodyPr>
            <a:lstStyle/>
            <a:p>
              <a:pPr marL="282575" indent="-282575" defTabSz="912813">
                <a:lnSpc>
                  <a:spcPct val="90000"/>
                </a:lnSpc>
                <a:spcBef>
                  <a:spcPct val="20000"/>
                </a:spcBef>
                <a:buSzPct val="80000"/>
                <a:buBlip>
                  <a:blip r:embed="rId2"/>
                </a:buBlip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關閉易受攻擊的介面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  <a:p>
              <a:pPr lvl="1" indent="-168275" defTabSz="91436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SzPct val="80000"/>
                <a:buBlip>
                  <a:blip r:embed="rId2"/>
                </a:buBlip>
                <a:defRPr/>
              </a:pPr>
              <a:r>
                <a:rPr lang="en-US" sz="1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XPCmdShell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 == False</a:t>
              </a:r>
            </a:p>
            <a:p>
              <a:pPr lvl="1" indent="-168275" defTabSz="91436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SzPct val="80000"/>
                <a:buBlip>
                  <a:blip r:embed="rId2"/>
                </a:buBlip>
                <a:defRPr/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SQLCLR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== True</a:t>
              </a:r>
            </a:p>
            <a:p>
              <a:pPr lvl="1" indent="-168275" defTabSz="91436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SzPct val="80000"/>
                <a:buBlip>
                  <a:blip r:embed="rId2"/>
                </a:buBlip>
                <a:defRPr/>
              </a:pP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DBMail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 == False</a:t>
              </a:r>
            </a:p>
            <a:p>
              <a:pPr lvl="1" indent="-168275" defTabSz="914363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SzPct val="80000"/>
                <a:buBlip>
                  <a:blip r:embed="rId2"/>
                </a:buBlip>
                <a:defRPr/>
              </a:pP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RemoteDAC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 == False</a:t>
              </a:r>
            </a:p>
          </p:txBody>
        </p:sp>
        <p:grpSp>
          <p:nvGrpSpPr>
            <p:cNvPr id="6" name="Group 36"/>
            <p:cNvGrpSpPr/>
            <p:nvPr/>
          </p:nvGrpSpPr>
          <p:grpSpPr>
            <a:xfrm>
              <a:off x="5189366" y="1528211"/>
              <a:ext cx="1304282" cy="1382748"/>
              <a:chOff x="6009331" y="1343025"/>
              <a:chExt cx="1304282" cy="1382748"/>
            </a:xfrm>
          </p:grpSpPr>
          <p:pic>
            <p:nvPicPr>
              <p:cNvPr id="8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33985" y="1343025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92849" y="1343025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39386" y="1343025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98250" y="1343025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09331" y="1928659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68195" y="1928659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14732" y="1928659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" descr="HP Server tc21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73596" y="1928659"/>
                <a:ext cx="515363" cy="7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lowchart: Magnetic Disk 22"/>
              <p:cNvSpPr/>
              <p:nvPr/>
            </p:nvSpPr>
            <p:spPr bwMode="auto">
              <a:xfrm>
                <a:off x="6172200" y="1606550"/>
                <a:ext cx="173038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lowchart: Magnetic Disk 23"/>
              <p:cNvSpPr/>
              <p:nvPr/>
            </p:nvSpPr>
            <p:spPr bwMode="auto">
              <a:xfrm>
                <a:off x="6407150" y="1606550"/>
                <a:ext cx="171450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lowchart: Magnetic Disk 24"/>
              <p:cNvSpPr/>
              <p:nvPr/>
            </p:nvSpPr>
            <p:spPr bwMode="auto">
              <a:xfrm>
                <a:off x="6665913" y="1606550"/>
                <a:ext cx="171450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Flowchart: Magnetic Disk 25"/>
              <p:cNvSpPr/>
              <p:nvPr/>
            </p:nvSpPr>
            <p:spPr bwMode="auto">
              <a:xfrm>
                <a:off x="6911975" y="1606550"/>
                <a:ext cx="173038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lowchart: Magnetic Disk 26"/>
              <p:cNvSpPr/>
              <p:nvPr/>
            </p:nvSpPr>
            <p:spPr bwMode="auto">
              <a:xfrm>
                <a:off x="6159500" y="2244725"/>
                <a:ext cx="173038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lowchart: Magnetic Disk 27"/>
              <p:cNvSpPr/>
              <p:nvPr/>
            </p:nvSpPr>
            <p:spPr bwMode="auto">
              <a:xfrm>
                <a:off x="6394450" y="2244725"/>
                <a:ext cx="173038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lowchart: Magnetic Disk 28"/>
              <p:cNvSpPr/>
              <p:nvPr/>
            </p:nvSpPr>
            <p:spPr bwMode="auto">
              <a:xfrm>
                <a:off x="6653213" y="2244725"/>
                <a:ext cx="173037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lowchart: Magnetic Disk 29"/>
              <p:cNvSpPr/>
              <p:nvPr/>
            </p:nvSpPr>
            <p:spPr bwMode="auto">
              <a:xfrm>
                <a:off x="6899275" y="2244725"/>
                <a:ext cx="173038" cy="285750"/>
              </a:xfrm>
              <a:prstGeom prst="flowChartMagneticDisk">
                <a:avLst/>
              </a:prstGeom>
              <a:solidFill>
                <a:srgbClr val="CC9900">
                  <a:alpha val="30196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Up Arrow 33"/>
            <p:cNvSpPr/>
            <p:nvPr/>
          </p:nvSpPr>
          <p:spPr bwMode="auto">
            <a:xfrm rot="5400000">
              <a:off x="3406176" y="1539861"/>
              <a:ext cx="1245845" cy="1359448"/>
            </a:xfrm>
            <a:prstGeom prst="upArrow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42000">
                  <a:schemeClr val="accent1">
                    <a:lumMod val="75000"/>
                    <a:alpha val="49000"/>
                  </a:schemeClr>
                </a:gs>
                <a:gs pos="70000">
                  <a:schemeClr val="accent1">
                    <a:lumMod val="75000"/>
                    <a:alpha val="51000"/>
                  </a:schemeClr>
                </a:gs>
                <a:gs pos="99000">
                  <a:schemeClr val="accent1">
                    <a:alpha val="9100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5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330200" dist="38100" dir="10800000" algn="r" rotWithShape="0">
                <a:schemeClr val="accent1">
                  <a:lumMod val="50000"/>
                  <a:alpha val="29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1">
                  <a:satMod val="30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defRPr/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387350" y="3195520"/>
            <a:ext cx="5900245" cy="1245845"/>
            <a:chOff x="387350" y="3195520"/>
            <a:chExt cx="5900245" cy="1245845"/>
          </a:xfrm>
        </p:grpSpPr>
        <p:sp>
          <p:nvSpPr>
            <p:cNvPr id="25" name="TextBox 30"/>
            <p:cNvSpPr txBox="1"/>
            <p:nvPr/>
          </p:nvSpPr>
          <p:spPr bwMode="auto">
            <a:xfrm>
              <a:off x="387350" y="3374690"/>
              <a:ext cx="3246767" cy="949151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marL="282575" indent="-282575" defTabSz="912813">
                <a:lnSpc>
                  <a:spcPct val="90000"/>
                </a:lnSpc>
                <a:spcBef>
                  <a:spcPct val="20000"/>
                </a:spcBef>
                <a:buSzPct val="80000"/>
                <a:buBlip>
                  <a:blip r:embed="rId2"/>
                </a:buBlip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建立強制的命名慣例原則</a:t>
              </a:r>
              <a:endPara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</p:txBody>
        </p:sp>
        <p:sp>
          <p:nvSpPr>
            <p:cNvPr id="26" name="Flowchart: Magnetic Disk 45"/>
            <p:cNvSpPr/>
            <p:nvPr/>
          </p:nvSpPr>
          <p:spPr bwMode="auto">
            <a:xfrm>
              <a:off x="5395420" y="3347615"/>
              <a:ext cx="892175" cy="1003300"/>
            </a:xfrm>
            <a:prstGeom prst="flowChartMagneticDisk">
              <a:avLst/>
            </a:prstGeom>
            <a:solidFill>
              <a:srgbClr val="FFCC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63">
                <a:defRPr/>
              </a:pP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Up Arrow 34"/>
            <p:cNvSpPr/>
            <p:nvPr/>
          </p:nvSpPr>
          <p:spPr bwMode="auto">
            <a:xfrm rot="5400000">
              <a:off x="3406176" y="3138719"/>
              <a:ext cx="1245845" cy="1359448"/>
            </a:xfrm>
            <a:prstGeom prst="upArrow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42000">
                  <a:schemeClr val="accent1">
                    <a:lumMod val="75000"/>
                    <a:alpha val="49000"/>
                  </a:schemeClr>
                </a:gs>
                <a:gs pos="70000">
                  <a:schemeClr val="accent1">
                    <a:lumMod val="75000"/>
                    <a:alpha val="51000"/>
                  </a:schemeClr>
                </a:gs>
                <a:gs pos="99000">
                  <a:schemeClr val="accent1">
                    <a:alpha val="9100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5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330200" dist="38100" dir="10800000" algn="r" rotWithShape="0">
                <a:schemeClr val="accent1">
                  <a:lumMod val="50000"/>
                  <a:alpha val="29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1">
                  <a:satMod val="30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defRPr/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pic>
        <p:nvPicPr>
          <p:cNvPr id="32" name="Picture 12" descr="C:\Program Files\Microsoft Resource DVD Artwork\DVD_ART\Artwork_Imagery\HARDWARE_IMAGERY\Illustration - Misc Hardware\Windows Vista Illustration Icons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946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policy ru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914400"/>
            <a:ext cx="4619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群組 36"/>
          <p:cNvGrpSpPr/>
          <p:nvPr/>
        </p:nvGrpSpPr>
        <p:grpSpPr>
          <a:xfrm>
            <a:off x="387350" y="4599049"/>
            <a:ext cx="6070872" cy="1373942"/>
            <a:chOff x="387350" y="4599049"/>
            <a:chExt cx="6070872" cy="1373942"/>
          </a:xfrm>
        </p:grpSpPr>
        <p:grpSp>
          <p:nvGrpSpPr>
            <p:cNvPr id="28" name="Group 37"/>
            <p:cNvGrpSpPr/>
            <p:nvPr/>
          </p:nvGrpSpPr>
          <p:grpSpPr>
            <a:xfrm>
              <a:off x="387350" y="4599049"/>
              <a:ext cx="4321473" cy="1373942"/>
              <a:chOff x="387350" y="4599049"/>
              <a:chExt cx="4321473" cy="1373942"/>
            </a:xfrm>
          </p:grpSpPr>
          <p:sp>
            <p:nvSpPr>
              <p:cNvPr id="30" name="TextBox 11"/>
              <p:cNvSpPr txBox="1"/>
              <p:nvPr/>
            </p:nvSpPr>
            <p:spPr bwMode="auto">
              <a:xfrm>
                <a:off x="387350" y="4767555"/>
                <a:ext cx="3245986" cy="120543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/>
              <a:p>
                <a:pPr marL="282575" indent="-282575" defTabSz="912813">
                  <a:lnSpc>
                    <a:spcPct val="90000"/>
                  </a:lnSpc>
                  <a:spcBef>
                    <a:spcPct val="20000"/>
                  </a:spcBef>
                  <a:buSzPct val="80000"/>
                  <a:buBlip>
                    <a:blip r:embed="rId2"/>
                  </a:buBlip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微軟正黑體" pitchFamily="34" charset="-120"/>
                  </a:rPr>
                  <a:t>部署套用到伺服器</a:t>
                </a:r>
                <a:endParaRPr lang="en-US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endParaRPr>
              </a:p>
            </p:txBody>
          </p:sp>
          <p:sp>
            <p:nvSpPr>
              <p:cNvPr id="31" name="Up Arrow 35"/>
              <p:cNvSpPr/>
              <p:nvPr/>
            </p:nvSpPr>
            <p:spPr bwMode="auto">
              <a:xfrm rot="5400000">
                <a:off x="3406176" y="4542248"/>
                <a:ext cx="1245845" cy="1359448"/>
              </a:xfrm>
              <a:prstGeom prst="upArrow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42000">
                    <a:schemeClr val="accent1">
                      <a:lumMod val="75000"/>
                      <a:alpha val="49000"/>
                    </a:schemeClr>
                  </a:gs>
                  <a:gs pos="70000">
                    <a:schemeClr val="accent1">
                      <a:lumMod val="75000"/>
                      <a:alpha val="51000"/>
                    </a:schemeClr>
                  </a:gs>
                  <a:gs pos="99000">
                    <a:schemeClr val="accent1">
                      <a:alpha val="91000"/>
                    </a:schemeClr>
                  </a:gs>
                </a:gsLst>
                <a:lin ang="16200000" scaled="0"/>
              </a:gra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alpha val="52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0"/>
                </a:gradFill>
                <a:headEnd type="none" w="med" len="med"/>
                <a:tailEnd type="none" w="med" len="med"/>
              </a:ln>
              <a:effectLst>
                <a:outerShdw blurRad="330200" dist="38100" dir="10800000" algn="r" rotWithShape="0">
                  <a:schemeClr val="accent1">
                    <a:lumMod val="50000"/>
                    <a:alpha val="29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chemeClr val="accent1">
                    <a:satMod val="300000"/>
                  </a:schemeClr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>
                  <a:defRPr/>
                </a:pPr>
                <a:endParaRPr lang="en-US" sz="2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  <p:pic>
          <p:nvPicPr>
            <p:cNvPr id="34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75536" y="4887820"/>
              <a:ext cx="420196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56781" y="4887820"/>
              <a:ext cx="420196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38026" y="4887820"/>
              <a:ext cx="420196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原則的執行模式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2" descr="C:\Program Files\Microsoft Resource DVD Artwork\DVD_ART\Artwork_Imagery\HARDWARE_IMAGERY\Illustration - Misc Hardware\Windows Vista Illustration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8600"/>
            <a:ext cx="946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policy ru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914400"/>
            <a:ext cx="4619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9"/>
          <p:cNvSpPr/>
          <p:nvPr/>
        </p:nvSpPr>
        <p:spPr bwMode="auto">
          <a:xfrm>
            <a:off x="704057" y="2033242"/>
            <a:ext cx="7729536" cy="685800"/>
          </a:xfrm>
          <a:prstGeom prst="roundRect">
            <a:avLst>
              <a:gd name="adj" fmla="val 755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ounded Rectangle 34"/>
          <p:cNvSpPr/>
          <p:nvPr/>
        </p:nvSpPr>
        <p:spPr bwMode="auto">
          <a:xfrm>
            <a:off x="704057" y="3100041"/>
            <a:ext cx="7729536" cy="685800"/>
          </a:xfrm>
          <a:prstGeom prst="roundRect">
            <a:avLst>
              <a:gd name="adj" fmla="val 755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Rounded Rectangle 35"/>
          <p:cNvSpPr/>
          <p:nvPr/>
        </p:nvSpPr>
        <p:spPr bwMode="auto">
          <a:xfrm>
            <a:off x="704057" y="4166841"/>
            <a:ext cx="7729536" cy="685800"/>
          </a:xfrm>
          <a:prstGeom prst="roundRect">
            <a:avLst>
              <a:gd name="adj" fmla="val 755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Rounded Rectangle 36"/>
          <p:cNvSpPr/>
          <p:nvPr/>
        </p:nvSpPr>
        <p:spPr bwMode="auto">
          <a:xfrm>
            <a:off x="704057" y="5233641"/>
            <a:ext cx="7729536" cy="685800"/>
          </a:xfrm>
          <a:prstGeom prst="roundRect">
            <a:avLst>
              <a:gd name="adj" fmla="val 755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28"/>
          <p:cNvSpPr/>
          <p:nvPr/>
        </p:nvSpPr>
        <p:spPr>
          <a:xfrm>
            <a:off x="747010" y="2010924"/>
            <a:ext cx="7848600" cy="74970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139" tIns="354076" rIns="609139" bIns="120904" numCol="1" spcCol="1270" anchor="t" anchorCtr="0">
            <a:noAutofit/>
          </a:bodyPr>
          <a:lstStyle/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5"/>
              </a:buBlip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使用者依需求自行評估原則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1040130" y="1760001"/>
            <a:ext cx="5494020" cy="501840"/>
            <a:chOff x="392430" y="604836"/>
            <a:chExt cx="5494020" cy="501840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1" name="Rounded Rectangle 25"/>
            <p:cNvSpPr/>
            <p:nvPr/>
          </p:nvSpPr>
          <p:spPr>
            <a:xfrm>
              <a:off x="392430" y="604836"/>
              <a:ext cx="5494020" cy="5018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416928" y="629334"/>
              <a:ext cx="5445024" cy="452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661" tIns="0" rIns="207661" bIns="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視需要</a:t>
              </a:r>
              <a:endParaRPr lang="en-GB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sp>
        <p:nvSpPr>
          <p:cNvPr id="13" name="Rectangle 24"/>
          <p:cNvSpPr/>
          <p:nvPr/>
        </p:nvSpPr>
        <p:spPr>
          <a:xfrm>
            <a:off x="747010" y="3103344"/>
            <a:ext cx="7971540" cy="74970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139" tIns="354076" rIns="609139" bIns="120904" numCol="1" spcCol="1270" anchor="t" anchorCtr="0">
            <a:noAutofit/>
          </a:bodyPr>
          <a:lstStyle/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5"/>
              </a:buBlip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使用 </a:t>
            </a:r>
            <a:r>
              <a: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SQL Server Agent </a:t>
            </a: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作業來定期評估原則。此模式會記錄原則違規。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14" name="Group 8"/>
          <p:cNvGrpSpPr/>
          <p:nvPr/>
        </p:nvGrpSpPr>
        <p:grpSpPr>
          <a:xfrm>
            <a:off x="1040130" y="2852421"/>
            <a:ext cx="5494020" cy="501840"/>
            <a:chOff x="392430" y="1697256"/>
            <a:chExt cx="5494020" cy="501840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5" name="Rounded Rectangle 21"/>
            <p:cNvSpPr/>
            <p:nvPr/>
          </p:nvSpPr>
          <p:spPr>
            <a:xfrm>
              <a:off x="392430" y="1697256"/>
              <a:ext cx="5494020" cy="5018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416928" y="1721754"/>
              <a:ext cx="5445024" cy="452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661" tIns="0" rIns="207661" bIns="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按排程時間</a:t>
              </a:r>
              <a:endPara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sp>
        <p:nvSpPr>
          <p:cNvPr id="17" name="Rectangle 20"/>
          <p:cNvSpPr/>
          <p:nvPr/>
        </p:nvSpPr>
        <p:spPr>
          <a:xfrm>
            <a:off x="747010" y="4195764"/>
            <a:ext cx="7848600" cy="74970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139" tIns="354076" rIns="609139" bIns="120904" numCol="1" spcCol="1270" anchor="t" anchorCtr="0">
            <a:noAutofit/>
          </a:bodyPr>
          <a:lstStyle/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5"/>
              </a:buBlip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使用 </a:t>
            </a:r>
            <a:r>
              <a: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DDL </a:t>
            </a: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觸發程序來防止原則違規。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18" name="Group 10"/>
          <p:cNvGrpSpPr/>
          <p:nvPr/>
        </p:nvGrpSpPr>
        <p:grpSpPr>
          <a:xfrm>
            <a:off x="1040130" y="3944841"/>
            <a:ext cx="5494020" cy="501840"/>
            <a:chOff x="392430" y="2789676"/>
            <a:chExt cx="5494020" cy="501840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9" name="Rounded Rectangle 17"/>
            <p:cNvSpPr/>
            <p:nvPr/>
          </p:nvSpPr>
          <p:spPr>
            <a:xfrm>
              <a:off x="392430" y="2789676"/>
              <a:ext cx="5494020" cy="5018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4"/>
            <p:cNvSpPr/>
            <p:nvPr/>
          </p:nvSpPr>
          <p:spPr>
            <a:xfrm>
              <a:off x="416928" y="2814174"/>
              <a:ext cx="5445024" cy="452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661" tIns="0" rIns="207661" bIns="0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變更時 </a:t>
              </a:r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- </a:t>
              </a: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避免</a:t>
              </a:r>
              <a:endPara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sp>
        <p:nvSpPr>
          <p:cNvPr id="21" name="Rectangle 16"/>
          <p:cNvSpPr/>
          <p:nvPr/>
        </p:nvSpPr>
        <p:spPr>
          <a:xfrm>
            <a:off x="747010" y="5249505"/>
            <a:ext cx="7848600" cy="749700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139" tIns="354076" rIns="609139" bIns="120904" numCol="1" spcCol="1270" anchor="t" anchorCtr="0">
            <a:noAutofit/>
          </a:bodyPr>
          <a:lstStyle/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5"/>
              </a:buBlip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發生相關變更時使用事件通知來評估原則，並且記錄原則違規。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grpSp>
        <p:nvGrpSpPr>
          <p:cNvPr id="22" name="Group 12"/>
          <p:cNvGrpSpPr/>
          <p:nvPr/>
        </p:nvGrpSpPr>
        <p:grpSpPr>
          <a:xfrm>
            <a:off x="1040130" y="5037261"/>
            <a:ext cx="5494020" cy="501840"/>
            <a:chOff x="392430" y="3882096"/>
            <a:chExt cx="5494020" cy="501840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23" name="Rounded Rectangle 13"/>
            <p:cNvSpPr/>
            <p:nvPr/>
          </p:nvSpPr>
          <p:spPr>
            <a:xfrm>
              <a:off x="392430" y="3882096"/>
              <a:ext cx="5494020" cy="50184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8"/>
            <p:cNvSpPr/>
            <p:nvPr/>
          </p:nvSpPr>
          <p:spPr>
            <a:xfrm>
              <a:off x="416928" y="3906594"/>
              <a:ext cx="5445024" cy="4528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661" tIns="0" rIns="207661" bIns="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變更時 </a:t>
              </a:r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- </a:t>
              </a:r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僅限記錄</a:t>
              </a:r>
              <a:endPara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使用原則範例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ALL\MyData\MyProjects\RunPC\安全篇\PNG\03_帳戶沒有勾選啟用強制執行密碼原則時，在物件總管內特別凸顯的提示資訊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846" y="1143000"/>
            <a:ext cx="3514286" cy="3047619"/>
          </a:xfrm>
          <a:prstGeom prst="rect">
            <a:avLst/>
          </a:prstGeom>
          <a:noFill/>
        </p:spPr>
      </p:pic>
      <p:pic>
        <p:nvPicPr>
          <p:cNvPr id="1027" name="Picture 3" descr="D:\ALL\MyData\MyProjects\RunPC\安全篇\PNG\04_匯入了內建的Microsoft 最佳作法之原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004" y="1764904"/>
            <a:ext cx="6308572" cy="4851429"/>
          </a:xfrm>
          <a:prstGeom prst="rect">
            <a:avLst/>
          </a:prstGeom>
          <a:noFill/>
        </p:spPr>
      </p:pic>
      <p:sp>
        <p:nvSpPr>
          <p:cNvPr id="7" name="文字版面配置區 2"/>
          <p:cNvSpPr txBox="1">
            <a:spLocks/>
          </p:cNvSpPr>
          <p:nvPr/>
        </p:nvSpPr>
        <p:spPr bwMode="auto">
          <a:xfrm>
            <a:off x="3940075" y="1143000"/>
            <a:ext cx="494266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帳戶沒有勾選啟用強制執行密碼原則時，在物件總管內特別凸顯的提示圖</a:t>
            </a: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 bwMode="auto">
          <a:xfrm>
            <a:off x="-33339" y="1143000"/>
            <a:ext cx="700129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匯入了內建的</a:t>
            </a:r>
            <a:r>
              <a:rPr lang="en-US" altLang="zh-TW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Microsoft </a:t>
            </a: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最佳作法之原則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設計與使用物件名稱的原則</a:t>
            </a:r>
            <a:endParaRPr lang="en-US" altLang="zh-TW" dirty="0" smtClean="0"/>
          </a:p>
          <a:p>
            <a:r>
              <a:rPr lang="zh-TW" altLang="en-US" dirty="0" smtClean="0"/>
              <a:t>匯入專家建議的原則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效能調教的工具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12"/>
          <p:cNvSpPr/>
          <p:nvPr/>
        </p:nvSpPr>
        <p:spPr bwMode="auto">
          <a:xfrm>
            <a:off x="427960" y="1373096"/>
            <a:ext cx="3892831" cy="4674277"/>
          </a:xfrm>
          <a:prstGeom prst="roundRect">
            <a:avLst>
              <a:gd name="adj" fmla="val 6026"/>
            </a:avLst>
          </a:prstGeom>
          <a:gradFill>
            <a:gsLst>
              <a:gs pos="0">
                <a:srgbClr val="00B050"/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4568825" y="1401671"/>
            <a:ext cx="4114800" cy="464570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36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自動化紀錄效能資訊：資料收集器</a:t>
            </a:r>
            <a:r>
              <a:rPr lang="en-US" altLang="zh-TW" sz="36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(Data Collector) – </a:t>
            </a:r>
            <a:r>
              <a:rPr lang="en-US" altLang="zh-TW" sz="3600" kern="0" dirty="0" smtClean="0">
                <a:solidFill>
                  <a:srgbClr val="EF7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SQL Server 2008 </a:t>
            </a:r>
            <a:r>
              <a:rPr lang="zh-TW" altLang="en-US" sz="3600" kern="0" dirty="0" smtClean="0">
                <a:solidFill>
                  <a:srgbClr val="EF7D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新增加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Database Engine Tuning Advisor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SQL Server Profiler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原則管理內建的最佳作法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Best Practices Analyzer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系統效能監視器</a:t>
            </a:r>
            <a:endParaRPr lang="en-US" altLang="zh-TW" sz="3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…</a:t>
            </a: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770235" y="1495088"/>
            <a:ext cx="3321300" cy="3243105"/>
            <a:chOff x="2286000" y="2238854"/>
            <a:chExt cx="4496407" cy="4390546"/>
          </a:xfrm>
          <a:scene3d>
            <a:camera prst="isometricOffAxis2Top">
              <a:rot lat="600000" lon="0" rev="0"/>
            </a:camera>
            <a:lightRig rig="threePt" dir="t"/>
          </a:scene3d>
        </p:grpSpPr>
        <p:pic>
          <p:nvPicPr>
            <p:cNvPr id="6" name="Picture 2" descr="\\showsrus\infoDVD\Clip_Installer\DVD_ART\Artwork_Imagery\Shapes and Graphics\Arrows - arrow\Curved\virtuous cycle arrow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238854"/>
              <a:ext cx="4343400" cy="4390546"/>
            </a:xfrm>
            <a:prstGeom prst="rect">
              <a:avLst/>
            </a:prstGeom>
            <a:noFill/>
            <a:sp3d/>
          </p:spPr>
        </p:pic>
        <p:sp>
          <p:nvSpPr>
            <p:cNvPr id="7" name="TextBox 5"/>
            <p:cNvSpPr txBox="1"/>
            <p:nvPr/>
          </p:nvSpPr>
          <p:spPr>
            <a:xfrm>
              <a:off x="3276600" y="3022600"/>
              <a:ext cx="944454" cy="541673"/>
            </a:xfrm>
            <a:prstGeom prst="rect">
              <a:avLst/>
            </a:prstGeom>
            <a:noFill/>
            <a:sp3d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ea typeface="微軟正黑體" pitchFamily="34" charset="-120"/>
                </a:rPr>
                <a:t>分析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5143501" y="3683000"/>
              <a:ext cx="1638906" cy="541673"/>
            </a:xfrm>
            <a:prstGeom prst="rect">
              <a:avLst/>
            </a:prstGeom>
            <a:noFill/>
            <a:sp3d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ea typeface="微軟正黑體" pitchFamily="34" charset="-120"/>
                </a:rPr>
                <a:t>進行調教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4292600" y="5321301"/>
              <a:ext cx="944454" cy="541673"/>
            </a:xfrm>
            <a:prstGeom prst="rect">
              <a:avLst/>
            </a:prstGeom>
            <a:noFill/>
            <a:sp3d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ea typeface="微軟正黑體" pitchFamily="34" charset="-120"/>
                </a:rPr>
                <a:t>建議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768601" y="4724401"/>
              <a:ext cx="1638905" cy="541673"/>
            </a:xfrm>
            <a:prstGeom prst="rect">
              <a:avLst/>
            </a:prstGeom>
            <a:noFill/>
            <a:sp3d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  <a:ea typeface="微軟正黑體" pitchFamily="34" charset="-120"/>
                </a:rPr>
                <a:t>付諸施行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endParaRPr>
            </a:p>
          </p:txBody>
        </p:sp>
      </p:grpSp>
      <p:pic>
        <p:nvPicPr>
          <p:cNvPr id="11" name="Rectangle 833584"/>
          <p:cNvPicPr>
            <a:picLocks noChangeAspect="1" noChangeArrowheads="1"/>
          </p:cNvPicPr>
          <p:nvPr/>
        </p:nvPicPr>
        <p:blipFill>
          <a:blip r:embed="rId3">
            <a:lum bright="10000" contrast="-20000"/>
          </a:blip>
          <a:srcRect r="31033"/>
          <a:stretch>
            <a:fillRect/>
          </a:stretch>
        </p:blipFill>
        <p:spPr bwMode="auto">
          <a:xfrm>
            <a:off x="7620000" y="0"/>
            <a:ext cx="1524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輕鬆綜覽全體伺服器的執行效能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5457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管理人員想要知道：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資料庫伺服器何時是處於忙碌的尖峰狀態，某時段的系統資源之負載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自行設計解決方案來處理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面對的挑戰：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執行多項工具：系統監視器、</a:t>
            </a:r>
            <a:r>
              <a:rPr lang="en-US" altLang="zh-TW" dirty="0" smtClean="0"/>
              <a:t>SQL Server Profiler</a:t>
            </a:r>
            <a:r>
              <a:rPr lang="zh-TW" altLang="en-US" dirty="0" smtClean="0"/>
              <a:t>等等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手工打造，而且是對每一伺服器逐一的設定，十分瑣碎。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新增加：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資料收集器（</a:t>
            </a:r>
            <a:r>
              <a:rPr lang="en-US" altLang="zh-TW" dirty="0" smtClean="0"/>
              <a:t>Data Collector</a:t>
            </a:r>
            <a:r>
              <a:rPr lang="zh-TW" altLang="en-US" dirty="0" smtClean="0"/>
              <a:t>）：自動化紀錄資料庫伺服器的效能資訊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自動化收集企業內各台伺服器的效能資料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提供相關的報表查詢，讓管理人員可以專注在分析效能資料上，減少逐台設定收集效能的工作負載。</a:t>
            </a:r>
            <a:endParaRPr lang="zh-TW" altLang="en-US" dirty="0"/>
          </a:p>
        </p:txBody>
      </p:sp>
      <p:pic>
        <p:nvPicPr>
          <p:cNvPr id="2050" name="Picture 2" descr="D:\ALL\MyData\MyProjects\RunPC\管理篇\PNG_Managmenet\03_檢視磁碟使用量報表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663" y="2820725"/>
            <a:ext cx="7608887" cy="3990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深入監控系統營運狀況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自動化記錄：資料收集器</a:t>
            </a:r>
            <a:endParaRPr lang="zh-TW" alt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1" descr="D:\Pennie's documents\Images for TechEd06\Shapes_and_Graphics\Arrows\multi 6 curved Arrows toward center green blue gr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0"/>
          <p:cNvSpPr txBox="1">
            <a:spLocks/>
          </p:cNvSpPr>
          <p:nvPr/>
        </p:nvSpPr>
        <p:spPr>
          <a:xfrm>
            <a:off x="0" y="1143000"/>
            <a:ext cx="4216286" cy="4956176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收集效能資料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效能計數器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TW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SQL </a:t>
            </a: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追蹤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TW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T-SQL </a:t>
            </a: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查詢、查詢活動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統合存放相關資料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管理資料倉儲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存放效能資料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公開的存取介面</a:t>
            </a:r>
            <a:r>
              <a:rPr lang="en-US" altLang="zh-TW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--</a:t>
            </a: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資料表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管理報表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內建、可擴展的報表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磁碟使用量、查詢統計資料、伺服器活動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</a:endParaRPr>
          </a:p>
        </p:txBody>
      </p:sp>
      <p:pic>
        <p:nvPicPr>
          <p:cNvPr id="5" name="Picture 8" descr="D:\Pennie's documents\Images for TechEd06\Hardware_Imagery\database g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76600"/>
            <a:ext cx="9572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7526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2004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006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1816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3528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Pennie's documents\Images for TechEd06\Hardware_Imagery\Database blu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05000"/>
            <a:ext cx="762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02086" y="23622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64286" y="22098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78686" y="36576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97686" y="52578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35486" y="56388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system_data_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6286" y="3810000"/>
            <a:ext cx="2542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381000" y="1900238"/>
            <a:ext cx="8382000" cy="3385542"/>
          </a:xfrm>
          <a:prstGeom prst="rect">
            <a:avLst/>
          </a:prstGeom>
        </p:spPr>
        <p:txBody>
          <a:bodyPr/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SQL Server 2008 Performance and Scale WhtPaper0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362200"/>
            <a:ext cx="2720959" cy="3151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Rectangle 833584"/>
          <p:cNvPicPr>
            <a:picLocks noChangeAspect="1" noChangeArrowheads="1"/>
          </p:cNvPicPr>
          <p:nvPr/>
        </p:nvPicPr>
        <p:blipFill>
          <a:blip r:embed="rId8">
            <a:lum bright="10000" contrast="-20000"/>
          </a:blip>
          <a:srcRect r="31033"/>
          <a:stretch>
            <a:fillRect/>
          </a:stretch>
        </p:blipFill>
        <p:spPr bwMode="auto">
          <a:xfrm>
            <a:off x="7620000" y="0"/>
            <a:ext cx="1524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4167 0.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1667 0.222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1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1667 0.0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75 -0.2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8333 -0.277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1667 -0.011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1296988"/>
            <a:ext cx="9144000" cy="1017587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輕鬆方便的管理思維</a:t>
            </a:r>
          </a:p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全方位的防禦術</a:t>
            </a:r>
          </a:p>
          <a:p>
            <a:pPr eaLnBrk="1" hangingPunct="1"/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本場次討論的主題</a:t>
            </a:r>
            <a:endParaRPr lang="en-GB" altLang="zh-TW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收集效能資料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00106" y="2937062"/>
            <a:ext cx="2507912" cy="2068503"/>
            <a:chOff x="277" y="1670848"/>
            <a:chExt cx="2507912" cy="2068503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4" name="Rounded Rectangle 26"/>
            <p:cNvSpPr/>
            <p:nvPr/>
          </p:nvSpPr>
          <p:spPr>
            <a:xfrm>
              <a:off x="277" y="1670848"/>
              <a:ext cx="2507912" cy="2068503"/>
            </a:xfrm>
            <a:prstGeom prst="roundRect">
              <a:avLst>
                <a:gd name="adj" fmla="val 10000"/>
              </a:avLst>
            </a:prstGeom>
            <a:grpFill/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7879" y="1718450"/>
              <a:ext cx="2412708" cy="1530048"/>
            </a:xfrm>
            <a:prstGeom prst="rect">
              <a:avLst/>
            </a:prstGeom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32385" rIns="32385" bIns="32385" numCol="1" spcCol="1270" anchor="t" anchorCtr="0">
              <a:noAutofit/>
            </a:bodyPr>
            <a:lstStyle/>
            <a:p>
              <a:pPr marL="228600" lvl="1" indent="-228600" defTabSz="912813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80000"/>
                <a:buBlip>
                  <a:blip r:embed="rId2"/>
                </a:buBlip>
                <a:defRPr/>
              </a:pPr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資料提供者</a:t>
              </a:r>
              <a:endPara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  <a:p>
              <a:pPr marL="457200" lvl="2" indent="-228600" defTabSz="912813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80000"/>
                <a:buBlip>
                  <a:blip r:embed="rId2"/>
                </a:buBlip>
                <a:defRPr/>
              </a:pPr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SQL Trace</a:t>
              </a:r>
            </a:p>
            <a:p>
              <a:pPr marL="457200" lvl="2" indent="-228600" defTabSz="912813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80000"/>
                <a:buBlip>
                  <a:blip r:embed="rId2"/>
                </a:buBlip>
                <a:defRPr/>
              </a:pPr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Performance Counters</a:t>
              </a:r>
              <a:endPara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  <a:p>
              <a:pPr marL="457200" lvl="2" indent="-228600" defTabSz="912813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80000"/>
                <a:buBlip>
                  <a:blip r:embed="rId2"/>
                </a:buBlip>
                <a:defRPr/>
              </a:pPr>
              <a:r>
                <a:rPr lang="en-GB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Transact-SQL</a:t>
              </a:r>
              <a:endPara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</p:txBody>
        </p:sp>
      </p:grpSp>
      <p:sp>
        <p:nvSpPr>
          <p:cNvPr id="6" name=" 5"/>
          <p:cNvSpPr/>
          <p:nvPr/>
        </p:nvSpPr>
        <p:spPr>
          <a:xfrm>
            <a:off x="1828143" y="3476620"/>
            <a:ext cx="2666781" cy="2666781"/>
          </a:xfrm>
          <a:prstGeom prst="leftCircularArrow">
            <a:avLst>
              <a:gd name="adj1" fmla="val 2786"/>
              <a:gd name="adj2" fmla="val 339874"/>
              <a:gd name="adj3" fmla="val 2115385"/>
              <a:gd name="adj4" fmla="val 9024489"/>
              <a:gd name="adj5" fmla="val 325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10"/>
          <p:cNvGrpSpPr/>
          <p:nvPr/>
        </p:nvGrpSpPr>
        <p:grpSpPr>
          <a:xfrm>
            <a:off x="846892" y="4562314"/>
            <a:ext cx="2229255" cy="886501"/>
            <a:chOff x="557591" y="3296100"/>
            <a:chExt cx="2229255" cy="886501"/>
          </a:xfrm>
          <a:scene3d>
            <a:camera prst="orthographicFront"/>
            <a:lightRig rig="flat" dir="t"/>
          </a:scene3d>
        </p:grpSpPr>
        <p:sp>
          <p:nvSpPr>
            <p:cNvPr id="8" name="Rounded Rectangle 24"/>
            <p:cNvSpPr/>
            <p:nvPr/>
          </p:nvSpPr>
          <p:spPr>
            <a:xfrm>
              <a:off x="557591" y="3296100"/>
              <a:ext cx="2229255" cy="8865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7"/>
            <p:cNvSpPr/>
            <p:nvPr/>
          </p:nvSpPr>
          <p:spPr>
            <a:xfrm>
              <a:off x="583556" y="3322065"/>
              <a:ext cx="2177325" cy="834571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低負載的資料收集器</a:t>
              </a:r>
              <a:endParaRPr lang="en-GB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178716" y="2937062"/>
            <a:ext cx="2507912" cy="2068503"/>
            <a:chOff x="3140615" y="1670848"/>
            <a:chExt cx="2507912" cy="2068503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1" name="Rounded Rectangle 22"/>
            <p:cNvSpPr/>
            <p:nvPr/>
          </p:nvSpPr>
          <p:spPr>
            <a:xfrm>
              <a:off x="3140615" y="1670848"/>
              <a:ext cx="2507912" cy="2068503"/>
            </a:xfrm>
            <a:prstGeom prst="roundRect">
              <a:avLst>
                <a:gd name="adj" fmla="val 10000"/>
              </a:avLst>
            </a:prstGeom>
            <a:grpFill/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9"/>
            <p:cNvSpPr/>
            <p:nvPr/>
          </p:nvSpPr>
          <p:spPr>
            <a:xfrm>
              <a:off x="3188217" y="2161701"/>
              <a:ext cx="2412708" cy="1530048"/>
            </a:xfrm>
            <a:prstGeom prst="rect">
              <a:avLst/>
            </a:prstGeom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32385" rIns="32385" bIns="32385" numCol="1" spcCol="1270" anchor="t" anchorCtr="0">
              <a:noAutofit/>
            </a:bodyPr>
            <a:lstStyle/>
            <a:p>
              <a:pPr marL="228600" lvl="1" indent="-228600" defTabSz="912813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80000"/>
                <a:buBlip>
                  <a:blip r:embed="rId2"/>
                </a:buBlip>
                <a:defRPr/>
              </a:pPr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收集全企業的資料</a:t>
              </a:r>
              <a:r>
                <a:rPr lang="en-US" altLang="zh-TW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--</a:t>
              </a:r>
              <a:r>
                <a:rPr lang="zh-TW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管理資料倉儲</a:t>
              </a:r>
              <a:endParaRPr lang="en-GB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</p:txBody>
        </p:sp>
      </p:grpSp>
      <p:sp>
        <p:nvSpPr>
          <p:cNvPr id="13" name="Circular Arrow 12"/>
          <p:cNvSpPr/>
          <p:nvPr/>
        </p:nvSpPr>
        <p:spPr>
          <a:xfrm>
            <a:off x="3823585" y="1729483"/>
            <a:ext cx="2987236" cy="2987236"/>
          </a:xfrm>
          <a:prstGeom prst="circularArrow">
            <a:avLst>
              <a:gd name="adj1" fmla="val 2487"/>
              <a:gd name="adj2" fmla="val 301311"/>
              <a:gd name="adj3" fmla="val 19523178"/>
              <a:gd name="adj4" fmla="val 12575511"/>
              <a:gd name="adj5" fmla="val 2901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3655646" y="2493811"/>
            <a:ext cx="2229255" cy="886501"/>
            <a:chOff x="3697929" y="1227597"/>
            <a:chExt cx="2229255" cy="886501"/>
          </a:xfrm>
          <a:scene3d>
            <a:camera prst="orthographicFront"/>
            <a:lightRig rig="flat" dir="t"/>
          </a:scene3d>
        </p:grpSpPr>
        <p:sp>
          <p:nvSpPr>
            <p:cNvPr id="15" name="Rounded Rectangle 20"/>
            <p:cNvSpPr/>
            <p:nvPr/>
          </p:nvSpPr>
          <p:spPr>
            <a:xfrm>
              <a:off x="3697929" y="1227597"/>
              <a:ext cx="2229255" cy="8865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3723894" y="1253562"/>
              <a:ext cx="2177325" cy="834571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中央統合存放</a:t>
              </a:r>
              <a:endPara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6067853" y="2937062"/>
            <a:ext cx="2507912" cy="2068503"/>
            <a:chOff x="6280952" y="1670848"/>
            <a:chExt cx="2507912" cy="2068503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18" name="Rounded Rectangle 18"/>
            <p:cNvSpPr/>
            <p:nvPr/>
          </p:nvSpPr>
          <p:spPr>
            <a:xfrm>
              <a:off x="6280952" y="1670848"/>
              <a:ext cx="2507912" cy="2068503"/>
            </a:xfrm>
            <a:prstGeom prst="roundRect">
              <a:avLst>
                <a:gd name="adj" fmla="val 10000"/>
              </a:avLst>
            </a:prstGeom>
            <a:grpFill/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6328554" y="1718450"/>
              <a:ext cx="2412708" cy="1530048"/>
            </a:xfrm>
            <a:prstGeom prst="rect">
              <a:avLst/>
            </a:prstGeom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32385" rIns="32385" bIns="32385" numCol="1" spcCol="1270" anchor="t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700" kern="1200" dirty="0"/>
            </a:p>
          </p:txBody>
        </p:sp>
      </p:grpSp>
      <p:grpSp>
        <p:nvGrpSpPr>
          <p:cNvPr id="20" name="Group 15"/>
          <p:cNvGrpSpPr/>
          <p:nvPr/>
        </p:nvGrpSpPr>
        <p:grpSpPr>
          <a:xfrm>
            <a:off x="6514639" y="4562314"/>
            <a:ext cx="2229255" cy="886501"/>
            <a:chOff x="6838266" y="3296100"/>
            <a:chExt cx="2229255" cy="886501"/>
          </a:xfrm>
          <a:scene3d>
            <a:camera prst="orthographicFront"/>
            <a:lightRig rig="flat" dir="t"/>
          </a:scene3d>
        </p:grpSpPr>
        <p:sp>
          <p:nvSpPr>
            <p:cNvPr id="21" name="Rounded Rectangle 16"/>
            <p:cNvSpPr/>
            <p:nvPr/>
          </p:nvSpPr>
          <p:spPr>
            <a:xfrm>
              <a:off x="6838266" y="3296100"/>
              <a:ext cx="2229255" cy="8865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6864231" y="3322065"/>
              <a:ext cx="2177325" cy="834571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深入詳盡的報表</a:t>
              </a:r>
              <a:endPara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</p:grpSp>
      <p:pic>
        <p:nvPicPr>
          <p:cNvPr id="23" name="Picture 4" descr="SQL Server 2008 Performance and Scale WhtPaper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799" y="1733550"/>
            <a:ext cx="2187559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965575"/>
            <a:ext cx="8239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Work\Katmai Marketing\PAG_icon library\PAG_icon library\lis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5928" y="2654300"/>
            <a:ext cx="1066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ctangle 833584"/>
          <p:cNvPicPr>
            <a:picLocks noChangeAspect="1" noChangeArrowheads="1"/>
          </p:cNvPicPr>
          <p:nvPr/>
        </p:nvPicPr>
        <p:blipFill>
          <a:blip r:embed="rId6">
            <a:lum bright="10000" contrast="-20000"/>
          </a:blip>
          <a:srcRect r="31033"/>
          <a:stretch>
            <a:fillRect/>
          </a:stretch>
        </p:blipFill>
        <p:spPr bwMode="auto">
          <a:xfrm>
            <a:off x="7620000" y="0"/>
            <a:ext cx="1524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啟用資料收集器</a:t>
            </a:r>
          </a:p>
          <a:p>
            <a:r>
              <a:rPr lang="zh-TW" altLang="en-US" dirty="0" smtClean="0"/>
              <a:t>使用精靈設定管理資料倉儲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核心關鍵系統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面臨的挑戰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1833562" y="1143000"/>
            <a:ext cx="7310437" cy="16510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75"/>
              </a:cxn>
              <a:cxn ang="0">
                <a:pos x="0" y="195"/>
              </a:cxn>
              <a:cxn ang="0">
                <a:pos x="75" y="270"/>
              </a:cxn>
              <a:cxn ang="0">
                <a:pos x="1136" y="270"/>
              </a:cxn>
              <a:cxn ang="0">
                <a:pos x="1136" y="0"/>
              </a:cxn>
              <a:cxn ang="0">
                <a:pos x="75" y="0"/>
              </a:cxn>
            </a:cxnLst>
            <a:rect l="0" t="0" r="r" b="b"/>
            <a:pathLst>
              <a:path w="1136" h="27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75"/>
                  <a:pt x="0" y="195"/>
                  <a:pt x="0" y="195"/>
                </a:cubicBezTo>
                <a:cubicBezTo>
                  <a:pt x="0" y="236"/>
                  <a:pt x="34" y="270"/>
                  <a:pt x="75" y="270"/>
                </a:cubicBezTo>
                <a:cubicBezTo>
                  <a:pt x="75" y="270"/>
                  <a:pt x="1136" y="270"/>
                  <a:pt x="1136" y="270"/>
                </a:cubicBezTo>
                <a:cubicBezTo>
                  <a:pt x="1136" y="270"/>
                  <a:pt x="1136" y="0"/>
                  <a:pt x="1136" y="0"/>
                </a:cubicBezTo>
                <a:cubicBezTo>
                  <a:pt x="1136" y="0"/>
                  <a:pt x="75" y="0"/>
                  <a:pt x="7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0000">
                  <a:schemeClr val="accent1">
                    <a:tint val="44500"/>
                    <a:satMod val="160000"/>
                    <a:alpha val="1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744538" indent="-400050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新的法令規範與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IT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的需求，將增加管理的複雜度</a:t>
            </a:r>
            <a:endParaRPr lang="en-US" altLang="zh-CN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微軟正黑體" pitchFamily="34" charset="-12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833562" y="2924969"/>
            <a:ext cx="7310437" cy="16510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75"/>
              </a:cxn>
              <a:cxn ang="0">
                <a:pos x="0" y="195"/>
              </a:cxn>
              <a:cxn ang="0">
                <a:pos x="75" y="270"/>
              </a:cxn>
              <a:cxn ang="0">
                <a:pos x="1136" y="270"/>
              </a:cxn>
              <a:cxn ang="0">
                <a:pos x="1136" y="0"/>
              </a:cxn>
              <a:cxn ang="0">
                <a:pos x="75" y="0"/>
              </a:cxn>
            </a:cxnLst>
            <a:rect l="0" t="0" r="r" b="b"/>
            <a:pathLst>
              <a:path w="1136" h="27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75"/>
                  <a:pt x="0" y="195"/>
                  <a:pt x="0" y="195"/>
                </a:cubicBezTo>
                <a:cubicBezTo>
                  <a:pt x="0" y="236"/>
                  <a:pt x="34" y="270"/>
                  <a:pt x="75" y="270"/>
                </a:cubicBezTo>
                <a:cubicBezTo>
                  <a:pt x="75" y="270"/>
                  <a:pt x="1136" y="270"/>
                  <a:pt x="1136" y="270"/>
                </a:cubicBezTo>
                <a:cubicBezTo>
                  <a:pt x="1136" y="270"/>
                  <a:pt x="1136" y="0"/>
                  <a:pt x="1136" y="0"/>
                </a:cubicBezTo>
                <a:cubicBezTo>
                  <a:pt x="1136" y="0"/>
                  <a:pt x="75" y="0"/>
                  <a:pt x="7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0000">
                  <a:schemeClr val="accent1">
                    <a:tint val="44500"/>
                    <a:satMod val="160000"/>
                    <a:alpha val="1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744538" indent="-400050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提供符合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SLA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服務水準的高可用性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833562" y="4706937"/>
            <a:ext cx="7310437" cy="16510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75"/>
              </a:cxn>
              <a:cxn ang="0">
                <a:pos x="0" y="195"/>
              </a:cxn>
              <a:cxn ang="0">
                <a:pos x="75" y="270"/>
              </a:cxn>
              <a:cxn ang="0">
                <a:pos x="1136" y="270"/>
              </a:cxn>
              <a:cxn ang="0">
                <a:pos x="1136" y="0"/>
              </a:cxn>
              <a:cxn ang="0">
                <a:pos x="75" y="0"/>
              </a:cxn>
            </a:cxnLst>
            <a:rect l="0" t="0" r="r" b="b"/>
            <a:pathLst>
              <a:path w="1136" h="27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75"/>
                  <a:pt x="0" y="195"/>
                  <a:pt x="0" y="195"/>
                </a:cubicBezTo>
                <a:cubicBezTo>
                  <a:pt x="0" y="236"/>
                  <a:pt x="34" y="270"/>
                  <a:pt x="75" y="270"/>
                </a:cubicBezTo>
                <a:cubicBezTo>
                  <a:pt x="75" y="270"/>
                  <a:pt x="1136" y="270"/>
                  <a:pt x="1136" y="270"/>
                </a:cubicBezTo>
                <a:cubicBezTo>
                  <a:pt x="1136" y="270"/>
                  <a:pt x="1136" y="0"/>
                  <a:pt x="1136" y="0"/>
                </a:cubicBezTo>
                <a:cubicBezTo>
                  <a:pt x="1136" y="0"/>
                  <a:pt x="75" y="0"/>
                  <a:pt x="7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/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80000">
                  <a:schemeClr val="accent1">
                    <a:tint val="44500"/>
                    <a:satMod val="160000"/>
                    <a:alpha val="1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744538" indent="-400050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系統負載日漸增加， 期望執行的效能可以在合理值內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6" name="Oval 6"/>
          <p:cNvSpPr/>
          <p:nvPr/>
        </p:nvSpPr>
        <p:spPr bwMode="auto">
          <a:xfrm>
            <a:off x="379413" y="1143000"/>
            <a:ext cx="1637534" cy="1637534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379413" y="2931701"/>
            <a:ext cx="1637534" cy="1637534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8"/>
          <p:cNvSpPr/>
          <p:nvPr/>
        </p:nvSpPr>
        <p:spPr bwMode="auto">
          <a:xfrm>
            <a:off x="379413" y="4720403"/>
            <a:ext cx="1637534" cy="1637534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90000"/>
              </a:lnSpc>
              <a:buSzPct val="80000"/>
              <a:buBlip>
                <a:blip r:embed="rId3"/>
              </a:buBlip>
              <a:defRPr/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2" descr="C:\Program Files\Microsoft Resource DVD Artwork\DVD_ART\Artwork_Imagery\HARDWARE_IMAGERY\Illustration - Misc Hardware\Windows Server Icons\Hardware\Plug Ethernet Cat-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99" y="1609195"/>
            <a:ext cx="1445350" cy="839788"/>
          </a:xfrm>
          <a:prstGeom prst="rect">
            <a:avLst/>
          </a:prstGeom>
          <a:noFill/>
        </p:spPr>
      </p:pic>
      <p:pic>
        <p:nvPicPr>
          <p:cNvPr id="10" name="Picture 3" descr="C:\Program Files\Microsoft Resource DVD Artwork\DVD_ART\Artwork_Imagery\Shapes and Graphics\ribbons - banners\performance shiel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269" y="5031992"/>
            <a:ext cx="1531938" cy="1097346"/>
          </a:xfrm>
          <a:prstGeom prst="rect">
            <a:avLst/>
          </a:prstGeom>
          <a:noFill/>
        </p:spPr>
      </p:pic>
      <p:pic>
        <p:nvPicPr>
          <p:cNvPr id="11" name="Picture 5" descr="C:\Documents and Settings\sarahb\Local Settings\Temporary Internet Files\Content.IE5\1WNBPNDC\MPj040050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483" y="3013276"/>
            <a:ext cx="1583262" cy="149131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全方位的防禦機制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5"/>
          <p:cNvGrpSpPr/>
          <p:nvPr/>
        </p:nvGrpSpPr>
        <p:grpSpPr>
          <a:xfrm>
            <a:off x="1307980" y="1312464"/>
            <a:ext cx="1678581" cy="1764204"/>
            <a:chOff x="411474" y="1410079"/>
            <a:chExt cx="1678581" cy="1764204"/>
          </a:xfrm>
        </p:grpSpPr>
        <p:pic>
          <p:nvPicPr>
            <p:cNvPr id="41" name="Picture 9" descr="double arrow green arr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30" y="1493838"/>
              <a:ext cx="1304789" cy="143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C:\Program Files\Microsoft Resource DVD Artwork\DVD_ART\Artwork_Imagery\HARDWARE_IMAGERY\Illustration - Misc Hardware\Windows Security\Security Download all no shado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4146" y="2359025"/>
              <a:ext cx="775909" cy="815258"/>
            </a:xfrm>
            <a:prstGeom prst="rect">
              <a:avLst/>
            </a:prstGeom>
            <a:noFill/>
          </p:spPr>
        </p:pic>
        <p:pic>
          <p:nvPicPr>
            <p:cNvPr id="43" name="Picture 2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74" y="1638321"/>
              <a:ext cx="745401" cy="1103292"/>
            </a:xfrm>
            <a:prstGeom prst="rect">
              <a:avLst/>
            </a:prstGeom>
            <a:noFill/>
          </p:spPr>
        </p:pic>
        <p:pic>
          <p:nvPicPr>
            <p:cNvPr id="44" name="Picture 3" descr="C:\Program Files\Microsoft Resource DVD Artwork\DVD_ART\BoxShots_Logos\SQL Server 2005 - Generic\SQL Server 2005.png"/>
            <p:cNvPicPr>
              <a:picLocks noChangeAspect="1" noChangeArrowheads="1"/>
            </p:cNvPicPr>
            <p:nvPr/>
          </p:nvPicPr>
          <p:blipFill>
            <a:blip r:embed="rId6" cstate="print"/>
            <a:srcRect r="23348"/>
            <a:stretch>
              <a:fillRect/>
            </a:stretch>
          </p:blipFill>
          <p:spPr bwMode="auto">
            <a:xfrm>
              <a:off x="736573" y="2114714"/>
              <a:ext cx="339289" cy="97816"/>
            </a:xfrm>
            <a:prstGeom prst="rect">
              <a:avLst/>
            </a:prstGeom>
            <a:noFill/>
          </p:spPr>
        </p:pic>
        <p:pic>
          <p:nvPicPr>
            <p:cNvPr id="45" name="Picture 5" descr="C:\Program Files\Microsoft Resource DVD Artwork\DVD_ART\Artwork_Imagery\HARDWARE_IMAGERY\Illustration - Misc Hardware\Windows Security\Security Proactive Cont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80753" y="1410079"/>
              <a:ext cx="320791" cy="482221"/>
            </a:xfrm>
            <a:prstGeom prst="rect">
              <a:avLst/>
            </a:prstGeom>
            <a:noFill/>
          </p:spPr>
        </p:pic>
      </p:grpSp>
      <p:pic>
        <p:nvPicPr>
          <p:cNvPr id="46" name="Picture 6" descr="C:\Program Files\Microsoft Resource DVD Artwork\DVD_ART\Artwork_Imagery\HARDWARE_IMAGERY\Illustration - Misc Hardware\Windows Server Icons\Security\Key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3740" y="3408944"/>
            <a:ext cx="1200890" cy="1314768"/>
          </a:xfrm>
          <a:prstGeom prst="rect">
            <a:avLst/>
          </a:prstGeom>
          <a:noFill/>
        </p:spPr>
      </p:pic>
      <p:grpSp>
        <p:nvGrpSpPr>
          <p:cNvPr id="49" name="Group 46"/>
          <p:cNvGrpSpPr/>
          <p:nvPr/>
        </p:nvGrpSpPr>
        <p:grpSpPr>
          <a:xfrm>
            <a:off x="1484152" y="5029229"/>
            <a:ext cx="1308955" cy="1308687"/>
            <a:chOff x="481745" y="3338394"/>
            <a:chExt cx="1308955" cy="1308687"/>
          </a:xfrm>
        </p:grpSpPr>
        <p:pic>
          <p:nvPicPr>
            <p:cNvPr id="50" name="Picture 2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745" y="3338394"/>
              <a:ext cx="884168" cy="1308687"/>
            </a:xfrm>
            <a:prstGeom prst="rect">
              <a:avLst/>
            </a:prstGeom>
            <a:noFill/>
          </p:spPr>
        </p:pic>
        <p:pic>
          <p:nvPicPr>
            <p:cNvPr id="51" name="Picture 7" descr="C:\Work\Katmai Marketing\PAG_icon library\PAG_icon library\lists.png"/>
            <p:cNvPicPr>
              <a:picLocks noChangeAspect="1" noChangeArrowheads="1"/>
            </p:cNvPicPr>
            <p:nvPr/>
          </p:nvPicPr>
          <p:blipFill>
            <a:blip r:embed="rId9"/>
            <a:srcRect b="47745"/>
            <a:stretch>
              <a:fillRect/>
            </a:stretch>
          </p:blipFill>
          <p:spPr bwMode="auto">
            <a:xfrm>
              <a:off x="880284" y="3604319"/>
              <a:ext cx="910416" cy="53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27"/>
          <p:cNvGrpSpPr/>
          <p:nvPr/>
        </p:nvGrpSpPr>
        <p:grpSpPr>
          <a:xfrm>
            <a:off x="7688592" y="295232"/>
            <a:ext cx="903044" cy="903044"/>
            <a:chOff x="7688592" y="336797"/>
            <a:chExt cx="903044" cy="903044"/>
          </a:xfrm>
        </p:grpSpPr>
        <p:pic>
          <p:nvPicPr>
            <p:cNvPr id="53" name="Picture 2" descr="C:\Work\Katmai Marketing\PAG_icon library\PAG_icon library\Database blue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78814" y="493149"/>
              <a:ext cx="712822" cy="74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" descr="C:\Work\Katmai Marketing\PAG_icon library\PAG_icon library\Security Threat Detected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88592" y="336797"/>
              <a:ext cx="770304" cy="76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4095835" y="1198276"/>
            <a:ext cx="4758797" cy="513964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更安全的資料存取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更安全的配置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多樣的驗證機制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更微細的授權權限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協助保全資料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透明資料加密 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(TDE)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可延伸金鑰管理 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(EKM)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防禦術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安全性稽核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企業層級的安全原則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zh-TW" altLang="en-US" sz="36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安全性稽核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23074"/>
            <a:ext cx="9144000" cy="525781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存取資料的稽核紀錄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先前的版本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登入稽核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/>
              <a:t>C2 </a:t>
            </a:r>
            <a:r>
              <a:rPr lang="zh-TW" altLang="en-US" dirty="0" smtClean="0"/>
              <a:t>稽核模式選項與通用條件憑證（</a:t>
            </a:r>
            <a:r>
              <a:rPr lang="en-US" altLang="zh-TW" dirty="0" smtClean="0"/>
              <a:t>Common Criteria</a:t>
            </a:r>
            <a:r>
              <a:rPr lang="zh-TW" altLang="en-US" dirty="0" smtClean="0"/>
              <a:t>）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/>
              <a:t>SQL </a:t>
            </a:r>
            <a:r>
              <a:rPr lang="en-US" altLang="zh-TW" dirty="0" err="1" smtClean="0"/>
              <a:t>Profier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SQL </a:t>
            </a:r>
            <a:r>
              <a:rPr lang="zh-TW" altLang="en-US" dirty="0" smtClean="0"/>
              <a:t>追蹤（</a:t>
            </a:r>
            <a:r>
              <a:rPr lang="en-US" altLang="zh-TW" dirty="0" smtClean="0"/>
              <a:t>Trace</a:t>
            </a:r>
            <a:r>
              <a:rPr lang="zh-TW" altLang="en-US" dirty="0" smtClean="0"/>
              <a:t>）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事件通知（</a:t>
            </a:r>
            <a:r>
              <a:rPr lang="en-US" altLang="zh-TW" dirty="0" smtClean="0"/>
              <a:t>Event Notification</a:t>
            </a:r>
            <a:r>
              <a:rPr lang="zh-TW" altLang="en-US" dirty="0" smtClean="0"/>
              <a:t>）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/>
              <a:t>DDL </a:t>
            </a:r>
            <a:r>
              <a:rPr lang="zh-TW" altLang="en-US" dirty="0" smtClean="0"/>
              <a:t>觸發程序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使用協力廠商的軟體讀取交易記錄檔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面臨的挑戰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其所記錄的資料粒度單位不易控制，不易設計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自行撰寫程式，沒有適當的管理工具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/>
              <a:t>SQL Server Audit</a:t>
            </a:r>
            <a:r>
              <a:rPr lang="zh-TW" altLang="en-US" dirty="0" smtClean="0"/>
              <a:t>：精確的紀錄所需要之稽核資訊</a:t>
            </a:r>
            <a:endParaRPr lang="zh-TW" altLang="en-US" dirty="0"/>
          </a:p>
        </p:txBody>
      </p:sp>
      <p:pic>
        <p:nvPicPr>
          <p:cNvPr id="4" name="Picture 9" descr="Security shield windows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 rot="627454">
            <a:off x="8071533" y="419099"/>
            <a:ext cx="66675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初探 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 Audit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6106703" cy="488741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稽核伺服器層級和資料庫層級的事件群組和事件。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稽核</a:t>
            </a:r>
            <a:r>
              <a:rPr lang="zh-TW" altLang="en-US" smtClean="0"/>
              <a:t>動作項目：一</a:t>
            </a:r>
            <a:r>
              <a:rPr lang="zh-TW" altLang="en-US" dirty="0" smtClean="0"/>
              <a:t>組動作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 </a:t>
            </a:r>
            <a:r>
              <a:rPr lang="en-US" altLang="zh-TW" dirty="0" smtClean="0"/>
              <a:t>Server Audit Change) </a:t>
            </a:r>
            <a:r>
              <a:rPr lang="zh-TW" altLang="en-US" dirty="0" smtClean="0"/>
              <a:t>或個別動作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如資料表上的 </a:t>
            </a:r>
            <a:r>
              <a:rPr lang="en-US" altLang="zh-TW" dirty="0" smtClean="0"/>
              <a:t>SELECT 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建立及使用稽核的一般程序如下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建立稽核，並定義目標。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建立對應至稽核的伺服器稽核規格或資料庫稽核規格。啟用該稽核規格。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啟用稽核。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使用 </a:t>
            </a:r>
            <a:r>
              <a:rPr lang="en-US" altLang="zh-TW" dirty="0" smtClean="0"/>
              <a:t>Windows [</a:t>
            </a:r>
            <a:r>
              <a:rPr lang="zh-TW" altLang="en-US" dirty="0" smtClean="0"/>
              <a:t>事件檢視器</a:t>
            </a:r>
            <a:r>
              <a:rPr lang="en-US" altLang="zh-TW" dirty="0" smtClean="0"/>
              <a:t>]</a:t>
            </a:r>
            <a:r>
              <a:rPr lang="zh-TW" altLang="en-US" dirty="0" smtClean="0"/>
              <a:t>、</a:t>
            </a:r>
            <a:r>
              <a:rPr lang="en-US" altLang="zh-TW" dirty="0" smtClean="0"/>
              <a:t>[</a:t>
            </a:r>
            <a:r>
              <a:rPr lang="zh-TW" altLang="en-US" dirty="0" smtClean="0"/>
              <a:t>記錄檔檢視器</a:t>
            </a:r>
            <a:r>
              <a:rPr lang="en-US" altLang="zh-TW" dirty="0" smtClean="0"/>
              <a:t>] </a:t>
            </a:r>
            <a:r>
              <a:rPr lang="zh-TW" altLang="en-US" dirty="0" smtClean="0"/>
              <a:t>或是 </a:t>
            </a:r>
            <a:r>
              <a:rPr lang="en-US" altLang="zh-TW" dirty="0" err="1" smtClean="0"/>
              <a:t>fn_read_audit_file</a:t>
            </a:r>
            <a:r>
              <a:rPr lang="en-US" altLang="zh-TW" dirty="0" smtClean="0"/>
              <a:t> </a:t>
            </a:r>
            <a:r>
              <a:rPr lang="zh-TW" altLang="en-US" dirty="0" smtClean="0"/>
              <a:t>函數來閱讀稽核事件。</a:t>
            </a:r>
            <a:endParaRPr lang="zh-TW" altLang="en-US" dirty="0"/>
          </a:p>
        </p:txBody>
      </p:sp>
      <p:grpSp>
        <p:nvGrpSpPr>
          <p:cNvPr id="4" name="Group 22"/>
          <p:cNvGrpSpPr/>
          <p:nvPr/>
        </p:nvGrpSpPr>
        <p:grpSpPr>
          <a:xfrm>
            <a:off x="6106703" y="1921274"/>
            <a:ext cx="2622550" cy="3124200"/>
            <a:chOff x="6553200" y="2590800"/>
            <a:chExt cx="2241550" cy="2667000"/>
          </a:xfrm>
        </p:grpSpPr>
        <p:pic>
          <p:nvPicPr>
            <p:cNvPr id="5" name="Picture 2" descr="C:\Work\PAG_icon library\SQL sm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3276600"/>
              <a:ext cx="868998" cy="1277938"/>
            </a:xfrm>
            <a:prstGeom prst="rect">
              <a:avLst/>
            </a:prstGeom>
            <a:noFill/>
          </p:spPr>
        </p:pic>
        <p:pic>
          <p:nvPicPr>
            <p:cNvPr id="6" name="Picture 3" descr="C:\Work\PAG_icon library\Document 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0" y="2590800"/>
              <a:ext cx="356672" cy="750888"/>
            </a:xfrm>
            <a:prstGeom prst="rect">
              <a:avLst/>
            </a:prstGeom>
            <a:noFill/>
          </p:spPr>
        </p:pic>
        <p:grpSp>
          <p:nvGrpSpPr>
            <p:cNvPr id="7" name="Group 10"/>
            <p:cNvGrpSpPr/>
            <p:nvPr/>
          </p:nvGrpSpPr>
          <p:grpSpPr>
            <a:xfrm>
              <a:off x="8153400" y="3581400"/>
              <a:ext cx="641350" cy="757238"/>
              <a:chOff x="6934200" y="3505200"/>
              <a:chExt cx="641350" cy="757238"/>
            </a:xfrm>
          </p:grpSpPr>
          <p:pic>
            <p:nvPicPr>
              <p:cNvPr id="15" name="Picture 4" descr="C:\Work\PAG_icon library\database purpl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2800" y="3733800"/>
                <a:ext cx="412750" cy="494311"/>
              </a:xfrm>
              <a:prstGeom prst="rect">
                <a:avLst/>
              </a:prstGeom>
              <a:noFill/>
            </p:spPr>
          </p:pic>
          <p:pic>
            <p:nvPicPr>
              <p:cNvPr id="16" name="Picture 5" descr="C:\Work\PAG_icon library\Generic Application sm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39000" y="3505200"/>
                <a:ext cx="228600" cy="333722"/>
              </a:xfrm>
              <a:prstGeom prst="rect">
                <a:avLst/>
              </a:prstGeom>
              <a:noFill/>
            </p:spPr>
          </p:pic>
          <p:pic>
            <p:nvPicPr>
              <p:cNvPr id="17" name="Picture 6" descr="C:\Work\MSL Graphics\LOGO_Windows_Vist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4200" y="3886200"/>
                <a:ext cx="423906" cy="376238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12"/>
            <p:cNvGrpSpPr/>
            <p:nvPr/>
          </p:nvGrpSpPr>
          <p:grpSpPr>
            <a:xfrm>
              <a:off x="7924800" y="4495800"/>
              <a:ext cx="641350" cy="762000"/>
              <a:chOff x="6934200" y="4343400"/>
              <a:chExt cx="641350" cy="762000"/>
            </a:xfrm>
          </p:grpSpPr>
          <p:pic>
            <p:nvPicPr>
              <p:cNvPr id="12" name="Picture 4" descr="C:\Work\PAG_icon library\database purpl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62800" y="4576762"/>
                <a:ext cx="412750" cy="494311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Work\MSL Graphics\LOGO_Windows_Vist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4200" y="4729162"/>
                <a:ext cx="423906" cy="376238"/>
              </a:xfrm>
              <a:prstGeom prst="rect">
                <a:avLst/>
              </a:prstGeom>
              <a:noFill/>
            </p:spPr>
          </p:pic>
          <p:pic>
            <p:nvPicPr>
              <p:cNvPr id="14" name="Picture 7" descr="C:\Work\MSL Graphics\Security_Security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39000" y="4343400"/>
                <a:ext cx="299440" cy="528966"/>
              </a:xfrm>
              <a:prstGeom prst="rect">
                <a:avLst/>
              </a:prstGeom>
              <a:noFill/>
            </p:spPr>
          </p:pic>
        </p:grpSp>
        <p:sp>
          <p:nvSpPr>
            <p:cNvPr id="9" name="Right Arrow 9"/>
            <p:cNvSpPr/>
            <p:nvPr/>
          </p:nvSpPr>
          <p:spPr>
            <a:xfrm>
              <a:off x="7467600" y="3886200"/>
              <a:ext cx="685800" cy="304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Arrow 10"/>
            <p:cNvSpPr/>
            <p:nvPr/>
          </p:nvSpPr>
          <p:spPr>
            <a:xfrm rot="19151274">
              <a:off x="7483831" y="3235058"/>
              <a:ext cx="685800" cy="304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1"/>
            <p:cNvSpPr/>
            <p:nvPr/>
          </p:nvSpPr>
          <p:spPr>
            <a:xfrm rot="2208957">
              <a:off x="7391400" y="4419600"/>
              <a:ext cx="685800" cy="304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稽核規格 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Audit Specifications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3"/>
          <p:cNvSpPr/>
          <p:nvPr/>
        </p:nvSpPr>
        <p:spPr>
          <a:xfrm>
            <a:off x="2438400" y="1706360"/>
            <a:ext cx="1752600" cy="83820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稽核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Rectangle 34"/>
          <p:cNvSpPr/>
          <p:nvPr/>
        </p:nvSpPr>
        <p:spPr>
          <a:xfrm>
            <a:off x="4953000" y="1858760"/>
            <a:ext cx="1955800" cy="16761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b="1" dirty="0" smtClean="0"/>
              <a:t>安全性事件記錄檔</a:t>
            </a:r>
            <a:endParaRPr lang="en-US" sz="1000" b="1" dirty="0"/>
          </a:p>
        </p:txBody>
      </p:sp>
      <p:sp>
        <p:nvSpPr>
          <p:cNvPr id="6" name="Rectangle 35"/>
          <p:cNvSpPr/>
          <p:nvPr/>
        </p:nvSpPr>
        <p:spPr>
          <a:xfrm>
            <a:off x="4953000" y="2087361"/>
            <a:ext cx="1955800" cy="19301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b="1" dirty="0" smtClean="0"/>
              <a:t>應用程式事件記錄檔</a:t>
            </a:r>
            <a:endParaRPr lang="en-US" sz="1000" b="1" dirty="0"/>
          </a:p>
        </p:txBody>
      </p:sp>
      <p:cxnSp>
        <p:nvCxnSpPr>
          <p:cNvPr id="7" name="Straight Connector 36"/>
          <p:cNvCxnSpPr>
            <a:stCxn id="4" idx="6"/>
          </p:cNvCxnSpPr>
          <p:nvPr/>
        </p:nvCxnSpPr>
        <p:spPr>
          <a:xfrm flipV="1">
            <a:off x="4191000" y="1721576"/>
            <a:ext cx="762000" cy="40388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37"/>
          <p:cNvCxnSpPr>
            <a:stCxn id="4" idx="6"/>
            <a:endCxn id="5" idx="1"/>
          </p:cNvCxnSpPr>
          <p:nvPr/>
        </p:nvCxnSpPr>
        <p:spPr>
          <a:xfrm flipV="1">
            <a:off x="4191000" y="1942568"/>
            <a:ext cx="762000" cy="18289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38"/>
          <p:cNvCxnSpPr>
            <a:stCxn id="4" idx="6"/>
            <a:endCxn id="6" idx="1"/>
          </p:cNvCxnSpPr>
          <p:nvPr/>
        </p:nvCxnSpPr>
        <p:spPr>
          <a:xfrm>
            <a:off x="4191000" y="2125460"/>
            <a:ext cx="762000" cy="5840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Rounded Rectangle 39"/>
          <p:cNvSpPr/>
          <p:nvPr/>
        </p:nvSpPr>
        <p:spPr>
          <a:xfrm>
            <a:off x="7467600" y="1543776"/>
            <a:ext cx="1219200" cy="175260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檔案系統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cxnSp>
        <p:nvCxnSpPr>
          <p:cNvPr id="11" name="Straight Connector 40"/>
          <p:cNvCxnSpPr/>
          <p:nvPr/>
        </p:nvCxnSpPr>
        <p:spPr>
          <a:xfrm flipV="1">
            <a:off x="6858000" y="1707948"/>
            <a:ext cx="609600" cy="1362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41"/>
          <p:cNvCxnSpPr>
            <a:endCxn id="4" idx="4"/>
          </p:cNvCxnSpPr>
          <p:nvPr/>
        </p:nvCxnSpPr>
        <p:spPr>
          <a:xfrm rot="5400000" flipH="1" flipV="1">
            <a:off x="2038350" y="2182610"/>
            <a:ext cx="914400" cy="1638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42"/>
          <p:cNvCxnSpPr>
            <a:endCxn id="4" idx="4"/>
          </p:cNvCxnSpPr>
          <p:nvPr/>
        </p:nvCxnSpPr>
        <p:spPr>
          <a:xfrm rot="16200000" flipV="1">
            <a:off x="3829050" y="2030210"/>
            <a:ext cx="990600" cy="20193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TextBox 43"/>
          <p:cNvSpPr txBox="1"/>
          <p:nvPr/>
        </p:nvSpPr>
        <p:spPr>
          <a:xfrm>
            <a:off x="152400" y="2544560"/>
            <a:ext cx="2590800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rPr>
              <a:t>每個稽核物件</a:t>
            </a:r>
          </a:p>
          <a:p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rPr>
              <a:t>伺服器稽核規格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微軟正黑體" pitchFamily="34" charset="-120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4583575" y="2445211"/>
            <a:ext cx="2590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rPr>
              <a:t>每個資料庫</a:t>
            </a:r>
          </a:p>
          <a:p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rPr>
              <a:t>每個稽核物件</a:t>
            </a:r>
          </a:p>
          <a:p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微軟正黑體" pitchFamily="34" charset="-120"/>
              </a:rPr>
              <a:t>資料庫稽核規格</a:t>
            </a:r>
            <a:endParaRPr lang="zh-TW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微軟正黑體" pitchFamily="34" charset="-120"/>
            </a:endParaRPr>
          </a:p>
        </p:txBody>
      </p:sp>
      <p:sp>
        <p:nvSpPr>
          <p:cNvPr id="18" name="Oval 47"/>
          <p:cNvSpPr/>
          <p:nvPr/>
        </p:nvSpPr>
        <p:spPr>
          <a:xfrm>
            <a:off x="685800" y="3474176"/>
            <a:ext cx="2133600" cy="914400"/>
          </a:xfrm>
          <a:prstGeom prst="ellipse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伺服器稽核規格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Rectangle 48"/>
          <p:cNvSpPr/>
          <p:nvPr/>
        </p:nvSpPr>
        <p:spPr>
          <a:xfrm>
            <a:off x="2057400" y="4655276"/>
            <a:ext cx="1447800" cy="152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49"/>
          <p:cNvSpPr/>
          <p:nvPr/>
        </p:nvSpPr>
        <p:spPr>
          <a:xfrm>
            <a:off x="2209800" y="4807676"/>
            <a:ext cx="1447800" cy="152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Rectangle 50"/>
          <p:cNvSpPr/>
          <p:nvPr/>
        </p:nvSpPr>
        <p:spPr>
          <a:xfrm>
            <a:off x="2362200" y="4960076"/>
            <a:ext cx="1447800" cy="152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51"/>
          <p:cNvSpPr/>
          <p:nvPr/>
        </p:nvSpPr>
        <p:spPr>
          <a:xfrm>
            <a:off x="2514600" y="5112476"/>
            <a:ext cx="1447800" cy="152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Rectangle 52"/>
          <p:cNvSpPr/>
          <p:nvPr/>
        </p:nvSpPr>
        <p:spPr>
          <a:xfrm>
            <a:off x="2667000" y="5264876"/>
            <a:ext cx="1447800" cy="152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伺服器稽核動作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4" name="Shape 53"/>
          <p:cNvCxnSpPr>
            <a:stCxn id="18" idx="4"/>
            <a:endCxn id="19" idx="1"/>
          </p:cNvCxnSpPr>
          <p:nvPr/>
        </p:nvCxnSpPr>
        <p:spPr>
          <a:xfrm rot="16200000" flipH="1">
            <a:off x="1733550" y="4407626"/>
            <a:ext cx="342900" cy="304800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54"/>
          <p:cNvSpPr/>
          <p:nvPr/>
        </p:nvSpPr>
        <p:spPr>
          <a:xfrm>
            <a:off x="4267200" y="3550376"/>
            <a:ext cx="2133600" cy="91440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000" b="1" dirty="0"/>
              <a:t>Database Audit Components</a:t>
            </a:r>
          </a:p>
        </p:txBody>
      </p:sp>
      <p:sp>
        <p:nvSpPr>
          <p:cNvPr id="26" name="Oval 55"/>
          <p:cNvSpPr/>
          <p:nvPr/>
        </p:nvSpPr>
        <p:spPr>
          <a:xfrm>
            <a:off x="4419600" y="3702776"/>
            <a:ext cx="2133600" cy="91440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Database Audit Components</a:t>
            </a:r>
          </a:p>
        </p:txBody>
      </p:sp>
      <p:sp>
        <p:nvSpPr>
          <p:cNvPr id="27" name="Oval 56"/>
          <p:cNvSpPr/>
          <p:nvPr/>
        </p:nvSpPr>
        <p:spPr>
          <a:xfrm>
            <a:off x="4572000" y="3855176"/>
            <a:ext cx="2133600" cy="91440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Database Audit Components</a:t>
            </a:r>
          </a:p>
        </p:txBody>
      </p:sp>
      <p:sp>
        <p:nvSpPr>
          <p:cNvPr id="28" name="Oval 57"/>
          <p:cNvSpPr/>
          <p:nvPr/>
        </p:nvSpPr>
        <p:spPr>
          <a:xfrm>
            <a:off x="4724400" y="4007576"/>
            <a:ext cx="2133600" cy="91440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資料庫稽核規格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Rectangle 58"/>
          <p:cNvSpPr/>
          <p:nvPr/>
        </p:nvSpPr>
        <p:spPr>
          <a:xfrm>
            <a:off x="6172200" y="5112476"/>
            <a:ext cx="1752600" cy="228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Rectangle 59"/>
          <p:cNvSpPr/>
          <p:nvPr/>
        </p:nvSpPr>
        <p:spPr>
          <a:xfrm>
            <a:off x="6324600" y="5264876"/>
            <a:ext cx="1752600" cy="228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Rectangle 60"/>
          <p:cNvSpPr/>
          <p:nvPr/>
        </p:nvSpPr>
        <p:spPr>
          <a:xfrm>
            <a:off x="6477000" y="5417276"/>
            <a:ext cx="1752600" cy="228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Rectangle 61"/>
          <p:cNvSpPr/>
          <p:nvPr/>
        </p:nvSpPr>
        <p:spPr>
          <a:xfrm>
            <a:off x="6629400" y="5569676"/>
            <a:ext cx="1752600" cy="228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62"/>
          <p:cNvSpPr/>
          <p:nvPr/>
        </p:nvSpPr>
        <p:spPr>
          <a:xfrm>
            <a:off x="6781800" y="5722076"/>
            <a:ext cx="1752600" cy="228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資料庫稽核動作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4" name="Shape 63"/>
          <p:cNvCxnSpPr>
            <a:endCxn id="28" idx="4"/>
          </p:cNvCxnSpPr>
          <p:nvPr/>
        </p:nvCxnSpPr>
        <p:spPr>
          <a:xfrm rot="10800000">
            <a:off x="5791200" y="4921976"/>
            <a:ext cx="381000" cy="34290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Rectangle 64"/>
          <p:cNvSpPr/>
          <p:nvPr/>
        </p:nvSpPr>
        <p:spPr>
          <a:xfrm>
            <a:off x="4953000" y="1645376"/>
            <a:ext cx="1955800" cy="16761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1000" b="1" dirty="0" smtClean="0"/>
              <a:t>檔案</a:t>
            </a:r>
            <a:endParaRPr lang="en-US" sz="1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 </a:t>
            </a:r>
            <a:r>
              <a:rPr lang="en-US" altLang="zh-TW" dirty="0" smtClean="0"/>
              <a:t>SERVER AUDIT</a:t>
            </a:r>
          </a:p>
          <a:p>
            <a:r>
              <a:rPr lang="zh-TW" altLang="en-US" dirty="0" smtClean="0"/>
              <a:t>建立 </a:t>
            </a:r>
            <a:r>
              <a:rPr lang="en-US" altLang="zh-TW" dirty="0" smtClean="0"/>
              <a:t>Database Audit</a:t>
            </a:r>
          </a:p>
          <a:p>
            <a:r>
              <a:rPr lang="zh-TW" altLang="en-US" dirty="0" smtClean="0"/>
              <a:t>檢視稽核記錄</a:t>
            </a:r>
            <a:endParaRPr lang="en-US" altLang="zh-TW" dirty="0" smtClean="0"/>
          </a:p>
          <a:p>
            <a:r>
              <a:rPr lang="zh-TW" altLang="en-US" dirty="0" smtClean="0"/>
              <a:t>監控行為：查詢指定的物件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資料加密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3788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資料加密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透過密碼、加密金鑰等方式讓資料並成模糊無法識別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讓具備管理權限的人員或是入侵的駭客，也無從得知資料的原貌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早期的資料加密作業</a:t>
            </a:r>
            <a:endParaRPr lang="en-US" altLang="zh-TW" dirty="0" smtClean="0"/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多半是由前端應用程式自行控制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需要使用大量的 </a:t>
            </a:r>
            <a:r>
              <a:rPr lang="en-US" altLang="zh-TW" dirty="0" smtClean="0"/>
              <a:t>CPU</a:t>
            </a:r>
            <a:r>
              <a:rPr lang="zh-TW" altLang="en-US" dirty="0" smtClean="0"/>
              <a:t>資源，但應用程式所安裝的環境</a:t>
            </a:r>
            <a:r>
              <a:rPr lang="en-US" altLang="zh-TW" dirty="0" smtClean="0"/>
              <a:t>...&gt;_&lt;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密碼、加密金鑰的管理也是難以管理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dirty="0" smtClean="0"/>
              <a:t>SQL Server 2005 </a:t>
            </a:r>
            <a:r>
              <a:rPr lang="zh-TW" altLang="en-US" dirty="0" smtClean="0"/>
              <a:t>加密金鑰的機制，例如：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以密碼片語為資料加密（</a:t>
            </a:r>
            <a:r>
              <a:rPr lang="en-US" altLang="zh-TW" dirty="0" err="1" smtClean="0"/>
              <a:t>EncryptByPassPhrase</a:t>
            </a:r>
            <a:r>
              <a:rPr lang="zh-TW" altLang="en-US" dirty="0" smtClean="0"/>
              <a:t>）、對稱金鑰（</a:t>
            </a:r>
            <a:r>
              <a:rPr lang="en-US" altLang="zh-TW" dirty="0" smtClean="0"/>
              <a:t>SYMMETRIC KEY </a:t>
            </a:r>
            <a:r>
              <a:rPr lang="zh-TW" altLang="en-US" dirty="0" smtClean="0"/>
              <a:t>）、非對稱金鑰（</a:t>
            </a:r>
            <a:r>
              <a:rPr lang="en-US" altLang="zh-TW" dirty="0" smtClean="0"/>
              <a:t>ASYMMETRIC KEY </a:t>
            </a:r>
            <a:r>
              <a:rPr lang="zh-TW" altLang="en-US" dirty="0" smtClean="0"/>
              <a:t>）、憑證（</a:t>
            </a:r>
            <a:r>
              <a:rPr lang="en-US" altLang="zh-TW" dirty="0" smtClean="0"/>
              <a:t>CERTIFICATE </a:t>
            </a:r>
            <a:r>
              <a:rPr lang="zh-TW" altLang="en-US" dirty="0" smtClean="0"/>
              <a:t>）等等技術。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但是仍然需要修改應用程式來配合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可延伸金鑰管理 </a:t>
            </a:r>
            <a:r>
              <a:rPr lang="en-US" altLang="zh-TW" dirty="0" smtClean="0"/>
              <a:t>Extensible Key Management (EKM)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透明資料加密 </a:t>
            </a:r>
            <a:r>
              <a:rPr lang="en-US" altLang="zh-TW" dirty="0" smtClean="0"/>
              <a:t>Transparent Data Encryption (TDE)</a:t>
            </a:r>
            <a:endParaRPr lang="zh-TW" altLang="en-US" dirty="0" smtClean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24800" y="328613"/>
            <a:ext cx="914400" cy="814387"/>
            <a:chOff x="4896" y="173"/>
            <a:chExt cx="576" cy="513"/>
          </a:xfrm>
        </p:grpSpPr>
        <p:pic>
          <p:nvPicPr>
            <p:cNvPr id="5" name="Picture 20" descr="Security firewall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4896" y="173"/>
              <a:ext cx="576" cy="513"/>
            </a:xfrm>
            <a:prstGeom prst="rect">
              <a:avLst/>
            </a:prstGeom>
            <a:noFill/>
          </p:spPr>
        </p:pic>
        <p:pic>
          <p:nvPicPr>
            <p:cNvPr id="6" name="Picture 13" descr="Security Threat Detect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99654">
              <a:off x="5020" y="285"/>
              <a:ext cx="233" cy="266"/>
            </a:xfrm>
            <a:prstGeom prst="rect">
              <a:avLst/>
            </a:prstGeom>
            <a:noFill/>
          </p:spPr>
        </p:pic>
      </p:grpSp>
      <p:pic>
        <p:nvPicPr>
          <p:cNvPr id="7" name="Picture 19" descr="Security Download 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28613"/>
            <a:ext cx="990600" cy="938212"/>
          </a:xfrm>
          <a:prstGeom prst="rect">
            <a:avLst/>
          </a:prstGeom>
          <a:noFill/>
        </p:spPr>
      </p:pic>
      <p:pic>
        <p:nvPicPr>
          <p:cNvPr id="8" name="Picture 23" descr="Security Download 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625" y="557213"/>
            <a:ext cx="739775" cy="1096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可延伸金鑰管理 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(EKM)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143000"/>
            <a:ext cx="4953000" cy="50147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使用「硬體安全性模組」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(Hardware Security Modules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HSM)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來處理企業金鑰的管理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廠商也可以針對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HSM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、金鑰組態和金鑰存取提供管理軟體。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Cryptographic API (MSCAPI)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提供者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僅限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驗證模式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3"/>
          <p:cNvSpPr/>
          <p:nvPr/>
        </p:nvSpPr>
        <p:spPr bwMode="auto">
          <a:xfrm>
            <a:off x="5011825" y="2543171"/>
            <a:ext cx="3810000" cy="2971800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ounded Rectangle 4"/>
          <p:cNvSpPr/>
          <p:nvPr/>
        </p:nvSpPr>
        <p:spPr bwMode="auto">
          <a:xfrm>
            <a:off x="5469025" y="2771771"/>
            <a:ext cx="3048000" cy="8382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Flowchart: Data 5"/>
          <p:cNvSpPr/>
          <p:nvPr/>
        </p:nvSpPr>
        <p:spPr bwMode="auto">
          <a:xfrm>
            <a:off x="6307225" y="4752971"/>
            <a:ext cx="1447800" cy="381000"/>
          </a:xfrm>
          <a:prstGeom prst="flowChartInputOutpu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225" y="3914771"/>
            <a:ext cx="785359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1"/>
          <p:cNvSpPr txBox="1"/>
          <p:nvPr/>
        </p:nvSpPr>
        <p:spPr>
          <a:xfrm>
            <a:off x="5697625" y="300037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SQL EKM Provider DLL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5011825" y="3914771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SQL EKM Key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(HSM key proxy)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612025" y="475297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240425" y="513397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SQL 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Down Arrow 15"/>
          <p:cNvSpPr/>
          <p:nvPr/>
        </p:nvSpPr>
        <p:spPr bwMode="auto">
          <a:xfrm rot="3573081">
            <a:off x="7322466" y="1931752"/>
            <a:ext cx="381000" cy="98227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Down Arrow 16"/>
          <p:cNvSpPr/>
          <p:nvPr/>
        </p:nvSpPr>
        <p:spPr bwMode="auto">
          <a:xfrm>
            <a:off x="6688225" y="3609971"/>
            <a:ext cx="381000" cy="304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Down Arrow 17"/>
          <p:cNvSpPr/>
          <p:nvPr/>
        </p:nvSpPr>
        <p:spPr bwMode="auto">
          <a:xfrm>
            <a:off x="6688225" y="4448171"/>
            <a:ext cx="381000" cy="304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021225" y="1476371"/>
          <a:ext cx="5867400" cy="4210057"/>
        </p:xfrm>
        <a:graphic>
          <a:graphicData uri="http://schemas.openxmlformats.org/presentationml/2006/ole">
            <p:oleObj spid="_x0000_s2051" name="Visio" r:id="rId5" imgW="6124410" imgH="4092695" progId="Visio.Drawing.11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面臨的挑戰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" name="Group 19"/>
          <p:cNvGrpSpPr/>
          <p:nvPr/>
        </p:nvGrpSpPr>
        <p:grpSpPr>
          <a:xfrm>
            <a:off x="387350" y="1417638"/>
            <a:ext cx="8369300" cy="1245845"/>
            <a:chOff x="387350" y="1853578"/>
            <a:chExt cx="8369300" cy="1245845"/>
          </a:xfrm>
        </p:grpSpPr>
        <p:sp>
          <p:nvSpPr>
            <p:cNvPr id="62" name="TextBox 3"/>
            <p:cNvSpPr txBox="1"/>
            <p:nvPr/>
          </p:nvSpPr>
          <p:spPr bwMode="auto">
            <a:xfrm>
              <a:off x="387350" y="1896532"/>
              <a:ext cx="3165450" cy="1159936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增加新功能來滿足新需求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63" name="TextBox 5"/>
            <p:cNvSpPr txBox="1"/>
            <p:nvPr/>
          </p:nvSpPr>
          <p:spPr bwMode="auto">
            <a:xfrm>
              <a:off x="5395949" y="1889789"/>
              <a:ext cx="3360701" cy="1173423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增加管理複雜度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64" name="Up Arrow 16"/>
            <p:cNvSpPr/>
            <p:nvPr/>
          </p:nvSpPr>
          <p:spPr bwMode="auto">
            <a:xfrm rot="5400000">
              <a:off x="3590434" y="1538906"/>
              <a:ext cx="1245845" cy="1875189"/>
            </a:xfrm>
            <a:prstGeom prst="upArrow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42000">
                  <a:schemeClr val="accent1">
                    <a:lumMod val="75000"/>
                    <a:alpha val="49000"/>
                  </a:schemeClr>
                </a:gs>
                <a:gs pos="70000">
                  <a:schemeClr val="accent1">
                    <a:lumMod val="75000"/>
                    <a:alpha val="51000"/>
                  </a:schemeClr>
                </a:gs>
                <a:gs pos="99000">
                  <a:schemeClr val="accent1">
                    <a:alpha val="9100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5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330200" dist="38100" dir="10800000" algn="r" rotWithShape="0">
                <a:schemeClr val="accent1">
                  <a:lumMod val="50000"/>
                  <a:alpha val="29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1">
                  <a:satMod val="30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</p:grpSp>
      <p:grpSp>
        <p:nvGrpSpPr>
          <p:cNvPr id="65" name="Group 20"/>
          <p:cNvGrpSpPr/>
          <p:nvPr/>
        </p:nvGrpSpPr>
        <p:grpSpPr>
          <a:xfrm>
            <a:off x="387351" y="2840660"/>
            <a:ext cx="8369299" cy="1245845"/>
            <a:chOff x="387351" y="3276600"/>
            <a:chExt cx="8369299" cy="1245845"/>
          </a:xfrm>
        </p:grpSpPr>
        <p:sp>
          <p:nvSpPr>
            <p:cNvPr id="66" name="TextBox 9"/>
            <p:cNvSpPr txBox="1"/>
            <p:nvPr/>
          </p:nvSpPr>
          <p:spPr bwMode="auto">
            <a:xfrm>
              <a:off x="387351" y="3366198"/>
              <a:ext cx="3125809" cy="1066648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資料量與使用者人數的增加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67" name="TextBox 10"/>
            <p:cNvSpPr txBox="1"/>
            <p:nvPr/>
          </p:nvSpPr>
          <p:spPr bwMode="auto">
            <a:xfrm>
              <a:off x="5395950" y="3346102"/>
              <a:ext cx="3360700" cy="1106842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效能問題？需要收集相關資料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68" name="Up Arrow 17"/>
            <p:cNvSpPr/>
            <p:nvPr/>
          </p:nvSpPr>
          <p:spPr bwMode="auto">
            <a:xfrm rot="5400000">
              <a:off x="3590434" y="2961928"/>
              <a:ext cx="1245845" cy="1875189"/>
            </a:xfrm>
            <a:prstGeom prst="upArrow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42000">
                  <a:schemeClr val="accent1">
                    <a:lumMod val="75000"/>
                    <a:alpha val="49000"/>
                  </a:schemeClr>
                </a:gs>
                <a:gs pos="70000">
                  <a:schemeClr val="accent1">
                    <a:lumMod val="75000"/>
                    <a:alpha val="51000"/>
                  </a:schemeClr>
                </a:gs>
                <a:gs pos="99000">
                  <a:schemeClr val="accent1">
                    <a:alpha val="9100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5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330200" dist="38100" dir="10800000" algn="r" rotWithShape="0">
                <a:schemeClr val="accent1">
                  <a:lumMod val="50000"/>
                  <a:alpha val="29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1">
                  <a:satMod val="30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</p:grpSp>
      <p:grpSp>
        <p:nvGrpSpPr>
          <p:cNvPr id="69" name="Group 21"/>
          <p:cNvGrpSpPr/>
          <p:nvPr/>
        </p:nvGrpSpPr>
        <p:grpSpPr>
          <a:xfrm>
            <a:off x="396874" y="4288460"/>
            <a:ext cx="8359775" cy="1245845"/>
            <a:chOff x="396874" y="4724400"/>
            <a:chExt cx="8359775" cy="1245845"/>
          </a:xfrm>
        </p:grpSpPr>
        <p:sp>
          <p:nvSpPr>
            <p:cNvPr id="70" name="TextBox 24"/>
            <p:cNvSpPr txBox="1"/>
            <p:nvPr/>
          </p:nvSpPr>
          <p:spPr bwMode="auto">
            <a:xfrm>
              <a:off x="396874" y="4798119"/>
              <a:ext cx="3128050" cy="1098406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Data </a:t>
              </a:r>
              <a:r>
                <a:rPr lang="en-US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center </a:t>
              </a: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的整合和虛擬化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71" name="TextBox 25"/>
            <p:cNvSpPr txBox="1"/>
            <p:nvPr/>
          </p:nvSpPr>
          <p:spPr bwMode="auto">
            <a:xfrm>
              <a:off x="5393539" y="4785347"/>
              <a:ext cx="3363110" cy="1123950"/>
            </a:xfrm>
            <a:prstGeom prst="roundRect">
              <a:avLst/>
            </a:prstGeom>
            <a:solidFill>
              <a:srgbClr val="FF66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itchFamily="34" charset="-120"/>
                </a:rPr>
                <a:t>需要增加管理工具的延展能力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72" name="Up Arrow 18"/>
            <p:cNvSpPr/>
            <p:nvPr/>
          </p:nvSpPr>
          <p:spPr bwMode="auto">
            <a:xfrm rot="5400000">
              <a:off x="3590434" y="4409728"/>
              <a:ext cx="1245845" cy="1875189"/>
            </a:xfrm>
            <a:prstGeom prst="upArrow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42000">
                  <a:schemeClr val="accent1">
                    <a:lumMod val="75000"/>
                    <a:alpha val="49000"/>
                  </a:schemeClr>
                </a:gs>
                <a:gs pos="70000">
                  <a:schemeClr val="accent1">
                    <a:lumMod val="75000"/>
                    <a:alpha val="51000"/>
                  </a:schemeClr>
                </a:gs>
                <a:gs pos="99000">
                  <a:schemeClr val="accent1">
                    <a:alpha val="91000"/>
                  </a:schemeClr>
                </a:gs>
              </a:gsLst>
              <a:lin ang="162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5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0"/>
              </a:gradFill>
              <a:headEnd type="none" w="med" len="med"/>
              <a:tailEnd type="none" w="med" len="med"/>
            </a:ln>
            <a:effectLst>
              <a:outerShdw blurRad="330200" dist="38100" dir="10800000" algn="r" rotWithShape="0">
                <a:schemeClr val="accent1">
                  <a:lumMod val="50000"/>
                  <a:alpha val="29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1">
                  <a:satMod val="30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defRPr/>
              </a:pPr>
              <a:endParaRPr lang="en-US" sz="2300" dirty="0">
                <a:solidFill>
                  <a:srgbClr val="FFFFFF"/>
                </a:solidFill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透明資料加密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31"/>
          <p:cNvSpPr/>
          <p:nvPr/>
        </p:nvSpPr>
        <p:spPr bwMode="auto">
          <a:xfrm>
            <a:off x="5416842" y="1626614"/>
            <a:ext cx="3559535" cy="4069133"/>
          </a:xfrm>
          <a:prstGeom prst="roundRect">
            <a:avLst>
              <a:gd name="adj" fmla="val 10348"/>
            </a:avLst>
          </a:prstGeom>
          <a:solidFill>
            <a:srgbClr val="0070C0"/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Rectangle 32"/>
          <p:cNvSpPr/>
          <p:nvPr/>
        </p:nvSpPr>
        <p:spPr bwMode="auto">
          <a:xfrm>
            <a:off x="5406930" y="4894733"/>
            <a:ext cx="3579359" cy="85779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ctangle 37"/>
          <p:cNvSpPr/>
          <p:nvPr/>
        </p:nvSpPr>
        <p:spPr bwMode="auto">
          <a:xfrm>
            <a:off x="5427774" y="4088621"/>
            <a:ext cx="3534718" cy="60709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1">
                  <a:lumMod val="75000"/>
                  <a:alpha val="0"/>
                </a:schemeClr>
              </a:gs>
              <a:gs pos="70000">
                <a:schemeClr val="tx1">
                  <a:lumMod val="95000"/>
                  <a:alpha val="17000"/>
                </a:schemeClr>
              </a:gs>
              <a:gs pos="99000">
                <a:schemeClr val="tx1">
                  <a:alpha val="51000"/>
                </a:scheme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543411" y="1902884"/>
            <a:ext cx="3492976" cy="2537567"/>
            <a:chOff x="1643042" y="1738283"/>
            <a:chExt cx="5945047" cy="4319695"/>
          </a:xfrm>
        </p:grpSpPr>
        <p:sp>
          <p:nvSpPr>
            <p:cNvPr id="8" name="Rounded Rectangle 5"/>
            <p:cNvSpPr/>
            <p:nvPr/>
          </p:nvSpPr>
          <p:spPr>
            <a:xfrm>
              <a:off x="4215662" y="3070722"/>
              <a:ext cx="1570366" cy="15011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pic>
          <p:nvPicPr>
            <p:cNvPr id="9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286124"/>
              <a:ext cx="928694" cy="11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Work\Katmai Marketing\PAG_icon library\PAG_icon library\Generic Application 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0464" y="4242816"/>
              <a:ext cx="778605" cy="1136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C:\Work\Katmai Marketing\PAG_icon library\PAG_icon library\User gree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184" y="4814321"/>
              <a:ext cx="507922" cy="686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C:\Work\Katmai Marketing\PAG_icon library\PAG_icon library\Serv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554" y="2143116"/>
              <a:ext cx="1133482" cy="167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C:\Work\Katmai Marketing\PAG_icon library\PAG_icon library\secure key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7620" y="2946494"/>
              <a:ext cx="517524" cy="42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Up-Down Arrow 11"/>
            <p:cNvSpPr/>
            <p:nvPr/>
          </p:nvSpPr>
          <p:spPr>
            <a:xfrm rot="18133286">
              <a:off x="4314611" y="3070260"/>
              <a:ext cx="315885" cy="579122"/>
            </a:xfrm>
            <a:prstGeom prst="up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15" name="Right Arrow 12"/>
            <p:cNvSpPr/>
            <p:nvPr/>
          </p:nvSpPr>
          <p:spPr>
            <a:xfrm rot="18684584">
              <a:off x="2752571" y="3944411"/>
              <a:ext cx="857256" cy="28575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191097" y="1738283"/>
              <a:ext cx="3333562" cy="62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SQL Server 2008</a:t>
              </a: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3684660" y="2557025"/>
              <a:ext cx="824497" cy="4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6600"/>
                  </a:solidFill>
                  <a:latin typeface="+mj-lt"/>
                </a:rPr>
                <a:t>DEK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1643042" y="5429265"/>
              <a:ext cx="1885810" cy="62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應用程式</a:t>
              </a:r>
              <a:endPara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4786314" y="3500438"/>
              <a:ext cx="376219" cy="792040"/>
              <a:chOff x="7215205" y="1965448"/>
              <a:chExt cx="376219" cy="792040"/>
            </a:xfrm>
          </p:grpSpPr>
          <p:pic>
            <p:nvPicPr>
              <p:cNvPr id="22" name="Picture 8" descr="C:\Work\Katmai Marketing\PAG_icon library\PAG_icon library\Document Sm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15205" y="1965448"/>
                <a:ext cx="376219" cy="792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9" descr="C:\Work\Katmai Marketing\PAG_icon library\PAG_icon library\secure lock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86644" y="2214554"/>
                <a:ext cx="218562" cy="354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4523649" y="4702748"/>
              <a:ext cx="3064440" cy="62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軟正黑體" pitchFamily="34" charset="-120"/>
                </a:rPr>
                <a:t>被加密的資料頁</a:t>
              </a:r>
              <a:endPara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endParaRPr>
            </a:p>
          </p:txBody>
        </p:sp>
        <p:sp>
          <p:nvSpPr>
            <p:cNvPr id="21" name="Right Arrow 34"/>
            <p:cNvSpPr/>
            <p:nvPr/>
          </p:nvSpPr>
          <p:spPr>
            <a:xfrm rot="13749947">
              <a:off x="5124094" y="4285455"/>
              <a:ext cx="857255" cy="28575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</p:grpSp>
      <p:sp>
        <p:nvSpPr>
          <p:cNvPr id="24" name="Rounded Rectangle 33"/>
          <p:cNvSpPr/>
          <p:nvPr/>
        </p:nvSpPr>
        <p:spPr bwMode="auto">
          <a:xfrm>
            <a:off x="5328553" y="4621996"/>
            <a:ext cx="3780110" cy="2909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5" name="Group 28"/>
          <p:cNvGrpSpPr/>
          <p:nvPr/>
        </p:nvGrpSpPr>
        <p:grpSpPr>
          <a:xfrm>
            <a:off x="7688592" y="295232"/>
            <a:ext cx="903044" cy="903044"/>
            <a:chOff x="7688592" y="336797"/>
            <a:chExt cx="903044" cy="903044"/>
          </a:xfrm>
        </p:grpSpPr>
        <p:pic>
          <p:nvPicPr>
            <p:cNvPr id="26" name="Picture 2" descr="C:\Work\Katmai Marketing\PAG_icon library\PAG_icon library\Database blue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78814" y="493149"/>
              <a:ext cx="712822" cy="74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 descr="C:\Work\Katmai Marketing\PAG_icon library\PAG_icon library\Security Threat Detected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88592" y="336797"/>
              <a:ext cx="770304" cy="76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內容版面配置區 2"/>
          <p:cNvSpPr txBox="1">
            <a:spLocks/>
          </p:cNvSpPr>
          <p:nvPr/>
        </p:nvSpPr>
        <p:spPr>
          <a:xfrm>
            <a:off x="-1" y="876774"/>
            <a:ext cx="5316979" cy="5547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加密資料檔案與交易記錄檔案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用於保護備份檔案與卸離資料檔案時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對用應用程式而言是透明的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無需修改應用程式來進行加密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使用資料庫加密金鑰 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(DEK)</a:t>
            </a: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；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DEK </a:t>
            </a: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可以使用以下的方法來保護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憑證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硬體安全性模組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(Hardware Security Modules</a:t>
            </a: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，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HSM) </a:t>
            </a:r>
          </a:p>
          <a:p>
            <a:pPr marL="463550" marR="0" lvl="0" indent="-350838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在新伺服器上使用被加密的資料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匯入</a:t>
            </a:r>
            <a:r>
              <a:rPr kumimoji="0" lang="en-US" altLang="zh-TW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DEK</a:t>
            </a: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、</a:t>
            </a:r>
            <a:r>
              <a:rPr lang="zh-TW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憑證</a:t>
            </a: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到新伺服器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附加被加密過資料庫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zh-TW" alt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微軟正黑體" pitchFamily="34" charset="-120"/>
                <a:cs typeface="+mn-cs"/>
              </a:rPr>
              <a:t>還原被加密的備份檔案</a:t>
            </a:r>
            <a:endParaRPr kumimoji="0" lang="zh-TW" altLang="en-US" sz="36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TDE</a:t>
            </a: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加密的架構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499961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加密資料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選用 </a:t>
            </a:r>
            <a:r>
              <a:rPr lang="en-US" altLang="zh-TW" dirty="0" smtClean="0"/>
              <a:t>AES </a:t>
            </a:r>
            <a:r>
              <a:rPr lang="zh-TW" altLang="en-US" dirty="0" smtClean="0"/>
              <a:t>或是 </a:t>
            </a:r>
            <a:r>
              <a:rPr lang="en-US" altLang="zh-TW" dirty="0" smtClean="0"/>
              <a:t>3DES</a:t>
            </a:r>
            <a:r>
              <a:rPr lang="zh-TW" altLang="en-US" dirty="0" smtClean="0"/>
              <a:t>加密演算法來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雖然會增加 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使用量，對於效能的衝擊很低，也不會增加資料庫的使用空間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執行資料庫備份作業時，也無須特別處理。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運作原理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先對存放在記憶體的資料頁面（</a:t>
            </a:r>
            <a:r>
              <a:rPr lang="en-US" altLang="zh-TW" dirty="0" smtClean="0"/>
              <a:t>Page</a:t>
            </a:r>
            <a:r>
              <a:rPr lang="zh-TW" altLang="en-US" dirty="0" smtClean="0"/>
              <a:t>）進行加密後，再寫入到磁碟上。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完成加密後，使用總和檢查碼（</a:t>
            </a:r>
            <a:r>
              <a:rPr lang="en-US" altLang="zh-TW" dirty="0" smtClean="0"/>
              <a:t>checksum</a:t>
            </a:r>
            <a:r>
              <a:rPr lang="zh-TW" altLang="en-US" dirty="0" smtClean="0"/>
              <a:t>）進行分頁保護機制。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需要解密的分頁載入記憶體之前，會先檢查總和檢查碼，事先即可偵測分頁是否有受損。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資料分頁進行解密，再載入到記憶體內。</a:t>
            </a:r>
            <a:endParaRPr lang="zh-TW" altLang="en-US" dirty="0"/>
          </a:p>
        </p:txBody>
      </p:sp>
      <p:pic>
        <p:nvPicPr>
          <p:cNvPr id="3074" name="Picture 2" descr="D:\ALL\MyData\MyProjects\RunPC\安全篇\PNG\05_TDE 加密的架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14350"/>
            <a:ext cx="4286250" cy="6343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TDE </a:t>
            </a: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的使用情境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458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Work\PAG_icon library\SQL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362200"/>
            <a:ext cx="1330325" cy="1956360"/>
          </a:xfrm>
          <a:prstGeom prst="rect">
            <a:avLst/>
          </a:prstGeom>
          <a:noFill/>
        </p:spPr>
      </p:pic>
      <p:pic>
        <p:nvPicPr>
          <p:cNvPr id="7" name="Picture 3" descr="C:\Work\MSL Graphics\Security_Secur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581400"/>
            <a:ext cx="382334" cy="614190"/>
          </a:xfrm>
          <a:prstGeom prst="rect">
            <a:avLst/>
          </a:prstGeom>
          <a:noFill/>
        </p:spPr>
      </p:pic>
      <p:sp>
        <p:nvSpPr>
          <p:cNvPr id="8" name="TextBox 24"/>
          <p:cNvSpPr txBox="1"/>
          <p:nvPr/>
        </p:nvSpPr>
        <p:spPr>
          <a:xfrm>
            <a:off x="381000" y="5334000"/>
            <a:ext cx="4419600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沒有使用憑證或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HSM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解開金鑰，將無法開啟資料庫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cxnSp>
        <p:nvCxnSpPr>
          <p:cNvPr id="9" name="Straight Arrow Connector 26"/>
          <p:cNvCxnSpPr>
            <a:stCxn id="8" idx="0"/>
            <a:endCxn id="7" idx="2"/>
          </p:cNvCxnSpPr>
          <p:nvPr/>
        </p:nvCxnSpPr>
        <p:spPr>
          <a:xfrm rot="5400000" flipH="1" flipV="1">
            <a:off x="2574378" y="4212012"/>
            <a:ext cx="1138410" cy="1105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Transparent Database Encryption(TDE)  -- </a:t>
            </a:r>
            <a:r>
              <a:rPr lang="zh-TW" altLang="en-US" dirty="0" smtClean="0"/>
              <a:t>透明資料加密</a:t>
            </a:r>
            <a:endParaRPr lang="en-US" altLang="zh-TW" dirty="0" smtClean="0"/>
          </a:p>
          <a:p>
            <a:r>
              <a:rPr lang="zh-TW" altLang="en-US" dirty="0" smtClean="0"/>
              <a:t>進行加密作業</a:t>
            </a:r>
            <a:endParaRPr lang="en-US" altLang="zh-TW" dirty="0" smtClean="0"/>
          </a:p>
          <a:p>
            <a:r>
              <a:rPr lang="zh-TW" altLang="en-US" dirty="0" smtClean="0"/>
              <a:t>模擬資料庫遭竊</a:t>
            </a:r>
            <a:endParaRPr lang="en-US" altLang="zh-TW" dirty="0" smtClean="0"/>
          </a:p>
          <a:p>
            <a:r>
              <a:rPr lang="zh-TW" altLang="en-US" dirty="0" smtClean="0"/>
              <a:t>備份與匯入憑證</a:t>
            </a:r>
            <a:endParaRPr lang="en-US" altLang="zh-TW" dirty="0" smtClean="0"/>
          </a:p>
          <a:p>
            <a:r>
              <a:rPr lang="zh-TW" altLang="en-US" dirty="0" smtClean="0"/>
              <a:t>再度附加資料庫與檢視資料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可靠的安全平台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7" descr="soft green column pil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71112"/>
            <a:ext cx="26654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yellow column pil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675" y="2471112"/>
            <a:ext cx="26654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red column pillar"/>
          <p:cNvPicPr>
            <a:picLocks noChangeAspect="1" noChangeArrowheads="1"/>
          </p:cNvPicPr>
          <p:nvPr/>
        </p:nvPicPr>
        <p:blipFill>
          <a:blip r:embed="rId4"/>
          <a:srcRect r="453"/>
          <a:stretch>
            <a:fillRect/>
          </a:stretch>
        </p:blipFill>
        <p:spPr bwMode="auto">
          <a:xfrm>
            <a:off x="7251700" y="2471112"/>
            <a:ext cx="26543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yellow column pil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2471112"/>
            <a:ext cx="26654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yellow column pil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2471112"/>
            <a:ext cx="26654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4" descr="pillars roof beige"/>
          <p:cNvPicPr>
            <a:picLocks noChangeAspect="1" noChangeArrowheads="1"/>
          </p:cNvPicPr>
          <p:nvPr/>
        </p:nvPicPr>
        <p:blipFill>
          <a:blip r:embed="rId5">
            <a:lum bright="-6000" contrast="18000"/>
          </a:blip>
          <a:srcRect/>
          <a:stretch>
            <a:fillRect/>
          </a:stretch>
        </p:blipFill>
        <p:spPr bwMode="auto">
          <a:xfrm>
            <a:off x="157398" y="1175712"/>
            <a:ext cx="882171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537433" y="2182110"/>
            <a:ext cx="8071223" cy="28575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19800" y="2135499"/>
            <a:ext cx="237331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Segoe Semibold"/>
              </a:rPr>
              <a:t>Simplify Compliance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0145" y="2135499"/>
            <a:ext cx="24003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Segoe Semibold"/>
              </a:rPr>
              <a:t>Secure Access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6050" y="5004762"/>
            <a:ext cx="899795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669088" y="2242512"/>
            <a:ext cx="2093912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869113" y="3872875"/>
            <a:ext cx="1717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ctr">
              <a:buClr>
                <a:schemeClr val="tx1"/>
              </a:buClr>
            </a:pPr>
            <a:endParaRPr lang="en-US" sz="1600" b="1" i="1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754313" y="1786900"/>
            <a:ext cx="3733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Segoe Semibold"/>
              </a:rPr>
              <a:t>Trustworthy Computing</a:t>
            </a: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393700" y="4141162"/>
            <a:ext cx="1460500" cy="1758950"/>
          </a:xfrm>
          <a:prstGeom prst="rect">
            <a:avLst/>
          </a:prstGeom>
          <a:gradFill rotWithShape="1">
            <a:gsLst>
              <a:gs pos="0">
                <a:srgbClr val="56B14F"/>
              </a:gs>
              <a:gs pos="100000">
                <a:srgbClr val="13281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5541963" y="4141162"/>
            <a:ext cx="1471612" cy="17589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2E22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7251700" y="4141162"/>
            <a:ext cx="1473200" cy="1758950"/>
          </a:xfrm>
          <a:prstGeom prst="rect">
            <a:avLst/>
          </a:prstGeom>
          <a:gradFill rotWithShape="1">
            <a:gsLst>
              <a:gs pos="0">
                <a:srgbClr val="B03918"/>
              </a:gs>
              <a:gs pos="100000">
                <a:srgbClr val="270D05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70" descr="pillar_photo02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95325" y="2769562"/>
            <a:ext cx="803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1" descr="pillar_photo01"/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4191000" y="2699712"/>
            <a:ext cx="836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2" descr="pillar_photo03"/>
          <p:cNvPicPr>
            <a:picLocks noChangeAspect="1" noChangeArrowheads="1"/>
          </p:cNvPicPr>
          <p:nvPr/>
        </p:nvPicPr>
        <p:blipFill>
          <a:blip r:embed="rId8">
            <a:lum bright="-24000" contrast="6000"/>
          </a:blip>
          <a:srcRect/>
          <a:stretch>
            <a:fillRect/>
          </a:stretch>
        </p:blipFill>
        <p:spPr bwMode="auto">
          <a:xfrm>
            <a:off x="2374900" y="2775912"/>
            <a:ext cx="901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3" descr="pillar_photo04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5859463" y="2775912"/>
            <a:ext cx="82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4" descr="pillar_photo05"/>
          <p:cNvPicPr>
            <a:picLocks noChangeAspect="1" noChangeArrowheads="1"/>
          </p:cNvPicPr>
          <p:nvPr/>
        </p:nvPicPr>
        <p:blipFill>
          <a:blip r:embed="rId10">
            <a:lum bright="-12000"/>
          </a:blip>
          <a:srcRect/>
          <a:stretch>
            <a:fillRect/>
          </a:stretch>
        </p:blipFill>
        <p:spPr bwMode="auto">
          <a:xfrm>
            <a:off x="7620000" y="2699712"/>
            <a:ext cx="817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1853" y="3491875"/>
            <a:ext cx="14620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Segoe Semibold"/>
              </a:rPr>
              <a:t>Granular </a:t>
            </a:r>
            <a:r>
              <a:rPr lang="en-US" sz="1200" dirty="0" smtClean="0">
                <a:solidFill>
                  <a:schemeClr val="bg1"/>
                </a:solidFill>
                <a:latin typeface="Segoe Semibold"/>
              </a:rPr>
              <a:t>Authorization</a:t>
            </a:r>
            <a:endParaRPr lang="en-US" sz="1200" dirty="0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832225" y="3493682"/>
            <a:ext cx="15017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Segoe Semibold"/>
              </a:rPr>
              <a:t>Data </a:t>
            </a:r>
            <a:br>
              <a:rPr lang="en-US" sz="1200" b="1" dirty="0" smtClean="0">
                <a:solidFill>
                  <a:schemeClr val="bg1"/>
                </a:solidFill>
                <a:latin typeface="Segoe Semibold"/>
              </a:rPr>
            </a:br>
            <a:r>
              <a:rPr lang="en-US" sz="1200" b="1" dirty="0" smtClean="0">
                <a:solidFill>
                  <a:schemeClr val="bg1"/>
                </a:solidFill>
                <a:latin typeface="Segoe Semibold"/>
              </a:rPr>
              <a:t>Encryption</a:t>
            </a:r>
            <a:endParaRPr lang="en-US" sz="1200" b="1" dirty="0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81213" y="3485525"/>
            <a:ext cx="152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Segoe Semibold"/>
              </a:rPr>
              <a:t>Rich Authentication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443788" y="3669675"/>
            <a:ext cx="11223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Segoe Semibold"/>
              </a:rPr>
              <a:t>Auditing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626100" y="3480762"/>
            <a:ext cx="1322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Segoe Semibold"/>
              </a:rPr>
              <a:t>Secure </a:t>
            </a:r>
            <a:r>
              <a:rPr lang="en-US" sz="1200" b="1" dirty="0" smtClean="0">
                <a:solidFill>
                  <a:schemeClr val="bg1"/>
                </a:solidFill>
                <a:latin typeface="Segoe Semibold"/>
              </a:rPr>
              <a:t>Configurations</a:t>
            </a:r>
            <a:endParaRPr lang="en-US" sz="1200" b="1" dirty="0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90900" y="2135499"/>
            <a:ext cx="24003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Segoe Semibold"/>
              </a:rPr>
              <a:t>Protect </a:t>
            </a:r>
            <a:r>
              <a:rPr lang="en-US" sz="1400" b="1" dirty="0" smtClean="0">
                <a:solidFill>
                  <a:schemeClr val="bg1"/>
                </a:solidFill>
                <a:latin typeface="Segoe Semibold"/>
              </a:rPr>
              <a:t>Data</a:t>
            </a:r>
            <a:endParaRPr lang="en-US" sz="1400" b="1" dirty="0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5531370" y="4147512"/>
            <a:ext cx="1498080" cy="17589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2E22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58750" indent="-158750"/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45"/>
          <p:cNvGrpSpPr/>
          <p:nvPr/>
        </p:nvGrpSpPr>
        <p:grpSpPr>
          <a:xfrm>
            <a:off x="7688592" y="295232"/>
            <a:ext cx="903044" cy="903044"/>
            <a:chOff x="7688592" y="336797"/>
            <a:chExt cx="903044" cy="903044"/>
          </a:xfrm>
        </p:grpSpPr>
        <p:pic>
          <p:nvPicPr>
            <p:cNvPr id="32" name="Picture 2" descr="C:\Work\Katmai Marketing\PAG_icon library\PAG_icon library\Database blue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78814" y="493149"/>
              <a:ext cx="712822" cy="746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 descr="C:\Work\Katmai Marketing\PAG_icon library\PAG_icon library\Security Threat Detected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88592" y="336797"/>
              <a:ext cx="770304" cy="76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48"/>
          <p:cNvSpPr/>
          <p:nvPr/>
        </p:nvSpPr>
        <p:spPr bwMode="auto">
          <a:xfrm rot="16200000">
            <a:off x="233412" y="4297104"/>
            <a:ext cx="1750596" cy="14554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41000"/>
                </a:schemeClr>
              </a:gs>
              <a:gs pos="70000">
                <a:schemeClr val="bg1">
                  <a:alpha val="52000"/>
                </a:schemeClr>
              </a:gs>
              <a:gs pos="99000">
                <a:schemeClr val="bg1">
                  <a:alpha val="78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74650" y="4249224"/>
            <a:ext cx="1514111" cy="156966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Principals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  <a:latin typeface="Segoe Semibold" pitchFamily="34" charset="0"/>
              </a:rPr>
              <a:t>Securables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Roles</a:t>
            </a: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Catalog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Security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Execution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Context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User Schema</a:t>
            </a:r>
            <a:br>
              <a:rPr lang="en-US" sz="1200" dirty="0">
                <a:solidFill>
                  <a:schemeClr val="bg1"/>
                </a:solidFill>
                <a:latin typeface="Segoe Semibold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Separation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36" name="Rectangle 62"/>
          <p:cNvSpPr>
            <a:spLocks noChangeArrowheads="1"/>
          </p:cNvSpPr>
          <p:nvPr/>
        </p:nvSpPr>
        <p:spPr bwMode="auto">
          <a:xfrm>
            <a:off x="2106613" y="4141162"/>
            <a:ext cx="1466850" cy="17589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2E22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49"/>
          <p:cNvSpPr/>
          <p:nvPr/>
        </p:nvSpPr>
        <p:spPr bwMode="auto">
          <a:xfrm rot="16200000">
            <a:off x="1947912" y="4300180"/>
            <a:ext cx="1750596" cy="14554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41000"/>
                </a:schemeClr>
              </a:gs>
              <a:gs pos="70000">
                <a:schemeClr val="bg1">
                  <a:alpha val="52000"/>
                </a:schemeClr>
              </a:gs>
              <a:gs pos="99000">
                <a:schemeClr val="bg1">
                  <a:alpha val="61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62163" y="4249224"/>
            <a:ext cx="167163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Kerberos/NTLM</a:t>
            </a: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Password Policy Enforcement</a:t>
            </a: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End Point Authentication</a:t>
            </a: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Encrypted Login Credentials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Single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Sign-On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39" name="Rectangle 63"/>
          <p:cNvSpPr>
            <a:spLocks noChangeArrowheads="1"/>
          </p:cNvSpPr>
          <p:nvPr/>
        </p:nvSpPr>
        <p:spPr bwMode="auto">
          <a:xfrm>
            <a:off x="3822700" y="4141162"/>
            <a:ext cx="1466850" cy="17589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2E22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58750" indent="-158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50"/>
          <p:cNvSpPr/>
          <p:nvPr/>
        </p:nvSpPr>
        <p:spPr bwMode="auto">
          <a:xfrm rot="16200000">
            <a:off x="3671937" y="4300180"/>
            <a:ext cx="1750596" cy="14554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41000"/>
                </a:schemeClr>
              </a:gs>
              <a:gs pos="70000">
                <a:schemeClr val="bg1">
                  <a:alpha val="52000"/>
                </a:schemeClr>
              </a:gs>
              <a:gs pos="99000">
                <a:schemeClr val="bg1">
                  <a:alpha val="42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1" name="Rectangle 51"/>
          <p:cNvSpPr/>
          <p:nvPr/>
        </p:nvSpPr>
        <p:spPr>
          <a:xfrm>
            <a:off x="3825240" y="4249224"/>
            <a:ext cx="1478280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Native Cryptographic Capabilities</a:t>
            </a:r>
          </a:p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Transparent Data Encryption</a:t>
            </a:r>
          </a:p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Extensible Key Management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42" name="Rectangle 53"/>
          <p:cNvSpPr/>
          <p:nvPr/>
        </p:nvSpPr>
        <p:spPr bwMode="auto">
          <a:xfrm rot="16200000">
            <a:off x="5386437" y="4307800"/>
            <a:ext cx="1750596" cy="14554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41000"/>
                </a:schemeClr>
              </a:gs>
              <a:gs pos="70000">
                <a:schemeClr val="bg1">
                  <a:alpha val="52000"/>
                </a:schemeClr>
              </a:gs>
              <a:gs pos="99000">
                <a:schemeClr val="bg1">
                  <a:alpha val="42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3" name="Rectangle 52"/>
          <p:cNvSpPr/>
          <p:nvPr/>
        </p:nvSpPr>
        <p:spPr>
          <a:xfrm>
            <a:off x="5515293" y="4249224"/>
            <a:ext cx="150876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Enterprise-wide Security Policies</a:t>
            </a:r>
          </a:p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Security Updates</a:t>
            </a:r>
          </a:p>
          <a:p>
            <a:pPr marL="112713" lvl="0" indent="-112713" defTabSz="914363">
              <a:lnSpc>
                <a:spcPct val="90000"/>
              </a:lnSpc>
              <a:spcBef>
                <a:spcPct val="20000"/>
              </a:spcBef>
              <a:buClr>
                <a:srgbClr val="CCCCCC"/>
              </a:buClr>
              <a:buSzPct val="80000"/>
              <a:buBlip>
                <a:blip r:embed="rId13"/>
              </a:buBlip>
              <a:defRPr/>
            </a:pP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Surface Area Minimized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44" name="Rectangle 54"/>
          <p:cNvSpPr/>
          <p:nvPr/>
        </p:nvSpPr>
        <p:spPr bwMode="auto">
          <a:xfrm rot="16200000">
            <a:off x="7105065" y="4300180"/>
            <a:ext cx="1750596" cy="14554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41000"/>
                </a:schemeClr>
              </a:gs>
              <a:gs pos="70000">
                <a:schemeClr val="bg1">
                  <a:alpha val="52000"/>
                </a:schemeClr>
              </a:gs>
              <a:gs pos="99000">
                <a:schemeClr val="bg1">
                  <a:alpha val="42000"/>
                </a:scheme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7246157" y="4249224"/>
            <a:ext cx="1515256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All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Actions Audited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Audit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Actions </a:t>
            </a: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to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File</a:t>
            </a: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, Windows Application Log,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and </a:t>
            </a: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Windows Security log</a:t>
            </a:r>
          </a:p>
          <a:p>
            <a:pPr marL="112713" indent="-112713" defTabSz="9143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13"/>
              </a:buBlip>
              <a:defRPr/>
            </a:pP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Capture and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Audit </a:t>
            </a:r>
            <a:r>
              <a:rPr lang="en-US" sz="1200" dirty="0">
                <a:solidFill>
                  <a:schemeClr val="bg1"/>
                </a:solidFill>
                <a:latin typeface="Segoe Semibold" pitchFamily="34" charset="0"/>
              </a:rPr>
              <a:t>DDL </a:t>
            </a:r>
            <a:r>
              <a:rPr lang="en-US" sz="1200" dirty="0" smtClean="0">
                <a:solidFill>
                  <a:schemeClr val="bg1"/>
                </a:solidFill>
                <a:latin typeface="Segoe Semibold" pitchFamily="34" charset="0"/>
              </a:rPr>
              <a:t>Activities</a:t>
            </a:r>
            <a:endParaRPr lang="en-US" sz="1200" dirty="0">
              <a:solidFill>
                <a:schemeClr val="bg1"/>
              </a:solidFill>
              <a:latin typeface="Segoe Semi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確保系統的高可用性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資料庫鏡像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8"/>
          <p:cNvSpPr/>
          <p:nvPr/>
        </p:nvSpPr>
        <p:spPr bwMode="auto">
          <a:xfrm>
            <a:off x="4562475" y="1710267"/>
            <a:ext cx="4357962" cy="3530600"/>
          </a:xfrm>
          <a:prstGeom prst="roundRect">
            <a:avLst>
              <a:gd name="adj" fmla="val 6026"/>
            </a:avLst>
          </a:prstGeom>
          <a:solidFill>
            <a:srgbClr val="0070C0"/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Rectangle 5"/>
          <p:cNvSpPr txBox="1">
            <a:spLocks/>
          </p:cNvSpPr>
          <p:nvPr/>
        </p:nvSpPr>
        <p:spPr>
          <a:xfrm>
            <a:off x="381000" y="1527858"/>
            <a:ext cx="4137991" cy="4568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8463" lvl="0" indent="-398463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效能再提昇</a:t>
            </a:r>
          </a:p>
          <a:p>
            <a:pPr marL="855663" lvl="1" indent="-398463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壓縮交易記錄</a:t>
            </a:r>
          </a:p>
          <a:p>
            <a:pPr marL="398463" lvl="0" indent="-398463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自動修復頁面</a:t>
            </a:r>
          </a:p>
          <a:p>
            <a:pPr marL="855663" lvl="1" indent="-398463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可處理的錯誤類型：</a:t>
            </a:r>
            <a:r>
              <a:rPr lang="en-US" altLang="zh-TW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823</a:t>
            </a: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、</a:t>
            </a:r>
            <a:r>
              <a:rPr lang="en-US" altLang="zh-TW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824</a:t>
            </a:r>
            <a:r>
              <a:rPr lang="zh-TW" alt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、</a:t>
            </a:r>
            <a:r>
              <a:rPr lang="en-US" altLang="zh-TW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829</a:t>
            </a:r>
          </a:p>
          <a:p>
            <a:pPr marL="855663" lvl="1" indent="-398463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在背景中執行的非同步程序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</a:endParaRPr>
          </a:p>
        </p:txBody>
      </p:sp>
      <p:pic>
        <p:nvPicPr>
          <p:cNvPr id="5" name="Picture 4" descr="DBM_LogCompr_LowBandwidthGraph"/>
          <p:cNvPicPr>
            <a:picLocks noChangeAspect="1" noChangeArrowheads="1"/>
          </p:cNvPicPr>
          <p:nvPr/>
        </p:nvPicPr>
        <p:blipFill>
          <a:blip r:embed="rId3"/>
          <a:srcRect l="891" t="998" r="610" b="1127"/>
          <a:stretch>
            <a:fillRect/>
          </a:stretch>
        </p:blipFill>
        <p:spPr bwMode="auto">
          <a:xfrm>
            <a:off x="4568300" y="2533772"/>
            <a:ext cx="4344819" cy="2594478"/>
          </a:xfrm>
          <a:prstGeom prst="roundRect">
            <a:avLst>
              <a:gd name="adj" fmla="val 3086"/>
            </a:avLst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4837250" y="1892300"/>
            <a:ext cx="3808413" cy="35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defTabSz="914363" eaLnBrk="1" fontAlgn="auto" hangingPunct="1">
              <a:lnSpc>
                <a:spcPct val="95000"/>
              </a:lnSpc>
              <a:spcBef>
                <a:spcPct val="10000"/>
              </a:spcBef>
              <a:spcAft>
                <a:spcPts val="0"/>
              </a:spcAft>
              <a:buSzPct val="80000"/>
              <a:defRPr/>
            </a:pP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壓縮傳輸的交易記錄</a:t>
            </a:r>
            <a:endParaRPr lang="en-US" altLang="zh-CN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848739" y="273340"/>
            <a:ext cx="658880" cy="1029866"/>
            <a:chOff x="4249328" y="4402453"/>
            <a:chExt cx="658880" cy="1029866"/>
          </a:xfrm>
        </p:grpSpPr>
        <p:pic>
          <p:nvPicPr>
            <p:cNvPr id="8" name="Picture 2" descr="C:\Program Files\Microsoft Resource DVD Artwork\DVD_ART\Artwork_Imagery\Shapes and Graphics\Charts and Graphs\diagrams\layered complex diagram illustration 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9328" y="4944060"/>
              <a:ext cx="658880" cy="488259"/>
            </a:xfrm>
            <a:prstGeom prst="rect">
              <a:avLst/>
            </a:prstGeom>
            <a:noFill/>
            <a:effectLst>
              <a:outerShdw blurRad="190500" dist="38100" dir="16200000" sx="84000" sy="84000" rotWithShape="0">
                <a:schemeClr val="tx1">
                  <a:alpha val="6000"/>
                </a:schemeClr>
              </a:outerShdw>
            </a:effectLst>
          </p:spPr>
        </p:pic>
        <p:pic>
          <p:nvPicPr>
            <p:cNvPr id="9" name="Picture 2" descr="C:\Program Files\Microsoft Resource DVD Artwork\DVD_ART\BoxShots_Logos\People Ready\PRB man 3 silouette people read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8272" y="4402453"/>
              <a:ext cx="257248" cy="644072"/>
            </a:xfrm>
            <a:prstGeom prst="rect">
              <a:avLst/>
            </a:prstGeom>
            <a:noFill/>
            <a:effectLst>
              <a:outerShdw blurRad="190500" dist="38100" dir="16200000" rotWithShape="0">
                <a:schemeClr val="tx1">
                  <a:alpha val="40000"/>
                </a:scheme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資料庫鏡像</a:t>
            </a:r>
            <a:b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自動修復損毀的資料頁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sosceles Triangle 79"/>
          <p:cNvSpPr/>
          <p:nvPr/>
        </p:nvSpPr>
        <p:spPr bwMode="auto">
          <a:xfrm>
            <a:off x="517160" y="1686393"/>
            <a:ext cx="8367453" cy="4657153"/>
          </a:xfrm>
          <a:prstGeom prst="triangle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Picture 3" descr="gray-disc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5178425"/>
            <a:ext cx="3167063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 descr="gray-disc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228170"/>
            <a:ext cx="2519363" cy="123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5" descr="gray-disc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5" y="5149850"/>
            <a:ext cx="3167063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invGray">
          <a:xfrm>
            <a:off x="2670175" y="5843588"/>
            <a:ext cx="595035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主體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pic>
        <p:nvPicPr>
          <p:cNvPr id="8" name="Picture 7" descr="gray-disc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025" y="2844800"/>
            <a:ext cx="2519363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 descr="Server SQL data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128" y="2132013"/>
            <a:ext cx="7318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invGray">
          <a:xfrm>
            <a:off x="4652963" y="3129588"/>
            <a:ext cx="595035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微軟正黑體" pitchFamily="34" charset="-120"/>
              </a:rPr>
              <a:t>見證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軟正黑體" pitchFamily="34" charset="-120"/>
            </a:endParaRPr>
          </a:p>
        </p:txBody>
      </p:sp>
      <p:pic>
        <p:nvPicPr>
          <p:cNvPr id="11" name="Picture 10" descr="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713" y="1499508"/>
            <a:ext cx="14335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43233" y="5197475"/>
            <a:ext cx="581024" cy="603250"/>
            <a:chOff x="3567" y="1344"/>
            <a:chExt cx="366" cy="380"/>
          </a:xfrm>
        </p:grpSpPr>
        <p:pic>
          <p:nvPicPr>
            <p:cNvPr id="13" name="Picture 12" descr="database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66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400" b="1" dirty="0">
                  <a:solidFill>
                    <a:srgbClr val="333333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694113" y="5108575"/>
            <a:ext cx="558800" cy="593725"/>
            <a:chOff x="3965" y="1330"/>
            <a:chExt cx="352" cy="374"/>
          </a:xfrm>
        </p:grpSpPr>
        <p:pic>
          <p:nvPicPr>
            <p:cNvPr id="16" name="Picture 15" descr="database purp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312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400" b="1" dirty="0">
                  <a:solidFill>
                    <a:srgbClr val="333333"/>
                  </a:solidFill>
                  <a:latin typeface="+mj-lt"/>
                </a:rPr>
                <a:t>Log</a:t>
              </a:r>
            </a:p>
          </p:txBody>
        </p:sp>
      </p:grpSp>
      <p:pic>
        <p:nvPicPr>
          <p:cNvPr id="18" name="Picture 17" descr="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4102100"/>
            <a:ext cx="993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invGray">
          <a:xfrm>
            <a:off x="6478588" y="5881688"/>
            <a:ext cx="595035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鏡像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pic>
        <p:nvPicPr>
          <p:cNvPr id="20" name="Picture 33" descr="Ser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4825" y="4073525"/>
            <a:ext cx="993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6634163" y="5181600"/>
            <a:ext cx="581025" cy="603250"/>
            <a:chOff x="3567" y="1344"/>
            <a:chExt cx="366" cy="380"/>
          </a:xfrm>
        </p:grpSpPr>
        <p:pic>
          <p:nvPicPr>
            <p:cNvPr id="22" name="Picture 39" descr="database 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9" y="1344"/>
              <a:ext cx="3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40"/>
            <p:cNvSpPr txBox="1">
              <a:spLocks noChangeArrowheads="1"/>
            </p:cNvSpPr>
            <p:nvPr/>
          </p:nvSpPr>
          <p:spPr bwMode="invGray">
            <a:xfrm>
              <a:off x="3567" y="1475"/>
              <a:ext cx="366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400" b="1" dirty="0">
                  <a:solidFill>
                    <a:srgbClr val="333333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7285038" y="5137150"/>
            <a:ext cx="558800" cy="593725"/>
            <a:chOff x="3965" y="1330"/>
            <a:chExt cx="352" cy="374"/>
          </a:xfrm>
        </p:grpSpPr>
        <p:pic>
          <p:nvPicPr>
            <p:cNvPr id="25" name="Picture 42" descr="database purp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1330"/>
              <a:ext cx="35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43"/>
            <p:cNvSpPr txBox="1">
              <a:spLocks noChangeArrowheads="1"/>
            </p:cNvSpPr>
            <p:nvPr/>
          </p:nvSpPr>
          <p:spPr bwMode="invGray">
            <a:xfrm>
              <a:off x="3998" y="1457"/>
              <a:ext cx="312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400" b="1" dirty="0">
                  <a:solidFill>
                    <a:srgbClr val="333333"/>
                  </a:solidFill>
                  <a:latin typeface="+mj-lt"/>
                </a:rPr>
                <a:t>Log</a:t>
              </a:r>
            </a:p>
          </p:txBody>
        </p:sp>
      </p:grpSp>
      <p:grpSp>
        <p:nvGrpSpPr>
          <p:cNvPr id="27" name="Group 52"/>
          <p:cNvGrpSpPr>
            <a:grpSpLocks/>
          </p:cNvGrpSpPr>
          <p:nvPr/>
        </p:nvGrpSpPr>
        <p:grpSpPr bwMode="auto">
          <a:xfrm>
            <a:off x="2057400" y="5183191"/>
            <a:ext cx="1295400" cy="877888"/>
            <a:chOff x="1296" y="3265"/>
            <a:chExt cx="816" cy="553"/>
          </a:xfrm>
        </p:grpSpPr>
        <p:sp>
          <p:nvSpPr>
            <p:cNvPr id="28" name="Freeform 22"/>
            <p:cNvSpPr>
              <a:spLocks/>
            </p:cNvSpPr>
            <p:nvPr/>
          </p:nvSpPr>
          <p:spPr bwMode="invGray">
            <a:xfrm>
              <a:off x="1632" y="3265"/>
              <a:ext cx="288" cy="239"/>
            </a:xfrm>
            <a:custGeom>
              <a:avLst/>
              <a:gdLst>
                <a:gd name="T0" fmla="*/ 450 w 450"/>
                <a:gd name="T1" fmla="*/ 168 h 168"/>
                <a:gd name="T2" fmla="*/ 198 w 450"/>
                <a:gd name="T3" fmla="*/ 90 h 168"/>
                <a:gd name="T4" fmla="*/ 0 w 450"/>
                <a:gd name="T5" fmla="*/ 0 h 168"/>
                <a:gd name="T6" fmla="*/ 0 60000 65536"/>
                <a:gd name="T7" fmla="*/ 0 60000 65536"/>
                <a:gd name="T8" fmla="*/ 0 60000 65536"/>
                <a:gd name="T9" fmla="*/ 0 w 450"/>
                <a:gd name="T10" fmla="*/ 0 h 168"/>
                <a:gd name="T11" fmla="*/ 450 w 45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" h="168">
                  <a:moveTo>
                    <a:pt x="450" y="168"/>
                  </a:moveTo>
                  <a:cubicBezTo>
                    <a:pt x="408" y="155"/>
                    <a:pt x="273" y="118"/>
                    <a:pt x="198" y="90"/>
                  </a:cubicBezTo>
                  <a:cubicBezTo>
                    <a:pt x="123" y="62"/>
                    <a:pt x="41" y="19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invGray">
            <a:xfrm>
              <a:off x="1296" y="3504"/>
              <a:ext cx="816" cy="31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1. Bad Page </a:t>
              </a:r>
            </a:p>
            <a:p>
              <a:pPr marL="342900" indent="-342900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Detected</a:t>
              </a:r>
              <a:endParaRPr lang="en-US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1824" y="336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2895600" y="3963988"/>
            <a:ext cx="2819400" cy="684212"/>
            <a:chOff x="1824" y="2448"/>
            <a:chExt cx="1776" cy="431"/>
          </a:xfrm>
        </p:grpSpPr>
        <p:sp>
          <p:nvSpPr>
            <p:cNvPr id="32" name="Freeform 21"/>
            <p:cNvSpPr>
              <a:spLocks/>
            </p:cNvSpPr>
            <p:nvPr/>
          </p:nvSpPr>
          <p:spPr bwMode="invGray">
            <a:xfrm>
              <a:off x="1824" y="2640"/>
              <a:ext cx="1776" cy="239"/>
            </a:xfrm>
            <a:custGeom>
              <a:avLst/>
              <a:gdLst>
                <a:gd name="T0" fmla="*/ 0 w 2088"/>
                <a:gd name="T1" fmla="*/ 213 h 213"/>
                <a:gd name="T2" fmla="*/ 456 w 2088"/>
                <a:gd name="T3" fmla="*/ 51 h 213"/>
                <a:gd name="T4" fmla="*/ 996 w 2088"/>
                <a:gd name="T5" fmla="*/ 3 h 213"/>
                <a:gd name="T6" fmla="*/ 1680 w 2088"/>
                <a:gd name="T7" fmla="*/ 69 h 213"/>
                <a:gd name="T8" fmla="*/ 2088 w 2088"/>
                <a:gd name="T9" fmla="*/ 19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8"/>
                <a:gd name="T16" fmla="*/ 0 h 213"/>
                <a:gd name="T17" fmla="*/ 2088 w 2088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8" h="213">
                  <a:moveTo>
                    <a:pt x="0" y="213"/>
                  </a:moveTo>
                  <a:cubicBezTo>
                    <a:pt x="76" y="186"/>
                    <a:pt x="290" y="86"/>
                    <a:pt x="456" y="51"/>
                  </a:cubicBezTo>
                  <a:cubicBezTo>
                    <a:pt x="622" y="16"/>
                    <a:pt x="792" y="0"/>
                    <a:pt x="996" y="3"/>
                  </a:cubicBezTo>
                  <a:cubicBezTo>
                    <a:pt x="1200" y="6"/>
                    <a:pt x="1498" y="37"/>
                    <a:pt x="1680" y="69"/>
                  </a:cubicBezTo>
                  <a:cubicBezTo>
                    <a:pt x="1862" y="101"/>
                    <a:pt x="2003" y="169"/>
                    <a:pt x="2088" y="19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invGray">
            <a:xfrm>
              <a:off x="2214" y="2448"/>
              <a:ext cx="1098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2. Request page</a:t>
              </a:r>
            </a:p>
          </p:txBody>
        </p:sp>
      </p:grpSp>
      <p:grpSp>
        <p:nvGrpSpPr>
          <p:cNvPr id="34" name="Group 59"/>
          <p:cNvGrpSpPr>
            <a:grpSpLocks/>
          </p:cNvGrpSpPr>
          <p:nvPr/>
        </p:nvGrpSpPr>
        <p:grpSpPr bwMode="auto">
          <a:xfrm>
            <a:off x="6660682" y="4716379"/>
            <a:ext cx="1534429" cy="402691"/>
            <a:chOff x="3984" y="3121"/>
            <a:chExt cx="892" cy="286"/>
          </a:xfrm>
        </p:grpSpPr>
        <p:sp>
          <p:nvSpPr>
            <p:cNvPr id="35" name="Freeform 34"/>
            <p:cNvSpPr>
              <a:spLocks/>
            </p:cNvSpPr>
            <p:nvPr/>
          </p:nvSpPr>
          <p:spPr bwMode="invGray">
            <a:xfrm>
              <a:off x="3984" y="3168"/>
              <a:ext cx="336" cy="239"/>
            </a:xfrm>
            <a:custGeom>
              <a:avLst/>
              <a:gdLst>
                <a:gd name="T0" fmla="*/ 0 w 528"/>
                <a:gd name="T1" fmla="*/ 0 h 318"/>
                <a:gd name="T2" fmla="*/ 240 w 528"/>
                <a:gd name="T3" fmla="*/ 84 h 318"/>
                <a:gd name="T4" fmla="*/ 432 w 528"/>
                <a:gd name="T5" fmla="*/ 210 h 318"/>
                <a:gd name="T6" fmla="*/ 528 w 528"/>
                <a:gd name="T7" fmla="*/ 318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318"/>
                <a:gd name="T14" fmla="*/ 528 w 528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318">
                  <a:moveTo>
                    <a:pt x="0" y="0"/>
                  </a:moveTo>
                  <a:cubicBezTo>
                    <a:pt x="40" y="14"/>
                    <a:pt x="168" y="49"/>
                    <a:pt x="240" y="84"/>
                  </a:cubicBezTo>
                  <a:cubicBezTo>
                    <a:pt x="312" y="119"/>
                    <a:pt x="384" y="171"/>
                    <a:pt x="432" y="210"/>
                  </a:cubicBezTo>
                  <a:cubicBezTo>
                    <a:pt x="480" y="249"/>
                    <a:pt x="508" y="296"/>
                    <a:pt x="528" y="31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invGray">
            <a:xfrm>
              <a:off x="4203" y="3121"/>
              <a:ext cx="673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3. Find page</a:t>
              </a:r>
            </a:p>
          </p:txBody>
        </p:sp>
      </p:grpSp>
      <p:grpSp>
        <p:nvGrpSpPr>
          <p:cNvPr id="37" name="Group 62"/>
          <p:cNvGrpSpPr>
            <a:grpSpLocks/>
          </p:cNvGrpSpPr>
          <p:nvPr/>
        </p:nvGrpSpPr>
        <p:grpSpPr bwMode="auto">
          <a:xfrm>
            <a:off x="5283200" y="5259393"/>
            <a:ext cx="1498600" cy="503238"/>
            <a:chOff x="3328" y="3313"/>
            <a:chExt cx="944" cy="317"/>
          </a:xfrm>
        </p:grpSpPr>
        <p:sp>
          <p:nvSpPr>
            <p:cNvPr id="38" name="Text Box 37"/>
            <p:cNvSpPr txBox="1">
              <a:spLocks noChangeArrowheads="1"/>
            </p:cNvSpPr>
            <p:nvPr/>
          </p:nvSpPr>
          <p:spPr bwMode="invGray">
            <a:xfrm>
              <a:off x="3328" y="3456"/>
              <a:ext cx="819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4. Retrieve page</a:t>
              </a: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invGray">
            <a:xfrm>
              <a:off x="3840" y="3313"/>
              <a:ext cx="432" cy="239"/>
            </a:xfrm>
            <a:custGeom>
              <a:avLst/>
              <a:gdLst>
                <a:gd name="T0" fmla="*/ 450 w 450"/>
                <a:gd name="T1" fmla="*/ 168 h 168"/>
                <a:gd name="T2" fmla="*/ 198 w 450"/>
                <a:gd name="T3" fmla="*/ 90 h 168"/>
                <a:gd name="T4" fmla="*/ 0 w 450"/>
                <a:gd name="T5" fmla="*/ 0 h 168"/>
                <a:gd name="T6" fmla="*/ 0 60000 65536"/>
                <a:gd name="T7" fmla="*/ 0 60000 65536"/>
                <a:gd name="T8" fmla="*/ 0 60000 65536"/>
                <a:gd name="T9" fmla="*/ 0 w 450"/>
                <a:gd name="T10" fmla="*/ 0 h 168"/>
                <a:gd name="T11" fmla="*/ 450 w 45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" h="168">
                  <a:moveTo>
                    <a:pt x="450" y="168"/>
                  </a:moveTo>
                  <a:cubicBezTo>
                    <a:pt x="408" y="155"/>
                    <a:pt x="273" y="118"/>
                    <a:pt x="198" y="90"/>
                  </a:cubicBezTo>
                  <a:cubicBezTo>
                    <a:pt x="123" y="62"/>
                    <a:pt x="41" y="19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65"/>
          <p:cNvGrpSpPr>
            <a:grpSpLocks/>
          </p:cNvGrpSpPr>
          <p:nvPr/>
        </p:nvGrpSpPr>
        <p:grpSpPr bwMode="auto">
          <a:xfrm>
            <a:off x="2895600" y="4802188"/>
            <a:ext cx="2819400" cy="379412"/>
            <a:chOff x="3072" y="1056"/>
            <a:chExt cx="1776" cy="239"/>
          </a:xfrm>
        </p:grpSpPr>
        <p:sp>
          <p:nvSpPr>
            <p:cNvPr id="41" name="Freeform 23"/>
            <p:cNvSpPr>
              <a:spLocks/>
            </p:cNvSpPr>
            <p:nvPr/>
          </p:nvSpPr>
          <p:spPr bwMode="invGray">
            <a:xfrm>
              <a:off x="3072" y="1056"/>
              <a:ext cx="1776" cy="239"/>
            </a:xfrm>
            <a:custGeom>
              <a:avLst/>
              <a:gdLst>
                <a:gd name="T0" fmla="*/ 1596 w 1596"/>
                <a:gd name="T1" fmla="*/ 48 h 85"/>
                <a:gd name="T2" fmla="*/ 1140 w 1596"/>
                <a:gd name="T3" fmla="*/ 78 h 85"/>
                <a:gd name="T4" fmla="*/ 654 w 1596"/>
                <a:gd name="T5" fmla="*/ 72 h 85"/>
                <a:gd name="T6" fmla="*/ 0 w 1596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6"/>
                <a:gd name="T13" fmla="*/ 0 h 85"/>
                <a:gd name="T14" fmla="*/ 1596 w 1596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6" h="85">
                  <a:moveTo>
                    <a:pt x="1596" y="48"/>
                  </a:moveTo>
                  <a:cubicBezTo>
                    <a:pt x="1520" y="53"/>
                    <a:pt x="1297" y="74"/>
                    <a:pt x="1140" y="78"/>
                  </a:cubicBezTo>
                  <a:cubicBezTo>
                    <a:pt x="983" y="82"/>
                    <a:pt x="844" y="85"/>
                    <a:pt x="654" y="72"/>
                  </a:cubicBezTo>
                  <a:cubicBezTo>
                    <a:pt x="464" y="59"/>
                    <a:pt x="136" y="15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invGray">
            <a:xfrm>
              <a:off x="3600" y="1104"/>
              <a:ext cx="810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5. Transfer page</a:t>
              </a:r>
            </a:p>
          </p:txBody>
        </p:sp>
      </p:grp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2057400" y="5181601"/>
            <a:ext cx="1295400" cy="877888"/>
            <a:chOff x="4464" y="912"/>
            <a:chExt cx="816" cy="553"/>
          </a:xfrm>
        </p:grpSpPr>
        <p:sp>
          <p:nvSpPr>
            <p:cNvPr id="44" name="Freeform 22"/>
            <p:cNvSpPr>
              <a:spLocks/>
            </p:cNvSpPr>
            <p:nvPr/>
          </p:nvSpPr>
          <p:spPr bwMode="invGray">
            <a:xfrm>
              <a:off x="4800" y="912"/>
              <a:ext cx="288" cy="239"/>
            </a:xfrm>
            <a:custGeom>
              <a:avLst/>
              <a:gdLst>
                <a:gd name="T0" fmla="*/ 450 w 450"/>
                <a:gd name="T1" fmla="*/ 168 h 168"/>
                <a:gd name="T2" fmla="*/ 198 w 450"/>
                <a:gd name="T3" fmla="*/ 90 h 168"/>
                <a:gd name="T4" fmla="*/ 0 w 450"/>
                <a:gd name="T5" fmla="*/ 0 h 168"/>
                <a:gd name="T6" fmla="*/ 0 60000 65536"/>
                <a:gd name="T7" fmla="*/ 0 60000 65536"/>
                <a:gd name="T8" fmla="*/ 0 60000 65536"/>
                <a:gd name="T9" fmla="*/ 0 w 450"/>
                <a:gd name="T10" fmla="*/ 0 h 168"/>
                <a:gd name="T11" fmla="*/ 450 w 45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" h="168">
                  <a:moveTo>
                    <a:pt x="450" y="168"/>
                  </a:moveTo>
                  <a:cubicBezTo>
                    <a:pt x="408" y="155"/>
                    <a:pt x="273" y="118"/>
                    <a:pt x="198" y="90"/>
                  </a:cubicBezTo>
                  <a:cubicBezTo>
                    <a:pt x="123" y="62"/>
                    <a:pt x="41" y="19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CC00"/>
                </a:buClr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invGray">
            <a:xfrm>
              <a:off x="4464" y="1151"/>
              <a:ext cx="816" cy="31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6. Write</a:t>
              </a:r>
            </a:p>
            <a:p>
              <a:pPr marL="342900" indent="-342900">
                <a:spcBef>
                  <a:spcPct val="20000"/>
                </a:spcBef>
                <a:buClr>
                  <a:srgbClr val="FFCC00"/>
                </a:buClr>
              </a:pPr>
              <a:r>
                <a:rPr lang="en-US" sz="1200" dirty="0" smtClean="0">
                  <a:solidFill>
                    <a:srgbClr val="DDDD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Page</a:t>
              </a:r>
              <a:endParaRPr lang="en-US" sz="1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6" name="Text Box 71"/>
            <p:cNvSpPr txBox="1">
              <a:spLocks noChangeArrowheads="1"/>
            </p:cNvSpPr>
            <p:nvPr/>
          </p:nvSpPr>
          <p:spPr bwMode="auto">
            <a:xfrm>
              <a:off x="4992" y="1007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</p:grpSp>
      <p:sp>
        <p:nvSpPr>
          <p:cNvPr id="47" name="Up Arrow 84"/>
          <p:cNvSpPr/>
          <p:nvPr/>
        </p:nvSpPr>
        <p:spPr bwMode="auto">
          <a:xfrm rot="9437034">
            <a:off x="1739071" y="3037343"/>
            <a:ext cx="544294" cy="1289837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48" name="Group 76"/>
          <p:cNvGrpSpPr/>
          <p:nvPr/>
        </p:nvGrpSpPr>
        <p:grpSpPr>
          <a:xfrm>
            <a:off x="7848739" y="273340"/>
            <a:ext cx="658880" cy="1029866"/>
            <a:chOff x="4249328" y="4402453"/>
            <a:chExt cx="658880" cy="1029866"/>
          </a:xfrm>
        </p:grpSpPr>
        <p:pic>
          <p:nvPicPr>
            <p:cNvPr id="49" name="Picture 2" descr="C:\Program Files\Microsoft Resource DVD Artwork\DVD_ART\Artwork_Imagery\Shapes and Graphics\Charts and Graphs\diagrams\layered complex diagram illustration 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49328" y="4944060"/>
              <a:ext cx="658880" cy="488259"/>
            </a:xfrm>
            <a:prstGeom prst="rect">
              <a:avLst/>
            </a:prstGeom>
            <a:noFill/>
            <a:effectLst>
              <a:outerShdw blurRad="190500" dist="38100" dir="16200000" sx="84000" sy="84000" rotWithShape="0">
                <a:schemeClr val="tx1">
                  <a:alpha val="6000"/>
                </a:schemeClr>
              </a:outerShdw>
            </a:effectLst>
          </p:spPr>
        </p:pic>
        <p:pic>
          <p:nvPicPr>
            <p:cNvPr id="50" name="Picture 2" descr="C:\Program Files\Microsoft Resource DVD Artwork\DVD_ART\BoxShots_Logos\People Ready\PRB man 3 silouette people ready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38272" y="4402453"/>
              <a:ext cx="257248" cy="644072"/>
            </a:xfrm>
            <a:prstGeom prst="rect">
              <a:avLst/>
            </a:prstGeom>
            <a:noFill/>
            <a:effectLst>
              <a:outerShdw blurRad="190500" dist="38100" dir="16200000" rotWithShape="0">
                <a:schemeClr val="tx1">
                  <a:alpha val="40000"/>
                </a:scheme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縮減磁碟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，進而提升執行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9669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磁碟系統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提供的倍數成長的使用空間（由</a:t>
            </a:r>
            <a:r>
              <a:rPr lang="en-US" altLang="zh-TW" dirty="0" smtClean="0"/>
              <a:t>GB</a:t>
            </a:r>
            <a:r>
              <a:rPr lang="zh-TW" altLang="en-US" dirty="0" smtClean="0"/>
              <a:t>邁向</a:t>
            </a:r>
            <a:r>
              <a:rPr lang="en-US" altLang="zh-TW" dirty="0" smtClean="0"/>
              <a:t>TB</a:t>
            </a:r>
            <a:r>
              <a:rPr lang="zh-TW" altLang="en-US" dirty="0" smtClean="0"/>
              <a:t>）。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執行效能卻未能有倍數的提升。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面臨的挑戰，舉例來說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備份與還原資料庫的時間大幅拉長。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資料量愈大，造成系統在存取大型資料表時，過多的時間耗費在磁碟 </a:t>
            </a:r>
            <a:r>
              <a:rPr lang="en-US" altLang="zh-TW" dirty="0" smtClean="0"/>
              <a:t>I/O</a:t>
            </a:r>
            <a:r>
              <a:rPr lang="zh-TW" altLang="en-US" dirty="0" smtClean="0"/>
              <a:t>上。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備份壓縮、資料壓縮（</a:t>
            </a:r>
            <a:r>
              <a:rPr lang="en-US" altLang="zh-TW" dirty="0" smtClean="0"/>
              <a:t>Backup Compression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Data Compression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備份壓縮的效能分析 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5"/>
          <p:cNvGraphicFramePr/>
          <p:nvPr/>
        </p:nvGraphicFramePr>
        <p:xfrm>
          <a:off x="360218" y="1163782"/>
          <a:ext cx="8423564" cy="476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備份壓縮的效能分析 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528094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增加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的使用量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以 </a:t>
            </a:r>
            <a:r>
              <a:rPr lang="en-US" altLang="zh-TW" dirty="0" err="1" smtClean="0"/>
              <a:t>AdventureWorks</a:t>
            </a:r>
            <a:r>
              <a:rPr lang="en-US" altLang="zh-TW" dirty="0" smtClean="0"/>
              <a:t> </a:t>
            </a:r>
            <a:r>
              <a:rPr lang="zh-TW" altLang="en-US" dirty="0" smtClean="0"/>
              <a:t>資料庫為例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使用備份壓縮的環境，整體的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使用量增加了</a:t>
            </a:r>
            <a:r>
              <a:rPr lang="en-US" altLang="zh-TW" dirty="0" smtClean="0"/>
              <a:t>10%</a:t>
            </a:r>
            <a:r>
              <a:rPr lang="zh-TW" altLang="en-US" dirty="0" smtClean="0"/>
              <a:t>，但是備份的時間，大幅縮減了 </a:t>
            </a:r>
            <a:r>
              <a:rPr lang="en-US" altLang="zh-TW" dirty="0" smtClean="0"/>
              <a:t>45%</a:t>
            </a:r>
            <a:r>
              <a:rPr lang="zh-TW" altLang="en-US" dirty="0" smtClean="0"/>
              <a:t>，而且備份壓縮下來的檔案約是原來大小的 </a:t>
            </a:r>
            <a:r>
              <a:rPr lang="en-US" altLang="zh-TW" dirty="0" smtClean="0"/>
              <a:t>25% </a:t>
            </a:r>
            <a:r>
              <a:rPr lang="zh-TW" altLang="en-US" dirty="0" smtClean="0"/>
              <a:t>左右。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在進行還原資料庫時，使用備份壓縮的環境，整體的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使用量增加了 </a:t>
            </a:r>
            <a:r>
              <a:rPr lang="en-US" altLang="zh-TW" dirty="0" smtClean="0"/>
              <a:t>6.5%</a:t>
            </a:r>
            <a:r>
              <a:rPr lang="zh-TW" altLang="en-US" dirty="0" smtClean="0"/>
              <a:t>，但是備份的時間，大幅縮減了 </a:t>
            </a:r>
            <a:r>
              <a:rPr lang="en-US" altLang="zh-TW" dirty="0" smtClean="0"/>
              <a:t>50%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建議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搭配 </a:t>
            </a:r>
            <a:r>
              <a:rPr lang="zh-TW" altLang="en-US" dirty="0" smtClean="0">
                <a:solidFill>
                  <a:srgbClr val="FFCC00"/>
                </a:solidFill>
              </a:rPr>
              <a:t>資源管理員 </a:t>
            </a:r>
            <a:r>
              <a:rPr lang="zh-TW" altLang="en-US" dirty="0" smtClean="0"/>
              <a:t>來限制備份壓縮的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使用量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雖然會讓備份的速度受到衝擊，但是仍然擁有還原備份檔案時的優勢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企業版本支援備份壓縮的功能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但是備份壓縮的備份集檔案，是可以還原到 </a:t>
            </a:r>
            <a:r>
              <a:rPr lang="en-US" altLang="zh-TW" dirty="0" smtClean="0"/>
              <a:t>SQL Server 2008 </a:t>
            </a:r>
            <a:r>
              <a:rPr lang="zh-TW" altLang="en-US" dirty="0" smtClean="0"/>
              <a:t>其他的版本上。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因應之道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1"/>
            <a:ext cx="3021980" cy="21466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制定原則進行管理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深入監控系統營運狀況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含括全企業進行管理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37450" y="231775"/>
            <a:ext cx="1219200" cy="1295400"/>
            <a:chOff x="1600200" y="1606130"/>
            <a:chExt cx="645459" cy="742406"/>
          </a:xfrm>
        </p:grpSpPr>
        <p:pic>
          <p:nvPicPr>
            <p:cNvPr id="5" name="Picture 2" descr="C:\Work\Katmai Marketing\PAG_icon library\PAG_icon library\Database blu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6163" y="1734669"/>
              <a:ext cx="509496" cy="6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Work\Katmai Marketing\PAG_icon library\PAG_icon library\Security Threat Detect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1606130"/>
              <a:ext cx="550582" cy="62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5" descr="crc-inner-blueDk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2433782" y="1724864"/>
            <a:ext cx="6445529" cy="488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2871778" y="2409584"/>
            <a:ext cx="1444296" cy="1857615"/>
            <a:chOff x="-1289" y="1950"/>
            <a:chExt cx="933" cy="1200"/>
          </a:xfrm>
        </p:grpSpPr>
        <p:pic>
          <p:nvPicPr>
            <p:cNvPr id="9" name="Picture 36" descr="arrow-rt-blu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0784090">
              <a:off x="-1179" y="1950"/>
              <a:ext cx="82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-1289" y="2638"/>
              <a:ext cx="41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rPr>
                <a:t>建置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 rot="-424611">
              <a:off x="-1041" y="1997"/>
              <a:ext cx="547" cy="672"/>
              <a:chOff x="6000" y="3984"/>
              <a:chExt cx="626" cy="768"/>
            </a:xfrm>
          </p:grpSpPr>
          <p:pic>
            <p:nvPicPr>
              <p:cNvPr id="12" name="Picture 26" descr="XP icon other option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40" y="4104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7" descr="XP icon other option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48" y="4320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8" descr="XP icon other option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00" y="3984"/>
                <a:ext cx="3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2701240" y="4142954"/>
            <a:ext cx="2078981" cy="1103733"/>
            <a:chOff x="1495425" y="4419600"/>
            <a:chExt cx="2132013" cy="1131888"/>
          </a:xfrm>
        </p:grpSpPr>
        <p:pic>
          <p:nvPicPr>
            <p:cNvPr id="16" name="Picture 38" descr="arrow-top-blu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8977595">
              <a:off x="1495425" y="4527550"/>
              <a:ext cx="2132013" cy="102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Work\Katmai Marketing\PAG_icon library\PAG_icon library\Databases Sm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76400" y="4419600"/>
              <a:ext cx="941388" cy="76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093913" y="5035550"/>
              <a:ext cx="1136259" cy="378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rPr>
                <a:t>延展能力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微軟正黑體" pitchFamily="34" charset="-120"/>
              </a:endParaRPr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3714051" y="1626282"/>
            <a:ext cx="2555768" cy="1252342"/>
            <a:chOff x="2514600" y="1524000"/>
            <a:chExt cx="2620963" cy="1284288"/>
          </a:xfrm>
        </p:grpSpPr>
        <p:grpSp>
          <p:nvGrpSpPr>
            <p:cNvPr id="20" name="Group 67"/>
            <p:cNvGrpSpPr>
              <a:grpSpLocks/>
            </p:cNvGrpSpPr>
            <p:nvPr/>
          </p:nvGrpSpPr>
          <p:grpSpPr bwMode="auto">
            <a:xfrm>
              <a:off x="2514600" y="1784350"/>
              <a:ext cx="2620963" cy="1023938"/>
              <a:chOff x="2647" y="-766"/>
              <a:chExt cx="1651" cy="645"/>
            </a:xfrm>
          </p:grpSpPr>
          <p:pic>
            <p:nvPicPr>
              <p:cNvPr id="24" name="Picture 38" descr="arrow-top-blue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961249">
                <a:off x="2647" y="-766"/>
                <a:ext cx="1651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3035" y="-751"/>
                <a:ext cx="418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微軟正黑體" pitchFamily="34" charset="-120"/>
                  </a:rPr>
                  <a:t>監控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endParaRPr>
              </a:p>
            </p:txBody>
          </p:sp>
        </p:grp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4114800" y="1524000"/>
              <a:ext cx="683822" cy="868362"/>
              <a:chOff x="6324600" y="-373063"/>
              <a:chExt cx="2117725" cy="2689225"/>
            </a:xfrm>
          </p:grpSpPr>
          <p:pic>
            <p:nvPicPr>
              <p:cNvPr id="22" name="Picture 2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367463" y="-373063"/>
                <a:ext cx="1727200" cy="2540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 descr="C:\Work\Katmai Marketing\PAG_icon library\PAG_icon library\Search the Web magnifying glass icon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324600" y="352921"/>
                <a:ext cx="2117725" cy="1963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915883" y="5161173"/>
            <a:ext cx="1998484" cy="1168750"/>
            <a:chOff x="2971800" y="5181600"/>
            <a:chExt cx="2049463" cy="1198563"/>
          </a:xfrm>
        </p:grpSpPr>
        <p:grpSp>
          <p:nvGrpSpPr>
            <p:cNvPr id="27" name="Group 63"/>
            <p:cNvGrpSpPr>
              <a:grpSpLocks/>
            </p:cNvGrpSpPr>
            <p:nvPr/>
          </p:nvGrpSpPr>
          <p:grpSpPr bwMode="auto">
            <a:xfrm>
              <a:off x="2971800" y="5181600"/>
              <a:ext cx="2049463" cy="1198563"/>
              <a:chOff x="2144" y="3286"/>
              <a:chExt cx="1291" cy="755"/>
            </a:xfrm>
          </p:grpSpPr>
          <p:pic>
            <p:nvPicPr>
              <p:cNvPr id="29" name="Picture 43" descr="arrow-bot-blue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266911">
                <a:off x="2144" y="3286"/>
                <a:ext cx="1291" cy="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18"/>
              <p:cNvSpPr txBox="1">
                <a:spLocks noChangeArrowheads="1"/>
              </p:cNvSpPr>
              <p:nvPr/>
            </p:nvSpPr>
            <p:spPr bwMode="auto">
              <a:xfrm>
                <a:off x="2808" y="3617"/>
                <a:ext cx="418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微軟正黑體" pitchFamily="34" charset="-120"/>
                  </a:rPr>
                  <a:t>報表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endParaRPr>
              </a:p>
            </p:txBody>
          </p:sp>
        </p:grpSp>
        <p:pic>
          <p:nvPicPr>
            <p:cNvPr id="28" name="Picture 4" descr="C:\Work\Katmai Marketing\PAG_icon library\PAG_icon library\Template sm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29000" y="5334000"/>
              <a:ext cx="487085" cy="102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5702832" y="1937894"/>
            <a:ext cx="2555768" cy="1289494"/>
            <a:chOff x="4784725" y="1905000"/>
            <a:chExt cx="2620963" cy="1322388"/>
          </a:xfrm>
        </p:grpSpPr>
        <p:grpSp>
          <p:nvGrpSpPr>
            <p:cNvPr id="32" name="Group 81"/>
            <p:cNvGrpSpPr>
              <a:grpSpLocks/>
            </p:cNvGrpSpPr>
            <p:nvPr/>
          </p:nvGrpSpPr>
          <p:grpSpPr bwMode="auto">
            <a:xfrm>
              <a:off x="4784725" y="1905000"/>
              <a:ext cx="2620963" cy="1322388"/>
              <a:chOff x="3014" y="1200"/>
              <a:chExt cx="1651" cy="833"/>
            </a:xfrm>
          </p:grpSpPr>
          <p:pic>
            <p:nvPicPr>
              <p:cNvPr id="36" name="Picture 38" descr="arrow-top-blue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367197">
                <a:off x="3014" y="1388"/>
                <a:ext cx="1651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40"/>
              <p:cNvSpPr txBox="1">
                <a:spLocks noChangeArrowheads="1"/>
              </p:cNvSpPr>
              <p:nvPr/>
            </p:nvSpPr>
            <p:spPr bwMode="auto">
              <a:xfrm>
                <a:off x="3332" y="1200"/>
                <a:ext cx="71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微軟正黑體" pitchFamily="34" charset="-120"/>
                  </a:rPr>
                  <a:t>錯誤處理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endParaRPr>
              </a:p>
            </p:txBody>
          </p:sp>
        </p:grpSp>
        <p:grpSp>
          <p:nvGrpSpPr>
            <p:cNvPr id="33" name="Group 50"/>
            <p:cNvGrpSpPr>
              <a:grpSpLocks/>
            </p:cNvGrpSpPr>
            <p:nvPr/>
          </p:nvGrpSpPr>
          <p:grpSpPr bwMode="auto">
            <a:xfrm>
              <a:off x="6248400" y="2209800"/>
              <a:ext cx="839788" cy="1008529"/>
              <a:chOff x="7543800" y="1379071"/>
              <a:chExt cx="839788" cy="1008529"/>
            </a:xfrm>
          </p:grpSpPr>
          <p:pic>
            <p:nvPicPr>
              <p:cNvPr id="34" name="Picture 5" descr="C:\Work\Katmai Marketing\PAG_icon library\PAG_icon library\SQL sm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543800" y="1379071"/>
                <a:ext cx="685800" cy="100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" descr="C:\Work\Katmai Marketing\PAG_icon library\PAG_icon library\MSN icon alert sign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924800" y="1752600"/>
                <a:ext cx="458788" cy="435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7148098" y="3135074"/>
            <a:ext cx="1551107" cy="1857614"/>
            <a:chOff x="6262686" y="3087688"/>
            <a:chExt cx="1590674" cy="1905000"/>
          </a:xfrm>
        </p:grpSpPr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6262686" y="3087688"/>
              <a:ext cx="1590674" cy="1905000"/>
              <a:chOff x="3945" y="1945"/>
              <a:chExt cx="1002" cy="1200"/>
            </a:xfrm>
          </p:grpSpPr>
          <p:pic>
            <p:nvPicPr>
              <p:cNvPr id="41" name="Picture 36" descr="arrow-rt-blu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45" y="1945"/>
                <a:ext cx="823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 Box 35"/>
              <p:cNvSpPr txBox="1">
                <a:spLocks noChangeArrowheads="1"/>
              </p:cNvSpPr>
              <p:nvPr/>
            </p:nvSpPr>
            <p:spPr bwMode="auto">
              <a:xfrm>
                <a:off x="4231" y="2232"/>
                <a:ext cx="71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微軟正黑體" pitchFamily="34" charset="-120"/>
                  </a:rPr>
                  <a:t>效能調教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endParaRPr>
              </a:p>
            </p:txBody>
          </p:sp>
        </p:grpSp>
        <p:pic>
          <p:nvPicPr>
            <p:cNvPr id="40" name="Picture 7" descr="C:\Work\Katmai Marketing\PAG_icon library\PAG_icon library\Tools sm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53200" y="3810000"/>
              <a:ext cx="698500" cy="104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55"/>
          <p:cNvGrpSpPr>
            <a:grpSpLocks/>
          </p:cNvGrpSpPr>
          <p:nvPr/>
        </p:nvGrpSpPr>
        <p:grpSpPr bwMode="auto">
          <a:xfrm>
            <a:off x="5796052" y="4844510"/>
            <a:ext cx="2600660" cy="1721389"/>
            <a:chOff x="4876800" y="4800602"/>
            <a:chExt cx="2667000" cy="1764584"/>
          </a:xfrm>
        </p:grpSpPr>
        <p:grpSp>
          <p:nvGrpSpPr>
            <p:cNvPr id="44" name="Group 64"/>
            <p:cNvGrpSpPr>
              <a:grpSpLocks/>
            </p:cNvGrpSpPr>
            <p:nvPr/>
          </p:nvGrpSpPr>
          <p:grpSpPr bwMode="auto">
            <a:xfrm>
              <a:off x="4876800" y="4800602"/>
              <a:ext cx="2667000" cy="1096963"/>
              <a:chOff x="3113" y="2951"/>
              <a:chExt cx="1680" cy="691"/>
            </a:xfrm>
          </p:grpSpPr>
          <p:pic>
            <p:nvPicPr>
              <p:cNvPr id="46" name="Picture 43" descr="arrow-bot-blue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2292626">
                <a:off x="3113" y="2951"/>
                <a:ext cx="1680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15"/>
              <p:cNvSpPr txBox="1">
                <a:spLocks noChangeArrowheads="1"/>
              </p:cNvSpPr>
              <p:nvPr/>
            </p:nvSpPr>
            <p:spPr bwMode="auto">
              <a:xfrm>
                <a:off x="3698" y="3158"/>
                <a:ext cx="765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微軟正黑體" pitchFamily="34" charset="-120"/>
                  </a:rPr>
                  <a:t>稽核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微軟正黑體" pitchFamily="34" charset="-120"/>
                </a:endParaRPr>
              </a:p>
            </p:txBody>
          </p:sp>
        </p:grpSp>
        <p:pic>
          <p:nvPicPr>
            <p:cNvPr id="45" name="Picture 8" descr="C:\Work\Katmai Marketing\PAG_icon library\PAG_icon library\lists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334000" y="5486400"/>
              <a:ext cx="762000" cy="1078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43509" y="3839419"/>
            <a:ext cx="2840355" cy="6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資料壓縮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46226"/>
            <a:ext cx="9144000" cy="52115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分成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資料列壓縮、頁面壓縮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資料壓縮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依據其資料行的資料類型，資料值的重複性等等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適用物件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叢集索引、非叢集索引、堆積結構的資料表、索引檢視、資料分割資料表與其索引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的使用量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減少存取磁碟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所造成的負載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增加記憶體的重複使用率。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資料在記憶體內也是持續保持被壓縮狀態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磁碟系統的挑戰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額外多使用一點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資源，進而提升系統的整體執行效能。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適用情境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資料倉儲、報表系統等等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590920" y="260345"/>
            <a:ext cx="1222958" cy="758987"/>
            <a:chOff x="381001" y="2606675"/>
            <a:chExt cx="1917699" cy="1190625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81001" y="2730500"/>
              <a:ext cx="934592" cy="800994"/>
              <a:chOff x="381001" y="2730500"/>
              <a:chExt cx="934592" cy="800994"/>
            </a:xfrm>
          </p:grpSpPr>
          <p:pic>
            <p:nvPicPr>
              <p:cNvPr id="8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1" y="2730500"/>
                <a:ext cx="494850" cy="67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451" y="2730500"/>
                <a:ext cx="536614" cy="73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0250" y="2730500"/>
                <a:ext cx="585343" cy="800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5488" y="2606675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5700" y="26543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SSMS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管理工具進行資料庫備份壓縮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設定整個伺服器的備份壓縮屬性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使用資料壓縮精靈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管控系統的可用資源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8512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全力執行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客戶端對資料庫伺服器提出需求，並通過權限檢查，系統就會全力執行，並將結果回傳。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面對挑戰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密碼機制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期望能以應用程式或是登入帳號等等作為區分的方式，自行控制可使用的系統資源，而非全部的系統資源都被先執行的程式給耗用殆盡。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資源管理員（</a:t>
            </a:r>
            <a:r>
              <a:rPr lang="en-US" altLang="zh-TW" dirty="0" smtClean="0"/>
              <a:t>Resource Governor</a:t>
            </a:r>
            <a:r>
              <a:rPr lang="zh-TW" altLang="en-US" dirty="0" smtClean="0"/>
              <a:t>）：管理 </a:t>
            </a:r>
            <a:r>
              <a:rPr lang="en-US" altLang="zh-TW" dirty="0" smtClean="0"/>
              <a:t>SQL Server </a:t>
            </a:r>
            <a:r>
              <a:rPr lang="zh-TW" altLang="en-US" dirty="0" smtClean="0"/>
              <a:t>工作負載與系統資源耗用量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讓控制各應用程式能夠耗用的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與記憶體使用量。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資源管理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315200" y="152400"/>
            <a:ext cx="1493837" cy="927100"/>
            <a:chOff x="381001" y="2606675"/>
            <a:chExt cx="1917699" cy="1190625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81001" y="2730500"/>
              <a:ext cx="934592" cy="800994"/>
              <a:chOff x="381001" y="2730500"/>
              <a:chExt cx="934592" cy="800994"/>
            </a:xfrm>
          </p:grpSpPr>
          <p:pic>
            <p:nvPicPr>
              <p:cNvPr id="7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1" y="2730500"/>
                <a:ext cx="494850" cy="67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2451" y="2730500"/>
                <a:ext cx="536614" cy="734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0250" y="2730500"/>
                <a:ext cx="585343" cy="800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5488" y="2606675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5700" y="26543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46"/>
          <p:cNvSpPr/>
          <p:nvPr/>
        </p:nvSpPr>
        <p:spPr bwMode="auto">
          <a:xfrm>
            <a:off x="427960" y="1191992"/>
            <a:ext cx="4856073" cy="4519535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1">
                  <a:lumMod val="75000"/>
                  <a:alpha val="49000"/>
                </a:schemeClr>
              </a:gs>
              <a:gs pos="70000">
                <a:schemeClr val="accent1">
                  <a:lumMod val="75000"/>
                  <a:alpha val="51000"/>
                </a:schemeClr>
              </a:gs>
              <a:gs pos="99000">
                <a:schemeClr val="accent1">
                  <a:alpha val="91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 Placeholder 51"/>
          <p:cNvSpPr txBox="1">
            <a:spLocks/>
          </p:cNvSpPr>
          <p:nvPr/>
        </p:nvSpPr>
        <p:spPr>
          <a:xfrm>
            <a:off x="5607388" y="820603"/>
            <a:ext cx="3201649" cy="55338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lvl="0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資源管理員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配置所有的資源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搭配函數來指派工作負載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工作負載對應到可用資源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設計工作負載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避免過度的長時間查詢作業</a:t>
            </a:r>
          </a:p>
          <a:p>
            <a:pPr marL="231775" lvl="0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排定各工作的優先</a:t>
            </a:r>
          </a:p>
          <a:p>
            <a:pPr marL="688975" lvl="1" indent="-231775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動態配置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  <p:sp>
        <p:nvSpPr>
          <p:cNvPr id="12" name="Rounded Rectangle 79"/>
          <p:cNvSpPr/>
          <p:nvPr/>
        </p:nvSpPr>
        <p:spPr bwMode="auto">
          <a:xfrm>
            <a:off x="609601" y="1344392"/>
            <a:ext cx="1417320" cy="1938853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6">
                  <a:lumMod val="75000"/>
                  <a:alpha val="49000"/>
                </a:schemeClr>
              </a:gs>
              <a:gs pos="70000">
                <a:schemeClr val="accent6">
                  <a:lumMod val="75000"/>
                  <a:alpha val="51000"/>
                </a:schemeClr>
              </a:gs>
              <a:gs pos="99000">
                <a:schemeClr val="accent6">
                  <a:lumMod val="5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ounded Rectangle 80"/>
          <p:cNvSpPr/>
          <p:nvPr/>
        </p:nvSpPr>
        <p:spPr bwMode="auto">
          <a:xfrm>
            <a:off x="2152651" y="1344392"/>
            <a:ext cx="1417320" cy="1938853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6">
                  <a:lumMod val="75000"/>
                  <a:alpha val="49000"/>
                </a:schemeClr>
              </a:gs>
              <a:gs pos="70000">
                <a:schemeClr val="accent6">
                  <a:lumMod val="75000"/>
                  <a:alpha val="51000"/>
                </a:schemeClr>
              </a:gs>
              <a:gs pos="99000">
                <a:schemeClr val="accent6">
                  <a:lumMod val="5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Rounded Rectangle 81"/>
          <p:cNvSpPr/>
          <p:nvPr/>
        </p:nvSpPr>
        <p:spPr bwMode="auto">
          <a:xfrm>
            <a:off x="3695701" y="1344392"/>
            <a:ext cx="1417320" cy="1938853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6">
                  <a:lumMod val="75000"/>
                  <a:alpha val="49000"/>
                </a:schemeClr>
              </a:gs>
              <a:gs pos="70000">
                <a:schemeClr val="accent6">
                  <a:lumMod val="75000"/>
                  <a:alpha val="51000"/>
                </a:schemeClr>
              </a:gs>
              <a:gs pos="99000">
                <a:schemeClr val="accent6">
                  <a:lumMod val="50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5" name="Picture 2" descr="\\showsrus\infoDVD\Clip_Installer\DVD_ART\Artwork_Imagery\Shapes and Graphics\MSN Illustration Icon\MSN icon alert sign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487547" y="2083413"/>
            <a:ext cx="802217" cy="76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82"/>
          <p:cNvSpPr/>
          <p:nvPr/>
        </p:nvSpPr>
        <p:spPr bwMode="auto">
          <a:xfrm>
            <a:off x="609601" y="3974125"/>
            <a:ext cx="1689370" cy="1938853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tx2">
                  <a:lumMod val="25000"/>
                  <a:alpha val="49000"/>
                </a:schemeClr>
              </a:gs>
              <a:gs pos="70000">
                <a:schemeClr val="tx2">
                  <a:lumMod val="25000"/>
                  <a:alpha val="49000"/>
                </a:schemeClr>
              </a:gs>
              <a:gs pos="99000">
                <a:schemeClr val="tx2">
                  <a:lumMod val="10000"/>
                  <a:alpha val="79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Rounded Rectangle 84"/>
          <p:cNvSpPr/>
          <p:nvPr/>
        </p:nvSpPr>
        <p:spPr bwMode="auto">
          <a:xfrm>
            <a:off x="2367815" y="3974125"/>
            <a:ext cx="2727237" cy="1938853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tx2">
                  <a:lumMod val="25000"/>
                  <a:alpha val="49000"/>
                </a:schemeClr>
              </a:gs>
              <a:gs pos="70000">
                <a:schemeClr val="tx2">
                  <a:lumMod val="25000"/>
                  <a:alpha val="49000"/>
                </a:schemeClr>
              </a:gs>
              <a:gs pos="99000">
                <a:schemeClr val="tx2">
                  <a:lumMod val="10000"/>
                  <a:alpha val="79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831306" y="1430950"/>
            <a:ext cx="1107988" cy="369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備份作業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02129" y="2242163"/>
            <a:ext cx="108857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Admin Tasks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148840" y="1430950"/>
            <a:ext cx="1424940" cy="369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日常交易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835037" y="1430950"/>
            <a:ext cx="1114697" cy="369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報表查詢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730534" y="2242163"/>
            <a:ext cx="1323703" cy="923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日、月、季、年等報表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23" name="Up Arrow 85"/>
          <p:cNvSpPr/>
          <p:nvPr/>
        </p:nvSpPr>
        <p:spPr bwMode="auto">
          <a:xfrm rot="10800000">
            <a:off x="659154" y="3145187"/>
            <a:ext cx="1245845" cy="1109236"/>
          </a:xfrm>
          <a:prstGeom prst="up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1">
                  <a:lumMod val="75000"/>
                  <a:alpha val="49000"/>
                </a:schemeClr>
              </a:gs>
              <a:gs pos="70000">
                <a:schemeClr val="accent1">
                  <a:lumMod val="75000"/>
                  <a:alpha val="51000"/>
                </a:schemeClr>
              </a:gs>
              <a:gs pos="99000">
                <a:schemeClr val="accent1">
                  <a:alpha val="91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4" name="Up Arrow 86"/>
          <p:cNvSpPr/>
          <p:nvPr/>
        </p:nvSpPr>
        <p:spPr bwMode="auto">
          <a:xfrm rot="10800000">
            <a:off x="2232884" y="3145187"/>
            <a:ext cx="1245845" cy="1109236"/>
          </a:xfrm>
          <a:prstGeom prst="up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1">
                  <a:lumMod val="75000"/>
                  <a:alpha val="49000"/>
                </a:schemeClr>
              </a:gs>
              <a:gs pos="70000">
                <a:schemeClr val="accent1">
                  <a:lumMod val="75000"/>
                  <a:alpha val="51000"/>
                </a:schemeClr>
              </a:gs>
              <a:gs pos="99000">
                <a:schemeClr val="accent1">
                  <a:alpha val="91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Up Arrow 88"/>
          <p:cNvSpPr/>
          <p:nvPr/>
        </p:nvSpPr>
        <p:spPr bwMode="auto">
          <a:xfrm rot="10800000">
            <a:off x="3752874" y="3145187"/>
            <a:ext cx="1245845" cy="1109236"/>
          </a:xfrm>
          <a:prstGeom prst="up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42000">
                <a:schemeClr val="accent1">
                  <a:lumMod val="75000"/>
                  <a:alpha val="49000"/>
                </a:schemeClr>
              </a:gs>
              <a:gs pos="70000">
                <a:schemeClr val="accent1">
                  <a:lumMod val="75000"/>
                  <a:alpha val="51000"/>
                </a:schemeClr>
              </a:gs>
              <a:gs pos="99000">
                <a:schemeClr val="accent1">
                  <a:alpha val="91000"/>
                </a:schemeClr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TextBox 59"/>
          <p:cNvSpPr txBox="1"/>
          <p:nvPr/>
        </p:nvSpPr>
        <p:spPr bwMode="auto">
          <a:xfrm>
            <a:off x="3903430" y="3178390"/>
            <a:ext cx="902803" cy="307773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zh-TW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報表負載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sp>
        <p:nvSpPr>
          <p:cNvPr id="27" name="TextBox 61"/>
          <p:cNvSpPr txBox="1"/>
          <p:nvPr/>
        </p:nvSpPr>
        <p:spPr bwMode="auto">
          <a:xfrm>
            <a:off x="2364735" y="3178390"/>
            <a:ext cx="902803" cy="307773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zh-TW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交易負載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526928" y="2833665"/>
            <a:ext cx="66876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High</a:t>
            </a:r>
          </a:p>
        </p:txBody>
      </p:sp>
      <p:sp>
        <p:nvSpPr>
          <p:cNvPr id="29" name="TextBox 56"/>
          <p:cNvSpPr txBox="1"/>
          <p:nvPr/>
        </p:nvSpPr>
        <p:spPr bwMode="auto">
          <a:xfrm>
            <a:off x="781539" y="3178390"/>
            <a:ext cx="902803" cy="307773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algn="ctr">
              <a:defRPr/>
            </a:pPr>
            <a:r>
              <a:rPr lang="zh-TW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管理負載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</p:txBody>
      </p:sp>
      <p:sp>
        <p:nvSpPr>
          <p:cNvPr id="30" name="TextBox 89"/>
          <p:cNvSpPr txBox="1"/>
          <p:nvPr/>
        </p:nvSpPr>
        <p:spPr bwMode="auto">
          <a:xfrm>
            <a:off x="828172" y="5460767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管理集區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31" name="TextBox 90"/>
          <p:cNvSpPr txBox="1"/>
          <p:nvPr/>
        </p:nvSpPr>
        <p:spPr bwMode="auto">
          <a:xfrm>
            <a:off x="2668264" y="5451139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/>
                <a:ea typeface="微軟正黑體" pitchFamily="34" charset="-120"/>
                <a:cs typeface="Arial" charset="0"/>
              </a:rPr>
              <a:t>應用程式集區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  <a:ea typeface="微軟正黑體" pitchFamily="34" charset="-120"/>
              <a:cs typeface="Arial" charset="0"/>
            </a:endParaRPr>
          </a:p>
        </p:txBody>
      </p:sp>
      <p:sp>
        <p:nvSpPr>
          <p:cNvPr id="32" name="Rectangle 91"/>
          <p:cNvSpPr/>
          <p:nvPr/>
        </p:nvSpPr>
        <p:spPr>
          <a:xfrm>
            <a:off x="609600" y="4589420"/>
            <a:ext cx="1671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 Memory 10%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 Memory 20%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 CPU 20%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Rectangle 92"/>
          <p:cNvSpPr/>
          <p:nvPr/>
        </p:nvSpPr>
        <p:spPr>
          <a:xfrm>
            <a:off x="2933700" y="4804864"/>
            <a:ext cx="2148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Max CPU 90%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啟用資源管理員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建立資源集區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建立工作負載群組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建立分類函數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使用效能監視器，監控資源管理集區</a:t>
            </a: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執行應用程式進行測試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企業對資料庫系統的新需求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 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持續不斷增強新功能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簡化管理人員的負載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輕鬆地於彈指間完成管理設定工作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全方位的防禦術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安全性稽核、原則、資料加密等等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74650"/>
            <a:ext cx="8510588" cy="7508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</a:rPr>
              <a:t>在何處取得</a:t>
            </a:r>
            <a:r>
              <a:rPr lang="zh-CN" altLang="en-US" dirty="0" smtClean="0">
                <a:latin typeface="微軟正黑體" pitchFamily="34" charset="-120"/>
              </a:rPr>
              <a:t> </a:t>
            </a:r>
            <a:r>
              <a:rPr lang="en-US" altLang="zh-CN" dirty="0" smtClean="0">
                <a:latin typeface="微軟正黑體" pitchFamily="34" charset="-120"/>
              </a:rPr>
              <a:t>TechNet</a:t>
            </a:r>
            <a:r>
              <a:rPr lang="en-US" altLang="zh-TW" dirty="0" smtClean="0">
                <a:latin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</a:rPr>
              <a:t>相關資訊？</a:t>
            </a:r>
            <a:endParaRPr lang="zh-CN" altLang="en-US" dirty="0" smtClean="0">
              <a:latin typeface="微軟正黑體" pitchFamily="34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1557338"/>
            <a:ext cx="9144000" cy="5184775"/>
          </a:xfrm>
          <a:noFill/>
        </p:spPr>
        <p:txBody>
          <a:bodyPr lIns="92075" tIns="46038" rIns="92075" bIns="46038"/>
          <a:lstStyle/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 smtClean="0"/>
              <a:t>訂閱 </a:t>
            </a:r>
            <a:r>
              <a:rPr lang="en-US" altLang="zh-CN" sz="2800" b="1" dirty="0" smtClean="0"/>
              <a:t>TechNet</a:t>
            </a:r>
            <a:r>
              <a:rPr lang="en-US" altLang="zh-TW" sz="2800" b="1" dirty="0" smtClean="0"/>
              <a:t> </a:t>
            </a:r>
            <a:r>
              <a:rPr lang="zh-TW" altLang="en-US" sz="2800" b="1" dirty="0" smtClean="0"/>
              <a:t>資訊技術人快訊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http://www.microsoft.com/taiwan/technet/flash/</a:t>
            </a:r>
            <a:endParaRPr lang="en-US" altLang="zh-TW" sz="2800" dirty="0" smtClean="0"/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 smtClean="0"/>
              <a:t>訂閱 </a:t>
            </a:r>
            <a:r>
              <a:rPr lang="en-US" altLang="zh-TW" sz="2800" b="1" dirty="0" smtClean="0"/>
              <a:t>TechNet Plus</a:t>
            </a:r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  <a:buFontTx/>
              <a:buNone/>
            </a:pPr>
            <a:r>
              <a:rPr lang="en-US" altLang="zh-TW" sz="2800" dirty="0" smtClean="0"/>
              <a:t>  </a:t>
            </a:r>
            <a:r>
              <a:rPr lang="en-US" altLang="zh-CN" sz="2800" dirty="0" smtClean="0"/>
              <a:t>http://www.microsoft.com/taiwan/technet/</a:t>
            </a:r>
            <a:endParaRPr lang="en-US" altLang="zh-TW" sz="2800" dirty="0" smtClean="0"/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 smtClean="0"/>
              <a:t>參加</a:t>
            </a:r>
            <a:r>
              <a:rPr lang="zh-CN" altLang="zh-TW" sz="2800" b="1" dirty="0" smtClean="0"/>
              <a:t> </a:t>
            </a:r>
            <a:r>
              <a:rPr lang="en-US" altLang="zh-CN" sz="2800" b="1" dirty="0" smtClean="0"/>
              <a:t>TechNet</a:t>
            </a:r>
            <a:r>
              <a:rPr lang="en-US" altLang="zh-TW" sz="2800" b="1" dirty="0" smtClean="0"/>
              <a:t> </a:t>
            </a:r>
            <a:r>
              <a:rPr lang="zh-CN" altLang="en-US" sz="2800" b="1" dirty="0" smtClean="0"/>
              <a:t>的活</a:t>
            </a:r>
            <a:r>
              <a:rPr lang="zh-TW" altLang="en-US" sz="2800" b="1" dirty="0" smtClean="0"/>
              <a:t>動</a:t>
            </a:r>
            <a:r>
              <a:rPr lang="zh-CN" altLang="en-US" sz="2800" b="1" dirty="0" smtClean="0"/>
              <a:t/>
            </a:r>
            <a:br>
              <a:rPr lang="zh-CN" altLang="en-US" sz="2800" b="1" dirty="0" smtClean="0"/>
            </a:br>
            <a:r>
              <a:rPr lang="en-US" altLang="zh-CN" sz="2800" dirty="0" smtClean="0"/>
              <a:t>http://www.microsoft.com/taiwan/technet/</a:t>
            </a:r>
            <a:endParaRPr lang="en-US" altLang="zh-TW" sz="2800" dirty="0" smtClean="0"/>
          </a:p>
          <a:p>
            <a:pPr marL="344488" indent="-344488" eaLnBrk="1" hangingPunct="1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 smtClean="0"/>
              <a:t>下載 </a:t>
            </a:r>
            <a:r>
              <a:rPr lang="en-US" altLang="zh-TW" sz="2800" b="1" dirty="0" smtClean="0"/>
              <a:t>TechNet </a:t>
            </a:r>
            <a:r>
              <a:rPr lang="zh-TW" altLang="en-US" sz="2800" b="1" dirty="0" smtClean="0"/>
              <a:t>研討會簡報與錄影檔</a:t>
            </a:r>
            <a:br>
              <a:rPr lang="zh-TW" altLang="en-US" sz="2800" b="1" dirty="0" smtClean="0"/>
            </a:br>
            <a:r>
              <a:rPr lang="en-US" altLang="zh-CN" sz="2800" dirty="0" smtClean="0"/>
              <a:t>http://www.microsoft.com/taiwan/technet/webcast/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輕鬆管理多台伺服器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230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一大群的機海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資料庫管理師在管理</a:t>
            </a:r>
            <a:r>
              <a:rPr lang="en-US" altLang="zh-TW" dirty="0" smtClean="0"/>
              <a:t>SQL Server</a:t>
            </a:r>
            <a:r>
              <a:rPr lang="zh-TW" altLang="en-US" dirty="0" smtClean="0"/>
              <a:t>時，所面對的不是單台的伺服器，而是一大群的機海。</a:t>
            </a:r>
            <a:endParaRPr lang="en-US" altLang="zh-TW" dirty="0" smtClean="0"/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面臨的挑戰，例如：如何佈署程式如何佈署程式</a:t>
            </a:r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土法煉鋼的方式，一台一台地部署</a:t>
            </a:r>
            <a:endParaRPr lang="en-US" altLang="zh-TW" dirty="0" smtClean="0"/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利用 </a:t>
            </a:r>
            <a:r>
              <a:rPr lang="en-US" altLang="zh-TW" dirty="0" smtClean="0"/>
              <a:t>SQLCMD </a:t>
            </a:r>
            <a:r>
              <a:rPr lang="zh-TW" altLang="en-US" dirty="0" smtClean="0"/>
              <a:t>命令提示列工具來進行部署等等方式。</a:t>
            </a:r>
            <a:endParaRPr lang="en-US" altLang="zh-TW" dirty="0" smtClean="0"/>
          </a:p>
          <a:p>
            <a:pPr lvl="2">
              <a:buFont typeface="Wingdings" pitchFamily="2" charset="2"/>
              <a:buChar char="l"/>
            </a:pPr>
            <a:r>
              <a:rPr lang="zh-TW" altLang="en-US" dirty="0" smtClean="0"/>
              <a:t>十分不便，以及需要額外撰寫輔助的程式。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SQL Server 2008 </a:t>
            </a:r>
            <a:r>
              <a:rPr lang="zh-TW" altLang="en-US" dirty="0" smtClean="0"/>
              <a:t>新增加</a:t>
            </a:r>
          </a:p>
          <a:p>
            <a:pPr lvl="1">
              <a:buFont typeface="Wingdings" pitchFamily="2" charset="2"/>
              <a:buChar char="l"/>
            </a:pPr>
            <a:r>
              <a:rPr lang="zh-TW" altLang="en-US" dirty="0" smtClean="0"/>
              <a:t>組態伺服器（</a:t>
            </a:r>
            <a:r>
              <a:rPr lang="en-US" altLang="zh-TW" dirty="0" smtClean="0"/>
              <a:t>Configuration Servers</a:t>
            </a:r>
            <a:r>
              <a:rPr lang="zh-TW" altLang="en-US" dirty="0" smtClean="0"/>
              <a:t>）：多伺服器管理的新利器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多伺服器的管理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8"/>
          <p:cNvSpPr/>
          <p:nvPr/>
        </p:nvSpPr>
        <p:spPr bwMode="auto">
          <a:xfrm>
            <a:off x="212360" y="1448988"/>
            <a:ext cx="4288971" cy="4674277"/>
          </a:xfrm>
          <a:prstGeom prst="roundRect">
            <a:avLst>
              <a:gd name="adj" fmla="val 602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>
                  <a:alpha val="16000"/>
                </a:schemeClr>
              </a:gs>
              <a:gs pos="70000">
                <a:schemeClr val="bg1">
                  <a:alpha val="26000"/>
                </a:schemeClr>
              </a:gs>
              <a:gs pos="99000">
                <a:schemeClr val="bg1"/>
              </a:gs>
            </a:gsLst>
            <a:lin ang="162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headEnd type="none" w="med" len="med"/>
            <a:tailEnd type="none" w="med" len="med"/>
          </a:ln>
          <a:effectLst>
            <a:outerShdw blurRad="330200" dist="38100" dir="10800000" algn="r" rotWithShape="0">
              <a:schemeClr val="accent1">
                <a:lumMod val="50000"/>
                <a:alpha val="29000"/>
              </a:scheme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33109" y="1614000"/>
            <a:ext cx="2655119" cy="2290210"/>
            <a:chOff x="248850" y="1533525"/>
            <a:chExt cx="3201725" cy="2762327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48850" y="1533525"/>
              <a:ext cx="3005525" cy="2657475"/>
              <a:chOff x="20250" y="4008438"/>
              <a:chExt cx="3005525" cy="2657475"/>
            </a:xfrm>
          </p:grpSpPr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20250" y="4459288"/>
                <a:ext cx="989012" cy="1463675"/>
                <a:chOff x="870" y="1045"/>
                <a:chExt cx="1221" cy="1807"/>
              </a:xfrm>
            </p:grpSpPr>
            <p:pic>
              <p:nvPicPr>
                <p:cNvPr id="13" name="Picture 14" descr="Server SQL databas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70" y="1045"/>
                  <a:ext cx="1221" cy="1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5" descr="SQL Server 200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24501"/>
                <a:stretch>
                  <a:fillRect/>
                </a:stretch>
              </p:blipFill>
              <p:spPr bwMode="auto">
                <a:xfrm>
                  <a:off x="1362" y="1845"/>
                  <a:ext cx="587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" name="Picture 16" descr="double arrow green arrow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2375" y="4216400"/>
                <a:ext cx="1185863" cy="193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8" descr="Server SQL databa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63763" y="5434013"/>
                <a:ext cx="834802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1" descr="Server SQL databas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90750" y="4008438"/>
                <a:ext cx="835025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2" descr="C:\Work\Katmai Marketing\PAG_icon library\PAG_icon library\settings checklist 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4400" y="3124200"/>
              <a:ext cx="478775" cy="48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Work\Katmai Marketing\PAG_icon library\PAG_icon library\settings checklist 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5600" y="3810000"/>
              <a:ext cx="478775" cy="48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Work\Katmai Marketing\PAG_icon library\PAG_icon library\settings checklist 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2438400"/>
              <a:ext cx="478775" cy="48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Oval 36"/>
          <p:cNvSpPr/>
          <p:nvPr/>
        </p:nvSpPr>
        <p:spPr>
          <a:xfrm>
            <a:off x="387350" y="4428725"/>
            <a:ext cx="3810000" cy="1752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4352525"/>
            <a:ext cx="76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6950" y="4200125"/>
            <a:ext cx="76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4831950"/>
            <a:ext cx="762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0" y="3531788"/>
            <a:ext cx="42545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double arrow green arro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04925" y="3962000"/>
            <a:ext cx="19367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7245350" y="228600"/>
            <a:ext cx="1511300" cy="1006475"/>
            <a:chOff x="8025164" y="4711692"/>
            <a:chExt cx="1510555" cy="1007035"/>
          </a:xfrm>
        </p:grpSpPr>
        <p:pic>
          <p:nvPicPr>
            <p:cNvPr id="23" name="Picture 5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ltGray">
            <a:xfrm>
              <a:off x="8664612" y="4924535"/>
              <a:ext cx="699742" cy="69888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4" name="Picture 2" descr="C:\Program Files\Microsoft Resource DVD Artwork\DVD_ART\Artwork_Imagery\HARDWARE_IMAGERY\Illustration - Misc Hardware\Windows Vista Illustration Icons\Information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ltGray">
            <a:xfrm>
              <a:off x="8572582" y="5374048"/>
              <a:ext cx="331623" cy="33197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5" name="Picture 3" descr="C:\Program Files\Microsoft Resource DVD Artwork\DVD_ART\Artwork_Imagery\HARDWARE_IMAGERY\Illustration - Misc Hardware\Windows Vista Illustration Icons\Ann Help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8429769" y="4846676"/>
              <a:ext cx="302152" cy="30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C:\Program Files\Microsoft Resource DVD Artwork\DVD_ART\Artwork_Imagery\HARDWARE_IMAGERY\Illustration - Misc Hardware\XML Icons\data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8832804" y="4711692"/>
              <a:ext cx="702915" cy="60040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7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 rot="-1679022">
              <a:off x="8408441" y="5336955"/>
              <a:ext cx="684878" cy="38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 rot="8281635">
              <a:off x="8242545" y="4835586"/>
              <a:ext cx="685462" cy="382801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4" descr="C:\Program Files\Microsoft Resource DVD Artwork\DVD_ART\Artwork_Imagery\HARDWARE_IMAGERY\Illustration - Misc Hardware\Windows Vista Illustration Icons\Female User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ltGray">
            <a:xfrm>
              <a:off x="8025164" y="4864177"/>
              <a:ext cx="701329" cy="72589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0" name="內容版面配置區 3"/>
          <p:cNvSpPr txBox="1">
            <a:spLocks/>
          </p:cNvSpPr>
          <p:nvPr/>
        </p:nvSpPr>
        <p:spPr>
          <a:xfrm>
            <a:off x="4648200" y="1388322"/>
            <a:ext cx="4317380" cy="4525963"/>
          </a:xfrm>
          <a:prstGeom prst="rect">
            <a:avLst/>
          </a:prstGeom>
        </p:spPr>
        <p:txBody>
          <a:bodyPr/>
          <a:lstStyle/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企業層級的原則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中央統合管理原則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佈署到各台伺服器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群體監控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多台伺服器的環境設置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單一伺服器的設置</a:t>
            </a:r>
          </a:p>
          <a:p>
            <a:pPr marL="920750" lvl="1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多伺服器的查詢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便利的視覺化管理工具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245350" y="228600"/>
            <a:ext cx="1511300" cy="1006475"/>
            <a:chOff x="8025164" y="4711692"/>
            <a:chExt cx="1510555" cy="1007035"/>
          </a:xfrm>
        </p:grpSpPr>
        <p:pic>
          <p:nvPicPr>
            <p:cNvPr id="9" name="Picture 5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8664612" y="4924535"/>
              <a:ext cx="699742" cy="69888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2" descr="C:\Program Files\Microsoft Resource DVD Artwork\DVD_ART\Artwork_Imagery\HARDWARE_IMAGERY\Illustration - Misc Hardware\Windows Vista Illustration Icons\Informatio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8572582" y="5374048"/>
              <a:ext cx="331623" cy="33197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" name="Picture 3" descr="C:\Program Files\Microsoft Resource DVD Artwork\DVD_ART\Artwork_Imagery\HARDWARE_IMAGERY\Illustration - Misc Hardware\Windows Vista Illustration Icons\Ann Help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ltGray">
            <a:xfrm>
              <a:off x="8429769" y="4846676"/>
              <a:ext cx="302152" cy="30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C:\Program Files\Microsoft Resource DVD Artwork\DVD_ART\Artwork_Imagery\HARDWARE_IMAGERY\Illustration - Misc Hardware\XML Icons\data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ltGray">
            <a:xfrm>
              <a:off x="8832804" y="4711692"/>
              <a:ext cx="702915" cy="60040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3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ltGray">
            <a:xfrm rot="-1679022">
              <a:off x="8408441" y="5336955"/>
              <a:ext cx="684878" cy="38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ltGray">
            <a:xfrm rot="8281635">
              <a:off x="8242545" y="4835586"/>
              <a:ext cx="685462" cy="382801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Picture 4" descr="C:\Program Files\Microsoft Resource DVD Artwork\DVD_ART\Artwork_Imagery\HARDWARE_IMAGERY\Illustration - Misc Hardware\Windows Vista Illustration Icons\Female Us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ltGray">
            <a:xfrm>
              <a:off x="8025164" y="4864177"/>
              <a:ext cx="701329" cy="72589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6" name="內容版面配置區 3"/>
          <p:cNvSpPr txBox="1">
            <a:spLocks/>
          </p:cNvSpPr>
          <p:nvPr/>
        </p:nvSpPr>
        <p:spPr>
          <a:xfrm>
            <a:off x="11150" y="1510983"/>
            <a:ext cx="4180468" cy="3897356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自動完成文字 </a:t>
            </a:r>
            <a:r>
              <a:rPr lang="en-US" altLang="zh-TW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(IntelliSense) 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錯誤清單視窗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檢視依存性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組態伺服器</a:t>
            </a:r>
            <a:r>
              <a:rPr lang="en-US" altLang="zh-TW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(Configuration Servers)</a:t>
            </a: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執行多伺服器的查詢</a:t>
            </a:r>
            <a:endParaRPr lang="en-US" altLang="zh-TW" sz="24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豐富的群體管理工具</a:t>
            </a:r>
            <a:endParaRPr lang="en-US" altLang="zh-TW" sz="24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  <a:p>
            <a:pPr marL="463550" lvl="0" indent="-350838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itchFamily="34" charset="-120"/>
              <a:cs typeface="+mn-cs"/>
            </a:endParaRPr>
          </a:p>
        </p:txBody>
      </p:sp>
      <p:pic>
        <p:nvPicPr>
          <p:cNvPr id="1027" name="Picture 3" descr="D:\ALL\MyData\MyProjects\RunPC\管理篇\PNG_Managmenet\01_執行多伺服器的查詢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7014" y="1643773"/>
            <a:ext cx="4952382" cy="36419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自動化管理</a:t>
            </a:r>
            <a:r>
              <a:rPr lang="en-US" altLang="zh-TW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可程式化的工具</a:t>
            </a:r>
            <a:endPara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7"/>
          <p:cNvSpPr/>
          <p:nvPr/>
        </p:nvSpPr>
        <p:spPr>
          <a:xfrm rot="10800000">
            <a:off x="1817011" y="1599161"/>
            <a:ext cx="6182106" cy="1344255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" name="Pentagon 4"/>
          <p:cNvSpPr/>
          <p:nvPr/>
        </p:nvSpPr>
        <p:spPr>
          <a:xfrm>
            <a:off x="2153078" y="1599161"/>
            <a:ext cx="5846039" cy="134425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2779" tIns="91440" rIns="170688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SQLCMD</a:t>
            </a:r>
            <a:endParaRPr lang="en-GB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2"/>
              </a:buBlip>
              <a:defRPr/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建立批次作業</a:t>
            </a:r>
            <a:endParaRPr lang="en-US" altLang="zh-TW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2"/>
              </a:buBlip>
              <a:defRPr/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自動化 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Transact-SQL </a:t>
            </a: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指令碼工作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5" name="Oval 18"/>
          <p:cNvSpPr/>
          <p:nvPr/>
        </p:nvSpPr>
        <p:spPr>
          <a:xfrm>
            <a:off x="1144884" y="1599161"/>
            <a:ext cx="1344255" cy="1344255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" name="Pentagon 25"/>
          <p:cNvSpPr/>
          <p:nvPr/>
        </p:nvSpPr>
        <p:spPr>
          <a:xfrm rot="10800000">
            <a:off x="1817011" y="3032909"/>
            <a:ext cx="6182106" cy="134425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7" name="Pentagon 7"/>
          <p:cNvSpPr/>
          <p:nvPr/>
        </p:nvSpPr>
        <p:spPr>
          <a:xfrm>
            <a:off x="2153078" y="3032909"/>
            <a:ext cx="5846039" cy="134425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2779" tIns="91440" rIns="170688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Server Management Objects (SMO)</a:t>
            </a:r>
            <a:endParaRPr lang="en-GB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2"/>
              </a:buBlip>
              <a:defRPr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</a:rPr>
              <a:t>自定 .NET 管理程式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8" name="Oval 20"/>
          <p:cNvSpPr/>
          <p:nvPr/>
        </p:nvSpPr>
        <p:spPr>
          <a:xfrm>
            <a:off x="1144884" y="3032909"/>
            <a:ext cx="1344255" cy="1344255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9" name="Pentagon 23"/>
          <p:cNvSpPr/>
          <p:nvPr/>
        </p:nvSpPr>
        <p:spPr>
          <a:xfrm rot="10800000">
            <a:off x="1817011" y="4607613"/>
            <a:ext cx="6182106" cy="134425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0" name="Pentagon 10"/>
          <p:cNvSpPr/>
          <p:nvPr/>
        </p:nvSpPr>
        <p:spPr>
          <a:xfrm>
            <a:off x="2153078" y="4607613"/>
            <a:ext cx="5846039" cy="134425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2779" tIns="91440" rIns="170688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err="1" smtClean="0">
                <a:solidFill>
                  <a:schemeClr val="bg1"/>
                </a:solidFill>
              </a:rPr>
              <a:t>Powershell</a:t>
            </a:r>
            <a:endParaRPr lang="en-GB" sz="2400" kern="1200" dirty="0">
              <a:solidFill>
                <a:schemeClr val="bg1"/>
              </a:solidFill>
            </a:endParaRPr>
          </a:p>
          <a:p>
            <a:pPr marL="228600" lvl="1" indent="-228600" defTabSz="91281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Blip>
                <a:blip r:embed="rId2"/>
              </a:buBlip>
              <a:defRPr/>
            </a:pPr>
            <a:r>
              <a:rPr lang="zh-TW" altLang="en-US" sz="2000" dirty="0" smtClean="0">
                <a:solidFill>
                  <a:schemeClr val="bg1"/>
                </a:solidFill>
                <a:latin typeface="Segoe"/>
              </a:rPr>
              <a:t>整合 </a:t>
            </a:r>
            <a:r>
              <a:rPr lang="en-GB" sz="2000" dirty="0" smtClean="0">
                <a:solidFill>
                  <a:schemeClr val="bg1"/>
                </a:solidFill>
                <a:latin typeface="Segoe"/>
              </a:rPr>
              <a:t>Windows </a:t>
            </a:r>
            <a:r>
              <a:rPr lang="zh-TW" altLang="en-US" sz="2000" dirty="0" smtClean="0">
                <a:solidFill>
                  <a:schemeClr val="bg1"/>
                </a:solidFill>
                <a:latin typeface="Segoe"/>
              </a:rPr>
              <a:t>管理指令碼與 </a:t>
            </a:r>
            <a:r>
              <a:rPr lang="en-GB" sz="2000" dirty="0" smtClean="0">
                <a:solidFill>
                  <a:schemeClr val="bg1"/>
                </a:solidFill>
                <a:latin typeface="Segoe"/>
              </a:rPr>
              <a:t>SQL Server </a:t>
            </a:r>
            <a:r>
              <a:rPr lang="zh-TW" altLang="en-US" sz="2000" dirty="0" smtClean="0">
                <a:solidFill>
                  <a:schemeClr val="bg1"/>
                </a:solidFill>
                <a:latin typeface="Segoe"/>
              </a:rPr>
              <a:t>管理物件 </a:t>
            </a:r>
            <a:r>
              <a:rPr lang="en-US" altLang="zh-TW" sz="2000" dirty="0" smtClean="0">
                <a:solidFill>
                  <a:schemeClr val="bg1"/>
                </a:solidFill>
                <a:latin typeface="Segoe"/>
              </a:rPr>
              <a:t>(</a:t>
            </a:r>
            <a:r>
              <a:rPr lang="en-GB" sz="2000" dirty="0" smtClean="0">
                <a:solidFill>
                  <a:schemeClr val="bg1"/>
                </a:solidFill>
                <a:latin typeface="Segoe"/>
              </a:rPr>
              <a:t>SMO)</a:t>
            </a:r>
            <a:endParaRPr lang="en-GB" sz="2000" dirty="0">
              <a:solidFill>
                <a:schemeClr val="bg1"/>
              </a:solidFill>
              <a:latin typeface="Segoe"/>
            </a:endParaRPr>
          </a:p>
        </p:txBody>
      </p:sp>
      <p:sp>
        <p:nvSpPr>
          <p:cNvPr id="11" name="Oval 22"/>
          <p:cNvSpPr/>
          <p:nvPr/>
        </p:nvSpPr>
        <p:spPr>
          <a:xfrm>
            <a:off x="1144884" y="4607613"/>
            <a:ext cx="1344255" cy="1344255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12" name="Picture 2" descr="C:\Work\MSL_PNG_Object_Library\SolutionExplor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36427"/>
            <a:ext cx="929205" cy="73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055915" y="1811868"/>
            <a:ext cx="1452563" cy="914400"/>
            <a:chOff x="580985" y="1600200"/>
            <a:chExt cx="3434732" cy="1219200"/>
          </a:xfrm>
        </p:grpSpPr>
        <p:pic>
          <p:nvPicPr>
            <p:cNvPr id="14" name="Picture 5" descr="Application_Console - Black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1600200"/>
              <a:ext cx="137218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/>
            <p:nvPr/>
          </p:nvSpPr>
          <p:spPr>
            <a:xfrm>
              <a:off x="580985" y="1960057"/>
              <a:ext cx="3434732" cy="348813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C:\&gt;</a:t>
              </a:r>
              <a:r>
                <a:rPr lang="en-GB" sz="1100" dirty="0" err="1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sqlcmd</a:t>
              </a:r>
              <a:r>
                <a:rPr lang="en-GB" sz="1100" dirty="0">
                  <a:solidFill>
                    <a:schemeClr val="bg1"/>
                  </a:solidFill>
                  <a:latin typeface="Andalus" pitchFamily="2" charset="-78"/>
                  <a:cs typeface="Andalus" pitchFamily="2" charset="-78"/>
                </a:rPr>
                <a:t> –I Insert..</a:t>
              </a:r>
            </a:p>
          </p:txBody>
        </p:sp>
      </p:grpSp>
      <p:pic>
        <p:nvPicPr>
          <p:cNvPr id="16" name="Picture 10" descr="http://upload.wikimedia.org/wikipedia/en/thumb/7/7f/Windows_PowerShell_icon.png/64px-Windows_PowerShell_icon.png">
            <a:hlinkClick r:id="rId5" tooltip="Windows PowerShell icon.png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1165" y="480432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7245350" y="228600"/>
            <a:ext cx="1511300" cy="1006475"/>
            <a:chOff x="8025164" y="4711692"/>
            <a:chExt cx="1510555" cy="1007035"/>
          </a:xfrm>
        </p:grpSpPr>
        <p:pic>
          <p:nvPicPr>
            <p:cNvPr id="18" name="Picture 5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ltGray">
            <a:xfrm>
              <a:off x="8664612" y="4924535"/>
              <a:ext cx="699742" cy="69888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9" name="Picture 2" descr="C:\Program Files\Microsoft Resource DVD Artwork\DVD_ART\Artwork_Imagery\HARDWARE_IMAGERY\Illustration - Misc Hardware\Windows Vista Illustration Icons\Information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ltGray">
            <a:xfrm>
              <a:off x="8572582" y="5374048"/>
              <a:ext cx="331623" cy="33197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0" name="Picture 3" descr="C:\Program Files\Microsoft Resource DVD Artwork\DVD_ART\Artwork_Imagery\HARDWARE_IMAGERY\Illustration - Misc Hardware\Windows Vista Illustration Icons\Ann Help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ltGray">
            <a:xfrm>
              <a:off x="8429769" y="4846676"/>
              <a:ext cx="302152" cy="30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C:\Program Files\Microsoft Resource DVD Artwork\DVD_ART\Artwork_Imagery\HARDWARE_IMAGERY\Illustration - Misc Hardware\XML Icons\data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ltGray">
            <a:xfrm>
              <a:off x="8832804" y="4711692"/>
              <a:ext cx="702915" cy="600409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2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ltGray">
            <a:xfrm rot="-1679022">
              <a:off x="8408441" y="5336955"/>
              <a:ext cx="684878" cy="38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C:\Program Files\Microsoft Resource DVD Artwork\DVD_ART\Artwork_Imagery\Shapes and Graphics\Arrows - arrow\Curved\orange and yellow shadowed bottom arrow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ltGray">
            <a:xfrm rot="8281635">
              <a:off x="8242545" y="4835586"/>
              <a:ext cx="685462" cy="382801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4" name="Picture 4" descr="C:\Program Files\Microsoft Resource DVD Artwork\DVD_ART\Artwork_Imagery\HARDWARE_IMAGERY\Illustration - Misc Hardware\Windows Vista Illustration Icons\Female User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ltGray">
            <a:xfrm>
              <a:off x="8025164" y="4864177"/>
              <a:ext cx="701329" cy="725892"/>
            </a:xfrm>
            <a:prstGeom prst="rect">
              <a:avLst/>
            </a:prstGeom>
            <a:noFill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建立組態伺服器</a:t>
            </a:r>
            <a:endParaRPr lang="en-US" altLang="zh-TW" dirty="0" smtClean="0"/>
          </a:p>
          <a:p>
            <a:r>
              <a:rPr lang="zh-TW" altLang="en-US" dirty="0" smtClean="0"/>
              <a:t>執行多重伺服器的查詢</a:t>
            </a:r>
            <a:endParaRPr lang="en-US" altLang="zh-TW" dirty="0" smtClean="0"/>
          </a:p>
          <a:p>
            <a:r>
              <a:rPr lang="zh-TW" altLang="en-US" dirty="0" smtClean="0"/>
              <a:t>設定回傳的多伺服器結果集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WARE-AUD-SLIDE-NAME" val="Where Can I Get TechNet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17050</TotalTime>
  <Words>2661</Words>
  <Application>Microsoft PowerPoint</Application>
  <PresentationFormat>如螢幕大小 (4:3)</PresentationFormat>
  <Paragraphs>451</Paragraphs>
  <Slides>47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Q3FY06 TechNet Template</vt:lpstr>
      <vt:lpstr>Visio</vt:lpstr>
      <vt:lpstr>Microsoft SQL Server 2008 關鍵任務大精進</vt:lpstr>
      <vt:lpstr>本場次討論的主題</vt:lpstr>
      <vt:lpstr>面臨的挑戰</vt:lpstr>
      <vt:lpstr>因應之道</vt:lpstr>
      <vt:lpstr>輕鬆管理多台伺服器</vt:lpstr>
      <vt:lpstr>多伺服器的管理</vt:lpstr>
      <vt:lpstr>便利的視覺化管理工具</vt:lpstr>
      <vt:lpstr>自動化管理-可程式化的工具</vt:lpstr>
      <vt:lpstr>Demo</vt:lpstr>
      <vt:lpstr>輕鬆地設定管理原則</vt:lpstr>
      <vt:lpstr>以原則為基礎的管理</vt:lpstr>
      <vt:lpstr>以設定原則的方式來進行管理</vt:lpstr>
      <vt:lpstr>範例：使用原則</vt:lpstr>
      <vt:lpstr>原則的執行模式</vt:lpstr>
      <vt:lpstr>使用原則範例</vt:lpstr>
      <vt:lpstr>Demo</vt:lpstr>
      <vt:lpstr>效能調教的工具</vt:lpstr>
      <vt:lpstr>輕鬆綜覽全體伺服器的執行效能</vt:lpstr>
      <vt:lpstr>深入監控系統營運狀況 自動化記錄：資料收集器</vt:lpstr>
      <vt:lpstr>收集效能資料</vt:lpstr>
      <vt:lpstr>Demo</vt:lpstr>
      <vt:lpstr>核心關鍵系統--面臨的挑戰</vt:lpstr>
      <vt:lpstr>全方位的防禦機制</vt:lpstr>
      <vt:lpstr>安全性稽核</vt:lpstr>
      <vt:lpstr>初探 SQL Server Audit</vt:lpstr>
      <vt:lpstr>稽核規格 - Audit Specifications</vt:lpstr>
      <vt:lpstr>Demo</vt:lpstr>
      <vt:lpstr>資料加密</vt:lpstr>
      <vt:lpstr>可延伸金鑰管理 (EKM)</vt:lpstr>
      <vt:lpstr>透明資料加密</vt:lpstr>
      <vt:lpstr>TDE加密的架構</vt:lpstr>
      <vt:lpstr>TDE 的使用情境</vt:lpstr>
      <vt:lpstr>Demo</vt:lpstr>
      <vt:lpstr>可靠的安全平台</vt:lpstr>
      <vt:lpstr>確保系統的高可用性 資料庫鏡像</vt:lpstr>
      <vt:lpstr>資料庫鏡像 自動修復損毀的資料頁</vt:lpstr>
      <vt:lpstr>縮減磁碟IO，進而提升執行</vt:lpstr>
      <vt:lpstr>備份壓縮的效能分析 1</vt:lpstr>
      <vt:lpstr>備份壓縮的效能分析 2</vt:lpstr>
      <vt:lpstr>資料壓縮</vt:lpstr>
      <vt:lpstr>Demo</vt:lpstr>
      <vt:lpstr>管控系統的可用資源</vt:lpstr>
      <vt:lpstr>資源管理</vt:lpstr>
      <vt:lpstr>Demo</vt:lpstr>
      <vt:lpstr>結論</vt:lpstr>
      <vt:lpstr>在何處取得 TechNet 相關資訊？</vt:lpstr>
      <vt:lpstr>投影片 47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Qx FYxx Content</dc:subject>
  <dc:creator>Microsoft</dc:creator>
  <cp:keywords>TechNet;</cp:keywords>
  <cp:lastModifiedBy>Windows 使用者</cp:lastModifiedBy>
  <cp:revision>770</cp:revision>
  <dcterms:created xsi:type="dcterms:W3CDTF">1998-07-06T19:29:56Z</dcterms:created>
  <dcterms:modified xsi:type="dcterms:W3CDTF">2008-07-27T07:17:58Z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