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61"/>
  </p:notesMasterIdLst>
  <p:handoutMasterIdLst>
    <p:handoutMasterId r:id="rId62"/>
  </p:handoutMasterIdLst>
  <p:sldIdLst>
    <p:sldId id="460" r:id="rId2"/>
    <p:sldId id="461" r:id="rId3"/>
    <p:sldId id="430" r:id="rId4"/>
    <p:sldId id="431" r:id="rId5"/>
    <p:sldId id="533" r:id="rId6"/>
    <p:sldId id="494" r:id="rId7"/>
    <p:sldId id="503" r:id="rId8"/>
    <p:sldId id="534" r:id="rId9"/>
    <p:sldId id="504" r:id="rId10"/>
    <p:sldId id="505" r:id="rId11"/>
    <p:sldId id="506" r:id="rId12"/>
    <p:sldId id="507" r:id="rId13"/>
    <p:sldId id="508" r:id="rId14"/>
    <p:sldId id="509" r:id="rId15"/>
    <p:sldId id="512" r:id="rId16"/>
    <p:sldId id="527" r:id="rId17"/>
    <p:sldId id="448" r:id="rId18"/>
    <p:sldId id="511" r:id="rId19"/>
    <p:sldId id="513" r:id="rId20"/>
    <p:sldId id="514" r:id="rId21"/>
    <p:sldId id="515" r:id="rId22"/>
    <p:sldId id="516" r:id="rId23"/>
    <p:sldId id="517" r:id="rId24"/>
    <p:sldId id="518" r:id="rId25"/>
    <p:sldId id="535" r:id="rId26"/>
    <p:sldId id="519" r:id="rId27"/>
    <p:sldId id="526" r:id="rId28"/>
    <p:sldId id="528" r:id="rId29"/>
    <p:sldId id="520" r:id="rId30"/>
    <p:sldId id="529" r:id="rId31"/>
    <p:sldId id="530" r:id="rId32"/>
    <p:sldId id="521" r:id="rId33"/>
    <p:sldId id="522" r:id="rId34"/>
    <p:sldId id="523" r:id="rId35"/>
    <p:sldId id="531" r:id="rId36"/>
    <p:sldId id="538" r:id="rId37"/>
    <p:sldId id="532" r:id="rId38"/>
    <p:sldId id="524" r:id="rId39"/>
    <p:sldId id="525" r:id="rId40"/>
    <p:sldId id="536" r:id="rId41"/>
    <p:sldId id="433" r:id="rId42"/>
    <p:sldId id="434" r:id="rId43"/>
    <p:sldId id="436" r:id="rId44"/>
    <p:sldId id="440" r:id="rId45"/>
    <p:sldId id="441" r:id="rId46"/>
    <p:sldId id="449" r:id="rId47"/>
    <p:sldId id="442" r:id="rId48"/>
    <p:sldId id="537" r:id="rId49"/>
    <p:sldId id="492" r:id="rId50"/>
    <p:sldId id="496" r:id="rId51"/>
    <p:sldId id="497" r:id="rId52"/>
    <p:sldId id="498" r:id="rId53"/>
    <p:sldId id="499" r:id="rId54"/>
    <p:sldId id="500" r:id="rId55"/>
    <p:sldId id="501" r:id="rId56"/>
    <p:sldId id="502" r:id="rId57"/>
    <p:sldId id="412" r:id="rId58"/>
    <p:sldId id="443" r:id="rId59"/>
    <p:sldId id="457"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Arial" charset="0"/>
      </a:defRPr>
    </a:lvl1pPr>
    <a:lvl2pPr marL="457200" algn="l" rtl="0" fontAlgn="base">
      <a:spcBef>
        <a:spcPct val="0"/>
      </a:spcBef>
      <a:spcAft>
        <a:spcPct val="0"/>
      </a:spcAft>
      <a:defRPr sz="2400" kern="1200">
        <a:solidFill>
          <a:schemeClr val="bg2"/>
        </a:solidFill>
        <a:latin typeface="Segoe Semibold" pitchFamily="34" charset="0"/>
        <a:ea typeface="+mn-ea"/>
        <a:cs typeface="Arial" charset="0"/>
      </a:defRPr>
    </a:lvl2pPr>
    <a:lvl3pPr marL="914400" algn="l" rtl="0" fontAlgn="base">
      <a:spcBef>
        <a:spcPct val="0"/>
      </a:spcBef>
      <a:spcAft>
        <a:spcPct val="0"/>
      </a:spcAft>
      <a:defRPr sz="2400" kern="1200">
        <a:solidFill>
          <a:schemeClr val="bg2"/>
        </a:solidFill>
        <a:latin typeface="Segoe Semibold" pitchFamily="34" charset="0"/>
        <a:ea typeface="+mn-ea"/>
        <a:cs typeface="Arial" charset="0"/>
      </a:defRPr>
    </a:lvl3pPr>
    <a:lvl4pPr marL="1371600" algn="l" rtl="0" fontAlgn="base">
      <a:spcBef>
        <a:spcPct val="0"/>
      </a:spcBef>
      <a:spcAft>
        <a:spcPct val="0"/>
      </a:spcAft>
      <a:defRPr sz="2400" kern="1200">
        <a:solidFill>
          <a:schemeClr val="bg2"/>
        </a:solidFill>
        <a:latin typeface="Segoe Semibold" pitchFamily="34" charset="0"/>
        <a:ea typeface="+mn-ea"/>
        <a:cs typeface="Arial" charset="0"/>
      </a:defRPr>
    </a:lvl4pPr>
    <a:lvl5pPr marL="1828800" algn="l" rtl="0" fontAlgn="base">
      <a:spcBef>
        <a:spcPct val="0"/>
      </a:spcBef>
      <a:spcAft>
        <a:spcPct val="0"/>
      </a:spcAft>
      <a:defRPr sz="2400" kern="1200">
        <a:solidFill>
          <a:schemeClr val="bg2"/>
        </a:solidFill>
        <a:latin typeface="Segoe Semibold" pitchFamily="34" charset="0"/>
        <a:ea typeface="+mn-ea"/>
        <a:cs typeface="Arial" charset="0"/>
      </a:defRPr>
    </a:lvl5pPr>
    <a:lvl6pPr marL="2286000" algn="l" defTabSz="914400" rtl="0" eaLnBrk="1" latinLnBrk="0" hangingPunct="1">
      <a:defRPr sz="2400" kern="1200">
        <a:solidFill>
          <a:schemeClr val="bg2"/>
        </a:solidFill>
        <a:latin typeface="Segoe Semibold" pitchFamily="34" charset="0"/>
        <a:ea typeface="+mn-ea"/>
        <a:cs typeface="Arial" charset="0"/>
      </a:defRPr>
    </a:lvl6pPr>
    <a:lvl7pPr marL="2743200" algn="l" defTabSz="914400" rtl="0" eaLnBrk="1" latinLnBrk="0" hangingPunct="1">
      <a:defRPr sz="2400" kern="1200">
        <a:solidFill>
          <a:schemeClr val="bg2"/>
        </a:solidFill>
        <a:latin typeface="Segoe Semibold" pitchFamily="34" charset="0"/>
        <a:ea typeface="+mn-ea"/>
        <a:cs typeface="Arial" charset="0"/>
      </a:defRPr>
    </a:lvl7pPr>
    <a:lvl8pPr marL="3200400" algn="l" defTabSz="914400" rtl="0" eaLnBrk="1" latinLnBrk="0" hangingPunct="1">
      <a:defRPr sz="2400" kern="1200">
        <a:solidFill>
          <a:schemeClr val="bg2"/>
        </a:solidFill>
        <a:latin typeface="Segoe Semibold" pitchFamily="34" charset="0"/>
        <a:ea typeface="+mn-ea"/>
        <a:cs typeface="Arial" charset="0"/>
      </a:defRPr>
    </a:lvl8pPr>
    <a:lvl9pPr marL="3657600" algn="l" defTabSz="914400" rtl="0" eaLnBrk="1" latinLnBrk="0" hangingPunct="1">
      <a:defRPr sz="2400" kern="1200">
        <a:solidFill>
          <a:schemeClr val="bg2"/>
        </a:solidFill>
        <a:latin typeface="Segoe Semibold"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09999"/>
    <a:srgbClr val="008080"/>
    <a:srgbClr val="990033"/>
    <a:srgbClr val="000000"/>
    <a:srgbClr val="FFFFFF"/>
    <a:srgbClr val="BC5E00"/>
    <a:srgbClr val="A50021"/>
    <a:srgbClr val="D068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1" autoAdjust="0"/>
    <p:restoredTop sz="92967" autoAdjust="0"/>
  </p:normalViewPr>
  <p:slideViewPr>
    <p:cSldViewPr snapToGrid="0">
      <p:cViewPr>
        <p:scale>
          <a:sx n="90" d="100"/>
          <a:sy n="90" d="100"/>
        </p:scale>
        <p:origin x="-1422" y="12"/>
      </p:cViewPr>
      <p:guideLst>
        <p:guide orient="horz" pos="143"/>
        <p:guide pos="16"/>
        <p:guide pos="863"/>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B6753-AF07-4B51-BB5D-C1413C3E10C8}"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en-US"/>
        </a:p>
      </dgm:t>
    </dgm:pt>
    <dgm:pt modelId="{55A3B47B-939F-4D2F-A399-D6BF68DB1559}">
      <dgm:prSet/>
      <dgm:spPr/>
      <dgm:t>
        <a:bodyPr/>
        <a:lstStyle/>
        <a:p>
          <a:pPr rtl="0"/>
          <a:r>
            <a:rPr lang="en-US" dirty="0" smtClean="0"/>
            <a:t>Audio </a:t>
          </a:r>
          <a:r>
            <a:rPr lang="en-US" dirty="0" err="1" smtClean="0"/>
            <a:t>QoE</a:t>
          </a:r>
          <a:r>
            <a:rPr lang="en-US" dirty="0" smtClean="0"/>
            <a:t> </a:t>
          </a:r>
          <a:r>
            <a:rPr lang="en-US" dirty="0" err="1" smtClean="0"/>
            <a:t>Perf</a:t>
          </a:r>
          <a:r>
            <a:rPr lang="en-US" dirty="0" smtClean="0"/>
            <a:t> counters </a:t>
          </a:r>
          <a:endParaRPr lang="en-US" dirty="0"/>
        </a:p>
      </dgm:t>
    </dgm:pt>
    <dgm:pt modelId="{D69D33AE-0DEF-4253-8C26-82D2D80E89C0}" type="parTrans" cxnId="{8191B48B-4F75-47F1-AE7B-CAC88199CC70}">
      <dgm:prSet/>
      <dgm:spPr/>
      <dgm:t>
        <a:bodyPr/>
        <a:lstStyle/>
        <a:p>
          <a:endParaRPr lang="en-US"/>
        </a:p>
      </dgm:t>
    </dgm:pt>
    <dgm:pt modelId="{B19997B8-DE4F-448B-B018-6AD79349E50B}" type="sibTrans" cxnId="{8191B48B-4F75-47F1-AE7B-CAC88199CC70}">
      <dgm:prSet/>
      <dgm:spPr/>
      <dgm:t>
        <a:bodyPr/>
        <a:lstStyle/>
        <a:p>
          <a:endParaRPr lang="en-US"/>
        </a:p>
      </dgm:t>
    </dgm:pt>
    <dgm:pt modelId="{6D72A5ED-78E2-4456-A9C6-CCC5A2B12A8D}">
      <dgm:prSet/>
      <dgm:spPr/>
      <dgm:t>
        <a:bodyPr/>
        <a:lstStyle/>
        <a:p>
          <a:pPr rtl="0"/>
          <a:r>
            <a:rPr lang="en-US" dirty="0" smtClean="0"/>
            <a:t>Listening MOS, Conversational MOS, Network MOS</a:t>
          </a:r>
          <a:endParaRPr lang="en-US" dirty="0"/>
        </a:p>
      </dgm:t>
    </dgm:pt>
    <dgm:pt modelId="{C9C3FB7A-13A2-4636-97DD-457089AD0B8F}" type="parTrans" cxnId="{F4C94DB9-2481-4881-A714-DDAF4D7BE4D2}">
      <dgm:prSet/>
      <dgm:spPr/>
      <dgm:t>
        <a:bodyPr/>
        <a:lstStyle/>
        <a:p>
          <a:endParaRPr lang="en-US"/>
        </a:p>
      </dgm:t>
    </dgm:pt>
    <dgm:pt modelId="{7F6EA46B-A9B6-4596-ACAB-4D47A00C8568}" type="sibTrans" cxnId="{F4C94DB9-2481-4881-A714-DDAF4D7BE4D2}">
      <dgm:prSet/>
      <dgm:spPr/>
      <dgm:t>
        <a:bodyPr/>
        <a:lstStyle/>
        <a:p>
          <a:endParaRPr lang="en-US"/>
        </a:p>
      </dgm:t>
    </dgm:pt>
    <dgm:pt modelId="{D5B62187-4A80-4612-8F0D-3A125F7D202D}">
      <dgm:prSet/>
      <dgm:spPr/>
      <dgm:t>
        <a:bodyPr/>
        <a:lstStyle/>
        <a:p>
          <a:pPr rtl="0"/>
          <a:r>
            <a:rPr lang="en-US" dirty="0" smtClean="0"/>
            <a:t>Classify calls to detect quality degradation </a:t>
          </a:r>
          <a:endParaRPr lang="en-US" dirty="0"/>
        </a:p>
      </dgm:t>
    </dgm:pt>
    <dgm:pt modelId="{B3D27857-FC9A-4B37-A052-275B465C4E85}" type="parTrans" cxnId="{EF1DDBD3-8331-471D-A7A9-D11B350F168E}">
      <dgm:prSet/>
      <dgm:spPr/>
      <dgm:t>
        <a:bodyPr/>
        <a:lstStyle/>
        <a:p>
          <a:endParaRPr lang="en-US"/>
        </a:p>
      </dgm:t>
    </dgm:pt>
    <dgm:pt modelId="{12B21300-6CE1-4E90-BFA3-C9ED4424F509}" type="sibTrans" cxnId="{EF1DDBD3-8331-471D-A7A9-D11B350F168E}">
      <dgm:prSet/>
      <dgm:spPr/>
      <dgm:t>
        <a:bodyPr/>
        <a:lstStyle/>
        <a:p>
          <a:endParaRPr lang="en-US"/>
        </a:p>
      </dgm:t>
    </dgm:pt>
    <dgm:pt modelId="{4CD9D923-9754-4DF0-B80C-1A4A768C5971}">
      <dgm:prSet/>
      <dgm:spPr/>
      <dgm:t>
        <a:bodyPr/>
        <a:lstStyle/>
        <a:p>
          <a:pPr rtl="0"/>
          <a:r>
            <a:rPr lang="en-US" dirty="0" smtClean="0"/>
            <a:t>Additional counters</a:t>
          </a:r>
          <a:endParaRPr lang="en-US" dirty="0"/>
        </a:p>
      </dgm:t>
    </dgm:pt>
    <dgm:pt modelId="{25399C5F-427D-4BDF-8578-342F1A794E93}" type="parTrans" cxnId="{608E1122-51F0-4354-82EE-8F914B2E4900}">
      <dgm:prSet/>
      <dgm:spPr/>
      <dgm:t>
        <a:bodyPr/>
        <a:lstStyle/>
        <a:p>
          <a:endParaRPr lang="en-US"/>
        </a:p>
      </dgm:t>
    </dgm:pt>
    <dgm:pt modelId="{5428DFDF-C2DC-43AD-BD44-11EBED3AB38B}" type="sibTrans" cxnId="{608E1122-51F0-4354-82EE-8F914B2E4900}">
      <dgm:prSet/>
      <dgm:spPr/>
      <dgm:t>
        <a:bodyPr/>
        <a:lstStyle/>
        <a:p>
          <a:endParaRPr lang="en-US"/>
        </a:p>
      </dgm:t>
    </dgm:pt>
    <dgm:pt modelId="{4F59EABD-4BD8-409E-9D51-91C61A3A27BC}">
      <dgm:prSet/>
      <dgm:spPr/>
      <dgm:t>
        <a:bodyPr/>
        <a:lstStyle/>
        <a:p>
          <a:pPr rtl="0"/>
          <a:r>
            <a:rPr lang="en-US" dirty="0" smtClean="0"/>
            <a:t>% calls with poor jitter factor</a:t>
          </a:r>
          <a:endParaRPr lang="en-US" dirty="0"/>
        </a:p>
      </dgm:t>
    </dgm:pt>
    <dgm:pt modelId="{3FFCB137-F873-4A92-A8BE-31B04DB94F28}" type="parTrans" cxnId="{5D429E02-6988-4E6C-B824-5B7864115FB1}">
      <dgm:prSet/>
      <dgm:spPr/>
      <dgm:t>
        <a:bodyPr/>
        <a:lstStyle/>
        <a:p>
          <a:endParaRPr lang="en-US"/>
        </a:p>
      </dgm:t>
    </dgm:pt>
    <dgm:pt modelId="{B1A9F1E8-D4CB-42CE-A8AC-1C4EFB0CB1C2}" type="sibTrans" cxnId="{5D429E02-6988-4E6C-B824-5B7864115FB1}">
      <dgm:prSet/>
      <dgm:spPr/>
      <dgm:t>
        <a:bodyPr/>
        <a:lstStyle/>
        <a:p>
          <a:endParaRPr lang="en-US"/>
        </a:p>
      </dgm:t>
    </dgm:pt>
    <dgm:pt modelId="{5F9F155C-553D-4D64-A979-1E4D5286F00D}">
      <dgm:prSet/>
      <dgm:spPr/>
      <dgm:t>
        <a:bodyPr/>
        <a:lstStyle/>
        <a:p>
          <a:pPr rtl="0"/>
          <a:r>
            <a:rPr lang="en-US" dirty="0" smtClean="0"/>
            <a:t>% calls with poor packet loss factor</a:t>
          </a:r>
          <a:endParaRPr lang="en-US" dirty="0"/>
        </a:p>
      </dgm:t>
    </dgm:pt>
    <dgm:pt modelId="{4023837E-2705-4DAF-98E6-5CEAF3A88D33}" type="parTrans" cxnId="{58DD5A07-C204-44AA-B3D1-5C9814D08651}">
      <dgm:prSet/>
      <dgm:spPr/>
      <dgm:t>
        <a:bodyPr/>
        <a:lstStyle/>
        <a:p>
          <a:endParaRPr lang="en-US"/>
        </a:p>
      </dgm:t>
    </dgm:pt>
    <dgm:pt modelId="{CD7EC3BC-9332-4D07-9308-5F1EC668358D}" type="sibTrans" cxnId="{58DD5A07-C204-44AA-B3D1-5C9814D08651}">
      <dgm:prSet/>
      <dgm:spPr/>
      <dgm:t>
        <a:bodyPr/>
        <a:lstStyle/>
        <a:p>
          <a:endParaRPr lang="en-US"/>
        </a:p>
      </dgm:t>
    </dgm:pt>
    <dgm:pt modelId="{3C76D382-224D-431F-9D6F-FCEE401436E2}">
      <dgm:prSet/>
      <dgm:spPr/>
      <dgm:t>
        <a:bodyPr/>
        <a:lstStyle/>
        <a:p>
          <a:pPr rtl="0"/>
          <a:r>
            <a:rPr lang="en-US" dirty="0" smtClean="0"/>
            <a:t>% calls with high delay</a:t>
          </a:r>
          <a:endParaRPr lang="en-US" dirty="0"/>
        </a:p>
      </dgm:t>
    </dgm:pt>
    <dgm:pt modelId="{8C50F4E2-B77C-4F9C-8DF5-CD13C45517A6}" type="parTrans" cxnId="{1FB87AEF-3EC7-491A-9DDF-6D66FD2CEDA2}">
      <dgm:prSet/>
      <dgm:spPr/>
      <dgm:t>
        <a:bodyPr/>
        <a:lstStyle/>
        <a:p>
          <a:endParaRPr lang="en-US"/>
        </a:p>
      </dgm:t>
    </dgm:pt>
    <dgm:pt modelId="{52A616C3-6625-4E0A-BA26-9F3E2A9E0D63}" type="sibTrans" cxnId="{1FB87AEF-3EC7-491A-9DDF-6D66FD2CEDA2}">
      <dgm:prSet/>
      <dgm:spPr/>
      <dgm:t>
        <a:bodyPr/>
        <a:lstStyle/>
        <a:p>
          <a:endParaRPr lang="en-US"/>
        </a:p>
      </dgm:t>
    </dgm:pt>
    <dgm:pt modelId="{81621009-F0A3-4796-B1E5-E838ED1AB71F}">
      <dgm:prSet/>
      <dgm:spPr/>
      <dgm:t>
        <a:bodyPr/>
        <a:lstStyle/>
        <a:p>
          <a:pPr rtl="0"/>
          <a:r>
            <a:rPr lang="en-US" dirty="0" smtClean="0"/>
            <a:t>% calls with failed media connectivity</a:t>
          </a:r>
          <a:endParaRPr lang="en-US" dirty="0"/>
        </a:p>
      </dgm:t>
    </dgm:pt>
    <dgm:pt modelId="{97011C98-A41F-4B5B-9BCF-7B5397DBBA1A}" type="parTrans" cxnId="{207D6461-B07E-4E71-870F-9851023C68E5}">
      <dgm:prSet/>
      <dgm:spPr/>
      <dgm:t>
        <a:bodyPr/>
        <a:lstStyle/>
        <a:p>
          <a:endParaRPr lang="en-US"/>
        </a:p>
      </dgm:t>
    </dgm:pt>
    <dgm:pt modelId="{62648D9E-FFDA-4644-885F-26E1D35C98A3}" type="sibTrans" cxnId="{207D6461-B07E-4E71-870F-9851023C68E5}">
      <dgm:prSet/>
      <dgm:spPr/>
      <dgm:t>
        <a:bodyPr/>
        <a:lstStyle/>
        <a:p>
          <a:endParaRPr lang="en-US"/>
        </a:p>
      </dgm:t>
    </dgm:pt>
    <dgm:pt modelId="{B57A7C9B-FEB6-4F2C-9589-B6B142E32A53}">
      <dgm:prSet/>
      <dgm:spPr/>
      <dgm:t>
        <a:bodyPr/>
        <a:lstStyle/>
        <a:p>
          <a:pPr rtl="0"/>
          <a:r>
            <a:rPr lang="en-US" dirty="0" smtClean="0"/>
            <a:t>% calls with low video </a:t>
          </a:r>
          <a:r>
            <a:rPr lang="en-US" dirty="0" err="1" smtClean="0"/>
            <a:t>bitrate</a:t>
          </a:r>
          <a:endParaRPr lang="en-US" dirty="0"/>
        </a:p>
      </dgm:t>
    </dgm:pt>
    <dgm:pt modelId="{D3710389-8764-4DCA-BF21-D6E4F19B34BD}" type="parTrans" cxnId="{7F2603CE-7C2D-4E16-8F33-09E2F97D399F}">
      <dgm:prSet/>
      <dgm:spPr/>
      <dgm:t>
        <a:bodyPr/>
        <a:lstStyle/>
        <a:p>
          <a:endParaRPr lang="en-US"/>
        </a:p>
      </dgm:t>
    </dgm:pt>
    <dgm:pt modelId="{38A8D77C-F951-4302-B832-416D0BB26B0A}" type="sibTrans" cxnId="{7F2603CE-7C2D-4E16-8F33-09E2F97D399F}">
      <dgm:prSet/>
      <dgm:spPr/>
      <dgm:t>
        <a:bodyPr/>
        <a:lstStyle/>
        <a:p>
          <a:endParaRPr lang="en-US"/>
        </a:p>
      </dgm:t>
    </dgm:pt>
    <dgm:pt modelId="{D11C5123-FB37-4856-8548-A8DA6E0912E5}">
      <dgm:prSet/>
      <dgm:spPr/>
      <dgm:t>
        <a:bodyPr/>
        <a:lstStyle/>
        <a:p>
          <a:pPr rtl="0"/>
          <a:r>
            <a:rPr lang="en-US" dirty="0" smtClean="0"/>
            <a:t>% calls with high video packet loss</a:t>
          </a:r>
          <a:endParaRPr lang="en-US" dirty="0"/>
        </a:p>
      </dgm:t>
    </dgm:pt>
    <dgm:pt modelId="{EC3DD382-8F07-436A-84F7-82C106EB87A4}" type="parTrans" cxnId="{F00F9DFC-36BF-406B-98FF-A59BE2199B07}">
      <dgm:prSet/>
      <dgm:spPr/>
      <dgm:t>
        <a:bodyPr/>
        <a:lstStyle/>
        <a:p>
          <a:endParaRPr lang="en-US"/>
        </a:p>
      </dgm:t>
    </dgm:pt>
    <dgm:pt modelId="{61AF7CDF-A0B0-4731-81CF-47640642A7EF}" type="sibTrans" cxnId="{F00F9DFC-36BF-406B-98FF-A59BE2199B07}">
      <dgm:prSet/>
      <dgm:spPr/>
      <dgm:t>
        <a:bodyPr/>
        <a:lstStyle/>
        <a:p>
          <a:endParaRPr lang="en-US"/>
        </a:p>
      </dgm:t>
    </dgm:pt>
    <dgm:pt modelId="{B0AAF11B-A5F7-48FF-8726-84C341BE08C9}">
      <dgm:prSet/>
      <dgm:spPr/>
      <dgm:t>
        <a:bodyPr/>
        <a:lstStyle/>
        <a:p>
          <a:pPr rtl="0"/>
          <a:r>
            <a:rPr lang="en-US" dirty="0" smtClean="0"/>
            <a:t>Some video counters</a:t>
          </a:r>
          <a:endParaRPr lang="en-US" dirty="0"/>
        </a:p>
      </dgm:t>
    </dgm:pt>
    <dgm:pt modelId="{1D5D1557-46A9-419C-BADC-05BC5C382455}" type="parTrans" cxnId="{2FAFA52B-CBBB-4A4F-87F4-E176225B93CB}">
      <dgm:prSet/>
      <dgm:spPr/>
      <dgm:t>
        <a:bodyPr/>
        <a:lstStyle/>
        <a:p>
          <a:endParaRPr lang="en-US"/>
        </a:p>
      </dgm:t>
    </dgm:pt>
    <dgm:pt modelId="{BB87E254-A4F0-4972-B619-0341BFB60BF9}" type="sibTrans" cxnId="{2FAFA52B-CBBB-4A4F-87F4-E176225B93CB}">
      <dgm:prSet/>
      <dgm:spPr/>
      <dgm:t>
        <a:bodyPr/>
        <a:lstStyle/>
        <a:p>
          <a:endParaRPr lang="en-US"/>
        </a:p>
      </dgm:t>
    </dgm:pt>
    <dgm:pt modelId="{E9105465-810F-4F89-A611-A7EE6C8FACF1}" type="pres">
      <dgm:prSet presAssocID="{D6FB6753-AF07-4B51-BB5D-C1413C3E10C8}" presName="linear" presStyleCnt="0">
        <dgm:presLayoutVars>
          <dgm:animLvl val="lvl"/>
          <dgm:resizeHandles val="exact"/>
        </dgm:presLayoutVars>
      </dgm:prSet>
      <dgm:spPr/>
      <dgm:t>
        <a:bodyPr/>
        <a:lstStyle/>
        <a:p>
          <a:endParaRPr lang="en-US"/>
        </a:p>
      </dgm:t>
    </dgm:pt>
    <dgm:pt modelId="{3D499AC7-7B16-4E2B-AFEB-ABB1E7193FEF}" type="pres">
      <dgm:prSet presAssocID="{55A3B47B-939F-4D2F-A399-D6BF68DB1559}" presName="parentText" presStyleLbl="node1" presStyleIdx="0" presStyleCnt="3" custLinFactNeighborY="-2354">
        <dgm:presLayoutVars>
          <dgm:chMax val="0"/>
          <dgm:bulletEnabled val="1"/>
        </dgm:presLayoutVars>
      </dgm:prSet>
      <dgm:spPr/>
      <dgm:t>
        <a:bodyPr/>
        <a:lstStyle/>
        <a:p>
          <a:endParaRPr lang="en-US"/>
        </a:p>
      </dgm:t>
    </dgm:pt>
    <dgm:pt modelId="{E2435348-803B-4324-BAE4-4EF59AD913B8}" type="pres">
      <dgm:prSet presAssocID="{55A3B47B-939F-4D2F-A399-D6BF68DB1559}" presName="childText" presStyleLbl="revTx" presStyleIdx="0" presStyleCnt="3">
        <dgm:presLayoutVars>
          <dgm:bulletEnabled val="1"/>
        </dgm:presLayoutVars>
      </dgm:prSet>
      <dgm:spPr/>
      <dgm:t>
        <a:bodyPr/>
        <a:lstStyle/>
        <a:p>
          <a:endParaRPr lang="en-US"/>
        </a:p>
      </dgm:t>
    </dgm:pt>
    <dgm:pt modelId="{D4081063-5F0A-4DF0-8BC7-66253FC0C03E}" type="pres">
      <dgm:prSet presAssocID="{4CD9D923-9754-4DF0-B80C-1A4A768C5971}" presName="parentText" presStyleLbl="node1" presStyleIdx="1" presStyleCnt="3">
        <dgm:presLayoutVars>
          <dgm:chMax val="0"/>
          <dgm:bulletEnabled val="1"/>
        </dgm:presLayoutVars>
      </dgm:prSet>
      <dgm:spPr/>
      <dgm:t>
        <a:bodyPr/>
        <a:lstStyle/>
        <a:p>
          <a:endParaRPr lang="en-US"/>
        </a:p>
      </dgm:t>
    </dgm:pt>
    <dgm:pt modelId="{39EF8138-EF84-407D-9C7A-D02A1DBFB42A}" type="pres">
      <dgm:prSet presAssocID="{4CD9D923-9754-4DF0-B80C-1A4A768C5971}" presName="childText" presStyleLbl="revTx" presStyleIdx="1" presStyleCnt="3">
        <dgm:presLayoutVars>
          <dgm:bulletEnabled val="1"/>
        </dgm:presLayoutVars>
      </dgm:prSet>
      <dgm:spPr/>
      <dgm:t>
        <a:bodyPr/>
        <a:lstStyle/>
        <a:p>
          <a:endParaRPr lang="en-US"/>
        </a:p>
      </dgm:t>
    </dgm:pt>
    <dgm:pt modelId="{8C077AA3-B3E2-4106-90CC-B4459D122A01}" type="pres">
      <dgm:prSet presAssocID="{B0AAF11B-A5F7-48FF-8726-84C341BE08C9}" presName="parentText" presStyleLbl="node1" presStyleIdx="2" presStyleCnt="3">
        <dgm:presLayoutVars>
          <dgm:chMax val="0"/>
          <dgm:bulletEnabled val="1"/>
        </dgm:presLayoutVars>
      </dgm:prSet>
      <dgm:spPr/>
      <dgm:t>
        <a:bodyPr/>
        <a:lstStyle/>
        <a:p>
          <a:endParaRPr lang="en-US"/>
        </a:p>
      </dgm:t>
    </dgm:pt>
    <dgm:pt modelId="{9E475AF7-8E91-4445-B856-8853D2FAE2B7}" type="pres">
      <dgm:prSet presAssocID="{B0AAF11B-A5F7-48FF-8726-84C341BE08C9}" presName="childText" presStyleLbl="revTx" presStyleIdx="2" presStyleCnt="3">
        <dgm:presLayoutVars>
          <dgm:bulletEnabled val="1"/>
        </dgm:presLayoutVars>
      </dgm:prSet>
      <dgm:spPr/>
      <dgm:t>
        <a:bodyPr/>
        <a:lstStyle/>
        <a:p>
          <a:endParaRPr lang="en-US"/>
        </a:p>
      </dgm:t>
    </dgm:pt>
  </dgm:ptLst>
  <dgm:cxnLst>
    <dgm:cxn modelId="{7F2603CE-7C2D-4E16-8F33-09E2F97D399F}" srcId="{B0AAF11B-A5F7-48FF-8726-84C341BE08C9}" destId="{B57A7C9B-FEB6-4F2C-9589-B6B142E32A53}" srcOrd="0" destOrd="0" parTransId="{D3710389-8764-4DCA-BF21-D6E4F19B34BD}" sibTransId="{38A8D77C-F951-4302-B832-416D0BB26B0A}"/>
    <dgm:cxn modelId="{8E8BFA41-7702-4608-A815-8DF11F4D7611}" type="presOf" srcId="{55A3B47B-939F-4D2F-A399-D6BF68DB1559}" destId="{3D499AC7-7B16-4E2B-AFEB-ABB1E7193FEF}" srcOrd="0" destOrd="0" presId="urn:microsoft.com/office/officeart/2005/8/layout/vList2"/>
    <dgm:cxn modelId="{C225E6CE-2C35-4532-9B00-904B25DB4ABF}" type="presOf" srcId="{5F9F155C-553D-4D64-A979-1E4D5286F00D}" destId="{39EF8138-EF84-407D-9C7A-D02A1DBFB42A}" srcOrd="0" destOrd="1" presId="urn:microsoft.com/office/officeart/2005/8/layout/vList2"/>
    <dgm:cxn modelId="{207D6461-B07E-4E71-870F-9851023C68E5}" srcId="{4CD9D923-9754-4DF0-B80C-1A4A768C5971}" destId="{81621009-F0A3-4796-B1E5-E838ED1AB71F}" srcOrd="3" destOrd="0" parTransId="{97011C98-A41F-4B5B-9BCF-7B5397DBBA1A}" sibTransId="{62648D9E-FFDA-4644-885F-26E1D35C98A3}"/>
    <dgm:cxn modelId="{8191B48B-4F75-47F1-AE7B-CAC88199CC70}" srcId="{D6FB6753-AF07-4B51-BB5D-C1413C3E10C8}" destId="{55A3B47B-939F-4D2F-A399-D6BF68DB1559}" srcOrd="0" destOrd="0" parTransId="{D69D33AE-0DEF-4253-8C26-82D2D80E89C0}" sibTransId="{B19997B8-DE4F-448B-B018-6AD79349E50B}"/>
    <dgm:cxn modelId="{BD26E4D8-0B59-45CE-B7F3-D4D2AA915171}" type="presOf" srcId="{D11C5123-FB37-4856-8548-A8DA6E0912E5}" destId="{9E475AF7-8E91-4445-B856-8853D2FAE2B7}" srcOrd="0" destOrd="1" presId="urn:microsoft.com/office/officeart/2005/8/layout/vList2"/>
    <dgm:cxn modelId="{6A998CC1-853D-43C4-855F-25BE1904F2B8}" type="presOf" srcId="{D5B62187-4A80-4612-8F0D-3A125F7D202D}" destId="{E2435348-803B-4324-BAE4-4EF59AD913B8}" srcOrd="0" destOrd="1" presId="urn:microsoft.com/office/officeart/2005/8/layout/vList2"/>
    <dgm:cxn modelId="{8088C3D6-639C-4D97-9D16-11BC33BAD727}" type="presOf" srcId="{6D72A5ED-78E2-4456-A9C6-CCC5A2B12A8D}" destId="{E2435348-803B-4324-BAE4-4EF59AD913B8}" srcOrd="0" destOrd="0" presId="urn:microsoft.com/office/officeart/2005/8/layout/vList2"/>
    <dgm:cxn modelId="{2FAFA52B-CBBB-4A4F-87F4-E176225B93CB}" srcId="{D6FB6753-AF07-4B51-BB5D-C1413C3E10C8}" destId="{B0AAF11B-A5F7-48FF-8726-84C341BE08C9}" srcOrd="2" destOrd="0" parTransId="{1D5D1557-46A9-419C-BADC-05BC5C382455}" sibTransId="{BB87E254-A4F0-4972-B619-0341BFB60BF9}"/>
    <dgm:cxn modelId="{B270FE24-5501-4410-A441-F169B421B943}" type="presOf" srcId="{B0AAF11B-A5F7-48FF-8726-84C341BE08C9}" destId="{8C077AA3-B3E2-4106-90CC-B4459D122A01}" srcOrd="0" destOrd="0" presId="urn:microsoft.com/office/officeart/2005/8/layout/vList2"/>
    <dgm:cxn modelId="{1FB87AEF-3EC7-491A-9DDF-6D66FD2CEDA2}" srcId="{4CD9D923-9754-4DF0-B80C-1A4A768C5971}" destId="{3C76D382-224D-431F-9D6F-FCEE401436E2}" srcOrd="2" destOrd="0" parTransId="{8C50F4E2-B77C-4F9C-8DF5-CD13C45517A6}" sibTransId="{52A616C3-6625-4E0A-BA26-9F3E2A9E0D63}"/>
    <dgm:cxn modelId="{BAEB1237-2654-484E-A36A-AA06E7A3E153}" type="presOf" srcId="{4F59EABD-4BD8-409E-9D51-91C61A3A27BC}" destId="{39EF8138-EF84-407D-9C7A-D02A1DBFB42A}" srcOrd="0" destOrd="0" presId="urn:microsoft.com/office/officeart/2005/8/layout/vList2"/>
    <dgm:cxn modelId="{58DD5A07-C204-44AA-B3D1-5C9814D08651}" srcId="{4CD9D923-9754-4DF0-B80C-1A4A768C5971}" destId="{5F9F155C-553D-4D64-A979-1E4D5286F00D}" srcOrd="1" destOrd="0" parTransId="{4023837E-2705-4DAF-98E6-5CEAF3A88D33}" sibTransId="{CD7EC3BC-9332-4D07-9308-5F1EC668358D}"/>
    <dgm:cxn modelId="{EF1DDBD3-8331-471D-A7A9-D11B350F168E}" srcId="{55A3B47B-939F-4D2F-A399-D6BF68DB1559}" destId="{D5B62187-4A80-4612-8F0D-3A125F7D202D}" srcOrd="1" destOrd="0" parTransId="{B3D27857-FC9A-4B37-A052-275B465C4E85}" sibTransId="{12B21300-6CE1-4E90-BFA3-C9ED4424F509}"/>
    <dgm:cxn modelId="{F00F9DFC-36BF-406B-98FF-A59BE2199B07}" srcId="{B0AAF11B-A5F7-48FF-8726-84C341BE08C9}" destId="{D11C5123-FB37-4856-8548-A8DA6E0912E5}" srcOrd="1" destOrd="0" parTransId="{EC3DD382-8F07-436A-84F7-82C106EB87A4}" sibTransId="{61AF7CDF-A0B0-4731-81CF-47640642A7EF}"/>
    <dgm:cxn modelId="{F4C94DB9-2481-4881-A714-DDAF4D7BE4D2}" srcId="{55A3B47B-939F-4D2F-A399-D6BF68DB1559}" destId="{6D72A5ED-78E2-4456-A9C6-CCC5A2B12A8D}" srcOrd="0" destOrd="0" parTransId="{C9C3FB7A-13A2-4636-97DD-457089AD0B8F}" sibTransId="{7F6EA46B-A9B6-4596-ACAB-4D47A00C8568}"/>
    <dgm:cxn modelId="{7F91332D-E12A-47B5-8FF9-255A83338F21}" type="presOf" srcId="{4CD9D923-9754-4DF0-B80C-1A4A768C5971}" destId="{D4081063-5F0A-4DF0-8BC7-66253FC0C03E}" srcOrd="0" destOrd="0" presId="urn:microsoft.com/office/officeart/2005/8/layout/vList2"/>
    <dgm:cxn modelId="{608E1122-51F0-4354-82EE-8F914B2E4900}" srcId="{D6FB6753-AF07-4B51-BB5D-C1413C3E10C8}" destId="{4CD9D923-9754-4DF0-B80C-1A4A768C5971}" srcOrd="1" destOrd="0" parTransId="{25399C5F-427D-4BDF-8578-342F1A794E93}" sibTransId="{5428DFDF-C2DC-43AD-BD44-11EBED3AB38B}"/>
    <dgm:cxn modelId="{58595B30-C720-4E35-81BC-6571A3262031}" type="presOf" srcId="{B57A7C9B-FEB6-4F2C-9589-B6B142E32A53}" destId="{9E475AF7-8E91-4445-B856-8853D2FAE2B7}" srcOrd="0" destOrd="0" presId="urn:microsoft.com/office/officeart/2005/8/layout/vList2"/>
    <dgm:cxn modelId="{6C5CAB92-0318-44A9-874B-DCBC7DBC9849}" type="presOf" srcId="{3C76D382-224D-431F-9D6F-FCEE401436E2}" destId="{39EF8138-EF84-407D-9C7A-D02A1DBFB42A}" srcOrd="0" destOrd="2" presId="urn:microsoft.com/office/officeart/2005/8/layout/vList2"/>
    <dgm:cxn modelId="{5D429E02-6988-4E6C-B824-5B7864115FB1}" srcId="{4CD9D923-9754-4DF0-B80C-1A4A768C5971}" destId="{4F59EABD-4BD8-409E-9D51-91C61A3A27BC}" srcOrd="0" destOrd="0" parTransId="{3FFCB137-F873-4A92-A8BE-31B04DB94F28}" sibTransId="{B1A9F1E8-D4CB-42CE-A8AC-1C4EFB0CB1C2}"/>
    <dgm:cxn modelId="{D7D2893A-ACF1-4189-A836-BCC508A3F45C}" type="presOf" srcId="{D6FB6753-AF07-4B51-BB5D-C1413C3E10C8}" destId="{E9105465-810F-4F89-A611-A7EE6C8FACF1}" srcOrd="0" destOrd="0" presId="urn:microsoft.com/office/officeart/2005/8/layout/vList2"/>
    <dgm:cxn modelId="{1C2A797E-8601-4401-B21D-F36D15BEB7CF}" type="presOf" srcId="{81621009-F0A3-4796-B1E5-E838ED1AB71F}" destId="{39EF8138-EF84-407D-9C7A-D02A1DBFB42A}" srcOrd="0" destOrd="3" presId="urn:microsoft.com/office/officeart/2005/8/layout/vList2"/>
    <dgm:cxn modelId="{F4F248B8-4EF6-4147-B029-CF9EA9352FC1}" type="presParOf" srcId="{E9105465-810F-4F89-A611-A7EE6C8FACF1}" destId="{3D499AC7-7B16-4E2B-AFEB-ABB1E7193FEF}" srcOrd="0" destOrd="0" presId="urn:microsoft.com/office/officeart/2005/8/layout/vList2"/>
    <dgm:cxn modelId="{CB42E626-02A6-42B3-80F3-DA77274E2889}" type="presParOf" srcId="{E9105465-810F-4F89-A611-A7EE6C8FACF1}" destId="{E2435348-803B-4324-BAE4-4EF59AD913B8}" srcOrd="1" destOrd="0" presId="urn:microsoft.com/office/officeart/2005/8/layout/vList2"/>
    <dgm:cxn modelId="{BAF6E6C7-7E8C-4FCB-A2D5-182A7D546B17}" type="presParOf" srcId="{E9105465-810F-4F89-A611-A7EE6C8FACF1}" destId="{D4081063-5F0A-4DF0-8BC7-66253FC0C03E}" srcOrd="2" destOrd="0" presId="urn:microsoft.com/office/officeart/2005/8/layout/vList2"/>
    <dgm:cxn modelId="{560F75DC-6FBF-4AFC-9995-A60771945A68}" type="presParOf" srcId="{E9105465-810F-4F89-A611-A7EE6C8FACF1}" destId="{39EF8138-EF84-407D-9C7A-D02A1DBFB42A}" srcOrd="3" destOrd="0" presId="urn:microsoft.com/office/officeart/2005/8/layout/vList2"/>
    <dgm:cxn modelId="{D39744C5-BCF7-4AD4-B1F5-391C3EF4E9CC}" type="presParOf" srcId="{E9105465-810F-4F89-A611-A7EE6C8FACF1}" destId="{8C077AA3-B3E2-4106-90CC-B4459D122A01}" srcOrd="4" destOrd="0" presId="urn:microsoft.com/office/officeart/2005/8/layout/vList2"/>
    <dgm:cxn modelId="{70D630E8-4D7B-4295-88DC-2B35EFBD7DAE}" type="presParOf" srcId="{E9105465-810F-4F89-A611-A7EE6C8FACF1}" destId="{9E475AF7-8E91-4445-B856-8853D2FAE2B7}" srcOrd="5"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83340663-EDB6-436D-8821-9C76AEC3FB63}"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en-US"/>
        </a:p>
      </dgm:t>
    </dgm:pt>
    <dgm:pt modelId="{37E6E5F9-FA6C-49B6-8023-E3568300DF41}">
      <dgm:prSet phldrT="[Text]"/>
      <dgm:spPr/>
      <dgm:t>
        <a:bodyPr/>
        <a:lstStyle/>
        <a:p>
          <a:r>
            <a:rPr lang="en-US" dirty="0" smtClean="0"/>
            <a:t>User Perception</a:t>
          </a:r>
          <a:endParaRPr lang="en-US" dirty="0"/>
        </a:p>
      </dgm:t>
    </dgm:pt>
    <dgm:pt modelId="{2C63B067-BE61-40DD-BD18-703FEEC88D79}" type="parTrans" cxnId="{6CC86A75-8060-4943-B4A0-9838BBB7647B}">
      <dgm:prSet/>
      <dgm:spPr/>
      <dgm:t>
        <a:bodyPr/>
        <a:lstStyle/>
        <a:p>
          <a:endParaRPr lang="en-US"/>
        </a:p>
      </dgm:t>
    </dgm:pt>
    <dgm:pt modelId="{5D94B443-96DE-4143-B3F0-2986600AF9F6}" type="sibTrans" cxnId="{6CC86A75-8060-4943-B4A0-9838BBB7647B}">
      <dgm:prSet/>
      <dgm:spPr/>
      <dgm:t>
        <a:bodyPr/>
        <a:lstStyle/>
        <a:p>
          <a:endParaRPr lang="en-US" dirty="0"/>
        </a:p>
      </dgm:t>
    </dgm:pt>
    <dgm:pt modelId="{FB54C151-51DB-4E3D-BB00-AC1ECA286DCF}">
      <dgm:prSet phldrT="[Text]"/>
      <dgm:spPr/>
      <dgm:t>
        <a:bodyPr/>
        <a:lstStyle/>
        <a:p>
          <a:r>
            <a:rPr lang="en-US" dirty="0" smtClean="0"/>
            <a:t>Network Effects</a:t>
          </a:r>
          <a:endParaRPr lang="en-US" dirty="0"/>
        </a:p>
      </dgm:t>
    </dgm:pt>
    <dgm:pt modelId="{EB52900B-E15D-497F-97BF-70B18304AAE4}" type="parTrans" cxnId="{149F1E59-02BD-44C6-B9DF-90559B9D1652}">
      <dgm:prSet/>
      <dgm:spPr/>
      <dgm:t>
        <a:bodyPr/>
        <a:lstStyle/>
        <a:p>
          <a:endParaRPr lang="en-US"/>
        </a:p>
      </dgm:t>
    </dgm:pt>
    <dgm:pt modelId="{208A5990-A48F-4030-B5EA-F0CB6A9B9520}" type="sibTrans" cxnId="{149F1E59-02BD-44C6-B9DF-90559B9D1652}">
      <dgm:prSet/>
      <dgm:spPr/>
      <dgm:t>
        <a:bodyPr/>
        <a:lstStyle/>
        <a:p>
          <a:endParaRPr lang="en-US" dirty="0"/>
        </a:p>
      </dgm:t>
    </dgm:pt>
    <dgm:pt modelId="{6AD648B0-F519-4D49-B6D0-038E8629C5AF}">
      <dgm:prSet phldrT="[Text]"/>
      <dgm:spPr/>
      <dgm:t>
        <a:bodyPr/>
        <a:lstStyle/>
        <a:p>
          <a:r>
            <a:rPr lang="en-US" dirty="0" smtClean="0"/>
            <a:t>Payload Effects</a:t>
          </a:r>
          <a:endParaRPr lang="en-US" dirty="0"/>
        </a:p>
      </dgm:t>
    </dgm:pt>
    <dgm:pt modelId="{F7B8E9F8-4701-4AC5-8A2B-85A194ABB463}" type="parTrans" cxnId="{4FFC549E-2969-4A42-AB1F-F3B67517FAD2}">
      <dgm:prSet/>
      <dgm:spPr/>
      <dgm:t>
        <a:bodyPr/>
        <a:lstStyle/>
        <a:p>
          <a:endParaRPr lang="en-US"/>
        </a:p>
      </dgm:t>
    </dgm:pt>
    <dgm:pt modelId="{DF28F98B-05BE-4974-9CDA-DE5794338CD9}" type="sibTrans" cxnId="{4FFC549E-2969-4A42-AB1F-F3B67517FAD2}">
      <dgm:prSet/>
      <dgm:spPr/>
      <dgm:t>
        <a:bodyPr/>
        <a:lstStyle/>
        <a:p>
          <a:endParaRPr lang="en-US" dirty="0"/>
        </a:p>
      </dgm:t>
    </dgm:pt>
    <dgm:pt modelId="{7B942131-337B-41E8-8F1A-AE67D99FED9C}" type="pres">
      <dgm:prSet presAssocID="{83340663-EDB6-436D-8821-9C76AEC3FB63}" presName="composite" presStyleCnt="0">
        <dgm:presLayoutVars>
          <dgm:chMax val="3"/>
          <dgm:animLvl val="lvl"/>
          <dgm:resizeHandles val="exact"/>
        </dgm:presLayoutVars>
      </dgm:prSet>
      <dgm:spPr/>
      <dgm:t>
        <a:bodyPr/>
        <a:lstStyle/>
        <a:p>
          <a:endParaRPr lang="en-US"/>
        </a:p>
      </dgm:t>
    </dgm:pt>
    <dgm:pt modelId="{D2938C71-8E41-48B0-AA70-1EC53C0C05E1}" type="pres">
      <dgm:prSet presAssocID="{37E6E5F9-FA6C-49B6-8023-E3568300DF41}" presName="gear1" presStyleLbl="node1" presStyleIdx="0" presStyleCnt="3">
        <dgm:presLayoutVars>
          <dgm:chMax val="1"/>
          <dgm:bulletEnabled val="1"/>
        </dgm:presLayoutVars>
      </dgm:prSet>
      <dgm:spPr/>
      <dgm:t>
        <a:bodyPr/>
        <a:lstStyle/>
        <a:p>
          <a:endParaRPr lang="en-US"/>
        </a:p>
      </dgm:t>
    </dgm:pt>
    <dgm:pt modelId="{B31F26BC-D8A4-4A32-B43A-75CA2984D8E7}" type="pres">
      <dgm:prSet presAssocID="{37E6E5F9-FA6C-49B6-8023-E3568300DF41}" presName="gear1srcNode" presStyleLbl="node1" presStyleIdx="0" presStyleCnt="3"/>
      <dgm:spPr/>
      <dgm:t>
        <a:bodyPr/>
        <a:lstStyle/>
        <a:p>
          <a:endParaRPr lang="en-US"/>
        </a:p>
      </dgm:t>
    </dgm:pt>
    <dgm:pt modelId="{093446B1-C302-453A-8DB1-79FA03AEC1D0}" type="pres">
      <dgm:prSet presAssocID="{37E6E5F9-FA6C-49B6-8023-E3568300DF41}" presName="gear1dstNode" presStyleLbl="node1" presStyleIdx="0" presStyleCnt="3"/>
      <dgm:spPr/>
      <dgm:t>
        <a:bodyPr/>
        <a:lstStyle/>
        <a:p>
          <a:endParaRPr lang="en-US"/>
        </a:p>
      </dgm:t>
    </dgm:pt>
    <dgm:pt modelId="{18A44BD5-2B5B-488D-A88F-8C86E43F83B1}" type="pres">
      <dgm:prSet presAssocID="{6AD648B0-F519-4D49-B6D0-038E8629C5AF}" presName="gear2" presStyleLbl="node1" presStyleIdx="1" presStyleCnt="3">
        <dgm:presLayoutVars>
          <dgm:chMax val="1"/>
          <dgm:bulletEnabled val="1"/>
        </dgm:presLayoutVars>
      </dgm:prSet>
      <dgm:spPr/>
      <dgm:t>
        <a:bodyPr/>
        <a:lstStyle/>
        <a:p>
          <a:endParaRPr lang="en-US"/>
        </a:p>
      </dgm:t>
    </dgm:pt>
    <dgm:pt modelId="{0CA288BC-DB8C-4215-8C78-B25B0FC7FA5B}" type="pres">
      <dgm:prSet presAssocID="{6AD648B0-F519-4D49-B6D0-038E8629C5AF}" presName="gear2srcNode" presStyleLbl="node1" presStyleIdx="1" presStyleCnt="3"/>
      <dgm:spPr/>
      <dgm:t>
        <a:bodyPr/>
        <a:lstStyle/>
        <a:p>
          <a:endParaRPr lang="en-US"/>
        </a:p>
      </dgm:t>
    </dgm:pt>
    <dgm:pt modelId="{98A3D7C1-57A7-4E8C-B2E8-6E54B1197E66}" type="pres">
      <dgm:prSet presAssocID="{6AD648B0-F519-4D49-B6D0-038E8629C5AF}" presName="gear2dstNode" presStyleLbl="node1" presStyleIdx="1" presStyleCnt="3"/>
      <dgm:spPr/>
      <dgm:t>
        <a:bodyPr/>
        <a:lstStyle/>
        <a:p>
          <a:endParaRPr lang="en-US"/>
        </a:p>
      </dgm:t>
    </dgm:pt>
    <dgm:pt modelId="{73C972BF-5D6D-46C4-BBEE-6123ADFAECD1}" type="pres">
      <dgm:prSet presAssocID="{FB54C151-51DB-4E3D-BB00-AC1ECA286DCF}" presName="gear3" presStyleLbl="node1" presStyleIdx="2" presStyleCnt="3"/>
      <dgm:spPr/>
      <dgm:t>
        <a:bodyPr/>
        <a:lstStyle/>
        <a:p>
          <a:endParaRPr lang="en-US"/>
        </a:p>
      </dgm:t>
    </dgm:pt>
    <dgm:pt modelId="{C181E922-1A75-466D-AB6E-643F576229CC}" type="pres">
      <dgm:prSet presAssocID="{FB54C151-51DB-4E3D-BB00-AC1ECA286DCF}" presName="gear3tx" presStyleLbl="node1" presStyleIdx="2" presStyleCnt="3">
        <dgm:presLayoutVars>
          <dgm:chMax val="1"/>
          <dgm:bulletEnabled val="1"/>
        </dgm:presLayoutVars>
      </dgm:prSet>
      <dgm:spPr/>
      <dgm:t>
        <a:bodyPr/>
        <a:lstStyle/>
        <a:p>
          <a:endParaRPr lang="en-US"/>
        </a:p>
      </dgm:t>
    </dgm:pt>
    <dgm:pt modelId="{6857FC5F-1533-4E66-BA3C-FB0908EC3A70}" type="pres">
      <dgm:prSet presAssocID="{FB54C151-51DB-4E3D-BB00-AC1ECA286DCF}" presName="gear3srcNode" presStyleLbl="node1" presStyleIdx="2" presStyleCnt="3"/>
      <dgm:spPr/>
      <dgm:t>
        <a:bodyPr/>
        <a:lstStyle/>
        <a:p>
          <a:endParaRPr lang="en-US"/>
        </a:p>
      </dgm:t>
    </dgm:pt>
    <dgm:pt modelId="{F1D9F2BF-50D0-4EE7-9AE9-AB798B689F3C}" type="pres">
      <dgm:prSet presAssocID="{FB54C151-51DB-4E3D-BB00-AC1ECA286DCF}" presName="gear3dstNode" presStyleLbl="node1" presStyleIdx="2" presStyleCnt="3"/>
      <dgm:spPr/>
      <dgm:t>
        <a:bodyPr/>
        <a:lstStyle/>
        <a:p>
          <a:endParaRPr lang="en-US"/>
        </a:p>
      </dgm:t>
    </dgm:pt>
    <dgm:pt modelId="{67BA1B72-E125-441E-9FE4-025758A56B55}" type="pres">
      <dgm:prSet presAssocID="{5D94B443-96DE-4143-B3F0-2986600AF9F6}" presName="connector1" presStyleLbl="sibTrans2D1" presStyleIdx="0" presStyleCnt="3"/>
      <dgm:spPr/>
      <dgm:t>
        <a:bodyPr/>
        <a:lstStyle/>
        <a:p>
          <a:endParaRPr lang="en-US"/>
        </a:p>
      </dgm:t>
    </dgm:pt>
    <dgm:pt modelId="{8A02EACC-0918-4F58-81C6-53F7F0A11C3B}" type="pres">
      <dgm:prSet presAssocID="{DF28F98B-05BE-4974-9CDA-DE5794338CD9}" presName="connector2" presStyleLbl="sibTrans2D1" presStyleIdx="1" presStyleCnt="3"/>
      <dgm:spPr/>
      <dgm:t>
        <a:bodyPr/>
        <a:lstStyle/>
        <a:p>
          <a:endParaRPr lang="en-US"/>
        </a:p>
      </dgm:t>
    </dgm:pt>
    <dgm:pt modelId="{41761F0A-AE2F-4B45-B0AD-A6CBCE287B9A}" type="pres">
      <dgm:prSet presAssocID="{208A5990-A48F-4030-B5EA-F0CB6A9B9520}" presName="connector3" presStyleLbl="sibTrans2D1" presStyleIdx="2" presStyleCnt="3"/>
      <dgm:spPr/>
      <dgm:t>
        <a:bodyPr/>
        <a:lstStyle/>
        <a:p>
          <a:endParaRPr lang="en-US"/>
        </a:p>
      </dgm:t>
    </dgm:pt>
  </dgm:ptLst>
  <dgm:cxnLst>
    <dgm:cxn modelId="{149F1E59-02BD-44C6-B9DF-90559B9D1652}" srcId="{83340663-EDB6-436D-8821-9C76AEC3FB63}" destId="{FB54C151-51DB-4E3D-BB00-AC1ECA286DCF}" srcOrd="2" destOrd="0" parTransId="{EB52900B-E15D-497F-97BF-70B18304AAE4}" sibTransId="{208A5990-A48F-4030-B5EA-F0CB6A9B9520}"/>
    <dgm:cxn modelId="{36CF486A-CECB-4325-AC39-C396A9E3AFC4}" type="presOf" srcId="{208A5990-A48F-4030-B5EA-F0CB6A9B9520}" destId="{41761F0A-AE2F-4B45-B0AD-A6CBCE287B9A}" srcOrd="0" destOrd="0" presId="urn:microsoft.com/office/officeart/2005/8/layout/gear1"/>
    <dgm:cxn modelId="{61745073-ED9C-4B19-8DD2-6702F684FC7A}" type="presOf" srcId="{37E6E5F9-FA6C-49B6-8023-E3568300DF41}" destId="{D2938C71-8E41-48B0-AA70-1EC53C0C05E1}" srcOrd="0" destOrd="0" presId="urn:microsoft.com/office/officeart/2005/8/layout/gear1"/>
    <dgm:cxn modelId="{1139B091-5CCC-46B1-BEB3-4B1A757B3565}" type="presOf" srcId="{FB54C151-51DB-4E3D-BB00-AC1ECA286DCF}" destId="{F1D9F2BF-50D0-4EE7-9AE9-AB798B689F3C}" srcOrd="3" destOrd="0" presId="urn:microsoft.com/office/officeart/2005/8/layout/gear1"/>
    <dgm:cxn modelId="{757E4843-67C5-4759-8D87-F032DD0CEC79}" type="presOf" srcId="{5D94B443-96DE-4143-B3F0-2986600AF9F6}" destId="{67BA1B72-E125-441E-9FE4-025758A56B55}" srcOrd="0" destOrd="0" presId="urn:microsoft.com/office/officeart/2005/8/layout/gear1"/>
    <dgm:cxn modelId="{272E414F-C032-4A39-A069-02586FBD9332}" type="presOf" srcId="{DF28F98B-05BE-4974-9CDA-DE5794338CD9}" destId="{8A02EACC-0918-4F58-81C6-53F7F0A11C3B}" srcOrd="0" destOrd="0" presId="urn:microsoft.com/office/officeart/2005/8/layout/gear1"/>
    <dgm:cxn modelId="{260CE0B8-66BE-4866-A7A1-B5BE0A3DB315}" type="presOf" srcId="{6AD648B0-F519-4D49-B6D0-038E8629C5AF}" destId="{18A44BD5-2B5B-488D-A88F-8C86E43F83B1}" srcOrd="0" destOrd="0" presId="urn:microsoft.com/office/officeart/2005/8/layout/gear1"/>
    <dgm:cxn modelId="{BC6DC36A-DC52-444F-AFC2-5F3555D16331}" type="presOf" srcId="{83340663-EDB6-436D-8821-9C76AEC3FB63}" destId="{7B942131-337B-41E8-8F1A-AE67D99FED9C}" srcOrd="0" destOrd="0" presId="urn:microsoft.com/office/officeart/2005/8/layout/gear1"/>
    <dgm:cxn modelId="{F1FB79F0-19F5-4418-819F-1F098D126824}" type="presOf" srcId="{6AD648B0-F519-4D49-B6D0-038E8629C5AF}" destId="{98A3D7C1-57A7-4E8C-B2E8-6E54B1197E66}" srcOrd="2" destOrd="0" presId="urn:microsoft.com/office/officeart/2005/8/layout/gear1"/>
    <dgm:cxn modelId="{F4B94494-A71A-4376-85FB-0F29FDB90B28}" type="presOf" srcId="{6AD648B0-F519-4D49-B6D0-038E8629C5AF}" destId="{0CA288BC-DB8C-4215-8C78-B25B0FC7FA5B}" srcOrd="1" destOrd="0" presId="urn:microsoft.com/office/officeart/2005/8/layout/gear1"/>
    <dgm:cxn modelId="{6CC86A75-8060-4943-B4A0-9838BBB7647B}" srcId="{83340663-EDB6-436D-8821-9C76AEC3FB63}" destId="{37E6E5F9-FA6C-49B6-8023-E3568300DF41}" srcOrd="0" destOrd="0" parTransId="{2C63B067-BE61-40DD-BD18-703FEEC88D79}" sibTransId="{5D94B443-96DE-4143-B3F0-2986600AF9F6}"/>
    <dgm:cxn modelId="{97E7A9D7-261E-4A52-989D-04536424801D}" type="presOf" srcId="{37E6E5F9-FA6C-49B6-8023-E3568300DF41}" destId="{093446B1-C302-453A-8DB1-79FA03AEC1D0}" srcOrd="2" destOrd="0" presId="urn:microsoft.com/office/officeart/2005/8/layout/gear1"/>
    <dgm:cxn modelId="{4FFC549E-2969-4A42-AB1F-F3B67517FAD2}" srcId="{83340663-EDB6-436D-8821-9C76AEC3FB63}" destId="{6AD648B0-F519-4D49-B6D0-038E8629C5AF}" srcOrd="1" destOrd="0" parTransId="{F7B8E9F8-4701-4AC5-8A2B-85A194ABB463}" sibTransId="{DF28F98B-05BE-4974-9CDA-DE5794338CD9}"/>
    <dgm:cxn modelId="{76505B8E-E968-40FF-A680-C889766EBA24}" type="presOf" srcId="{FB54C151-51DB-4E3D-BB00-AC1ECA286DCF}" destId="{6857FC5F-1533-4E66-BA3C-FB0908EC3A70}" srcOrd="2" destOrd="0" presId="urn:microsoft.com/office/officeart/2005/8/layout/gear1"/>
    <dgm:cxn modelId="{05B96EF0-2B04-4973-A901-B616F6D3BE7B}" type="presOf" srcId="{37E6E5F9-FA6C-49B6-8023-E3568300DF41}" destId="{B31F26BC-D8A4-4A32-B43A-75CA2984D8E7}" srcOrd="1" destOrd="0" presId="urn:microsoft.com/office/officeart/2005/8/layout/gear1"/>
    <dgm:cxn modelId="{8FD5E546-AEDF-458D-926B-4A8F9FF74149}" type="presOf" srcId="{FB54C151-51DB-4E3D-BB00-AC1ECA286DCF}" destId="{C181E922-1A75-466D-AB6E-643F576229CC}" srcOrd="1" destOrd="0" presId="urn:microsoft.com/office/officeart/2005/8/layout/gear1"/>
    <dgm:cxn modelId="{31525904-CC93-4110-9E82-BE66D02A367A}" type="presOf" srcId="{FB54C151-51DB-4E3D-BB00-AC1ECA286DCF}" destId="{73C972BF-5D6D-46C4-BBEE-6123ADFAECD1}" srcOrd="0" destOrd="0" presId="urn:microsoft.com/office/officeart/2005/8/layout/gear1"/>
    <dgm:cxn modelId="{70BAE75D-11CD-4543-9FD7-D263439E6B7B}" type="presParOf" srcId="{7B942131-337B-41E8-8F1A-AE67D99FED9C}" destId="{D2938C71-8E41-48B0-AA70-1EC53C0C05E1}" srcOrd="0" destOrd="0" presId="urn:microsoft.com/office/officeart/2005/8/layout/gear1"/>
    <dgm:cxn modelId="{7661AFEB-DC41-4308-83EF-632EF025A95B}" type="presParOf" srcId="{7B942131-337B-41E8-8F1A-AE67D99FED9C}" destId="{B31F26BC-D8A4-4A32-B43A-75CA2984D8E7}" srcOrd="1" destOrd="0" presId="urn:microsoft.com/office/officeart/2005/8/layout/gear1"/>
    <dgm:cxn modelId="{5FC9FE3A-29CF-4EFF-810D-1A1C7D0FC021}" type="presParOf" srcId="{7B942131-337B-41E8-8F1A-AE67D99FED9C}" destId="{093446B1-C302-453A-8DB1-79FA03AEC1D0}" srcOrd="2" destOrd="0" presId="urn:microsoft.com/office/officeart/2005/8/layout/gear1"/>
    <dgm:cxn modelId="{07AAEFA4-6B5D-40DF-A889-543D5E6B2263}" type="presParOf" srcId="{7B942131-337B-41E8-8F1A-AE67D99FED9C}" destId="{18A44BD5-2B5B-488D-A88F-8C86E43F83B1}" srcOrd="3" destOrd="0" presId="urn:microsoft.com/office/officeart/2005/8/layout/gear1"/>
    <dgm:cxn modelId="{DC5635B3-950C-4870-AF55-BE3E2D187A29}" type="presParOf" srcId="{7B942131-337B-41E8-8F1A-AE67D99FED9C}" destId="{0CA288BC-DB8C-4215-8C78-B25B0FC7FA5B}" srcOrd="4" destOrd="0" presId="urn:microsoft.com/office/officeart/2005/8/layout/gear1"/>
    <dgm:cxn modelId="{C2D6149B-0967-495E-937E-9094DAB242A8}" type="presParOf" srcId="{7B942131-337B-41E8-8F1A-AE67D99FED9C}" destId="{98A3D7C1-57A7-4E8C-B2E8-6E54B1197E66}" srcOrd="5" destOrd="0" presId="urn:microsoft.com/office/officeart/2005/8/layout/gear1"/>
    <dgm:cxn modelId="{06984484-3D90-4BD0-B4C8-81CB59D76AE8}" type="presParOf" srcId="{7B942131-337B-41E8-8F1A-AE67D99FED9C}" destId="{73C972BF-5D6D-46C4-BBEE-6123ADFAECD1}" srcOrd="6" destOrd="0" presId="urn:microsoft.com/office/officeart/2005/8/layout/gear1"/>
    <dgm:cxn modelId="{D2221B85-CB7C-49E0-AA48-D772157DE689}" type="presParOf" srcId="{7B942131-337B-41E8-8F1A-AE67D99FED9C}" destId="{C181E922-1A75-466D-AB6E-643F576229CC}" srcOrd="7" destOrd="0" presId="urn:microsoft.com/office/officeart/2005/8/layout/gear1"/>
    <dgm:cxn modelId="{A8EBD12A-DD40-464C-822B-DE88CC4CF79C}" type="presParOf" srcId="{7B942131-337B-41E8-8F1A-AE67D99FED9C}" destId="{6857FC5F-1533-4E66-BA3C-FB0908EC3A70}" srcOrd="8" destOrd="0" presId="urn:microsoft.com/office/officeart/2005/8/layout/gear1"/>
    <dgm:cxn modelId="{270A35B0-5FA2-4D84-A3DB-FFCE51C6687B}" type="presParOf" srcId="{7B942131-337B-41E8-8F1A-AE67D99FED9C}" destId="{F1D9F2BF-50D0-4EE7-9AE9-AB798B689F3C}" srcOrd="9" destOrd="0" presId="urn:microsoft.com/office/officeart/2005/8/layout/gear1"/>
    <dgm:cxn modelId="{60AA261D-A562-4FDE-8A7F-8EB222EAD4A4}" type="presParOf" srcId="{7B942131-337B-41E8-8F1A-AE67D99FED9C}" destId="{67BA1B72-E125-441E-9FE4-025758A56B55}" srcOrd="10" destOrd="0" presId="urn:microsoft.com/office/officeart/2005/8/layout/gear1"/>
    <dgm:cxn modelId="{2879D247-326A-4690-8CD9-2A1560AB5C7B}" type="presParOf" srcId="{7B942131-337B-41E8-8F1A-AE67D99FED9C}" destId="{8A02EACC-0918-4F58-81C6-53F7F0A11C3B}" srcOrd="11" destOrd="0" presId="urn:microsoft.com/office/officeart/2005/8/layout/gear1"/>
    <dgm:cxn modelId="{886BECD9-978D-419F-89BE-5BE81323B945}" type="presParOf" srcId="{7B942131-337B-41E8-8F1A-AE67D99FED9C}" destId="{41761F0A-AE2F-4B45-B0AD-A6CBCE287B9A}" srcOrd="12" destOrd="0" presId="urn:microsoft.com/office/officeart/2005/8/layout/gear1"/>
  </dgm:cxnLst>
  <dgm:bg/>
  <dgm:whole/>
</dgm:dataModel>
</file>

<file path=ppt/diagrams/data3.xml><?xml version="1.0" encoding="utf-8"?>
<dgm:dataModel xmlns:dgm="http://schemas.openxmlformats.org/drawingml/2006/diagram" xmlns:a="http://schemas.openxmlformats.org/drawingml/2006/main">
  <dgm:ptLst>
    <dgm:pt modelId="{4B74CE3B-85FB-49D3-9340-60E94F9E41BF}" type="doc">
      <dgm:prSet loTypeId="urn:microsoft.com/office/officeart/2005/8/layout/hList1" loCatId="list" qsTypeId="urn:microsoft.com/office/officeart/2005/8/quickstyle/simple1#2" qsCatId="simple" csTypeId="urn:microsoft.com/office/officeart/2005/8/colors/accent1_2#2" csCatId="accent1"/>
      <dgm:spPr/>
      <dgm:t>
        <a:bodyPr/>
        <a:lstStyle/>
        <a:p>
          <a:endParaRPr lang="en-US"/>
        </a:p>
      </dgm:t>
    </dgm:pt>
    <dgm:pt modelId="{B1546DAC-5114-43BC-9598-0241D658AFB1}">
      <dgm:prSet/>
      <dgm:spPr/>
      <dgm:t>
        <a:bodyPr/>
        <a:lstStyle/>
        <a:p>
          <a:pPr rtl="0"/>
          <a:r>
            <a:rPr lang="en-US" dirty="0" smtClean="0"/>
            <a:t>Reports</a:t>
          </a:r>
          <a:endParaRPr lang="en-US" dirty="0"/>
        </a:p>
      </dgm:t>
    </dgm:pt>
    <dgm:pt modelId="{459FF832-4A63-49C4-ADA4-4C6E295F97AA}" type="parTrans" cxnId="{581002BC-7151-424C-8F4B-E8244E106610}">
      <dgm:prSet/>
      <dgm:spPr/>
      <dgm:t>
        <a:bodyPr/>
        <a:lstStyle/>
        <a:p>
          <a:endParaRPr lang="en-US"/>
        </a:p>
      </dgm:t>
    </dgm:pt>
    <dgm:pt modelId="{50E314B0-22B6-44DC-A992-C3FE20E9A510}" type="sibTrans" cxnId="{581002BC-7151-424C-8F4B-E8244E106610}">
      <dgm:prSet/>
      <dgm:spPr/>
      <dgm:t>
        <a:bodyPr/>
        <a:lstStyle/>
        <a:p>
          <a:endParaRPr lang="en-US"/>
        </a:p>
      </dgm:t>
    </dgm:pt>
    <dgm:pt modelId="{496BB644-19F7-4772-8990-A60F727DEB40}">
      <dgm:prSet/>
      <dgm:spPr/>
      <dgm:t>
        <a:bodyPr/>
        <a:lstStyle/>
        <a:p>
          <a:pPr rtl="0"/>
          <a:r>
            <a:rPr lang="en-US" dirty="0" err="1" smtClean="0"/>
            <a:t>QoE</a:t>
          </a:r>
          <a:r>
            <a:rPr lang="en-US" dirty="0" smtClean="0"/>
            <a:t> Summary Report</a:t>
          </a:r>
          <a:endParaRPr lang="en-US" dirty="0"/>
        </a:p>
      </dgm:t>
    </dgm:pt>
    <dgm:pt modelId="{A3C051E4-F299-4FE4-A5E8-EBEA5C59322D}" type="parTrans" cxnId="{8878E273-0157-401C-9C4C-C06F750F66A5}">
      <dgm:prSet/>
      <dgm:spPr/>
      <dgm:t>
        <a:bodyPr/>
        <a:lstStyle/>
        <a:p>
          <a:endParaRPr lang="en-US"/>
        </a:p>
      </dgm:t>
    </dgm:pt>
    <dgm:pt modelId="{69ABCB01-495E-4D3E-A6EB-D4881F6B4D3C}" type="sibTrans" cxnId="{8878E273-0157-401C-9C4C-C06F750F66A5}">
      <dgm:prSet/>
      <dgm:spPr/>
      <dgm:t>
        <a:bodyPr/>
        <a:lstStyle/>
        <a:p>
          <a:endParaRPr lang="en-US"/>
        </a:p>
      </dgm:t>
    </dgm:pt>
    <dgm:pt modelId="{728D1BF5-7CF8-497F-AC98-2F19DDB1971F}">
      <dgm:prSet/>
      <dgm:spPr/>
      <dgm:t>
        <a:bodyPr/>
        <a:lstStyle/>
        <a:p>
          <a:pPr rtl="0"/>
          <a:r>
            <a:rPr lang="en-US" dirty="0" err="1" smtClean="0"/>
            <a:t>QoE</a:t>
          </a:r>
          <a:r>
            <a:rPr lang="en-US" dirty="0" smtClean="0"/>
            <a:t> Trend Report</a:t>
          </a:r>
          <a:endParaRPr lang="en-US" dirty="0"/>
        </a:p>
      </dgm:t>
    </dgm:pt>
    <dgm:pt modelId="{D5D9B6B8-D24E-4332-A55A-E3206FBDFD9F}" type="parTrans" cxnId="{793F0AFD-6236-4B13-AB50-B6DF274A93FC}">
      <dgm:prSet/>
      <dgm:spPr/>
      <dgm:t>
        <a:bodyPr/>
        <a:lstStyle/>
        <a:p>
          <a:endParaRPr lang="en-US"/>
        </a:p>
      </dgm:t>
    </dgm:pt>
    <dgm:pt modelId="{C4C72781-A48F-4778-AB23-94E8AB3A9A56}" type="sibTrans" cxnId="{793F0AFD-6236-4B13-AB50-B6DF274A93FC}">
      <dgm:prSet/>
      <dgm:spPr/>
      <dgm:t>
        <a:bodyPr/>
        <a:lstStyle/>
        <a:p>
          <a:endParaRPr lang="en-US"/>
        </a:p>
      </dgm:t>
    </dgm:pt>
    <dgm:pt modelId="{85FD5321-4670-41A0-A4BD-A25AA8E39999}">
      <dgm:prSet/>
      <dgm:spPr/>
      <dgm:t>
        <a:bodyPr/>
        <a:lstStyle/>
        <a:p>
          <a:pPr rtl="0"/>
          <a:r>
            <a:rPr lang="en-US" dirty="0" smtClean="0"/>
            <a:t>Worst Performing Endpoints Report</a:t>
          </a:r>
          <a:endParaRPr lang="en-US" dirty="0"/>
        </a:p>
      </dgm:t>
    </dgm:pt>
    <dgm:pt modelId="{9C3F0A83-B386-4CC9-B629-71794256099A}" type="parTrans" cxnId="{961F2650-9A3E-463D-B047-F515E8B4AC0F}">
      <dgm:prSet/>
      <dgm:spPr/>
      <dgm:t>
        <a:bodyPr/>
        <a:lstStyle/>
        <a:p>
          <a:endParaRPr lang="en-US"/>
        </a:p>
      </dgm:t>
    </dgm:pt>
    <dgm:pt modelId="{F8CC1B4C-2E49-4342-9367-4BDEE7952DEB}" type="sibTrans" cxnId="{961F2650-9A3E-463D-B047-F515E8B4AC0F}">
      <dgm:prSet/>
      <dgm:spPr/>
      <dgm:t>
        <a:bodyPr/>
        <a:lstStyle/>
        <a:p>
          <a:endParaRPr lang="en-US"/>
        </a:p>
      </dgm:t>
    </dgm:pt>
    <dgm:pt modelId="{CB56A490-69DE-4424-8263-5B3530E6E125}">
      <dgm:prSet/>
      <dgm:spPr/>
      <dgm:t>
        <a:bodyPr/>
        <a:lstStyle/>
        <a:p>
          <a:pPr rtl="0"/>
          <a:r>
            <a:rPr lang="en-US" dirty="0" smtClean="0"/>
            <a:t>Call List Report</a:t>
          </a:r>
          <a:endParaRPr lang="en-US" dirty="0"/>
        </a:p>
      </dgm:t>
    </dgm:pt>
    <dgm:pt modelId="{4D091FF0-83B2-493E-9AEE-0318F70AEED4}" type="parTrans" cxnId="{78AFEF2D-8C49-4A23-A62D-255A9E61FDC7}">
      <dgm:prSet/>
      <dgm:spPr/>
      <dgm:t>
        <a:bodyPr/>
        <a:lstStyle/>
        <a:p>
          <a:endParaRPr lang="en-US"/>
        </a:p>
      </dgm:t>
    </dgm:pt>
    <dgm:pt modelId="{C6B6E682-1B2A-4433-8B2B-45E38D9C9061}" type="sibTrans" cxnId="{78AFEF2D-8C49-4A23-A62D-255A9E61FDC7}">
      <dgm:prSet/>
      <dgm:spPr/>
      <dgm:t>
        <a:bodyPr/>
        <a:lstStyle/>
        <a:p>
          <a:endParaRPr lang="en-US"/>
        </a:p>
      </dgm:t>
    </dgm:pt>
    <dgm:pt modelId="{2B78264B-5427-4622-819B-E3A2C683133C}">
      <dgm:prSet/>
      <dgm:spPr/>
      <dgm:t>
        <a:bodyPr/>
        <a:lstStyle/>
        <a:p>
          <a:pPr rtl="0"/>
          <a:r>
            <a:rPr lang="en-US" dirty="0" smtClean="0"/>
            <a:t>Call Details Reports</a:t>
          </a:r>
          <a:endParaRPr lang="en-US" dirty="0"/>
        </a:p>
      </dgm:t>
    </dgm:pt>
    <dgm:pt modelId="{E273C7D3-4948-46A1-BE14-A417AB1DB69C}" type="parTrans" cxnId="{7270976E-E423-48C1-BDF6-09E1767B224B}">
      <dgm:prSet/>
      <dgm:spPr/>
      <dgm:t>
        <a:bodyPr/>
        <a:lstStyle/>
        <a:p>
          <a:endParaRPr lang="en-US"/>
        </a:p>
      </dgm:t>
    </dgm:pt>
    <dgm:pt modelId="{A106B018-574C-428D-81EF-0E87250473FC}" type="sibTrans" cxnId="{7270976E-E423-48C1-BDF6-09E1767B224B}">
      <dgm:prSet/>
      <dgm:spPr/>
      <dgm:t>
        <a:bodyPr/>
        <a:lstStyle/>
        <a:p>
          <a:endParaRPr lang="en-US"/>
        </a:p>
      </dgm:t>
    </dgm:pt>
    <dgm:pt modelId="{86EC5BFE-0CD7-42AE-96AD-C52E12A1B921}">
      <dgm:prSet/>
      <dgm:spPr/>
      <dgm:t>
        <a:bodyPr/>
        <a:lstStyle/>
        <a:p>
          <a:pPr rtl="0"/>
          <a:r>
            <a:rPr lang="en-US" dirty="0" smtClean="0"/>
            <a:t>Flexible report filtering</a:t>
          </a:r>
          <a:endParaRPr lang="en-US" dirty="0"/>
        </a:p>
      </dgm:t>
    </dgm:pt>
    <dgm:pt modelId="{C8DFCB27-04D7-45E1-9162-280B36DA2474}" type="parTrans" cxnId="{DAAC8CFB-4A08-4600-BCEB-DBBC593B7F4B}">
      <dgm:prSet/>
      <dgm:spPr/>
      <dgm:t>
        <a:bodyPr/>
        <a:lstStyle/>
        <a:p>
          <a:endParaRPr lang="en-US"/>
        </a:p>
      </dgm:t>
    </dgm:pt>
    <dgm:pt modelId="{CAA03397-4D2B-48F5-AC92-B3235B27F1CA}" type="sibTrans" cxnId="{DAAC8CFB-4A08-4600-BCEB-DBBC593B7F4B}">
      <dgm:prSet/>
      <dgm:spPr/>
      <dgm:t>
        <a:bodyPr/>
        <a:lstStyle/>
        <a:p>
          <a:endParaRPr lang="en-US"/>
        </a:p>
      </dgm:t>
    </dgm:pt>
    <dgm:pt modelId="{C15C5C5F-0DB2-46F0-8424-43216EF389B5}">
      <dgm:prSet/>
      <dgm:spPr/>
      <dgm:t>
        <a:bodyPr/>
        <a:lstStyle/>
        <a:p>
          <a:pPr rtl="0"/>
          <a:r>
            <a:rPr lang="en-US" dirty="0" smtClean="0"/>
            <a:t>Time</a:t>
          </a:r>
          <a:endParaRPr lang="en-US" dirty="0"/>
        </a:p>
      </dgm:t>
    </dgm:pt>
    <dgm:pt modelId="{73DE206E-F009-410C-9A93-5009FC5032B8}" type="parTrans" cxnId="{6A060431-8A92-406E-BE76-709F14F45CF6}">
      <dgm:prSet/>
      <dgm:spPr/>
      <dgm:t>
        <a:bodyPr/>
        <a:lstStyle/>
        <a:p>
          <a:endParaRPr lang="en-US"/>
        </a:p>
      </dgm:t>
    </dgm:pt>
    <dgm:pt modelId="{A0089717-7E1B-4DC1-A54A-82F9940B789C}" type="sibTrans" cxnId="{6A060431-8A92-406E-BE76-709F14F45CF6}">
      <dgm:prSet/>
      <dgm:spPr/>
      <dgm:t>
        <a:bodyPr/>
        <a:lstStyle/>
        <a:p>
          <a:endParaRPr lang="en-US"/>
        </a:p>
      </dgm:t>
    </dgm:pt>
    <dgm:pt modelId="{D1490DA5-401D-4CCB-91B3-F7B3ECE7C47E}">
      <dgm:prSet/>
      <dgm:spPr/>
      <dgm:t>
        <a:bodyPr/>
        <a:lstStyle/>
        <a:p>
          <a:pPr rtl="0"/>
          <a:r>
            <a:rPr lang="en-US" dirty="0" smtClean="0"/>
            <a:t>Connectivity type</a:t>
          </a:r>
          <a:endParaRPr lang="en-US" dirty="0"/>
        </a:p>
      </dgm:t>
    </dgm:pt>
    <dgm:pt modelId="{5DDE4524-EEF8-415C-8511-558BDD574FA0}" type="parTrans" cxnId="{B039E091-E434-4057-9951-CAA2045C9F1D}">
      <dgm:prSet/>
      <dgm:spPr/>
      <dgm:t>
        <a:bodyPr/>
        <a:lstStyle/>
        <a:p>
          <a:endParaRPr lang="en-US"/>
        </a:p>
      </dgm:t>
    </dgm:pt>
    <dgm:pt modelId="{E5843666-5FFE-4B2A-8048-D11EE84BB4F5}" type="sibTrans" cxnId="{B039E091-E434-4057-9951-CAA2045C9F1D}">
      <dgm:prSet/>
      <dgm:spPr/>
      <dgm:t>
        <a:bodyPr/>
        <a:lstStyle/>
        <a:p>
          <a:endParaRPr lang="en-US"/>
        </a:p>
      </dgm:t>
    </dgm:pt>
    <dgm:pt modelId="{CCD05264-D732-4CFA-80A6-327BD8DB0CC6}">
      <dgm:prSet/>
      <dgm:spPr/>
      <dgm:t>
        <a:bodyPr/>
        <a:lstStyle/>
        <a:p>
          <a:pPr rtl="0"/>
          <a:r>
            <a:rPr lang="en-US" dirty="0" smtClean="0"/>
            <a:t>Call types</a:t>
          </a:r>
          <a:endParaRPr lang="en-US" dirty="0"/>
        </a:p>
      </dgm:t>
    </dgm:pt>
    <dgm:pt modelId="{815C7E93-8DC9-447D-9AA7-E0931C5B95EB}" type="parTrans" cxnId="{13494B9C-6321-4BA1-BC20-5D890F138E6C}">
      <dgm:prSet/>
      <dgm:spPr/>
      <dgm:t>
        <a:bodyPr/>
        <a:lstStyle/>
        <a:p>
          <a:endParaRPr lang="en-US"/>
        </a:p>
      </dgm:t>
    </dgm:pt>
    <dgm:pt modelId="{96DBF4C0-28DD-447C-806D-92FE3A78FB36}" type="sibTrans" cxnId="{13494B9C-6321-4BA1-BC20-5D890F138E6C}">
      <dgm:prSet/>
      <dgm:spPr/>
      <dgm:t>
        <a:bodyPr/>
        <a:lstStyle/>
        <a:p>
          <a:endParaRPr lang="en-US"/>
        </a:p>
      </dgm:t>
    </dgm:pt>
    <dgm:pt modelId="{9D54B2E1-66DE-42EC-8C15-5E657289CA4F}">
      <dgm:prSet/>
      <dgm:spPr/>
      <dgm:t>
        <a:bodyPr/>
        <a:lstStyle/>
        <a:p>
          <a:pPr rtl="0"/>
          <a:r>
            <a:rPr lang="en-US" dirty="0" smtClean="0"/>
            <a:t>Thresholds</a:t>
          </a:r>
          <a:endParaRPr lang="en-US" dirty="0"/>
        </a:p>
      </dgm:t>
    </dgm:pt>
    <dgm:pt modelId="{71A91AE0-D02B-41EC-8DC1-6297E078B0BD}" type="parTrans" cxnId="{315AB3AB-2D8B-4779-BECF-6A2F67316868}">
      <dgm:prSet/>
      <dgm:spPr/>
      <dgm:t>
        <a:bodyPr/>
        <a:lstStyle/>
        <a:p>
          <a:endParaRPr lang="en-US"/>
        </a:p>
      </dgm:t>
    </dgm:pt>
    <dgm:pt modelId="{BC5A7367-D0B4-49D7-8AE1-E9FAA2D0B76F}" type="sibTrans" cxnId="{315AB3AB-2D8B-4779-BECF-6A2F67316868}">
      <dgm:prSet/>
      <dgm:spPr/>
      <dgm:t>
        <a:bodyPr/>
        <a:lstStyle/>
        <a:p>
          <a:endParaRPr lang="en-US"/>
        </a:p>
      </dgm:t>
    </dgm:pt>
    <dgm:pt modelId="{5CB3D071-B144-4F25-86CE-381004CBFAE7}">
      <dgm:prSet/>
      <dgm:spPr/>
      <dgm:t>
        <a:bodyPr/>
        <a:lstStyle/>
        <a:p>
          <a:pPr rtl="0"/>
          <a:r>
            <a:rPr lang="en-US" dirty="0" smtClean="0"/>
            <a:t>Endpoints</a:t>
          </a:r>
          <a:endParaRPr lang="en-US" dirty="0"/>
        </a:p>
      </dgm:t>
    </dgm:pt>
    <dgm:pt modelId="{BA60A8F3-3F33-4293-9F50-FDC80E23D3B6}" type="parTrans" cxnId="{DD918A29-EF67-42DD-9C0B-835EE4FCB05D}">
      <dgm:prSet/>
      <dgm:spPr/>
      <dgm:t>
        <a:bodyPr/>
        <a:lstStyle/>
        <a:p>
          <a:endParaRPr lang="en-US"/>
        </a:p>
      </dgm:t>
    </dgm:pt>
    <dgm:pt modelId="{5EAB742C-72F5-453C-AAAB-8D5BE60D3B30}" type="sibTrans" cxnId="{DD918A29-EF67-42DD-9C0B-835EE4FCB05D}">
      <dgm:prSet/>
      <dgm:spPr/>
      <dgm:t>
        <a:bodyPr/>
        <a:lstStyle/>
        <a:p>
          <a:endParaRPr lang="en-US"/>
        </a:p>
      </dgm:t>
    </dgm:pt>
    <dgm:pt modelId="{7EB88D3B-D95B-4424-AD4C-4819FACEFCCA}">
      <dgm:prSet/>
      <dgm:spPr/>
      <dgm:t>
        <a:bodyPr/>
        <a:lstStyle/>
        <a:p>
          <a:pPr rtl="0"/>
          <a:r>
            <a:rPr lang="en-US" dirty="0" smtClean="0"/>
            <a:t>Location</a:t>
          </a:r>
          <a:endParaRPr lang="en-US" dirty="0"/>
        </a:p>
      </dgm:t>
    </dgm:pt>
    <dgm:pt modelId="{006A0BA3-7A33-4147-A0B8-04CFCAD59506}" type="parTrans" cxnId="{9CC8693A-03AA-4750-8E69-A58969C55699}">
      <dgm:prSet/>
      <dgm:spPr/>
      <dgm:t>
        <a:bodyPr/>
        <a:lstStyle/>
        <a:p>
          <a:endParaRPr lang="en-US"/>
        </a:p>
      </dgm:t>
    </dgm:pt>
    <dgm:pt modelId="{12B11BD9-5A08-4216-ABCD-BC11E1D090DC}" type="sibTrans" cxnId="{9CC8693A-03AA-4750-8E69-A58969C55699}">
      <dgm:prSet/>
      <dgm:spPr/>
      <dgm:t>
        <a:bodyPr/>
        <a:lstStyle/>
        <a:p>
          <a:endParaRPr lang="en-US"/>
        </a:p>
      </dgm:t>
    </dgm:pt>
    <dgm:pt modelId="{C0D19FF4-3A46-482B-A909-C500AF84CBE9}">
      <dgm:prSet/>
      <dgm:spPr/>
      <dgm:t>
        <a:bodyPr/>
        <a:lstStyle/>
        <a:p>
          <a:pPr rtl="0"/>
          <a:r>
            <a:rPr lang="en-US" dirty="0" smtClean="0"/>
            <a:t>Endpoint type</a:t>
          </a:r>
          <a:endParaRPr lang="en-US" dirty="0"/>
        </a:p>
      </dgm:t>
    </dgm:pt>
    <dgm:pt modelId="{954FEBF9-CD7D-4B02-8A63-0C24FB185E03}" type="parTrans" cxnId="{53223F86-034B-4023-ACFA-14D0C1610681}">
      <dgm:prSet/>
      <dgm:spPr/>
      <dgm:t>
        <a:bodyPr/>
        <a:lstStyle/>
        <a:p>
          <a:endParaRPr lang="en-US"/>
        </a:p>
      </dgm:t>
    </dgm:pt>
    <dgm:pt modelId="{F0A59CA5-693E-41DA-92E9-8F2FD3962E17}" type="sibTrans" cxnId="{53223F86-034B-4023-ACFA-14D0C1610681}">
      <dgm:prSet/>
      <dgm:spPr/>
      <dgm:t>
        <a:bodyPr/>
        <a:lstStyle/>
        <a:p>
          <a:endParaRPr lang="en-US"/>
        </a:p>
      </dgm:t>
    </dgm:pt>
    <dgm:pt modelId="{22A9DEB9-7713-4674-AA6F-E4DE076DC1DB}" type="pres">
      <dgm:prSet presAssocID="{4B74CE3B-85FB-49D3-9340-60E94F9E41BF}" presName="Name0" presStyleCnt="0">
        <dgm:presLayoutVars>
          <dgm:dir/>
          <dgm:animLvl val="lvl"/>
          <dgm:resizeHandles val="exact"/>
        </dgm:presLayoutVars>
      </dgm:prSet>
      <dgm:spPr/>
      <dgm:t>
        <a:bodyPr/>
        <a:lstStyle/>
        <a:p>
          <a:endParaRPr lang="en-US"/>
        </a:p>
      </dgm:t>
    </dgm:pt>
    <dgm:pt modelId="{1D98057D-6729-4107-9C4C-40CA9EC06A40}" type="pres">
      <dgm:prSet presAssocID="{B1546DAC-5114-43BC-9598-0241D658AFB1}" presName="composite" presStyleCnt="0"/>
      <dgm:spPr/>
    </dgm:pt>
    <dgm:pt modelId="{39787553-BCBF-413A-A3B8-4F16F63EB022}" type="pres">
      <dgm:prSet presAssocID="{B1546DAC-5114-43BC-9598-0241D658AFB1}" presName="parTx" presStyleLbl="alignNode1" presStyleIdx="0" presStyleCnt="2">
        <dgm:presLayoutVars>
          <dgm:chMax val="0"/>
          <dgm:chPref val="0"/>
          <dgm:bulletEnabled val="1"/>
        </dgm:presLayoutVars>
      </dgm:prSet>
      <dgm:spPr/>
      <dgm:t>
        <a:bodyPr/>
        <a:lstStyle/>
        <a:p>
          <a:endParaRPr lang="en-US"/>
        </a:p>
      </dgm:t>
    </dgm:pt>
    <dgm:pt modelId="{4B887802-8E29-476E-8677-28D50D2D9830}" type="pres">
      <dgm:prSet presAssocID="{B1546DAC-5114-43BC-9598-0241D658AFB1}" presName="desTx" presStyleLbl="alignAccFollowNode1" presStyleIdx="0" presStyleCnt="2">
        <dgm:presLayoutVars>
          <dgm:bulletEnabled val="1"/>
        </dgm:presLayoutVars>
      </dgm:prSet>
      <dgm:spPr/>
      <dgm:t>
        <a:bodyPr/>
        <a:lstStyle/>
        <a:p>
          <a:endParaRPr lang="en-US"/>
        </a:p>
      </dgm:t>
    </dgm:pt>
    <dgm:pt modelId="{7EDE515E-627C-4C17-B24D-E7C403D1D0F3}" type="pres">
      <dgm:prSet presAssocID="{50E314B0-22B6-44DC-A992-C3FE20E9A510}" presName="space" presStyleCnt="0"/>
      <dgm:spPr/>
    </dgm:pt>
    <dgm:pt modelId="{E76E93B7-4001-4C01-BC64-C2C397526982}" type="pres">
      <dgm:prSet presAssocID="{86EC5BFE-0CD7-42AE-96AD-C52E12A1B921}" presName="composite" presStyleCnt="0"/>
      <dgm:spPr/>
    </dgm:pt>
    <dgm:pt modelId="{DA673661-77E9-4C1E-B826-AF8A2E670E53}" type="pres">
      <dgm:prSet presAssocID="{86EC5BFE-0CD7-42AE-96AD-C52E12A1B921}" presName="parTx" presStyleLbl="alignNode1" presStyleIdx="1" presStyleCnt="2">
        <dgm:presLayoutVars>
          <dgm:chMax val="0"/>
          <dgm:chPref val="0"/>
          <dgm:bulletEnabled val="1"/>
        </dgm:presLayoutVars>
      </dgm:prSet>
      <dgm:spPr/>
      <dgm:t>
        <a:bodyPr/>
        <a:lstStyle/>
        <a:p>
          <a:endParaRPr lang="en-US"/>
        </a:p>
      </dgm:t>
    </dgm:pt>
    <dgm:pt modelId="{24B4CE8D-679D-40F7-8344-62F45E7A6F40}" type="pres">
      <dgm:prSet presAssocID="{86EC5BFE-0CD7-42AE-96AD-C52E12A1B921}" presName="desTx" presStyleLbl="alignAccFollowNode1" presStyleIdx="1" presStyleCnt="2">
        <dgm:presLayoutVars>
          <dgm:bulletEnabled val="1"/>
        </dgm:presLayoutVars>
      </dgm:prSet>
      <dgm:spPr/>
      <dgm:t>
        <a:bodyPr/>
        <a:lstStyle/>
        <a:p>
          <a:endParaRPr lang="en-US"/>
        </a:p>
      </dgm:t>
    </dgm:pt>
  </dgm:ptLst>
  <dgm:cxnLst>
    <dgm:cxn modelId="{78AFEF2D-8C49-4A23-A62D-255A9E61FDC7}" srcId="{B1546DAC-5114-43BC-9598-0241D658AFB1}" destId="{CB56A490-69DE-4424-8263-5B3530E6E125}" srcOrd="3" destOrd="0" parTransId="{4D091FF0-83B2-493E-9AEE-0318F70AEED4}" sibTransId="{C6B6E682-1B2A-4433-8B2B-45E38D9C9061}"/>
    <dgm:cxn modelId="{3ACDF6B5-2C0B-4992-81AE-A0FAD45A6D83}" type="presOf" srcId="{C15C5C5F-0DB2-46F0-8424-43216EF389B5}" destId="{24B4CE8D-679D-40F7-8344-62F45E7A6F40}" srcOrd="0" destOrd="0" presId="urn:microsoft.com/office/officeart/2005/8/layout/hList1"/>
    <dgm:cxn modelId="{35BEC8AC-08DD-4AEF-93EF-B3E4451CC1F7}" type="presOf" srcId="{C0D19FF4-3A46-482B-A909-C500AF84CBE9}" destId="{24B4CE8D-679D-40F7-8344-62F45E7A6F40}" srcOrd="0" destOrd="6" presId="urn:microsoft.com/office/officeart/2005/8/layout/hList1"/>
    <dgm:cxn modelId="{7270976E-E423-48C1-BDF6-09E1767B224B}" srcId="{B1546DAC-5114-43BC-9598-0241D658AFB1}" destId="{2B78264B-5427-4622-819B-E3A2C683133C}" srcOrd="4" destOrd="0" parTransId="{E273C7D3-4948-46A1-BE14-A417AB1DB69C}" sibTransId="{A106B018-574C-428D-81EF-0E87250473FC}"/>
    <dgm:cxn modelId="{6A060431-8A92-406E-BE76-709F14F45CF6}" srcId="{86EC5BFE-0CD7-42AE-96AD-C52E12A1B921}" destId="{C15C5C5F-0DB2-46F0-8424-43216EF389B5}" srcOrd="0" destOrd="0" parTransId="{73DE206E-F009-410C-9A93-5009FC5032B8}" sibTransId="{A0089717-7E1B-4DC1-A54A-82F9940B789C}"/>
    <dgm:cxn modelId="{4E22A56A-BC20-48EC-B56F-12C66D60EA97}" type="presOf" srcId="{B1546DAC-5114-43BC-9598-0241D658AFB1}" destId="{39787553-BCBF-413A-A3B8-4F16F63EB022}" srcOrd="0" destOrd="0" presId="urn:microsoft.com/office/officeart/2005/8/layout/hList1"/>
    <dgm:cxn modelId="{559DB8AE-4AAF-45E7-A439-AEB2DE219784}" type="presOf" srcId="{85FD5321-4670-41A0-A4BD-A25AA8E39999}" destId="{4B887802-8E29-476E-8677-28D50D2D9830}" srcOrd="0" destOrd="2" presId="urn:microsoft.com/office/officeart/2005/8/layout/hList1"/>
    <dgm:cxn modelId="{F224F1AE-E572-4DFC-9FCE-B5FFCFF4E6B9}" type="presOf" srcId="{CB56A490-69DE-4424-8263-5B3530E6E125}" destId="{4B887802-8E29-476E-8677-28D50D2D9830}" srcOrd="0" destOrd="3" presId="urn:microsoft.com/office/officeart/2005/8/layout/hList1"/>
    <dgm:cxn modelId="{E0025E2C-365A-4E64-A7D6-F2BD644ACBEB}" type="presOf" srcId="{496BB644-19F7-4772-8990-A60F727DEB40}" destId="{4B887802-8E29-476E-8677-28D50D2D9830}" srcOrd="0" destOrd="0" presId="urn:microsoft.com/office/officeart/2005/8/layout/hList1"/>
    <dgm:cxn modelId="{961F2650-9A3E-463D-B047-F515E8B4AC0F}" srcId="{B1546DAC-5114-43BC-9598-0241D658AFB1}" destId="{85FD5321-4670-41A0-A4BD-A25AA8E39999}" srcOrd="2" destOrd="0" parTransId="{9C3F0A83-B386-4CC9-B629-71794256099A}" sibTransId="{F8CC1B4C-2E49-4342-9367-4BDEE7952DEB}"/>
    <dgm:cxn modelId="{0C1DD487-1377-480C-94B7-7E48037444BD}" type="presOf" srcId="{4B74CE3B-85FB-49D3-9340-60E94F9E41BF}" destId="{22A9DEB9-7713-4674-AA6F-E4DE076DC1DB}" srcOrd="0" destOrd="0" presId="urn:microsoft.com/office/officeart/2005/8/layout/hList1"/>
    <dgm:cxn modelId="{581002BC-7151-424C-8F4B-E8244E106610}" srcId="{4B74CE3B-85FB-49D3-9340-60E94F9E41BF}" destId="{B1546DAC-5114-43BC-9598-0241D658AFB1}" srcOrd="0" destOrd="0" parTransId="{459FF832-4A63-49C4-ADA4-4C6E295F97AA}" sibTransId="{50E314B0-22B6-44DC-A992-C3FE20E9A510}"/>
    <dgm:cxn modelId="{315AB3AB-2D8B-4779-BECF-6A2F67316868}" srcId="{86EC5BFE-0CD7-42AE-96AD-C52E12A1B921}" destId="{9D54B2E1-66DE-42EC-8C15-5E657289CA4F}" srcOrd="3" destOrd="0" parTransId="{71A91AE0-D02B-41EC-8DC1-6297E078B0BD}" sibTransId="{BC5A7367-D0B4-49D7-8AE1-E9FAA2D0B76F}"/>
    <dgm:cxn modelId="{793F0AFD-6236-4B13-AB50-B6DF274A93FC}" srcId="{B1546DAC-5114-43BC-9598-0241D658AFB1}" destId="{728D1BF5-7CF8-497F-AC98-2F19DDB1971F}" srcOrd="1" destOrd="0" parTransId="{D5D9B6B8-D24E-4332-A55A-E3206FBDFD9F}" sibTransId="{C4C72781-A48F-4778-AB23-94E8AB3A9A56}"/>
    <dgm:cxn modelId="{4BC8A908-D033-4BEF-AF81-5A9B6AB7AF63}" type="presOf" srcId="{D1490DA5-401D-4CCB-91B3-F7B3ECE7C47E}" destId="{24B4CE8D-679D-40F7-8344-62F45E7A6F40}" srcOrd="0" destOrd="1" presId="urn:microsoft.com/office/officeart/2005/8/layout/hList1"/>
    <dgm:cxn modelId="{DD918A29-EF67-42DD-9C0B-835EE4FCB05D}" srcId="{86EC5BFE-0CD7-42AE-96AD-C52E12A1B921}" destId="{5CB3D071-B144-4F25-86CE-381004CBFAE7}" srcOrd="4" destOrd="0" parTransId="{BA60A8F3-3F33-4293-9F50-FDC80E23D3B6}" sibTransId="{5EAB742C-72F5-453C-AAAB-8D5BE60D3B30}"/>
    <dgm:cxn modelId="{13494B9C-6321-4BA1-BC20-5D890F138E6C}" srcId="{86EC5BFE-0CD7-42AE-96AD-C52E12A1B921}" destId="{CCD05264-D732-4CFA-80A6-327BD8DB0CC6}" srcOrd="2" destOrd="0" parTransId="{815C7E93-8DC9-447D-9AA7-E0931C5B95EB}" sibTransId="{96DBF4C0-28DD-447C-806D-92FE3A78FB36}"/>
    <dgm:cxn modelId="{3BEAA782-C33E-45B2-8CCE-923B862FEF52}" type="presOf" srcId="{5CB3D071-B144-4F25-86CE-381004CBFAE7}" destId="{24B4CE8D-679D-40F7-8344-62F45E7A6F40}" srcOrd="0" destOrd="4" presId="urn:microsoft.com/office/officeart/2005/8/layout/hList1"/>
    <dgm:cxn modelId="{8878E273-0157-401C-9C4C-C06F750F66A5}" srcId="{B1546DAC-5114-43BC-9598-0241D658AFB1}" destId="{496BB644-19F7-4772-8990-A60F727DEB40}" srcOrd="0" destOrd="0" parTransId="{A3C051E4-F299-4FE4-A5E8-EBEA5C59322D}" sibTransId="{69ABCB01-495E-4D3E-A6EB-D4881F6B4D3C}"/>
    <dgm:cxn modelId="{9CC8693A-03AA-4750-8E69-A58969C55699}" srcId="{86EC5BFE-0CD7-42AE-96AD-C52E12A1B921}" destId="{7EB88D3B-D95B-4424-AD4C-4819FACEFCCA}" srcOrd="5" destOrd="0" parTransId="{006A0BA3-7A33-4147-A0B8-04CFCAD59506}" sibTransId="{12B11BD9-5A08-4216-ABCD-BC11E1D090DC}"/>
    <dgm:cxn modelId="{B261FFE0-57C2-4B59-925E-080578491DB7}" type="presOf" srcId="{86EC5BFE-0CD7-42AE-96AD-C52E12A1B921}" destId="{DA673661-77E9-4C1E-B826-AF8A2E670E53}" srcOrd="0" destOrd="0" presId="urn:microsoft.com/office/officeart/2005/8/layout/hList1"/>
    <dgm:cxn modelId="{D86BFB34-FB56-4EA0-B018-608FFC6356E5}" type="presOf" srcId="{CCD05264-D732-4CFA-80A6-327BD8DB0CC6}" destId="{24B4CE8D-679D-40F7-8344-62F45E7A6F40}" srcOrd="0" destOrd="2" presId="urn:microsoft.com/office/officeart/2005/8/layout/hList1"/>
    <dgm:cxn modelId="{439C47F0-3F6A-4548-9DE0-F881B33FFD0A}" type="presOf" srcId="{9D54B2E1-66DE-42EC-8C15-5E657289CA4F}" destId="{24B4CE8D-679D-40F7-8344-62F45E7A6F40}" srcOrd="0" destOrd="3" presId="urn:microsoft.com/office/officeart/2005/8/layout/hList1"/>
    <dgm:cxn modelId="{DAAC8CFB-4A08-4600-BCEB-DBBC593B7F4B}" srcId="{4B74CE3B-85FB-49D3-9340-60E94F9E41BF}" destId="{86EC5BFE-0CD7-42AE-96AD-C52E12A1B921}" srcOrd="1" destOrd="0" parTransId="{C8DFCB27-04D7-45E1-9162-280B36DA2474}" sibTransId="{CAA03397-4D2B-48F5-AC92-B3235B27F1CA}"/>
    <dgm:cxn modelId="{B039E091-E434-4057-9951-CAA2045C9F1D}" srcId="{86EC5BFE-0CD7-42AE-96AD-C52E12A1B921}" destId="{D1490DA5-401D-4CCB-91B3-F7B3ECE7C47E}" srcOrd="1" destOrd="0" parTransId="{5DDE4524-EEF8-415C-8511-558BDD574FA0}" sibTransId="{E5843666-5FFE-4B2A-8048-D11EE84BB4F5}"/>
    <dgm:cxn modelId="{09730E90-E18F-4641-857A-3AF789567C43}" type="presOf" srcId="{728D1BF5-7CF8-497F-AC98-2F19DDB1971F}" destId="{4B887802-8E29-476E-8677-28D50D2D9830}" srcOrd="0" destOrd="1" presId="urn:microsoft.com/office/officeart/2005/8/layout/hList1"/>
    <dgm:cxn modelId="{53223F86-034B-4023-ACFA-14D0C1610681}" srcId="{86EC5BFE-0CD7-42AE-96AD-C52E12A1B921}" destId="{C0D19FF4-3A46-482B-A909-C500AF84CBE9}" srcOrd="6" destOrd="0" parTransId="{954FEBF9-CD7D-4B02-8A63-0C24FB185E03}" sibTransId="{F0A59CA5-693E-41DA-92E9-8F2FD3962E17}"/>
    <dgm:cxn modelId="{092CC318-65B4-4492-9F21-1E370C02A043}" type="presOf" srcId="{2B78264B-5427-4622-819B-E3A2C683133C}" destId="{4B887802-8E29-476E-8677-28D50D2D9830}" srcOrd="0" destOrd="4" presId="urn:microsoft.com/office/officeart/2005/8/layout/hList1"/>
    <dgm:cxn modelId="{6596EC06-CC02-422A-A393-A880438B62E3}" type="presOf" srcId="{7EB88D3B-D95B-4424-AD4C-4819FACEFCCA}" destId="{24B4CE8D-679D-40F7-8344-62F45E7A6F40}" srcOrd="0" destOrd="5" presId="urn:microsoft.com/office/officeart/2005/8/layout/hList1"/>
    <dgm:cxn modelId="{43017F79-B7D0-4101-A5D3-F06CB6AD7149}" type="presParOf" srcId="{22A9DEB9-7713-4674-AA6F-E4DE076DC1DB}" destId="{1D98057D-6729-4107-9C4C-40CA9EC06A40}" srcOrd="0" destOrd="0" presId="urn:microsoft.com/office/officeart/2005/8/layout/hList1"/>
    <dgm:cxn modelId="{10FA240F-74DE-4376-90AB-A69D3B558B03}" type="presParOf" srcId="{1D98057D-6729-4107-9C4C-40CA9EC06A40}" destId="{39787553-BCBF-413A-A3B8-4F16F63EB022}" srcOrd="0" destOrd="0" presId="urn:microsoft.com/office/officeart/2005/8/layout/hList1"/>
    <dgm:cxn modelId="{5F577E2A-CDDB-4EAD-A3C0-9553C6029094}" type="presParOf" srcId="{1D98057D-6729-4107-9C4C-40CA9EC06A40}" destId="{4B887802-8E29-476E-8677-28D50D2D9830}" srcOrd="1" destOrd="0" presId="urn:microsoft.com/office/officeart/2005/8/layout/hList1"/>
    <dgm:cxn modelId="{83688A4E-0779-483A-93B4-B1E59C850D17}" type="presParOf" srcId="{22A9DEB9-7713-4674-AA6F-E4DE076DC1DB}" destId="{7EDE515E-627C-4C17-B24D-E7C403D1D0F3}" srcOrd="1" destOrd="0" presId="urn:microsoft.com/office/officeart/2005/8/layout/hList1"/>
    <dgm:cxn modelId="{00E1319D-6B34-47DC-91DC-B41B1D2BD48E}" type="presParOf" srcId="{22A9DEB9-7713-4674-AA6F-E4DE076DC1DB}" destId="{E76E93B7-4001-4C01-BC64-C2C397526982}" srcOrd="2" destOrd="0" presId="urn:microsoft.com/office/officeart/2005/8/layout/hList1"/>
    <dgm:cxn modelId="{0AA8D1D0-CE9B-48F4-9EAF-F6927C7CABB3}" type="presParOf" srcId="{E76E93B7-4001-4C01-BC64-C2C397526982}" destId="{DA673661-77E9-4C1E-B826-AF8A2E670E53}" srcOrd="0" destOrd="0" presId="urn:microsoft.com/office/officeart/2005/8/layout/hList1"/>
    <dgm:cxn modelId="{971B0524-F099-469C-B9ED-CDECB049D09E}" type="presParOf" srcId="{E76E93B7-4001-4C01-BC64-C2C397526982}" destId="{24B4CE8D-679D-40F7-8344-62F45E7A6F40}"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44E80B83-A13B-4345-9724-2D3A694CA74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C504340F-CF03-410E-BDC2-2BB85C7B0D30}">
      <dgm:prSet phldrT="[Text]"/>
      <dgm:spPr/>
      <dgm:t>
        <a:bodyPr/>
        <a:lstStyle/>
        <a:p>
          <a:r>
            <a:rPr lang="en-US" b="0" i="1" dirty="0" smtClean="0">
              <a:solidFill>
                <a:srgbClr val="0070C0"/>
              </a:solidFill>
            </a:rPr>
            <a:t>Key Considerations</a:t>
          </a:r>
          <a:endParaRPr lang="en-US" b="0" i="1" dirty="0">
            <a:solidFill>
              <a:srgbClr val="0070C0"/>
            </a:solidFill>
          </a:endParaRPr>
        </a:p>
      </dgm:t>
    </dgm:pt>
    <dgm:pt modelId="{1B849ADA-6673-4A15-B267-676854D1B4A6}" type="parTrans" cxnId="{FA9C8695-16B8-4171-BF88-FA06C3B6C009}">
      <dgm:prSet/>
      <dgm:spPr/>
      <dgm:t>
        <a:bodyPr/>
        <a:lstStyle/>
        <a:p>
          <a:endParaRPr lang="en-US" b="0">
            <a:solidFill>
              <a:srgbClr val="0070C0"/>
            </a:solidFill>
          </a:endParaRPr>
        </a:p>
      </dgm:t>
    </dgm:pt>
    <dgm:pt modelId="{8C693232-02D2-4863-9F68-02469C561696}" type="sibTrans" cxnId="{FA9C8695-16B8-4171-BF88-FA06C3B6C009}">
      <dgm:prSet/>
      <dgm:spPr/>
      <dgm:t>
        <a:bodyPr/>
        <a:lstStyle/>
        <a:p>
          <a:endParaRPr lang="en-US" b="0">
            <a:solidFill>
              <a:srgbClr val="0070C0"/>
            </a:solidFill>
          </a:endParaRPr>
        </a:p>
      </dgm:t>
    </dgm:pt>
    <dgm:pt modelId="{05D66508-1C77-426B-B5F4-1570D4E3DEC4}">
      <dgm:prSet phldrT="[Text]"/>
      <dgm:spPr/>
      <dgm:t>
        <a:bodyPr/>
        <a:lstStyle/>
        <a:p>
          <a:r>
            <a:rPr lang="en-US" b="0" dirty="0" smtClean="0">
              <a:solidFill>
                <a:srgbClr val="0070C0"/>
              </a:solidFill>
            </a:rPr>
            <a:t>Verify model assumptions</a:t>
          </a:r>
          <a:endParaRPr lang="en-US" b="0" dirty="0">
            <a:solidFill>
              <a:srgbClr val="0070C0"/>
            </a:solidFill>
          </a:endParaRPr>
        </a:p>
      </dgm:t>
    </dgm:pt>
    <dgm:pt modelId="{AC4E4FFC-C505-493A-A8FB-EB70F68130A7}" type="parTrans" cxnId="{8596B072-D6F6-468E-9E58-CA54581DAFAB}">
      <dgm:prSet/>
      <dgm:spPr/>
      <dgm:t>
        <a:bodyPr/>
        <a:lstStyle/>
        <a:p>
          <a:endParaRPr lang="en-US" b="0">
            <a:solidFill>
              <a:srgbClr val="0070C0"/>
            </a:solidFill>
          </a:endParaRPr>
        </a:p>
      </dgm:t>
    </dgm:pt>
    <dgm:pt modelId="{55B796EC-1B39-4DA5-ADB6-F6AE5788D1FA}" type="sibTrans" cxnId="{8596B072-D6F6-468E-9E58-CA54581DAFAB}">
      <dgm:prSet/>
      <dgm:spPr/>
      <dgm:t>
        <a:bodyPr/>
        <a:lstStyle/>
        <a:p>
          <a:endParaRPr lang="en-US" b="0">
            <a:solidFill>
              <a:srgbClr val="0070C0"/>
            </a:solidFill>
          </a:endParaRPr>
        </a:p>
      </dgm:t>
    </dgm:pt>
    <dgm:pt modelId="{5D7982EA-9083-44F4-9FF9-B0EE4D5AFE04}">
      <dgm:prSet phldrT="[Text]"/>
      <dgm:spPr/>
      <dgm:t>
        <a:bodyPr/>
        <a:lstStyle/>
        <a:p>
          <a:r>
            <a:rPr lang="en-US" b="0" dirty="0" smtClean="0">
              <a:solidFill>
                <a:srgbClr val="0070C0"/>
              </a:solidFill>
            </a:rPr>
            <a:t>Run model</a:t>
          </a:r>
          <a:endParaRPr lang="en-US" b="0" dirty="0">
            <a:solidFill>
              <a:srgbClr val="0070C0"/>
            </a:solidFill>
          </a:endParaRPr>
        </a:p>
      </dgm:t>
    </dgm:pt>
    <dgm:pt modelId="{F0B29108-6A5E-46EB-BDCC-BF1B71F7B2C2}" type="parTrans" cxnId="{B5DB32E7-F6EC-4A14-BF54-8015AC31166D}">
      <dgm:prSet/>
      <dgm:spPr/>
      <dgm:t>
        <a:bodyPr/>
        <a:lstStyle/>
        <a:p>
          <a:endParaRPr lang="en-US" b="0">
            <a:solidFill>
              <a:srgbClr val="0070C0"/>
            </a:solidFill>
          </a:endParaRPr>
        </a:p>
      </dgm:t>
    </dgm:pt>
    <dgm:pt modelId="{CFD28082-4201-4FAD-B3AF-6D02B9B8C1AB}" type="sibTrans" cxnId="{B5DB32E7-F6EC-4A14-BF54-8015AC31166D}">
      <dgm:prSet/>
      <dgm:spPr/>
      <dgm:t>
        <a:bodyPr/>
        <a:lstStyle/>
        <a:p>
          <a:endParaRPr lang="en-US" b="0">
            <a:solidFill>
              <a:srgbClr val="0070C0"/>
            </a:solidFill>
          </a:endParaRPr>
        </a:p>
      </dgm:t>
    </dgm:pt>
    <dgm:pt modelId="{60F0DA70-9B61-4A2D-88FF-3C099D77CF84}">
      <dgm:prSet phldrT="[Text]"/>
      <dgm:spPr/>
      <dgm:t>
        <a:bodyPr/>
        <a:lstStyle/>
        <a:p>
          <a:r>
            <a:rPr lang="en-US" b="0" i="1" dirty="0" smtClean="0">
              <a:solidFill>
                <a:srgbClr val="0070C0"/>
              </a:solidFill>
            </a:rPr>
            <a:t>Confirm output topology</a:t>
          </a:r>
          <a:endParaRPr lang="en-US" b="0" i="1" dirty="0">
            <a:solidFill>
              <a:srgbClr val="0070C0"/>
            </a:solidFill>
          </a:endParaRPr>
        </a:p>
      </dgm:t>
    </dgm:pt>
    <dgm:pt modelId="{2FCA10F5-5FE0-49CD-8787-333DDE8E9A26}" type="parTrans" cxnId="{5A70C082-14BE-430A-ACAF-56440B55041E}">
      <dgm:prSet/>
      <dgm:spPr/>
      <dgm:t>
        <a:bodyPr/>
        <a:lstStyle/>
        <a:p>
          <a:endParaRPr lang="en-US" b="0">
            <a:solidFill>
              <a:srgbClr val="0070C0"/>
            </a:solidFill>
          </a:endParaRPr>
        </a:p>
      </dgm:t>
    </dgm:pt>
    <dgm:pt modelId="{F202D47C-D3AD-453B-A9D6-1547EEDF4DBB}" type="sibTrans" cxnId="{5A70C082-14BE-430A-ACAF-56440B55041E}">
      <dgm:prSet/>
      <dgm:spPr/>
      <dgm:t>
        <a:bodyPr/>
        <a:lstStyle/>
        <a:p>
          <a:endParaRPr lang="en-US" b="0">
            <a:solidFill>
              <a:srgbClr val="0070C0"/>
            </a:solidFill>
          </a:endParaRPr>
        </a:p>
      </dgm:t>
    </dgm:pt>
    <dgm:pt modelId="{8A565C72-027D-4F49-9574-5F15A8513A3C}">
      <dgm:prSet phldrT="[Text]"/>
      <dgm:spPr/>
      <dgm:t>
        <a:bodyPr/>
        <a:lstStyle/>
        <a:p>
          <a:r>
            <a:rPr lang="en-US" b="0" i="1" dirty="0" smtClean="0">
              <a:solidFill>
                <a:schemeClr val="bg1"/>
              </a:solidFill>
            </a:rPr>
            <a:t>Prepare for Deployment</a:t>
          </a:r>
          <a:endParaRPr lang="en-US" b="0" i="1" dirty="0">
            <a:solidFill>
              <a:schemeClr val="bg1"/>
            </a:solidFill>
          </a:endParaRPr>
        </a:p>
      </dgm:t>
    </dgm:pt>
    <dgm:pt modelId="{E5A1FACC-E1B7-4935-96D1-DDD59B566492}" type="parTrans" cxnId="{898E1C0A-304E-4576-AC1D-001AAF2349B9}">
      <dgm:prSet/>
      <dgm:spPr/>
      <dgm:t>
        <a:bodyPr/>
        <a:lstStyle/>
        <a:p>
          <a:endParaRPr lang="en-US" b="0">
            <a:solidFill>
              <a:srgbClr val="0070C0"/>
            </a:solidFill>
          </a:endParaRPr>
        </a:p>
      </dgm:t>
    </dgm:pt>
    <dgm:pt modelId="{638DCB93-C25A-4CF5-A3CE-F32E5B374BF2}" type="sibTrans" cxnId="{898E1C0A-304E-4576-AC1D-001AAF2349B9}">
      <dgm:prSet/>
      <dgm:spPr/>
      <dgm:t>
        <a:bodyPr/>
        <a:lstStyle/>
        <a:p>
          <a:endParaRPr lang="en-US" b="0">
            <a:solidFill>
              <a:srgbClr val="0070C0"/>
            </a:solidFill>
          </a:endParaRPr>
        </a:p>
      </dgm:t>
    </dgm:pt>
    <dgm:pt modelId="{0A0416C7-22C9-42E9-AD05-4018B7181793}">
      <dgm:prSet phldrT="[Text]"/>
      <dgm:spPr/>
      <dgm:t>
        <a:bodyPr/>
        <a:lstStyle/>
        <a:p>
          <a:r>
            <a:rPr lang="en-US" b="0" dirty="0" smtClean="0">
              <a:solidFill>
                <a:schemeClr val="bg1"/>
              </a:solidFill>
            </a:rPr>
            <a:t>Start Deployment</a:t>
          </a:r>
          <a:endParaRPr lang="en-US" b="0" dirty="0">
            <a:solidFill>
              <a:schemeClr val="bg1"/>
            </a:solidFill>
          </a:endParaRPr>
        </a:p>
      </dgm:t>
    </dgm:pt>
    <dgm:pt modelId="{61682DF6-EA8A-4062-AFD4-B928C00AB86B}" type="parTrans" cxnId="{D3D2E675-C0A4-4CE3-8DDD-08CFB5D8EFE3}">
      <dgm:prSet/>
      <dgm:spPr/>
      <dgm:t>
        <a:bodyPr/>
        <a:lstStyle/>
        <a:p>
          <a:endParaRPr lang="en-US" b="0">
            <a:solidFill>
              <a:srgbClr val="0070C0"/>
            </a:solidFill>
          </a:endParaRPr>
        </a:p>
      </dgm:t>
    </dgm:pt>
    <dgm:pt modelId="{BB25442A-7510-4F7E-BEE2-04FBE526B32D}" type="sibTrans" cxnId="{D3D2E675-C0A4-4CE3-8DDD-08CFB5D8EFE3}">
      <dgm:prSet/>
      <dgm:spPr/>
      <dgm:t>
        <a:bodyPr/>
        <a:lstStyle/>
        <a:p>
          <a:endParaRPr lang="en-US" b="0">
            <a:solidFill>
              <a:srgbClr val="0070C0"/>
            </a:solidFill>
          </a:endParaRPr>
        </a:p>
      </dgm:t>
    </dgm:pt>
    <dgm:pt modelId="{8BB71AE5-733C-4E9B-9DAD-2FC176EB7309}">
      <dgm:prSet phldrT="[Text]"/>
      <dgm:spPr/>
      <dgm:t>
        <a:bodyPr/>
        <a:lstStyle/>
        <a:p>
          <a:r>
            <a:rPr lang="en-US" b="0" dirty="0" smtClean="0">
              <a:solidFill>
                <a:srgbClr val="0070C0"/>
              </a:solidFill>
            </a:rPr>
            <a:t>Fill-out Capacity model</a:t>
          </a:r>
          <a:endParaRPr lang="en-US" b="0" dirty="0">
            <a:solidFill>
              <a:srgbClr val="0070C0"/>
            </a:solidFill>
          </a:endParaRPr>
        </a:p>
      </dgm:t>
    </dgm:pt>
    <dgm:pt modelId="{D2AF6024-AE26-409D-85F9-64ECE908779E}" type="sibTrans" cxnId="{FAF2A842-9A43-4BC2-ABCC-63066C8558F2}">
      <dgm:prSet/>
      <dgm:spPr/>
      <dgm:t>
        <a:bodyPr/>
        <a:lstStyle/>
        <a:p>
          <a:endParaRPr lang="en-US" b="0">
            <a:solidFill>
              <a:srgbClr val="0070C0"/>
            </a:solidFill>
          </a:endParaRPr>
        </a:p>
      </dgm:t>
    </dgm:pt>
    <dgm:pt modelId="{2FB4BB5B-51FE-4C27-99D9-1FD5975A8062}" type="parTrans" cxnId="{FAF2A842-9A43-4BC2-ABCC-63066C8558F2}">
      <dgm:prSet/>
      <dgm:spPr/>
      <dgm:t>
        <a:bodyPr/>
        <a:lstStyle/>
        <a:p>
          <a:endParaRPr lang="en-US" b="0">
            <a:solidFill>
              <a:srgbClr val="0070C0"/>
            </a:solidFill>
          </a:endParaRPr>
        </a:p>
      </dgm:t>
    </dgm:pt>
    <dgm:pt modelId="{18BDDB11-659F-44A5-9895-2AD550AC2824}">
      <dgm:prSet phldrT="[Text]"/>
      <dgm:spPr/>
      <dgm:t>
        <a:bodyPr/>
        <a:lstStyle/>
        <a:p>
          <a:r>
            <a:rPr lang="en-US" b="0" i="1" dirty="0" smtClean="0">
              <a:solidFill>
                <a:srgbClr val="0070C0"/>
              </a:solidFill>
            </a:rPr>
            <a:t>Topology Selection</a:t>
          </a:r>
          <a:endParaRPr lang="en-US" b="0" i="1" dirty="0">
            <a:solidFill>
              <a:srgbClr val="0070C0"/>
            </a:solidFill>
          </a:endParaRPr>
        </a:p>
      </dgm:t>
    </dgm:pt>
    <dgm:pt modelId="{1D6A19CF-4C6E-4A6B-BF3A-4F470432A09B}" type="sibTrans" cxnId="{C0106408-C9AB-44C9-B7AD-821969CAE768}">
      <dgm:prSet/>
      <dgm:spPr/>
      <dgm:t>
        <a:bodyPr/>
        <a:lstStyle/>
        <a:p>
          <a:endParaRPr lang="en-US" b="0">
            <a:solidFill>
              <a:srgbClr val="0070C0"/>
            </a:solidFill>
          </a:endParaRPr>
        </a:p>
      </dgm:t>
    </dgm:pt>
    <dgm:pt modelId="{D7DAD028-FE36-4CD7-AAF8-4CA420325F58}" type="parTrans" cxnId="{C0106408-C9AB-44C9-B7AD-821969CAE768}">
      <dgm:prSet/>
      <dgm:spPr/>
      <dgm:t>
        <a:bodyPr/>
        <a:lstStyle/>
        <a:p>
          <a:endParaRPr lang="en-US" b="0">
            <a:solidFill>
              <a:srgbClr val="0070C0"/>
            </a:solidFill>
          </a:endParaRPr>
        </a:p>
      </dgm:t>
    </dgm:pt>
    <dgm:pt modelId="{A3D7F9AE-9358-41B8-9214-5197669EFFDD}" type="pres">
      <dgm:prSet presAssocID="{44E80B83-A13B-4345-9724-2D3A694CA742}" presName="diagram" presStyleCnt="0">
        <dgm:presLayoutVars>
          <dgm:dir/>
          <dgm:resizeHandles val="exact"/>
        </dgm:presLayoutVars>
      </dgm:prSet>
      <dgm:spPr/>
      <dgm:t>
        <a:bodyPr/>
        <a:lstStyle/>
        <a:p>
          <a:endParaRPr lang="en-US"/>
        </a:p>
      </dgm:t>
    </dgm:pt>
    <dgm:pt modelId="{D8986687-7141-4C66-90BF-7CADC6C287E3}" type="pres">
      <dgm:prSet presAssocID="{C504340F-CF03-410E-BDC2-2BB85C7B0D30}" presName="node" presStyleLbl="node1" presStyleIdx="0" presStyleCnt="8">
        <dgm:presLayoutVars>
          <dgm:bulletEnabled val="1"/>
        </dgm:presLayoutVars>
      </dgm:prSet>
      <dgm:spPr/>
      <dgm:t>
        <a:bodyPr/>
        <a:lstStyle/>
        <a:p>
          <a:endParaRPr lang="en-US"/>
        </a:p>
      </dgm:t>
    </dgm:pt>
    <dgm:pt modelId="{B017A08A-1C1D-4B44-9164-2F8E7ED7FE6B}" type="pres">
      <dgm:prSet presAssocID="{8C693232-02D2-4863-9F68-02469C561696}" presName="sibTrans" presStyleLbl="sibTrans2D1" presStyleIdx="0" presStyleCnt="7"/>
      <dgm:spPr/>
      <dgm:t>
        <a:bodyPr/>
        <a:lstStyle/>
        <a:p>
          <a:endParaRPr lang="en-US"/>
        </a:p>
      </dgm:t>
    </dgm:pt>
    <dgm:pt modelId="{D0CA097A-7A54-4C07-8086-DB8939D7FB74}" type="pres">
      <dgm:prSet presAssocID="{8C693232-02D2-4863-9F68-02469C561696}" presName="connectorText" presStyleLbl="sibTrans2D1" presStyleIdx="0" presStyleCnt="7"/>
      <dgm:spPr/>
      <dgm:t>
        <a:bodyPr/>
        <a:lstStyle/>
        <a:p>
          <a:endParaRPr lang="en-US"/>
        </a:p>
      </dgm:t>
    </dgm:pt>
    <dgm:pt modelId="{9F1B880C-5329-47C8-9F42-9D4196F17CCB}" type="pres">
      <dgm:prSet presAssocID="{18BDDB11-659F-44A5-9895-2AD550AC2824}" presName="node" presStyleLbl="node1" presStyleIdx="1" presStyleCnt="8">
        <dgm:presLayoutVars>
          <dgm:bulletEnabled val="1"/>
        </dgm:presLayoutVars>
      </dgm:prSet>
      <dgm:spPr/>
      <dgm:t>
        <a:bodyPr/>
        <a:lstStyle/>
        <a:p>
          <a:endParaRPr lang="en-US"/>
        </a:p>
      </dgm:t>
    </dgm:pt>
    <dgm:pt modelId="{AC3C245C-CDC2-41E3-935A-E7D19D059FC1}" type="pres">
      <dgm:prSet presAssocID="{1D6A19CF-4C6E-4A6B-BF3A-4F470432A09B}" presName="sibTrans" presStyleLbl="sibTrans2D1" presStyleIdx="1" presStyleCnt="7"/>
      <dgm:spPr/>
      <dgm:t>
        <a:bodyPr/>
        <a:lstStyle/>
        <a:p>
          <a:endParaRPr lang="en-US"/>
        </a:p>
      </dgm:t>
    </dgm:pt>
    <dgm:pt modelId="{A40D770E-6E0F-4584-BD6D-7BEC3D9CAC69}" type="pres">
      <dgm:prSet presAssocID="{1D6A19CF-4C6E-4A6B-BF3A-4F470432A09B}" presName="connectorText" presStyleLbl="sibTrans2D1" presStyleIdx="1" presStyleCnt="7"/>
      <dgm:spPr/>
      <dgm:t>
        <a:bodyPr/>
        <a:lstStyle/>
        <a:p>
          <a:endParaRPr lang="en-US"/>
        </a:p>
      </dgm:t>
    </dgm:pt>
    <dgm:pt modelId="{861A8C51-9221-4807-AFBC-1951BB536D10}" type="pres">
      <dgm:prSet presAssocID="{8BB71AE5-733C-4E9B-9DAD-2FC176EB7309}" presName="node" presStyleLbl="node1" presStyleIdx="2" presStyleCnt="8">
        <dgm:presLayoutVars>
          <dgm:bulletEnabled val="1"/>
        </dgm:presLayoutVars>
      </dgm:prSet>
      <dgm:spPr/>
      <dgm:t>
        <a:bodyPr/>
        <a:lstStyle/>
        <a:p>
          <a:endParaRPr lang="en-US"/>
        </a:p>
      </dgm:t>
    </dgm:pt>
    <dgm:pt modelId="{15EFE2C6-82CB-4AFE-9D51-583FD448EB3E}" type="pres">
      <dgm:prSet presAssocID="{D2AF6024-AE26-409D-85F9-64ECE908779E}" presName="sibTrans" presStyleLbl="sibTrans2D1" presStyleIdx="2" presStyleCnt="7"/>
      <dgm:spPr/>
      <dgm:t>
        <a:bodyPr/>
        <a:lstStyle/>
        <a:p>
          <a:endParaRPr lang="en-US"/>
        </a:p>
      </dgm:t>
    </dgm:pt>
    <dgm:pt modelId="{464CEFBB-A59B-498F-B95C-28D088910271}" type="pres">
      <dgm:prSet presAssocID="{D2AF6024-AE26-409D-85F9-64ECE908779E}" presName="connectorText" presStyleLbl="sibTrans2D1" presStyleIdx="2" presStyleCnt="7"/>
      <dgm:spPr/>
      <dgm:t>
        <a:bodyPr/>
        <a:lstStyle/>
        <a:p>
          <a:endParaRPr lang="en-US"/>
        </a:p>
      </dgm:t>
    </dgm:pt>
    <dgm:pt modelId="{172AC429-DDBA-4647-8BB7-C0B451ED2883}" type="pres">
      <dgm:prSet presAssocID="{05D66508-1C77-426B-B5F4-1570D4E3DEC4}" presName="node" presStyleLbl="node1" presStyleIdx="3" presStyleCnt="8">
        <dgm:presLayoutVars>
          <dgm:bulletEnabled val="1"/>
        </dgm:presLayoutVars>
      </dgm:prSet>
      <dgm:spPr/>
      <dgm:t>
        <a:bodyPr/>
        <a:lstStyle/>
        <a:p>
          <a:endParaRPr lang="en-US"/>
        </a:p>
      </dgm:t>
    </dgm:pt>
    <dgm:pt modelId="{99AD7794-45CF-4F08-9002-DA2C5B2D49D7}" type="pres">
      <dgm:prSet presAssocID="{55B796EC-1B39-4DA5-ADB6-F6AE5788D1FA}" presName="sibTrans" presStyleLbl="sibTrans2D1" presStyleIdx="3" presStyleCnt="7"/>
      <dgm:spPr/>
      <dgm:t>
        <a:bodyPr/>
        <a:lstStyle/>
        <a:p>
          <a:endParaRPr lang="en-US"/>
        </a:p>
      </dgm:t>
    </dgm:pt>
    <dgm:pt modelId="{3B7F2925-CFE9-493B-933A-A76E3D27FA88}" type="pres">
      <dgm:prSet presAssocID="{55B796EC-1B39-4DA5-ADB6-F6AE5788D1FA}" presName="connectorText" presStyleLbl="sibTrans2D1" presStyleIdx="3" presStyleCnt="7"/>
      <dgm:spPr/>
      <dgm:t>
        <a:bodyPr/>
        <a:lstStyle/>
        <a:p>
          <a:endParaRPr lang="en-US"/>
        </a:p>
      </dgm:t>
    </dgm:pt>
    <dgm:pt modelId="{C3FBD514-9149-421D-B7C5-FC7A0D8769A4}" type="pres">
      <dgm:prSet presAssocID="{5D7982EA-9083-44F4-9FF9-B0EE4D5AFE04}" presName="node" presStyleLbl="node1" presStyleIdx="4" presStyleCnt="8">
        <dgm:presLayoutVars>
          <dgm:bulletEnabled val="1"/>
        </dgm:presLayoutVars>
      </dgm:prSet>
      <dgm:spPr/>
      <dgm:t>
        <a:bodyPr/>
        <a:lstStyle/>
        <a:p>
          <a:endParaRPr lang="en-US"/>
        </a:p>
      </dgm:t>
    </dgm:pt>
    <dgm:pt modelId="{64692DDE-6241-4F6B-AEED-54DA4BBC09AF}" type="pres">
      <dgm:prSet presAssocID="{CFD28082-4201-4FAD-B3AF-6D02B9B8C1AB}" presName="sibTrans" presStyleLbl="sibTrans2D1" presStyleIdx="4" presStyleCnt="7"/>
      <dgm:spPr/>
      <dgm:t>
        <a:bodyPr/>
        <a:lstStyle/>
        <a:p>
          <a:endParaRPr lang="en-US"/>
        </a:p>
      </dgm:t>
    </dgm:pt>
    <dgm:pt modelId="{E3539082-F809-4730-BF79-158604D8236B}" type="pres">
      <dgm:prSet presAssocID="{CFD28082-4201-4FAD-B3AF-6D02B9B8C1AB}" presName="connectorText" presStyleLbl="sibTrans2D1" presStyleIdx="4" presStyleCnt="7"/>
      <dgm:spPr/>
      <dgm:t>
        <a:bodyPr/>
        <a:lstStyle/>
        <a:p>
          <a:endParaRPr lang="en-US"/>
        </a:p>
      </dgm:t>
    </dgm:pt>
    <dgm:pt modelId="{E167800C-D531-4344-ACEB-65881D54E9BD}" type="pres">
      <dgm:prSet presAssocID="{60F0DA70-9B61-4A2D-88FF-3C099D77CF84}" presName="node" presStyleLbl="node1" presStyleIdx="5" presStyleCnt="8" custLinFactNeighborX="-2844" custLinFactNeighborY="7283">
        <dgm:presLayoutVars>
          <dgm:bulletEnabled val="1"/>
        </dgm:presLayoutVars>
      </dgm:prSet>
      <dgm:spPr/>
      <dgm:t>
        <a:bodyPr/>
        <a:lstStyle/>
        <a:p>
          <a:endParaRPr lang="en-US"/>
        </a:p>
      </dgm:t>
    </dgm:pt>
    <dgm:pt modelId="{BDBAF5E7-792E-4BF4-BDE4-F2EA217D77A0}" type="pres">
      <dgm:prSet presAssocID="{F202D47C-D3AD-453B-A9D6-1547EEDF4DBB}" presName="sibTrans" presStyleLbl="sibTrans2D1" presStyleIdx="5" presStyleCnt="7"/>
      <dgm:spPr/>
      <dgm:t>
        <a:bodyPr/>
        <a:lstStyle/>
        <a:p>
          <a:endParaRPr lang="en-US"/>
        </a:p>
      </dgm:t>
    </dgm:pt>
    <dgm:pt modelId="{FE16DBB1-3037-47A9-9B5E-4D2385E404A7}" type="pres">
      <dgm:prSet presAssocID="{F202D47C-D3AD-453B-A9D6-1547EEDF4DBB}" presName="connectorText" presStyleLbl="sibTrans2D1" presStyleIdx="5" presStyleCnt="7"/>
      <dgm:spPr/>
      <dgm:t>
        <a:bodyPr/>
        <a:lstStyle/>
        <a:p>
          <a:endParaRPr lang="en-US"/>
        </a:p>
      </dgm:t>
    </dgm:pt>
    <dgm:pt modelId="{0C397F8C-E421-4102-9044-99B173436FB4}" type="pres">
      <dgm:prSet presAssocID="{8A565C72-027D-4F49-9574-5F15A8513A3C}" presName="node" presStyleLbl="node1" presStyleIdx="6" presStyleCnt="8">
        <dgm:presLayoutVars>
          <dgm:bulletEnabled val="1"/>
        </dgm:presLayoutVars>
      </dgm:prSet>
      <dgm:spPr/>
      <dgm:t>
        <a:bodyPr/>
        <a:lstStyle/>
        <a:p>
          <a:endParaRPr lang="en-US"/>
        </a:p>
      </dgm:t>
    </dgm:pt>
    <dgm:pt modelId="{C19C8443-B817-49B0-97B3-E072F0D2C2BA}" type="pres">
      <dgm:prSet presAssocID="{638DCB93-C25A-4CF5-A3CE-F32E5B374BF2}" presName="sibTrans" presStyleLbl="sibTrans2D1" presStyleIdx="6" presStyleCnt="7"/>
      <dgm:spPr/>
      <dgm:t>
        <a:bodyPr/>
        <a:lstStyle/>
        <a:p>
          <a:endParaRPr lang="en-US"/>
        </a:p>
      </dgm:t>
    </dgm:pt>
    <dgm:pt modelId="{1606BE3E-DEBE-42B6-9483-5224047A8950}" type="pres">
      <dgm:prSet presAssocID="{638DCB93-C25A-4CF5-A3CE-F32E5B374BF2}" presName="connectorText" presStyleLbl="sibTrans2D1" presStyleIdx="6" presStyleCnt="7"/>
      <dgm:spPr/>
      <dgm:t>
        <a:bodyPr/>
        <a:lstStyle/>
        <a:p>
          <a:endParaRPr lang="en-US"/>
        </a:p>
      </dgm:t>
    </dgm:pt>
    <dgm:pt modelId="{AFC4969F-091E-47A9-8DCF-53D362826CD1}" type="pres">
      <dgm:prSet presAssocID="{0A0416C7-22C9-42E9-AD05-4018B7181793}" presName="node" presStyleLbl="node1" presStyleIdx="7" presStyleCnt="8">
        <dgm:presLayoutVars>
          <dgm:bulletEnabled val="1"/>
        </dgm:presLayoutVars>
      </dgm:prSet>
      <dgm:spPr/>
      <dgm:t>
        <a:bodyPr/>
        <a:lstStyle/>
        <a:p>
          <a:endParaRPr lang="en-US"/>
        </a:p>
      </dgm:t>
    </dgm:pt>
  </dgm:ptLst>
  <dgm:cxnLst>
    <dgm:cxn modelId="{5A70C082-14BE-430A-ACAF-56440B55041E}" srcId="{44E80B83-A13B-4345-9724-2D3A694CA742}" destId="{60F0DA70-9B61-4A2D-88FF-3C099D77CF84}" srcOrd="5" destOrd="0" parTransId="{2FCA10F5-5FE0-49CD-8787-333DDE8E9A26}" sibTransId="{F202D47C-D3AD-453B-A9D6-1547EEDF4DBB}"/>
    <dgm:cxn modelId="{8C11890F-1C54-4B16-B3AB-3A635DEAD7FC}" type="presOf" srcId="{638DCB93-C25A-4CF5-A3CE-F32E5B374BF2}" destId="{1606BE3E-DEBE-42B6-9483-5224047A8950}" srcOrd="1" destOrd="0" presId="urn:microsoft.com/office/officeart/2005/8/layout/process5"/>
    <dgm:cxn modelId="{B3033E91-4F85-4A5E-8F75-409FF5F17AC2}" type="presOf" srcId="{1D6A19CF-4C6E-4A6B-BF3A-4F470432A09B}" destId="{A40D770E-6E0F-4584-BD6D-7BEC3D9CAC69}" srcOrd="1" destOrd="0" presId="urn:microsoft.com/office/officeart/2005/8/layout/process5"/>
    <dgm:cxn modelId="{FAF2A842-9A43-4BC2-ABCC-63066C8558F2}" srcId="{44E80B83-A13B-4345-9724-2D3A694CA742}" destId="{8BB71AE5-733C-4E9B-9DAD-2FC176EB7309}" srcOrd="2" destOrd="0" parTransId="{2FB4BB5B-51FE-4C27-99D9-1FD5975A8062}" sibTransId="{D2AF6024-AE26-409D-85F9-64ECE908779E}"/>
    <dgm:cxn modelId="{D10CD9F9-0B56-45DD-A8D4-DAB50DC4703E}" type="presOf" srcId="{60F0DA70-9B61-4A2D-88FF-3C099D77CF84}" destId="{E167800C-D531-4344-ACEB-65881D54E9BD}" srcOrd="0" destOrd="0" presId="urn:microsoft.com/office/officeart/2005/8/layout/process5"/>
    <dgm:cxn modelId="{8118D353-98B6-4D13-AB60-D1777D5FED27}" type="presOf" srcId="{55B796EC-1B39-4DA5-ADB6-F6AE5788D1FA}" destId="{3B7F2925-CFE9-493B-933A-A76E3D27FA88}" srcOrd="1" destOrd="0" presId="urn:microsoft.com/office/officeart/2005/8/layout/process5"/>
    <dgm:cxn modelId="{00A6D221-1C0A-4009-89B2-98EA03C1C023}" type="presOf" srcId="{F202D47C-D3AD-453B-A9D6-1547EEDF4DBB}" destId="{BDBAF5E7-792E-4BF4-BDE4-F2EA217D77A0}" srcOrd="0" destOrd="0" presId="urn:microsoft.com/office/officeart/2005/8/layout/process5"/>
    <dgm:cxn modelId="{C42C80FB-EC93-4393-8B68-EE59C8D8E240}" type="presOf" srcId="{05D66508-1C77-426B-B5F4-1570D4E3DEC4}" destId="{172AC429-DDBA-4647-8BB7-C0B451ED2883}" srcOrd="0" destOrd="0" presId="urn:microsoft.com/office/officeart/2005/8/layout/process5"/>
    <dgm:cxn modelId="{259438AB-ABF8-402C-AA57-E446DBCB99E0}" type="presOf" srcId="{44E80B83-A13B-4345-9724-2D3A694CA742}" destId="{A3D7F9AE-9358-41B8-9214-5197669EFFDD}" srcOrd="0" destOrd="0" presId="urn:microsoft.com/office/officeart/2005/8/layout/process5"/>
    <dgm:cxn modelId="{21DA76A0-0AB6-4F49-AC30-CF148429C9B7}" type="presOf" srcId="{55B796EC-1B39-4DA5-ADB6-F6AE5788D1FA}" destId="{99AD7794-45CF-4F08-9002-DA2C5B2D49D7}" srcOrd="0" destOrd="0" presId="urn:microsoft.com/office/officeart/2005/8/layout/process5"/>
    <dgm:cxn modelId="{CDAF046D-E33D-426E-A72F-116599CFDFB1}" type="presOf" srcId="{8C693232-02D2-4863-9F68-02469C561696}" destId="{B017A08A-1C1D-4B44-9164-2F8E7ED7FE6B}" srcOrd="0" destOrd="0" presId="urn:microsoft.com/office/officeart/2005/8/layout/process5"/>
    <dgm:cxn modelId="{6A60039C-E28A-4F3D-B5AE-3E0BF780B8D6}" type="presOf" srcId="{5D7982EA-9083-44F4-9FF9-B0EE4D5AFE04}" destId="{C3FBD514-9149-421D-B7C5-FC7A0D8769A4}" srcOrd="0" destOrd="0" presId="urn:microsoft.com/office/officeart/2005/8/layout/process5"/>
    <dgm:cxn modelId="{9B48B573-38B8-4D65-B472-24CDDD19C5D6}" type="presOf" srcId="{8A565C72-027D-4F49-9574-5F15A8513A3C}" destId="{0C397F8C-E421-4102-9044-99B173436FB4}" srcOrd="0" destOrd="0" presId="urn:microsoft.com/office/officeart/2005/8/layout/process5"/>
    <dgm:cxn modelId="{C0106408-C9AB-44C9-B7AD-821969CAE768}" srcId="{44E80B83-A13B-4345-9724-2D3A694CA742}" destId="{18BDDB11-659F-44A5-9895-2AD550AC2824}" srcOrd="1" destOrd="0" parTransId="{D7DAD028-FE36-4CD7-AAF8-4CA420325F58}" sibTransId="{1D6A19CF-4C6E-4A6B-BF3A-4F470432A09B}"/>
    <dgm:cxn modelId="{8596B072-D6F6-468E-9E58-CA54581DAFAB}" srcId="{44E80B83-A13B-4345-9724-2D3A694CA742}" destId="{05D66508-1C77-426B-B5F4-1570D4E3DEC4}" srcOrd="3" destOrd="0" parTransId="{AC4E4FFC-C505-493A-A8FB-EB70F68130A7}" sibTransId="{55B796EC-1B39-4DA5-ADB6-F6AE5788D1FA}"/>
    <dgm:cxn modelId="{23A6BD81-7012-4C41-888E-9DB6B4431E31}" type="presOf" srcId="{D2AF6024-AE26-409D-85F9-64ECE908779E}" destId="{15EFE2C6-82CB-4AFE-9D51-583FD448EB3E}" srcOrd="0" destOrd="0" presId="urn:microsoft.com/office/officeart/2005/8/layout/process5"/>
    <dgm:cxn modelId="{883D7136-B045-41FE-A9E2-C026A247FE2E}" type="presOf" srcId="{18BDDB11-659F-44A5-9895-2AD550AC2824}" destId="{9F1B880C-5329-47C8-9F42-9D4196F17CCB}" srcOrd="0" destOrd="0" presId="urn:microsoft.com/office/officeart/2005/8/layout/process5"/>
    <dgm:cxn modelId="{9687CB91-1F79-4ECF-B495-FF5792727D83}" type="presOf" srcId="{CFD28082-4201-4FAD-B3AF-6D02B9B8C1AB}" destId="{E3539082-F809-4730-BF79-158604D8236B}" srcOrd="1" destOrd="0" presId="urn:microsoft.com/office/officeart/2005/8/layout/process5"/>
    <dgm:cxn modelId="{56B06F9E-14FA-4E00-9924-373E71E767AE}" type="presOf" srcId="{D2AF6024-AE26-409D-85F9-64ECE908779E}" destId="{464CEFBB-A59B-498F-B95C-28D088910271}" srcOrd="1" destOrd="0" presId="urn:microsoft.com/office/officeart/2005/8/layout/process5"/>
    <dgm:cxn modelId="{BC995413-571B-49E7-B528-254689652C16}" type="presOf" srcId="{8C693232-02D2-4863-9F68-02469C561696}" destId="{D0CA097A-7A54-4C07-8086-DB8939D7FB74}" srcOrd="1" destOrd="0" presId="urn:microsoft.com/office/officeart/2005/8/layout/process5"/>
    <dgm:cxn modelId="{6289A7B4-DD1E-4552-A1D4-6C558F7FBE02}" type="presOf" srcId="{C504340F-CF03-410E-BDC2-2BB85C7B0D30}" destId="{D8986687-7141-4C66-90BF-7CADC6C287E3}" srcOrd="0" destOrd="0" presId="urn:microsoft.com/office/officeart/2005/8/layout/process5"/>
    <dgm:cxn modelId="{898E1C0A-304E-4576-AC1D-001AAF2349B9}" srcId="{44E80B83-A13B-4345-9724-2D3A694CA742}" destId="{8A565C72-027D-4F49-9574-5F15A8513A3C}" srcOrd="6" destOrd="0" parTransId="{E5A1FACC-E1B7-4935-96D1-DDD59B566492}" sibTransId="{638DCB93-C25A-4CF5-A3CE-F32E5B374BF2}"/>
    <dgm:cxn modelId="{01DFCE16-34E1-42D5-853D-5BA9106F95BB}" type="presOf" srcId="{8BB71AE5-733C-4E9B-9DAD-2FC176EB7309}" destId="{861A8C51-9221-4807-AFBC-1951BB536D10}" srcOrd="0" destOrd="0" presId="urn:microsoft.com/office/officeart/2005/8/layout/process5"/>
    <dgm:cxn modelId="{61D87720-B11A-488D-B08B-B44DF93FA844}" type="presOf" srcId="{638DCB93-C25A-4CF5-A3CE-F32E5B374BF2}" destId="{C19C8443-B817-49B0-97B3-E072F0D2C2BA}" srcOrd="0" destOrd="0" presId="urn:microsoft.com/office/officeart/2005/8/layout/process5"/>
    <dgm:cxn modelId="{641F53F8-C939-47AE-9116-F5270CE5548E}" type="presOf" srcId="{1D6A19CF-4C6E-4A6B-BF3A-4F470432A09B}" destId="{AC3C245C-CDC2-41E3-935A-E7D19D059FC1}" srcOrd="0" destOrd="0" presId="urn:microsoft.com/office/officeart/2005/8/layout/process5"/>
    <dgm:cxn modelId="{D3D2E675-C0A4-4CE3-8DDD-08CFB5D8EFE3}" srcId="{44E80B83-A13B-4345-9724-2D3A694CA742}" destId="{0A0416C7-22C9-42E9-AD05-4018B7181793}" srcOrd="7" destOrd="0" parTransId="{61682DF6-EA8A-4062-AFD4-B928C00AB86B}" sibTransId="{BB25442A-7510-4F7E-BEE2-04FBE526B32D}"/>
    <dgm:cxn modelId="{26D0B742-99C5-4A91-A0DD-1246102801CB}" type="presOf" srcId="{CFD28082-4201-4FAD-B3AF-6D02B9B8C1AB}" destId="{64692DDE-6241-4F6B-AEED-54DA4BBC09AF}" srcOrd="0" destOrd="0" presId="urn:microsoft.com/office/officeart/2005/8/layout/process5"/>
    <dgm:cxn modelId="{FA9C8695-16B8-4171-BF88-FA06C3B6C009}" srcId="{44E80B83-A13B-4345-9724-2D3A694CA742}" destId="{C504340F-CF03-410E-BDC2-2BB85C7B0D30}" srcOrd="0" destOrd="0" parTransId="{1B849ADA-6673-4A15-B267-676854D1B4A6}" sibTransId="{8C693232-02D2-4863-9F68-02469C561696}"/>
    <dgm:cxn modelId="{4FC7101A-A73B-4D41-AC67-133289C63BCD}" type="presOf" srcId="{F202D47C-D3AD-453B-A9D6-1547EEDF4DBB}" destId="{FE16DBB1-3037-47A9-9B5E-4D2385E404A7}" srcOrd="1" destOrd="0" presId="urn:microsoft.com/office/officeart/2005/8/layout/process5"/>
    <dgm:cxn modelId="{F9B55EFC-8E5D-4F24-9170-44F071DCCD45}" type="presOf" srcId="{0A0416C7-22C9-42E9-AD05-4018B7181793}" destId="{AFC4969F-091E-47A9-8DCF-53D362826CD1}" srcOrd="0" destOrd="0" presId="urn:microsoft.com/office/officeart/2005/8/layout/process5"/>
    <dgm:cxn modelId="{B5DB32E7-F6EC-4A14-BF54-8015AC31166D}" srcId="{44E80B83-A13B-4345-9724-2D3A694CA742}" destId="{5D7982EA-9083-44F4-9FF9-B0EE4D5AFE04}" srcOrd="4" destOrd="0" parTransId="{F0B29108-6A5E-46EB-BDCC-BF1B71F7B2C2}" sibTransId="{CFD28082-4201-4FAD-B3AF-6D02B9B8C1AB}"/>
    <dgm:cxn modelId="{6D63A946-88CA-4C7E-88EA-8470B526AC78}" type="presParOf" srcId="{A3D7F9AE-9358-41B8-9214-5197669EFFDD}" destId="{D8986687-7141-4C66-90BF-7CADC6C287E3}" srcOrd="0" destOrd="0" presId="urn:microsoft.com/office/officeart/2005/8/layout/process5"/>
    <dgm:cxn modelId="{7669A3AD-070C-4DFC-BA0A-B14AD8E368B2}" type="presParOf" srcId="{A3D7F9AE-9358-41B8-9214-5197669EFFDD}" destId="{B017A08A-1C1D-4B44-9164-2F8E7ED7FE6B}" srcOrd="1" destOrd="0" presId="urn:microsoft.com/office/officeart/2005/8/layout/process5"/>
    <dgm:cxn modelId="{095BF008-B595-44DD-9068-7F5FD921FADD}" type="presParOf" srcId="{B017A08A-1C1D-4B44-9164-2F8E7ED7FE6B}" destId="{D0CA097A-7A54-4C07-8086-DB8939D7FB74}" srcOrd="0" destOrd="0" presId="urn:microsoft.com/office/officeart/2005/8/layout/process5"/>
    <dgm:cxn modelId="{CA86D320-2660-4A58-AD9E-CF9036CD50D6}" type="presParOf" srcId="{A3D7F9AE-9358-41B8-9214-5197669EFFDD}" destId="{9F1B880C-5329-47C8-9F42-9D4196F17CCB}" srcOrd="2" destOrd="0" presId="urn:microsoft.com/office/officeart/2005/8/layout/process5"/>
    <dgm:cxn modelId="{46289A05-4290-42E8-9DA4-DBDD72D51025}" type="presParOf" srcId="{A3D7F9AE-9358-41B8-9214-5197669EFFDD}" destId="{AC3C245C-CDC2-41E3-935A-E7D19D059FC1}" srcOrd="3" destOrd="0" presId="urn:microsoft.com/office/officeart/2005/8/layout/process5"/>
    <dgm:cxn modelId="{E8B7270A-4E7E-4538-A6A4-0A3B388312C3}" type="presParOf" srcId="{AC3C245C-CDC2-41E3-935A-E7D19D059FC1}" destId="{A40D770E-6E0F-4584-BD6D-7BEC3D9CAC69}" srcOrd="0" destOrd="0" presId="urn:microsoft.com/office/officeart/2005/8/layout/process5"/>
    <dgm:cxn modelId="{31895675-E773-461B-BBB2-DD9EA68840BA}" type="presParOf" srcId="{A3D7F9AE-9358-41B8-9214-5197669EFFDD}" destId="{861A8C51-9221-4807-AFBC-1951BB536D10}" srcOrd="4" destOrd="0" presId="urn:microsoft.com/office/officeart/2005/8/layout/process5"/>
    <dgm:cxn modelId="{56D7DF4B-51FB-4E20-B393-FFEC08B44553}" type="presParOf" srcId="{A3D7F9AE-9358-41B8-9214-5197669EFFDD}" destId="{15EFE2C6-82CB-4AFE-9D51-583FD448EB3E}" srcOrd="5" destOrd="0" presId="urn:microsoft.com/office/officeart/2005/8/layout/process5"/>
    <dgm:cxn modelId="{9E6CC946-45B8-4080-841B-54BE8E55DDF2}" type="presParOf" srcId="{15EFE2C6-82CB-4AFE-9D51-583FD448EB3E}" destId="{464CEFBB-A59B-498F-B95C-28D088910271}" srcOrd="0" destOrd="0" presId="urn:microsoft.com/office/officeart/2005/8/layout/process5"/>
    <dgm:cxn modelId="{2E7E5F28-D40F-4987-BE6E-FF9849C4E2BB}" type="presParOf" srcId="{A3D7F9AE-9358-41B8-9214-5197669EFFDD}" destId="{172AC429-DDBA-4647-8BB7-C0B451ED2883}" srcOrd="6" destOrd="0" presId="urn:microsoft.com/office/officeart/2005/8/layout/process5"/>
    <dgm:cxn modelId="{72E4676F-0582-4672-AD09-8AC7B7B130CC}" type="presParOf" srcId="{A3D7F9AE-9358-41B8-9214-5197669EFFDD}" destId="{99AD7794-45CF-4F08-9002-DA2C5B2D49D7}" srcOrd="7" destOrd="0" presId="urn:microsoft.com/office/officeart/2005/8/layout/process5"/>
    <dgm:cxn modelId="{FA4E7019-C221-404B-A35A-2E8BDF8D2359}" type="presParOf" srcId="{99AD7794-45CF-4F08-9002-DA2C5B2D49D7}" destId="{3B7F2925-CFE9-493B-933A-A76E3D27FA88}" srcOrd="0" destOrd="0" presId="urn:microsoft.com/office/officeart/2005/8/layout/process5"/>
    <dgm:cxn modelId="{3ABFEEA0-7FE5-4FE9-9F39-E775DDA40689}" type="presParOf" srcId="{A3D7F9AE-9358-41B8-9214-5197669EFFDD}" destId="{C3FBD514-9149-421D-B7C5-FC7A0D8769A4}" srcOrd="8" destOrd="0" presId="urn:microsoft.com/office/officeart/2005/8/layout/process5"/>
    <dgm:cxn modelId="{53DD5E45-D9CE-4560-A77B-1E1A048B9D93}" type="presParOf" srcId="{A3D7F9AE-9358-41B8-9214-5197669EFFDD}" destId="{64692DDE-6241-4F6B-AEED-54DA4BBC09AF}" srcOrd="9" destOrd="0" presId="urn:microsoft.com/office/officeart/2005/8/layout/process5"/>
    <dgm:cxn modelId="{44A37860-DA37-4A19-9F21-B708649BC731}" type="presParOf" srcId="{64692DDE-6241-4F6B-AEED-54DA4BBC09AF}" destId="{E3539082-F809-4730-BF79-158604D8236B}" srcOrd="0" destOrd="0" presId="urn:microsoft.com/office/officeart/2005/8/layout/process5"/>
    <dgm:cxn modelId="{465EBCFF-220A-4453-AB93-DF633F0F28C8}" type="presParOf" srcId="{A3D7F9AE-9358-41B8-9214-5197669EFFDD}" destId="{E167800C-D531-4344-ACEB-65881D54E9BD}" srcOrd="10" destOrd="0" presId="urn:microsoft.com/office/officeart/2005/8/layout/process5"/>
    <dgm:cxn modelId="{CB5BFC94-1E39-4E70-8159-18F98BC72B4D}" type="presParOf" srcId="{A3D7F9AE-9358-41B8-9214-5197669EFFDD}" destId="{BDBAF5E7-792E-4BF4-BDE4-F2EA217D77A0}" srcOrd="11" destOrd="0" presId="urn:microsoft.com/office/officeart/2005/8/layout/process5"/>
    <dgm:cxn modelId="{1A7D3426-CD1F-4E3E-A03F-52F45DF13A34}" type="presParOf" srcId="{BDBAF5E7-792E-4BF4-BDE4-F2EA217D77A0}" destId="{FE16DBB1-3037-47A9-9B5E-4D2385E404A7}" srcOrd="0" destOrd="0" presId="urn:microsoft.com/office/officeart/2005/8/layout/process5"/>
    <dgm:cxn modelId="{8F0582C5-01AF-46B2-B4AC-439139390047}" type="presParOf" srcId="{A3D7F9AE-9358-41B8-9214-5197669EFFDD}" destId="{0C397F8C-E421-4102-9044-99B173436FB4}" srcOrd="12" destOrd="0" presId="urn:microsoft.com/office/officeart/2005/8/layout/process5"/>
    <dgm:cxn modelId="{78B0E8A1-1FED-47F0-A09E-B4C19C0D21A0}" type="presParOf" srcId="{A3D7F9AE-9358-41B8-9214-5197669EFFDD}" destId="{C19C8443-B817-49B0-97B3-E072F0D2C2BA}" srcOrd="13" destOrd="0" presId="urn:microsoft.com/office/officeart/2005/8/layout/process5"/>
    <dgm:cxn modelId="{8AC81D5F-147A-42C5-A75F-867195E25782}" type="presParOf" srcId="{C19C8443-B817-49B0-97B3-E072F0D2C2BA}" destId="{1606BE3E-DEBE-42B6-9483-5224047A8950}" srcOrd="0" destOrd="0" presId="urn:microsoft.com/office/officeart/2005/8/layout/process5"/>
    <dgm:cxn modelId="{CE920CE9-6694-428B-81A6-93E9D8828328}" type="presParOf" srcId="{A3D7F9AE-9358-41B8-9214-5197669EFFDD}" destId="{AFC4969F-091E-47A9-8DCF-53D362826CD1}" srcOrd="14"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EAA7A1FD-352F-4930-8F01-575AFDD97BEB}" type="datetime8">
              <a:rPr lang="en-US"/>
              <a:pPr/>
              <a:t>1/19/2009 9:22 AM</a:t>
            </a:fld>
            <a:endParaRPr lang="en-US"/>
          </a:p>
        </p:txBody>
      </p:sp>
      <p:sp>
        <p:nvSpPr>
          <p:cNvPr id="19460" name="Rectangle 4"/>
          <p:cNvSpPr>
            <a:spLocks noGrp="1" noChangeArrowheads="1"/>
          </p:cNvSpPr>
          <p:nvPr>
            <p:ph type="ftr" sz="quarter" idx="2"/>
          </p:nvPr>
        </p:nvSpPr>
        <p:spPr bwMode="auto">
          <a:xfrm>
            <a:off x="0" y="8523288"/>
            <a:ext cx="6184900" cy="620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latin typeface="Segoe" pitchFamily="34" charset="0"/>
                <a:cs typeface="Arial" charset="0"/>
              </a:defRPr>
            </a:lvl1pPr>
          </a:lstStyle>
          <a:p>
            <a:pPr>
              <a:defRPr/>
            </a:pPr>
            <a:r>
              <a:rPr lang="en-US"/>
              <a:t>Microsoft Confidential - FTE only - not for customer use</a:t>
            </a:r>
          </a:p>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CC2F963-E1E7-490F-8D37-9DF375D38C8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261F04B5-CAAA-4188-97CF-37847FF1268F}" type="datetime8">
              <a:rPr lang="en-US"/>
              <a:pPr/>
              <a:t>1/19/2009 9:22 AM</a:t>
            </a:fld>
            <a:endParaRPr lang="en-US"/>
          </a:p>
        </p:txBody>
      </p:sp>
      <p:sp>
        <p:nvSpPr>
          <p:cNvPr id="37892"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523288"/>
            <a:ext cx="5959475" cy="619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a:latin typeface="Segoe" pitchFamily="34" charset="0"/>
                <a:cs typeface="Arial" charset="0"/>
              </a:defRPr>
            </a:lvl1pPr>
          </a:lstStyle>
          <a:p>
            <a:pPr>
              <a:defRPr/>
            </a:pPr>
            <a:r>
              <a:rPr lang="en-US"/>
              <a:t>Microsoft Confidential - FTE only - not for customer use</a:t>
            </a:r>
          </a:p>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FB83D244-46AB-4AF7-B62F-9A7843C4A814}"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lnSpc>
        <a:spcPct val="90000"/>
      </a:lnSpc>
      <a:spcBef>
        <a:spcPct val="20000"/>
      </a:spcBef>
      <a:spcAft>
        <a:spcPct val="0"/>
      </a:spcAft>
      <a:defRPr sz="1000" kern="1200">
        <a:solidFill>
          <a:schemeClr val="tx1"/>
        </a:solidFill>
        <a:latin typeface="Segoe" pitchFamily="34" charset="0"/>
        <a:ea typeface="+mn-ea"/>
        <a:cs typeface="+mn-cs"/>
      </a:defRPr>
    </a:lvl1pPr>
    <a:lvl2pPr marL="198438" indent="-195263"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813" indent="-204788"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138" indent="-185738"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350" indent="-174625" algn="l" rtl="0" eaLnBrk="0" fontAlgn="base" hangingPunct="0">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4192588" y="455613"/>
            <a:ext cx="2541587" cy="1906587"/>
          </a:xfrm>
          <a:ln/>
        </p:spPr>
      </p:sp>
      <p:sp>
        <p:nvSpPr>
          <p:cNvPr id="121859" name="Rectangle 3"/>
          <p:cNvSpPr>
            <a:spLocks noGrp="1" noChangeArrowheads="1"/>
          </p:cNvSpPr>
          <p:nvPr>
            <p:ph type="body" idx="1"/>
          </p:nvPr>
        </p:nvSpPr>
        <p:spPr>
          <a:xfrm>
            <a:off x="457200" y="2527300"/>
            <a:ext cx="5981700" cy="5986463"/>
          </a:xfrm>
          <a:noFill/>
          <a:ln/>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5296"/>
          <p:cNvSpPr>
            <a:spLocks noGrp="1" noRot="1" noChangeAspect="1" noTextEdit="1"/>
          </p:cNvSpPr>
          <p:nvPr>
            <p:ph type="sldImg"/>
          </p:nvPr>
        </p:nvSpPr>
        <p:spPr>
          <a:ln cap="flat">
            <a:headEnd type="none" w="med" len="med"/>
            <a:tailEnd type="none" w="med" len="med"/>
          </a:ln>
        </p:spPr>
      </p:sp>
      <p:sp>
        <p:nvSpPr>
          <p:cNvPr id="53250"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53251"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BB273ED0-08D4-45F1-8358-0A253BCFFAD5}" type="slidenum">
              <a:rPr lang="en-US" sz="1200"/>
              <a:pPr algn="r"/>
              <a:t>16</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5296"/>
          <p:cNvSpPr>
            <a:spLocks noGrp="1" noRot="1" noChangeAspect="1" noTextEdit="1"/>
          </p:cNvSpPr>
          <p:nvPr>
            <p:ph type="sldImg"/>
          </p:nvPr>
        </p:nvSpPr>
        <p:spPr>
          <a:ln cap="flat">
            <a:headEnd type="none" w="med" len="med"/>
            <a:tailEnd type="none" w="med" len="med"/>
          </a:ln>
        </p:spPr>
      </p:sp>
      <p:sp>
        <p:nvSpPr>
          <p:cNvPr id="55298"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55299"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866FAE53-917B-42F7-936A-AC2B756B6E2A}" type="slidenum">
              <a:rPr lang="en-US" sz="1200"/>
              <a:pPr algn="r"/>
              <a:t>17</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10:06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defTabSz="914235">
              <a:spcBef>
                <a:spcPct val="0"/>
              </a:spcBef>
              <a:defRPr/>
            </a:pPr>
            <a:endParaRPr lang="en-US" dirty="0" smtClean="0"/>
          </a:p>
        </p:txBody>
      </p:sp>
      <p:sp>
        <p:nvSpPr>
          <p:cNvPr id="72708" name="TextBox 3"/>
          <p:cNvSpPr txBox="1">
            <a:spLocks noGrp="1"/>
          </p:cNvSpPr>
          <p:nvPr/>
        </p:nvSpPr>
        <p:spPr bwMode="auto">
          <a:xfrm>
            <a:off x="3884028" y="8684928"/>
            <a:ext cx="2972421" cy="457513"/>
          </a:xfrm>
          <a:prstGeom prst="rect">
            <a:avLst/>
          </a:prstGeom>
          <a:noFill/>
          <a:ln w="9525" algn="ctr">
            <a:noFill/>
            <a:miter lim="800000"/>
            <a:headEnd/>
            <a:tailEnd/>
          </a:ln>
        </p:spPr>
        <p:txBody>
          <a:bodyPr lIns="91425" tIns="45713" rIns="91425" bIns="45713" anchor="b"/>
          <a:lstStyle/>
          <a:p>
            <a:pPr algn="r"/>
            <a:fld id="{8A480FCE-683E-418E-AEA1-FA16B6D284C2}" type="slidenum">
              <a:rPr lang="en-US" sz="1200"/>
              <a:pPr algn="r"/>
              <a:t>22</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1/19/2009 10:06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4192588" y="455613"/>
            <a:ext cx="2541587" cy="1906587"/>
          </a:xfrm>
          <a:ln/>
        </p:spPr>
      </p:sp>
      <p:sp>
        <p:nvSpPr>
          <p:cNvPr id="123907" name="Rectangle 3"/>
          <p:cNvSpPr>
            <a:spLocks noGrp="1" noChangeArrowheads="1"/>
          </p:cNvSpPr>
          <p:nvPr>
            <p:ph type="body" idx="1"/>
          </p:nvPr>
        </p:nvSpPr>
        <p:spPr>
          <a:xfrm>
            <a:off x="457200" y="2527300"/>
            <a:ext cx="5981700" cy="5986463"/>
          </a:xfrm>
          <a:noFill/>
          <a:ln/>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55296"/>
          <p:cNvSpPr>
            <a:spLocks noGrp="1" noRot="1" noChangeAspect="1" noTextEdit="1"/>
          </p:cNvSpPr>
          <p:nvPr>
            <p:ph type="sldImg"/>
          </p:nvPr>
        </p:nvSpPr>
        <p:spPr>
          <a:ln cap="flat">
            <a:headEnd type="none" w="med" len="med"/>
            <a:tailEnd type="none" w="med" len="med"/>
          </a:ln>
        </p:spPr>
      </p:sp>
      <p:sp>
        <p:nvSpPr>
          <p:cNvPr id="51202"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51203"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B29B1EDD-408C-4044-B35F-F95A8EE11923}" type="slidenum">
              <a:rPr lang="en-US" sz="1200"/>
              <a:pPr algn="r"/>
              <a:t>27</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5296"/>
          <p:cNvSpPr>
            <a:spLocks noGrp="1" noRot="1" noChangeAspect="1" noTextEdit="1"/>
          </p:cNvSpPr>
          <p:nvPr>
            <p:ph type="sldImg"/>
          </p:nvPr>
        </p:nvSpPr>
        <p:spPr>
          <a:ln cap="flat">
            <a:headEnd type="none" w="med" len="med"/>
            <a:tailEnd type="none" w="med" len="med"/>
          </a:ln>
        </p:spPr>
      </p:sp>
      <p:sp>
        <p:nvSpPr>
          <p:cNvPr id="67586"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67587"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80C5CD49-1261-4B43-A529-F511202A192F}" type="slidenum">
              <a:rPr lang="en-US" sz="1200"/>
              <a:pPr algn="r"/>
              <a:t>28</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xfrm>
            <a:off x="414338" y="3798888"/>
            <a:ext cx="6021387" cy="228600"/>
          </a:xfrm>
          <a:noFill/>
          <a:ln/>
        </p:spPr>
        <p:txBody>
          <a:bodyPr/>
          <a:lstStyle/>
          <a:p>
            <a:pPr eaLnBrk="1" hangingPunct="1"/>
            <a:endParaRPr lang="en-US" smtClean="0"/>
          </a:p>
        </p:txBody>
      </p:sp>
      <p:sp>
        <p:nvSpPr>
          <p:cNvPr id="76803" name="Slide Number Placeholder 3"/>
          <p:cNvSpPr>
            <a:spLocks noGrp="1"/>
          </p:cNvSpPr>
          <p:nvPr>
            <p:ph type="sldNum" sz="quarter" idx="5"/>
          </p:nvPr>
        </p:nvSpPr>
        <p:spPr>
          <a:noFill/>
        </p:spPr>
        <p:txBody>
          <a:bodyPr/>
          <a:lstStyle/>
          <a:p>
            <a:fld id="{28E295E5-AFD2-4000-956F-55BF86DC376C}" type="slidenum">
              <a:rPr lang="en-US"/>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xfrm>
            <a:off x="414338" y="3798888"/>
            <a:ext cx="6021387" cy="230832"/>
          </a:xfrm>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endParaRPr lang="en-US"/>
          </a:p>
        </p:txBody>
      </p:sp>
      <p:sp>
        <p:nvSpPr>
          <p:cNvPr id="49155" name="Rectangle 2"/>
          <p:cNvSpPr>
            <a:spLocks noGrp="1" noRot="1" noChangeAspect="1" noChangeArrowheads="1" noTextEdit="1"/>
          </p:cNvSpPr>
          <p:nvPr>
            <p:ph type="sldImg"/>
          </p:nvPr>
        </p:nvSpPr>
        <p:spPr>
          <a:xfrm>
            <a:off x="1143000" y="684213"/>
            <a:ext cx="4573588" cy="3430587"/>
          </a:xfrm>
          <a:ln/>
        </p:spPr>
      </p:sp>
      <p:sp>
        <p:nvSpPr>
          <p:cNvPr id="49156" name="Rectangle 3"/>
          <p:cNvSpPr>
            <a:spLocks noGrp="1" noChangeArrowheads="1"/>
          </p:cNvSpPr>
          <p:nvPr>
            <p:ph type="body" idx="1"/>
          </p:nvPr>
        </p:nvSpPr>
        <p:spPr>
          <a:xfrm>
            <a:off x="685800" y="4343519"/>
            <a:ext cx="5486400" cy="230832"/>
          </a:xfrm>
          <a:noFill/>
          <a:ln/>
        </p:spPr>
        <p:txBody>
          <a:bodyPr/>
          <a:lstStyle/>
          <a:p>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endParaRPr lang="en-US" dirty="0" smtClean="0"/>
          </a:p>
        </p:txBody>
      </p:sp>
      <p:sp>
        <p:nvSpPr>
          <p:cNvPr id="72708" name="TextBox 3"/>
          <p:cNvSpPr txBox="1">
            <a:spLocks noGrp="1"/>
          </p:cNvSpPr>
          <p:nvPr/>
        </p:nvSpPr>
        <p:spPr bwMode="auto">
          <a:xfrm>
            <a:off x="3884028" y="8684927"/>
            <a:ext cx="2972421" cy="457513"/>
          </a:xfrm>
          <a:prstGeom prst="rect">
            <a:avLst/>
          </a:prstGeom>
          <a:noFill/>
          <a:ln w="9525" algn="ctr">
            <a:noFill/>
            <a:miter lim="800000"/>
            <a:headEnd/>
            <a:tailEnd/>
          </a:ln>
        </p:spPr>
        <p:txBody>
          <a:bodyPr lIns="91858" tIns="45930" rIns="91858" bIns="45930" anchor="b"/>
          <a:lstStyle/>
          <a:p>
            <a:pPr algn="r"/>
            <a:fld id="{8A480FCE-683E-418E-AEA1-FA16B6D284C2}" type="slidenum">
              <a:rPr lang="en-US" sz="1200"/>
              <a:pPr algn="r"/>
              <a:t>39</a:t>
            </a:fld>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55296"/>
          <p:cNvSpPr>
            <a:spLocks noGrp="1" noRot="1" noChangeAspect="1" noTextEdit="1"/>
          </p:cNvSpPr>
          <p:nvPr>
            <p:ph type="sldImg"/>
          </p:nvPr>
        </p:nvSpPr>
        <p:spPr>
          <a:ln cap="flat">
            <a:headEnd type="none" w="med" len="med"/>
            <a:tailEnd type="none" w="med" len="med"/>
          </a:ln>
        </p:spPr>
      </p:sp>
      <p:sp>
        <p:nvSpPr>
          <p:cNvPr id="64514"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64515"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EBFBE7A0-1B51-41B0-BF80-AC01DE4D3099}" type="slidenum">
              <a:rPr lang="en-US" sz="1200"/>
              <a:pPr algn="r"/>
              <a:t>47</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1E138-DFA8-46A1-B856-7371F4A80788}"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pPr eaLnBrk="1" hangingPunct="1">
              <a:spcBef>
                <a:spcPct val="0"/>
              </a:spcBef>
            </a:pPr>
            <a:endParaRPr lang="en-US" dirty="0" smtClean="0"/>
          </a:p>
        </p:txBody>
      </p:sp>
      <p:sp>
        <p:nvSpPr>
          <p:cNvPr id="72708" name="TextBox 3"/>
          <p:cNvSpPr txBox="1">
            <a:spLocks noGrp="1"/>
          </p:cNvSpPr>
          <p:nvPr/>
        </p:nvSpPr>
        <p:spPr bwMode="auto">
          <a:xfrm>
            <a:off x="3884028" y="8684928"/>
            <a:ext cx="2972421" cy="457513"/>
          </a:xfrm>
          <a:prstGeom prst="rect">
            <a:avLst/>
          </a:prstGeom>
          <a:noFill/>
          <a:ln w="9525" algn="ctr">
            <a:noFill/>
            <a:miter lim="800000"/>
            <a:headEnd/>
            <a:tailEnd/>
          </a:ln>
        </p:spPr>
        <p:txBody>
          <a:bodyPr lIns="91425" tIns="45713" rIns="91425" bIns="45713" anchor="b"/>
          <a:lstStyle/>
          <a:p>
            <a:pPr algn="r"/>
            <a:fld id="{8A480FCE-683E-418E-AEA1-FA16B6D284C2}" type="slidenum">
              <a:rPr lang="en-US" sz="1200"/>
              <a:pPr algn="r"/>
              <a:t>7</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5296"/>
          <p:cNvSpPr>
            <a:spLocks noGrp="1" noRot="1" noChangeAspect="1" noTextEdit="1"/>
          </p:cNvSpPr>
          <p:nvPr>
            <p:ph type="sldImg"/>
          </p:nvPr>
        </p:nvSpPr>
        <p:spPr>
          <a:ln cap="flat">
            <a:headEnd type="none" w="med" len="med"/>
            <a:tailEnd type="none" w="med" len="med"/>
          </a:ln>
        </p:spPr>
      </p:sp>
      <p:sp>
        <p:nvSpPr>
          <p:cNvPr id="81922" name="Rectangle 55297"/>
          <p:cNvSpPr>
            <a:spLocks noGrp="1"/>
          </p:cNvSpPr>
          <p:nvPr>
            <p:ph type="body" idx="1"/>
          </p:nvPr>
        </p:nvSpPr>
        <p:spPr>
          <a:noFill/>
          <a:ln/>
        </p:spPr>
        <p:txBody>
          <a:bodyPr/>
          <a:lstStyle/>
          <a:p>
            <a:pPr eaLnBrk="1" hangingPunct="1">
              <a:spcBef>
                <a:spcPct val="0"/>
              </a:spcBef>
            </a:pPr>
            <a:endParaRPr lang="en-US" smtClean="0">
              <a:latin typeface="Calibri" pitchFamily="34" charset="0"/>
            </a:endParaRPr>
          </a:p>
        </p:txBody>
      </p:sp>
      <p:sp>
        <p:nvSpPr>
          <p:cNvPr id="81923"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FFE90547-FAF9-454B-B8F1-CEB44C1B2FE4}" type="slidenum">
              <a:rPr lang="en-US" sz="1200"/>
              <a:pPr algn="r"/>
              <a:t>57</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4192588" y="455613"/>
            <a:ext cx="2541587" cy="1906587"/>
          </a:xfrm>
          <a:ln/>
        </p:spPr>
      </p:sp>
      <p:sp>
        <p:nvSpPr>
          <p:cNvPr id="112643" name="Rectangle 3"/>
          <p:cNvSpPr>
            <a:spLocks noGrp="1" noChangeArrowheads="1"/>
          </p:cNvSpPr>
          <p:nvPr>
            <p:ph type="body" idx="1"/>
          </p:nvPr>
        </p:nvSpPr>
        <p:spPr>
          <a:xfrm>
            <a:off x="457200" y="2527300"/>
            <a:ext cx="5981700" cy="5986463"/>
          </a:xfrm>
          <a:noFill/>
          <a:ln/>
        </p:spPr>
        <p:txBody>
          <a:bodyPr/>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5296"/>
          <p:cNvSpPr>
            <a:spLocks noGrp="1" noRot="1" noChangeAspect="1" noTextEdit="1"/>
          </p:cNvSpPr>
          <p:nvPr>
            <p:ph type="sldImg"/>
          </p:nvPr>
        </p:nvSpPr>
        <p:spPr>
          <a:noFill/>
          <a:ln w="9525" cap="flat">
            <a:headEnd type="none" w="med" len="med"/>
            <a:tailEnd type="none" w="med" len="med"/>
          </a:ln>
        </p:spPr>
      </p:sp>
      <p:sp>
        <p:nvSpPr>
          <p:cNvPr id="72707" name="Rectangle 55297"/>
          <p:cNvSpPr>
            <a:spLocks noGrp="1"/>
          </p:cNvSpPr>
          <p:nvPr>
            <p:ph type="body" idx="1"/>
          </p:nvPr>
        </p:nvSpPr>
        <p:spPr bwMode="auto">
          <a:noFill/>
        </p:spPr>
        <p:txBody>
          <a:bodyPr/>
          <a:lstStyle/>
          <a:p>
            <a:endParaRPr lang="en-US" dirty="0" smtClean="0"/>
          </a:p>
        </p:txBody>
      </p:sp>
      <p:sp>
        <p:nvSpPr>
          <p:cNvPr id="72708" name="TextBox 3"/>
          <p:cNvSpPr txBox="1">
            <a:spLocks noGrp="1"/>
          </p:cNvSpPr>
          <p:nvPr/>
        </p:nvSpPr>
        <p:spPr bwMode="auto">
          <a:xfrm>
            <a:off x="3884028" y="8684928"/>
            <a:ext cx="2972421" cy="457513"/>
          </a:xfrm>
          <a:prstGeom prst="rect">
            <a:avLst/>
          </a:prstGeom>
          <a:noFill/>
          <a:ln w="9525" algn="ctr">
            <a:noFill/>
            <a:miter lim="800000"/>
            <a:headEnd/>
            <a:tailEnd/>
          </a:ln>
        </p:spPr>
        <p:txBody>
          <a:bodyPr lIns="91425" tIns="45713" rIns="91425" bIns="45713" anchor="b"/>
          <a:lstStyle/>
          <a:p>
            <a:pPr algn="r"/>
            <a:fld id="{8A480FCE-683E-418E-AEA1-FA16B6D284C2}" type="slidenum">
              <a:rPr lang="en-US" sz="1200"/>
              <a:pPr algn="r"/>
              <a:t>12</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81000" y="1884363"/>
            <a:ext cx="8180388" cy="1336675"/>
          </a:xfrm>
        </p:spPr>
        <p:txBody>
          <a:bodyPr anchor="ctr"/>
          <a:lstStyle>
            <a:lvl1pPr>
              <a:defRPr sz="4800">
                <a:solidFill>
                  <a:schemeClr val="hlink"/>
                </a:solidFill>
              </a:defRPr>
            </a:lvl1pPr>
          </a:lstStyle>
          <a:p>
            <a:r>
              <a:rPr lang="en-US"/>
              <a:t>Click to edit Master title style</a:t>
            </a:r>
          </a:p>
        </p:txBody>
      </p:sp>
      <p:sp>
        <p:nvSpPr>
          <p:cNvPr id="108547" name="Rectangle 3"/>
          <p:cNvSpPr>
            <a:spLocks noGrp="1" noChangeArrowheads="1"/>
          </p:cNvSpPr>
          <p:nvPr>
            <p:ph type="subTitle" idx="1"/>
          </p:nvPr>
        </p:nvSpPr>
        <p:spPr>
          <a:xfrm>
            <a:off x="514350" y="3962400"/>
            <a:ext cx="6400800" cy="1752600"/>
          </a:xfrm>
        </p:spPr>
        <p:txBody>
          <a:bodyPr/>
          <a:lstStyle>
            <a:lvl1pPr marL="0" indent="0">
              <a:buFontTx/>
              <a:buNone/>
              <a:defRPr/>
            </a:lvl1pPr>
          </a:lstStyle>
          <a:p>
            <a:r>
              <a:rPr lang="en-US"/>
              <a:t>Click to edit Master subtitle style</a:t>
            </a:r>
          </a:p>
        </p:txBody>
      </p:sp>
      <p:sp>
        <p:nvSpPr>
          <p:cNvPr id="108548" name="Line 4"/>
          <p:cNvSpPr>
            <a:spLocks noChangeShapeType="1"/>
          </p:cNvSpPr>
          <p:nvPr/>
        </p:nvSpPr>
        <p:spPr bwMode="auto">
          <a:xfrm>
            <a:off x="1588" y="6480175"/>
            <a:ext cx="9142412" cy="0"/>
          </a:xfrm>
          <a:prstGeom prst="line">
            <a:avLst/>
          </a:prstGeom>
          <a:noFill/>
          <a:ln w="6350">
            <a:solidFill>
              <a:schemeClr val="bg1"/>
            </a:solidFill>
            <a:round/>
            <a:headEnd/>
            <a:tailEnd/>
          </a:ln>
          <a:effectLst/>
        </p:spPr>
        <p:txBody>
          <a:bodyPr/>
          <a:lstStyle/>
          <a:p>
            <a:endParaRPr lang="en-US"/>
          </a:p>
        </p:txBody>
      </p:sp>
      <p:sp>
        <p:nvSpPr>
          <p:cNvPr id="108549" name="Line 5"/>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endParaRPr lang="en-US"/>
          </a:p>
        </p:txBody>
      </p:sp>
      <p:sp>
        <p:nvSpPr>
          <p:cNvPr id="108550" name="Line 6"/>
          <p:cNvSpPr>
            <a:spLocks noChangeShapeType="1"/>
          </p:cNvSpPr>
          <p:nvPr/>
        </p:nvSpPr>
        <p:spPr bwMode="auto">
          <a:xfrm>
            <a:off x="-4763" y="6391275"/>
            <a:ext cx="9148763" cy="0"/>
          </a:xfrm>
          <a:prstGeom prst="line">
            <a:avLst/>
          </a:prstGeom>
          <a:noFill/>
          <a:ln w="12700">
            <a:solidFill>
              <a:srgbClr val="FFCC00"/>
            </a:solidFill>
            <a:round/>
            <a:headEnd/>
            <a:tailEnd/>
          </a:ln>
          <a:effectLst/>
        </p:spPr>
        <p:txBody>
          <a:bodyPr/>
          <a:lstStyle/>
          <a:p>
            <a:endParaRPr lang="en-US"/>
          </a:p>
        </p:txBody>
      </p:sp>
      <p:pic>
        <p:nvPicPr>
          <p:cNvPr id="108551" name="Picture 7" descr="TechNet_rgb"/>
          <p:cNvPicPr>
            <a:picLocks noChangeAspect="1" noChangeArrowheads="1"/>
          </p:cNvPicPr>
          <p:nvPr/>
        </p:nvPicPr>
        <p:blipFill>
          <a:blip r:embed="rId3"/>
          <a:srcRect/>
          <a:stretch>
            <a:fillRect/>
          </a:stretch>
        </p:blipFill>
        <p:spPr bwMode="auto">
          <a:xfrm>
            <a:off x="7312025" y="6616700"/>
            <a:ext cx="1554163" cy="1555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6575" y="127000"/>
            <a:ext cx="2257425" cy="3714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27000"/>
            <a:ext cx="6624637" cy="3714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538"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063" y="1581150"/>
            <a:ext cx="430212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bwMode="auto">
          <a:xfrm>
            <a:off x="109538" y="1581150"/>
            <a:ext cx="8756650" cy="2260600"/>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3" name="Line 3"/>
          <p:cNvSpPr>
            <a:spLocks noChangeShapeType="1"/>
          </p:cNvSpPr>
          <p:nvPr/>
        </p:nvSpPr>
        <p:spPr bwMode="auto">
          <a:xfrm>
            <a:off x="0" y="6854825"/>
            <a:ext cx="9144000" cy="0"/>
          </a:xfrm>
          <a:prstGeom prst="line">
            <a:avLst/>
          </a:prstGeom>
          <a:noFill/>
          <a:ln w="6350">
            <a:solidFill>
              <a:schemeClr val="bg1"/>
            </a:solidFill>
            <a:round/>
            <a:headEnd/>
            <a:tailEnd/>
          </a:ln>
          <a:effectLst/>
        </p:spPr>
        <p:txBody>
          <a:bodyPr/>
          <a:lstStyle/>
          <a:p>
            <a:endParaRPr lang="en-US"/>
          </a:p>
        </p:txBody>
      </p:sp>
      <p:grpSp>
        <p:nvGrpSpPr>
          <p:cNvPr id="107524" name="Group 4"/>
          <p:cNvGrpSpPr>
            <a:grpSpLocks/>
          </p:cNvGrpSpPr>
          <p:nvPr/>
        </p:nvGrpSpPr>
        <p:grpSpPr bwMode="auto">
          <a:xfrm>
            <a:off x="-4763" y="6372225"/>
            <a:ext cx="9148763" cy="400050"/>
            <a:chOff x="-3" y="4014"/>
            <a:chExt cx="5763" cy="252"/>
          </a:xfrm>
        </p:grpSpPr>
        <p:sp>
          <p:nvSpPr>
            <p:cNvPr id="107525" name="Line 5"/>
            <p:cNvSpPr>
              <a:spLocks noChangeShapeType="1"/>
            </p:cNvSpPr>
            <p:nvPr userDrawn="1"/>
          </p:nvSpPr>
          <p:spPr bwMode="auto">
            <a:xfrm>
              <a:off x="1" y="4082"/>
              <a:ext cx="5759" cy="0"/>
            </a:xfrm>
            <a:prstGeom prst="line">
              <a:avLst/>
            </a:prstGeom>
            <a:noFill/>
            <a:ln w="6350">
              <a:solidFill>
                <a:schemeClr val="bg1"/>
              </a:solidFill>
              <a:round/>
              <a:headEnd/>
              <a:tailEnd/>
            </a:ln>
            <a:effectLst/>
          </p:spPr>
          <p:txBody>
            <a:bodyPr/>
            <a:lstStyle/>
            <a:p>
              <a:endParaRPr lang="en-US"/>
            </a:p>
          </p:txBody>
        </p:sp>
        <p:sp>
          <p:nvSpPr>
            <p:cNvPr id="107526" name="Line 6"/>
            <p:cNvSpPr>
              <a:spLocks noChangeShapeType="1"/>
            </p:cNvSpPr>
            <p:nvPr userDrawn="1"/>
          </p:nvSpPr>
          <p:spPr bwMode="auto">
            <a:xfrm>
              <a:off x="-3" y="4014"/>
              <a:ext cx="5763" cy="0"/>
            </a:xfrm>
            <a:prstGeom prst="line">
              <a:avLst/>
            </a:prstGeom>
            <a:noFill/>
            <a:ln w="12700">
              <a:solidFill>
                <a:srgbClr val="FFCC00"/>
              </a:solidFill>
              <a:round/>
              <a:headEnd/>
              <a:tailEnd/>
            </a:ln>
            <a:effectLst/>
          </p:spPr>
          <p:txBody>
            <a:bodyPr/>
            <a:lstStyle/>
            <a:p>
              <a:endParaRPr lang="en-US"/>
            </a:p>
          </p:txBody>
        </p:sp>
        <p:pic>
          <p:nvPicPr>
            <p:cNvPr id="107527" name="Picture 7" descr="TechNet_rgb"/>
            <p:cNvPicPr>
              <a:picLocks noChangeAspect="1" noChangeArrowheads="1"/>
            </p:cNvPicPr>
            <p:nvPr userDrawn="1"/>
          </p:nvPicPr>
          <p:blipFill>
            <a:blip r:embed="rId15"/>
            <a:srcRect/>
            <a:stretch>
              <a:fillRect/>
            </a:stretch>
          </p:blipFill>
          <p:spPr bwMode="auto">
            <a:xfrm>
              <a:off x="4606" y="4168"/>
              <a:ext cx="979" cy="98"/>
            </a:xfrm>
            <a:prstGeom prst="rect">
              <a:avLst/>
            </a:prstGeom>
            <a:noFill/>
          </p:spPr>
        </p:pic>
      </p:grpSp>
      <p:sp>
        <p:nvSpPr>
          <p:cNvPr id="107528" name="Rectangle 8"/>
          <p:cNvSpPr>
            <a:spLocks noGrp="1" noChangeArrowheads="1"/>
          </p:cNvSpPr>
          <p:nvPr>
            <p:ph type="title"/>
          </p:nvPr>
        </p:nvSpPr>
        <p:spPr bwMode="auto">
          <a:xfrm>
            <a:off x="127000" y="127000"/>
            <a:ext cx="9017000" cy="661988"/>
          </a:xfrm>
          <a:prstGeom prst="rect">
            <a:avLst/>
          </a:prstGeom>
          <a:noFill/>
          <a:ln w="9525">
            <a:noFill/>
            <a:miter lim="800000"/>
            <a:headEnd/>
            <a:tailEnd/>
          </a:ln>
          <a:effectLst/>
        </p:spPr>
        <p:txBody>
          <a:bodyPr vert="horz" wrap="square" lIns="91428" tIns="45715" rIns="91428" bIns="45715" numCol="1" anchor="t"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6" r:id="rId12"/>
  </p:sldLayoutIdLst>
  <p:transition/>
  <p:timing>
    <p:tnLst>
      <p:par>
        <p:cTn id="1" dur="indefinite" restart="never" nodeType="tmRoot"/>
      </p:par>
    </p:tnLst>
  </p:timing>
  <p:txStyles>
    <p:titleStyle>
      <a:lvl1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fontAlgn="base">
        <a:lnSpc>
          <a:spcPct val="85000"/>
        </a:lnSpc>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rgbClr val="FFCC00"/>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FFCC00"/>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FFCC00"/>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CC00"/>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22.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audio" Target="../media/audio6.wav"/><Relationship Id="rId11" Type="http://schemas.openxmlformats.org/officeDocument/2006/relationships/image" Target="../media/image21.png"/><Relationship Id="rId5" Type="http://schemas.openxmlformats.org/officeDocument/2006/relationships/audio" Target="../media/audio5.wav"/><Relationship Id="rId10" Type="http://schemas.openxmlformats.org/officeDocument/2006/relationships/image" Target="../media/image20.png"/><Relationship Id="rId4" Type="http://schemas.openxmlformats.org/officeDocument/2006/relationships/audio" Target="../media/audio4.wav"/><Relationship Id="rId9"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12.jpe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 Id="rId9" Type="http://schemas.openxmlformats.org/officeDocument/2006/relationships/image" Target="../media/image27.w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image" Target="../media/image33.emf"/><Relationship Id="rId10" Type="http://schemas.openxmlformats.org/officeDocument/2006/relationships/oleObject" Target="../embeddings/oleObject7.bin"/><Relationship Id="rId4" Type="http://schemas.openxmlformats.org/officeDocument/2006/relationships/oleObject" Target="../embeddings/oleObject3.bin"/><Relationship Id="rId9"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7.jpeg"/><Relationship Id="rId7" Type="http://schemas.openxmlformats.org/officeDocument/2006/relationships/diagramQuickStyle" Target="../diagrams/quickStyle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8.jpeg"/><Relationship Id="rId9"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psytechnics.com/site/sections/news/2007/2007_03_06.php" TargetMode="External"/><Relationship Id="rId2" Type="http://schemas.openxmlformats.org/officeDocument/2006/relationships/hyperlink" Target="http://www.microsoft.com/technet/network/qos/default.mspx" TargetMode="External"/><Relationship Id="rId1" Type="http://schemas.openxmlformats.org/officeDocument/2006/relationships/slideLayout" Target="../slideLayouts/slideLayout2.xml"/><Relationship Id="rId4" Type="http://schemas.openxmlformats.org/officeDocument/2006/relationships/hyperlink" Target="http://www.microsoft.com/uc/default.mspx"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TechNet_Present_rev"/>
          <p:cNvPicPr>
            <a:picLocks noChangeAspect="1" noChangeArrowheads="1"/>
          </p:cNvPicPr>
          <p:nvPr/>
        </p:nvPicPr>
        <p:blipFill>
          <a:blip r:embed="rId3"/>
          <a:srcRect/>
          <a:stretch>
            <a:fillRect/>
          </a:stretch>
        </p:blipFill>
        <p:spPr bwMode="auto">
          <a:xfrm>
            <a:off x="727075" y="1733550"/>
            <a:ext cx="7581900" cy="207962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553998"/>
          </a:xfrm>
        </p:spPr>
        <p:txBody>
          <a:bodyPr/>
          <a:lstStyle/>
          <a:p>
            <a:pPr lvl="0"/>
            <a:r>
              <a:rPr lang="zh-TW" altLang="en-US" sz="4000" dirty="0"/>
              <a:t>確保高品質使用經驗 </a:t>
            </a:r>
            <a:r>
              <a:rPr sz="4000"/>
              <a:t>(QoE)</a:t>
            </a:r>
            <a:endParaRPr lang="en-US" sz="4000" dirty="0"/>
          </a:p>
        </p:txBody>
      </p:sp>
      <p:pic>
        <p:nvPicPr>
          <p:cNvPr id="8" name="Picture 6" descr="3 part security oval"/>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53986" y="1416051"/>
            <a:ext cx="8422872" cy="5213350"/>
          </a:xfrm>
          <a:prstGeom prst="rect">
            <a:avLst/>
          </a:prstGeom>
          <a:noFill/>
        </p:spPr>
      </p:pic>
      <p:sp>
        <p:nvSpPr>
          <p:cNvPr id="10" name="Rectangle 9"/>
          <p:cNvSpPr>
            <a:spLocks noChangeArrowheads="1"/>
          </p:cNvSpPr>
          <p:nvPr/>
        </p:nvSpPr>
        <p:spPr bwMode="auto">
          <a:xfrm>
            <a:off x="1193366" y="2576946"/>
            <a:ext cx="3950138" cy="480131"/>
          </a:xfrm>
          <a:prstGeom prst="rect">
            <a:avLst/>
          </a:prstGeom>
          <a:noFill/>
          <a:ln w="9525" algn="ctr">
            <a:noFill/>
            <a:miter lim="800000"/>
            <a:headEnd/>
            <a:tailEnd/>
          </a:ln>
          <a:effectLst/>
        </p:spPr>
        <p:txBody>
          <a:bodyPr wrap="squar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rPr>
              <a:t>設計適合 </a:t>
            </a:r>
            <a:r>
              <a:rPr lang="en-US" sz="2800" dirty="0" smtClean="0">
                <a:solidFill>
                  <a:schemeClr val="tx1"/>
                </a:solidFill>
                <a:effectLst>
                  <a:outerShdw blurRad="38100" dist="38100" dir="2700000" algn="tl">
                    <a:srgbClr val="000000"/>
                  </a:outerShdw>
                </a:effectLst>
              </a:rPr>
              <a:t>IP</a:t>
            </a:r>
            <a:r>
              <a:rPr lang="zh-TW" altLang="en-US" sz="2800" dirty="0" smtClean="0">
                <a:solidFill>
                  <a:schemeClr val="tx1"/>
                </a:solidFill>
                <a:effectLst>
                  <a:outerShdw blurRad="38100" dist="38100" dir="2700000" algn="tl">
                    <a:srgbClr val="000000"/>
                  </a:outerShdw>
                </a:effectLst>
              </a:rPr>
              <a:t> 之媒體平台</a:t>
            </a:r>
            <a:endParaRPr lang="en-US" sz="2800" dirty="0" smtClean="0">
              <a:solidFill>
                <a:schemeClr val="tx1"/>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針對 </a:t>
            </a:r>
            <a:r>
              <a:rPr altLang="zh-TW" smtClean="0"/>
              <a:t>Internet </a:t>
            </a:r>
            <a:r>
              <a:rPr lang="zh-TW" altLang="en-US" dirty="0" smtClean="0"/>
              <a:t>設計</a:t>
            </a:r>
            <a:endParaRPr lang="en-US" dirty="0"/>
          </a:p>
        </p:txBody>
      </p:sp>
      <p:sp>
        <p:nvSpPr>
          <p:cNvPr id="3" name="Content Placeholder 2"/>
          <p:cNvSpPr>
            <a:spLocks noGrp="1"/>
          </p:cNvSpPr>
          <p:nvPr>
            <p:ph idx="1"/>
          </p:nvPr>
        </p:nvSpPr>
        <p:spPr>
          <a:xfrm>
            <a:off x="381000" y="1412875"/>
            <a:ext cx="8382000" cy="4284250"/>
          </a:xfrm>
        </p:spPr>
        <p:txBody>
          <a:bodyPr/>
          <a:lstStyle/>
          <a:p>
            <a:r>
              <a:rPr lang="zh-TW" altLang="en-US" dirty="0" smtClean="0"/>
              <a:t>面臨之挑戰</a:t>
            </a:r>
            <a:r>
              <a:rPr lang="en-US" dirty="0" smtClean="0"/>
              <a:t> </a:t>
            </a:r>
          </a:p>
          <a:p>
            <a:pPr lvl="1"/>
            <a:r>
              <a:rPr lang="zh-TW" altLang="en-US" dirty="0" smtClean="0"/>
              <a:t>遺失</a:t>
            </a:r>
            <a:r>
              <a:rPr lang="en-US" dirty="0" smtClean="0"/>
              <a:t>, </a:t>
            </a:r>
            <a:r>
              <a:rPr lang="zh-TW" altLang="en-US" dirty="0" smtClean="0"/>
              <a:t>抖動</a:t>
            </a:r>
            <a:r>
              <a:rPr lang="en-US" dirty="0" smtClean="0"/>
              <a:t>, </a:t>
            </a:r>
            <a:r>
              <a:rPr lang="zh-TW" altLang="en-US" dirty="0" smtClean="0"/>
              <a:t>延遲</a:t>
            </a:r>
            <a:r>
              <a:rPr lang="en-US" dirty="0" smtClean="0"/>
              <a:t>, </a:t>
            </a:r>
            <a:r>
              <a:rPr lang="zh-TW" altLang="en-US" dirty="0" smtClean="0"/>
              <a:t>連線</a:t>
            </a:r>
            <a:r>
              <a:rPr lang="en-US" dirty="0" smtClean="0"/>
              <a:t>, </a:t>
            </a:r>
            <a:r>
              <a:rPr lang="zh-TW" altLang="en-US" dirty="0" smtClean="0"/>
              <a:t>安全性</a:t>
            </a:r>
            <a:r>
              <a:rPr lang="en-US" dirty="0" smtClean="0"/>
              <a:t>,</a:t>
            </a:r>
            <a:r>
              <a:rPr lang="zh-TW" altLang="en-US" dirty="0" smtClean="0"/>
              <a:t> 等等</a:t>
            </a:r>
            <a:r>
              <a:rPr lang="en-US" altLang="zh-TW" dirty="0" smtClean="0"/>
              <a:t>..</a:t>
            </a:r>
            <a:r>
              <a:rPr lang="en-US" dirty="0" smtClean="0"/>
              <a:t>.</a:t>
            </a:r>
          </a:p>
          <a:p>
            <a:pPr lvl="1"/>
            <a:r>
              <a:rPr lang="zh-TW" altLang="en-US" dirty="0" smtClean="0"/>
              <a:t>管理者無法掌控所有點對點網路</a:t>
            </a:r>
            <a:endParaRPr lang="en-US" dirty="0" smtClean="0"/>
          </a:p>
          <a:p>
            <a:r>
              <a:rPr lang="zh-TW" altLang="en-US" dirty="0" smtClean="0"/>
              <a:t>解決方案</a:t>
            </a:r>
            <a:endParaRPr lang="en-US" dirty="0" smtClean="0"/>
          </a:p>
          <a:p>
            <a:pPr lvl="1"/>
            <a:r>
              <a:rPr lang="zh-TW" altLang="en-US" dirty="0" smtClean="0"/>
              <a:t>運用先進軟體打造智慧型端點</a:t>
            </a:r>
            <a:endParaRPr lang="en-US" dirty="0" smtClean="0"/>
          </a:p>
          <a:p>
            <a:r>
              <a:rPr lang="zh-TW" altLang="en-US" dirty="0" smtClean="0"/>
              <a:t>效益</a:t>
            </a:r>
            <a:endParaRPr lang="en-US" dirty="0" smtClean="0"/>
          </a:p>
          <a:p>
            <a:pPr lvl="1"/>
            <a:r>
              <a:rPr lang="zh-TW" altLang="en-US" dirty="0" smtClean="0"/>
              <a:t>允許新的使用情境如行動工作者</a:t>
            </a:r>
            <a:r>
              <a:rPr lang="en-US" dirty="0" smtClean="0"/>
              <a:t>, </a:t>
            </a:r>
            <a:r>
              <a:rPr lang="zh-TW" altLang="en-US" dirty="0" smtClean="0"/>
              <a:t>跨公司使用</a:t>
            </a:r>
            <a:endParaRPr lang="en-US" dirty="0" smtClean="0"/>
          </a:p>
          <a:p>
            <a:pPr lvl="1"/>
            <a:r>
              <a:rPr lang="zh-TW" altLang="en-US" dirty="0" smtClean="0"/>
              <a:t>如果一個解決方案能在 </a:t>
            </a:r>
            <a:r>
              <a:rPr lang="en-US" altLang="zh-TW" dirty="0" smtClean="0"/>
              <a:t>Internet</a:t>
            </a:r>
            <a:r>
              <a:rPr lang="zh-TW" altLang="en-US" dirty="0" smtClean="0"/>
              <a:t> 上使用</a:t>
            </a:r>
            <a:r>
              <a:rPr lang="en-US" dirty="0" smtClean="0"/>
              <a:t>, </a:t>
            </a:r>
            <a:r>
              <a:rPr lang="zh-TW" altLang="en-US" dirty="0" smtClean="0"/>
              <a:t>那麼一定可以用於 </a:t>
            </a:r>
            <a:r>
              <a:rPr lang="en-US" altLang="zh-TW" dirty="0" smtClean="0"/>
              <a:t>Intranet</a:t>
            </a: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dirty="0" smtClean="0"/>
              <a:t>傳統 </a:t>
            </a:r>
            <a:r>
              <a:rPr lang="en-US" dirty="0" smtClean="0"/>
              <a:t>VoIP</a:t>
            </a:r>
            <a:r>
              <a:rPr lang="zh-TW" altLang="en-US" dirty="0" smtClean="0"/>
              <a:t> 的限制</a:t>
            </a:r>
            <a:endParaRPr lang="en-US" dirty="0"/>
          </a:p>
        </p:txBody>
      </p:sp>
      <p:sp>
        <p:nvSpPr>
          <p:cNvPr id="5" name="Content Placeholder 4"/>
          <p:cNvSpPr>
            <a:spLocks noGrp="1"/>
          </p:cNvSpPr>
          <p:nvPr>
            <p:ph idx="1"/>
          </p:nvPr>
        </p:nvSpPr>
        <p:spPr>
          <a:xfrm>
            <a:off x="381000" y="1412875"/>
            <a:ext cx="8382000" cy="3761019"/>
          </a:xfrm>
        </p:spPr>
        <p:txBody>
          <a:bodyPr/>
          <a:lstStyle/>
          <a:p>
            <a:r>
              <a:rPr lang="zh-TW" altLang="en-US" dirty="0" smtClean="0"/>
              <a:t>傳統</a:t>
            </a:r>
            <a:r>
              <a:rPr lang="en-US" dirty="0" smtClean="0"/>
              <a:t> IP </a:t>
            </a:r>
            <a:r>
              <a:rPr lang="zh-TW" altLang="en-US" dirty="0" smtClean="0"/>
              <a:t>電話不是針對</a:t>
            </a:r>
            <a:r>
              <a:rPr lang="en-US" dirty="0" smtClean="0"/>
              <a:t> IP </a:t>
            </a:r>
            <a:r>
              <a:rPr lang="zh-TW" altLang="en-US" dirty="0" smtClean="0"/>
              <a:t>網路設計</a:t>
            </a:r>
            <a:endParaRPr lang="en-US" dirty="0" smtClean="0"/>
          </a:p>
          <a:p>
            <a:pPr lvl="1"/>
            <a:r>
              <a:rPr lang="en-US" dirty="0" smtClean="0"/>
              <a:t>Circuit switched </a:t>
            </a:r>
            <a:r>
              <a:rPr lang="zh-TW" altLang="en-US" dirty="0" smtClean="0"/>
              <a:t>傳輸技術</a:t>
            </a:r>
            <a:endParaRPr lang="en-US" dirty="0" smtClean="0"/>
          </a:p>
          <a:p>
            <a:pPr lvl="1"/>
            <a:r>
              <a:rPr lang="zh-TW" altLang="en-US" dirty="0" smtClean="0"/>
              <a:t>脆弱的編碼器</a:t>
            </a:r>
            <a:r>
              <a:rPr lang="en-US" dirty="0" smtClean="0"/>
              <a:t>, </a:t>
            </a:r>
            <a:r>
              <a:rPr lang="zh-TW" altLang="en-US" dirty="0" smtClean="0"/>
              <a:t>對網路狀況非常敏感</a:t>
            </a:r>
            <a:endParaRPr lang="en-US" dirty="0" smtClean="0"/>
          </a:p>
          <a:p>
            <a:pPr lvl="2"/>
            <a:r>
              <a:rPr lang="en-US" dirty="0" smtClean="0"/>
              <a:t>“</a:t>
            </a:r>
            <a:r>
              <a:rPr lang="zh-TW" altLang="en-US" dirty="0" smtClean="0"/>
              <a:t>被認為是收費水準的 </a:t>
            </a:r>
            <a:r>
              <a:rPr lang="en-US" altLang="zh-TW" dirty="0" smtClean="0"/>
              <a:t>G.711, </a:t>
            </a:r>
            <a:r>
              <a:rPr lang="zh-TW" altLang="en-US" dirty="0" smtClean="0"/>
              <a:t>即使</a:t>
            </a:r>
            <a:r>
              <a:rPr lang="en-US" dirty="0" smtClean="0"/>
              <a:t>1% </a:t>
            </a:r>
            <a:r>
              <a:rPr lang="zh-TW" altLang="en-US" dirty="0" smtClean="0"/>
              <a:t>遺失也可以嚴重造成使用者經驗的降低</a:t>
            </a:r>
            <a:r>
              <a:rPr lang="en-US" altLang="zh-TW" sz="1200" dirty="0" smtClean="0"/>
              <a:t>1</a:t>
            </a:r>
            <a:endParaRPr lang="en-US" sz="1200" dirty="0" smtClean="0"/>
          </a:p>
          <a:p>
            <a:pPr lvl="2"/>
            <a:r>
              <a:rPr lang="en-US" dirty="0" smtClean="0"/>
              <a:t>“</a:t>
            </a:r>
            <a:r>
              <a:rPr lang="zh-TW" altLang="en-US" dirty="0" smtClean="0"/>
              <a:t>預設的 </a:t>
            </a:r>
            <a:r>
              <a:rPr lang="en-US" dirty="0" smtClean="0"/>
              <a:t>G.729 </a:t>
            </a:r>
            <a:r>
              <a:rPr lang="zh-TW" altLang="en-US" dirty="0" smtClean="0"/>
              <a:t>編碼器要求封包遺失至少要低於 </a:t>
            </a:r>
            <a:r>
              <a:rPr lang="en-US" altLang="zh-TW" dirty="0" smtClean="0"/>
              <a:t>1% </a:t>
            </a:r>
            <a:r>
              <a:rPr lang="zh-TW" altLang="en-US" dirty="0" smtClean="0"/>
              <a:t>以避免音訊的錯誤</a:t>
            </a:r>
            <a:r>
              <a:rPr lang="en-US" dirty="0" smtClean="0"/>
              <a:t>”</a:t>
            </a:r>
            <a:r>
              <a:rPr lang="en-US" sz="900" dirty="0" smtClean="0"/>
              <a:t>2</a:t>
            </a:r>
          </a:p>
          <a:p>
            <a:pPr lvl="1"/>
            <a:r>
              <a:rPr lang="zh-TW" altLang="en-US" dirty="0" smtClean="0"/>
              <a:t>需要藉由網路工程及設備投資改善整體成效</a:t>
            </a:r>
            <a:endParaRPr lang="en-US" dirty="0" smtClean="0"/>
          </a:p>
        </p:txBody>
      </p:sp>
      <p:sp>
        <p:nvSpPr>
          <p:cNvPr id="7" name="Rectangle 6"/>
          <p:cNvSpPr/>
          <p:nvPr/>
        </p:nvSpPr>
        <p:spPr>
          <a:xfrm>
            <a:off x="381000" y="5693601"/>
            <a:ext cx="5307894" cy="461665"/>
          </a:xfrm>
          <a:prstGeom prst="rect">
            <a:avLst/>
          </a:prstGeom>
        </p:spPr>
        <p:txBody>
          <a:bodyPr wrap="square">
            <a:spAutoFit/>
          </a:bodyPr>
          <a:lstStyle/>
          <a:p>
            <a:r>
              <a:rPr lang="en-US" sz="1200" dirty="0" smtClean="0">
                <a:solidFill>
                  <a:schemeClr val="tx1"/>
                </a:solidFill>
                <a:latin typeface="+mj-lt"/>
              </a:rPr>
              <a:t>1 - Intel:  Overcoming Barriers to High-Quality Voice over IP Deployments</a:t>
            </a:r>
          </a:p>
          <a:p>
            <a:r>
              <a:rPr lang="en-US" sz="1200" dirty="0" smtClean="0">
                <a:solidFill>
                  <a:schemeClr val="tx1"/>
                </a:solidFill>
                <a:latin typeface="+mj-lt"/>
              </a:rPr>
              <a:t>2 - Cisco:  Quality of service for Voice over IP</a:t>
            </a:r>
            <a:endParaRPr lang="en-US" sz="120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微軟媒體平台</a:t>
            </a:r>
            <a:endParaRPr lang="en-US" dirty="0"/>
          </a:p>
        </p:txBody>
      </p:sp>
      <p:sp>
        <p:nvSpPr>
          <p:cNvPr id="3" name="Content Placeholder 2"/>
          <p:cNvSpPr>
            <a:spLocks noGrp="1"/>
          </p:cNvSpPr>
          <p:nvPr>
            <p:ph idx="1"/>
          </p:nvPr>
        </p:nvSpPr>
        <p:spPr>
          <a:xfrm>
            <a:off x="381000" y="1030103"/>
            <a:ext cx="8382000" cy="5336835"/>
          </a:xfrm>
        </p:spPr>
        <p:txBody>
          <a:bodyPr/>
          <a:lstStyle/>
          <a:p>
            <a:r>
              <a:rPr lang="zh-TW" altLang="en-US" sz="2400" dirty="0" smtClean="0"/>
              <a:t>強化之</a:t>
            </a:r>
            <a:r>
              <a:rPr lang="en-US" altLang="zh-CN" sz="2400" dirty="0" smtClean="0"/>
              <a:t> audio/video </a:t>
            </a:r>
            <a:r>
              <a:rPr lang="zh-TW" altLang="en-US" sz="2400" dirty="0" smtClean="0"/>
              <a:t>處理</a:t>
            </a:r>
            <a:endParaRPr lang="en-US" altLang="zh-CN" sz="2400" dirty="0" smtClean="0"/>
          </a:p>
          <a:p>
            <a:pPr lvl="1"/>
            <a:r>
              <a:rPr lang="en-US" sz="2400" dirty="0" smtClean="0"/>
              <a:t>Forward error correction and error concealment</a:t>
            </a:r>
          </a:p>
          <a:p>
            <a:pPr lvl="1"/>
            <a:r>
              <a:rPr lang="en-US" sz="2400" dirty="0" smtClean="0"/>
              <a:t>Time-warping jitter buffer control</a:t>
            </a:r>
          </a:p>
          <a:p>
            <a:pPr lvl="1"/>
            <a:r>
              <a:rPr lang="en-US" sz="2400" dirty="0" smtClean="0"/>
              <a:t>Dynamic Adaptation to real-time network conditions</a:t>
            </a:r>
            <a:endParaRPr lang="en-US" altLang="zh-CN" sz="2400" dirty="0" smtClean="0"/>
          </a:p>
          <a:p>
            <a:r>
              <a:rPr lang="zh-TW" altLang="en-US" sz="2400" dirty="0" smtClean="0"/>
              <a:t>最佳化封包內的音訊</a:t>
            </a:r>
            <a:endParaRPr lang="en-US" altLang="zh-CN" sz="2400" dirty="0" smtClean="0"/>
          </a:p>
          <a:p>
            <a:pPr lvl="1"/>
            <a:r>
              <a:rPr lang="en-US" altLang="zh-CN" sz="2400" dirty="0" smtClean="0"/>
              <a:t>Noise suppression</a:t>
            </a:r>
          </a:p>
          <a:p>
            <a:pPr lvl="1"/>
            <a:r>
              <a:rPr lang="en-US" altLang="zh-CN" sz="2400" dirty="0" smtClean="0"/>
              <a:t>Automatic gain control</a:t>
            </a:r>
          </a:p>
          <a:p>
            <a:pPr lvl="1"/>
            <a:r>
              <a:rPr lang="en-US" altLang="zh-CN" sz="2400" dirty="0" smtClean="0"/>
              <a:t>Acoustic echo cancellation</a:t>
            </a:r>
          </a:p>
          <a:p>
            <a:r>
              <a:rPr lang="zh-TW" altLang="en-US" sz="2400" dirty="0" smtClean="0"/>
              <a:t>先進的網路層</a:t>
            </a:r>
            <a:endParaRPr lang="en-US" altLang="zh-CN" sz="2400" dirty="0" smtClean="0"/>
          </a:p>
          <a:p>
            <a:pPr lvl="1"/>
            <a:r>
              <a:rPr lang="en-US" sz="2400" dirty="0" smtClean="0"/>
              <a:t>NAT/Firewall traversal</a:t>
            </a:r>
          </a:p>
          <a:p>
            <a:pPr lvl="1"/>
            <a:r>
              <a:rPr lang="en-US" sz="2400" dirty="0" smtClean="0"/>
              <a:t>Secure RTP</a:t>
            </a:r>
          </a:p>
          <a:p>
            <a:r>
              <a:rPr lang="zh-TW" altLang="en-US" sz="2400" dirty="0" smtClean="0"/>
              <a:t>測量及回報使用者經驗</a:t>
            </a:r>
            <a:endParaRPr lang="en-US" sz="2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對抗封包遺失</a:t>
            </a:r>
            <a:endParaRPr lang="en-US" dirty="0"/>
          </a:p>
        </p:txBody>
      </p:sp>
      <p:graphicFrame>
        <p:nvGraphicFramePr>
          <p:cNvPr id="161794" name="Object 2"/>
          <p:cNvGraphicFramePr>
            <a:graphicFrameLocks noChangeAspect="1"/>
          </p:cNvGraphicFramePr>
          <p:nvPr/>
        </p:nvGraphicFramePr>
        <p:xfrm>
          <a:off x="922421" y="1020243"/>
          <a:ext cx="1051611" cy="848592"/>
        </p:xfrm>
        <a:graphic>
          <a:graphicData uri="http://schemas.openxmlformats.org/presentationml/2006/ole">
            <p:oleObj spid="_x0000_s126978" name="Visio" r:id="rId4" imgW="829710" imgH="670704" progId="Visio.Drawing.11">
              <p:embed/>
            </p:oleObj>
          </a:graphicData>
        </a:graphic>
      </p:graphicFrame>
      <p:graphicFrame>
        <p:nvGraphicFramePr>
          <p:cNvPr id="161795" name="Object 3"/>
          <p:cNvGraphicFramePr>
            <a:graphicFrameLocks noChangeAspect="1"/>
          </p:cNvGraphicFramePr>
          <p:nvPr/>
        </p:nvGraphicFramePr>
        <p:xfrm>
          <a:off x="7260875" y="1020243"/>
          <a:ext cx="1051611" cy="848592"/>
        </p:xfrm>
        <a:graphic>
          <a:graphicData uri="http://schemas.openxmlformats.org/presentationml/2006/ole">
            <p:oleObj spid="_x0000_s126979" name="Visio" r:id="rId5" imgW="829703" imgH="670594" progId="Visio.Drawing.11">
              <p:embed/>
            </p:oleObj>
          </a:graphicData>
        </a:graphic>
      </p:graphicFrame>
      <p:cxnSp>
        <p:nvCxnSpPr>
          <p:cNvPr id="7" name="Straight Arrow Connector 6"/>
          <p:cNvCxnSpPr/>
          <p:nvPr/>
        </p:nvCxnSpPr>
        <p:spPr>
          <a:xfrm>
            <a:off x="2292687" y="1342361"/>
            <a:ext cx="4724400" cy="1588"/>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09922" y="965091"/>
            <a:ext cx="1454565" cy="369332"/>
          </a:xfrm>
          <a:prstGeom prst="rect">
            <a:avLst/>
          </a:prstGeom>
          <a:noFill/>
        </p:spPr>
        <p:txBody>
          <a:bodyPr wrap="none" rtlCol="0">
            <a:spAutoFit/>
          </a:bodyPr>
          <a:lstStyle/>
          <a:p>
            <a:r>
              <a:rPr lang="en-US" dirty="0" smtClean="0">
                <a:solidFill>
                  <a:srgbClr val="FFC000"/>
                </a:solidFill>
              </a:rPr>
              <a:t>RTP / RTCP</a:t>
            </a:r>
          </a:p>
        </p:txBody>
      </p:sp>
      <p:sp>
        <p:nvSpPr>
          <p:cNvPr id="11" name="TextBox 10"/>
          <p:cNvSpPr txBox="1"/>
          <p:nvPr/>
        </p:nvSpPr>
        <p:spPr>
          <a:xfrm>
            <a:off x="595505" y="456008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1</a:t>
            </a:r>
          </a:p>
        </p:txBody>
      </p:sp>
      <p:sp>
        <p:nvSpPr>
          <p:cNvPr id="12" name="TextBox 11"/>
          <p:cNvSpPr txBox="1"/>
          <p:nvPr/>
        </p:nvSpPr>
        <p:spPr>
          <a:xfrm>
            <a:off x="1205105" y="456305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13" name="TextBox 12"/>
          <p:cNvSpPr txBox="1"/>
          <p:nvPr/>
        </p:nvSpPr>
        <p:spPr>
          <a:xfrm>
            <a:off x="1814705" y="456305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3</a:t>
            </a:r>
          </a:p>
        </p:txBody>
      </p:sp>
      <p:sp>
        <p:nvSpPr>
          <p:cNvPr id="14" name="TextBox 13"/>
          <p:cNvSpPr txBox="1"/>
          <p:nvPr/>
        </p:nvSpPr>
        <p:spPr>
          <a:xfrm>
            <a:off x="2424305" y="456305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04" name="TextBox 103"/>
          <p:cNvSpPr txBox="1"/>
          <p:nvPr/>
        </p:nvSpPr>
        <p:spPr>
          <a:xfrm>
            <a:off x="3033905" y="456305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5</a:t>
            </a:r>
          </a:p>
        </p:txBody>
      </p:sp>
      <p:grpSp>
        <p:nvGrpSpPr>
          <p:cNvPr id="3" name="Group 209"/>
          <p:cNvGrpSpPr/>
          <p:nvPr/>
        </p:nvGrpSpPr>
        <p:grpSpPr>
          <a:xfrm>
            <a:off x="598968" y="5093478"/>
            <a:ext cx="2667000" cy="1169736"/>
            <a:chOff x="609600" y="5465618"/>
            <a:chExt cx="2667000" cy="1169736"/>
          </a:xfrm>
        </p:grpSpPr>
        <p:sp>
          <p:nvSpPr>
            <p:cNvPr id="15" name="TextBox 14"/>
            <p:cNvSpPr txBox="1"/>
            <p:nvPr/>
          </p:nvSpPr>
          <p:spPr>
            <a:xfrm>
              <a:off x="6096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1</a:t>
              </a:r>
            </a:p>
          </p:txBody>
        </p:sp>
        <p:sp>
          <p:nvSpPr>
            <p:cNvPr id="16" name="TextBox 15"/>
            <p:cNvSpPr txBox="1"/>
            <p:nvPr/>
          </p:nvSpPr>
          <p:spPr>
            <a:xfrm>
              <a:off x="9144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17" name="TextBox 16"/>
            <p:cNvSpPr txBox="1"/>
            <p:nvPr/>
          </p:nvSpPr>
          <p:spPr>
            <a:xfrm>
              <a:off x="16002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3</a:t>
              </a:r>
            </a:p>
          </p:txBody>
        </p:sp>
        <p:sp>
          <p:nvSpPr>
            <p:cNvPr id="18" name="TextBox 17"/>
            <p:cNvSpPr txBox="1"/>
            <p:nvPr/>
          </p:nvSpPr>
          <p:spPr>
            <a:xfrm>
              <a:off x="22860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9" name="TextBox 18"/>
            <p:cNvSpPr txBox="1"/>
            <p:nvPr/>
          </p:nvSpPr>
          <p:spPr>
            <a:xfrm>
              <a:off x="12954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20" name="TextBox 19"/>
            <p:cNvSpPr txBox="1"/>
            <p:nvPr/>
          </p:nvSpPr>
          <p:spPr>
            <a:xfrm>
              <a:off x="19812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3</a:t>
              </a:r>
            </a:p>
          </p:txBody>
        </p:sp>
        <p:sp>
          <p:nvSpPr>
            <p:cNvPr id="27" name="Down Arrow 26"/>
            <p:cNvSpPr/>
            <p:nvPr/>
          </p:nvSpPr>
          <p:spPr bwMode="auto">
            <a:xfrm>
              <a:off x="1610591" y="5465618"/>
              <a:ext cx="460994" cy="76317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tx1"/>
                  </a:solidFill>
                  <a:effectLst>
                    <a:outerShdw blurRad="38100" dist="38100" dir="2700000" algn="tl">
                      <a:srgbClr val="000000">
                        <a:alpha val="43137"/>
                      </a:srgbClr>
                    </a:outerShdw>
                  </a:effectLst>
                  <a:latin typeface="Segoe" pitchFamily="34" charset="0"/>
                </a:rPr>
                <a:t>FEC</a:t>
              </a:r>
            </a:p>
          </p:txBody>
        </p:sp>
        <p:sp>
          <p:nvSpPr>
            <p:cNvPr id="106" name="TextBox 105"/>
            <p:cNvSpPr txBox="1"/>
            <p:nvPr/>
          </p:nvSpPr>
          <p:spPr>
            <a:xfrm>
              <a:off x="26670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15" name="TextBox 114"/>
            <p:cNvSpPr txBox="1"/>
            <p:nvPr/>
          </p:nvSpPr>
          <p:spPr>
            <a:xfrm>
              <a:off x="2971800" y="63275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5</a:t>
              </a:r>
            </a:p>
          </p:txBody>
        </p:sp>
      </p:grpSp>
      <p:sp>
        <p:nvSpPr>
          <p:cNvPr id="159" name="Freeform 158"/>
          <p:cNvSpPr/>
          <p:nvPr/>
        </p:nvSpPr>
        <p:spPr>
          <a:xfrm>
            <a:off x="366905" y="3450293"/>
            <a:ext cx="1276191" cy="380190"/>
          </a:xfrm>
          <a:custGeom>
            <a:avLst/>
            <a:gdLst>
              <a:gd name="connsiteX0" fmla="*/ 0 w 1046603"/>
              <a:gd name="connsiteY0" fmla="*/ 0 h 201976"/>
              <a:gd name="connsiteX1" fmla="*/ 528810 w 1046603"/>
              <a:gd name="connsiteY1" fmla="*/ 187287 h 201976"/>
              <a:gd name="connsiteX2" fmla="*/ 1046603 w 1046603"/>
              <a:gd name="connsiteY2" fmla="*/ 88135 h 201976"/>
              <a:gd name="connsiteX3" fmla="*/ 1046603 w 1046603"/>
              <a:gd name="connsiteY3" fmla="*/ 88135 h 201976"/>
            </a:gdLst>
            <a:ahLst/>
            <a:cxnLst>
              <a:cxn ang="0">
                <a:pos x="connsiteX0" y="connsiteY0"/>
              </a:cxn>
              <a:cxn ang="0">
                <a:pos x="connsiteX1" y="connsiteY1"/>
              </a:cxn>
              <a:cxn ang="0">
                <a:pos x="connsiteX2" y="connsiteY2"/>
              </a:cxn>
              <a:cxn ang="0">
                <a:pos x="connsiteX3" y="connsiteY3"/>
              </a:cxn>
            </a:cxnLst>
            <a:rect l="l" t="t" r="r" b="b"/>
            <a:pathLst>
              <a:path w="1046603" h="201976">
                <a:moveTo>
                  <a:pt x="0" y="0"/>
                </a:moveTo>
                <a:cubicBezTo>
                  <a:pt x="177188" y="86299"/>
                  <a:pt x="354376" y="172598"/>
                  <a:pt x="528810" y="187287"/>
                </a:cubicBezTo>
                <a:cubicBezTo>
                  <a:pt x="703244" y="201976"/>
                  <a:pt x="1046603" y="88135"/>
                  <a:pt x="1046603" y="88135"/>
                </a:cubicBezTo>
                <a:lnTo>
                  <a:pt x="1046603" y="88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9" name="Straight Connector 48"/>
          <p:cNvCxnSpPr/>
          <p:nvPr/>
        </p:nvCxnSpPr>
        <p:spPr>
          <a:xfrm rot="5400000">
            <a:off x="-844225" y="3187657"/>
            <a:ext cx="2436284" cy="1646"/>
          </a:xfrm>
          <a:prstGeom prst="line">
            <a:avLst/>
          </a:prstGeom>
          <a:ln w="254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80451" y="4405564"/>
            <a:ext cx="3339254" cy="2116"/>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06689" y="3186599"/>
            <a:ext cx="2436284" cy="1646"/>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425137" y="3186599"/>
            <a:ext cx="2436284" cy="1646"/>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1058611" y="3186599"/>
            <a:ext cx="2436284" cy="1646"/>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1690437" y="3186599"/>
            <a:ext cx="2436284" cy="1646"/>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2316555" y="3186599"/>
            <a:ext cx="2436284" cy="1646"/>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60" name="Freeform 159"/>
          <p:cNvSpPr/>
          <p:nvPr/>
        </p:nvSpPr>
        <p:spPr>
          <a:xfrm rot="209275">
            <a:off x="2274475" y="2899017"/>
            <a:ext cx="1276190" cy="504616"/>
          </a:xfrm>
          <a:custGeom>
            <a:avLst/>
            <a:gdLst>
              <a:gd name="connsiteX0" fmla="*/ 0 w 1046602"/>
              <a:gd name="connsiteY0" fmla="*/ 179942 h 268077"/>
              <a:gd name="connsiteX1" fmla="*/ 407624 w 1046602"/>
              <a:gd name="connsiteY1" fmla="*/ 14689 h 268077"/>
              <a:gd name="connsiteX2" fmla="*/ 1046602 w 1046602"/>
              <a:gd name="connsiteY2" fmla="*/ 268077 h 268077"/>
            </a:gdLst>
            <a:ahLst/>
            <a:cxnLst>
              <a:cxn ang="0">
                <a:pos x="connsiteX0" y="connsiteY0"/>
              </a:cxn>
              <a:cxn ang="0">
                <a:pos x="connsiteX1" y="connsiteY1"/>
              </a:cxn>
              <a:cxn ang="0">
                <a:pos x="connsiteX2" y="connsiteY2"/>
              </a:cxn>
            </a:cxnLst>
            <a:rect l="l" t="t" r="r" b="b"/>
            <a:pathLst>
              <a:path w="1046602" h="268077">
                <a:moveTo>
                  <a:pt x="0" y="179942"/>
                </a:moveTo>
                <a:cubicBezTo>
                  <a:pt x="116595" y="89971"/>
                  <a:pt x="233190" y="0"/>
                  <a:pt x="407624" y="14689"/>
                </a:cubicBezTo>
                <a:cubicBezTo>
                  <a:pt x="582058" y="29378"/>
                  <a:pt x="814330" y="148727"/>
                  <a:pt x="1046602" y="268077"/>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3" name="Freeform 162"/>
          <p:cNvSpPr/>
          <p:nvPr/>
        </p:nvSpPr>
        <p:spPr>
          <a:xfrm>
            <a:off x="1634911" y="3179516"/>
            <a:ext cx="644602" cy="439270"/>
          </a:xfrm>
          <a:custGeom>
            <a:avLst/>
            <a:gdLst>
              <a:gd name="connsiteX0" fmla="*/ 0 w 528637"/>
              <a:gd name="connsiteY0" fmla="*/ 233362 h 233362"/>
              <a:gd name="connsiteX1" fmla="*/ 295275 w 528637"/>
              <a:gd name="connsiteY1" fmla="*/ 123825 h 233362"/>
              <a:gd name="connsiteX2" fmla="*/ 528637 w 528637"/>
              <a:gd name="connsiteY2" fmla="*/ 0 h 233362"/>
            </a:gdLst>
            <a:ahLst/>
            <a:cxnLst>
              <a:cxn ang="0">
                <a:pos x="connsiteX0" y="connsiteY0"/>
              </a:cxn>
              <a:cxn ang="0">
                <a:pos x="connsiteX1" y="connsiteY1"/>
              </a:cxn>
              <a:cxn ang="0">
                <a:pos x="connsiteX2" y="connsiteY2"/>
              </a:cxn>
            </a:cxnLst>
            <a:rect l="l" t="t" r="r" b="b"/>
            <a:pathLst>
              <a:path w="528637" h="233362">
                <a:moveTo>
                  <a:pt x="0" y="233362"/>
                </a:moveTo>
                <a:cubicBezTo>
                  <a:pt x="103584" y="198040"/>
                  <a:pt x="207169" y="162719"/>
                  <a:pt x="295275" y="123825"/>
                </a:cubicBezTo>
                <a:cubicBezTo>
                  <a:pt x="383381" y="84931"/>
                  <a:pt x="456009" y="42465"/>
                  <a:pt x="528637" y="0"/>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 name="Group 198"/>
          <p:cNvGrpSpPr/>
          <p:nvPr/>
        </p:nvGrpSpPr>
        <p:grpSpPr>
          <a:xfrm>
            <a:off x="3435120" y="3032615"/>
            <a:ext cx="2883819" cy="2123209"/>
            <a:chOff x="3295872" y="2743200"/>
            <a:chExt cx="3104928" cy="2286000"/>
          </a:xfrm>
        </p:grpSpPr>
        <p:cxnSp>
          <p:nvCxnSpPr>
            <p:cNvPr id="80" name="Straight Arrow Connector 79"/>
            <p:cNvCxnSpPr/>
            <p:nvPr/>
          </p:nvCxnSpPr>
          <p:spPr>
            <a:xfrm flipV="1">
              <a:off x="3352800" y="2743200"/>
              <a:ext cx="3048000" cy="2286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5" name="Group 123"/>
            <p:cNvGrpSpPr/>
            <p:nvPr/>
          </p:nvGrpSpPr>
          <p:grpSpPr>
            <a:xfrm rot="19401535">
              <a:off x="3295872" y="3639400"/>
              <a:ext cx="2667001" cy="331375"/>
              <a:chOff x="3505200" y="5471624"/>
              <a:chExt cx="2667001" cy="331375"/>
            </a:xfrm>
          </p:grpSpPr>
          <p:sp>
            <p:nvSpPr>
              <p:cNvPr id="116" name="TextBox 115"/>
              <p:cNvSpPr txBox="1"/>
              <p:nvPr/>
            </p:nvSpPr>
            <p:spPr>
              <a:xfrm>
                <a:off x="3505200" y="5471625"/>
                <a:ext cx="304801" cy="331374"/>
              </a:xfrm>
              <a:prstGeom prst="rect">
                <a:avLst/>
              </a:prstGeom>
              <a:noFill/>
              <a:ln>
                <a:solidFill>
                  <a:schemeClr val="tx1"/>
                </a:solidFill>
              </a:ln>
            </p:spPr>
            <p:txBody>
              <a:bodyPr wrap="square" rtlCol="0">
                <a:spAutoFit/>
              </a:bodyPr>
              <a:lstStyle/>
              <a:p>
                <a:r>
                  <a:rPr lang="en-US" sz="1400" dirty="0" smtClean="0">
                    <a:solidFill>
                      <a:schemeClr val="tx1"/>
                    </a:solidFill>
                  </a:rPr>
                  <a:t>1</a:t>
                </a:r>
              </a:p>
            </p:txBody>
          </p:sp>
          <p:sp>
            <p:nvSpPr>
              <p:cNvPr id="117" name="TextBox 116"/>
              <p:cNvSpPr txBox="1"/>
              <p:nvPr/>
            </p:nvSpPr>
            <p:spPr>
              <a:xfrm>
                <a:off x="3810000"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118" name="TextBox 117"/>
              <p:cNvSpPr txBox="1"/>
              <p:nvPr/>
            </p:nvSpPr>
            <p:spPr>
              <a:xfrm>
                <a:off x="4495800"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3</a:t>
                </a:r>
              </a:p>
            </p:txBody>
          </p:sp>
          <p:sp>
            <p:nvSpPr>
              <p:cNvPr id="119" name="TextBox 118"/>
              <p:cNvSpPr txBox="1"/>
              <p:nvPr/>
            </p:nvSpPr>
            <p:spPr>
              <a:xfrm>
                <a:off x="5181599"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20" name="TextBox 119"/>
              <p:cNvSpPr txBox="1"/>
              <p:nvPr/>
            </p:nvSpPr>
            <p:spPr>
              <a:xfrm>
                <a:off x="4191000"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121" name="TextBox 120"/>
              <p:cNvSpPr txBox="1"/>
              <p:nvPr/>
            </p:nvSpPr>
            <p:spPr>
              <a:xfrm>
                <a:off x="4876799"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3</a:t>
                </a:r>
              </a:p>
            </p:txBody>
          </p:sp>
          <p:sp>
            <p:nvSpPr>
              <p:cNvPr id="122" name="TextBox 121"/>
              <p:cNvSpPr txBox="1"/>
              <p:nvPr/>
            </p:nvSpPr>
            <p:spPr>
              <a:xfrm>
                <a:off x="5562600"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23" name="TextBox 122"/>
              <p:cNvSpPr txBox="1"/>
              <p:nvPr/>
            </p:nvSpPr>
            <p:spPr>
              <a:xfrm>
                <a:off x="5867400" y="5471624"/>
                <a:ext cx="304801" cy="331375"/>
              </a:xfrm>
              <a:prstGeom prst="rect">
                <a:avLst/>
              </a:prstGeom>
              <a:noFill/>
              <a:ln>
                <a:solidFill>
                  <a:schemeClr val="tx1"/>
                </a:solidFill>
              </a:ln>
            </p:spPr>
            <p:txBody>
              <a:bodyPr wrap="square" rtlCol="0">
                <a:spAutoFit/>
              </a:bodyPr>
              <a:lstStyle/>
              <a:p>
                <a:r>
                  <a:rPr lang="en-US" sz="1400" dirty="0" smtClean="0">
                    <a:solidFill>
                      <a:schemeClr val="tx1"/>
                    </a:solidFill>
                  </a:rPr>
                  <a:t>5</a:t>
                </a:r>
              </a:p>
            </p:txBody>
          </p:sp>
        </p:grpSp>
        <p:grpSp>
          <p:nvGrpSpPr>
            <p:cNvPr id="6" name="Group 107"/>
            <p:cNvGrpSpPr/>
            <p:nvPr/>
          </p:nvGrpSpPr>
          <p:grpSpPr>
            <a:xfrm rot="21411580">
              <a:off x="3944187" y="3677957"/>
              <a:ext cx="762000" cy="685800"/>
              <a:chOff x="4038600" y="3581399"/>
              <a:chExt cx="762000" cy="685800"/>
            </a:xfrm>
          </p:grpSpPr>
          <p:cxnSp>
            <p:nvCxnSpPr>
              <p:cNvPr id="89" name="Straight Connector 88"/>
              <p:cNvCxnSpPr/>
              <p:nvPr/>
            </p:nvCxnSpPr>
            <p:spPr>
              <a:xfrm flipV="1">
                <a:off x="4038600" y="3887787"/>
                <a:ext cx="762000" cy="74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4076700" y="3771899"/>
                <a:ext cx="685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108"/>
            <p:cNvGrpSpPr/>
            <p:nvPr/>
          </p:nvGrpSpPr>
          <p:grpSpPr>
            <a:xfrm rot="21388132">
              <a:off x="4516197" y="3253784"/>
              <a:ext cx="762000" cy="685800"/>
              <a:chOff x="4038600" y="3581399"/>
              <a:chExt cx="762000" cy="685800"/>
            </a:xfrm>
          </p:grpSpPr>
          <p:cxnSp>
            <p:nvCxnSpPr>
              <p:cNvPr id="110" name="Straight Connector 109"/>
              <p:cNvCxnSpPr/>
              <p:nvPr/>
            </p:nvCxnSpPr>
            <p:spPr>
              <a:xfrm flipV="1">
                <a:off x="4038600" y="3887787"/>
                <a:ext cx="762000" cy="746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4076700" y="3771899"/>
                <a:ext cx="6858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91" name="Freeform 190"/>
          <p:cNvSpPr/>
          <p:nvPr/>
        </p:nvSpPr>
        <p:spPr>
          <a:xfrm>
            <a:off x="7046795" y="5342076"/>
            <a:ext cx="214567" cy="107527"/>
          </a:xfrm>
          <a:custGeom>
            <a:avLst/>
            <a:gdLst>
              <a:gd name="connsiteX0" fmla="*/ 0 w 176212"/>
              <a:gd name="connsiteY0" fmla="*/ 57150 h 57150"/>
              <a:gd name="connsiteX1" fmla="*/ 176212 w 176212"/>
              <a:gd name="connsiteY1" fmla="*/ 0 h 57150"/>
            </a:gdLst>
            <a:ahLst/>
            <a:cxnLst>
              <a:cxn ang="0">
                <a:pos x="connsiteX0" y="connsiteY0"/>
              </a:cxn>
              <a:cxn ang="0">
                <a:pos x="connsiteX1" y="connsiteY1"/>
              </a:cxn>
            </a:cxnLst>
            <a:rect l="l" t="t" r="r" b="b"/>
            <a:pathLst>
              <a:path w="176212" h="57150">
                <a:moveTo>
                  <a:pt x="0" y="57150"/>
                </a:moveTo>
                <a:lnTo>
                  <a:pt x="176212" y="0"/>
                </a:ln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2" name="Freeform 191"/>
          <p:cNvSpPr/>
          <p:nvPr/>
        </p:nvSpPr>
        <p:spPr>
          <a:xfrm>
            <a:off x="7255564" y="5227019"/>
            <a:ext cx="202969" cy="125448"/>
          </a:xfrm>
          <a:custGeom>
            <a:avLst/>
            <a:gdLst>
              <a:gd name="connsiteX0" fmla="*/ 0 w 166687"/>
              <a:gd name="connsiteY0" fmla="*/ 66675 h 66675"/>
              <a:gd name="connsiteX1" fmla="*/ 166687 w 166687"/>
              <a:gd name="connsiteY1" fmla="*/ 0 h 66675"/>
            </a:gdLst>
            <a:ahLst/>
            <a:cxnLst>
              <a:cxn ang="0">
                <a:pos x="connsiteX0" y="connsiteY0"/>
              </a:cxn>
              <a:cxn ang="0">
                <a:pos x="connsiteX1" y="connsiteY1"/>
              </a:cxn>
            </a:cxnLst>
            <a:rect l="l" t="t" r="r" b="b"/>
            <a:pathLst>
              <a:path w="166687" h="66675">
                <a:moveTo>
                  <a:pt x="0" y="66675"/>
                </a:moveTo>
                <a:lnTo>
                  <a:pt x="166687" y="0"/>
                </a:lnTo>
              </a:path>
            </a:pathLst>
          </a:custGeom>
          <a:ln w="19050">
            <a:solidFill>
              <a:schemeClr val="bg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6" name="Freeform 195"/>
          <p:cNvSpPr/>
          <p:nvPr/>
        </p:nvSpPr>
        <p:spPr>
          <a:xfrm>
            <a:off x="7465539" y="5047808"/>
            <a:ext cx="197170" cy="170250"/>
          </a:xfrm>
          <a:custGeom>
            <a:avLst/>
            <a:gdLst>
              <a:gd name="connsiteX0" fmla="*/ 0 w 161925"/>
              <a:gd name="connsiteY0" fmla="*/ 90487 h 90487"/>
              <a:gd name="connsiteX1" fmla="*/ 161925 w 161925"/>
              <a:gd name="connsiteY1" fmla="*/ 0 h 90487"/>
            </a:gdLst>
            <a:ahLst/>
            <a:cxnLst>
              <a:cxn ang="0">
                <a:pos x="connsiteX0" y="connsiteY0"/>
              </a:cxn>
              <a:cxn ang="0">
                <a:pos x="connsiteX1" y="connsiteY1"/>
              </a:cxn>
            </a:cxnLst>
            <a:rect l="l" t="t" r="r" b="b"/>
            <a:pathLst>
              <a:path w="161925" h="90487">
                <a:moveTo>
                  <a:pt x="0" y="90487"/>
                </a:moveTo>
                <a:lnTo>
                  <a:pt x="161925" y="0"/>
                </a:ln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9" name="Group 212"/>
          <p:cNvGrpSpPr/>
          <p:nvPr/>
        </p:nvGrpSpPr>
        <p:grpSpPr>
          <a:xfrm>
            <a:off x="5795882" y="2563090"/>
            <a:ext cx="3348118" cy="4037476"/>
            <a:chOff x="5795882" y="2667000"/>
            <a:chExt cx="3348118" cy="4037476"/>
          </a:xfrm>
        </p:grpSpPr>
        <p:sp>
          <p:nvSpPr>
            <p:cNvPr id="67" name="TextBox 66"/>
            <p:cNvSpPr txBox="1"/>
            <p:nvPr/>
          </p:nvSpPr>
          <p:spPr>
            <a:xfrm>
              <a:off x="6019800" y="3812977"/>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1</a:t>
              </a:r>
            </a:p>
          </p:txBody>
        </p:sp>
        <p:sp>
          <p:nvSpPr>
            <p:cNvPr id="70" name="TextBox 69"/>
            <p:cNvSpPr txBox="1"/>
            <p:nvPr/>
          </p:nvSpPr>
          <p:spPr>
            <a:xfrm>
              <a:off x="7848600" y="3810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126" name="TextBox 125"/>
            <p:cNvSpPr txBox="1"/>
            <p:nvPr/>
          </p:nvSpPr>
          <p:spPr>
            <a:xfrm>
              <a:off x="6629400" y="3810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127" name="TextBox 126"/>
            <p:cNvSpPr txBox="1"/>
            <p:nvPr/>
          </p:nvSpPr>
          <p:spPr>
            <a:xfrm>
              <a:off x="8458200" y="3810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5</a:t>
              </a:r>
            </a:p>
          </p:txBody>
        </p:sp>
        <p:sp>
          <p:nvSpPr>
            <p:cNvPr id="128" name="Down Arrow 127"/>
            <p:cNvSpPr/>
            <p:nvPr/>
          </p:nvSpPr>
          <p:spPr bwMode="auto">
            <a:xfrm>
              <a:off x="7234993" y="3127664"/>
              <a:ext cx="570433" cy="682336"/>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21" name="Group 211"/>
            <p:cNvGrpSpPr/>
            <p:nvPr/>
          </p:nvGrpSpPr>
          <p:grpSpPr>
            <a:xfrm>
              <a:off x="5795882" y="4267200"/>
              <a:ext cx="3348118" cy="2437276"/>
              <a:chOff x="5795882" y="4267200"/>
              <a:chExt cx="3348118" cy="2437276"/>
            </a:xfrm>
          </p:grpSpPr>
          <p:cxnSp>
            <p:nvCxnSpPr>
              <p:cNvPr id="184" name="Straight Connector 183"/>
              <p:cNvCxnSpPr/>
              <p:nvPr/>
            </p:nvCxnSpPr>
            <p:spPr>
              <a:xfrm rot="5400000">
                <a:off x="5852893" y="5483959"/>
                <a:ext cx="2435161" cy="1644"/>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a:off x="5795882" y="5747530"/>
                <a:ext cx="1274409" cy="380015"/>
              </a:xfrm>
              <a:custGeom>
                <a:avLst/>
                <a:gdLst>
                  <a:gd name="connsiteX0" fmla="*/ 0 w 1046603"/>
                  <a:gd name="connsiteY0" fmla="*/ 0 h 201976"/>
                  <a:gd name="connsiteX1" fmla="*/ 528810 w 1046603"/>
                  <a:gd name="connsiteY1" fmla="*/ 187287 h 201976"/>
                  <a:gd name="connsiteX2" fmla="*/ 1046603 w 1046603"/>
                  <a:gd name="connsiteY2" fmla="*/ 88135 h 201976"/>
                  <a:gd name="connsiteX3" fmla="*/ 1046603 w 1046603"/>
                  <a:gd name="connsiteY3" fmla="*/ 88135 h 201976"/>
                </a:gdLst>
                <a:ahLst/>
                <a:cxnLst>
                  <a:cxn ang="0">
                    <a:pos x="connsiteX0" y="connsiteY0"/>
                  </a:cxn>
                  <a:cxn ang="0">
                    <a:pos x="connsiteX1" y="connsiteY1"/>
                  </a:cxn>
                  <a:cxn ang="0">
                    <a:pos x="connsiteX2" y="connsiteY2"/>
                  </a:cxn>
                  <a:cxn ang="0">
                    <a:pos x="connsiteX3" y="connsiteY3"/>
                  </a:cxn>
                </a:cxnLst>
                <a:rect l="l" t="t" r="r" b="b"/>
                <a:pathLst>
                  <a:path w="1046603" h="201976">
                    <a:moveTo>
                      <a:pt x="0" y="0"/>
                    </a:moveTo>
                    <a:cubicBezTo>
                      <a:pt x="177188" y="86299"/>
                      <a:pt x="354376" y="172598"/>
                      <a:pt x="528810" y="187287"/>
                    </a:cubicBezTo>
                    <a:cubicBezTo>
                      <a:pt x="703244" y="201976"/>
                      <a:pt x="1046603" y="88135"/>
                      <a:pt x="1046603" y="88135"/>
                    </a:cubicBezTo>
                    <a:lnTo>
                      <a:pt x="1046603" y="881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81" name="Straight Connector 180"/>
              <p:cNvCxnSpPr/>
              <p:nvPr/>
            </p:nvCxnSpPr>
            <p:spPr>
              <a:xfrm rot="5400000">
                <a:off x="4585304" y="5485016"/>
                <a:ext cx="2435161" cy="1644"/>
              </a:xfrm>
              <a:prstGeom prst="line">
                <a:avLst/>
              </a:prstGeom>
              <a:ln w="25400">
                <a:solidFill>
                  <a:schemeClr val="accent4"/>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809409" y="6702361"/>
                <a:ext cx="3334591" cy="2115"/>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21949" y="5483959"/>
                <a:ext cx="2435161" cy="1644"/>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6485483" y="5483959"/>
                <a:ext cx="2435161" cy="1644"/>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7116427" y="5483959"/>
                <a:ext cx="2435161" cy="1644"/>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7741670" y="5483959"/>
                <a:ext cx="2435161" cy="1644"/>
              </a:xfrm>
              <a:prstGeom prst="line">
                <a:avLst/>
              </a:prstGeom>
              <a:ln w="1270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8" name="Freeform 187"/>
              <p:cNvSpPr/>
              <p:nvPr/>
            </p:nvSpPr>
            <p:spPr>
              <a:xfrm rot="209275">
                <a:off x="7700789" y="5196509"/>
                <a:ext cx="1274408" cy="504383"/>
              </a:xfrm>
              <a:custGeom>
                <a:avLst/>
                <a:gdLst>
                  <a:gd name="connsiteX0" fmla="*/ 0 w 1046602"/>
                  <a:gd name="connsiteY0" fmla="*/ 179942 h 268077"/>
                  <a:gd name="connsiteX1" fmla="*/ 407624 w 1046602"/>
                  <a:gd name="connsiteY1" fmla="*/ 14689 h 268077"/>
                  <a:gd name="connsiteX2" fmla="*/ 1046602 w 1046602"/>
                  <a:gd name="connsiteY2" fmla="*/ 268077 h 268077"/>
                </a:gdLst>
                <a:ahLst/>
                <a:cxnLst>
                  <a:cxn ang="0">
                    <a:pos x="connsiteX0" y="connsiteY0"/>
                  </a:cxn>
                  <a:cxn ang="0">
                    <a:pos x="connsiteX1" y="connsiteY1"/>
                  </a:cxn>
                  <a:cxn ang="0">
                    <a:pos x="connsiteX2" y="connsiteY2"/>
                  </a:cxn>
                </a:cxnLst>
                <a:rect l="l" t="t" r="r" b="b"/>
                <a:pathLst>
                  <a:path w="1046602" h="268077">
                    <a:moveTo>
                      <a:pt x="0" y="179942"/>
                    </a:moveTo>
                    <a:cubicBezTo>
                      <a:pt x="116595" y="89971"/>
                      <a:pt x="233190" y="0"/>
                      <a:pt x="407624" y="14689"/>
                    </a:cubicBezTo>
                    <a:cubicBezTo>
                      <a:pt x="582058" y="29378"/>
                      <a:pt x="814330" y="148727"/>
                      <a:pt x="1046602" y="268077"/>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02" name="TextBox 201"/>
            <p:cNvSpPr txBox="1"/>
            <p:nvPr/>
          </p:nvSpPr>
          <p:spPr>
            <a:xfrm>
              <a:off x="6172200" y="2667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1</a:t>
              </a:r>
            </a:p>
          </p:txBody>
        </p:sp>
        <p:sp>
          <p:nvSpPr>
            <p:cNvPr id="203" name="TextBox 202"/>
            <p:cNvSpPr txBox="1"/>
            <p:nvPr/>
          </p:nvSpPr>
          <p:spPr>
            <a:xfrm>
              <a:off x="6477000" y="2667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2</a:t>
              </a:r>
            </a:p>
          </p:txBody>
        </p:sp>
        <p:sp>
          <p:nvSpPr>
            <p:cNvPr id="208" name="TextBox 207"/>
            <p:cNvSpPr txBox="1"/>
            <p:nvPr/>
          </p:nvSpPr>
          <p:spPr>
            <a:xfrm>
              <a:off x="8229600" y="2667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4</a:t>
              </a:r>
            </a:p>
          </p:txBody>
        </p:sp>
        <p:sp>
          <p:nvSpPr>
            <p:cNvPr id="209" name="TextBox 208"/>
            <p:cNvSpPr txBox="1"/>
            <p:nvPr/>
          </p:nvSpPr>
          <p:spPr>
            <a:xfrm>
              <a:off x="8534400" y="2667000"/>
              <a:ext cx="304800" cy="307777"/>
            </a:xfrm>
            <a:prstGeom prst="rect">
              <a:avLst/>
            </a:prstGeom>
            <a:noFill/>
            <a:ln>
              <a:solidFill>
                <a:schemeClr val="tx1"/>
              </a:solidFill>
            </a:ln>
          </p:spPr>
          <p:txBody>
            <a:bodyPr wrap="square" rtlCol="0">
              <a:spAutoFit/>
            </a:bodyPr>
            <a:lstStyle/>
            <a:p>
              <a:r>
                <a:rPr lang="en-US" sz="1400" dirty="0" smtClean="0">
                  <a:solidFill>
                    <a:schemeClr val="tx1"/>
                  </a:solidFill>
                </a:rPr>
                <a:t>5</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wipe(left)">
                                      <p:cBhvr>
                                        <p:cTn id="19" dur="500"/>
                                        <p:tgtEl>
                                          <p:spTgt spid="19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wipe(right)">
                                      <p:cBhvr>
                                        <p:cTn id="22" dur="500"/>
                                        <p:tgtEl>
                                          <p:spTgt spid="19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dissolve">
                                      <p:cBhvr>
                                        <p:cTn id="2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2" grpId="0" animBg="1"/>
      <p:bldP spid="1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41338" y="1597554"/>
            <a:ext cx="8382000" cy="4161139"/>
          </a:xfrm>
          <a:prstGeom prst="rect">
            <a:avLst/>
          </a:prstGeom>
        </p:spPr>
        <p:txBody>
          <a:bodyPr/>
          <a:lstStyle/>
          <a:p>
            <a:pPr marL="404813" marR="0" lvl="0" indent="-404813" algn="l" defTabSz="914363" rtl="0" eaLnBrk="1" fontAlgn="auto" latinLnBrk="0" hangingPunct="1">
              <a:lnSpc>
                <a:spcPct val="100000"/>
              </a:lnSpc>
              <a:spcBef>
                <a:spcPct val="20000"/>
              </a:spcBef>
              <a:spcAft>
                <a:spcPts val="0"/>
              </a:spcAft>
              <a:buClrTx/>
              <a:buSzPct val="120000"/>
              <a:buFontTx/>
              <a:buBlip>
                <a:blip r:embed="rId3"/>
              </a:buBlip>
              <a:tabLst/>
              <a:defRPr/>
            </a:pPr>
            <a:r>
              <a:rPr kumimoji="0" lang="zh-TW" alt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支援寬頻音訊</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47713" marR="0" lvl="1" indent="-342900" algn="l" defTabSz="914363" rtl="0" eaLnBrk="1" fontAlgn="auto" latinLnBrk="0" hangingPunct="1">
              <a:lnSpc>
                <a:spcPct val="100000"/>
              </a:lnSpc>
              <a:spcBef>
                <a:spcPct val="20000"/>
              </a:spcBef>
              <a:spcAft>
                <a:spcPts val="0"/>
              </a:spcAft>
              <a:buClrTx/>
              <a:buSzTx/>
              <a:buFontTx/>
              <a:buBlip>
                <a:blip r:embed="rId3"/>
              </a:buBlip>
              <a:tabLst/>
              <a:defRPr/>
            </a:pPr>
            <a:r>
              <a:rPr lang="zh-TW" altLang="en-US" sz="2000" dirty="0" smtClean="0">
                <a:solidFill>
                  <a:schemeClr val="tx1"/>
                </a:solidFill>
                <a:latin typeface="Calibri" pitchFamily="34" charset="0"/>
              </a:rPr>
              <a:t>寬頻大幅改善通話的自然性即可辨識性</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47713" marR="0" lvl="1" indent="-342900" algn="l" defTabSz="914363" rtl="0" eaLnBrk="1" fontAlgn="auto" latinLnBrk="0" hangingPunct="1">
              <a:lnSpc>
                <a:spcPct val="100000"/>
              </a:lnSpc>
              <a:spcBef>
                <a:spcPct val="20000"/>
              </a:spcBef>
              <a:spcAft>
                <a:spcPts val="0"/>
              </a:spcAft>
              <a:buClrTx/>
              <a:buSzTx/>
              <a:buFontTx/>
              <a:buBlip>
                <a:blip r:embed="rId3"/>
              </a:buBlip>
              <a:tabLst/>
              <a:defRPr/>
            </a:pPr>
            <a:r>
              <a:rPr lang="zh-TW" altLang="en-US" sz="2000" dirty="0" smtClean="0">
                <a:solidFill>
                  <a:schemeClr val="tx1"/>
                </a:solidFill>
                <a:latin typeface="Calibri" pitchFamily="34" charset="0"/>
              </a:rPr>
              <a:t>高話質電話經驗</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04813" marR="0" lvl="0" indent="-404813" algn="l" defTabSz="914363" rtl="0" eaLnBrk="1" fontAlgn="auto" latinLnBrk="0" hangingPunct="1">
              <a:lnSpc>
                <a:spcPct val="100000"/>
              </a:lnSpc>
              <a:spcBef>
                <a:spcPct val="20000"/>
              </a:spcBef>
              <a:spcAft>
                <a:spcPts val="0"/>
              </a:spcAft>
              <a:buClrTx/>
              <a:buSzPct val="120000"/>
              <a:buFontTx/>
              <a:buBlip>
                <a:blip r:embed="rId3"/>
              </a:buBlip>
              <a:tabLst/>
              <a:defRPr/>
            </a:pPr>
            <a:r>
              <a:rPr lang="zh-TW" altLang="en-US" sz="2400" dirty="0" smtClean="0">
                <a:solidFill>
                  <a:schemeClr val="tx1"/>
                </a:solidFill>
                <a:latin typeface="Calibri" pitchFamily="34" charset="0"/>
              </a:rPr>
              <a:t>對抗遺失及抖動</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47713" lvl="1" indent="-342900">
              <a:spcBef>
                <a:spcPct val="20000"/>
              </a:spcBef>
              <a:buBlip>
                <a:blip r:embed="rId3"/>
              </a:buBlip>
              <a:defRPr/>
            </a:pPr>
            <a:r>
              <a:rPr lang="zh-TW" altLang="en-US" sz="2000" dirty="0" smtClean="0">
                <a:solidFill>
                  <a:schemeClr val="tx1"/>
                </a:solidFill>
                <a:latin typeface="Calibri" pitchFamily="34" charset="0"/>
              </a:rPr>
              <a:t>內建自動修復的保護機制</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04813" marR="0" lvl="0" indent="-404813" algn="l" defTabSz="914363" rtl="0" eaLnBrk="1" fontAlgn="auto" latinLnBrk="0" hangingPunct="1">
              <a:lnSpc>
                <a:spcPct val="100000"/>
              </a:lnSpc>
              <a:spcBef>
                <a:spcPct val="20000"/>
              </a:spcBef>
              <a:spcAft>
                <a:spcPts val="0"/>
              </a:spcAft>
              <a:buClrTx/>
              <a:buSzPct val="120000"/>
              <a:buFontTx/>
              <a:buBlip>
                <a:blip r:embed="rId3"/>
              </a:buBlip>
              <a:tabLst/>
              <a:defRPr/>
            </a:pPr>
            <a:r>
              <a:rPr lang="zh-TW" altLang="en-US" sz="2400" dirty="0" smtClean="0">
                <a:solidFill>
                  <a:schemeClr val="tx1"/>
                </a:solidFill>
                <a:latin typeface="Calibri" pitchFamily="34" charset="0"/>
              </a:rPr>
              <a:t>高效率使用頻寬</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47713" marR="0" lvl="1" indent="-342900" algn="l" defTabSz="914363" rtl="0" eaLnBrk="1" fontAlgn="auto" latinLnBrk="0" hangingPunct="1">
              <a:lnSpc>
                <a:spcPct val="100000"/>
              </a:lnSpc>
              <a:spcBef>
                <a:spcPct val="20000"/>
              </a:spcBef>
              <a:spcAft>
                <a:spcPts val="0"/>
              </a:spcAft>
              <a:buClrTx/>
              <a:buSzTx/>
              <a:buFontTx/>
              <a:buBlip>
                <a:blip r:embed="rId3"/>
              </a:buBlip>
              <a:tabLst/>
              <a:defRPr/>
            </a:pPr>
            <a:r>
              <a:rPr kumimoji="0" lang="zh-TW" alt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比傳統 </a:t>
            </a:r>
            <a:r>
              <a:rPr kumimoji="0" lang="en-US" altLang="zh-TW" sz="2000" b="0" i="0" u="none" strike="noStrike" kern="1200" cap="none" spc="0" normalizeH="0" baseline="0" noProof="0" dirty="0" smtClean="0">
                <a:ln>
                  <a:noFill/>
                </a:ln>
                <a:solidFill>
                  <a:schemeClr val="tx1"/>
                </a:solidFill>
                <a:effectLst/>
                <a:uLnTx/>
                <a:uFillTx/>
                <a:latin typeface="Calibri" pitchFamily="34" charset="0"/>
                <a:ea typeface="+mn-ea"/>
                <a:cs typeface="+mn-cs"/>
              </a:rPr>
              <a:t>VoIP</a:t>
            </a:r>
            <a:r>
              <a:rPr kumimoji="0" lang="zh-TW" altLang="en-US" sz="2000" b="0" i="0" u="none" strike="noStrike" kern="1200" cap="none" spc="0" normalizeH="0" noProof="0" dirty="0" smtClean="0">
                <a:ln>
                  <a:noFill/>
                </a:ln>
                <a:solidFill>
                  <a:schemeClr val="tx1"/>
                </a:solidFill>
                <a:effectLst/>
                <a:uLnTx/>
                <a:uFillTx/>
                <a:latin typeface="Calibri" pitchFamily="34" charset="0"/>
                <a:ea typeface="+mn-ea"/>
                <a:cs typeface="+mn-cs"/>
              </a:rPr>
              <a:t> </a:t>
            </a:r>
            <a:r>
              <a:rPr lang="zh-TW" altLang="en-US" sz="2000" dirty="0" smtClean="0">
                <a:solidFill>
                  <a:schemeClr val="tx1"/>
                </a:solidFill>
                <a:latin typeface="Calibri" pitchFamily="34" charset="0"/>
              </a:rPr>
              <a:t>編碼器在低頻寬下提供更高</a:t>
            </a: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747713" marR="0" lvl="1" indent="-342900" algn="l" defTabSz="914363" rtl="0" eaLnBrk="1" fontAlgn="auto" latinLnBrk="0" hangingPunct="1">
              <a:lnSpc>
                <a:spcPct val="100000"/>
              </a:lnSpc>
              <a:spcBef>
                <a:spcPct val="20000"/>
              </a:spcBef>
              <a:spcAft>
                <a:spcPts val="0"/>
              </a:spcAft>
              <a:buClrTx/>
              <a:buSzTx/>
              <a:tabLst/>
              <a:defRPr/>
            </a:pPr>
            <a:r>
              <a:rPr lang="en-US" sz="2000" dirty="0" smtClean="0">
                <a:solidFill>
                  <a:schemeClr val="tx1"/>
                </a:solidFill>
                <a:latin typeface="Calibri" pitchFamily="34" charset="0"/>
              </a:rPr>
              <a:t>	</a:t>
            </a:r>
            <a:r>
              <a:rPr lang="zh-TW" altLang="en-US" sz="2000" dirty="0" smtClean="0">
                <a:solidFill>
                  <a:schemeClr val="tx1"/>
                </a:solidFill>
                <a:latin typeface="Calibri" pitchFamily="34" charset="0"/>
              </a:rPr>
              <a:t>的解析度</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04813" marR="0" lvl="0" indent="-404813" algn="l" defTabSz="914363" rtl="0" eaLnBrk="1" fontAlgn="auto" latinLnBrk="0" hangingPunct="1">
              <a:lnSpc>
                <a:spcPct val="100000"/>
              </a:lnSpc>
              <a:spcBef>
                <a:spcPct val="20000"/>
              </a:spcBef>
              <a:spcAft>
                <a:spcPts val="0"/>
              </a:spcAft>
              <a:buClrTx/>
              <a:buSzPct val="120000"/>
              <a:buFontTx/>
              <a:buBlip>
                <a:blip r:embed="rId3"/>
              </a:buBlip>
              <a:tabLst/>
              <a:defRPr/>
            </a:pPr>
            <a:r>
              <a:rPr lang="zh-TW" altLang="en-US" sz="2400" dirty="0" smtClean="0">
                <a:solidFill>
                  <a:schemeClr val="tx1"/>
                </a:solidFill>
                <a:latin typeface="Calibri" pitchFamily="34" charset="0"/>
              </a:rPr>
              <a:t>多重速率編碼器</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47713" marR="0" lvl="1" indent="-342900" algn="l" defTabSz="914363" rtl="0" eaLnBrk="1" fontAlgn="auto" latinLnBrk="0" hangingPunct="1">
              <a:lnSpc>
                <a:spcPct val="100000"/>
              </a:lnSpc>
              <a:spcBef>
                <a:spcPct val="20000"/>
              </a:spcBef>
              <a:spcAft>
                <a:spcPts val="0"/>
              </a:spcAft>
              <a:buClrTx/>
              <a:buSzTx/>
              <a:buFontTx/>
              <a:buBlip>
                <a:blip r:embed="rId3"/>
              </a:buBlip>
              <a:tabLst/>
              <a:defRPr/>
            </a:pPr>
            <a:r>
              <a:rPr kumimoji="0" lang="zh-TW" alt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允許即時改變</a:t>
            </a: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graphicFrame>
        <p:nvGraphicFramePr>
          <p:cNvPr id="3" name="Table 2"/>
          <p:cNvGraphicFramePr>
            <a:graphicFrameLocks noGrp="1"/>
          </p:cNvGraphicFramePr>
          <p:nvPr/>
        </p:nvGraphicFramePr>
        <p:xfrm>
          <a:off x="5666509" y="3206228"/>
          <a:ext cx="2971800" cy="2253561"/>
        </p:xfrm>
        <a:graphic>
          <a:graphicData uri="http://schemas.openxmlformats.org/drawingml/2006/table">
            <a:tbl>
              <a:tblPr firstRow="1" bandRow="1">
                <a:tableStyleId>{5C22544A-7EE6-4342-B048-85BDC9FD1C3A}</a:tableStyleId>
              </a:tblPr>
              <a:tblGrid>
                <a:gridCol w="1485900"/>
                <a:gridCol w="1485900"/>
              </a:tblGrid>
              <a:tr h="360639">
                <a:tc>
                  <a:txBody>
                    <a:bodyPr/>
                    <a:lstStyle/>
                    <a:p>
                      <a:pPr algn="ctr"/>
                      <a:r>
                        <a:rPr lang="en-US" sz="1800" b="0" dirty="0" smtClean="0">
                          <a:solidFill>
                            <a:schemeClr val="tx2"/>
                          </a:solidFill>
                        </a:rPr>
                        <a:t>Codec</a:t>
                      </a:r>
                      <a:endParaRPr lang="en-US" sz="18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c>
                  <a:txBody>
                    <a:bodyPr/>
                    <a:lstStyle/>
                    <a:p>
                      <a:pPr algn="ctr"/>
                      <a:r>
                        <a:rPr lang="en-US" sz="1800" b="0" dirty="0" smtClean="0">
                          <a:solidFill>
                            <a:schemeClr val="tx2"/>
                          </a:solidFill>
                        </a:rPr>
                        <a:t>Bandwidth</a:t>
                      </a:r>
                      <a:endParaRPr lang="en-US" sz="1800" b="0"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r>
              <a:tr h="734621">
                <a:tc>
                  <a:txBody>
                    <a:bodyPr/>
                    <a:lstStyle/>
                    <a:p>
                      <a:pPr algn="ctr"/>
                      <a:r>
                        <a:rPr lang="en-US" sz="1800" dirty="0" smtClean="0">
                          <a:solidFill>
                            <a:schemeClr val="tx1"/>
                          </a:solidFill>
                          <a:effectLst>
                            <a:outerShdw blurRad="38100" dist="38100" dir="2700000" algn="tl">
                              <a:srgbClr val="000000">
                                <a:alpha val="43137"/>
                              </a:srgbClr>
                            </a:outerShdw>
                          </a:effectLst>
                        </a:rPr>
                        <a:t>RTAudio </a:t>
                      </a:r>
                      <a:br>
                        <a:rPr lang="en-US" sz="1800" dirty="0" smtClean="0">
                          <a:solidFill>
                            <a:schemeClr val="tx1"/>
                          </a:solidFill>
                          <a:effectLst>
                            <a:outerShdw blurRad="38100" dist="38100" dir="2700000" algn="tl">
                              <a:srgbClr val="000000">
                                <a:alpha val="43137"/>
                              </a:srgbClr>
                            </a:outerShdw>
                          </a:effectLst>
                        </a:rPr>
                      </a:br>
                      <a:r>
                        <a:rPr lang="en-US" sz="1800" dirty="0" smtClean="0">
                          <a:solidFill>
                            <a:schemeClr val="tx1"/>
                          </a:solidFill>
                          <a:effectLst>
                            <a:outerShdw blurRad="38100" dist="38100" dir="2700000" algn="tl">
                              <a:srgbClr val="000000">
                                <a:alpha val="43137"/>
                              </a:srgbClr>
                            </a:outerShdw>
                          </a:effectLst>
                        </a:rPr>
                        <a:t>(8kHz)</a:t>
                      </a:r>
                      <a:r>
                        <a:rPr lang="en-US" sz="1800" baseline="0" dirty="0" smtClean="0">
                          <a:solidFill>
                            <a:schemeClr val="tx1"/>
                          </a:solidFill>
                          <a:effectLst>
                            <a:outerShdw blurRad="38100" dist="38100" dir="2700000" algn="tl">
                              <a:srgbClr val="000000">
                                <a:alpha val="43137"/>
                              </a:srgbClr>
                            </a:outerShdw>
                          </a:effectLst>
                        </a:rPr>
                        <a:t> </a:t>
                      </a:r>
                      <a:endParaRPr lang="en-US" sz="1800" b="0" dirty="0">
                        <a:solidFill>
                          <a:schemeClr val="tx1"/>
                        </a:solidFill>
                        <a:effectLst>
                          <a:outerShdw blurRad="38100" dist="38100" dir="2700000" algn="tl">
                            <a:srgbClr val="000000">
                              <a:alpha val="43137"/>
                            </a:srgbClr>
                          </a:outerShdw>
                        </a:effectLst>
                      </a:endParaRPr>
                    </a:p>
                  </a:txBody>
                  <a:tcPr marL="118612" marR="118612" marT="59307" marB="59307">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smtClean="0">
                          <a:solidFill>
                            <a:schemeClr val="tx1"/>
                          </a:solidFill>
                          <a:effectLst>
                            <a:outerShdw blurRad="38100" dist="38100" dir="2700000" algn="tl">
                              <a:srgbClr val="000000">
                                <a:alpha val="43137"/>
                              </a:srgbClr>
                            </a:outerShdw>
                          </a:effectLst>
                        </a:rPr>
                        <a:t>11.8</a:t>
                      </a:r>
                      <a:r>
                        <a:rPr lang="en-US" sz="1800" baseline="0" dirty="0" smtClean="0">
                          <a:solidFill>
                            <a:schemeClr val="tx1"/>
                          </a:solidFill>
                          <a:effectLst>
                            <a:outerShdw blurRad="38100" dist="38100" dir="2700000" algn="tl">
                              <a:srgbClr val="000000">
                                <a:alpha val="43137"/>
                              </a:srgbClr>
                            </a:outerShdw>
                          </a:effectLst>
                        </a:rPr>
                        <a:t> </a:t>
                      </a:r>
                      <a:r>
                        <a:rPr lang="en-US" sz="1800" dirty="0" smtClean="0">
                          <a:solidFill>
                            <a:schemeClr val="tx1"/>
                          </a:solidFill>
                          <a:effectLst>
                            <a:outerShdw blurRad="38100" dist="38100" dir="2700000" algn="tl">
                              <a:srgbClr val="000000">
                                <a:alpha val="43137"/>
                              </a:srgbClr>
                            </a:outerShdw>
                          </a:effectLst>
                        </a:rPr>
                        <a:t>Kbps</a:t>
                      </a:r>
                      <a:endParaRPr lang="en-US" sz="1800" b="0" dirty="0" smtClean="0">
                        <a:solidFill>
                          <a:schemeClr val="tx1"/>
                        </a:solidFill>
                        <a:effectLst>
                          <a:outerShdw blurRad="38100" dist="38100" dir="2700000" algn="tl">
                            <a:srgbClr val="000000">
                              <a:alpha val="43137"/>
                            </a:srgbClr>
                          </a:outerShdw>
                        </a:effectLst>
                      </a:endParaRPr>
                    </a:p>
                  </a:txBody>
                  <a:tcPr marL="118612" marR="118612" marT="59307" marB="59307">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r>
              <a:tr h="734621">
                <a:tc>
                  <a:txBody>
                    <a:bodyPr/>
                    <a:lstStyle/>
                    <a:p>
                      <a:pPr algn="ctr"/>
                      <a:r>
                        <a:rPr lang="en-US" sz="1800" dirty="0" smtClean="0">
                          <a:solidFill>
                            <a:schemeClr val="tx1"/>
                          </a:solidFill>
                          <a:effectLst>
                            <a:outerShdw blurRad="38100" dist="38100" dir="2700000" algn="tl">
                              <a:srgbClr val="000000">
                                <a:alpha val="43137"/>
                              </a:srgbClr>
                            </a:outerShdw>
                          </a:effectLst>
                        </a:rPr>
                        <a:t>RTAudio </a:t>
                      </a:r>
                      <a:br>
                        <a:rPr lang="en-US" sz="1800" dirty="0" smtClean="0">
                          <a:solidFill>
                            <a:schemeClr val="tx1"/>
                          </a:solidFill>
                          <a:effectLst>
                            <a:outerShdw blurRad="38100" dist="38100" dir="2700000" algn="tl">
                              <a:srgbClr val="000000">
                                <a:alpha val="43137"/>
                              </a:srgbClr>
                            </a:outerShdw>
                          </a:effectLst>
                        </a:rPr>
                      </a:br>
                      <a:r>
                        <a:rPr lang="en-US" sz="1800" dirty="0" smtClean="0">
                          <a:solidFill>
                            <a:schemeClr val="tx1"/>
                          </a:solidFill>
                          <a:effectLst>
                            <a:outerShdw blurRad="38100" dist="38100" dir="2700000" algn="tl">
                              <a:srgbClr val="000000">
                                <a:alpha val="43137"/>
                              </a:srgbClr>
                            </a:outerShdw>
                          </a:effectLst>
                        </a:rPr>
                        <a:t>(16kHz)</a:t>
                      </a:r>
                      <a:endParaRPr lang="en-US" sz="1800" dirty="0">
                        <a:solidFill>
                          <a:schemeClr val="tx1"/>
                        </a:solidFill>
                        <a:effectLst>
                          <a:outerShdw blurRad="38100" dist="38100" dir="2700000" algn="tl">
                            <a:srgbClr val="000000">
                              <a:alpha val="43137"/>
                            </a:srgbClr>
                          </a:outerShdw>
                        </a:effectLst>
                      </a:endParaRPr>
                    </a:p>
                  </a:txBody>
                  <a:tcPr marL="118612" marR="118612" marT="59307" marB="593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pPr algn="ctr"/>
                      <a:r>
                        <a:rPr lang="en-US" sz="1800" dirty="0" smtClean="0">
                          <a:solidFill>
                            <a:schemeClr val="tx1"/>
                          </a:solidFill>
                          <a:effectLst>
                            <a:outerShdw blurRad="38100" dist="38100" dir="2700000" algn="tl">
                              <a:srgbClr val="000000">
                                <a:alpha val="43137"/>
                              </a:srgbClr>
                            </a:outerShdw>
                          </a:effectLst>
                        </a:rPr>
                        <a:t>29 Kbps</a:t>
                      </a:r>
                    </a:p>
                  </a:txBody>
                  <a:tcPr marL="118612" marR="118612" marT="59307" marB="593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r>
              <a:tr h="418559">
                <a:tc>
                  <a:txBody>
                    <a:bodyPr/>
                    <a:lstStyle/>
                    <a:p>
                      <a:pPr algn="ctr"/>
                      <a:r>
                        <a:rPr lang="en-US" sz="1800" dirty="0" smtClean="0">
                          <a:solidFill>
                            <a:schemeClr val="tx1"/>
                          </a:solidFill>
                          <a:effectLst>
                            <a:outerShdw blurRad="38100" dist="38100" dir="2700000" algn="tl">
                              <a:srgbClr val="000000">
                                <a:alpha val="43137"/>
                              </a:srgbClr>
                            </a:outerShdw>
                          </a:effectLst>
                        </a:rPr>
                        <a:t>G.711</a:t>
                      </a:r>
                      <a:endParaRPr lang="en-US" sz="1800" dirty="0">
                        <a:solidFill>
                          <a:schemeClr val="tx1"/>
                        </a:solidFill>
                        <a:effectLst>
                          <a:outerShdw blurRad="38100" dist="38100" dir="2700000" algn="tl">
                            <a:srgbClr val="000000">
                              <a:alpha val="43137"/>
                            </a:srgbClr>
                          </a:outerShdw>
                        </a:effectLst>
                      </a:endParaRPr>
                    </a:p>
                  </a:txBody>
                  <a:tcPr marL="118612" marR="118612" marT="59307" marB="593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ctr"/>
                      <a:r>
                        <a:rPr lang="en-US" sz="1800" dirty="0" smtClean="0">
                          <a:solidFill>
                            <a:schemeClr val="tx1"/>
                          </a:solidFill>
                          <a:effectLst>
                            <a:outerShdw blurRad="38100" dist="38100" dir="2700000" algn="tl">
                              <a:srgbClr val="000000">
                                <a:alpha val="43137"/>
                              </a:srgbClr>
                            </a:outerShdw>
                          </a:effectLst>
                        </a:rPr>
                        <a:t>64 Kbps</a:t>
                      </a:r>
                    </a:p>
                  </a:txBody>
                  <a:tcPr marL="118612" marR="118612" marT="59307" marB="59307">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
        <p:nvSpPr>
          <p:cNvPr id="5" name="Title 1"/>
          <p:cNvSpPr txBox="1">
            <a:spLocks/>
          </p:cNvSpPr>
          <p:nvPr/>
        </p:nvSpPr>
        <p:spPr>
          <a:xfrm>
            <a:off x="381000" y="228600"/>
            <a:ext cx="8382000" cy="11633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zh-TW" alt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微軟即時編碼</a:t>
            </a:r>
            <a:r>
              <a:rPr kumimoji="0" lang="zh-TW" alt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器</a:t>
            </a:r>
            <a:r>
              <a:rPr lang="zh-TW" altLang="en-US" sz="4800" spc="-100" dirty="0" smtClean="0">
                <a:ln w="3175">
                  <a:noFill/>
                </a:ln>
                <a:solidFill>
                  <a:schemeClr val="tx1"/>
                </a:solidFill>
                <a:latin typeface="Calibri" pitchFamily="34" charset="0"/>
              </a:rPr>
              <a:t> </a:t>
            </a:r>
            <a:r>
              <a:rPr kumimoji="0" lang="en-US" sz="3600" b="0" i="0" u="none" strike="noStrike" kern="1200" cap="none" spc="-100" normalizeH="0" baseline="0" noProof="0" dirty="0" err="1" smtClean="0">
                <a:ln w="3175">
                  <a:noFill/>
                </a:ln>
                <a:solidFill>
                  <a:schemeClr val="tx1"/>
                </a:solidFill>
                <a:effectLst/>
                <a:uLnTx/>
                <a:uFillTx/>
                <a:latin typeface="Calibri" pitchFamily="34" charset="0"/>
                <a:ea typeface="+mn-ea"/>
                <a:cs typeface="Arial" charset="0"/>
              </a:rPr>
              <a:t>RTAudio</a:t>
            </a:r>
            <a:r>
              <a:rPr kumimoji="0" lang="en-US" sz="36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 </a:t>
            </a:r>
            <a:r>
              <a:rPr kumimoji="0" lang="en-US" sz="36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and </a:t>
            </a:r>
            <a:r>
              <a:rPr kumimoji="0" lang="en-US" sz="3600" b="0" i="0" u="none" strike="noStrike" kern="1200" cap="none" spc="-100" normalizeH="0" baseline="0" noProof="0" dirty="0" err="1" smtClean="0">
                <a:ln w="3175">
                  <a:noFill/>
                </a:ln>
                <a:solidFill>
                  <a:schemeClr val="tx1"/>
                </a:solidFill>
                <a:effectLst/>
                <a:uLnTx/>
                <a:uFillTx/>
                <a:latin typeface="Calibri" pitchFamily="34" charset="0"/>
                <a:ea typeface="+mn-ea"/>
                <a:cs typeface="Arial" charset="0"/>
              </a:rPr>
              <a:t>RTVideo</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r>
              <a:rPr lang="zh-TW" altLang="en-US" dirty="0" smtClean="0"/>
              <a:t>解決根本問題</a:t>
            </a:r>
            <a:endParaRPr lang="en-US" dirty="0"/>
          </a:p>
        </p:txBody>
      </p:sp>
      <p:sp>
        <p:nvSpPr>
          <p:cNvPr id="52229" name="Rectangle 5"/>
          <p:cNvSpPr>
            <a:spLocks noGrp="1" noChangeArrowheads="1"/>
          </p:cNvSpPr>
          <p:nvPr>
            <p:ph type="body" idx="1"/>
          </p:nvPr>
        </p:nvSpPr>
        <p:spPr>
          <a:xfrm>
            <a:off x="130803" y="1272805"/>
            <a:ext cx="8756650" cy="3797953"/>
          </a:xfrm>
        </p:spPr>
        <p:txBody>
          <a:bodyPr/>
          <a:lstStyle/>
          <a:p>
            <a:r>
              <a:rPr lang="zh-TW" altLang="en-US" sz="2400" dirty="0" smtClean="0">
                <a:ea typeface="SimSun" pitchFamily="2" charset="-122"/>
              </a:rPr>
              <a:t>網路或 </a:t>
            </a:r>
            <a:r>
              <a:rPr lang="en-US" altLang="zh-TW" sz="2400" dirty="0" smtClean="0">
                <a:ea typeface="SimSun" pitchFamily="2" charset="-122"/>
              </a:rPr>
              <a:t>payload </a:t>
            </a:r>
            <a:r>
              <a:rPr lang="zh-TW" altLang="en-US" sz="2400" dirty="0" smtClean="0">
                <a:ea typeface="SimSun" pitchFamily="2" charset="-122"/>
              </a:rPr>
              <a:t>問</a:t>
            </a:r>
            <a:r>
              <a:rPr lang="zh-TW" altLang="en-US" sz="2400" dirty="0" smtClean="0">
                <a:ea typeface="SimSun" pitchFamily="2" charset="-122"/>
              </a:rPr>
              <a:t>題</a:t>
            </a:r>
            <a:endParaRPr lang="en-US" altLang="zh-CN" sz="2400" dirty="0">
              <a:ea typeface="SimSun" pitchFamily="2" charset="-122"/>
            </a:endParaRPr>
          </a:p>
          <a:p>
            <a:pPr lvl="1"/>
            <a:r>
              <a:rPr lang="en-US" altLang="zh-CN" sz="2000" dirty="0">
                <a:ea typeface="SimSun" pitchFamily="2" charset="-122"/>
              </a:rPr>
              <a:t>Devices, ambient noise, echo, lack of gain…</a:t>
            </a:r>
          </a:p>
          <a:p>
            <a:pPr lvl="1"/>
            <a:r>
              <a:rPr lang="en-US" altLang="zh-CN" sz="2000" dirty="0">
                <a:ea typeface="SimSun" pitchFamily="2" charset="-122"/>
              </a:rPr>
              <a:t>Payload effects are end-to-end</a:t>
            </a:r>
          </a:p>
          <a:p>
            <a:pPr lvl="2"/>
            <a:r>
              <a:rPr lang="en-US" altLang="zh-CN" sz="1800" dirty="0">
                <a:ea typeface="SimSun" pitchFamily="2" charset="-122"/>
              </a:rPr>
              <a:t>Often </a:t>
            </a:r>
            <a:r>
              <a:rPr lang="en-US" altLang="zh-CN" sz="1800" dirty="0">
                <a:ea typeface="SimSun" pitchFamily="2" charset="-122"/>
                <a:sym typeface="Wingdings" pitchFamily="2" charset="2"/>
              </a:rPr>
              <a:t>most detrimental but least managed </a:t>
            </a:r>
          </a:p>
          <a:p>
            <a:pPr lvl="2"/>
            <a:r>
              <a:rPr lang="en-US" altLang="zh-CN" sz="1800" dirty="0">
                <a:ea typeface="SimSun" pitchFamily="2" charset="-122"/>
                <a:sym typeface="Wingdings" pitchFamily="2" charset="2"/>
              </a:rPr>
              <a:t>Network can be perfect but call unacceptable</a:t>
            </a:r>
          </a:p>
          <a:p>
            <a:pPr lvl="1"/>
            <a:r>
              <a:rPr lang="en-US" altLang="zh-CN" sz="2000" dirty="0">
                <a:ea typeface="SimSun" pitchFamily="2" charset="-122"/>
                <a:sym typeface="Wingdings" pitchFamily="2" charset="2"/>
              </a:rPr>
              <a:t>Microsoft UC uses AEC, NS, AGC to normalize</a:t>
            </a:r>
            <a:endParaRPr lang="en-US" altLang="zh-CN" sz="2000" dirty="0">
              <a:ea typeface="SimSun" pitchFamily="2" charset="-122"/>
            </a:endParaRPr>
          </a:p>
          <a:p>
            <a:r>
              <a:rPr lang="zh-TW" altLang="en-US" sz="2400" dirty="0" smtClean="0">
                <a:ea typeface="SimSun" pitchFamily="2" charset="-122"/>
              </a:rPr>
              <a:t>網路影響</a:t>
            </a:r>
            <a:endParaRPr lang="en-US" altLang="zh-CN" sz="2400" dirty="0">
              <a:ea typeface="SimSun" pitchFamily="2" charset="-122"/>
            </a:endParaRPr>
          </a:p>
          <a:p>
            <a:pPr lvl="1"/>
            <a:r>
              <a:rPr lang="en-US" altLang="zh-CN" sz="2000" dirty="0">
                <a:ea typeface="SimSun" pitchFamily="2" charset="-122"/>
              </a:rPr>
              <a:t>Multiple dynamic error correction mechanisms, dynamic automated adaptation to actual network conditions, bandwidth (BW) elasticity</a:t>
            </a:r>
          </a:p>
          <a:p>
            <a:r>
              <a:rPr lang="zh-TW" altLang="en-US" sz="2400" dirty="0" smtClean="0">
                <a:ea typeface="SimSun" pitchFamily="2" charset="-122"/>
              </a:rPr>
              <a:t>使用應用層智能解決這些問題</a:t>
            </a:r>
            <a:endParaRPr lang="en-US" altLang="zh-CN" sz="2400" dirty="0">
              <a:ea typeface="SimSun"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2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86" name="Group 14"/>
          <p:cNvGrpSpPr>
            <a:grpSpLocks/>
          </p:cNvGrpSpPr>
          <p:nvPr/>
        </p:nvGrpSpPr>
        <p:grpSpPr bwMode="auto">
          <a:xfrm>
            <a:off x="-15875" y="5095875"/>
            <a:ext cx="9159875" cy="1771650"/>
            <a:chOff x="-10" y="3210"/>
            <a:chExt cx="5770" cy="1116"/>
          </a:xfrm>
        </p:grpSpPr>
        <p:pic>
          <p:nvPicPr>
            <p:cNvPr id="54287" name="Picture 15"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4288" name="Picture 16"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grpSp>
        <p:nvGrpSpPr>
          <p:cNvPr id="10" name="Rectangle 9"/>
          <p:cNvGrpSpPr>
            <a:grpSpLocks/>
          </p:cNvGrpSpPr>
          <p:nvPr/>
        </p:nvGrpSpPr>
        <p:grpSpPr bwMode="auto">
          <a:xfrm>
            <a:off x="1508125" y="5375275"/>
            <a:ext cx="1473200" cy="944563"/>
            <a:chOff x="1140" y="4063"/>
            <a:chExt cx="1114" cy="714"/>
          </a:xfrm>
        </p:grpSpPr>
        <p:pic>
          <p:nvPicPr>
            <p:cNvPr id="54273" name="Rectangle 9"/>
            <p:cNvPicPr>
              <a:picLocks noChangeArrowheads="1"/>
            </p:cNvPicPr>
            <p:nvPr/>
          </p:nvPicPr>
          <p:blipFill>
            <a:blip r:embed="rId5"/>
            <a:srcRect/>
            <a:stretch>
              <a:fillRect/>
            </a:stretch>
          </p:blipFill>
          <p:spPr bwMode="auto">
            <a:xfrm>
              <a:off x="1140" y="4063"/>
              <a:ext cx="1114" cy="714"/>
            </a:xfrm>
            <a:prstGeom prst="rect">
              <a:avLst/>
            </a:prstGeom>
            <a:noFill/>
          </p:spPr>
        </p:pic>
        <p:sp>
          <p:nvSpPr>
            <p:cNvPr id="54274" name="Text Box 2"/>
            <p:cNvSpPr txBox="1">
              <a:spLocks noChangeArrowheads="1"/>
            </p:cNvSpPr>
            <p:nvPr/>
          </p:nvSpPr>
          <p:spPr bwMode="auto">
            <a:xfrm>
              <a:off x="1175" y="4086"/>
              <a:ext cx="1045" cy="645"/>
            </a:xfrm>
            <a:prstGeom prst="rect">
              <a:avLst/>
            </a:prstGeom>
            <a:noFill/>
            <a:ln w="9525">
              <a:noFill/>
              <a:miter lim="800000"/>
              <a:headEnd/>
              <a:tailEnd/>
            </a:ln>
          </p:spPr>
          <p:txBody>
            <a:bodyPr lIns="91436" tIns="45718" rIns="91436" bIns="45718" anchor="ctr"/>
            <a:lstStyle/>
            <a:p>
              <a:pPr algn="ctr"/>
              <a:endParaRPr lang="en-US" sz="3200">
                <a:solidFill>
                  <a:schemeClr val="tx1"/>
                </a:solidFill>
                <a:effectLst>
                  <a:outerShdw blurRad="38100" dist="38100" dir="2700000" algn="tl">
                    <a:srgbClr val="000000"/>
                  </a:outerShdw>
                </a:effectLst>
                <a:latin typeface="Arial" charset="0"/>
              </a:endParaRPr>
            </a:p>
          </p:txBody>
        </p:sp>
      </p:grpSp>
      <p:sp>
        <p:nvSpPr>
          <p:cNvPr id="54285" name="Rectangle 13"/>
          <p:cNvSpPr>
            <a:spLocks noGrp="1" noChangeArrowheads="1"/>
          </p:cNvSpPr>
          <p:nvPr>
            <p:ph type="title"/>
          </p:nvPr>
        </p:nvSpPr>
        <p:spPr/>
        <p:txBody>
          <a:bodyPr/>
          <a:lstStyle/>
          <a:p>
            <a:r>
              <a:rPr lang="en-US" dirty="0"/>
              <a:t>Quality of Experience </a:t>
            </a:r>
            <a:r>
              <a:rPr lang="zh-TW" altLang="en-US" dirty="0" smtClean="0"/>
              <a:t>比一比</a:t>
            </a:r>
            <a:endParaRPr lang="en-US" dirty="0"/>
          </a:p>
        </p:txBody>
      </p:sp>
      <p:sp>
        <p:nvSpPr>
          <p:cNvPr id="54277" name="TextBox 4"/>
          <p:cNvSpPr txBox="1">
            <a:spLocks noChangeArrowheads="1"/>
          </p:cNvSpPr>
          <p:nvPr/>
        </p:nvSpPr>
        <p:spPr bwMode="auto">
          <a:xfrm>
            <a:off x="3736975" y="6599238"/>
            <a:ext cx="5407025" cy="258762"/>
          </a:xfrm>
          <a:prstGeom prst="rect">
            <a:avLst/>
          </a:prstGeom>
          <a:noFill/>
          <a:ln w="9525">
            <a:noFill/>
            <a:miter lim="800000"/>
            <a:headEnd/>
            <a:tailEnd/>
          </a:ln>
        </p:spPr>
        <p:txBody>
          <a:bodyPr wrap="none" lIns="76197" tIns="38098" rIns="76197" bIns="38098">
            <a:spAutoFit/>
          </a:bodyPr>
          <a:lstStyle/>
          <a:p>
            <a:pPr defTabSz="762000"/>
            <a:r>
              <a:rPr lang="en-US" sz="1200">
                <a:solidFill>
                  <a:schemeClr val="tx1"/>
                </a:solidFill>
                <a:latin typeface="Arial" charset="0"/>
              </a:rPr>
              <a:t>Source: benchmarking study performed by Psytechnics Ltd in December 2006</a:t>
            </a:r>
          </a:p>
        </p:txBody>
      </p:sp>
      <p:sp>
        <p:nvSpPr>
          <p:cNvPr id="7" name="TextBox 6"/>
          <p:cNvSpPr txBox="1">
            <a:spLocks noChangeArrowheads="1"/>
          </p:cNvSpPr>
          <p:nvPr/>
        </p:nvSpPr>
        <p:spPr bwMode="auto">
          <a:xfrm>
            <a:off x="2339975" y="1173163"/>
            <a:ext cx="5483225" cy="334962"/>
          </a:xfrm>
          <a:prstGeom prst="rect">
            <a:avLst/>
          </a:prstGeom>
          <a:noFill/>
          <a:ln w="9525">
            <a:noFill/>
            <a:miter lim="800000"/>
            <a:headEnd/>
            <a:tailEnd/>
          </a:ln>
        </p:spPr>
        <p:txBody>
          <a:bodyPr wrap="none" lIns="76197" tIns="38098" rIns="76197" bIns="38098">
            <a:spAutoFit/>
          </a:bodyPr>
          <a:lstStyle/>
          <a:p>
            <a:pPr defTabSz="762000"/>
            <a:r>
              <a:rPr lang="en-US" sz="1700">
                <a:solidFill>
                  <a:schemeClr val="tx1"/>
                </a:solidFill>
                <a:effectLst>
                  <a:outerShdw blurRad="38100" dist="38100" dir="2700000" algn="tl">
                    <a:srgbClr val="000000"/>
                  </a:outerShdw>
                </a:effectLst>
                <a:latin typeface="Arial" charset="0"/>
              </a:rPr>
              <a:t>Subjective perceptual experience Mean Opinion Scores</a:t>
            </a:r>
          </a:p>
        </p:txBody>
      </p:sp>
      <p:pic>
        <p:nvPicPr>
          <p:cNvPr id="1026" name="Picture 2"/>
          <p:cNvPicPr>
            <a:picLocks noChangeAspect="1" noChangeArrowheads="1"/>
          </p:cNvPicPr>
          <p:nvPr/>
        </p:nvPicPr>
        <p:blipFill>
          <a:blip r:embed="rId6"/>
          <a:srcRect/>
          <a:stretch>
            <a:fillRect/>
          </a:stretch>
        </p:blipFill>
        <p:spPr bwMode="auto">
          <a:xfrm>
            <a:off x="706438" y="1389063"/>
            <a:ext cx="7235825" cy="5253037"/>
          </a:xfrm>
          <a:prstGeom prst="rect">
            <a:avLst/>
          </a:prstGeom>
          <a:noFill/>
          <a:ln w="9525">
            <a:noFill/>
            <a:miter lim="800000"/>
            <a:headEnd/>
            <a:tailEnd/>
          </a:ln>
        </p:spPr>
      </p:pic>
      <p:pic>
        <p:nvPicPr>
          <p:cNvPr id="3" name="Picture 4"/>
          <p:cNvPicPr>
            <a:picLocks noChangeAspect="1" noChangeArrowheads="1"/>
          </p:cNvPicPr>
          <p:nvPr/>
        </p:nvPicPr>
        <p:blipFill>
          <a:blip r:embed="rId7"/>
          <a:srcRect/>
          <a:stretch>
            <a:fillRect/>
          </a:stretch>
        </p:blipFill>
        <p:spPr bwMode="auto">
          <a:xfrm>
            <a:off x="706438" y="1389063"/>
            <a:ext cx="7235825" cy="5253037"/>
          </a:xfrm>
          <a:prstGeom prst="rect">
            <a:avLst/>
          </a:prstGeom>
          <a:noFill/>
          <a:ln w="9525">
            <a:noFill/>
            <a:miter lim="800000"/>
            <a:headEnd/>
            <a:tailEnd/>
          </a:ln>
        </p:spPr>
      </p:pic>
      <p:pic>
        <p:nvPicPr>
          <p:cNvPr id="1029" name="Picture 5"/>
          <p:cNvPicPr>
            <a:picLocks noChangeAspect="1" noChangeArrowheads="1"/>
          </p:cNvPicPr>
          <p:nvPr/>
        </p:nvPicPr>
        <p:blipFill>
          <a:blip r:embed="rId8"/>
          <a:srcRect/>
          <a:stretch>
            <a:fillRect/>
          </a:stretch>
        </p:blipFill>
        <p:spPr bwMode="auto">
          <a:xfrm>
            <a:off x="706438" y="1389063"/>
            <a:ext cx="7235825" cy="5253037"/>
          </a:xfrm>
          <a:prstGeom prst="rect">
            <a:avLst/>
          </a:prstGeom>
          <a:noFill/>
          <a:ln w="9525">
            <a:noFill/>
            <a:miter lim="800000"/>
            <a:headEnd/>
            <a:tailEnd/>
          </a:ln>
        </p:spPr>
      </p:pic>
      <p:pic>
        <p:nvPicPr>
          <p:cNvPr id="1030" name="Picture 6"/>
          <p:cNvPicPr>
            <a:picLocks noChangeAspect="1" noChangeArrowheads="1"/>
          </p:cNvPicPr>
          <p:nvPr/>
        </p:nvPicPr>
        <p:blipFill>
          <a:blip r:embed="rId9"/>
          <a:srcRect/>
          <a:stretch>
            <a:fillRect/>
          </a:stretch>
        </p:blipFill>
        <p:spPr bwMode="auto">
          <a:xfrm>
            <a:off x="706438" y="1389063"/>
            <a:ext cx="7235825" cy="5253037"/>
          </a:xfrm>
          <a:prstGeom prst="rect">
            <a:avLst/>
          </a:prstGeom>
          <a:noFill/>
          <a:ln w="9525">
            <a:noFill/>
            <a:miter lim="800000"/>
            <a:headEnd/>
            <a:tailEnd/>
          </a:ln>
        </p:spPr>
      </p:pic>
      <p:pic>
        <p:nvPicPr>
          <p:cNvPr id="1031" name="Picture 7"/>
          <p:cNvPicPr>
            <a:picLocks noChangeAspect="1" noChangeArrowheads="1"/>
          </p:cNvPicPr>
          <p:nvPr/>
        </p:nvPicPr>
        <p:blipFill>
          <a:blip r:embed="rId10"/>
          <a:srcRect/>
          <a:stretch>
            <a:fillRect/>
          </a:stretch>
        </p:blipFill>
        <p:spPr bwMode="auto">
          <a:xfrm>
            <a:off x="706438" y="1389063"/>
            <a:ext cx="7235825" cy="52530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21" y="1218043"/>
            <a:ext cx="6520070" cy="830997"/>
          </a:xfrm>
          <a:prstGeom prst="rect">
            <a:avLst/>
          </a:prstGeom>
        </p:spPr>
        <p:txBody>
          <a:bodyPr wrap="square">
            <a:spAutoFit/>
          </a:bodyPr>
          <a:lstStyle/>
          <a:p>
            <a:pPr algn="ctr"/>
            <a:r>
              <a:rPr lang="en-US" sz="2400" dirty="0" smtClean="0">
                <a:solidFill>
                  <a:schemeClr val="tx1"/>
                </a:solidFill>
              </a:rPr>
              <a:t>“The ripe taste of cheese improves with age. </a:t>
            </a:r>
          </a:p>
          <a:p>
            <a:pPr algn="ctr"/>
            <a:r>
              <a:rPr lang="en-US" sz="2400" dirty="0" smtClean="0">
                <a:solidFill>
                  <a:schemeClr val="tx1"/>
                </a:solidFill>
              </a:rPr>
              <a:t>Act on these orders with great speed. “</a:t>
            </a:r>
            <a:endParaRPr lang="en-US" sz="2400" dirty="0">
              <a:solidFill>
                <a:schemeClr val="tx1"/>
              </a:solidFill>
            </a:endParaRPr>
          </a:p>
        </p:txBody>
      </p:sp>
      <p:pic>
        <p:nvPicPr>
          <p:cNvPr id="3" name="CLIP - uncompressed.wav">
            <a:hlinkClick r:id="" action="ppaction://media"/>
          </p:cNvPr>
          <p:cNvPicPr>
            <a:picLocks noRot="1" noChangeAspect="1"/>
          </p:cNvPicPr>
          <p:nvPr>
            <a:wavAudioFile r:embed="rId1" name="CLIP - uncompressed.wav"/>
          </p:nvPr>
        </p:nvPicPr>
        <p:blipFill>
          <a:blip r:embed="rId10"/>
          <a:stretch>
            <a:fillRect/>
          </a:stretch>
        </p:blipFill>
        <p:spPr>
          <a:xfrm>
            <a:off x="7469413" y="1447791"/>
            <a:ext cx="457200" cy="399204"/>
          </a:xfrm>
          <a:prstGeom prst="rect">
            <a:avLst/>
          </a:prstGeom>
        </p:spPr>
      </p:pic>
      <p:graphicFrame>
        <p:nvGraphicFramePr>
          <p:cNvPr id="5" name="Table 4"/>
          <p:cNvGraphicFramePr>
            <a:graphicFrameLocks noGrp="1"/>
          </p:cNvGraphicFramePr>
          <p:nvPr/>
        </p:nvGraphicFramePr>
        <p:xfrm>
          <a:off x="990600" y="2514599"/>
          <a:ext cx="7239000" cy="2814316"/>
        </p:xfrm>
        <a:graphic>
          <a:graphicData uri="http://schemas.openxmlformats.org/drawingml/2006/table">
            <a:tbl>
              <a:tblPr firstRow="1" bandRow="1">
                <a:tableStyleId>{5C22544A-7EE6-4342-B048-85BDC9FD1C3A}</a:tableStyleId>
              </a:tblPr>
              <a:tblGrid>
                <a:gridCol w="1621710"/>
                <a:gridCol w="2841097"/>
                <a:gridCol w="2776193"/>
              </a:tblGrid>
              <a:tr h="703579">
                <a:tc>
                  <a:txBody>
                    <a:bodyPr/>
                    <a:lstStyle/>
                    <a:p>
                      <a:pPr algn="l"/>
                      <a:r>
                        <a:rPr lang="zh-TW" altLang="en-US" b="0" dirty="0" smtClean="0">
                          <a:solidFill>
                            <a:schemeClr val="tx2"/>
                          </a:solidFill>
                          <a:effectLst>
                            <a:outerShdw blurRad="38100" dist="38100" dir="2700000" algn="tl">
                              <a:srgbClr val="000000">
                                <a:alpha val="43137"/>
                              </a:srgbClr>
                            </a:outerShdw>
                          </a:effectLst>
                        </a:rPr>
                        <a:t>編碼器</a:t>
                      </a:r>
                      <a:endParaRPr lang="en-US" b="0"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c>
                  <a:txBody>
                    <a:bodyPr/>
                    <a:lstStyle/>
                    <a:p>
                      <a:pPr algn="ctr"/>
                      <a:r>
                        <a:rPr lang="zh-TW" altLang="en-US" b="0" dirty="0" smtClean="0">
                          <a:solidFill>
                            <a:schemeClr val="tx2"/>
                          </a:solidFill>
                          <a:effectLst>
                            <a:outerShdw blurRad="38100" dist="38100" dir="2700000" algn="tl">
                              <a:srgbClr val="000000">
                                <a:alpha val="43137"/>
                              </a:srgbClr>
                            </a:outerShdw>
                          </a:effectLst>
                        </a:rPr>
                        <a:t>完美網路</a:t>
                      </a:r>
                      <a:endParaRPr lang="en-US" b="0"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c>
                  <a:txBody>
                    <a:bodyPr/>
                    <a:lstStyle/>
                    <a:p>
                      <a:pPr algn="ctr"/>
                      <a:r>
                        <a:rPr lang="en-US" b="0" baseline="0" dirty="0" smtClean="0">
                          <a:solidFill>
                            <a:schemeClr val="tx2"/>
                          </a:solidFill>
                          <a:effectLst>
                            <a:outerShdw blurRad="38100" dist="38100" dir="2700000" algn="tl">
                              <a:srgbClr val="000000">
                                <a:alpha val="43137"/>
                              </a:srgbClr>
                            </a:outerShdw>
                          </a:effectLst>
                        </a:rPr>
                        <a:t>10% </a:t>
                      </a:r>
                      <a:r>
                        <a:rPr lang="zh-TW" altLang="en-US" b="0" baseline="0" dirty="0" smtClean="0">
                          <a:solidFill>
                            <a:schemeClr val="tx2"/>
                          </a:solidFill>
                          <a:effectLst>
                            <a:outerShdw blurRad="38100" dist="38100" dir="2700000" algn="tl">
                              <a:srgbClr val="000000">
                                <a:alpha val="43137"/>
                              </a:srgbClr>
                            </a:outerShdw>
                          </a:effectLst>
                        </a:rPr>
                        <a:t>封包遺失</a:t>
                      </a:r>
                      <a:endParaRPr lang="en-US" b="0"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r>
              <a:tr h="703579">
                <a:tc>
                  <a:txBody>
                    <a:bodyPr/>
                    <a:lstStyle/>
                    <a:p>
                      <a:r>
                        <a:rPr lang="en-US" dirty="0" smtClean="0">
                          <a:solidFill>
                            <a:schemeClr val="tx1"/>
                          </a:solidFill>
                          <a:effectLst>
                            <a:outerShdw blurRad="38100" dist="38100" dir="2700000" algn="tl">
                              <a:srgbClr val="000000">
                                <a:alpha val="43137"/>
                              </a:srgbClr>
                            </a:outerShdw>
                          </a:effectLst>
                        </a:rPr>
                        <a:t>G.711</a:t>
                      </a:r>
                      <a:endParaRPr lang="en-US"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r>
              <a:tr h="703579">
                <a:tc>
                  <a:txBody>
                    <a:bodyPr/>
                    <a:lstStyle/>
                    <a:p>
                      <a:r>
                        <a:rPr lang="en-US" dirty="0" smtClean="0">
                          <a:solidFill>
                            <a:schemeClr val="tx1"/>
                          </a:solidFill>
                          <a:effectLst>
                            <a:outerShdw blurRad="38100" dist="38100" dir="2700000" algn="tl">
                              <a:srgbClr val="000000">
                                <a:alpha val="43137"/>
                              </a:srgbClr>
                            </a:outerShdw>
                          </a:effectLst>
                        </a:rPr>
                        <a:t>G.729</a:t>
                      </a:r>
                      <a:endParaRPr lang="en-US"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r>
              <a:tr h="70357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outerShdw blurRad="38100" dist="38100" dir="2700000" algn="tl">
                              <a:srgbClr val="000000">
                                <a:alpha val="43137"/>
                              </a:srgbClr>
                            </a:outerShdw>
                          </a:effectLst>
                        </a:rPr>
                        <a:t>RT Audio Narrowband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dirty="0" smtClean="0">
                          <a:solidFill>
                            <a:schemeClr val="tx1"/>
                          </a:solidFill>
                          <a:effectLst>
                            <a:outerShdw blurRad="38100" dist="38100" dir="2700000" algn="tl">
                              <a:srgbClr val="000000">
                                <a:alpha val="43137"/>
                              </a:srgbClr>
                            </a:outerShdw>
                          </a:effectLst>
                        </a:rPr>
                        <a:t/>
                      </a:r>
                      <a:br>
                        <a:rPr lang="en-US" dirty="0" smtClean="0">
                          <a:solidFill>
                            <a:schemeClr val="tx1"/>
                          </a:solidFill>
                          <a:effectLst>
                            <a:outerShdw blurRad="38100" dist="38100" dir="2700000" algn="tl">
                              <a:srgbClr val="000000">
                                <a:alpha val="43137"/>
                              </a:srgbClr>
                            </a:outerShdw>
                          </a:effectLst>
                        </a:rPr>
                      </a:br>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endParaRPr lang="en-U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pic>
        <p:nvPicPr>
          <p:cNvPr id="6" name="CLIP - g711_no_loss.wav">
            <a:hlinkClick r:id="" action="ppaction://media"/>
          </p:cNvPr>
          <p:cNvPicPr>
            <a:picLocks noRot="1" noChangeAspect="1"/>
          </p:cNvPicPr>
          <p:nvPr>
            <a:wavAudioFile r:embed="rId2" name="CLIP - g711_no_loss.wav"/>
          </p:nvPr>
        </p:nvPicPr>
        <p:blipFill>
          <a:blip r:embed="rId11"/>
          <a:stretch>
            <a:fillRect/>
          </a:stretch>
        </p:blipFill>
        <p:spPr>
          <a:xfrm>
            <a:off x="3853071" y="3361530"/>
            <a:ext cx="457200" cy="457200"/>
          </a:xfrm>
          <a:prstGeom prst="rect">
            <a:avLst/>
          </a:prstGeom>
        </p:spPr>
      </p:pic>
      <p:pic>
        <p:nvPicPr>
          <p:cNvPr id="7" name="CLIP - g729_no_loss.wav">
            <a:hlinkClick r:id="" action="ppaction://media"/>
          </p:cNvPr>
          <p:cNvPicPr>
            <a:picLocks noRot="1" noChangeAspect="1"/>
          </p:cNvPicPr>
          <p:nvPr>
            <a:wavAudioFile r:embed="rId3" name="CLIP - g729_no_loss.wav"/>
          </p:nvPr>
        </p:nvPicPr>
        <p:blipFill>
          <a:blip r:embed="rId12"/>
          <a:stretch>
            <a:fillRect/>
          </a:stretch>
        </p:blipFill>
        <p:spPr>
          <a:xfrm>
            <a:off x="3853071" y="4038294"/>
            <a:ext cx="457200" cy="457200"/>
          </a:xfrm>
          <a:prstGeom prst="rect">
            <a:avLst/>
          </a:prstGeom>
        </p:spPr>
      </p:pic>
      <p:pic>
        <p:nvPicPr>
          <p:cNvPr id="9" name="CLIP - RTAudio_NB_no_loss.wav">
            <a:hlinkClick r:id="" action="ppaction://media"/>
          </p:cNvPr>
          <p:cNvPicPr>
            <a:picLocks noRot="1" noChangeAspect="1"/>
          </p:cNvPicPr>
          <p:nvPr>
            <a:wavAudioFile r:embed="rId4" name="CLIP - RTAudio_NB_no_loss.wav"/>
          </p:nvPr>
        </p:nvPicPr>
        <p:blipFill>
          <a:blip r:embed="rId12"/>
          <a:stretch>
            <a:fillRect/>
          </a:stretch>
        </p:blipFill>
        <p:spPr>
          <a:xfrm>
            <a:off x="3853071" y="4767014"/>
            <a:ext cx="457200" cy="457200"/>
          </a:xfrm>
          <a:prstGeom prst="rect">
            <a:avLst/>
          </a:prstGeom>
        </p:spPr>
      </p:pic>
      <p:pic>
        <p:nvPicPr>
          <p:cNvPr id="10" name="CLIP - g711_10_loss.wav">
            <a:hlinkClick r:id="" action="ppaction://media"/>
          </p:cNvPr>
          <p:cNvPicPr>
            <a:picLocks noRot="1" noChangeAspect="1"/>
          </p:cNvPicPr>
          <p:nvPr>
            <a:wavAudioFile r:embed="rId5" name="CLIP - g711_10_loss.wav"/>
          </p:nvPr>
        </p:nvPicPr>
        <p:blipFill>
          <a:blip r:embed="rId12"/>
          <a:stretch>
            <a:fillRect/>
          </a:stretch>
        </p:blipFill>
        <p:spPr>
          <a:xfrm>
            <a:off x="6667202" y="3381408"/>
            <a:ext cx="457200" cy="457200"/>
          </a:xfrm>
          <a:prstGeom prst="rect">
            <a:avLst/>
          </a:prstGeom>
        </p:spPr>
      </p:pic>
      <p:pic>
        <p:nvPicPr>
          <p:cNvPr id="11" name="CLIP - g729_10_loss.wav">
            <a:hlinkClick r:id="" action="ppaction://media"/>
          </p:cNvPr>
          <p:cNvPicPr>
            <a:picLocks noRot="1" noChangeAspect="1"/>
          </p:cNvPicPr>
          <p:nvPr>
            <a:wavAudioFile r:embed="rId6" name="CLIP - g729_10_loss.wav"/>
          </p:nvPr>
        </p:nvPicPr>
        <p:blipFill>
          <a:blip r:embed="rId12"/>
          <a:stretch>
            <a:fillRect/>
          </a:stretch>
        </p:blipFill>
        <p:spPr>
          <a:xfrm>
            <a:off x="6667203" y="4037842"/>
            <a:ext cx="457200" cy="457200"/>
          </a:xfrm>
          <a:prstGeom prst="rect">
            <a:avLst/>
          </a:prstGeom>
        </p:spPr>
      </p:pic>
      <p:pic>
        <p:nvPicPr>
          <p:cNvPr id="12" name="CLIP - RTAudio_NB_10_loss.wav">
            <a:hlinkClick r:id="" action="ppaction://media"/>
          </p:cNvPr>
          <p:cNvPicPr>
            <a:picLocks noRot="1" noChangeAspect="1"/>
          </p:cNvPicPr>
          <p:nvPr>
            <a:wavAudioFile r:embed="rId7" name="CLIP - RTAudio_NB_10_loss.wav"/>
          </p:nvPr>
        </p:nvPicPr>
        <p:blipFill>
          <a:blip r:embed="rId12"/>
          <a:stretch>
            <a:fillRect/>
          </a:stretch>
        </p:blipFill>
        <p:spPr>
          <a:xfrm>
            <a:off x="6667203" y="4767014"/>
            <a:ext cx="457200" cy="457200"/>
          </a:xfrm>
          <a:prstGeom prst="rect">
            <a:avLst/>
          </a:prstGeom>
        </p:spPr>
      </p:pic>
      <p:sp>
        <p:nvSpPr>
          <p:cNvPr id="13" name="Title 12"/>
          <p:cNvSpPr>
            <a:spLocks noGrp="1"/>
          </p:cNvSpPr>
          <p:nvPr>
            <p:ph type="title"/>
          </p:nvPr>
        </p:nvSpPr>
        <p:spPr/>
        <p:txBody>
          <a:bodyPr/>
          <a:lstStyle/>
          <a:p>
            <a:r>
              <a:rPr lang="zh-TW" altLang="en-US" dirty="0" smtClean="0"/>
              <a:t>聲音品質比一比</a:t>
            </a:r>
            <a:endParaRPr lang="en-US" dirty="0"/>
          </a:p>
        </p:txBody>
      </p:sp>
      <p:sp>
        <p:nvSpPr>
          <p:cNvPr id="14" name="Text Placeholder 13"/>
          <p:cNvSpPr>
            <a:spLocks noGrp="1"/>
          </p:cNvSpPr>
          <p:nvPr>
            <p:ph type="body" idx="1"/>
          </p:nvPr>
        </p:nvSpPr>
        <p:spPr/>
        <p:txBody>
          <a:bodyPr/>
          <a:lstStyle/>
          <a:p>
            <a:endParaRPr lang="en-US"/>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90"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137" fill="hold"/>
                                        <p:tgtEl>
                                          <p:spTgt spid="3"/>
                                        </p:tgtEl>
                                      </p:cBhvr>
                                    </p:cmd>
                                  </p:childTnLst>
                                </p:cTn>
                              </p:par>
                            </p:childTnLst>
                          </p:cTn>
                        </p:par>
                      </p:childTnLst>
                    </p:cTn>
                  </p:par>
                </p:childTnLst>
              </p:cTn>
              <p:nextCondLst>
                <p:cond evt="onClick" delay="0">
                  <p:tgtEl>
                    <p:spTgt spid="3"/>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300" fill="hold"/>
                                        <p:tgtEl>
                                          <p:spTgt spid="7"/>
                                        </p:tgtEl>
                                      </p:cBhvr>
                                    </p:cmd>
                                  </p:childTnLst>
                                </p:cTn>
                              </p:par>
                            </p:childTnLst>
                          </p:cTn>
                        </p:par>
                      </p:childTnLst>
                    </p:cTn>
                  </p:par>
                </p:childTnLst>
              </p:cTn>
              <p:nextCondLst>
                <p:cond evt="onClick" delay="0">
                  <p:tgtEl>
                    <p:spTgt spid="7"/>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796" fill="hold"/>
                                        <p:tgtEl>
                                          <p:spTgt spid="9"/>
                                        </p:tgtEl>
                                      </p:cBhvr>
                                    </p:cmd>
                                  </p:childTnLst>
                                </p:cTn>
                              </p:par>
                            </p:childTnLst>
                          </p:cTn>
                        </p:par>
                      </p:childTnLst>
                    </p:cTn>
                  </p:par>
                </p:childTnLst>
              </p:cTn>
              <p:nextCondLst>
                <p:cond evt="onClick" delay="0">
                  <p:tgtEl>
                    <p:spTgt spid="9"/>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8100" fill="hold"/>
                                        <p:tgtEl>
                                          <p:spTgt spid="10"/>
                                        </p:tgtEl>
                                      </p:cBhvr>
                                    </p:cmd>
                                  </p:childTnLst>
                                </p:cTn>
                              </p:par>
                            </p:childTnLst>
                          </p:cTn>
                        </p:par>
                      </p:childTnLst>
                    </p:cTn>
                  </p:par>
                </p:childTnLst>
              </p:cTn>
              <p:nextCondLst>
                <p:cond evt="onClick" delay="0">
                  <p:tgtEl>
                    <p:spTgt spid="10"/>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163" fill="hold"/>
                                        <p:tgtEl>
                                          <p:spTgt spid="11"/>
                                        </p:tgtEl>
                                      </p:cBhvr>
                                    </p:cmd>
                                  </p:childTnLst>
                                </p:cTn>
                              </p:par>
                            </p:childTnLst>
                          </p:cTn>
                        </p:par>
                      </p:childTnLst>
                    </p:cTn>
                  </p:par>
                </p:childTnLst>
              </p:cTn>
              <p:nextCondLst>
                <p:cond evt="onClick" delay="0">
                  <p:tgtEl>
                    <p:spTgt spid="11"/>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8496" fill="hold"/>
                                        <p:tgtEl>
                                          <p:spTgt spid="12"/>
                                        </p:tgtEl>
                                      </p:cBhvr>
                                    </p:cmd>
                                  </p:childTnLst>
                                </p:cTn>
                              </p:par>
                            </p:childTnLst>
                          </p:cTn>
                        </p:par>
                      </p:childTnLst>
                    </p:cTn>
                  </p:par>
                </p:childTnLst>
              </p:cTn>
              <p:nextCondLst>
                <p:cond evt="onClick" delay="0">
                  <p:tgtEl>
                    <p:spTgt spid="12"/>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3 part security oval"/>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53986" y="1416051"/>
            <a:ext cx="8422872" cy="5213350"/>
          </a:xfrm>
          <a:prstGeom prst="rect">
            <a:avLst/>
          </a:prstGeom>
          <a:noFill/>
        </p:spPr>
      </p:pic>
      <p:sp>
        <p:nvSpPr>
          <p:cNvPr id="2" name="Title 1"/>
          <p:cNvSpPr>
            <a:spLocks noGrp="1"/>
          </p:cNvSpPr>
          <p:nvPr>
            <p:ph type="title"/>
          </p:nvPr>
        </p:nvSpPr>
        <p:spPr>
          <a:xfrm>
            <a:off x="387054" y="228600"/>
            <a:ext cx="8375946" cy="553998"/>
          </a:xfrm>
        </p:spPr>
        <p:txBody>
          <a:bodyPr/>
          <a:lstStyle/>
          <a:p>
            <a:r>
              <a:rPr lang="zh-TW" altLang="en-US" sz="4000" dirty="0" smtClean="0"/>
              <a:t>確保高品質使用經驗 </a:t>
            </a:r>
            <a:r>
              <a:rPr lang="en-US" sz="4000" dirty="0" smtClean="0"/>
              <a:t>(</a:t>
            </a:r>
            <a:r>
              <a:rPr lang="en-US" sz="4000" dirty="0" err="1" smtClean="0"/>
              <a:t>QoE</a:t>
            </a:r>
            <a:r>
              <a:rPr lang="en-US" sz="4000" dirty="0" smtClean="0"/>
              <a:t>)</a:t>
            </a:r>
            <a:endParaRPr lang="en-US" sz="4000" dirty="0"/>
          </a:p>
        </p:txBody>
      </p:sp>
      <p:sp>
        <p:nvSpPr>
          <p:cNvPr id="7" name="Rectangle 9"/>
          <p:cNvSpPr>
            <a:spLocks noChangeArrowheads="1"/>
          </p:cNvSpPr>
          <p:nvPr/>
        </p:nvSpPr>
        <p:spPr bwMode="auto">
          <a:xfrm>
            <a:off x="1193366" y="2576946"/>
            <a:ext cx="3946850" cy="480131"/>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設計適合 </a:t>
            </a:r>
            <a:r>
              <a:rPr lang="en-US" sz="2800" dirty="0" smtClean="0">
                <a:solidFill>
                  <a:schemeClr val="tx1"/>
                </a:solidFill>
                <a:effectLst>
                  <a:outerShdw blurRad="38100" dist="38100" dir="2700000" algn="tl">
                    <a:srgbClr val="000000"/>
                  </a:outerShdw>
                </a:effectLst>
                <a:latin typeface="+mj-lt"/>
              </a:rPr>
              <a:t>IP</a:t>
            </a:r>
            <a:r>
              <a:rPr lang="zh-TW" altLang="en-US" sz="2800" dirty="0" smtClean="0">
                <a:solidFill>
                  <a:schemeClr val="tx1"/>
                </a:solidFill>
                <a:effectLst>
                  <a:outerShdw blurRad="38100" dist="38100" dir="2700000" algn="tl">
                    <a:srgbClr val="000000"/>
                  </a:outerShdw>
                </a:effectLst>
                <a:latin typeface="+mj-lt"/>
              </a:rPr>
              <a:t> 之媒體平台</a:t>
            </a:r>
            <a:endParaRPr lang="en-US" sz="2800" dirty="0" smtClean="0">
              <a:solidFill>
                <a:schemeClr val="tx1"/>
              </a:solidFill>
              <a:effectLst>
                <a:outerShdw blurRad="38100" dist="38100" dir="2700000" algn="tl">
                  <a:srgbClr val="000000"/>
                </a:outerShdw>
              </a:effectLst>
              <a:latin typeface="+mj-lt"/>
            </a:endParaRPr>
          </a:p>
        </p:txBody>
      </p:sp>
      <p:sp>
        <p:nvSpPr>
          <p:cNvPr id="8" name="Rectangle 9"/>
          <p:cNvSpPr>
            <a:spLocks noChangeArrowheads="1"/>
          </p:cNvSpPr>
          <p:nvPr/>
        </p:nvSpPr>
        <p:spPr bwMode="auto">
          <a:xfrm>
            <a:off x="5479472" y="3062547"/>
            <a:ext cx="2698175" cy="997196"/>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訂定適合之網路</a:t>
            </a:r>
            <a:endParaRPr lang="en-US" altLang="zh-TW" sz="2800" dirty="0" smtClean="0">
              <a:solidFill>
                <a:schemeClr val="tx1"/>
              </a:solidFill>
              <a:effectLst>
                <a:outerShdw blurRad="38100" dist="38100" dir="2700000" algn="tl">
                  <a:srgbClr val="000000"/>
                </a:outerShdw>
              </a:effectLst>
              <a:latin typeface="+mj-lt"/>
            </a:endParaRPr>
          </a:p>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大小</a:t>
            </a:r>
            <a:endParaRPr lang="en-US" sz="2800" dirty="0" smtClean="0">
              <a:solidFill>
                <a:schemeClr val="tx1"/>
              </a:solidFill>
              <a:effectLst>
                <a:outerShdw blurRad="38100" dist="38100" dir="2700000" algn="tl">
                  <a:srgbClr val="000000"/>
                </a:outerShdw>
              </a:effectLst>
              <a:latin typeface="+mj-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Grp="1" noChangeArrowheads="1"/>
          </p:cNvSpPr>
          <p:nvPr>
            <p:ph type="ctrTitle"/>
          </p:nvPr>
        </p:nvSpPr>
        <p:spPr>
          <a:xfrm>
            <a:off x="381000" y="2000250"/>
            <a:ext cx="8523288" cy="1138763"/>
          </a:xfrm>
        </p:spPr>
        <p:txBody>
          <a:bodyPr/>
          <a:lstStyle/>
          <a:p>
            <a:pPr algn="ctr"/>
            <a:r>
              <a:rPr lang="en-US" altLang="zh-TW" sz="4000" dirty="0" smtClean="0"/>
              <a:t>OCS 2007 </a:t>
            </a:r>
            <a:r>
              <a:rPr lang="zh-TW" altLang="en-US" sz="4000" dirty="0" smtClean="0"/>
              <a:t>進階系列 </a:t>
            </a:r>
            <a:r>
              <a:rPr lang="en-US" altLang="zh-TW" sz="4000" dirty="0" smtClean="0"/>
              <a:t/>
            </a:r>
            <a:br>
              <a:rPr lang="en-US" altLang="zh-TW" sz="4000" dirty="0" smtClean="0"/>
            </a:br>
            <a:r>
              <a:rPr lang="zh-TW" altLang="en-US" sz="4000" dirty="0" smtClean="0"/>
              <a:t>建</a:t>
            </a:r>
            <a:r>
              <a:rPr lang="zh-TW" altLang="en-US" sz="4000" dirty="0" smtClean="0"/>
              <a:t>置高品質之 </a:t>
            </a:r>
            <a:r>
              <a:rPr lang="en-US" altLang="zh-TW" sz="4000" dirty="0" smtClean="0"/>
              <a:t>OCS 2007 VoIP  </a:t>
            </a:r>
            <a:endParaRPr lang="en-US" sz="3900" dirty="0"/>
          </a:p>
        </p:txBody>
      </p:sp>
      <p:sp>
        <p:nvSpPr>
          <p:cNvPr id="122886" name="Rectangle 6"/>
          <p:cNvSpPr>
            <a:spLocks noGrp="1" noChangeArrowheads="1"/>
          </p:cNvSpPr>
          <p:nvPr>
            <p:ph type="subTitle" idx="1"/>
          </p:nvPr>
        </p:nvSpPr>
        <p:spPr>
          <a:xfrm>
            <a:off x="514350" y="3962400"/>
            <a:ext cx="6400800" cy="1040275"/>
          </a:xfrm>
        </p:spPr>
        <p:txBody>
          <a:bodyPr/>
          <a:lstStyle/>
          <a:p>
            <a:r>
              <a:rPr lang="en-US" altLang="zh-TW" sz="2800" b="1" dirty="0" smtClean="0"/>
              <a:t>David Feng </a:t>
            </a:r>
            <a:r>
              <a:rPr lang="zh-TW" altLang="en-US" sz="2800" b="1" dirty="0" smtClean="0"/>
              <a:t>馮</a:t>
            </a:r>
            <a:r>
              <a:rPr lang="zh-TW" altLang="en-US" sz="2800" b="1" dirty="0" smtClean="0"/>
              <a:t>立偉</a:t>
            </a:r>
            <a:endParaRPr lang="en-US" sz="2800" b="1" dirty="0"/>
          </a:p>
          <a:p>
            <a:r>
              <a:rPr lang="zh-TW" altLang="en-US" sz="2800" b="1" dirty="0" smtClean="0"/>
              <a:t>台灣微軟 </a:t>
            </a:r>
            <a:r>
              <a:rPr lang="en-US" altLang="zh-TW" sz="2800" b="1" dirty="0" smtClean="0"/>
              <a:t>OCS </a:t>
            </a:r>
            <a:r>
              <a:rPr lang="zh-TW" altLang="en-US" sz="2800" b="1" dirty="0" smtClean="0"/>
              <a:t>特約講師</a:t>
            </a:r>
            <a:endParaRPr lang="en-US" sz="2800" b="1"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頻寬需求</a:t>
            </a:r>
            <a:endParaRPr lang="en-US" dirty="0"/>
          </a:p>
        </p:txBody>
      </p:sp>
      <p:sp>
        <p:nvSpPr>
          <p:cNvPr id="5" name="Content Placeholder 2"/>
          <p:cNvSpPr txBox="1">
            <a:spLocks/>
          </p:cNvSpPr>
          <p:nvPr/>
        </p:nvSpPr>
        <p:spPr>
          <a:xfrm>
            <a:off x="387350" y="4343400"/>
            <a:ext cx="8756650" cy="1255728"/>
          </a:xfrm>
          <a:prstGeom prst="rect">
            <a:avLst/>
          </a:prstGeom>
        </p:spPr>
        <p:txBody>
          <a:bodyPr vert="horz" wrap="square" lIns="0" tIns="0" rIns="0" bIns="0" rtlCol="0">
            <a:spAutoFit/>
          </a:bodyPr>
          <a:lstStyle/>
          <a:p>
            <a:pPr marL="342900" lvl="0" indent="-342900">
              <a:spcBef>
                <a:spcPct val="20000"/>
              </a:spcBef>
              <a:buBlip>
                <a:blip r:embed="rId3"/>
              </a:buBlip>
            </a:pPr>
            <a:r>
              <a:rPr lang="zh-TW" altLang="en-US" sz="2400" dirty="0" smtClean="0">
                <a:solidFill>
                  <a:schemeClr val="tx1"/>
                </a:solidFill>
              </a:rPr>
              <a:t>這些是單向 </a:t>
            </a:r>
            <a:r>
              <a:rPr lang="en-US" sz="2400" dirty="0" smtClean="0">
                <a:solidFill>
                  <a:schemeClr val="tx1"/>
                </a:solidFill>
              </a:rPr>
              <a:t>“on the wire” </a:t>
            </a:r>
            <a:r>
              <a:rPr lang="zh-TW" altLang="en-US" sz="2400" dirty="0" smtClean="0">
                <a:solidFill>
                  <a:schemeClr val="tx1"/>
                </a:solidFill>
              </a:rPr>
              <a:t>數字</a:t>
            </a:r>
            <a:endParaRPr lang="en-US" sz="2400" dirty="0" smtClean="0">
              <a:solidFill>
                <a:schemeClr val="tx1"/>
              </a:solidFill>
            </a:endParaRPr>
          </a:p>
          <a:p>
            <a:pPr marL="342900" indent="-342900">
              <a:spcBef>
                <a:spcPct val="20000"/>
              </a:spcBef>
              <a:buBlip>
                <a:blip r:embed="rId3"/>
              </a:buBlip>
            </a:pPr>
            <a:r>
              <a:rPr lang="zh-TW" altLang="en-US" sz="2400" dirty="0" smtClean="0">
                <a:solidFill>
                  <a:schemeClr val="tx1"/>
                </a:solidFill>
              </a:rPr>
              <a:t>靜音節省更多頻寬</a:t>
            </a:r>
            <a:endParaRPr lang="en-US" sz="2400" dirty="0" smtClean="0">
              <a:solidFill>
                <a:schemeClr val="tx1"/>
              </a:solidFill>
            </a:endParaRPr>
          </a:p>
          <a:p>
            <a:pPr marL="342900" indent="-342900">
              <a:spcBef>
                <a:spcPct val="20000"/>
              </a:spcBef>
              <a:buBlip>
                <a:blip r:embed="rId3"/>
              </a:buBlip>
            </a:pPr>
            <a:r>
              <a:rPr lang="zh-TW" altLang="en-US" sz="2400" dirty="0" smtClean="0">
                <a:solidFill>
                  <a:schemeClr val="tx1"/>
                </a:solidFill>
              </a:rPr>
              <a:t>根據使用量動態調編碼器</a:t>
            </a:r>
            <a:endParaRPr lang="en-US" sz="2400" dirty="0" smtClean="0">
              <a:solidFill>
                <a:schemeClr val="tx1"/>
              </a:solidFill>
            </a:endParaRPr>
          </a:p>
        </p:txBody>
      </p:sp>
      <p:graphicFrame>
        <p:nvGraphicFramePr>
          <p:cNvPr id="7" name="Table 6"/>
          <p:cNvGraphicFramePr>
            <a:graphicFrameLocks noGrp="1"/>
          </p:cNvGraphicFramePr>
          <p:nvPr/>
        </p:nvGraphicFramePr>
        <p:xfrm>
          <a:off x="1349231" y="1416050"/>
          <a:ext cx="6400800" cy="2541549"/>
        </p:xfrm>
        <a:graphic>
          <a:graphicData uri="http://schemas.openxmlformats.org/drawingml/2006/table">
            <a:tbl>
              <a:tblPr firstRow="1" bandRow="1">
                <a:tableStyleId>{5C22544A-7EE6-4342-B048-85BDC9FD1C3A}</a:tableStyleId>
              </a:tblPr>
              <a:tblGrid>
                <a:gridCol w="1752600"/>
                <a:gridCol w="2209800"/>
                <a:gridCol w="2438400"/>
              </a:tblGrid>
              <a:tr h="667017">
                <a:tc>
                  <a:txBody>
                    <a:bodyPr/>
                    <a:lstStyle/>
                    <a:p>
                      <a:pPr marL="0" marR="0" algn="ctr">
                        <a:spcBef>
                          <a:spcPts val="0"/>
                        </a:spcBef>
                        <a:spcAft>
                          <a:spcPts val="0"/>
                        </a:spcAft>
                      </a:pPr>
                      <a:r>
                        <a:rPr lang="en-US" sz="2000" b="0" dirty="0">
                          <a:solidFill>
                            <a:schemeClr val="tx2"/>
                          </a:solidFill>
                          <a:effectLst>
                            <a:outerShdw blurRad="38100" dist="38100" dir="2700000" algn="tl">
                              <a:srgbClr val="000000">
                                <a:alpha val="43137"/>
                              </a:srgbClr>
                            </a:outerShdw>
                          </a:effectLst>
                          <a:latin typeface="+mj-lt"/>
                          <a:ea typeface="Calibri"/>
                          <a:cs typeface="Times New Roman"/>
                        </a:rPr>
                        <a:t>Codec</a:t>
                      </a:r>
                    </a:p>
                  </a:txBody>
                  <a:tcPr marL="117472" marR="117472" marT="58422" marB="5842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c>
                  <a:txBody>
                    <a:bodyPr/>
                    <a:lstStyle/>
                    <a:p>
                      <a:pPr marL="0" marR="0" algn="ctr">
                        <a:spcBef>
                          <a:spcPts val="0"/>
                        </a:spcBef>
                        <a:spcAft>
                          <a:spcPts val="0"/>
                        </a:spcAft>
                      </a:pPr>
                      <a:r>
                        <a:rPr lang="en-US" sz="2000" b="0" dirty="0">
                          <a:solidFill>
                            <a:schemeClr val="tx2"/>
                          </a:solidFill>
                          <a:effectLst>
                            <a:outerShdw blurRad="38100" dist="38100" dir="2700000" algn="tl">
                              <a:srgbClr val="000000">
                                <a:alpha val="43137"/>
                              </a:srgbClr>
                            </a:outerShdw>
                          </a:effectLst>
                          <a:latin typeface="+mj-lt"/>
                          <a:ea typeface="Calibri"/>
                          <a:cs typeface="Times New Roman"/>
                        </a:rPr>
                        <a:t>Payload </a:t>
                      </a:r>
                      <a:r>
                        <a:rPr lang="en-US" sz="2000" b="0" dirty="0" smtClean="0">
                          <a:solidFill>
                            <a:schemeClr val="tx2"/>
                          </a:solidFill>
                          <a:effectLst>
                            <a:outerShdw blurRad="38100" dist="38100" dir="2700000" algn="tl">
                              <a:srgbClr val="000000">
                                <a:alpha val="43137"/>
                              </a:srgbClr>
                            </a:outerShdw>
                          </a:effectLst>
                          <a:latin typeface="+mj-lt"/>
                          <a:ea typeface="Calibri"/>
                          <a:cs typeface="Times New Roman"/>
                        </a:rPr>
                        <a:t>Bit </a:t>
                      </a:r>
                      <a:r>
                        <a:rPr lang="en-US" sz="2000" b="0" dirty="0">
                          <a:solidFill>
                            <a:schemeClr val="tx2"/>
                          </a:solidFill>
                          <a:effectLst>
                            <a:outerShdw blurRad="38100" dist="38100" dir="2700000" algn="tl">
                              <a:srgbClr val="000000">
                                <a:alpha val="43137"/>
                              </a:srgbClr>
                            </a:outerShdw>
                          </a:effectLst>
                          <a:latin typeface="+mj-lt"/>
                          <a:ea typeface="Calibri"/>
                          <a:cs typeface="Times New Roman"/>
                        </a:rPr>
                        <a:t>R</a:t>
                      </a:r>
                      <a:r>
                        <a:rPr lang="en-US" sz="2000" b="0" dirty="0" smtClean="0">
                          <a:solidFill>
                            <a:schemeClr val="tx2"/>
                          </a:solidFill>
                          <a:effectLst>
                            <a:outerShdw blurRad="38100" dist="38100" dir="2700000" algn="tl">
                              <a:srgbClr val="000000">
                                <a:alpha val="43137"/>
                              </a:srgbClr>
                            </a:outerShdw>
                          </a:effectLst>
                          <a:latin typeface="+mj-lt"/>
                          <a:ea typeface="Calibri"/>
                          <a:cs typeface="Times New Roman"/>
                        </a:rPr>
                        <a:t>ate</a:t>
                      </a:r>
                      <a:endParaRPr lang="en-US" sz="2000" b="0" dirty="0">
                        <a:solidFill>
                          <a:schemeClr val="tx2"/>
                        </a:solidFill>
                        <a:effectLst>
                          <a:outerShdw blurRad="38100" dist="38100" dir="2700000" algn="tl">
                            <a:srgbClr val="000000">
                              <a:alpha val="43137"/>
                            </a:srgbClr>
                          </a:outerShdw>
                        </a:effectLst>
                        <a:latin typeface="+mj-lt"/>
                        <a:ea typeface="Calibri"/>
                        <a:cs typeface="Times New Roman"/>
                      </a:endParaRPr>
                    </a:p>
                  </a:txBody>
                  <a:tcPr marL="117472" marR="117472" marT="58422" marB="58422"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c>
                  <a:txBody>
                    <a:bodyPr/>
                    <a:lstStyle/>
                    <a:p>
                      <a:pPr marL="0" marR="0" algn="ctr">
                        <a:spcBef>
                          <a:spcPts val="0"/>
                        </a:spcBef>
                        <a:spcAft>
                          <a:spcPts val="0"/>
                        </a:spcAft>
                      </a:pPr>
                      <a:r>
                        <a:rPr lang="en-US" sz="2000" b="0" dirty="0" smtClean="0">
                          <a:solidFill>
                            <a:schemeClr val="tx2"/>
                          </a:solidFill>
                          <a:effectLst>
                            <a:outerShdw blurRad="38100" dist="38100" dir="2700000" algn="tl">
                              <a:srgbClr val="000000">
                                <a:alpha val="43137"/>
                              </a:srgbClr>
                            </a:outerShdw>
                          </a:effectLst>
                          <a:latin typeface="+mj-lt"/>
                          <a:ea typeface="Calibri"/>
                          <a:cs typeface="Times New Roman"/>
                        </a:rPr>
                        <a:t>IP </a:t>
                      </a:r>
                      <a:r>
                        <a:rPr lang="en-US" sz="2000" b="0" dirty="0">
                          <a:solidFill>
                            <a:schemeClr val="tx2"/>
                          </a:solidFill>
                          <a:effectLst>
                            <a:outerShdw blurRad="38100" dist="38100" dir="2700000" algn="tl">
                              <a:srgbClr val="000000">
                                <a:alpha val="43137"/>
                              </a:srgbClr>
                            </a:outerShdw>
                          </a:effectLst>
                          <a:latin typeface="+mj-lt"/>
                          <a:ea typeface="Calibri"/>
                          <a:cs typeface="Times New Roman"/>
                        </a:rPr>
                        <a:t>+ UDP + </a:t>
                      </a:r>
                      <a:r>
                        <a:rPr lang="en-US" sz="2000" b="0" dirty="0" smtClean="0">
                          <a:solidFill>
                            <a:schemeClr val="tx2"/>
                          </a:solidFill>
                          <a:effectLst>
                            <a:outerShdw blurRad="38100" dist="38100" dir="2700000" algn="tl">
                              <a:srgbClr val="000000">
                                <a:alpha val="43137"/>
                              </a:srgbClr>
                            </a:outerShdw>
                          </a:effectLst>
                          <a:latin typeface="+mj-lt"/>
                          <a:ea typeface="Calibri"/>
                          <a:cs typeface="Times New Roman"/>
                        </a:rPr>
                        <a:t>RTP</a:t>
                      </a:r>
                      <a:r>
                        <a:rPr lang="en-US" sz="2000" b="0" baseline="0" dirty="0" smtClean="0">
                          <a:solidFill>
                            <a:schemeClr val="tx2"/>
                          </a:solidFill>
                          <a:effectLst>
                            <a:outerShdw blurRad="38100" dist="38100" dir="2700000" algn="tl">
                              <a:srgbClr val="000000">
                                <a:alpha val="43137"/>
                              </a:srgbClr>
                            </a:outerShdw>
                          </a:effectLst>
                          <a:latin typeface="+mj-lt"/>
                          <a:ea typeface="Calibri"/>
                          <a:cs typeface="Times New Roman"/>
                        </a:rPr>
                        <a:t> + </a:t>
                      </a:r>
                      <a:r>
                        <a:rPr lang="en-US" sz="2000" b="0" dirty="0" smtClean="0">
                          <a:solidFill>
                            <a:schemeClr val="tx2"/>
                          </a:solidFill>
                          <a:effectLst>
                            <a:outerShdw blurRad="38100" dist="38100" dir="2700000" algn="tl">
                              <a:srgbClr val="000000">
                                <a:alpha val="43137"/>
                              </a:srgbClr>
                            </a:outerShdw>
                          </a:effectLst>
                          <a:latin typeface="+mj-lt"/>
                          <a:ea typeface="Calibri"/>
                          <a:cs typeface="Times New Roman"/>
                        </a:rPr>
                        <a:t>SRTP</a:t>
                      </a:r>
                      <a:endParaRPr lang="en-US" sz="2000" b="0" dirty="0">
                        <a:solidFill>
                          <a:schemeClr val="tx2"/>
                        </a:solidFill>
                        <a:effectLst>
                          <a:outerShdw blurRad="38100" dist="38100" dir="2700000" algn="tl">
                            <a:srgbClr val="000000">
                              <a:alpha val="43137"/>
                            </a:srgbClr>
                          </a:outerShdw>
                        </a:effectLst>
                        <a:latin typeface="+mj-lt"/>
                        <a:ea typeface="Calibri"/>
                        <a:cs typeface="Times New Roman"/>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alpha val="40000"/>
                      </a:schemeClr>
                    </a:solidFill>
                  </a:tcPr>
                </a:tc>
              </a:tr>
              <a:tr h="667017">
                <a:tc>
                  <a:txBody>
                    <a:bodyPr/>
                    <a:lstStyle/>
                    <a:p>
                      <a:pPr marL="0" marR="0">
                        <a:spcBef>
                          <a:spcPts val="0"/>
                        </a:spcBef>
                        <a:spcAft>
                          <a:spcPts val="0"/>
                        </a:spcAft>
                      </a:pPr>
                      <a:r>
                        <a:rPr lang="en-US" sz="2000" dirty="0">
                          <a:solidFill>
                            <a:schemeClr val="tx1"/>
                          </a:solidFill>
                          <a:latin typeface="+mj-lt"/>
                          <a:ea typeface="Calibri"/>
                          <a:cs typeface="Times New Roman"/>
                        </a:rPr>
                        <a:t>RTAudio </a:t>
                      </a:r>
                      <a:br>
                        <a:rPr lang="en-US" sz="2000" dirty="0">
                          <a:solidFill>
                            <a:schemeClr val="tx1"/>
                          </a:solidFill>
                          <a:latin typeface="+mj-lt"/>
                          <a:ea typeface="Calibri"/>
                          <a:cs typeface="Times New Roman"/>
                        </a:rPr>
                      </a:br>
                      <a:r>
                        <a:rPr lang="en-US" sz="2000" dirty="0">
                          <a:solidFill>
                            <a:schemeClr val="tx1"/>
                          </a:solidFill>
                          <a:latin typeface="+mj-lt"/>
                          <a:ea typeface="Calibri"/>
                          <a:cs typeface="Times New Roman"/>
                        </a:rPr>
                        <a:t>(8kHz) </a:t>
                      </a:r>
                    </a:p>
                  </a:txBody>
                  <a:tcPr marL="117472" marR="117472" marT="58422" marB="58422">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r>
                        <a:rPr lang="en-US" sz="2000" dirty="0" smtClean="0">
                          <a:solidFill>
                            <a:schemeClr val="tx1"/>
                          </a:solidFill>
                          <a:latin typeface="+mj-lt"/>
                          <a:ea typeface="Calibri"/>
                          <a:cs typeface="Times New Roman"/>
                        </a:rPr>
                        <a:t>11.8 </a:t>
                      </a:r>
                      <a:r>
                        <a:rPr lang="en-US" sz="2000" dirty="0">
                          <a:solidFill>
                            <a:schemeClr val="tx1"/>
                          </a:solidFill>
                          <a:latin typeface="+mj-lt"/>
                          <a:ea typeface="Calibri"/>
                          <a:cs typeface="Times New Roman"/>
                        </a:rPr>
                        <a:t>Kbps</a:t>
                      </a:r>
                    </a:p>
                  </a:txBody>
                  <a:tcPr marL="117472" marR="117472" marT="58422" marB="58422"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r>
                        <a:rPr lang="en-US" sz="2000" dirty="0" smtClean="0">
                          <a:solidFill>
                            <a:schemeClr val="tx1"/>
                          </a:solidFill>
                          <a:latin typeface="+mj-lt"/>
                          <a:ea typeface="Calibri"/>
                          <a:cs typeface="Times New Roman"/>
                        </a:rPr>
                        <a:t>32.6kbps</a:t>
                      </a:r>
                      <a:endParaRPr lang="en-US" sz="2000" dirty="0">
                        <a:solidFill>
                          <a:schemeClr val="tx1"/>
                        </a:solidFill>
                        <a:latin typeface="+mj-lt"/>
                        <a:ea typeface="Calibri"/>
                        <a:cs typeface="Times New Roman"/>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20000"/>
                      </a:schemeClr>
                    </a:solidFill>
                  </a:tcPr>
                </a:tc>
              </a:tr>
              <a:tr h="667017">
                <a:tc>
                  <a:txBody>
                    <a:bodyPr/>
                    <a:lstStyle/>
                    <a:p>
                      <a:pPr marL="0" marR="0">
                        <a:spcBef>
                          <a:spcPts val="0"/>
                        </a:spcBef>
                        <a:spcAft>
                          <a:spcPts val="0"/>
                        </a:spcAft>
                      </a:pPr>
                      <a:r>
                        <a:rPr lang="en-US" sz="2000" dirty="0">
                          <a:solidFill>
                            <a:schemeClr val="tx1"/>
                          </a:solidFill>
                          <a:latin typeface="+mj-lt"/>
                          <a:ea typeface="Calibri"/>
                          <a:cs typeface="Times New Roman"/>
                        </a:rPr>
                        <a:t>RTAudio </a:t>
                      </a:r>
                      <a:br>
                        <a:rPr lang="en-US" sz="2000" dirty="0">
                          <a:solidFill>
                            <a:schemeClr val="tx1"/>
                          </a:solidFill>
                          <a:latin typeface="+mj-lt"/>
                          <a:ea typeface="Calibri"/>
                          <a:cs typeface="Times New Roman"/>
                        </a:rPr>
                      </a:br>
                      <a:r>
                        <a:rPr lang="en-US" sz="2000" dirty="0">
                          <a:solidFill>
                            <a:schemeClr val="tx1"/>
                          </a:solidFill>
                          <a:latin typeface="+mj-lt"/>
                          <a:ea typeface="Calibri"/>
                          <a:cs typeface="Times New Roman"/>
                        </a:rPr>
                        <a:t>(16kHz) </a:t>
                      </a:r>
                    </a:p>
                  </a:txBody>
                  <a:tcPr marL="117472" marR="117472" marT="58422" marB="5842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pPr marL="0" marR="0" algn="ctr">
                        <a:spcBef>
                          <a:spcPts val="0"/>
                        </a:spcBef>
                        <a:spcAft>
                          <a:spcPts val="0"/>
                        </a:spcAft>
                      </a:pPr>
                      <a:r>
                        <a:rPr lang="en-US" sz="2000" dirty="0" smtClean="0">
                          <a:solidFill>
                            <a:schemeClr val="tx1"/>
                          </a:solidFill>
                          <a:latin typeface="+mj-lt"/>
                          <a:ea typeface="Calibri"/>
                          <a:cs typeface="Times New Roman"/>
                        </a:rPr>
                        <a:t>29 </a:t>
                      </a:r>
                      <a:r>
                        <a:rPr lang="en-US" sz="2000" dirty="0">
                          <a:solidFill>
                            <a:schemeClr val="tx1"/>
                          </a:solidFill>
                          <a:latin typeface="+mj-lt"/>
                          <a:ea typeface="Calibri"/>
                          <a:cs typeface="Times New Roman"/>
                        </a:rPr>
                        <a:t>Kbps</a:t>
                      </a:r>
                    </a:p>
                  </a:txBody>
                  <a:tcPr marL="117472" marR="117472" marT="58422" marB="5842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c>
                  <a:txBody>
                    <a:bodyPr/>
                    <a:lstStyle/>
                    <a:p>
                      <a:pPr marL="0" marR="0" algn="ctr">
                        <a:spcBef>
                          <a:spcPts val="0"/>
                        </a:spcBef>
                        <a:spcAft>
                          <a:spcPts val="0"/>
                        </a:spcAft>
                      </a:pPr>
                      <a:r>
                        <a:rPr lang="en-US" sz="2000" dirty="0" smtClean="0">
                          <a:solidFill>
                            <a:schemeClr val="tx1"/>
                          </a:solidFill>
                          <a:latin typeface="+mj-lt"/>
                          <a:ea typeface="Calibri"/>
                          <a:cs typeface="Times New Roman"/>
                        </a:rPr>
                        <a:t>49.8</a:t>
                      </a:r>
                      <a:r>
                        <a:rPr lang="en-US" sz="2000" baseline="0" dirty="0" smtClean="0">
                          <a:solidFill>
                            <a:schemeClr val="tx1"/>
                          </a:solidFill>
                          <a:latin typeface="+mj-lt"/>
                          <a:ea typeface="Calibri"/>
                          <a:cs typeface="Times New Roman"/>
                        </a:rPr>
                        <a:t> </a:t>
                      </a:r>
                      <a:r>
                        <a:rPr lang="en-US" sz="2000" dirty="0" smtClean="0">
                          <a:solidFill>
                            <a:schemeClr val="tx1"/>
                          </a:solidFill>
                          <a:latin typeface="+mj-lt"/>
                          <a:ea typeface="Calibri"/>
                          <a:cs typeface="Times New Roman"/>
                        </a:rPr>
                        <a:t>kbps</a:t>
                      </a:r>
                      <a:endParaRPr lang="en-US" sz="2000" dirty="0">
                        <a:solidFill>
                          <a:schemeClr val="tx1"/>
                        </a:solidFill>
                        <a:latin typeface="+mj-lt"/>
                        <a:ea typeface="Calibri"/>
                        <a:cs typeface="Times New Roman"/>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0000"/>
                      </a:schemeClr>
                    </a:solidFill>
                  </a:tcPr>
                </a:tc>
              </a:tr>
              <a:tr h="409175">
                <a:tc>
                  <a:txBody>
                    <a:bodyPr/>
                    <a:lstStyle/>
                    <a:p>
                      <a:pPr marL="0" marR="0">
                        <a:spcBef>
                          <a:spcPts val="0"/>
                        </a:spcBef>
                        <a:spcAft>
                          <a:spcPts val="0"/>
                        </a:spcAft>
                      </a:pPr>
                      <a:r>
                        <a:rPr lang="en-US" sz="2000" dirty="0">
                          <a:solidFill>
                            <a:schemeClr val="tx1"/>
                          </a:solidFill>
                          <a:latin typeface="+mj-lt"/>
                          <a:ea typeface="Calibri"/>
                          <a:cs typeface="Times New Roman"/>
                        </a:rPr>
                        <a:t>Siren </a:t>
                      </a:r>
                    </a:p>
                  </a:txBody>
                  <a:tcPr marL="117472" marR="117472" marT="58422" marB="58422">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r>
                        <a:rPr lang="en-US" sz="2000" dirty="0">
                          <a:solidFill>
                            <a:schemeClr val="tx1"/>
                          </a:solidFill>
                          <a:latin typeface="+mj-lt"/>
                          <a:ea typeface="Calibri"/>
                          <a:cs typeface="Times New Roman"/>
                        </a:rPr>
                        <a:t>16 Kbps</a:t>
                      </a:r>
                    </a:p>
                  </a:txBody>
                  <a:tcPr marL="117472" marR="117472" marT="58422" marB="58422"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marR="0" algn="ctr">
                        <a:spcBef>
                          <a:spcPts val="0"/>
                        </a:spcBef>
                        <a:spcAft>
                          <a:spcPts val="0"/>
                        </a:spcAft>
                      </a:pPr>
                      <a:r>
                        <a:rPr lang="en-US" sz="2000" dirty="0" smtClean="0">
                          <a:solidFill>
                            <a:schemeClr val="tx1"/>
                          </a:solidFill>
                          <a:latin typeface="+mj-lt"/>
                          <a:ea typeface="Calibri"/>
                          <a:cs typeface="Times New Roman"/>
                        </a:rPr>
                        <a:t>40.4</a:t>
                      </a:r>
                      <a:r>
                        <a:rPr lang="en-US" sz="2000" baseline="0" dirty="0" smtClean="0">
                          <a:solidFill>
                            <a:schemeClr val="tx1"/>
                          </a:solidFill>
                          <a:latin typeface="+mj-lt"/>
                          <a:ea typeface="Calibri"/>
                          <a:cs typeface="Times New Roman"/>
                        </a:rPr>
                        <a:t> </a:t>
                      </a:r>
                      <a:r>
                        <a:rPr lang="en-US" sz="2000" dirty="0" smtClean="0">
                          <a:solidFill>
                            <a:schemeClr val="tx1"/>
                          </a:solidFill>
                          <a:latin typeface="+mj-lt"/>
                          <a:ea typeface="Calibri"/>
                          <a:cs typeface="Times New Roman"/>
                        </a:rPr>
                        <a:t>kbps</a:t>
                      </a:r>
                      <a:endParaRPr lang="en-US" sz="2000" dirty="0">
                        <a:solidFill>
                          <a:schemeClr val="tx1"/>
                        </a:solidFill>
                        <a:latin typeface="+mj-lt"/>
                        <a:ea typeface="Calibri"/>
                        <a:cs typeface="Times New Roman"/>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澄清重點</a:t>
            </a:r>
            <a:endParaRPr lang="en-US" dirty="0"/>
          </a:p>
        </p:txBody>
      </p:sp>
      <p:sp>
        <p:nvSpPr>
          <p:cNvPr id="3" name="Content Placeholder 2"/>
          <p:cNvSpPr>
            <a:spLocks noGrp="1"/>
          </p:cNvSpPr>
          <p:nvPr>
            <p:ph idx="1"/>
          </p:nvPr>
        </p:nvSpPr>
        <p:spPr>
          <a:xfrm>
            <a:off x="381000" y="1419225"/>
            <a:ext cx="8382000" cy="4776692"/>
          </a:xfrm>
        </p:spPr>
        <p:txBody>
          <a:bodyPr/>
          <a:lstStyle/>
          <a:p>
            <a:pPr>
              <a:lnSpc>
                <a:spcPct val="100000"/>
              </a:lnSpc>
            </a:pPr>
            <a:r>
              <a:rPr lang="zh-TW" altLang="en-US" dirty="0" smtClean="0"/>
              <a:t>這些是 </a:t>
            </a:r>
            <a:r>
              <a:rPr lang="en-US" dirty="0" smtClean="0"/>
              <a:t>‘</a:t>
            </a:r>
            <a:r>
              <a:rPr lang="zh-TW" altLang="en-US" dirty="0" smtClean="0"/>
              <a:t>尖峰時間</a:t>
            </a:r>
            <a:r>
              <a:rPr lang="en-US" dirty="0" smtClean="0"/>
              <a:t>’ </a:t>
            </a:r>
            <a:r>
              <a:rPr lang="zh-TW" altLang="en-US" dirty="0" smtClean="0"/>
              <a:t>頻寬數字</a:t>
            </a:r>
            <a:endParaRPr lang="en-US" dirty="0" smtClean="0"/>
          </a:p>
          <a:p>
            <a:pPr>
              <a:lnSpc>
                <a:spcPct val="100000"/>
              </a:lnSpc>
            </a:pPr>
            <a:r>
              <a:rPr lang="en-US" dirty="0" smtClean="0"/>
              <a:t>2 </a:t>
            </a:r>
            <a:r>
              <a:rPr lang="zh-TW" altLang="en-US" dirty="0" smtClean="0"/>
              <a:t>方通話在頻寬上來說是對稱計算</a:t>
            </a:r>
            <a:endParaRPr lang="en-US" dirty="0" smtClean="0"/>
          </a:p>
          <a:p>
            <a:pPr>
              <a:lnSpc>
                <a:spcPct val="100000"/>
              </a:lnSpc>
            </a:pPr>
            <a:r>
              <a:rPr lang="zh-TW" altLang="en-US" dirty="0" smtClean="0"/>
              <a:t>會議也是對稱計算</a:t>
            </a:r>
            <a:endParaRPr lang="en-US" dirty="0" smtClean="0"/>
          </a:p>
          <a:p>
            <a:pPr>
              <a:lnSpc>
                <a:spcPct val="100000"/>
              </a:lnSpc>
            </a:pPr>
            <a:r>
              <a:rPr lang="zh-TW" altLang="en-US" dirty="0" smtClean="0"/>
              <a:t>影像頻寬</a:t>
            </a:r>
            <a:r>
              <a:rPr lang="en-US" dirty="0" smtClean="0"/>
              <a:t> &gt; </a:t>
            </a:r>
            <a:r>
              <a:rPr lang="zh-TW" altLang="en-US" dirty="0" smtClean="0"/>
              <a:t>音訊頻寬</a:t>
            </a:r>
            <a:endParaRPr lang="en-US" dirty="0" smtClean="0"/>
          </a:p>
          <a:p>
            <a:pPr>
              <a:lnSpc>
                <a:spcPct val="100000"/>
              </a:lnSpc>
            </a:pPr>
            <a:r>
              <a:rPr lang="zh-TW" altLang="en-US" dirty="0" smtClean="0"/>
              <a:t>任何模式依據於假設</a:t>
            </a:r>
            <a:endParaRPr lang="en-US" dirty="0" smtClean="0"/>
          </a:p>
          <a:p>
            <a:pPr lvl="1">
              <a:lnSpc>
                <a:spcPct val="100000"/>
              </a:lnSpc>
            </a:pPr>
            <a:r>
              <a:rPr lang="zh-TW" altLang="en-US" dirty="0" smtClean="0"/>
              <a:t>考慮你辦公室之間互 </a:t>
            </a:r>
            <a:r>
              <a:rPr lang="en-US" altLang="zh-TW" dirty="0" smtClean="0"/>
              <a:t>call </a:t>
            </a:r>
            <a:r>
              <a:rPr lang="zh-TW" altLang="en-US" dirty="0" smtClean="0"/>
              <a:t>狀況</a:t>
            </a:r>
            <a:endParaRPr lang="en-US" dirty="0" smtClean="0"/>
          </a:p>
          <a:p>
            <a:pPr lvl="2">
              <a:lnSpc>
                <a:spcPct val="100000"/>
              </a:lnSpc>
            </a:pPr>
            <a:r>
              <a:rPr lang="zh-TW" altLang="en-US" dirty="0" smtClean="0"/>
              <a:t>站台間有多少通電話</a:t>
            </a:r>
            <a:r>
              <a:rPr lang="en-US" dirty="0" smtClean="0"/>
              <a:t>, </a:t>
            </a:r>
            <a:r>
              <a:rPr lang="zh-TW" altLang="en-US" dirty="0" smtClean="0"/>
              <a:t>多少會議 </a:t>
            </a:r>
            <a:r>
              <a:rPr lang="en-US" dirty="0" smtClean="0"/>
              <a:t>?</a:t>
            </a:r>
          </a:p>
          <a:p>
            <a:pPr lvl="1">
              <a:lnSpc>
                <a:spcPct val="100000"/>
              </a:lnSpc>
            </a:pPr>
            <a:r>
              <a:rPr lang="zh-TW" altLang="en-US" dirty="0" smtClean="0"/>
              <a:t>注意以下的需求</a:t>
            </a:r>
            <a:endParaRPr lang="en-US" dirty="0" smtClean="0"/>
          </a:p>
          <a:p>
            <a:pPr lvl="2">
              <a:lnSpc>
                <a:spcPct val="100000"/>
              </a:lnSpc>
            </a:pPr>
            <a:r>
              <a:rPr lang="en-US" dirty="0" smtClean="0"/>
              <a:t>CEO </a:t>
            </a:r>
            <a:r>
              <a:rPr lang="zh-TW" altLang="en-US" dirty="0" smtClean="0"/>
              <a:t>想要召開全公司視訊</a:t>
            </a:r>
            <a:r>
              <a:rPr lang="en-US" altLang="zh-TW" dirty="0" smtClean="0"/>
              <a:t>/</a:t>
            </a:r>
            <a:r>
              <a:rPr lang="zh-TW" altLang="en-US" dirty="0" smtClean="0"/>
              <a:t>語音會議 </a:t>
            </a:r>
            <a:r>
              <a:rPr lang="en-US" dirty="0" smtClean="0"/>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媒體優先順序</a:t>
            </a:r>
            <a:endParaRPr lang="en-US" dirty="0"/>
          </a:p>
        </p:txBody>
      </p:sp>
      <p:sp>
        <p:nvSpPr>
          <p:cNvPr id="4" name="Content Placeholder 3"/>
          <p:cNvSpPr>
            <a:spLocks noGrp="1"/>
          </p:cNvSpPr>
          <p:nvPr>
            <p:ph idx="1"/>
          </p:nvPr>
        </p:nvSpPr>
        <p:spPr>
          <a:xfrm>
            <a:off x="381000" y="1419225"/>
            <a:ext cx="8382000" cy="4628960"/>
          </a:xfrm>
        </p:spPr>
        <p:txBody>
          <a:bodyPr/>
          <a:lstStyle/>
          <a:p>
            <a:pPr marL="404813" indent="-404813">
              <a:lnSpc>
                <a:spcPct val="100000"/>
              </a:lnSpc>
            </a:pPr>
            <a:r>
              <a:rPr lang="en-US" sz="2800" dirty="0" smtClean="0"/>
              <a:t>Microsoft® Office Communications Server </a:t>
            </a:r>
            <a:br>
              <a:rPr lang="en-US" sz="2800" dirty="0" smtClean="0"/>
            </a:br>
            <a:r>
              <a:rPr lang="en-US" sz="2800" dirty="0" smtClean="0"/>
              <a:t>(OCS) 2007 </a:t>
            </a:r>
            <a:r>
              <a:rPr lang="zh-TW" altLang="en-US" sz="2800" dirty="0" smtClean="0"/>
              <a:t>支援</a:t>
            </a:r>
            <a:r>
              <a:rPr lang="en-US" sz="2800" dirty="0" smtClean="0"/>
              <a:t> </a:t>
            </a:r>
            <a:r>
              <a:rPr lang="en-US" sz="2800" dirty="0" err="1" smtClean="0"/>
              <a:t>DiffServ</a:t>
            </a:r>
            <a:r>
              <a:rPr lang="en-US" sz="2800" dirty="0" smtClean="0"/>
              <a:t> </a:t>
            </a:r>
            <a:r>
              <a:rPr lang="zh-TW" altLang="en-US" sz="2800" dirty="0" smtClean="0"/>
              <a:t>環境</a:t>
            </a:r>
            <a:endParaRPr lang="en-US" sz="2800" dirty="0" smtClean="0"/>
          </a:p>
          <a:p>
            <a:pPr marL="800100" lvl="1" indent="-395288">
              <a:lnSpc>
                <a:spcPct val="100000"/>
              </a:lnSpc>
            </a:pPr>
            <a:r>
              <a:rPr lang="zh-TW" altLang="en-US" sz="2400" dirty="0" smtClean="0"/>
              <a:t>設定媒體流量優先順序在連線上將容易造成壅塞</a:t>
            </a:r>
            <a:endParaRPr lang="en-US" sz="2400" dirty="0" smtClean="0"/>
          </a:p>
          <a:p>
            <a:pPr marL="404813" indent="-404813">
              <a:lnSpc>
                <a:spcPct val="100000"/>
              </a:lnSpc>
            </a:pPr>
            <a:r>
              <a:rPr lang="en-US" sz="2800" dirty="0" smtClean="0"/>
              <a:t>DSCP marking by the end-points</a:t>
            </a:r>
          </a:p>
          <a:p>
            <a:pPr marL="800100" lvl="1" indent="-395288">
              <a:lnSpc>
                <a:spcPct val="100000"/>
              </a:lnSpc>
            </a:pPr>
            <a:r>
              <a:rPr lang="en-US" sz="2400" dirty="0" smtClean="0"/>
              <a:t>Audio:  Expedited Forwarding</a:t>
            </a:r>
          </a:p>
          <a:p>
            <a:pPr marL="800100" lvl="1" indent="-395288">
              <a:lnSpc>
                <a:spcPct val="100000"/>
              </a:lnSpc>
            </a:pPr>
            <a:r>
              <a:rPr lang="en-US" sz="2400" dirty="0" smtClean="0"/>
              <a:t>Video:  Class 3 of Assured Forwarding (optional)</a:t>
            </a:r>
          </a:p>
          <a:p>
            <a:pPr marL="800100" lvl="1" indent="-395288">
              <a:lnSpc>
                <a:spcPct val="100000"/>
              </a:lnSpc>
            </a:pPr>
            <a:r>
              <a:rPr lang="en-US" sz="2400" dirty="0" smtClean="0"/>
              <a:t>Limit prioritized traffic to 33% of capacity</a:t>
            </a:r>
          </a:p>
          <a:p>
            <a:pPr marL="404813" indent="-404813">
              <a:lnSpc>
                <a:spcPct val="100000"/>
              </a:lnSpc>
            </a:pPr>
            <a:r>
              <a:rPr lang="zh-TW" altLang="en-US" sz="2800" dirty="0" smtClean="0"/>
              <a:t>針對 </a:t>
            </a:r>
            <a:r>
              <a:rPr lang="en-US" sz="2800" dirty="0" smtClean="0"/>
              <a:t>UC </a:t>
            </a:r>
            <a:r>
              <a:rPr lang="zh-TW" altLang="en-US" sz="2800" dirty="0" smtClean="0"/>
              <a:t>裝置考慮使用 </a:t>
            </a:r>
            <a:r>
              <a:rPr lang="en-US" altLang="zh-TW" sz="2800" dirty="0" smtClean="0"/>
              <a:t>VLAN</a:t>
            </a:r>
            <a:endParaRPr lang="en-US" sz="2800" dirty="0" smtClean="0"/>
          </a:p>
          <a:p>
            <a:pPr marL="800100" lvl="1" indent="-395288">
              <a:lnSpc>
                <a:spcPct val="100000"/>
              </a:lnSpc>
            </a:pPr>
            <a:r>
              <a:rPr lang="en-US" sz="2400" dirty="0" smtClean="0"/>
              <a:t>Ease trust issue and helps with IP expansion</a:t>
            </a:r>
          </a:p>
          <a:p>
            <a:pPr marL="404813" indent="-404813">
              <a:lnSpc>
                <a:spcPct val="100000"/>
              </a:lnSpc>
            </a:pPr>
            <a:r>
              <a:rPr lang="zh-TW" altLang="en-US" sz="2800" dirty="0" smtClean="0"/>
              <a:t>中央控管群組原則</a:t>
            </a:r>
            <a:endParaRPr lang="en-US" sz="28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其他網路考量</a:t>
            </a:r>
            <a:endParaRPr lang="en-US" dirty="0"/>
          </a:p>
        </p:txBody>
      </p:sp>
      <p:sp>
        <p:nvSpPr>
          <p:cNvPr id="3" name="Content Placeholder 2"/>
          <p:cNvSpPr>
            <a:spLocks noGrp="1"/>
          </p:cNvSpPr>
          <p:nvPr>
            <p:ph idx="1"/>
          </p:nvPr>
        </p:nvSpPr>
        <p:spPr>
          <a:xfrm>
            <a:off x="381000" y="1317627"/>
            <a:ext cx="8763000" cy="4715137"/>
          </a:xfrm>
        </p:spPr>
        <p:txBody>
          <a:bodyPr/>
          <a:lstStyle/>
          <a:p>
            <a:pPr marL="404813" indent="-404813">
              <a:lnSpc>
                <a:spcPct val="100000"/>
              </a:lnSpc>
            </a:pPr>
            <a:r>
              <a:rPr lang="zh-TW" altLang="en-US" sz="2800" dirty="0" smtClean="0"/>
              <a:t>延遲</a:t>
            </a:r>
            <a:endParaRPr lang="en-US" sz="2800" dirty="0" smtClean="0"/>
          </a:p>
          <a:p>
            <a:pPr marL="800100" lvl="1" indent="-395288">
              <a:lnSpc>
                <a:spcPct val="100000"/>
              </a:lnSpc>
            </a:pPr>
            <a:r>
              <a:rPr lang="en-US" sz="2400" dirty="0" smtClean="0"/>
              <a:t>ITU-T G.114 recommendations for mouth to ear latency</a:t>
            </a:r>
          </a:p>
          <a:p>
            <a:pPr marL="1143000" lvl="2" indent="-342900">
              <a:lnSpc>
                <a:spcPct val="100000"/>
              </a:lnSpc>
            </a:pPr>
            <a:r>
              <a:rPr lang="en-US" sz="2000" dirty="0" smtClean="0"/>
              <a:t>&lt; 150 ms is excellent</a:t>
            </a:r>
          </a:p>
          <a:p>
            <a:pPr marL="1143000" lvl="2" indent="-342900">
              <a:lnSpc>
                <a:spcPct val="100000"/>
              </a:lnSpc>
            </a:pPr>
            <a:r>
              <a:rPr lang="en-US" sz="2000" dirty="0" smtClean="0"/>
              <a:t>&gt; 250 ms is problematic</a:t>
            </a:r>
          </a:p>
          <a:p>
            <a:pPr marL="1143000" lvl="2" indent="-342900">
              <a:lnSpc>
                <a:spcPct val="100000"/>
              </a:lnSpc>
            </a:pPr>
            <a:r>
              <a:rPr lang="en-US" sz="2000" dirty="0" smtClean="0"/>
              <a:t>&gt; 400 ms is unacceptable</a:t>
            </a:r>
          </a:p>
          <a:p>
            <a:pPr marL="800100" lvl="1" indent="-395288">
              <a:lnSpc>
                <a:spcPct val="100000"/>
              </a:lnSpc>
            </a:pPr>
            <a:r>
              <a:rPr lang="en-US" sz="2400" dirty="0" smtClean="0"/>
              <a:t>TIA-920 recommendations for wideband VoIP devices</a:t>
            </a:r>
          </a:p>
          <a:p>
            <a:pPr marL="1143000" lvl="2" indent="-342900">
              <a:lnSpc>
                <a:spcPct val="100000"/>
              </a:lnSpc>
            </a:pPr>
            <a:r>
              <a:rPr lang="en-US" sz="2000" dirty="0" smtClean="0"/>
              <a:t>Network latency should be &lt;50 ms to achieve &lt;150 m2e latency</a:t>
            </a:r>
          </a:p>
          <a:p>
            <a:pPr marL="404813" indent="-404813">
              <a:lnSpc>
                <a:spcPct val="100000"/>
              </a:lnSpc>
            </a:pPr>
            <a:r>
              <a:rPr lang="zh-TW" altLang="en-US" sz="2800" dirty="0" smtClean="0"/>
              <a:t>遺失</a:t>
            </a:r>
            <a:endParaRPr lang="en-US" sz="2800" dirty="0" smtClean="0"/>
          </a:p>
          <a:p>
            <a:pPr marL="800100" lvl="1" indent="-395288">
              <a:lnSpc>
                <a:spcPct val="100000"/>
              </a:lnSpc>
            </a:pPr>
            <a:r>
              <a:rPr lang="en-US" sz="2400" dirty="0" smtClean="0"/>
              <a:t>Up to 10% random loss can be handled without problems</a:t>
            </a:r>
          </a:p>
          <a:p>
            <a:pPr marL="404813" indent="-404813">
              <a:lnSpc>
                <a:spcPct val="100000"/>
              </a:lnSpc>
            </a:pPr>
            <a:r>
              <a:rPr lang="zh-TW" altLang="en-US" sz="2800" dirty="0" smtClean="0"/>
              <a:t>抖動</a:t>
            </a:r>
            <a:endParaRPr lang="en-US" sz="2800" dirty="0" smtClean="0"/>
          </a:p>
          <a:p>
            <a:pPr marL="800100" lvl="1" indent="-395288">
              <a:lnSpc>
                <a:spcPct val="100000"/>
              </a:lnSpc>
            </a:pPr>
            <a:r>
              <a:rPr lang="en-US" sz="2400" dirty="0" smtClean="0"/>
              <a:t>Up to 30ms loss can be handled without significant problems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網路考量技巧</a:t>
            </a:r>
            <a:endParaRPr lang="en-US" dirty="0"/>
          </a:p>
        </p:txBody>
      </p:sp>
      <p:sp>
        <p:nvSpPr>
          <p:cNvPr id="5" name="Text Placeholder 2"/>
          <p:cNvSpPr txBox="1">
            <a:spLocks/>
          </p:cNvSpPr>
          <p:nvPr/>
        </p:nvSpPr>
        <p:spPr>
          <a:xfrm>
            <a:off x="381000" y="1419225"/>
            <a:ext cx="8382000" cy="3397853"/>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依據使用模式了解網路頻寬需求</a:t>
            </a: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逐步增加 </a:t>
            </a: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UC </a:t>
            </a:r>
            <a:r>
              <a:rPr lang="zh-TW" altLang="en-US" sz="3200" dirty="0" smtClean="0">
                <a:solidFill>
                  <a:schemeClr val="tx1"/>
                </a:solidFill>
                <a:latin typeface="Calibri" pitchFamily="34" charset="0"/>
              </a:rPr>
              <a:t>啟動之使用者</a:t>
            </a: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lang="zh-TW" altLang="en-US" sz="3200" dirty="0" smtClean="0">
                <a:solidFill>
                  <a:schemeClr val="tx1"/>
                </a:solidFill>
                <a:latin typeface="Calibri" pitchFamily="34" charset="0"/>
              </a:rPr>
              <a:t>可用頻寬不是全部拿來做語音的</a:t>
            </a:r>
            <a:endPar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kumimoji="0" lang="zh-TW" alt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漸進式調整使用模式</a:t>
            </a:r>
            <a:r>
              <a:rPr kumimoji="0" lang="en-US" sz="3200" b="0" i="0" u="none" strike="noStrike" kern="1200" cap="none" spc="0" normalizeH="0" baseline="0" noProof="0" dirty="0" smtClean="0">
                <a:ln>
                  <a:noFill/>
                </a:ln>
                <a:solidFill>
                  <a:schemeClr val="tx1"/>
                </a:solidFill>
                <a:effectLst/>
                <a:uLnTx/>
                <a:uFillTx/>
                <a:latin typeface="Calibri" pitchFamily="34" charset="0"/>
                <a:ea typeface="+mn-ea"/>
                <a:cs typeface="+mn-cs"/>
              </a:rPr>
              <a:t>. </a:t>
            </a:r>
            <a:r>
              <a:rPr lang="zh-TW" altLang="en-US" sz="3200" dirty="0" smtClean="0">
                <a:solidFill>
                  <a:schemeClr val="tx1"/>
                </a:solidFill>
                <a:latin typeface="Calibri" pitchFamily="34" charset="0"/>
              </a:rPr>
              <a:t>然後在每一階段驗證</a:t>
            </a:r>
            <a:endParaRPr kumimoji="0" lang="en-US" sz="3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3539420"/>
          </a:xfrm>
        </p:spPr>
        <p:txBody>
          <a:bodyPr/>
          <a:lstStyle/>
          <a:p>
            <a:r>
              <a:rPr lang="zh-TW" altLang="en-US" dirty="0" smtClean="0"/>
              <a:t>產</a:t>
            </a:r>
            <a:r>
              <a:rPr lang="zh-TW" altLang="en-US" dirty="0" smtClean="0"/>
              <a:t>品總覽 </a:t>
            </a:r>
            <a:r>
              <a:rPr lang="en-US" altLang="zh-TW" dirty="0" smtClean="0"/>
              <a:t>- Media</a:t>
            </a:r>
            <a:endParaRPr lang="en-US" dirty="0" smtClean="0"/>
          </a:p>
          <a:p>
            <a:r>
              <a:rPr lang="en-US" dirty="0" smtClean="0"/>
              <a:t>VOIP </a:t>
            </a:r>
            <a:r>
              <a:rPr lang="zh-TW" altLang="en-US" dirty="0" smtClean="0"/>
              <a:t>面臨之挑戰</a:t>
            </a:r>
            <a:endParaRPr lang="en-US" dirty="0"/>
          </a:p>
          <a:p>
            <a:r>
              <a:rPr lang="zh-TW" altLang="en-US" dirty="0" smtClean="0"/>
              <a:t>微</a:t>
            </a:r>
            <a:r>
              <a:rPr lang="zh-TW" altLang="en-US" dirty="0" smtClean="0"/>
              <a:t>軟 </a:t>
            </a:r>
            <a:r>
              <a:rPr lang="en-US" dirty="0" smtClean="0"/>
              <a:t>Quality </a:t>
            </a:r>
            <a:r>
              <a:rPr lang="en-US" dirty="0"/>
              <a:t>of Experience (</a:t>
            </a:r>
            <a:r>
              <a:rPr lang="en-US" dirty="0" err="1"/>
              <a:t>QoE</a:t>
            </a:r>
            <a:r>
              <a:rPr lang="en-US" dirty="0" smtClean="0"/>
              <a:t>)</a:t>
            </a:r>
            <a:r>
              <a:rPr lang="zh-TW" altLang="en-US" dirty="0" smtClean="0"/>
              <a:t> 技術</a:t>
            </a:r>
            <a:endParaRPr lang="en-US" altLang="zh-TW" dirty="0" smtClean="0"/>
          </a:p>
          <a:p>
            <a:r>
              <a:rPr lang="en-US" dirty="0" smtClean="0">
                <a:solidFill>
                  <a:srgbClr val="FFC000"/>
                </a:solidFill>
              </a:rPr>
              <a:t>Quality of Experience Monitor </a:t>
            </a:r>
            <a:r>
              <a:rPr lang="en-US" dirty="0" smtClean="0">
                <a:solidFill>
                  <a:srgbClr val="FFC000"/>
                </a:solidFill>
              </a:rPr>
              <a:t>Server</a:t>
            </a:r>
            <a:endParaRPr lang="en-US" dirty="0">
              <a:solidFill>
                <a:srgbClr val="FFC000"/>
              </a:solidFill>
            </a:endParaRPr>
          </a:p>
          <a:p>
            <a:r>
              <a:rPr lang="zh-TW" altLang="en-US" dirty="0" smtClean="0"/>
              <a:t>調整你現有網路</a:t>
            </a:r>
            <a:endParaRPr lang="en-US" dirty="0"/>
          </a:p>
          <a:p>
            <a:r>
              <a:rPr lang="en-US" altLang="zh-TW" dirty="0" smtClean="0"/>
              <a:t>OCS</a:t>
            </a:r>
            <a:r>
              <a:rPr lang="zh-TW" altLang="en-US" dirty="0" smtClean="0"/>
              <a:t> </a:t>
            </a:r>
            <a:r>
              <a:rPr lang="en-US" altLang="zh-TW" dirty="0" smtClean="0"/>
              <a:t>2007 VOIP</a:t>
            </a:r>
            <a:r>
              <a:rPr lang="zh-TW" altLang="en-US" dirty="0" smtClean="0"/>
              <a:t> 部署規劃技巧</a:t>
            </a:r>
            <a:endParaRPr lang="en-US" altLang="zh-TW"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3 part security oval"/>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53986" y="1416051"/>
            <a:ext cx="8422872" cy="5213350"/>
          </a:xfrm>
          <a:prstGeom prst="rect">
            <a:avLst/>
          </a:prstGeom>
          <a:noFill/>
        </p:spPr>
      </p:pic>
      <p:sp>
        <p:nvSpPr>
          <p:cNvPr id="2" name="Title 1"/>
          <p:cNvSpPr>
            <a:spLocks noGrp="1"/>
          </p:cNvSpPr>
          <p:nvPr>
            <p:ph type="title"/>
          </p:nvPr>
        </p:nvSpPr>
        <p:spPr>
          <a:xfrm>
            <a:off x="387054" y="228600"/>
            <a:ext cx="8375946" cy="553998"/>
          </a:xfrm>
        </p:spPr>
        <p:txBody>
          <a:bodyPr/>
          <a:lstStyle/>
          <a:p>
            <a:r>
              <a:rPr lang="zh-TW" altLang="en-US" sz="4000" dirty="0" smtClean="0"/>
              <a:t>確保高品質使用經驗 </a:t>
            </a:r>
            <a:r>
              <a:rPr lang="en-US" sz="4000" dirty="0" smtClean="0"/>
              <a:t>(</a:t>
            </a:r>
            <a:r>
              <a:rPr lang="en-US" sz="4000" dirty="0" err="1" smtClean="0"/>
              <a:t>QoE</a:t>
            </a:r>
            <a:r>
              <a:rPr lang="en-US" sz="4000" dirty="0" smtClean="0"/>
              <a:t>)</a:t>
            </a:r>
            <a:endParaRPr lang="en-US" sz="4000" dirty="0"/>
          </a:p>
        </p:txBody>
      </p:sp>
      <p:sp>
        <p:nvSpPr>
          <p:cNvPr id="7" name="Rectangle 9"/>
          <p:cNvSpPr>
            <a:spLocks noChangeArrowheads="1"/>
          </p:cNvSpPr>
          <p:nvPr/>
        </p:nvSpPr>
        <p:spPr bwMode="auto">
          <a:xfrm>
            <a:off x="1193366" y="2576946"/>
            <a:ext cx="3946850" cy="480131"/>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設計適合 </a:t>
            </a:r>
            <a:r>
              <a:rPr lang="en-US" sz="2800" dirty="0" smtClean="0">
                <a:solidFill>
                  <a:schemeClr val="tx1"/>
                </a:solidFill>
                <a:effectLst>
                  <a:outerShdw blurRad="38100" dist="38100" dir="2700000" algn="tl">
                    <a:srgbClr val="000000"/>
                  </a:outerShdw>
                </a:effectLst>
                <a:latin typeface="+mj-lt"/>
              </a:rPr>
              <a:t>IP</a:t>
            </a:r>
            <a:r>
              <a:rPr lang="zh-TW" altLang="en-US" sz="2800" dirty="0" smtClean="0">
                <a:solidFill>
                  <a:schemeClr val="tx1"/>
                </a:solidFill>
                <a:effectLst>
                  <a:outerShdw blurRad="38100" dist="38100" dir="2700000" algn="tl">
                    <a:srgbClr val="000000"/>
                  </a:outerShdw>
                </a:effectLst>
                <a:latin typeface="+mj-lt"/>
              </a:rPr>
              <a:t> 之媒體平台</a:t>
            </a:r>
            <a:endParaRPr lang="en-US" sz="2800" dirty="0" smtClean="0">
              <a:solidFill>
                <a:schemeClr val="tx1"/>
              </a:solidFill>
              <a:effectLst>
                <a:outerShdw blurRad="38100" dist="38100" dir="2700000" algn="tl">
                  <a:srgbClr val="000000"/>
                </a:outerShdw>
              </a:effectLst>
              <a:latin typeface="+mj-lt"/>
            </a:endParaRPr>
          </a:p>
        </p:txBody>
      </p:sp>
      <p:sp>
        <p:nvSpPr>
          <p:cNvPr id="8" name="Rectangle 9"/>
          <p:cNvSpPr>
            <a:spLocks noChangeArrowheads="1"/>
          </p:cNvSpPr>
          <p:nvPr/>
        </p:nvSpPr>
        <p:spPr bwMode="auto">
          <a:xfrm>
            <a:off x="5479472" y="3062547"/>
            <a:ext cx="2698175" cy="997196"/>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訂定適合之網路</a:t>
            </a:r>
            <a:endParaRPr lang="en-US" altLang="zh-TW" sz="2800" dirty="0" smtClean="0">
              <a:solidFill>
                <a:schemeClr val="tx1"/>
              </a:solidFill>
              <a:effectLst>
                <a:outerShdw blurRad="38100" dist="38100" dir="2700000" algn="tl">
                  <a:srgbClr val="000000"/>
                </a:outerShdw>
              </a:effectLst>
              <a:latin typeface="+mj-lt"/>
            </a:endParaRPr>
          </a:p>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大小</a:t>
            </a:r>
            <a:endParaRPr lang="en-US" sz="2800" dirty="0" smtClean="0">
              <a:solidFill>
                <a:schemeClr val="tx1"/>
              </a:solidFill>
              <a:effectLst>
                <a:outerShdw blurRad="38100" dist="38100" dir="2700000" algn="tl">
                  <a:srgbClr val="000000"/>
                </a:outerShdw>
              </a:effectLst>
              <a:latin typeface="+mj-lt"/>
            </a:endParaRPr>
          </a:p>
        </p:txBody>
      </p:sp>
      <p:sp>
        <p:nvSpPr>
          <p:cNvPr id="10" name="Rectangle 9"/>
          <p:cNvSpPr>
            <a:spLocks noChangeArrowheads="1"/>
          </p:cNvSpPr>
          <p:nvPr/>
        </p:nvSpPr>
        <p:spPr bwMode="auto">
          <a:xfrm>
            <a:off x="3492038" y="4871258"/>
            <a:ext cx="1980029" cy="480131"/>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良好的測量</a:t>
            </a:r>
            <a:endParaRPr lang="en-US" sz="2800" dirty="0" smtClean="0">
              <a:solidFill>
                <a:schemeClr val="tx1"/>
              </a:solidFill>
              <a:effectLst>
                <a:outerShdw blurRad="38100" dist="38100" dir="2700000" algn="tl">
                  <a:srgbClr val="000000"/>
                </a:outerShdw>
              </a:effectLst>
              <a:latin typeface="+mj-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5875" y="5095875"/>
            <a:ext cx="9159875" cy="1771650"/>
            <a:chOff x="-10" y="3210"/>
            <a:chExt cx="5770" cy="1116"/>
          </a:xfrm>
        </p:grpSpPr>
        <p:pic>
          <p:nvPicPr>
            <p:cNvPr id="50186" name="Picture 10" descr="technet_block"/>
            <p:cNvPicPr>
              <a:picLocks noChangeAspect="1" noChangeArrowheads="1"/>
            </p:cNvPicPr>
            <p:nvPr/>
          </p:nvPicPr>
          <p:blipFill>
            <a:blip r:embed="rId3"/>
            <a:srcRect r="7056"/>
            <a:stretch>
              <a:fillRect/>
            </a:stretch>
          </p:blipFill>
          <p:spPr bwMode="auto">
            <a:xfrm>
              <a:off x="-10" y="3210"/>
              <a:ext cx="5770" cy="1116"/>
            </a:xfrm>
            <a:prstGeom prst="rect">
              <a:avLst/>
            </a:prstGeom>
            <a:noFill/>
          </p:spPr>
        </p:pic>
        <p:pic>
          <p:nvPicPr>
            <p:cNvPr id="50187" name="Picture 11" descr="watermark"/>
            <p:cNvPicPr>
              <a:picLocks noChangeAspect="1" noChangeArrowheads="1"/>
            </p:cNvPicPr>
            <p:nvPr/>
          </p:nvPicPr>
          <p:blipFill>
            <a:blip r:embed="rId4"/>
            <a:srcRect/>
            <a:stretch>
              <a:fillRect/>
            </a:stretch>
          </p:blipFill>
          <p:spPr bwMode="auto">
            <a:xfrm>
              <a:off x="81" y="4158"/>
              <a:ext cx="1845" cy="132"/>
            </a:xfrm>
            <a:prstGeom prst="rect">
              <a:avLst/>
            </a:prstGeom>
            <a:noFill/>
          </p:spPr>
        </p:pic>
      </p:grpSp>
      <p:sp>
        <p:nvSpPr>
          <p:cNvPr id="50184" name="Rectangle 8"/>
          <p:cNvSpPr>
            <a:spLocks noGrp="1" noChangeArrowheads="1"/>
          </p:cNvSpPr>
          <p:nvPr>
            <p:ph type="title"/>
          </p:nvPr>
        </p:nvSpPr>
        <p:spPr/>
        <p:txBody>
          <a:bodyPr/>
          <a:lstStyle/>
          <a:p>
            <a:r>
              <a:rPr lang="en-US" dirty="0" smtClean="0"/>
              <a:t>Quality </a:t>
            </a:r>
            <a:r>
              <a:rPr lang="en-US" dirty="0"/>
              <a:t>of Experience</a:t>
            </a:r>
          </a:p>
        </p:txBody>
      </p:sp>
      <p:sp>
        <p:nvSpPr>
          <p:cNvPr id="3" name="Content Placeholder 5124"/>
          <p:cNvSpPr>
            <a:spLocks noGrp="1" noChangeArrowheads="1"/>
          </p:cNvSpPr>
          <p:nvPr>
            <p:ph idx="4294967295"/>
          </p:nvPr>
        </p:nvSpPr>
        <p:spPr>
          <a:xfrm>
            <a:off x="276225" y="1238250"/>
            <a:ext cx="8867775" cy="5182957"/>
          </a:xfrm>
        </p:spPr>
        <p:txBody>
          <a:bodyPr lIns="0" tIns="0" rIns="0" bIns="0"/>
          <a:lstStyle/>
          <a:p>
            <a:pPr marL="0" indent="0">
              <a:buFontTx/>
              <a:buNone/>
            </a:pPr>
            <a:r>
              <a:rPr lang="en-US" altLang="zh-CN" sz="2300" i="1" dirty="0">
                <a:ea typeface="SimSun" pitchFamily="2" charset="-122"/>
              </a:rPr>
              <a:t>Microsoft Unified Communications (UC) </a:t>
            </a:r>
            <a:r>
              <a:rPr lang="zh-TW" altLang="en-US" sz="2300" i="1" dirty="0" smtClean="0">
                <a:ea typeface="SimSun" pitchFamily="2" charset="-122"/>
              </a:rPr>
              <a:t>獨</a:t>
            </a:r>
            <a:r>
              <a:rPr lang="zh-TW" altLang="en-US" sz="2300" i="1" dirty="0" smtClean="0">
                <a:ea typeface="SimSun" pitchFamily="2" charset="-122"/>
              </a:rPr>
              <a:t>特提供</a:t>
            </a:r>
            <a:r>
              <a:rPr lang="zh-TW" altLang="en-US" sz="2300" i="1" dirty="0" smtClean="0">
                <a:ea typeface="SimSun" pitchFamily="2" charset="-122"/>
              </a:rPr>
              <a:t>一個完</a:t>
            </a:r>
            <a:r>
              <a:rPr lang="zh-TW" altLang="en-US" sz="2300" i="1" dirty="0" smtClean="0">
                <a:ea typeface="SimSun" pitchFamily="2" charset="-122"/>
              </a:rPr>
              <a:t>整</a:t>
            </a:r>
            <a:r>
              <a:rPr lang="en-US" altLang="zh-CN" sz="2300" i="1" dirty="0" smtClean="0">
                <a:ea typeface="SimSun" pitchFamily="2" charset="-122"/>
              </a:rPr>
              <a:t>, </a:t>
            </a:r>
            <a:r>
              <a:rPr lang="zh-TW" altLang="en-US" sz="2300" i="1" dirty="0" smtClean="0">
                <a:ea typeface="SimSun" pitchFamily="2" charset="-122"/>
              </a:rPr>
              <a:t>豐</a:t>
            </a:r>
            <a:r>
              <a:rPr lang="zh-TW" altLang="en-US" sz="2300" i="1" dirty="0" smtClean="0">
                <a:ea typeface="SimSun" pitchFamily="2" charset="-122"/>
              </a:rPr>
              <a:t>富解決方案給 </a:t>
            </a:r>
            <a:r>
              <a:rPr lang="en-US" altLang="zh-CN" sz="2300" i="1" dirty="0" err="1" smtClean="0">
                <a:ea typeface="SimSun" pitchFamily="2" charset="-122"/>
              </a:rPr>
              <a:t>QoE</a:t>
            </a:r>
            <a:r>
              <a:rPr lang="en-US" altLang="zh-CN" sz="2300" i="1" dirty="0" smtClean="0">
                <a:ea typeface="SimSun" pitchFamily="2" charset="-122"/>
              </a:rPr>
              <a:t> </a:t>
            </a:r>
            <a:r>
              <a:rPr lang="en-US" altLang="zh-CN" sz="2300" i="1" dirty="0" smtClean="0">
                <a:ea typeface="SimSun" pitchFamily="2" charset="-122"/>
              </a:rPr>
              <a:t>Enterprise Voice, </a:t>
            </a:r>
            <a:r>
              <a:rPr lang="zh-TW" altLang="en-US" sz="2300" i="1" dirty="0" smtClean="0">
                <a:ea typeface="SimSun" pitchFamily="2" charset="-122"/>
              </a:rPr>
              <a:t>不需</a:t>
            </a:r>
            <a:r>
              <a:rPr lang="zh-TW" altLang="en-US" sz="2300" i="1" dirty="0" smtClean="0">
                <a:ea typeface="SimSun" pitchFamily="2" charset="-122"/>
              </a:rPr>
              <a:t>要使用</a:t>
            </a:r>
            <a:r>
              <a:rPr lang="en-US" altLang="zh-CN" sz="2300" i="1" dirty="0" smtClean="0">
                <a:ea typeface="SimSun" pitchFamily="2" charset="-122"/>
              </a:rPr>
              <a:t> </a:t>
            </a:r>
            <a:r>
              <a:rPr lang="en-US" altLang="zh-CN" sz="2300" i="1" dirty="0" err="1">
                <a:ea typeface="SimSun" pitchFamily="2" charset="-122"/>
              </a:rPr>
              <a:t>QoS</a:t>
            </a:r>
            <a:r>
              <a:rPr lang="en-US" altLang="zh-CN" sz="2300" i="1" dirty="0">
                <a:ea typeface="SimSun" pitchFamily="2" charset="-122"/>
              </a:rPr>
              <a:t>, </a:t>
            </a:r>
            <a:r>
              <a:rPr lang="zh-TW" altLang="en-US" sz="2300" i="1" dirty="0" smtClean="0">
                <a:ea typeface="SimSun" pitchFamily="2" charset="-122"/>
              </a:rPr>
              <a:t>再任何網路</a:t>
            </a:r>
            <a:r>
              <a:rPr lang="en-US" altLang="zh-CN" sz="2300" i="1" dirty="0" smtClean="0">
                <a:ea typeface="SimSun" pitchFamily="2" charset="-122"/>
              </a:rPr>
              <a:t>, </a:t>
            </a:r>
            <a:r>
              <a:rPr lang="zh-TW" altLang="en-US" sz="2300" i="1" dirty="0" smtClean="0">
                <a:ea typeface="SimSun" pitchFamily="2" charset="-122"/>
              </a:rPr>
              <a:t>任何時間</a:t>
            </a:r>
            <a:r>
              <a:rPr lang="en-US" altLang="zh-CN" sz="2300" i="1" dirty="0" smtClean="0">
                <a:ea typeface="SimSun" pitchFamily="2" charset="-122"/>
              </a:rPr>
              <a:t>, </a:t>
            </a:r>
            <a:r>
              <a:rPr lang="zh-TW" altLang="en-US" sz="2300" i="1" dirty="0" smtClean="0">
                <a:ea typeface="SimSun" pitchFamily="2" charset="-122"/>
              </a:rPr>
              <a:t>任何地點</a:t>
            </a:r>
            <a:endParaRPr lang="en-US" altLang="zh-CN" sz="2300" dirty="0">
              <a:ea typeface="SimSun" pitchFamily="2" charset="-122"/>
            </a:endParaRPr>
          </a:p>
          <a:p>
            <a:pPr marL="703263" lvl="1" indent="153988">
              <a:lnSpc>
                <a:spcPct val="80000"/>
              </a:lnSpc>
              <a:spcBef>
                <a:spcPct val="0"/>
              </a:spcBef>
              <a:buFontTx/>
              <a:buBlip>
                <a:blip r:embed="rId5"/>
              </a:buBlip>
            </a:pPr>
            <a:endParaRPr lang="en-US" altLang="zh-CN" sz="1500" u="sng" dirty="0">
              <a:ea typeface="SimSun" pitchFamily="2" charset="-122"/>
            </a:endParaRPr>
          </a:p>
          <a:p>
            <a:pPr marL="703263" lvl="1" indent="153988">
              <a:buFontTx/>
              <a:buNone/>
            </a:pPr>
            <a:r>
              <a:rPr lang="zh-TW" altLang="en-US" sz="2000" dirty="0" smtClean="0">
                <a:ea typeface="SimSun" pitchFamily="2" charset="-122"/>
              </a:rPr>
              <a:t>完整</a:t>
            </a:r>
            <a:r>
              <a:rPr lang="en-US" altLang="zh-CN" sz="2000" dirty="0" smtClean="0">
                <a:ea typeface="SimSun" pitchFamily="2" charset="-122"/>
              </a:rPr>
              <a:t>, </a:t>
            </a:r>
            <a:r>
              <a:rPr lang="zh-TW" altLang="en-US" sz="2000" dirty="0" smtClean="0">
                <a:ea typeface="SimSun" pitchFamily="2" charset="-122"/>
              </a:rPr>
              <a:t>使用者導向的品質解決方案</a:t>
            </a:r>
            <a:endParaRPr lang="en-US" altLang="zh-CN" sz="2000" dirty="0">
              <a:ea typeface="SimSun" pitchFamily="2" charset="-122"/>
            </a:endParaRPr>
          </a:p>
          <a:p>
            <a:pPr marL="1100138" lvl="2" indent="0">
              <a:buFontTx/>
              <a:buNone/>
            </a:pPr>
            <a:r>
              <a:rPr lang="en-US" altLang="zh-CN" sz="1700" dirty="0">
                <a:ea typeface="SimSun" pitchFamily="2" charset="-122"/>
              </a:rPr>
              <a:t>Centered on users, incorporating all significant parameters of user experience</a:t>
            </a:r>
          </a:p>
          <a:p>
            <a:pPr marL="703263" lvl="1" indent="153988">
              <a:lnSpc>
                <a:spcPct val="80000"/>
              </a:lnSpc>
              <a:spcBef>
                <a:spcPct val="0"/>
              </a:spcBef>
            </a:pPr>
            <a:endParaRPr lang="en-US" altLang="zh-CN" sz="1700" dirty="0">
              <a:ea typeface="SimSun" pitchFamily="2" charset="-122"/>
            </a:endParaRPr>
          </a:p>
          <a:p>
            <a:pPr marL="703263" lvl="1" indent="153988">
              <a:buFontTx/>
              <a:buNone/>
            </a:pPr>
            <a:r>
              <a:rPr lang="zh-TW" altLang="en-US" sz="2000" dirty="0" smtClean="0">
                <a:ea typeface="SimSun" pitchFamily="2" charset="-122"/>
              </a:rPr>
              <a:t>智慧型端點裝置</a:t>
            </a:r>
            <a:endParaRPr lang="en-US" altLang="zh-CN" sz="2000" dirty="0">
              <a:ea typeface="SimSun" pitchFamily="2" charset="-122"/>
            </a:endParaRPr>
          </a:p>
          <a:p>
            <a:pPr marL="1100138" lvl="2" indent="0">
              <a:buFontTx/>
              <a:buNone/>
            </a:pPr>
            <a:r>
              <a:rPr lang="en-US" altLang="zh-CN" sz="1700" dirty="0">
                <a:ea typeface="SimSun" pitchFamily="2" charset="-122"/>
              </a:rPr>
              <a:t>Endpoints with real time capability to monitor, pilot, optimize, and deliver UC </a:t>
            </a:r>
            <a:r>
              <a:rPr lang="en-US" altLang="zh-CN" sz="1700" dirty="0" err="1">
                <a:ea typeface="SimSun" pitchFamily="2" charset="-122"/>
              </a:rPr>
              <a:t>QoE</a:t>
            </a:r>
            <a:endParaRPr lang="en-US" altLang="zh-CN" sz="1700" dirty="0">
              <a:ea typeface="SimSun" pitchFamily="2" charset="-122"/>
            </a:endParaRPr>
          </a:p>
          <a:p>
            <a:pPr marL="703263" lvl="1" indent="153988">
              <a:lnSpc>
                <a:spcPct val="80000"/>
              </a:lnSpc>
              <a:buFontTx/>
              <a:buNone/>
            </a:pPr>
            <a:endParaRPr lang="en-US" altLang="zh-CN" sz="1700" dirty="0">
              <a:ea typeface="SimSun" pitchFamily="2" charset="-122"/>
            </a:endParaRPr>
          </a:p>
          <a:p>
            <a:pPr marL="703263" lvl="1" indent="153988">
              <a:buFontTx/>
              <a:buNone/>
            </a:pPr>
            <a:r>
              <a:rPr lang="zh-TW" altLang="en-US" sz="2000" dirty="0" smtClean="0">
                <a:ea typeface="SimSun" pitchFamily="2" charset="-122"/>
              </a:rPr>
              <a:t>即</a:t>
            </a:r>
            <a:r>
              <a:rPr lang="zh-TW" altLang="en-US" sz="2000" dirty="0" smtClean="0">
                <a:ea typeface="SimSun" pitchFamily="2" charset="-122"/>
              </a:rPr>
              <a:t>時</a:t>
            </a:r>
            <a:r>
              <a:rPr lang="zh-TW" altLang="en-US" sz="2000" dirty="0" smtClean="0">
                <a:ea typeface="SimSun" pitchFamily="2" charset="-122"/>
              </a:rPr>
              <a:t>收集</a:t>
            </a:r>
            <a:r>
              <a:rPr lang="zh-TW" altLang="en-US" sz="2000" dirty="0" smtClean="0">
                <a:ea typeface="SimSun" pitchFamily="2" charset="-122"/>
              </a:rPr>
              <a:t>真實使用經驗數據</a:t>
            </a:r>
            <a:endParaRPr lang="en-US" altLang="zh-CN" sz="2000" dirty="0">
              <a:ea typeface="SimSun" pitchFamily="2" charset="-122"/>
            </a:endParaRPr>
          </a:p>
          <a:p>
            <a:pPr marL="1100138" lvl="2" indent="0">
              <a:buFontTx/>
              <a:buNone/>
            </a:pPr>
            <a:r>
              <a:rPr lang="en-US" altLang="zh-CN" sz="1700" dirty="0">
                <a:ea typeface="SimSun" pitchFamily="2" charset="-122"/>
              </a:rPr>
              <a:t>Measuring, quantifying, and monitoring the user’s subjective experience</a:t>
            </a:r>
          </a:p>
          <a:p>
            <a:pPr marL="703263" lvl="1" indent="153988">
              <a:lnSpc>
                <a:spcPct val="80000"/>
              </a:lnSpc>
              <a:spcBef>
                <a:spcPct val="0"/>
              </a:spcBef>
            </a:pPr>
            <a:endParaRPr lang="en-US" altLang="zh-CN" sz="1700" dirty="0">
              <a:ea typeface="SimSun" pitchFamily="2" charset="-122"/>
            </a:endParaRPr>
          </a:p>
          <a:p>
            <a:pPr marL="703263" lvl="1" indent="153988">
              <a:buFontTx/>
              <a:buNone/>
            </a:pPr>
            <a:r>
              <a:rPr lang="en-US" altLang="zh-CN" sz="2000" dirty="0">
                <a:ea typeface="SimSun" pitchFamily="2" charset="-122"/>
              </a:rPr>
              <a:t>Media stack </a:t>
            </a:r>
            <a:r>
              <a:rPr lang="zh-TW" altLang="en-US" sz="2000" dirty="0" smtClean="0">
                <a:ea typeface="SimSun" pitchFamily="2" charset="-122"/>
              </a:rPr>
              <a:t>最佳</a:t>
            </a:r>
            <a:r>
              <a:rPr lang="zh-TW" altLang="en-US" sz="2000" dirty="0" smtClean="0">
                <a:ea typeface="SimSun" pitchFamily="2" charset="-122"/>
              </a:rPr>
              <a:t>化</a:t>
            </a:r>
            <a:r>
              <a:rPr lang="zh-TW" altLang="en-US" sz="2000" dirty="0" smtClean="0">
                <a:ea typeface="SimSun" pitchFamily="2" charset="-122"/>
              </a:rPr>
              <a:t>給 </a:t>
            </a:r>
            <a:r>
              <a:rPr lang="en-US" altLang="zh-TW" sz="2000" dirty="0" smtClean="0">
                <a:ea typeface="SimSun" pitchFamily="2" charset="-122"/>
              </a:rPr>
              <a:t>unmanaged </a:t>
            </a:r>
            <a:r>
              <a:rPr lang="zh-TW" altLang="en-US" sz="2000" dirty="0" smtClean="0">
                <a:ea typeface="SimSun" pitchFamily="2" charset="-122"/>
              </a:rPr>
              <a:t>網路</a:t>
            </a:r>
            <a:endParaRPr lang="en-US" altLang="zh-CN" sz="2000" dirty="0">
              <a:ea typeface="SimSun" pitchFamily="2" charset="-122"/>
            </a:endParaRPr>
          </a:p>
          <a:p>
            <a:pPr marL="1100138" lvl="2" indent="0">
              <a:buFontTx/>
              <a:buNone/>
            </a:pPr>
            <a:r>
              <a:rPr lang="en-US" altLang="zh-CN" sz="1700" dirty="0">
                <a:ea typeface="SimSun" pitchFamily="2" charset="-122"/>
              </a:rPr>
              <a:t>Rich application that takes real-time adaptive and corrective actions to continuously optimize the user’s subjective experience on any network</a:t>
            </a:r>
          </a:p>
        </p:txBody>
      </p:sp>
      <p:pic>
        <p:nvPicPr>
          <p:cNvPr id="5" name="Rectangle 646154"/>
          <p:cNvPicPr>
            <a:picLocks noChangeAspect="1" noChangeArrowheads="1"/>
          </p:cNvPicPr>
          <p:nvPr/>
        </p:nvPicPr>
        <p:blipFill>
          <a:blip r:embed="rId6" cstate="print"/>
          <a:srcRect/>
          <a:stretch>
            <a:fillRect/>
          </a:stretch>
        </p:blipFill>
        <p:spPr bwMode="auto">
          <a:xfrm>
            <a:off x="0" y="3409950"/>
            <a:ext cx="1138238" cy="823913"/>
          </a:xfrm>
          <a:prstGeom prst="rect">
            <a:avLst/>
          </a:prstGeom>
          <a:noFill/>
          <a:ln w="9525">
            <a:noFill/>
            <a:miter lim="800000"/>
            <a:headEnd/>
            <a:tailEnd/>
          </a:ln>
        </p:spPr>
      </p:pic>
      <p:pic>
        <p:nvPicPr>
          <p:cNvPr id="4101" name="Picture 5" descr="C:\Users\francoid.REDMOND\AppData\Local\Microsoft\Windows\Temporary Internet Files\Content.IE5\35CBSKY6\MPj04014650000[1].jpg"/>
          <p:cNvPicPr>
            <a:picLocks noChangeAspect="1" noChangeArrowheads="1"/>
          </p:cNvPicPr>
          <p:nvPr/>
        </p:nvPicPr>
        <p:blipFill>
          <a:blip r:embed="rId7" cstate="print"/>
          <a:srcRect/>
          <a:stretch>
            <a:fillRect/>
          </a:stretch>
        </p:blipFill>
        <p:spPr bwMode="auto">
          <a:xfrm>
            <a:off x="73025" y="4530725"/>
            <a:ext cx="833438" cy="555625"/>
          </a:xfrm>
          <a:prstGeom prst="rect">
            <a:avLst/>
          </a:prstGeom>
          <a:noFill/>
          <a:ln w="9525">
            <a:noFill/>
            <a:miter lim="800000"/>
            <a:headEnd/>
            <a:tailEnd/>
          </a:ln>
        </p:spPr>
      </p:pic>
      <p:pic>
        <p:nvPicPr>
          <p:cNvPr id="4102" name="Picture 6" descr="C:\Program Files\Microsoft Office\MEDIA\CAGCAT10\j0292020.wmf"/>
          <p:cNvPicPr>
            <a:picLocks noChangeAspect="1" noChangeArrowheads="1"/>
          </p:cNvPicPr>
          <p:nvPr/>
        </p:nvPicPr>
        <p:blipFill>
          <a:blip r:embed="rId8"/>
          <a:srcRect/>
          <a:stretch>
            <a:fillRect/>
          </a:stretch>
        </p:blipFill>
        <p:spPr bwMode="auto">
          <a:xfrm>
            <a:off x="138113" y="2374900"/>
            <a:ext cx="850900" cy="806450"/>
          </a:xfrm>
          <a:prstGeom prst="rect">
            <a:avLst/>
          </a:prstGeom>
          <a:noFill/>
          <a:ln w="9525">
            <a:noFill/>
            <a:miter lim="800000"/>
            <a:headEnd/>
            <a:tailEnd/>
          </a:ln>
        </p:spPr>
      </p:pic>
      <p:pic>
        <p:nvPicPr>
          <p:cNvPr id="4103" name="Picture 7" descr="C:\Users\francoid.REDMOND\AppData\Local\Microsoft\Windows\Temporary Internet Files\Content.IE5\IXTQB5TZ\MCj03000550000[1].wmf"/>
          <p:cNvPicPr>
            <a:picLocks noChangeAspect="1" noChangeArrowheads="1"/>
          </p:cNvPicPr>
          <p:nvPr/>
        </p:nvPicPr>
        <p:blipFill>
          <a:blip r:embed="rId9"/>
          <a:srcRect/>
          <a:stretch>
            <a:fillRect/>
          </a:stretch>
        </p:blipFill>
        <p:spPr bwMode="auto">
          <a:xfrm>
            <a:off x="44450" y="5481638"/>
            <a:ext cx="981075" cy="542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1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410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10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4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24153"/>
          <a:stretch>
            <a:fillRect/>
          </a:stretch>
        </p:blipFill>
        <p:spPr bwMode="auto">
          <a:xfrm>
            <a:off x="6916738" y="42863"/>
            <a:ext cx="2227262" cy="2882900"/>
          </a:xfrm>
          <a:prstGeom prst="rect">
            <a:avLst/>
          </a:prstGeom>
          <a:noFill/>
          <a:ln w="9525">
            <a:noFill/>
            <a:miter lim="800000"/>
            <a:headEnd/>
            <a:tailEnd/>
          </a:ln>
        </p:spPr>
      </p:pic>
      <p:sp>
        <p:nvSpPr>
          <p:cNvPr id="66565" name="Rectangle 5"/>
          <p:cNvSpPr>
            <a:spLocks noGrp="1" noChangeArrowheads="1"/>
          </p:cNvSpPr>
          <p:nvPr>
            <p:ph type="title"/>
          </p:nvPr>
        </p:nvSpPr>
        <p:spPr/>
        <p:txBody>
          <a:bodyPr/>
          <a:lstStyle/>
          <a:p>
            <a:r>
              <a:rPr lang="en-US"/>
              <a:t>QoE Monitoring Server</a:t>
            </a:r>
          </a:p>
        </p:txBody>
      </p:sp>
      <p:sp>
        <p:nvSpPr>
          <p:cNvPr id="66566" name="Rectangle 6"/>
          <p:cNvSpPr>
            <a:spLocks noGrp="1" noChangeArrowheads="1"/>
          </p:cNvSpPr>
          <p:nvPr>
            <p:ph type="body" idx="1"/>
          </p:nvPr>
        </p:nvSpPr>
        <p:spPr>
          <a:xfrm>
            <a:off x="109538" y="1581150"/>
            <a:ext cx="8756650" cy="3564042"/>
          </a:xfrm>
        </p:spPr>
        <p:txBody>
          <a:bodyPr/>
          <a:lstStyle/>
          <a:p>
            <a:r>
              <a:rPr lang="zh-TW" altLang="en-US" sz="2400" dirty="0" smtClean="0"/>
              <a:t>針對每通電話或會議建立</a:t>
            </a:r>
            <a:r>
              <a:rPr lang="en-US" sz="2400" dirty="0" smtClean="0"/>
              <a:t>call </a:t>
            </a:r>
            <a:r>
              <a:rPr lang="en-US" sz="2400" dirty="0"/>
              <a:t>data record (CDR) </a:t>
            </a:r>
          </a:p>
          <a:p>
            <a:r>
              <a:rPr lang="en-US" sz="2400" dirty="0"/>
              <a:t>Metric CDR </a:t>
            </a:r>
            <a:r>
              <a:rPr lang="zh-TW" altLang="en-US" sz="2400" dirty="0" smtClean="0"/>
              <a:t>包含</a:t>
            </a:r>
            <a:endParaRPr lang="en-US" sz="2400" dirty="0"/>
          </a:p>
          <a:p>
            <a:pPr lvl="1"/>
            <a:r>
              <a:rPr lang="en-US" sz="2000" dirty="0"/>
              <a:t>MOS metrics </a:t>
            </a:r>
            <a:r>
              <a:rPr lang="zh-TW" altLang="en-US" sz="2000" dirty="0" smtClean="0"/>
              <a:t>資料</a:t>
            </a:r>
            <a:endParaRPr lang="en-US" sz="2000" dirty="0"/>
          </a:p>
          <a:p>
            <a:pPr lvl="1"/>
            <a:r>
              <a:rPr lang="zh-TW" altLang="en-US" sz="2000" dirty="0" smtClean="0"/>
              <a:t>網路數據</a:t>
            </a:r>
            <a:endParaRPr lang="en-US" sz="2000" dirty="0"/>
          </a:p>
          <a:p>
            <a:pPr lvl="1"/>
            <a:r>
              <a:rPr lang="zh-TW" altLang="en-US" sz="2000" dirty="0" smtClean="0"/>
              <a:t>總</a:t>
            </a:r>
            <a:r>
              <a:rPr lang="zh-TW" altLang="en-US" sz="2000" dirty="0" smtClean="0"/>
              <a:t>共會有高超過 </a:t>
            </a:r>
            <a:r>
              <a:rPr lang="en-US" sz="2000" dirty="0" smtClean="0"/>
              <a:t>30 </a:t>
            </a:r>
            <a:r>
              <a:rPr lang="zh-TW" altLang="en-US" sz="2000" dirty="0" smtClean="0"/>
              <a:t>項數</a:t>
            </a:r>
            <a:r>
              <a:rPr lang="zh-TW" altLang="en-US" sz="2000" dirty="0" smtClean="0"/>
              <a:t>據會影響品質</a:t>
            </a:r>
            <a:endParaRPr lang="en-US" sz="2000" dirty="0"/>
          </a:p>
          <a:p>
            <a:r>
              <a:rPr lang="zh-TW" altLang="en-US" sz="2400" dirty="0" smtClean="0"/>
              <a:t>紀錄可以被</a:t>
            </a:r>
            <a:r>
              <a:rPr lang="zh-TW" altLang="en-US" sz="2400" dirty="0" smtClean="0"/>
              <a:t>轉</a:t>
            </a:r>
            <a:r>
              <a:rPr lang="zh-TW" altLang="en-US" sz="2400" dirty="0" smtClean="0"/>
              <a:t>到</a:t>
            </a:r>
            <a:r>
              <a:rPr lang="zh-TW" altLang="en-US" sz="2400" dirty="0" smtClean="0"/>
              <a:t> </a:t>
            </a:r>
            <a:r>
              <a:rPr lang="en-US" sz="2400" dirty="0" err="1" smtClean="0"/>
              <a:t>QoE</a:t>
            </a:r>
            <a:r>
              <a:rPr lang="en-US" sz="2400" dirty="0" smtClean="0"/>
              <a:t> </a:t>
            </a:r>
            <a:r>
              <a:rPr lang="en-US" sz="2400" dirty="0"/>
              <a:t>monitoring </a:t>
            </a:r>
            <a:r>
              <a:rPr lang="zh-TW" altLang="en-US" sz="2400" dirty="0" smtClean="0"/>
              <a:t>或是</a:t>
            </a:r>
            <a:r>
              <a:rPr lang="en-US" sz="2400" dirty="0" smtClean="0"/>
              <a:t> </a:t>
            </a:r>
            <a:r>
              <a:rPr lang="en-US" sz="2400" dirty="0"/>
              <a:t>third-party server</a:t>
            </a:r>
          </a:p>
          <a:p>
            <a:pPr lvl="1"/>
            <a:r>
              <a:rPr lang="en-US" sz="2000" dirty="0"/>
              <a:t>Server </a:t>
            </a:r>
            <a:r>
              <a:rPr lang="zh-TW" altLang="en-US" sz="2000" dirty="0" smtClean="0"/>
              <a:t>蒐集</a:t>
            </a:r>
            <a:r>
              <a:rPr lang="zh-TW" altLang="en-US" sz="2000" dirty="0" smtClean="0"/>
              <a:t>這些資訊</a:t>
            </a:r>
            <a:endParaRPr lang="en-US" sz="2000" dirty="0"/>
          </a:p>
          <a:p>
            <a:pPr lvl="1"/>
            <a:r>
              <a:rPr lang="zh-TW" altLang="en-US" sz="2000" dirty="0" smtClean="0"/>
              <a:t>提</a:t>
            </a:r>
            <a:r>
              <a:rPr lang="zh-TW" altLang="en-US" sz="2000" dirty="0" smtClean="0"/>
              <a:t>供</a:t>
            </a:r>
            <a:r>
              <a:rPr lang="zh-TW" altLang="en-US" sz="2000" dirty="0" smtClean="0"/>
              <a:t>報</a:t>
            </a:r>
            <a:r>
              <a:rPr lang="zh-TW" altLang="en-US" sz="2000" dirty="0" smtClean="0"/>
              <a:t>表介面及</a:t>
            </a:r>
            <a:r>
              <a:rPr lang="zh-TW" altLang="en-US" sz="2000" dirty="0" smtClean="0"/>
              <a:t>執</a:t>
            </a:r>
            <a:r>
              <a:rPr lang="zh-TW" altLang="en-US" sz="2000" dirty="0" smtClean="0"/>
              <a:t>行</a:t>
            </a:r>
            <a:r>
              <a:rPr lang="zh-TW" altLang="en-US" sz="2000" dirty="0" smtClean="0"/>
              <a:t>資料分析</a:t>
            </a:r>
            <a:endParaRPr lang="en-US" sz="2000" dirty="0"/>
          </a:p>
          <a:p>
            <a:pPr lvl="1"/>
            <a:r>
              <a:rPr lang="zh-TW" altLang="en-US" sz="2000" dirty="0" smtClean="0"/>
              <a:t>有限</a:t>
            </a:r>
            <a:r>
              <a:rPr lang="zh-TW" altLang="en-US" sz="2000" dirty="0" smtClean="0"/>
              <a:t>的網路層分</a:t>
            </a:r>
            <a:r>
              <a:rPr lang="zh-TW" altLang="en-US" sz="2000" dirty="0" smtClean="0"/>
              <a:t>析</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p:val>
                                            <p:fltVal val="0"/>
                                          </p:val>
                                        </p:tav>
                                        <p:tav tm="100000">
                                          <p:val>
                                            <p:strVal val="#ppt_w"/>
                                          </p:val>
                                        </p:tav>
                                      </p:tavLst>
                                    </p:anim>
                                    <p:anim calcmode="lin" valueType="num">
                                      <p:cBhvr>
                                        <p:cTn id="8" dur="5000" fill="hold"/>
                                        <p:tgtEl>
                                          <p:spTgt spid="1026"/>
                                        </p:tgtEl>
                                        <p:attrNameLst>
                                          <p:attrName>ppt_h</p:attrName>
                                        </p:attrNameLst>
                                      </p:cBhvr>
                                      <p:tavLst>
                                        <p:tav tm="0">
                                          <p:val>
                                            <p:fltVal val="0"/>
                                          </p:val>
                                        </p:tav>
                                        <p:tav tm="100000">
                                          <p:val>
                                            <p:strVal val="#ppt_h"/>
                                          </p:val>
                                        </p:tav>
                                      </p:tavLst>
                                    </p:anim>
                                    <p:animEffect transition="in" filter="fade">
                                      <p:cBhvr>
                                        <p:cTn id="9"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07996"/>
          </a:xfrm>
        </p:spPr>
        <p:txBody>
          <a:bodyPr/>
          <a:lstStyle/>
          <a:p>
            <a:r>
              <a:rPr lang="en-US" sz="4000" dirty="0" smtClean="0"/>
              <a:t>Office Communications Server 2007 </a:t>
            </a:r>
            <a:r>
              <a:rPr lang="zh-TW" altLang="en-US" sz="4000" dirty="0" smtClean="0"/>
              <a:t>品質經驗 </a:t>
            </a:r>
            <a:r>
              <a:rPr lang="en-US" sz="4000" dirty="0" smtClean="0"/>
              <a:t>(QoE)  </a:t>
            </a:r>
            <a:r>
              <a:rPr lang="zh-TW" altLang="en-US" sz="4000" dirty="0" smtClean="0"/>
              <a:t>監控</a:t>
            </a:r>
            <a:endParaRPr lang="en-US" sz="4000" dirty="0"/>
          </a:p>
        </p:txBody>
      </p:sp>
      <p:sp>
        <p:nvSpPr>
          <p:cNvPr id="3" name="Content Placeholder 2"/>
          <p:cNvSpPr>
            <a:spLocks noGrp="1"/>
          </p:cNvSpPr>
          <p:nvPr>
            <p:ph idx="1"/>
          </p:nvPr>
        </p:nvSpPr>
        <p:spPr>
          <a:xfrm>
            <a:off x="381000" y="1963965"/>
            <a:ext cx="8382000" cy="3102388"/>
          </a:xfrm>
        </p:spPr>
        <p:txBody>
          <a:bodyPr/>
          <a:lstStyle/>
          <a:p>
            <a:pPr>
              <a:lnSpc>
                <a:spcPct val="100000"/>
              </a:lnSpc>
            </a:pPr>
            <a:r>
              <a:rPr lang="zh-TW" altLang="en-US" sz="3600" dirty="0" smtClean="0"/>
              <a:t>每個 </a:t>
            </a:r>
            <a:r>
              <a:rPr lang="en-US" altLang="zh-TW" sz="3600" dirty="0" smtClean="0"/>
              <a:t>session </a:t>
            </a:r>
            <a:r>
              <a:rPr lang="zh-TW" altLang="en-US" sz="3600" dirty="0" smtClean="0"/>
              <a:t>中每一個端點產生細部</a:t>
            </a:r>
            <a:r>
              <a:rPr lang="en-US" sz="3600" dirty="0" smtClean="0"/>
              <a:t> </a:t>
            </a:r>
            <a:br>
              <a:rPr lang="en-US" sz="3600" dirty="0" smtClean="0"/>
            </a:br>
            <a:r>
              <a:rPr lang="en-US" sz="3600" dirty="0" err="1" smtClean="0"/>
              <a:t>QoE</a:t>
            </a:r>
            <a:r>
              <a:rPr lang="en-US" sz="3600" dirty="0" smtClean="0"/>
              <a:t> </a:t>
            </a:r>
            <a:r>
              <a:rPr lang="zh-TW" altLang="en-US" sz="3600" dirty="0" smtClean="0"/>
              <a:t>報表</a:t>
            </a:r>
            <a:endParaRPr lang="en-US" sz="3600" dirty="0" smtClean="0"/>
          </a:p>
          <a:p>
            <a:pPr>
              <a:lnSpc>
                <a:spcPct val="100000"/>
              </a:lnSpc>
            </a:pPr>
            <a:r>
              <a:rPr lang="en-US" sz="3600" dirty="0" smtClean="0"/>
              <a:t>Server </a:t>
            </a:r>
            <a:r>
              <a:rPr lang="zh-TW" altLang="en-US" sz="3600" dirty="0" smtClean="0"/>
              <a:t>收集報表並產生警示及高階報表</a:t>
            </a:r>
            <a:r>
              <a:rPr lang="en-US" sz="3600" dirty="0" smtClean="0"/>
              <a:t> </a:t>
            </a:r>
          </a:p>
          <a:p>
            <a:pPr>
              <a:lnSpc>
                <a:spcPct val="100000"/>
              </a:lnSpc>
            </a:pPr>
            <a:r>
              <a:rPr lang="zh-TW" altLang="en-US" sz="3600" dirty="0" smtClean="0"/>
              <a:t>利用這些報表</a:t>
            </a:r>
            <a:r>
              <a:rPr lang="en-US" sz="3600" dirty="0" smtClean="0"/>
              <a:t> </a:t>
            </a:r>
            <a:r>
              <a:rPr lang="zh-TW" altLang="en-US" sz="3600" dirty="0" smtClean="0"/>
              <a:t>找出趨勢及問題點</a:t>
            </a:r>
            <a:endParaRPr lang="en-US" sz="3600" dirty="0" smtClean="0"/>
          </a:p>
          <a:p>
            <a:pPr>
              <a:lnSpc>
                <a:spcPct val="100000"/>
              </a:lnSpc>
            </a:pPr>
            <a:endParaRPr lang="en-US" sz="36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3539420"/>
          </a:xfrm>
        </p:spPr>
        <p:txBody>
          <a:bodyPr/>
          <a:lstStyle/>
          <a:p>
            <a:r>
              <a:rPr lang="zh-TW" altLang="en-US" dirty="0" smtClean="0">
                <a:solidFill>
                  <a:schemeClr val="hlink"/>
                </a:solidFill>
              </a:rPr>
              <a:t>產</a:t>
            </a:r>
            <a:r>
              <a:rPr lang="zh-TW" altLang="en-US" dirty="0" smtClean="0">
                <a:solidFill>
                  <a:schemeClr val="hlink"/>
                </a:solidFill>
              </a:rPr>
              <a:t>品總覽 </a:t>
            </a:r>
            <a:r>
              <a:rPr lang="en-US" altLang="zh-TW" dirty="0" smtClean="0">
                <a:solidFill>
                  <a:schemeClr val="hlink"/>
                </a:solidFill>
              </a:rPr>
              <a:t>- Media</a:t>
            </a:r>
            <a:endParaRPr lang="en-US" dirty="0" smtClean="0">
              <a:solidFill>
                <a:schemeClr val="hlink"/>
              </a:solidFill>
            </a:endParaRPr>
          </a:p>
          <a:p>
            <a:r>
              <a:rPr lang="en-US" dirty="0" smtClean="0"/>
              <a:t>VOIP </a:t>
            </a:r>
            <a:r>
              <a:rPr lang="zh-TW" altLang="en-US" dirty="0" smtClean="0"/>
              <a:t>面臨之挑戰</a:t>
            </a:r>
            <a:endParaRPr lang="en-US" dirty="0"/>
          </a:p>
          <a:p>
            <a:r>
              <a:rPr lang="zh-TW" altLang="en-US" dirty="0" smtClean="0"/>
              <a:t>微</a:t>
            </a:r>
            <a:r>
              <a:rPr lang="zh-TW" altLang="en-US" dirty="0" smtClean="0"/>
              <a:t>軟 </a:t>
            </a:r>
            <a:r>
              <a:rPr lang="en-US" dirty="0" smtClean="0"/>
              <a:t>Quality </a:t>
            </a:r>
            <a:r>
              <a:rPr lang="en-US" dirty="0"/>
              <a:t>of Experience (</a:t>
            </a:r>
            <a:r>
              <a:rPr lang="en-US" dirty="0" err="1"/>
              <a:t>QoE</a:t>
            </a:r>
            <a:r>
              <a:rPr lang="en-US" dirty="0" smtClean="0"/>
              <a:t>)</a:t>
            </a:r>
            <a:r>
              <a:rPr lang="zh-TW" altLang="en-US" dirty="0" smtClean="0"/>
              <a:t> 技術</a:t>
            </a:r>
            <a:endParaRPr lang="en-US" altLang="zh-TW" dirty="0" smtClean="0"/>
          </a:p>
          <a:p>
            <a:r>
              <a:rPr lang="en-US" dirty="0" smtClean="0"/>
              <a:t>Quality of Experience Monitor Server</a:t>
            </a:r>
            <a:endParaRPr lang="en-US" dirty="0"/>
          </a:p>
          <a:p>
            <a:r>
              <a:rPr lang="zh-TW" altLang="en-US" dirty="0" smtClean="0"/>
              <a:t>調整你現有網路</a:t>
            </a:r>
            <a:endParaRPr lang="en-US" dirty="0"/>
          </a:p>
          <a:p>
            <a:r>
              <a:rPr lang="en-US" altLang="zh-TW" dirty="0" smtClean="0"/>
              <a:t>VOIP</a:t>
            </a:r>
            <a:r>
              <a:rPr lang="zh-TW" altLang="en-US" dirty="0" smtClean="0"/>
              <a:t> 規劃技巧</a:t>
            </a:r>
            <a:endParaRPr lang="en-US" altLang="zh-TW"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a:spLocks noChangeArrowheads="1"/>
          </p:cNvSpPr>
          <p:nvPr/>
        </p:nvSpPr>
        <p:spPr bwMode="auto">
          <a:xfrm>
            <a:off x="2733675" y="4386263"/>
            <a:ext cx="2970213" cy="1449387"/>
          </a:xfrm>
          <a:prstGeom prst="rect">
            <a:avLst/>
          </a:prstGeom>
          <a:gradFill rotWithShape="0">
            <a:gsLst>
              <a:gs pos="0">
                <a:srgbClr val="B2DEFF"/>
              </a:gs>
              <a:gs pos="50000">
                <a:srgbClr val="CEE9FF"/>
              </a:gs>
              <a:gs pos="100000">
                <a:srgbClr val="E6F3FF"/>
              </a:gs>
            </a:gsLst>
            <a:lin ang="5400000"/>
          </a:gradFill>
          <a:ln w="25400" algn="ctr">
            <a:solidFill>
              <a:srgbClr val="6F95BC"/>
            </a:solidFill>
            <a:miter lim="800000"/>
            <a:headEnd/>
            <a:tailEnd/>
          </a:ln>
        </p:spPr>
        <p:txBody>
          <a:bodyPr lIns="91436" tIns="45718" rIns="91436" bIns="45718" anchor="ctr"/>
          <a:lstStyle/>
          <a:p>
            <a:pPr algn="ctr" defTabSz="762000"/>
            <a:endParaRPr lang="en-US">
              <a:solidFill>
                <a:srgbClr val="FFFFFF"/>
              </a:solidFill>
              <a:latin typeface="Arial" charset="0"/>
            </a:endParaRPr>
          </a:p>
        </p:txBody>
      </p:sp>
      <p:sp>
        <p:nvSpPr>
          <p:cNvPr id="75816" name="Rectangle 40"/>
          <p:cNvSpPr>
            <a:spLocks noGrp="1" noChangeArrowheads="1"/>
          </p:cNvSpPr>
          <p:nvPr>
            <p:ph type="title"/>
          </p:nvPr>
        </p:nvSpPr>
        <p:spPr/>
        <p:txBody>
          <a:bodyPr/>
          <a:lstStyle/>
          <a:p>
            <a:r>
              <a:rPr lang="en-US" dirty="0" err="1"/>
              <a:t>QoE</a:t>
            </a:r>
            <a:r>
              <a:rPr lang="en-US" dirty="0"/>
              <a:t> </a:t>
            </a:r>
            <a:r>
              <a:rPr lang="zh-TW" altLang="en-US" dirty="0" smtClean="0"/>
              <a:t>報表資訊收集</a:t>
            </a:r>
            <a:endParaRPr lang="en-US" dirty="0"/>
          </a:p>
        </p:txBody>
      </p:sp>
      <p:sp>
        <p:nvSpPr>
          <p:cNvPr id="75786" name="TextBox 106513"/>
          <p:cNvSpPr txBox="1">
            <a:spLocks noChangeArrowheads="1"/>
          </p:cNvSpPr>
          <p:nvPr/>
        </p:nvSpPr>
        <p:spPr bwMode="auto">
          <a:xfrm>
            <a:off x="3114675" y="4398963"/>
            <a:ext cx="858838" cy="609600"/>
          </a:xfrm>
          <a:prstGeom prst="rect">
            <a:avLst/>
          </a:prstGeom>
          <a:noFill/>
          <a:ln w="9525">
            <a:noFill/>
            <a:miter lim="800000"/>
            <a:headEnd/>
            <a:tailEnd/>
          </a:ln>
        </p:spPr>
        <p:txBody>
          <a:bodyPr wrap="none" lIns="91436" tIns="45718" rIns="91436" bIns="45718">
            <a:spAutoFit/>
          </a:bodyPr>
          <a:lstStyle/>
          <a:p>
            <a:pPr defTabSz="762000"/>
            <a:r>
              <a:rPr lang="en-US" sz="1700" b="1">
                <a:latin typeface="Arial" charset="0"/>
                <a:sym typeface="Wingdings 2" pitchFamily="18" charset="2"/>
              </a:rPr>
              <a:t>QoE</a:t>
            </a:r>
          </a:p>
          <a:p>
            <a:pPr defTabSz="762000"/>
            <a:r>
              <a:rPr lang="en-US" sz="1700" b="1">
                <a:latin typeface="Arial" charset="0"/>
                <a:sym typeface="Wingdings 2" pitchFamily="18" charset="2"/>
              </a:rPr>
              <a:t>Server</a:t>
            </a:r>
          </a:p>
        </p:txBody>
      </p:sp>
      <p:sp>
        <p:nvSpPr>
          <p:cNvPr id="75787" name="Straight Connector 106515"/>
          <p:cNvSpPr>
            <a:spLocks noChangeShapeType="1"/>
          </p:cNvSpPr>
          <p:nvPr/>
        </p:nvSpPr>
        <p:spPr bwMode="auto">
          <a:xfrm flipV="1">
            <a:off x="2352675" y="3103563"/>
            <a:ext cx="457200" cy="0"/>
          </a:xfrm>
          <a:prstGeom prst="line">
            <a:avLst/>
          </a:prstGeom>
          <a:noFill/>
          <a:ln w="19050" algn="ctr">
            <a:solidFill>
              <a:schemeClr val="tx1"/>
            </a:solidFill>
            <a:round/>
            <a:headEnd/>
            <a:tailEnd/>
          </a:ln>
        </p:spPr>
        <p:txBody>
          <a:bodyPr wrap="none" lIns="109728" tIns="54864" rIns="109728" bIns="54864" anchor="ctr"/>
          <a:lstStyle/>
          <a:p>
            <a:endParaRPr lang="en-US"/>
          </a:p>
        </p:txBody>
      </p:sp>
      <p:sp>
        <p:nvSpPr>
          <p:cNvPr id="75788" name="TextBox 106553"/>
          <p:cNvSpPr txBox="1">
            <a:spLocks noChangeArrowheads="1"/>
          </p:cNvSpPr>
          <p:nvPr/>
        </p:nvSpPr>
        <p:spPr bwMode="auto">
          <a:xfrm>
            <a:off x="7458075" y="2444750"/>
            <a:ext cx="1403350" cy="457200"/>
          </a:xfrm>
          <a:prstGeom prst="rect">
            <a:avLst/>
          </a:prstGeom>
          <a:noFill/>
          <a:ln w="9525">
            <a:noFill/>
            <a:miter lim="800000"/>
            <a:headEnd/>
            <a:tailEnd/>
          </a:ln>
        </p:spPr>
        <p:txBody>
          <a:bodyPr wrap="none" lIns="91436" tIns="45718" rIns="91436" bIns="45718">
            <a:spAutoFit/>
          </a:bodyPr>
          <a:lstStyle/>
          <a:p>
            <a:pPr defTabSz="762000"/>
            <a:r>
              <a:rPr lang="en-US" b="1">
                <a:solidFill>
                  <a:schemeClr val="tx1"/>
                </a:solidFill>
                <a:latin typeface="Arial" charset="0"/>
                <a:sym typeface="Wingdings 2" pitchFamily="18" charset="2"/>
              </a:rPr>
              <a:t>At home</a:t>
            </a:r>
          </a:p>
        </p:txBody>
      </p:sp>
      <p:sp>
        <p:nvSpPr>
          <p:cNvPr id="7" name="Shape 106523"/>
          <p:cNvSpPr>
            <a:spLocks noChangeAspect="1" noEditPoints="1" noChangeArrowheads="1"/>
          </p:cNvSpPr>
          <p:nvPr/>
        </p:nvSpPr>
        <p:spPr bwMode="auto">
          <a:xfrm>
            <a:off x="4333875" y="1655763"/>
            <a:ext cx="2424113" cy="1066800"/>
          </a:xfrm>
          <a:custGeom>
            <a:avLst/>
            <a:gdLst>
              <a:gd name="T0" fmla="*/ 9021 w 21600"/>
              <a:gd name="T1" fmla="*/ 640556 h 21600"/>
              <a:gd name="T2" fmla="*/ 1454150 w 21600"/>
              <a:gd name="T3" fmla="*/ 1279748 h 21600"/>
              <a:gd name="T4" fmla="*/ 2905876 w 21600"/>
              <a:gd name="T5" fmla="*/ 640556 h 21600"/>
              <a:gd name="T6" fmla="*/ 1454150 w 21600"/>
              <a:gd name="T7" fmla="*/ 7324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lgn="ctr">
            <a:solidFill>
              <a:srgbClr val="000000"/>
            </a:solidFill>
            <a:miter lim="800000"/>
            <a:headEnd/>
            <a:tailEnd/>
          </a:ln>
          <a:effectLst>
            <a:outerShdw dist="107763" dir="2700000" algn="ctr" rotWithShape="0">
              <a:srgbClr val="808080"/>
            </a:outerShdw>
          </a:effectLst>
        </p:spPr>
        <p:txBody>
          <a:bodyPr lIns="91436" tIns="45718" rIns="91436" bIns="45718" anchor="ctr" anchorCtr="1"/>
          <a:lstStyle/>
          <a:p>
            <a:pPr defTabSz="762000"/>
            <a:r>
              <a:rPr lang="en-US" b="1">
                <a:latin typeface="Arial" charset="0"/>
                <a:sym typeface="Wingdings 2" pitchFamily="18" charset="2"/>
              </a:rPr>
              <a:t>PSTN</a:t>
            </a:r>
          </a:p>
          <a:p>
            <a:pPr defTabSz="762000"/>
            <a:r>
              <a:rPr lang="en-US" b="1">
                <a:latin typeface="Arial" charset="0"/>
                <a:sym typeface="Wingdings 2" pitchFamily="18" charset="2"/>
              </a:rPr>
              <a:t>Network</a:t>
            </a:r>
          </a:p>
        </p:txBody>
      </p:sp>
      <p:graphicFrame>
        <p:nvGraphicFramePr>
          <p:cNvPr id="75778" name="Object 68"/>
          <p:cNvGraphicFramePr>
            <a:graphicFrameLocks noChangeAspect="1"/>
          </p:cNvGraphicFramePr>
          <p:nvPr/>
        </p:nvGraphicFramePr>
        <p:xfrm>
          <a:off x="6315075" y="4703763"/>
          <a:ext cx="566738" cy="636587"/>
        </p:xfrm>
        <a:graphic>
          <a:graphicData uri="http://schemas.openxmlformats.org/presentationml/2006/ole">
            <p:oleObj spid="_x0000_s129026" name="Visio" r:id="rId4" imgW="567249" imgH="637032" progId="">
              <p:embed/>
            </p:oleObj>
          </a:graphicData>
        </a:graphic>
      </p:graphicFrame>
      <p:sp>
        <p:nvSpPr>
          <p:cNvPr id="75790" name="TextBox 106565"/>
          <p:cNvSpPr txBox="1">
            <a:spLocks noChangeArrowheads="1"/>
          </p:cNvSpPr>
          <p:nvPr/>
        </p:nvSpPr>
        <p:spPr bwMode="auto">
          <a:xfrm>
            <a:off x="6772275" y="4703763"/>
            <a:ext cx="1673225" cy="457200"/>
          </a:xfrm>
          <a:prstGeom prst="rect">
            <a:avLst/>
          </a:prstGeom>
          <a:noFill/>
          <a:ln w="9525">
            <a:noFill/>
            <a:miter lim="800000"/>
            <a:headEnd/>
            <a:tailEnd/>
          </a:ln>
        </p:spPr>
        <p:txBody>
          <a:bodyPr wrap="none" lIns="91436" tIns="45718" rIns="91436" bIns="45718">
            <a:spAutoFit/>
          </a:bodyPr>
          <a:lstStyle/>
          <a:p>
            <a:pPr defTabSz="762000"/>
            <a:r>
              <a:rPr lang="en-US" b="1">
                <a:solidFill>
                  <a:schemeClr val="tx1"/>
                </a:solidFill>
                <a:latin typeface="Arial" charset="0"/>
                <a:sym typeface="Wingdings 2" pitchFamily="18" charset="2"/>
              </a:rPr>
              <a:t>Off “corp”</a:t>
            </a:r>
          </a:p>
        </p:txBody>
      </p:sp>
      <p:sp>
        <p:nvSpPr>
          <p:cNvPr id="10" name="Shape 106537"/>
          <p:cNvSpPr>
            <a:spLocks noChangeAspect="1" noEditPoints="1" noChangeArrowheads="1"/>
          </p:cNvSpPr>
          <p:nvPr/>
        </p:nvSpPr>
        <p:spPr bwMode="auto">
          <a:xfrm>
            <a:off x="5019675" y="3103563"/>
            <a:ext cx="3219450" cy="914400"/>
          </a:xfrm>
          <a:custGeom>
            <a:avLst/>
            <a:gdLst>
              <a:gd name="T0" fmla="*/ 11985 w 21600"/>
              <a:gd name="T1" fmla="*/ 548482 h 21600"/>
              <a:gd name="T2" fmla="*/ 1931987 w 21600"/>
              <a:gd name="T3" fmla="*/ 1095795 h 21600"/>
              <a:gd name="T4" fmla="*/ 3860755 w 21600"/>
              <a:gd name="T5" fmla="*/ 548482 h 21600"/>
              <a:gd name="T6" fmla="*/ 1931987 w 21600"/>
              <a:gd name="T7" fmla="*/ 627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lgn="ctr">
            <a:solidFill>
              <a:srgbClr val="000000"/>
            </a:solidFill>
            <a:miter lim="800000"/>
            <a:headEnd/>
            <a:tailEnd/>
          </a:ln>
          <a:effectLst>
            <a:outerShdw dist="107763" dir="2700000" algn="ctr" rotWithShape="0">
              <a:srgbClr val="808080"/>
            </a:outerShdw>
          </a:effectLst>
        </p:spPr>
        <p:txBody>
          <a:bodyPr lIns="91436" tIns="45718" rIns="91436" bIns="45718" anchor="ctr" anchorCtr="1"/>
          <a:lstStyle/>
          <a:p>
            <a:pPr defTabSz="762000"/>
            <a:r>
              <a:rPr lang="en-US" b="1">
                <a:latin typeface="Arial" charset="0"/>
                <a:sym typeface="Wingdings 2" pitchFamily="18" charset="2"/>
              </a:rPr>
              <a:t>Internet</a:t>
            </a:r>
          </a:p>
        </p:txBody>
      </p:sp>
      <p:sp>
        <p:nvSpPr>
          <p:cNvPr id="11" name="Shape 106574"/>
          <p:cNvSpPr>
            <a:spLocks noChangeAspect="1" noEditPoints="1" noChangeArrowheads="1"/>
          </p:cNvSpPr>
          <p:nvPr/>
        </p:nvSpPr>
        <p:spPr bwMode="auto">
          <a:xfrm>
            <a:off x="661988" y="3027363"/>
            <a:ext cx="2909887" cy="1143000"/>
          </a:xfrm>
          <a:custGeom>
            <a:avLst/>
            <a:gdLst>
              <a:gd name="T0" fmla="*/ 10833 w 21600"/>
              <a:gd name="T1" fmla="*/ 685800 h 21600"/>
              <a:gd name="T2" fmla="*/ 1746250 w 21600"/>
              <a:gd name="T3" fmla="*/ 1370140 h 21600"/>
              <a:gd name="T4" fmla="*/ 3489590 w 21600"/>
              <a:gd name="T5" fmla="*/ 685800 h 21600"/>
              <a:gd name="T6" fmla="*/ 1746250 w 21600"/>
              <a:gd name="T7" fmla="*/ 7842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solidFill>
          <a:ln w="9525" algn="ctr">
            <a:solidFill>
              <a:srgbClr val="000000"/>
            </a:solidFill>
            <a:miter lim="800000"/>
            <a:headEnd/>
            <a:tailEnd/>
          </a:ln>
          <a:effectLst>
            <a:outerShdw dist="107763" dir="2700000" algn="ctr" rotWithShape="0">
              <a:srgbClr val="808080"/>
            </a:outerShdw>
          </a:effectLst>
        </p:spPr>
        <p:txBody>
          <a:bodyPr lIns="91436" tIns="45718" rIns="91436" bIns="45718" anchor="ctr" anchorCtr="1"/>
          <a:lstStyle/>
          <a:p>
            <a:pPr defTabSz="762000"/>
            <a:r>
              <a:rPr lang="en-US" b="1">
                <a:latin typeface="Arial" charset="0"/>
                <a:sym typeface="Wingdings 2" pitchFamily="18" charset="2"/>
              </a:rPr>
              <a:t>Corp</a:t>
            </a:r>
          </a:p>
        </p:txBody>
      </p:sp>
      <p:grpSp>
        <p:nvGrpSpPr>
          <p:cNvPr id="2" name="Group 86"/>
          <p:cNvGrpSpPr>
            <a:grpSpLocks/>
          </p:cNvGrpSpPr>
          <p:nvPr/>
        </p:nvGrpSpPr>
        <p:grpSpPr bwMode="auto">
          <a:xfrm>
            <a:off x="2886075" y="4932363"/>
            <a:ext cx="609600" cy="762000"/>
            <a:chOff x="3264" y="4464"/>
            <a:chExt cx="244" cy="336"/>
          </a:xfrm>
        </p:grpSpPr>
        <p:pic>
          <p:nvPicPr>
            <p:cNvPr id="75813" name="Rectangle 106582"/>
            <p:cNvPicPr>
              <a:picLocks noChangeAspect="1" noChangeArrowheads="1"/>
            </p:cNvPicPr>
            <p:nvPr/>
          </p:nvPicPr>
          <p:blipFill>
            <a:blip r:embed="rId5"/>
            <a:srcRect/>
            <a:stretch>
              <a:fillRect/>
            </a:stretch>
          </p:blipFill>
          <p:spPr bwMode="auto">
            <a:xfrm>
              <a:off x="3264" y="4464"/>
              <a:ext cx="244" cy="336"/>
            </a:xfrm>
            <a:prstGeom prst="rect">
              <a:avLst/>
            </a:prstGeom>
            <a:noFill/>
            <a:ln w="9525">
              <a:noFill/>
              <a:miter lim="800000"/>
              <a:headEnd/>
              <a:tailEnd/>
            </a:ln>
          </p:spPr>
        </p:pic>
        <p:graphicFrame>
          <p:nvGraphicFramePr>
            <p:cNvPr id="75779" name="Object 88"/>
            <p:cNvGraphicFramePr>
              <a:graphicFrameLocks noChangeAspect="1"/>
            </p:cNvGraphicFramePr>
            <p:nvPr/>
          </p:nvGraphicFramePr>
          <p:xfrm>
            <a:off x="3264" y="4464"/>
            <a:ext cx="244" cy="336"/>
          </p:xfrm>
          <a:graphic>
            <a:graphicData uri="http://schemas.openxmlformats.org/presentationml/2006/ole">
              <p:oleObj spid="_x0000_s129029" name="Visio" r:id="rId6" imgW="955789" imgH="1315517" progId="Visio.Drawing.11">
                <p:embed/>
              </p:oleObj>
            </a:graphicData>
          </a:graphic>
        </p:graphicFrame>
        <p:graphicFrame>
          <p:nvGraphicFramePr>
            <p:cNvPr id="75780" name="Object 89"/>
            <p:cNvGraphicFramePr>
              <a:graphicFrameLocks noChangeAspect="1"/>
            </p:cNvGraphicFramePr>
            <p:nvPr/>
          </p:nvGraphicFramePr>
          <p:xfrm>
            <a:off x="3264" y="4464"/>
            <a:ext cx="244" cy="336"/>
          </p:xfrm>
          <a:graphic>
            <a:graphicData uri="http://schemas.openxmlformats.org/presentationml/2006/ole">
              <p:oleObj spid="_x0000_s129030" name="Visio" r:id="rId7" imgW="955789" imgH="1315517" progId="Visio.Drawing.11">
                <p:embed/>
              </p:oleObj>
            </a:graphicData>
          </a:graphic>
        </p:graphicFrame>
        <p:graphicFrame>
          <p:nvGraphicFramePr>
            <p:cNvPr id="75781" name="Object 90"/>
            <p:cNvGraphicFramePr>
              <a:graphicFrameLocks noChangeAspect="1"/>
            </p:cNvGraphicFramePr>
            <p:nvPr/>
          </p:nvGraphicFramePr>
          <p:xfrm>
            <a:off x="3264" y="4464"/>
            <a:ext cx="244" cy="336"/>
          </p:xfrm>
          <a:graphic>
            <a:graphicData uri="http://schemas.openxmlformats.org/presentationml/2006/ole">
              <p:oleObj spid="_x0000_s129031" name="Visio" r:id="rId8" imgW="955789" imgH="1315517" progId="Visio.Drawing.11">
                <p:embed/>
              </p:oleObj>
            </a:graphicData>
          </a:graphic>
        </p:graphicFrame>
      </p:grpSp>
      <p:pic>
        <p:nvPicPr>
          <p:cNvPr id="75794" name="Rectangle 106591"/>
          <p:cNvPicPr>
            <a:picLocks noChangeAspect="1" noChangeArrowheads="1"/>
          </p:cNvPicPr>
          <p:nvPr/>
        </p:nvPicPr>
        <p:blipFill>
          <a:blip r:embed="rId9"/>
          <a:srcRect/>
          <a:stretch>
            <a:fillRect/>
          </a:stretch>
        </p:blipFill>
        <p:spPr bwMode="auto">
          <a:xfrm>
            <a:off x="1244600" y="1839913"/>
            <a:ext cx="568325" cy="777875"/>
          </a:xfrm>
          <a:prstGeom prst="rect">
            <a:avLst/>
          </a:prstGeom>
          <a:noFill/>
          <a:ln w="9525">
            <a:noFill/>
            <a:miter lim="800000"/>
            <a:headEnd/>
            <a:tailEnd/>
          </a:ln>
        </p:spPr>
      </p:pic>
      <p:pic>
        <p:nvPicPr>
          <p:cNvPr id="75795" name="Rectangle 106592"/>
          <p:cNvPicPr>
            <a:picLocks noChangeAspect="1" noChangeArrowheads="1"/>
          </p:cNvPicPr>
          <p:nvPr/>
        </p:nvPicPr>
        <p:blipFill>
          <a:blip r:embed="rId9"/>
          <a:srcRect/>
          <a:stretch>
            <a:fillRect/>
          </a:stretch>
        </p:blipFill>
        <p:spPr bwMode="auto">
          <a:xfrm>
            <a:off x="1322388" y="1933575"/>
            <a:ext cx="565150" cy="777875"/>
          </a:xfrm>
          <a:prstGeom prst="rect">
            <a:avLst/>
          </a:prstGeom>
          <a:noFill/>
          <a:ln w="9525">
            <a:noFill/>
            <a:miter lim="800000"/>
            <a:headEnd/>
            <a:tailEnd/>
          </a:ln>
        </p:spPr>
      </p:pic>
      <p:sp>
        <p:nvSpPr>
          <p:cNvPr id="75796" name="TextBox 106593"/>
          <p:cNvSpPr txBox="1">
            <a:spLocks noChangeArrowheads="1"/>
          </p:cNvSpPr>
          <p:nvPr/>
        </p:nvSpPr>
        <p:spPr bwMode="auto">
          <a:xfrm>
            <a:off x="981075" y="1350963"/>
            <a:ext cx="1557338" cy="457200"/>
          </a:xfrm>
          <a:prstGeom prst="rect">
            <a:avLst/>
          </a:prstGeom>
          <a:noFill/>
          <a:ln w="9525">
            <a:noFill/>
            <a:miter lim="800000"/>
            <a:headEnd/>
            <a:tailEnd/>
          </a:ln>
        </p:spPr>
        <p:txBody>
          <a:bodyPr wrap="none" lIns="91436" tIns="45718" rIns="91436" bIns="45718">
            <a:spAutoFit/>
          </a:bodyPr>
          <a:lstStyle/>
          <a:p>
            <a:pPr defTabSz="762000"/>
            <a:r>
              <a:rPr lang="en-US" b="1">
                <a:solidFill>
                  <a:schemeClr val="tx1"/>
                </a:solidFill>
                <a:latin typeface="Arial" charset="0"/>
                <a:sym typeface="Wingdings 2" pitchFamily="18" charset="2"/>
              </a:rPr>
              <a:t>AV MCUs</a:t>
            </a:r>
          </a:p>
        </p:txBody>
      </p:sp>
      <p:graphicFrame>
        <p:nvGraphicFramePr>
          <p:cNvPr id="75782" name="Object 103"/>
          <p:cNvGraphicFramePr>
            <a:graphicFrameLocks noChangeAspect="1"/>
          </p:cNvGraphicFramePr>
          <p:nvPr/>
        </p:nvGraphicFramePr>
        <p:xfrm>
          <a:off x="828675" y="5008563"/>
          <a:ext cx="566738" cy="636587"/>
        </p:xfrm>
        <a:graphic>
          <a:graphicData uri="http://schemas.openxmlformats.org/presentationml/2006/ole">
            <p:oleObj spid="_x0000_s129027" name="Visio" r:id="rId10" imgW="567249" imgH="637032" progId="">
              <p:embed/>
            </p:oleObj>
          </a:graphicData>
        </a:graphic>
      </p:graphicFrame>
      <p:sp>
        <p:nvSpPr>
          <p:cNvPr id="75797" name="TextBox 106600"/>
          <p:cNvSpPr txBox="1">
            <a:spLocks noChangeArrowheads="1"/>
          </p:cNvSpPr>
          <p:nvPr/>
        </p:nvSpPr>
        <p:spPr bwMode="auto">
          <a:xfrm>
            <a:off x="600075" y="5618163"/>
            <a:ext cx="1301750" cy="457200"/>
          </a:xfrm>
          <a:prstGeom prst="rect">
            <a:avLst/>
          </a:prstGeom>
          <a:noFill/>
          <a:ln w="9525">
            <a:noFill/>
            <a:miter lim="800000"/>
            <a:headEnd/>
            <a:tailEnd/>
          </a:ln>
        </p:spPr>
        <p:txBody>
          <a:bodyPr wrap="none" lIns="91436" tIns="45718" rIns="91436" bIns="45718">
            <a:spAutoFit/>
          </a:bodyPr>
          <a:lstStyle/>
          <a:p>
            <a:pPr defTabSz="762000"/>
            <a:r>
              <a:rPr lang="en-US" b="1">
                <a:solidFill>
                  <a:schemeClr val="tx1"/>
                </a:solidFill>
                <a:latin typeface="Arial" charset="0"/>
                <a:sym typeface="Wingdings 2" pitchFamily="18" charset="2"/>
              </a:rPr>
              <a:t>At work</a:t>
            </a:r>
          </a:p>
        </p:txBody>
      </p:sp>
      <p:sp>
        <p:nvSpPr>
          <p:cNvPr id="75798" name="TextBox 106593"/>
          <p:cNvSpPr txBox="1">
            <a:spLocks noChangeArrowheads="1"/>
          </p:cNvSpPr>
          <p:nvPr/>
        </p:nvSpPr>
        <p:spPr bwMode="auto">
          <a:xfrm>
            <a:off x="2814638" y="1223963"/>
            <a:ext cx="1604962" cy="822325"/>
          </a:xfrm>
          <a:prstGeom prst="rect">
            <a:avLst/>
          </a:prstGeom>
          <a:noFill/>
          <a:ln w="9525">
            <a:noFill/>
            <a:miter lim="800000"/>
            <a:headEnd/>
            <a:tailEnd/>
          </a:ln>
        </p:spPr>
        <p:txBody>
          <a:bodyPr wrap="none" lIns="91436" tIns="45718" rIns="91436" bIns="45718">
            <a:spAutoFit/>
          </a:bodyPr>
          <a:lstStyle/>
          <a:p>
            <a:pPr algn="ctr" defTabSz="762000"/>
            <a:r>
              <a:rPr lang="en-US" b="1">
                <a:solidFill>
                  <a:schemeClr val="tx1"/>
                </a:solidFill>
                <a:latin typeface="Arial" charset="0"/>
                <a:sym typeface="Wingdings 2" pitchFamily="18" charset="2"/>
              </a:rPr>
              <a:t>Mediation</a:t>
            </a:r>
          </a:p>
          <a:p>
            <a:pPr algn="ctr" defTabSz="762000"/>
            <a:r>
              <a:rPr lang="en-US" b="1">
                <a:solidFill>
                  <a:schemeClr val="tx1"/>
                </a:solidFill>
                <a:latin typeface="Arial" charset="0"/>
                <a:sym typeface="Wingdings 2" pitchFamily="18" charset="2"/>
              </a:rPr>
              <a:t>servers</a:t>
            </a:r>
          </a:p>
        </p:txBody>
      </p:sp>
      <p:graphicFrame>
        <p:nvGraphicFramePr>
          <p:cNvPr id="75783" name="Object 56"/>
          <p:cNvGraphicFramePr>
            <a:graphicFrameLocks noChangeAspect="1"/>
          </p:cNvGraphicFramePr>
          <p:nvPr/>
        </p:nvGraphicFramePr>
        <p:xfrm>
          <a:off x="7686675" y="1808163"/>
          <a:ext cx="566738" cy="636587"/>
        </p:xfrm>
        <a:graphic>
          <a:graphicData uri="http://schemas.openxmlformats.org/presentationml/2006/ole">
            <p:oleObj spid="_x0000_s129028" name="Visio" r:id="rId11" imgW="567249" imgH="637032" progId="">
              <p:embed/>
            </p:oleObj>
          </a:graphicData>
        </a:graphic>
      </p:graphicFrame>
      <p:pic>
        <p:nvPicPr>
          <p:cNvPr id="75799" name="Rectangle 106591"/>
          <p:cNvPicPr>
            <a:picLocks noChangeAspect="1" noChangeArrowheads="1"/>
          </p:cNvPicPr>
          <p:nvPr/>
        </p:nvPicPr>
        <p:blipFill>
          <a:blip r:embed="rId9"/>
          <a:srcRect/>
          <a:stretch>
            <a:fillRect/>
          </a:stretch>
        </p:blipFill>
        <p:spPr bwMode="auto">
          <a:xfrm>
            <a:off x="3036888" y="1944688"/>
            <a:ext cx="568325" cy="777875"/>
          </a:xfrm>
          <a:prstGeom prst="rect">
            <a:avLst/>
          </a:prstGeom>
          <a:noFill/>
          <a:ln w="9525">
            <a:noFill/>
            <a:miter lim="800000"/>
            <a:headEnd/>
            <a:tailEnd/>
          </a:ln>
        </p:spPr>
      </p:pic>
      <p:pic>
        <p:nvPicPr>
          <p:cNvPr id="75800" name="Rectangle 106592"/>
          <p:cNvPicPr>
            <a:picLocks noChangeAspect="1" noChangeArrowheads="1"/>
          </p:cNvPicPr>
          <p:nvPr/>
        </p:nvPicPr>
        <p:blipFill>
          <a:blip r:embed="rId9"/>
          <a:srcRect/>
          <a:stretch>
            <a:fillRect/>
          </a:stretch>
        </p:blipFill>
        <p:spPr bwMode="auto">
          <a:xfrm>
            <a:off x="3114675" y="2036763"/>
            <a:ext cx="565150" cy="777875"/>
          </a:xfrm>
          <a:prstGeom prst="rect">
            <a:avLst/>
          </a:prstGeom>
          <a:noFill/>
          <a:ln w="9525">
            <a:noFill/>
            <a:miter lim="800000"/>
            <a:headEnd/>
            <a:tailEnd/>
          </a:ln>
        </p:spPr>
      </p:pic>
      <p:cxnSp>
        <p:nvCxnSpPr>
          <p:cNvPr id="31" name="Straight Connector 30"/>
          <p:cNvCxnSpPr/>
          <p:nvPr/>
        </p:nvCxnSpPr>
        <p:spPr>
          <a:xfrm rot="5400000" flipH="1" flipV="1">
            <a:off x="917575" y="4300538"/>
            <a:ext cx="1004887" cy="274638"/>
          </a:xfrm>
          <a:prstGeom prst="line">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rot="10800000" flipV="1">
            <a:off x="2433638" y="2717800"/>
            <a:ext cx="639762" cy="457200"/>
          </a:xfrm>
          <a:prstGeom prst="line">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flipV="1">
            <a:off x="4286250" y="2443163"/>
            <a:ext cx="1004888" cy="9207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34338" y="2476500"/>
            <a:ext cx="1189037"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3" idx="2"/>
          </p:cNvCxnSpPr>
          <p:nvPr/>
        </p:nvCxnSpPr>
        <p:spPr>
          <a:xfrm rot="16200000" flipH="1">
            <a:off x="1293020" y="2856706"/>
            <a:ext cx="379412" cy="257175"/>
          </a:xfrm>
          <a:prstGeom prst="line">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rot="16200000" flipH="1">
            <a:off x="3076576" y="4013200"/>
            <a:ext cx="1096962" cy="274637"/>
          </a:xfrm>
          <a:prstGeom prst="line">
            <a:avLst/>
          </a:prstGeom>
          <a:ln>
            <a:tailEnd type="triangle"/>
          </a:ln>
        </p:spPr>
        <p:style>
          <a:lnRef idx="2">
            <a:schemeClr val="accent2"/>
          </a:lnRef>
          <a:fillRef idx="0">
            <a:schemeClr val="accent2"/>
          </a:fillRef>
          <a:effectRef idx="1">
            <a:schemeClr val="accent2"/>
          </a:effectRef>
          <a:fontRef idx="minor">
            <a:schemeClr val="tx1"/>
          </a:fontRef>
        </p:style>
      </p:cxnSp>
      <p:pic>
        <p:nvPicPr>
          <p:cNvPr id="75809" name="Rectangle 106592"/>
          <p:cNvPicPr>
            <a:picLocks noChangeAspect="1" noChangeArrowheads="1"/>
          </p:cNvPicPr>
          <p:nvPr/>
        </p:nvPicPr>
        <p:blipFill>
          <a:blip r:embed="rId9"/>
          <a:srcRect/>
          <a:stretch>
            <a:fillRect/>
          </a:stretch>
        </p:blipFill>
        <p:spPr bwMode="auto">
          <a:xfrm>
            <a:off x="4257675" y="5132388"/>
            <a:ext cx="454025" cy="627062"/>
          </a:xfrm>
          <a:prstGeom prst="rect">
            <a:avLst/>
          </a:prstGeom>
          <a:noFill/>
          <a:ln w="9525">
            <a:noFill/>
            <a:miter lim="800000"/>
            <a:headEnd/>
            <a:tailEnd/>
          </a:ln>
        </p:spPr>
      </p:pic>
      <p:sp>
        <p:nvSpPr>
          <p:cNvPr id="75810" name="TextBox 106513"/>
          <p:cNvSpPr txBox="1">
            <a:spLocks noChangeArrowheads="1"/>
          </p:cNvSpPr>
          <p:nvPr/>
        </p:nvSpPr>
        <p:spPr bwMode="auto">
          <a:xfrm>
            <a:off x="4105275" y="4767263"/>
            <a:ext cx="711200" cy="350837"/>
          </a:xfrm>
          <a:prstGeom prst="rect">
            <a:avLst/>
          </a:prstGeom>
          <a:noFill/>
          <a:ln w="9525">
            <a:noFill/>
            <a:miter lim="800000"/>
            <a:headEnd/>
            <a:tailEnd/>
          </a:ln>
        </p:spPr>
        <p:txBody>
          <a:bodyPr wrap="none" lIns="91436" tIns="45718" rIns="91436" bIns="45718">
            <a:spAutoFit/>
          </a:bodyPr>
          <a:lstStyle/>
          <a:p>
            <a:pPr defTabSz="762000"/>
            <a:r>
              <a:rPr lang="en-US" sz="1700" b="1">
                <a:latin typeface="Arial" charset="0"/>
                <a:sym typeface="Wingdings 2" pitchFamily="18" charset="2"/>
              </a:rPr>
              <a:t>MOM</a:t>
            </a:r>
          </a:p>
        </p:txBody>
      </p:sp>
      <p:pic>
        <p:nvPicPr>
          <p:cNvPr id="75811" name="Rectangle 106592"/>
          <p:cNvPicPr>
            <a:picLocks noChangeAspect="1" noChangeArrowheads="1"/>
          </p:cNvPicPr>
          <p:nvPr/>
        </p:nvPicPr>
        <p:blipFill>
          <a:blip r:embed="rId9"/>
          <a:srcRect/>
          <a:stretch>
            <a:fillRect/>
          </a:stretch>
        </p:blipFill>
        <p:spPr bwMode="auto">
          <a:xfrm>
            <a:off x="4956175" y="5148263"/>
            <a:ext cx="444500" cy="611187"/>
          </a:xfrm>
          <a:prstGeom prst="rect">
            <a:avLst/>
          </a:prstGeom>
          <a:noFill/>
          <a:ln w="9525">
            <a:noFill/>
            <a:miter lim="800000"/>
            <a:headEnd/>
            <a:tailEnd/>
          </a:ln>
        </p:spPr>
      </p:pic>
      <p:sp>
        <p:nvSpPr>
          <p:cNvPr id="75812" name="TextBox 106513"/>
          <p:cNvSpPr txBox="1">
            <a:spLocks noChangeArrowheads="1"/>
          </p:cNvSpPr>
          <p:nvPr/>
        </p:nvSpPr>
        <p:spPr bwMode="auto">
          <a:xfrm>
            <a:off x="4791075" y="4692650"/>
            <a:ext cx="1020763" cy="517525"/>
          </a:xfrm>
          <a:prstGeom prst="rect">
            <a:avLst/>
          </a:prstGeom>
          <a:noFill/>
          <a:ln w="9525">
            <a:noFill/>
            <a:miter lim="800000"/>
            <a:headEnd/>
            <a:tailEnd/>
          </a:ln>
        </p:spPr>
        <p:txBody>
          <a:bodyPr wrap="none" lIns="91436" tIns="45718" rIns="91436" bIns="45718">
            <a:spAutoFit/>
          </a:bodyPr>
          <a:lstStyle/>
          <a:p>
            <a:pPr defTabSz="762000"/>
            <a:r>
              <a:rPr lang="en-US" sz="1400" b="1">
                <a:latin typeface="Arial" charset="0"/>
                <a:sym typeface="Wingdings 2" pitchFamily="18" charset="2"/>
              </a:rPr>
              <a:t>Reporting</a:t>
            </a:r>
          </a:p>
          <a:p>
            <a:pPr defTabSz="762000"/>
            <a:r>
              <a:rPr lang="en-US" sz="1400" b="1">
                <a:latin typeface="Arial" charset="0"/>
                <a:sym typeface="Wingdings 2" pitchFamily="18" charset="2"/>
              </a:rPr>
              <a:t>Console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Grp="1" noChangeArrowheads="1"/>
          </p:cNvSpPr>
          <p:nvPr>
            <p:ph type="title"/>
          </p:nvPr>
        </p:nvSpPr>
        <p:spPr/>
        <p:txBody>
          <a:bodyPr/>
          <a:lstStyle/>
          <a:p>
            <a:r>
              <a:rPr lang="zh-TW" altLang="en-US" dirty="0" smtClean="0"/>
              <a:t>收集數據範例</a:t>
            </a:r>
            <a:endParaRPr lang="en-US" dirty="0"/>
          </a:p>
        </p:txBody>
      </p:sp>
      <p:graphicFrame>
        <p:nvGraphicFramePr>
          <p:cNvPr id="5" name="Content Placeholder 4"/>
          <p:cNvGraphicFramePr>
            <a:graphicFrameLocks noGrp="1"/>
          </p:cNvGraphicFramePr>
          <p:nvPr>
            <p:ph idx="4294967295"/>
          </p:nvPr>
        </p:nvGraphicFramePr>
        <p:xfrm>
          <a:off x="129113" y="1289905"/>
          <a:ext cx="8305276" cy="4865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a:spLocks noChangeArrowheads="1"/>
          </p:cNvSpPr>
          <p:nvPr/>
        </p:nvSpPr>
        <p:spPr bwMode="auto">
          <a:xfrm>
            <a:off x="631825" y="2324100"/>
            <a:ext cx="8499475" cy="1171575"/>
          </a:xfrm>
          <a:prstGeom prst="rect">
            <a:avLst/>
          </a:prstGeom>
          <a:noFill/>
          <a:ln w="9525">
            <a:noFill/>
            <a:miter lim="800000"/>
            <a:headEnd/>
            <a:tailEnd/>
          </a:ln>
        </p:spPr>
        <p:txBody>
          <a:bodyPr lIns="76197" tIns="38098" rIns="76197" bIns="38098">
            <a:spAutoFit/>
          </a:bodyPr>
          <a:lstStyle/>
          <a:p>
            <a:pPr algn="ctr" defTabSz="762000"/>
            <a:r>
              <a:rPr lang="en-US">
                <a:solidFill>
                  <a:schemeClr val="tx1"/>
                </a:solidFill>
              </a:rPr>
              <a:t>3/20/2007 9:43:24 AM TUK-LSMS-02.exchange.corp.micr sip:warrenba@microsoft.com;opa 3397 3.72000002861023 3.72000002861023 </a:t>
            </a:r>
          </a:p>
        </p:txBody>
      </p:sp>
      <p:sp>
        <p:nvSpPr>
          <p:cNvPr id="7" name="Rectangle 6"/>
          <p:cNvSpPr>
            <a:spLocks noChangeArrowheads="1"/>
          </p:cNvSpPr>
          <p:nvPr/>
        </p:nvSpPr>
        <p:spPr bwMode="auto">
          <a:xfrm>
            <a:off x="1685925" y="3659188"/>
            <a:ext cx="6270625" cy="1901825"/>
          </a:xfrm>
          <a:prstGeom prst="rect">
            <a:avLst/>
          </a:prstGeom>
          <a:noFill/>
          <a:ln w="9525">
            <a:noFill/>
            <a:miter lim="800000"/>
            <a:headEnd/>
            <a:tailEnd/>
          </a:ln>
        </p:spPr>
        <p:txBody>
          <a:bodyPr lIns="76197" tIns="38098" rIns="76197" bIns="38098">
            <a:spAutoFit/>
          </a:bodyPr>
          <a:lstStyle/>
          <a:p>
            <a:pPr algn="ctr" defTabSz="762000"/>
            <a:r>
              <a:rPr lang="en-US">
                <a:solidFill>
                  <a:schemeClr val="tx1"/>
                </a:solidFill>
              </a:rPr>
              <a:t>4/3/2007 12:15:22 PM sip:jingyuq@microsoft.com;opaq sip:warrenba@microsoft.com;opa 1320 4.07999992370605 3.71000003814697 2.29999995231628 1.10000002384186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QoE</a:t>
            </a:r>
            <a:r>
              <a:rPr lang="en-US" dirty="0" smtClean="0"/>
              <a:t> Monitoring</a:t>
            </a:r>
            <a:r>
              <a:rPr smtClean="0"/>
              <a:t> </a:t>
            </a:r>
            <a:r>
              <a:rPr lang="zh-TW" altLang="en-US" dirty="0" smtClean="0"/>
              <a:t>情境</a:t>
            </a:r>
            <a:endParaRPr lang="en-US" dirty="0"/>
          </a:p>
        </p:txBody>
      </p:sp>
      <p:sp>
        <p:nvSpPr>
          <p:cNvPr id="3" name="Content Placeholder 2"/>
          <p:cNvSpPr>
            <a:spLocks noGrp="1"/>
          </p:cNvSpPr>
          <p:nvPr>
            <p:ph idx="1"/>
          </p:nvPr>
        </p:nvSpPr>
        <p:spPr>
          <a:xfrm>
            <a:off x="382588" y="1236518"/>
            <a:ext cx="8380412" cy="4862945"/>
          </a:xfrm>
        </p:spPr>
        <p:txBody>
          <a:bodyPr>
            <a:normAutofit fontScale="70000" lnSpcReduction="20000"/>
          </a:bodyPr>
          <a:lstStyle/>
          <a:p>
            <a:pPr>
              <a:buNone/>
            </a:pPr>
            <a:r>
              <a:rPr lang="zh-TW" altLang="en-US" b="1" dirty="0" smtClean="0"/>
              <a:t>使用者</a:t>
            </a:r>
            <a:endParaRPr lang="en-US" b="1" dirty="0" smtClean="0"/>
          </a:p>
          <a:p>
            <a:pPr lvl="1">
              <a:lnSpc>
                <a:spcPct val="120000"/>
              </a:lnSpc>
              <a:spcBef>
                <a:spcPts val="0"/>
              </a:spcBef>
              <a:buBlip>
                <a:blip r:embed="rId3"/>
              </a:buBlip>
            </a:pPr>
            <a:r>
              <a:rPr lang="en-US" sz="1800" dirty="0" smtClean="0"/>
              <a:t>Tier 1: Help desk</a:t>
            </a:r>
          </a:p>
          <a:p>
            <a:pPr lvl="1">
              <a:lnSpc>
                <a:spcPct val="120000"/>
              </a:lnSpc>
              <a:spcBef>
                <a:spcPts val="0"/>
              </a:spcBef>
              <a:buBlip>
                <a:blip r:embed="rId3"/>
              </a:buBlip>
            </a:pPr>
            <a:r>
              <a:rPr lang="en-US" sz="1800" dirty="0" smtClean="0"/>
              <a:t>Tier 2: NOC </a:t>
            </a:r>
          </a:p>
          <a:p>
            <a:pPr lvl="1">
              <a:lnSpc>
                <a:spcPct val="120000"/>
              </a:lnSpc>
              <a:spcBef>
                <a:spcPts val="0"/>
              </a:spcBef>
              <a:buBlip>
                <a:blip r:embed="rId3"/>
              </a:buBlip>
            </a:pPr>
            <a:r>
              <a:rPr lang="en-US" sz="1800" dirty="0" smtClean="0"/>
              <a:t>Tier 3: Network Engineering</a:t>
            </a:r>
          </a:p>
          <a:p>
            <a:pPr lvl="1">
              <a:spcBef>
                <a:spcPts val="0"/>
              </a:spcBef>
              <a:buNone/>
            </a:pPr>
            <a:endParaRPr lang="en-US" sz="1800" dirty="0" smtClean="0"/>
          </a:p>
          <a:p>
            <a:pPr>
              <a:buNone/>
            </a:pPr>
            <a:r>
              <a:rPr lang="zh-TW" altLang="en-US" b="1" dirty="0" smtClean="0"/>
              <a:t>接近即時監控</a:t>
            </a:r>
            <a:endParaRPr lang="en-US" b="1" dirty="0" smtClean="0"/>
          </a:p>
          <a:p>
            <a:pPr lvl="1">
              <a:lnSpc>
                <a:spcPct val="120000"/>
              </a:lnSpc>
              <a:spcBef>
                <a:spcPts val="0"/>
              </a:spcBef>
              <a:buBlip>
                <a:blip r:embed="rId3"/>
              </a:buBlip>
            </a:pPr>
            <a:r>
              <a:rPr lang="en-US" sz="1800" dirty="0" smtClean="0"/>
              <a:t>Alerts when VoIP quality degrades</a:t>
            </a:r>
          </a:p>
          <a:p>
            <a:pPr lvl="1">
              <a:lnSpc>
                <a:spcPct val="120000"/>
              </a:lnSpc>
              <a:spcBef>
                <a:spcPts val="0"/>
              </a:spcBef>
              <a:buBlip>
                <a:blip r:embed="rId3"/>
              </a:buBlip>
            </a:pPr>
            <a:r>
              <a:rPr lang="en-US" sz="1800" dirty="0" smtClean="0"/>
              <a:t>Health Model provides an overall view</a:t>
            </a:r>
          </a:p>
          <a:p>
            <a:pPr lvl="1">
              <a:lnSpc>
                <a:spcPct val="120000"/>
              </a:lnSpc>
              <a:spcBef>
                <a:spcPts val="0"/>
              </a:spcBef>
              <a:buBlip>
                <a:blip r:embed="rId3"/>
              </a:buBlip>
            </a:pPr>
            <a:r>
              <a:rPr lang="en-US" sz="1800" dirty="0" smtClean="0"/>
              <a:t>View a user’s quality history at any time</a:t>
            </a:r>
          </a:p>
          <a:p>
            <a:pPr lvl="1">
              <a:lnSpc>
                <a:spcPct val="120000"/>
              </a:lnSpc>
              <a:spcBef>
                <a:spcPts val="0"/>
              </a:spcBef>
              <a:buBlip>
                <a:blip r:embed="rId3"/>
              </a:buBlip>
            </a:pPr>
            <a:r>
              <a:rPr lang="en-US" sz="1800" dirty="0" smtClean="0"/>
              <a:t>Proactively identify worst performing endpoints</a:t>
            </a:r>
          </a:p>
          <a:p>
            <a:pPr lvl="1">
              <a:lnSpc>
                <a:spcPct val="120000"/>
              </a:lnSpc>
              <a:spcBef>
                <a:spcPts val="0"/>
              </a:spcBef>
              <a:buBlip>
                <a:blip r:embed="rId3"/>
              </a:buBlip>
            </a:pPr>
            <a:r>
              <a:rPr lang="en-US" sz="1800" dirty="0" smtClean="0"/>
              <a:t>Microsoft Operations Manager MOM Pack</a:t>
            </a:r>
          </a:p>
          <a:p>
            <a:pPr lvl="1">
              <a:spcBef>
                <a:spcPts val="0"/>
              </a:spcBef>
              <a:buNone/>
            </a:pPr>
            <a:endParaRPr lang="en-US" sz="1800" dirty="0" smtClean="0"/>
          </a:p>
          <a:p>
            <a:pPr marL="447675" indent="-447675">
              <a:buNone/>
            </a:pPr>
            <a:r>
              <a:rPr lang="zh-TW" altLang="en-US" b="1" dirty="0" smtClean="0"/>
              <a:t>品質經驗驗證</a:t>
            </a:r>
            <a:endParaRPr lang="en-US" b="1" dirty="0" smtClean="0"/>
          </a:p>
          <a:p>
            <a:pPr lvl="1">
              <a:lnSpc>
                <a:spcPct val="120000"/>
              </a:lnSpc>
              <a:spcBef>
                <a:spcPts val="0"/>
              </a:spcBef>
              <a:buBlip>
                <a:blip r:embed="rId3"/>
              </a:buBlip>
            </a:pPr>
            <a:r>
              <a:rPr lang="en-US" sz="1800" dirty="0" smtClean="0"/>
              <a:t>Verify media quality at each stage of your rollout</a:t>
            </a:r>
          </a:p>
          <a:p>
            <a:pPr lvl="1">
              <a:lnSpc>
                <a:spcPct val="120000"/>
              </a:lnSpc>
              <a:spcBef>
                <a:spcPts val="0"/>
              </a:spcBef>
              <a:buBlip>
                <a:blip r:embed="rId3"/>
              </a:buBlip>
            </a:pPr>
            <a:r>
              <a:rPr lang="en-US" sz="1800" dirty="0" smtClean="0"/>
              <a:t>Use MOS to set up QoE based SLA agreements</a:t>
            </a:r>
          </a:p>
          <a:p>
            <a:pPr lvl="1">
              <a:lnSpc>
                <a:spcPct val="120000"/>
              </a:lnSpc>
              <a:spcBef>
                <a:spcPts val="0"/>
              </a:spcBef>
              <a:buBlip>
                <a:blip r:embed="rId3"/>
              </a:buBlip>
            </a:pPr>
            <a:r>
              <a:rPr lang="en-US" sz="1800" dirty="0" smtClean="0"/>
              <a:t>Identify the QoE levels by location</a:t>
            </a:r>
          </a:p>
          <a:p>
            <a:pPr lvl="1">
              <a:spcBef>
                <a:spcPts val="0"/>
              </a:spcBef>
              <a:buNone/>
            </a:pPr>
            <a:endParaRPr lang="en-US" sz="1800" b="1" dirty="0" smtClean="0"/>
          </a:p>
          <a:p>
            <a:pPr marL="447675" indent="-447675">
              <a:buNone/>
            </a:pPr>
            <a:r>
              <a:rPr lang="en-US" b="1" dirty="0" smtClean="0"/>
              <a:t>VoIP</a:t>
            </a:r>
            <a:r>
              <a:rPr lang="zh-TW" altLang="en-US" b="1" dirty="0" smtClean="0"/>
              <a:t> 規劃</a:t>
            </a:r>
            <a:endParaRPr lang="en-US" b="1" dirty="0" smtClean="0"/>
          </a:p>
          <a:p>
            <a:pPr lvl="1">
              <a:lnSpc>
                <a:spcPct val="120000"/>
              </a:lnSpc>
              <a:spcBef>
                <a:spcPts val="0"/>
              </a:spcBef>
              <a:buBlip>
                <a:blip r:embed="rId3"/>
              </a:buBlip>
            </a:pPr>
            <a:r>
              <a:rPr lang="en-US" sz="1800" dirty="0" smtClean="0"/>
              <a:t>Right provision your network for QoE</a:t>
            </a:r>
          </a:p>
          <a:p>
            <a:pPr lvl="1">
              <a:lnSpc>
                <a:spcPct val="120000"/>
              </a:lnSpc>
              <a:spcBef>
                <a:spcPts val="0"/>
              </a:spcBef>
              <a:buBlip>
                <a:blip r:embed="rId3"/>
              </a:buBlip>
            </a:pPr>
            <a:r>
              <a:rPr lang="en-US" sz="1800" dirty="0" smtClean="0"/>
              <a:t>Watch out for QoE hotspots</a:t>
            </a:r>
          </a:p>
          <a:p>
            <a:pPr lvl="1">
              <a:lnSpc>
                <a:spcPct val="120000"/>
              </a:lnSpc>
              <a:spcBef>
                <a:spcPts val="0"/>
              </a:spcBef>
              <a:buBlip>
                <a:blip r:embed="rId3"/>
              </a:buBlip>
            </a:pPr>
            <a:r>
              <a:rPr lang="en-US" sz="1800" dirty="0" smtClean="0"/>
              <a:t>Identify QoE trends</a:t>
            </a:r>
          </a:p>
          <a:p>
            <a:pPr>
              <a:buNone/>
            </a:pP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每通電話核</a:t>
            </a:r>
            <a:r>
              <a:rPr lang="zh-TW" altLang="en-US" dirty="0" smtClean="0"/>
              <a:t>心數據</a:t>
            </a:r>
            <a:endParaRPr lang="en-US" dirty="0"/>
          </a:p>
        </p:txBody>
      </p:sp>
      <p:pic>
        <p:nvPicPr>
          <p:cNvPr id="14" name="Picture 2" descr="Iceberg"/>
          <p:cNvPicPr>
            <a:picLocks noGrp="1" noChangeAspect="1" noChangeArrowheads="1"/>
          </p:cNvPicPr>
          <p:nvPr>
            <p:ph idx="1"/>
          </p:nvPr>
        </p:nvPicPr>
        <p:blipFill>
          <a:blip r:embed="rId3"/>
          <a:stretch>
            <a:fillRect/>
          </a:stretch>
        </p:blipFill>
        <p:spPr bwMode="auto">
          <a:xfrm>
            <a:off x="3742729" y="1412875"/>
            <a:ext cx="1658541" cy="2211388"/>
          </a:xfrm>
          <a:prstGeom prst="rect">
            <a:avLst/>
          </a:prstGeom>
          <a:noFill/>
        </p:spPr>
      </p:pic>
      <p:sp>
        <p:nvSpPr>
          <p:cNvPr id="10" name="Rounded Rectangle 9"/>
          <p:cNvSpPr/>
          <p:nvPr/>
        </p:nvSpPr>
        <p:spPr bwMode="auto">
          <a:xfrm>
            <a:off x="381000" y="1416050"/>
            <a:ext cx="5399545" cy="146456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290513" lvl="0" indent="-290513">
              <a:lnSpc>
                <a:spcPct val="90000"/>
              </a:lnSpc>
              <a:spcBef>
                <a:spcPct val="20000"/>
              </a:spcBef>
              <a:buBlip>
                <a:blip r:embed="rId4"/>
              </a:buBlip>
            </a:pPr>
            <a:r>
              <a:rPr lang="en-US" sz="1600" dirty="0" smtClean="0">
                <a:solidFill>
                  <a:schemeClr val="tx1"/>
                </a:solidFill>
                <a:effectLst>
                  <a:outerShdw blurRad="38100" dist="38100" dir="2700000" algn="tl">
                    <a:srgbClr val="000000">
                      <a:alpha val="43137"/>
                    </a:srgbClr>
                  </a:outerShdw>
                </a:effectLst>
              </a:rPr>
              <a:t>SIP Session data</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Endpoint IP address/mask</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Inside/outside user flag</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ICE Connectivity Path</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Codec(s)</a:t>
            </a:r>
          </a:p>
        </p:txBody>
      </p:sp>
      <p:sp>
        <p:nvSpPr>
          <p:cNvPr id="11" name="Rounded Rectangle 10"/>
          <p:cNvSpPr/>
          <p:nvPr/>
        </p:nvSpPr>
        <p:spPr bwMode="auto">
          <a:xfrm>
            <a:off x="381000" y="2905415"/>
            <a:ext cx="5403112" cy="68184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280988" lvl="1" indent="-280988">
              <a:lnSpc>
                <a:spcPct val="90000"/>
              </a:lnSpc>
              <a:spcBef>
                <a:spcPct val="20000"/>
              </a:spcBef>
              <a:buBlip>
                <a:blip r:embed="rId4"/>
              </a:buBlip>
            </a:pPr>
            <a:r>
              <a:rPr lang="en-US" sz="1600" dirty="0" smtClean="0">
                <a:solidFill>
                  <a:schemeClr val="tx1"/>
                </a:solidFill>
                <a:effectLst>
                  <a:outerShdw blurRad="38100" dist="38100" dir="2700000" algn="tl">
                    <a:srgbClr val="000000">
                      <a:alpha val="43137"/>
                    </a:srgbClr>
                  </a:outerShdw>
                </a:effectLst>
              </a:rPr>
              <a:t>Capture / Render device</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Noise Level / Signal Level</a:t>
            </a:r>
          </a:p>
        </p:txBody>
      </p:sp>
      <p:sp>
        <p:nvSpPr>
          <p:cNvPr id="12" name="Rounded Rectangle 11"/>
          <p:cNvSpPr/>
          <p:nvPr/>
        </p:nvSpPr>
        <p:spPr bwMode="auto">
          <a:xfrm>
            <a:off x="392724" y="4841630"/>
            <a:ext cx="5403112" cy="171743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280988" lvl="1" indent="-280988">
              <a:lnSpc>
                <a:spcPct val="90000"/>
              </a:lnSpc>
              <a:spcBef>
                <a:spcPct val="20000"/>
              </a:spcBef>
              <a:buBlip>
                <a:blip r:embed="rId4"/>
              </a:buBlip>
            </a:pPr>
            <a:r>
              <a:rPr lang="en-US" sz="1600" dirty="0" smtClean="0">
                <a:solidFill>
                  <a:schemeClr val="tx1"/>
                </a:solidFill>
                <a:effectLst>
                  <a:outerShdw blurRad="38100" dist="38100" dir="2700000" algn="tl">
                    <a:srgbClr val="000000">
                      <a:alpha val="43137"/>
                    </a:srgbClr>
                  </a:outerShdw>
                </a:effectLst>
              </a:rPr>
              <a:t>Conversational MOS</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Listening MOS</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Sending MOS</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Network MOS / Network MOS Degradation</a:t>
            </a:r>
          </a:p>
        </p:txBody>
      </p:sp>
      <p:sp>
        <p:nvSpPr>
          <p:cNvPr id="13" name="Rounded Rectangle 12"/>
          <p:cNvSpPr/>
          <p:nvPr/>
        </p:nvSpPr>
        <p:spPr bwMode="auto">
          <a:xfrm>
            <a:off x="357554" y="3669323"/>
            <a:ext cx="5403112" cy="112541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280988" lvl="1" indent="-280988">
              <a:lnSpc>
                <a:spcPct val="90000"/>
              </a:lnSpc>
              <a:spcBef>
                <a:spcPct val="20000"/>
              </a:spcBef>
              <a:buBlip>
                <a:blip r:embed="rId4"/>
              </a:buBlip>
            </a:pPr>
            <a:r>
              <a:rPr lang="en-US" sz="1600" dirty="0" smtClean="0">
                <a:solidFill>
                  <a:schemeClr val="tx1"/>
                </a:solidFill>
                <a:effectLst>
                  <a:outerShdw blurRad="38100" dist="38100" dir="2700000" algn="tl">
                    <a:srgbClr val="000000">
                      <a:alpha val="43137"/>
                    </a:srgbClr>
                  </a:outerShdw>
                </a:effectLst>
              </a:rPr>
              <a:t>Packets / Packet loss rate</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Jitter / Round Trip Time</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Latency</a:t>
            </a:r>
          </a:p>
          <a:p>
            <a:pPr marL="509588" lvl="1" indent="-219075">
              <a:lnSpc>
                <a:spcPct val="90000"/>
              </a:lnSpc>
              <a:spcBef>
                <a:spcPct val="20000"/>
              </a:spcBef>
              <a:buBlip>
                <a:blip r:embed="rId4"/>
              </a:buBlip>
            </a:pPr>
            <a:r>
              <a:rPr lang="en-US" sz="1400" dirty="0" smtClean="0">
                <a:solidFill>
                  <a:schemeClr val="tx1"/>
                </a:solidFill>
                <a:effectLst>
                  <a:outerShdw blurRad="38100" dist="38100" dir="2700000" algn="tl">
                    <a:srgbClr val="000000">
                      <a:alpha val="43137"/>
                    </a:srgbClr>
                  </a:outerShdw>
                </a:effectLst>
              </a:rPr>
              <a:t>Burst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主要功能</a:t>
            </a:r>
            <a:endParaRPr lang="en-US" dirty="0"/>
          </a:p>
        </p:txBody>
      </p:sp>
      <p:sp>
        <p:nvSpPr>
          <p:cNvPr id="15" name="Content Placeholder 14"/>
          <p:cNvSpPr>
            <a:spLocks noGrp="1"/>
          </p:cNvSpPr>
          <p:nvPr>
            <p:ph idx="1"/>
          </p:nvPr>
        </p:nvSpPr>
        <p:spPr/>
        <p:txBody>
          <a:bodyPr/>
          <a:lstStyle/>
          <a:p>
            <a:endParaRPr lang="en-US" dirty="0"/>
          </a:p>
        </p:txBody>
      </p:sp>
      <p:pic>
        <p:nvPicPr>
          <p:cNvPr id="6" name="Picture 10" descr="C:\Users\francoid.REDMOND\AppData\Local\Microsoft\Windows\Temporary Internet Files\Content.IE5\VZNCZEQD\MPj03165280000[1].jpg"/>
          <p:cNvPicPr>
            <a:picLocks noChangeAspect="1" noChangeArrowheads="1"/>
          </p:cNvPicPr>
          <p:nvPr/>
        </p:nvPicPr>
        <p:blipFill>
          <a:blip r:embed="rId3"/>
          <a:srcRect/>
          <a:stretch>
            <a:fillRect/>
          </a:stretch>
        </p:blipFill>
        <p:spPr bwMode="auto">
          <a:xfrm>
            <a:off x="6248400" y="1143000"/>
            <a:ext cx="2209800" cy="1480873"/>
          </a:xfrm>
          <a:prstGeom prst="rect">
            <a:avLst/>
          </a:prstGeom>
          <a:ln>
            <a:noFill/>
          </a:ln>
          <a:effectLst>
            <a:softEdge rad="112500"/>
          </a:effectLst>
        </p:spPr>
      </p:pic>
      <p:pic>
        <p:nvPicPr>
          <p:cNvPr id="7" name="Picture 11" descr="C:\Users\francoid.REDMOND\AppData\Local\Microsoft\Windows\Temporary Internet Files\Content.IE5\35CBSKY6\MPj04021010000[1].jpg"/>
          <p:cNvPicPr>
            <a:picLocks noChangeAspect="1" noChangeArrowheads="1"/>
          </p:cNvPicPr>
          <p:nvPr/>
        </p:nvPicPr>
        <p:blipFill>
          <a:blip r:embed="rId4" cstate="print"/>
          <a:stretch>
            <a:fillRect/>
          </a:stretch>
        </p:blipFill>
        <p:spPr bwMode="auto">
          <a:xfrm>
            <a:off x="6248400" y="4953000"/>
            <a:ext cx="2362200" cy="1577246"/>
          </a:xfrm>
          <a:prstGeom prst="rect">
            <a:avLst/>
          </a:prstGeom>
          <a:ln>
            <a:noFill/>
          </a:ln>
          <a:effectLst>
            <a:softEdge rad="112500"/>
          </a:effectLst>
        </p:spPr>
      </p:pic>
      <p:graphicFrame>
        <p:nvGraphicFramePr>
          <p:cNvPr id="8" name="Diagram 7"/>
          <p:cNvGraphicFramePr/>
          <p:nvPr/>
        </p:nvGraphicFramePr>
        <p:xfrm>
          <a:off x="5867400" y="2819400"/>
          <a:ext cx="3048000" cy="195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ounded Rectangle 9"/>
          <p:cNvSpPr/>
          <p:nvPr/>
        </p:nvSpPr>
        <p:spPr bwMode="auto">
          <a:xfrm>
            <a:off x="381000" y="1416050"/>
            <a:ext cx="5399545" cy="1464561"/>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290513" lvl="0" indent="-290513">
              <a:lnSpc>
                <a:spcPct val="90000"/>
              </a:lnSpc>
              <a:spcBef>
                <a:spcPct val="20000"/>
              </a:spcBef>
              <a:buBlip>
                <a:blip r:embed="rId9"/>
              </a:buBlip>
            </a:pPr>
            <a:r>
              <a:rPr lang="en-US" sz="1600" dirty="0" smtClean="0">
                <a:solidFill>
                  <a:schemeClr val="tx1"/>
                </a:solidFill>
                <a:effectLst>
                  <a:outerShdw blurRad="38100" dist="38100" dir="2700000" algn="tl">
                    <a:srgbClr val="000000">
                      <a:alpha val="43137"/>
                    </a:srgbClr>
                  </a:outerShdw>
                </a:effectLst>
              </a:rPr>
              <a:t>A/V Quality Metric Reports</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Quality reports collected at the end of each call</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From Office Communicator, IP Phone,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Live Meeting client, A/V Conferencing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Server, Mediation Server</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Reports aggregated and stored into DB</a:t>
            </a:r>
          </a:p>
        </p:txBody>
      </p:sp>
      <p:sp>
        <p:nvSpPr>
          <p:cNvPr id="11" name="Rounded Rectangle 10"/>
          <p:cNvSpPr/>
          <p:nvPr/>
        </p:nvSpPr>
        <p:spPr bwMode="auto">
          <a:xfrm>
            <a:off x="381000" y="2940584"/>
            <a:ext cx="5403112" cy="1547037"/>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marL="280988" lvl="1" indent="-280988">
              <a:lnSpc>
                <a:spcPct val="90000"/>
              </a:lnSpc>
              <a:spcBef>
                <a:spcPct val="20000"/>
              </a:spcBef>
              <a:buBlip>
                <a:blip r:embed="rId9"/>
              </a:buBlip>
            </a:pPr>
            <a:r>
              <a:rPr lang="en-US" sz="1600" dirty="0" smtClean="0">
                <a:solidFill>
                  <a:schemeClr val="tx1"/>
                </a:solidFill>
                <a:effectLst>
                  <a:outerShdw blurRad="38100" dist="38100" dir="2700000" algn="tl">
                    <a:srgbClr val="000000">
                      <a:alpha val="43137"/>
                    </a:srgbClr>
                  </a:outerShdw>
                </a:effectLst>
              </a:rPr>
              <a:t>Instrumentation and Alerting</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Statistical based performance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counters for Network factors</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Grouped by Location, A/V Conferencing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Server, and Mediation Server.  A Location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is one or more subnets</a:t>
            </a:r>
          </a:p>
          <a:p>
            <a:pPr marL="744538" lvl="2" indent="-234950">
              <a:lnSpc>
                <a:spcPct val="90000"/>
              </a:lnSpc>
              <a:spcBef>
                <a:spcPct val="20000"/>
              </a:spcBef>
              <a:buBlip>
                <a:blip r:embed="rId9"/>
              </a:buBlip>
            </a:pPr>
            <a:r>
              <a:rPr lang="en-US" sz="1200" dirty="0" smtClean="0">
                <a:solidFill>
                  <a:schemeClr val="tx1"/>
                </a:solidFill>
                <a:effectLst>
                  <a:outerShdw blurRad="38100" dist="38100" dir="2700000" algn="tl">
                    <a:srgbClr val="000000">
                      <a:alpha val="43137"/>
                    </a:srgbClr>
                  </a:outerShdw>
                </a:effectLst>
              </a:rPr>
              <a:t>Instrumentation is consumed by MOM Pack for alerting</a:t>
            </a:r>
          </a:p>
        </p:txBody>
      </p:sp>
      <p:sp>
        <p:nvSpPr>
          <p:cNvPr id="12" name="Rounded Rectangle 11"/>
          <p:cNvSpPr/>
          <p:nvPr/>
        </p:nvSpPr>
        <p:spPr bwMode="auto">
          <a:xfrm>
            <a:off x="381000" y="4547593"/>
            <a:ext cx="5403112" cy="2081807"/>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280988" lvl="1" indent="-280988">
              <a:lnSpc>
                <a:spcPct val="90000"/>
              </a:lnSpc>
              <a:spcBef>
                <a:spcPct val="20000"/>
              </a:spcBef>
              <a:buBlip>
                <a:blip r:embed="rId9"/>
              </a:buBlip>
            </a:pPr>
            <a:r>
              <a:rPr lang="en-US" sz="1600" dirty="0" smtClean="0">
                <a:solidFill>
                  <a:schemeClr val="tx1"/>
                </a:solidFill>
                <a:effectLst>
                  <a:outerShdw blurRad="38100" dist="38100" dir="2700000" algn="tl">
                    <a:srgbClr val="000000">
                      <a:alpha val="43137"/>
                    </a:srgbClr>
                  </a:outerShdw>
                </a:effectLst>
              </a:rPr>
              <a:t>Out of the Box Reports</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SQL Reporting Services Report Pack</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Scenario based reports </a:t>
            </a:r>
            <a:br>
              <a:rPr lang="en-US" sz="1400" dirty="0" smtClean="0">
                <a:solidFill>
                  <a:schemeClr val="tx1"/>
                </a:solidFill>
                <a:effectLst>
                  <a:outerShdw blurRad="38100" dist="38100" dir="2700000" algn="tl">
                    <a:srgbClr val="000000">
                      <a:alpha val="43137"/>
                    </a:srgbClr>
                  </a:outerShdw>
                </a:effectLst>
              </a:rPr>
            </a:br>
            <a:r>
              <a:rPr lang="en-US" sz="1400" dirty="0" smtClean="0">
                <a:solidFill>
                  <a:schemeClr val="tx1"/>
                </a:solidFill>
                <a:effectLst>
                  <a:outerShdw blurRad="38100" dist="38100" dir="2700000" algn="tl">
                    <a:srgbClr val="000000">
                      <a:alpha val="43137"/>
                    </a:srgbClr>
                  </a:outerShdw>
                </a:effectLst>
              </a:rPr>
              <a:t>(PC to PSTN, PC to PC, Conference)</a:t>
            </a:r>
          </a:p>
          <a:p>
            <a:pPr marL="744538" lvl="2" indent="-234950">
              <a:lnSpc>
                <a:spcPct val="90000"/>
              </a:lnSpc>
              <a:spcBef>
                <a:spcPct val="20000"/>
              </a:spcBef>
              <a:buBlip>
                <a:blip r:embed="rId9"/>
              </a:buBlip>
            </a:pPr>
            <a:r>
              <a:rPr lang="en-US" sz="1200" dirty="0" smtClean="0">
                <a:solidFill>
                  <a:schemeClr val="tx1"/>
                </a:solidFill>
                <a:effectLst>
                  <a:outerShdw blurRad="38100" dist="38100" dir="2700000" algn="tl">
                    <a:srgbClr val="000000">
                      <a:alpha val="43137"/>
                    </a:srgbClr>
                  </a:outerShdw>
                </a:effectLst>
              </a:rPr>
              <a:t>QoE Summary, Trend, Worst Performing Endpoints</a:t>
            </a:r>
          </a:p>
          <a:p>
            <a:pPr marL="509588" lvl="1" indent="-219075">
              <a:lnSpc>
                <a:spcPct val="90000"/>
              </a:lnSpc>
              <a:spcBef>
                <a:spcPct val="20000"/>
              </a:spcBef>
              <a:buBlip>
                <a:blip r:embed="rId9"/>
              </a:buBlip>
            </a:pPr>
            <a:r>
              <a:rPr lang="en-US" sz="1400" dirty="0" smtClean="0">
                <a:solidFill>
                  <a:schemeClr val="tx1"/>
                </a:solidFill>
                <a:effectLst>
                  <a:outerShdw blurRad="38100" dist="38100" dir="2700000" algn="tl">
                    <a:srgbClr val="000000">
                      <a:alpha val="43137"/>
                    </a:srgbClr>
                  </a:outerShdw>
                </a:effectLst>
              </a:rPr>
              <a:t>Additional reports</a:t>
            </a:r>
          </a:p>
          <a:p>
            <a:pPr marL="744538" lvl="2" indent="-234950">
              <a:lnSpc>
                <a:spcPct val="90000"/>
              </a:lnSpc>
              <a:spcBef>
                <a:spcPct val="20000"/>
              </a:spcBef>
              <a:buBlip>
                <a:blip r:embed="rId9"/>
              </a:buBlip>
            </a:pPr>
            <a:r>
              <a:rPr lang="en-US" sz="1200" dirty="0" smtClean="0">
                <a:solidFill>
                  <a:schemeClr val="tx1"/>
                </a:solidFill>
                <a:effectLst>
                  <a:outerShdw blurRad="38100" dist="38100" dir="2700000" algn="tl">
                    <a:srgbClr val="000000">
                      <a:alpha val="43137"/>
                    </a:srgbClr>
                  </a:outerShdw>
                </a:effectLst>
              </a:rPr>
              <a:t>Call List Report</a:t>
            </a:r>
          </a:p>
          <a:p>
            <a:pPr marL="744538" lvl="2" indent="-234950">
              <a:lnSpc>
                <a:spcPct val="90000"/>
              </a:lnSpc>
              <a:spcBef>
                <a:spcPct val="20000"/>
              </a:spcBef>
              <a:buBlip>
                <a:blip r:embed="rId9"/>
              </a:buBlip>
            </a:pPr>
            <a:r>
              <a:rPr lang="en-US" sz="1200" dirty="0" smtClean="0">
                <a:solidFill>
                  <a:schemeClr val="tx1"/>
                </a:solidFill>
                <a:effectLst>
                  <a:outerShdw blurRad="38100" dist="38100" dir="2700000" algn="tl">
                    <a:srgbClr val="000000">
                      <a:alpha val="43137"/>
                    </a:srgbClr>
                  </a:outerShdw>
                </a:effectLst>
              </a:rPr>
              <a:t>Call Detail Report</a:t>
            </a:r>
          </a:p>
          <a:p>
            <a:pPr marL="744538" lvl="2" indent="-234950">
              <a:lnSpc>
                <a:spcPct val="90000"/>
              </a:lnSpc>
              <a:spcBef>
                <a:spcPct val="20000"/>
              </a:spcBef>
              <a:buBlip>
                <a:blip r:embed="rId9"/>
              </a:buBlip>
            </a:pPr>
            <a:r>
              <a:rPr lang="en-US" sz="1200" dirty="0" smtClean="0">
                <a:solidFill>
                  <a:schemeClr val="tx1"/>
                </a:solidFill>
                <a:effectLst>
                  <a:outerShdw blurRad="38100" dist="38100" dir="2700000" algn="tl">
                    <a:srgbClr val="000000">
                      <a:alpha val="43137"/>
                    </a:srgbClr>
                  </a:outerShdw>
                </a:effectLst>
              </a:rPr>
              <a:t>Server Health Report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r>
              <a:rPr lang="zh-TW" altLang="en-US" dirty="0" smtClean="0"/>
              <a:t>內見報表範例</a:t>
            </a:r>
            <a:endParaRPr lang="en-US" dirty="0"/>
          </a:p>
        </p:txBody>
      </p:sp>
      <p:graphicFrame>
        <p:nvGraphicFramePr>
          <p:cNvPr id="4" name="Content Placeholder 3"/>
          <p:cNvGraphicFramePr>
            <a:graphicFrameLocks noGrp="1"/>
          </p:cNvGraphicFramePr>
          <p:nvPr>
            <p:ph idx="4294967295"/>
          </p:nvPr>
        </p:nvGraphicFramePr>
        <p:xfrm>
          <a:off x="462754" y="1544903"/>
          <a:ext cx="8229339" cy="4525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302" name="Rectangle 6"/>
          <p:cNvSpPr>
            <a:spLocks noChangeArrowheads="1"/>
          </p:cNvSpPr>
          <p:nvPr/>
        </p:nvSpPr>
        <p:spPr bwMode="auto">
          <a:xfrm>
            <a:off x="217488" y="2220913"/>
            <a:ext cx="8458200" cy="1529650"/>
          </a:xfrm>
          <a:prstGeom prst="rect">
            <a:avLst/>
          </a:prstGeom>
          <a:noFill/>
          <a:ln w="9525">
            <a:noFill/>
            <a:miter lim="800000"/>
            <a:headEnd/>
            <a:tailEnd/>
          </a:ln>
          <a:effectLst/>
        </p:spPr>
        <p:txBody>
          <a:bodyPr>
            <a:spAutoFit/>
          </a:bodyPr>
          <a:lstStyle/>
          <a:p>
            <a:pPr>
              <a:lnSpc>
                <a:spcPct val="90000"/>
              </a:lnSpc>
              <a:buClr>
                <a:schemeClr val="bg1"/>
              </a:buClr>
            </a:pPr>
            <a:r>
              <a:rPr lang="en-US" altLang="zh-TW" sz="4800" b="1" dirty="0" err="1" smtClean="0">
                <a:solidFill>
                  <a:srgbClr val="FFFFFF"/>
                </a:solidFill>
                <a:effectLst>
                  <a:outerShdw blurRad="38100" dist="38100" dir="2700000" algn="tl">
                    <a:srgbClr val="000000"/>
                  </a:outerShdw>
                </a:effectLst>
              </a:rPr>
              <a:t>QoE</a:t>
            </a:r>
            <a:r>
              <a:rPr lang="en-US" altLang="zh-TW" sz="4800" b="1" dirty="0" smtClean="0">
                <a:solidFill>
                  <a:srgbClr val="FFFFFF"/>
                </a:solidFill>
                <a:effectLst>
                  <a:outerShdw blurRad="38100" dist="38100" dir="2700000" algn="tl">
                    <a:srgbClr val="000000"/>
                  </a:outerShdw>
                </a:effectLst>
              </a:rPr>
              <a:t> Monitoring Server</a:t>
            </a:r>
            <a:r>
              <a:rPr lang="en-GB" sz="4800" b="1" dirty="0">
                <a:solidFill>
                  <a:srgbClr val="FFFFFF"/>
                </a:solidFill>
                <a:effectLst>
                  <a:outerShdw blurRad="38100" dist="38100" dir="2700000" algn="tl">
                    <a:srgbClr val="000000"/>
                  </a:outerShdw>
                </a:effectLst>
              </a:rPr>
              <a:t/>
            </a:r>
            <a:br>
              <a:rPr lang="en-GB" sz="4800" b="1" dirty="0">
                <a:solidFill>
                  <a:srgbClr val="FFFFFF"/>
                </a:solidFill>
                <a:effectLst>
                  <a:outerShdw blurRad="38100" dist="38100" dir="2700000" algn="tl">
                    <a:srgbClr val="000000"/>
                  </a:outerShdw>
                </a:effectLst>
              </a:rPr>
            </a:br>
            <a:endParaRPr lang="en-US" sz="2000" b="1" dirty="0">
              <a:solidFill>
                <a:srgbClr val="FFFFFF"/>
              </a:solidFill>
              <a:effectLst>
                <a:outerShdw blurRad="38100" dist="38100" dir="2700000" algn="tl">
                  <a:srgbClr val="000000"/>
                </a:outerShdw>
              </a:effectLst>
            </a:endParaRPr>
          </a:p>
          <a:p>
            <a:pPr marL="442913" lvl="1" indent="-442913">
              <a:lnSpc>
                <a:spcPct val="85000"/>
              </a:lnSpc>
              <a:spcBef>
                <a:spcPct val="30000"/>
              </a:spcBef>
              <a:buClr>
                <a:srgbClr val="FFCC00"/>
              </a:buClr>
              <a:buSzPct val="75000"/>
            </a:pPr>
            <a:endParaRPr lang="en-US" sz="2800" b="1" dirty="0">
              <a:solidFill>
                <a:srgbClr val="FFFFFF"/>
              </a:solidFill>
              <a:effectLst>
                <a:outerShdw blurRad="38100" dist="38100" dir="2700000" algn="tl">
                  <a:srgbClr val="000000"/>
                </a:outerShdw>
              </a:effectLst>
            </a:endParaRPr>
          </a:p>
        </p:txBody>
      </p:sp>
      <p:sp>
        <p:nvSpPr>
          <p:cNvPr id="823303" name="Text Box 7"/>
          <p:cNvSpPr txBox="1">
            <a:spLocks noChangeAspect="1" noChangeArrowheads="1"/>
          </p:cNvSpPr>
          <p:nvPr/>
        </p:nvSpPr>
        <p:spPr bwMode="auto">
          <a:xfrm>
            <a:off x="0" y="809625"/>
            <a:ext cx="9144000" cy="1095375"/>
          </a:xfrm>
          <a:prstGeom prst="rect">
            <a:avLst/>
          </a:prstGeom>
          <a:gradFill rotWithShape="1">
            <a:gsLst>
              <a:gs pos="0">
                <a:srgbClr val="F8C508"/>
              </a:gs>
              <a:gs pos="100000">
                <a:srgbClr val="F8C508">
                  <a:gamma/>
                  <a:tint val="60392"/>
                  <a:invGamma/>
                  <a:alpha val="0"/>
                </a:srgbClr>
              </a:gs>
            </a:gsLst>
            <a:lin ang="0" scaled="1"/>
          </a:gradFill>
          <a:ln w="9525" algn="ctr">
            <a:noFill/>
            <a:miter lim="800000"/>
            <a:headEnd/>
            <a:tailEnd/>
          </a:ln>
          <a:effectLst/>
        </p:spPr>
        <p:txBody>
          <a:bodyPr anchor="ctr"/>
          <a:lstStyle/>
          <a:p>
            <a:pPr>
              <a:defRPr/>
            </a:pPr>
            <a:r>
              <a:rPr lang="en-US" sz="5000" b="1" i="1">
                <a:solidFill>
                  <a:srgbClr val="FFFFFF"/>
                </a:solidFill>
                <a:effectLst>
                  <a:outerShdw blurRad="38100" dist="38100" dir="2700000" algn="tl">
                    <a:srgbClr val="000000"/>
                  </a:outerShdw>
                </a:effectLst>
                <a:latin typeface="Arial" charset="0"/>
                <a:cs typeface="+mn-cs"/>
              </a:rPr>
              <a:t>  demonstration</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5875" y="5095875"/>
            <a:ext cx="9159875" cy="1771650"/>
            <a:chOff x="-10" y="3210"/>
            <a:chExt cx="5770" cy="1116"/>
          </a:xfrm>
        </p:grpSpPr>
        <p:pic>
          <p:nvPicPr>
            <p:cNvPr id="79877" name="Picture 5" descr="technet_block"/>
            <p:cNvPicPr>
              <a:picLocks noChangeAspect="1" noChangeArrowheads="1"/>
            </p:cNvPicPr>
            <p:nvPr/>
          </p:nvPicPr>
          <p:blipFill>
            <a:blip r:embed="rId2"/>
            <a:srcRect r="7056"/>
            <a:stretch>
              <a:fillRect/>
            </a:stretch>
          </p:blipFill>
          <p:spPr bwMode="auto">
            <a:xfrm>
              <a:off x="-10" y="3210"/>
              <a:ext cx="5770" cy="1116"/>
            </a:xfrm>
            <a:prstGeom prst="rect">
              <a:avLst/>
            </a:prstGeom>
            <a:noFill/>
          </p:spPr>
        </p:pic>
        <p:pic>
          <p:nvPicPr>
            <p:cNvPr id="79878" name="Picture 6" descr="watermark"/>
            <p:cNvPicPr>
              <a:picLocks noChangeAspect="1" noChangeArrowheads="1"/>
            </p:cNvPicPr>
            <p:nvPr/>
          </p:nvPicPr>
          <p:blipFill>
            <a:blip r:embed="rId3"/>
            <a:srcRect/>
            <a:stretch>
              <a:fillRect/>
            </a:stretch>
          </p:blipFill>
          <p:spPr bwMode="auto">
            <a:xfrm>
              <a:off x="81" y="4158"/>
              <a:ext cx="1845" cy="132"/>
            </a:xfrm>
            <a:prstGeom prst="rect">
              <a:avLst/>
            </a:prstGeom>
            <a:noFill/>
          </p:spPr>
        </p:pic>
      </p:grpSp>
      <p:pic>
        <p:nvPicPr>
          <p:cNvPr id="79873" name="Picture 2"/>
          <p:cNvPicPr>
            <a:picLocks noChangeAspect="1" noChangeArrowheads="1"/>
          </p:cNvPicPr>
          <p:nvPr/>
        </p:nvPicPr>
        <p:blipFill>
          <a:blip r:embed="rId4"/>
          <a:srcRect/>
          <a:stretch>
            <a:fillRect/>
          </a:stretch>
        </p:blipFill>
        <p:spPr bwMode="auto">
          <a:xfrm>
            <a:off x="254000" y="1385888"/>
            <a:ext cx="8610600" cy="5411787"/>
          </a:xfrm>
          <a:prstGeom prst="rect">
            <a:avLst/>
          </a:prstGeom>
          <a:noFill/>
          <a:ln w="15875">
            <a:solidFill>
              <a:schemeClr val="accent2"/>
            </a:solidFill>
            <a:miter lim="800000"/>
            <a:headEnd/>
            <a:tailEnd/>
          </a:ln>
        </p:spPr>
      </p:pic>
      <p:sp>
        <p:nvSpPr>
          <p:cNvPr id="79879" name="Rectangle 7"/>
          <p:cNvSpPr>
            <a:spLocks noGrp="1" noChangeArrowheads="1"/>
          </p:cNvSpPr>
          <p:nvPr>
            <p:ph type="title"/>
          </p:nvPr>
        </p:nvSpPr>
        <p:spPr>
          <a:xfrm>
            <a:off x="127000" y="127000"/>
            <a:ext cx="9017000" cy="1231900"/>
          </a:xfrm>
        </p:spPr>
        <p:txBody>
          <a:bodyPr/>
          <a:lstStyle/>
          <a:p>
            <a:r>
              <a:rPr lang="en-US" dirty="0" err="1"/>
              <a:t>QoE</a:t>
            </a:r>
            <a:r>
              <a:rPr lang="en-US" dirty="0"/>
              <a:t> Monitoring Server </a:t>
            </a:r>
            <a:r>
              <a:rPr lang="zh-TW" altLang="en-US" dirty="0" smtClean="0"/>
              <a:t>結合</a:t>
            </a:r>
            <a:r>
              <a:rPr lang="en-US" dirty="0" smtClean="0"/>
              <a:t> </a:t>
            </a:r>
            <a:r>
              <a:rPr lang="en-US" dirty="0"/>
              <a:t>Operations Manager Pack</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有關 </a:t>
            </a:r>
            <a:r>
              <a:rPr lang="en-US" dirty="0" smtClean="0"/>
              <a:t>MOS </a:t>
            </a:r>
            <a:r>
              <a:rPr lang="zh-TW" altLang="en-US" dirty="0" smtClean="0"/>
              <a:t>分數</a:t>
            </a:r>
            <a:endParaRPr lang="en-US" dirty="0"/>
          </a:p>
        </p:txBody>
      </p:sp>
      <p:sp>
        <p:nvSpPr>
          <p:cNvPr id="3" name="Content Placeholder 2"/>
          <p:cNvSpPr>
            <a:spLocks noGrp="1"/>
          </p:cNvSpPr>
          <p:nvPr>
            <p:ph idx="1"/>
          </p:nvPr>
        </p:nvSpPr>
        <p:spPr>
          <a:xfrm>
            <a:off x="381000" y="1412875"/>
            <a:ext cx="8382000" cy="4832082"/>
          </a:xfrm>
        </p:spPr>
        <p:txBody>
          <a:bodyPr/>
          <a:lstStyle/>
          <a:p>
            <a:r>
              <a:rPr lang="zh-TW" altLang="en-US" sz="2800" dirty="0" smtClean="0"/>
              <a:t>寬頻</a:t>
            </a:r>
            <a:r>
              <a:rPr lang="en-US" sz="2800" dirty="0" smtClean="0"/>
              <a:t> vs. </a:t>
            </a:r>
            <a:r>
              <a:rPr lang="zh-TW" altLang="en-US" sz="2800" dirty="0" smtClean="0"/>
              <a:t>窄頻</a:t>
            </a:r>
            <a:r>
              <a:rPr lang="en-US" sz="2800" dirty="0" smtClean="0"/>
              <a:t> MOS</a:t>
            </a:r>
          </a:p>
          <a:p>
            <a:pPr lvl="1"/>
            <a:r>
              <a:rPr lang="en-US" dirty="0" smtClean="0"/>
              <a:t>Listening, Sending, Network MOS is reported on a Wideband scale</a:t>
            </a:r>
          </a:p>
          <a:p>
            <a:pPr lvl="1"/>
            <a:r>
              <a:rPr lang="en-US" dirty="0" smtClean="0"/>
              <a:t>Conversational MOS on narrowband</a:t>
            </a:r>
          </a:p>
          <a:p>
            <a:pPr lvl="1"/>
            <a:r>
              <a:rPr lang="en-US" dirty="0" smtClean="0"/>
              <a:t>Be aware of scale when comparing to other vendors MOS scores</a:t>
            </a:r>
          </a:p>
          <a:p>
            <a:r>
              <a:rPr lang="en-US" sz="2800" dirty="0" smtClean="0"/>
              <a:t>Payload MOS (Listening, Sending, Conversational) are not useful per call, only in aggregation</a:t>
            </a:r>
          </a:p>
          <a:p>
            <a:r>
              <a:rPr lang="en-US" sz="2800" dirty="0" smtClean="0"/>
              <a:t>For MOS, need to compare similar scenarios </a:t>
            </a:r>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重要</a:t>
            </a:r>
            <a:r>
              <a:rPr lang="en-US" dirty="0" smtClean="0"/>
              <a:t> </a:t>
            </a:r>
            <a:r>
              <a:rPr lang="en-US" dirty="0" err="1" smtClean="0"/>
              <a:t>QoE</a:t>
            </a:r>
            <a:r>
              <a:rPr lang="en-US" dirty="0" smtClean="0"/>
              <a:t> </a:t>
            </a:r>
            <a:r>
              <a:rPr lang="zh-TW" altLang="en-US" smtClean="0"/>
              <a:t>觀念</a:t>
            </a:r>
            <a:endParaRPr lang="en-US" dirty="0"/>
          </a:p>
        </p:txBody>
      </p:sp>
      <p:sp>
        <p:nvSpPr>
          <p:cNvPr id="4" name="Content Placeholder 3"/>
          <p:cNvSpPr>
            <a:spLocks noGrp="1"/>
          </p:cNvSpPr>
          <p:nvPr>
            <p:ph idx="1"/>
          </p:nvPr>
        </p:nvSpPr>
        <p:spPr>
          <a:xfrm>
            <a:off x="381000" y="1295400"/>
            <a:ext cx="8557260" cy="3736407"/>
          </a:xfrm>
        </p:spPr>
        <p:txBody>
          <a:bodyPr/>
          <a:lstStyle/>
          <a:p>
            <a:pPr lvl="1"/>
            <a:r>
              <a:rPr lang="en-US" dirty="0" err="1" smtClean="0"/>
              <a:t>QoE</a:t>
            </a:r>
            <a:r>
              <a:rPr lang="en-US" dirty="0" smtClean="0"/>
              <a:t> monitoring </a:t>
            </a:r>
            <a:r>
              <a:rPr lang="zh-TW" altLang="en-US" dirty="0" smtClean="0"/>
              <a:t>在以軟體驅動的</a:t>
            </a:r>
            <a:r>
              <a:rPr lang="en-US" dirty="0" smtClean="0"/>
              <a:t> VoIP </a:t>
            </a:r>
            <a:r>
              <a:rPr lang="zh-TW" altLang="en-US" dirty="0" smtClean="0"/>
              <a:t>環境扮演重要角色</a:t>
            </a:r>
            <a:endParaRPr lang="en-US" dirty="0" smtClean="0"/>
          </a:p>
          <a:p>
            <a:pPr lvl="1"/>
            <a:r>
              <a:rPr lang="en-US" dirty="0" smtClean="0"/>
              <a:t>Microsoft </a:t>
            </a:r>
            <a:r>
              <a:rPr lang="en-US" dirty="0" err="1" smtClean="0"/>
              <a:t>QoE</a:t>
            </a:r>
            <a:r>
              <a:rPr lang="en-US" dirty="0" smtClean="0"/>
              <a:t> </a:t>
            </a:r>
            <a:r>
              <a:rPr lang="zh-TW" altLang="en-US" dirty="0" smtClean="0"/>
              <a:t>解決方案提供</a:t>
            </a:r>
            <a:endParaRPr lang="en-US" dirty="0" smtClean="0"/>
          </a:p>
          <a:p>
            <a:pPr lvl="2"/>
            <a:r>
              <a:rPr lang="zh-TW" altLang="en-US" dirty="0" smtClean="0"/>
              <a:t>接近即時監控</a:t>
            </a:r>
            <a:endParaRPr lang="en-US" dirty="0" smtClean="0"/>
          </a:p>
          <a:p>
            <a:pPr lvl="2"/>
            <a:r>
              <a:rPr lang="zh-TW" altLang="en-US" dirty="0" smtClean="0"/>
              <a:t>歷史報表</a:t>
            </a:r>
            <a:endParaRPr lang="en-US" dirty="0" smtClean="0"/>
          </a:p>
          <a:p>
            <a:pPr lvl="2"/>
            <a:r>
              <a:rPr lang="zh-TW" altLang="en-US" dirty="0" smtClean="0"/>
              <a:t>每通計算通話數據</a:t>
            </a:r>
            <a:endParaRPr lang="en-US" dirty="0" smtClean="0"/>
          </a:p>
          <a:p>
            <a:pPr lvl="2"/>
            <a:r>
              <a:rPr lang="zh-TW" altLang="en-US" dirty="0" smtClean="0"/>
              <a:t>運用科學方法計算數據</a:t>
            </a:r>
            <a:r>
              <a:rPr lang="en-US" dirty="0" smtClean="0"/>
              <a:t> </a:t>
            </a:r>
          </a:p>
          <a:p>
            <a:pPr lvl="1"/>
            <a:r>
              <a:rPr lang="en-US" dirty="0" smtClean="0"/>
              <a:t>Microsoft </a:t>
            </a:r>
            <a:r>
              <a:rPr lang="en-US" dirty="0" err="1" smtClean="0"/>
              <a:t>QoE</a:t>
            </a:r>
            <a:r>
              <a:rPr lang="en-US" dirty="0" smtClean="0"/>
              <a:t> </a:t>
            </a:r>
            <a:r>
              <a:rPr lang="zh-TW" altLang="en-US" dirty="0" smtClean="0"/>
              <a:t>解決方案可以跟 </a:t>
            </a:r>
            <a:r>
              <a:rPr lang="en-US" dirty="0" smtClean="0"/>
              <a:t>OCS 2007 </a:t>
            </a:r>
            <a:r>
              <a:rPr lang="zh-TW" altLang="en-US" dirty="0" smtClean="0"/>
              <a:t>結合運用而不需要額外設定</a:t>
            </a:r>
            <a:r>
              <a:rPr lang="en-US" dirty="0" smtClean="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zh-TW" altLang="en-US" dirty="0" smtClean="0"/>
              <a:t>產品總覽</a:t>
            </a:r>
            <a:r>
              <a:rPr lang="en-US" dirty="0" smtClean="0"/>
              <a:t>– </a:t>
            </a:r>
            <a:r>
              <a:rPr lang="en-US" dirty="0"/>
              <a:t>Media </a:t>
            </a:r>
          </a:p>
        </p:txBody>
      </p:sp>
      <p:sp>
        <p:nvSpPr>
          <p:cNvPr id="43013" name="Rectangle 5"/>
          <p:cNvSpPr>
            <a:spLocks noGrp="1" noChangeArrowheads="1"/>
          </p:cNvSpPr>
          <p:nvPr>
            <p:ph type="body" idx="1"/>
          </p:nvPr>
        </p:nvSpPr>
        <p:spPr>
          <a:xfrm>
            <a:off x="109538" y="1581150"/>
            <a:ext cx="8756650" cy="2886934"/>
          </a:xfrm>
        </p:spPr>
        <p:txBody>
          <a:bodyPr/>
          <a:lstStyle/>
          <a:p>
            <a:r>
              <a:rPr lang="en-US" sz="2800" dirty="0"/>
              <a:t>Microsoft</a:t>
            </a:r>
            <a:r>
              <a:rPr lang="en-US" sz="2800" baseline="30000" dirty="0"/>
              <a:t>®</a:t>
            </a:r>
            <a:r>
              <a:rPr lang="en-US" sz="2800" dirty="0"/>
              <a:t> Office Communications Server 2007</a:t>
            </a:r>
          </a:p>
          <a:p>
            <a:pPr lvl="1"/>
            <a:r>
              <a:rPr lang="zh-TW" altLang="en-US" sz="2400" dirty="0" smtClean="0"/>
              <a:t>提供即時及排程聲音及影像</a:t>
            </a:r>
            <a:r>
              <a:rPr lang="zh-TW" altLang="en-US" sz="2400" dirty="0" smtClean="0"/>
              <a:t>會議</a:t>
            </a:r>
            <a:r>
              <a:rPr lang="en-US" sz="2400" dirty="0" smtClean="0"/>
              <a:t> </a:t>
            </a:r>
            <a:endParaRPr lang="en-US" sz="2400" dirty="0"/>
          </a:p>
          <a:p>
            <a:r>
              <a:rPr lang="en-US" sz="2800" dirty="0"/>
              <a:t>Microsoft</a:t>
            </a:r>
            <a:r>
              <a:rPr lang="en-US" sz="2800" baseline="30000" dirty="0"/>
              <a:t>®</a:t>
            </a:r>
            <a:r>
              <a:rPr lang="en-US" sz="2800" dirty="0"/>
              <a:t> Office Communicator 2007</a:t>
            </a:r>
          </a:p>
          <a:p>
            <a:pPr lvl="1"/>
            <a:r>
              <a:rPr lang="zh-TW" altLang="en-US" sz="2400" dirty="0" smtClean="0"/>
              <a:t>提供豐富</a:t>
            </a:r>
            <a:r>
              <a:rPr lang="zh-TW" altLang="en-US" sz="2400" dirty="0" smtClean="0"/>
              <a:t>多方</a:t>
            </a:r>
            <a:r>
              <a:rPr lang="en-US" sz="2400" dirty="0" smtClean="0"/>
              <a:t> </a:t>
            </a:r>
            <a:r>
              <a:rPr lang="zh-TW" altLang="en-US" sz="2400" dirty="0" smtClean="0"/>
              <a:t>聲音</a:t>
            </a:r>
            <a:r>
              <a:rPr lang="en-US" sz="2400" dirty="0" smtClean="0"/>
              <a:t>/</a:t>
            </a:r>
            <a:r>
              <a:rPr lang="zh-TW" altLang="en-US" sz="2400" dirty="0" smtClean="0"/>
              <a:t>視</a:t>
            </a:r>
            <a:r>
              <a:rPr lang="zh-TW" altLang="en-US" sz="2400" dirty="0" smtClean="0"/>
              <a:t>訊</a:t>
            </a:r>
            <a:r>
              <a:rPr lang="zh-TW" altLang="en-US" sz="2400" dirty="0" smtClean="0"/>
              <a:t>會議</a:t>
            </a:r>
            <a:endParaRPr lang="en-US" sz="2400" dirty="0"/>
          </a:p>
          <a:p>
            <a:r>
              <a:rPr lang="en-US" sz="2800" dirty="0"/>
              <a:t>Microsoft</a:t>
            </a:r>
            <a:r>
              <a:rPr lang="en-US" sz="2800" baseline="30000" dirty="0"/>
              <a:t>®</a:t>
            </a:r>
            <a:r>
              <a:rPr lang="en-US" sz="2800" dirty="0"/>
              <a:t> Office Live Meeting Console</a:t>
            </a:r>
          </a:p>
          <a:p>
            <a:pPr lvl="1"/>
            <a:r>
              <a:rPr lang="zh-TW" altLang="en-US" sz="2400" dirty="0" smtClean="0"/>
              <a:t>伺服</a:t>
            </a:r>
            <a:r>
              <a:rPr lang="zh-TW" altLang="en-US" sz="2400" dirty="0" smtClean="0"/>
              <a:t>器或</a:t>
            </a:r>
            <a:r>
              <a:rPr lang="zh-TW" altLang="en-US" sz="2400" dirty="0" smtClean="0"/>
              <a:t>服</a:t>
            </a:r>
            <a:r>
              <a:rPr lang="zh-TW" altLang="en-US" sz="2400" dirty="0" smtClean="0"/>
              <a:t>務型式之援 </a:t>
            </a:r>
            <a:r>
              <a:rPr lang="en-US" altLang="zh-TW" sz="2400" dirty="0" smtClean="0"/>
              <a:t>Web</a:t>
            </a:r>
            <a:r>
              <a:rPr lang="en-US" sz="2400" dirty="0" smtClean="0"/>
              <a:t>/</a:t>
            </a:r>
            <a:r>
              <a:rPr lang="zh-TW" altLang="en-US" sz="2400" dirty="0" smtClean="0"/>
              <a:t>視訊語音會議</a:t>
            </a:r>
            <a:endParaRPr lang="en-US"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3539420"/>
          </a:xfrm>
        </p:spPr>
        <p:txBody>
          <a:bodyPr/>
          <a:lstStyle/>
          <a:p>
            <a:r>
              <a:rPr lang="zh-TW" altLang="en-US" dirty="0" smtClean="0"/>
              <a:t>產</a:t>
            </a:r>
            <a:r>
              <a:rPr lang="zh-TW" altLang="en-US" dirty="0" smtClean="0"/>
              <a:t>品總覽 </a:t>
            </a:r>
            <a:r>
              <a:rPr lang="en-US" altLang="zh-TW" dirty="0" smtClean="0"/>
              <a:t>- Media</a:t>
            </a:r>
            <a:endParaRPr lang="en-US" dirty="0" smtClean="0"/>
          </a:p>
          <a:p>
            <a:r>
              <a:rPr lang="en-US" dirty="0" smtClean="0"/>
              <a:t>VOIP </a:t>
            </a:r>
            <a:r>
              <a:rPr lang="zh-TW" altLang="en-US" dirty="0" smtClean="0"/>
              <a:t>面臨之挑戰</a:t>
            </a:r>
            <a:endParaRPr lang="en-US" dirty="0"/>
          </a:p>
          <a:p>
            <a:r>
              <a:rPr lang="zh-TW" altLang="en-US" dirty="0" smtClean="0"/>
              <a:t>微</a:t>
            </a:r>
            <a:r>
              <a:rPr lang="zh-TW" altLang="en-US" dirty="0" smtClean="0"/>
              <a:t>軟 </a:t>
            </a:r>
            <a:r>
              <a:rPr lang="en-US" dirty="0" smtClean="0"/>
              <a:t>Quality </a:t>
            </a:r>
            <a:r>
              <a:rPr lang="en-US" dirty="0"/>
              <a:t>of Experience (</a:t>
            </a:r>
            <a:r>
              <a:rPr lang="en-US" dirty="0" err="1"/>
              <a:t>QoE</a:t>
            </a:r>
            <a:r>
              <a:rPr lang="en-US" dirty="0" smtClean="0"/>
              <a:t>)</a:t>
            </a:r>
            <a:r>
              <a:rPr lang="zh-TW" altLang="en-US" dirty="0" smtClean="0"/>
              <a:t> 技術</a:t>
            </a:r>
            <a:endParaRPr lang="en-US" altLang="zh-TW" dirty="0" smtClean="0"/>
          </a:p>
          <a:p>
            <a:r>
              <a:rPr lang="en-US" dirty="0" smtClean="0"/>
              <a:t>Quality of Experience Monitor </a:t>
            </a:r>
            <a:r>
              <a:rPr lang="en-US" dirty="0" smtClean="0"/>
              <a:t>Server</a:t>
            </a:r>
            <a:endParaRPr lang="en-US" dirty="0"/>
          </a:p>
          <a:p>
            <a:r>
              <a:rPr lang="zh-TW" altLang="en-US" dirty="0" smtClean="0">
                <a:solidFill>
                  <a:srgbClr val="FFC000"/>
                </a:solidFill>
              </a:rPr>
              <a:t>調整你現有網路</a:t>
            </a:r>
            <a:endParaRPr lang="en-US" dirty="0">
              <a:solidFill>
                <a:srgbClr val="FFC000"/>
              </a:solidFill>
            </a:endParaRPr>
          </a:p>
          <a:p>
            <a:r>
              <a:rPr lang="en-US" altLang="zh-TW" dirty="0" smtClean="0"/>
              <a:t>OCS</a:t>
            </a:r>
            <a:r>
              <a:rPr lang="zh-TW" altLang="en-US" dirty="0" smtClean="0"/>
              <a:t> </a:t>
            </a:r>
            <a:r>
              <a:rPr lang="en-US" altLang="zh-TW" dirty="0" smtClean="0"/>
              <a:t>2007 VOIP</a:t>
            </a:r>
            <a:r>
              <a:rPr lang="zh-TW" altLang="en-US" dirty="0" smtClean="0"/>
              <a:t> 部署規劃技巧</a:t>
            </a:r>
            <a:endParaRPr lang="en-US" altLang="zh-TW"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r>
              <a:rPr lang="zh-TW" altLang="en-US" dirty="0" smtClean="0"/>
              <a:t>調整好你的網路</a:t>
            </a:r>
            <a:endParaRPr lang="en-US" dirty="0"/>
          </a:p>
        </p:txBody>
      </p:sp>
      <p:sp>
        <p:nvSpPr>
          <p:cNvPr id="57349" name="Rectangle 5"/>
          <p:cNvSpPr>
            <a:spLocks noGrp="1" noChangeArrowheads="1"/>
          </p:cNvSpPr>
          <p:nvPr>
            <p:ph type="body" idx="1"/>
          </p:nvPr>
        </p:nvSpPr>
        <p:spPr>
          <a:xfrm>
            <a:off x="109538" y="1581150"/>
            <a:ext cx="8756650" cy="2751512"/>
          </a:xfrm>
        </p:spPr>
        <p:txBody>
          <a:bodyPr/>
          <a:lstStyle/>
          <a:p>
            <a:r>
              <a:rPr lang="zh-TW" altLang="en-US" dirty="0" smtClean="0"/>
              <a:t>每個 </a:t>
            </a:r>
            <a:r>
              <a:rPr lang="en-US" dirty="0" smtClean="0"/>
              <a:t>clients </a:t>
            </a:r>
            <a:r>
              <a:rPr lang="zh-TW" altLang="en-US" dirty="0" smtClean="0"/>
              <a:t>都會使用頻寬</a:t>
            </a:r>
            <a:endParaRPr lang="en-US" dirty="0"/>
          </a:p>
          <a:p>
            <a:r>
              <a:rPr lang="zh-TW" altLang="en-US" dirty="0" smtClean="0"/>
              <a:t>不管是建</a:t>
            </a:r>
            <a:r>
              <a:rPr lang="zh-TW" altLang="en-US" dirty="0" smtClean="0"/>
              <a:t>立 </a:t>
            </a:r>
            <a:r>
              <a:rPr lang="en-US" dirty="0" smtClean="0"/>
              <a:t>VoIP </a:t>
            </a:r>
            <a:r>
              <a:rPr lang="zh-TW" altLang="en-US" dirty="0" smtClean="0"/>
              <a:t>電話</a:t>
            </a:r>
            <a:r>
              <a:rPr lang="zh-TW" altLang="en-US" dirty="0" smtClean="0"/>
              <a:t>或 </a:t>
            </a:r>
            <a:r>
              <a:rPr lang="en-US" dirty="0" smtClean="0"/>
              <a:t>audio/video </a:t>
            </a:r>
            <a:r>
              <a:rPr lang="zh-TW" altLang="en-US" dirty="0" smtClean="0"/>
              <a:t>會議</a:t>
            </a:r>
            <a:r>
              <a:rPr lang="en-US" dirty="0" smtClean="0"/>
              <a:t>, </a:t>
            </a:r>
            <a:r>
              <a:rPr lang="zh-TW" altLang="en-US" dirty="0" smtClean="0"/>
              <a:t>你都已經增加了服務在你現有網路上</a:t>
            </a:r>
            <a:endParaRPr lang="en-US" dirty="0"/>
          </a:p>
          <a:p>
            <a:r>
              <a:rPr lang="zh-TW" altLang="en-US" dirty="0" smtClean="0"/>
              <a:t>實施控管原則在網路層</a:t>
            </a:r>
            <a:r>
              <a:rPr lang="zh-TW" altLang="en-US" dirty="0" smtClean="0"/>
              <a:t>或</a:t>
            </a:r>
            <a:r>
              <a:rPr lang="zh-TW" altLang="en-US" dirty="0" smtClean="0"/>
              <a:t>是在你控制</a:t>
            </a:r>
            <a:r>
              <a:rPr lang="zh-TW" altLang="en-US" dirty="0" smtClean="0"/>
              <a:t>的 </a:t>
            </a:r>
            <a:r>
              <a:rPr lang="en-US" altLang="zh-TW" dirty="0" smtClean="0"/>
              <a:t>Client </a:t>
            </a:r>
            <a:r>
              <a:rPr lang="zh-TW" altLang="en-US" dirty="0" smtClean="0"/>
              <a:t>電腦上</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lstStyle/>
          <a:p>
            <a:r>
              <a:rPr lang="zh-TW" altLang="en-US" dirty="0" smtClean="0"/>
              <a:t>到底使用多少頻寬 </a:t>
            </a:r>
            <a:r>
              <a:rPr lang="en-US" dirty="0" smtClean="0"/>
              <a:t>?</a:t>
            </a:r>
            <a:endParaRPr lang="en-US" dirty="0"/>
          </a:p>
        </p:txBody>
      </p:sp>
      <p:sp>
        <p:nvSpPr>
          <p:cNvPr id="58373" name="Rectangle 5"/>
          <p:cNvSpPr>
            <a:spLocks noGrp="1" noChangeArrowheads="1"/>
          </p:cNvSpPr>
          <p:nvPr>
            <p:ph type="body" idx="4294967295"/>
          </p:nvPr>
        </p:nvSpPr>
        <p:spPr>
          <a:xfrm>
            <a:off x="109538" y="2749550"/>
            <a:ext cx="8756650" cy="2936178"/>
          </a:xfrm>
          <a:noFill/>
        </p:spPr>
        <p:txBody>
          <a:bodyPr/>
          <a:lstStyle/>
          <a:p>
            <a:r>
              <a:rPr lang="zh-TW" altLang="en-US" sz="2800" dirty="0" smtClean="0">
                <a:effectLst/>
              </a:rPr>
              <a:t>這</a:t>
            </a:r>
            <a:r>
              <a:rPr lang="zh-TW" altLang="en-US" sz="2800" dirty="0" smtClean="0">
                <a:effectLst/>
              </a:rPr>
              <a:t>些是實際在網路傳的數據</a:t>
            </a:r>
            <a:r>
              <a:rPr lang="en-US" altLang="zh-TW" sz="2800" dirty="0" smtClean="0">
                <a:effectLst/>
              </a:rPr>
              <a:t>, </a:t>
            </a:r>
            <a:r>
              <a:rPr lang="zh-TW" altLang="en-US" sz="2800" dirty="0" smtClean="0">
                <a:effectLst/>
              </a:rPr>
              <a:t>不是 </a:t>
            </a:r>
            <a:r>
              <a:rPr lang="en-US" altLang="zh-TW" sz="2800" dirty="0" smtClean="0">
                <a:effectLst/>
              </a:rPr>
              <a:t>raw data</a:t>
            </a:r>
            <a:endParaRPr lang="en-US" sz="2800" dirty="0">
              <a:effectLst/>
            </a:endParaRPr>
          </a:p>
          <a:p>
            <a:r>
              <a:rPr lang="zh-TW" altLang="en-US" sz="2800" dirty="0" smtClean="0">
                <a:effectLst/>
              </a:rPr>
              <a:t>這是單項數據</a:t>
            </a:r>
            <a:endParaRPr lang="en-US" sz="2800" dirty="0">
              <a:effectLst/>
            </a:endParaRPr>
          </a:p>
          <a:p>
            <a:r>
              <a:rPr lang="zh-TW" altLang="en-US" sz="2800" dirty="0" smtClean="0">
                <a:effectLst/>
              </a:rPr>
              <a:t>數字是在最差狀況下的估算</a:t>
            </a:r>
            <a:r>
              <a:rPr lang="en-US" sz="2800" dirty="0" smtClean="0">
                <a:effectLst/>
              </a:rPr>
              <a:t> </a:t>
            </a:r>
            <a:r>
              <a:rPr lang="en-US" sz="2800" dirty="0">
                <a:effectLst/>
              </a:rPr>
              <a:t>– </a:t>
            </a:r>
            <a:r>
              <a:rPr lang="zh-TW" altLang="en-US" sz="2800" dirty="0" smtClean="0">
                <a:effectLst/>
              </a:rPr>
              <a:t>靜音狀況下可以省更多頻寬</a:t>
            </a:r>
            <a:endParaRPr lang="en-US" sz="2800" dirty="0">
              <a:effectLst/>
            </a:endParaRPr>
          </a:p>
          <a:p>
            <a:r>
              <a:rPr lang="zh-TW" altLang="en-US" sz="2800" dirty="0" smtClean="0">
                <a:effectLst/>
              </a:rPr>
              <a:t>封</a:t>
            </a:r>
            <a:r>
              <a:rPr lang="zh-TW" altLang="en-US" sz="2800" dirty="0" smtClean="0">
                <a:effectLst/>
              </a:rPr>
              <a:t>包化會依據使用量動態調整</a:t>
            </a:r>
            <a:r>
              <a:rPr lang="en-US" altLang="zh-TW" sz="2800" dirty="0" smtClean="0">
                <a:effectLst/>
              </a:rPr>
              <a:t>, </a:t>
            </a:r>
            <a:r>
              <a:rPr lang="zh-TW" altLang="en-US" sz="2800" dirty="0" smtClean="0">
                <a:effectLst/>
              </a:rPr>
              <a:t>因此可以節省更多頻寬</a:t>
            </a:r>
            <a:endParaRPr lang="en-US" sz="2800" dirty="0"/>
          </a:p>
        </p:txBody>
      </p:sp>
      <p:graphicFrame>
        <p:nvGraphicFramePr>
          <p:cNvPr id="4" name="Content Placeholder 3"/>
          <p:cNvGraphicFramePr>
            <a:graphicFrameLocks noGrp="1"/>
          </p:cNvGraphicFramePr>
          <p:nvPr>
            <p:ph idx="4294967295"/>
          </p:nvPr>
        </p:nvGraphicFramePr>
        <p:xfrm>
          <a:off x="171969" y="1148316"/>
          <a:ext cx="8972031" cy="1478280"/>
        </p:xfrm>
        <a:graphic>
          <a:graphicData uri="http://schemas.openxmlformats.org/drawingml/2006/table">
            <a:tbl>
              <a:tblPr firstRow="1" bandRow="1">
                <a:tableStyleId>{D113A9D2-9D6B-4929-AA2D-F23B5EE8CBE7}</a:tableStyleId>
              </a:tblPr>
              <a:tblGrid>
                <a:gridCol w="2990677"/>
                <a:gridCol w="2990677"/>
                <a:gridCol w="2990677"/>
              </a:tblGrid>
              <a:tr h="343238">
                <a:tc>
                  <a:txBody>
                    <a:bodyPr/>
                    <a:lstStyle/>
                    <a:p>
                      <a:r>
                        <a:rPr lang="en-US" dirty="0" smtClean="0"/>
                        <a:t>Codec</a:t>
                      </a:r>
                      <a:endParaRPr lang="en-US" dirty="0"/>
                    </a:p>
                  </a:txBody>
                  <a:tcPr/>
                </a:tc>
                <a:tc>
                  <a:txBody>
                    <a:bodyPr/>
                    <a:lstStyle/>
                    <a:p>
                      <a:r>
                        <a:rPr lang="en-US" dirty="0" smtClean="0"/>
                        <a:t>Min Bandwidth</a:t>
                      </a:r>
                      <a:endParaRPr lang="en-US" dirty="0"/>
                    </a:p>
                  </a:txBody>
                  <a:tcPr/>
                </a:tc>
                <a:tc>
                  <a:txBody>
                    <a:bodyPr/>
                    <a:lstStyle/>
                    <a:p>
                      <a:r>
                        <a:rPr lang="en-US" dirty="0" smtClean="0"/>
                        <a:t>Max Bandwidth</a:t>
                      </a:r>
                      <a:endParaRPr lang="en-US" dirty="0"/>
                    </a:p>
                  </a:txBody>
                  <a:tcPr/>
                </a:tc>
              </a:tr>
              <a:tr h="370840">
                <a:tc>
                  <a:txBody>
                    <a:bodyPr/>
                    <a:lstStyle/>
                    <a:p>
                      <a:r>
                        <a:rPr lang="en-US" dirty="0" err="1" smtClean="0"/>
                        <a:t>Realtime</a:t>
                      </a:r>
                      <a:r>
                        <a:rPr lang="en-US" baseline="0" dirty="0" smtClean="0"/>
                        <a:t> Audio (RTA)</a:t>
                      </a:r>
                      <a:endParaRPr lang="en-US" dirty="0"/>
                    </a:p>
                  </a:txBody>
                  <a:tcPr/>
                </a:tc>
                <a:tc>
                  <a:txBody>
                    <a:bodyPr/>
                    <a:lstStyle/>
                    <a:p>
                      <a:r>
                        <a:rPr lang="en-US" dirty="0" smtClean="0"/>
                        <a:t>24 Kbps</a:t>
                      </a:r>
                      <a:endParaRPr lang="en-US" dirty="0"/>
                    </a:p>
                  </a:txBody>
                  <a:tcPr/>
                </a:tc>
                <a:tc>
                  <a:txBody>
                    <a:bodyPr/>
                    <a:lstStyle/>
                    <a:p>
                      <a:r>
                        <a:rPr lang="en-US" dirty="0" smtClean="0"/>
                        <a:t>45 Kbps</a:t>
                      </a:r>
                      <a:endParaRPr lang="en-US" dirty="0"/>
                    </a:p>
                  </a:txBody>
                  <a:tcPr/>
                </a:tc>
              </a:tr>
              <a:tr h="370840">
                <a:tc>
                  <a:txBody>
                    <a:bodyPr/>
                    <a:lstStyle/>
                    <a:p>
                      <a:r>
                        <a:rPr lang="en-US" dirty="0" smtClean="0"/>
                        <a:t>Siren</a:t>
                      </a:r>
                      <a:endParaRPr lang="en-US" dirty="0"/>
                    </a:p>
                  </a:txBody>
                  <a:tcPr/>
                </a:tc>
                <a:tc>
                  <a:txBody>
                    <a:bodyPr/>
                    <a:lstStyle/>
                    <a:p>
                      <a:r>
                        <a:rPr lang="en-US" dirty="0" smtClean="0"/>
                        <a:t>48 Kbps</a:t>
                      </a:r>
                      <a:endParaRPr lang="en-US" dirty="0"/>
                    </a:p>
                  </a:txBody>
                  <a:tcPr/>
                </a:tc>
                <a:tc>
                  <a:txBody>
                    <a:bodyPr/>
                    <a:lstStyle/>
                    <a:p>
                      <a:r>
                        <a:rPr lang="en-US" dirty="0" smtClean="0"/>
                        <a:t>48 Kbps</a:t>
                      </a:r>
                      <a:endParaRPr lang="en-US" dirty="0"/>
                    </a:p>
                  </a:txBody>
                  <a:tcPr/>
                </a:tc>
              </a:tr>
              <a:tr h="370840">
                <a:tc>
                  <a:txBody>
                    <a:bodyPr/>
                    <a:lstStyle/>
                    <a:p>
                      <a:r>
                        <a:rPr lang="en-US" dirty="0" err="1" smtClean="0"/>
                        <a:t>Realtime</a:t>
                      </a:r>
                      <a:r>
                        <a:rPr lang="en-US" dirty="0" smtClean="0"/>
                        <a:t> Video (VC-1)</a:t>
                      </a:r>
                      <a:endParaRPr lang="en-US" dirty="0"/>
                    </a:p>
                  </a:txBody>
                  <a:tcPr/>
                </a:tc>
                <a:tc>
                  <a:txBody>
                    <a:bodyPr/>
                    <a:lstStyle/>
                    <a:p>
                      <a:r>
                        <a:rPr lang="en-US" dirty="0" smtClean="0"/>
                        <a:t>50 Kbps</a:t>
                      </a:r>
                      <a:endParaRPr lang="en-US" dirty="0"/>
                    </a:p>
                  </a:txBody>
                  <a:tcPr/>
                </a:tc>
                <a:tc>
                  <a:txBody>
                    <a:bodyPr/>
                    <a:lstStyle/>
                    <a:p>
                      <a:r>
                        <a:rPr lang="en-US" dirty="0" smtClean="0"/>
                        <a:t>250</a:t>
                      </a:r>
                      <a:r>
                        <a:rPr lang="en-US" baseline="0" dirty="0" smtClean="0"/>
                        <a:t> Kbps</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6"/>
          <p:cNvSpPr>
            <a:spLocks noGrp="1" noChangeArrowheads="1"/>
          </p:cNvSpPr>
          <p:nvPr>
            <p:ph type="title"/>
          </p:nvPr>
        </p:nvSpPr>
        <p:spPr/>
        <p:txBody>
          <a:bodyPr/>
          <a:lstStyle/>
          <a:p>
            <a:r>
              <a:rPr lang="zh-TW" altLang="en-US" dirty="0" smtClean="0"/>
              <a:t>每人使用量計算</a:t>
            </a:r>
            <a:endParaRPr lang="en-US" dirty="0"/>
          </a:p>
        </p:txBody>
      </p:sp>
      <p:sp>
        <p:nvSpPr>
          <p:cNvPr id="59399" name="Rectangle 7"/>
          <p:cNvSpPr>
            <a:spLocks noGrp="1" noChangeArrowheads="1"/>
          </p:cNvSpPr>
          <p:nvPr>
            <p:ph type="body" idx="1"/>
          </p:nvPr>
        </p:nvSpPr>
        <p:spPr>
          <a:xfrm>
            <a:off x="4872038" y="1581150"/>
            <a:ext cx="3994150" cy="3679825"/>
          </a:xfrm>
        </p:spPr>
        <p:txBody>
          <a:bodyPr/>
          <a:lstStyle/>
          <a:p>
            <a:r>
              <a:rPr lang="en-US" sz="2800" dirty="0"/>
              <a:t>Type of usage is important when planning</a:t>
            </a:r>
          </a:p>
          <a:p>
            <a:r>
              <a:rPr lang="en-US" sz="2800" dirty="0"/>
              <a:t>Stack will adjust to available BW every five seconds</a:t>
            </a:r>
          </a:p>
          <a:p>
            <a:r>
              <a:rPr lang="en-US" sz="2800" dirty="0"/>
              <a:t>Consider the whole path end-to-end</a:t>
            </a:r>
          </a:p>
        </p:txBody>
      </p:sp>
      <p:graphicFrame>
        <p:nvGraphicFramePr>
          <p:cNvPr id="4" name="Content Placeholder 3"/>
          <p:cNvGraphicFramePr>
            <a:graphicFrameLocks noGrp="1"/>
          </p:cNvGraphicFramePr>
          <p:nvPr>
            <p:ph idx="4294967295"/>
          </p:nvPr>
        </p:nvGraphicFramePr>
        <p:xfrm>
          <a:off x="401344" y="1539255"/>
          <a:ext cx="4852222" cy="3511374"/>
        </p:xfrm>
        <a:graphic>
          <a:graphicData uri="http://schemas.openxmlformats.org/drawingml/2006/table">
            <a:tbl>
              <a:tblPr firstRow="1" bandRow="1">
                <a:tableStyleId>{D113A9D2-9D6B-4929-AA2D-F23B5EE8CBE7}</a:tableStyleId>
              </a:tblPr>
              <a:tblGrid>
                <a:gridCol w="1817618"/>
                <a:gridCol w="3034604"/>
              </a:tblGrid>
              <a:tr h="585229">
                <a:tc>
                  <a:txBody>
                    <a:bodyPr/>
                    <a:lstStyle/>
                    <a:p>
                      <a:r>
                        <a:rPr lang="en-US" dirty="0" smtClean="0"/>
                        <a:t>Media</a:t>
                      </a:r>
                      <a:r>
                        <a:rPr lang="en-US" baseline="0" dirty="0" smtClean="0"/>
                        <a:t> Type</a:t>
                      </a:r>
                      <a:endParaRPr lang="en-US" dirty="0"/>
                    </a:p>
                  </a:txBody>
                  <a:tcPr/>
                </a:tc>
                <a:tc>
                  <a:txBody>
                    <a:bodyPr/>
                    <a:lstStyle/>
                    <a:p>
                      <a:r>
                        <a:rPr lang="en-US" dirty="0" smtClean="0"/>
                        <a:t>Bandwidth</a:t>
                      </a:r>
                      <a:r>
                        <a:rPr lang="en-US" baseline="0" dirty="0" smtClean="0"/>
                        <a:t> Needed</a:t>
                      </a:r>
                      <a:endParaRPr lang="en-US" dirty="0"/>
                    </a:p>
                  </a:txBody>
                  <a:tcPr/>
                </a:tc>
              </a:tr>
              <a:tr h="585229">
                <a:tc>
                  <a:txBody>
                    <a:bodyPr/>
                    <a:lstStyle/>
                    <a:p>
                      <a:r>
                        <a:rPr lang="en-US" dirty="0" smtClean="0"/>
                        <a:t>Audio</a:t>
                      </a:r>
                      <a:endParaRPr lang="en-US" dirty="0"/>
                    </a:p>
                  </a:txBody>
                  <a:tcPr/>
                </a:tc>
                <a:tc>
                  <a:txBody>
                    <a:bodyPr/>
                    <a:lstStyle/>
                    <a:p>
                      <a:r>
                        <a:rPr lang="en-US" dirty="0" smtClean="0"/>
                        <a:t>45 Kbps</a:t>
                      </a:r>
                      <a:endParaRPr lang="en-US" dirty="0"/>
                    </a:p>
                  </a:txBody>
                  <a:tcPr/>
                </a:tc>
              </a:tr>
              <a:tr h="585229">
                <a:tc>
                  <a:txBody>
                    <a:bodyPr/>
                    <a:lstStyle/>
                    <a:p>
                      <a:r>
                        <a:rPr lang="en-US" dirty="0" smtClean="0"/>
                        <a:t>Video</a:t>
                      </a:r>
                      <a:endParaRPr lang="en-US" dirty="0"/>
                    </a:p>
                  </a:txBody>
                  <a:tcPr/>
                </a:tc>
                <a:tc>
                  <a:txBody>
                    <a:bodyPr/>
                    <a:lstStyle/>
                    <a:p>
                      <a:r>
                        <a:rPr lang="en-US" dirty="0" smtClean="0"/>
                        <a:t>250 Kbps</a:t>
                      </a:r>
                      <a:endParaRPr lang="en-US" dirty="0"/>
                    </a:p>
                  </a:txBody>
                  <a:tcPr/>
                </a:tc>
              </a:tr>
              <a:tr h="585229">
                <a:tc>
                  <a:txBody>
                    <a:bodyPr/>
                    <a:lstStyle/>
                    <a:p>
                      <a:r>
                        <a:rPr lang="en-US" dirty="0" smtClean="0"/>
                        <a:t>Data</a:t>
                      </a:r>
                      <a:endParaRPr lang="en-US" dirty="0"/>
                    </a:p>
                  </a:txBody>
                  <a:tcPr/>
                </a:tc>
                <a:tc>
                  <a:txBody>
                    <a:bodyPr/>
                    <a:lstStyle/>
                    <a:p>
                      <a:r>
                        <a:rPr lang="en-US" dirty="0" smtClean="0"/>
                        <a:t>~45 Kbps</a:t>
                      </a:r>
                      <a:endParaRPr lang="en-US" dirty="0"/>
                    </a:p>
                  </a:txBody>
                  <a:tcPr/>
                </a:tc>
              </a:tr>
              <a:tr h="585229">
                <a:tc>
                  <a:txBody>
                    <a:bodyPr/>
                    <a:lstStyle/>
                    <a:p>
                      <a:r>
                        <a:rPr lang="en-US" dirty="0" smtClean="0"/>
                        <a:t>Signaling</a:t>
                      </a:r>
                      <a:endParaRPr lang="en-US" dirty="0"/>
                    </a:p>
                  </a:txBody>
                  <a:tcPr/>
                </a:tc>
                <a:tc>
                  <a:txBody>
                    <a:bodyPr/>
                    <a:lstStyle/>
                    <a:p>
                      <a:r>
                        <a:rPr lang="en-US" dirty="0" smtClean="0"/>
                        <a:t>10 Kbps</a:t>
                      </a:r>
                    </a:p>
                  </a:txBody>
                  <a:tcPr/>
                </a:tc>
              </a:tr>
              <a:tr h="585229">
                <a:tc>
                  <a:txBody>
                    <a:bodyPr/>
                    <a:lstStyle/>
                    <a:p>
                      <a:r>
                        <a:rPr lang="en-US" sz="2400" b="1" i="1" dirty="0" smtClean="0"/>
                        <a:t>Total</a:t>
                      </a:r>
                      <a:endParaRPr lang="en-US" sz="2400" b="1" i="1" dirty="0"/>
                    </a:p>
                  </a:txBody>
                  <a:tcPr/>
                </a:tc>
                <a:tc>
                  <a:txBody>
                    <a:bodyPr/>
                    <a:lstStyle/>
                    <a:p>
                      <a:r>
                        <a:rPr lang="en-US" b="1" dirty="0" smtClean="0"/>
                        <a:t>350 Kbps </a:t>
                      </a:r>
                      <a:r>
                        <a:rPr lang="en-US" sz="1800" i="1" dirty="0" smtClean="0"/>
                        <a:t>per</a:t>
                      </a:r>
                      <a:r>
                        <a:rPr lang="en-US" sz="1800" i="1" baseline="0" dirty="0" smtClean="0"/>
                        <a:t> direction</a:t>
                      </a:r>
                      <a:endParaRPr lang="en-US" i="1" dirty="0" smtClean="0"/>
                    </a:p>
                  </a:txBody>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r>
              <a:rPr lang="zh-TW" altLang="en-US" dirty="0" smtClean="0"/>
              <a:t>其他網路考量點</a:t>
            </a:r>
            <a:endParaRPr lang="en-US" dirty="0"/>
          </a:p>
        </p:txBody>
      </p:sp>
      <p:sp>
        <p:nvSpPr>
          <p:cNvPr id="60421" name="Rectangle 5"/>
          <p:cNvSpPr>
            <a:spLocks noGrp="1" noChangeArrowheads="1"/>
          </p:cNvSpPr>
          <p:nvPr>
            <p:ph type="body" idx="1"/>
          </p:nvPr>
        </p:nvSpPr>
        <p:spPr>
          <a:xfrm>
            <a:off x="109538" y="1581150"/>
            <a:ext cx="8756650" cy="4770527"/>
          </a:xfrm>
        </p:spPr>
        <p:txBody>
          <a:bodyPr/>
          <a:lstStyle/>
          <a:p>
            <a:r>
              <a:rPr lang="zh-TW" altLang="en-US" dirty="0" smtClean="0"/>
              <a:t>延遲</a:t>
            </a:r>
            <a:endParaRPr lang="en-US" dirty="0"/>
          </a:p>
          <a:p>
            <a:pPr lvl="1"/>
            <a:r>
              <a:rPr lang="en-US" dirty="0"/>
              <a:t>Engineer to less than a mean of 150 milliseconds</a:t>
            </a:r>
          </a:p>
          <a:p>
            <a:r>
              <a:rPr lang="zh-TW" altLang="en-US" dirty="0" smtClean="0"/>
              <a:t>遺失</a:t>
            </a:r>
            <a:endParaRPr lang="en-US" dirty="0"/>
          </a:p>
          <a:p>
            <a:pPr lvl="1"/>
            <a:r>
              <a:rPr lang="en-US" dirty="0"/>
              <a:t>Up to 10% can be handled without significant problems</a:t>
            </a:r>
          </a:p>
          <a:p>
            <a:r>
              <a:rPr lang="zh-TW" altLang="en-US" dirty="0" smtClean="0"/>
              <a:t>連接性</a:t>
            </a:r>
            <a:endParaRPr lang="en-US" dirty="0"/>
          </a:p>
          <a:p>
            <a:pPr lvl="1"/>
            <a:r>
              <a:rPr lang="en-US" dirty="0"/>
              <a:t>The clients can connect through nearly all common networks</a:t>
            </a:r>
          </a:p>
          <a:p>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zh-TW" altLang="en-US" dirty="0" smtClean="0"/>
              <a:t>管理使用量</a:t>
            </a:r>
            <a:r>
              <a:rPr lang="en-US" dirty="0" smtClean="0"/>
              <a:t>- </a:t>
            </a:r>
            <a:r>
              <a:rPr lang="zh-TW" altLang="en-US" dirty="0" smtClean="0"/>
              <a:t>伺</a:t>
            </a:r>
            <a:r>
              <a:rPr lang="zh-TW" altLang="en-US" dirty="0" smtClean="0"/>
              <a:t>服器</a:t>
            </a:r>
            <a:endParaRPr lang="en-US" dirty="0"/>
          </a:p>
        </p:txBody>
      </p:sp>
      <p:sp>
        <p:nvSpPr>
          <p:cNvPr id="61445" name="Rectangle 5"/>
          <p:cNvSpPr>
            <a:spLocks noGrp="1" noChangeArrowheads="1"/>
          </p:cNvSpPr>
          <p:nvPr>
            <p:ph type="body" idx="1"/>
          </p:nvPr>
        </p:nvSpPr>
        <p:spPr>
          <a:xfrm>
            <a:off x="109538" y="1581150"/>
            <a:ext cx="8756650" cy="2062093"/>
          </a:xfrm>
        </p:spPr>
        <p:txBody>
          <a:bodyPr/>
          <a:lstStyle/>
          <a:p>
            <a:r>
              <a:rPr lang="zh-TW" altLang="en-US" dirty="0" smtClean="0"/>
              <a:t>伺服器原則</a:t>
            </a:r>
            <a:endParaRPr lang="en-US" dirty="0"/>
          </a:p>
          <a:p>
            <a:pPr lvl="1"/>
            <a:r>
              <a:rPr lang="zh-TW" altLang="en-US" dirty="0" smtClean="0"/>
              <a:t>限</a:t>
            </a:r>
            <a:r>
              <a:rPr lang="zh-TW" altLang="en-US" dirty="0" smtClean="0"/>
              <a:t>制可以被召開的會議種類</a:t>
            </a:r>
            <a:endParaRPr lang="en-US" dirty="0"/>
          </a:p>
          <a:p>
            <a:pPr lvl="2"/>
            <a:r>
              <a:rPr lang="zh-TW" altLang="en-US" dirty="0" smtClean="0"/>
              <a:t>舉</a:t>
            </a:r>
            <a:r>
              <a:rPr lang="zh-TW" altLang="en-US" dirty="0" smtClean="0"/>
              <a:t>例 </a:t>
            </a:r>
            <a:r>
              <a:rPr lang="en-US" altLang="zh-TW" dirty="0" smtClean="0"/>
              <a:t>:</a:t>
            </a:r>
            <a:r>
              <a:rPr lang="zh-TW" altLang="en-US" dirty="0" smtClean="0"/>
              <a:t> 只有聲音的會議</a:t>
            </a:r>
            <a:endParaRPr lang="en-US" dirty="0"/>
          </a:p>
          <a:p>
            <a:pPr lvl="1"/>
            <a:r>
              <a:rPr lang="zh-TW" altLang="en-US" dirty="0" smtClean="0"/>
              <a:t>現制誰能召開會議即可以允許多少人參加</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title"/>
          </p:nvPr>
        </p:nvSpPr>
        <p:spPr/>
        <p:txBody>
          <a:bodyPr/>
          <a:lstStyle/>
          <a:p>
            <a:r>
              <a:rPr lang="zh-TW" altLang="en-US" dirty="0" smtClean="0"/>
              <a:t>管理使用量</a:t>
            </a:r>
            <a:r>
              <a:rPr lang="en-US" dirty="0" smtClean="0"/>
              <a:t>- </a:t>
            </a:r>
            <a:r>
              <a:rPr lang="en-US" dirty="0"/>
              <a:t>Client</a:t>
            </a:r>
          </a:p>
        </p:txBody>
      </p:sp>
      <p:sp>
        <p:nvSpPr>
          <p:cNvPr id="62469" name="Rectangle 5"/>
          <p:cNvSpPr>
            <a:spLocks noGrp="1" noChangeArrowheads="1"/>
          </p:cNvSpPr>
          <p:nvPr>
            <p:ph type="body" idx="1"/>
          </p:nvPr>
        </p:nvSpPr>
        <p:spPr/>
        <p:txBody>
          <a:bodyPr/>
          <a:lstStyle/>
          <a:p>
            <a:r>
              <a:rPr lang="en-US" dirty="0"/>
              <a:t>Client policy</a:t>
            </a:r>
          </a:p>
          <a:p>
            <a:pPr lvl="1"/>
            <a:r>
              <a:rPr lang="en-US" dirty="0"/>
              <a:t>Limit the bandwidth used</a:t>
            </a:r>
          </a:p>
          <a:p>
            <a:pPr lvl="2"/>
            <a:r>
              <a:rPr lang="en-US" dirty="0"/>
              <a:t>HKLM\software\policies\Microsoft\LiveMeeting\</a:t>
            </a:r>
          </a:p>
          <a:p>
            <a:pPr lvl="3"/>
            <a:r>
              <a:rPr lang="en-US" dirty="0" err="1"/>
              <a:t>MaxAudioVideoBitrate</a:t>
            </a:r>
            <a:endParaRPr lang="en-US" dirty="0"/>
          </a:p>
          <a:p>
            <a:pPr lvl="2"/>
            <a:r>
              <a:rPr lang="en-US" dirty="0"/>
              <a:t>HKLM\software\policies\Microsoft\Communicator\</a:t>
            </a:r>
          </a:p>
          <a:p>
            <a:pPr lvl="3"/>
            <a:r>
              <a:rPr lang="en-US" dirty="0" err="1"/>
              <a:t>MaxAudioVideoBitrate</a:t>
            </a:r>
            <a:endParaRPr lang="en-US" dirty="0"/>
          </a:p>
          <a:p>
            <a:pPr lvl="2"/>
            <a:r>
              <a:rPr lang="en-US" dirty="0"/>
              <a:t>Global setting per application</a:t>
            </a:r>
          </a:p>
          <a:p>
            <a:pPr lvl="1"/>
            <a:r>
              <a:rPr lang="en-US" dirty="0"/>
              <a:t>Specific the ports</a:t>
            </a:r>
          </a:p>
          <a:p>
            <a:pPr lvl="2"/>
            <a:r>
              <a:rPr lang="en-US" dirty="0"/>
              <a:t>Limit the range of ports used by Audio and Video through policy</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title"/>
          </p:nvPr>
        </p:nvSpPr>
        <p:spPr/>
        <p:txBody>
          <a:bodyPr/>
          <a:lstStyle/>
          <a:p>
            <a:r>
              <a:rPr lang="zh-TW" altLang="en-US" dirty="0" smtClean="0"/>
              <a:t>支援 </a:t>
            </a:r>
            <a:r>
              <a:rPr lang="en-US" dirty="0" err="1" smtClean="0"/>
              <a:t>DiffServ</a:t>
            </a:r>
            <a:endParaRPr lang="en-US" dirty="0"/>
          </a:p>
        </p:txBody>
      </p:sp>
      <p:sp>
        <p:nvSpPr>
          <p:cNvPr id="63494" name="Rectangle 6"/>
          <p:cNvSpPr>
            <a:spLocks noGrp="1" noChangeArrowheads="1"/>
          </p:cNvSpPr>
          <p:nvPr>
            <p:ph type="body" idx="1"/>
          </p:nvPr>
        </p:nvSpPr>
        <p:spPr>
          <a:xfrm>
            <a:off x="109538" y="1581150"/>
            <a:ext cx="8756650" cy="3637909"/>
          </a:xfrm>
        </p:spPr>
        <p:txBody>
          <a:bodyPr/>
          <a:lstStyle/>
          <a:p>
            <a:r>
              <a:rPr lang="en-US" sz="2400" dirty="0"/>
              <a:t>Microsoft UC </a:t>
            </a:r>
            <a:r>
              <a:rPr lang="zh-TW" altLang="en-US" sz="2400" dirty="0" smtClean="0"/>
              <a:t>不需要 </a:t>
            </a:r>
            <a:r>
              <a:rPr lang="en-US" sz="2400" dirty="0" smtClean="0"/>
              <a:t>Differentiated </a:t>
            </a:r>
            <a:r>
              <a:rPr lang="en-US" sz="2400" dirty="0"/>
              <a:t>Services (</a:t>
            </a:r>
            <a:r>
              <a:rPr lang="en-US" sz="2400" dirty="0" err="1"/>
              <a:t>DiffServ</a:t>
            </a:r>
            <a:r>
              <a:rPr lang="en-US" sz="2400" dirty="0"/>
              <a:t>), </a:t>
            </a:r>
            <a:r>
              <a:rPr lang="zh-TW" altLang="en-US" sz="2400" dirty="0" smtClean="0"/>
              <a:t>但</a:t>
            </a:r>
            <a:r>
              <a:rPr lang="en-US" sz="2400" dirty="0" smtClean="0"/>
              <a:t> </a:t>
            </a:r>
            <a:r>
              <a:rPr lang="zh-TW" altLang="en-US" sz="2400" dirty="0" smtClean="0"/>
              <a:t>可</a:t>
            </a:r>
            <a:r>
              <a:rPr lang="zh-TW" altLang="en-US" sz="2400" dirty="0" smtClean="0"/>
              <a:t>以</a:t>
            </a:r>
            <a:r>
              <a:rPr lang="zh-TW" altLang="en-US" sz="2400" dirty="0" smtClean="0"/>
              <a:t>跟</a:t>
            </a:r>
            <a:r>
              <a:rPr lang="zh-TW" altLang="en-US" sz="2400" dirty="0" smtClean="0"/>
              <a:t> </a:t>
            </a:r>
            <a:r>
              <a:rPr lang="en-US" sz="2400" dirty="0" err="1" smtClean="0"/>
              <a:t>DiffServ</a:t>
            </a:r>
            <a:r>
              <a:rPr lang="en-US" sz="2400" dirty="0" smtClean="0"/>
              <a:t> </a:t>
            </a:r>
            <a:r>
              <a:rPr lang="zh-TW" altLang="en-US" sz="2400" dirty="0" smtClean="0"/>
              <a:t>環境一起運作</a:t>
            </a:r>
            <a:r>
              <a:rPr lang="en-US" altLang="zh-TW" sz="2400" dirty="0" smtClean="0"/>
              <a:t>,</a:t>
            </a:r>
            <a:r>
              <a:rPr lang="en-US" sz="2400" dirty="0" smtClean="0"/>
              <a:t> </a:t>
            </a:r>
            <a:r>
              <a:rPr lang="zh-TW" altLang="en-US" sz="2400" dirty="0" smtClean="0"/>
              <a:t>並支援</a:t>
            </a:r>
            <a:r>
              <a:rPr lang="en-US" sz="2400" dirty="0" smtClean="0"/>
              <a:t> </a:t>
            </a:r>
            <a:r>
              <a:rPr lang="en-US" sz="2400" dirty="0" err="1"/>
              <a:t>DiffServ</a:t>
            </a:r>
            <a:r>
              <a:rPr lang="en-US" sz="2400" dirty="0"/>
              <a:t> marking</a:t>
            </a:r>
          </a:p>
          <a:p>
            <a:r>
              <a:rPr lang="en-US" sz="2400" dirty="0"/>
              <a:t>Differentiated Services Code Point (DSCP) marking by the endpoints</a:t>
            </a:r>
          </a:p>
          <a:p>
            <a:pPr lvl="1"/>
            <a:r>
              <a:rPr lang="en-US" sz="2000" dirty="0"/>
              <a:t>By default, endpoints mark all media for </a:t>
            </a:r>
            <a:r>
              <a:rPr lang="en-US" sz="2000" dirty="0" err="1"/>
              <a:t>DiffServ</a:t>
            </a:r>
            <a:endParaRPr lang="en-US" sz="2000" dirty="0"/>
          </a:p>
          <a:p>
            <a:pPr lvl="1"/>
            <a:r>
              <a:rPr lang="en-US" sz="2000" dirty="0"/>
              <a:t>Audio: Expedited Forwarding</a:t>
            </a:r>
          </a:p>
          <a:p>
            <a:pPr lvl="1"/>
            <a:r>
              <a:rPr lang="en-US" sz="2000" dirty="0"/>
              <a:t>Video: Class 3 of Assured Forwarding</a:t>
            </a:r>
          </a:p>
          <a:p>
            <a:r>
              <a:rPr lang="en-US" sz="2400" dirty="0"/>
              <a:t>DSCP marking </a:t>
            </a:r>
            <a:r>
              <a:rPr lang="zh-TW" altLang="en-US" sz="2400" dirty="0" smtClean="0"/>
              <a:t>藉由原則調整</a:t>
            </a:r>
            <a:endParaRPr lang="en-US" sz="2400" dirty="0"/>
          </a:p>
          <a:p>
            <a:r>
              <a:rPr lang="en-US" sz="2400" dirty="0"/>
              <a:t>Windows Vista™ </a:t>
            </a:r>
            <a:r>
              <a:rPr lang="zh-TW" altLang="en-US" sz="2400" dirty="0" smtClean="0"/>
              <a:t>允許中央統一強</a:t>
            </a:r>
            <a:r>
              <a:rPr lang="zh-TW" altLang="en-US" sz="2400" dirty="0" smtClean="0"/>
              <a:t>制套用</a:t>
            </a:r>
            <a:r>
              <a:rPr lang="zh-TW" altLang="en-US" sz="2400" dirty="0" smtClean="0"/>
              <a:t>原</a:t>
            </a:r>
            <a:r>
              <a:rPr lang="zh-TW" altLang="en-US" sz="2400" dirty="0" smtClean="0"/>
              <a:t>則</a:t>
            </a:r>
            <a:endParaRPr lang="en-US" sz="24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3539420"/>
          </a:xfrm>
        </p:spPr>
        <p:txBody>
          <a:bodyPr/>
          <a:lstStyle/>
          <a:p>
            <a:r>
              <a:rPr lang="zh-TW" altLang="en-US" dirty="0" smtClean="0"/>
              <a:t>產</a:t>
            </a:r>
            <a:r>
              <a:rPr lang="zh-TW" altLang="en-US" dirty="0" smtClean="0"/>
              <a:t>品總覽 </a:t>
            </a:r>
            <a:r>
              <a:rPr lang="en-US" altLang="zh-TW" dirty="0" smtClean="0"/>
              <a:t>- Media</a:t>
            </a:r>
            <a:endParaRPr lang="en-US" dirty="0" smtClean="0"/>
          </a:p>
          <a:p>
            <a:r>
              <a:rPr lang="en-US" dirty="0" smtClean="0"/>
              <a:t>VOIP </a:t>
            </a:r>
            <a:r>
              <a:rPr lang="zh-TW" altLang="en-US" dirty="0" smtClean="0"/>
              <a:t>面臨之挑戰</a:t>
            </a:r>
            <a:endParaRPr lang="en-US" dirty="0"/>
          </a:p>
          <a:p>
            <a:r>
              <a:rPr lang="zh-TW" altLang="en-US" dirty="0" smtClean="0"/>
              <a:t>微</a:t>
            </a:r>
            <a:r>
              <a:rPr lang="zh-TW" altLang="en-US" dirty="0" smtClean="0"/>
              <a:t>軟 </a:t>
            </a:r>
            <a:r>
              <a:rPr lang="en-US" dirty="0" smtClean="0"/>
              <a:t>Quality </a:t>
            </a:r>
            <a:r>
              <a:rPr lang="en-US" dirty="0"/>
              <a:t>of Experience (</a:t>
            </a:r>
            <a:r>
              <a:rPr lang="en-US" dirty="0" err="1"/>
              <a:t>QoE</a:t>
            </a:r>
            <a:r>
              <a:rPr lang="en-US" dirty="0" smtClean="0"/>
              <a:t>)</a:t>
            </a:r>
            <a:r>
              <a:rPr lang="zh-TW" altLang="en-US" dirty="0" smtClean="0"/>
              <a:t> 技術</a:t>
            </a:r>
            <a:endParaRPr lang="en-US" altLang="zh-TW" dirty="0" smtClean="0"/>
          </a:p>
          <a:p>
            <a:r>
              <a:rPr lang="en-US" dirty="0" smtClean="0"/>
              <a:t>Quality of Experience Monitor </a:t>
            </a:r>
            <a:r>
              <a:rPr lang="en-US" dirty="0" smtClean="0"/>
              <a:t>Server</a:t>
            </a:r>
            <a:endParaRPr lang="en-US" dirty="0"/>
          </a:p>
          <a:p>
            <a:r>
              <a:rPr lang="zh-TW" altLang="en-US" dirty="0" smtClean="0"/>
              <a:t>調整你現有網路</a:t>
            </a:r>
            <a:endParaRPr lang="en-US" dirty="0"/>
          </a:p>
          <a:p>
            <a:r>
              <a:rPr lang="en-US" altLang="zh-TW" dirty="0" smtClean="0">
                <a:solidFill>
                  <a:srgbClr val="FFC000"/>
                </a:solidFill>
              </a:rPr>
              <a:t>OCS</a:t>
            </a:r>
            <a:r>
              <a:rPr lang="zh-TW" altLang="en-US" dirty="0" smtClean="0">
                <a:solidFill>
                  <a:srgbClr val="FFC000"/>
                </a:solidFill>
              </a:rPr>
              <a:t> </a:t>
            </a:r>
            <a:r>
              <a:rPr lang="en-US" altLang="zh-TW" dirty="0" smtClean="0">
                <a:solidFill>
                  <a:srgbClr val="FFC000"/>
                </a:solidFill>
              </a:rPr>
              <a:t>2007 VOIP</a:t>
            </a:r>
            <a:r>
              <a:rPr lang="zh-TW" altLang="en-US" dirty="0" smtClean="0">
                <a:solidFill>
                  <a:srgbClr val="FFC000"/>
                </a:solidFill>
              </a:rPr>
              <a:t> 部署規劃技巧</a:t>
            </a:r>
            <a:endParaRPr lang="en-US" altLang="zh-TW" dirty="0" smtClean="0">
              <a:solidFill>
                <a:srgbClr val="FFC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重要部署技巧</a:t>
            </a:r>
            <a:endParaRPr lang="en-US" dirty="0"/>
          </a:p>
        </p:txBody>
      </p:sp>
      <p:sp>
        <p:nvSpPr>
          <p:cNvPr id="3" name="Content Placeholder 2"/>
          <p:cNvSpPr>
            <a:spLocks noGrp="1"/>
          </p:cNvSpPr>
          <p:nvPr>
            <p:ph idx="1"/>
          </p:nvPr>
        </p:nvSpPr>
        <p:spPr>
          <a:xfrm>
            <a:off x="381000" y="1412875"/>
            <a:ext cx="8382000" cy="3865674"/>
          </a:xfrm>
        </p:spPr>
        <p:txBody>
          <a:bodyPr/>
          <a:lstStyle/>
          <a:p>
            <a:r>
              <a:rPr lang="en-US" dirty="0" smtClean="0"/>
              <a:t>Microsoft® Office Communications Server </a:t>
            </a:r>
            <a:br>
              <a:rPr lang="en-US" dirty="0" smtClean="0"/>
            </a:br>
            <a:r>
              <a:rPr lang="en-US" dirty="0" smtClean="0"/>
              <a:t>(OCS) 2007 </a:t>
            </a:r>
            <a:r>
              <a:rPr lang="zh-TW" altLang="en-US" dirty="0" smtClean="0"/>
              <a:t>支援智慧型媒體端點</a:t>
            </a:r>
            <a:endParaRPr lang="en-US" dirty="0" smtClean="0"/>
          </a:p>
          <a:p>
            <a:r>
              <a:rPr lang="zh-TW" altLang="en-US" dirty="0" smtClean="0"/>
              <a:t>成功部署關鍵</a:t>
            </a:r>
            <a:endParaRPr lang="en-US" dirty="0" smtClean="0"/>
          </a:p>
          <a:p>
            <a:pPr marL="1373188" lvl="2" indent="-514350">
              <a:buFont typeface="+mj-lt"/>
              <a:buAutoNum type="arabicPeriod"/>
            </a:pPr>
            <a:r>
              <a:rPr lang="zh-TW" altLang="en-US" sz="2800" dirty="0" smtClean="0"/>
              <a:t>確認及調整網路</a:t>
            </a:r>
            <a:endParaRPr lang="en-US" sz="2800" dirty="0" smtClean="0"/>
          </a:p>
          <a:p>
            <a:pPr marL="1373188" lvl="2" indent="-514350">
              <a:buFont typeface="+mj-lt"/>
              <a:buAutoNum type="arabicPeriod"/>
            </a:pPr>
            <a:r>
              <a:rPr lang="zh-TW" altLang="en-US" sz="2800" dirty="0" smtClean="0"/>
              <a:t>管控使用性</a:t>
            </a:r>
            <a:endParaRPr lang="en-US" sz="2800" dirty="0" smtClean="0"/>
          </a:p>
          <a:p>
            <a:pPr marL="1373188" lvl="2" indent="-514350">
              <a:buFont typeface="+mj-lt"/>
              <a:buAutoNum type="arabicPeriod"/>
            </a:pPr>
            <a:r>
              <a:rPr lang="zh-TW" altLang="en-US" sz="2800" dirty="0" smtClean="0"/>
              <a:t>計算效能指標</a:t>
            </a:r>
            <a:endParaRPr lang="en-US" sz="2800" dirty="0" smtClean="0"/>
          </a:p>
          <a:p>
            <a:pPr marL="1373188" lvl="2" indent="-514350">
              <a:buFont typeface="+mj-lt"/>
              <a:buAutoNum type="arabicPeriod"/>
            </a:pPr>
            <a:r>
              <a:rPr lang="zh-TW" altLang="en-US" sz="2800" dirty="0" smtClean="0"/>
              <a:t>逐步擴增</a:t>
            </a:r>
            <a:endParaRPr lang="en-US" sz="2800" dirty="0" smtClean="0"/>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4130351"/>
          </a:xfrm>
        </p:spPr>
        <p:txBody>
          <a:bodyPr/>
          <a:lstStyle/>
          <a:p>
            <a:r>
              <a:rPr lang="zh-TW" altLang="en-US" dirty="0" smtClean="0"/>
              <a:t>產</a:t>
            </a:r>
            <a:r>
              <a:rPr lang="zh-TW" altLang="en-US" dirty="0" smtClean="0"/>
              <a:t>品總覽 </a:t>
            </a:r>
            <a:r>
              <a:rPr lang="en-US" altLang="zh-TW" dirty="0" smtClean="0"/>
              <a:t>- Media</a:t>
            </a:r>
            <a:endParaRPr lang="en-US" dirty="0" smtClean="0"/>
          </a:p>
          <a:p>
            <a:r>
              <a:rPr lang="en-US" dirty="0" smtClean="0">
                <a:solidFill>
                  <a:srgbClr val="FFC000"/>
                </a:solidFill>
              </a:rPr>
              <a:t>VOIP </a:t>
            </a:r>
            <a:r>
              <a:rPr lang="zh-TW" altLang="en-US" dirty="0" smtClean="0">
                <a:solidFill>
                  <a:srgbClr val="FFC000"/>
                </a:solidFill>
              </a:rPr>
              <a:t>面臨之挑戰</a:t>
            </a:r>
            <a:endParaRPr lang="en-US" dirty="0">
              <a:solidFill>
                <a:srgbClr val="FFC000"/>
              </a:solidFill>
            </a:endParaRPr>
          </a:p>
          <a:p>
            <a:r>
              <a:rPr lang="zh-TW" altLang="en-US" dirty="0" smtClean="0"/>
              <a:t>微</a:t>
            </a:r>
            <a:r>
              <a:rPr lang="zh-TW" altLang="en-US" dirty="0" smtClean="0"/>
              <a:t>軟 </a:t>
            </a:r>
            <a:r>
              <a:rPr lang="en-US" dirty="0" smtClean="0"/>
              <a:t>Quality </a:t>
            </a:r>
            <a:r>
              <a:rPr lang="en-US" dirty="0"/>
              <a:t>of Experience (</a:t>
            </a:r>
            <a:r>
              <a:rPr lang="en-US" dirty="0" err="1"/>
              <a:t>QoE</a:t>
            </a:r>
            <a:r>
              <a:rPr lang="en-US" dirty="0" smtClean="0"/>
              <a:t>)</a:t>
            </a:r>
            <a:r>
              <a:rPr lang="zh-TW" altLang="en-US" dirty="0" smtClean="0"/>
              <a:t> 技術</a:t>
            </a:r>
            <a:endParaRPr lang="en-US" altLang="zh-TW" dirty="0" smtClean="0"/>
          </a:p>
          <a:p>
            <a:r>
              <a:rPr lang="en-US" dirty="0" smtClean="0"/>
              <a:t>Quality of Experience Monitor </a:t>
            </a:r>
            <a:r>
              <a:rPr lang="en-US" dirty="0" smtClean="0"/>
              <a:t>Server</a:t>
            </a:r>
            <a:endParaRPr lang="en-US" dirty="0"/>
          </a:p>
          <a:p>
            <a:r>
              <a:rPr lang="zh-TW" altLang="en-US" dirty="0" smtClean="0"/>
              <a:t>調整你現有網路</a:t>
            </a:r>
            <a:endParaRPr lang="en-US" dirty="0"/>
          </a:p>
          <a:p>
            <a:r>
              <a:rPr lang="en-US" altLang="zh-TW" dirty="0" smtClean="0"/>
              <a:t>OCS</a:t>
            </a:r>
            <a:r>
              <a:rPr lang="zh-TW" altLang="en-US" dirty="0" smtClean="0"/>
              <a:t> </a:t>
            </a:r>
            <a:r>
              <a:rPr lang="en-US" altLang="zh-TW" dirty="0" smtClean="0"/>
              <a:t>2007 VOIP</a:t>
            </a:r>
            <a:r>
              <a:rPr lang="zh-TW" altLang="en-US" dirty="0" smtClean="0"/>
              <a:t> 部署規劃技</a:t>
            </a:r>
            <a:r>
              <a:rPr lang="zh-TW" altLang="en-US" dirty="0" smtClean="0"/>
              <a:t>巧</a:t>
            </a:r>
            <a:endParaRPr lang="en-US" altLang="zh-TW" dirty="0" smtClean="0"/>
          </a:p>
          <a:p>
            <a:r>
              <a:rPr lang="en-US" altLang="zh-TW" dirty="0" smtClean="0"/>
              <a:t>Q/A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規劃流程</a:t>
            </a:r>
            <a:endParaRPr lang="en-US" dirty="0"/>
          </a:p>
        </p:txBody>
      </p:sp>
      <p:graphicFrame>
        <p:nvGraphicFramePr>
          <p:cNvPr id="7" name="Content Placeholder 6"/>
          <p:cNvGraphicFramePr>
            <a:graphicFrameLocks noGrp="1"/>
          </p:cNvGraphicFramePr>
          <p:nvPr>
            <p:ph idx="1"/>
          </p:nvPr>
        </p:nvGraphicFramePr>
        <p:xfrm>
          <a:off x="457200" y="1394599"/>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5" name="Footer Placeholder 4"/>
          <p:cNvSpPr>
            <a:spLocks noGrp="1"/>
          </p:cNvSpPr>
          <p:nvPr>
            <p:ph type="ftr" sz="quarter" idx="4294967295"/>
          </p:nvPr>
        </p:nvSpPr>
        <p:spPr>
          <a:xfrm>
            <a:off x="2640596" y="6476999"/>
            <a:ext cx="5507719" cy="274320"/>
          </a:xfrm>
          <a:prstGeom prst="rect">
            <a:avLst/>
          </a:prstGeom>
        </p:spPr>
        <p:txBody>
          <a:bodyPr/>
          <a:lstStyle/>
          <a:p>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重要考量因素</a:t>
            </a:r>
            <a:endParaRPr lang="en-US" dirty="0"/>
          </a:p>
        </p:txBody>
      </p:sp>
      <p:sp>
        <p:nvSpPr>
          <p:cNvPr id="3" name="Content Placeholder 2"/>
          <p:cNvSpPr>
            <a:spLocks noGrp="1"/>
          </p:cNvSpPr>
          <p:nvPr>
            <p:ph idx="1"/>
          </p:nvPr>
        </p:nvSpPr>
        <p:spPr>
          <a:xfrm>
            <a:off x="428596" y="1071546"/>
            <a:ext cx="8382000" cy="5178582"/>
          </a:xfrm>
        </p:spPr>
        <p:txBody>
          <a:bodyPr>
            <a:normAutofit fontScale="70000" lnSpcReduction="20000"/>
          </a:bodyPr>
          <a:lstStyle/>
          <a:p>
            <a:r>
              <a:rPr lang="zh-TW" altLang="en-US" b="1" dirty="0" smtClean="0"/>
              <a:t>功能需求確認</a:t>
            </a:r>
            <a:endParaRPr lang="en-US" b="1" dirty="0" smtClean="0"/>
          </a:p>
          <a:p>
            <a:pPr marL="796925" lvl="1" indent="-339725"/>
            <a:r>
              <a:rPr lang="zh-TW" altLang="en-US" dirty="0" smtClean="0"/>
              <a:t>你會部署語音嗎 </a:t>
            </a:r>
            <a:r>
              <a:rPr lang="en-US" dirty="0" smtClean="0"/>
              <a:t>?</a:t>
            </a:r>
          </a:p>
          <a:p>
            <a:pPr marL="796925" lvl="1" indent="-339725"/>
            <a:r>
              <a:rPr lang="zh-TW" altLang="en-US" dirty="0" smtClean="0"/>
              <a:t>你會部署影像嗎 </a:t>
            </a:r>
            <a:r>
              <a:rPr lang="en-US" dirty="0" smtClean="0"/>
              <a:t>?</a:t>
            </a:r>
          </a:p>
          <a:p>
            <a:pPr marL="796925" lvl="1" indent="-339725"/>
            <a:r>
              <a:rPr lang="zh-TW" altLang="en-US" dirty="0" smtClean="0"/>
              <a:t>你會部署會議功能嗎 </a:t>
            </a:r>
            <a:r>
              <a:rPr lang="en-US" dirty="0" smtClean="0"/>
              <a:t>?</a:t>
            </a:r>
          </a:p>
          <a:p>
            <a:pPr marL="796925" lvl="1" indent="-339725"/>
            <a:r>
              <a:rPr lang="zh-TW" altLang="en-US" dirty="0" smtClean="0"/>
              <a:t>你需要在企業外面使用這些功能嗎 </a:t>
            </a:r>
            <a:r>
              <a:rPr lang="en-US" altLang="zh-TW" dirty="0" smtClean="0"/>
              <a:t>?</a:t>
            </a:r>
            <a:endParaRPr lang="en-US" dirty="0" smtClean="0"/>
          </a:p>
          <a:p>
            <a:pPr marL="796925" lvl="1" indent="-339725"/>
            <a:r>
              <a:rPr lang="zh-TW" altLang="en-US" dirty="0" smtClean="0"/>
              <a:t>你需要 </a:t>
            </a:r>
            <a:r>
              <a:rPr lang="en-US" altLang="zh-TW" dirty="0" smtClean="0"/>
              <a:t>IM</a:t>
            </a:r>
            <a:r>
              <a:rPr lang="zh-TW" altLang="en-US" dirty="0" smtClean="0"/>
              <a:t> 及會議稽核功能嗎 </a:t>
            </a:r>
            <a:r>
              <a:rPr lang="en-US" altLang="zh-TW" dirty="0" smtClean="0"/>
              <a:t>?</a:t>
            </a:r>
            <a:endParaRPr lang="en-US" dirty="0" smtClean="0"/>
          </a:p>
          <a:p>
            <a:r>
              <a:rPr lang="zh-TW" altLang="en-US" b="1" dirty="0" smtClean="0"/>
              <a:t>站台分析</a:t>
            </a:r>
            <a:endParaRPr lang="en-US" b="1" dirty="0" smtClean="0"/>
          </a:p>
          <a:p>
            <a:pPr marL="796925" lvl="1" indent="-339725"/>
            <a:r>
              <a:rPr lang="zh-TW" altLang="en-US" dirty="0" smtClean="0"/>
              <a:t>你需要多少個站台 </a:t>
            </a:r>
            <a:r>
              <a:rPr lang="en-US" dirty="0" smtClean="0"/>
              <a:t>?</a:t>
            </a:r>
          </a:p>
          <a:p>
            <a:pPr marL="796925" lvl="1" indent="-339725"/>
            <a:r>
              <a:rPr lang="zh-TW" altLang="en-US" dirty="0" smtClean="0"/>
              <a:t>每一個站台有多少可用頻寬 </a:t>
            </a:r>
            <a:r>
              <a:rPr lang="en-US" dirty="0" smtClean="0"/>
              <a:t>?</a:t>
            </a:r>
          </a:p>
          <a:p>
            <a:pPr marL="796925" lvl="1" indent="-339725"/>
            <a:r>
              <a:rPr lang="zh-TW" altLang="en-US" dirty="0" smtClean="0"/>
              <a:t>每一個站台有多少使用者 </a:t>
            </a:r>
            <a:r>
              <a:rPr lang="en-US" dirty="0" smtClean="0"/>
              <a:t>?</a:t>
            </a:r>
          </a:p>
          <a:p>
            <a:pPr marL="796925" lvl="1" indent="-339725"/>
            <a:r>
              <a:rPr lang="zh-TW" altLang="en-US" dirty="0" smtClean="0"/>
              <a:t>每一個站台的可用度需求為何 </a:t>
            </a:r>
            <a:r>
              <a:rPr lang="en-US" dirty="0" smtClean="0"/>
              <a:t>?</a:t>
            </a:r>
          </a:p>
          <a:p>
            <a:r>
              <a:rPr lang="zh-TW" altLang="en-US" b="1" dirty="0" smtClean="0"/>
              <a:t>部署途徑</a:t>
            </a:r>
            <a:endParaRPr lang="en-US" b="1" dirty="0" smtClean="0"/>
          </a:p>
          <a:p>
            <a:pPr marL="796925" lvl="1" indent="-339725"/>
            <a:r>
              <a:rPr lang="zh-TW" altLang="en-US" dirty="0" smtClean="0"/>
              <a:t>你是從</a:t>
            </a:r>
            <a:r>
              <a:rPr lang="en-US" dirty="0" smtClean="0"/>
              <a:t> LCS 2005</a:t>
            </a:r>
            <a:r>
              <a:rPr lang="zh-TW" altLang="en-US" dirty="0" smtClean="0"/>
              <a:t> 升級上來 </a:t>
            </a:r>
            <a:r>
              <a:rPr lang="en-US" dirty="0" smtClean="0"/>
              <a:t>?</a:t>
            </a:r>
          </a:p>
          <a:p>
            <a:pPr marL="796925" lvl="1" indent="-339725"/>
            <a:r>
              <a:rPr lang="zh-TW" altLang="en-US" dirty="0" smtClean="0"/>
              <a:t>這是一個 </a:t>
            </a:r>
            <a:r>
              <a:rPr lang="en-US" dirty="0" smtClean="0"/>
              <a:t> </a:t>
            </a:r>
            <a:r>
              <a:rPr lang="en-US" altLang="zh-TW" dirty="0" smtClean="0"/>
              <a:t>G</a:t>
            </a:r>
            <a:r>
              <a:rPr lang="en-US" dirty="0" smtClean="0"/>
              <a:t>reenfield </a:t>
            </a:r>
            <a:r>
              <a:rPr lang="zh-TW" altLang="en-US" dirty="0" smtClean="0"/>
              <a:t>部署嗎 </a:t>
            </a:r>
            <a:r>
              <a:rPr lang="en-US" dirty="0" smtClean="0"/>
              <a:t>?</a:t>
            </a:r>
          </a:p>
          <a:p>
            <a:pPr marL="796925" lvl="1" indent="-339725"/>
            <a:r>
              <a:rPr lang="zh-TW" altLang="en-US" dirty="0" smtClean="0"/>
              <a:t>這是一個</a:t>
            </a:r>
            <a:r>
              <a:rPr lang="en-US" dirty="0" smtClean="0"/>
              <a:t> proof-of-concept </a:t>
            </a:r>
            <a:r>
              <a:rPr lang="zh-TW" altLang="en-US" dirty="0" smtClean="0"/>
              <a:t>部署嗎 </a:t>
            </a:r>
            <a:r>
              <a:rPr lang="en-US" dirty="0" smtClean="0"/>
              <a:t>?</a:t>
            </a:r>
          </a:p>
        </p:txBody>
      </p:sp>
      <p:sp>
        <p:nvSpPr>
          <p:cNvPr id="4" name="Date Placeholder 3"/>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5" name="Footer Placeholder 4"/>
          <p:cNvSpPr>
            <a:spLocks noGrp="1"/>
          </p:cNvSpPr>
          <p:nvPr>
            <p:ph type="ftr" sz="quarter" idx="4294967295"/>
          </p:nvPr>
        </p:nvSpPr>
        <p:spPr>
          <a:xfrm>
            <a:off x="2640596" y="6476999"/>
            <a:ext cx="5507719" cy="274320"/>
          </a:xfrm>
          <a:prstGeom prst="rect">
            <a:avLst/>
          </a:prstGeom>
        </p:spPr>
        <p:txBody>
          <a:bodyPr/>
          <a:lstStyle/>
          <a:p>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拓樸選擇</a:t>
            </a:r>
            <a:endParaRPr lang="en-US" dirty="0"/>
          </a:p>
        </p:txBody>
      </p:sp>
      <p:sp>
        <p:nvSpPr>
          <p:cNvPr id="4" name="Date Placeholder 3"/>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5" name="Footer Placeholder 4"/>
          <p:cNvSpPr>
            <a:spLocks noGrp="1"/>
          </p:cNvSpPr>
          <p:nvPr>
            <p:ph type="ftr" sz="quarter" idx="4294967295"/>
          </p:nvPr>
        </p:nvSpPr>
        <p:spPr>
          <a:xfrm>
            <a:off x="2640596" y="6476999"/>
            <a:ext cx="5507719" cy="274320"/>
          </a:xfrm>
          <a:prstGeom prst="rect">
            <a:avLst/>
          </a:prstGeom>
        </p:spPr>
        <p:txBody>
          <a:bodyPr/>
          <a:lstStyle/>
          <a:p>
            <a:endParaRPr lang="en-US" dirty="0"/>
          </a:p>
        </p:txBody>
      </p:sp>
      <p:sp>
        <p:nvSpPr>
          <p:cNvPr id="7" name="Diamond 6"/>
          <p:cNvSpPr/>
          <p:nvPr/>
        </p:nvSpPr>
        <p:spPr>
          <a:xfrm>
            <a:off x="410496" y="1852957"/>
            <a:ext cx="9906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HA?</a:t>
            </a:r>
            <a:endParaRPr lang="en-US" sz="1400" dirty="0">
              <a:solidFill>
                <a:schemeClr val="bg1"/>
              </a:solidFill>
            </a:endParaRPr>
          </a:p>
        </p:txBody>
      </p:sp>
      <p:sp>
        <p:nvSpPr>
          <p:cNvPr id="8" name="Diamond 7"/>
          <p:cNvSpPr/>
          <p:nvPr/>
        </p:nvSpPr>
        <p:spPr>
          <a:xfrm>
            <a:off x="1477296" y="3453157"/>
            <a:ext cx="12192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&gt; 30K users</a:t>
            </a:r>
            <a:endParaRPr lang="en-US" sz="1400" dirty="0">
              <a:solidFill>
                <a:schemeClr val="tx1"/>
              </a:solidFill>
            </a:endParaRPr>
          </a:p>
        </p:txBody>
      </p:sp>
      <p:sp>
        <p:nvSpPr>
          <p:cNvPr id="9" name="Diamond 8"/>
          <p:cNvSpPr/>
          <p:nvPr/>
        </p:nvSpPr>
        <p:spPr>
          <a:xfrm>
            <a:off x="2925096" y="1852957"/>
            <a:ext cx="12192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&gt; 5K users</a:t>
            </a:r>
            <a:endParaRPr lang="en-US" sz="1400" dirty="0">
              <a:solidFill>
                <a:schemeClr val="tx1"/>
              </a:solidFill>
            </a:endParaRPr>
          </a:p>
        </p:txBody>
      </p:sp>
      <p:cxnSp>
        <p:nvCxnSpPr>
          <p:cNvPr id="11" name="Elbow Connector 10"/>
          <p:cNvCxnSpPr>
            <a:stCxn id="7" idx="3"/>
            <a:endCxn id="9" idx="1"/>
          </p:cNvCxnSpPr>
          <p:nvPr/>
        </p:nvCxnSpPr>
        <p:spPr>
          <a:xfrm>
            <a:off x="1401096" y="2310157"/>
            <a:ext cx="1524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8" idx="0"/>
          </p:cNvCxnSpPr>
          <p:nvPr/>
        </p:nvCxnSpPr>
        <p:spPr>
          <a:xfrm rot="16200000" flipH="1">
            <a:off x="1153446" y="2519707"/>
            <a:ext cx="685800" cy="11811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8" idx="0"/>
          </p:cNvCxnSpPr>
          <p:nvPr/>
        </p:nvCxnSpPr>
        <p:spPr>
          <a:xfrm rot="5400000">
            <a:off x="2467896" y="2386357"/>
            <a:ext cx="685800" cy="1447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48696" y="2843557"/>
            <a:ext cx="686983" cy="461665"/>
          </a:xfrm>
          <a:prstGeom prst="rect">
            <a:avLst/>
          </a:prstGeom>
          <a:noFill/>
        </p:spPr>
        <p:txBody>
          <a:bodyPr wrap="none" rtlCol="0">
            <a:spAutoFit/>
          </a:bodyPr>
          <a:lstStyle/>
          <a:p>
            <a:r>
              <a:rPr lang="en-US" dirty="0" smtClean="0">
                <a:solidFill>
                  <a:schemeClr val="tx1"/>
                </a:solidFill>
              </a:rPr>
              <a:t>Yes</a:t>
            </a:r>
            <a:endParaRPr lang="en-US" dirty="0">
              <a:solidFill>
                <a:schemeClr val="tx1"/>
              </a:solidFill>
            </a:endParaRPr>
          </a:p>
        </p:txBody>
      </p:sp>
      <p:sp>
        <p:nvSpPr>
          <p:cNvPr id="20" name="TextBox 19"/>
          <p:cNvSpPr txBox="1"/>
          <p:nvPr/>
        </p:nvSpPr>
        <p:spPr>
          <a:xfrm>
            <a:off x="1858296" y="2005357"/>
            <a:ext cx="579005" cy="461665"/>
          </a:xfrm>
          <a:prstGeom prst="rect">
            <a:avLst/>
          </a:prstGeom>
          <a:noFill/>
        </p:spPr>
        <p:txBody>
          <a:bodyPr wrap="none" rtlCol="0">
            <a:spAutoFit/>
          </a:bodyPr>
          <a:lstStyle/>
          <a:p>
            <a:r>
              <a:rPr lang="en-US" dirty="0" smtClean="0">
                <a:solidFill>
                  <a:schemeClr val="tx1"/>
                </a:solidFill>
              </a:rPr>
              <a:t>No</a:t>
            </a:r>
            <a:endParaRPr lang="en-US" dirty="0">
              <a:solidFill>
                <a:schemeClr val="tx1"/>
              </a:solidFill>
            </a:endParaRPr>
          </a:p>
        </p:txBody>
      </p:sp>
      <p:sp>
        <p:nvSpPr>
          <p:cNvPr id="21" name="TextBox 20"/>
          <p:cNvSpPr txBox="1"/>
          <p:nvPr/>
        </p:nvSpPr>
        <p:spPr>
          <a:xfrm>
            <a:off x="2467896" y="2843557"/>
            <a:ext cx="686983" cy="461665"/>
          </a:xfrm>
          <a:prstGeom prst="rect">
            <a:avLst/>
          </a:prstGeom>
          <a:noFill/>
        </p:spPr>
        <p:txBody>
          <a:bodyPr wrap="none" rtlCol="0">
            <a:spAutoFit/>
          </a:bodyPr>
          <a:lstStyle/>
          <a:p>
            <a:r>
              <a:rPr lang="en-US" dirty="0" smtClean="0">
                <a:solidFill>
                  <a:schemeClr val="tx1"/>
                </a:solidFill>
              </a:rPr>
              <a:t>Yes</a:t>
            </a:r>
            <a:endParaRPr lang="en-US" dirty="0">
              <a:solidFill>
                <a:schemeClr val="tx1"/>
              </a:solidFill>
            </a:endParaRPr>
          </a:p>
        </p:txBody>
      </p:sp>
      <p:sp>
        <p:nvSpPr>
          <p:cNvPr id="22" name="Rounded Rectangle 21"/>
          <p:cNvSpPr/>
          <p:nvPr/>
        </p:nvSpPr>
        <p:spPr>
          <a:xfrm>
            <a:off x="4982496" y="20053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Standard</a:t>
            </a:r>
          </a:p>
          <a:p>
            <a:pPr algn="ctr"/>
            <a:r>
              <a:rPr lang="en-US" sz="1400" dirty="0" smtClean="0">
                <a:solidFill>
                  <a:schemeClr val="tx1"/>
                </a:solidFill>
              </a:rPr>
              <a:t>Edition</a:t>
            </a:r>
            <a:endParaRPr lang="en-US" sz="1400" dirty="0">
              <a:solidFill>
                <a:schemeClr val="tx1"/>
              </a:solidFill>
            </a:endParaRPr>
          </a:p>
        </p:txBody>
      </p:sp>
      <p:cxnSp>
        <p:nvCxnSpPr>
          <p:cNvPr id="26" name="Elbow Connector 25"/>
          <p:cNvCxnSpPr>
            <a:stCxn id="9" idx="3"/>
            <a:endCxn id="22" idx="1"/>
          </p:cNvCxnSpPr>
          <p:nvPr/>
        </p:nvCxnSpPr>
        <p:spPr>
          <a:xfrm>
            <a:off x="4144296" y="2310157"/>
            <a:ext cx="8382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96696" y="2017025"/>
            <a:ext cx="579005" cy="461665"/>
          </a:xfrm>
          <a:prstGeom prst="rect">
            <a:avLst/>
          </a:prstGeom>
          <a:noFill/>
        </p:spPr>
        <p:txBody>
          <a:bodyPr wrap="none" rtlCol="0">
            <a:spAutoFit/>
          </a:bodyPr>
          <a:lstStyle/>
          <a:p>
            <a:r>
              <a:rPr lang="en-US" dirty="0" smtClean="0">
                <a:solidFill>
                  <a:schemeClr val="tx1"/>
                </a:solidFill>
              </a:rPr>
              <a:t>No</a:t>
            </a:r>
            <a:endParaRPr lang="en-US" dirty="0">
              <a:solidFill>
                <a:schemeClr val="tx1"/>
              </a:solidFill>
            </a:endParaRPr>
          </a:p>
        </p:txBody>
      </p:sp>
      <p:sp>
        <p:nvSpPr>
          <p:cNvPr id="28" name="Rounded Rectangle 27"/>
          <p:cNvSpPr/>
          <p:nvPr/>
        </p:nvSpPr>
        <p:spPr>
          <a:xfrm>
            <a:off x="4982496" y="36055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Enterprise</a:t>
            </a:r>
          </a:p>
          <a:p>
            <a:pPr algn="ctr"/>
            <a:r>
              <a:rPr lang="en-US" sz="1400" dirty="0" smtClean="0">
                <a:solidFill>
                  <a:schemeClr val="tx1"/>
                </a:solidFill>
              </a:rPr>
              <a:t>Edition:</a:t>
            </a:r>
          </a:p>
          <a:p>
            <a:pPr algn="ctr"/>
            <a:r>
              <a:rPr lang="en-US" sz="1400" i="1" dirty="0" smtClean="0">
                <a:solidFill>
                  <a:schemeClr val="tx1"/>
                </a:solidFill>
              </a:rPr>
              <a:t>Consolidated</a:t>
            </a:r>
            <a:endParaRPr lang="en-US" sz="1400" i="1" dirty="0">
              <a:solidFill>
                <a:schemeClr val="tx1"/>
              </a:solidFill>
            </a:endParaRPr>
          </a:p>
        </p:txBody>
      </p:sp>
      <p:cxnSp>
        <p:nvCxnSpPr>
          <p:cNvPr id="30" name="Elbow Connector 29"/>
          <p:cNvCxnSpPr>
            <a:stCxn id="8" idx="3"/>
            <a:endCxn id="28" idx="1"/>
          </p:cNvCxnSpPr>
          <p:nvPr/>
        </p:nvCxnSpPr>
        <p:spPr>
          <a:xfrm>
            <a:off x="2696496" y="3910357"/>
            <a:ext cx="2286000" cy="158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10896" y="3605557"/>
            <a:ext cx="579005" cy="461665"/>
          </a:xfrm>
          <a:prstGeom prst="rect">
            <a:avLst/>
          </a:prstGeom>
          <a:noFill/>
        </p:spPr>
        <p:txBody>
          <a:bodyPr wrap="none" rtlCol="0">
            <a:spAutoFit/>
          </a:bodyPr>
          <a:lstStyle/>
          <a:p>
            <a:r>
              <a:rPr lang="en-US" dirty="0" smtClean="0">
                <a:solidFill>
                  <a:schemeClr val="tx1"/>
                </a:solidFill>
              </a:rPr>
              <a:t>No</a:t>
            </a:r>
            <a:endParaRPr lang="en-US" dirty="0">
              <a:solidFill>
                <a:schemeClr val="tx1"/>
              </a:solidFill>
            </a:endParaRPr>
          </a:p>
        </p:txBody>
      </p:sp>
      <p:sp>
        <p:nvSpPr>
          <p:cNvPr id="34" name="Rounded Rectangle 33"/>
          <p:cNvSpPr/>
          <p:nvPr/>
        </p:nvSpPr>
        <p:spPr>
          <a:xfrm>
            <a:off x="4982496" y="5053357"/>
            <a:ext cx="1219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Enterprise</a:t>
            </a:r>
          </a:p>
          <a:p>
            <a:pPr algn="ctr"/>
            <a:r>
              <a:rPr lang="en-US" sz="1400" dirty="0" smtClean="0">
                <a:solidFill>
                  <a:schemeClr val="tx1"/>
                </a:solidFill>
              </a:rPr>
              <a:t>Edition:</a:t>
            </a:r>
          </a:p>
          <a:p>
            <a:pPr algn="ctr"/>
            <a:r>
              <a:rPr lang="en-US" sz="1400" i="1" dirty="0" smtClean="0">
                <a:solidFill>
                  <a:schemeClr val="tx1"/>
                </a:solidFill>
              </a:rPr>
              <a:t>Expanded</a:t>
            </a:r>
            <a:endParaRPr lang="en-US" sz="1400" i="1" dirty="0">
              <a:solidFill>
                <a:schemeClr val="tx1"/>
              </a:solidFill>
            </a:endParaRPr>
          </a:p>
        </p:txBody>
      </p:sp>
      <p:cxnSp>
        <p:nvCxnSpPr>
          <p:cNvPr id="36" name="Shape 35"/>
          <p:cNvCxnSpPr>
            <a:stCxn id="8" idx="2"/>
            <a:endCxn id="34" idx="1"/>
          </p:cNvCxnSpPr>
          <p:nvPr/>
        </p:nvCxnSpPr>
        <p:spPr>
          <a:xfrm rot="16200000" flipH="1">
            <a:off x="3039396" y="3415057"/>
            <a:ext cx="990600" cy="2895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55199" y="5053357"/>
            <a:ext cx="686983" cy="461665"/>
          </a:xfrm>
          <a:prstGeom prst="rect">
            <a:avLst/>
          </a:prstGeom>
          <a:noFill/>
        </p:spPr>
        <p:txBody>
          <a:bodyPr wrap="none" rtlCol="0">
            <a:spAutoFit/>
          </a:bodyPr>
          <a:lstStyle/>
          <a:p>
            <a:r>
              <a:rPr lang="en-US" dirty="0" smtClean="0">
                <a:solidFill>
                  <a:schemeClr val="tx1"/>
                </a:solidFill>
              </a:rPr>
              <a:t>Yes</a:t>
            </a:r>
            <a:endParaRPr lang="en-US" dirty="0">
              <a:solidFill>
                <a:schemeClr val="tx1"/>
              </a:solidFill>
            </a:endParaRPr>
          </a:p>
        </p:txBody>
      </p:sp>
      <p:sp>
        <p:nvSpPr>
          <p:cNvPr id="38" name="TextBox 37"/>
          <p:cNvSpPr txBox="1"/>
          <p:nvPr/>
        </p:nvSpPr>
        <p:spPr>
          <a:xfrm>
            <a:off x="6735096" y="1929157"/>
            <a:ext cx="2494594" cy="830997"/>
          </a:xfrm>
          <a:prstGeom prst="rect">
            <a:avLst/>
          </a:prstGeom>
          <a:noFill/>
        </p:spPr>
        <p:txBody>
          <a:bodyPr wrap="none" rtlCol="0">
            <a:spAutoFit/>
          </a:bodyPr>
          <a:lstStyle/>
          <a:p>
            <a:r>
              <a:rPr lang="en-US" dirty="0" smtClean="0">
                <a:solidFill>
                  <a:schemeClr val="tx1"/>
                </a:solidFill>
              </a:rPr>
              <a:t>Small Branch or</a:t>
            </a:r>
          </a:p>
          <a:p>
            <a:r>
              <a:rPr lang="en-US" dirty="0" smtClean="0">
                <a:solidFill>
                  <a:schemeClr val="tx1"/>
                </a:solidFill>
              </a:rPr>
              <a:t>Proof of Concept</a:t>
            </a:r>
            <a:endParaRPr lang="en-US" dirty="0">
              <a:solidFill>
                <a:schemeClr val="tx1"/>
              </a:solidFill>
            </a:endParaRPr>
          </a:p>
        </p:txBody>
      </p:sp>
      <p:sp>
        <p:nvSpPr>
          <p:cNvPr id="40" name="TextBox 39"/>
          <p:cNvSpPr txBox="1"/>
          <p:nvPr/>
        </p:nvSpPr>
        <p:spPr>
          <a:xfrm>
            <a:off x="6887496" y="3605557"/>
            <a:ext cx="1691489" cy="830997"/>
          </a:xfrm>
          <a:prstGeom prst="rect">
            <a:avLst/>
          </a:prstGeom>
          <a:noFill/>
        </p:spPr>
        <p:txBody>
          <a:bodyPr wrap="none" rtlCol="0">
            <a:spAutoFit/>
          </a:bodyPr>
          <a:lstStyle/>
          <a:p>
            <a:r>
              <a:rPr lang="en-US" dirty="0" smtClean="0">
                <a:solidFill>
                  <a:schemeClr val="tx1"/>
                </a:solidFill>
              </a:rPr>
              <a:t>Regional </a:t>
            </a:r>
          </a:p>
          <a:p>
            <a:r>
              <a:rPr lang="en-US" dirty="0" smtClean="0">
                <a:solidFill>
                  <a:schemeClr val="tx1"/>
                </a:solidFill>
              </a:rPr>
              <a:t>Datacenter</a:t>
            </a:r>
            <a:endParaRPr lang="en-US" dirty="0">
              <a:solidFill>
                <a:schemeClr val="tx1"/>
              </a:solidFill>
            </a:endParaRPr>
          </a:p>
        </p:txBody>
      </p:sp>
      <p:sp>
        <p:nvSpPr>
          <p:cNvPr id="41" name="TextBox 40"/>
          <p:cNvSpPr txBox="1"/>
          <p:nvPr/>
        </p:nvSpPr>
        <p:spPr>
          <a:xfrm>
            <a:off x="6887496" y="5053357"/>
            <a:ext cx="1691489" cy="830997"/>
          </a:xfrm>
          <a:prstGeom prst="rect">
            <a:avLst/>
          </a:prstGeom>
          <a:noFill/>
        </p:spPr>
        <p:txBody>
          <a:bodyPr wrap="none" rtlCol="0">
            <a:spAutoFit/>
          </a:bodyPr>
          <a:lstStyle/>
          <a:p>
            <a:r>
              <a:rPr lang="en-US" dirty="0" smtClean="0">
                <a:solidFill>
                  <a:schemeClr val="tx1"/>
                </a:solidFill>
              </a:rPr>
              <a:t>Central </a:t>
            </a:r>
          </a:p>
          <a:p>
            <a:r>
              <a:rPr lang="en-US" dirty="0" smtClean="0">
                <a:solidFill>
                  <a:schemeClr val="tx1"/>
                </a:solidFill>
              </a:rPr>
              <a:t>Datacenter</a:t>
            </a:r>
            <a:endParaRPr lang="en-US" dirty="0">
              <a:solidFill>
                <a:schemeClr val="tx1"/>
              </a:solidFill>
            </a:endParaRPr>
          </a:p>
        </p:txBody>
      </p:sp>
      <p:cxnSp>
        <p:nvCxnSpPr>
          <p:cNvPr id="47" name="Straight Arrow Connector 46"/>
          <p:cNvCxnSpPr/>
          <p:nvPr/>
        </p:nvCxnSpPr>
        <p:spPr>
          <a:xfrm rot="5400000">
            <a:off x="716090" y="1548157"/>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smtClean="0"/>
              <a:t>拓樸選擇</a:t>
            </a:r>
            <a:r>
              <a:rPr lang="en-US" dirty="0" smtClean="0"/>
              <a:t/>
            </a:r>
            <a:br>
              <a:rPr lang="en-US" dirty="0" smtClean="0"/>
            </a:br>
            <a:r>
              <a:rPr sz="4000" dirty="0" smtClean="0">
                <a:solidFill>
                  <a:schemeClr val="tx2"/>
                </a:solidFill>
              </a:rPr>
              <a:t>Global </a:t>
            </a:r>
            <a:r>
              <a:rPr sz="4000" smtClean="0">
                <a:solidFill>
                  <a:schemeClr val="tx2"/>
                </a:solidFill>
              </a:rPr>
              <a:t>or regional</a:t>
            </a:r>
            <a:r>
              <a:rPr sz="4000" dirty="0" smtClean="0">
                <a:solidFill>
                  <a:schemeClr val="tx2"/>
                </a:solidFill>
              </a:rPr>
              <a:t>?</a:t>
            </a:r>
            <a:endParaRPr sz="4000" dirty="0">
              <a:solidFill>
                <a:schemeClr val="tx2"/>
              </a:solidFill>
            </a:endParaRPr>
          </a:p>
        </p:txBody>
      </p:sp>
      <p:sp>
        <p:nvSpPr>
          <p:cNvPr id="3" name="Content Placeholder 2"/>
          <p:cNvSpPr>
            <a:spLocks noGrp="1"/>
          </p:cNvSpPr>
          <p:nvPr>
            <p:ph idx="1"/>
          </p:nvPr>
        </p:nvSpPr>
        <p:spPr>
          <a:xfrm>
            <a:off x="374650" y="1905000"/>
            <a:ext cx="8382000" cy="4001097"/>
          </a:xfrm>
        </p:spPr>
        <p:txBody>
          <a:bodyPr>
            <a:normAutofit fontScale="92500" lnSpcReduction="20000"/>
          </a:bodyPr>
          <a:lstStyle/>
          <a:p>
            <a:r>
              <a:rPr lang="en-US" dirty="0" smtClean="0"/>
              <a:t>Enterprise Edition Expanded </a:t>
            </a:r>
            <a:r>
              <a:rPr lang="zh-TW" altLang="en-US" dirty="0" smtClean="0"/>
              <a:t>可以延展到 </a:t>
            </a:r>
            <a:r>
              <a:rPr lang="en-US" altLang="zh-TW" dirty="0" smtClean="0"/>
              <a:t>Global</a:t>
            </a:r>
            <a:endParaRPr lang="en-US" dirty="0" smtClean="0"/>
          </a:p>
          <a:p>
            <a:r>
              <a:rPr lang="zh-TW" altLang="en-US" i="1" dirty="0" smtClean="0"/>
              <a:t>然而</a:t>
            </a:r>
            <a:r>
              <a:rPr lang="en-US" i="1" dirty="0" smtClean="0"/>
              <a:t>,</a:t>
            </a:r>
          </a:p>
          <a:p>
            <a:pPr lvl="1"/>
            <a:r>
              <a:rPr lang="en-US" sz="2600" dirty="0" smtClean="0"/>
              <a:t>Mediation Server </a:t>
            </a:r>
            <a:r>
              <a:rPr lang="zh-TW" altLang="en-US" sz="2600" dirty="0" smtClean="0"/>
              <a:t>要接近 </a:t>
            </a:r>
            <a:r>
              <a:rPr lang="en-US" sz="2600" dirty="0" smtClean="0"/>
              <a:t>IP-PSTN gateway</a:t>
            </a:r>
          </a:p>
          <a:p>
            <a:pPr lvl="1"/>
            <a:r>
              <a:rPr lang="en-US" sz="2600" dirty="0" smtClean="0"/>
              <a:t>Front-Ends </a:t>
            </a:r>
            <a:r>
              <a:rPr lang="zh-TW" altLang="en-US" sz="2600" dirty="0" smtClean="0"/>
              <a:t>及</a:t>
            </a:r>
            <a:r>
              <a:rPr lang="en-US" sz="2600" dirty="0" smtClean="0"/>
              <a:t>conferencing servers </a:t>
            </a:r>
            <a:r>
              <a:rPr lang="zh-TW" altLang="en-US" sz="2600" dirty="0" smtClean="0"/>
              <a:t>不能在一個集區中分屬在不同區域中</a:t>
            </a:r>
            <a:endParaRPr lang="en-US" sz="2600" dirty="0" smtClean="0"/>
          </a:p>
          <a:p>
            <a:pPr lvl="1"/>
            <a:r>
              <a:rPr lang="zh-TW" altLang="en-US" sz="2600" dirty="0" smtClean="0"/>
              <a:t>使用者及集區間網路延遲應該要低於 </a:t>
            </a:r>
            <a:r>
              <a:rPr lang="en-US" sz="2600" dirty="0" smtClean="0"/>
              <a:t>150 ms</a:t>
            </a:r>
          </a:p>
          <a:p>
            <a:r>
              <a:rPr lang="zh-TW" altLang="en-US" b="1" dirty="0" smtClean="0"/>
              <a:t>因此</a:t>
            </a:r>
            <a:endParaRPr lang="en-US" dirty="0" smtClean="0"/>
          </a:p>
          <a:p>
            <a:pPr lvl="1"/>
            <a:r>
              <a:rPr lang="zh-TW" altLang="en-US" dirty="0" smtClean="0"/>
              <a:t>你可能需要部署</a:t>
            </a:r>
            <a:r>
              <a:rPr lang="en-US" dirty="0" smtClean="0"/>
              <a:t> regional </a:t>
            </a:r>
            <a:r>
              <a:rPr lang="zh-TW" altLang="en-US" dirty="0" smtClean="0"/>
              <a:t>資料中心提供影像</a:t>
            </a:r>
            <a:r>
              <a:rPr lang="en-US" altLang="zh-TW" dirty="0" smtClean="0"/>
              <a:t>/</a:t>
            </a:r>
            <a:r>
              <a:rPr lang="zh-TW" altLang="en-US" dirty="0" smtClean="0"/>
              <a:t>聲音或</a:t>
            </a:r>
            <a:r>
              <a:rPr lang="en-US" dirty="0" smtClean="0"/>
              <a:t> </a:t>
            </a:r>
            <a:r>
              <a:rPr lang="zh-TW" altLang="en-US" dirty="0" smtClean="0"/>
              <a:t>資料會議</a:t>
            </a:r>
            <a:endParaRPr lang="en-US" dirty="0" smtClean="0"/>
          </a:p>
          <a:p>
            <a:endParaRPr lang="en-US" dirty="0" smtClean="0"/>
          </a:p>
          <a:p>
            <a:pPr lvl="1"/>
            <a:endParaRPr lang="en-US" dirty="0"/>
          </a:p>
        </p:txBody>
      </p:sp>
      <p:sp>
        <p:nvSpPr>
          <p:cNvPr id="4" name="Date Placeholder 3"/>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5" name="Footer Placeholder 4"/>
          <p:cNvSpPr>
            <a:spLocks noGrp="1"/>
          </p:cNvSpPr>
          <p:nvPr>
            <p:ph type="ftr" sz="quarter" idx="4294967295"/>
          </p:nvPr>
        </p:nvSpPr>
        <p:spPr>
          <a:xfrm>
            <a:off x="2640596" y="6476999"/>
            <a:ext cx="5507719" cy="274320"/>
          </a:xfrm>
          <a:prstGeom prst="rect">
            <a:avLst/>
          </a:prstGeom>
        </p:spPr>
        <p:txBody>
          <a:bodyPr/>
          <a:lstStyle/>
          <a:p>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網路考量點</a:t>
            </a:r>
            <a:endParaRPr lang="en-US" dirty="0"/>
          </a:p>
        </p:txBody>
      </p:sp>
      <p:sp>
        <p:nvSpPr>
          <p:cNvPr id="3" name="Content Placeholder 2"/>
          <p:cNvSpPr>
            <a:spLocks noGrp="1"/>
          </p:cNvSpPr>
          <p:nvPr>
            <p:ph idx="1"/>
          </p:nvPr>
        </p:nvSpPr>
        <p:spPr>
          <a:xfrm>
            <a:off x="381000" y="1412875"/>
            <a:ext cx="8382000" cy="6383276"/>
          </a:xfrm>
        </p:spPr>
        <p:txBody>
          <a:bodyPr/>
          <a:lstStyle/>
          <a:p>
            <a:pPr marL="398463" indent="-398463"/>
            <a:r>
              <a:rPr lang="zh-TW" altLang="en-US" sz="2000" dirty="0" smtClean="0"/>
              <a:t>在</a:t>
            </a:r>
            <a:r>
              <a:rPr lang="en-US" sz="2000" dirty="0" smtClean="0"/>
              <a:t> Audio/Video</a:t>
            </a:r>
            <a:r>
              <a:rPr lang="zh-TW" altLang="en-US" sz="2000" dirty="0" smtClean="0"/>
              <a:t> 上停用</a:t>
            </a:r>
            <a:r>
              <a:rPr lang="en-US" sz="2000" dirty="0" smtClean="0"/>
              <a:t> IPSec </a:t>
            </a:r>
          </a:p>
          <a:p>
            <a:pPr marL="398463" indent="-398463"/>
            <a:r>
              <a:rPr lang="en-US" sz="2000" dirty="0" smtClean="0"/>
              <a:t>Audio/Video</a:t>
            </a:r>
            <a:r>
              <a:rPr lang="zh-TW" altLang="en-US" sz="2000" dirty="0" smtClean="0"/>
              <a:t> 點對點延遲最高</a:t>
            </a:r>
            <a:r>
              <a:rPr lang="en-US" sz="2000" dirty="0" smtClean="0"/>
              <a:t>150 ms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marL="398463" indent="-398463"/>
            <a:r>
              <a:rPr lang="zh-TW" altLang="en-US" sz="2000" dirty="0" smtClean="0"/>
              <a:t>通話中靜音可節省頻寬</a:t>
            </a:r>
            <a:endParaRPr lang="en-US" sz="2000" dirty="0" smtClean="0"/>
          </a:p>
          <a:p>
            <a:pPr marL="398463" indent="-398463"/>
            <a:r>
              <a:rPr lang="zh-TW" altLang="en-US" sz="2000" dirty="0" smtClean="0"/>
              <a:t>根據網路使用狀況動態調整頻寬</a:t>
            </a:r>
            <a:endParaRPr lang="en-US" sz="2000" dirty="0" smtClean="0"/>
          </a:p>
          <a:p>
            <a:endParaRPr lang="en-US" sz="2400" dirty="0" smtClean="0"/>
          </a:p>
          <a:p>
            <a:pPr>
              <a:buNone/>
            </a:pPr>
            <a:endParaRPr lang="en-US" dirty="0" smtClean="0"/>
          </a:p>
          <a:p>
            <a:pPr lvl="1"/>
            <a:endParaRPr lang="en-US" dirty="0" smtClean="0"/>
          </a:p>
        </p:txBody>
      </p:sp>
      <p:sp>
        <p:nvSpPr>
          <p:cNvPr id="4" name="Date Placeholder 3"/>
          <p:cNvSpPr>
            <a:spLocks noGrp="1"/>
          </p:cNvSpPr>
          <p:nvPr>
            <p:ph type="dt" sz="half" idx="4294967295"/>
          </p:nvPr>
        </p:nvSpPr>
        <p:spPr>
          <a:xfrm>
            <a:off x="457200" y="6476999"/>
            <a:ext cx="2133600" cy="274320"/>
          </a:xfrm>
          <a:prstGeom prst="rect">
            <a:avLst/>
          </a:prstGeom>
        </p:spPr>
        <p:txBody>
          <a:bodyPr/>
          <a:lstStyle/>
          <a:p>
            <a:endParaRPr lang="en-US" dirty="0"/>
          </a:p>
        </p:txBody>
      </p:sp>
      <p:sp>
        <p:nvSpPr>
          <p:cNvPr id="5" name="Footer Placeholder 4"/>
          <p:cNvSpPr>
            <a:spLocks noGrp="1"/>
          </p:cNvSpPr>
          <p:nvPr>
            <p:ph type="ftr" sz="quarter" idx="4294967295"/>
          </p:nvPr>
        </p:nvSpPr>
        <p:spPr>
          <a:xfrm>
            <a:off x="2640596" y="6476999"/>
            <a:ext cx="5507719" cy="274320"/>
          </a:xfrm>
          <a:prstGeom prst="rect">
            <a:avLst/>
          </a:prstGeom>
        </p:spPr>
        <p:txBody>
          <a:bodyPr/>
          <a:lstStyle/>
          <a:p>
            <a:endParaRPr lang="en-US" dirty="0"/>
          </a:p>
        </p:txBody>
      </p:sp>
      <p:graphicFrame>
        <p:nvGraphicFramePr>
          <p:cNvPr id="7" name="Table 6"/>
          <p:cNvGraphicFramePr>
            <a:graphicFrameLocks noGrp="1"/>
          </p:cNvGraphicFramePr>
          <p:nvPr/>
        </p:nvGraphicFramePr>
        <p:xfrm>
          <a:off x="522767" y="2179061"/>
          <a:ext cx="7924800" cy="3108960"/>
        </p:xfrm>
        <a:graphic>
          <a:graphicData uri="http://schemas.openxmlformats.org/drawingml/2006/table">
            <a:tbl>
              <a:tblPr firstRow="1" bandRow="1">
                <a:tableStyleId>{5C22544A-7EE6-4342-B048-85BDC9FD1C3A}</a:tableStyleId>
              </a:tblPr>
              <a:tblGrid>
                <a:gridCol w="3962400"/>
                <a:gridCol w="3962400"/>
              </a:tblGrid>
              <a:tr h="355600">
                <a:tc>
                  <a:txBody>
                    <a:bodyPr/>
                    <a:lstStyle/>
                    <a:p>
                      <a:r>
                        <a:rPr lang="en-US" dirty="0" smtClean="0">
                          <a:effectLst>
                            <a:outerShdw blurRad="38100" dist="38100" dir="2700000" algn="tl">
                              <a:srgbClr val="000000">
                                <a:alpha val="43137"/>
                              </a:srgbClr>
                            </a:outerShdw>
                          </a:effectLst>
                        </a:rPr>
                        <a:t>Media</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Bandwidth (on the wire)</a:t>
                      </a:r>
                      <a:endParaRPr lang="en-US" dirty="0">
                        <a:effectLst>
                          <a:outerShdw blurRad="38100" dist="38100" dir="2700000" algn="tl">
                            <a:srgbClr val="000000">
                              <a:alpha val="43137"/>
                            </a:srgbClr>
                          </a:outerShdw>
                        </a:effectLst>
                      </a:endParaRPr>
                    </a:p>
                  </a:txBody>
                  <a:tcPr/>
                </a:tc>
              </a:tr>
              <a:tr h="355600">
                <a:tc>
                  <a:txBody>
                    <a:bodyPr/>
                    <a:lstStyle/>
                    <a:p>
                      <a:r>
                        <a:rPr lang="en-US" dirty="0" smtClean="0"/>
                        <a:t>Audio</a:t>
                      </a:r>
                      <a:endParaRPr lang="en-US" dirty="0"/>
                    </a:p>
                  </a:txBody>
                  <a:tcPr/>
                </a:tc>
                <a:tc>
                  <a:txBody>
                    <a:bodyPr/>
                    <a:lstStyle/>
                    <a:p>
                      <a:r>
                        <a:rPr lang="en-US" dirty="0" smtClean="0"/>
                        <a:t>50 Kbps per media stream (one-way)</a:t>
                      </a:r>
                      <a:endParaRPr lang="en-US" dirty="0"/>
                    </a:p>
                  </a:txBody>
                  <a:tcPr/>
                </a:tc>
              </a:tr>
              <a:tr h="355600">
                <a:tc>
                  <a:txBody>
                    <a:bodyPr/>
                    <a:lstStyle/>
                    <a:p>
                      <a:pPr lvl="1"/>
                      <a:r>
                        <a:rPr lang="en-US" dirty="0" err="1" smtClean="0"/>
                        <a:t>RTAudio</a:t>
                      </a:r>
                      <a:r>
                        <a:rPr lang="en-US" dirty="0" smtClean="0"/>
                        <a:t> (8kHz)</a:t>
                      </a:r>
                      <a:endParaRPr lang="en-US" dirty="0"/>
                    </a:p>
                  </a:txBody>
                  <a:tcPr/>
                </a:tc>
                <a:tc>
                  <a:txBody>
                    <a:bodyPr/>
                    <a:lstStyle/>
                    <a:p>
                      <a:r>
                        <a:rPr lang="en-US" dirty="0" smtClean="0"/>
                        <a:t>32.6 Kbps</a:t>
                      </a:r>
                      <a:endParaRPr lang="en-US" dirty="0"/>
                    </a:p>
                  </a:txBody>
                  <a:tcPr/>
                </a:tc>
              </a:tr>
              <a:tr h="355600">
                <a:tc>
                  <a:txBody>
                    <a:bodyPr/>
                    <a:lstStyle/>
                    <a:p>
                      <a:pPr lvl="1"/>
                      <a:r>
                        <a:rPr lang="en-US" dirty="0" err="1" smtClean="0"/>
                        <a:t>RTAudio</a:t>
                      </a:r>
                      <a:r>
                        <a:rPr lang="en-US" dirty="0" smtClean="0"/>
                        <a:t> (16kHz)</a:t>
                      </a:r>
                      <a:endParaRPr lang="en-US" dirty="0"/>
                    </a:p>
                  </a:txBody>
                  <a:tcPr/>
                </a:tc>
                <a:tc>
                  <a:txBody>
                    <a:bodyPr/>
                    <a:lstStyle/>
                    <a:p>
                      <a:r>
                        <a:rPr lang="en-US" dirty="0" smtClean="0"/>
                        <a:t>49.8</a:t>
                      </a:r>
                      <a:r>
                        <a:rPr lang="en-US" baseline="0" dirty="0" smtClean="0"/>
                        <a:t> Kbps</a:t>
                      </a:r>
                      <a:endParaRPr lang="en-US" dirty="0"/>
                    </a:p>
                  </a:txBody>
                  <a:tcPr/>
                </a:tc>
              </a:tr>
              <a:tr h="355600">
                <a:tc>
                  <a:txBody>
                    <a:bodyPr/>
                    <a:lstStyle/>
                    <a:p>
                      <a:pPr lvl="1"/>
                      <a:r>
                        <a:rPr lang="en-US" dirty="0" smtClean="0"/>
                        <a:t>Siren</a:t>
                      </a:r>
                      <a:endParaRPr lang="en-US" dirty="0"/>
                    </a:p>
                  </a:txBody>
                  <a:tcPr/>
                </a:tc>
                <a:tc>
                  <a:txBody>
                    <a:bodyPr/>
                    <a:lstStyle/>
                    <a:p>
                      <a:r>
                        <a:rPr lang="en-US" dirty="0" smtClean="0"/>
                        <a:t>40.4Kbps</a:t>
                      </a:r>
                      <a:endParaRPr lang="en-US" dirty="0"/>
                    </a:p>
                  </a:txBody>
                  <a:tcPr/>
                </a:tc>
              </a:tr>
              <a:tr h="355600">
                <a:tc>
                  <a:txBody>
                    <a:bodyPr/>
                    <a:lstStyle/>
                    <a:p>
                      <a:r>
                        <a:rPr lang="en-US" dirty="0" smtClean="0"/>
                        <a:t>Video</a:t>
                      </a:r>
                      <a:endParaRPr lang="en-US" dirty="0"/>
                    </a:p>
                  </a:txBody>
                  <a:tcPr/>
                </a:tc>
                <a:tc>
                  <a:txBody>
                    <a:bodyPr/>
                    <a:lstStyle/>
                    <a:p>
                      <a:r>
                        <a:rPr lang="en-US" dirty="0" smtClean="0"/>
                        <a:t>300 Kbps per media stream (one-way)</a:t>
                      </a:r>
                      <a:endParaRPr lang="en-US" dirty="0"/>
                    </a:p>
                  </a:txBody>
                  <a:tcPr/>
                </a:tc>
              </a:tr>
              <a:tr h="355600">
                <a:tc>
                  <a:txBody>
                    <a:bodyPr/>
                    <a:lstStyle/>
                    <a:p>
                      <a:r>
                        <a:rPr lang="en-US" dirty="0" smtClean="0"/>
                        <a:t>Data</a:t>
                      </a:r>
                      <a:r>
                        <a:rPr lang="en-US" baseline="0" dirty="0" smtClean="0"/>
                        <a:t> Collaboration</a:t>
                      </a:r>
                      <a:endParaRPr lang="en-US" dirty="0"/>
                    </a:p>
                  </a:txBody>
                  <a:tcPr/>
                </a:tc>
                <a:tc>
                  <a:txBody>
                    <a:bodyPr/>
                    <a:lstStyle/>
                    <a:p>
                      <a:r>
                        <a:rPr lang="en-US" dirty="0" smtClean="0"/>
                        <a:t>112</a:t>
                      </a:r>
                      <a:r>
                        <a:rPr lang="en-US" baseline="0" dirty="0" smtClean="0"/>
                        <a:t> Kbps (full desktop sharing)</a:t>
                      </a:r>
                    </a:p>
                    <a:p>
                      <a:r>
                        <a:rPr lang="en-US" dirty="0" smtClean="0"/>
                        <a:t>Negligible for slide presentations, etc</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Connector 13"/>
          <p:cNvSpPr/>
          <p:nvPr/>
        </p:nvSpPr>
        <p:spPr bwMode="auto">
          <a:xfrm flipH="1">
            <a:off x="6556375" y="1676400"/>
            <a:ext cx="152400" cy="4572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Simple Model For 2 Party Call</a:t>
            </a:r>
            <a:endParaRPr lang="en-US" dirty="0"/>
          </a:p>
        </p:txBody>
      </p:sp>
      <p:sp>
        <p:nvSpPr>
          <p:cNvPr id="3" name="Content Placeholder 2"/>
          <p:cNvSpPr>
            <a:spLocks noGrp="1"/>
          </p:cNvSpPr>
          <p:nvPr>
            <p:ph idx="1"/>
          </p:nvPr>
        </p:nvSpPr>
        <p:spPr>
          <a:xfrm>
            <a:off x="381000" y="1419225"/>
            <a:ext cx="8382000" cy="5755412"/>
          </a:xfrm>
        </p:spPr>
        <p:txBody>
          <a:bodyPr/>
          <a:lstStyle/>
          <a:p>
            <a:endParaRPr lang="en-US" dirty="0" smtClean="0"/>
          </a:p>
          <a:p>
            <a:endParaRPr lang="en-US" dirty="0" smtClean="0"/>
          </a:p>
          <a:p>
            <a:endParaRPr lang="en-US" dirty="0" smtClean="0"/>
          </a:p>
          <a:p>
            <a:r>
              <a:rPr lang="en-US" sz="2400" dirty="0" smtClean="0"/>
              <a:t>50% of time User A talks</a:t>
            </a:r>
          </a:p>
          <a:p>
            <a:pPr lvl="1"/>
            <a:r>
              <a:rPr lang="en-US" sz="2400" dirty="0" smtClean="0"/>
              <a:t>50 kbps sent from SF to NY</a:t>
            </a:r>
          </a:p>
          <a:p>
            <a:r>
              <a:rPr lang="en-US" sz="2400" dirty="0" smtClean="0"/>
              <a:t>50% of time User B talks</a:t>
            </a:r>
          </a:p>
          <a:p>
            <a:pPr lvl="1"/>
            <a:r>
              <a:rPr lang="en-US" sz="2400" dirty="0" smtClean="0"/>
              <a:t>50 kbps sent from NY to SF</a:t>
            </a:r>
          </a:p>
          <a:p>
            <a:r>
              <a:rPr lang="en-US" sz="2400" dirty="0" smtClean="0"/>
              <a:t>Average this out for N concurrent calls</a:t>
            </a:r>
          </a:p>
          <a:p>
            <a:pPr lvl="1"/>
            <a:r>
              <a:rPr lang="en-US" sz="2400" dirty="0" smtClean="0"/>
              <a:t>Total BW SF to NY = N X 25 kbps</a:t>
            </a:r>
          </a:p>
          <a:p>
            <a:pPr lvl="1"/>
            <a:r>
              <a:rPr lang="en-US" sz="2400" dirty="0" smtClean="0"/>
              <a:t>Total BW NY to SF = N X 25 kbps</a:t>
            </a:r>
          </a:p>
          <a:p>
            <a:pPr lvl="1"/>
            <a:endParaRPr lang="en-US" sz="2400" dirty="0" smtClean="0"/>
          </a:p>
          <a:p>
            <a:endParaRPr lang="en-US" sz="2400" dirty="0"/>
          </a:p>
        </p:txBody>
      </p:sp>
      <p:graphicFrame>
        <p:nvGraphicFramePr>
          <p:cNvPr id="129027" name="Object 3"/>
          <p:cNvGraphicFramePr>
            <a:graphicFrameLocks noChangeAspect="1"/>
          </p:cNvGraphicFramePr>
          <p:nvPr/>
        </p:nvGraphicFramePr>
        <p:xfrm>
          <a:off x="1146175" y="1524000"/>
          <a:ext cx="1216025" cy="762000"/>
        </p:xfrm>
        <a:graphic>
          <a:graphicData uri="http://schemas.openxmlformats.org/presentationml/2006/ole">
            <p:oleObj spid="_x0000_s125955" name="Visio" r:id="rId4" imgW="1669657" imgH="1046688" progId="Visio.Drawing.11">
              <p:embed/>
            </p:oleObj>
          </a:graphicData>
        </a:graphic>
      </p:graphicFrame>
      <p:graphicFrame>
        <p:nvGraphicFramePr>
          <p:cNvPr id="6" name="Object 7"/>
          <p:cNvGraphicFramePr>
            <a:graphicFrameLocks noChangeAspect="1"/>
          </p:cNvGraphicFramePr>
          <p:nvPr/>
        </p:nvGraphicFramePr>
        <p:xfrm>
          <a:off x="1407956" y="1981200"/>
          <a:ext cx="576419" cy="465138"/>
        </p:xfrm>
        <a:graphic>
          <a:graphicData uri="http://schemas.openxmlformats.org/presentationml/2006/ole">
            <p:oleObj spid="_x0000_s125954" name="Visio" r:id="rId5" imgW="829703" imgH="670594" progId="Visio.Drawing.11">
              <p:embed/>
            </p:oleObj>
          </a:graphicData>
        </a:graphic>
      </p:graphicFrame>
      <p:graphicFrame>
        <p:nvGraphicFramePr>
          <p:cNvPr id="129030" name="Object 6"/>
          <p:cNvGraphicFramePr>
            <a:graphicFrameLocks noChangeAspect="1"/>
          </p:cNvGraphicFramePr>
          <p:nvPr/>
        </p:nvGraphicFramePr>
        <p:xfrm>
          <a:off x="7165975" y="1524000"/>
          <a:ext cx="1216025" cy="762000"/>
        </p:xfrm>
        <a:graphic>
          <a:graphicData uri="http://schemas.openxmlformats.org/presentationml/2006/ole">
            <p:oleObj spid="_x0000_s125957" name="Visio" r:id="rId6" imgW="1669657" imgH="1046688" progId="Visio.Drawing.11">
              <p:embed/>
            </p:oleObj>
          </a:graphicData>
        </a:graphic>
      </p:graphicFrame>
      <p:sp>
        <p:nvSpPr>
          <p:cNvPr id="15" name="Rectangle 14"/>
          <p:cNvSpPr/>
          <p:nvPr/>
        </p:nvSpPr>
        <p:spPr bwMode="auto">
          <a:xfrm>
            <a:off x="2746375" y="1676400"/>
            <a:ext cx="3886200" cy="457200"/>
          </a:xfrm>
          <a:prstGeom prst="rect">
            <a:avLst/>
          </a:prstGeom>
          <a:ln cmpd="sng">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Flowchart: Connector 12"/>
          <p:cNvSpPr/>
          <p:nvPr/>
        </p:nvSpPr>
        <p:spPr bwMode="auto">
          <a:xfrm>
            <a:off x="2670175" y="1676400"/>
            <a:ext cx="152400" cy="457200"/>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 name="Straight Arrow Connector 4"/>
          <p:cNvCxnSpPr/>
          <p:nvPr/>
        </p:nvCxnSpPr>
        <p:spPr>
          <a:xfrm>
            <a:off x="2362200" y="1905000"/>
            <a:ext cx="4724400" cy="794"/>
          </a:xfrm>
          <a:prstGeom prst="straightConnector1">
            <a:avLst/>
          </a:prstGeom>
          <a:ln w="57150">
            <a:solidFill>
              <a:srgbClr val="F6AE1E"/>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9029" name="Object 5"/>
          <p:cNvGraphicFramePr>
            <a:graphicFrameLocks noChangeAspect="1"/>
          </p:cNvGraphicFramePr>
          <p:nvPr/>
        </p:nvGraphicFramePr>
        <p:xfrm>
          <a:off x="7427913" y="1981200"/>
          <a:ext cx="576262" cy="465138"/>
        </p:xfrm>
        <a:graphic>
          <a:graphicData uri="http://schemas.openxmlformats.org/presentationml/2006/ole">
            <p:oleObj spid="_x0000_s125956" name="Visio" r:id="rId7" imgW="829703" imgH="670594" progId="Visio.Drawing.11">
              <p:embed/>
            </p:oleObj>
          </a:graphicData>
        </a:graphic>
      </p:graphicFrame>
      <p:sp>
        <p:nvSpPr>
          <p:cNvPr id="18" name="TextBox 17"/>
          <p:cNvSpPr txBox="1"/>
          <p:nvPr/>
        </p:nvSpPr>
        <p:spPr>
          <a:xfrm>
            <a:off x="8382000" y="1676400"/>
            <a:ext cx="505267" cy="369332"/>
          </a:xfrm>
          <a:prstGeom prst="rect">
            <a:avLst/>
          </a:prstGeom>
          <a:noFill/>
        </p:spPr>
        <p:txBody>
          <a:bodyPr wrap="none" rtlCol="0">
            <a:spAutoFit/>
          </a:bodyPr>
          <a:lstStyle/>
          <a:p>
            <a:r>
              <a:rPr lang="en-US" dirty="0" smtClean="0"/>
              <a:t>NY</a:t>
            </a:r>
          </a:p>
        </p:txBody>
      </p:sp>
      <p:sp>
        <p:nvSpPr>
          <p:cNvPr id="19" name="TextBox 18"/>
          <p:cNvSpPr txBox="1"/>
          <p:nvPr/>
        </p:nvSpPr>
        <p:spPr>
          <a:xfrm>
            <a:off x="7315200" y="2438400"/>
            <a:ext cx="1125629" cy="461665"/>
          </a:xfrm>
          <a:prstGeom prst="rect">
            <a:avLst/>
          </a:prstGeom>
          <a:noFill/>
        </p:spPr>
        <p:txBody>
          <a:bodyPr wrap="none" rtlCol="0">
            <a:spAutoFit/>
          </a:bodyPr>
          <a:lstStyle/>
          <a:p>
            <a:r>
              <a:rPr lang="en-US" dirty="0" smtClean="0">
                <a:solidFill>
                  <a:schemeClr val="tx1"/>
                </a:solidFill>
              </a:rPr>
              <a:t>User B</a:t>
            </a:r>
          </a:p>
        </p:txBody>
      </p:sp>
      <p:sp>
        <p:nvSpPr>
          <p:cNvPr id="20" name="TextBox 19"/>
          <p:cNvSpPr txBox="1"/>
          <p:nvPr/>
        </p:nvSpPr>
        <p:spPr>
          <a:xfrm>
            <a:off x="1295400" y="2438400"/>
            <a:ext cx="1108637" cy="461665"/>
          </a:xfrm>
          <a:prstGeom prst="rect">
            <a:avLst/>
          </a:prstGeom>
          <a:noFill/>
        </p:spPr>
        <p:txBody>
          <a:bodyPr wrap="none" rtlCol="0">
            <a:spAutoFit/>
          </a:bodyPr>
          <a:lstStyle/>
          <a:p>
            <a:r>
              <a:rPr lang="en-US" dirty="0" smtClean="0">
                <a:solidFill>
                  <a:schemeClr val="tx1"/>
                </a:solidFill>
              </a:rPr>
              <a:t>User A</a:t>
            </a:r>
          </a:p>
        </p:txBody>
      </p:sp>
      <p:sp>
        <p:nvSpPr>
          <p:cNvPr id="21" name="TextBox 20"/>
          <p:cNvSpPr txBox="1"/>
          <p:nvPr/>
        </p:nvSpPr>
        <p:spPr>
          <a:xfrm>
            <a:off x="685800" y="1676400"/>
            <a:ext cx="577402" cy="461665"/>
          </a:xfrm>
          <a:prstGeom prst="rect">
            <a:avLst/>
          </a:prstGeom>
          <a:noFill/>
        </p:spPr>
        <p:txBody>
          <a:bodyPr wrap="none" rtlCol="0">
            <a:spAutoFit/>
          </a:bodyPr>
          <a:lstStyle/>
          <a:p>
            <a:r>
              <a:rPr lang="en-US" dirty="0" smtClean="0">
                <a:solidFill>
                  <a:schemeClr val="tx1"/>
                </a:solidFill>
              </a:rPr>
              <a:t>SF</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規劃階段性部署</a:t>
            </a:r>
            <a:endParaRPr lang="en-US" dirty="0"/>
          </a:p>
        </p:txBody>
      </p:sp>
      <p:graphicFrame>
        <p:nvGraphicFramePr>
          <p:cNvPr id="4" name="Table 3"/>
          <p:cNvGraphicFramePr>
            <a:graphicFrameLocks noGrp="1"/>
          </p:cNvGraphicFramePr>
          <p:nvPr/>
        </p:nvGraphicFramePr>
        <p:xfrm>
          <a:off x="381000" y="1974370"/>
          <a:ext cx="3200400" cy="824221"/>
        </p:xfrm>
        <a:graphic>
          <a:graphicData uri="http://schemas.openxmlformats.org/drawingml/2006/table">
            <a:tbl>
              <a:tblPr firstRow="1" bandRow="1">
                <a:tableStyleId>{5C22544A-7EE6-4342-B048-85BDC9FD1C3A}</a:tableStyleId>
              </a:tblPr>
              <a:tblGrid>
                <a:gridCol w="2182090"/>
                <a:gridCol w="1018310"/>
              </a:tblGrid>
              <a:tr h="261077">
                <a:tc gridSpan="2">
                  <a:txBody>
                    <a:bodyPr/>
                    <a:lstStyle/>
                    <a:p>
                      <a:r>
                        <a:rPr lang="en-US" sz="1200" dirty="0" smtClean="0">
                          <a:effectLst>
                            <a:outerShdw blurRad="38100" dist="38100" dir="2700000" algn="tl">
                              <a:srgbClr val="000000">
                                <a:alpha val="43137"/>
                              </a:srgbClr>
                            </a:outerShdw>
                          </a:effectLst>
                        </a:rPr>
                        <a:t>Use Population</a:t>
                      </a:r>
                      <a:endParaRPr lang="en-US" sz="1200" dirty="0"/>
                    </a:p>
                  </a:txBody>
                  <a:tcPr/>
                </a:tc>
                <a:tc hMerge="1">
                  <a:txBody>
                    <a:bodyPr/>
                    <a:lstStyle/>
                    <a:p>
                      <a:endParaRPr lang="en-US" dirty="0"/>
                    </a:p>
                  </a:txBody>
                  <a:tcPr/>
                </a:tc>
              </a:tr>
              <a:tr h="261077">
                <a:tc>
                  <a:txBody>
                    <a:bodyPr/>
                    <a:lstStyle/>
                    <a:p>
                      <a:r>
                        <a:rPr lang="en-US" sz="1200" dirty="0" smtClean="0"/>
                        <a:t>SF Office</a:t>
                      </a:r>
                      <a:r>
                        <a:rPr lang="en-US" sz="1200" baseline="0" dirty="0" smtClean="0"/>
                        <a:t> (OCS Pool)</a:t>
                      </a:r>
                      <a:endParaRPr lang="en-US" sz="1200" dirty="0"/>
                    </a:p>
                  </a:txBody>
                  <a:tcPr/>
                </a:tc>
                <a:tc>
                  <a:txBody>
                    <a:bodyPr/>
                    <a:lstStyle/>
                    <a:p>
                      <a:pPr algn="ctr"/>
                      <a:r>
                        <a:rPr lang="en-US" sz="1200" dirty="0" smtClean="0"/>
                        <a:t>750</a:t>
                      </a:r>
                      <a:endParaRPr lang="en-US" sz="1200" dirty="0"/>
                    </a:p>
                  </a:txBody>
                  <a:tcPr/>
                </a:tc>
              </a:tr>
              <a:tr h="275581">
                <a:tc>
                  <a:txBody>
                    <a:bodyPr/>
                    <a:lstStyle/>
                    <a:p>
                      <a:r>
                        <a:rPr lang="en-US" sz="1200" dirty="0" smtClean="0"/>
                        <a:t>NY Office (WAN</a:t>
                      </a:r>
                      <a:r>
                        <a:rPr lang="en-US" sz="1200" baseline="0" dirty="0" smtClean="0"/>
                        <a:t> link)</a:t>
                      </a:r>
                      <a:endParaRPr lang="en-US" sz="1200" dirty="0"/>
                    </a:p>
                  </a:txBody>
                  <a:tcPr/>
                </a:tc>
                <a:tc>
                  <a:txBody>
                    <a:bodyPr/>
                    <a:lstStyle/>
                    <a:p>
                      <a:pPr algn="ctr"/>
                      <a:r>
                        <a:rPr lang="en-US" sz="1200" dirty="0" smtClean="0"/>
                        <a:t>250</a:t>
                      </a:r>
                      <a:endParaRPr lang="en-US" sz="1200" dirty="0"/>
                    </a:p>
                  </a:txBody>
                  <a:tcPr/>
                </a:tc>
              </a:tr>
            </a:tbl>
          </a:graphicData>
        </a:graphic>
      </p:graphicFrame>
      <p:graphicFrame>
        <p:nvGraphicFramePr>
          <p:cNvPr id="5" name="Table 4"/>
          <p:cNvGraphicFramePr>
            <a:graphicFrameLocks noGrp="1"/>
          </p:cNvGraphicFramePr>
          <p:nvPr/>
        </p:nvGraphicFramePr>
        <p:xfrm>
          <a:off x="381000" y="3251931"/>
          <a:ext cx="3200400" cy="1188302"/>
        </p:xfrm>
        <a:graphic>
          <a:graphicData uri="http://schemas.openxmlformats.org/drawingml/2006/table">
            <a:tbl>
              <a:tblPr firstRow="1" bandRow="1">
                <a:tableStyleId>{5C22544A-7EE6-4342-B048-85BDC9FD1C3A}</a:tableStyleId>
              </a:tblPr>
              <a:tblGrid>
                <a:gridCol w="2182090"/>
                <a:gridCol w="1018310"/>
              </a:tblGrid>
              <a:tr h="338077">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User Model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440969">
                <a:tc>
                  <a:txBody>
                    <a:bodyPr/>
                    <a:lstStyle/>
                    <a:p>
                      <a:r>
                        <a:rPr lang="en-US" sz="1200" dirty="0" smtClean="0"/>
                        <a:t>Answered</a:t>
                      </a:r>
                      <a:r>
                        <a:rPr lang="en-US" sz="1200" baseline="0" dirty="0" smtClean="0"/>
                        <a:t> Calls: Total Calls</a:t>
                      </a:r>
                      <a:endParaRPr lang="en-US" sz="1200" dirty="0"/>
                    </a:p>
                  </a:txBody>
                  <a:tcPr/>
                </a:tc>
                <a:tc>
                  <a:txBody>
                    <a:bodyPr/>
                    <a:lstStyle/>
                    <a:p>
                      <a:pPr algn="ctr"/>
                      <a:r>
                        <a:rPr lang="en-US" sz="1200" dirty="0" smtClean="0"/>
                        <a:t>0.9</a:t>
                      </a:r>
                      <a:endParaRPr lang="en-US" sz="1200" dirty="0"/>
                    </a:p>
                  </a:txBody>
                  <a:tcPr/>
                </a:tc>
              </a:tr>
              <a:tr h="409256">
                <a:tc>
                  <a:txBody>
                    <a:bodyPr/>
                    <a:lstStyle/>
                    <a:p>
                      <a:r>
                        <a:rPr lang="en-US" sz="1200" dirty="0" smtClean="0"/>
                        <a:t>Audio: Audio</a:t>
                      </a:r>
                      <a:r>
                        <a:rPr lang="en-US" sz="1200" baseline="0" dirty="0" smtClean="0"/>
                        <a:t> + Video Calls</a:t>
                      </a:r>
                      <a:endParaRPr lang="en-US" sz="1200" dirty="0"/>
                    </a:p>
                  </a:txBody>
                  <a:tcPr/>
                </a:tc>
                <a:tc>
                  <a:txBody>
                    <a:bodyPr/>
                    <a:lstStyle/>
                    <a:p>
                      <a:pPr algn="ctr"/>
                      <a:r>
                        <a:rPr lang="en-US" sz="1200" dirty="0" smtClean="0"/>
                        <a:t>0.75</a:t>
                      </a:r>
                      <a:endParaRPr lang="en-US" sz="1200" dirty="0"/>
                    </a:p>
                  </a:txBody>
                  <a:tcPr/>
                </a:tc>
              </a:tr>
            </a:tbl>
          </a:graphicData>
        </a:graphic>
      </p:graphicFrame>
      <p:graphicFrame>
        <p:nvGraphicFramePr>
          <p:cNvPr id="6" name="Table 5"/>
          <p:cNvGraphicFramePr>
            <a:graphicFrameLocks noGrp="1"/>
          </p:cNvGraphicFramePr>
          <p:nvPr/>
        </p:nvGraphicFramePr>
        <p:xfrm>
          <a:off x="391632" y="4645052"/>
          <a:ext cx="3200400" cy="1460058"/>
        </p:xfrm>
        <a:graphic>
          <a:graphicData uri="http://schemas.openxmlformats.org/drawingml/2006/table">
            <a:tbl>
              <a:tblPr firstRow="1" bandRow="1">
                <a:tableStyleId>{5C22544A-7EE6-4342-B048-85BDC9FD1C3A}</a:tableStyleId>
              </a:tblPr>
              <a:tblGrid>
                <a:gridCol w="2182090"/>
                <a:gridCol w="1018310"/>
              </a:tblGrid>
              <a:tr h="234673">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Conference Model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234673">
                <a:tc>
                  <a:txBody>
                    <a:bodyPr/>
                    <a:lstStyle/>
                    <a:p>
                      <a:r>
                        <a:rPr lang="en-US" sz="1200" dirty="0" smtClean="0"/>
                        <a:t>Peak</a:t>
                      </a:r>
                      <a:r>
                        <a:rPr lang="en-US" sz="1200" baseline="0" dirty="0" smtClean="0"/>
                        <a:t> </a:t>
                      </a:r>
                      <a:r>
                        <a:rPr lang="en-US" sz="1200" dirty="0" smtClean="0"/>
                        <a:t>Concurrent</a:t>
                      </a:r>
                      <a:r>
                        <a:rPr lang="en-US" sz="1200" baseline="0" dirty="0" smtClean="0"/>
                        <a:t> Conference  Users</a:t>
                      </a:r>
                      <a:endParaRPr lang="en-US" sz="1200" dirty="0"/>
                    </a:p>
                  </a:txBody>
                  <a:tcPr/>
                </a:tc>
                <a:tc>
                  <a:txBody>
                    <a:bodyPr/>
                    <a:lstStyle/>
                    <a:p>
                      <a:pPr algn="ctr"/>
                      <a:r>
                        <a:rPr lang="en-US" sz="1200" dirty="0" smtClean="0"/>
                        <a:t>50</a:t>
                      </a:r>
                    </a:p>
                  </a:txBody>
                  <a:tcPr/>
                </a:tc>
              </a:tr>
              <a:tr h="365759">
                <a:tc>
                  <a:txBody>
                    <a:bodyPr/>
                    <a:lstStyle/>
                    <a:p>
                      <a:r>
                        <a:rPr lang="en-US" sz="1200" dirty="0" smtClean="0"/>
                        <a:t>Avg.</a:t>
                      </a:r>
                      <a:r>
                        <a:rPr lang="en-US" sz="1200" baseline="0" dirty="0" smtClean="0"/>
                        <a:t> Meeting Size</a:t>
                      </a:r>
                      <a:endParaRPr lang="en-US" sz="1200" dirty="0"/>
                    </a:p>
                  </a:txBody>
                  <a:tcPr/>
                </a:tc>
                <a:tc>
                  <a:txBody>
                    <a:bodyPr/>
                    <a:lstStyle/>
                    <a:p>
                      <a:pPr algn="ctr"/>
                      <a:r>
                        <a:rPr lang="en-US" sz="1200" dirty="0" smtClean="0"/>
                        <a:t>8</a:t>
                      </a:r>
                      <a:endParaRPr lang="en-US" sz="1200" dirty="0"/>
                    </a:p>
                  </a:txBody>
                  <a:tcPr/>
                </a:tc>
              </a:tr>
              <a:tr h="362779">
                <a:tc>
                  <a:txBody>
                    <a:bodyPr/>
                    <a:lstStyle/>
                    <a:p>
                      <a:r>
                        <a:rPr lang="en-US" sz="1200" dirty="0" smtClean="0"/>
                        <a:t>Audio</a:t>
                      </a:r>
                      <a:r>
                        <a:rPr lang="en-US" sz="1200" baseline="0" dirty="0" smtClean="0"/>
                        <a:t> : Audio + Video </a:t>
                      </a:r>
                      <a:r>
                        <a:rPr lang="en-US" sz="1200" baseline="0" dirty="0" err="1" smtClean="0"/>
                        <a:t>Confs</a:t>
                      </a:r>
                      <a:endParaRPr lang="en-US" sz="1200" dirty="0"/>
                    </a:p>
                  </a:txBody>
                  <a:tcPr/>
                </a:tc>
                <a:tc>
                  <a:txBody>
                    <a:bodyPr/>
                    <a:lstStyle/>
                    <a:p>
                      <a:pPr algn="ctr"/>
                      <a:r>
                        <a:rPr lang="en-US" sz="1200" dirty="0" smtClean="0"/>
                        <a:t>0.5</a:t>
                      </a:r>
                      <a:endParaRPr lang="en-US" sz="1200" dirty="0"/>
                    </a:p>
                  </a:txBody>
                  <a:tcPr/>
                </a:tc>
              </a:tr>
            </a:tbl>
          </a:graphicData>
        </a:graphic>
      </p:graphicFrame>
      <p:graphicFrame>
        <p:nvGraphicFramePr>
          <p:cNvPr id="7" name="Table 6"/>
          <p:cNvGraphicFramePr>
            <a:graphicFrameLocks noGrp="1"/>
          </p:cNvGraphicFramePr>
          <p:nvPr/>
        </p:nvGraphicFramePr>
        <p:xfrm>
          <a:off x="3886200" y="2000856"/>
          <a:ext cx="4953000" cy="1528858"/>
        </p:xfrm>
        <a:graphic>
          <a:graphicData uri="http://schemas.openxmlformats.org/drawingml/2006/table">
            <a:tbl>
              <a:tblPr firstRow="1" bandRow="1">
                <a:tableStyleId>{5C22544A-7EE6-4342-B048-85BDC9FD1C3A}</a:tableStyleId>
              </a:tblPr>
              <a:tblGrid>
                <a:gridCol w="2667000"/>
                <a:gridCol w="2286000"/>
              </a:tblGrid>
              <a:tr h="271890">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Bandwidth Requirements (BHCA) – 2 Party Calls</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271890">
                <a:tc>
                  <a:txBody>
                    <a:bodyPr/>
                    <a:lstStyle/>
                    <a:p>
                      <a:r>
                        <a:rPr lang="en-US" sz="1200" dirty="0" smtClean="0"/>
                        <a:t>BHCA SF-NY</a:t>
                      </a:r>
                      <a:endParaRPr lang="en-US" sz="1200" dirty="0"/>
                    </a:p>
                  </a:txBody>
                  <a:tcPr/>
                </a:tc>
                <a:tc>
                  <a:txBody>
                    <a:bodyPr/>
                    <a:lstStyle/>
                    <a:p>
                      <a:pPr algn="ctr"/>
                      <a:r>
                        <a:rPr lang="en-US" sz="1200" dirty="0" smtClean="0"/>
                        <a:t>25</a:t>
                      </a:r>
                      <a:endParaRPr lang="en-US" sz="1200" dirty="0"/>
                    </a:p>
                  </a:txBody>
                  <a:tcPr/>
                </a:tc>
              </a:tr>
              <a:tr h="328524">
                <a:tc>
                  <a:txBody>
                    <a:bodyPr/>
                    <a:lstStyle/>
                    <a:p>
                      <a:r>
                        <a:rPr lang="en-US" sz="1200" dirty="0" smtClean="0"/>
                        <a:t>Calls Answered</a:t>
                      </a:r>
                      <a:endParaRPr lang="en-US" sz="1200" dirty="0"/>
                    </a:p>
                  </a:txBody>
                  <a:tcPr/>
                </a:tc>
                <a:tc>
                  <a:txBody>
                    <a:bodyPr/>
                    <a:lstStyle/>
                    <a:p>
                      <a:pPr algn="ctr"/>
                      <a:r>
                        <a:rPr lang="en-US" sz="1200" dirty="0" smtClean="0"/>
                        <a:t>22.5</a:t>
                      </a:r>
                      <a:endParaRPr lang="en-US" sz="1200" dirty="0"/>
                    </a:p>
                  </a:txBody>
                  <a:tcPr/>
                </a:tc>
              </a:tr>
              <a:tr h="325847">
                <a:tc>
                  <a:txBody>
                    <a:bodyPr/>
                    <a:lstStyle/>
                    <a:p>
                      <a:r>
                        <a:rPr lang="en-US" sz="1200" dirty="0" smtClean="0"/>
                        <a:t>Audio (Mbps in each direction)</a:t>
                      </a:r>
                      <a:endParaRPr lang="en-US" sz="1200" dirty="0"/>
                    </a:p>
                  </a:txBody>
                  <a:tcPr/>
                </a:tc>
                <a:tc>
                  <a:txBody>
                    <a:bodyPr/>
                    <a:lstStyle/>
                    <a:p>
                      <a:pPr algn="ctr"/>
                      <a:r>
                        <a:rPr lang="en-US" sz="1200" dirty="0" smtClean="0"/>
                        <a:t>0.55</a:t>
                      </a:r>
                      <a:endParaRPr lang="en-US" sz="1200" dirty="0"/>
                    </a:p>
                  </a:txBody>
                  <a:tcPr/>
                </a:tc>
              </a:tr>
              <a:tr h="325847">
                <a:tc>
                  <a:txBody>
                    <a:bodyPr/>
                    <a:lstStyle/>
                    <a:p>
                      <a:r>
                        <a:rPr lang="en-US" sz="1200" dirty="0" smtClean="0"/>
                        <a:t>Video BW (Mbps in each direction)</a:t>
                      </a:r>
                      <a:endParaRPr lang="en-US" sz="1200" dirty="0"/>
                    </a:p>
                  </a:txBody>
                  <a:tcPr/>
                </a:tc>
                <a:tc>
                  <a:txBody>
                    <a:bodyPr/>
                    <a:lstStyle/>
                    <a:p>
                      <a:pPr algn="ctr"/>
                      <a:r>
                        <a:rPr lang="en-US" sz="1200" dirty="0" smtClean="0"/>
                        <a:t>1.37</a:t>
                      </a:r>
                      <a:endParaRPr lang="en-US" sz="1200" dirty="0"/>
                    </a:p>
                  </a:txBody>
                  <a:tcPr/>
                </a:tc>
              </a:tr>
            </a:tbl>
          </a:graphicData>
        </a:graphic>
      </p:graphicFrame>
      <p:graphicFrame>
        <p:nvGraphicFramePr>
          <p:cNvPr id="8" name="Table 7"/>
          <p:cNvGraphicFramePr>
            <a:graphicFrameLocks noGrp="1"/>
          </p:cNvGraphicFramePr>
          <p:nvPr/>
        </p:nvGraphicFramePr>
        <p:xfrm>
          <a:off x="3886200" y="3621809"/>
          <a:ext cx="4952999" cy="1513157"/>
        </p:xfrm>
        <a:graphic>
          <a:graphicData uri="http://schemas.openxmlformats.org/drawingml/2006/table">
            <a:tbl>
              <a:tblPr firstRow="1" bandRow="1">
                <a:tableStyleId>{5C22544A-7EE6-4342-B048-85BDC9FD1C3A}</a:tableStyleId>
              </a:tblPr>
              <a:tblGrid>
                <a:gridCol w="2676146"/>
                <a:gridCol w="2276853"/>
              </a:tblGrid>
              <a:tr h="250278">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Bandwidth Requirements – Conferencing</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335280">
                <a:tc>
                  <a:txBody>
                    <a:bodyPr/>
                    <a:lstStyle/>
                    <a:p>
                      <a:r>
                        <a:rPr lang="en-US" sz="1200" dirty="0" smtClean="0"/>
                        <a:t>Conference  Audio SF -&gt; NY (Mbps)</a:t>
                      </a:r>
                      <a:endParaRPr lang="en-US" sz="1200" dirty="0"/>
                    </a:p>
                  </a:txBody>
                  <a:tcPr/>
                </a:tc>
                <a:tc>
                  <a:txBody>
                    <a:bodyPr/>
                    <a:lstStyle/>
                    <a:p>
                      <a:pPr algn="ctr"/>
                      <a:r>
                        <a:rPr lang="en-US" sz="1200" dirty="0" smtClean="0"/>
                        <a:t>0.49</a:t>
                      </a:r>
                      <a:endParaRPr lang="en-US" sz="1200" dirty="0"/>
                    </a:p>
                  </a:txBody>
                  <a:tcPr/>
                </a:tc>
              </a:tr>
              <a:tr h="30480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Conference  Audio NY -&gt; SF (Mbps)</a:t>
                      </a:r>
                    </a:p>
                  </a:txBody>
                  <a:tcPr/>
                </a:tc>
                <a:tc>
                  <a:txBody>
                    <a:bodyPr/>
                    <a:lstStyle/>
                    <a:p>
                      <a:pPr algn="ctr"/>
                      <a:r>
                        <a:rPr lang="en-US" sz="1200" dirty="0" smtClean="0"/>
                        <a:t>0.60</a:t>
                      </a:r>
                      <a:endParaRPr lang="en-US" sz="1200" dirty="0"/>
                    </a:p>
                  </a:txBody>
                  <a:tcPr/>
                </a:tc>
              </a:tr>
              <a:tr h="304800">
                <a:tc>
                  <a:txBody>
                    <a:bodyPr/>
                    <a:lstStyle/>
                    <a:p>
                      <a:r>
                        <a:rPr lang="en-US" sz="1200" dirty="0" smtClean="0"/>
                        <a:t>Conference Video SF-&gt; NY (Mbps)</a:t>
                      </a:r>
                      <a:endParaRPr lang="en-US" sz="1200" dirty="0"/>
                    </a:p>
                  </a:txBody>
                  <a:tcPr/>
                </a:tc>
                <a:tc>
                  <a:txBody>
                    <a:bodyPr/>
                    <a:lstStyle/>
                    <a:p>
                      <a:pPr algn="ctr"/>
                      <a:r>
                        <a:rPr lang="en-US" sz="1200" dirty="0" smtClean="0"/>
                        <a:t>1.53</a:t>
                      </a:r>
                      <a:endParaRPr lang="en-US" sz="1200" dirty="0"/>
                    </a:p>
                  </a:txBody>
                  <a:tcPr/>
                </a:tc>
              </a:tr>
              <a:tr h="29395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200" dirty="0" smtClean="0"/>
                        <a:t>Conference Video NY</a:t>
                      </a:r>
                      <a:r>
                        <a:rPr lang="en-US" sz="1200" baseline="0" dirty="0" smtClean="0"/>
                        <a:t> </a:t>
                      </a:r>
                      <a:r>
                        <a:rPr lang="en-US" sz="1200" dirty="0" smtClean="0"/>
                        <a:t>-&gt; SF (Mbps)</a:t>
                      </a:r>
                    </a:p>
                  </a:txBody>
                  <a:tcPr/>
                </a:tc>
                <a:tc>
                  <a:txBody>
                    <a:bodyPr/>
                    <a:lstStyle/>
                    <a:p>
                      <a:pPr algn="ctr"/>
                      <a:r>
                        <a:rPr lang="en-US" sz="1200" dirty="0" smtClean="0"/>
                        <a:t>0.38</a:t>
                      </a:r>
                      <a:endParaRPr lang="en-US" sz="1200" dirty="0"/>
                    </a:p>
                  </a:txBody>
                  <a:tcPr/>
                </a:tc>
              </a:tr>
            </a:tbl>
          </a:graphicData>
        </a:graphic>
      </p:graphicFrame>
      <p:graphicFrame>
        <p:nvGraphicFramePr>
          <p:cNvPr id="9" name="Table 8"/>
          <p:cNvGraphicFramePr>
            <a:graphicFrameLocks noGrp="1"/>
          </p:cNvGraphicFramePr>
          <p:nvPr/>
        </p:nvGraphicFramePr>
        <p:xfrm>
          <a:off x="3907465" y="5240525"/>
          <a:ext cx="4952999" cy="979918"/>
        </p:xfrm>
        <a:graphic>
          <a:graphicData uri="http://schemas.openxmlformats.org/drawingml/2006/table">
            <a:tbl>
              <a:tblPr firstRow="1" bandRow="1">
                <a:tableStyleId>{5C22544A-7EE6-4342-B048-85BDC9FD1C3A}</a:tableStyleId>
              </a:tblPr>
              <a:tblGrid>
                <a:gridCol w="2676146"/>
                <a:gridCol w="2276853"/>
              </a:tblGrid>
              <a:tr h="304800">
                <a:tc gridSpan="2">
                  <a:txBody>
                    <a:bodyPr/>
                    <a:lstStyle/>
                    <a:p>
                      <a:r>
                        <a:rPr lang="en-US" sz="1200" b="1" kern="1200" dirty="0" smtClean="0">
                          <a:solidFill>
                            <a:schemeClr val="lt1"/>
                          </a:solidFill>
                          <a:effectLst>
                            <a:outerShdw blurRad="38100" dist="38100" dir="2700000" algn="tl">
                              <a:srgbClr val="000000">
                                <a:alpha val="43137"/>
                              </a:srgbClr>
                            </a:outerShdw>
                          </a:effectLst>
                          <a:latin typeface="+mn-lt"/>
                          <a:ea typeface="+mn-ea"/>
                          <a:cs typeface="+mn-cs"/>
                        </a:rPr>
                        <a:t>Peak Bandwidth Requirements –Total</a:t>
                      </a:r>
                      <a:endParaRPr lang="en-US" sz="1200" b="1" kern="1200" dirty="0">
                        <a:solidFill>
                          <a:schemeClr val="lt1"/>
                        </a:solidFill>
                        <a:effectLst>
                          <a:outerShdw blurRad="38100" dist="38100" dir="2700000" algn="tl">
                            <a:srgbClr val="000000">
                              <a:alpha val="43137"/>
                            </a:srgbClr>
                          </a:outerShdw>
                        </a:effectLst>
                        <a:latin typeface="+mn-lt"/>
                        <a:ea typeface="+mn-ea"/>
                        <a:cs typeface="+mn-cs"/>
                      </a:endParaRPr>
                    </a:p>
                  </a:txBody>
                  <a:tcPr/>
                </a:tc>
                <a:tc hMerge="1">
                  <a:txBody>
                    <a:bodyPr/>
                    <a:lstStyle/>
                    <a:p>
                      <a:endParaRPr lang="en-US" dirty="0"/>
                    </a:p>
                  </a:txBody>
                  <a:tcPr/>
                </a:tc>
              </a:tr>
              <a:tr h="304800">
                <a:tc>
                  <a:txBody>
                    <a:bodyPr/>
                    <a:lstStyle/>
                    <a:p>
                      <a:r>
                        <a:rPr lang="en-US" sz="1400" b="1" baseline="0" dirty="0" smtClean="0"/>
                        <a:t>Total SF -&gt; NY (Mbps)</a:t>
                      </a:r>
                      <a:endParaRPr lang="en-US" sz="1400" b="1" dirty="0"/>
                    </a:p>
                  </a:txBody>
                  <a:tcPr/>
                </a:tc>
                <a:tc>
                  <a:txBody>
                    <a:bodyPr/>
                    <a:lstStyle/>
                    <a:p>
                      <a:pPr algn="ctr"/>
                      <a:r>
                        <a:rPr lang="en-US" sz="1400" b="1" dirty="0" smtClean="0"/>
                        <a:t>3.94</a:t>
                      </a:r>
                      <a:endParaRPr lang="en-US" sz="1400" b="1" dirty="0"/>
                    </a:p>
                  </a:txBody>
                  <a:tcPr/>
                </a:tc>
              </a:tr>
              <a:tr h="370318">
                <a:tc>
                  <a:txBody>
                    <a:bodyPr/>
                    <a:lstStyle/>
                    <a:p>
                      <a:r>
                        <a:rPr lang="en-US" sz="1400" b="1" dirty="0" smtClean="0"/>
                        <a:t>Total NY -&gt; SF (Mbps)</a:t>
                      </a:r>
                      <a:endParaRPr lang="en-US" sz="1400" b="1" dirty="0"/>
                    </a:p>
                  </a:txBody>
                  <a:tcPr/>
                </a:tc>
                <a:tc>
                  <a:txBody>
                    <a:bodyPr/>
                    <a:lstStyle/>
                    <a:p>
                      <a:pPr algn="ctr"/>
                      <a:r>
                        <a:rPr lang="en-US" sz="1400" b="1" dirty="0" smtClean="0"/>
                        <a:t>2.36</a:t>
                      </a:r>
                      <a:endParaRPr lang="en-US" sz="1400" b="1" dirty="0"/>
                    </a:p>
                  </a:txBody>
                  <a:tcPr/>
                </a:tc>
              </a:tr>
            </a:tbl>
          </a:graphicData>
        </a:graphic>
      </p:graphicFrame>
      <p:sp>
        <p:nvSpPr>
          <p:cNvPr id="11" name="TextBox 10"/>
          <p:cNvSpPr txBox="1"/>
          <p:nvPr/>
        </p:nvSpPr>
        <p:spPr>
          <a:xfrm>
            <a:off x="304800" y="1391256"/>
            <a:ext cx="7239000" cy="424732"/>
          </a:xfrm>
          <a:prstGeom prst="rect">
            <a:avLst/>
          </a:prstGeom>
          <a:noFill/>
        </p:spPr>
        <p:txBody>
          <a:bodyPr wrap="square" rtlCol="0">
            <a:spAutoFit/>
          </a:bodyPr>
          <a:lstStyle/>
          <a:p>
            <a:pPr marL="398463" lvl="1" indent="-398463">
              <a:lnSpc>
                <a:spcPct val="90000"/>
              </a:lnSpc>
              <a:spcBef>
                <a:spcPct val="20000"/>
              </a:spcBef>
              <a:buClr>
                <a:srgbClr val="FFFFFF"/>
              </a:buClr>
              <a:buSzPct val="100000"/>
              <a:buBlip>
                <a:blip r:embed="rId3"/>
              </a:buBlip>
            </a:pPr>
            <a:r>
              <a:rPr lang="en-US" sz="2400" dirty="0" smtClean="0">
                <a:solidFill>
                  <a:schemeClr val="tx1"/>
                </a:solidFill>
              </a:rPr>
              <a:t> 100% users fully UC enabled busiest hour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zh-TW" altLang="en-US" dirty="0" smtClean="0"/>
              <a:t>總結</a:t>
            </a:r>
            <a:endParaRPr lang="en-US" dirty="0"/>
          </a:p>
        </p:txBody>
      </p:sp>
      <p:sp>
        <p:nvSpPr>
          <p:cNvPr id="4" name="Content Placeholder 3"/>
          <p:cNvSpPr>
            <a:spLocks noGrp="1"/>
          </p:cNvSpPr>
          <p:nvPr>
            <p:ph type="body" idx="4294967295"/>
          </p:nvPr>
        </p:nvSpPr>
        <p:spPr>
          <a:xfrm>
            <a:off x="0" y="1581150"/>
            <a:ext cx="8756650" cy="4450445"/>
          </a:xfrm>
        </p:spPr>
        <p:txBody>
          <a:bodyPr lIns="91436" tIns="45718" rIns="91436" bIns="45718"/>
          <a:lstStyle/>
          <a:p>
            <a:r>
              <a:rPr lang="zh-TW" altLang="en-US" sz="2400" dirty="0" smtClean="0"/>
              <a:t>天下沒有白吃的午餐</a:t>
            </a:r>
            <a:r>
              <a:rPr lang="en-US" sz="2400" dirty="0" smtClean="0"/>
              <a:t>– </a:t>
            </a:r>
            <a:r>
              <a:rPr lang="zh-TW" altLang="en-US" sz="2400" dirty="0" smtClean="0"/>
              <a:t>新的服務一定</a:t>
            </a:r>
            <a:r>
              <a:rPr lang="zh-TW" altLang="en-US" sz="2400" dirty="0" smtClean="0"/>
              <a:t>會占據</a:t>
            </a:r>
            <a:r>
              <a:rPr lang="zh-TW" altLang="en-US" sz="2400" dirty="0" smtClean="0"/>
              <a:t>頻寬</a:t>
            </a:r>
            <a:endParaRPr lang="en-US" sz="2400" dirty="0"/>
          </a:p>
          <a:p>
            <a:r>
              <a:rPr lang="en-US" sz="2400" dirty="0"/>
              <a:t>Microsoft UC Quality </a:t>
            </a:r>
            <a:r>
              <a:rPr lang="zh-TW" altLang="en-US" sz="2400" dirty="0" smtClean="0"/>
              <a:t>是一個完整的解決方案</a:t>
            </a:r>
            <a:r>
              <a:rPr lang="zh-TW" altLang="en-US" sz="2400" dirty="0" smtClean="0"/>
              <a:t>結</a:t>
            </a:r>
            <a:r>
              <a:rPr lang="zh-TW" altLang="en-US" sz="2400" dirty="0" smtClean="0"/>
              <a:t>合可變式端點技術在所有的通訊過程中計算</a:t>
            </a:r>
            <a:r>
              <a:rPr lang="zh-TW" altLang="en-US" sz="2400" dirty="0" smtClean="0"/>
              <a:t>使用經驗</a:t>
            </a:r>
            <a:r>
              <a:rPr lang="en-US" sz="2400" dirty="0" smtClean="0"/>
              <a:t>, </a:t>
            </a:r>
            <a:r>
              <a:rPr lang="zh-TW" altLang="en-US" sz="2400" dirty="0" smtClean="0"/>
              <a:t>以及一個先進的 </a:t>
            </a:r>
            <a:r>
              <a:rPr lang="en-US" sz="2400" i="1" dirty="0" smtClean="0"/>
              <a:t>media </a:t>
            </a:r>
            <a:r>
              <a:rPr lang="en-US" sz="2400" i="1" dirty="0"/>
              <a:t>stack</a:t>
            </a:r>
            <a:r>
              <a:rPr lang="en-US" sz="2400" dirty="0"/>
              <a:t> </a:t>
            </a:r>
            <a:r>
              <a:rPr lang="zh-TW" altLang="en-US" sz="2400" dirty="0" smtClean="0"/>
              <a:t>可</a:t>
            </a:r>
            <a:r>
              <a:rPr lang="zh-TW" altLang="en-US" sz="2400" dirty="0" smtClean="0"/>
              <a:t>以修正</a:t>
            </a:r>
            <a:r>
              <a:rPr lang="zh-TW" altLang="en-US" sz="2400" dirty="0" smtClean="0"/>
              <a:t>網路</a:t>
            </a:r>
            <a:r>
              <a:rPr lang="zh-TW" altLang="en-US" sz="2400" dirty="0" smtClean="0"/>
              <a:t>及非網路上的音質損害</a:t>
            </a:r>
            <a:endParaRPr lang="en-US" sz="2400" dirty="0"/>
          </a:p>
          <a:p>
            <a:r>
              <a:rPr lang="en-US" sz="2400" dirty="0"/>
              <a:t>Microsoft UC </a:t>
            </a:r>
            <a:r>
              <a:rPr lang="zh-TW" altLang="en-US" sz="2400" dirty="0" smtClean="0"/>
              <a:t>在應用層管理流量及品質而非網路層</a:t>
            </a:r>
            <a:r>
              <a:rPr lang="en-US" altLang="zh-TW" sz="2400" dirty="0" smtClean="0"/>
              <a:t>, </a:t>
            </a:r>
            <a:r>
              <a:rPr lang="zh-TW" altLang="en-US" sz="2400" dirty="0" smtClean="0"/>
              <a:t>同時不需要</a:t>
            </a:r>
            <a:r>
              <a:rPr lang="zh-TW" altLang="en-US" sz="2400" dirty="0" smtClean="0"/>
              <a:t> </a:t>
            </a:r>
            <a:r>
              <a:rPr lang="en-US" sz="2400" dirty="0" err="1" smtClean="0"/>
              <a:t>QoS</a:t>
            </a:r>
            <a:r>
              <a:rPr lang="en-US" sz="2400" dirty="0" smtClean="0"/>
              <a:t> </a:t>
            </a:r>
            <a:r>
              <a:rPr lang="zh-TW" altLang="en-US" sz="2400" dirty="0" smtClean="0"/>
              <a:t>或</a:t>
            </a:r>
            <a:r>
              <a:rPr lang="en-US" sz="2400" dirty="0" smtClean="0"/>
              <a:t> </a:t>
            </a:r>
            <a:r>
              <a:rPr lang="en-US" sz="2400" dirty="0"/>
              <a:t>CAC; </a:t>
            </a:r>
            <a:r>
              <a:rPr lang="zh-TW" altLang="en-US" sz="2400" dirty="0" smtClean="0"/>
              <a:t>它可</a:t>
            </a:r>
            <a:r>
              <a:rPr lang="zh-TW" altLang="en-US" sz="2400" dirty="0" smtClean="0"/>
              <a:t>以運作於 </a:t>
            </a:r>
            <a:r>
              <a:rPr lang="en-US" sz="2400" dirty="0" err="1" smtClean="0"/>
              <a:t>QoS</a:t>
            </a:r>
            <a:r>
              <a:rPr lang="en-US" sz="2400" dirty="0" smtClean="0"/>
              <a:t> </a:t>
            </a:r>
            <a:r>
              <a:rPr lang="zh-TW" altLang="en-US" sz="2400" dirty="0" smtClean="0"/>
              <a:t>啟用之網路</a:t>
            </a:r>
            <a:r>
              <a:rPr lang="zh-TW" altLang="en-US" sz="2400" dirty="0" smtClean="0"/>
              <a:t>及支援</a:t>
            </a:r>
            <a:r>
              <a:rPr lang="en-US" sz="2400" dirty="0" smtClean="0"/>
              <a:t> </a:t>
            </a:r>
            <a:r>
              <a:rPr lang="en-US" sz="2400" dirty="0" err="1" smtClean="0"/>
              <a:t>DiffServ</a:t>
            </a:r>
            <a:endParaRPr lang="en-US" sz="2400" dirty="0"/>
          </a:p>
          <a:p>
            <a:r>
              <a:rPr lang="zh-TW" altLang="en-US" sz="2400" dirty="0" smtClean="0"/>
              <a:t>良好的網路架構及調整仍然很重要</a:t>
            </a:r>
            <a:endParaRPr lang="en-US" sz="2400" dirty="0"/>
          </a:p>
          <a:p>
            <a:r>
              <a:rPr lang="en-US" sz="2400" dirty="0"/>
              <a:t>Microsoft UC </a:t>
            </a:r>
            <a:r>
              <a:rPr lang="zh-TW" altLang="en-US" sz="2400" dirty="0" smtClean="0"/>
              <a:t>重點在提供最佳化品質於任何</a:t>
            </a:r>
            <a:r>
              <a:rPr lang="zh-TW" altLang="en-US" sz="2400" i="1" dirty="0" smtClean="0"/>
              <a:t>網路</a:t>
            </a:r>
            <a:r>
              <a:rPr lang="en-US" sz="2400" i="1" dirty="0" smtClean="0"/>
              <a:t>, </a:t>
            </a:r>
            <a:r>
              <a:rPr lang="zh-TW" altLang="en-US" sz="2400" i="1" dirty="0" smtClean="0"/>
              <a:t>任何時間</a:t>
            </a:r>
            <a:r>
              <a:rPr lang="en-US" sz="2400" i="1" dirty="0" smtClean="0"/>
              <a:t>, </a:t>
            </a:r>
            <a:r>
              <a:rPr lang="zh-TW" altLang="en-US" sz="2400" i="1" dirty="0" smtClean="0"/>
              <a:t>任何地點</a:t>
            </a:r>
            <a:endParaRPr lang="en-US" sz="2400" i="1" dirty="0"/>
          </a:p>
          <a:p>
            <a:endParaRPr lang="en-US" sz="20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a:t>Resources</a:t>
            </a:r>
          </a:p>
        </p:txBody>
      </p:sp>
      <p:sp>
        <p:nvSpPr>
          <p:cNvPr id="82949" name="Rectangle 5"/>
          <p:cNvSpPr>
            <a:spLocks noGrp="1" noChangeArrowheads="1"/>
          </p:cNvSpPr>
          <p:nvPr>
            <p:ph type="body" idx="1"/>
          </p:nvPr>
        </p:nvSpPr>
        <p:spPr/>
        <p:txBody>
          <a:bodyPr/>
          <a:lstStyle/>
          <a:p>
            <a:r>
              <a:rPr lang="en-US"/>
              <a:t>Windows Vista QoS</a:t>
            </a:r>
          </a:p>
          <a:p>
            <a:pPr lvl="1"/>
            <a:r>
              <a:rPr lang="en-US">
                <a:hlinkClick r:id="rId2"/>
              </a:rPr>
              <a:t>www.microsoft.com/technet/network/qos/default.mspx</a:t>
            </a:r>
            <a:r>
              <a:rPr lang="en-US"/>
              <a:t> </a:t>
            </a:r>
          </a:p>
          <a:p>
            <a:r>
              <a:rPr lang="en-US"/>
              <a:t>Psytechnics report</a:t>
            </a:r>
          </a:p>
          <a:p>
            <a:pPr lvl="1"/>
            <a:r>
              <a:rPr lang="en-US">
                <a:hlinkClick r:id="rId3"/>
              </a:rPr>
              <a:t>www.psytechnics.com/site/sections/news/2007/2007_03_06.php</a:t>
            </a:r>
            <a:r>
              <a:rPr lang="en-US"/>
              <a:t> </a:t>
            </a:r>
          </a:p>
          <a:p>
            <a:r>
              <a:rPr lang="en-US"/>
              <a:t>Microsoft UC Info</a:t>
            </a:r>
          </a:p>
          <a:p>
            <a:pPr lvl="1"/>
            <a:r>
              <a:rPr lang="en-US">
                <a:hlinkClick r:id="rId4"/>
              </a:rPr>
              <a:t>www.microsoft.com/uc/default.mspx</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127000" y="127000"/>
            <a:ext cx="9017000" cy="1086441"/>
          </a:xfrm>
        </p:spPr>
        <p:txBody>
          <a:bodyPr/>
          <a:lstStyle/>
          <a:p>
            <a:pPr>
              <a:defRPr/>
            </a:pPr>
            <a:r>
              <a:rPr lang="zh-TW" altLang="en-US" dirty="0" smtClean="0"/>
              <a:t>現金商業環境 </a:t>
            </a:r>
            <a:r>
              <a:rPr lang="en-US" altLang="zh-TW" dirty="0" smtClean="0"/>
              <a:t>VOIP</a:t>
            </a:r>
            <a:r>
              <a:rPr lang="zh-TW" altLang="en-US" dirty="0" smtClean="0"/>
              <a:t> 需求</a:t>
            </a:r>
            <a:r>
              <a:rPr lang="en-US" dirty="0" smtClean="0"/>
              <a:t/>
            </a:r>
            <a:br>
              <a:rPr lang="en-US" dirty="0" smtClean="0"/>
            </a:br>
            <a:r>
              <a:rPr lang="zh-TW" altLang="en-US" sz="3200" dirty="0" smtClean="0">
                <a:solidFill>
                  <a:schemeClr val="accent1"/>
                </a:solidFill>
              </a:rPr>
              <a:t>企</a:t>
            </a:r>
            <a:r>
              <a:rPr lang="zh-TW" altLang="en-US" sz="3200" dirty="0" smtClean="0">
                <a:solidFill>
                  <a:schemeClr val="accent1"/>
                </a:solidFill>
              </a:rPr>
              <a:t>業客戶告訴我們甚麼</a:t>
            </a:r>
            <a:endParaRPr lang="en-US" sz="3200" dirty="0">
              <a:solidFill>
                <a:schemeClr val="accent1"/>
              </a:solidFill>
            </a:endParaRPr>
          </a:p>
        </p:txBody>
      </p:sp>
      <p:sp>
        <p:nvSpPr>
          <p:cNvPr id="22" name="Rounded Rectangle 21"/>
          <p:cNvSpPr/>
          <p:nvPr/>
        </p:nvSpPr>
        <p:spPr bwMode="auto">
          <a:xfrm>
            <a:off x="381000" y="3188702"/>
            <a:ext cx="8273986" cy="115402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23" name="Rounded Rectangle 22"/>
          <p:cNvSpPr/>
          <p:nvPr/>
        </p:nvSpPr>
        <p:spPr bwMode="auto">
          <a:xfrm>
            <a:off x="381000" y="4700670"/>
            <a:ext cx="8273986" cy="115402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29" name="Rounded Rectangle 28"/>
          <p:cNvSpPr/>
          <p:nvPr/>
        </p:nvSpPr>
        <p:spPr bwMode="auto">
          <a:xfrm>
            <a:off x="381000" y="1676733"/>
            <a:ext cx="8273986" cy="1154029"/>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30" name="Rectangle 19"/>
          <p:cNvSpPr>
            <a:spLocks noChangeArrowheads="1"/>
          </p:cNvSpPr>
          <p:nvPr/>
        </p:nvSpPr>
        <p:spPr bwMode="auto">
          <a:xfrm>
            <a:off x="2047875" y="3602038"/>
            <a:ext cx="6383338" cy="646331"/>
          </a:xfrm>
          <a:prstGeom prst="rect">
            <a:avLst/>
          </a:prstGeom>
          <a:noFill/>
          <a:ln w="12700" algn="ctr">
            <a:noFill/>
            <a:miter lim="800000"/>
            <a:headEnd/>
            <a:tailEnd/>
          </a:ln>
          <a:effectLst/>
        </p:spPr>
        <p:txBody>
          <a:bodyPr>
            <a:spAutoFit/>
          </a:bodyPr>
          <a:lstStyle/>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提供不只是省錢而已</a:t>
            </a:r>
            <a:endParaRPr lang="en-US" sz="1800" dirty="0">
              <a:solidFill>
                <a:schemeClr val="tx1"/>
              </a:solidFill>
              <a:effectLst>
                <a:outerShdw blurRad="38100" dist="38100" dir="2700000" algn="tl">
                  <a:srgbClr val="000000">
                    <a:alpha val="43137"/>
                  </a:srgbClr>
                </a:outerShdw>
              </a:effectLst>
              <a:latin typeface="Arial" charset="0"/>
              <a:cs typeface="+mn-cs"/>
            </a:endParaRPr>
          </a:p>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需要有更彈性的決策空間</a:t>
            </a:r>
            <a:endParaRPr lang="en-US" sz="1800" dirty="0">
              <a:solidFill>
                <a:schemeClr val="tx1"/>
              </a:solidFill>
              <a:effectLst>
                <a:outerShdw blurRad="38100" dist="38100" dir="2700000" algn="tl">
                  <a:srgbClr val="000000">
                    <a:alpha val="43137"/>
                  </a:srgbClr>
                </a:outerShdw>
              </a:effectLst>
              <a:latin typeface="Arial" charset="0"/>
              <a:cs typeface="+mn-cs"/>
            </a:endParaRPr>
          </a:p>
        </p:txBody>
      </p:sp>
      <p:sp>
        <p:nvSpPr>
          <p:cNvPr id="31" name="Rounded Rectangle 30"/>
          <p:cNvSpPr/>
          <p:nvPr/>
        </p:nvSpPr>
        <p:spPr bwMode="blackGray">
          <a:xfrm>
            <a:off x="496891" y="1743934"/>
            <a:ext cx="1429143" cy="98840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32" name="Rounded Rectangle 31"/>
          <p:cNvSpPr/>
          <p:nvPr/>
        </p:nvSpPr>
        <p:spPr bwMode="blackGray">
          <a:xfrm>
            <a:off x="496891" y="3255903"/>
            <a:ext cx="1429143" cy="98840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33" name="Rounded Rectangle 32"/>
          <p:cNvSpPr/>
          <p:nvPr/>
        </p:nvSpPr>
        <p:spPr bwMode="blackGray">
          <a:xfrm>
            <a:off x="496891" y="4767871"/>
            <a:ext cx="1429143" cy="98840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2813">
              <a:buClr>
                <a:srgbClr val="FFCC00"/>
              </a:buClr>
              <a:buFontTx/>
              <a:buChar char="•"/>
            </a:pPr>
            <a:endParaRPr lang="en-US" sz="2400">
              <a:solidFill>
                <a:srgbClr val="FFFFFF"/>
              </a:solidFill>
              <a:effectLst>
                <a:outerShdw blurRad="38100" dist="38100" dir="2700000" algn="tl">
                  <a:srgbClr val="000000"/>
                </a:outerShdw>
              </a:effectLst>
              <a:latin typeface="Segoe"/>
            </a:endParaRPr>
          </a:p>
        </p:txBody>
      </p:sp>
      <p:sp>
        <p:nvSpPr>
          <p:cNvPr id="34" name="Rectangle 8"/>
          <p:cNvSpPr>
            <a:spLocks noChangeArrowheads="1"/>
          </p:cNvSpPr>
          <p:nvPr/>
        </p:nvSpPr>
        <p:spPr bwMode="auto">
          <a:xfrm>
            <a:off x="2047875" y="3167063"/>
            <a:ext cx="6851650" cy="424732"/>
          </a:xfrm>
          <a:prstGeom prst="rect">
            <a:avLst/>
          </a:prstGeom>
          <a:noFill/>
          <a:ln w="12700" algn="ctr">
            <a:noFill/>
            <a:miter lim="800000"/>
            <a:headEnd/>
            <a:tailEnd/>
          </a:ln>
          <a:effectLst/>
        </p:spPr>
        <p:txBody>
          <a:bodyPr>
            <a:spAutoFit/>
          </a:bodyPr>
          <a:lstStyle/>
          <a:p>
            <a:pPr>
              <a:lnSpc>
                <a:spcPct val="90000"/>
              </a:lnSpc>
              <a:spcBef>
                <a:spcPct val="30000"/>
              </a:spcBef>
              <a:buClr>
                <a:schemeClr val="tx2"/>
              </a:buClr>
              <a:buSzPct val="75000"/>
              <a:buFont typeface="Wingdings" pitchFamily="2" charset="2"/>
              <a:buNone/>
              <a:defRPr/>
            </a:pPr>
            <a:r>
              <a:rPr lang="en-US" dirty="0">
                <a:solidFill>
                  <a:schemeClr val="tx2">
                    <a:lumMod val="20000"/>
                    <a:lumOff val="80000"/>
                  </a:schemeClr>
                </a:solidFill>
                <a:effectLst>
                  <a:outerShdw blurRad="38100" dist="38100" dir="2700000" algn="tl">
                    <a:srgbClr val="000000">
                      <a:alpha val="43137"/>
                    </a:srgbClr>
                  </a:outerShdw>
                </a:effectLst>
                <a:latin typeface="Arial" charset="0"/>
                <a:cs typeface="+mn-cs"/>
              </a:rPr>
              <a:t>IT </a:t>
            </a:r>
            <a:r>
              <a:rPr lang="zh-TW" altLang="en-US" dirty="0" smtClean="0">
                <a:solidFill>
                  <a:schemeClr val="tx2">
                    <a:lumMod val="20000"/>
                    <a:lumOff val="80000"/>
                  </a:schemeClr>
                </a:solidFill>
                <a:effectLst>
                  <a:outerShdw blurRad="38100" dist="38100" dir="2700000" algn="tl">
                    <a:srgbClr val="000000">
                      <a:alpha val="43137"/>
                    </a:srgbClr>
                  </a:outerShdw>
                </a:effectLst>
                <a:latin typeface="Arial" charset="0"/>
                <a:cs typeface="+mn-cs"/>
              </a:rPr>
              <a:t>決策者</a:t>
            </a:r>
            <a:endParaRPr lang="en-US" dirty="0">
              <a:solidFill>
                <a:schemeClr val="tx2">
                  <a:lumMod val="20000"/>
                  <a:lumOff val="80000"/>
                </a:schemeClr>
              </a:solidFill>
              <a:effectLst>
                <a:outerShdw blurRad="38100" dist="38100" dir="2700000" algn="tl">
                  <a:srgbClr val="000000">
                    <a:alpha val="43137"/>
                  </a:srgbClr>
                </a:outerShdw>
              </a:effectLst>
              <a:latin typeface="Arial" charset="0"/>
              <a:cs typeface="+mn-cs"/>
            </a:endParaRPr>
          </a:p>
        </p:txBody>
      </p:sp>
      <p:sp>
        <p:nvSpPr>
          <p:cNvPr id="36" name="Rectangle 12"/>
          <p:cNvSpPr>
            <a:spLocks noChangeArrowheads="1"/>
          </p:cNvSpPr>
          <p:nvPr/>
        </p:nvSpPr>
        <p:spPr bwMode="auto">
          <a:xfrm>
            <a:off x="2047875" y="4670425"/>
            <a:ext cx="6446838" cy="424732"/>
          </a:xfrm>
          <a:prstGeom prst="rect">
            <a:avLst/>
          </a:prstGeom>
          <a:noFill/>
          <a:ln w="12700" algn="ctr">
            <a:noFill/>
            <a:miter lim="800000"/>
            <a:headEnd/>
            <a:tailEnd/>
          </a:ln>
          <a:effectLst/>
        </p:spPr>
        <p:txBody>
          <a:bodyPr>
            <a:spAutoFit/>
          </a:bodyPr>
          <a:lstStyle/>
          <a:p>
            <a:pPr>
              <a:lnSpc>
                <a:spcPct val="90000"/>
              </a:lnSpc>
              <a:spcBef>
                <a:spcPct val="30000"/>
              </a:spcBef>
              <a:buClr>
                <a:schemeClr val="tx2"/>
              </a:buClr>
              <a:buSzPct val="75000"/>
              <a:buFont typeface="Wingdings" pitchFamily="2" charset="2"/>
              <a:buNone/>
              <a:defRPr/>
            </a:pPr>
            <a:r>
              <a:rPr lang="en-US" dirty="0">
                <a:solidFill>
                  <a:schemeClr val="tx2">
                    <a:lumMod val="20000"/>
                    <a:lumOff val="80000"/>
                  </a:schemeClr>
                </a:solidFill>
                <a:effectLst>
                  <a:outerShdw blurRad="38100" dist="38100" dir="2700000" algn="tl">
                    <a:srgbClr val="000000">
                      <a:alpha val="43137"/>
                    </a:srgbClr>
                  </a:outerShdw>
                </a:effectLst>
                <a:latin typeface="Arial" charset="0"/>
                <a:cs typeface="+mn-cs"/>
              </a:rPr>
              <a:t>IT Professionals</a:t>
            </a:r>
          </a:p>
        </p:txBody>
      </p:sp>
      <p:sp>
        <p:nvSpPr>
          <p:cNvPr id="37" name="Rectangle 13"/>
          <p:cNvSpPr>
            <a:spLocks noChangeArrowheads="1"/>
          </p:cNvSpPr>
          <p:nvPr/>
        </p:nvSpPr>
        <p:spPr bwMode="auto">
          <a:xfrm>
            <a:off x="2047875" y="5114925"/>
            <a:ext cx="6376988" cy="646113"/>
          </a:xfrm>
          <a:prstGeom prst="rect">
            <a:avLst/>
          </a:prstGeom>
          <a:noFill/>
          <a:ln w="12700" algn="ctr">
            <a:noFill/>
            <a:miter lim="800000"/>
            <a:headEnd/>
            <a:tailEnd/>
          </a:ln>
          <a:effectLst/>
        </p:spPr>
        <p:txBody>
          <a:bodyPr>
            <a:spAutoFit/>
          </a:bodyPr>
          <a:lstStyle/>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跟現行網路架構結合</a:t>
            </a:r>
            <a:endParaRPr lang="en-US" sz="1800" dirty="0">
              <a:solidFill>
                <a:schemeClr val="tx1"/>
              </a:solidFill>
              <a:effectLst>
                <a:outerShdw blurRad="38100" dist="38100" dir="2700000" algn="tl">
                  <a:srgbClr val="000000">
                    <a:alpha val="43137"/>
                  </a:srgbClr>
                </a:outerShdw>
              </a:effectLst>
              <a:latin typeface="Arial" charset="0"/>
              <a:cs typeface="+mn-cs"/>
            </a:endParaRPr>
          </a:p>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容</a:t>
            </a:r>
            <a:r>
              <a:rPr lang="zh-TW" altLang="en-US" sz="1800" dirty="0" smtClean="0">
                <a:solidFill>
                  <a:schemeClr val="tx1"/>
                </a:solidFill>
                <a:effectLst>
                  <a:outerShdw blurRad="38100" dist="38100" dir="2700000" algn="tl">
                    <a:srgbClr val="000000">
                      <a:alpha val="43137"/>
                    </a:srgbClr>
                  </a:outerShdw>
                </a:effectLst>
                <a:latin typeface="Arial" charset="0"/>
                <a:cs typeface="+mn-cs"/>
              </a:rPr>
              <a:t>易且快速的部署</a:t>
            </a:r>
            <a:endParaRPr lang="en-US" sz="1800" dirty="0">
              <a:solidFill>
                <a:schemeClr val="tx1"/>
              </a:solidFill>
              <a:effectLst>
                <a:outerShdw blurRad="38100" dist="38100" dir="2700000" algn="tl">
                  <a:srgbClr val="000000">
                    <a:alpha val="43137"/>
                  </a:srgbClr>
                </a:outerShdw>
              </a:effectLst>
              <a:latin typeface="Arial" charset="0"/>
              <a:cs typeface="+mn-cs"/>
            </a:endParaRPr>
          </a:p>
        </p:txBody>
      </p:sp>
      <p:sp>
        <p:nvSpPr>
          <p:cNvPr id="38" name="Rectangle 4"/>
          <p:cNvSpPr>
            <a:spLocks noChangeArrowheads="1"/>
          </p:cNvSpPr>
          <p:nvPr/>
        </p:nvSpPr>
        <p:spPr bwMode="auto">
          <a:xfrm>
            <a:off x="2047875" y="1668463"/>
            <a:ext cx="6565900" cy="461665"/>
          </a:xfrm>
          <a:prstGeom prst="rect">
            <a:avLst/>
          </a:prstGeom>
          <a:noFill/>
          <a:ln w="12700" algn="ctr">
            <a:noFill/>
            <a:miter lim="800000"/>
            <a:headEnd/>
            <a:tailEnd/>
          </a:ln>
          <a:effectLst/>
        </p:spPr>
        <p:txBody>
          <a:bodyPr>
            <a:spAutoFit/>
          </a:bodyPr>
          <a:lstStyle/>
          <a:p>
            <a:pPr>
              <a:buClr>
                <a:srgbClr val="FFCC00"/>
              </a:buClr>
              <a:defRPr/>
            </a:pPr>
            <a:r>
              <a:rPr lang="zh-TW" altLang="en-US" dirty="0" smtClean="0">
                <a:solidFill>
                  <a:schemeClr val="tx2">
                    <a:lumMod val="20000"/>
                    <a:lumOff val="80000"/>
                  </a:schemeClr>
                </a:solidFill>
                <a:effectLst>
                  <a:outerShdw blurRad="38100" dist="38100" dir="2700000" algn="tl">
                    <a:srgbClr val="000000">
                      <a:alpha val="43137"/>
                    </a:srgbClr>
                  </a:outerShdw>
                </a:effectLst>
                <a:latin typeface="Arial" charset="0"/>
                <a:cs typeface="+mn-cs"/>
              </a:rPr>
              <a:t>員工</a:t>
            </a:r>
            <a:endParaRPr lang="en-US" dirty="0">
              <a:solidFill>
                <a:schemeClr val="tx2">
                  <a:lumMod val="20000"/>
                  <a:lumOff val="80000"/>
                </a:schemeClr>
              </a:solidFill>
              <a:effectLst>
                <a:outerShdw blurRad="38100" dist="38100" dir="2700000" algn="tl">
                  <a:srgbClr val="000000">
                    <a:alpha val="43137"/>
                  </a:srgbClr>
                </a:outerShdw>
              </a:effectLst>
              <a:latin typeface="Arial" charset="0"/>
              <a:cs typeface="+mn-cs"/>
            </a:endParaRPr>
          </a:p>
        </p:txBody>
      </p:sp>
      <p:sp>
        <p:nvSpPr>
          <p:cNvPr id="40" name="Rectangle 5"/>
          <p:cNvSpPr>
            <a:spLocks noChangeArrowheads="1"/>
          </p:cNvSpPr>
          <p:nvPr/>
        </p:nvSpPr>
        <p:spPr bwMode="auto">
          <a:xfrm>
            <a:off x="2047875" y="2087563"/>
            <a:ext cx="6383338" cy="646331"/>
          </a:xfrm>
          <a:prstGeom prst="rect">
            <a:avLst/>
          </a:prstGeom>
          <a:noFill/>
          <a:ln w="12700" algn="ctr">
            <a:noFill/>
            <a:miter lim="800000"/>
            <a:headEnd/>
            <a:tailEnd/>
          </a:ln>
          <a:effectLst/>
        </p:spPr>
        <p:txBody>
          <a:bodyPr>
            <a:spAutoFit/>
          </a:bodyPr>
          <a:lstStyle/>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媒</a:t>
            </a:r>
            <a:r>
              <a:rPr lang="zh-TW" altLang="en-US" sz="1800" dirty="0" smtClean="0">
                <a:solidFill>
                  <a:schemeClr val="tx1"/>
                </a:solidFill>
                <a:effectLst>
                  <a:outerShdw blurRad="38100" dist="38100" dir="2700000" algn="tl">
                    <a:srgbClr val="000000">
                      <a:alpha val="43137"/>
                    </a:srgbClr>
                  </a:outerShdw>
                </a:effectLst>
                <a:latin typeface="Arial" charset="0"/>
                <a:cs typeface="+mn-cs"/>
              </a:rPr>
              <a:t>體品質跟使用性可重要</a:t>
            </a:r>
            <a:endParaRPr lang="en-US" sz="1800" dirty="0">
              <a:solidFill>
                <a:schemeClr val="tx1"/>
              </a:solidFill>
              <a:effectLst>
                <a:outerShdw blurRad="38100" dist="38100" dir="2700000" algn="tl">
                  <a:srgbClr val="000000">
                    <a:alpha val="43137"/>
                  </a:srgbClr>
                </a:outerShdw>
              </a:effectLst>
              <a:latin typeface="Arial" charset="0"/>
              <a:cs typeface="+mn-cs"/>
            </a:endParaRPr>
          </a:p>
          <a:p>
            <a:pPr marL="290513" indent="-290513">
              <a:lnSpc>
                <a:spcPct val="90000"/>
              </a:lnSpc>
              <a:spcBef>
                <a:spcPct val="20000"/>
              </a:spcBef>
              <a:buClr>
                <a:srgbClr val="FFCC00"/>
              </a:buClr>
              <a:buSzPct val="80000"/>
              <a:buFontTx/>
              <a:buChar char="•"/>
              <a:defRPr/>
            </a:pPr>
            <a:r>
              <a:rPr lang="zh-TW" altLang="en-US" sz="1800" dirty="0" smtClean="0">
                <a:solidFill>
                  <a:schemeClr val="tx1"/>
                </a:solidFill>
                <a:effectLst>
                  <a:outerShdw blurRad="38100" dist="38100" dir="2700000" algn="tl">
                    <a:srgbClr val="000000">
                      <a:alpha val="43137"/>
                    </a:srgbClr>
                  </a:outerShdw>
                </a:effectLst>
                <a:latin typeface="Arial" charset="0"/>
                <a:cs typeface="+mn-cs"/>
              </a:rPr>
              <a:t>在哪使用都要有一樣</a:t>
            </a:r>
            <a:r>
              <a:rPr lang="zh-TW" altLang="en-US" sz="1800" dirty="0" smtClean="0">
                <a:solidFill>
                  <a:schemeClr val="tx1"/>
                </a:solidFill>
                <a:effectLst>
                  <a:outerShdw blurRad="38100" dist="38100" dir="2700000" algn="tl">
                    <a:srgbClr val="000000">
                      <a:alpha val="43137"/>
                    </a:srgbClr>
                  </a:outerShdw>
                </a:effectLst>
                <a:latin typeface="Arial" charset="0"/>
                <a:cs typeface="+mn-cs"/>
              </a:rPr>
              <a:t>的使用經</a:t>
            </a:r>
            <a:r>
              <a:rPr lang="zh-TW" altLang="en-US" sz="1800" dirty="0" smtClean="0">
                <a:solidFill>
                  <a:schemeClr val="tx1"/>
                </a:solidFill>
                <a:effectLst>
                  <a:outerShdw blurRad="38100" dist="38100" dir="2700000" algn="tl">
                    <a:srgbClr val="000000">
                      <a:alpha val="43137"/>
                    </a:srgbClr>
                  </a:outerShdw>
                </a:effectLst>
                <a:latin typeface="Arial" charset="0"/>
                <a:cs typeface="+mn-cs"/>
              </a:rPr>
              <a:t>驗</a:t>
            </a:r>
            <a:endParaRPr lang="en-US" sz="1800" dirty="0">
              <a:solidFill>
                <a:schemeClr val="tx1"/>
              </a:solidFill>
              <a:effectLst>
                <a:outerShdw blurRad="38100" dist="38100" dir="2700000" algn="tl">
                  <a:srgbClr val="000000">
                    <a:alpha val="43137"/>
                  </a:srgbClr>
                </a:outerShdw>
              </a:effectLst>
              <a:latin typeface="Arial" charset="0"/>
              <a:cs typeface="+mn-cs"/>
            </a:endParaRPr>
          </a:p>
        </p:txBody>
      </p:sp>
      <p:pic>
        <p:nvPicPr>
          <p:cNvPr id="41" name="Picture 12" descr="\\showsrus\Images\Branding_Photography\FY05 Partner Program OEM Photos - no expiration\Low res JPGs\OEM_2men_warehouse.tif.jpg"/>
          <p:cNvPicPr>
            <a:picLocks noChangeAspect="1" noChangeArrowheads="1"/>
          </p:cNvPicPr>
          <p:nvPr/>
        </p:nvPicPr>
        <p:blipFill>
          <a:blip r:embed="rId3"/>
          <a:stretch>
            <a:fillRect/>
          </a:stretch>
        </p:blipFill>
        <p:spPr bwMode="auto">
          <a:xfrm>
            <a:off x="395310" y="1693134"/>
            <a:ext cx="1649097" cy="1104895"/>
          </a:xfrm>
          <a:prstGeom prst="rect">
            <a:avLst/>
          </a:prstGeom>
          <a:noFill/>
          <a:ln>
            <a:noFill/>
          </a:ln>
          <a:effectLst>
            <a:softEdge rad="63500"/>
          </a:effectLst>
        </p:spPr>
      </p:pic>
      <p:pic>
        <p:nvPicPr>
          <p:cNvPr id="42" name="Picture 10" descr="\\showsrus\Images\Branding_Photography\FY05 Partner Program OEM Photos - no expiration\Low res JPGs\OEM_Euro_Africa_Americas4.tif.jpg"/>
          <p:cNvPicPr>
            <a:picLocks noChangeAspect="1" noChangeArrowheads="1"/>
          </p:cNvPicPr>
          <p:nvPr/>
        </p:nvPicPr>
        <p:blipFill>
          <a:blip r:embed="rId4" cstate="screen"/>
          <a:stretch>
            <a:fillRect/>
          </a:stretch>
        </p:blipFill>
        <p:spPr bwMode="auto">
          <a:xfrm>
            <a:off x="381000" y="3214102"/>
            <a:ext cx="1649098" cy="1095919"/>
          </a:xfrm>
          <a:prstGeom prst="rect">
            <a:avLst/>
          </a:prstGeom>
          <a:noFill/>
          <a:ln>
            <a:noFill/>
          </a:ln>
          <a:effectLst>
            <a:softEdge rad="63500"/>
          </a:effectLst>
        </p:spPr>
      </p:pic>
      <p:pic>
        <p:nvPicPr>
          <p:cNvPr id="43" name="Picture 11" descr="\\showsrus\Images\Branding_Photography\FY05 Partner Program OEM Photos - no expiration\Low res JPGs\OEM_Wiring_Closet.tif.jpg"/>
          <p:cNvPicPr>
            <a:picLocks noChangeAspect="1" noChangeArrowheads="1"/>
          </p:cNvPicPr>
          <p:nvPr/>
        </p:nvPicPr>
        <p:blipFill>
          <a:blip r:embed="rId5" cstate="screen"/>
          <a:stretch>
            <a:fillRect/>
          </a:stretch>
        </p:blipFill>
        <p:spPr bwMode="auto">
          <a:xfrm>
            <a:off x="382610" y="4736022"/>
            <a:ext cx="1649098" cy="1099398"/>
          </a:xfrm>
          <a:prstGeom prst="rect">
            <a:avLst/>
          </a:prstGeom>
          <a:noFill/>
          <a:ln>
            <a:noFill/>
          </a:ln>
          <a:effectLst>
            <a:softEdge rad="63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810989" y="1974274"/>
            <a:ext cx="3931920" cy="173736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287338" indent="-287338" fontAlgn="base">
              <a:lnSpc>
                <a:spcPct val="90000"/>
              </a:lnSpc>
              <a:spcBef>
                <a:spcPct val="20000"/>
              </a:spcBef>
              <a:spcAft>
                <a:spcPts val="200"/>
              </a:spcAft>
              <a:buClr>
                <a:schemeClr val="folHlink"/>
              </a:buClr>
              <a:buSzPct val="120000"/>
              <a:buBlip>
                <a:blip r:embed="rId3"/>
              </a:buBlip>
              <a:defRPr/>
            </a:pPr>
            <a:r>
              <a:rPr lang="zh-TW" altLang="en-US" dirty="0" smtClean="0">
                <a:solidFill>
                  <a:schemeClr val="tx1"/>
                </a:solidFill>
                <a:effectLst>
                  <a:outerShdw blurRad="38100" dist="38100" dir="2700000" algn="tl">
                    <a:srgbClr val="000000">
                      <a:alpha val="43137"/>
                    </a:srgbClr>
                  </a:outerShdw>
                </a:effectLst>
                <a:latin typeface="Calibri" pitchFamily="34" charset="0"/>
              </a:rPr>
              <a:t>傳統 </a:t>
            </a:r>
            <a:r>
              <a:rPr lang="en-US" altLang="zh-CN" dirty="0" err="1" smtClean="0">
                <a:solidFill>
                  <a:schemeClr val="tx1"/>
                </a:solidFill>
                <a:effectLst>
                  <a:outerShdw blurRad="38100" dist="38100" dir="2700000" algn="tl">
                    <a:srgbClr val="000000">
                      <a:alpha val="43137"/>
                    </a:srgbClr>
                  </a:outerShdw>
                </a:effectLst>
                <a:latin typeface="Calibri" pitchFamily="34" charset="0"/>
              </a:rPr>
              <a:t>QoS</a:t>
            </a:r>
            <a:r>
              <a:rPr lang="en-US" altLang="zh-CN" dirty="0" smtClean="0">
                <a:solidFill>
                  <a:schemeClr val="tx1"/>
                </a:solidFill>
                <a:effectLst>
                  <a:outerShdw blurRad="38100" dist="38100" dir="2700000" algn="tl">
                    <a:srgbClr val="000000">
                      <a:alpha val="43137"/>
                    </a:srgbClr>
                  </a:outerShdw>
                </a:effectLst>
                <a:latin typeface="Calibri" pitchFamily="34" charset="0"/>
              </a:rPr>
              <a:t>/CAC </a:t>
            </a:r>
            <a:r>
              <a:rPr lang="zh-TW" altLang="en-US" dirty="0" smtClean="0">
                <a:solidFill>
                  <a:schemeClr val="tx1"/>
                </a:solidFill>
                <a:effectLst>
                  <a:outerShdw blurRad="38100" dist="38100" dir="2700000" algn="tl">
                    <a:srgbClr val="000000">
                      <a:alpha val="43137"/>
                    </a:srgbClr>
                  </a:outerShdw>
                </a:effectLst>
                <a:latin typeface="Calibri" pitchFamily="34" charset="0"/>
              </a:rPr>
              <a:t>方法複雜且難管理</a:t>
            </a:r>
            <a:endParaRPr lang="en-US" altLang="zh-CN"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bwMode="auto">
          <a:xfrm>
            <a:off x="374074" y="1946907"/>
            <a:ext cx="3931920" cy="173736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287338" indent="-287338" fontAlgn="base">
              <a:lnSpc>
                <a:spcPct val="90000"/>
              </a:lnSpc>
              <a:spcBef>
                <a:spcPct val="20000"/>
              </a:spcBef>
              <a:spcAft>
                <a:spcPts val="200"/>
              </a:spcAft>
              <a:buClr>
                <a:schemeClr val="folHlink"/>
              </a:buClr>
              <a:buSzPct val="120000"/>
              <a:buBlip>
                <a:blip r:embed="rId3"/>
              </a:buBlip>
              <a:defRPr/>
            </a:pPr>
            <a:r>
              <a:rPr lang="zh-TW" altLang="en-US" dirty="0" smtClean="0">
                <a:solidFill>
                  <a:schemeClr val="tx1"/>
                </a:solidFill>
                <a:effectLst>
                  <a:outerShdw blurRad="38100" dist="38100" dir="2700000" algn="tl">
                    <a:srgbClr val="000000">
                      <a:alpha val="43137"/>
                    </a:srgbClr>
                  </a:outerShdw>
                </a:effectLst>
                <a:latin typeface="Calibri" pitchFamily="34" charset="0"/>
              </a:rPr>
              <a:t>越來越多人行動辦公</a:t>
            </a:r>
            <a:endParaRPr lang="en-US" altLang="zh-CN" dirty="0" smtClean="0">
              <a:solidFill>
                <a:schemeClr val="tx1"/>
              </a:solidFill>
              <a:effectLst>
                <a:outerShdw blurRad="38100" dist="38100" dir="2700000" algn="tl">
                  <a:srgbClr val="000000">
                    <a:alpha val="43137"/>
                  </a:srgbClr>
                </a:outerShdw>
              </a:effectLst>
              <a:latin typeface="Calibri" pitchFamily="34" charset="0"/>
            </a:endParaRPr>
          </a:p>
          <a:p>
            <a:pPr marL="287338" indent="-287338" fontAlgn="base">
              <a:lnSpc>
                <a:spcPct val="90000"/>
              </a:lnSpc>
              <a:spcBef>
                <a:spcPct val="20000"/>
              </a:spcBef>
              <a:spcAft>
                <a:spcPts val="200"/>
              </a:spcAft>
              <a:buClr>
                <a:schemeClr val="folHlink"/>
              </a:buClr>
              <a:buSzPct val="120000"/>
              <a:buBlip>
                <a:blip r:embed="rId3"/>
              </a:buBlip>
              <a:defRPr/>
            </a:pPr>
            <a:r>
              <a:rPr lang="zh-TW" altLang="en-US" dirty="0" smtClean="0">
                <a:solidFill>
                  <a:schemeClr val="tx1"/>
                </a:solidFill>
                <a:effectLst>
                  <a:outerShdw blurRad="38100" dist="38100" dir="2700000" algn="tl">
                    <a:srgbClr val="000000">
                      <a:alpha val="43137"/>
                    </a:srgbClr>
                  </a:outerShdw>
                </a:effectLst>
                <a:latin typeface="Calibri" pitchFamily="34" charset="0"/>
              </a:rPr>
              <a:t>管理者無法有效管理所有網路</a:t>
            </a:r>
            <a:endParaRPr lang="en-US" altLang="zh-CN"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bwMode="auto">
          <a:xfrm>
            <a:off x="1145017" y="4486889"/>
            <a:ext cx="6859224" cy="173736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287338" indent="-287338" fontAlgn="base">
              <a:lnSpc>
                <a:spcPct val="90000"/>
              </a:lnSpc>
              <a:spcBef>
                <a:spcPct val="20000"/>
              </a:spcBef>
              <a:spcAft>
                <a:spcPts val="200"/>
              </a:spcAft>
              <a:buClr>
                <a:schemeClr val="folHlink"/>
              </a:buClr>
              <a:buSzPct val="120000"/>
              <a:buBlip>
                <a:blip r:embed="rId3"/>
              </a:buBlip>
              <a:defRPr/>
            </a:pPr>
            <a:r>
              <a:rPr lang="zh-TW" altLang="en-US" dirty="0" smtClean="0">
                <a:solidFill>
                  <a:schemeClr val="tx1"/>
                </a:solidFill>
                <a:effectLst>
                  <a:outerShdw blurRad="38100" dist="38100" dir="2700000" algn="tl">
                    <a:srgbClr val="000000">
                      <a:alpha val="43137"/>
                    </a:srgbClr>
                  </a:outerShdw>
                </a:effectLst>
                <a:latin typeface="Calibri" pitchFamily="34" charset="0"/>
              </a:rPr>
              <a:t>大部分使用者抱怨的都是語音品質</a:t>
            </a:r>
            <a:endParaRPr lang="en-US" altLang="zh-CN" dirty="0" smtClean="0">
              <a:solidFill>
                <a:schemeClr val="tx1"/>
              </a:solidFill>
              <a:effectLst>
                <a:outerShdw blurRad="38100" dist="38100" dir="2700000" algn="tl">
                  <a:srgbClr val="000000">
                    <a:alpha val="43137"/>
                  </a:srgbClr>
                </a:outerShdw>
              </a:effectLst>
              <a:latin typeface="Calibri" pitchFamily="34" charset="0"/>
            </a:endParaRPr>
          </a:p>
          <a:p>
            <a:pPr marL="287338" indent="-287338" fontAlgn="base">
              <a:lnSpc>
                <a:spcPct val="90000"/>
              </a:lnSpc>
              <a:spcBef>
                <a:spcPct val="20000"/>
              </a:spcBef>
              <a:spcAft>
                <a:spcPts val="200"/>
              </a:spcAft>
              <a:buClr>
                <a:schemeClr val="folHlink"/>
              </a:buClr>
              <a:buSzPct val="120000"/>
              <a:buBlip>
                <a:blip r:embed="rId3"/>
              </a:buBlip>
              <a:defRPr/>
            </a:pPr>
            <a:r>
              <a:rPr lang="zh-TW" altLang="en-US" dirty="0" smtClean="0">
                <a:solidFill>
                  <a:schemeClr val="tx1"/>
                </a:solidFill>
                <a:effectLst>
                  <a:outerShdw blurRad="38100" dist="38100" dir="2700000" algn="tl">
                    <a:srgbClr val="000000">
                      <a:alpha val="43137"/>
                    </a:srgbClr>
                  </a:outerShdw>
                </a:effectLst>
                <a:latin typeface="Calibri" pitchFamily="34" charset="0"/>
              </a:rPr>
              <a:t>許多因素影響語音品質</a:t>
            </a:r>
            <a:endParaRPr lang="en-US" altLang="zh-CN"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5491560" y="1322767"/>
            <a:ext cx="2658606" cy="630928"/>
          </a:xfrm>
          <a:prstGeom prst="rect">
            <a:avLst/>
          </a:prstGeom>
          <a:noFill/>
        </p:spPr>
        <p:txBody>
          <a:bodyPr wrap="square" lIns="76188" tIns="38093" rIns="76188" bIns="38093" rtlCol="0">
            <a:spAutoFit/>
          </a:bodyPr>
          <a:lstStyle/>
          <a:p>
            <a:pPr algn="ctr"/>
            <a:r>
              <a:rPr lang="zh-TW" altLang="en-US" sz="3600" dirty="0" smtClean="0">
                <a:solidFill>
                  <a:schemeClr val="tx1"/>
                </a:solidFill>
                <a:latin typeface="+mj-lt"/>
              </a:rPr>
              <a:t>複雜度</a:t>
            </a:r>
            <a:endParaRPr lang="en-US" sz="3600" dirty="0">
              <a:solidFill>
                <a:schemeClr val="tx1"/>
              </a:solidFill>
              <a:latin typeface="+mj-lt"/>
            </a:endParaRPr>
          </a:p>
        </p:txBody>
      </p:sp>
      <p:sp>
        <p:nvSpPr>
          <p:cNvPr id="16" name="TextBox 15"/>
          <p:cNvSpPr txBox="1"/>
          <p:nvPr/>
        </p:nvSpPr>
        <p:spPr>
          <a:xfrm>
            <a:off x="2998545" y="3804042"/>
            <a:ext cx="3152168" cy="630928"/>
          </a:xfrm>
          <a:prstGeom prst="rect">
            <a:avLst/>
          </a:prstGeom>
          <a:noFill/>
        </p:spPr>
        <p:txBody>
          <a:bodyPr wrap="square" lIns="76188" tIns="38093" rIns="76188" bIns="38093" rtlCol="0">
            <a:spAutoFit/>
          </a:bodyPr>
          <a:lstStyle/>
          <a:p>
            <a:pPr algn="ctr"/>
            <a:r>
              <a:rPr lang="zh-TW" altLang="en-US" sz="3600" dirty="0" smtClean="0">
                <a:solidFill>
                  <a:schemeClr val="tx1"/>
                </a:solidFill>
                <a:latin typeface="+mj-lt"/>
              </a:rPr>
              <a:t>不完整</a:t>
            </a:r>
            <a:endParaRPr lang="en-US" sz="3600" dirty="0">
              <a:solidFill>
                <a:schemeClr val="tx1"/>
              </a:solidFill>
              <a:latin typeface="+mj-lt"/>
            </a:endParaRPr>
          </a:p>
        </p:txBody>
      </p:sp>
      <p:sp>
        <p:nvSpPr>
          <p:cNvPr id="17" name="TextBox 16"/>
          <p:cNvSpPr txBox="1"/>
          <p:nvPr/>
        </p:nvSpPr>
        <p:spPr>
          <a:xfrm>
            <a:off x="676480" y="1295400"/>
            <a:ext cx="3152168" cy="630928"/>
          </a:xfrm>
          <a:prstGeom prst="rect">
            <a:avLst/>
          </a:prstGeom>
          <a:noFill/>
        </p:spPr>
        <p:txBody>
          <a:bodyPr wrap="square" lIns="76188" tIns="38093" rIns="76188" bIns="38093" rtlCol="0">
            <a:spAutoFit/>
          </a:bodyPr>
          <a:lstStyle/>
          <a:p>
            <a:pPr algn="ctr"/>
            <a:r>
              <a:rPr lang="zh-TW" altLang="en-US" sz="3600" dirty="0" smtClean="0">
                <a:solidFill>
                  <a:schemeClr val="tx1"/>
                </a:solidFill>
                <a:latin typeface="+mj-lt"/>
              </a:rPr>
              <a:t>普及化</a:t>
            </a:r>
            <a:endParaRPr lang="en-US" sz="3600" dirty="0">
              <a:solidFill>
                <a:schemeClr val="tx1"/>
              </a:solidFill>
              <a:latin typeface="+mj-lt"/>
            </a:endParaRPr>
          </a:p>
        </p:txBody>
      </p:sp>
      <p:sp>
        <p:nvSpPr>
          <p:cNvPr id="13" name="Title 12"/>
          <p:cNvSpPr>
            <a:spLocks noGrp="1"/>
          </p:cNvSpPr>
          <p:nvPr>
            <p:ph type="title"/>
          </p:nvPr>
        </p:nvSpPr>
        <p:spPr>
          <a:xfrm>
            <a:off x="381000" y="228600"/>
            <a:ext cx="8382000" cy="609398"/>
          </a:xfrm>
        </p:spPr>
        <p:txBody>
          <a:bodyPr/>
          <a:lstStyle/>
          <a:p>
            <a:pPr lvl="0"/>
            <a:r>
              <a:rPr lang="zh-TW" altLang="en-US" sz="4400" dirty="0" smtClean="0"/>
              <a:t>傳統</a:t>
            </a:r>
            <a:r>
              <a:rPr lang="en-US" sz="4400" dirty="0" smtClean="0"/>
              <a:t> IP </a:t>
            </a:r>
            <a:r>
              <a:rPr lang="zh-TW" altLang="en-US" sz="4400" dirty="0" smtClean="0"/>
              <a:t>電話限制</a:t>
            </a:r>
            <a:endParaRPr lang="en-US" sz="4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zh-TW" altLang="en-US" dirty="0" smtClean="0"/>
              <a:t>議程大綱</a:t>
            </a:r>
            <a:endParaRPr lang="en-US" dirty="0"/>
          </a:p>
        </p:txBody>
      </p:sp>
      <p:sp>
        <p:nvSpPr>
          <p:cNvPr id="41989" name="Rectangle 5"/>
          <p:cNvSpPr>
            <a:spLocks noGrp="1" noChangeArrowheads="1"/>
          </p:cNvSpPr>
          <p:nvPr>
            <p:ph type="body" idx="1"/>
          </p:nvPr>
        </p:nvSpPr>
        <p:spPr>
          <a:xfrm>
            <a:off x="128588" y="1123950"/>
            <a:ext cx="8756650" cy="3539420"/>
          </a:xfrm>
        </p:spPr>
        <p:txBody>
          <a:bodyPr/>
          <a:lstStyle/>
          <a:p>
            <a:r>
              <a:rPr lang="zh-TW" altLang="en-US" dirty="0" smtClean="0"/>
              <a:t>產</a:t>
            </a:r>
            <a:r>
              <a:rPr lang="zh-TW" altLang="en-US" dirty="0" smtClean="0"/>
              <a:t>品總覽 </a:t>
            </a:r>
            <a:r>
              <a:rPr lang="en-US" altLang="zh-TW" dirty="0" smtClean="0"/>
              <a:t>- Media</a:t>
            </a:r>
            <a:endParaRPr lang="en-US" dirty="0" smtClean="0"/>
          </a:p>
          <a:p>
            <a:r>
              <a:rPr lang="en-US" dirty="0" smtClean="0"/>
              <a:t>VOIP </a:t>
            </a:r>
            <a:r>
              <a:rPr lang="zh-TW" altLang="en-US" dirty="0" smtClean="0"/>
              <a:t>面臨之挑戰</a:t>
            </a:r>
            <a:endParaRPr lang="en-US" dirty="0"/>
          </a:p>
          <a:p>
            <a:r>
              <a:rPr lang="zh-TW" altLang="en-US" dirty="0" smtClean="0">
                <a:solidFill>
                  <a:srgbClr val="FFC000"/>
                </a:solidFill>
              </a:rPr>
              <a:t>微</a:t>
            </a:r>
            <a:r>
              <a:rPr lang="zh-TW" altLang="en-US" dirty="0" smtClean="0">
                <a:solidFill>
                  <a:srgbClr val="FFC000"/>
                </a:solidFill>
              </a:rPr>
              <a:t>軟 </a:t>
            </a:r>
            <a:r>
              <a:rPr lang="en-US" dirty="0" smtClean="0">
                <a:solidFill>
                  <a:srgbClr val="FFC000"/>
                </a:solidFill>
              </a:rPr>
              <a:t>Quality </a:t>
            </a:r>
            <a:r>
              <a:rPr lang="en-US" dirty="0">
                <a:solidFill>
                  <a:srgbClr val="FFC000"/>
                </a:solidFill>
              </a:rPr>
              <a:t>of Experience (</a:t>
            </a:r>
            <a:r>
              <a:rPr lang="en-US" dirty="0" err="1">
                <a:solidFill>
                  <a:srgbClr val="FFC000"/>
                </a:solidFill>
              </a:rPr>
              <a:t>QoE</a:t>
            </a:r>
            <a:r>
              <a:rPr lang="en-US" dirty="0" smtClean="0">
                <a:solidFill>
                  <a:srgbClr val="FFC000"/>
                </a:solidFill>
              </a:rPr>
              <a:t>)</a:t>
            </a:r>
            <a:r>
              <a:rPr lang="zh-TW" altLang="en-US" dirty="0" smtClean="0">
                <a:solidFill>
                  <a:srgbClr val="FFC000"/>
                </a:solidFill>
              </a:rPr>
              <a:t> 技術</a:t>
            </a:r>
            <a:endParaRPr lang="en-US" altLang="zh-TW" dirty="0" smtClean="0">
              <a:solidFill>
                <a:srgbClr val="FFC000"/>
              </a:solidFill>
            </a:endParaRPr>
          </a:p>
          <a:p>
            <a:r>
              <a:rPr lang="en-US" dirty="0" smtClean="0"/>
              <a:t>Quality of Experience Monitor </a:t>
            </a:r>
            <a:r>
              <a:rPr lang="en-US" dirty="0" smtClean="0"/>
              <a:t>Server</a:t>
            </a:r>
            <a:endParaRPr lang="en-US" dirty="0">
              <a:solidFill>
                <a:srgbClr val="FFC000"/>
              </a:solidFill>
            </a:endParaRPr>
          </a:p>
          <a:p>
            <a:r>
              <a:rPr lang="zh-TW" altLang="en-US" dirty="0" smtClean="0"/>
              <a:t>調整你現有網路</a:t>
            </a:r>
            <a:endParaRPr lang="en-US" dirty="0"/>
          </a:p>
          <a:p>
            <a:r>
              <a:rPr lang="en-US" altLang="zh-TW" dirty="0" smtClean="0"/>
              <a:t>OCS</a:t>
            </a:r>
            <a:r>
              <a:rPr lang="zh-TW" altLang="en-US" dirty="0" smtClean="0"/>
              <a:t> </a:t>
            </a:r>
            <a:r>
              <a:rPr lang="en-US" altLang="zh-TW" dirty="0" smtClean="0"/>
              <a:t>2007 VOIP</a:t>
            </a:r>
            <a:r>
              <a:rPr lang="zh-TW" altLang="en-US" dirty="0" smtClean="0"/>
              <a:t> 部署規劃技巧</a:t>
            </a:r>
            <a:endParaRPr lang="en-US" altLang="zh-TW"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3 part security oval"/>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353986" y="1416051"/>
            <a:ext cx="8422872" cy="5213350"/>
          </a:xfrm>
          <a:prstGeom prst="rect">
            <a:avLst/>
          </a:prstGeom>
          <a:noFill/>
        </p:spPr>
      </p:pic>
      <p:sp>
        <p:nvSpPr>
          <p:cNvPr id="2" name="Title 1"/>
          <p:cNvSpPr>
            <a:spLocks noGrp="1"/>
          </p:cNvSpPr>
          <p:nvPr>
            <p:ph type="title"/>
          </p:nvPr>
        </p:nvSpPr>
        <p:spPr>
          <a:xfrm>
            <a:off x="387054" y="228600"/>
            <a:ext cx="8375946" cy="553998"/>
          </a:xfrm>
        </p:spPr>
        <p:txBody>
          <a:bodyPr/>
          <a:lstStyle/>
          <a:p>
            <a:r>
              <a:rPr lang="zh-TW" altLang="en-US" sz="4000" dirty="0" smtClean="0"/>
              <a:t>確保高品質使用經驗 </a:t>
            </a:r>
            <a:r>
              <a:rPr lang="en-US" sz="4000" dirty="0" smtClean="0"/>
              <a:t>(</a:t>
            </a:r>
            <a:r>
              <a:rPr lang="en-US" sz="4000" dirty="0" err="1" smtClean="0"/>
              <a:t>QoE</a:t>
            </a:r>
            <a:r>
              <a:rPr lang="en-US" sz="4000" dirty="0" smtClean="0"/>
              <a:t>)</a:t>
            </a:r>
            <a:endParaRPr lang="en-US" sz="4000" dirty="0"/>
          </a:p>
        </p:txBody>
      </p:sp>
      <p:sp>
        <p:nvSpPr>
          <p:cNvPr id="7" name="Rectangle 9"/>
          <p:cNvSpPr>
            <a:spLocks noChangeArrowheads="1"/>
          </p:cNvSpPr>
          <p:nvPr/>
        </p:nvSpPr>
        <p:spPr bwMode="auto">
          <a:xfrm>
            <a:off x="1193366" y="2576946"/>
            <a:ext cx="3946850" cy="480131"/>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設計適合 </a:t>
            </a:r>
            <a:r>
              <a:rPr lang="en-US" sz="2800" dirty="0" smtClean="0">
                <a:solidFill>
                  <a:schemeClr val="tx1"/>
                </a:solidFill>
                <a:effectLst>
                  <a:outerShdw blurRad="38100" dist="38100" dir="2700000" algn="tl">
                    <a:srgbClr val="000000"/>
                  </a:outerShdw>
                </a:effectLst>
                <a:latin typeface="+mj-lt"/>
              </a:rPr>
              <a:t>IP</a:t>
            </a:r>
            <a:r>
              <a:rPr lang="zh-TW" altLang="en-US" sz="2800" dirty="0" smtClean="0">
                <a:solidFill>
                  <a:schemeClr val="tx1"/>
                </a:solidFill>
                <a:effectLst>
                  <a:outerShdw blurRad="38100" dist="38100" dir="2700000" algn="tl">
                    <a:srgbClr val="000000"/>
                  </a:outerShdw>
                </a:effectLst>
                <a:latin typeface="+mj-lt"/>
              </a:rPr>
              <a:t> 之媒體平台</a:t>
            </a:r>
            <a:endParaRPr lang="en-US" sz="2800" dirty="0" smtClean="0">
              <a:solidFill>
                <a:schemeClr val="tx1"/>
              </a:solidFill>
              <a:effectLst>
                <a:outerShdw blurRad="38100" dist="38100" dir="2700000" algn="tl">
                  <a:srgbClr val="000000"/>
                </a:outerShdw>
              </a:effectLst>
              <a:latin typeface="+mj-lt"/>
            </a:endParaRPr>
          </a:p>
        </p:txBody>
      </p:sp>
      <p:sp>
        <p:nvSpPr>
          <p:cNvPr id="8" name="Rectangle 9"/>
          <p:cNvSpPr>
            <a:spLocks noChangeArrowheads="1"/>
          </p:cNvSpPr>
          <p:nvPr/>
        </p:nvSpPr>
        <p:spPr bwMode="auto">
          <a:xfrm>
            <a:off x="5479472" y="3062547"/>
            <a:ext cx="2698175" cy="997196"/>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訂定適合之網路</a:t>
            </a:r>
            <a:endParaRPr lang="en-US" altLang="zh-TW" sz="2800" dirty="0" smtClean="0">
              <a:solidFill>
                <a:schemeClr val="tx1"/>
              </a:solidFill>
              <a:effectLst>
                <a:outerShdw blurRad="38100" dist="38100" dir="2700000" algn="tl">
                  <a:srgbClr val="000000"/>
                </a:outerShdw>
              </a:effectLst>
              <a:latin typeface="+mj-lt"/>
            </a:endParaRPr>
          </a:p>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大小</a:t>
            </a:r>
            <a:endParaRPr lang="en-US" sz="2800" dirty="0" smtClean="0">
              <a:solidFill>
                <a:schemeClr val="tx1"/>
              </a:solidFill>
              <a:effectLst>
                <a:outerShdw blurRad="38100" dist="38100" dir="2700000" algn="tl">
                  <a:srgbClr val="000000"/>
                </a:outerShdw>
              </a:effectLst>
              <a:latin typeface="+mj-lt"/>
            </a:endParaRPr>
          </a:p>
        </p:txBody>
      </p:sp>
      <p:sp>
        <p:nvSpPr>
          <p:cNvPr id="10" name="Rectangle 9"/>
          <p:cNvSpPr>
            <a:spLocks noChangeArrowheads="1"/>
          </p:cNvSpPr>
          <p:nvPr/>
        </p:nvSpPr>
        <p:spPr bwMode="auto">
          <a:xfrm>
            <a:off x="3492038" y="4871258"/>
            <a:ext cx="1980029" cy="480131"/>
          </a:xfrm>
          <a:prstGeom prst="rect">
            <a:avLst/>
          </a:prstGeom>
          <a:noFill/>
          <a:ln w="9525" algn="ctr">
            <a:noFill/>
            <a:miter lim="800000"/>
            <a:headEnd/>
            <a:tailEnd/>
          </a:ln>
          <a:effectLst/>
        </p:spPr>
        <p:txBody>
          <a:bodyPr wrap="none">
            <a:spAutoFit/>
          </a:bodyPr>
          <a:lstStyle/>
          <a:p>
            <a:pPr algn="ctr" eaLnBrk="0" hangingPunct="0">
              <a:lnSpc>
                <a:spcPct val="90000"/>
              </a:lnSpc>
              <a:spcBef>
                <a:spcPct val="30000"/>
              </a:spcBef>
              <a:buClr>
                <a:schemeClr val="tx2"/>
              </a:buClr>
              <a:buFont typeface="Wingdings 2" pitchFamily="18" charset="2"/>
              <a:buNone/>
            </a:pPr>
            <a:r>
              <a:rPr lang="zh-TW" altLang="en-US" sz="2800" dirty="0" smtClean="0">
                <a:solidFill>
                  <a:schemeClr val="tx1"/>
                </a:solidFill>
                <a:effectLst>
                  <a:outerShdw blurRad="38100" dist="38100" dir="2700000" algn="tl">
                    <a:srgbClr val="000000"/>
                  </a:outerShdw>
                </a:effectLst>
                <a:latin typeface="+mj-lt"/>
              </a:rPr>
              <a:t>良好的測量</a:t>
            </a:r>
            <a:endParaRPr lang="en-US" sz="2800" dirty="0" smtClean="0">
              <a:solidFill>
                <a:schemeClr val="tx1"/>
              </a:solidFill>
              <a:effectLst>
                <a:outerShdw blurRad="38100" dist="38100" dir="2700000" algn="tl">
                  <a:srgbClr val="000000"/>
                </a:outerShdw>
              </a:effectLst>
              <a:latin typeface="+mj-l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_Webcast Template - TNET_NEW_atsim (3)">
  <a:themeElements>
    <a:clrScheme name="3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fontScheme name="3_Webcast Template - TNET_NEW_atsi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620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Segoe Semi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7620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2"/>
            </a:solidFill>
            <a:effectLst/>
            <a:latin typeface="Segoe Semibold" pitchFamily="34" charset="0"/>
            <a:cs typeface="Arial" charset="0"/>
          </a:defRPr>
        </a:defPPr>
      </a:lstStyle>
    </a:lnDef>
  </a:objectDefaults>
  <a:extraClrSchemeLst>
    <a:extraClrScheme>
      <a:clrScheme name="3_Webcast Template - TNET_NEW_atsim (3) 1">
        <a:dk1>
          <a:srgbClr val="000000"/>
        </a:dk1>
        <a:lt1>
          <a:srgbClr val="FFFFFF"/>
        </a:lt1>
        <a:dk2>
          <a:srgbClr val="000066"/>
        </a:dk2>
        <a:lt2>
          <a:srgbClr val="FFFFFF"/>
        </a:lt2>
        <a:accent1>
          <a:srgbClr val="99CCFF"/>
        </a:accent1>
        <a:accent2>
          <a:srgbClr val="33CC33"/>
        </a:accent2>
        <a:accent3>
          <a:srgbClr val="AAAAB8"/>
        </a:accent3>
        <a:accent4>
          <a:srgbClr val="DADADA"/>
        </a:accent4>
        <a:accent5>
          <a:srgbClr val="CAE2FF"/>
        </a:accent5>
        <a:accent6>
          <a:srgbClr val="2DB92D"/>
        </a:accent6>
        <a:hlink>
          <a:srgbClr val="FFCC00"/>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3791</Words>
  <Application>Microsoft PowerPoint</Application>
  <PresentationFormat>On-screen Show (4:3)</PresentationFormat>
  <Paragraphs>673</Paragraphs>
  <Slides>59</Slides>
  <Notes>42</Notes>
  <HiddenSlides>0</HiddenSlides>
  <MMClips>7</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3_Webcast Template - TNET_NEW_atsim (3)</vt:lpstr>
      <vt:lpstr>Visio</vt:lpstr>
      <vt:lpstr>Slide 1</vt:lpstr>
      <vt:lpstr>OCS 2007 進階系列  建置高品質之 OCS 2007 VoIP  </vt:lpstr>
      <vt:lpstr>議程大綱</vt:lpstr>
      <vt:lpstr>產品總覽– Media </vt:lpstr>
      <vt:lpstr>議程大綱</vt:lpstr>
      <vt:lpstr>現金商業環境 VOIP 需求 企業客戶告訴我們甚麼</vt:lpstr>
      <vt:lpstr>傳統 IP 電話限制</vt:lpstr>
      <vt:lpstr>議程大綱</vt:lpstr>
      <vt:lpstr>確保高品質使用經驗 (QoE)</vt:lpstr>
      <vt:lpstr>確保高品質使用經驗 (QoE)</vt:lpstr>
      <vt:lpstr>針對 Internet 設計</vt:lpstr>
      <vt:lpstr>傳統 VoIP 的限制</vt:lpstr>
      <vt:lpstr>微軟媒體平台</vt:lpstr>
      <vt:lpstr>對抗封包遺失</vt:lpstr>
      <vt:lpstr>Slide 15</vt:lpstr>
      <vt:lpstr>解決根本問題</vt:lpstr>
      <vt:lpstr>Quality of Experience 比一比</vt:lpstr>
      <vt:lpstr>聲音品質比一比</vt:lpstr>
      <vt:lpstr>確保高品質使用經驗 (QoE)</vt:lpstr>
      <vt:lpstr>頻寬需求</vt:lpstr>
      <vt:lpstr>澄清重點</vt:lpstr>
      <vt:lpstr>媒體優先順序</vt:lpstr>
      <vt:lpstr>其他網路考量</vt:lpstr>
      <vt:lpstr>網路考量技巧</vt:lpstr>
      <vt:lpstr>議程大綱</vt:lpstr>
      <vt:lpstr>確保高品質使用經驗 (QoE)</vt:lpstr>
      <vt:lpstr>Quality of Experience</vt:lpstr>
      <vt:lpstr>QoE Monitoring Server</vt:lpstr>
      <vt:lpstr>Office Communications Server 2007 品質經驗 (QoE)  監控</vt:lpstr>
      <vt:lpstr>QoE 報表資訊收集</vt:lpstr>
      <vt:lpstr>收集數據範例</vt:lpstr>
      <vt:lpstr>QoE Monitoring 情境</vt:lpstr>
      <vt:lpstr>每通電話核心數據</vt:lpstr>
      <vt:lpstr>主要功能</vt:lpstr>
      <vt:lpstr>內見報表範例</vt:lpstr>
      <vt:lpstr>Slide 36</vt:lpstr>
      <vt:lpstr>QoE Monitoring Server 結合 Operations Manager Pack</vt:lpstr>
      <vt:lpstr>有關 MOS 分數</vt:lpstr>
      <vt:lpstr>重要 QoE 觀念</vt:lpstr>
      <vt:lpstr>議程大綱</vt:lpstr>
      <vt:lpstr>調整好你的網路</vt:lpstr>
      <vt:lpstr>到底使用多少頻寬 ?</vt:lpstr>
      <vt:lpstr>每人使用量計算</vt:lpstr>
      <vt:lpstr>其他網路考量點</vt:lpstr>
      <vt:lpstr>管理使用量- 伺服器</vt:lpstr>
      <vt:lpstr>管理使用量- Client</vt:lpstr>
      <vt:lpstr>支援 DiffServ</vt:lpstr>
      <vt:lpstr>議程大綱</vt:lpstr>
      <vt:lpstr>重要部署技巧</vt:lpstr>
      <vt:lpstr>規劃流程</vt:lpstr>
      <vt:lpstr>重要考量因素</vt:lpstr>
      <vt:lpstr>拓樸選擇</vt:lpstr>
      <vt:lpstr>拓樸選擇 Global or regional?</vt:lpstr>
      <vt:lpstr>網路考量點</vt:lpstr>
      <vt:lpstr>Simple Model For 2 Party Call</vt:lpstr>
      <vt:lpstr>規劃階段性部署</vt:lpstr>
      <vt:lpstr>總結</vt:lpstr>
      <vt:lpstr>Resources</vt:lpstr>
      <vt:lpstr>Slide 59</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subject>TechReady 4</dc:subject>
  <dc:creator>&lt;speaker name here&gt;</dc:creator>
  <dc:description>Template design: Joepan
Formatter:
Event Date: February 5-9, 2007
Event Location:
Speech Length:
Audience: MS Internal, technical audience
Key Topics:</dc:description>
  <cp:lastModifiedBy>David Feng</cp:lastModifiedBy>
  <cp:revision>643</cp:revision>
  <dcterms:created xsi:type="dcterms:W3CDTF">2006-07-12T22:22:29Z</dcterms:created>
  <dcterms:modified xsi:type="dcterms:W3CDTF">2009-01-19T04:50:33Z</dcterms:modified>
</cp:coreProperties>
</file>