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48"/>
  </p:notesMasterIdLst>
  <p:handoutMasterIdLst>
    <p:handoutMasterId r:id="rId49"/>
  </p:handoutMasterIdLst>
  <p:sldIdLst>
    <p:sldId id="260" r:id="rId2"/>
    <p:sldId id="310" r:id="rId3"/>
    <p:sldId id="403" r:id="rId4"/>
    <p:sldId id="412" r:id="rId5"/>
    <p:sldId id="401" r:id="rId6"/>
    <p:sldId id="402" r:id="rId7"/>
    <p:sldId id="432" r:id="rId8"/>
    <p:sldId id="433" r:id="rId9"/>
    <p:sldId id="404" r:id="rId10"/>
    <p:sldId id="419" r:id="rId11"/>
    <p:sldId id="416" r:id="rId12"/>
    <p:sldId id="417" r:id="rId13"/>
    <p:sldId id="407" r:id="rId14"/>
    <p:sldId id="408" r:id="rId15"/>
    <p:sldId id="409" r:id="rId16"/>
    <p:sldId id="410" r:id="rId17"/>
    <p:sldId id="420" r:id="rId18"/>
    <p:sldId id="424" r:id="rId19"/>
    <p:sldId id="389" r:id="rId20"/>
    <p:sldId id="430" r:id="rId21"/>
    <p:sldId id="431" r:id="rId22"/>
    <p:sldId id="425" r:id="rId23"/>
    <p:sldId id="434" r:id="rId24"/>
    <p:sldId id="426" r:id="rId25"/>
    <p:sldId id="428" r:id="rId26"/>
    <p:sldId id="429" r:id="rId27"/>
    <p:sldId id="435" r:id="rId28"/>
    <p:sldId id="436" r:id="rId29"/>
    <p:sldId id="437" r:id="rId30"/>
    <p:sldId id="380" r:id="rId31"/>
    <p:sldId id="442" r:id="rId32"/>
    <p:sldId id="443" r:id="rId33"/>
    <p:sldId id="381" r:id="rId34"/>
    <p:sldId id="382" r:id="rId35"/>
    <p:sldId id="378" r:id="rId36"/>
    <p:sldId id="444" r:id="rId37"/>
    <p:sldId id="445" r:id="rId38"/>
    <p:sldId id="384" r:id="rId39"/>
    <p:sldId id="439" r:id="rId40"/>
    <p:sldId id="387" r:id="rId41"/>
    <p:sldId id="440" r:id="rId42"/>
    <p:sldId id="441" r:id="rId43"/>
    <p:sldId id="388" r:id="rId44"/>
    <p:sldId id="438" r:id="rId45"/>
    <p:sldId id="326" r:id="rId46"/>
    <p:sldId id="324" r:id="rId4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9" clrIdx="0"/>
  <p:cmAuthor id="1" name="claireh" initials="ceh"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B486"/>
    <a:srgbClr val="F4C19A"/>
    <a:srgbClr val="F6C9A8"/>
    <a:srgbClr val="ED9655"/>
    <a:srgbClr val="EA883E"/>
    <a:srgbClr val="F0A770"/>
    <a:srgbClr val="99C8DF"/>
    <a:srgbClr val="A2CDE2"/>
    <a:srgbClr val="9BCFE9"/>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24054" autoAdjust="0"/>
    <p:restoredTop sz="47559" autoAdjust="0"/>
  </p:normalViewPr>
  <p:slideViewPr>
    <p:cSldViewPr snapToGrid="0">
      <p:cViewPr varScale="1">
        <p:scale>
          <a:sx n="58" d="100"/>
          <a:sy n="58" d="100"/>
        </p:scale>
        <p:origin x="-451" y="-67"/>
      </p:cViewPr>
      <p:guideLst>
        <p:guide orient="horz" pos="144"/>
        <p:guide orient="horz" pos="1488"/>
        <p:guide orient="horz" pos="1200"/>
        <p:guide orient="horz" pos="2304"/>
        <p:guide orient="horz" pos="891"/>
        <p:guide orient="horz" pos="4175"/>
        <p:guide pos="2880"/>
        <p:guide pos="240"/>
        <p:guide pos="460"/>
        <p:guide pos="5520"/>
        <p:guide pos="864"/>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1/5/2009</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1/5/2009</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1/5/2009 1:35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Application-level</a:t>
            </a:r>
            <a:r>
              <a:rPr lang="en-US" altLang="zh-TW" baseline="0" dirty="0" smtClean="0"/>
              <a:t> Domain</a:t>
            </a:r>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12:36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12:31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11:35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11:35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11:34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這個示範要一一呈現傳統</a:t>
            </a:r>
            <a:r>
              <a:rPr lang="en-US" altLang="zh-TW" dirty="0" smtClean="0"/>
              <a:t>Web</a:t>
            </a:r>
            <a:r>
              <a:rPr lang="en-US" altLang="zh-TW" baseline="0" dirty="0" smtClean="0"/>
              <a:t> Services</a:t>
            </a:r>
            <a:r>
              <a:rPr lang="zh-TW" altLang="en-US" baseline="0" dirty="0" smtClean="0"/>
              <a:t>所不能達到的困境</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11:39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這個示範要一一呈現傳統</a:t>
            </a:r>
            <a:r>
              <a:rPr lang="en-US" altLang="zh-TW" dirty="0" smtClean="0"/>
              <a:t>Web</a:t>
            </a:r>
            <a:r>
              <a:rPr lang="en-US" altLang="zh-TW" baseline="0" dirty="0" smtClean="0"/>
              <a:t> Services</a:t>
            </a:r>
            <a:r>
              <a:rPr lang="zh-TW" altLang="en-US" baseline="0" dirty="0" smtClean="0"/>
              <a:t>所不能達到的困境</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11:42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ms-help://MS.MSDNQTR.v90.en/</a:t>
            </a:r>
            <a:r>
              <a:rPr lang="en-US" altLang="zh-TW" dirty="0" err="1" smtClean="0"/>
              <a:t>wd_entityframework</a:t>
            </a:r>
            <a:r>
              <a:rPr lang="en-US" altLang="zh-TW" dirty="0" smtClean="0"/>
              <a:t>/html/43014cf9-c9cb-4538-bfbb-197820b60038.htm</a:t>
            </a:r>
          </a:p>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ms-help://MS.MSDNQTR.v90.en/</a:t>
            </a:r>
            <a:r>
              <a:rPr lang="en-US" altLang="zh-TW" dirty="0" err="1" smtClean="0"/>
              <a:t>wd_entityframework</a:t>
            </a:r>
            <a:r>
              <a:rPr lang="en-US" altLang="zh-TW" smtClean="0"/>
              <a:t>/html/43014cf9-c9cb-4538-bfbb-197820b60038.htm</a:t>
            </a:r>
          </a:p>
          <a:p>
            <a:endParaRPr lang="zh-TW" altLang="en-US"/>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ms-help://MS.MSDNQTR.v90.en/</a:t>
            </a:r>
            <a:r>
              <a:rPr lang="en-US" altLang="zh-TW" dirty="0" err="1" smtClean="0"/>
              <a:t>wd_entityframework</a:t>
            </a:r>
            <a:r>
              <a:rPr lang="en-US" altLang="zh-TW" smtClean="0"/>
              <a:t>/html/43014cf9-c9cb-4538-bfbb-197820b60038.htm</a:t>
            </a:r>
          </a:p>
          <a:p>
            <a:endParaRPr lang="zh-TW" altLang="en-US"/>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altLang="zh-TW" dirty="0" smtClean="0"/>
              <a:t>1.MetadataWorkspace</a:t>
            </a:r>
            <a:r>
              <a:rPr lang="zh-TW" altLang="en-US" dirty="0" smtClean="0"/>
              <a:t>物件是一個可以與應用程式</a:t>
            </a:r>
            <a:r>
              <a:rPr lang="en-US" altLang="zh-TW" dirty="0" smtClean="0"/>
              <a:t>Context</a:t>
            </a:r>
            <a:r>
              <a:rPr lang="zh-TW" altLang="en-US" dirty="0" smtClean="0"/>
              <a:t>中的</a:t>
            </a:r>
            <a:r>
              <a:rPr lang="en-US" altLang="zh-TW" dirty="0" smtClean="0"/>
              <a:t>EDM Metadata</a:t>
            </a:r>
            <a:r>
              <a:rPr lang="zh-TW" altLang="en-US" dirty="0" smtClean="0"/>
              <a:t>互動的中央</a:t>
            </a:r>
            <a:r>
              <a:rPr lang="en-US" altLang="zh-TW" dirty="0" smtClean="0"/>
              <a:t>Runtime</a:t>
            </a:r>
            <a:r>
              <a:rPr lang="zh-TW" altLang="en-US" dirty="0" smtClean="0"/>
              <a:t>服務元件。</a:t>
            </a:r>
            <a:endParaRPr lang="en-US" altLang="zh-TW"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altLang="zh-TW"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altLang="zh-TW" dirty="0" smtClean="0"/>
              <a:t>2.ObjectStateManager</a:t>
            </a:r>
            <a:r>
              <a:rPr lang="zh-TW" altLang="en-US" dirty="0" smtClean="0"/>
              <a:t>是負責管理保存在快取中的物件。</a:t>
            </a:r>
            <a:endParaRPr lang="en-US" altLang="zh-TW"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altLang="zh-TW"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1/5/2009 1:52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這裡的</a:t>
            </a:r>
            <a:r>
              <a:rPr lang="en-US" altLang="zh-TW" dirty="0" smtClean="0"/>
              <a:t>Query</a:t>
            </a:r>
            <a:r>
              <a:rPr lang="zh-TW" altLang="en-US" dirty="0" smtClean="0"/>
              <a:t>查詢是指</a:t>
            </a:r>
            <a:r>
              <a:rPr lang="en-US" altLang="zh-TW" dirty="0" smtClean="0"/>
              <a:t>EDM</a:t>
            </a:r>
            <a:r>
              <a:rPr lang="zh-TW" altLang="en-US" dirty="0" smtClean="0"/>
              <a:t>所回傳的</a:t>
            </a:r>
            <a:r>
              <a:rPr lang="en-US" altLang="zh-TW" dirty="0" smtClean="0"/>
              <a:t>Entities</a:t>
            </a:r>
            <a:r>
              <a:rPr lang="zh-TW" altLang="en-US" dirty="0" smtClean="0"/>
              <a:t>物件的查詢，而此部分是由</a:t>
            </a:r>
            <a:r>
              <a:rPr lang="en-US" altLang="zh-TW" dirty="0" err="1" smtClean="0"/>
              <a:t>ObjectContext</a:t>
            </a:r>
            <a:r>
              <a:rPr lang="zh-TW" altLang="en-US" dirty="0" smtClean="0"/>
              <a:t>類別所負責，再者</a:t>
            </a:r>
            <a:r>
              <a:rPr lang="en-US" altLang="zh-TW" dirty="0" smtClean="0"/>
              <a:t>Query</a:t>
            </a:r>
            <a:r>
              <a:rPr lang="zh-TW" altLang="en-US" smtClean="0"/>
              <a:t>查詢編寫的語法有三種類型</a:t>
            </a:r>
            <a:endParaRPr lang="zh-TW" altLang="en-US"/>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1.ObjectQuery</a:t>
            </a:r>
            <a:r>
              <a:rPr lang="zh-TW" altLang="en-US" dirty="0" smtClean="0"/>
              <a:t>在使用前，必須先建立好</a:t>
            </a:r>
            <a:r>
              <a:rPr lang="en-US" altLang="zh-TW" dirty="0" err="1" smtClean="0"/>
              <a:t>ObjectContext</a:t>
            </a:r>
            <a:r>
              <a:rPr lang="zh-TW" altLang="en-US" dirty="0" smtClean="0"/>
              <a:t>，因為它提供</a:t>
            </a:r>
            <a:r>
              <a:rPr lang="en-US" altLang="zh-TW" dirty="0" smtClean="0"/>
              <a:t>Connection</a:t>
            </a:r>
            <a:r>
              <a:rPr lang="zh-TW" altLang="en-US" dirty="0" smtClean="0"/>
              <a:t>及</a:t>
            </a:r>
            <a:r>
              <a:rPr lang="en-US" altLang="zh-TW" dirty="0" smtClean="0"/>
              <a:t>Metadata</a:t>
            </a:r>
            <a:r>
              <a:rPr lang="zh-TW" altLang="en-US" dirty="0" smtClean="0"/>
              <a:t>給</a:t>
            </a:r>
            <a:r>
              <a:rPr lang="en-US" altLang="zh-TW" dirty="0" err="1" smtClean="0"/>
              <a:t>ObjectQuery</a:t>
            </a:r>
            <a:endParaRPr lang="en-US" altLang="zh-TW" dirty="0" smtClean="0"/>
          </a:p>
          <a:p>
            <a:endParaRPr lang="en-US" altLang="zh-TW" dirty="0" smtClean="0"/>
          </a:p>
          <a:p>
            <a:r>
              <a:rPr lang="en-US" altLang="zh-TW" smtClean="0"/>
              <a:t>2.</a:t>
            </a:r>
            <a:endParaRPr lang="en-US" altLang="zh-TW" dirty="0" smtClean="0"/>
          </a:p>
          <a:p>
            <a:endParaRPr lang="en-US" altLang="zh-TW" dirty="0" smtClean="0"/>
          </a:p>
          <a:p>
            <a:endParaRPr lang="en-US" altLang="zh-TW" dirty="0" smtClean="0"/>
          </a:p>
          <a:p>
            <a:r>
              <a:rPr lang="en-US" altLang="zh-TW" dirty="0" smtClean="0"/>
              <a:t>4.EntityClient</a:t>
            </a:r>
            <a:r>
              <a:rPr lang="en-US" altLang="zh-TW" baseline="0" dirty="0" smtClean="0"/>
              <a:t> Data Provider</a:t>
            </a:r>
            <a:r>
              <a:rPr lang="zh-TW" altLang="en-US" baseline="0" dirty="0" smtClean="0"/>
              <a:t>將</a:t>
            </a:r>
            <a:r>
              <a:rPr lang="en-US" altLang="zh-TW" baseline="0" dirty="0" smtClean="0"/>
              <a:t>Command Tree</a:t>
            </a:r>
            <a:r>
              <a:rPr lang="zh-TW" altLang="en-US" baseline="0" dirty="0" smtClean="0"/>
              <a:t>（</a:t>
            </a:r>
            <a:r>
              <a:rPr lang="en-US" altLang="zh-TW" baseline="0" dirty="0" smtClean="0"/>
              <a:t>EDM</a:t>
            </a:r>
            <a:r>
              <a:rPr lang="zh-TW" altLang="en-US" baseline="0" dirty="0" smtClean="0"/>
              <a:t>）轉換成</a:t>
            </a:r>
            <a:r>
              <a:rPr lang="en-US" altLang="zh-TW" baseline="0" dirty="0" smtClean="0"/>
              <a:t>DBMS</a:t>
            </a:r>
            <a:r>
              <a:rPr lang="zh-TW" altLang="en-US" baseline="0" dirty="0" smtClean="0"/>
              <a:t>的</a:t>
            </a:r>
            <a:r>
              <a:rPr lang="en-US" altLang="zh-TW" baseline="0" dirty="0" smtClean="0"/>
              <a:t>Command Tree</a:t>
            </a:r>
            <a:r>
              <a:rPr lang="zh-TW" altLang="en-US" baseline="0" dirty="0" smtClean="0"/>
              <a:t>，執行</a:t>
            </a:r>
            <a:r>
              <a:rPr lang="en-US" altLang="zh-TW" baseline="0" dirty="0" smtClean="0"/>
              <a:t>Query</a:t>
            </a:r>
            <a:r>
              <a:rPr lang="zh-TW" altLang="en-US" baseline="0" dirty="0" smtClean="0"/>
              <a:t>查詢</a:t>
            </a:r>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11:47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這個示範要一一呈現傳統</a:t>
            </a:r>
            <a:r>
              <a:rPr lang="en-US" altLang="zh-TW" dirty="0" smtClean="0"/>
              <a:t>Web</a:t>
            </a:r>
            <a:r>
              <a:rPr lang="en-US" altLang="zh-TW" baseline="0" dirty="0" smtClean="0"/>
              <a:t> Services</a:t>
            </a:r>
            <a:r>
              <a:rPr lang="zh-TW" altLang="en-US" baseline="0" dirty="0" smtClean="0"/>
              <a:t>所不能達到的困境</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900A3-9A87-43FA-9CE7-3E9C778924F2}"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1/5/2009 12:52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11:38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11:38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dirty="0" smtClean="0"/>
              <a:t>Diagram</a:t>
            </a:r>
            <a:r>
              <a:rPr lang="en-US" baseline="0" dirty="0" smtClean="0"/>
              <a:t> from MSDN – Development Tools and Languages – Visual Studio 2005 – Technical Articles – Visual Studio – ADO.NET Tech Preview: Entity Data Model</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1/6/2009 12:27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6" name="Picture 5" descr="TechEd Dev logo for title masterpng.png"/>
          <p:cNvPicPr>
            <a:picLocks noChangeAspect="1"/>
          </p:cNvPicPr>
          <p:nvPr userDrawn="1"/>
        </p:nvPicPr>
        <p:blipFill>
          <a:blip r:embed="rId3"/>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for Developers">
    <p:spTree>
      <p:nvGrpSpPr>
        <p:cNvPr id="1" name=""/>
        <p:cNvGrpSpPr/>
        <p:nvPr/>
      </p:nvGrpSpPr>
      <p:grpSpPr>
        <a:xfrm>
          <a:off x="0" y="0"/>
          <a:ext cx="0" cy="0"/>
          <a:chOff x="0" y="0"/>
          <a:chExt cx="0" cy="0"/>
        </a:xfrm>
      </p:grpSpPr>
      <p:sp>
        <p:nvSpPr>
          <p:cNvPr id="3" name="Rounded Rectangle 2"/>
          <p:cNvSpPr/>
          <p:nvPr userDrawn="1"/>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userDrawn="1"/>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Users\bmarb\AppData\Local\Temp\msohtmlclip1\01\clip_image001.png"/>
          <p:cNvPicPr>
            <a:picLocks noChangeAspect="1" noChangeArrowheads="1"/>
          </p:cNvPicPr>
          <p:nvPr userDrawn="1"/>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6" name="Group 29"/>
          <p:cNvGrpSpPr/>
          <p:nvPr userDrawn="1"/>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0" name="Group 33"/>
          <p:cNvGrpSpPr/>
          <p:nvPr userDrawn="1"/>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Oval 14"/>
          <p:cNvSpPr/>
          <p:nvPr userDrawn="1"/>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Oval 15"/>
          <p:cNvSpPr/>
          <p:nvPr userDrawn="1"/>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16" descr="msdn_1inch_rgb.png"/>
          <p:cNvPicPr>
            <a:picLocks noChangeAspect="1"/>
          </p:cNvPicPr>
          <p:nvPr userDrawn="1"/>
        </p:nvPicPr>
        <p:blipFill>
          <a:blip r:embed="rId3"/>
          <a:stretch>
            <a:fillRect/>
          </a:stretch>
        </p:blipFill>
        <p:spPr bwMode="invGray">
          <a:xfrm>
            <a:off x="838200" y="3505200"/>
            <a:ext cx="1857375" cy="942975"/>
          </a:xfrm>
          <a:prstGeom prst="rect">
            <a:avLst/>
          </a:prstGeom>
        </p:spPr>
      </p:pic>
      <p:sp>
        <p:nvSpPr>
          <p:cNvPr id="18" name="Rectangle 17"/>
          <p:cNvSpPr/>
          <p:nvPr userDrawn="1"/>
        </p:nvSpPr>
        <p:spPr>
          <a:xfrm>
            <a:off x="838200" y="2286000"/>
            <a:ext cx="4572000" cy="954107"/>
          </a:xfrm>
          <a:prstGeom prst="rect">
            <a:avLst/>
          </a:prstGeom>
        </p:spPr>
        <p:txBody>
          <a:bodyPr>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19" name="Rectangle 18"/>
          <p:cNvSpPr/>
          <p:nvPr userDrawn="1"/>
        </p:nvSpPr>
        <p:spPr>
          <a:xfrm>
            <a:off x="838200" y="4419600"/>
            <a:ext cx="4572000" cy="1046440"/>
          </a:xfrm>
          <a:prstGeom prst="rect">
            <a:avLst/>
          </a:prstGeom>
        </p:spPr>
        <p:txBody>
          <a:bodyPr>
            <a:spAutoFit/>
          </a:bodyPr>
          <a:lstStyle/>
          <a:p>
            <a:pPr>
              <a:spcBef>
                <a:spcPts val="600"/>
              </a:spcBef>
              <a:tabLst>
                <a:tab pos="1828800" algn="l"/>
              </a:tabLst>
            </a:pPr>
            <a:r>
              <a:rPr lang="en-US" sz="2000" dirty="0" smtClean="0">
                <a:hlinkClick r:id="rId5"/>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and MORE!</a:t>
            </a:r>
          </a:p>
        </p:txBody>
      </p:sp>
      <p:pic>
        <p:nvPicPr>
          <p:cNvPr id="20" name="Picture 19" descr="TechEd_online.png"/>
          <p:cNvPicPr>
            <a:picLocks noChangeAspect="1"/>
          </p:cNvPicPr>
          <p:nvPr userDrawn="1"/>
        </p:nvPicPr>
        <p:blipFill>
          <a:blip r:embed="rId6"/>
          <a:stretch>
            <a:fillRect/>
          </a:stretch>
        </p:blipFill>
        <p:spPr bwMode="invGray">
          <a:xfrm>
            <a:off x="914400" y="1209675"/>
            <a:ext cx="2409825" cy="1076325"/>
          </a:xfrm>
          <a:prstGeom prst="rect">
            <a:avLst/>
          </a:prstGeom>
        </p:spPr>
      </p:pic>
      <p:sp>
        <p:nvSpPr>
          <p:cNvPr id="22" name="Title 1"/>
          <p:cNvSpPr txBox="1">
            <a:spLocks/>
          </p:cNvSpPr>
          <p:nvPr userDrawn="1"/>
        </p:nvSpPr>
        <p:spPr>
          <a:xfrm>
            <a:off x="381000" y="228600"/>
            <a:ext cx="8375946"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Resources for Developers</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Resource 2</a:t>
            </a:r>
            <a:r>
              <a:rPr lang="en-US" dirty="0" smtClean="0">
                <a:solidFill>
                  <a:srgbClr val="FFFFFF"/>
                </a:solidFill>
                <a:effectLst>
                  <a:outerShdw blurRad="38100" dist="38100" dir="2700000" algn="tl">
                    <a:srgbClr val="000000">
                      <a:alpha val="43137"/>
                    </a:srgbClr>
                  </a:outerShdw>
                </a:effectLst>
              </a:rPr>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3" name="Round Same Side Corner Rectangle 2"/>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4" descr="C:\Users\bmarb\AppData\Local\Temp\msohtmlclip1\01\clip_image001.png"/>
          <p:cNvPicPr>
            <a:picLocks noChangeAspect="1" noChangeArrowheads="1"/>
          </p:cNvPicPr>
          <p:nvPr userDrawn="1"/>
        </p:nvPicPr>
        <p:blipFill>
          <a:blip r:embed="rId2" cstate="screen"/>
          <a:srcRect/>
          <a:stretch>
            <a:fillRect/>
          </a:stretch>
        </p:blipFill>
        <p:spPr bwMode="auto">
          <a:xfrm>
            <a:off x="3886201" y="1048657"/>
            <a:ext cx="3314177" cy="2304143"/>
          </a:xfrm>
          <a:prstGeom prst="rect">
            <a:avLst/>
          </a:prstGeom>
          <a:noFill/>
          <a:ln>
            <a:noFill/>
          </a:ln>
          <a:effectLst>
            <a:reflection blurRad="6350" stA="52000" endA="300" endPos="35000" dir="5400000" sy="-100000" algn="bl" rotWithShape="0"/>
          </a:effectLst>
          <a:scene3d>
            <a:camera prst="perspectiveHeroicExtremeLeftFacing" fov="3000000">
              <a:rot lat="643454" lon="234611" rev="21480000"/>
            </a:camera>
            <a:lightRig rig="threePt" dir="t"/>
          </a:scene3d>
        </p:spPr>
      </p:pic>
      <p:grpSp>
        <p:nvGrpSpPr>
          <p:cNvPr id="7" name="Group 16"/>
          <p:cNvGrpSpPr/>
          <p:nvPr userDrawn="1"/>
        </p:nvGrpSpPr>
        <p:grpSpPr>
          <a:xfrm>
            <a:off x="723900" y="600075"/>
            <a:ext cx="2170113" cy="4683411"/>
            <a:chOff x="723900" y="600075"/>
            <a:chExt cx="2170113" cy="4683411"/>
          </a:xfrm>
        </p:grpSpPr>
        <p:pic>
          <p:nvPicPr>
            <p:cNvPr id="8" name="Picture 7"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9"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sp>
        <p:nvSpPr>
          <p:cNvPr id="10" name="Rounded Rectangle 9"/>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
        <p:nvSpPr>
          <p:cNvPr id="11" name="Wave 10"/>
          <p:cNvSpPr/>
          <p:nvPr userDrawn="1"/>
        </p:nvSpPr>
        <p:spPr bwMode="black">
          <a:xfrm>
            <a:off x="3505200" y="1676400"/>
            <a:ext cx="3505200" cy="1981200"/>
          </a:xfrm>
          <a:prstGeom prst="wave">
            <a:avLst>
              <a:gd name="adj1" fmla="val 15882"/>
              <a:gd name="adj2" fmla="val 9010"/>
            </a:avLst>
          </a:prstGeom>
          <a:gradFill flip="none" rotWithShape="1">
            <a:gsLst>
              <a:gs pos="0">
                <a:schemeClr val="accent5">
                  <a:alpha val="16000"/>
                </a:schemeClr>
              </a:gs>
              <a:gs pos="54000">
                <a:schemeClr val="accent5"/>
              </a:gs>
              <a:gs pos="100000">
                <a:schemeClr val="accent5">
                  <a:alpha val="0"/>
                </a:schemeClr>
              </a:gs>
            </a:gsLst>
            <a:lin ang="5400000" scaled="1"/>
            <a:tileRect/>
          </a:gradFill>
          <a:ln w="38100">
            <a:noFill/>
            <a:headEnd type="none" w="med" len="med"/>
            <a:tailEnd type="none" w="med" len="med"/>
          </a:ln>
          <a:effectLst>
            <a:softEdge rad="63500"/>
          </a:effectLst>
          <a:scene3d>
            <a:camera prst="orthographicFront">
              <a:rot lat="0" lon="0" rev="0"/>
            </a:camera>
            <a:lightRig rig="threePt" dir="t">
              <a:rot lat="0" lon="0" rev="900000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lstStyle/>
          <a:p>
            <a:pPr algn="ctr" defTabSz="914099" fontAlgn="base">
              <a:lnSpc>
                <a:spcPts val="2400"/>
              </a:lnSpc>
              <a:spcBef>
                <a:spcPct val="0"/>
              </a:spcBef>
              <a:spcAft>
                <a:spcPct val="0"/>
              </a:spcAft>
            </a:pPr>
            <a:r>
              <a:rPr lang="en-US" sz="3600" dirty="0" smtClean="0">
                <a:solidFill>
                  <a:srgbClr val="FFFFFF"/>
                </a:solidFill>
                <a:effectLst>
                  <a:outerShdw blurRad="38100" dist="38100" dir="2700000" algn="tl">
                    <a:srgbClr val="000000">
                      <a:alpha val="43137"/>
                    </a:srgbClr>
                  </a:outerShdw>
                </a:effectLst>
                <a:latin typeface="+mj-lt"/>
              </a:rPr>
              <a:t>1 Year </a:t>
            </a:r>
            <a:r>
              <a:rPr lang="en-US" sz="2800" dirty="0" smtClean="0">
                <a:solidFill>
                  <a:srgbClr val="FFFFFF"/>
                </a:solidFill>
                <a:effectLst>
                  <a:outerShdw blurRad="38100" dist="38100" dir="2700000" algn="tl">
                    <a:srgbClr val="000000">
                      <a:alpha val="43137"/>
                    </a:srgbClr>
                  </a:outerShdw>
                </a:effectLst>
                <a:latin typeface="+mj-lt"/>
              </a:rPr>
              <a:t>Subscription!</a:t>
            </a:r>
          </a:p>
        </p:txBody>
      </p:sp>
      <p:pic>
        <p:nvPicPr>
          <p:cNvPr id="12" name="Picture 11" descr="Zune white front.PNG"/>
          <p:cNvPicPr>
            <a:picLocks noChangeAspect="1"/>
          </p:cNvPicPr>
          <p:nvPr userDrawn="1"/>
        </p:nvPicPr>
        <p:blipFill>
          <a:blip r:embed="rId5" cstate="screen"/>
          <a:srcRect/>
          <a:stretch>
            <a:fillRect/>
          </a:stretch>
        </p:blipFill>
        <p:spPr>
          <a:xfrm>
            <a:off x="6553200" y="2667000"/>
            <a:ext cx="1563478" cy="3165089"/>
          </a:xfrm>
          <a:prstGeom prst="rect">
            <a:avLst/>
          </a:prstGeom>
          <a:noFill/>
          <a:ln>
            <a:noFill/>
          </a:ln>
          <a:effectLst/>
        </p:spPr>
      </p:pic>
      <p:pic>
        <p:nvPicPr>
          <p:cNvPr id="13" name="Picture 12" descr="msdn_1inch_rgb.png"/>
          <p:cNvPicPr>
            <a:picLocks noChangeAspect="1"/>
          </p:cNvPicPr>
          <p:nvPr userDrawn="1"/>
        </p:nvPicPr>
        <p:blipFill>
          <a:blip r:embed="rId6"/>
          <a:stretch>
            <a:fillRect/>
          </a:stretch>
        </p:blipFill>
        <p:spPr bwMode="invGray">
          <a:xfrm>
            <a:off x="4826000" y="3429000"/>
            <a:ext cx="1651000" cy="838200"/>
          </a:xfrm>
          <a:prstGeom prst="rect">
            <a:avLst/>
          </a:prstGeom>
        </p:spPr>
      </p:pic>
      <p:grpSp>
        <p:nvGrpSpPr>
          <p:cNvPr id="14" name="Group 17"/>
          <p:cNvGrpSpPr/>
          <p:nvPr userDrawn="1"/>
        </p:nvGrpSpPr>
        <p:grpSpPr>
          <a:xfrm>
            <a:off x="2009775" y="800100"/>
            <a:ext cx="2170113" cy="4685811"/>
            <a:chOff x="2009775" y="800100"/>
            <a:chExt cx="2170113" cy="4685811"/>
          </a:xfrm>
        </p:grpSpPr>
        <p:pic>
          <p:nvPicPr>
            <p:cNvPr id="15" name="Picture 14" descr="winvista.png"/>
            <p:cNvPicPr>
              <a:picLocks noChangeAspect="1"/>
            </p:cNvPicPr>
            <p:nvPr/>
          </p:nvPicPr>
          <p:blipFill>
            <a:blip r:embed="rId7" cstate="screen"/>
            <a:stretch>
              <a:fillRect/>
            </a:stretch>
          </p:blipFill>
          <p:spPr>
            <a:xfrm>
              <a:off x="2142049" y="2877038"/>
              <a:ext cx="1621402" cy="2608873"/>
            </a:xfrm>
            <a:prstGeom prst="rect">
              <a:avLst/>
            </a:prstGeom>
          </p:spPr>
        </p:pic>
        <p:pic>
          <p:nvPicPr>
            <p:cNvPr id="16" name="Picture 3" descr="C:\Documents and Settings\Jessica Mans\Desktop\In progress\TechEd\V_UltEN_3DP.png"/>
            <p:cNvPicPr>
              <a:picLocks noChangeAspect="1" noChangeArrowheads="1"/>
            </p:cNvPicPr>
            <p:nvPr/>
          </p:nvPicPr>
          <p:blipFill>
            <a:blip r:embed="rId8" cstate="screen"/>
            <a:srcRect/>
            <a:stretch>
              <a:fillRect/>
            </a:stretch>
          </p:blipFill>
          <p:spPr bwMode="auto">
            <a:xfrm>
              <a:off x="2009775" y="800100"/>
              <a:ext cx="2170113" cy="2392363"/>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0"/>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4000"/>
                            </p:stCondLst>
                            <p:childTnLst>
                              <p:par>
                                <p:cTn id="31" presetID="53"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p:bldP spid="10" grpId="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Orange.png"/>
          <p:cNvPicPr>
            <a:picLocks noChangeAspect="1"/>
          </p:cNvPicPr>
          <p:nvPr/>
        </p:nvPicPr>
        <p:blipFill>
          <a:blip r:embed="rId18"/>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18"/>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56" r:id="rId10"/>
    <p:sldLayoutId id="2147483755" r:id="rId11"/>
    <p:sldLayoutId id="2147483754" r:id="rId12"/>
    <p:sldLayoutId id="2147483753" r:id="rId13"/>
    <p:sldLayoutId id="2147483752" r:id="rId14"/>
    <p:sldLayoutId id="2147483751" r:id="rId15"/>
    <p:sldLayoutId id="2147483749" r:id="rId16"/>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9"/>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9"/>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9"/>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9"/>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9"/>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5" y="1177637"/>
            <a:ext cx="8950036" cy="2396836"/>
          </a:xfrm>
        </p:spPr>
        <p:txBody>
          <a:bodyPr/>
          <a:lstStyle/>
          <a:p>
            <a:pPr algn="ctr">
              <a:lnSpc>
                <a:spcPct val="100000"/>
              </a:lnSpc>
            </a:pPr>
            <a:r>
              <a:rPr altLang="zh-TW" sz="4000" dirty="0" smtClean="0">
                <a:latin typeface="微軟正黑體" pitchFamily="34" charset="-120"/>
                <a:ea typeface="微軟正黑體" pitchFamily="34" charset="-120"/>
              </a:rPr>
              <a:t>ADO.NET Entity Framework</a:t>
            </a:r>
            <a:br>
              <a:rPr altLang="zh-TW" sz="4000" dirty="0" smtClean="0">
                <a:latin typeface="微軟正黑體" pitchFamily="34" charset="-120"/>
                <a:ea typeface="微軟正黑體" pitchFamily="34" charset="-120"/>
              </a:rPr>
            </a:br>
            <a:r>
              <a:rPr lang="zh-TW" altLang="en-US" sz="4000" dirty="0" smtClean="0">
                <a:latin typeface="微軟正黑體" pitchFamily="34" charset="-120"/>
                <a:ea typeface="微軟正黑體" pitchFamily="34" charset="-120"/>
              </a:rPr>
              <a:t>技術指引與應用</a:t>
            </a:r>
            <a:endParaRPr lang="en-US" sz="4000" dirty="0">
              <a:latin typeface="微軟正黑體" pitchFamily="34" charset="-120"/>
              <a:ea typeface="微軟正黑體" pitchFamily="34" charset="-120"/>
            </a:endParaRPr>
          </a:p>
        </p:txBody>
      </p:sp>
      <p:sp>
        <p:nvSpPr>
          <p:cNvPr id="3" name="Subtitle 2"/>
          <p:cNvSpPr>
            <a:spLocks noGrp="1"/>
          </p:cNvSpPr>
          <p:nvPr>
            <p:ph type="subTitle" idx="1"/>
          </p:nvPr>
        </p:nvSpPr>
        <p:spPr>
          <a:xfrm>
            <a:off x="2516901" y="4641273"/>
            <a:ext cx="6114482" cy="1537458"/>
          </a:xfrm>
        </p:spPr>
        <p:txBody>
          <a:bodyPr/>
          <a:lstStyle/>
          <a:p>
            <a:pPr algn="r">
              <a:lnSpc>
                <a:spcPct val="150000"/>
              </a:lnSpc>
            </a:pPr>
            <a:r>
              <a:rPr lang="zh-TW" altLang="en-US" b="1" dirty="0" smtClean="0">
                <a:solidFill>
                  <a:schemeClr val="tx1"/>
                </a:solidFill>
                <a:latin typeface="微軟正黑體" pitchFamily="34" charset="-120"/>
                <a:ea typeface="微軟正黑體" pitchFamily="34" charset="-120"/>
              </a:rPr>
              <a:t>奚江華</a:t>
            </a:r>
            <a:endParaRPr lang="en-US" b="1" dirty="0" smtClean="0">
              <a:solidFill>
                <a:schemeClr val="tx1"/>
              </a:solidFill>
              <a:latin typeface="微軟正黑體" pitchFamily="34" charset="-120"/>
              <a:ea typeface="微軟正黑體" pitchFamily="34" charset="-120"/>
            </a:endParaRPr>
          </a:p>
          <a:p>
            <a:pPr algn="r">
              <a:lnSpc>
                <a:spcPct val="150000"/>
              </a:lnSpc>
            </a:pPr>
            <a:r>
              <a:rPr lang="zh-TW" altLang="en-US" b="1" dirty="0" smtClean="0">
                <a:solidFill>
                  <a:schemeClr val="tx1"/>
                </a:solidFill>
                <a:latin typeface="微軟正黑體" pitchFamily="34" charset="-120"/>
                <a:ea typeface="微軟正黑體" pitchFamily="34" charset="-120"/>
              </a:rPr>
              <a:t>作家／微軟</a:t>
            </a:r>
            <a:r>
              <a:rPr lang="zh-TW" altLang="en-US" b="1" dirty="0" smtClean="0">
                <a:solidFill>
                  <a:schemeClr val="tx1"/>
                </a:solidFill>
                <a:latin typeface="微軟正黑體" pitchFamily="34" charset="-120"/>
                <a:ea typeface="微軟正黑體" pitchFamily="34" charset="-120"/>
              </a:rPr>
              <a:t>講師</a:t>
            </a:r>
            <a:r>
              <a:rPr lang="zh-TW" altLang="en-US" b="1" dirty="0" smtClean="0">
                <a:solidFill>
                  <a:schemeClr val="tx1"/>
                </a:solidFill>
                <a:latin typeface="微軟正黑體" pitchFamily="34" charset="-120"/>
                <a:ea typeface="微軟正黑體" pitchFamily="34" charset="-120"/>
              </a:rPr>
              <a:t>／</a:t>
            </a:r>
            <a:r>
              <a:rPr lang="zh-TW" altLang="en-US" b="1" dirty="0" smtClean="0">
                <a:solidFill>
                  <a:schemeClr val="tx1"/>
                </a:solidFill>
                <a:latin typeface="微軟正黑體" pitchFamily="34" charset="-120"/>
                <a:ea typeface="微軟正黑體" pitchFamily="34" charset="-120"/>
              </a:rPr>
              <a:t>技術顧問</a:t>
            </a:r>
            <a:endParaRPr lang="en-US" b="1" dirty="0" smtClean="0">
              <a:solidFill>
                <a:schemeClr val="tx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什麼是</a:t>
            </a:r>
            <a:r>
              <a:rPr lang="en-US" dirty="0" smtClean="0">
                <a:latin typeface="微軟正黑體" pitchFamily="34" charset="-120"/>
                <a:ea typeface="微軟正黑體" pitchFamily="34" charset="-120"/>
              </a:rPr>
              <a:t>Entity </a:t>
            </a:r>
            <a:r>
              <a:rPr lang="en-US" dirty="0" smtClean="0">
                <a:latin typeface="微軟正黑體" pitchFamily="34" charset="-120"/>
                <a:ea typeface="微軟正黑體" pitchFamily="34" charset="-120"/>
              </a:rPr>
              <a:t>Data Model?</a:t>
            </a:r>
            <a:endParaRPr lang="en-US"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4942892"/>
          </a:xfrm>
        </p:spPr>
        <p:txBody>
          <a:bodyPr/>
          <a:lstStyle/>
          <a:p>
            <a:r>
              <a:rPr lang="en-US" dirty="0" smtClean="0"/>
              <a:t>A abstract conceptual model of data</a:t>
            </a:r>
          </a:p>
          <a:p>
            <a:pPr lvl="1"/>
            <a:r>
              <a:rPr lang="en-US" dirty="0" smtClean="0"/>
              <a:t>Based on Entity-Relationship Model by </a:t>
            </a:r>
            <a:r>
              <a:rPr lang="en-US" dirty="0" smtClean="0">
                <a:solidFill>
                  <a:srgbClr val="FFFF00"/>
                </a:solidFill>
              </a:rPr>
              <a:t>Dr. Peter Chen (1976)</a:t>
            </a:r>
          </a:p>
          <a:p>
            <a:pPr lvl="1"/>
            <a:r>
              <a:rPr lang="en-US" dirty="0" smtClean="0"/>
              <a:t>Entities and Relationships between those Entities</a:t>
            </a:r>
          </a:p>
          <a:p>
            <a:pPr lvl="2"/>
            <a:r>
              <a:rPr lang="en-US" dirty="0" smtClean="0"/>
              <a:t>Entity Types </a:t>
            </a:r>
          </a:p>
          <a:p>
            <a:pPr lvl="2"/>
            <a:r>
              <a:rPr lang="en-US" dirty="0" smtClean="0"/>
              <a:t>Association Types</a:t>
            </a:r>
          </a:p>
          <a:p>
            <a:pPr lvl="2"/>
            <a:r>
              <a:rPr lang="en-US" dirty="0" smtClean="0"/>
              <a:t>Navigation Properties </a:t>
            </a:r>
          </a:p>
          <a:p>
            <a:pPr lvl="1"/>
            <a:r>
              <a:rPr lang="en-US" dirty="0" smtClean="0"/>
              <a:t>The </a:t>
            </a:r>
            <a:r>
              <a:rPr lang="en-US" dirty="0" smtClean="0">
                <a:solidFill>
                  <a:srgbClr val="FFFF00"/>
                </a:solidFill>
              </a:rPr>
              <a:t>EDM</a:t>
            </a:r>
            <a:r>
              <a:rPr lang="en-US" dirty="0" smtClean="0"/>
              <a:t> is able to bring relational </a:t>
            </a:r>
            <a:br>
              <a:rPr lang="en-US" dirty="0" smtClean="0"/>
            </a:br>
            <a:r>
              <a:rPr lang="en-US" dirty="0" smtClean="0"/>
              <a:t>data and OOP together</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設計目標</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099363"/>
            <a:ext cx="8382000" cy="5730800"/>
          </a:xfrm>
        </p:spPr>
        <p:txBody>
          <a:bodyPr/>
          <a:lstStyle/>
          <a:p>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可以讓</a:t>
            </a:r>
            <a:r>
              <a:rPr lang="en-US" altLang="zh-TW" dirty="0" smtClean="0">
                <a:latin typeface="微軟正黑體" pitchFamily="34" charset="-120"/>
                <a:ea typeface="微軟正黑體" pitchFamily="34" charset="-120"/>
              </a:rPr>
              <a:t>Domain Model</a:t>
            </a:r>
            <a:r>
              <a:rPr lang="zh-TW" altLang="en-US" dirty="0" smtClean="0">
                <a:latin typeface="微軟正黑體" pitchFamily="34" charset="-120"/>
                <a:ea typeface="微軟正黑體" pitchFamily="34" charset="-120"/>
              </a:rPr>
              <a:t>與組織使思考與使用資料達成</a:t>
            </a:r>
            <a:r>
              <a:rPr lang="zh-TW" altLang="en-US" dirty="0" smtClean="0">
                <a:latin typeface="微軟正黑體" pitchFamily="34" charset="-120"/>
                <a:ea typeface="微軟正黑體" pitchFamily="34" charset="-120"/>
              </a:rPr>
              <a:t>一致性。</a:t>
            </a:r>
            <a:endParaRPr lang="en-US" altLang="zh-TW"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也是微軟對於橫跨開發人員／伺服器技術之核心資料模型的主要目標</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EDM Models</a:t>
            </a:r>
            <a:r>
              <a:rPr lang="zh-TW" altLang="en-US" dirty="0" smtClean="0">
                <a:latin typeface="微軟正黑體" pitchFamily="34" charset="-120"/>
                <a:ea typeface="微軟正黑體" pitchFamily="34" charset="-120"/>
              </a:rPr>
              <a:t>可應用於</a:t>
            </a:r>
            <a:endParaRPr lang="en-US" altLang="zh-TW" dirty="0" smtClean="0">
              <a:latin typeface="微軟正黑體" pitchFamily="34" charset="-120"/>
              <a:ea typeface="微軟正黑體" pitchFamily="34" charset="-120"/>
            </a:endParaRPr>
          </a:p>
          <a:p>
            <a:pPr lvl="1"/>
            <a:r>
              <a:rPr lang="en-US" altLang="zh-TW" dirty="0" smtClean="0">
                <a:solidFill>
                  <a:srgbClr val="FFFF00"/>
                </a:solidFill>
                <a:latin typeface="微軟正黑體" pitchFamily="34" charset="-120"/>
                <a:ea typeface="微軟正黑體" pitchFamily="34" charset="-120"/>
              </a:rPr>
              <a:t>ADO.NET Entity Framework</a:t>
            </a:r>
          </a:p>
          <a:p>
            <a:pPr lvl="1"/>
            <a:r>
              <a:rPr lang="en-US" altLang="zh-TW" dirty="0" smtClean="0">
                <a:solidFill>
                  <a:srgbClr val="FFFF00"/>
                </a:solidFill>
                <a:latin typeface="微軟正黑體" pitchFamily="34" charset="-120"/>
                <a:ea typeface="微軟正黑體" pitchFamily="34" charset="-120"/>
              </a:rPr>
              <a:t>ADO.NET Data Services Framework</a:t>
            </a:r>
          </a:p>
          <a:p>
            <a:pPr lvl="1"/>
            <a:r>
              <a:rPr lang="en-US" altLang="zh-TW" dirty="0" smtClean="0">
                <a:solidFill>
                  <a:srgbClr val="FFFF00"/>
                </a:solidFill>
                <a:latin typeface="微軟正黑體" pitchFamily="34" charset="-120"/>
                <a:ea typeface="微軟正黑體" pitchFamily="34" charset="-120"/>
              </a:rPr>
              <a:t>ADO.NET Dynamic Data Framework</a:t>
            </a:r>
          </a:p>
          <a:p>
            <a:pPr lvl="1"/>
            <a:r>
              <a:rPr lang="en-US" altLang="zh-TW" dirty="0" smtClean="0">
                <a:latin typeface="微軟正黑體" pitchFamily="34" charset="-120"/>
                <a:ea typeface="微軟正黑體" pitchFamily="34" charset="-120"/>
              </a:rPr>
              <a:t>Input </a:t>
            </a:r>
            <a:r>
              <a:rPr lang="en-US" altLang="zh-TW" dirty="0" smtClean="0">
                <a:latin typeface="微軟正黑體" pitchFamily="34" charset="-120"/>
                <a:ea typeface="微軟正黑體" pitchFamily="34" charset="-120"/>
              </a:rPr>
              <a:t>to </a:t>
            </a:r>
            <a:r>
              <a:rPr lang="en-US" altLang="zh-TW" dirty="0" smtClean="0">
                <a:latin typeface="微軟正黑體" pitchFamily="34" charset="-120"/>
                <a:ea typeface="微軟正黑體" pitchFamily="34" charset="-120"/>
              </a:rPr>
              <a:t>Reporting</a:t>
            </a:r>
          </a:p>
          <a:p>
            <a:pPr lvl="1"/>
            <a:r>
              <a:rPr lang="en-US" dirty="0" smtClean="0">
                <a:latin typeface="微軟正黑體" pitchFamily="34" charset="-120"/>
                <a:ea typeface="微軟正黑體" pitchFamily="34" charset="-120"/>
              </a:rPr>
              <a:t>Visualization applications</a:t>
            </a:r>
          </a:p>
          <a:p>
            <a:pPr lvl="1"/>
            <a:r>
              <a:rPr lang="en-US" dirty="0" smtClean="0"/>
              <a:t>Intranet </a:t>
            </a:r>
            <a:r>
              <a:rPr lang="en-US" dirty="0" smtClean="0"/>
              <a:t>portal </a:t>
            </a:r>
            <a:r>
              <a:rPr lang="en-US" dirty="0" smtClean="0"/>
              <a:t>applications</a:t>
            </a:r>
          </a:p>
          <a:p>
            <a:pPr lvl="1"/>
            <a:r>
              <a:rPr lang="en-US" dirty="0" smtClean="0"/>
              <a:t>workflow applications</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150222"/>
            <a:ext cx="8375946" cy="858697"/>
          </a:xfrm>
        </p:spPr>
        <p:txBody>
          <a:bodyPr/>
          <a:lstStyle/>
          <a:p>
            <a:r>
              <a:rPr altLang="zh-TW" sz="3000" dirty="0" smtClean="0"/>
              <a:t>Sample Entity Data Model for a Blogging </a:t>
            </a:r>
            <a:r>
              <a:rPr altLang="zh-TW" sz="3000" dirty="0" smtClean="0"/>
              <a:t>Database</a:t>
            </a:r>
            <a:br>
              <a:rPr altLang="zh-TW" sz="3000" dirty="0" smtClean="0"/>
            </a:br>
            <a:r>
              <a:rPr altLang="zh-TW" sz="3200" dirty="0" smtClean="0">
                <a:solidFill>
                  <a:schemeClr val="accent5">
                    <a:lumMod val="75000"/>
                  </a:schemeClr>
                </a:solidFill>
              </a:rPr>
              <a:t>Application-level </a:t>
            </a:r>
            <a:r>
              <a:rPr altLang="zh-TW" sz="3200" dirty="0" smtClean="0">
                <a:solidFill>
                  <a:schemeClr val="accent5">
                    <a:lumMod val="75000"/>
                  </a:schemeClr>
                </a:solidFill>
              </a:rPr>
              <a:t>Domain</a:t>
            </a:r>
            <a:endParaRPr lang="zh-TW" altLang="en-US" sz="3000" dirty="0">
              <a:solidFill>
                <a:schemeClr val="accent5">
                  <a:lumMod val="75000"/>
                </a:schemeClr>
              </a:solidFill>
            </a:endParaRPr>
          </a:p>
        </p:txBody>
      </p:sp>
      <p:pic>
        <p:nvPicPr>
          <p:cNvPr id="5" name="圖片 4" descr="EF.gif"/>
          <p:cNvPicPr>
            <a:picLocks noChangeAspect="1"/>
          </p:cNvPicPr>
          <p:nvPr/>
        </p:nvPicPr>
        <p:blipFill>
          <a:blip r:embed="rId3"/>
          <a:stretch>
            <a:fillRect/>
          </a:stretch>
        </p:blipFill>
        <p:spPr>
          <a:xfrm>
            <a:off x="499653" y="978082"/>
            <a:ext cx="8066223" cy="5775416"/>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Entity Framework And EDM</a:t>
            </a:r>
            <a:endParaRPr lang="en-US" dirty="0"/>
          </a:p>
        </p:txBody>
      </p:sp>
      <p:sp>
        <p:nvSpPr>
          <p:cNvPr id="3" name="Content Placeholder 2"/>
          <p:cNvSpPr>
            <a:spLocks noGrp="1"/>
          </p:cNvSpPr>
          <p:nvPr>
            <p:ph idx="1"/>
          </p:nvPr>
        </p:nvSpPr>
        <p:spPr>
          <a:xfrm>
            <a:off x="381000" y="1412875"/>
            <a:ext cx="8382000" cy="4271939"/>
          </a:xfrm>
        </p:spPr>
        <p:txBody>
          <a:bodyPr/>
          <a:lstStyle/>
          <a:p>
            <a:r>
              <a:rPr lang="en-US" dirty="0" smtClean="0"/>
              <a:t>How does it bridge the gap?</a:t>
            </a:r>
          </a:p>
          <a:p>
            <a:pPr lvl="1"/>
            <a:r>
              <a:rPr lang="en-US" dirty="0" smtClean="0"/>
              <a:t>A model that works for both</a:t>
            </a:r>
          </a:p>
          <a:p>
            <a:pPr lvl="1"/>
            <a:r>
              <a:rPr lang="en-US" dirty="0" smtClean="0"/>
              <a:t>Common type system</a:t>
            </a:r>
          </a:p>
          <a:p>
            <a:pPr lvl="1"/>
            <a:r>
              <a:rPr lang="en-US" dirty="0" smtClean="0"/>
              <a:t>Inheritance</a:t>
            </a:r>
          </a:p>
          <a:p>
            <a:pPr lvl="1"/>
            <a:r>
              <a:rPr lang="en-US" dirty="0" smtClean="0"/>
              <a:t>Complex types</a:t>
            </a:r>
          </a:p>
          <a:p>
            <a:pPr>
              <a:defRPr/>
            </a:pPr>
            <a:r>
              <a:rPr lang="en-US" dirty="0" smtClean="0"/>
              <a:t>EDM is not focused on application design as a whole, but on the design of your </a:t>
            </a:r>
            <a:r>
              <a:rPr lang="en-US" dirty="0" smtClean="0">
                <a:solidFill>
                  <a:schemeClr val="tx2"/>
                </a:solidFill>
              </a:rPr>
              <a:t>data</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Entities As Objects</a:t>
            </a:r>
            <a:endParaRPr lang="en-US" dirty="0"/>
          </a:p>
        </p:txBody>
      </p:sp>
      <p:sp>
        <p:nvSpPr>
          <p:cNvPr id="5" name="Content Placeholder 4"/>
          <p:cNvSpPr>
            <a:spLocks noGrp="1"/>
          </p:cNvSpPr>
          <p:nvPr>
            <p:ph sz="half" idx="1"/>
          </p:nvPr>
        </p:nvSpPr>
        <p:spPr>
          <a:xfrm>
            <a:off x="381001" y="1411553"/>
            <a:ext cx="4114800" cy="3921073"/>
          </a:xfrm>
        </p:spPr>
        <p:txBody>
          <a:bodyPr/>
          <a:lstStyle/>
          <a:p>
            <a:pPr>
              <a:buFont typeface="Wingdings" pitchFamily="2" charset="2"/>
              <a:buNone/>
              <a:defRPr/>
            </a:pPr>
            <a:r>
              <a:rPr lang="en-US" dirty="0" smtClean="0"/>
              <a:t>Like an object</a:t>
            </a:r>
          </a:p>
          <a:p>
            <a:pPr>
              <a:defRPr/>
            </a:pPr>
            <a:r>
              <a:rPr lang="en-US" dirty="0" smtClean="0"/>
              <a:t>Known type</a:t>
            </a:r>
          </a:p>
          <a:p>
            <a:pPr>
              <a:defRPr/>
            </a:pPr>
            <a:r>
              <a:rPr lang="en-US" dirty="0" smtClean="0"/>
              <a:t>Distinct  identity</a:t>
            </a:r>
          </a:p>
          <a:p>
            <a:pPr>
              <a:defRPr/>
            </a:pPr>
            <a:r>
              <a:rPr lang="en-US" dirty="0" smtClean="0"/>
              <a:t>Properties hold </a:t>
            </a:r>
            <a:br>
              <a:rPr lang="en-US" dirty="0" smtClean="0"/>
            </a:br>
            <a:r>
              <a:rPr lang="en-US" dirty="0" smtClean="0"/>
              <a:t>scalar values</a:t>
            </a:r>
          </a:p>
          <a:p>
            <a:pPr>
              <a:defRPr/>
            </a:pPr>
            <a:r>
              <a:rPr lang="en-US" dirty="0" smtClean="0"/>
              <a:t>Properties hold references to </a:t>
            </a:r>
            <a:br>
              <a:rPr lang="en-US" dirty="0" smtClean="0"/>
            </a:br>
            <a:r>
              <a:rPr lang="en-US" dirty="0" smtClean="0"/>
              <a:t>other entities</a:t>
            </a:r>
          </a:p>
          <a:p>
            <a:endParaRPr lang="en-US" dirty="0"/>
          </a:p>
        </p:txBody>
      </p:sp>
      <p:sp>
        <p:nvSpPr>
          <p:cNvPr id="6" name="Content Placeholder 5"/>
          <p:cNvSpPr>
            <a:spLocks noGrp="1"/>
          </p:cNvSpPr>
          <p:nvPr>
            <p:ph sz="half" idx="2"/>
          </p:nvPr>
        </p:nvSpPr>
        <p:spPr>
          <a:xfrm>
            <a:off x="4648200" y="1411553"/>
            <a:ext cx="4114800" cy="3059299"/>
          </a:xfrm>
        </p:spPr>
        <p:txBody>
          <a:bodyPr/>
          <a:lstStyle/>
          <a:p>
            <a:pPr>
              <a:buFont typeface="Wingdings" pitchFamily="2" charset="2"/>
              <a:buNone/>
              <a:defRPr/>
            </a:pPr>
            <a:r>
              <a:rPr lang="en-US" dirty="0" smtClean="0"/>
              <a:t>Unlike an object</a:t>
            </a:r>
          </a:p>
          <a:p>
            <a:pPr>
              <a:defRPr/>
            </a:pPr>
            <a:r>
              <a:rPr lang="en-US" dirty="0" smtClean="0"/>
              <a:t>Entity identity (A.K.A. primary key)</a:t>
            </a:r>
          </a:p>
          <a:p>
            <a:pPr>
              <a:defRPr/>
            </a:pPr>
            <a:r>
              <a:rPr lang="en-US" dirty="0" smtClean="0"/>
              <a:t>Associations to </a:t>
            </a:r>
            <a:br>
              <a:rPr lang="en-US" dirty="0" smtClean="0"/>
            </a:br>
            <a:r>
              <a:rPr lang="en-US" dirty="0" smtClean="0"/>
              <a:t>other entities</a:t>
            </a:r>
          </a:p>
          <a:p>
            <a:pPr>
              <a:defRPr/>
            </a:pPr>
            <a:r>
              <a:rPr lang="en-US" dirty="0" smtClean="0"/>
              <a:t>Lives within a collection</a:t>
            </a:r>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Entities As Relational Data</a:t>
            </a:r>
            <a:endParaRPr lang="en-US" dirty="0"/>
          </a:p>
        </p:txBody>
      </p:sp>
      <p:sp>
        <p:nvSpPr>
          <p:cNvPr id="3" name="Content Placeholder 2"/>
          <p:cNvSpPr>
            <a:spLocks noGrp="1"/>
          </p:cNvSpPr>
          <p:nvPr>
            <p:ph sz="half" idx="1"/>
          </p:nvPr>
        </p:nvSpPr>
        <p:spPr>
          <a:xfrm>
            <a:off x="381001" y="1411553"/>
            <a:ext cx="4114800" cy="3533275"/>
          </a:xfrm>
        </p:spPr>
        <p:txBody>
          <a:bodyPr/>
          <a:lstStyle/>
          <a:p>
            <a:pPr>
              <a:buFont typeface="Wingdings" pitchFamily="2" charset="2"/>
              <a:buNone/>
              <a:defRPr/>
            </a:pPr>
            <a:r>
              <a:rPr lang="en-US" dirty="0" smtClean="0"/>
              <a:t>Like relational data</a:t>
            </a:r>
          </a:p>
          <a:p>
            <a:pPr>
              <a:defRPr/>
            </a:pPr>
            <a:r>
              <a:rPr lang="en-US" dirty="0" smtClean="0"/>
              <a:t>Primary key</a:t>
            </a:r>
          </a:p>
          <a:p>
            <a:pPr>
              <a:defRPr/>
            </a:pPr>
            <a:r>
              <a:rPr lang="en-US" dirty="0" smtClean="0"/>
              <a:t>No behavior defined</a:t>
            </a:r>
          </a:p>
          <a:p>
            <a:pPr>
              <a:defRPr/>
            </a:pPr>
            <a:r>
              <a:rPr lang="en-US" dirty="0" smtClean="0"/>
              <a:t>Relationships (associations) to other entities</a:t>
            </a:r>
          </a:p>
          <a:p>
            <a:pPr>
              <a:defRPr/>
            </a:pPr>
            <a:r>
              <a:rPr lang="en-US" dirty="0" smtClean="0"/>
              <a:t>Lives within an entity set</a:t>
            </a:r>
          </a:p>
          <a:p>
            <a:endParaRPr lang="en-US" dirty="0"/>
          </a:p>
        </p:txBody>
      </p:sp>
      <p:sp>
        <p:nvSpPr>
          <p:cNvPr id="4" name="Content Placeholder 3"/>
          <p:cNvSpPr>
            <a:spLocks noGrp="1"/>
          </p:cNvSpPr>
          <p:nvPr>
            <p:ph sz="half" idx="2"/>
          </p:nvPr>
        </p:nvSpPr>
        <p:spPr>
          <a:xfrm>
            <a:off x="4648200" y="1411553"/>
            <a:ext cx="4114800" cy="3059299"/>
          </a:xfrm>
        </p:spPr>
        <p:txBody>
          <a:bodyPr/>
          <a:lstStyle/>
          <a:p>
            <a:pPr>
              <a:buFont typeface="Wingdings" pitchFamily="2" charset="2"/>
              <a:buNone/>
              <a:defRPr/>
            </a:pPr>
            <a:r>
              <a:rPr lang="en-US" dirty="0" smtClean="0"/>
              <a:t>Unlike relational data</a:t>
            </a:r>
          </a:p>
          <a:p>
            <a:pPr>
              <a:defRPr/>
            </a:pPr>
            <a:r>
              <a:rPr lang="en-US" dirty="0" smtClean="0"/>
              <a:t>No physical storage knowledge (tables, indexes, etc)</a:t>
            </a:r>
          </a:p>
          <a:p>
            <a:pPr>
              <a:defRPr/>
            </a:pPr>
            <a:r>
              <a:rPr lang="en-US" dirty="0" smtClean="0"/>
              <a:t>Supports inheritance</a:t>
            </a:r>
          </a:p>
          <a:p>
            <a:pPr>
              <a:defRPr/>
            </a:pPr>
            <a:r>
              <a:rPr lang="en-US" dirty="0" smtClean="0"/>
              <a:t>Complex types</a:t>
            </a:r>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Does This Mean?</a:t>
            </a:r>
            <a:endParaRPr lang="en-US" dirty="0"/>
          </a:p>
        </p:txBody>
      </p:sp>
      <p:sp>
        <p:nvSpPr>
          <p:cNvPr id="5" name="Content Placeholder 4"/>
          <p:cNvSpPr>
            <a:spLocks noGrp="1"/>
          </p:cNvSpPr>
          <p:nvPr>
            <p:ph idx="1"/>
          </p:nvPr>
        </p:nvSpPr>
        <p:spPr>
          <a:xfrm>
            <a:off x="381000" y="1412875"/>
            <a:ext cx="8382000" cy="4284250"/>
          </a:xfrm>
        </p:spPr>
        <p:txBody>
          <a:bodyPr/>
          <a:lstStyle/>
          <a:p>
            <a:pPr>
              <a:defRPr/>
            </a:pPr>
            <a:r>
              <a:rPr lang="en-US" dirty="0" smtClean="0"/>
              <a:t>Every layer in an application has unique requirements of the data, but they all use </a:t>
            </a:r>
            <a:br>
              <a:rPr lang="en-US" dirty="0" smtClean="0"/>
            </a:br>
            <a:r>
              <a:rPr lang="en-US" dirty="0" smtClean="0"/>
              <a:t>data in terms of Entities</a:t>
            </a:r>
          </a:p>
          <a:p>
            <a:pPr>
              <a:defRPr/>
            </a:pPr>
            <a:r>
              <a:rPr lang="en-US" dirty="0" smtClean="0"/>
              <a:t>The EDM is the Lingua Franca of the </a:t>
            </a:r>
            <a:br>
              <a:rPr lang="en-US" dirty="0" smtClean="0"/>
            </a:br>
            <a:r>
              <a:rPr lang="en-US" dirty="0" smtClean="0"/>
              <a:t>stack – it bridges the gap between OOP </a:t>
            </a:r>
            <a:br>
              <a:rPr lang="en-US" dirty="0" smtClean="0"/>
            </a:br>
            <a:r>
              <a:rPr lang="en-US" dirty="0" smtClean="0"/>
              <a:t>and relational data</a:t>
            </a:r>
          </a:p>
          <a:p>
            <a:pPr>
              <a:defRPr/>
            </a:pPr>
            <a:r>
              <a:rPr lang="en-US" dirty="0" smtClean="0"/>
              <a:t>Your data model is no longer tightly bound </a:t>
            </a:r>
            <a:br>
              <a:rPr lang="en-US" dirty="0" smtClean="0"/>
            </a:br>
            <a:r>
              <a:rPr lang="en-US" dirty="0" smtClean="0"/>
              <a:t>to your database or your application</a:t>
            </a:r>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zh-TW" altLang="en-US" sz="4400" dirty="0" smtClean="0">
                <a:latin typeface="微軟正黑體" pitchFamily="34" charset="-120"/>
                <a:ea typeface="微軟正黑體" pitchFamily="34" charset="-120"/>
              </a:rPr>
              <a:t>一體通用的</a:t>
            </a:r>
            <a:r>
              <a:rPr altLang="zh-TW" sz="4400" dirty="0" smtClean="0">
                <a:latin typeface="微軟正黑體" pitchFamily="34" charset="-120"/>
                <a:ea typeface="微軟正黑體" pitchFamily="34" charset="-120"/>
              </a:rPr>
              <a:t>Data Model</a:t>
            </a:r>
            <a:r>
              <a:rPr lang="zh-TW" altLang="en-US" sz="4400" dirty="0" smtClean="0">
                <a:latin typeface="微軟正黑體" pitchFamily="34" charset="-120"/>
                <a:ea typeface="微軟正黑體" pitchFamily="34" charset="-120"/>
              </a:rPr>
              <a:t>資料模型</a:t>
            </a:r>
            <a:endParaRPr lang="en-US" sz="4400"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4604337"/>
          </a:xfrm>
        </p:spPr>
        <p:txBody>
          <a:bodyPr/>
          <a:lstStyle/>
          <a:p>
            <a:pPr>
              <a:defRPr/>
            </a:pPr>
            <a:r>
              <a:rPr lang="en-US" dirty="0" smtClean="0"/>
              <a:t>Where you create a single model…</a:t>
            </a:r>
          </a:p>
          <a:p>
            <a:pPr lvl="1">
              <a:defRPr/>
            </a:pPr>
            <a:r>
              <a:rPr lang="en-US" dirty="0" smtClean="0"/>
              <a:t>Can be stored in your database</a:t>
            </a:r>
          </a:p>
          <a:p>
            <a:pPr lvl="1">
              <a:defRPr/>
            </a:pPr>
            <a:r>
              <a:rPr lang="en-US" dirty="0" smtClean="0"/>
              <a:t>That represents your business, </a:t>
            </a:r>
            <a:br>
              <a:rPr lang="en-US" dirty="0" smtClean="0"/>
            </a:br>
            <a:r>
              <a:rPr lang="en-US" dirty="0" smtClean="0"/>
              <a:t>but can be specialized</a:t>
            </a:r>
          </a:p>
          <a:p>
            <a:pPr lvl="1">
              <a:defRPr/>
            </a:pPr>
            <a:r>
              <a:rPr lang="en-US" dirty="0" smtClean="0"/>
              <a:t>That is used in your Web sites, Rich Client Applications, Mid tier solutions, etc</a:t>
            </a:r>
          </a:p>
          <a:p>
            <a:pPr lvl="1">
              <a:defRPr/>
            </a:pPr>
            <a:r>
              <a:rPr lang="en-US" dirty="0" smtClean="0"/>
              <a:t>That can be exposed via Web services</a:t>
            </a:r>
          </a:p>
          <a:p>
            <a:pPr lvl="1">
              <a:defRPr/>
            </a:pPr>
            <a:r>
              <a:rPr lang="en-US" dirty="0" smtClean="0"/>
              <a:t>That you can base your reports on</a:t>
            </a:r>
          </a:p>
          <a:p>
            <a:pPr lvl="1">
              <a:defRPr/>
            </a:pPr>
            <a:r>
              <a:rPr lang="en-US" dirty="0" smtClean="0"/>
              <a:t>That can be used as the model for your data cubes</a:t>
            </a:r>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81506"/>
            <a:ext cx="8383089" cy="1523494"/>
          </a:xfrm>
        </p:spPr>
        <p:txBody>
          <a:bodyPr/>
          <a:lstStyle/>
          <a:p>
            <a:r>
              <a:rPr dirty="0" smtClean="0">
                <a:solidFill>
                  <a:srgbClr val="FFFFFF"/>
                </a:solidFill>
                <a:latin typeface="微軟正黑體" pitchFamily="34" charset="-120"/>
                <a:ea typeface="微軟正黑體" pitchFamily="34" charset="-120"/>
              </a:rPr>
              <a:t>Entity Framework</a:t>
            </a:r>
            <a:r>
              <a:rPr lang="zh-TW" altLang="en-US" dirty="0" smtClean="0">
                <a:solidFill>
                  <a:srgbClr val="FFFFFF"/>
                </a:solidFill>
                <a:latin typeface="微軟正黑體" pitchFamily="34" charset="-120"/>
                <a:ea typeface="微軟正黑體" pitchFamily="34" charset="-120"/>
              </a:rPr>
              <a:t>架構</a:t>
            </a:r>
            <a:endParaRPr altLang="zh-TW"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2068259"/>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Entity Framework</a:t>
            </a:r>
            <a:r>
              <a:rPr lang="zh-TW" altLang="en-US" dirty="0" smtClean="0">
                <a:latin typeface="微軟正黑體" pitchFamily="34" charset="-120"/>
                <a:ea typeface="微軟正黑體" pitchFamily="34" charset="-120"/>
              </a:rPr>
              <a:t>介紹</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Entity Data Model</a:t>
            </a:r>
            <a:r>
              <a:rPr lang="zh-TW" altLang="en-US" dirty="0" smtClean="0">
                <a:latin typeface="微軟正黑體" pitchFamily="34" charset="-120"/>
                <a:ea typeface="微軟正黑體" pitchFamily="34" charset="-120"/>
              </a:rPr>
              <a:t>工具</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建立</a:t>
            </a:r>
            <a:r>
              <a:rPr lang="en-US" altLang="zh-TW" dirty="0" smtClean="0">
                <a:latin typeface="微軟正黑體" pitchFamily="34" charset="-120"/>
                <a:ea typeface="微軟正黑體" pitchFamily="34" charset="-120"/>
              </a:rPr>
              <a:t>Entity Data Model</a:t>
            </a:r>
          </a:p>
          <a:p>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主要定義檔</a:t>
            </a:r>
            <a:r>
              <a:rPr lang="zh-TW" altLang="en-US" dirty="0" smtClean="0">
                <a:latin typeface="微軟正黑體" pitchFamily="34" charset="-120"/>
                <a:ea typeface="微軟正黑體" pitchFamily="34" charset="-120"/>
              </a:rPr>
              <a:t>成員</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dirty="0" smtClean="0">
                <a:latin typeface="微軟正黑體" pitchFamily="34" charset="-120"/>
                <a:ea typeface="微軟正黑體" pitchFamily="34" charset="-120"/>
              </a:rPr>
              <a:t>ADO.NET Entity </a:t>
            </a:r>
            <a:r>
              <a:rPr sz="4400" dirty="0" smtClean="0">
                <a:latin typeface="微軟正黑體" pitchFamily="34" charset="-120"/>
                <a:ea typeface="微軟正黑體" pitchFamily="34" charset="-120"/>
              </a:rPr>
              <a:t>Framework</a:t>
            </a:r>
            <a:r>
              <a:rPr lang="zh-TW" altLang="en-US" sz="4400" dirty="0" smtClean="0">
                <a:latin typeface="微軟正黑體" pitchFamily="34" charset="-120"/>
                <a:ea typeface="微軟正黑體" pitchFamily="34" charset="-120"/>
              </a:rPr>
              <a:t>介紹</a:t>
            </a:r>
            <a:endParaRPr lang="en-US" sz="4400" dirty="0">
              <a:solidFill>
                <a:schemeClr val="accent5"/>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020985"/>
            <a:ext cx="8382000" cy="5466112"/>
          </a:xfrm>
        </p:spPr>
        <p:txBody>
          <a:bodyPr/>
          <a:lstStyle/>
          <a:p>
            <a:r>
              <a:rPr lang="zh-TW" altLang="en-US" dirty="0" smtClean="0">
                <a:latin typeface="微軟正黑體" pitchFamily="34" charset="-120"/>
                <a:ea typeface="微軟正黑體" pitchFamily="34" charset="-120"/>
              </a:rPr>
              <a:t>目的</a:t>
            </a:r>
            <a:endParaRPr lang="en-US"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EF</a:t>
            </a:r>
            <a:r>
              <a:rPr lang="zh-TW" altLang="en-US" dirty="0" smtClean="0">
                <a:latin typeface="微軟正黑體" pitchFamily="34" charset="-120"/>
                <a:ea typeface="微軟正黑體" pitchFamily="34" charset="-120"/>
              </a:rPr>
              <a:t>能夠讓開發人員以</a:t>
            </a:r>
            <a:r>
              <a:rPr lang="en-US" altLang="zh-TW" dirty="0" smtClean="0">
                <a:latin typeface="微軟正黑體" pitchFamily="34" charset="-120"/>
                <a:ea typeface="微軟正黑體" pitchFamily="34" charset="-120"/>
              </a:rPr>
              <a:t>Domain-Specific</a:t>
            </a:r>
            <a:r>
              <a:rPr lang="zh-TW" altLang="en-US" dirty="0" smtClean="0">
                <a:latin typeface="微軟正黑體" pitchFamily="34" charset="-120"/>
                <a:ea typeface="微軟正黑體" pitchFamily="34" charset="-120"/>
              </a:rPr>
              <a:t>物件及屬性來處理資料，例如顧客、顧客地址</a:t>
            </a:r>
            <a:r>
              <a:rPr lang="zh-TW" altLang="en-US" dirty="0" smtClean="0">
                <a:latin typeface="微軟正黑體" pitchFamily="34" charset="-120"/>
                <a:ea typeface="微軟正黑體" pitchFamily="34" charset="-120"/>
              </a:rPr>
              <a:t>等等</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不必</a:t>
            </a:r>
            <a:r>
              <a:rPr lang="zh-TW" altLang="en-US" dirty="0" smtClean="0">
                <a:latin typeface="微軟正黑體" pitchFamily="34" charset="-120"/>
                <a:ea typeface="微軟正黑體" pitchFamily="34" charset="-120"/>
              </a:rPr>
              <a:t>擔心底層</a:t>
            </a:r>
            <a:r>
              <a:rPr lang="zh-TW" altLang="en-US" dirty="0" smtClean="0">
                <a:latin typeface="微軟正黑體" pitchFamily="34" charset="-120"/>
                <a:ea typeface="微軟正黑體" pitchFamily="34" charset="-120"/>
              </a:rPr>
              <a:t>儲存的</a:t>
            </a:r>
            <a:r>
              <a:rPr lang="en-US" dirty="0" smtClean="0">
                <a:latin typeface="微軟正黑體" pitchFamily="34" charset="-120"/>
                <a:ea typeface="微軟正黑體" pitchFamily="34" charset="-120"/>
              </a:rPr>
              <a:t>Database</a:t>
            </a:r>
            <a:r>
              <a:rPr lang="zh-TW" altLang="en-US" dirty="0" smtClean="0">
                <a:latin typeface="微軟正黑體" pitchFamily="34" charset="-120"/>
                <a:ea typeface="微軟正黑體" pitchFamily="34" charset="-120"/>
              </a:rPr>
              <a:t>、</a:t>
            </a:r>
            <a:r>
              <a:rPr lang="en-US" dirty="0" smtClean="0">
                <a:latin typeface="微軟正黑體" pitchFamily="34" charset="-120"/>
                <a:ea typeface="微軟正黑體" pitchFamily="34" charset="-120"/>
              </a:rPr>
              <a:t>Tables</a:t>
            </a:r>
            <a:r>
              <a:rPr lang="zh-TW" altLang="en-US" dirty="0" smtClean="0">
                <a:latin typeface="微軟正黑體" pitchFamily="34" charset="-120"/>
                <a:ea typeface="微軟正黑體" pitchFamily="34" charset="-120"/>
              </a:rPr>
              <a:t>及</a:t>
            </a:r>
            <a:r>
              <a:rPr lang="en-US" dirty="0" smtClean="0">
                <a:latin typeface="微軟正黑體" pitchFamily="34" charset="-120"/>
                <a:ea typeface="微軟正黑體" pitchFamily="34" charset="-120"/>
              </a:rPr>
              <a:t>Column</a:t>
            </a:r>
            <a:endParaRPr lang="en-US"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讓開發人員在進行資料處理時可以提升抽象</a:t>
            </a:r>
            <a:r>
              <a:rPr lang="zh-TW" altLang="en-US" dirty="0" smtClean="0">
                <a:latin typeface="微軟正黑體" pitchFamily="34" charset="-120"/>
                <a:ea typeface="微軟正黑體" pitchFamily="34" charset="-120"/>
              </a:rPr>
              <a:t>層次</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減少</a:t>
            </a:r>
            <a:r>
              <a:rPr lang="zh-TW" altLang="en-US" dirty="0" smtClean="0">
                <a:latin typeface="微軟正黑體" pitchFamily="34" charset="-120"/>
                <a:ea typeface="微軟正黑體" pitchFamily="34" charset="-120"/>
              </a:rPr>
              <a:t>建立及維護以資料為</a:t>
            </a:r>
            <a:r>
              <a:rPr lang="zh-TW" altLang="en-US" dirty="0" smtClean="0">
                <a:latin typeface="微軟正黑體" pitchFamily="34" charset="-120"/>
                <a:ea typeface="微軟正黑體" pitchFamily="34" charset="-120"/>
              </a:rPr>
              <a:t>中心</a:t>
            </a:r>
            <a:r>
              <a:rPr lang="en-US" altLang="zh-TW" dirty="0" smtClean="0">
                <a:latin typeface="微軟正黑體" pitchFamily="34" charset="-120"/>
                <a:ea typeface="微軟正黑體" pitchFamily="34" charset="-120"/>
              </a:rPr>
              <a:t>AP</a:t>
            </a:r>
            <a:r>
              <a:rPr lang="zh-TW" altLang="en-US" dirty="0" smtClean="0">
                <a:latin typeface="微軟正黑體" pitchFamily="34" charset="-120"/>
                <a:ea typeface="微軟正黑體" pitchFamily="34" charset="-120"/>
              </a:rPr>
              <a:t>所</a:t>
            </a:r>
            <a:r>
              <a:rPr lang="zh-TW" altLang="en-US" dirty="0" smtClean="0">
                <a:latin typeface="微軟正黑體" pitchFamily="34" charset="-120"/>
                <a:ea typeface="微軟正黑體" pitchFamily="34" charset="-120"/>
              </a:rPr>
              <a:t>需的程式碼</a:t>
            </a:r>
            <a:endParaRPr lang="en-US"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實作</a:t>
            </a:r>
            <a:endParaRPr lang="en-US" dirty="0" smtClean="0">
              <a:latin typeface="微軟正黑體" pitchFamily="34" charset="-120"/>
              <a:ea typeface="微軟正黑體" pitchFamily="34" charset="-120"/>
            </a:endParaRPr>
          </a:p>
          <a:p>
            <a:pPr lvl="1"/>
            <a:r>
              <a:rPr lang="en-US" dirty="0" smtClean="0">
                <a:latin typeface="微軟正黑體" pitchFamily="34" charset="-120"/>
                <a:ea typeface="微軟正黑體" pitchFamily="34" charset="-120"/>
              </a:rPr>
              <a:t>EF</a:t>
            </a:r>
            <a:r>
              <a:rPr lang="zh-TW" altLang="en-US" dirty="0" smtClean="0">
                <a:latin typeface="微軟正黑體" pitchFamily="34" charset="-120"/>
                <a:ea typeface="微軟正黑體" pitchFamily="34" charset="-120"/>
              </a:rPr>
              <a:t>負責</a:t>
            </a:r>
            <a:r>
              <a:rPr lang="en-US" altLang="zh-TW" dirty="0" smtClean="0">
                <a:latin typeface="微軟正黑體" pitchFamily="34" charset="-120"/>
                <a:ea typeface="微軟正黑體" pitchFamily="34" charset="-120"/>
              </a:rPr>
              <a:t>Conceptual Model / Storage Model Mapping</a:t>
            </a:r>
            <a:endParaRPr lang="en-US"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開發人員只需與</a:t>
            </a:r>
            <a:r>
              <a:rPr lang="en-US" altLang="zh-TW" dirty="0" smtClean="0">
                <a:latin typeface="微軟正黑體" pitchFamily="34" charset="-120"/>
                <a:ea typeface="微軟正黑體" pitchFamily="34" charset="-120"/>
              </a:rPr>
              <a:t>C</a:t>
            </a:r>
            <a:r>
              <a:rPr lang="en-US" dirty="0" smtClean="0">
                <a:latin typeface="微軟正黑體" pitchFamily="34" charset="-120"/>
                <a:ea typeface="微軟正黑體" pitchFamily="34" charset="-120"/>
              </a:rPr>
              <a:t>onceptual </a:t>
            </a:r>
            <a:r>
              <a:rPr lang="en-US" dirty="0" smtClean="0">
                <a:latin typeface="微軟正黑體" pitchFamily="34" charset="-120"/>
                <a:ea typeface="微軟正黑體" pitchFamily="34" charset="-120"/>
              </a:rPr>
              <a:t>M</a:t>
            </a:r>
            <a:r>
              <a:rPr lang="en-US" dirty="0" smtClean="0">
                <a:latin typeface="微軟正黑體" pitchFamily="34" charset="-120"/>
                <a:ea typeface="微軟正黑體" pitchFamily="34" charset="-120"/>
              </a:rPr>
              <a:t>odel</a:t>
            </a:r>
            <a:r>
              <a:rPr lang="zh-TW" altLang="en-US" dirty="0" smtClean="0">
                <a:latin typeface="微軟正黑體" pitchFamily="34" charset="-120"/>
                <a:ea typeface="微軟正黑體" pitchFamily="34" charset="-120"/>
              </a:rPr>
              <a:t>物件互動</a:t>
            </a:r>
            <a:endParaRPr lang="en-US" dirty="0" smtClean="0">
              <a:latin typeface="微軟正黑體" pitchFamily="34" charset="-120"/>
              <a:ea typeface="微軟正黑體" pitchFamily="34" charset="-120"/>
            </a:endParaRPr>
          </a:p>
          <a:p>
            <a:pPr lvl="1"/>
            <a:r>
              <a:rPr lang="en-US" dirty="0" smtClean="0">
                <a:latin typeface="微軟正黑體" pitchFamily="34" charset="-120"/>
                <a:ea typeface="微軟正黑體" pitchFamily="34" charset="-120"/>
              </a:rPr>
              <a:t>EF </a:t>
            </a:r>
            <a:r>
              <a:rPr lang="zh-TW" altLang="en-US" dirty="0" smtClean="0">
                <a:latin typeface="微軟正黑體" pitchFamily="34" charset="-120"/>
                <a:ea typeface="微軟正黑體" pitchFamily="34" charset="-120"/>
              </a:rPr>
              <a:t>負責轉換</a:t>
            </a:r>
            <a:r>
              <a:rPr lang="en-US" altLang="zh-TW" dirty="0" smtClean="0">
                <a:latin typeface="微軟正黑體" pitchFamily="34" charset="-120"/>
                <a:ea typeface="微軟正黑體" pitchFamily="34" charset="-120"/>
              </a:rPr>
              <a:t>Query</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Database</a:t>
            </a:r>
            <a:r>
              <a:rPr lang="zh-TW" altLang="en-US" dirty="0" smtClean="0">
                <a:latin typeface="微軟正黑體" pitchFamily="34" charset="-120"/>
                <a:ea typeface="微軟正黑體" pitchFamily="34" charset="-120"/>
              </a:rPr>
              <a:t>之查詢作業</a:t>
            </a:r>
            <a:endParaRPr lang="en-US"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smtClean="0"/>
              <a:t>Agenda</a:t>
            </a:r>
            <a:endParaRPr lang="en-US" dirty="0" smtClean="0"/>
          </a:p>
        </p:txBody>
      </p:sp>
      <p:sp>
        <p:nvSpPr>
          <p:cNvPr id="4099" name="Content Placeholder 2"/>
          <p:cNvSpPr>
            <a:spLocks noGrp="1"/>
          </p:cNvSpPr>
          <p:nvPr>
            <p:ph idx="1"/>
          </p:nvPr>
        </p:nvSpPr>
        <p:spPr>
          <a:xfrm>
            <a:off x="381000" y="1330987"/>
            <a:ext cx="8382000" cy="2068259"/>
          </a:xfrm>
        </p:spPr>
        <p:txBody>
          <a:bodyPr/>
          <a:lstStyle/>
          <a:p>
            <a:r>
              <a:rPr lang="en-US" dirty="0" smtClean="0">
                <a:solidFill>
                  <a:srgbClr val="FFFFFF"/>
                </a:solidFill>
                <a:latin typeface="微軟正黑體" pitchFamily="34" charset="-120"/>
                <a:ea typeface="微軟正黑體" pitchFamily="34" charset="-120"/>
              </a:rPr>
              <a:t>OOP vs. Relational database</a:t>
            </a:r>
          </a:p>
          <a:p>
            <a:r>
              <a:rPr lang="en-US" dirty="0" smtClean="0">
                <a:solidFill>
                  <a:srgbClr val="FFFFFF"/>
                </a:solidFill>
                <a:latin typeface="微軟正黑體" pitchFamily="34" charset="-120"/>
                <a:ea typeface="微軟正黑體" pitchFamily="34" charset="-120"/>
              </a:rPr>
              <a:t>Entity Data Model</a:t>
            </a:r>
            <a:r>
              <a:rPr lang="zh-TW" altLang="en-US" dirty="0" smtClean="0">
                <a:solidFill>
                  <a:srgbClr val="FFFFFF"/>
                </a:solidFill>
                <a:latin typeface="微軟正黑體" pitchFamily="34" charset="-120"/>
                <a:ea typeface="微軟正黑體" pitchFamily="34" charset="-120"/>
              </a:rPr>
              <a:t>（</a:t>
            </a:r>
            <a:r>
              <a:rPr lang="en-US" altLang="zh-TW" dirty="0" smtClean="0">
                <a:solidFill>
                  <a:srgbClr val="FFFFFF"/>
                </a:solidFill>
                <a:latin typeface="微軟正黑體" pitchFamily="34" charset="-120"/>
                <a:ea typeface="微軟正黑體" pitchFamily="34" charset="-120"/>
              </a:rPr>
              <a:t>EDM</a:t>
            </a:r>
            <a:r>
              <a:rPr lang="zh-TW" altLang="en-US" dirty="0" smtClean="0">
                <a:solidFill>
                  <a:srgbClr val="FFFFFF"/>
                </a:solidFill>
                <a:latin typeface="微軟正黑體" pitchFamily="34" charset="-120"/>
                <a:ea typeface="微軟正黑體" pitchFamily="34" charset="-120"/>
              </a:rPr>
              <a:t>）</a:t>
            </a:r>
            <a:endParaRPr lang="en-US" altLang="zh-TW" dirty="0" smtClean="0">
              <a:solidFill>
                <a:srgbClr val="FFFFFF"/>
              </a:solidFill>
              <a:latin typeface="微軟正黑體" pitchFamily="34" charset="-120"/>
              <a:ea typeface="微軟正黑體" pitchFamily="34" charset="-120"/>
            </a:endParaRPr>
          </a:p>
          <a:p>
            <a:r>
              <a:rPr lang="en-US" dirty="0" smtClean="0">
                <a:solidFill>
                  <a:srgbClr val="FFFFFF"/>
                </a:solidFill>
                <a:latin typeface="微軟正黑體" pitchFamily="34" charset="-120"/>
                <a:ea typeface="微軟正黑體" pitchFamily="34" charset="-120"/>
              </a:rPr>
              <a:t>ADO.NET Entity Framework</a:t>
            </a:r>
            <a:r>
              <a:rPr lang="zh-TW" altLang="en-US" dirty="0" smtClean="0">
                <a:solidFill>
                  <a:srgbClr val="FFFFFF"/>
                </a:solidFill>
                <a:latin typeface="微軟正黑體" pitchFamily="34" charset="-120"/>
                <a:ea typeface="微軟正黑體" pitchFamily="34" charset="-120"/>
              </a:rPr>
              <a:t>架構</a:t>
            </a:r>
            <a:endParaRPr lang="en-US" dirty="0" smtClean="0">
              <a:solidFill>
                <a:srgbClr val="FFFFFF"/>
              </a:solidFill>
              <a:latin typeface="微軟正黑體" pitchFamily="34" charset="-120"/>
              <a:ea typeface="微軟正黑體" pitchFamily="34" charset="-120"/>
            </a:endParaRPr>
          </a:p>
          <a:p>
            <a:r>
              <a:rPr lang="en-US" dirty="0" smtClean="0">
                <a:solidFill>
                  <a:srgbClr val="FFFFFF"/>
                </a:solidFill>
                <a:latin typeface="微軟正黑體" pitchFamily="34" charset="-120"/>
                <a:ea typeface="微軟正黑體" pitchFamily="34" charset="-120"/>
              </a:rPr>
              <a:t>Entity Framework</a:t>
            </a:r>
            <a:r>
              <a:rPr lang="zh-TW" altLang="en-US" dirty="0" smtClean="0">
                <a:solidFill>
                  <a:srgbClr val="FFFFFF"/>
                </a:solidFill>
                <a:latin typeface="微軟正黑體" pitchFamily="34" charset="-120"/>
                <a:ea typeface="微軟正黑體" pitchFamily="34" charset="-120"/>
              </a:rPr>
              <a:t>程式設計</a:t>
            </a:r>
            <a:endParaRPr lang="en-GB"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ADO.NET Entity Framework </a:t>
            </a:r>
            <a:r>
              <a:rPr lang="en-US" dirty="0" smtClean="0"/>
              <a:t/>
            </a:r>
            <a:br>
              <a:rPr lang="en-US" dirty="0" smtClean="0"/>
            </a:br>
            <a:r>
              <a:rPr sz="3600" smtClean="0">
                <a:solidFill>
                  <a:schemeClr val="accent5"/>
                </a:solidFill>
              </a:rPr>
              <a:t>Features</a:t>
            </a:r>
            <a:endParaRPr lang="en-US" dirty="0">
              <a:solidFill>
                <a:schemeClr val="accent5"/>
              </a:solidFill>
            </a:endParaRPr>
          </a:p>
        </p:txBody>
      </p:sp>
      <p:sp>
        <p:nvSpPr>
          <p:cNvPr id="3" name="Text Placeholder 2"/>
          <p:cNvSpPr>
            <a:spLocks noGrp="1"/>
          </p:cNvSpPr>
          <p:nvPr>
            <p:ph idx="1"/>
          </p:nvPr>
        </p:nvSpPr>
        <p:spPr>
          <a:xfrm>
            <a:off x="381000" y="1412875"/>
            <a:ext cx="8382000" cy="3742563"/>
          </a:xfrm>
        </p:spPr>
        <p:txBody>
          <a:bodyPr/>
          <a:lstStyle/>
          <a:p>
            <a:r>
              <a:rPr lang="en-US" dirty="0" smtClean="0"/>
              <a:t>Entities</a:t>
            </a:r>
            <a:endParaRPr lang="en-US" dirty="0" smtClean="0"/>
          </a:p>
          <a:p>
            <a:pPr lvl="1"/>
            <a:r>
              <a:rPr lang="en-US" dirty="0" smtClean="0"/>
              <a:t>Properties – primitive types or complex types</a:t>
            </a:r>
          </a:p>
          <a:p>
            <a:pPr lvl="1"/>
            <a:r>
              <a:rPr lang="en-US" dirty="0" smtClean="0"/>
              <a:t>Navigation property – represents relationship between entities</a:t>
            </a:r>
          </a:p>
          <a:p>
            <a:pPr lvl="1"/>
            <a:r>
              <a:rPr lang="en-US" dirty="0" smtClean="0"/>
              <a:t>Methods – implemented with partial classes</a:t>
            </a:r>
          </a:p>
          <a:p>
            <a:r>
              <a:rPr lang="en-US" dirty="0" smtClean="0"/>
              <a:t>LINQ to Entities</a:t>
            </a:r>
          </a:p>
          <a:p>
            <a:pPr lvl="1"/>
            <a:r>
              <a:rPr lang="en-US" dirty="0" smtClean="0"/>
              <a:t>Translates object queries to data store query</a:t>
            </a:r>
          </a:p>
          <a:p>
            <a:pPr lvl="1"/>
            <a:r>
              <a:rPr lang="en-US" dirty="0" smtClean="0"/>
              <a:t>Alternate method based query syntax</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ADO.NET Entity Framework </a:t>
            </a:r>
            <a:r>
              <a:rPr lang="en-US" dirty="0" smtClean="0"/>
              <a:t/>
            </a:r>
            <a:br>
              <a:rPr lang="en-US" dirty="0" smtClean="0"/>
            </a:br>
            <a:r>
              <a:rPr sz="3600" smtClean="0">
                <a:solidFill>
                  <a:schemeClr val="accent5"/>
                </a:solidFill>
              </a:rPr>
              <a:t>Benefits</a:t>
            </a:r>
            <a:endParaRPr lang="en-US" dirty="0">
              <a:solidFill>
                <a:schemeClr val="accent5"/>
              </a:solidFill>
            </a:endParaRPr>
          </a:p>
        </p:txBody>
      </p:sp>
      <p:sp>
        <p:nvSpPr>
          <p:cNvPr id="3" name="Text Placeholder 2"/>
          <p:cNvSpPr>
            <a:spLocks noGrp="1"/>
          </p:cNvSpPr>
          <p:nvPr>
            <p:ph idx="1"/>
          </p:nvPr>
        </p:nvSpPr>
        <p:spPr>
          <a:xfrm>
            <a:off x="381000" y="1412875"/>
            <a:ext cx="8382000" cy="4302716"/>
          </a:xfrm>
        </p:spPr>
        <p:txBody>
          <a:bodyPr/>
          <a:lstStyle/>
          <a:p>
            <a:r>
              <a:rPr lang="en-US" dirty="0" smtClean="0"/>
              <a:t>Developers </a:t>
            </a:r>
            <a:r>
              <a:rPr lang="en-US" dirty="0" smtClean="0"/>
              <a:t>work with business objects</a:t>
            </a:r>
          </a:p>
          <a:p>
            <a:pPr lvl="1"/>
            <a:r>
              <a:rPr lang="en-US" dirty="0" smtClean="0"/>
              <a:t>No requirement of relational structure knowledge</a:t>
            </a:r>
          </a:p>
          <a:p>
            <a:pPr lvl="1"/>
            <a:r>
              <a:rPr lang="en-US" dirty="0" smtClean="0"/>
              <a:t>Relational structure changes don’t mean recode</a:t>
            </a:r>
          </a:p>
          <a:p>
            <a:pPr lvl="1"/>
            <a:r>
              <a:rPr lang="en-US" dirty="0" smtClean="0"/>
              <a:t>Navigation of relationships by properties</a:t>
            </a:r>
          </a:p>
          <a:p>
            <a:pPr lvl="1"/>
            <a:r>
              <a:rPr lang="en-US" dirty="0" smtClean="0"/>
              <a:t>Does not require writing SQL DML queries</a:t>
            </a:r>
          </a:p>
          <a:p>
            <a:pPr lvl="1"/>
            <a:r>
              <a:rPr lang="en-US" dirty="0" smtClean="0"/>
              <a:t>Interaction with data store managed by framework</a:t>
            </a:r>
          </a:p>
          <a:p>
            <a:pPr lvl="1"/>
            <a:r>
              <a:rPr lang="en-US" dirty="0" smtClean="0"/>
              <a:t>IntelliSense</a:t>
            </a:r>
          </a:p>
          <a:p>
            <a:r>
              <a:rPr lang="en-US" dirty="0" smtClean="0"/>
              <a:t>Performance</a:t>
            </a:r>
          </a:p>
          <a:p>
            <a:pPr lvl="1"/>
            <a:r>
              <a:rPr lang="en-US" dirty="0" smtClean="0"/>
              <a:t>Deferred loading of data when needed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Entity Framework</a:t>
            </a:r>
            <a:endParaRPr lang="en-US" dirty="0"/>
          </a:p>
        </p:txBody>
      </p:sp>
      <p:sp>
        <p:nvSpPr>
          <p:cNvPr id="3" name="Content Placeholder 2"/>
          <p:cNvSpPr>
            <a:spLocks noGrp="1"/>
          </p:cNvSpPr>
          <p:nvPr>
            <p:ph idx="1"/>
          </p:nvPr>
        </p:nvSpPr>
        <p:spPr>
          <a:xfrm>
            <a:off x="381000" y="1412875"/>
            <a:ext cx="8382000" cy="3391698"/>
          </a:xfrm>
        </p:spPr>
        <p:txBody>
          <a:bodyPr/>
          <a:lstStyle/>
          <a:p>
            <a:r>
              <a:rPr lang="en-US" dirty="0" smtClean="0">
                <a:latin typeface="微軟正黑體" pitchFamily="34" charset="-120"/>
                <a:ea typeface="微軟正黑體" pitchFamily="34" charset="-120"/>
              </a:rPr>
              <a:t>ADO.NET </a:t>
            </a:r>
            <a:r>
              <a:rPr lang="en-US" dirty="0" smtClean="0">
                <a:latin typeface="微軟正黑體" pitchFamily="34" charset="-120"/>
                <a:ea typeface="微軟正黑體" pitchFamily="34" charset="-120"/>
              </a:rPr>
              <a:t>Entity </a:t>
            </a:r>
            <a:r>
              <a:rPr lang="en-US" dirty="0" smtClean="0">
                <a:latin typeface="微軟正黑體" pitchFamily="34" charset="-120"/>
                <a:ea typeface="微軟正黑體" pitchFamily="34" charset="-120"/>
              </a:rPr>
              <a:t>Framework</a:t>
            </a:r>
            <a:r>
              <a:rPr lang="zh-TW" altLang="en-US" dirty="0" smtClean="0">
                <a:latin typeface="微軟正黑體" pitchFamily="34" charset="-120"/>
                <a:ea typeface="微軟正黑體" pitchFamily="34" charset="-120"/>
              </a:rPr>
              <a:t>是第一個實作</a:t>
            </a:r>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的產品</a:t>
            </a:r>
            <a:endParaRPr lang="en-US"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EF</a:t>
            </a:r>
            <a:r>
              <a:rPr lang="zh-TW" altLang="en-US" dirty="0" smtClean="0">
                <a:latin typeface="微軟正黑體" pitchFamily="34" charset="-120"/>
                <a:ea typeface="微軟正黑體" pitchFamily="34" charset="-120"/>
              </a:rPr>
              <a:t>是一個應用程式開發的</a:t>
            </a:r>
            <a:r>
              <a:rPr lang="en-US" dirty="0" smtClean="0">
                <a:latin typeface="微軟正黑體" pitchFamily="34" charset="-120"/>
                <a:ea typeface="微軟正黑體" pitchFamily="34" charset="-120"/>
              </a:rPr>
              <a:t>framework</a:t>
            </a:r>
            <a:endParaRPr lang="en-US" dirty="0" smtClean="0">
              <a:latin typeface="微軟正黑體" pitchFamily="34" charset="-120"/>
              <a:ea typeface="微軟正黑體" pitchFamily="34" charset="-120"/>
            </a:endParaRPr>
          </a:p>
          <a:p>
            <a:pPr lvl="1"/>
            <a:r>
              <a:rPr lang="en-US" dirty="0" smtClean="0">
                <a:latin typeface="微軟正黑體" pitchFamily="34" charset="-120"/>
                <a:ea typeface="微軟正黑體" pitchFamily="34" charset="-120"/>
              </a:rPr>
              <a:t>EDM Modeling tools</a:t>
            </a:r>
          </a:p>
          <a:p>
            <a:pPr lvl="1"/>
            <a:r>
              <a:rPr lang="en-US" dirty="0" smtClean="0">
                <a:latin typeface="微軟正黑體" pitchFamily="34" charset="-120"/>
                <a:ea typeface="微軟正黑體" pitchFamily="34" charset="-120"/>
              </a:rPr>
              <a:t>Mapping EDM model to/from DB and CLR</a:t>
            </a:r>
          </a:p>
          <a:p>
            <a:pPr lvl="1"/>
            <a:r>
              <a:rPr lang="en-US" dirty="0" smtClean="0">
                <a:latin typeface="微軟正黑體" pitchFamily="34" charset="-120"/>
                <a:ea typeface="微軟正黑體" pitchFamily="34" charset="-120"/>
              </a:rPr>
              <a:t>Object Services</a:t>
            </a:r>
          </a:p>
          <a:p>
            <a:endParaRPr lang="en-US"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altLang="zh-TW" dirty="0" smtClean="0">
                <a:latin typeface="微軟正黑體" pitchFamily="34" charset="-120"/>
                <a:ea typeface="微軟正黑體" pitchFamily="34" charset="-120"/>
              </a:rPr>
              <a:t>Entity Data Model</a:t>
            </a:r>
            <a:r>
              <a:rPr lang="zh-TW" altLang="en-US" dirty="0" smtClean="0">
                <a:latin typeface="微軟正黑體" pitchFamily="34" charset="-120"/>
                <a:ea typeface="微軟正黑體" pitchFamily="34" charset="-120"/>
              </a:rPr>
              <a:t>工具</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2068259"/>
          </a:xfrm>
        </p:spPr>
        <p:txBody>
          <a:bodyPr/>
          <a:lstStyle/>
          <a:p>
            <a:r>
              <a:rPr lang="en-US" altLang="zh-TW" dirty="0" smtClean="0"/>
              <a:t>Entity Data Model Wizard</a:t>
            </a:r>
          </a:p>
          <a:p>
            <a:r>
              <a:rPr lang="en-US" altLang="zh-TW" dirty="0" smtClean="0"/>
              <a:t>Entity Data Model Designer</a:t>
            </a:r>
          </a:p>
          <a:p>
            <a:r>
              <a:rPr lang="en-US" altLang="zh-TW" dirty="0" smtClean="0"/>
              <a:t>Update Model Wizard</a:t>
            </a:r>
          </a:p>
          <a:p>
            <a:endParaRPr lang="zh-TW" alt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建立</a:t>
            </a:r>
            <a:r>
              <a:rPr dirty="0" smtClean="0">
                <a:latin typeface="微軟正黑體" pitchFamily="34" charset="-120"/>
                <a:ea typeface="微軟正黑體" pitchFamily="34" charset="-120"/>
              </a:rPr>
              <a:t>Entity </a:t>
            </a:r>
            <a:r>
              <a:rPr dirty="0" smtClean="0">
                <a:latin typeface="微軟正黑體" pitchFamily="34" charset="-120"/>
                <a:ea typeface="微軟正黑體" pitchFamily="34" charset="-120"/>
              </a:rPr>
              <a:t>Data Model</a:t>
            </a:r>
            <a:endParaRPr lang="en-US" dirty="0">
              <a:latin typeface="微軟正黑體" pitchFamily="34" charset="-120"/>
              <a:ea typeface="微軟正黑體" pitchFamily="34" charset="-120"/>
            </a:endParaRPr>
          </a:p>
        </p:txBody>
      </p:sp>
      <p:pic>
        <p:nvPicPr>
          <p:cNvPr id="5" name="Picture Placeholder 9" descr="Capture.JPG"/>
          <p:cNvPicPr>
            <a:picLocks noChangeAspect="1"/>
          </p:cNvPicPr>
          <p:nvPr/>
        </p:nvPicPr>
        <p:blipFill>
          <a:blip r:embed="rId3"/>
          <a:srcRect l="1035" r="1035"/>
          <a:stretch>
            <a:fillRect/>
          </a:stretch>
        </p:blipFill>
        <p:spPr>
          <a:xfrm>
            <a:off x="1870925" y="1636889"/>
            <a:ext cx="5549469" cy="41621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3" y="849085"/>
            <a:ext cx="6994362" cy="990600"/>
          </a:xfrm>
        </p:spPr>
        <p:txBody>
          <a:bodyPr/>
          <a:lstStyle/>
          <a:p>
            <a:r>
              <a:rPr lang="zh-TW" altLang="en-US" dirty="0" smtClean="0">
                <a:latin typeface="微軟正黑體" pitchFamily="34" charset="-120"/>
                <a:ea typeface="微軟正黑體" pitchFamily="34" charset="-120"/>
              </a:rPr>
              <a:t>以</a:t>
            </a:r>
            <a:r>
              <a:rPr altLang="zh-TW" dirty="0" smtClean="0">
                <a:latin typeface="微軟正黑體" pitchFamily="34" charset="-120"/>
                <a:ea typeface="微軟正黑體" pitchFamily="34" charset="-120"/>
              </a:rPr>
              <a:t>EDM Wizard</a:t>
            </a:r>
            <a:r>
              <a:rPr lang="zh-TW" altLang="en-US" dirty="0" smtClean="0">
                <a:latin typeface="微軟正黑體" pitchFamily="34" charset="-120"/>
                <a:ea typeface="微軟正黑體" pitchFamily="34" charset="-120"/>
              </a:rPr>
              <a:t>建立</a:t>
            </a:r>
            <a:r>
              <a:rPr altLang="zh-TW" dirty="0" smtClean="0">
                <a:latin typeface="微軟正黑體" pitchFamily="34" charset="-120"/>
                <a:ea typeface="微軟正黑體" pitchFamily="34" charset="-120"/>
              </a:rPr>
              <a:t>EDM</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351106" y="1944188"/>
            <a:ext cx="6994950" cy="1384994"/>
          </a:xfrm>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573178" y="3513910"/>
            <a:ext cx="6994362" cy="872835"/>
          </a:xfrm>
        </p:spPr>
        <p:txBody>
          <a:bodyPr/>
          <a:lstStyle/>
          <a:p>
            <a:pPr marL="514350" indent="-514350"/>
            <a:r>
              <a:rPr lang="en-US" altLang="zh-TW" dirty="0" smtClean="0">
                <a:latin typeface="微軟正黑體" pitchFamily="34" charset="-120"/>
                <a:ea typeface="微軟正黑體" pitchFamily="34" charset="-120"/>
              </a:rPr>
              <a:t>Application-Level</a:t>
            </a:r>
          </a:p>
          <a:p>
            <a:pPr marL="514350" indent="-514350"/>
            <a:r>
              <a:rPr lang="en-US" altLang="zh-TW" dirty="0" smtClean="0">
                <a:latin typeface="微軟正黑體" pitchFamily="34" charset="-120"/>
                <a:ea typeface="微軟正黑體" pitchFamily="34" charset="-120"/>
              </a:rPr>
              <a:t>Domain</a:t>
            </a:r>
            <a:endParaRPr lang="zh-TW" altLang="en-US" dirty="0">
              <a:latin typeface="微軟正黑體" pitchFamily="34" charset="-120"/>
              <a:ea typeface="微軟正黑體" pitchFamily="34" charset="-120"/>
            </a:endParaRPr>
          </a:p>
        </p:txBody>
      </p:sp>
      <p:pic>
        <p:nvPicPr>
          <p:cNvPr id="6" name="Picture Placeholder 9" descr="Capture.JPG"/>
          <p:cNvPicPr>
            <a:picLocks noChangeAspect="1"/>
          </p:cNvPicPr>
          <p:nvPr/>
        </p:nvPicPr>
        <p:blipFill>
          <a:blip r:embed="rId3"/>
          <a:srcRect l="1035" r="1035"/>
          <a:stretch>
            <a:fillRect/>
          </a:stretch>
        </p:blipFill>
        <p:spPr>
          <a:xfrm>
            <a:off x="4114801" y="2317220"/>
            <a:ext cx="4781697" cy="35862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主要定義檔成員</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15685" y="936379"/>
            <a:ext cx="8514806" cy="5712615"/>
          </a:xfrm>
        </p:spPr>
        <p:txBody>
          <a:bodyPr/>
          <a:lstStyle/>
          <a:p>
            <a:r>
              <a:rPr lang="en-US" altLang="zh-TW" dirty="0" smtClean="0">
                <a:latin typeface="微軟正黑體" pitchFamily="34" charset="-120"/>
                <a:ea typeface="微軟正黑體" pitchFamily="34" charset="-120"/>
              </a:rPr>
              <a:t>Conceptual </a:t>
            </a:r>
            <a:r>
              <a:rPr lang="en-US" altLang="zh-TW" dirty="0" smtClean="0">
                <a:latin typeface="微軟正黑體" pitchFamily="34" charset="-120"/>
                <a:ea typeface="微軟正黑體" pitchFamily="34" charset="-120"/>
              </a:rPr>
              <a:t>Model</a:t>
            </a:r>
          </a:p>
          <a:p>
            <a:pPr lvl="1"/>
            <a:r>
              <a:rPr lang="zh-TW" altLang="en-US" dirty="0" smtClean="0">
                <a:latin typeface="微軟正黑體" pitchFamily="34" charset="-120"/>
                <a:ea typeface="微軟正黑體" pitchFamily="34" charset="-120"/>
              </a:rPr>
              <a:t>定義</a:t>
            </a:r>
            <a:r>
              <a:rPr lang="en-US" altLang="zh-TW" dirty="0" smtClean="0">
                <a:latin typeface="微軟正黑體" pitchFamily="34" charset="-120"/>
                <a:ea typeface="微軟正黑體" pitchFamily="34" charset="-120"/>
              </a:rPr>
              <a:t>Entities</a:t>
            </a:r>
            <a:r>
              <a:rPr lang="zh-TW" altLang="en-US" dirty="0" smtClean="0">
                <a:latin typeface="微軟正黑體" pitchFamily="34" charset="-120"/>
                <a:ea typeface="微軟正黑體" pitchFamily="34" charset="-120"/>
              </a:rPr>
              <a:t>及</a:t>
            </a:r>
            <a:r>
              <a:rPr lang="en-US" altLang="zh-TW" dirty="0" smtClean="0">
                <a:latin typeface="微軟正黑體" pitchFamily="34" charset="-120"/>
                <a:ea typeface="微軟正黑體" pitchFamily="34" charset="-120"/>
              </a:rPr>
              <a:t>Relationships</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Conceptual schema definition language file (</a:t>
            </a:r>
            <a:r>
              <a:rPr lang="en-US" altLang="zh-TW" dirty="0" smtClean="0">
                <a:solidFill>
                  <a:srgbClr val="FFFF00"/>
                </a:solidFill>
                <a:latin typeface="微軟正黑體" pitchFamily="34" charset="-120"/>
                <a:ea typeface="微軟正黑體" pitchFamily="34" charset="-120"/>
              </a:rPr>
              <a:t>.</a:t>
            </a:r>
            <a:r>
              <a:rPr lang="en-US" altLang="zh-TW" dirty="0" err="1" smtClean="0">
                <a:solidFill>
                  <a:srgbClr val="FFFF00"/>
                </a:solidFill>
                <a:latin typeface="微軟正黑體" pitchFamily="34" charset="-120"/>
                <a:ea typeface="微軟正黑體" pitchFamily="34" charset="-120"/>
              </a:rPr>
              <a:t>csdl</a:t>
            </a:r>
            <a:r>
              <a:rPr lang="en-US" altLang="zh-TW"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Storage </a:t>
            </a:r>
            <a:r>
              <a:rPr lang="en-US" altLang="zh-TW" dirty="0" smtClean="0">
                <a:latin typeface="微軟正黑體" pitchFamily="34" charset="-120"/>
                <a:ea typeface="微軟正黑體" pitchFamily="34" charset="-120"/>
              </a:rPr>
              <a:t>Model</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Logical Model</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目的是為了關聯式資料庫，將</a:t>
            </a:r>
            <a:r>
              <a:rPr lang="en-US" altLang="zh-TW" dirty="0" smtClean="0">
                <a:latin typeface="微軟正黑體" pitchFamily="34" charset="-120"/>
                <a:ea typeface="微軟正黑體" pitchFamily="34" charset="-120"/>
              </a:rPr>
              <a:t>Entities</a:t>
            </a:r>
            <a:r>
              <a:rPr lang="zh-TW" altLang="en-US" dirty="0" smtClean="0">
                <a:latin typeface="微軟正黑體" pitchFamily="34" charset="-120"/>
                <a:ea typeface="微軟正黑體" pitchFamily="34" charset="-120"/>
              </a:rPr>
              <a:t>及</a:t>
            </a:r>
            <a:r>
              <a:rPr lang="en-US" altLang="zh-TW" dirty="0" smtClean="0">
                <a:latin typeface="微軟正黑體" pitchFamily="34" charset="-120"/>
                <a:ea typeface="微軟正黑體" pitchFamily="34" charset="-120"/>
              </a:rPr>
              <a:t>Relationships</a:t>
            </a:r>
            <a:r>
              <a:rPr lang="zh-TW" altLang="en-US" dirty="0" smtClean="0">
                <a:latin typeface="微軟正黑體" pitchFamily="34" charset="-120"/>
                <a:ea typeface="微軟正黑體" pitchFamily="34" charset="-120"/>
              </a:rPr>
              <a:t>正規化成具有</a:t>
            </a:r>
            <a:r>
              <a:rPr lang="en-US" altLang="zh-TW" dirty="0" smtClean="0">
                <a:latin typeface="微軟正黑體" pitchFamily="34" charset="-120"/>
                <a:ea typeface="微軟正黑體" pitchFamily="34" charset="-120"/>
              </a:rPr>
              <a:t>foreign key constrains</a:t>
            </a:r>
            <a:r>
              <a:rPr lang="zh-TW" altLang="en-US" dirty="0" smtClean="0">
                <a:latin typeface="微軟正黑體" pitchFamily="34" charset="-120"/>
                <a:ea typeface="微軟正黑體" pitchFamily="34" charset="-120"/>
              </a:rPr>
              <a:t>的</a:t>
            </a:r>
            <a:r>
              <a:rPr lang="en-US" altLang="zh-TW" dirty="0" smtClean="0">
                <a:latin typeface="微軟正黑體" pitchFamily="34" charset="-120"/>
                <a:ea typeface="微軟正黑體" pitchFamily="34" charset="-120"/>
              </a:rPr>
              <a:t>Table</a:t>
            </a:r>
            <a:r>
              <a:rPr lang="zh-TW" altLang="en-US" dirty="0" smtClean="0">
                <a:latin typeface="微軟正黑體" pitchFamily="34" charset="-120"/>
                <a:ea typeface="微軟正黑體" pitchFamily="34" charset="-120"/>
              </a:rPr>
              <a:t>資料</a:t>
            </a:r>
            <a:r>
              <a:rPr lang="zh-TW" altLang="en-US" dirty="0" smtClean="0">
                <a:latin typeface="微軟正黑體" pitchFamily="34" charset="-120"/>
                <a:ea typeface="微軟正黑體" pitchFamily="34" charset="-120"/>
              </a:rPr>
              <a:t>表</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Store schema definition language file (</a:t>
            </a:r>
            <a:r>
              <a:rPr lang="en-US" altLang="zh-TW" dirty="0" smtClean="0">
                <a:solidFill>
                  <a:srgbClr val="FFFF00"/>
                </a:solidFill>
                <a:latin typeface="微軟正黑體" pitchFamily="34" charset="-120"/>
                <a:ea typeface="微軟正黑體" pitchFamily="34" charset="-120"/>
              </a:rPr>
              <a:t>.</a:t>
            </a:r>
            <a:r>
              <a:rPr lang="en-US" altLang="zh-TW" dirty="0" err="1" smtClean="0">
                <a:solidFill>
                  <a:srgbClr val="FFFF00"/>
                </a:solidFill>
                <a:latin typeface="微軟正黑體" pitchFamily="34" charset="-120"/>
                <a:ea typeface="微軟正黑體" pitchFamily="34" charset="-120"/>
              </a:rPr>
              <a:t>ssdl</a:t>
            </a:r>
            <a:r>
              <a:rPr lang="en-US" altLang="zh-TW"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Mappings</a:t>
            </a:r>
          </a:p>
          <a:p>
            <a:pPr lvl="1"/>
            <a:r>
              <a:rPr lang="zh-TW" altLang="en-US" dirty="0" smtClean="0">
                <a:latin typeface="微軟正黑體" pitchFamily="34" charset="-120"/>
                <a:ea typeface="微軟正黑體" pitchFamily="34" charset="-120"/>
              </a:rPr>
              <a:t>定義</a:t>
            </a:r>
            <a:r>
              <a:rPr lang="en-US" altLang="zh-TW" dirty="0" smtClean="0">
                <a:latin typeface="微軟正黑體" pitchFamily="34" charset="-120"/>
                <a:ea typeface="微軟正黑體" pitchFamily="34" charset="-120"/>
              </a:rPr>
              <a:t>Storage </a:t>
            </a:r>
            <a:r>
              <a:rPr lang="zh-TW" altLang="en-US" dirty="0" smtClean="0">
                <a:latin typeface="微軟正黑體" pitchFamily="34" charset="-120"/>
                <a:ea typeface="微軟正黑體" pitchFamily="34" charset="-120"/>
              </a:rPr>
              <a:t>及</a:t>
            </a:r>
            <a:r>
              <a:rPr lang="en-US" altLang="zh-TW" dirty="0" smtClean="0">
                <a:latin typeface="微軟正黑體" pitchFamily="34" charset="-120"/>
                <a:ea typeface="微軟正黑體" pitchFamily="34" charset="-120"/>
              </a:rPr>
              <a:t>Conceptual </a:t>
            </a:r>
            <a:r>
              <a:rPr lang="en-US" altLang="zh-TW" dirty="0" smtClean="0">
                <a:latin typeface="微軟正黑體" pitchFamily="34" charset="-120"/>
                <a:ea typeface="微軟正黑體" pitchFamily="34" charset="-120"/>
              </a:rPr>
              <a:t>Model</a:t>
            </a:r>
            <a:r>
              <a:rPr lang="zh-TW" altLang="en-US" dirty="0" smtClean="0">
                <a:latin typeface="微軟正黑體" pitchFamily="34" charset="-120"/>
                <a:ea typeface="微軟正黑體" pitchFamily="34" charset="-120"/>
              </a:rPr>
              <a:t>二者間</a:t>
            </a:r>
            <a:r>
              <a:rPr lang="zh-TW" altLang="en-US" dirty="0" smtClean="0">
                <a:latin typeface="微軟正黑體" pitchFamily="34" charset="-120"/>
                <a:ea typeface="微軟正黑體" pitchFamily="34" charset="-120"/>
              </a:rPr>
              <a:t>的</a:t>
            </a:r>
            <a:r>
              <a:rPr lang="zh-TW" altLang="en-US" dirty="0" smtClean="0">
                <a:latin typeface="微軟正黑體" pitchFamily="34" charset="-120"/>
                <a:ea typeface="微軟正黑體" pitchFamily="34" charset="-120"/>
              </a:rPr>
              <a:t>對應</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Mapping specification language file (.</a:t>
            </a:r>
            <a:r>
              <a:rPr lang="en-US" altLang="zh-TW" dirty="0" err="1" smtClean="0">
                <a:latin typeface="微軟正黑體" pitchFamily="34" charset="-120"/>
                <a:ea typeface="微軟正黑體" pitchFamily="34" charset="-120"/>
              </a:rPr>
              <a:t>msl</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8" y="849085"/>
            <a:ext cx="6994362" cy="990600"/>
          </a:xfrm>
        </p:spPr>
        <p:txBody>
          <a:bodyPr/>
          <a:lstStyle/>
          <a:p>
            <a:r>
              <a:rPr lang="zh-TW" altLang="en-US" dirty="0" smtClean="0">
                <a:latin typeface="微軟正黑體" pitchFamily="34" charset="-120"/>
                <a:ea typeface="微軟正黑體" pitchFamily="34" charset="-120"/>
              </a:rPr>
              <a:t>檢視</a:t>
            </a:r>
            <a:r>
              <a:rPr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定義檔</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082629" y="3513910"/>
            <a:ext cx="6128068" cy="1306284"/>
          </a:xfrm>
        </p:spPr>
        <p:txBody>
          <a:bodyPr/>
          <a:lstStyle/>
          <a:p>
            <a:pPr marL="514350" indent="-514350"/>
            <a:r>
              <a:rPr lang="en-US" altLang="zh-TW" dirty="0" smtClean="0">
                <a:latin typeface="微軟正黑體" pitchFamily="34" charset="-120"/>
                <a:ea typeface="微軟正黑體" pitchFamily="34" charset="-120"/>
              </a:rPr>
              <a:t>.</a:t>
            </a:r>
            <a:r>
              <a:rPr lang="en-US" altLang="zh-TW" dirty="0" err="1" smtClean="0">
                <a:latin typeface="微軟正黑體" pitchFamily="34" charset="-120"/>
                <a:ea typeface="微軟正黑體" pitchFamily="34" charset="-120"/>
              </a:rPr>
              <a:t>csdl</a:t>
            </a:r>
            <a:endParaRPr lang="en-US" altLang="zh-TW" dirty="0" smtClean="0">
              <a:latin typeface="微軟正黑體" pitchFamily="34" charset="-120"/>
              <a:ea typeface="微軟正黑體" pitchFamily="34" charset="-120"/>
            </a:endParaRPr>
          </a:p>
          <a:p>
            <a:pPr marL="514350" indent="-514350"/>
            <a:r>
              <a:rPr lang="en-US" altLang="zh-TW" dirty="0" smtClean="0">
                <a:latin typeface="微軟正黑體" pitchFamily="34" charset="-120"/>
                <a:ea typeface="微軟正黑體" pitchFamily="34" charset="-120"/>
              </a:rPr>
              <a:t>.</a:t>
            </a:r>
            <a:r>
              <a:rPr lang="en-US" altLang="zh-TW" dirty="0" err="1" smtClean="0">
                <a:latin typeface="微軟正黑體" pitchFamily="34" charset="-120"/>
                <a:ea typeface="微軟正黑體" pitchFamily="34" charset="-120"/>
              </a:rPr>
              <a:t>ssdl</a:t>
            </a:r>
            <a:endParaRPr lang="en-US" altLang="zh-TW" dirty="0" smtClean="0">
              <a:latin typeface="微軟正黑體" pitchFamily="34" charset="-120"/>
              <a:ea typeface="微軟正黑體" pitchFamily="34" charset="-120"/>
            </a:endParaRPr>
          </a:p>
          <a:p>
            <a:pPr marL="514350" indent="-514350"/>
            <a:r>
              <a:rPr lang="en-US" altLang="zh-TW" dirty="0" smtClean="0">
                <a:latin typeface="微軟正黑體" pitchFamily="34" charset="-120"/>
                <a:ea typeface="微軟正黑體" pitchFamily="34" charset="-120"/>
              </a:rPr>
              <a:t>.</a:t>
            </a:r>
            <a:r>
              <a:rPr lang="en-US" altLang="zh-TW" dirty="0" err="1" smtClean="0">
                <a:latin typeface="微軟正黑體" pitchFamily="34" charset="-120"/>
                <a:ea typeface="微軟正黑體" pitchFamily="34" charset="-120"/>
              </a:rPr>
              <a:t>msl</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81506"/>
            <a:ext cx="8383089" cy="1523494"/>
          </a:xfrm>
        </p:spPr>
        <p:txBody>
          <a:bodyPr/>
          <a:lstStyle/>
          <a:p>
            <a:r>
              <a:rPr dirty="0" smtClean="0">
                <a:solidFill>
                  <a:srgbClr val="FFFFFF"/>
                </a:solidFill>
                <a:latin typeface="微軟正黑體" pitchFamily="34" charset="-120"/>
                <a:ea typeface="微軟正黑體" pitchFamily="34" charset="-120"/>
              </a:rPr>
              <a:t>Entity Framework</a:t>
            </a:r>
            <a:r>
              <a:rPr lang="zh-TW" altLang="en-US" dirty="0" smtClean="0">
                <a:solidFill>
                  <a:srgbClr val="FFFFFF"/>
                </a:solidFill>
                <a:latin typeface="微軟正黑體" pitchFamily="34" charset="-120"/>
                <a:ea typeface="微軟正黑體" pitchFamily="34" charset="-120"/>
              </a:rPr>
              <a:t>程式設計</a:t>
            </a:r>
            <a:endParaRPr altLang="zh-TW"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260994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Entity </a:t>
            </a:r>
            <a:r>
              <a:rPr lang="en-US" altLang="zh-TW" dirty="0" smtClean="0">
                <a:latin typeface="微軟正黑體" pitchFamily="34" charset="-120"/>
                <a:ea typeface="微軟正黑體" pitchFamily="34" charset="-120"/>
              </a:rPr>
              <a:t>Framework</a:t>
            </a:r>
            <a:r>
              <a:rPr lang="zh-TW" altLang="en-US" dirty="0" smtClean="0">
                <a:latin typeface="微軟正黑體" pitchFamily="34" charset="-120"/>
                <a:ea typeface="微軟正黑體" pitchFamily="34" charset="-120"/>
              </a:rPr>
              <a:t>細部架構</a:t>
            </a:r>
            <a:r>
              <a:rPr lang="zh-TW" altLang="en-US" dirty="0" smtClean="0">
                <a:latin typeface="微軟正黑體" pitchFamily="34" charset="-120"/>
                <a:ea typeface="微軟正黑體" pitchFamily="34" charset="-120"/>
              </a:rPr>
              <a:t>圖</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Object Services</a:t>
            </a:r>
            <a:r>
              <a:rPr lang="zh-TW" altLang="en-US" dirty="0" smtClean="0">
                <a:latin typeface="微軟正黑體" pitchFamily="34" charset="-120"/>
                <a:ea typeface="微軟正黑體" pitchFamily="34" charset="-120"/>
              </a:rPr>
              <a:t>服務</a:t>
            </a:r>
            <a:endParaRPr lang="en-US" altLang="zh-TW" dirty="0" smtClean="0">
              <a:latin typeface="微軟正黑體" pitchFamily="34" charset="-120"/>
              <a:ea typeface="微軟正黑體" pitchFamily="34" charset="-120"/>
            </a:endParaRPr>
          </a:p>
          <a:p>
            <a:r>
              <a:rPr lang="en-US" altLang="zh-TW" dirty="0" err="1" smtClean="0">
                <a:latin typeface="微軟正黑體" pitchFamily="34" charset="-120"/>
                <a:ea typeface="微軟正黑體" pitchFamily="34" charset="-120"/>
              </a:rPr>
              <a:t>ObjectContext</a:t>
            </a:r>
            <a:r>
              <a:rPr lang="en-US" altLang="zh-TW" dirty="0" smtClean="0">
                <a:latin typeface="微軟正黑體" pitchFamily="34" charset="-120"/>
                <a:ea typeface="微軟正黑體" pitchFamily="34" charset="-120"/>
              </a:rPr>
              <a:t> &amp; </a:t>
            </a:r>
            <a:r>
              <a:rPr lang="en-US" altLang="zh-TW" dirty="0" err="1" smtClean="0">
                <a:latin typeface="微軟正黑體" pitchFamily="34" charset="-120"/>
                <a:ea typeface="微軟正黑體" pitchFamily="34" charset="-120"/>
              </a:rPr>
              <a:t>ObjectQuery</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Ｏ</a:t>
            </a:r>
            <a:r>
              <a:rPr lang="en-US" altLang="zh-TW" dirty="0" err="1" smtClean="0">
                <a:latin typeface="微軟正黑體" pitchFamily="34" charset="-120"/>
                <a:ea typeface="微軟正黑體" pitchFamily="34" charset="-120"/>
              </a:rPr>
              <a:t>bject</a:t>
            </a:r>
            <a:r>
              <a:rPr lang="en-US" altLang="zh-TW" dirty="0" smtClean="0">
                <a:latin typeface="微軟正黑體" pitchFamily="34" charset="-120"/>
                <a:ea typeface="微軟正黑體" pitchFamily="34" charset="-120"/>
              </a:rPr>
              <a:t> Query</a:t>
            </a:r>
            <a:r>
              <a:rPr lang="zh-TW" altLang="en-US" dirty="0" smtClean="0">
                <a:latin typeface="微軟正黑體" pitchFamily="34" charset="-120"/>
                <a:ea typeface="微軟正黑體" pitchFamily="34" charset="-120"/>
              </a:rPr>
              <a:t>查詢的三種方法</a:t>
            </a:r>
            <a:endParaRPr lang="en-US" altLang="zh-TW" dirty="0" smtClean="0">
              <a:latin typeface="微軟正黑體" pitchFamily="34" charset="-120"/>
              <a:ea typeface="微軟正黑體" pitchFamily="34" charset="-120"/>
            </a:endParaRPr>
          </a:p>
          <a:p>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Entity Framework</a:t>
            </a:r>
            <a:r>
              <a:rPr lang="zh-TW" altLang="en-US" dirty="0" smtClean="0">
                <a:latin typeface="微軟正黑體" pitchFamily="34" charset="-120"/>
                <a:ea typeface="微軟正黑體" pitchFamily="34" charset="-120"/>
              </a:rPr>
              <a:t>細部架構圖</a:t>
            </a:r>
            <a:endParaRPr lang="zh-TW" altLang="en-US" dirty="0">
              <a:latin typeface="微軟正黑體" pitchFamily="34" charset="-120"/>
              <a:ea typeface="微軟正黑體" pitchFamily="34" charset="-120"/>
            </a:endParaRPr>
          </a:p>
        </p:txBody>
      </p:sp>
      <p:pic>
        <p:nvPicPr>
          <p:cNvPr id="5" name="圖片 4" descr="EF.gif"/>
          <p:cNvPicPr>
            <a:picLocks noChangeAspect="1"/>
          </p:cNvPicPr>
          <p:nvPr/>
        </p:nvPicPr>
        <p:blipFill>
          <a:blip r:embed="rId2"/>
          <a:stretch>
            <a:fillRect/>
          </a:stretch>
        </p:blipFill>
        <p:spPr>
          <a:xfrm>
            <a:off x="264520" y="1147899"/>
            <a:ext cx="8755779" cy="5148398"/>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81506"/>
            <a:ext cx="8021475" cy="1523494"/>
          </a:xfrm>
        </p:spPr>
        <p:txBody>
          <a:bodyPr/>
          <a:lstStyle/>
          <a:p>
            <a:r>
              <a:rPr dirty="0" smtClean="0">
                <a:solidFill>
                  <a:srgbClr val="FFFFFF"/>
                </a:solidFill>
                <a:latin typeface="微軟正黑體" pitchFamily="34" charset="-120"/>
                <a:ea typeface="微軟正黑體" pitchFamily="34" charset="-120"/>
              </a:rPr>
              <a:t>OOP vs. Relational Database</a:t>
            </a:r>
            <a:endParaRPr altLang="zh-TW"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260994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latin typeface="微軟正黑體" pitchFamily="34" charset="-120"/>
                <a:ea typeface="微軟正黑體" pitchFamily="34" charset="-120"/>
              </a:rPr>
              <a:t>窺探</a:t>
            </a:r>
            <a:r>
              <a:rPr lang="en-US" altLang="zh-TW" dirty="0" smtClean="0"/>
              <a:t>Entity Framework</a:t>
            </a:r>
            <a:r>
              <a:rPr lang="zh-TW" altLang="en-US" dirty="0" smtClean="0">
                <a:latin typeface="微軟正黑體" pitchFamily="34" charset="-120"/>
                <a:ea typeface="微軟正黑體" pitchFamily="34" charset="-120"/>
              </a:rPr>
              <a:t>架構</a:t>
            </a:r>
            <a:endParaRPr lang="en-US" dirty="0" smtClean="0">
              <a:latin typeface="微軟正黑體" pitchFamily="34" charset="-120"/>
              <a:ea typeface="微軟正黑體" pitchFamily="34" charset="-120"/>
            </a:endParaRPr>
          </a:p>
          <a:p>
            <a:r>
              <a:rPr lang="en-US" dirty="0" smtClean="0"/>
              <a:t>OOP vs. </a:t>
            </a:r>
            <a:r>
              <a:rPr lang="en-US" dirty="0" smtClean="0"/>
              <a:t>Relational Database</a:t>
            </a:r>
            <a:endParaRPr lang="en-US" altLang="zh-TW" dirty="0" smtClean="0">
              <a:latin typeface="微軟正黑體" pitchFamily="34" charset="-120"/>
              <a:ea typeface="微軟正黑體" pitchFamily="34" charset="-120"/>
            </a:endParaRPr>
          </a:p>
          <a:p>
            <a:r>
              <a:rPr lang="en-US" dirty="0" smtClean="0"/>
              <a:t>Objects != Relational </a:t>
            </a:r>
            <a:r>
              <a:rPr lang="en-US" dirty="0" smtClean="0"/>
              <a:t>Data</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Object Services</a:t>
            </a:r>
            <a:r>
              <a:rPr lang="zh-TW" altLang="en-US" dirty="0" smtClean="0">
                <a:latin typeface="微軟正黑體" pitchFamily="34" charset="-120"/>
                <a:ea typeface="微軟正黑體" pitchFamily="34" charset="-120"/>
              </a:rPr>
              <a:t>物件服務</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4038029"/>
          </a:xfrm>
        </p:spPr>
        <p:txBody>
          <a:bodyPr/>
          <a:lstStyle/>
          <a:p>
            <a:r>
              <a:rPr lang="zh-TW" altLang="en-US" dirty="0" smtClean="0">
                <a:latin typeface="微軟正黑體" pitchFamily="34" charset="-120"/>
                <a:ea typeface="微軟正黑體" pitchFamily="34" charset="-120"/>
              </a:rPr>
              <a:t>它是</a:t>
            </a:r>
            <a:r>
              <a:rPr lang="en-US" altLang="zh-TW" dirty="0" smtClean="0">
                <a:latin typeface="微軟正黑體" pitchFamily="34" charset="-120"/>
                <a:ea typeface="微軟正黑體" pitchFamily="34" charset="-120"/>
              </a:rPr>
              <a:t>EF</a:t>
            </a:r>
            <a:r>
              <a:rPr lang="zh-TW" altLang="en-US" dirty="0" smtClean="0">
                <a:latin typeface="微軟正黑體" pitchFamily="34" charset="-120"/>
                <a:ea typeface="微軟正黑體" pitchFamily="34" charset="-120"/>
              </a:rPr>
              <a:t>的一個元件</a:t>
            </a:r>
            <a:r>
              <a:rPr lang="en-US" altLang="zh-TW" dirty="0" err="1" smtClean="0">
                <a:latin typeface="微軟正黑體" pitchFamily="34" charset="-120"/>
                <a:ea typeface="微軟正黑體" pitchFamily="34" charset="-120"/>
              </a:rPr>
              <a:t>System.Data.Entity.dll</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在</a:t>
            </a:r>
            <a:r>
              <a:rPr lang="en-US" altLang="zh-TW" dirty="0" err="1" smtClean="0">
                <a:solidFill>
                  <a:srgbClr val="FFFF00"/>
                </a:solidFill>
                <a:latin typeface="微軟正黑體" pitchFamily="34" charset="-120"/>
                <a:ea typeface="微軟正黑體" pitchFamily="34" charset="-120"/>
              </a:rPr>
              <a:t>System.Data.Objects</a:t>
            </a:r>
            <a:r>
              <a:rPr lang="en-US" altLang="zh-TW" dirty="0" smtClean="0">
                <a:latin typeface="微軟正黑體" pitchFamily="34" charset="-120"/>
                <a:ea typeface="微軟正黑體" pitchFamily="34" charset="-120"/>
              </a:rPr>
              <a:t> &amp; </a:t>
            </a:r>
            <a:r>
              <a:rPr lang="en-US" altLang="zh-TW" dirty="0" err="1" smtClean="0">
                <a:solidFill>
                  <a:srgbClr val="FFFF00"/>
                </a:solidFill>
                <a:latin typeface="微軟正黑體" pitchFamily="34" charset="-120"/>
                <a:ea typeface="微軟正黑體" pitchFamily="34" charset="-120"/>
              </a:rPr>
              <a:t>System.Data.Objects.DataClass</a:t>
            </a:r>
            <a:r>
              <a:rPr lang="zh-TW" altLang="en-US" dirty="0" smtClean="0">
                <a:latin typeface="微軟正黑體" pitchFamily="34" charset="-120"/>
                <a:ea typeface="微軟正黑體" pitchFamily="34" charset="-120"/>
              </a:rPr>
              <a:t>兩大命名空間實作</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兩大命名空間中包含一群服務類別</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對</a:t>
            </a:r>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中</a:t>
            </a:r>
            <a:r>
              <a:rPr lang="en-US" altLang="zh-TW" dirty="0" smtClean="0">
                <a:latin typeface="微軟正黑體" pitchFamily="34" charset="-120"/>
                <a:ea typeface="微軟正黑體" pitchFamily="34" charset="-120"/>
              </a:rPr>
              <a:t>Entity Types</a:t>
            </a:r>
            <a:r>
              <a:rPr lang="zh-TW" altLang="en-US" dirty="0" smtClean="0">
                <a:latin typeface="微軟正黑體" pitchFamily="34" charset="-120"/>
                <a:ea typeface="微軟正黑體" pitchFamily="34" charset="-120"/>
              </a:rPr>
              <a:t>作業之中介服務</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Query</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Insert</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Update</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Delete</a:t>
            </a:r>
          </a:p>
          <a:p>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System.Data.Objects</a:t>
            </a:r>
            <a:r>
              <a:rPr lang="zh-TW" altLang="en-US" dirty="0" smtClean="0">
                <a:latin typeface="微軟正黑體" pitchFamily="34" charset="-120"/>
                <a:ea typeface="微軟正黑體" pitchFamily="34" charset="-120"/>
              </a:rPr>
              <a:t>類別</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177741"/>
            <a:ext cx="5040086" cy="5318379"/>
          </a:xfrm>
        </p:spPr>
        <p:txBody>
          <a:bodyPr/>
          <a:lstStyle/>
          <a:p>
            <a:r>
              <a:rPr lang="en-US" altLang="zh-TW" dirty="0" err="1" smtClean="0"/>
              <a:t>CompiledQuery</a:t>
            </a:r>
            <a:endParaRPr lang="en-US" altLang="zh-TW" dirty="0" smtClean="0"/>
          </a:p>
          <a:p>
            <a:r>
              <a:rPr lang="en-US" altLang="zh-TW" dirty="0" err="1" smtClean="0"/>
              <a:t>CurrentValueRecord</a:t>
            </a:r>
            <a:endParaRPr lang="en-US" altLang="zh-TW" dirty="0" smtClean="0"/>
          </a:p>
          <a:p>
            <a:r>
              <a:rPr lang="en-US" altLang="zh-TW" dirty="0" err="1" smtClean="0">
                <a:solidFill>
                  <a:srgbClr val="FFFF00"/>
                </a:solidFill>
              </a:rPr>
              <a:t>ObjectContext</a:t>
            </a:r>
            <a:endParaRPr lang="en-US" altLang="zh-TW" dirty="0" smtClean="0">
              <a:solidFill>
                <a:srgbClr val="FFFF00"/>
              </a:solidFill>
            </a:endParaRPr>
          </a:p>
          <a:p>
            <a:r>
              <a:rPr lang="en-US" altLang="zh-TW" dirty="0" err="1" smtClean="0"/>
              <a:t>ObjectParameter</a:t>
            </a:r>
            <a:endParaRPr lang="en-US" altLang="zh-TW" dirty="0" smtClean="0"/>
          </a:p>
          <a:p>
            <a:r>
              <a:rPr lang="en-US" altLang="zh-TW" dirty="0" err="1" smtClean="0"/>
              <a:t>ObjectParameterCollection</a:t>
            </a:r>
            <a:endParaRPr lang="en-US" altLang="zh-TW" dirty="0" smtClean="0"/>
          </a:p>
          <a:p>
            <a:r>
              <a:rPr lang="en-US" altLang="zh-TW" dirty="0" err="1" smtClean="0">
                <a:solidFill>
                  <a:srgbClr val="FFFF00"/>
                </a:solidFill>
              </a:rPr>
              <a:t>ObjectQuery</a:t>
            </a:r>
            <a:endParaRPr lang="en-US" altLang="zh-TW" dirty="0" smtClean="0">
              <a:solidFill>
                <a:srgbClr val="FFFF00"/>
              </a:solidFill>
            </a:endParaRPr>
          </a:p>
          <a:p>
            <a:r>
              <a:rPr lang="en-US" altLang="zh-TW" dirty="0" err="1" smtClean="0">
                <a:solidFill>
                  <a:srgbClr val="FFFF00"/>
                </a:solidFill>
              </a:rPr>
              <a:t>ObjectQuery</a:t>
            </a:r>
            <a:r>
              <a:rPr lang="en-US" altLang="zh-TW" dirty="0" smtClean="0">
                <a:solidFill>
                  <a:srgbClr val="FFFF00"/>
                </a:solidFill>
              </a:rPr>
              <a:t>&lt;T</a:t>
            </a:r>
            <a:r>
              <a:rPr lang="en-US" altLang="zh-TW" dirty="0" smtClean="0">
                <a:solidFill>
                  <a:srgbClr val="FFFF00"/>
                </a:solidFill>
              </a:rPr>
              <a:t>&gt;</a:t>
            </a:r>
          </a:p>
          <a:p>
            <a:r>
              <a:rPr lang="en-US" altLang="zh-TW" dirty="0" err="1" smtClean="0"/>
              <a:t>ObjectResult</a:t>
            </a:r>
            <a:r>
              <a:rPr lang="en-US" altLang="zh-TW" dirty="0" smtClean="0"/>
              <a:t>&lt;T&gt;</a:t>
            </a:r>
          </a:p>
          <a:p>
            <a:r>
              <a:rPr lang="en-US" altLang="zh-TW" dirty="0" err="1" smtClean="0"/>
              <a:t>ObjectStateEntry</a:t>
            </a:r>
            <a:endParaRPr lang="en-US" altLang="zh-TW" dirty="0" smtClean="0"/>
          </a:p>
          <a:p>
            <a:r>
              <a:rPr lang="en-US" altLang="zh-TW" dirty="0" err="1" smtClean="0"/>
              <a:t>ObjectStateManager</a:t>
            </a:r>
            <a:endParaRPr lang="zh-TW" altLang="en-US" dirty="0"/>
          </a:p>
        </p:txBody>
      </p:sp>
      <p:sp>
        <p:nvSpPr>
          <p:cNvPr id="4" name="內容版面配置區 2"/>
          <p:cNvSpPr txBox="1">
            <a:spLocks/>
          </p:cNvSpPr>
          <p:nvPr/>
        </p:nvSpPr>
        <p:spPr>
          <a:xfrm>
            <a:off x="5449388" y="1229992"/>
            <a:ext cx="3485606" cy="861774"/>
          </a:xfrm>
          <a:prstGeom prst="rect">
            <a:avLst/>
          </a:prstGeom>
        </p:spPr>
        <p:txBody>
          <a:bodyPr vert="horz" wrap="square" lIns="0" tIns="0" rIns="0" bIns="0" rtlCol="0">
            <a:spAutoFit/>
          </a:bodyPr>
          <a:lstStyle/>
          <a:p>
            <a:pPr marL="463550" indent="-463550">
              <a:lnSpc>
                <a:spcPct val="90000"/>
              </a:lnSpc>
              <a:spcBef>
                <a:spcPct val="20000"/>
              </a:spcBef>
              <a:buSzPct val="120000"/>
              <a:buBlip>
                <a:blip r:embed="rId2"/>
              </a:buBlip>
            </a:pPr>
            <a:r>
              <a:rPr lang="en-US" altLang="zh-TW" sz="2800" dirty="0" err="1" smtClean="0">
                <a:latin typeface="微軟正黑體" pitchFamily="34" charset="-120"/>
                <a:ea typeface="微軟正黑體" pitchFamily="34" charset="-120"/>
              </a:rPr>
              <a:t>MergeOption</a:t>
            </a:r>
            <a:r>
              <a:rPr lang="zh-TW" altLang="en-US" sz="2800" dirty="0" smtClean="0">
                <a:latin typeface="微軟正黑體" pitchFamily="34" charset="-120"/>
                <a:ea typeface="微軟正黑體" pitchFamily="34" charset="-120"/>
              </a:rPr>
              <a:t>列舉</a:t>
            </a:r>
            <a:endParaRPr lang="en-US" altLang="zh-TW" sz="2800" dirty="0" smtClean="0">
              <a:latin typeface="微軟正黑體" pitchFamily="34" charset="-120"/>
              <a:ea typeface="微軟正黑體" pitchFamily="34" charset="-120"/>
            </a:endParaRPr>
          </a:p>
          <a:p>
            <a:pPr marL="463550" lvl="0" indent="-463550">
              <a:lnSpc>
                <a:spcPct val="90000"/>
              </a:lnSpc>
              <a:spcBef>
                <a:spcPct val="20000"/>
              </a:spcBef>
              <a:buSzPct val="120000"/>
              <a:buBlip>
                <a:blip r:embed="rId2"/>
              </a:buBlip>
            </a:pPr>
            <a:r>
              <a:rPr lang="en-US" altLang="zh-TW" sz="2800" dirty="0" err="1" smtClean="0">
                <a:latin typeface="微軟正黑體" pitchFamily="34" charset="-120"/>
                <a:ea typeface="微軟正黑體" pitchFamily="34" charset="-120"/>
              </a:rPr>
              <a:t>RefreshMode</a:t>
            </a:r>
            <a:r>
              <a:rPr lang="zh-TW" altLang="en-US" sz="2800" dirty="0" smtClean="0">
                <a:latin typeface="微軟正黑體" pitchFamily="34" charset="-120"/>
                <a:ea typeface="微軟正黑體" pitchFamily="34" charset="-120"/>
              </a:rPr>
              <a:t>列舉</a:t>
            </a:r>
            <a:endParaRPr kumimoji="0" lang="zh-TW" altLang="en-US" sz="28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5943" y="228601"/>
            <a:ext cx="8673737" cy="803366"/>
          </a:xfrm>
        </p:spPr>
        <p:txBody>
          <a:bodyPr/>
          <a:lstStyle/>
          <a:p>
            <a:r>
              <a:rPr altLang="zh-TW" dirty="0" smtClean="0"/>
              <a:t>System.Data.Objects.DataClass</a:t>
            </a:r>
            <a:r>
              <a:rPr lang="zh-TW" altLang="en-US" dirty="0" smtClean="0">
                <a:latin typeface="微軟正黑體" pitchFamily="34" charset="-120"/>
                <a:ea typeface="微軟正黑體" pitchFamily="34" charset="-120"/>
              </a:rPr>
              <a:t>類別</a:t>
            </a:r>
            <a:endParaRPr lang="zh-TW" altLang="en-US" dirty="0"/>
          </a:p>
        </p:txBody>
      </p:sp>
      <p:sp>
        <p:nvSpPr>
          <p:cNvPr id="3" name="內容版面配置區 2"/>
          <p:cNvSpPr>
            <a:spLocks noGrp="1"/>
          </p:cNvSpPr>
          <p:nvPr>
            <p:ph idx="1"/>
          </p:nvPr>
        </p:nvSpPr>
        <p:spPr>
          <a:xfrm>
            <a:off x="5775959" y="1190803"/>
            <a:ext cx="3093721" cy="615553"/>
          </a:xfrm>
        </p:spPr>
        <p:txBody>
          <a:bodyPr/>
          <a:lstStyle/>
          <a:p>
            <a:r>
              <a:rPr lang="zh-TW" altLang="en-US" sz="2000" dirty="0" smtClean="0">
                <a:latin typeface="微軟正黑體" pitchFamily="34" charset="-120"/>
                <a:ea typeface="微軟正黑體" pitchFamily="34" charset="-120"/>
              </a:rPr>
              <a:t>介面</a:t>
            </a:r>
            <a:endParaRPr lang="en-US" altLang="zh-TW" sz="20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列舉</a:t>
            </a:r>
            <a:endParaRPr lang="zh-TW" altLang="en-US" sz="2000" dirty="0">
              <a:latin typeface="微軟正黑體" pitchFamily="34" charset="-120"/>
              <a:ea typeface="微軟正黑體" pitchFamily="34" charset="-120"/>
            </a:endParaRPr>
          </a:p>
        </p:txBody>
      </p:sp>
      <p:sp>
        <p:nvSpPr>
          <p:cNvPr id="4" name="內容版面配置區 2"/>
          <p:cNvSpPr txBox="1">
            <a:spLocks/>
          </p:cNvSpPr>
          <p:nvPr/>
        </p:nvSpPr>
        <p:spPr>
          <a:xfrm>
            <a:off x="533400" y="1212574"/>
            <a:ext cx="5301343" cy="5693866"/>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ComplexObject</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EdmComplexPropertyAttribute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EdmComplexTypeAttribute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EdmEntityTypeAttribute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EdmPropertyAttribute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EdmRelationshipAttribute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EdmRelationshipNavigationPropertyAttribute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EdmScalarPropertyAttribute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EdmSchemaAttribute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EdmTypeAttribute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EntityCollection&lt;TEntity&gt;</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EntityObject</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EntityReference</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EntityReference&lt;TEntity&gt;</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RelatedEnd</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RelationshipManager</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en-US" altLang="zh-TW" sz="2000" b="0" i="0" u="none" strike="noStrike" kern="1200" cap="none" spc="0" normalizeH="0" baseline="0" noProof="0" smtClean="0">
                <a:ln>
                  <a:noFill/>
                </a:ln>
                <a:solidFill>
                  <a:schemeClr val="tx1"/>
                </a:solidFill>
                <a:effectLst/>
                <a:uLnTx/>
                <a:uFillTx/>
                <a:latin typeface="Calibri" pitchFamily="34" charset="0"/>
                <a:ea typeface="+mn-ea"/>
                <a:cs typeface="+mn-cs"/>
              </a:rPr>
              <a:t>StructuralObject</a:t>
            </a:r>
            <a:endParaRPr kumimoji="0" lang="zh-TW" alt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8195" y="228600"/>
            <a:ext cx="8673736" cy="664797"/>
          </a:xfrm>
        </p:spPr>
        <p:txBody>
          <a:bodyPr/>
          <a:lstStyle/>
          <a:p>
            <a:r>
              <a:rPr altLang="zh-TW" dirty="0" smtClean="0">
                <a:latin typeface="微軟正黑體" pitchFamily="34" charset="-120"/>
                <a:ea typeface="微軟正黑體" pitchFamily="34" charset="-120"/>
              </a:rPr>
              <a:t>Object Services</a:t>
            </a:r>
            <a:r>
              <a:rPr lang="zh-TW" altLang="en-US" dirty="0" smtClean="0">
                <a:latin typeface="微軟正黑體" pitchFamily="34" charset="-120"/>
                <a:ea typeface="微軟正黑體" pitchFamily="34" charset="-120"/>
              </a:rPr>
              <a:t>物件服務功能</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4235006"/>
          </a:xfrm>
        </p:spPr>
        <p:txBody>
          <a:bodyPr/>
          <a:lstStyle/>
          <a:p>
            <a:r>
              <a:rPr lang="en-US" altLang="zh-TW" dirty="0" smtClean="0"/>
              <a:t>Querying data as objects </a:t>
            </a:r>
          </a:p>
          <a:p>
            <a:r>
              <a:rPr lang="en-US" altLang="zh-TW" dirty="0" smtClean="0"/>
              <a:t>Shaping query results </a:t>
            </a:r>
          </a:p>
          <a:p>
            <a:r>
              <a:rPr lang="en-US" altLang="zh-TW" dirty="0" smtClean="0"/>
              <a:t>Composing queries using builder methods</a:t>
            </a:r>
          </a:p>
          <a:p>
            <a:r>
              <a:rPr lang="en-US" altLang="zh-TW" dirty="0" smtClean="0"/>
              <a:t>Adding, changing, and deleting objects </a:t>
            </a:r>
          </a:p>
          <a:p>
            <a:r>
              <a:rPr lang="en-US" altLang="zh-TW" dirty="0" smtClean="0"/>
              <a:t>Saving changes to the data source </a:t>
            </a:r>
          </a:p>
          <a:p>
            <a:r>
              <a:rPr lang="en-US" altLang="zh-TW" dirty="0" smtClean="0"/>
              <a:t>Binding objects to controls </a:t>
            </a:r>
          </a:p>
          <a:p>
            <a:r>
              <a:rPr lang="en-US" altLang="zh-TW" dirty="0" smtClean="0"/>
              <a:t>Attaching objects / Detaching objects </a:t>
            </a:r>
          </a:p>
          <a:p>
            <a:r>
              <a:rPr lang="en-US" altLang="zh-TW" dirty="0" smtClean="0"/>
              <a:t>Serializing objects </a:t>
            </a:r>
            <a:endParaRPr lang="zh-TW" alt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8195" y="228600"/>
            <a:ext cx="8673736" cy="664797"/>
          </a:xfrm>
        </p:spPr>
        <p:txBody>
          <a:bodyPr/>
          <a:lstStyle/>
          <a:p>
            <a:r>
              <a:rPr altLang="zh-TW" dirty="0" smtClean="0">
                <a:latin typeface="微軟正黑體" pitchFamily="34" charset="-120"/>
                <a:ea typeface="微軟正黑體" pitchFamily="34" charset="-120"/>
              </a:rPr>
              <a:t>Object Services</a:t>
            </a:r>
            <a:r>
              <a:rPr lang="zh-TW" altLang="en-US" dirty="0" smtClean="0">
                <a:latin typeface="微軟正黑體" pitchFamily="34" charset="-120"/>
                <a:ea typeface="微軟正黑體" pitchFamily="34" charset="-120"/>
              </a:rPr>
              <a:t>物件服務功能</a:t>
            </a:r>
            <a:r>
              <a:rPr altLang="zh-TW" dirty="0" smtClean="0">
                <a:solidFill>
                  <a:srgbClr val="FFFF00"/>
                </a:solidFill>
                <a:latin typeface="微軟正黑體" pitchFamily="34" charset="-120"/>
                <a:ea typeface="微軟正黑體" pitchFamily="34" charset="-120"/>
              </a:rPr>
              <a:t>.</a:t>
            </a:r>
            <a:r>
              <a:rPr lang="zh-TW" altLang="en-US" dirty="0" smtClean="0">
                <a:solidFill>
                  <a:srgbClr val="FFFF00"/>
                </a:solidFill>
                <a:latin typeface="微軟正黑體" pitchFamily="34" charset="-120"/>
                <a:ea typeface="微軟正黑體" pitchFamily="34" charset="-120"/>
              </a:rPr>
              <a:t>續</a:t>
            </a:r>
            <a:endParaRPr lang="zh-TW" altLang="en-US"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2511457"/>
          </a:xfrm>
        </p:spPr>
        <p:txBody>
          <a:bodyPr/>
          <a:lstStyle/>
          <a:p>
            <a:r>
              <a:rPr lang="en-US" altLang="zh-TW" dirty="0" smtClean="0"/>
              <a:t>Managing object identities and tracking changes </a:t>
            </a:r>
          </a:p>
          <a:p>
            <a:r>
              <a:rPr lang="en-US" altLang="zh-TW" dirty="0" smtClean="0"/>
              <a:t>Managing concurrency </a:t>
            </a:r>
          </a:p>
          <a:p>
            <a:r>
              <a:rPr lang="en-US" altLang="zh-TW" dirty="0" smtClean="0"/>
              <a:t>Managing connections </a:t>
            </a:r>
          </a:p>
          <a:p>
            <a:r>
              <a:rPr lang="en-US" altLang="zh-TW" dirty="0" smtClean="0"/>
              <a:t>Using custom objects with an Entity Data Model </a:t>
            </a:r>
            <a:endParaRPr lang="zh-TW" alt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ObjectContext</a:t>
            </a:r>
            <a:r>
              <a:rPr lang="zh-TW" altLang="en-US" dirty="0" smtClean="0">
                <a:latin typeface="微軟正黑體" pitchFamily="34" charset="-120"/>
                <a:ea typeface="微軟正黑體" pitchFamily="34" charset="-120"/>
              </a:rPr>
              <a:t>類別</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2948499"/>
          </a:xfrm>
        </p:spPr>
        <p:txBody>
          <a:bodyPr/>
          <a:lstStyle/>
          <a:p>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中</a:t>
            </a:r>
            <a:r>
              <a:rPr lang="en-US" altLang="zh-TW" dirty="0" smtClean="0">
                <a:latin typeface="微軟正黑體" pitchFamily="34" charset="-120"/>
                <a:ea typeface="微軟正黑體" pitchFamily="34" charset="-120"/>
              </a:rPr>
              <a:t>Entities Type</a:t>
            </a:r>
            <a:r>
              <a:rPr lang="zh-TW" altLang="en-US" dirty="0" smtClean="0">
                <a:latin typeface="微軟正黑體" pitchFamily="34" charset="-120"/>
                <a:ea typeface="微軟正黑體" pitchFamily="34" charset="-120"/>
              </a:rPr>
              <a:t>的</a:t>
            </a:r>
            <a:r>
              <a:rPr lang="en-US" altLang="zh-TW" dirty="0" smtClean="0">
                <a:latin typeface="微軟正黑體" pitchFamily="34" charset="-120"/>
                <a:ea typeface="微軟正黑體" pitchFamily="34" charset="-120"/>
              </a:rPr>
              <a:t>Instance</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對於</a:t>
            </a:r>
            <a:r>
              <a:rPr lang="en-US" altLang="zh-TW" dirty="0" smtClean="0">
                <a:latin typeface="微軟正黑體" pitchFamily="34" charset="-120"/>
                <a:ea typeface="微軟正黑體" pitchFamily="34" charset="-120"/>
              </a:rPr>
              <a:t>Entity</a:t>
            </a:r>
            <a:r>
              <a:rPr lang="zh-TW" altLang="en-US" dirty="0" smtClean="0">
                <a:latin typeface="微軟正黑體" pitchFamily="34" charset="-120"/>
                <a:ea typeface="微軟正黑體" pitchFamily="34" charset="-120"/>
              </a:rPr>
              <a:t>資料提供</a:t>
            </a:r>
            <a:r>
              <a:rPr lang="en-US" altLang="zh-TW" dirty="0" smtClean="0">
                <a:latin typeface="微軟正黑體" pitchFamily="34" charset="-120"/>
                <a:ea typeface="微軟正黑體" pitchFamily="34" charset="-120"/>
              </a:rPr>
              <a:t>Object</a:t>
            </a:r>
            <a:r>
              <a:rPr lang="zh-TW" altLang="en-US" dirty="0" smtClean="0">
                <a:latin typeface="微軟正黑體" pitchFamily="34" charset="-120"/>
                <a:ea typeface="微軟正黑體" pitchFamily="34" charset="-120"/>
              </a:rPr>
              <a:t>型式互動</a:t>
            </a:r>
            <a:r>
              <a:rPr lang="zh-TW" altLang="en-US" dirty="0" smtClean="0">
                <a:latin typeface="微軟正黑體" pitchFamily="34" charset="-120"/>
                <a:ea typeface="微軟正黑體" pitchFamily="34" charset="-120"/>
              </a:rPr>
              <a:t>的能力</a:t>
            </a:r>
            <a:endParaRPr lang="en-US" altLang="zh-TW" dirty="0" smtClean="0">
              <a:latin typeface="微軟正黑體" pitchFamily="34" charset="-120"/>
              <a:ea typeface="微軟正黑體" pitchFamily="34" charset="-120"/>
            </a:endParaRPr>
          </a:p>
          <a:p>
            <a:r>
              <a:rPr lang="en-US" altLang="zh-TW" dirty="0" err="1" smtClean="0">
                <a:latin typeface="微軟正黑體" pitchFamily="34" charset="-120"/>
                <a:ea typeface="微軟正黑體" pitchFamily="34" charset="-120"/>
              </a:rPr>
              <a:t>ObjectContext</a:t>
            </a:r>
            <a:r>
              <a:rPr lang="zh-TW" altLang="en-US" dirty="0" smtClean="0">
                <a:latin typeface="微軟正黑體" pitchFamily="34" charset="-120"/>
                <a:ea typeface="微軟正黑體" pitchFamily="34" charset="-120"/>
              </a:rPr>
              <a:t>類別中包含了：</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Connection to database</a:t>
            </a:r>
          </a:p>
          <a:p>
            <a:pPr lvl="1"/>
            <a:r>
              <a:rPr lang="en-US" altLang="zh-TW" dirty="0" err="1" smtClean="0">
                <a:latin typeface="微軟正黑體" pitchFamily="34" charset="-120"/>
                <a:ea typeface="微軟正黑體" pitchFamily="34" charset="-120"/>
              </a:rPr>
              <a:t>MetadataWorkspace</a:t>
            </a:r>
            <a:r>
              <a:rPr lang="zh-TW" altLang="en-US" dirty="0" smtClean="0">
                <a:latin typeface="微軟正黑體" pitchFamily="34" charset="-120"/>
                <a:ea typeface="微軟正黑體" pitchFamily="34" charset="-120"/>
              </a:rPr>
              <a:t>物件</a:t>
            </a:r>
            <a:endParaRPr lang="en-US" altLang="zh-TW" dirty="0" smtClean="0">
              <a:latin typeface="微軟正黑體" pitchFamily="34" charset="-120"/>
              <a:ea typeface="微軟正黑體" pitchFamily="34" charset="-120"/>
            </a:endParaRPr>
          </a:p>
          <a:p>
            <a:pPr lvl="1"/>
            <a:r>
              <a:rPr lang="en-US" altLang="zh-TW" dirty="0" err="1" smtClean="0">
                <a:latin typeface="微軟正黑體" pitchFamily="34" charset="-120"/>
                <a:ea typeface="微軟正黑體" pitchFamily="34" charset="-120"/>
              </a:rPr>
              <a:t>ObjectStateManager</a:t>
            </a:r>
            <a:r>
              <a:rPr lang="zh-TW" altLang="en-US" dirty="0" smtClean="0">
                <a:latin typeface="微軟正黑體" pitchFamily="34" charset="-120"/>
                <a:ea typeface="微軟正黑體" pitchFamily="34" charset="-120"/>
              </a:rPr>
              <a:t>物件</a:t>
            </a:r>
            <a:endParaRPr lang="en-US" altLang="zh-TW" dirty="0" smtClean="0">
              <a:latin typeface="微軟正黑體" pitchFamily="34" charset="-120"/>
              <a:ea typeface="微軟正黑體" pitchFamily="34" charset="-120"/>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ObjectQuery</a:t>
            </a:r>
            <a:r>
              <a:rPr lang="zh-TW" altLang="en-US" dirty="0" smtClean="0">
                <a:latin typeface="微軟正黑體" pitchFamily="34" charset="-120"/>
                <a:ea typeface="微軟正黑體" pitchFamily="34" charset="-120"/>
              </a:rPr>
              <a:t>類別</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282245"/>
            <a:ext cx="8382000" cy="3299365"/>
          </a:xfrm>
        </p:spPr>
        <p:txBody>
          <a:bodyPr/>
          <a:lstStyle/>
          <a:p>
            <a:r>
              <a:rPr lang="en-US" altLang="zh-TW" dirty="0" err="1" smtClean="0">
                <a:latin typeface="微軟正黑體" pitchFamily="34" charset="-120"/>
                <a:ea typeface="微軟正黑體" pitchFamily="34" charset="-120"/>
              </a:rPr>
              <a:t>ObjectQuery</a:t>
            </a:r>
            <a:r>
              <a:rPr lang="zh-TW" altLang="en-US" dirty="0" smtClean="0">
                <a:latin typeface="微軟正黑體" pitchFamily="34" charset="-120"/>
                <a:ea typeface="微軟正黑體" pitchFamily="34" charset="-120"/>
              </a:rPr>
              <a:t>泛型類別代表了回傳零或多個強型別</a:t>
            </a:r>
            <a:r>
              <a:rPr lang="en-US" altLang="zh-TW" dirty="0" smtClean="0">
                <a:latin typeface="微軟正黑體" pitchFamily="34" charset="-120"/>
                <a:ea typeface="微軟正黑體" pitchFamily="34" charset="-120"/>
              </a:rPr>
              <a:t>Entity Objects</a:t>
            </a:r>
            <a:r>
              <a:rPr lang="zh-TW" altLang="en-US" dirty="0" smtClean="0">
                <a:latin typeface="微軟正黑體" pitchFamily="34" charset="-120"/>
                <a:ea typeface="微軟正黑體" pitchFamily="34" charset="-120"/>
              </a:rPr>
              <a:t>的</a:t>
            </a:r>
            <a:r>
              <a:rPr lang="zh-TW" altLang="en-US" dirty="0" smtClean="0">
                <a:latin typeface="微軟正黑體" pitchFamily="34" charset="-120"/>
                <a:ea typeface="微軟正黑體" pitchFamily="34" charset="-120"/>
              </a:rPr>
              <a:t>查詢。</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一個</a:t>
            </a:r>
            <a:r>
              <a:rPr lang="en-US" altLang="zh-TW" dirty="0" smtClean="0">
                <a:latin typeface="微軟正黑體" pitchFamily="34" charset="-120"/>
                <a:ea typeface="微軟正黑體" pitchFamily="34" charset="-120"/>
              </a:rPr>
              <a:t>Object Query</a:t>
            </a:r>
            <a:r>
              <a:rPr lang="zh-TW" altLang="en-US" dirty="0" smtClean="0">
                <a:latin typeface="微軟正黑體" pitchFamily="34" charset="-120"/>
                <a:ea typeface="微軟正黑體" pitchFamily="34" charset="-120"/>
              </a:rPr>
              <a:t>永遠屬於一個既存的</a:t>
            </a:r>
            <a:r>
              <a:rPr lang="en-US" altLang="zh-TW" dirty="0" smtClean="0">
                <a:latin typeface="微軟正黑體" pitchFamily="34" charset="-120"/>
                <a:ea typeface="微軟正黑體" pitchFamily="34" charset="-120"/>
              </a:rPr>
              <a:t>Object </a:t>
            </a:r>
            <a:r>
              <a:rPr lang="en-US" altLang="zh-TW" dirty="0" smtClean="0">
                <a:latin typeface="微軟正黑體" pitchFamily="34" charset="-120"/>
                <a:ea typeface="微軟正黑體" pitchFamily="34" charset="-120"/>
              </a:rPr>
              <a:t>Context</a:t>
            </a:r>
            <a:r>
              <a:rPr lang="zh-TW" altLang="en-US" dirty="0" smtClean="0">
                <a:latin typeface="微軟正黑體" pitchFamily="34" charset="-120"/>
                <a:ea typeface="微軟正黑體" pitchFamily="34" charset="-120"/>
              </a:rPr>
              <a:t>，意即在</a:t>
            </a:r>
            <a:r>
              <a:rPr lang="zh-TW" altLang="en-US" dirty="0" smtClean="0">
                <a:latin typeface="微軟正黑體" pitchFamily="34" charset="-120"/>
                <a:ea typeface="微軟正黑體" pitchFamily="34" charset="-120"/>
              </a:rPr>
              <a:t>使用</a:t>
            </a:r>
            <a:r>
              <a:rPr lang="en-US" dirty="0" err="1" smtClean="0">
                <a:latin typeface="微軟正黑體" pitchFamily="34" charset="-120"/>
                <a:ea typeface="微軟正黑體" pitchFamily="34" charset="-120"/>
              </a:rPr>
              <a:t>ObjectQuery</a:t>
            </a:r>
            <a:r>
              <a:rPr lang="zh-TW" altLang="en-US" dirty="0" smtClean="0">
                <a:latin typeface="微軟正黑體" pitchFamily="34" charset="-120"/>
                <a:ea typeface="微軟正黑體" pitchFamily="34" charset="-120"/>
              </a:rPr>
              <a:t>之前，一定要先建立一個</a:t>
            </a:r>
            <a:r>
              <a:rPr lang="en-US" dirty="0" smtClean="0">
                <a:latin typeface="微軟正黑體" pitchFamily="34" charset="-120"/>
                <a:ea typeface="微軟正黑體" pitchFamily="34" charset="-120"/>
              </a:rPr>
              <a:t>Object Context</a:t>
            </a:r>
            <a:r>
              <a:rPr lang="zh-TW" altLang="en-US" dirty="0" smtClean="0">
                <a:latin typeface="微軟正黑體" pitchFamily="34" charset="-120"/>
                <a:ea typeface="微軟正黑體" pitchFamily="34" charset="-120"/>
              </a:rPr>
              <a:t>。</a:t>
            </a:r>
            <a:endParaRPr lang="en-US"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因為</a:t>
            </a:r>
            <a:r>
              <a:rPr lang="en-US" dirty="0" smtClean="0">
                <a:latin typeface="微軟正黑體" pitchFamily="34" charset="-120"/>
                <a:ea typeface="微軟正黑體" pitchFamily="34" charset="-120"/>
              </a:rPr>
              <a:t>Object Context</a:t>
            </a:r>
            <a:r>
              <a:rPr lang="zh-TW" altLang="en-US" dirty="0" smtClean="0">
                <a:latin typeface="微軟正黑體" pitchFamily="34" charset="-120"/>
                <a:ea typeface="微軟正黑體" pitchFamily="34" charset="-120"/>
              </a:rPr>
              <a:t>提供了建構與執行查詢所需的</a:t>
            </a:r>
            <a:r>
              <a:rPr lang="en-US" dirty="0" smtClean="0">
                <a:latin typeface="微軟正黑體" pitchFamily="34" charset="-120"/>
                <a:ea typeface="微軟正黑體" pitchFamily="34" charset="-120"/>
              </a:rPr>
              <a:t>Connection</a:t>
            </a:r>
            <a:r>
              <a:rPr lang="zh-TW" altLang="en-US" dirty="0" smtClean="0">
                <a:latin typeface="微軟正黑體" pitchFamily="34" charset="-120"/>
                <a:ea typeface="微軟正黑體" pitchFamily="34" charset="-120"/>
              </a:rPr>
              <a:t>連線及</a:t>
            </a:r>
            <a:r>
              <a:rPr lang="en-US" dirty="0" smtClean="0">
                <a:latin typeface="微軟正黑體" pitchFamily="34" charset="-120"/>
                <a:ea typeface="微軟正黑體" pitchFamily="34" charset="-120"/>
              </a:rPr>
              <a:t>Metadata</a:t>
            </a:r>
            <a:r>
              <a:rPr lang="zh-TW" altLang="en-US" dirty="0" smtClean="0">
                <a:latin typeface="微軟正黑體" pitchFamily="34" charset="-120"/>
                <a:ea typeface="微軟正黑體" pitchFamily="34" charset="-120"/>
              </a:rPr>
              <a:t>資訊。</a:t>
            </a:r>
            <a:endParaRPr lang="zh-TW" altLang="en-US" dirty="0">
              <a:latin typeface="微軟正黑體" pitchFamily="34" charset="-120"/>
              <a:ea typeface="微軟正黑體" pitchFamily="34" charset="-12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Object Query</a:t>
            </a:r>
            <a:r>
              <a:rPr lang="zh-TW" altLang="en-US" dirty="0" smtClean="0">
                <a:latin typeface="微軟正黑體" pitchFamily="34" charset="-120"/>
                <a:ea typeface="微軟正黑體" pitchFamily="34" charset="-120"/>
              </a:rPr>
              <a:t>之執行</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3151632"/>
          </a:xfrm>
        </p:spPr>
        <p:txBody>
          <a:bodyPr/>
          <a:lstStyle/>
          <a:p>
            <a:r>
              <a:rPr lang="zh-TW" altLang="en-US" dirty="0" smtClean="0">
                <a:latin typeface="微軟正黑體" pitchFamily="34" charset="-120"/>
                <a:ea typeface="微軟正黑體" pitchFamily="34" charset="-120"/>
              </a:rPr>
              <a:t>預設為遞延查詢（</a:t>
            </a:r>
            <a:r>
              <a:rPr lang="en-US" altLang="zh-TW" dirty="0" err="1" smtClean="0">
                <a:latin typeface="微軟正黑體" pitchFamily="34" charset="-120"/>
                <a:ea typeface="微軟正黑體" pitchFamily="34" charset="-120"/>
              </a:rPr>
              <a:t>Defered</a:t>
            </a:r>
            <a:r>
              <a:rPr lang="en-US" altLang="zh-TW" dirty="0" smtClean="0">
                <a:latin typeface="微軟正黑體" pitchFamily="34" charset="-120"/>
                <a:ea typeface="微軟正黑體" pitchFamily="34" charset="-120"/>
              </a:rPr>
              <a:t> Execution</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立即執行（</a:t>
            </a:r>
            <a:r>
              <a:rPr lang="en-US" altLang="zh-TW" dirty="0" smtClean="0">
                <a:latin typeface="微軟正黑體" pitchFamily="34" charset="-120"/>
                <a:ea typeface="微軟正黑體" pitchFamily="34" charset="-120"/>
              </a:rPr>
              <a:t>Immediate Execution</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foreach (C#) or For </a:t>
            </a:r>
            <a:r>
              <a:rPr lang="en-US" altLang="zh-TW" dirty="0" smtClean="0">
                <a:latin typeface="微軟正黑體" pitchFamily="34" charset="-120"/>
                <a:ea typeface="微軟正黑體" pitchFamily="34" charset="-120"/>
              </a:rPr>
              <a:t>Each</a:t>
            </a:r>
          </a:p>
          <a:p>
            <a:r>
              <a:rPr lang="en-US" altLang="zh-TW" dirty="0" smtClean="0">
                <a:latin typeface="微軟正黑體" pitchFamily="34" charset="-120"/>
                <a:ea typeface="微軟正黑體" pitchFamily="34" charset="-120"/>
              </a:rPr>
              <a:t>fill a List </a:t>
            </a:r>
            <a:r>
              <a:rPr lang="en-US" altLang="zh-TW" dirty="0" smtClean="0">
                <a:latin typeface="微軟正黑體" pitchFamily="34" charset="-120"/>
                <a:ea typeface="微軟正黑體" pitchFamily="34" charset="-120"/>
              </a:rPr>
              <a:t>collection</a:t>
            </a:r>
          </a:p>
          <a:p>
            <a:r>
              <a:rPr lang="en-US" altLang="zh-TW" dirty="0" smtClean="0">
                <a:latin typeface="微軟正黑體" pitchFamily="34" charset="-120"/>
                <a:ea typeface="微軟正黑體" pitchFamily="34" charset="-120"/>
              </a:rPr>
              <a:t>Execute </a:t>
            </a:r>
            <a:r>
              <a:rPr lang="en-US" altLang="zh-TW" dirty="0" smtClean="0">
                <a:latin typeface="微軟正黑體" pitchFamily="34" charset="-120"/>
                <a:ea typeface="微軟正黑體" pitchFamily="34" charset="-120"/>
              </a:rPr>
              <a:t>method</a:t>
            </a:r>
          </a:p>
          <a:p>
            <a:r>
              <a:rPr lang="en-US" altLang="zh-TW" dirty="0" smtClean="0">
                <a:latin typeface="微軟正黑體" pitchFamily="34" charset="-120"/>
                <a:ea typeface="微軟正黑體" pitchFamily="34" charset="-120"/>
              </a:rPr>
              <a:t>LINQ query operator- First or </a:t>
            </a:r>
            <a:r>
              <a:rPr lang="en-US" altLang="zh-TW" dirty="0" smtClean="0">
                <a:latin typeface="微軟正黑體" pitchFamily="34" charset="-120"/>
                <a:ea typeface="微軟正黑體" pitchFamily="34" charset="-120"/>
              </a:rPr>
              <a:t>Any</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smtClean="0"/>
              <a:t>Programming The Entity Framework</a:t>
            </a:r>
            <a:endParaRPr lang="en-US" dirty="0"/>
          </a:p>
        </p:txBody>
      </p:sp>
      <p:pic>
        <p:nvPicPr>
          <p:cNvPr id="1026" name="Picture 2"/>
          <p:cNvPicPr>
            <a:picLocks noGrp="1" noChangeAspect="1" noChangeArrowheads="1"/>
          </p:cNvPicPr>
          <p:nvPr>
            <p:ph idx="1"/>
          </p:nvPr>
        </p:nvPicPr>
        <p:blipFill>
          <a:blip r:embed="rId3"/>
          <a:stretch>
            <a:fillRect/>
          </a:stretch>
        </p:blipFill>
        <p:spPr bwMode="auto">
          <a:xfrm>
            <a:off x="1443677" y="1762829"/>
            <a:ext cx="6413392" cy="42005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4654" y="228601"/>
            <a:ext cx="8579146" cy="1066800"/>
          </a:xfrm>
        </p:spPr>
        <p:txBody>
          <a:bodyPr/>
          <a:lstStyle/>
          <a:p>
            <a:r>
              <a:rPr lang="zh-TW" altLang="en-US" dirty="0" smtClean="0">
                <a:latin typeface="微軟正黑體" pitchFamily="34" charset="-120"/>
                <a:ea typeface="微軟正黑體" pitchFamily="34" charset="-120"/>
              </a:rPr>
              <a:t>三種</a:t>
            </a:r>
            <a:r>
              <a:rPr altLang="zh-TW" dirty="0" smtClean="0">
                <a:latin typeface="微軟正黑體" pitchFamily="34" charset="-120"/>
                <a:ea typeface="微軟正黑體" pitchFamily="34" charset="-120"/>
              </a:rPr>
              <a:t>Object Query</a:t>
            </a:r>
            <a:r>
              <a:rPr lang="zh-TW" altLang="en-US" dirty="0" smtClean="0">
                <a:latin typeface="微軟正黑體" pitchFamily="34" charset="-120"/>
                <a:ea typeface="微軟正黑體" pitchFamily="34" charset="-120"/>
              </a:rPr>
              <a:t>查詢語法類型</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1526572"/>
          </a:xfrm>
        </p:spPr>
        <p:txBody>
          <a:bodyPr/>
          <a:lstStyle/>
          <a:p>
            <a:r>
              <a:rPr lang="en-US" altLang="zh-TW" dirty="0" smtClean="0"/>
              <a:t>LINQ to Entity</a:t>
            </a:r>
            <a:r>
              <a:rPr lang="zh-TW" altLang="en-US" dirty="0" smtClean="0"/>
              <a:t>（</a:t>
            </a:r>
            <a:r>
              <a:rPr lang="en-US" altLang="zh-TW" dirty="0" smtClean="0"/>
              <a:t>Language-Integrated Query </a:t>
            </a:r>
            <a:r>
              <a:rPr lang="zh-TW" altLang="en-US" dirty="0" smtClean="0"/>
              <a:t>）</a:t>
            </a:r>
            <a:endParaRPr lang="en-US" altLang="zh-TW" dirty="0" smtClean="0"/>
          </a:p>
          <a:p>
            <a:r>
              <a:rPr lang="en-US" altLang="zh-TW" dirty="0" smtClean="0"/>
              <a:t>Entity SQL</a:t>
            </a:r>
          </a:p>
          <a:p>
            <a:r>
              <a:rPr lang="en-US" altLang="zh-TW" dirty="0" smtClean="0"/>
              <a:t>Object Query Builder Methods</a:t>
            </a:r>
            <a:endParaRPr lang="zh-TW" alt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09398"/>
          </a:xfrm>
        </p:spPr>
        <p:txBody>
          <a:bodyPr/>
          <a:lstStyle/>
          <a:p>
            <a:r>
              <a:rPr altLang="zh-TW" sz="4400" dirty="0" smtClean="0">
                <a:latin typeface="微軟正黑體" pitchFamily="34" charset="-120"/>
                <a:ea typeface="微軟正黑體" pitchFamily="34" charset="-120"/>
              </a:rPr>
              <a:t>Entity Framework</a:t>
            </a:r>
            <a:r>
              <a:rPr lang="zh-TW" altLang="en-US" sz="4400" dirty="0" smtClean="0">
                <a:latin typeface="微軟正黑體" pitchFamily="34" charset="-120"/>
                <a:ea typeface="微軟正黑體" pitchFamily="34" charset="-120"/>
              </a:rPr>
              <a:t>資料存取架構圖</a:t>
            </a:r>
            <a:endParaRPr lang="zh-TW" altLang="en-US" sz="4400" dirty="0">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srcRect/>
          <a:stretch>
            <a:fillRect/>
          </a:stretch>
        </p:blipFill>
        <p:spPr bwMode="auto">
          <a:xfrm>
            <a:off x="1590674" y="978897"/>
            <a:ext cx="5920469" cy="5527409"/>
          </a:xfrm>
          <a:prstGeom prst="rect">
            <a:avLst/>
          </a:prstGeom>
          <a:noFill/>
          <a:ln w="9525">
            <a:noFill/>
            <a:miter lim="800000"/>
            <a:headEnd/>
            <a:tailEnd/>
          </a:ln>
          <a:effectLst/>
        </p:spPr>
      </p:pic>
      <p:sp>
        <p:nvSpPr>
          <p:cNvPr id="4" name="圓角矩形 3"/>
          <p:cNvSpPr/>
          <p:nvPr/>
        </p:nvSpPr>
        <p:spPr bwMode="auto">
          <a:xfrm>
            <a:off x="1397726" y="1946366"/>
            <a:ext cx="1658983" cy="3161211"/>
          </a:xfrm>
          <a:prstGeom prst="roundRect">
            <a:avLst/>
          </a:prstGeom>
          <a:noFill/>
          <a:ln w="5715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dirty="0" smtClean="0"/>
          </a:p>
        </p:txBody>
      </p:sp>
      <p:sp>
        <p:nvSpPr>
          <p:cNvPr id="5" name="圓角矩形 4"/>
          <p:cNvSpPr/>
          <p:nvPr/>
        </p:nvSpPr>
        <p:spPr bwMode="auto">
          <a:xfrm>
            <a:off x="3775166" y="753291"/>
            <a:ext cx="3840480" cy="1807029"/>
          </a:xfrm>
          <a:prstGeom prst="roundRect">
            <a:avLst/>
          </a:prstGeom>
          <a:noFill/>
          <a:ln w="5715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dirty="0" smtClean="0"/>
          </a:p>
        </p:txBody>
      </p:sp>
      <p:sp>
        <p:nvSpPr>
          <p:cNvPr id="6" name="圓角矩形圖說文字 5"/>
          <p:cNvSpPr/>
          <p:nvPr/>
        </p:nvSpPr>
        <p:spPr bwMode="auto">
          <a:xfrm>
            <a:off x="627017" y="5812972"/>
            <a:ext cx="3513908" cy="822960"/>
          </a:xfrm>
          <a:prstGeom prst="wedgeRoundRectCallout">
            <a:avLst>
              <a:gd name="adj1" fmla="val -13026"/>
              <a:gd name="adj2" fmla="val -148095"/>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TW"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VS 2008 SP1 EDM</a:t>
            </a:r>
            <a:r>
              <a:rPr lang="zh-TW" altLang="en-US"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工具</a:t>
            </a:r>
            <a:endParaRPr lang="zh-TW" altLang="en-US"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圓角矩形圖說文字 6"/>
          <p:cNvSpPr/>
          <p:nvPr/>
        </p:nvSpPr>
        <p:spPr bwMode="auto">
          <a:xfrm>
            <a:off x="7262949" y="3130732"/>
            <a:ext cx="1672046" cy="822960"/>
          </a:xfrm>
          <a:prstGeom prst="wedgeRoundRectCallout">
            <a:avLst>
              <a:gd name="adj1" fmla="val -49562"/>
              <a:gd name="adj2" fmla="val -151270"/>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TW" altLang="en-US"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程式設計</a:t>
            </a:r>
            <a:endParaRPr lang="zh-TW" altLang="en-US"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以</a:t>
            </a:r>
            <a:r>
              <a:rPr dirty="0" smtClean="0">
                <a:latin typeface="微軟正黑體" pitchFamily="34" charset="-120"/>
                <a:ea typeface="微軟正黑體" pitchFamily="34" charset="-120"/>
              </a:rPr>
              <a:t>LINQ </a:t>
            </a:r>
            <a:r>
              <a:rPr dirty="0" smtClean="0">
                <a:latin typeface="微軟正黑體" pitchFamily="34" charset="-120"/>
                <a:ea typeface="微軟正黑體" pitchFamily="34" charset="-120"/>
              </a:rPr>
              <a:t>To </a:t>
            </a:r>
            <a:r>
              <a:rPr dirty="0" smtClean="0">
                <a:latin typeface="微軟正黑體" pitchFamily="34" charset="-120"/>
                <a:ea typeface="微軟正黑體" pitchFamily="34" charset="-120"/>
              </a:rPr>
              <a:t>Entities</a:t>
            </a:r>
            <a:r>
              <a:rPr lang="zh-TW" altLang="en-US" dirty="0" smtClean="0">
                <a:latin typeface="微軟正黑體" pitchFamily="34" charset="-120"/>
                <a:ea typeface="微軟正黑體" pitchFamily="34" charset="-120"/>
              </a:rPr>
              <a:t>進行查詢</a:t>
            </a:r>
            <a:endParaRPr lang="en-US"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4370427"/>
          </a:xfrm>
        </p:spPr>
        <p:txBody>
          <a:bodyPr/>
          <a:lstStyle/>
          <a:p>
            <a:r>
              <a:rPr lang="en-US" dirty="0" smtClean="0"/>
              <a:t>Queries against the generated classes</a:t>
            </a:r>
          </a:p>
          <a:p>
            <a:r>
              <a:rPr lang="en-US" dirty="0" smtClean="0"/>
              <a:t>All the benefits of LINQ</a:t>
            </a:r>
          </a:p>
          <a:p>
            <a:pPr lvl="1"/>
            <a:r>
              <a:rPr lang="en-US" dirty="0" smtClean="0"/>
              <a:t>Compile time type checking</a:t>
            </a:r>
          </a:p>
          <a:p>
            <a:pPr lvl="1"/>
            <a:r>
              <a:rPr lang="en-US" dirty="0" err="1" smtClean="0"/>
              <a:t>Intellisense</a:t>
            </a:r>
            <a:endParaRPr lang="en-US" dirty="0" smtClean="0"/>
          </a:p>
          <a:p>
            <a:pPr lvl="1"/>
            <a:r>
              <a:rPr lang="en-US" dirty="0" smtClean="0"/>
              <a:t>Etc</a:t>
            </a:r>
          </a:p>
          <a:p>
            <a:r>
              <a:rPr lang="en-US" dirty="0" smtClean="0"/>
              <a:t>Query results are materialized objects</a:t>
            </a:r>
          </a:p>
          <a:p>
            <a:pPr lvl="1"/>
            <a:r>
              <a:rPr lang="en-US" dirty="0" smtClean="0"/>
              <a:t>Entity Types</a:t>
            </a:r>
          </a:p>
          <a:p>
            <a:pPr lvl="1"/>
            <a:r>
              <a:rPr lang="en-US" dirty="0" smtClean="0"/>
              <a:t>Anonymous Types</a:t>
            </a:r>
          </a:p>
          <a:p>
            <a:pPr lvl="1"/>
            <a:r>
              <a:rPr lang="en-US" dirty="0" smtClean="0"/>
              <a:t>Scalar values</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LINQ to Entity</a:t>
            </a:r>
            <a:r>
              <a:rPr lang="zh-TW" altLang="en-US" dirty="0" smtClean="0">
                <a:latin typeface="微軟正黑體" pitchFamily="34" charset="-120"/>
                <a:ea typeface="微軟正黑體" pitchFamily="34" charset="-120"/>
              </a:rPr>
              <a:t>運作流程</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91441" y="1504315"/>
            <a:ext cx="8987246" cy="3831818"/>
          </a:xfrm>
        </p:spPr>
        <p:txBody>
          <a:bodyPr/>
          <a:lstStyle/>
          <a:p>
            <a:pPr>
              <a:lnSpc>
                <a:spcPct val="150000"/>
              </a:lnSpc>
            </a:pPr>
            <a:r>
              <a:rPr lang="en-US" altLang="zh-TW" sz="3000" dirty="0" smtClean="0">
                <a:solidFill>
                  <a:srgbClr val="FFFF00"/>
                </a:solidFill>
                <a:latin typeface="微軟正黑體" pitchFamily="34" charset="-120"/>
                <a:ea typeface="微軟正黑體" pitchFamily="34" charset="-120"/>
              </a:rPr>
              <a:t>Step 1</a:t>
            </a:r>
            <a:r>
              <a:rPr lang="zh-TW" altLang="en-US" sz="3000" dirty="0" smtClean="0">
                <a:solidFill>
                  <a:srgbClr val="FFFF00"/>
                </a:solidFill>
                <a:latin typeface="微軟正黑體" pitchFamily="34" charset="-120"/>
                <a:ea typeface="微軟正黑體" pitchFamily="34" charset="-120"/>
              </a:rPr>
              <a:t>：建立</a:t>
            </a:r>
            <a:r>
              <a:rPr lang="en-US" altLang="zh-TW" sz="3000" dirty="0" err="1" smtClean="0">
                <a:solidFill>
                  <a:srgbClr val="FFFF00"/>
                </a:solidFill>
                <a:latin typeface="微軟正黑體" pitchFamily="34" charset="-120"/>
                <a:ea typeface="微軟正黑體" pitchFamily="34" charset="-120"/>
              </a:rPr>
              <a:t>ObjectContext</a:t>
            </a:r>
            <a:endParaRPr lang="en-US" altLang="zh-TW" sz="3000" dirty="0" smtClean="0">
              <a:solidFill>
                <a:srgbClr val="FFFF00"/>
              </a:solidFill>
              <a:latin typeface="微軟正黑體" pitchFamily="34" charset="-120"/>
              <a:ea typeface="微軟正黑體" pitchFamily="34" charset="-120"/>
            </a:endParaRPr>
          </a:p>
          <a:p>
            <a:pPr>
              <a:lnSpc>
                <a:spcPct val="150000"/>
              </a:lnSpc>
            </a:pPr>
            <a:r>
              <a:rPr lang="en-US" altLang="zh-TW" sz="3000" dirty="0" smtClean="0">
                <a:solidFill>
                  <a:srgbClr val="FFFF00"/>
                </a:solidFill>
                <a:latin typeface="微軟正黑體" pitchFamily="34" charset="-120"/>
                <a:ea typeface="微軟正黑體" pitchFamily="34" charset="-120"/>
              </a:rPr>
              <a:t>Step 2</a:t>
            </a:r>
            <a:r>
              <a:rPr lang="zh-TW" altLang="en-US" sz="3000" dirty="0" smtClean="0">
                <a:solidFill>
                  <a:srgbClr val="FFFF00"/>
                </a:solidFill>
                <a:latin typeface="微軟正黑體" pitchFamily="34" charset="-120"/>
                <a:ea typeface="微軟正黑體" pitchFamily="34" charset="-120"/>
              </a:rPr>
              <a:t>：建立</a:t>
            </a:r>
            <a:r>
              <a:rPr lang="en-US" altLang="zh-TW" sz="3000" dirty="0" err="1" smtClean="0">
                <a:solidFill>
                  <a:srgbClr val="FFFF00"/>
                </a:solidFill>
                <a:latin typeface="微軟正黑體" pitchFamily="34" charset="-120"/>
                <a:ea typeface="微軟正黑體" pitchFamily="34" charset="-120"/>
              </a:rPr>
              <a:t>ObjectQuery</a:t>
            </a:r>
            <a:r>
              <a:rPr lang="en-US" altLang="zh-TW" sz="3000" dirty="0" smtClean="0">
                <a:solidFill>
                  <a:srgbClr val="FFFF00"/>
                </a:solidFill>
                <a:latin typeface="微軟正黑體" pitchFamily="34" charset="-120"/>
                <a:ea typeface="微軟正黑體" pitchFamily="34" charset="-120"/>
              </a:rPr>
              <a:t> &amp; LINQ Query</a:t>
            </a:r>
          </a:p>
          <a:p>
            <a:pPr>
              <a:lnSpc>
                <a:spcPct val="150000"/>
              </a:lnSpc>
            </a:pPr>
            <a:r>
              <a:rPr lang="en-US" altLang="zh-TW" sz="3000" dirty="0" smtClean="0">
                <a:latin typeface="微軟正黑體" pitchFamily="34" charset="-120"/>
                <a:ea typeface="微軟正黑體" pitchFamily="34" charset="-120"/>
              </a:rPr>
              <a:t>Step 3</a:t>
            </a:r>
            <a:r>
              <a:rPr lang="zh-TW" altLang="en-US" sz="3000" dirty="0" smtClean="0">
                <a:latin typeface="微軟正黑體" pitchFamily="34" charset="-120"/>
                <a:ea typeface="微軟正黑體" pitchFamily="34" charset="-120"/>
              </a:rPr>
              <a:t>：</a:t>
            </a:r>
            <a:r>
              <a:rPr lang="en-US" altLang="zh-TW" sz="3000" dirty="0" smtClean="0">
                <a:latin typeface="微軟正黑體" pitchFamily="34" charset="-120"/>
                <a:ea typeface="微軟正黑體" pitchFamily="34" charset="-120"/>
              </a:rPr>
              <a:t>LINQ Query </a:t>
            </a:r>
            <a:r>
              <a:rPr lang="en-US" sz="3000" dirty="0" smtClean="0">
                <a:latin typeface="微軟正黑體" pitchFamily="34" charset="-120"/>
                <a:ea typeface="微軟正黑體" pitchFamily="34" charset="-120"/>
                <a:sym typeface="Wingdings"/>
              </a:rPr>
              <a:t> Command Tree(</a:t>
            </a:r>
            <a:r>
              <a:rPr lang="en-US" altLang="zh-TW" sz="3000" dirty="0" smtClean="0">
                <a:latin typeface="微軟正黑體" pitchFamily="34" charset="-120"/>
                <a:ea typeface="微軟正黑體" pitchFamily="34" charset="-120"/>
                <a:sym typeface="Wingdings"/>
              </a:rPr>
              <a:t>EDM)</a:t>
            </a:r>
          </a:p>
          <a:p>
            <a:pPr>
              <a:lnSpc>
                <a:spcPct val="150000"/>
              </a:lnSpc>
            </a:pPr>
            <a:r>
              <a:rPr lang="en-US" altLang="zh-TW" sz="3000" dirty="0" smtClean="0">
                <a:latin typeface="微軟正黑體" pitchFamily="34" charset="-120"/>
                <a:ea typeface="微軟正黑體" pitchFamily="34" charset="-120"/>
                <a:sym typeface="Wingdings"/>
              </a:rPr>
              <a:t>Step 4</a:t>
            </a:r>
            <a:r>
              <a:rPr lang="zh-TW" altLang="en-US" sz="3000" dirty="0" smtClean="0">
                <a:latin typeface="微軟正黑體" pitchFamily="34" charset="-120"/>
                <a:ea typeface="微軟正黑體" pitchFamily="34" charset="-120"/>
                <a:sym typeface="Wingdings"/>
              </a:rPr>
              <a:t>：</a:t>
            </a:r>
            <a:r>
              <a:rPr lang="en-US" altLang="zh-TW" sz="3000" dirty="0" err="1" smtClean="0">
                <a:latin typeface="微軟正黑體" pitchFamily="34" charset="-120"/>
                <a:ea typeface="微軟正黑體" pitchFamily="34" charset="-120"/>
                <a:sym typeface="Wingdings"/>
              </a:rPr>
              <a:t>EntityClient</a:t>
            </a:r>
            <a:r>
              <a:rPr lang="en-US" sz="3000" dirty="0" smtClean="0">
                <a:latin typeface="微軟正黑體" pitchFamily="34" charset="-120"/>
                <a:ea typeface="微軟正黑體" pitchFamily="34" charset="-120"/>
                <a:sym typeface="Wingdings"/>
              </a:rPr>
              <a:t>  Command Tree(</a:t>
            </a:r>
            <a:r>
              <a:rPr lang="en-US" altLang="zh-TW" sz="3000" dirty="0" smtClean="0">
                <a:latin typeface="微軟正黑體" pitchFamily="34" charset="-120"/>
                <a:ea typeface="微軟正黑體" pitchFamily="34" charset="-120"/>
                <a:sym typeface="Wingdings"/>
              </a:rPr>
              <a:t>DBMS)</a:t>
            </a:r>
          </a:p>
          <a:p>
            <a:pPr>
              <a:lnSpc>
                <a:spcPct val="150000"/>
              </a:lnSpc>
            </a:pPr>
            <a:r>
              <a:rPr lang="en-US" altLang="zh-TW" sz="3000" dirty="0" smtClean="0">
                <a:latin typeface="微軟正黑體" pitchFamily="34" charset="-120"/>
                <a:ea typeface="微軟正黑體" pitchFamily="34" charset="-120"/>
                <a:sym typeface="Wingdings"/>
              </a:rPr>
              <a:t>Step 5</a:t>
            </a:r>
            <a:r>
              <a:rPr lang="zh-TW" altLang="en-US" sz="3000" dirty="0" smtClean="0">
                <a:latin typeface="微軟正黑體" pitchFamily="34" charset="-120"/>
                <a:ea typeface="微軟正黑體" pitchFamily="34" charset="-120"/>
                <a:sym typeface="Wingdings"/>
              </a:rPr>
              <a:t>：將結果以物件型式回傳</a:t>
            </a:r>
            <a:endParaRPr lang="zh-TW" altLang="en-US" sz="3000" dirty="0" smtClean="0">
              <a:latin typeface="微軟正黑體" pitchFamily="34" charset="-120"/>
              <a:ea typeface="微軟正黑體" pitchFamily="34" charset="-120"/>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914400"/>
            <a:ext cx="6994362" cy="990600"/>
          </a:xfrm>
        </p:spPr>
        <p:txBody>
          <a:bodyPr/>
          <a:lstStyle/>
          <a:p>
            <a:r>
              <a:rPr lang="zh-TW" altLang="en-US" dirty="0" smtClean="0">
                <a:latin typeface="微軟正黑體" pitchFamily="34" charset="-120"/>
                <a:ea typeface="微軟正黑體" pitchFamily="34" charset="-120"/>
              </a:rPr>
              <a:t>以</a:t>
            </a:r>
            <a:r>
              <a:rPr altLang="zh-TW" dirty="0" smtClean="0">
                <a:latin typeface="微軟正黑體" pitchFamily="34" charset="-120"/>
                <a:ea typeface="微軟正黑體" pitchFamily="34" charset="-120"/>
              </a:rPr>
              <a:t>LINQ to Entity</a:t>
            </a:r>
            <a:r>
              <a:rPr lang="zh-TW" altLang="en-US" dirty="0" smtClean="0">
                <a:latin typeface="微軟正黑體" pitchFamily="34" charset="-120"/>
                <a:ea typeface="微軟正黑體" pitchFamily="34" charset="-120"/>
              </a:rPr>
              <a:t>查詢</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370013" y="3657601"/>
            <a:ext cx="6994362" cy="872835"/>
          </a:xfrm>
        </p:spPr>
        <p:txBody>
          <a:bodyPr/>
          <a:lstStyle/>
          <a:p>
            <a:pPr marL="514350" indent="-514350"/>
            <a:r>
              <a:rPr lang="zh-TW" altLang="en-US" dirty="0" smtClean="0">
                <a:latin typeface="微軟正黑體" pitchFamily="34" charset="-120"/>
                <a:ea typeface="微軟正黑體" pitchFamily="34" charset="-120"/>
              </a:rPr>
              <a:t>以</a:t>
            </a:r>
            <a:r>
              <a:rPr lang="en-US" altLang="zh-TW" dirty="0" smtClean="0">
                <a:latin typeface="微軟正黑體" pitchFamily="34" charset="-120"/>
                <a:ea typeface="微軟正黑體" pitchFamily="34" charset="-120"/>
              </a:rPr>
              <a:t>Products</a:t>
            </a:r>
            <a:r>
              <a:rPr lang="zh-TW" altLang="en-US" dirty="0" smtClean="0">
                <a:latin typeface="微軟正黑體" pitchFamily="34" charset="-120"/>
                <a:ea typeface="微軟正黑體" pitchFamily="34" charset="-120"/>
              </a:rPr>
              <a:t>資料表為例</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zh-TW" altLang="en-US" dirty="0" smtClean="0">
                <a:latin typeface="微軟正黑體" pitchFamily="34" charset="-120"/>
                <a:ea typeface="微軟正黑體" pitchFamily="34" charset="-120"/>
              </a:rPr>
              <a:t>以</a:t>
            </a:r>
            <a:r>
              <a:rPr dirty="0" smtClean="0">
                <a:latin typeface="微軟正黑體" pitchFamily="34" charset="-120"/>
                <a:ea typeface="微軟正黑體" pitchFamily="34" charset="-120"/>
              </a:rPr>
              <a:t>Entity SQL</a:t>
            </a:r>
            <a:r>
              <a:rPr lang="zh-TW" altLang="en-US" dirty="0" smtClean="0">
                <a:latin typeface="微軟正黑體" pitchFamily="34" charset="-120"/>
                <a:ea typeface="微軟正黑體" pitchFamily="34" charset="-120"/>
              </a:rPr>
              <a:t>進行查詢</a:t>
            </a:r>
            <a:endParaRPr lang="en-US"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3779496"/>
          </a:xfrm>
        </p:spPr>
        <p:txBody>
          <a:bodyPr/>
          <a:lstStyle/>
          <a:p>
            <a:r>
              <a:rPr lang="en-US" dirty="0" smtClean="0"/>
              <a:t>SQL variant for working with Entity Data Model</a:t>
            </a:r>
          </a:p>
          <a:p>
            <a:pPr lvl="1"/>
            <a:r>
              <a:rPr lang="en-US" dirty="0" smtClean="0"/>
              <a:t>Understands inheritance, associations, etc</a:t>
            </a:r>
          </a:p>
          <a:p>
            <a:r>
              <a:rPr lang="en-US" dirty="0" smtClean="0"/>
              <a:t>String based, but </a:t>
            </a:r>
            <a:r>
              <a:rPr lang="en-US" b="1" dirty="0" smtClean="0"/>
              <a:t>not</a:t>
            </a:r>
            <a:r>
              <a:rPr lang="en-US" dirty="0" smtClean="0"/>
              <a:t> dynamic SQL</a:t>
            </a:r>
          </a:p>
          <a:p>
            <a:r>
              <a:rPr lang="en-US" dirty="0" smtClean="0"/>
              <a:t>Results can be either objects, or </a:t>
            </a:r>
            <a:r>
              <a:rPr lang="en-US" dirty="0" err="1" smtClean="0"/>
              <a:t>EntityDataReader</a:t>
            </a:r>
            <a:endParaRPr lang="en-US" dirty="0" smtClean="0"/>
          </a:p>
          <a:p>
            <a:pPr lvl="1"/>
            <a:r>
              <a:rPr lang="en-US" dirty="0" smtClean="0"/>
              <a:t>Allows for higher performance </a:t>
            </a:r>
            <a:br>
              <a:rPr lang="en-US" dirty="0" smtClean="0"/>
            </a:br>
            <a:r>
              <a:rPr lang="en-US" dirty="0" smtClean="0"/>
              <a:t>when you don’t need objects</a:t>
            </a:r>
          </a:p>
          <a:p>
            <a:pPr lvl="1"/>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latin typeface="微軟正黑體" pitchFamily="34" charset="-120"/>
                <a:ea typeface="微軟正黑體" pitchFamily="34" charset="-120"/>
              </a:rPr>
              <a:t>EF</a:t>
            </a:r>
            <a:r>
              <a:rPr lang="zh-TW" altLang="en-US" dirty="0" smtClean="0">
                <a:latin typeface="微軟正黑體" pitchFamily="34" charset="-120"/>
                <a:ea typeface="微軟正黑體" pitchFamily="34" charset="-120"/>
              </a:rPr>
              <a:t>的未來</a:t>
            </a:r>
            <a:endParaRPr lang="en-US" dirty="0">
              <a:latin typeface="微軟正黑體" pitchFamily="34" charset="-120"/>
              <a:ea typeface="微軟正黑體" pitchFamily="34" charset="-120"/>
            </a:endParaRPr>
          </a:p>
        </p:txBody>
      </p:sp>
      <p:pic>
        <p:nvPicPr>
          <p:cNvPr id="6146" name="Picture 2" descr="\\tsclient\F\My Documents\_Research and Presentations\_istockphotos\iStock_000004977344XSmall.jpg"/>
          <p:cNvPicPr>
            <a:picLocks noChangeAspect="1" noChangeArrowheads="1"/>
          </p:cNvPicPr>
          <p:nvPr/>
        </p:nvPicPr>
        <p:blipFill>
          <a:blip r:embed="rId3"/>
          <a:srcRect/>
          <a:stretch>
            <a:fillRect/>
          </a:stretch>
        </p:blipFill>
        <p:spPr bwMode="auto">
          <a:xfrm>
            <a:off x="762000" y="1143000"/>
            <a:ext cx="7031881" cy="4662066"/>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OOP v.s. Relational Database</a:t>
            </a:r>
            <a:endParaRPr lang="en-US" dirty="0"/>
          </a:p>
        </p:txBody>
      </p:sp>
      <p:sp>
        <p:nvSpPr>
          <p:cNvPr id="6" name="Content Placeholder 5"/>
          <p:cNvSpPr>
            <a:spLocks noGrp="1"/>
          </p:cNvSpPr>
          <p:nvPr>
            <p:ph idx="1"/>
          </p:nvPr>
        </p:nvSpPr>
        <p:spPr>
          <a:xfrm>
            <a:off x="381000" y="1412875"/>
            <a:ext cx="8382000" cy="4413516"/>
          </a:xfrm>
        </p:spPr>
        <p:txBody>
          <a:bodyPr/>
          <a:lstStyle/>
          <a:p>
            <a:r>
              <a:rPr lang="en-US" dirty="0" smtClean="0"/>
              <a:t>Object Oriented Programming </a:t>
            </a:r>
            <a:br>
              <a:rPr lang="en-US" dirty="0" smtClean="0"/>
            </a:br>
            <a:r>
              <a:rPr lang="en-US" dirty="0" smtClean="0"/>
              <a:t>has been around for decades</a:t>
            </a:r>
          </a:p>
          <a:p>
            <a:r>
              <a:rPr lang="en-US" dirty="0" smtClean="0"/>
              <a:t>Relational databases have been </a:t>
            </a:r>
            <a:br>
              <a:rPr lang="en-US" dirty="0" smtClean="0"/>
            </a:br>
            <a:r>
              <a:rPr lang="en-US" dirty="0" smtClean="0"/>
              <a:t>around for even longer</a:t>
            </a:r>
          </a:p>
          <a:p>
            <a:r>
              <a:rPr lang="en-US" dirty="0" smtClean="0"/>
              <a:t>Bridging the </a:t>
            </a:r>
            <a:r>
              <a:rPr lang="en-US" dirty="0" smtClean="0">
                <a:solidFill>
                  <a:srgbClr val="FFFF00"/>
                </a:solidFill>
              </a:rPr>
              <a:t>gap</a:t>
            </a:r>
            <a:r>
              <a:rPr lang="en-US" dirty="0" smtClean="0"/>
              <a:t> between these </a:t>
            </a:r>
            <a:br>
              <a:rPr lang="en-US" dirty="0" smtClean="0"/>
            </a:br>
            <a:r>
              <a:rPr lang="en-US" dirty="0" smtClean="0"/>
              <a:t>two has been a mostly manual task</a:t>
            </a:r>
          </a:p>
          <a:p>
            <a:pPr lvl="1"/>
            <a:r>
              <a:rPr lang="en-US" dirty="0" smtClean="0"/>
              <a:t>Modulo 3</a:t>
            </a:r>
            <a:r>
              <a:rPr lang="en-US" baseline="30000" dirty="0" smtClean="0"/>
              <a:t>rd</a:t>
            </a:r>
            <a:r>
              <a:rPr lang="en-US" dirty="0" smtClean="0"/>
              <a:t> party solutions</a:t>
            </a:r>
          </a:p>
          <a:p>
            <a:r>
              <a:rPr lang="en-US" dirty="0" smtClean="0"/>
              <a:t>The core problem remains</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Objects != Relational Data</a:t>
            </a:r>
            <a:endParaRPr lang="en-US" dirty="0"/>
          </a:p>
        </p:txBody>
      </p:sp>
      <p:sp>
        <p:nvSpPr>
          <p:cNvPr id="3" name="Content Placeholder 2"/>
          <p:cNvSpPr>
            <a:spLocks noGrp="1"/>
          </p:cNvSpPr>
          <p:nvPr>
            <p:ph idx="1"/>
          </p:nvPr>
        </p:nvSpPr>
        <p:spPr>
          <a:xfrm>
            <a:off x="381000" y="1412875"/>
            <a:ext cx="8382000" cy="3773341"/>
          </a:xfrm>
        </p:spPr>
        <p:txBody>
          <a:bodyPr/>
          <a:lstStyle/>
          <a:p>
            <a:r>
              <a:rPr lang="en-US" dirty="0" smtClean="0"/>
              <a:t>The fundamental problem is that relational data and objects in a programming language aren’t the same!</a:t>
            </a:r>
          </a:p>
          <a:p>
            <a:pPr lvl="1"/>
            <a:r>
              <a:rPr lang="en-US" dirty="0" smtClean="0"/>
              <a:t>They have different semantics, languages, etc</a:t>
            </a:r>
          </a:p>
          <a:p>
            <a:r>
              <a:rPr lang="en-US" dirty="0" smtClean="0"/>
              <a:t>Both are needed – how many applications don’t use a relational database, or have some type of data model</a:t>
            </a:r>
            <a:r>
              <a:rPr lang="en-US" dirty="0" smtClean="0"/>
              <a:t>?</a:t>
            </a:r>
          </a:p>
          <a:p>
            <a:r>
              <a:rPr lang="en-US" altLang="zh-TW" dirty="0" smtClean="0">
                <a:solidFill>
                  <a:srgbClr val="FFFF00"/>
                </a:solidFill>
              </a:rPr>
              <a:t>Object / Relational Mapping</a:t>
            </a:r>
            <a:endParaRPr lang="en-US" dirty="0" smtClean="0">
              <a:solidFill>
                <a:srgbClr val="FFFF00"/>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dirty="0" smtClean="0"/>
              <a:t>OOP to Data Engine Disconnect</a:t>
            </a:r>
            <a:r>
              <a:rPr lang="en-US" dirty="0" smtClean="0"/>
              <a:t/>
            </a:r>
            <a:br>
              <a:rPr lang="en-US" dirty="0" smtClean="0"/>
            </a:br>
            <a:r>
              <a:rPr sz="3600" dirty="0" smtClean="0">
                <a:solidFill>
                  <a:schemeClr val="accent5"/>
                </a:solidFill>
              </a:rPr>
              <a:t>Relational</a:t>
            </a:r>
            <a:r>
              <a:rPr lang="en-US" sz="3600" dirty="0" smtClean="0">
                <a:solidFill>
                  <a:schemeClr val="accent5"/>
                </a:solidFill>
              </a:rPr>
              <a:t> </a:t>
            </a:r>
            <a:r>
              <a:rPr lang="en-US" sz="3600" dirty="0" smtClean="0">
                <a:solidFill>
                  <a:schemeClr val="accent5"/>
                </a:solidFill>
              </a:rPr>
              <a:t>Model</a:t>
            </a:r>
            <a:endParaRPr lang="en-US" dirty="0">
              <a:solidFill>
                <a:schemeClr val="accent5"/>
              </a:solidFill>
            </a:endParaRPr>
          </a:p>
        </p:txBody>
      </p:sp>
      <p:pic>
        <p:nvPicPr>
          <p:cNvPr id="1028" name="Picture 4"/>
          <p:cNvPicPr>
            <a:picLocks noChangeAspect="1" noChangeArrowheads="1"/>
          </p:cNvPicPr>
          <p:nvPr/>
        </p:nvPicPr>
        <p:blipFill>
          <a:blip r:embed="rId3"/>
          <a:srcRect/>
          <a:stretch>
            <a:fillRect/>
          </a:stretch>
        </p:blipFill>
        <p:spPr bwMode="auto">
          <a:xfrm>
            <a:off x="2733675" y="1762125"/>
            <a:ext cx="3676650" cy="3333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OOP to Data Engine Disconnect</a:t>
            </a:r>
            <a:r>
              <a:rPr lang="en-US" dirty="0" smtClean="0"/>
              <a:t/>
            </a:r>
            <a:br>
              <a:rPr lang="en-US" dirty="0" smtClean="0"/>
            </a:br>
            <a:r>
              <a:rPr lang="en-US" sz="3600" dirty="0" smtClean="0">
                <a:solidFill>
                  <a:schemeClr val="accent5"/>
                </a:solidFill>
              </a:rPr>
              <a:t>Object Model</a:t>
            </a:r>
            <a:endParaRPr lang="en-US" dirty="0">
              <a:solidFill>
                <a:schemeClr val="accent5"/>
              </a:solidFill>
            </a:endParaRPr>
          </a:p>
        </p:txBody>
      </p:sp>
      <p:sp>
        <p:nvSpPr>
          <p:cNvPr id="3" name="Text Placeholder 2"/>
          <p:cNvSpPr>
            <a:spLocks noGrp="1"/>
          </p:cNvSpPr>
          <p:nvPr>
            <p:ph idx="1"/>
          </p:nvPr>
        </p:nvSpPr>
        <p:spPr>
          <a:xfrm>
            <a:off x="381000" y="1412875"/>
            <a:ext cx="8382000" cy="984885"/>
          </a:xfrm>
        </p:spPr>
        <p:txBody>
          <a:bodyPr/>
          <a:lstStyle/>
          <a:p>
            <a:endParaRPr lang="en-US" dirty="0" smtClean="0"/>
          </a:p>
          <a:p>
            <a:pPr>
              <a:buNone/>
            </a:pPr>
            <a:endParaRPr lang="en-US" dirty="0" smtClean="0"/>
          </a:p>
        </p:txBody>
      </p:sp>
      <p:pic>
        <p:nvPicPr>
          <p:cNvPr id="4" name="Picture 3" descr="Aa697428_adonet_edm02(en-US,VS_80).gif"/>
          <p:cNvPicPr>
            <a:picLocks noChangeAspect="1"/>
          </p:cNvPicPr>
          <p:nvPr/>
        </p:nvPicPr>
        <p:blipFill>
          <a:blip r:embed="rId3"/>
          <a:stretch>
            <a:fillRect/>
          </a:stretch>
        </p:blipFill>
        <p:spPr>
          <a:xfrm>
            <a:off x="1999297" y="1786025"/>
            <a:ext cx="5286395" cy="4553815"/>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81506"/>
            <a:ext cx="8021475" cy="1523494"/>
          </a:xfrm>
        </p:spPr>
        <p:txBody>
          <a:bodyPr/>
          <a:lstStyle/>
          <a:p>
            <a:r>
              <a:rPr dirty="0" smtClean="0">
                <a:solidFill>
                  <a:srgbClr val="FFFFFF"/>
                </a:solidFill>
                <a:latin typeface="微軟正黑體" pitchFamily="34" charset="-120"/>
                <a:ea typeface="微軟正黑體" pitchFamily="34" charset="-120"/>
              </a:rPr>
              <a:t>Entity Data Model</a:t>
            </a:r>
            <a:r>
              <a:rPr lang="zh-TW" altLang="en-US" dirty="0" smtClean="0">
                <a:solidFill>
                  <a:srgbClr val="FFFFFF"/>
                </a:solidFill>
                <a:latin typeface="微軟正黑體" pitchFamily="34" charset="-120"/>
                <a:ea typeface="微軟正黑體" pitchFamily="34" charset="-120"/>
              </a:rPr>
              <a:t>（</a:t>
            </a:r>
            <a:r>
              <a:rPr altLang="zh-TW" dirty="0" smtClean="0">
                <a:solidFill>
                  <a:srgbClr val="FFFF00"/>
                </a:solidFill>
                <a:latin typeface="微軟正黑體" pitchFamily="34" charset="-120"/>
                <a:ea typeface="微軟正黑體" pitchFamily="34" charset="-120"/>
              </a:rPr>
              <a:t>EDM</a:t>
            </a:r>
            <a:r>
              <a:rPr lang="zh-TW" altLang="en-US" dirty="0" smtClean="0">
                <a:solidFill>
                  <a:srgbClr val="FFFFFF"/>
                </a:solidFill>
                <a:latin typeface="微軟正黑體" pitchFamily="34" charset="-120"/>
                <a:ea typeface="微軟正黑體" pitchFamily="34" charset="-120"/>
              </a:rPr>
              <a:t>）</a:t>
            </a:r>
            <a:endParaRPr altLang="zh-TW"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2068259"/>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E-R Model &amp; Entity Data Model</a:t>
            </a:r>
          </a:p>
          <a:p>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設計</a:t>
            </a:r>
            <a:r>
              <a:rPr lang="zh-TW" altLang="en-US" dirty="0" smtClean="0">
                <a:latin typeface="微軟正黑體" pitchFamily="34" charset="-120"/>
                <a:ea typeface="微軟正黑體" pitchFamily="34" charset="-120"/>
              </a:rPr>
              <a:t>目標</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主要成員</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一體通用的</a:t>
            </a:r>
            <a:r>
              <a:rPr lang="en-US" altLang="zh-TW" dirty="0" smtClean="0">
                <a:latin typeface="微軟正黑體" pitchFamily="34" charset="-120"/>
                <a:ea typeface="微軟正黑體" pitchFamily="34" charset="-120"/>
              </a:rPr>
              <a:t>Data Model</a:t>
            </a:r>
            <a:r>
              <a:rPr lang="zh-TW" altLang="en-US" dirty="0" smtClean="0">
                <a:latin typeface="微軟正黑體" pitchFamily="34" charset="-120"/>
                <a:ea typeface="微軟正黑體" pitchFamily="34" charset="-120"/>
              </a:rPr>
              <a:t>資料模型</a:t>
            </a:r>
            <a:endParaRPr lang="en-US"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7"/>
</p:tagLst>
</file>

<file path=ppt/theme/theme1.xml><?xml version="1.0" encoding="utf-8"?>
<a:theme xmlns:a="http://schemas.openxmlformats.org/drawingml/2006/main" name="TechEd2008_Dev_4-3">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Template>
  <TotalTime>9334</TotalTime>
  <Words>2982</Words>
  <Application>Microsoft Office PowerPoint</Application>
  <PresentationFormat>如螢幕大小 (4:3)</PresentationFormat>
  <Paragraphs>367</Paragraphs>
  <Slides>46</Slides>
  <Notes>37</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TechEd2008_Dev_4-3</vt:lpstr>
      <vt:lpstr>ADO.NET Entity Framework 技術指引與應用</vt:lpstr>
      <vt:lpstr>Agenda</vt:lpstr>
      <vt:lpstr>OOP vs. Relational Database</vt:lpstr>
      <vt:lpstr>Entity Framework資料存取架構圖</vt:lpstr>
      <vt:lpstr>OOP v.s. Relational Database</vt:lpstr>
      <vt:lpstr>Objects != Relational Data</vt:lpstr>
      <vt:lpstr>OOP to Data Engine Disconnect Relational Model</vt:lpstr>
      <vt:lpstr>OOP to Data Engine Disconnect Object Model</vt:lpstr>
      <vt:lpstr>Entity Data Model（EDM）</vt:lpstr>
      <vt:lpstr>什麼是Entity Data Model?</vt:lpstr>
      <vt:lpstr>EDM設計目標</vt:lpstr>
      <vt:lpstr>Sample Entity Data Model for a Blogging Database Application-level Domain</vt:lpstr>
      <vt:lpstr>Entity Framework And EDM</vt:lpstr>
      <vt:lpstr>Entities As Objects</vt:lpstr>
      <vt:lpstr>Entities As Relational Data</vt:lpstr>
      <vt:lpstr>What Does This Mean?</vt:lpstr>
      <vt:lpstr>一體通用的Data Model資料模型</vt:lpstr>
      <vt:lpstr>Entity Framework架構</vt:lpstr>
      <vt:lpstr>ADO.NET Entity Framework介紹</vt:lpstr>
      <vt:lpstr>ADO.NET Entity Framework  Features</vt:lpstr>
      <vt:lpstr>ADO.NET Entity Framework  Benefits</vt:lpstr>
      <vt:lpstr>The Entity Framework</vt:lpstr>
      <vt:lpstr>Entity Data Model工具</vt:lpstr>
      <vt:lpstr>建立Entity Data Model</vt:lpstr>
      <vt:lpstr>以EDM Wizard建立EDM</vt:lpstr>
      <vt:lpstr>EDM主要定義檔成員</vt:lpstr>
      <vt:lpstr>檢視EDM定義檔</vt:lpstr>
      <vt:lpstr>Entity Framework程式設計</vt:lpstr>
      <vt:lpstr>Entity Framework細部架構圖</vt:lpstr>
      <vt:lpstr>Object Services物件服務</vt:lpstr>
      <vt:lpstr>System.Data.Objects類別</vt:lpstr>
      <vt:lpstr>System.Data.Objects.DataClass類別</vt:lpstr>
      <vt:lpstr>Object Services物件服務功能</vt:lpstr>
      <vt:lpstr>Object Services物件服務功能.續</vt:lpstr>
      <vt:lpstr>ObjectContext類別</vt:lpstr>
      <vt:lpstr>ObjectQuery類別</vt:lpstr>
      <vt:lpstr>Object Query之執行</vt:lpstr>
      <vt:lpstr>Programming The Entity Framework</vt:lpstr>
      <vt:lpstr>三種Object Query查詢語法類型</vt:lpstr>
      <vt:lpstr>以LINQ To Entities進行查詢</vt:lpstr>
      <vt:lpstr>LINQ to Entity運作流程</vt:lpstr>
      <vt:lpstr>以LINQ to Entity查詢</vt:lpstr>
      <vt:lpstr>以Entity SQL進行查詢</vt:lpstr>
      <vt:lpstr>EF的未來</vt:lpstr>
      <vt:lpstr>投影片 45</vt:lpstr>
      <vt:lpstr>投影片 46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利用 ADO.NET Data Services Framework 強化網頁應用程式功能</dc:title>
  <dc:subject>利用ADO.NET Data Services Framework強化網頁應用程式功能</dc:subject>
  <dc:creator>聖殿祭司　奚江華</dc:creator>
  <cp:keywords>Technical, partners and customers, dev, developers, developer, IT IT Pro Pros Professionals,</cp:keywords>
  <cp:lastModifiedBy>adminvista</cp:lastModifiedBy>
  <cp:revision>345</cp:revision>
  <dcterms:created xsi:type="dcterms:W3CDTF">2008-04-14T18:31:16Z</dcterms:created>
  <dcterms:modified xsi:type="dcterms:W3CDTF">2009-01-06T04:42:19Z</dcterms:modified>
</cp:coreProperties>
</file>