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561" r:id="rId2"/>
    <p:sldId id="317" r:id="rId3"/>
    <p:sldId id="581" r:id="rId4"/>
    <p:sldId id="582" r:id="rId5"/>
    <p:sldId id="642" r:id="rId6"/>
    <p:sldId id="589" r:id="rId7"/>
    <p:sldId id="591" r:id="rId8"/>
    <p:sldId id="590" r:id="rId9"/>
    <p:sldId id="592" r:id="rId10"/>
    <p:sldId id="593" r:id="rId11"/>
    <p:sldId id="594" r:id="rId12"/>
    <p:sldId id="624" r:id="rId13"/>
    <p:sldId id="595" r:id="rId14"/>
    <p:sldId id="596" r:id="rId15"/>
    <p:sldId id="597" r:id="rId16"/>
    <p:sldId id="583" r:id="rId17"/>
    <p:sldId id="599" r:id="rId18"/>
    <p:sldId id="625" r:id="rId19"/>
    <p:sldId id="639" r:id="rId20"/>
    <p:sldId id="640" r:id="rId21"/>
    <p:sldId id="641" r:id="rId22"/>
    <p:sldId id="454" r:id="rId23"/>
    <p:sldId id="627" r:id="rId24"/>
    <p:sldId id="650" r:id="rId25"/>
    <p:sldId id="626" r:id="rId26"/>
    <p:sldId id="584" r:id="rId27"/>
    <p:sldId id="600" r:id="rId28"/>
    <p:sldId id="601" r:id="rId29"/>
    <p:sldId id="603" r:id="rId30"/>
    <p:sldId id="602" r:id="rId31"/>
    <p:sldId id="643" r:id="rId32"/>
    <p:sldId id="585" r:id="rId33"/>
    <p:sldId id="649" r:id="rId34"/>
    <p:sldId id="629" r:id="rId35"/>
    <p:sldId id="630" r:id="rId36"/>
    <p:sldId id="605" r:id="rId37"/>
    <p:sldId id="607" r:id="rId38"/>
    <p:sldId id="608" r:id="rId39"/>
    <p:sldId id="633" r:id="rId40"/>
    <p:sldId id="644" r:id="rId41"/>
    <p:sldId id="586" r:id="rId42"/>
    <p:sldId id="609" r:id="rId43"/>
    <p:sldId id="611" r:id="rId44"/>
    <p:sldId id="614" r:id="rId45"/>
    <p:sldId id="632" r:id="rId46"/>
    <p:sldId id="615" r:id="rId47"/>
    <p:sldId id="634" r:id="rId48"/>
    <p:sldId id="631" r:id="rId49"/>
    <p:sldId id="617" r:id="rId50"/>
    <p:sldId id="618" r:id="rId51"/>
    <p:sldId id="619" r:id="rId52"/>
    <p:sldId id="620" r:id="rId53"/>
    <p:sldId id="621" r:id="rId54"/>
    <p:sldId id="622" r:id="rId55"/>
    <p:sldId id="623" r:id="rId56"/>
    <p:sldId id="651" r:id="rId57"/>
    <p:sldId id="612" r:id="rId58"/>
    <p:sldId id="613" r:id="rId59"/>
    <p:sldId id="616" r:id="rId60"/>
    <p:sldId id="645" r:id="rId61"/>
    <p:sldId id="647" r:id="rId62"/>
    <p:sldId id="648" r:id="rId63"/>
    <p:sldId id="587" r:id="rId64"/>
    <p:sldId id="652" r:id="rId65"/>
    <p:sldId id="522" r:id="rId66"/>
    <p:sldId id="310" r:id="rId67"/>
  </p:sldIdLst>
  <p:sldSz cx="9144000" cy="6858000" type="screen4x3"/>
  <p:notesSz cx="6858000" cy="9144000"/>
  <p:defaultTextStyle>
    <a:defPPr>
      <a:defRPr lang="en-US"/>
    </a:defPPr>
    <a:lvl1pPr algn="l" rtl="0" fontAlgn="base">
      <a:spcBef>
        <a:spcPct val="0"/>
      </a:spcBef>
      <a:spcAft>
        <a:spcPct val="0"/>
      </a:spcAft>
      <a:defRPr sz="2000" b="1" kern="1200">
        <a:solidFill>
          <a:schemeClr val="tx1"/>
        </a:solidFill>
        <a:latin typeface="Segoe Semibold"/>
        <a:ea typeface="+mn-ea"/>
        <a:cs typeface="Arial" pitchFamily="34" charset="0"/>
      </a:defRPr>
    </a:lvl1pPr>
    <a:lvl2pPr marL="457200" algn="l" rtl="0" fontAlgn="base">
      <a:spcBef>
        <a:spcPct val="0"/>
      </a:spcBef>
      <a:spcAft>
        <a:spcPct val="0"/>
      </a:spcAft>
      <a:defRPr sz="2000" b="1" kern="1200">
        <a:solidFill>
          <a:schemeClr val="tx1"/>
        </a:solidFill>
        <a:latin typeface="Segoe Semibold"/>
        <a:ea typeface="+mn-ea"/>
        <a:cs typeface="Arial" pitchFamily="34" charset="0"/>
      </a:defRPr>
    </a:lvl2pPr>
    <a:lvl3pPr marL="914400" algn="l" rtl="0" fontAlgn="base">
      <a:spcBef>
        <a:spcPct val="0"/>
      </a:spcBef>
      <a:spcAft>
        <a:spcPct val="0"/>
      </a:spcAft>
      <a:defRPr sz="2000" b="1" kern="1200">
        <a:solidFill>
          <a:schemeClr val="tx1"/>
        </a:solidFill>
        <a:latin typeface="Segoe Semibold"/>
        <a:ea typeface="+mn-ea"/>
        <a:cs typeface="Arial" pitchFamily="34" charset="0"/>
      </a:defRPr>
    </a:lvl3pPr>
    <a:lvl4pPr marL="1371600" algn="l" rtl="0" fontAlgn="base">
      <a:spcBef>
        <a:spcPct val="0"/>
      </a:spcBef>
      <a:spcAft>
        <a:spcPct val="0"/>
      </a:spcAft>
      <a:defRPr sz="2000" b="1" kern="1200">
        <a:solidFill>
          <a:schemeClr val="tx1"/>
        </a:solidFill>
        <a:latin typeface="Segoe Semibold"/>
        <a:ea typeface="+mn-ea"/>
        <a:cs typeface="Arial" pitchFamily="34" charset="0"/>
      </a:defRPr>
    </a:lvl4pPr>
    <a:lvl5pPr marL="1828800" algn="l" rtl="0" fontAlgn="base">
      <a:spcBef>
        <a:spcPct val="0"/>
      </a:spcBef>
      <a:spcAft>
        <a:spcPct val="0"/>
      </a:spcAft>
      <a:defRPr sz="2000" b="1" kern="1200">
        <a:solidFill>
          <a:schemeClr val="tx1"/>
        </a:solidFill>
        <a:latin typeface="Segoe Semibold"/>
        <a:ea typeface="+mn-ea"/>
        <a:cs typeface="Arial" pitchFamily="34" charset="0"/>
      </a:defRPr>
    </a:lvl5pPr>
    <a:lvl6pPr marL="2286000" algn="l" defTabSz="914400" rtl="0" eaLnBrk="1" latinLnBrk="0" hangingPunct="1">
      <a:defRPr sz="2000" b="1" kern="1200">
        <a:solidFill>
          <a:schemeClr val="tx1"/>
        </a:solidFill>
        <a:latin typeface="Segoe Semibold"/>
        <a:ea typeface="+mn-ea"/>
        <a:cs typeface="Arial" pitchFamily="34" charset="0"/>
      </a:defRPr>
    </a:lvl6pPr>
    <a:lvl7pPr marL="2743200" algn="l" defTabSz="914400" rtl="0" eaLnBrk="1" latinLnBrk="0" hangingPunct="1">
      <a:defRPr sz="2000" b="1" kern="1200">
        <a:solidFill>
          <a:schemeClr val="tx1"/>
        </a:solidFill>
        <a:latin typeface="Segoe Semibold"/>
        <a:ea typeface="+mn-ea"/>
        <a:cs typeface="Arial" pitchFamily="34" charset="0"/>
      </a:defRPr>
    </a:lvl7pPr>
    <a:lvl8pPr marL="3200400" algn="l" defTabSz="914400" rtl="0" eaLnBrk="1" latinLnBrk="0" hangingPunct="1">
      <a:defRPr sz="2000" b="1" kern="1200">
        <a:solidFill>
          <a:schemeClr val="tx1"/>
        </a:solidFill>
        <a:latin typeface="Segoe Semibold"/>
        <a:ea typeface="+mn-ea"/>
        <a:cs typeface="Arial" pitchFamily="34" charset="0"/>
      </a:defRPr>
    </a:lvl8pPr>
    <a:lvl9pPr marL="3657600" algn="l" defTabSz="914400" rtl="0" eaLnBrk="1" latinLnBrk="0" hangingPunct="1">
      <a:defRPr sz="2000" b="1" kern="1200">
        <a:solidFill>
          <a:schemeClr val="tx1"/>
        </a:solidFill>
        <a:latin typeface="Segoe Semibold"/>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clrMru>
    <a:srgbClr val="6699FF"/>
    <a:srgbClr val="66FFFF"/>
    <a:srgbClr val="FF9933"/>
    <a:srgbClr val="FFCC00"/>
    <a:srgbClr val="FFFF66"/>
    <a:srgbClr val="33CCFF"/>
    <a:srgbClr val="DDDDDD"/>
    <a:srgbClr val="777777"/>
    <a:srgbClr val="FFFFFF"/>
    <a:srgbClr val="D068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569" autoAdjust="0"/>
    <p:restoredTop sz="85316" autoAdjust="0"/>
  </p:normalViewPr>
  <p:slideViewPr>
    <p:cSldViewPr snapToGrid="0">
      <p:cViewPr>
        <p:scale>
          <a:sx n="60" d="100"/>
          <a:sy n="60" d="100"/>
        </p:scale>
        <p:origin x="-96" y="-174"/>
      </p:cViewPr>
      <p:guideLst>
        <p:guide orient="horz" pos="891"/>
        <p:guide orient="horz" pos="144"/>
        <p:guide orient="horz" pos="2160"/>
        <p:guide orient="horz" pos="4176"/>
        <p:guide orient="horz" pos="1198"/>
        <p:guide pos="5520"/>
        <p:guide pos="241"/>
        <p:guide pos="458"/>
        <p:guide pos="881"/>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100" d="100"/>
        <a:sy n="100" d="100"/>
      </p:scale>
      <p:origin x="0" y="3570"/>
    </p:cViewPr>
  </p:sorterViewPr>
  <p:notesViewPr>
    <p:cSldViewPr snapToGrid="0">
      <p:cViewPr varScale="1">
        <p:scale>
          <a:sx n="83" d="100"/>
          <a:sy n="83" d="100"/>
        </p:scale>
        <p:origin x="-234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slide" Target="slides/slide29.xml"/><Relationship Id="rId1" Type="http://schemas.openxmlformats.org/officeDocument/2006/relationships/slide" Target="slides/slide22.xml"/><Relationship Id="rId5" Type="http://schemas.openxmlformats.org/officeDocument/2006/relationships/slide" Target="slides/slide57.xml"/><Relationship Id="rId4" Type="http://schemas.openxmlformats.org/officeDocument/2006/relationships/slide" Target="slides/slide43.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E97C85-3F0F-4FB7-814D-0A7C70B63560}" type="doc">
      <dgm:prSet loTypeId="urn:microsoft.com/office/officeart/2005/8/layout/hierarchy3" loCatId="list" qsTypeId="urn:microsoft.com/office/officeart/2005/8/quickstyle/3d1" qsCatId="3D" csTypeId="urn:microsoft.com/office/officeart/2005/8/colors/accent1_5" csCatId="accent1" phldr="1"/>
      <dgm:spPr/>
      <dgm:t>
        <a:bodyPr/>
        <a:lstStyle/>
        <a:p>
          <a:endParaRPr lang="fr-FR"/>
        </a:p>
      </dgm:t>
    </dgm:pt>
    <dgm:pt modelId="{99491F82-8F56-4263-AF1C-F42010E1D86E}">
      <dgm:prSet phldrT="[Texte]"/>
      <dgm:spPr>
        <a:xfrm>
          <a:off x="0" y="20"/>
          <a:ext cx="1903108" cy="801479"/>
        </a:xfrm>
        <a:gradFill rotWithShape="0">
          <a:gsLst>
            <a:gs pos="0">
              <a:srgbClr val="4F81BD">
                <a:alpha val="90000"/>
                <a:hueOff val="0"/>
                <a:satOff val="0"/>
                <a:lumOff val="0"/>
                <a:alphaOff val="0"/>
                <a:shade val="51000"/>
                <a:satMod val="130000"/>
              </a:srgbClr>
            </a:gs>
            <a:gs pos="80000">
              <a:srgbClr val="4F81BD">
                <a:alpha val="90000"/>
                <a:hueOff val="0"/>
                <a:satOff val="0"/>
                <a:lumOff val="0"/>
                <a:alphaOff val="0"/>
                <a:shade val="93000"/>
                <a:satMod val="130000"/>
              </a:srgbClr>
            </a:gs>
            <a:gs pos="100000">
              <a:srgbClr val="4F81BD">
                <a:alpha val="9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fr-FR" dirty="0" smtClean="0">
              <a:solidFill>
                <a:sysClr val="window" lastClr="FFFFFF"/>
              </a:solidFill>
              <a:latin typeface="Calibri"/>
              <a:ea typeface="+mn-ea"/>
              <a:cs typeface="+mn-cs"/>
            </a:rPr>
            <a:t>RPC</a:t>
          </a:r>
          <a:endParaRPr lang="fr-FR" dirty="0">
            <a:solidFill>
              <a:sysClr val="window" lastClr="FFFFFF"/>
            </a:solidFill>
            <a:latin typeface="Calibri"/>
            <a:ea typeface="+mn-ea"/>
            <a:cs typeface="+mn-cs"/>
          </a:endParaRPr>
        </a:p>
      </dgm:t>
    </dgm:pt>
    <dgm:pt modelId="{DB057D48-0AFC-41FC-9D3E-A73AD61F0C19}" type="parTrans" cxnId="{4AD1BE8B-D60E-4E07-BB6E-7A2EAB68FE8D}">
      <dgm:prSet/>
      <dgm:spPr/>
      <dgm:t>
        <a:bodyPr/>
        <a:lstStyle/>
        <a:p>
          <a:endParaRPr lang="fr-FR"/>
        </a:p>
      </dgm:t>
    </dgm:pt>
    <dgm:pt modelId="{C2D35015-2CF4-4AEC-82C5-9B6E75D696AE}" type="sibTrans" cxnId="{4AD1BE8B-D60E-4E07-BB6E-7A2EAB68FE8D}">
      <dgm:prSet/>
      <dgm:spPr/>
      <dgm:t>
        <a:bodyPr/>
        <a:lstStyle/>
        <a:p>
          <a:endParaRPr lang="fr-FR"/>
        </a:p>
      </dgm:t>
    </dgm:pt>
    <dgm:pt modelId="{C26DCBBC-54AC-4354-817C-955A87AF9B30}">
      <dgm:prSet phldrT="[Texte]"/>
      <dgm:spPr>
        <a:xfrm rot="5400000">
          <a:off x="3274168" y="-1299624"/>
          <a:ext cx="641183" cy="3383303"/>
        </a:xfr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fr-FR" dirty="0" err="1" smtClean="0">
              <a:solidFill>
                <a:sysClr val="windowText" lastClr="000000">
                  <a:hueOff val="0"/>
                  <a:satOff val="0"/>
                  <a:lumOff val="0"/>
                  <a:alphaOff val="0"/>
                </a:sysClr>
              </a:solidFill>
              <a:latin typeface="Calibri"/>
              <a:ea typeface="+mn-ea"/>
              <a:cs typeface="+mn-cs"/>
            </a:rPr>
            <a:t>Encoded</a:t>
          </a:r>
          <a:endParaRPr lang="fr-FR" dirty="0">
            <a:solidFill>
              <a:sysClr val="windowText" lastClr="000000">
                <a:hueOff val="0"/>
                <a:satOff val="0"/>
                <a:lumOff val="0"/>
                <a:alphaOff val="0"/>
              </a:sysClr>
            </a:solidFill>
            <a:latin typeface="Calibri"/>
            <a:ea typeface="+mn-ea"/>
            <a:cs typeface="+mn-cs"/>
          </a:endParaRPr>
        </a:p>
      </dgm:t>
    </dgm:pt>
    <dgm:pt modelId="{FEF50886-5802-45C7-8077-59E24244B400}" type="parTrans" cxnId="{D43BE7C3-E58F-452E-991C-37F48C82B011}">
      <dgm:prSet/>
      <dgm:spPr/>
      <dgm:t>
        <a:bodyPr/>
        <a:lstStyle/>
        <a:p>
          <a:endParaRPr lang="fr-FR"/>
        </a:p>
      </dgm:t>
    </dgm:pt>
    <dgm:pt modelId="{99356040-0F7D-44E3-AD0B-1B038F937A5D}" type="sibTrans" cxnId="{D43BE7C3-E58F-452E-991C-37F48C82B011}">
      <dgm:prSet/>
      <dgm:spPr/>
      <dgm:t>
        <a:bodyPr/>
        <a:lstStyle/>
        <a:p>
          <a:endParaRPr lang="fr-FR"/>
        </a:p>
      </dgm:t>
    </dgm:pt>
    <dgm:pt modelId="{33B7A629-1EFB-4EB5-ACBE-71EE9CC01A41}">
      <dgm:prSet phldrT="[Texte]"/>
      <dgm:spPr>
        <a:xfrm rot="5400000">
          <a:off x="3274168" y="-1299624"/>
          <a:ext cx="641183" cy="3383303"/>
        </a:xfr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fr-FR" dirty="0" err="1" smtClean="0">
              <a:solidFill>
                <a:sysClr val="windowText" lastClr="000000">
                  <a:hueOff val="0"/>
                  <a:satOff val="0"/>
                  <a:lumOff val="0"/>
                  <a:alphaOff val="0"/>
                </a:sysClr>
              </a:solidFill>
              <a:latin typeface="Calibri"/>
              <a:ea typeface="+mn-ea"/>
              <a:cs typeface="+mn-cs"/>
            </a:rPr>
            <a:t>Literal</a:t>
          </a:r>
          <a:endParaRPr lang="fr-FR" dirty="0">
            <a:solidFill>
              <a:sysClr val="windowText" lastClr="000000">
                <a:hueOff val="0"/>
                <a:satOff val="0"/>
                <a:lumOff val="0"/>
                <a:alphaOff val="0"/>
              </a:sysClr>
            </a:solidFill>
            <a:latin typeface="Calibri"/>
            <a:ea typeface="+mn-ea"/>
            <a:cs typeface="+mn-cs"/>
          </a:endParaRPr>
        </a:p>
      </dgm:t>
    </dgm:pt>
    <dgm:pt modelId="{016297E5-A3A5-490F-8A6F-905AD9B11470}" type="parTrans" cxnId="{49525E3D-91A4-4EF7-B4CF-6EA285A51001}">
      <dgm:prSet/>
      <dgm:spPr/>
      <dgm:t>
        <a:bodyPr/>
        <a:lstStyle/>
        <a:p>
          <a:endParaRPr lang="fr-FR"/>
        </a:p>
      </dgm:t>
    </dgm:pt>
    <dgm:pt modelId="{868CD0E9-4B68-49DB-A64E-FE847394625A}" type="sibTrans" cxnId="{49525E3D-91A4-4EF7-B4CF-6EA285A51001}">
      <dgm:prSet/>
      <dgm:spPr/>
      <dgm:t>
        <a:bodyPr/>
        <a:lstStyle/>
        <a:p>
          <a:endParaRPr lang="fr-FR"/>
        </a:p>
      </dgm:t>
    </dgm:pt>
    <dgm:pt modelId="{5211DC6C-C5A3-4B43-AC27-2E4DEEDAD234}">
      <dgm:prSet phldrT="[Texte]"/>
      <dgm:spPr>
        <a:xfrm>
          <a:off x="0" y="841573"/>
          <a:ext cx="1903108" cy="801479"/>
        </a:xfrm>
        <a:gradFill rotWithShape="0">
          <a:gsLst>
            <a:gs pos="0">
              <a:srgbClr val="4F81BD">
                <a:alpha val="90000"/>
                <a:hueOff val="0"/>
                <a:satOff val="0"/>
                <a:lumOff val="0"/>
                <a:alphaOff val="-40000"/>
                <a:shade val="51000"/>
                <a:satMod val="130000"/>
              </a:srgbClr>
            </a:gs>
            <a:gs pos="80000">
              <a:srgbClr val="4F81BD">
                <a:alpha val="90000"/>
                <a:hueOff val="0"/>
                <a:satOff val="0"/>
                <a:lumOff val="0"/>
                <a:alphaOff val="-40000"/>
                <a:shade val="93000"/>
                <a:satMod val="130000"/>
              </a:srgbClr>
            </a:gs>
            <a:gs pos="100000">
              <a:srgbClr val="4F81BD">
                <a:alpha val="90000"/>
                <a:hueOff val="0"/>
                <a:satOff val="0"/>
                <a:lumOff val="0"/>
                <a:alphaOff val="-40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fr-FR" dirty="0" smtClean="0">
              <a:solidFill>
                <a:sysClr val="window" lastClr="FFFFFF"/>
              </a:solidFill>
              <a:latin typeface="Calibri"/>
              <a:ea typeface="+mn-ea"/>
              <a:cs typeface="+mn-cs"/>
            </a:rPr>
            <a:t>Document</a:t>
          </a:r>
          <a:endParaRPr lang="fr-FR" dirty="0">
            <a:solidFill>
              <a:sysClr val="window" lastClr="FFFFFF"/>
            </a:solidFill>
            <a:latin typeface="Calibri"/>
            <a:ea typeface="+mn-ea"/>
            <a:cs typeface="+mn-cs"/>
          </a:endParaRPr>
        </a:p>
      </dgm:t>
    </dgm:pt>
    <dgm:pt modelId="{AC58653C-7C31-4174-92BF-349431CA3FA9}" type="parTrans" cxnId="{09F875DE-73BB-4656-83E4-FD27CACF1034}">
      <dgm:prSet/>
      <dgm:spPr/>
      <dgm:t>
        <a:bodyPr/>
        <a:lstStyle/>
        <a:p>
          <a:endParaRPr lang="fr-FR"/>
        </a:p>
      </dgm:t>
    </dgm:pt>
    <dgm:pt modelId="{9F3C8EFB-DB6B-4BC8-ADD8-00906C080BF6}" type="sibTrans" cxnId="{09F875DE-73BB-4656-83E4-FD27CACF1034}">
      <dgm:prSet/>
      <dgm:spPr/>
      <dgm:t>
        <a:bodyPr/>
        <a:lstStyle/>
        <a:p>
          <a:endParaRPr lang="fr-FR"/>
        </a:p>
      </dgm:t>
    </dgm:pt>
    <dgm:pt modelId="{B997639A-5DF9-408F-A136-B9653F7D4B3F}">
      <dgm:prSet phldrT="[Texte]"/>
      <dgm:spPr>
        <a:xfrm rot="5400000">
          <a:off x="3274168" y="-449337"/>
          <a:ext cx="641183" cy="3383303"/>
        </a:xfr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fr-FR" dirty="0" err="1" smtClean="0">
              <a:solidFill>
                <a:sysClr val="windowText" lastClr="000000">
                  <a:hueOff val="0"/>
                  <a:satOff val="0"/>
                  <a:lumOff val="0"/>
                  <a:alphaOff val="0"/>
                </a:sysClr>
              </a:solidFill>
              <a:latin typeface="Calibri"/>
              <a:ea typeface="+mn-ea"/>
              <a:cs typeface="+mn-cs"/>
            </a:rPr>
            <a:t>Encoded</a:t>
          </a:r>
          <a:endParaRPr lang="fr-FR" dirty="0">
            <a:solidFill>
              <a:sysClr val="windowText" lastClr="000000">
                <a:hueOff val="0"/>
                <a:satOff val="0"/>
                <a:lumOff val="0"/>
                <a:alphaOff val="0"/>
              </a:sysClr>
            </a:solidFill>
            <a:latin typeface="Calibri"/>
            <a:ea typeface="+mn-ea"/>
            <a:cs typeface="+mn-cs"/>
          </a:endParaRPr>
        </a:p>
      </dgm:t>
    </dgm:pt>
    <dgm:pt modelId="{0C109D41-30AC-40BB-BBAD-CD802DC0C097}" type="parTrans" cxnId="{8ABB0081-F0F1-458F-AFBF-9057ADCF2D48}">
      <dgm:prSet/>
      <dgm:spPr/>
      <dgm:t>
        <a:bodyPr/>
        <a:lstStyle/>
        <a:p>
          <a:endParaRPr lang="fr-FR"/>
        </a:p>
      </dgm:t>
    </dgm:pt>
    <dgm:pt modelId="{AEE0B7DB-3BAD-43D9-9C7C-0794FE360337}" type="sibTrans" cxnId="{8ABB0081-F0F1-458F-AFBF-9057ADCF2D48}">
      <dgm:prSet/>
      <dgm:spPr/>
      <dgm:t>
        <a:bodyPr/>
        <a:lstStyle/>
        <a:p>
          <a:endParaRPr lang="fr-FR"/>
        </a:p>
      </dgm:t>
    </dgm:pt>
    <dgm:pt modelId="{5F8B1232-1FB8-420B-BDB7-099843195C47}">
      <dgm:prSet phldrT="[Texte]"/>
      <dgm:spPr>
        <a:xfrm rot="5400000">
          <a:off x="3274168" y="-449337"/>
          <a:ext cx="641183" cy="3383303"/>
        </a:xfr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fr-FR" dirty="0" err="1" smtClean="0">
              <a:solidFill>
                <a:sysClr val="windowText" lastClr="000000">
                  <a:hueOff val="0"/>
                  <a:satOff val="0"/>
                  <a:lumOff val="0"/>
                  <a:alphaOff val="0"/>
                </a:sysClr>
              </a:solidFill>
              <a:latin typeface="Calibri"/>
              <a:ea typeface="+mn-ea"/>
              <a:cs typeface="+mn-cs"/>
            </a:rPr>
            <a:t>Literal</a:t>
          </a:r>
          <a:r>
            <a:rPr lang="fr-FR" dirty="0" smtClean="0">
              <a:solidFill>
                <a:sysClr val="windowText" lastClr="000000">
                  <a:hueOff val="0"/>
                  <a:satOff val="0"/>
                  <a:lumOff val="0"/>
                  <a:alphaOff val="0"/>
                </a:sysClr>
              </a:solidFill>
              <a:latin typeface="Calibri"/>
              <a:ea typeface="+mn-ea"/>
              <a:cs typeface="+mn-cs"/>
            </a:rPr>
            <a:t> [</a:t>
          </a:r>
          <a:r>
            <a:rPr lang="fr-FR" dirty="0" err="1" smtClean="0">
              <a:solidFill>
                <a:sysClr val="windowText" lastClr="000000">
                  <a:hueOff val="0"/>
                  <a:satOff val="0"/>
                  <a:lumOff val="0"/>
                  <a:alphaOff val="0"/>
                </a:sysClr>
              </a:solidFill>
              <a:latin typeface="Calibri"/>
              <a:ea typeface="+mn-ea"/>
              <a:cs typeface="+mn-cs"/>
            </a:rPr>
            <a:t>Wrapped</a:t>
          </a:r>
          <a:r>
            <a:rPr lang="fr-FR" dirty="0" smtClean="0">
              <a:solidFill>
                <a:sysClr val="windowText" lastClr="000000">
                  <a:hueOff val="0"/>
                  <a:satOff val="0"/>
                  <a:lumOff val="0"/>
                  <a:alphaOff val="0"/>
                </a:sysClr>
              </a:solidFill>
              <a:latin typeface="Calibri"/>
              <a:ea typeface="+mn-ea"/>
              <a:cs typeface="+mn-cs"/>
            </a:rPr>
            <a:t>]</a:t>
          </a:r>
          <a:endParaRPr lang="fr-FR" dirty="0">
            <a:solidFill>
              <a:sysClr val="windowText" lastClr="000000">
                <a:hueOff val="0"/>
                <a:satOff val="0"/>
                <a:lumOff val="0"/>
                <a:alphaOff val="0"/>
              </a:sysClr>
            </a:solidFill>
            <a:latin typeface="Calibri"/>
            <a:ea typeface="+mn-ea"/>
            <a:cs typeface="+mn-cs"/>
          </a:endParaRPr>
        </a:p>
      </dgm:t>
    </dgm:pt>
    <dgm:pt modelId="{CE56F6BD-A841-4385-A8D5-C05AA617BCD1}" type="parTrans" cxnId="{A381B3A0-E9D3-4F0D-8B28-CEAD8854537F}">
      <dgm:prSet/>
      <dgm:spPr/>
      <dgm:t>
        <a:bodyPr/>
        <a:lstStyle/>
        <a:p>
          <a:endParaRPr lang="fr-FR"/>
        </a:p>
      </dgm:t>
    </dgm:pt>
    <dgm:pt modelId="{F0077527-6A23-4AD8-8D65-F3F71CF6FAC4}" type="sibTrans" cxnId="{A381B3A0-E9D3-4F0D-8B28-CEAD8854537F}">
      <dgm:prSet/>
      <dgm:spPr/>
      <dgm:t>
        <a:bodyPr/>
        <a:lstStyle/>
        <a:p>
          <a:endParaRPr lang="fr-FR"/>
        </a:p>
      </dgm:t>
    </dgm:pt>
    <dgm:pt modelId="{42D3187B-1A11-4BD3-97E9-86D6DE80397D}" type="pres">
      <dgm:prSet presAssocID="{17E97C85-3F0F-4FB7-814D-0A7C70B63560}" presName="diagram" presStyleCnt="0">
        <dgm:presLayoutVars>
          <dgm:chPref val="1"/>
          <dgm:dir/>
          <dgm:animOne val="branch"/>
          <dgm:animLvl val="lvl"/>
          <dgm:resizeHandles/>
        </dgm:presLayoutVars>
      </dgm:prSet>
      <dgm:spPr/>
      <dgm:t>
        <a:bodyPr/>
        <a:lstStyle/>
        <a:p>
          <a:endParaRPr lang="fr-FR"/>
        </a:p>
      </dgm:t>
    </dgm:pt>
    <dgm:pt modelId="{257337A7-E2A7-44B7-99D9-2822B4B061A2}" type="pres">
      <dgm:prSet presAssocID="{99491F82-8F56-4263-AF1C-F42010E1D86E}" presName="root" presStyleCnt="0"/>
      <dgm:spPr/>
    </dgm:pt>
    <dgm:pt modelId="{C6CC24A8-7116-45A8-B1E1-5F829076395A}" type="pres">
      <dgm:prSet presAssocID="{99491F82-8F56-4263-AF1C-F42010E1D86E}" presName="rootComposite" presStyleCnt="0"/>
      <dgm:spPr/>
    </dgm:pt>
    <dgm:pt modelId="{C500B0FD-15FB-4C59-846C-80DDE74E9920}" type="pres">
      <dgm:prSet presAssocID="{99491F82-8F56-4263-AF1C-F42010E1D86E}" presName="rootText" presStyleLbl="node1" presStyleIdx="0" presStyleCnt="2"/>
      <dgm:spPr>
        <a:prstGeom prst="roundRect">
          <a:avLst/>
        </a:prstGeom>
      </dgm:spPr>
      <dgm:t>
        <a:bodyPr/>
        <a:lstStyle/>
        <a:p>
          <a:endParaRPr lang="fr-FR"/>
        </a:p>
      </dgm:t>
    </dgm:pt>
    <dgm:pt modelId="{C6425B0E-8222-4904-B624-64ABEA31EE12}" type="pres">
      <dgm:prSet presAssocID="{99491F82-8F56-4263-AF1C-F42010E1D86E}" presName="rootConnector" presStyleLbl="node1" presStyleIdx="0" presStyleCnt="2"/>
      <dgm:spPr/>
      <dgm:t>
        <a:bodyPr/>
        <a:lstStyle/>
        <a:p>
          <a:endParaRPr lang="fr-FR"/>
        </a:p>
      </dgm:t>
    </dgm:pt>
    <dgm:pt modelId="{4237BB57-D4D9-43C2-8E17-F7899D917631}" type="pres">
      <dgm:prSet presAssocID="{99491F82-8F56-4263-AF1C-F42010E1D86E}" presName="childShape" presStyleCnt="0"/>
      <dgm:spPr/>
    </dgm:pt>
    <dgm:pt modelId="{EE4974AE-89BE-4361-89EB-1BD6EF775AB6}" type="pres">
      <dgm:prSet presAssocID="{FEF50886-5802-45C7-8077-59E24244B400}" presName="Name13" presStyleLbl="parChTrans1D2" presStyleIdx="0" presStyleCnt="4"/>
      <dgm:spPr/>
      <dgm:t>
        <a:bodyPr/>
        <a:lstStyle/>
        <a:p>
          <a:endParaRPr lang="fr-FR"/>
        </a:p>
      </dgm:t>
    </dgm:pt>
    <dgm:pt modelId="{5C23A923-4A6F-4FEF-8DA4-95AC018F1259}" type="pres">
      <dgm:prSet presAssocID="{C26DCBBC-54AC-4354-817C-955A87AF9B30}" presName="childText" presStyleLbl="bgAcc1" presStyleIdx="0" presStyleCnt="4">
        <dgm:presLayoutVars>
          <dgm:bulletEnabled val="1"/>
        </dgm:presLayoutVars>
      </dgm:prSet>
      <dgm:spPr>
        <a:prstGeom prst="round2SameRect">
          <a:avLst/>
        </a:prstGeom>
      </dgm:spPr>
      <dgm:t>
        <a:bodyPr/>
        <a:lstStyle/>
        <a:p>
          <a:endParaRPr lang="fr-FR"/>
        </a:p>
      </dgm:t>
    </dgm:pt>
    <dgm:pt modelId="{BD6F7774-A29A-4EC1-B3AA-2D67E7B15480}" type="pres">
      <dgm:prSet presAssocID="{016297E5-A3A5-490F-8A6F-905AD9B11470}" presName="Name13" presStyleLbl="parChTrans1D2" presStyleIdx="1" presStyleCnt="4"/>
      <dgm:spPr/>
      <dgm:t>
        <a:bodyPr/>
        <a:lstStyle/>
        <a:p>
          <a:endParaRPr lang="fr-FR"/>
        </a:p>
      </dgm:t>
    </dgm:pt>
    <dgm:pt modelId="{B607971B-32AB-426E-A55F-3CDE26A33CE1}" type="pres">
      <dgm:prSet presAssocID="{33B7A629-1EFB-4EB5-ACBE-71EE9CC01A41}" presName="childText" presStyleLbl="bgAcc1" presStyleIdx="1" presStyleCnt="4">
        <dgm:presLayoutVars>
          <dgm:bulletEnabled val="1"/>
        </dgm:presLayoutVars>
      </dgm:prSet>
      <dgm:spPr>
        <a:prstGeom prst="round2SameRect">
          <a:avLst/>
        </a:prstGeom>
      </dgm:spPr>
      <dgm:t>
        <a:bodyPr/>
        <a:lstStyle/>
        <a:p>
          <a:endParaRPr lang="fr-FR"/>
        </a:p>
      </dgm:t>
    </dgm:pt>
    <dgm:pt modelId="{2BA54CBB-05E0-40C0-9EBB-9A32D65CDF5C}" type="pres">
      <dgm:prSet presAssocID="{5211DC6C-C5A3-4B43-AC27-2E4DEEDAD234}" presName="root" presStyleCnt="0"/>
      <dgm:spPr/>
    </dgm:pt>
    <dgm:pt modelId="{835DE9BD-0F20-4C16-B159-824AF03697E6}" type="pres">
      <dgm:prSet presAssocID="{5211DC6C-C5A3-4B43-AC27-2E4DEEDAD234}" presName="rootComposite" presStyleCnt="0"/>
      <dgm:spPr/>
    </dgm:pt>
    <dgm:pt modelId="{4BDAA37D-0115-4A9F-9BA4-958BF5FD3B5B}" type="pres">
      <dgm:prSet presAssocID="{5211DC6C-C5A3-4B43-AC27-2E4DEEDAD234}" presName="rootText" presStyleLbl="node1" presStyleIdx="1" presStyleCnt="2"/>
      <dgm:spPr>
        <a:prstGeom prst="roundRect">
          <a:avLst/>
        </a:prstGeom>
      </dgm:spPr>
      <dgm:t>
        <a:bodyPr/>
        <a:lstStyle/>
        <a:p>
          <a:endParaRPr lang="fr-FR"/>
        </a:p>
      </dgm:t>
    </dgm:pt>
    <dgm:pt modelId="{2C031E1A-C694-4E9E-A134-B79207948796}" type="pres">
      <dgm:prSet presAssocID="{5211DC6C-C5A3-4B43-AC27-2E4DEEDAD234}" presName="rootConnector" presStyleLbl="node1" presStyleIdx="1" presStyleCnt="2"/>
      <dgm:spPr/>
      <dgm:t>
        <a:bodyPr/>
        <a:lstStyle/>
        <a:p>
          <a:endParaRPr lang="fr-FR"/>
        </a:p>
      </dgm:t>
    </dgm:pt>
    <dgm:pt modelId="{8BE144FF-D227-4867-AE7D-CA7AF80C6BBA}" type="pres">
      <dgm:prSet presAssocID="{5211DC6C-C5A3-4B43-AC27-2E4DEEDAD234}" presName="childShape" presStyleCnt="0"/>
      <dgm:spPr/>
    </dgm:pt>
    <dgm:pt modelId="{63F9A7DF-722A-4E6A-B635-1211CBF81A63}" type="pres">
      <dgm:prSet presAssocID="{0C109D41-30AC-40BB-BBAD-CD802DC0C097}" presName="Name13" presStyleLbl="parChTrans1D2" presStyleIdx="2" presStyleCnt="4"/>
      <dgm:spPr/>
      <dgm:t>
        <a:bodyPr/>
        <a:lstStyle/>
        <a:p>
          <a:endParaRPr lang="fr-FR"/>
        </a:p>
      </dgm:t>
    </dgm:pt>
    <dgm:pt modelId="{D2544C13-E6D6-4785-83CF-5C433AC14C86}" type="pres">
      <dgm:prSet presAssocID="{B997639A-5DF9-408F-A136-B9653F7D4B3F}" presName="childText" presStyleLbl="bgAcc1" presStyleIdx="2" presStyleCnt="4">
        <dgm:presLayoutVars>
          <dgm:bulletEnabled val="1"/>
        </dgm:presLayoutVars>
      </dgm:prSet>
      <dgm:spPr>
        <a:prstGeom prst="round2SameRect">
          <a:avLst/>
        </a:prstGeom>
      </dgm:spPr>
      <dgm:t>
        <a:bodyPr/>
        <a:lstStyle/>
        <a:p>
          <a:endParaRPr lang="fr-FR"/>
        </a:p>
      </dgm:t>
    </dgm:pt>
    <dgm:pt modelId="{88AD49E4-B810-4477-83F7-D6EBE144E1CD}" type="pres">
      <dgm:prSet presAssocID="{CE56F6BD-A841-4385-A8D5-C05AA617BCD1}" presName="Name13" presStyleLbl="parChTrans1D2" presStyleIdx="3" presStyleCnt="4"/>
      <dgm:spPr/>
      <dgm:t>
        <a:bodyPr/>
        <a:lstStyle/>
        <a:p>
          <a:endParaRPr lang="fr-FR"/>
        </a:p>
      </dgm:t>
    </dgm:pt>
    <dgm:pt modelId="{775641EA-6DC4-4205-A72B-1BA646B50058}" type="pres">
      <dgm:prSet presAssocID="{5F8B1232-1FB8-420B-BDB7-099843195C47}" presName="childText" presStyleLbl="bgAcc1" presStyleIdx="3" presStyleCnt="4">
        <dgm:presLayoutVars>
          <dgm:bulletEnabled val="1"/>
        </dgm:presLayoutVars>
      </dgm:prSet>
      <dgm:spPr>
        <a:prstGeom prst="round2SameRect">
          <a:avLst/>
        </a:prstGeom>
      </dgm:spPr>
      <dgm:t>
        <a:bodyPr/>
        <a:lstStyle/>
        <a:p>
          <a:endParaRPr lang="fr-FR"/>
        </a:p>
      </dgm:t>
    </dgm:pt>
  </dgm:ptLst>
  <dgm:cxnLst>
    <dgm:cxn modelId="{8ABB0081-F0F1-458F-AFBF-9057ADCF2D48}" srcId="{5211DC6C-C5A3-4B43-AC27-2E4DEEDAD234}" destId="{B997639A-5DF9-408F-A136-B9653F7D4B3F}" srcOrd="0" destOrd="0" parTransId="{0C109D41-30AC-40BB-BBAD-CD802DC0C097}" sibTransId="{AEE0B7DB-3BAD-43D9-9C7C-0794FE360337}"/>
    <dgm:cxn modelId="{030EBE92-55F4-48BF-988B-E08C3A29CF11}" type="presOf" srcId="{0C109D41-30AC-40BB-BBAD-CD802DC0C097}" destId="{63F9A7DF-722A-4E6A-B635-1211CBF81A63}" srcOrd="0" destOrd="0" presId="urn:microsoft.com/office/officeart/2005/8/layout/hierarchy3"/>
    <dgm:cxn modelId="{C5C87085-12E6-475F-8844-80531EE5F7C2}" type="presOf" srcId="{B997639A-5DF9-408F-A136-B9653F7D4B3F}" destId="{D2544C13-E6D6-4785-83CF-5C433AC14C86}" srcOrd="0" destOrd="0" presId="urn:microsoft.com/office/officeart/2005/8/layout/hierarchy3"/>
    <dgm:cxn modelId="{04BB0681-07AE-459E-98F3-687D209F5B50}" type="presOf" srcId="{5F8B1232-1FB8-420B-BDB7-099843195C47}" destId="{775641EA-6DC4-4205-A72B-1BA646B50058}" srcOrd="0" destOrd="0" presId="urn:microsoft.com/office/officeart/2005/8/layout/hierarchy3"/>
    <dgm:cxn modelId="{618DE425-914C-4604-8B3C-053331A4A936}" type="presOf" srcId="{5211DC6C-C5A3-4B43-AC27-2E4DEEDAD234}" destId="{4BDAA37D-0115-4A9F-9BA4-958BF5FD3B5B}" srcOrd="0" destOrd="0" presId="urn:microsoft.com/office/officeart/2005/8/layout/hierarchy3"/>
    <dgm:cxn modelId="{72CFCF8D-1C95-4B7B-8649-A2CCA18A1E8F}" type="presOf" srcId="{016297E5-A3A5-490F-8A6F-905AD9B11470}" destId="{BD6F7774-A29A-4EC1-B3AA-2D67E7B15480}" srcOrd="0" destOrd="0" presId="urn:microsoft.com/office/officeart/2005/8/layout/hierarchy3"/>
    <dgm:cxn modelId="{09F875DE-73BB-4656-83E4-FD27CACF1034}" srcId="{17E97C85-3F0F-4FB7-814D-0A7C70B63560}" destId="{5211DC6C-C5A3-4B43-AC27-2E4DEEDAD234}" srcOrd="1" destOrd="0" parTransId="{AC58653C-7C31-4174-92BF-349431CA3FA9}" sibTransId="{9F3C8EFB-DB6B-4BC8-ADD8-00906C080BF6}"/>
    <dgm:cxn modelId="{4AD1BE8B-D60E-4E07-BB6E-7A2EAB68FE8D}" srcId="{17E97C85-3F0F-4FB7-814D-0A7C70B63560}" destId="{99491F82-8F56-4263-AF1C-F42010E1D86E}" srcOrd="0" destOrd="0" parTransId="{DB057D48-0AFC-41FC-9D3E-A73AD61F0C19}" sibTransId="{C2D35015-2CF4-4AEC-82C5-9B6E75D696AE}"/>
    <dgm:cxn modelId="{53AE9322-3CED-4662-A34E-9778F45F9A61}" type="presOf" srcId="{CE56F6BD-A841-4385-A8D5-C05AA617BCD1}" destId="{88AD49E4-B810-4477-83F7-D6EBE144E1CD}" srcOrd="0" destOrd="0" presId="urn:microsoft.com/office/officeart/2005/8/layout/hierarchy3"/>
    <dgm:cxn modelId="{F736D93B-DA8A-4B75-AF65-D972D930A145}" type="presOf" srcId="{99491F82-8F56-4263-AF1C-F42010E1D86E}" destId="{C500B0FD-15FB-4C59-846C-80DDE74E9920}" srcOrd="0" destOrd="0" presId="urn:microsoft.com/office/officeart/2005/8/layout/hierarchy3"/>
    <dgm:cxn modelId="{E9ED39E6-8CAC-4AD0-8D3C-E7289AD44A56}" type="presOf" srcId="{99491F82-8F56-4263-AF1C-F42010E1D86E}" destId="{C6425B0E-8222-4904-B624-64ABEA31EE12}" srcOrd="1" destOrd="0" presId="urn:microsoft.com/office/officeart/2005/8/layout/hierarchy3"/>
    <dgm:cxn modelId="{D65D572A-BEB0-4020-B744-D65B43B20065}" type="presOf" srcId="{5211DC6C-C5A3-4B43-AC27-2E4DEEDAD234}" destId="{2C031E1A-C694-4E9E-A134-B79207948796}" srcOrd="1" destOrd="0" presId="urn:microsoft.com/office/officeart/2005/8/layout/hierarchy3"/>
    <dgm:cxn modelId="{D43BE7C3-E58F-452E-991C-37F48C82B011}" srcId="{99491F82-8F56-4263-AF1C-F42010E1D86E}" destId="{C26DCBBC-54AC-4354-817C-955A87AF9B30}" srcOrd="0" destOrd="0" parTransId="{FEF50886-5802-45C7-8077-59E24244B400}" sibTransId="{99356040-0F7D-44E3-AD0B-1B038F937A5D}"/>
    <dgm:cxn modelId="{A381B3A0-E9D3-4F0D-8B28-CEAD8854537F}" srcId="{5211DC6C-C5A3-4B43-AC27-2E4DEEDAD234}" destId="{5F8B1232-1FB8-420B-BDB7-099843195C47}" srcOrd="1" destOrd="0" parTransId="{CE56F6BD-A841-4385-A8D5-C05AA617BCD1}" sibTransId="{F0077527-6A23-4AD8-8D65-F3F71CF6FAC4}"/>
    <dgm:cxn modelId="{BAE9E341-3877-4221-83DE-704067A48DB8}" type="presOf" srcId="{17E97C85-3F0F-4FB7-814D-0A7C70B63560}" destId="{42D3187B-1A11-4BD3-97E9-86D6DE80397D}" srcOrd="0" destOrd="0" presId="urn:microsoft.com/office/officeart/2005/8/layout/hierarchy3"/>
    <dgm:cxn modelId="{49525E3D-91A4-4EF7-B4CF-6EA285A51001}" srcId="{99491F82-8F56-4263-AF1C-F42010E1D86E}" destId="{33B7A629-1EFB-4EB5-ACBE-71EE9CC01A41}" srcOrd="1" destOrd="0" parTransId="{016297E5-A3A5-490F-8A6F-905AD9B11470}" sibTransId="{868CD0E9-4B68-49DB-A64E-FE847394625A}"/>
    <dgm:cxn modelId="{81EE772D-FB85-41C6-B3E7-5EE8514FB43B}" type="presOf" srcId="{C26DCBBC-54AC-4354-817C-955A87AF9B30}" destId="{5C23A923-4A6F-4FEF-8DA4-95AC018F1259}" srcOrd="0" destOrd="0" presId="urn:microsoft.com/office/officeart/2005/8/layout/hierarchy3"/>
    <dgm:cxn modelId="{F2F37320-ABDF-4FE6-9485-355C1A563D15}" type="presOf" srcId="{33B7A629-1EFB-4EB5-ACBE-71EE9CC01A41}" destId="{B607971B-32AB-426E-A55F-3CDE26A33CE1}" srcOrd="0" destOrd="0" presId="urn:microsoft.com/office/officeart/2005/8/layout/hierarchy3"/>
    <dgm:cxn modelId="{2BA125B7-F52D-4F2A-A4BB-F9A301FE21C6}" type="presOf" srcId="{FEF50886-5802-45C7-8077-59E24244B400}" destId="{EE4974AE-89BE-4361-89EB-1BD6EF775AB6}" srcOrd="0" destOrd="0" presId="urn:microsoft.com/office/officeart/2005/8/layout/hierarchy3"/>
    <dgm:cxn modelId="{FD9FFD3C-1400-415F-8727-4A0C58DA4C21}" type="presParOf" srcId="{42D3187B-1A11-4BD3-97E9-86D6DE80397D}" destId="{257337A7-E2A7-44B7-99D9-2822B4B061A2}" srcOrd="0" destOrd="0" presId="urn:microsoft.com/office/officeart/2005/8/layout/hierarchy3"/>
    <dgm:cxn modelId="{67BC5294-0ABD-4EC4-89CA-8F24D7E16AFD}" type="presParOf" srcId="{257337A7-E2A7-44B7-99D9-2822B4B061A2}" destId="{C6CC24A8-7116-45A8-B1E1-5F829076395A}" srcOrd="0" destOrd="0" presId="urn:microsoft.com/office/officeart/2005/8/layout/hierarchy3"/>
    <dgm:cxn modelId="{D3ED4D76-C09F-46B0-B6C7-CECDAD0B5051}" type="presParOf" srcId="{C6CC24A8-7116-45A8-B1E1-5F829076395A}" destId="{C500B0FD-15FB-4C59-846C-80DDE74E9920}" srcOrd="0" destOrd="0" presId="urn:microsoft.com/office/officeart/2005/8/layout/hierarchy3"/>
    <dgm:cxn modelId="{7C53414E-BBDE-4BAF-BB3E-BD4F7C157039}" type="presParOf" srcId="{C6CC24A8-7116-45A8-B1E1-5F829076395A}" destId="{C6425B0E-8222-4904-B624-64ABEA31EE12}" srcOrd="1" destOrd="0" presId="urn:microsoft.com/office/officeart/2005/8/layout/hierarchy3"/>
    <dgm:cxn modelId="{74B3A574-1C5D-496E-824A-F6664629C619}" type="presParOf" srcId="{257337A7-E2A7-44B7-99D9-2822B4B061A2}" destId="{4237BB57-D4D9-43C2-8E17-F7899D917631}" srcOrd="1" destOrd="0" presId="urn:microsoft.com/office/officeart/2005/8/layout/hierarchy3"/>
    <dgm:cxn modelId="{B8FD1BF7-F96E-4907-9566-0DDB64F263A1}" type="presParOf" srcId="{4237BB57-D4D9-43C2-8E17-F7899D917631}" destId="{EE4974AE-89BE-4361-89EB-1BD6EF775AB6}" srcOrd="0" destOrd="0" presId="urn:microsoft.com/office/officeart/2005/8/layout/hierarchy3"/>
    <dgm:cxn modelId="{90E01539-E62B-43E6-A492-CA53E6A596DA}" type="presParOf" srcId="{4237BB57-D4D9-43C2-8E17-F7899D917631}" destId="{5C23A923-4A6F-4FEF-8DA4-95AC018F1259}" srcOrd="1" destOrd="0" presId="urn:microsoft.com/office/officeart/2005/8/layout/hierarchy3"/>
    <dgm:cxn modelId="{E2E252DC-7167-4138-84D5-C8DB9A09AB65}" type="presParOf" srcId="{4237BB57-D4D9-43C2-8E17-F7899D917631}" destId="{BD6F7774-A29A-4EC1-B3AA-2D67E7B15480}" srcOrd="2" destOrd="0" presId="urn:microsoft.com/office/officeart/2005/8/layout/hierarchy3"/>
    <dgm:cxn modelId="{8A2389A5-F938-47B8-87CF-86B29BF2F671}" type="presParOf" srcId="{4237BB57-D4D9-43C2-8E17-F7899D917631}" destId="{B607971B-32AB-426E-A55F-3CDE26A33CE1}" srcOrd="3" destOrd="0" presId="urn:microsoft.com/office/officeart/2005/8/layout/hierarchy3"/>
    <dgm:cxn modelId="{D873BEC1-A5CF-4EDA-B082-FE4872E63E00}" type="presParOf" srcId="{42D3187B-1A11-4BD3-97E9-86D6DE80397D}" destId="{2BA54CBB-05E0-40C0-9EBB-9A32D65CDF5C}" srcOrd="1" destOrd="0" presId="urn:microsoft.com/office/officeart/2005/8/layout/hierarchy3"/>
    <dgm:cxn modelId="{EAB9E514-EE4C-4112-8113-57C6A4B6FF7C}" type="presParOf" srcId="{2BA54CBB-05E0-40C0-9EBB-9A32D65CDF5C}" destId="{835DE9BD-0F20-4C16-B159-824AF03697E6}" srcOrd="0" destOrd="0" presId="urn:microsoft.com/office/officeart/2005/8/layout/hierarchy3"/>
    <dgm:cxn modelId="{72CD5694-7E24-47A8-A100-57A7C7B40183}" type="presParOf" srcId="{835DE9BD-0F20-4C16-B159-824AF03697E6}" destId="{4BDAA37D-0115-4A9F-9BA4-958BF5FD3B5B}" srcOrd="0" destOrd="0" presId="urn:microsoft.com/office/officeart/2005/8/layout/hierarchy3"/>
    <dgm:cxn modelId="{DF84ABA8-FC52-44DA-B5B6-EC7681831BB5}" type="presParOf" srcId="{835DE9BD-0F20-4C16-B159-824AF03697E6}" destId="{2C031E1A-C694-4E9E-A134-B79207948796}" srcOrd="1" destOrd="0" presId="urn:microsoft.com/office/officeart/2005/8/layout/hierarchy3"/>
    <dgm:cxn modelId="{028D1E77-0B64-4F94-9ADE-10E764AC17BC}" type="presParOf" srcId="{2BA54CBB-05E0-40C0-9EBB-9A32D65CDF5C}" destId="{8BE144FF-D227-4867-AE7D-CA7AF80C6BBA}" srcOrd="1" destOrd="0" presId="urn:microsoft.com/office/officeart/2005/8/layout/hierarchy3"/>
    <dgm:cxn modelId="{BD1E1781-2FE1-44DB-A454-570E824463B7}" type="presParOf" srcId="{8BE144FF-D227-4867-AE7D-CA7AF80C6BBA}" destId="{63F9A7DF-722A-4E6A-B635-1211CBF81A63}" srcOrd="0" destOrd="0" presId="urn:microsoft.com/office/officeart/2005/8/layout/hierarchy3"/>
    <dgm:cxn modelId="{73B42ECC-8081-4A3B-A6F5-FBE70337C129}" type="presParOf" srcId="{8BE144FF-D227-4867-AE7D-CA7AF80C6BBA}" destId="{D2544C13-E6D6-4785-83CF-5C433AC14C86}" srcOrd="1" destOrd="0" presId="urn:microsoft.com/office/officeart/2005/8/layout/hierarchy3"/>
    <dgm:cxn modelId="{7E0FB4A6-3C04-4C41-9424-6087795F922B}" type="presParOf" srcId="{8BE144FF-D227-4867-AE7D-CA7AF80C6BBA}" destId="{88AD49E4-B810-4477-83F7-D6EBE144E1CD}" srcOrd="2" destOrd="0" presId="urn:microsoft.com/office/officeart/2005/8/layout/hierarchy3"/>
    <dgm:cxn modelId="{155E1CB4-E433-4424-BD40-2C5570BB4B5B}" type="presParOf" srcId="{8BE144FF-D227-4867-AE7D-CA7AF80C6BBA}" destId="{775641EA-6DC4-4205-A72B-1BA646B50058}" srcOrd="3" destOrd="0" presId="urn:microsoft.com/office/officeart/2005/8/layout/hierarchy3"/>
  </dgm:cxnLst>
  <dgm:bg/>
  <dgm:whole/>
</dgm:dataModel>
</file>

<file path=ppt/diagrams/data2.xml><?xml version="1.0" encoding="utf-8"?>
<dgm:dataModel xmlns:dgm="http://schemas.openxmlformats.org/drawingml/2006/diagram" xmlns:a="http://schemas.openxmlformats.org/drawingml/2006/main">
  <dgm:ptLst>
    <dgm:pt modelId="{17E97C85-3F0F-4FB7-814D-0A7C70B63560}" type="doc">
      <dgm:prSet loTypeId="urn:microsoft.com/office/officeart/2005/8/layout/vList5" loCatId="list" qsTypeId="urn:microsoft.com/office/officeart/2005/8/quickstyle/3d1" qsCatId="3D" csTypeId="urn:microsoft.com/office/officeart/2005/8/colors/accent1_5" csCatId="accent1" phldr="1"/>
      <dgm:spPr/>
      <dgm:t>
        <a:bodyPr/>
        <a:lstStyle/>
        <a:p>
          <a:endParaRPr lang="fr-FR"/>
        </a:p>
      </dgm:t>
    </dgm:pt>
    <dgm:pt modelId="{99491F82-8F56-4263-AF1C-F42010E1D86E}">
      <dgm:prSet phldrT="[Texte]"/>
      <dgm:spPr>
        <a:xfrm>
          <a:off x="0" y="20"/>
          <a:ext cx="1903108" cy="801479"/>
        </a:xfrm>
        <a:prstGeom prst="roundRect">
          <a:avLst/>
        </a:prstGeom>
        <a:gradFill rotWithShape="0">
          <a:gsLst>
            <a:gs pos="0">
              <a:srgbClr val="4F81BD">
                <a:alpha val="90000"/>
                <a:hueOff val="0"/>
                <a:satOff val="0"/>
                <a:lumOff val="0"/>
                <a:alphaOff val="0"/>
                <a:shade val="51000"/>
                <a:satMod val="130000"/>
              </a:srgbClr>
            </a:gs>
            <a:gs pos="80000">
              <a:srgbClr val="4F81BD">
                <a:alpha val="90000"/>
                <a:hueOff val="0"/>
                <a:satOff val="0"/>
                <a:lumOff val="0"/>
                <a:alphaOff val="0"/>
                <a:shade val="93000"/>
                <a:satMod val="130000"/>
              </a:srgbClr>
            </a:gs>
            <a:gs pos="100000">
              <a:srgbClr val="4F81BD">
                <a:alpha val="9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fr-FR" dirty="0" smtClean="0">
              <a:solidFill>
                <a:sysClr val="window" lastClr="FFFFFF"/>
              </a:solidFill>
              <a:latin typeface="Calibri"/>
              <a:ea typeface="+mn-ea"/>
              <a:cs typeface="+mn-cs"/>
            </a:rPr>
            <a:t>RPC</a:t>
          </a:r>
          <a:endParaRPr lang="fr-FR" dirty="0">
            <a:solidFill>
              <a:sysClr val="window" lastClr="FFFFFF"/>
            </a:solidFill>
            <a:latin typeface="Calibri"/>
            <a:ea typeface="+mn-ea"/>
            <a:cs typeface="+mn-cs"/>
          </a:endParaRPr>
        </a:p>
      </dgm:t>
    </dgm:pt>
    <dgm:pt modelId="{DB057D48-0AFC-41FC-9D3E-A73AD61F0C19}" type="parTrans" cxnId="{4AD1BE8B-D60E-4E07-BB6E-7A2EAB68FE8D}">
      <dgm:prSet/>
      <dgm:spPr/>
      <dgm:t>
        <a:bodyPr/>
        <a:lstStyle/>
        <a:p>
          <a:endParaRPr lang="fr-FR"/>
        </a:p>
      </dgm:t>
    </dgm:pt>
    <dgm:pt modelId="{C2D35015-2CF4-4AEC-82C5-9B6E75D696AE}" type="sibTrans" cxnId="{4AD1BE8B-D60E-4E07-BB6E-7A2EAB68FE8D}">
      <dgm:prSet/>
      <dgm:spPr/>
      <dgm:t>
        <a:bodyPr/>
        <a:lstStyle/>
        <a:p>
          <a:endParaRPr lang="fr-FR"/>
        </a:p>
      </dgm:t>
    </dgm:pt>
    <dgm:pt modelId="{C26DCBBC-54AC-4354-817C-955A87AF9B30}">
      <dgm:prSet phldrT="[Texte]" custT="1"/>
      <dgm:spPr>
        <a:xfrm rot="5400000">
          <a:off x="3274168" y="-1299624"/>
          <a:ext cx="641183" cy="3383303"/>
        </a:xfrm>
        <a:prstGeom prst="round2Same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fr-FR" sz="2400" dirty="0" err="1" smtClean="0">
              <a:solidFill>
                <a:sysClr val="windowText" lastClr="000000">
                  <a:hueOff val="0"/>
                  <a:satOff val="0"/>
                  <a:lumOff val="0"/>
                  <a:alphaOff val="0"/>
                </a:sysClr>
              </a:solidFill>
              <a:latin typeface="Calibri"/>
              <a:ea typeface="+mn-ea"/>
              <a:cs typeface="+mn-cs"/>
            </a:rPr>
            <a:t>Literal</a:t>
          </a:r>
          <a:endParaRPr lang="fr-FR" sz="2400" dirty="0">
            <a:solidFill>
              <a:sysClr val="windowText" lastClr="000000">
                <a:hueOff val="0"/>
                <a:satOff val="0"/>
                <a:lumOff val="0"/>
                <a:alphaOff val="0"/>
              </a:sysClr>
            </a:solidFill>
            <a:latin typeface="Calibri"/>
            <a:ea typeface="+mn-ea"/>
            <a:cs typeface="+mn-cs"/>
          </a:endParaRPr>
        </a:p>
      </dgm:t>
    </dgm:pt>
    <dgm:pt modelId="{FEF50886-5802-45C7-8077-59E24244B400}" type="parTrans" cxnId="{D43BE7C3-E58F-452E-991C-37F48C82B011}">
      <dgm:prSet/>
      <dgm:spPr/>
      <dgm:t>
        <a:bodyPr/>
        <a:lstStyle/>
        <a:p>
          <a:endParaRPr lang="fr-FR"/>
        </a:p>
      </dgm:t>
    </dgm:pt>
    <dgm:pt modelId="{99356040-0F7D-44E3-AD0B-1B038F937A5D}" type="sibTrans" cxnId="{D43BE7C3-E58F-452E-991C-37F48C82B011}">
      <dgm:prSet/>
      <dgm:spPr/>
      <dgm:t>
        <a:bodyPr/>
        <a:lstStyle/>
        <a:p>
          <a:endParaRPr lang="fr-FR"/>
        </a:p>
      </dgm:t>
    </dgm:pt>
    <dgm:pt modelId="{5211DC6C-C5A3-4B43-AC27-2E4DEEDAD234}">
      <dgm:prSet phldrT="[Texte]"/>
      <dgm:spPr>
        <a:xfrm>
          <a:off x="0" y="841573"/>
          <a:ext cx="1903108" cy="801479"/>
        </a:xfrm>
        <a:prstGeom prst="roundRect">
          <a:avLst/>
        </a:prstGeom>
        <a:gradFill rotWithShape="0">
          <a:gsLst>
            <a:gs pos="0">
              <a:srgbClr val="4F81BD">
                <a:alpha val="90000"/>
                <a:hueOff val="0"/>
                <a:satOff val="0"/>
                <a:lumOff val="0"/>
                <a:alphaOff val="-40000"/>
                <a:shade val="51000"/>
                <a:satMod val="130000"/>
              </a:srgbClr>
            </a:gs>
            <a:gs pos="80000">
              <a:srgbClr val="4F81BD">
                <a:alpha val="90000"/>
                <a:hueOff val="0"/>
                <a:satOff val="0"/>
                <a:lumOff val="0"/>
                <a:alphaOff val="-40000"/>
                <a:shade val="93000"/>
                <a:satMod val="130000"/>
              </a:srgbClr>
            </a:gs>
            <a:gs pos="100000">
              <a:srgbClr val="4F81BD">
                <a:alpha val="90000"/>
                <a:hueOff val="0"/>
                <a:satOff val="0"/>
                <a:lumOff val="0"/>
                <a:alphaOff val="-40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fr-FR" dirty="0" smtClean="0">
              <a:solidFill>
                <a:sysClr val="window" lastClr="FFFFFF"/>
              </a:solidFill>
              <a:latin typeface="Calibri"/>
              <a:ea typeface="+mn-ea"/>
              <a:cs typeface="+mn-cs"/>
            </a:rPr>
            <a:t>Document</a:t>
          </a:r>
          <a:endParaRPr lang="fr-FR" dirty="0">
            <a:solidFill>
              <a:sysClr val="window" lastClr="FFFFFF"/>
            </a:solidFill>
            <a:latin typeface="Calibri"/>
            <a:ea typeface="+mn-ea"/>
            <a:cs typeface="+mn-cs"/>
          </a:endParaRPr>
        </a:p>
      </dgm:t>
    </dgm:pt>
    <dgm:pt modelId="{AC58653C-7C31-4174-92BF-349431CA3FA9}" type="parTrans" cxnId="{09F875DE-73BB-4656-83E4-FD27CACF1034}">
      <dgm:prSet/>
      <dgm:spPr/>
      <dgm:t>
        <a:bodyPr/>
        <a:lstStyle/>
        <a:p>
          <a:endParaRPr lang="fr-FR"/>
        </a:p>
      </dgm:t>
    </dgm:pt>
    <dgm:pt modelId="{9F3C8EFB-DB6B-4BC8-ADD8-00906C080BF6}" type="sibTrans" cxnId="{09F875DE-73BB-4656-83E4-FD27CACF1034}">
      <dgm:prSet/>
      <dgm:spPr/>
      <dgm:t>
        <a:bodyPr/>
        <a:lstStyle/>
        <a:p>
          <a:endParaRPr lang="fr-FR"/>
        </a:p>
      </dgm:t>
    </dgm:pt>
    <dgm:pt modelId="{B997639A-5DF9-408F-A136-B9653F7D4B3F}">
      <dgm:prSet phldrT="[Texte]" custT="1"/>
      <dgm:spPr>
        <a:xfrm rot="5400000">
          <a:off x="3274168" y="-449337"/>
          <a:ext cx="641183" cy="3383303"/>
        </a:xfrm>
        <a:prstGeom prst="round2Same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fr-FR" sz="2400" dirty="0" err="1" smtClean="0">
              <a:solidFill>
                <a:sysClr val="windowText" lastClr="000000">
                  <a:hueOff val="0"/>
                  <a:satOff val="0"/>
                  <a:lumOff val="0"/>
                  <a:alphaOff val="0"/>
                </a:sysClr>
              </a:solidFill>
              <a:latin typeface="Calibri"/>
              <a:ea typeface="+mn-ea"/>
              <a:cs typeface="+mn-cs"/>
            </a:rPr>
            <a:t>Literal</a:t>
          </a:r>
          <a:r>
            <a:rPr lang="fr-FR" sz="2400" dirty="0" smtClean="0">
              <a:solidFill>
                <a:sysClr val="windowText" lastClr="000000">
                  <a:hueOff val="0"/>
                  <a:satOff val="0"/>
                  <a:lumOff val="0"/>
                  <a:alphaOff val="0"/>
                </a:sysClr>
              </a:solidFill>
              <a:latin typeface="Calibri"/>
              <a:ea typeface="+mn-ea"/>
              <a:cs typeface="+mn-cs"/>
            </a:rPr>
            <a:t> [</a:t>
          </a:r>
          <a:r>
            <a:rPr lang="fr-FR" sz="2400" dirty="0" err="1" smtClean="0">
              <a:solidFill>
                <a:sysClr val="windowText" lastClr="000000">
                  <a:hueOff val="0"/>
                  <a:satOff val="0"/>
                  <a:lumOff val="0"/>
                  <a:alphaOff val="0"/>
                </a:sysClr>
              </a:solidFill>
              <a:latin typeface="Calibri"/>
              <a:ea typeface="+mn-ea"/>
              <a:cs typeface="+mn-cs"/>
            </a:rPr>
            <a:t>Wrapped</a:t>
          </a:r>
          <a:r>
            <a:rPr lang="fr-FR" sz="2400" dirty="0" smtClean="0">
              <a:solidFill>
                <a:sysClr val="windowText" lastClr="000000">
                  <a:hueOff val="0"/>
                  <a:satOff val="0"/>
                  <a:lumOff val="0"/>
                  <a:alphaOff val="0"/>
                </a:sysClr>
              </a:solidFill>
              <a:latin typeface="Calibri"/>
              <a:ea typeface="+mn-ea"/>
              <a:cs typeface="+mn-cs"/>
            </a:rPr>
            <a:t>]</a:t>
          </a:r>
          <a:endParaRPr lang="fr-FR" sz="2400" dirty="0">
            <a:solidFill>
              <a:sysClr val="windowText" lastClr="000000">
                <a:hueOff val="0"/>
                <a:satOff val="0"/>
                <a:lumOff val="0"/>
                <a:alphaOff val="0"/>
              </a:sysClr>
            </a:solidFill>
            <a:latin typeface="Calibri"/>
            <a:ea typeface="+mn-ea"/>
            <a:cs typeface="+mn-cs"/>
          </a:endParaRPr>
        </a:p>
      </dgm:t>
    </dgm:pt>
    <dgm:pt modelId="{0C109D41-30AC-40BB-BBAD-CD802DC0C097}" type="parTrans" cxnId="{8ABB0081-F0F1-458F-AFBF-9057ADCF2D48}">
      <dgm:prSet/>
      <dgm:spPr/>
      <dgm:t>
        <a:bodyPr/>
        <a:lstStyle/>
        <a:p>
          <a:endParaRPr lang="fr-FR"/>
        </a:p>
      </dgm:t>
    </dgm:pt>
    <dgm:pt modelId="{AEE0B7DB-3BAD-43D9-9C7C-0794FE360337}" type="sibTrans" cxnId="{8ABB0081-F0F1-458F-AFBF-9057ADCF2D48}">
      <dgm:prSet/>
      <dgm:spPr/>
      <dgm:t>
        <a:bodyPr/>
        <a:lstStyle/>
        <a:p>
          <a:endParaRPr lang="fr-FR"/>
        </a:p>
      </dgm:t>
    </dgm:pt>
    <dgm:pt modelId="{DC4CD124-58D9-47B5-8EC2-124C8BA39653}" type="pres">
      <dgm:prSet presAssocID="{17E97C85-3F0F-4FB7-814D-0A7C70B63560}" presName="Name0" presStyleCnt="0">
        <dgm:presLayoutVars>
          <dgm:dir/>
          <dgm:animLvl val="lvl"/>
          <dgm:resizeHandles val="exact"/>
        </dgm:presLayoutVars>
      </dgm:prSet>
      <dgm:spPr/>
      <dgm:t>
        <a:bodyPr/>
        <a:lstStyle/>
        <a:p>
          <a:endParaRPr lang="fr-FR"/>
        </a:p>
      </dgm:t>
    </dgm:pt>
    <dgm:pt modelId="{AE004995-B0A5-4D3F-BCA4-35B89FA6F914}" type="pres">
      <dgm:prSet presAssocID="{99491F82-8F56-4263-AF1C-F42010E1D86E}" presName="linNode" presStyleCnt="0"/>
      <dgm:spPr/>
    </dgm:pt>
    <dgm:pt modelId="{DE7E0F20-3161-424D-BDA4-579092C2A167}" type="pres">
      <dgm:prSet presAssocID="{99491F82-8F56-4263-AF1C-F42010E1D86E}" presName="parentText" presStyleLbl="node1" presStyleIdx="0" presStyleCnt="2" custLinFactNeighborY="-1377">
        <dgm:presLayoutVars>
          <dgm:chMax val="1"/>
          <dgm:bulletEnabled val="1"/>
        </dgm:presLayoutVars>
      </dgm:prSet>
      <dgm:spPr/>
      <dgm:t>
        <a:bodyPr/>
        <a:lstStyle/>
        <a:p>
          <a:endParaRPr lang="fr-FR"/>
        </a:p>
      </dgm:t>
    </dgm:pt>
    <dgm:pt modelId="{7CE7D336-E703-4D49-9839-266E1EEACCA7}" type="pres">
      <dgm:prSet presAssocID="{99491F82-8F56-4263-AF1C-F42010E1D86E}" presName="descendantText" presStyleLbl="alignAccFollowNode1" presStyleIdx="0" presStyleCnt="2" custLinFactNeighborY="-1362">
        <dgm:presLayoutVars>
          <dgm:bulletEnabled val="1"/>
        </dgm:presLayoutVars>
      </dgm:prSet>
      <dgm:spPr/>
      <dgm:t>
        <a:bodyPr/>
        <a:lstStyle/>
        <a:p>
          <a:endParaRPr lang="fr-FR"/>
        </a:p>
      </dgm:t>
    </dgm:pt>
    <dgm:pt modelId="{4184BE07-F52D-4DDC-957A-3BF53B115B84}" type="pres">
      <dgm:prSet presAssocID="{C2D35015-2CF4-4AEC-82C5-9B6E75D696AE}" presName="sp" presStyleCnt="0"/>
      <dgm:spPr/>
    </dgm:pt>
    <dgm:pt modelId="{2B7BCF7D-F31B-4D2E-95F8-EFF8B1537A4F}" type="pres">
      <dgm:prSet presAssocID="{5211DC6C-C5A3-4B43-AC27-2E4DEEDAD234}" presName="linNode" presStyleCnt="0"/>
      <dgm:spPr/>
    </dgm:pt>
    <dgm:pt modelId="{2B3EA18E-E2CC-479A-9520-37B2528326F0}" type="pres">
      <dgm:prSet presAssocID="{5211DC6C-C5A3-4B43-AC27-2E4DEEDAD234}" presName="parentText" presStyleLbl="node1" presStyleIdx="1" presStyleCnt="2">
        <dgm:presLayoutVars>
          <dgm:chMax val="1"/>
          <dgm:bulletEnabled val="1"/>
        </dgm:presLayoutVars>
      </dgm:prSet>
      <dgm:spPr/>
      <dgm:t>
        <a:bodyPr/>
        <a:lstStyle/>
        <a:p>
          <a:endParaRPr lang="fr-FR"/>
        </a:p>
      </dgm:t>
    </dgm:pt>
    <dgm:pt modelId="{E3304443-3469-4AB8-ABF4-04EDE971EBFB}" type="pres">
      <dgm:prSet presAssocID="{5211DC6C-C5A3-4B43-AC27-2E4DEEDAD234}" presName="descendantText" presStyleLbl="alignAccFollowNode1" presStyleIdx="1" presStyleCnt="2">
        <dgm:presLayoutVars>
          <dgm:bulletEnabled val="1"/>
        </dgm:presLayoutVars>
      </dgm:prSet>
      <dgm:spPr/>
      <dgm:t>
        <a:bodyPr/>
        <a:lstStyle/>
        <a:p>
          <a:endParaRPr lang="fr-FR"/>
        </a:p>
      </dgm:t>
    </dgm:pt>
  </dgm:ptLst>
  <dgm:cxnLst>
    <dgm:cxn modelId="{1F71BA04-8194-4943-A3A1-FD1ED3B8B982}" type="presOf" srcId="{17E97C85-3F0F-4FB7-814D-0A7C70B63560}" destId="{DC4CD124-58D9-47B5-8EC2-124C8BA39653}" srcOrd="0" destOrd="0" presId="urn:microsoft.com/office/officeart/2005/8/layout/vList5"/>
    <dgm:cxn modelId="{EF47B54C-E522-4559-807E-28EA8C8E972D}" type="presOf" srcId="{B997639A-5DF9-408F-A136-B9653F7D4B3F}" destId="{E3304443-3469-4AB8-ABF4-04EDE971EBFB}" srcOrd="0" destOrd="0" presId="urn:microsoft.com/office/officeart/2005/8/layout/vList5"/>
    <dgm:cxn modelId="{4AD1BE8B-D60E-4E07-BB6E-7A2EAB68FE8D}" srcId="{17E97C85-3F0F-4FB7-814D-0A7C70B63560}" destId="{99491F82-8F56-4263-AF1C-F42010E1D86E}" srcOrd="0" destOrd="0" parTransId="{DB057D48-0AFC-41FC-9D3E-A73AD61F0C19}" sibTransId="{C2D35015-2CF4-4AEC-82C5-9B6E75D696AE}"/>
    <dgm:cxn modelId="{09F875DE-73BB-4656-83E4-FD27CACF1034}" srcId="{17E97C85-3F0F-4FB7-814D-0A7C70B63560}" destId="{5211DC6C-C5A3-4B43-AC27-2E4DEEDAD234}" srcOrd="1" destOrd="0" parTransId="{AC58653C-7C31-4174-92BF-349431CA3FA9}" sibTransId="{9F3C8EFB-DB6B-4BC8-ADD8-00906C080BF6}"/>
    <dgm:cxn modelId="{D43BE7C3-E58F-452E-991C-37F48C82B011}" srcId="{99491F82-8F56-4263-AF1C-F42010E1D86E}" destId="{C26DCBBC-54AC-4354-817C-955A87AF9B30}" srcOrd="0" destOrd="0" parTransId="{FEF50886-5802-45C7-8077-59E24244B400}" sibTransId="{99356040-0F7D-44E3-AD0B-1B038F937A5D}"/>
    <dgm:cxn modelId="{747BFA82-EEE7-4294-A4F0-23D347A6924B}" type="presOf" srcId="{99491F82-8F56-4263-AF1C-F42010E1D86E}" destId="{DE7E0F20-3161-424D-BDA4-579092C2A167}" srcOrd="0" destOrd="0" presId="urn:microsoft.com/office/officeart/2005/8/layout/vList5"/>
    <dgm:cxn modelId="{DF51CE91-CF2B-4975-BD1C-F39EC642D96F}" type="presOf" srcId="{C26DCBBC-54AC-4354-817C-955A87AF9B30}" destId="{7CE7D336-E703-4D49-9839-266E1EEACCA7}" srcOrd="0" destOrd="0" presId="urn:microsoft.com/office/officeart/2005/8/layout/vList5"/>
    <dgm:cxn modelId="{8ABB0081-F0F1-458F-AFBF-9057ADCF2D48}" srcId="{5211DC6C-C5A3-4B43-AC27-2E4DEEDAD234}" destId="{B997639A-5DF9-408F-A136-B9653F7D4B3F}" srcOrd="0" destOrd="0" parTransId="{0C109D41-30AC-40BB-BBAD-CD802DC0C097}" sibTransId="{AEE0B7DB-3BAD-43D9-9C7C-0794FE360337}"/>
    <dgm:cxn modelId="{BB36A065-C9A5-4F91-BA36-498110A3F694}" type="presOf" srcId="{5211DC6C-C5A3-4B43-AC27-2E4DEEDAD234}" destId="{2B3EA18E-E2CC-479A-9520-37B2528326F0}" srcOrd="0" destOrd="0" presId="urn:microsoft.com/office/officeart/2005/8/layout/vList5"/>
    <dgm:cxn modelId="{5EF93000-17D5-498B-B30B-2EF85FA53969}" type="presParOf" srcId="{DC4CD124-58D9-47B5-8EC2-124C8BA39653}" destId="{AE004995-B0A5-4D3F-BCA4-35B89FA6F914}" srcOrd="0" destOrd="0" presId="urn:microsoft.com/office/officeart/2005/8/layout/vList5"/>
    <dgm:cxn modelId="{80CEBC5D-2B0D-43BA-A553-7B28197F78E5}" type="presParOf" srcId="{AE004995-B0A5-4D3F-BCA4-35B89FA6F914}" destId="{DE7E0F20-3161-424D-BDA4-579092C2A167}" srcOrd="0" destOrd="0" presId="urn:microsoft.com/office/officeart/2005/8/layout/vList5"/>
    <dgm:cxn modelId="{3788A954-1877-4E50-B92A-6F2E36C852A9}" type="presParOf" srcId="{AE004995-B0A5-4D3F-BCA4-35B89FA6F914}" destId="{7CE7D336-E703-4D49-9839-266E1EEACCA7}" srcOrd="1" destOrd="0" presId="urn:microsoft.com/office/officeart/2005/8/layout/vList5"/>
    <dgm:cxn modelId="{021CA953-2782-43AF-A409-A9AEA6443726}" type="presParOf" srcId="{DC4CD124-58D9-47B5-8EC2-124C8BA39653}" destId="{4184BE07-F52D-4DDC-957A-3BF53B115B84}" srcOrd="1" destOrd="0" presId="urn:microsoft.com/office/officeart/2005/8/layout/vList5"/>
    <dgm:cxn modelId="{9AA4255A-F358-4393-BB14-3583C623BFB8}" type="presParOf" srcId="{DC4CD124-58D9-47B5-8EC2-124C8BA39653}" destId="{2B7BCF7D-F31B-4D2E-95F8-EFF8B1537A4F}" srcOrd="2" destOrd="0" presId="urn:microsoft.com/office/officeart/2005/8/layout/vList5"/>
    <dgm:cxn modelId="{F4A847F4-3BB8-484E-9060-1CB850322D4B}" type="presParOf" srcId="{2B7BCF7D-F31B-4D2E-95F8-EFF8B1537A4F}" destId="{2B3EA18E-E2CC-479A-9520-37B2528326F0}" srcOrd="0" destOrd="0" presId="urn:microsoft.com/office/officeart/2005/8/layout/vList5"/>
    <dgm:cxn modelId="{F9E255C8-BCD5-43BD-ACDF-758ABF378B51}" type="presParOf" srcId="{2B7BCF7D-F31B-4D2E-95F8-EFF8B1537A4F}" destId="{E3304443-3469-4AB8-ABF4-04EDE971EBFB}"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atin typeface="Segoe Semibold" pitchFamily="34" charset="0"/>
                <a:cs typeface="+mn-cs"/>
              </a:defRPr>
            </a:lvl1pPr>
          </a:lstStyle>
          <a:p>
            <a:pPr>
              <a:defRPr/>
            </a:pPr>
            <a:endParaRPr lang="en-US"/>
          </a:p>
        </p:txBody>
      </p:sp>
      <p:sp>
        <p:nvSpPr>
          <p:cNvPr id="194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latin typeface="Segoe" pitchFamily="34" charset="0"/>
                <a:cs typeface="+mn-cs"/>
              </a:defRPr>
            </a:lvl1pPr>
          </a:lstStyle>
          <a:p>
            <a:pPr>
              <a:defRPr/>
            </a:pPr>
            <a:fld id="{D63D3F20-FA43-4F75-AE89-592B8A5D20A7}" type="datetime8">
              <a:rPr lang="en-US"/>
              <a:pPr>
                <a:defRPr/>
              </a:pPr>
              <a:t>5/25/2007 5:37 PM</a:t>
            </a:fld>
            <a:endParaRPr lang="en-US" dirty="0"/>
          </a:p>
        </p:txBody>
      </p:sp>
      <p:sp>
        <p:nvSpPr>
          <p:cNvPr id="19460" name="Rectangle 4"/>
          <p:cNvSpPr>
            <a:spLocks noGrp="1" noChangeArrowheads="1"/>
          </p:cNvSpPr>
          <p:nvPr>
            <p:ph type="ftr" sz="quarter" idx="2"/>
          </p:nvPr>
        </p:nvSpPr>
        <p:spPr bwMode="auto">
          <a:xfrm>
            <a:off x="0" y="8686800"/>
            <a:ext cx="61849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800" b="0" dirty="0">
                <a:latin typeface="Segoe" pitchFamily="34" charset="0"/>
                <a:cs typeface="Arial" charset="0"/>
              </a:defRPr>
            </a:lvl1pPr>
          </a:lstStyle>
          <a:p>
            <a:pPr>
              <a:defRPr/>
            </a:pPr>
            <a:r>
              <a:rPr lang="en-US"/>
              <a:t>© 2005 Microsoft Corporation. All rights reserved.</a:t>
            </a:r>
          </a:p>
          <a:p>
            <a:pPr>
              <a:defRPr/>
            </a:pPr>
            <a:r>
              <a:rPr lang="en-US"/>
              <a:t>This presentation is for informational purposes only. Microsoft makes no warranties, express or implied, in this summary.</a:t>
            </a:r>
          </a:p>
        </p:txBody>
      </p:sp>
      <p:sp>
        <p:nvSpPr>
          <p:cNvPr id="19461" name="Rectangle 5"/>
          <p:cNvSpPr>
            <a:spLocks noGrp="1" noChangeArrowheads="1"/>
          </p:cNvSpPr>
          <p:nvPr>
            <p:ph type="sldNum" sz="quarter" idx="3"/>
          </p:nvPr>
        </p:nvSpPr>
        <p:spPr bwMode="auto">
          <a:xfrm>
            <a:off x="6246813" y="8686800"/>
            <a:ext cx="61118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Segoe Semibold" pitchFamily="34" charset="0"/>
                <a:cs typeface="+mn-cs"/>
              </a:defRPr>
            </a:lvl1pPr>
          </a:lstStyle>
          <a:p>
            <a:pPr>
              <a:defRPr/>
            </a:pPr>
            <a:fld id="{E3F6A520-C0E3-4BCA-9E47-B0F955B048A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dirty="0">
                <a:latin typeface="Times New Roman" pitchFamily="18" charset="0"/>
                <a:cs typeface="+mn-cs"/>
              </a:defRPr>
            </a:lvl1pPr>
          </a:lstStyle>
          <a:p>
            <a:pPr>
              <a:defRPr/>
            </a:pPr>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cs typeface="+mn-cs"/>
              </a:defRPr>
            </a:lvl1pPr>
          </a:lstStyle>
          <a:p>
            <a:pPr>
              <a:defRPr/>
            </a:pPr>
            <a:fld id="{1910A439-1BF0-46AF-AC0F-D887A2FB0E6A}" type="datetime8">
              <a:rPr lang="en-US"/>
              <a:pPr>
                <a:defRPr/>
              </a:pPr>
              <a:t>5/25/2007 5:37 PM</a:t>
            </a:fld>
            <a:endParaRPr lang="en-US" dirty="0"/>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791575"/>
            <a:ext cx="5667375"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800" b="0" dirty="0">
                <a:latin typeface="Segoe" pitchFamily="34" charset="0"/>
                <a:cs typeface="Arial" charset="0"/>
              </a:defRPr>
            </a:lvl1pPr>
          </a:lstStyle>
          <a:p>
            <a:pPr>
              <a:defRPr/>
            </a:pPr>
            <a:r>
              <a:rPr lang="en-US"/>
              <a:t>© 2005 Microsoft Corporation. All rights reserved.</a:t>
            </a:r>
          </a:p>
          <a:p>
            <a:pPr>
              <a:defRPr/>
            </a:pPr>
            <a:r>
              <a:rPr lang="en-US"/>
              <a:t>This presentation is for informational purposes only. Microsoft makes no warranties, express or implied, in this summary.</a:t>
            </a:r>
          </a:p>
        </p:txBody>
      </p:sp>
      <p:sp>
        <p:nvSpPr>
          <p:cNvPr id="29703" name="Rectangle 7"/>
          <p:cNvSpPr>
            <a:spLocks noGrp="1" noChangeArrowheads="1"/>
          </p:cNvSpPr>
          <p:nvPr>
            <p:ph type="sldNum" sz="quarter" idx="5"/>
          </p:nvPr>
        </p:nvSpPr>
        <p:spPr bwMode="auto">
          <a:xfrm>
            <a:off x="5583238" y="8685213"/>
            <a:ext cx="12731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cs typeface="+mn-cs"/>
              </a:defRPr>
            </a:lvl1pPr>
          </a:lstStyle>
          <a:p>
            <a:pPr>
              <a:defRPr/>
            </a:pPr>
            <a:fld id="{013F2669-51CC-43C1-B1A7-007D752C12BE}" type="slidenum">
              <a:rPr lang="en-US"/>
              <a:pPr>
                <a:defRPr/>
              </a:pPr>
              <a:t>‹#›</a:t>
            </a:fld>
            <a:endParaRPr 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wiki.apache.org/ws/StackComparison"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wiki.jboss.org/wiki/Wiki.jsp?page=JBossWSStackComparison" TargetMode="External"/><Relationship Id="rId4" Type="http://schemas.openxmlformats.org/officeDocument/2006/relationships/hyperlink" Target="http://xfire.codehaus.org/Stack+Comparison"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en.wikipedia.org/wiki/Web_Services_Interoperability"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en.wikipedia.org/wiki/Soap" TargetMode="External"/><Relationship Id="rId5" Type="http://schemas.openxmlformats.org/officeDocument/2006/relationships/hyperlink" Target="http://en.wikipedia.org/wiki/Web_Services_Description_Language" TargetMode="External"/><Relationship Id="rId4" Type="http://schemas.openxmlformats.org/officeDocument/2006/relationships/hyperlink" Target="http://en.wikipedia.org/wiki/WS-I_Basic_Profile"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ws-i.org/docs/charters/WSBasic_Profile_Charter2-1.pdf"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dil.univ-mrs.fr/~garreta/docJava/api/javax/xml/bind/annotation/adapters/XmlAdapter.html"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55000" lnSpcReduction="20000"/>
          </a:bodyPr>
          <a:lstStyle/>
          <a:p>
            <a:pPr fontAlgn="ctr"/>
            <a:r>
              <a:rPr lang="fr-FR" sz="1200" dirty="0" smtClean="0"/>
              <a:t>Intro</a:t>
            </a:r>
          </a:p>
          <a:p>
            <a:pPr lvl="1" fontAlgn="ctr"/>
            <a:r>
              <a:rPr lang="fr-FR" sz="1200" dirty="0" smtClean="0"/>
              <a:t>Qu'est-ce qu'on va faire ?</a:t>
            </a:r>
          </a:p>
          <a:p>
            <a:pPr fontAlgn="ctr"/>
            <a:r>
              <a:rPr lang="fr-FR" sz="1200" dirty="0" smtClean="0"/>
              <a:t>Un peu de théorie sur les Services Web - 10'</a:t>
            </a:r>
          </a:p>
          <a:p>
            <a:pPr lvl="1" fontAlgn="ctr"/>
            <a:r>
              <a:rPr lang="fr-FR" sz="1200" dirty="0" smtClean="0"/>
              <a:t>SOAP avec une trace</a:t>
            </a:r>
          </a:p>
          <a:p>
            <a:pPr lvl="1" fontAlgn="ctr"/>
            <a:r>
              <a:rPr lang="fr-FR" sz="1200" dirty="0" smtClean="0"/>
              <a:t>Encodage avec exemples</a:t>
            </a:r>
          </a:p>
          <a:p>
            <a:pPr fontAlgn="ctr"/>
            <a:r>
              <a:rPr lang="fr-FR" sz="1200" dirty="0" smtClean="0"/>
              <a:t>Les services Web Microsoft - 15'</a:t>
            </a:r>
          </a:p>
          <a:p>
            <a:pPr lvl="1" fontAlgn="ctr"/>
            <a:r>
              <a:rPr lang="fr-FR" sz="1200" dirty="0" smtClean="0"/>
              <a:t>Panorama - Historique (ASMX, WSE, WCF)</a:t>
            </a:r>
          </a:p>
          <a:p>
            <a:pPr lvl="1" fontAlgn="ctr"/>
            <a:r>
              <a:rPr lang="fr-FR" sz="1200" dirty="0" smtClean="0"/>
              <a:t>Création d'un service Web</a:t>
            </a:r>
          </a:p>
          <a:p>
            <a:pPr lvl="1" fontAlgn="ctr"/>
            <a:r>
              <a:rPr lang="fr-FR" sz="1200" dirty="0" smtClean="0"/>
              <a:t>Puis consommation</a:t>
            </a:r>
          </a:p>
          <a:p>
            <a:pPr lvl="2" fontAlgn="ctr"/>
            <a:r>
              <a:rPr lang="fr-FR" sz="1200" dirty="0" smtClean="0"/>
              <a:t>En mode Proxy</a:t>
            </a:r>
          </a:p>
          <a:p>
            <a:pPr lvl="2" fontAlgn="ctr"/>
            <a:r>
              <a:rPr lang="fr-FR" sz="1200" dirty="0" smtClean="0"/>
              <a:t>En mode </a:t>
            </a:r>
            <a:r>
              <a:rPr lang="fr-FR" sz="1200" dirty="0" err="1" smtClean="0"/>
              <a:t>Factory</a:t>
            </a:r>
            <a:endParaRPr lang="fr-FR" sz="1200" dirty="0" smtClean="0"/>
          </a:p>
          <a:p>
            <a:pPr fontAlgn="ctr"/>
            <a:r>
              <a:rPr lang="fr-FR" sz="1200" dirty="0" smtClean="0"/>
              <a:t>Les services Web Java - 20'</a:t>
            </a:r>
          </a:p>
          <a:p>
            <a:pPr lvl="1" fontAlgn="ctr"/>
            <a:r>
              <a:rPr lang="fr-FR" sz="1200" dirty="0" smtClean="0"/>
              <a:t>Panorama de ce qui existe</a:t>
            </a:r>
          </a:p>
          <a:p>
            <a:pPr lvl="1" fontAlgn="ctr"/>
            <a:r>
              <a:rPr lang="fr-FR" sz="1200" dirty="0" smtClean="0"/>
              <a:t>Détail sur JAX-WS</a:t>
            </a:r>
          </a:p>
          <a:p>
            <a:pPr lvl="1" fontAlgn="ctr"/>
            <a:r>
              <a:rPr lang="fr-FR" sz="1200" dirty="0" smtClean="0"/>
              <a:t>Création d'un serveur JAX-WS</a:t>
            </a:r>
          </a:p>
          <a:p>
            <a:pPr lvl="1" fontAlgn="ctr"/>
            <a:r>
              <a:rPr lang="fr-FR" sz="1200" dirty="0" smtClean="0"/>
              <a:t>Consommation en WCF</a:t>
            </a:r>
          </a:p>
          <a:p>
            <a:pPr lvl="1" fontAlgn="ctr"/>
            <a:r>
              <a:rPr lang="fr-FR" sz="1200" dirty="0" smtClean="0"/>
              <a:t>Client JAX-WS qui consomme le service Web WCF</a:t>
            </a:r>
          </a:p>
          <a:p>
            <a:pPr fontAlgn="ctr"/>
            <a:r>
              <a:rPr lang="fr-FR" sz="1200" dirty="0" smtClean="0"/>
              <a:t>Vérification de la </a:t>
            </a:r>
            <a:r>
              <a:rPr lang="fr-FR" sz="1200" dirty="0" err="1" smtClean="0"/>
              <a:t>compatiblité</a:t>
            </a:r>
            <a:r>
              <a:rPr lang="fr-FR" sz="1200" dirty="0" smtClean="0"/>
              <a:t> avec outils WS-I - 10'</a:t>
            </a:r>
          </a:p>
          <a:p>
            <a:pPr lvl="1" fontAlgn="ctr"/>
            <a:r>
              <a:rPr lang="fr-FR" sz="1200" dirty="0" smtClean="0"/>
              <a:t>Monitor, Validator</a:t>
            </a:r>
          </a:p>
          <a:p>
            <a:pPr fontAlgn="ctr"/>
            <a:r>
              <a:rPr lang="fr-FR" sz="1200" dirty="0" smtClean="0"/>
              <a:t>Et pour aller plus loin…</a:t>
            </a:r>
          </a:p>
          <a:p>
            <a:pPr lvl="1" fontAlgn="ctr"/>
            <a:r>
              <a:rPr lang="fr-FR" sz="1200" dirty="0" smtClean="0"/>
              <a:t>Des types complexes - 10'</a:t>
            </a:r>
          </a:p>
          <a:p>
            <a:pPr lvl="2" fontAlgn="ctr"/>
            <a:r>
              <a:rPr lang="fr-FR" sz="1200" dirty="0" smtClean="0"/>
              <a:t>Qu'est-ce qu'on échange</a:t>
            </a:r>
          </a:p>
          <a:p>
            <a:pPr lvl="2" fontAlgn="ctr"/>
            <a:r>
              <a:rPr lang="fr-FR" sz="1200" dirty="0" smtClean="0"/>
              <a:t>Démo Serveur WCF</a:t>
            </a:r>
          </a:p>
          <a:p>
            <a:pPr lvl="2" fontAlgn="ctr"/>
            <a:r>
              <a:rPr lang="fr-FR" sz="1200" dirty="0" smtClean="0"/>
              <a:t>Démo Serveur Java</a:t>
            </a:r>
          </a:p>
          <a:p>
            <a:pPr lvl="2" fontAlgn="ctr"/>
            <a:r>
              <a:rPr lang="fr-FR" sz="1200" dirty="0" smtClean="0"/>
              <a:t>Bilan</a:t>
            </a:r>
          </a:p>
          <a:p>
            <a:pPr lvl="1" fontAlgn="ctr"/>
            <a:r>
              <a:rPr lang="fr-FR" sz="1200" dirty="0" smtClean="0"/>
              <a:t>Exceptions - 10'</a:t>
            </a:r>
          </a:p>
          <a:p>
            <a:pPr lvl="2" fontAlgn="ctr"/>
            <a:r>
              <a:rPr lang="fr-FR" sz="1200" dirty="0" smtClean="0"/>
              <a:t>Théorie</a:t>
            </a:r>
          </a:p>
          <a:p>
            <a:pPr lvl="2" fontAlgn="ctr"/>
            <a:r>
              <a:rPr lang="fr-FR" sz="1200" dirty="0" smtClean="0"/>
              <a:t>Démo Serveur WCF</a:t>
            </a:r>
          </a:p>
          <a:p>
            <a:pPr lvl="2" fontAlgn="ctr"/>
            <a:r>
              <a:rPr lang="fr-FR" sz="1200" dirty="0" smtClean="0"/>
              <a:t>Démo Serveur Java</a:t>
            </a:r>
          </a:p>
          <a:p>
            <a:pPr lvl="2" fontAlgn="ctr"/>
            <a:r>
              <a:rPr lang="fr-FR" sz="1200" dirty="0" smtClean="0"/>
              <a:t>Bilan</a:t>
            </a:r>
          </a:p>
          <a:p>
            <a:pPr fontAlgn="ctr"/>
            <a:r>
              <a:rPr lang="fr-FR" sz="1200" dirty="0" smtClean="0"/>
              <a:t>Conclusion - 5'</a:t>
            </a:r>
          </a:p>
          <a:p>
            <a:pPr fontAlgn="ctr"/>
            <a:r>
              <a:rPr lang="fr-FR" sz="1200" dirty="0" smtClean="0"/>
              <a:t>Ressources</a:t>
            </a:r>
          </a:p>
          <a:p>
            <a:pPr lvl="1" fontAlgn="ctr"/>
            <a:r>
              <a:rPr lang="fr-FR" sz="1200" dirty="0" smtClean="0"/>
              <a:t>Liens</a:t>
            </a:r>
          </a:p>
          <a:p>
            <a:endParaRPr lang="fr-FR" dirty="0"/>
          </a:p>
        </p:txBody>
      </p:sp>
      <p:sp>
        <p:nvSpPr>
          <p:cNvPr id="4" name="Espace réservé de la date 3"/>
          <p:cNvSpPr>
            <a:spLocks noGrp="1"/>
          </p:cNvSpPr>
          <p:nvPr>
            <p:ph type="dt" idx="10"/>
          </p:nvPr>
        </p:nvSpPr>
        <p:spPr/>
        <p:txBody>
          <a:bodyPr/>
          <a:lstStyle/>
          <a:p>
            <a:pPr>
              <a:defRPr/>
            </a:pPr>
            <a:fld id="{1910A439-1BF0-46AF-AC0F-D887A2FB0E6A}" type="datetime8">
              <a:rPr lang="en-US" smtClean="0"/>
              <a:pPr>
                <a:defRPr/>
              </a:pPr>
              <a:t>5/25/2007 5:37 PM</a:t>
            </a:fld>
            <a:endParaRPr lang="en-US" dirty="0"/>
          </a:p>
        </p:txBody>
      </p:sp>
      <p:sp>
        <p:nvSpPr>
          <p:cNvPr id="5" name="Espace réservé du pied de page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Espace réservé du numéro de diapositive 5"/>
          <p:cNvSpPr>
            <a:spLocks noGrp="1"/>
          </p:cNvSpPr>
          <p:nvPr>
            <p:ph type="sldNum" sz="quarter" idx="12"/>
          </p:nvPr>
        </p:nvSpPr>
        <p:spPr/>
        <p:txBody>
          <a:bodyPr/>
          <a:lstStyle/>
          <a:p>
            <a:pPr>
              <a:defRPr/>
            </a:pPr>
            <a:fld id="{013F2669-51CC-43C1-B1A7-007D752C12BE}" type="slidenum">
              <a:rPr lang="en-US" smtClean="0"/>
              <a:pPr>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Je suis en </a:t>
            </a:r>
            <a:r>
              <a:rPr lang="fr-FR" dirty="0" err="1" smtClean="0"/>
              <a:t>literal</a:t>
            </a:r>
            <a:r>
              <a:rPr lang="fr-FR" dirty="0" smtClean="0"/>
              <a:t>, je retrouve donc la définition des</a:t>
            </a:r>
            <a:r>
              <a:rPr lang="fr-FR" baseline="0" dirty="0" smtClean="0"/>
              <a:t> types associés au message, et donc pas de répétition des types dans le message SOAP</a:t>
            </a:r>
          </a:p>
          <a:p>
            <a:pPr>
              <a:buFont typeface="Symbol"/>
              <a:buChar char="Þ"/>
            </a:pPr>
            <a:r>
              <a:rPr lang="fr-FR" baseline="0" dirty="0" smtClean="0"/>
              <a:t>Le WSDL est un pré-requis pour savoir interpréter un message</a:t>
            </a:r>
          </a:p>
          <a:p>
            <a:pPr>
              <a:buFont typeface="Symbol"/>
              <a:buChar char="Þ"/>
            </a:pPr>
            <a:endParaRPr lang="fr-FR" baseline="0" dirty="0" smtClean="0"/>
          </a:p>
          <a:p>
            <a:r>
              <a:rPr lang="fr-FR" baseline="0" dirty="0" smtClean="0"/>
              <a:t>Et parce que je suis en mode RPC, les </a:t>
            </a:r>
            <a:endParaRPr lang="fr-FR" dirty="0"/>
          </a:p>
        </p:txBody>
      </p:sp>
      <p:sp>
        <p:nvSpPr>
          <p:cNvPr id="4" name="Date Placeholder 3"/>
          <p:cNvSpPr>
            <a:spLocks noGrp="1"/>
          </p:cNvSpPr>
          <p:nvPr>
            <p:ph type="dt" idx="10"/>
          </p:nvPr>
        </p:nvSpPr>
        <p:spPr/>
        <p:txBody>
          <a:bodyPr/>
          <a:lstStyle/>
          <a:p>
            <a:pPr>
              <a:defRPr/>
            </a:pPr>
            <a:fld id="{1910A439-1BF0-46AF-AC0F-D887A2FB0E6A}" type="datetime8">
              <a:rPr lang="en-US" smtClean="0"/>
              <a:pPr>
                <a:defRPr/>
              </a:pPr>
              <a:t>5/25/2007 5:37 PM</a:t>
            </a:fld>
            <a:endParaRPr lang="en-US" dirty="0"/>
          </a:p>
        </p:txBody>
      </p:sp>
      <p:sp>
        <p:nvSpPr>
          <p:cNvPr id="5" name="Footer Placeholder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013F2669-51CC-43C1-B1A7-007D752C12BE}" type="slidenum">
              <a:rPr lang="en-US" smtClean="0"/>
              <a:pPr>
                <a:defRPr/>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Aucune</a:t>
            </a:r>
            <a:r>
              <a:rPr lang="fr-FR" baseline="0" dirty="0" smtClean="0"/>
              <a:t> information d’encodage dans le document SOAP</a:t>
            </a:r>
          </a:p>
          <a:p>
            <a:r>
              <a:rPr lang="fr-FR" baseline="0" dirty="0" smtClean="0"/>
              <a:t>On peut directement tester la conformité du message avec le schéma qui est décrit dans le WSDL</a:t>
            </a:r>
            <a:endParaRPr lang="fr-FR" dirty="0"/>
          </a:p>
        </p:txBody>
      </p:sp>
      <p:sp>
        <p:nvSpPr>
          <p:cNvPr id="4" name="Date Placeholder 3"/>
          <p:cNvSpPr>
            <a:spLocks noGrp="1"/>
          </p:cNvSpPr>
          <p:nvPr>
            <p:ph type="dt" idx="10"/>
          </p:nvPr>
        </p:nvSpPr>
        <p:spPr/>
        <p:txBody>
          <a:bodyPr/>
          <a:lstStyle/>
          <a:p>
            <a:pPr>
              <a:defRPr/>
            </a:pPr>
            <a:fld id="{1910A439-1BF0-46AF-AC0F-D887A2FB0E6A}" type="datetime8">
              <a:rPr lang="en-US" smtClean="0"/>
              <a:pPr>
                <a:defRPr/>
              </a:pPr>
              <a:t>5/25/2007 5:37 PM</a:t>
            </a:fld>
            <a:endParaRPr lang="en-US" dirty="0"/>
          </a:p>
        </p:txBody>
      </p:sp>
      <p:sp>
        <p:nvSpPr>
          <p:cNvPr id="5" name="Footer Placeholder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013F2669-51CC-43C1-B1A7-007D752C12BE}" type="slidenum">
              <a:rPr lang="en-US" smtClean="0"/>
              <a:pPr>
                <a:defRPr/>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dirty="0" smtClean="0"/>
              <a:t>Les caractéristiques du mode Document / </a:t>
            </a:r>
            <a:r>
              <a:rPr lang="fr-FR" sz="1200" dirty="0" err="1" smtClean="0"/>
              <a:t>Literal</a:t>
            </a:r>
            <a:r>
              <a:rPr lang="fr-FR" sz="1200" dirty="0" smtClean="0"/>
              <a:t> </a:t>
            </a:r>
            <a:r>
              <a:rPr lang="fr-FR" sz="1200" dirty="0" err="1" smtClean="0"/>
              <a:t>Wrapped</a:t>
            </a:r>
            <a:r>
              <a:rPr lang="fr-FR" sz="1200" dirty="0" smtClean="0"/>
              <a:t> » sont les suivantes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fr-FR"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dirty="0" smtClean="0">
                <a:solidFill>
                  <a:srgbClr val="FF0000"/>
                </a:solidFill>
              </a:rPr>
              <a:t>Le nom de la méthode apparaît littéralement dans le message SOAP.</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sz="1200" dirty="0" smtClean="0"/>
          </a:p>
          <a:p>
            <a:endParaRPr lang="fr-FR" dirty="0"/>
          </a:p>
        </p:txBody>
      </p:sp>
      <p:sp>
        <p:nvSpPr>
          <p:cNvPr id="4" name="Espace réservé de la date 3"/>
          <p:cNvSpPr>
            <a:spLocks noGrp="1"/>
          </p:cNvSpPr>
          <p:nvPr>
            <p:ph type="dt" idx="10"/>
          </p:nvPr>
        </p:nvSpPr>
        <p:spPr/>
        <p:txBody>
          <a:bodyPr/>
          <a:lstStyle/>
          <a:p>
            <a:pPr>
              <a:defRPr/>
            </a:pPr>
            <a:fld id="{1910A439-1BF0-46AF-AC0F-D887A2FB0E6A}" type="datetime8">
              <a:rPr lang="en-US" smtClean="0"/>
              <a:pPr>
                <a:defRPr/>
              </a:pPr>
              <a:t>5/25/2007 5:37 PM</a:t>
            </a:fld>
            <a:endParaRPr lang="en-US" dirty="0"/>
          </a:p>
        </p:txBody>
      </p:sp>
      <p:sp>
        <p:nvSpPr>
          <p:cNvPr id="5" name="Espace réservé du pied de page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Espace réservé du numéro de diapositive 5"/>
          <p:cNvSpPr>
            <a:spLocks noGrp="1"/>
          </p:cNvSpPr>
          <p:nvPr>
            <p:ph type="sldNum" sz="quarter" idx="12"/>
          </p:nvPr>
        </p:nvSpPr>
        <p:spPr/>
        <p:txBody>
          <a:bodyPr/>
          <a:lstStyle/>
          <a:p>
            <a:pPr>
              <a:defRPr/>
            </a:pPr>
            <a:fld id="{013F2669-51CC-43C1-B1A7-007D752C12BE}" type="slidenum">
              <a:rPr lang="en-US" smtClean="0"/>
              <a:pPr>
                <a:defRPr/>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a date 3"/>
          <p:cNvSpPr>
            <a:spLocks noGrp="1"/>
          </p:cNvSpPr>
          <p:nvPr>
            <p:ph type="dt" idx="10"/>
          </p:nvPr>
        </p:nvSpPr>
        <p:spPr/>
        <p:txBody>
          <a:bodyPr/>
          <a:lstStyle/>
          <a:p>
            <a:pPr>
              <a:defRPr/>
            </a:pPr>
            <a:fld id="{1910A439-1BF0-46AF-AC0F-D887A2FB0E6A}" type="datetime8">
              <a:rPr lang="en-US" smtClean="0"/>
              <a:pPr>
                <a:defRPr/>
              </a:pPr>
              <a:t>5/25/2007 5:37 PM</a:t>
            </a:fld>
            <a:endParaRPr lang="en-US" dirty="0"/>
          </a:p>
        </p:txBody>
      </p:sp>
      <p:sp>
        <p:nvSpPr>
          <p:cNvPr id="5" name="Espace réservé du pied de page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Espace réservé du numéro de diapositive 5"/>
          <p:cNvSpPr>
            <a:spLocks noGrp="1"/>
          </p:cNvSpPr>
          <p:nvPr>
            <p:ph type="sldNum" sz="quarter" idx="12"/>
          </p:nvPr>
        </p:nvSpPr>
        <p:spPr/>
        <p:txBody>
          <a:bodyPr/>
          <a:lstStyle/>
          <a:p>
            <a:pPr>
              <a:defRPr/>
            </a:pPr>
            <a:fld id="{013F2669-51CC-43C1-B1A7-007D752C12BE}" type="slidenum">
              <a:rPr lang="en-US" smtClean="0"/>
              <a:pPr>
                <a:defRPr/>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Date Placeholder 3"/>
          <p:cNvSpPr>
            <a:spLocks noGrp="1"/>
          </p:cNvSpPr>
          <p:nvPr>
            <p:ph type="dt" idx="10"/>
          </p:nvPr>
        </p:nvSpPr>
        <p:spPr/>
        <p:txBody>
          <a:bodyPr/>
          <a:lstStyle/>
          <a:p>
            <a:pPr>
              <a:defRPr/>
            </a:pPr>
            <a:fld id="{1910A439-1BF0-46AF-AC0F-D887A2FB0E6A}" type="datetime8">
              <a:rPr lang="en-US" smtClean="0"/>
              <a:pPr>
                <a:defRPr/>
              </a:pPr>
              <a:t>5/25/2007 5:37 PM</a:t>
            </a:fld>
            <a:endParaRPr lang="en-US" dirty="0"/>
          </a:p>
        </p:txBody>
      </p:sp>
      <p:sp>
        <p:nvSpPr>
          <p:cNvPr id="5" name="Footer Placeholder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013F2669-51CC-43C1-B1A7-007D752C12BE}" type="slidenum">
              <a:rPr lang="en-US" smtClean="0"/>
              <a:pPr>
                <a:defRPr/>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Date Placeholder 3"/>
          <p:cNvSpPr>
            <a:spLocks noGrp="1"/>
          </p:cNvSpPr>
          <p:nvPr>
            <p:ph type="dt" idx="10"/>
          </p:nvPr>
        </p:nvSpPr>
        <p:spPr/>
        <p:txBody>
          <a:bodyPr/>
          <a:lstStyle/>
          <a:p>
            <a:pPr>
              <a:defRPr/>
            </a:pPr>
            <a:fld id="{1910A439-1BF0-46AF-AC0F-D887A2FB0E6A}" type="datetime8">
              <a:rPr lang="en-US" smtClean="0"/>
              <a:pPr>
                <a:defRPr/>
              </a:pPr>
              <a:t>5/25/2007 5:37 PM</a:t>
            </a:fld>
            <a:endParaRPr lang="en-US" dirty="0"/>
          </a:p>
        </p:txBody>
      </p:sp>
      <p:sp>
        <p:nvSpPr>
          <p:cNvPr id="5" name="Footer Placeholder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013F2669-51CC-43C1-B1A7-007D752C12BE}" type="slidenum">
              <a:rPr lang="en-US" smtClean="0"/>
              <a:pPr>
                <a:defRPr/>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Ca veut dire que je vais gérer une</a:t>
            </a:r>
            <a:r>
              <a:rPr lang="fr-FR" baseline="0" dirty="0" smtClean="0"/>
              <a:t> communication de façon agnostique par rapport à la technologie de transport, et les protocoles</a:t>
            </a:r>
          </a:p>
          <a:p>
            <a:r>
              <a:rPr lang="fr-FR" baseline="0" dirty="0" smtClean="0"/>
              <a:t>Et que j’agirais sur ces derniers par configuration</a:t>
            </a:r>
            <a:endParaRPr lang="fr-FR" dirty="0"/>
          </a:p>
        </p:txBody>
      </p:sp>
      <p:sp>
        <p:nvSpPr>
          <p:cNvPr id="4" name="Date Placeholder 3"/>
          <p:cNvSpPr>
            <a:spLocks noGrp="1"/>
          </p:cNvSpPr>
          <p:nvPr>
            <p:ph type="dt" idx="10"/>
          </p:nvPr>
        </p:nvSpPr>
        <p:spPr/>
        <p:txBody>
          <a:bodyPr/>
          <a:lstStyle/>
          <a:p>
            <a:pPr>
              <a:defRPr/>
            </a:pPr>
            <a:fld id="{1910A439-1BF0-46AF-AC0F-D887A2FB0E6A}" type="datetime8">
              <a:rPr lang="en-US" smtClean="0"/>
              <a:pPr>
                <a:defRPr/>
              </a:pPr>
              <a:t>5/25/2007 5:37 PM</a:t>
            </a:fld>
            <a:endParaRPr lang="en-US" dirty="0"/>
          </a:p>
        </p:txBody>
      </p:sp>
      <p:sp>
        <p:nvSpPr>
          <p:cNvPr id="5" name="Footer Placeholder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013F2669-51CC-43C1-B1A7-007D752C12BE}" type="slidenum">
              <a:rPr lang="en-US" smtClean="0"/>
              <a:pPr>
                <a:defRPr/>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r>
              <a:rPr lang="fr-FR" sz="1600" smtClean="0"/>
              <a:t>Un client communique avec un service via des messages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r>
              <a:rPr lang="en-US" sz="1600" smtClean="0"/>
              <a:t>A WCF service is a program that exposes a collection of endpoints. Each endpoint is a portal for communicating with the world. </a:t>
            </a:r>
            <a:r>
              <a:rPr lang="fr-FR" sz="1600" smtClean="0"/>
              <a:t>point d’entrée</a:t>
            </a:r>
          </a:p>
          <a:p>
            <a:pPr eaLnBrk="1" hangingPunct="1"/>
            <a:endParaRPr lang="en-US" sz="1600" smtClean="0"/>
          </a:p>
          <a:p>
            <a:pPr eaLnBrk="1" hangingPunct="1"/>
            <a:r>
              <a:rPr lang="en-US" sz="1600" smtClean="0"/>
              <a:t>A client is a program that exchanges messages with one or more endpoints through channels. </a:t>
            </a:r>
          </a:p>
          <a:p>
            <a:pPr eaLnBrk="1" hangingPunct="1"/>
            <a:r>
              <a:rPr lang="en-US" sz="1600" smtClean="0"/>
              <a:t>A channel is an abstraction of a connection between the client and an endpoint and the associated processing pipeline. A client can also expose an endpoint to receive messages from a service in a duplex message exchange pattern. </a:t>
            </a:r>
          </a:p>
          <a:p>
            <a:pPr eaLnBrk="1" hangingPunct="1"/>
            <a:endParaRPr lang="en-US" sz="1600" smtClean="0"/>
          </a:p>
          <a:p>
            <a:pPr eaLnBrk="1" hangingPunct="1"/>
            <a:r>
              <a:rPr lang="fr-FR" sz="1600" smtClean="0"/>
              <a:t>Plusieurs endpoints pour un même service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r>
              <a:rPr lang="fr-FR" sz="1600" smtClean="0"/>
              <a:t>Un  endpoint 3 composantes : pour jouer sur la composition et la modularité</a:t>
            </a:r>
          </a:p>
          <a:p>
            <a:pPr eaLnBrk="1" hangingPunct="1"/>
            <a:r>
              <a:rPr lang="fr-FR" sz="1600" smtClean="0"/>
              <a:t>Adresse : comment est exposé le service : peer</a:t>
            </a:r>
          </a:p>
          <a:p>
            <a:pPr eaLnBrk="1" hangingPunct="1"/>
            <a:r>
              <a:rPr lang="fr-FR" sz="1600" smtClean="0"/>
              <a:t>Binding : lien entre le contrat et ce qui exposé : le protocole de transport</a:t>
            </a:r>
          </a:p>
          <a:p>
            <a:pPr eaLnBrk="1" hangingPunct="1"/>
            <a:r>
              <a:rPr lang="fr-FR" sz="1600" smtClean="0"/>
              <a:t>Le contrat : explicitement le service expose ses méthodes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7500" lnSpcReduction="20000"/>
          </a:bodyPr>
          <a:lstStyle/>
          <a:p>
            <a:pPr algn="just"/>
            <a:r>
              <a:rPr lang="fr-FR" sz="2000" dirty="0" smtClean="0"/>
              <a:t>Nous nous concentrons sur les Services Web, et l’interopérabilité dans ce contexte entre des environnements .Net et Java.</a:t>
            </a:r>
          </a:p>
          <a:p>
            <a:pPr algn="just"/>
            <a:endParaRPr lang="fr-FR" sz="2000" b="1" dirty="0" smtClean="0"/>
          </a:p>
          <a:p>
            <a:r>
              <a:rPr lang="fr-FR" sz="2000" dirty="0" smtClean="0"/>
              <a:t>Les scénarios présentés traitent de l’interopérabilité entre les niveaux d’</a:t>
            </a:r>
            <a:r>
              <a:rPr lang="fr-FR" sz="2000" u="sng" dirty="0" smtClean="0"/>
              <a:t>exposition</a:t>
            </a:r>
            <a:r>
              <a:rPr lang="fr-FR" sz="2000" dirty="0" smtClean="0"/>
              <a:t> et de </a:t>
            </a:r>
            <a:r>
              <a:rPr lang="fr-FR" sz="2000" u="sng" dirty="0" smtClean="0"/>
              <a:t>consommation</a:t>
            </a:r>
            <a:r>
              <a:rPr lang="fr-FR" sz="2000" dirty="0" smtClean="0"/>
              <a:t>, en détaillant comment :</a:t>
            </a:r>
          </a:p>
          <a:p>
            <a:pPr>
              <a:buNone/>
            </a:pPr>
            <a:endParaRPr lang="fr-FR" sz="2000" dirty="0" smtClean="0"/>
          </a:p>
          <a:p>
            <a:pPr lvl="1"/>
            <a:r>
              <a:rPr lang="fr-FR" sz="1800" dirty="0" smtClean="0"/>
              <a:t>La technologie de Services Web Microsoft est consommable depuis des clients Java</a:t>
            </a:r>
          </a:p>
          <a:p>
            <a:pPr>
              <a:buNone/>
            </a:pPr>
            <a:endParaRPr lang="fr-FR" sz="2000" dirty="0" smtClean="0"/>
          </a:p>
          <a:p>
            <a:pPr lvl="1"/>
            <a:r>
              <a:rPr lang="fr-FR" sz="1800" dirty="0" smtClean="0"/>
              <a:t>Les applications .Net WCF peuvent consommer des services exposés depuis des environnements Java</a:t>
            </a:r>
          </a:p>
          <a:p>
            <a:pPr>
              <a:buNone/>
            </a:pPr>
            <a:endParaRPr lang="fr-FR" sz="2000" dirty="0" smtClean="0"/>
          </a:p>
          <a:p>
            <a:r>
              <a:rPr lang="fr-FR" sz="2000" dirty="0" smtClean="0"/>
              <a:t>Les scénarios reposent sur des </a:t>
            </a:r>
            <a:r>
              <a:rPr lang="fr-FR" sz="2000" b="1" dirty="0" smtClean="0"/>
              <a:t>appels de services web simples entre les </a:t>
            </a:r>
            <a:r>
              <a:rPr lang="fr-FR" sz="2000" b="1" dirty="0" err="1" smtClean="0"/>
              <a:t>stacks</a:t>
            </a:r>
            <a:r>
              <a:rPr lang="fr-FR" sz="2000" b="1" dirty="0" smtClean="0"/>
              <a:t> .Net et Java</a:t>
            </a:r>
            <a:r>
              <a:rPr lang="fr-FR" sz="2000" dirty="0" smtClean="0"/>
              <a:t>. On ne traitera pas des protocoles WS-* et ni d’aspects sécurité dans ces scénarios.</a:t>
            </a:r>
          </a:p>
          <a:p>
            <a:pPr marL="230188" indent="-230188"/>
            <a:endParaRPr lang="fr-FR" sz="2800" dirty="0" smtClean="0">
              <a:effectLst/>
            </a:endParaRPr>
          </a:p>
          <a:p>
            <a:pPr marL="230188" indent="-230188"/>
            <a:endParaRPr lang="fr-FR" sz="2800" dirty="0" smtClean="0">
              <a:effectLst/>
            </a:endParaRPr>
          </a:p>
          <a:p>
            <a:endParaRPr lang="fr-FR" dirty="0"/>
          </a:p>
        </p:txBody>
      </p:sp>
      <p:sp>
        <p:nvSpPr>
          <p:cNvPr id="4" name="Espace réservé de la date 3"/>
          <p:cNvSpPr>
            <a:spLocks noGrp="1"/>
          </p:cNvSpPr>
          <p:nvPr>
            <p:ph type="dt" idx="10"/>
          </p:nvPr>
        </p:nvSpPr>
        <p:spPr/>
        <p:txBody>
          <a:bodyPr/>
          <a:lstStyle/>
          <a:p>
            <a:pPr>
              <a:defRPr/>
            </a:pPr>
            <a:fld id="{1910A439-1BF0-46AF-AC0F-D887A2FB0E6A}" type="datetime8">
              <a:rPr lang="en-US" smtClean="0"/>
              <a:pPr>
                <a:defRPr/>
              </a:pPr>
              <a:t>5/25/2007 5:37 PM</a:t>
            </a:fld>
            <a:endParaRPr lang="en-US" dirty="0"/>
          </a:p>
        </p:txBody>
      </p:sp>
      <p:sp>
        <p:nvSpPr>
          <p:cNvPr id="5" name="Espace réservé du pied de page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Espace réservé du numéro de diapositive 5"/>
          <p:cNvSpPr>
            <a:spLocks noGrp="1"/>
          </p:cNvSpPr>
          <p:nvPr>
            <p:ph type="sldNum" sz="quarter" idx="12"/>
          </p:nvPr>
        </p:nvSpPr>
        <p:spPr/>
        <p:txBody>
          <a:bodyPr/>
          <a:lstStyle/>
          <a:p>
            <a:pPr>
              <a:defRPr/>
            </a:pPr>
            <a:fld id="{013F2669-51CC-43C1-B1A7-007D752C12BE}"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fld id="{842F1D14-C9AF-4752-AE28-2862C7694765}" type="datetime8">
              <a:rPr lang="en-US" sz="1200" b="0">
                <a:latin typeface="Times New Roman" pitchFamily="18" charset="0"/>
              </a:rPr>
              <a:pPr algn="r"/>
              <a:t>5/25/2007 5:37 PM</a:t>
            </a:fld>
            <a:endParaRPr lang="en-US" sz="1200" b="0">
              <a:latin typeface="Times New Roman" pitchFamily="18" charset="0"/>
            </a:endParaRPr>
          </a:p>
        </p:txBody>
      </p:sp>
      <p:sp>
        <p:nvSpPr>
          <p:cNvPr id="355331" name="Rectangle 6"/>
          <p:cNvSpPr txBox="1">
            <a:spLocks noGrp="1" noChangeArrowheads="1"/>
          </p:cNvSpPr>
          <p:nvPr/>
        </p:nvSpPr>
        <p:spPr bwMode="auto">
          <a:xfrm>
            <a:off x="0" y="8791575"/>
            <a:ext cx="5667375" cy="350838"/>
          </a:xfrm>
          <a:prstGeom prst="rect">
            <a:avLst/>
          </a:prstGeom>
          <a:noFill/>
          <a:ln w="9525">
            <a:noFill/>
            <a:miter lim="800000"/>
            <a:headEnd/>
            <a:tailEnd/>
          </a:ln>
        </p:spPr>
        <p:txBody>
          <a:bodyPr anchor="b"/>
          <a:lstStyle/>
          <a:p>
            <a:r>
              <a:rPr lang="en-US" sz="800" b="0">
                <a:latin typeface="Segoe"/>
              </a:rPr>
              <a:t>© 2005 Microsoft Corporation. All rights reserved.</a:t>
            </a:r>
          </a:p>
          <a:p>
            <a:pPr eaLnBrk="0" hangingPunct="0"/>
            <a:r>
              <a:rPr lang="en-US" sz="800" b="0">
                <a:latin typeface="Segoe"/>
              </a:rPr>
              <a:t>This presentation is for informational purposes only. Microsoft makes no warranties, express or implied, in this summary.</a:t>
            </a:r>
          </a:p>
        </p:txBody>
      </p:sp>
      <p:sp>
        <p:nvSpPr>
          <p:cNvPr id="355332" name="Rectangle 7"/>
          <p:cNvSpPr txBox="1">
            <a:spLocks noGrp="1" noChangeArrowheads="1"/>
          </p:cNvSpPr>
          <p:nvPr/>
        </p:nvSpPr>
        <p:spPr bwMode="auto">
          <a:xfrm>
            <a:off x="5583238" y="8685213"/>
            <a:ext cx="1273175" cy="457200"/>
          </a:xfrm>
          <a:prstGeom prst="rect">
            <a:avLst/>
          </a:prstGeom>
          <a:noFill/>
          <a:ln w="9525">
            <a:noFill/>
            <a:miter lim="800000"/>
            <a:headEnd/>
            <a:tailEnd/>
          </a:ln>
        </p:spPr>
        <p:txBody>
          <a:bodyPr anchor="b"/>
          <a:lstStyle/>
          <a:p>
            <a:pPr algn="r"/>
            <a:fld id="{70063913-CCBE-4C9F-8740-55F12C1E9757}" type="slidenum">
              <a:rPr lang="en-US" sz="1200" b="0">
                <a:latin typeface="Times New Roman" pitchFamily="18" charset="0"/>
              </a:rPr>
              <a:pPr algn="r"/>
              <a:t>22</a:t>
            </a:fld>
            <a:endParaRPr lang="en-US" sz="1200" b="0">
              <a:latin typeface="Times New Roman" pitchFamily="18" charset="0"/>
            </a:endParaRPr>
          </a:p>
        </p:txBody>
      </p:sp>
      <p:sp>
        <p:nvSpPr>
          <p:cNvPr id="355333" name="Rectangle 8"/>
          <p:cNvSpPr>
            <a:spLocks noGrp="1" noRot="1" noChangeAspect="1" noChangeArrowheads="1" noTextEdit="1"/>
          </p:cNvSpPr>
          <p:nvPr>
            <p:ph type="sldImg"/>
          </p:nvPr>
        </p:nvSpPr>
        <p:spPr>
          <a:ln/>
        </p:spPr>
      </p:sp>
      <p:sp>
        <p:nvSpPr>
          <p:cNvPr id="355334" name="Rectangle 9"/>
          <p:cNvSpPr>
            <a:spLocks noGrp="1" noChangeArrowheads="1"/>
          </p:cNvSpPr>
          <p:nvPr>
            <p:ph type="body" idx="1"/>
          </p:nvPr>
        </p:nvSpPr>
        <p:spPr>
          <a:noFill/>
          <a:ln/>
        </p:spPr>
        <p:txBody>
          <a:bodyPr/>
          <a:lstStyle/>
          <a:p>
            <a:pPr eaLnBrk="1" hangingPunct="1"/>
            <a:r>
              <a:rPr lang="fr-FR" dirty="0" err="1" smtClean="0"/>
              <a:t>Demo</a:t>
            </a:r>
            <a:r>
              <a:rPr lang="fr-FR" dirty="0" smtClean="0"/>
              <a:t> 1</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a date 3"/>
          <p:cNvSpPr>
            <a:spLocks noGrp="1"/>
          </p:cNvSpPr>
          <p:nvPr>
            <p:ph type="dt" idx="10"/>
          </p:nvPr>
        </p:nvSpPr>
        <p:spPr/>
        <p:txBody>
          <a:bodyPr/>
          <a:lstStyle/>
          <a:p>
            <a:pPr>
              <a:defRPr/>
            </a:pPr>
            <a:fld id="{1910A439-1BF0-46AF-AC0F-D887A2FB0E6A}" type="datetime8">
              <a:rPr lang="en-US" smtClean="0"/>
              <a:pPr>
                <a:defRPr/>
              </a:pPr>
              <a:t>5/25/2007 5:37 PM</a:t>
            </a:fld>
            <a:endParaRPr lang="en-US" dirty="0"/>
          </a:p>
        </p:txBody>
      </p:sp>
      <p:sp>
        <p:nvSpPr>
          <p:cNvPr id="5" name="Espace réservé du pied de page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Espace réservé du numéro de diapositive 5"/>
          <p:cNvSpPr>
            <a:spLocks noGrp="1"/>
          </p:cNvSpPr>
          <p:nvPr>
            <p:ph type="sldNum" sz="quarter" idx="12"/>
          </p:nvPr>
        </p:nvSpPr>
        <p:spPr/>
        <p:txBody>
          <a:bodyPr/>
          <a:lstStyle/>
          <a:p>
            <a:pPr>
              <a:defRPr/>
            </a:pPr>
            <a:fld id="{013F2669-51CC-43C1-B1A7-007D752C12BE}" type="slidenum">
              <a:rPr lang="en-US" smtClean="0"/>
              <a:pPr>
                <a:defRPr/>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a date 3"/>
          <p:cNvSpPr>
            <a:spLocks noGrp="1"/>
          </p:cNvSpPr>
          <p:nvPr>
            <p:ph type="dt" idx="10"/>
          </p:nvPr>
        </p:nvSpPr>
        <p:spPr/>
        <p:txBody>
          <a:bodyPr/>
          <a:lstStyle/>
          <a:p>
            <a:pPr>
              <a:defRPr/>
            </a:pPr>
            <a:fld id="{1910A439-1BF0-46AF-AC0F-D887A2FB0E6A}" type="datetime8">
              <a:rPr lang="en-US" smtClean="0"/>
              <a:pPr>
                <a:defRPr/>
              </a:pPr>
              <a:t>5/25/2007 5:37 PM</a:t>
            </a:fld>
            <a:endParaRPr lang="en-US" dirty="0"/>
          </a:p>
        </p:txBody>
      </p:sp>
      <p:sp>
        <p:nvSpPr>
          <p:cNvPr id="5" name="Espace réservé du pied de page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Espace réservé du numéro de diapositive 5"/>
          <p:cNvSpPr>
            <a:spLocks noGrp="1"/>
          </p:cNvSpPr>
          <p:nvPr>
            <p:ph type="sldNum" sz="quarter" idx="12"/>
          </p:nvPr>
        </p:nvSpPr>
        <p:spPr/>
        <p:txBody>
          <a:bodyPr/>
          <a:lstStyle/>
          <a:p>
            <a:pPr>
              <a:defRPr/>
            </a:pPr>
            <a:fld id="{013F2669-51CC-43C1-B1A7-007D752C12BE}" type="slidenum">
              <a:rPr lang="en-US" smtClean="0"/>
              <a:pPr>
                <a:defRPr/>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Date Placeholder 3"/>
          <p:cNvSpPr>
            <a:spLocks noGrp="1"/>
          </p:cNvSpPr>
          <p:nvPr>
            <p:ph type="dt" idx="10"/>
          </p:nvPr>
        </p:nvSpPr>
        <p:spPr/>
        <p:txBody>
          <a:bodyPr/>
          <a:lstStyle/>
          <a:p>
            <a:pPr>
              <a:defRPr/>
            </a:pPr>
            <a:fld id="{1910A439-1BF0-46AF-AC0F-D887A2FB0E6A}" type="datetime8">
              <a:rPr lang="en-US" smtClean="0"/>
              <a:pPr>
                <a:defRPr/>
              </a:pPr>
              <a:t>5/25/2007 5:37 PM</a:t>
            </a:fld>
            <a:endParaRPr lang="en-US" dirty="0"/>
          </a:p>
        </p:txBody>
      </p:sp>
      <p:sp>
        <p:nvSpPr>
          <p:cNvPr id="5" name="Footer Placeholder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013F2669-51CC-43C1-B1A7-007D752C12BE}" type="slidenum">
              <a:rPr lang="en-US" smtClean="0"/>
              <a:pPr>
                <a:defRPr/>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Date Placeholder 3"/>
          <p:cNvSpPr>
            <a:spLocks noGrp="1"/>
          </p:cNvSpPr>
          <p:nvPr>
            <p:ph type="dt" idx="10"/>
          </p:nvPr>
        </p:nvSpPr>
        <p:spPr/>
        <p:txBody>
          <a:bodyPr/>
          <a:lstStyle/>
          <a:p>
            <a:pPr>
              <a:defRPr/>
            </a:pPr>
            <a:fld id="{1910A439-1BF0-46AF-AC0F-D887A2FB0E6A}" type="datetime8">
              <a:rPr lang="en-US" smtClean="0"/>
              <a:pPr>
                <a:defRPr/>
              </a:pPr>
              <a:t>5/25/2007 5:37 PM</a:t>
            </a:fld>
            <a:endParaRPr lang="en-US" dirty="0"/>
          </a:p>
        </p:txBody>
      </p:sp>
      <p:sp>
        <p:nvSpPr>
          <p:cNvPr id="5" name="Footer Placeholder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013F2669-51CC-43C1-B1A7-007D752C12BE}" type="slidenum">
              <a:rPr lang="en-US" smtClean="0"/>
              <a:pPr>
                <a:defRPr/>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JAX-RS : http://jcp.org/en/jsr/detail?id=311</a:t>
            </a:r>
            <a:endParaRPr lang="fr-FR" dirty="0"/>
          </a:p>
        </p:txBody>
      </p:sp>
      <p:sp>
        <p:nvSpPr>
          <p:cNvPr id="4" name="Espace réservé de la date 3"/>
          <p:cNvSpPr>
            <a:spLocks noGrp="1"/>
          </p:cNvSpPr>
          <p:nvPr>
            <p:ph type="dt" idx="10"/>
          </p:nvPr>
        </p:nvSpPr>
        <p:spPr/>
        <p:txBody>
          <a:bodyPr/>
          <a:lstStyle/>
          <a:p>
            <a:pPr>
              <a:defRPr/>
            </a:pPr>
            <a:fld id="{1910A439-1BF0-46AF-AC0F-D887A2FB0E6A}" type="datetime8">
              <a:rPr lang="en-US" smtClean="0"/>
              <a:pPr>
                <a:defRPr/>
              </a:pPr>
              <a:t>5/25/2007 5:37 PM</a:t>
            </a:fld>
            <a:endParaRPr lang="en-US" dirty="0"/>
          </a:p>
        </p:txBody>
      </p:sp>
      <p:sp>
        <p:nvSpPr>
          <p:cNvPr id="5" name="Espace réservé du pied de page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Espace réservé du numéro de diapositive 5"/>
          <p:cNvSpPr>
            <a:spLocks noGrp="1"/>
          </p:cNvSpPr>
          <p:nvPr>
            <p:ph type="sldNum" sz="quarter" idx="12"/>
          </p:nvPr>
        </p:nvSpPr>
        <p:spPr/>
        <p:txBody>
          <a:bodyPr/>
          <a:lstStyle/>
          <a:p>
            <a:pPr>
              <a:defRPr/>
            </a:pPr>
            <a:fld id="{013F2669-51CC-43C1-B1A7-007D752C12BE}" type="slidenum">
              <a:rPr lang="en-US" smtClean="0"/>
              <a:pPr>
                <a:defRPr/>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Date Placeholder 3"/>
          <p:cNvSpPr>
            <a:spLocks noGrp="1"/>
          </p:cNvSpPr>
          <p:nvPr>
            <p:ph type="dt" idx="10"/>
          </p:nvPr>
        </p:nvSpPr>
        <p:spPr/>
        <p:txBody>
          <a:bodyPr/>
          <a:lstStyle/>
          <a:p>
            <a:pPr>
              <a:defRPr/>
            </a:pPr>
            <a:fld id="{1910A439-1BF0-46AF-AC0F-D887A2FB0E6A}" type="datetime8">
              <a:rPr lang="en-US" smtClean="0"/>
              <a:pPr>
                <a:defRPr/>
              </a:pPr>
              <a:t>5/25/2007 5:37 PM</a:t>
            </a:fld>
            <a:endParaRPr lang="en-US" dirty="0"/>
          </a:p>
        </p:txBody>
      </p:sp>
      <p:sp>
        <p:nvSpPr>
          <p:cNvPr id="5" name="Footer Placeholder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013F2669-51CC-43C1-B1A7-007D752C12BE}" type="slidenum">
              <a:rPr lang="en-US" smtClean="0"/>
              <a:pPr>
                <a:defRPr/>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fld id="{842F1D14-C9AF-4752-AE28-2862C7694765}" type="datetime8">
              <a:rPr lang="en-US" sz="1200" b="0">
                <a:latin typeface="Times New Roman" pitchFamily="18" charset="0"/>
              </a:rPr>
              <a:pPr algn="r"/>
              <a:t>5/25/2007 5:37 PM</a:t>
            </a:fld>
            <a:endParaRPr lang="en-US" sz="1200" b="0">
              <a:latin typeface="Times New Roman" pitchFamily="18" charset="0"/>
            </a:endParaRPr>
          </a:p>
        </p:txBody>
      </p:sp>
      <p:sp>
        <p:nvSpPr>
          <p:cNvPr id="355331" name="Rectangle 6"/>
          <p:cNvSpPr txBox="1">
            <a:spLocks noGrp="1" noChangeArrowheads="1"/>
          </p:cNvSpPr>
          <p:nvPr/>
        </p:nvSpPr>
        <p:spPr bwMode="auto">
          <a:xfrm>
            <a:off x="0" y="8791575"/>
            <a:ext cx="5667375" cy="350838"/>
          </a:xfrm>
          <a:prstGeom prst="rect">
            <a:avLst/>
          </a:prstGeom>
          <a:noFill/>
          <a:ln w="9525">
            <a:noFill/>
            <a:miter lim="800000"/>
            <a:headEnd/>
            <a:tailEnd/>
          </a:ln>
        </p:spPr>
        <p:txBody>
          <a:bodyPr anchor="b"/>
          <a:lstStyle/>
          <a:p>
            <a:r>
              <a:rPr lang="en-US" sz="800" b="0">
                <a:latin typeface="Segoe"/>
              </a:rPr>
              <a:t>© 2005 Microsoft Corporation. All rights reserved.</a:t>
            </a:r>
          </a:p>
          <a:p>
            <a:pPr eaLnBrk="0" hangingPunct="0"/>
            <a:r>
              <a:rPr lang="en-US" sz="800" b="0">
                <a:latin typeface="Segoe"/>
              </a:rPr>
              <a:t>This presentation is for informational purposes only. Microsoft makes no warranties, express or implied, in this summary.</a:t>
            </a:r>
          </a:p>
        </p:txBody>
      </p:sp>
      <p:sp>
        <p:nvSpPr>
          <p:cNvPr id="355332" name="Rectangle 7"/>
          <p:cNvSpPr txBox="1">
            <a:spLocks noGrp="1" noChangeArrowheads="1"/>
          </p:cNvSpPr>
          <p:nvPr/>
        </p:nvSpPr>
        <p:spPr bwMode="auto">
          <a:xfrm>
            <a:off x="5583238" y="8685213"/>
            <a:ext cx="1273175" cy="457200"/>
          </a:xfrm>
          <a:prstGeom prst="rect">
            <a:avLst/>
          </a:prstGeom>
          <a:noFill/>
          <a:ln w="9525">
            <a:noFill/>
            <a:miter lim="800000"/>
            <a:headEnd/>
            <a:tailEnd/>
          </a:ln>
        </p:spPr>
        <p:txBody>
          <a:bodyPr anchor="b"/>
          <a:lstStyle/>
          <a:p>
            <a:pPr algn="r"/>
            <a:fld id="{70063913-CCBE-4C9F-8740-55F12C1E9757}" type="slidenum">
              <a:rPr lang="en-US" sz="1200" b="0">
                <a:latin typeface="Times New Roman" pitchFamily="18" charset="0"/>
              </a:rPr>
              <a:pPr algn="r"/>
              <a:t>29</a:t>
            </a:fld>
            <a:endParaRPr lang="en-US" sz="1200" b="0">
              <a:latin typeface="Times New Roman" pitchFamily="18" charset="0"/>
            </a:endParaRPr>
          </a:p>
        </p:txBody>
      </p:sp>
      <p:sp>
        <p:nvSpPr>
          <p:cNvPr id="355333" name="Rectangle 8"/>
          <p:cNvSpPr>
            <a:spLocks noGrp="1" noRot="1" noChangeAspect="1" noChangeArrowheads="1" noTextEdit="1"/>
          </p:cNvSpPr>
          <p:nvPr>
            <p:ph type="sldImg"/>
          </p:nvPr>
        </p:nvSpPr>
        <p:spPr>
          <a:ln/>
        </p:spPr>
      </p:sp>
      <p:sp>
        <p:nvSpPr>
          <p:cNvPr id="355334" name="Rectangle 9"/>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indent="0">
              <a:spcBef>
                <a:spcPts val="0"/>
              </a:spcBef>
              <a:buNone/>
              <a:defRPr/>
            </a:pPr>
            <a:r>
              <a:rPr lang="fr-FR" sz="1200" dirty="0" smtClean="0">
                <a:hlinkClick r:id="rId3"/>
              </a:rPr>
              <a:t>http://www.wiki.apache.org/ws/StackComparison</a:t>
            </a:r>
            <a:endParaRPr lang="fr-FR" sz="1200" dirty="0" smtClean="0"/>
          </a:p>
          <a:p>
            <a:pPr marL="0" indent="0">
              <a:spcBef>
                <a:spcPts val="0"/>
              </a:spcBef>
              <a:buNone/>
              <a:defRPr/>
            </a:pPr>
            <a:r>
              <a:rPr lang="fr-FR" sz="1200" dirty="0" smtClean="0">
                <a:hlinkClick r:id="rId4"/>
              </a:rPr>
              <a:t>http://xfire.codehaus.org/Stack+Comparison</a:t>
            </a:r>
            <a:endParaRPr lang="fr-FR" sz="1200" dirty="0" smtClean="0"/>
          </a:p>
          <a:p>
            <a:pPr marL="0" indent="0">
              <a:spcBef>
                <a:spcPts val="0"/>
              </a:spcBef>
              <a:buNone/>
              <a:defRPr/>
            </a:pPr>
            <a:r>
              <a:rPr lang="fr-FR" sz="1200" u="sng" dirty="0" smtClean="0">
                <a:hlinkClick r:id="rId5"/>
              </a:rPr>
              <a:t>http://wiki.jboss.org/wiki/Wiki.jsp?page=JBossWSStackComparison</a:t>
            </a:r>
            <a:endParaRPr lang="fr-FR" sz="1200" dirty="0" smtClean="0"/>
          </a:p>
          <a:p>
            <a:endParaRPr lang="fr-FR" dirty="0"/>
          </a:p>
        </p:txBody>
      </p:sp>
      <p:sp>
        <p:nvSpPr>
          <p:cNvPr id="4" name="Espace réservé de la date 3"/>
          <p:cNvSpPr>
            <a:spLocks noGrp="1"/>
          </p:cNvSpPr>
          <p:nvPr>
            <p:ph type="dt" idx="10"/>
          </p:nvPr>
        </p:nvSpPr>
        <p:spPr/>
        <p:txBody>
          <a:bodyPr/>
          <a:lstStyle/>
          <a:p>
            <a:pPr>
              <a:defRPr/>
            </a:pPr>
            <a:fld id="{1910A439-1BF0-46AF-AC0F-D887A2FB0E6A}" type="datetime8">
              <a:rPr lang="en-US" smtClean="0"/>
              <a:pPr>
                <a:defRPr/>
              </a:pPr>
              <a:t>5/25/2007 5:37 PM</a:t>
            </a:fld>
            <a:endParaRPr lang="en-US" dirty="0"/>
          </a:p>
        </p:txBody>
      </p:sp>
      <p:sp>
        <p:nvSpPr>
          <p:cNvPr id="5" name="Espace réservé du pied de page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Espace réservé du numéro de diapositive 5"/>
          <p:cNvSpPr>
            <a:spLocks noGrp="1"/>
          </p:cNvSpPr>
          <p:nvPr>
            <p:ph type="sldNum" sz="quarter" idx="12"/>
          </p:nvPr>
        </p:nvSpPr>
        <p:spPr/>
        <p:txBody>
          <a:bodyPr/>
          <a:lstStyle/>
          <a:p>
            <a:pPr>
              <a:defRPr/>
            </a:pPr>
            <a:fld id="{013F2669-51CC-43C1-B1A7-007D752C12BE}" type="slidenum">
              <a:rPr lang="en-US" smtClean="0"/>
              <a:pPr>
                <a:defRPr/>
              </a:pPr>
              <a:t>30</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Date Placeholder 3"/>
          <p:cNvSpPr>
            <a:spLocks noGrp="1"/>
          </p:cNvSpPr>
          <p:nvPr>
            <p:ph type="dt" idx="10"/>
          </p:nvPr>
        </p:nvSpPr>
        <p:spPr/>
        <p:txBody>
          <a:bodyPr/>
          <a:lstStyle/>
          <a:p>
            <a:pPr>
              <a:defRPr/>
            </a:pPr>
            <a:fld id="{1910A439-1BF0-46AF-AC0F-D887A2FB0E6A}" type="datetime8">
              <a:rPr lang="en-US" smtClean="0"/>
              <a:pPr>
                <a:defRPr/>
              </a:pPr>
              <a:t>5/25/2007 5:37 PM</a:t>
            </a:fld>
            <a:endParaRPr lang="en-US" dirty="0"/>
          </a:p>
        </p:txBody>
      </p:sp>
      <p:sp>
        <p:nvSpPr>
          <p:cNvPr id="5" name="Footer Placeholder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013F2669-51CC-43C1-B1A7-007D752C12BE}" type="slidenum">
              <a:rPr lang="en-US" smtClean="0"/>
              <a:pPr>
                <a:defRPr/>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C’est un</a:t>
            </a:r>
            <a:r>
              <a:rPr lang="fr-FR" baseline="0" dirty="0" smtClean="0"/>
              <a:t> WSDL de type </a:t>
            </a:r>
            <a:r>
              <a:rPr lang="fr-FR" baseline="0" dirty="0" err="1" smtClean="0"/>
              <a:t>Literal</a:t>
            </a:r>
            <a:endParaRPr lang="fr-FR" dirty="0"/>
          </a:p>
        </p:txBody>
      </p:sp>
      <p:sp>
        <p:nvSpPr>
          <p:cNvPr id="4" name="Date Placeholder 3"/>
          <p:cNvSpPr>
            <a:spLocks noGrp="1"/>
          </p:cNvSpPr>
          <p:nvPr>
            <p:ph type="dt" idx="10"/>
          </p:nvPr>
        </p:nvSpPr>
        <p:spPr/>
        <p:txBody>
          <a:bodyPr/>
          <a:lstStyle/>
          <a:p>
            <a:pPr>
              <a:defRPr/>
            </a:pPr>
            <a:fld id="{1910A439-1BF0-46AF-AC0F-D887A2FB0E6A}" type="datetime8">
              <a:rPr lang="en-US" smtClean="0"/>
              <a:pPr>
                <a:defRPr/>
              </a:pPr>
              <a:t>5/25/2007 5:37 PM</a:t>
            </a:fld>
            <a:endParaRPr lang="en-US" dirty="0"/>
          </a:p>
        </p:txBody>
      </p:sp>
      <p:sp>
        <p:nvSpPr>
          <p:cNvPr id="5" name="Footer Placeholder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013F2669-51CC-43C1-B1A7-007D752C12BE}" type="slidenum">
              <a:rPr lang="en-US" smtClean="0"/>
              <a:pPr>
                <a:defRPr/>
              </a:pPr>
              <a:t>5</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buNone/>
            </a:pPr>
            <a:r>
              <a:rPr lang="fr-FR" sz="1200" dirty="0" smtClean="0"/>
              <a:t>	</a:t>
            </a:r>
            <a:r>
              <a:rPr lang="fr-FR" sz="1200" b="1" dirty="0" smtClean="0"/>
              <a:t>Organisme fondé en 2002 par Microsoft, IBM, BEA et Intel </a:t>
            </a:r>
            <a:r>
              <a:rPr lang="fr-FR" sz="1200" dirty="0" smtClean="0"/>
              <a:t>dans le but d'aboutir à des </a:t>
            </a:r>
            <a:r>
              <a:rPr lang="fr-FR" sz="1200" b="1" dirty="0" smtClean="0"/>
              <a:t>spécifications communes à toutes les implémentations </a:t>
            </a:r>
            <a:r>
              <a:rPr lang="fr-FR" sz="1200" b="1" dirty="0" err="1" smtClean="0"/>
              <a:t>WebServices</a:t>
            </a:r>
            <a:r>
              <a:rPr lang="fr-FR" sz="1200" dirty="0" smtClean="0"/>
              <a:t>. </a:t>
            </a:r>
          </a:p>
          <a:p>
            <a:pPr algn="just">
              <a:buNone/>
            </a:pPr>
            <a:endParaRPr lang="fr-FR" sz="1200" dirty="0" smtClean="0"/>
          </a:p>
          <a:p>
            <a:pPr algn="just">
              <a:buNone/>
            </a:pPr>
            <a:r>
              <a:rPr lang="fr-FR" sz="1200" dirty="0" smtClean="0"/>
              <a:t>	Il compte </a:t>
            </a:r>
            <a:r>
              <a:rPr lang="fr-FR" sz="1200" b="1" dirty="0" smtClean="0"/>
              <a:t>aujourd'hui plus de 130 membres </a:t>
            </a:r>
            <a:r>
              <a:rPr lang="fr-FR" sz="1200" dirty="0" smtClean="0"/>
              <a:t>et est, de fait, reconnu comme étant l'organisme qui régit et décide des normes </a:t>
            </a:r>
            <a:r>
              <a:rPr lang="fr-FR" sz="1200" dirty="0" err="1" smtClean="0"/>
              <a:t>WebServices</a:t>
            </a:r>
            <a:r>
              <a:rPr lang="fr-FR" sz="1200" dirty="0" smtClean="0"/>
              <a:t>. </a:t>
            </a:r>
          </a:p>
          <a:p>
            <a:pPr algn="just">
              <a:buNone/>
            </a:pPr>
            <a:endParaRPr lang="fr-FR" sz="1200" dirty="0" smtClean="0"/>
          </a:p>
          <a:p>
            <a:pPr algn="just">
              <a:buNone/>
            </a:pPr>
            <a:r>
              <a:rPr lang="fr-FR" sz="1200" dirty="0" smtClean="0"/>
              <a:t>	Son but premier est </a:t>
            </a:r>
            <a:r>
              <a:rPr lang="fr-FR" sz="1200" b="1" dirty="0" smtClean="0"/>
              <a:t>d'assurer l'interopérabilité des implémentations </a:t>
            </a:r>
            <a:r>
              <a:rPr lang="fr-FR" sz="1200" b="1" dirty="0" err="1" smtClean="0"/>
              <a:t>WebServices</a:t>
            </a:r>
            <a:r>
              <a:rPr lang="fr-FR" sz="1200" dirty="0" smtClean="0"/>
              <a:t>. Pour ce faire, il </a:t>
            </a:r>
            <a:r>
              <a:rPr lang="fr-FR" sz="1200" b="1" dirty="0" smtClean="0"/>
              <a:t>définit plusieurs profils </a:t>
            </a:r>
            <a:r>
              <a:rPr lang="fr-FR" sz="1200" dirty="0" smtClean="0"/>
              <a:t>que chaque implémentation doit suivre pour pouvoir être compatible avec une autre implémentation respectant le même profil. </a:t>
            </a:r>
          </a:p>
          <a:p>
            <a:pPr algn="just">
              <a:buNone/>
            </a:pPr>
            <a:endParaRPr lang="fr-FR" sz="1200" dirty="0" smtClean="0"/>
          </a:p>
          <a:p>
            <a:pPr algn="just">
              <a:buNone/>
            </a:pPr>
            <a:r>
              <a:rPr lang="fr-FR" sz="1200" dirty="0" smtClean="0"/>
              <a:t>	Ces profils correspondent en fait à un </a:t>
            </a:r>
            <a:r>
              <a:rPr lang="fr-FR" sz="1200" b="1" dirty="0" smtClean="0"/>
              <a:t>ensemble de spécifications à utiliser</a:t>
            </a:r>
            <a:r>
              <a:rPr lang="fr-FR" sz="1200" dirty="0" smtClean="0"/>
              <a:t>, et indiquent la manière d'interpréter ces spécifications.</a:t>
            </a:r>
          </a:p>
          <a:p>
            <a:endParaRPr lang="fr-FR" dirty="0"/>
          </a:p>
        </p:txBody>
      </p:sp>
      <p:sp>
        <p:nvSpPr>
          <p:cNvPr id="4" name="Date Placeholder 3"/>
          <p:cNvSpPr>
            <a:spLocks noGrp="1"/>
          </p:cNvSpPr>
          <p:nvPr>
            <p:ph type="dt" idx="10"/>
          </p:nvPr>
        </p:nvSpPr>
        <p:spPr/>
        <p:txBody>
          <a:bodyPr/>
          <a:lstStyle/>
          <a:p>
            <a:pPr>
              <a:defRPr/>
            </a:pPr>
            <a:fld id="{1910A439-1BF0-46AF-AC0F-D887A2FB0E6A}" type="datetime8">
              <a:rPr lang="en-US" smtClean="0"/>
              <a:pPr>
                <a:defRPr/>
              </a:pPr>
              <a:t>5/25/2007 5:37 PM</a:t>
            </a:fld>
            <a:endParaRPr lang="en-US" dirty="0"/>
          </a:p>
        </p:txBody>
      </p:sp>
      <p:sp>
        <p:nvSpPr>
          <p:cNvPr id="5" name="Footer Placeholder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013F2669-51CC-43C1-B1A7-007D752C12BE}" type="slidenum">
              <a:rPr lang="en-US" smtClean="0"/>
              <a:pPr>
                <a:defRPr/>
              </a:pPr>
              <a:t>32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http://www.ws-i.org/deliverables/workinggroup.aspx?wg=basicprofile</a:t>
            </a:r>
          </a:p>
          <a:p>
            <a:endParaRPr lang="fr-FR" u="sng" dirty="0" smtClean="0"/>
          </a:p>
          <a:p>
            <a:r>
              <a:rPr lang="fr-FR" b="1" u="sng" dirty="0" smtClean="0"/>
              <a:t>Basic Profile  :</a:t>
            </a:r>
          </a:p>
          <a:p>
            <a:pPr>
              <a:buFontTx/>
              <a:buChar char="-"/>
            </a:pPr>
            <a:r>
              <a:rPr lang="en-US" dirty="0" smtClean="0"/>
              <a:t>The WS-I </a:t>
            </a:r>
            <a:r>
              <a:rPr lang="en-US" b="1" dirty="0" smtClean="0"/>
              <a:t>Basic Profile 1.0 </a:t>
            </a:r>
            <a:r>
              <a:rPr lang="en-US" dirty="0" smtClean="0"/>
              <a:t>provides interoperability guidance for a core set of non-proprietary Web services specifications, such as SOAP, WSDL and UDDI, along with interoperability-promoting clarifications and amendments to those specifications.</a:t>
            </a:r>
          </a:p>
          <a:p>
            <a:endParaRPr lang="fr-FR" dirty="0" smtClean="0"/>
          </a:p>
          <a:p>
            <a:r>
              <a:rPr lang="en-US" dirty="0" smtClean="0"/>
              <a:t>- The </a:t>
            </a:r>
            <a:r>
              <a:rPr lang="en-US" b="1" dirty="0" smtClean="0"/>
              <a:t>Basic Profile 1.1 </a:t>
            </a:r>
            <a:r>
              <a:rPr lang="en-US" dirty="0" smtClean="0"/>
              <a:t>Second Edition incorporates all to-date </a:t>
            </a:r>
            <a:r>
              <a:rPr lang="en-US" b="1" dirty="0" smtClean="0"/>
              <a:t>errata</a:t>
            </a:r>
            <a:r>
              <a:rPr lang="en-US" dirty="0" smtClean="0"/>
              <a:t>. This profile provides </a:t>
            </a:r>
            <a:r>
              <a:rPr lang="en-US" dirty="0" err="1" smtClean="0"/>
              <a:t>interoperabilty</a:t>
            </a:r>
            <a:r>
              <a:rPr lang="en-US" dirty="0" smtClean="0"/>
              <a:t> guidance for basic SOAP messaging for Web services.</a:t>
            </a:r>
          </a:p>
          <a:p>
            <a:pPr>
              <a:buFontTx/>
              <a:buNone/>
            </a:pPr>
            <a:endParaRPr lang="fr-FR" b="1" u="sng" dirty="0" smtClean="0"/>
          </a:p>
          <a:p>
            <a:r>
              <a:rPr lang="en-US" b="1" dirty="0" smtClean="0"/>
              <a:t>- Basic Profile 1.2 </a:t>
            </a:r>
            <a:r>
              <a:rPr lang="en-US" dirty="0" smtClean="0"/>
              <a:t>builds on Basic Profile 1.1 by incorporating Basic Profile 1.1 </a:t>
            </a:r>
            <a:r>
              <a:rPr lang="en-US" b="1" dirty="0" smtClean="0"/>
              <a:t>errata</a:t>
            </a:r>
            <a:r>
              <a:rPr lang="en-US" dirty="0" smtClean="0"/>
              <a:t>, requirements from </a:t>
            </a:r>
            <a:r>
              <a:rPr lang="en-US" b="1" dirty="0" smtClean="0"/>
              <a:t>Simple SOAP Binding Profile 1.0</a:t>
            </a:r>
            <a:r>
              <a:rPr lang="en-US" dirty="0" smtClean="0"/>
              <a:t>, and adding support for </a:t>
            </a:r>
            <a:r>
              <a:rPr lang="en-US" b="1" dirty="0" smtClean="0"/>
              <a:t>WS-Addressing and MTOM</a:t>
            </a:r>
            <a:r>
              <a:rPr lang="en-US" dirty="0" smtClean="0"/>
              <a:t>.</a:t>
            </a:r>
          </a:p>
          <a:p>
            <a:endParaRPr lang="fr-FR" dirty="0" smtClean="0"/>
          </a:p>
          <a:p>
            <a:endParaRPr lang="fr-FR" dirty="0" smtClean="0"/>
          </a:p>
          <a:p>
            <a:r>
              <a:rPr lang="fr-FR" b="1" u="sng" dirty="0" err="1" smtClean="0"/>
              <a:t>Attachments</a:t>
            </a:r>
            <a:r>
              <a:rPr lang="fr-FR" b="1" u="sng" dirty="0" smtClean="0"/>
              <a:t> Profile :</a:t>
            </a:r>
            <a:endParaRPr lang="fr-FR" u="sng" dirty="0" smtClean="0"/>
          </a:p>
          <a:p>
            <a:r>
              <a:rPr lang="en-US" dirty="0" smtClean="0"/>
              <a:t>The Attachment Profile 1.0 complements the Basic Profile 1.1 to add support for interoperable SOAP Messages with attachments-based Web services. This second edition includes all errata identified to date. Note that errata still needs to be applied to the Japanese translation. The 2nd edition has not yet been translated into Japanese.</a:t>
            </a:r>
            <a:endParaRPr lang="fr-FR" dirty="0" smtClean="0"/>
          </a:p>
          <a:p>
            <a:endParaRPr lang="fr-FR" dirty="0" smtClean="0"/>
          </a:p>
          <a:p>
            <a:endParaRPr lang="fr-FR" dirty="0" smtClean="0"/>
          </a:p>
          <a:p>
            <a:r>
              <a:rPr lang="en-US" b="1" u="sng" dirty="0" smtClean="0"/>
              <a:t>Simple Soap Binding Profile </a:t>
            </a:r>
            <a:r>
              <a:rPr lang="en-US" dirty="0" smtClean="0"/>
              <a:t>(official abbreviation is SSBP) is a specification from the </a:t>
            </a:r>
            <a:r>
              <a:rPr lang="en-US" dirty="0" smtClean="0">
                <a:hlinkClick r:id="rId3" tooltip="Web Services Interoperability"/>
              </a:rPr>
              <a:t>Web Services Interoperability</a:t>
            </a:r>
            <a:r>
              <a:rPr lang="en-US" dirty="0" smtClean="0"/>
              <a:t> industry consortium. It is </a:t>
            </a:r>
            <a:r>
              <a:rPr lang="en-US" dirty="0" err="1" smtClean="0"/>
              <a:t>intented</a:t>
            </a:r>
            <a:r>
              <a:rPr lang="en-US" dirty="0" smtClean="0"/>
              <a:t> as a support profile for the </a:t>
            </a:r>
            <a:r>
              <a:rPr lang="en-US" dirty="0" smtClean="0">
                <a:hlinkClick r:id="rId4" tooltip="WS-I Basic Profile"/>
              </a:rPr>
              <a:t>WS-I Basic Profile</a:t>
            </a:r>
            <a:r>
              <a:rPr lang="en-US" dirty="0" smtClean="0"/>
              <a:t>.</a:t>
            </a:r>
          </a:p>
          <a:p>
            <a:r>
              <a:rPr lang="en-US" dirty="0" smtClean="0"/>
              <a:t>This profile defined the way WSDL (</a:t>
            </a:r>
            <a:r>
              <a:rPr lang="en-US" dirty="0" smtClean="0">
                <a:hlinkClick r:id="rId5" tooltip="Web Services Description Language"/>
              </a:rPr>
              <a:t>Web Services Description Language</a:t>
            </a:r>
            <a:r>
              <a:rPr lang="en-US" dirty="0" smtClean="0"/>
              <a:t>) are to bind operations to a specific transport protocol </a:t>
            </a:r>
            <a:r>
              <a:rPr lang="en-US" dirty="0" smtClean="0">
                <a:hlinkClick r:id="rId6" tooltip="Soap"/>
              </a:rPr>
              <a:t>Soap</a:t>
            </a:r>
            <a:r>
              <a:rPr lang="en-US" dirty="0" smtClean="0"/>
              <a:t>.</a:t>
            </a:r>
          </a:p>
          <a:p>
            <a:r>
              <a:rPr lang="en-US" dirty="0" smtClean="0"/>
              <a:t>It has been created along with the Basic Profile 1.1. The content of this profile was integrated in the Basic Profile 1.0 but was outsourced in order for the WS-I to be able to reference it in other documents than the Basic Profile. Thus the Basic Profile 1.0 is roughly equivalent to the Basic Profile 1.1 with the Simple Soap Binding Profile 1.0.</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http://en.wikipedia.org/wiki/Simple_Soap_Binding_Profile</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Simple SOAP Binding Profile consists of those Basic Profile 1.0 requirements related to the serialization of the envelope and its representation in the message, incorporating any errata to date.</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r>
              <a:rPr lang="fr-FR" b="1" u="sng" dirty="0" smtClean="0"/>
              <a:t>Basic Security Profile</a:t>
            </a:r>
            <a:r>
              <a:rPr lang="fr-FR" u="sng" dirty="0" smtClean="0"/>
              <a:t> :</a:t>
            </a:r>
            <a:endParaRPr lang="en-US" u="sng" dirty="0" smtClean="0"/>
          </a:p>
          <a:p>
            <a:r>
              <a:rPr lang="en-US" dirty="0" smtClean="0"/>
              <a:t>The Basic Security Profile 1.0 provides guidance on the use of WS-Security and the REL, Kerberos, SAML, </a:t>
            </a:r>
            <a:r>
              <a:rPr lang="en-US" dirty="0" err="1" smtClean="0"/>
              <a:t>UserName</a:t>
            </a:r>
            <a:r>
              <a:rPr lang="en-US" dirty="0" smtClean="0"/>
              <a:t> and X.509 security token formats.</a:t>
            </a:r>
          </a:p>
          <a:p>
            <a:endParaRPr lang="fr-FR" dirty="0"/>
          </a:p>
        </p:txBody>
      </p:sp>
      <p:sp>
        <p:nvSpPr>
          <p:cNvPr id="4" name="Slide Number Placeholder 3"/>
          <p:cNvSpPr>
            <a:spLocks noGrp="1"/>
          </p:cNvSpPr>
          <p:nvPr>
            <p:ph type="sldNum" sz="quarter" idx="10"/>
          </p:nvPr>
        </p:nvSpPr>
        <p:spPr/>
        <p:txBody>
          <a:bodyPr/>
          <a:lstStyle/>
          <a:p>
            <a:fld id="{BDD16F6C-D830-4EE6-8F44-BB80B44B860E}" type="slidenum">
              <a:rPr lang="fr-FR" smtClean="0"/>
              <a:pPr/>
              <a:t>33</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buNone/>
            </a:pPr>
            <a:r>
              <a:rPr lang="fr-FR" sz="1200" dirty="0" smtClean="0"/>
              <a:t>Ce profil se compose de </a:t>
            </a:r>
            <a:r>
              <a:rPr lang="fr-FR" sz="1200" b="1" dirty="0" smtClean="0"/>
              <a:t>4 modules obligatoires</a:t>
            </a:r>
            <a:r>
              <a:rPr lang="fr-FR" sz="1200" dirty="0" smtClean="0"/>
              <a:t>, et d'un </a:t>
            </a:r>
            <a:r>
              <a:rPr lang="fr-FR" sz="1200" b="1" dirty="0" smtClean="0"/>
              <a:t>module optionnel </a:t>
            </a:r>
            <a:r>
              <a:rPr lang="fr-FR" sz="1200" dirty="0" smtClean="0"/>
              <a:t>:</a:t>
            </a:r>
          </a:p>
          <a:p>
            <a:pPr algn="just">
              <a:buNone/>
            </a:pPr>
            <a:endParaRPr lang="fr-FR" sz="1200" dirty="0" smtClean="0"/>
          </a:p>
          <a:p>
            <a:pPr algn="just"/>
            <a:r>
              <a:rPr lang="fr-FR" sz="1200" b="1" dirty="0" smtClean="0"/>
              <a:t>Transport: </a:t>
            </a:r>
            <a:r>
              <a:rPr lang="fr-FR" sz="1200" dirty="0" smtClean="0"/>
              <a:t>il s'agit du protocole de transport HTTP qui est utilisé pour les communications entre les composants </a:t>
            </a:r>
            <a:r>
              <a:rPr lang="fr-FR" sz="1200" dirty="0" err="1" smtClean="0"/>
              <a:t>WebServices</a:t>
            </a:r>
            <a:r>
              <a:rPr lang="fr-FR" sz="1200" dirty="0" smtClean="0"/>
              <a:t>. </a:t>
            </a:r>
          </a:p>
          <a:p>
            <a:pPr algn="just">
              <a:buNone/>
            </a:pPr>
            <a:endParaRPr lang="fr-FR" sz="1200" dirty="0" smtClean="0"/>
          </a:p>
          <a:p>
            <a:pPr algn="just"/>
            <a:r>
              <a:rPr lang="fr-FR" sz="1200" b="1" dirty="0" smtClean="0"/>
              <a:t>Représentation: </a:t>
            </a:r>
            <a:r>
              <a:rPr lang="fr-FR" sz="1200" dirty="0" smtClean="0"/>
              <a:t>il s'agit du protocole  SOAP 1.1 qui permet de décrire les données qui sont envoyées dans les communications entre les composants </a:t>
            </a:r>
            <a:r>
              <a:rPr lang="fr-FR" sz="1200" dirty="0" err="1" smtClean="0"/>
              <a:t>WebServices</a:t>
            </a:r>
            <a:r>
              <a:rPr lang="fr-FR" sz="1200" dirty="0" smtClean="0"/>
              <a:t>. </a:t>
            </a:r>
          </a:p>
          <a:p>
            <a:pPr algn="just">
              <a:buNone/>
            </a:pPr>
            <a:endParaRPr lang="fr-FR" sz="1200" dirty="0" smtClean="0"/>
          </a:p>
          <a:p>
            <a:pPr algn="just"/>
            <a:r>
              <a:rPr lang="fr-FR" sz="1200" b="1" dirty="0" smtClean="0"/>
              <a:t>Description: </a:t>
            </a:r>
            <a:r>
              <a:rPr lang="fr-FR" sz="1200" dirty="0" smtClean="0"/>
              <a:t>il s'agit du langage de description WSDL v1.0 qui permet à un fournisseur de décrire les actions qu'il peut exécuter. </a:t>
            </a:r>
          </a:p>
          <a:p>
            <a:pPr algn="just">
              <a:buNone/>
            </a:pPr>
            <a:endParaRPr lang="fr-FR" sz="1200" dirty="0" smtClean="0"/>
          </a:p>
          <a:p>
            <a:pPr algn="just"/>
            <a:r>
              <a:rPr lang="fr-FR" sz="1200" b="1" dirty="0" smtClean="0"/>
              <a:t>Découverte: </a:t>
            </a:r>
            <a:r>
              <a:rPr lang="fr-FR" sz="1200" dirty="0" smtClean="0"/>
              <a:t>il s'agit du protocole UDDI v2 qui permet la découverte de fournisseurs.</a:t>
            </a:r>
          </a:p>
          <a:p>
            <a:pPr algn="just">
              <a:buNone/>
            </a:pPr>
            <a:endParaRPr lang="fr-FR" sz="1200" dirty="0" smtClean="0"/>
          </a:p>
          <a:p>
            <a:pPr algn="just"/>
            <a:r>
              <a:rPr lang="fr-FR" sz="1200" b="1" dirty="0" smtClean="0"/>
              <a:t>Sécurité (optionnel): </a:t>
            </a:r>
            <a:r>
              <a:rPr lang="fr-FR" sz="1200" dirty="0" smtClean="0"/>
              <a:t>il s'agit du protocole HTTPS qui permet d'assurer les sécurité dans les communications et les accès entre composants </a:t>
            </a:r>
            <a:r>
              <a:rPr lang="fr-FR" sz="1200" dirty="0" err="1" smtClean="0"/>
              <a:t>WebServices</a:t>
            </a:r>
            <a:r>
              <a:rPr lang="fr-FR" sz="1200" dirty="0" smtClean="0"/>
              <a:t>. </a:t>
            </a:r>
            <a:endParaRPr lang="fr-FR" dirty="0"/>
          </a:p>
        </p:txBody>
      </p:sp>
      <p:sp>
        <p:nvSpPr>
          <p:cNvPr id="4" name="Espace réservé de la date 3"/>
          <p:cNvSpPr>
            <a:spLocks noGrp="1"/>
          </p:cNvSpPr>
          <p:nvPr>
            <p:ph type="dt" idx="10"/>
          </p:nvPr>
        </p:nvSpPr>
        <p:spPr/>
        <p:txBody>
          <a:bodyPr/>
          <a:lstStyle/>
          <a:p>
            <a:pPr>
              <a:defRPr/>
            </a:pPr>
            <a:fld id="{1910A439-1BF0-46AF-AC0F-D887A2FB0E6A}" type="datetime8">
              <a:rPr lang="en-US" smtClean="0"/>
              <a:pPr>
                <a:defRPr/>
              </a:pPr>
              <a:t>5/25/2007 5:37 PM</a:t>
            </a:fld>
            <a:endParaRPr lang="en-US" dirty="0"/>
          </a:p>
        </p:txBody>
      </p:sp>
      <p:sp>
        <p:nvSpPr>
          <p:cNvPr id="5" name="Espace réservé du pied de page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Espace réservé du numéro de diapositive 5"/>
          <p:cNvSpPr>
            <a:spLocks noGrp="1"/>
          </p:cNvSpPr>
          <p:nvPr>
            <p:ph type="sldNum" sz="quarter" idx="12"/>
          </p:nvPr>
        </p:nvSpPr>
        <p:spPr/>
        <p:txBody>
          <a:bodyPr/>
          <a:lstStyle/>
          <a:p>
            <a:pPr>
              <a:defRPr/>
            </a:pPr>
            <a:fld id="{013F2669-51CC-43C1-B1A7-007D752C12BE}" type="slidenum">
              <a:rPr lang="en-US" smtClean="0"/>
              <a:pPr>
                <a:defRPr/>
              </a:pPr>
              <a:t>34</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a date 3"/>
          <p:cNvSpPr>
            <a:spLocks noGrp="1"/>
          </p:cNvSpPr>
          <p:nvPr>
            <p:ph type="dt" idx="10"/>
          </p:nvPr>
        </p:nvSpPr>
        <p:spPr/>
        <p:txBody>
          <a:bodyPr/>
          <a:lstStyle/>
          <a:p>
            <a:pPr>
              <a:defRPr/>
            </a:pPr>
            <a:fld id="{1910A439-1BF0-46AF-AC0F-D887A2FB0E6A}" type="datetime8">
              <a:rPr lang="en-US" smtClean="0"/>
              <a:pPr>
                <a:defRPr/>
              </a:pPr>
              <a:t>5/25/2007 5:37 PM</a:t>
            </a:fld>
            <a:endParaRPr lang="en-US" dirty="0"/>
          </a:p>
        </p:txBody>
      </p:sp>
      <p:sp>
        <p:nvSpPr>
          <p:cNvPr id="5" name="Espace réservé du pied de page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Espace réservé du numéro de diapositive 5"/>
          <p:cNvSpPr>
            <a:spLocks noGrp="1"/>
          </p:cNvSpPr>
          <p:nvPr>
            <p:ph type="sldNum" sz="quarter" idx="12"/>
          </p:nvPr>
        </p:nvSpPr>
        <p:spPr/>
        <p:txBody>
          <a:bodyPr/>
          <a:lstStyle/>
          <a:p>
            <a:pPr>
              <a:defRPr/>
            </a:pPr>
            <a:fld id="{013F2669-51CC-43C1-B1A7-007D752C12BE}" type="slidenum">
              <a:rPr lang="en-US" smtClean="0"/>
              <a:pPr>
                <a:defRPr/>
              </a:pPr>
              <a:t>35</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Date Placeholder 3"/>
          <p:cNvSpPr>
            <a:spLocks noGrp="1"/>
          </p:cNvSpPr>
          <p:nvPr>
            <p:ph type="dt" idx="10"/>
          </p:nvPr>
        </p:nvSpPr>
        <p:spPr/>
        <p:txBody>
          <a:bodyPr/>
          <a:lstStyle/>
          <a:p>
            <a:pPr>
              <a:defRPr/>
            </a:pPr>
            <a:fld id="{1910A439-1BF0-46AF-AC0F-D887A2FB0E6A}" type="datetime8">
              <a:rPr lang="en-US" smtClean="0"/>
              <a:pPr>
                <a:defRPr/>
              </a:pPr>
              <a:t>5/25/2007 5:37 PM</a:t>
            </a:fld>
            <a:endParaRPr lang="en-US" dirty="0"/>
          </a:p>
        </p:txBody>
      </p:sp>
      <p:sp>
        <p:nvSpPr>
          <p:cNvPr id="5" name="Footer Placeholder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013F2669-51CC-43C1-B1A7-007D752C12BE}" type="slidenum">
              <a:rPr lang="en-US" smtClean="0"/>
              <a:pPr>
                <a:defRPr/>
              </a:pPr>
              <a:t>36</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Date Placeholder 3"/>
          <p:cNvSpPr>
            <a:spLocks noGrp="1"/>
          </p:cNvSpPr>
          <p:nvPr>
            <p:ph type="dt" idx="10"/>
          </p:nvPr>
        </p:nvSpPr>
        <p:spPr/>
        <p:txBody>
          <a:bodyPr/>
          <a:lstStyle/>
          <a:p>
            <a:pPr>
              <a:defRPr/>
            </a:pPr>
            <a:fld id="{1910A439-1BF0-46AF-AC0F-D887A2FB0E6A}" type="datetime8">
              <a:rPr lang="en-US" smtClean="0"/>
              <a:pPr>
                <a:defRPr/>
              </a:pPr>
              <a:t>5/25/2007 5:37 PM</a:t>
            </a:fld>
            <a:endParaRPr lang="en-US" dirty="0"/>
          </a:p>
        </p:txBody>
      </p:sp>
      <p:sp>
        <p:nvSpPr>
          <p:cNvPr id="5" name="Footer Placeholder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013F2669-51CC-43C1-B1A7-007D752C12BE}" type="slidenum">
              <a:rPr lang="en-US" smtClean="0"/>
              <a:pPr>
                <a:defRPr/>
              </a:pPr>
              <a:t>37</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fld id="{842F1D14-C9AF-4752-AE28-2862C7694765}" type="datetime8">
              <a:rPr lang="en-US" sz="1200" b="0">
                <a:latin typeface="Times New Roman" pitchFamily="18" charset="0"/>
              </a:rPr>
              <a:pPr algn="r"/>
              <a:t>5/25/2007 5:37 PM</a:t>
            </a:fld>
            <a:endParaRPr lang="en-US" sz="1200" b="0">
              <a:latin typeface="Times New Roman" pitchFamily="18" charset="0"/>
            </a:endParaRPr>
          </a:p>
        </p:txBody>
      </p:sp>
      <p:sp>
        <p:nvSpPr>
          <p:cNvPr id="355331" name="Rectangle 6"/>
          <p:cNvSpPr txBox="1">
            <a:spLocks noGrp="1" noChangeArrowheads="1"/>
          </p:cNvSpPr>
          <p:nvPr/>
        </p:nvSpPr>
        <p:spPr bwMode="auto">
          <a:xfrm>
            <a:off x="0" y="8791575"/>
            <a:ext cx="5667375" cy="350838"/>
          </a:xfrm>
          <a:prstGeom prst="rect">
            <a:avLst/>
          </a:prstGeom>
          <a:noFill/>
          <a:ln w="9525">
            <a:noFill/>
            <a:miter lim="800000"/>
            <a:headEnd/>
            <a:tailEnd/>
          </a:ln>
        </p:spPr>
        <p:txBody>
          <a:bodyPr anchor="b"/>
          <a:lstStyle/>
          <a:p>
            <a:r>
              <a:rPr lang="en-US" sz="800" b="0">
                <a:latin typeface="Segoe"/>
              </a:rPr>
              <a:t>© 2005 Microsoft Corporation. All rights reserved.</a:t>
            </a:r>
          </a:p>
          <a:p>
            <a:pPr eaLnBrk="0" hangingPunct="0"/>
            <a:r>
              <a:rPr lang="en-US" sz="800" b="0">
                <a:latin typeface="Segoe"/>
              </a:rPr>
              <a:t>This presentation is for informational purposes only. Microsoft makes no warranties, express or implied, in this summary.</a:t>
            </a:r>
          </a:p>
        </p:txBody>
      </p:sp>
      <p:sp>
        <p:nvSpPr>
          <p:cNvPr id="355332" name="Rectangle 7"/>
          <p:cNvSpPr txBox="1">
            <a:spLocks noGrp="1" noChangeArrowheads="1"/>
          </p:cNvSpPr>
          <p:nvPr/>
        </p:nvSpPr>
        <p:spPr bwMode="auto">
          <a:xfrm>
            <a:off x="5583238" y="8685213"/>
            <a:ext cx="1273175" cy="457200"/>
          </a:xfrm>
          <a:prstGeom prst="rect">
            <a:avLst/>
          </a:prstGeom>
          <a:noFill/>
          <a:ln w="9525">
            <a:noFill/>
            <a:miter lim="800000"/>
            <a:headEnd/>
            <a:tailEnd/>
          </a:ln>
        </p:spPr>
        <p:txBody>
          <a:bodyPr anchor="b"/>
          <a:lstStyle/>
          <a:p>
            <a:pPr algn="r"/>
            <a:fld id="{70063913-CCBE-4C9F-8740-55F12C1E9757}" type="slidenum">
              <a:rPr lang="en-US" sz="1200" b="0">
                <a:latin typeface="Times New Roman" pitchFamily="18" charset="0"/>
              </a:rPr>
              <a:pPr algn="r"/>
              <a:t>38</a:t>
            </a:fld>
            <a:endParaRPr lang="en-US" sz="1200" b="0">
              <a:latin typeface="Times New Roman" pitchFamily="18" charset="0"/>
            </a:endParaRPr>
          </a:p>
        </p:txBody>
      </p:sp>
      <p:sp>
        <p:nvSpPr>
          <p:cNvPr id="355333" name="Rectangle 8"/>
          <p:cNvSpPr>
            <a:spLocks noGrp="1" noRot="1" noChangeAspect="1" noChangeArrowheads="1" noTextEdit="1"/>
          </p:cNvSpPr>
          <p:nvPr>
            <p:ph type="sldImg"/>
          </p:nvPr>
        </p:nvSpPr>
        <p:spPr>
          <a:ln/>
        </p:spPr>
      </p:sp>
      <p:sp>
        <p:nvSpPr>
          <p:cNvPr id="355334" name="Rectangle 9"/>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http://www.ws-i.org/Profiles/BasicProfile-1.0-2004-04-16.html</a:t>
            </a:r>
          </a:p>
          <a:p>
            <a:endParaRPr lang="fr-FR" dirty="0" smtClean="0"/>
          </a:p>
          <a:p>
            <a:r>
              <a:rPr lang="fr-FR" sz="1200" kern="1200" dirty="0" smtClean="0">
                <a:solidFill>
                  <a:schemeClr val="tx1"/>
                </a:solidFill>
                <a:latin typeface="Times New Roman" pitchFamily="18" charset="0"/>
                <a:ea typeface="+mn-ea"/>
                <a:cs typeface="+mn-cs"/>
              </a:rPr>
              <a:t>BP 1.1 =&gt; SOAP 1.1 Uniquement</a:t>
            </a:r>
          </a:p>
          <a:p>
            <a:r>
              <a:rPr lang="fr-FR" sz="1200" kern="1200" dirty="0" smtClean="0">
                <a:solidFill>
                  <a:schemeClr val="tx1"/>
                </a:solidFill>
                <a:latin typeface="Times New Roman" pitchFamily="18" charset="0"/>
                <a:ea typeface="+mn-ea"/>
                <a:cs typeface="+mn-cs"/>
              </a:rPr>
              <a:t>BP</a:t>
            </a:r>
            <a:r>
              <a:rPr lang="fr-FR" sz="1200" kern="1200" baseline="0" dirty="0" smtClean="0">
                <a:solidFill>
                  <a:schemeClr val="tx1"/>
                </a:solidFill>
                <a:latin typeface="Times New Roman" pitchFamily="18" charset="0"/>
                <a:ea typeface="+mn-ea"/>
                <a:cs typeface="+mn-cs"/>
              </a:rPr>
              <a:t> 1.2 ou 2.0 =&gt; SOAP 1.1 &amp; 1.2</a:t>
            </a:r>
            <a:endParaRPr lang="fr-FR" sz="1200" kern="1200" dirty="0" smtClean="0">
              <a:solidFill>
                <a:schemeClr val="tx1"/>
              </a:solidFill>
              <a:latin typeface="Times New Roman" pitchFamily="18" charset="0"/>
              <a:ea typeface="+mn-ea"/>
              <a:cs typeface="+mn-cs"/>
            </a:endParaRPr>
          </a:p>
          <a:p>
            <a:r>
              <a:rPr lang="fr-FR" sz="1200" u="sng" kern="1200" smtClean="0">
                <a:solidFill>
                  <a:schemeClr val="tx1"/>
                </a:solidFill>
                <a:latin typeface="Times New Roman" pitchFamily="18" charset="0"/>
                <a:ea typeface="+mn-ea"/>
                <a:cs typeface="+mn-cs"/>
                <a:hlinkClick r:id="rId3"/>
              </a:rPr>
              <a:t>http</a:t>
            </a:r>
            <a:r>
              <a:rPr lang="fr-FR" sz="1200" u="sng" kern="1200" dirty="0" smtClean="0">
                <a:solidFill>
                  <a:schemeClr val="tx1"/>
                </a:solidFill>
                <a:latin typeface="Times New Roman" pitchFamily="18" charset="0"/>
                <a:ea typeface="+mn-ea"/>
                <a:cs typeface="+mn-cs"/>
                <a:hlinkClick r:id="rId3"/>
              </a:rPr>
              <a:t>://www.ws-i.org/docs/charters/WSBasic_Profile_Charter2-1.pdf</a:t>
            </a:r>
            <a:endParaRPr lang="fr-FR" sz="1200" kern="1200" dirty="0" smtClean="0">
              <a:solidFill>
                <a:schemeClr val="tx1"/>
              </a:solidFill>
              <a:latin typeface="Times New Roman" pitchFamily="18" charset="0"/>
              <a:ea typeface="+mn-ea"/>
              <a:cs typeface="+mn-cs"/>
            </a:endParaRPr>
          </a:p>
          <a:p>
            <a:endParaRPr lang="fr-FR" dirty="0" smtClean="0"/>
          </a:p>
          <a:p>
            <a:endParaRPr lang="fr-FR" dirty="0"/>
          </a:p>
        </p:txBody>
      </p:sp>
      <p:sp>
        <p:nvSpPr>
          <p:cNvPr id="4" name="Espace réservé de la date 3"/>
          <p:cNvSpPr>
            <a:spLocks noGrp="1"/>
          </p:cNvSpPr>
          <p:nvPr>
            <p:ph type="dt" idx="10"/>
          </p:nvPr>
        </p:nvSpPr>
        <p:spPr/>
        <p:txBody>
          <a:bodyPr/>
          <a:lstStyle/>
          <a:p>
            <a:pPr>
              <a:defRPr/>
            </a:pPr>
            <a:fld id="{1910A439-1BF0-46AF-AC0F-D887A2FB0E6A}" type="datetime8">
              <a:rPr lang="en-US" smtClean="0"/>
              <a:pPr>
                <a:defRPr/>
              </a:pPr>
              <a:t>5/25/2007 5:37 PM</a:t>
            </a:fld>
            <a:endParaRPr lang="en-US" dirty="0"/>
          </a:p>
        </p:txBody>
      </p:sp>
      <p:sp>
        <p:nvSpPr>
          <p:cNvPr id="5" name="Espace réservé du pied de page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Espace réservé du numéro de diapositive 5"/>
          <p:cNvSpPr>
            <a:spLocks noGrp="1"/>
          </p:cNvSpPr>
          <p:nvPr>
            <p:ph type="sldNum" sz="quarter" idx="12"/>
          </p:nvPr>
        </p:nvSpPr>
        <p:spPr/>
        <p:txBody>
          <a:bodyPr/>
          <a:lstStyle/>
          <a:p>
            <a:pPr>
              <a:defRPr/>
            </a:pPr>
            <a:fld id="{013F2669-51CC-43C1-B1A7-007D752C12BE}" type="slidenum">
              <a:rPr lang="en-US" smtClean="0"/>
              <a:pPr>
                <a:defRPr/>
              </a:pPr>
              <a:t>39</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Date Placeholder 3"/>
          <p:cNvSpPr>
            <a:spLocks noGrp="1"/>
          </p:cNvSpPr>
          <p:nvPr>
            <p:ph type="dt" idx="10"/>
          </p:nvPr>
        </p:nvSpPr>
        <p:spPr/>
        <p:txBody>
          <a:bodyPr/>
          <a:lstStyle/>
          <a:p>
            <a:pPr>
              <a:defRPr/>
            </a:pPr>
            <a:fld id="{1910A439-1BF0-46AF-AC0F-D887A2FB0E6A}" type="datetime8">
              <a:rPr lang="en-US" smtClean="0"/>
              <a:pPr>
                <a:defRPr/>
              </a:pPr>
              <a:t>5/25/2007 5:37 PM</a:t>
            </a:fld>
            <a:endParaRPr lang="en-US" dirty="0"/>
          </a:p>
        </p:txBody>
      </p:sp>
      <p:sp>
        <p:nvSpPr>
          <p:cNvPr id="5" name="Footer Placeholder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013F2669-51CC-43C1-B1A7-007D752C12BE}" type="slidenum">
              <a:rPr lang="en-US" smtClean="0"/>
              <a:pPr>
                <a:defRPr/>
              </a:pPr>
              <a:t>40</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Date Placeholder 3"/>
          <p:cNvSpPr>
            <a:spLocks noGrp="1"/>
          </p:cNvSpPr>
          <p:nvPr>
            <p:ph type="dt" idx="10"/>
          </p:nvPr>
        </p:nvSpPr>
        <p:spPr/>
        <p:txBody>
          <a:bodyPr/>
          <a:lstStyle/>
          <a:p>
            <a:pPr>
              <a:defRPr/>
            </a:pPr>
            <a:fld id="{1910A439-1BF0-46AF-AC0F-D887A2FB0E6A}" type="datetime8">
              <a:rPr lang="en-US" smtClean="0"/>
              <a:pPr>
                <a:defRPr/>
              </a:pPr>
              <a:t>5/25/2007 5:37 PM</a:t>
            </a:fld>
            <a:endParaRPr lang="en-US" dirty="0"/>
          </a:p>
        </p:txBody>
      </p:sp>
      <p:sp>
        <p:nvSpPr>
          <p:cNvPr id="5" name="Footer Placeholder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013F2669-51CC-43C1-B1A7-007D752C12BE}" type="slidenum">
              <a:rPr lang="en-US" smtClean="0"/>
              <a:pPr>
                <a:defRPr/>
              </a:pPr>
              <a:t>41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SOAP</a:t>
            </a:r>
            <a:r>
              <a:rPr lang="fr-FR" baseline="0" dirty="0" smtClean="0"/>
              <a:t> est un format d’échange normalisé par le W3C.</a:t>
            </a:r>
          </a:p>
          <a:p>
            <a:r>
              <a:rPr lang="fr-FR" dirty="0" smtClean="0"/>
              <a:t>Les messages sont au format XML Schéma </a:t>
            </a:r>
            <a:r>
              <a:rPr lang="fr-FR" dirty="0" err="1" smtClean="0"/>
              <a:t>Definition</a:t>
            </a:r>
            <a:r>
              <a:rPr lang="fr-FR" baseline="0" dirty="0" smtClean="0"/>
              <a:t> </a:t>
            </a:r>
            <a:r>
              <a:rPr lang="fr-FR" dirty="0" smtClean="0"/>
              <a:t>/ XSD</a:t>
            </a:r>
          </a:p>
          <a:p>
            <a:r>
              <a:rPr lang="fr-FR" dirty="0" smtClean="0"/>
              <a:t>Le</a:t>
            </a:r>
            <a:r>
              <a:rPr lang="fr-FR" baseline="0" dirty="0" smtClean="0"/>
              <a:t> nom de l’opération est précisé</a:t>
            </a:r>
          </a:p>
          <a:p>
            <a:r>
              <a:rPr lang="fr-FR" baseline="0" dirty="0" smtClean="0"/>
              <a:t>Et le type des données échangées</a:t>
            </a:r>
          </a:p>
          <a:p>
            <a:r>
              <a:rPr lang="fr-FR" baseline="0" dirty="0" smtClean="0"/>
              <a:t>Le tout contenu dans une enveloppe SOAP</a:t>
            </a:r>
          </a:p>
          <a:p>
            <a:endParaRPr lang="fr-FR" dirty="0" smtClean="0"/>
          </a:p>
          <a:p>
            <a:endParaRPr lang="fr-FR" dirty="0"/>
          </a:p>
        </p:txBody>
      </p:sp>
      <p:sp>
        <p:nvSpPr>
          <p:cNvPr id="4" name="Espace réservé de la date 3"/>
          <p:cNvSpPr>
            <a:spLocks noGrp="1"/>
          </p:cNvSpPr>
          <p:nvPr>
            <p:ph type="dt" idx="10"/>
          </p:nvPr>
        </p:nvSpPr>
        <p:spPr/>
        <p:txBody>
          <a:bodyPr/>
          <a:lstStyle/>
          <a:p>
            <a:pPr>
              <a:defRPr/>
            </a:pPr>
            <a:fld id="{1910A439-1BF0-46AF-AC0F-D887A2FB0E6A}" type="datetime8">
              <a:rPr lang="en-US" smtClean="0"/>
              <a:pPr>
                <a:defRPr/>
              </a:pPr>
              <a:t>5/25/2007 5:37 PM</a:t>
            </a:fld>
            <a:endParaRPr lang="en-US" dirty="0"/>
          </a:p>
        </p:txBody>
      </p:sp>
      <p:sp>
        <p:nvSpPr>
          <p:cNvPr id="5" name="Espace réservé du pied de page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Espace réservé du numéro de diapositive 5"/>
          <p:cNvSpPr>
            <a:spLocks noGrp="1"/>
          </p:cNvSpPr>
          <p:nvPr>
            <p:ph type="sldNum" sz="quarter" idx="12"/>
          </p:nvPr>
        </p:nvSpPr>
        <p:spPr/>
        <p:txBody>
          <a:bodyPr/>
          <a:lstStyle/>
          <a:p>
            <a:pPr>
              <a:defRPr/>
            </a:pPr>
            <a:fld id="{013F2669-51CC-43C1-B1A7-007D752C12BE}" type="slidenum">
              <a:rPr lang="en-US" smtClean="0"/>
              <a:pPr>
                <a:defRPr/>
              </a:pPr>
              <a:t>6</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dirty="0" smtClean="0">
                <a:solidFill>
                  <a:schemeClr val="tx1"/>
                </a:solidFill>
                <a:latin typeface="Times New Roman" pitchFamily="18" charset="0"/>
                <a:ea typeface="+mn-ea"/>
                <a:cs typeface="+mn-cs"/>
              </a:rPr>
              <a:t> </a:t>
            </a:r>
            <a:endParaRPr lang="fr-FR" sz="1200" kern="1200" dirty="0" smtClean="0">
              <a:solidFill>
                <a:schemeClr val="tx1"/>
              </a:solidFill>
              <a:latin typeface="Times New Roman" pitchFamily="18" charset="0"/>
              <a:ea typeface="+mn-ea"/>
              <a:cs typeface="+mn-cs"/>
            </a:endParaRPr>
          </a:p>
          <a:p>
            <a:pPr lvl="0"/>
            <a:r>
              <a:rPr lang="fr-FR" sz="1200" b="1" kern="1200" dirty="0" smtClean="0">
                <a:solidFill>
                  <a:schemeClr val="tx1"/>
                </a:solidFill>
                <a:latin typeface="Times New Roman" pitchFamily="18" charset="0"/>
                <a:ea typeface="+mn-ea"/>
                <a:cs typeface="+mn-cs"/>
              </a:rPr>
              <a:t>Des types primitifs : </a:t>
            </a:r>
            <a:r>
              <a:rPr lang="fr-FR" sz="1200" kern="1200" dirty="0" err="1" smtClean="0">
                <a:solidFill>
                  <a:schemeClr val="tx1"/>
                </a:solidFill>
                <a:latin typeface="Times New Roman" pitchFamily="18" charset="0"/>
                <a:ea typeface="+mn-ea"/>
                <a:cs typeface="+mn-cs"/>
              </a:rPr>
              <a:t>boolean</a:t>
            </a:r>
            <a:r>
              <a:rPr lang="fr-FR" sz="1200" kern="1200" dirty="0" smtClean="0">
                <a:solidFill>
                  <a:schemeClr val="tx1"/>
                </a:solidFill>
                <a:latin typeface="Times New Roman" pitchFamily="18" charset="0"/>
                <a:ea typeface="+mn-ea"/>
                <a:cs typeface="+mn-cs"/>
              </a:rPr>
              <a:t>, </a:t>
            </a:r>
            <a:r>
              <a:rPr lang="fr-FR" sz="1200" kern="1200" dirty="0" err="1" smtClean="0">
                <a:solidFill>
                  <a:schemeClr val="tx1"/>
                </a:solidFill>
                <a:latin typeface="Times New Roman" pitchFamily="18" charset="0"/>
                <a:ea typeface="+mn-ea"/>
                <a:cs typeface="+mn-cs"/>
              </a:rPr>
              <a:t>byte</a:t>
            </a:r>
            <a:r>
              <a:rPr lang="fr-FR" sz="1200" kern="1200" dirty="0" smtClean="0">
                <a:solidFill>
                  <a:schemeClr val="tx1"/>
                </a:solidFill>
                <a:latin typeface="Times New Roman" pitchFamily="18" charset="0"/>
                <a:ea typeface="+mn-ea"/>
                <a:cs typeface="+mn-cs"/>
              </a:rPr>
              <a:t>, double, </a:t>
            </a:r>
            <a:r>
              <a:rPr lang="fr-FR" sz="1200" kern="1200" dirty="0" err="1" smtClean="0">
                <a:solidFill>
                  <a:schemeClr val="tx1"/>
                </a:solidFill>
                <a:latin typeface="Times New Roman" pitchFamily="18" charset="0"/>
                <a:ea typeface="+mn-ea"/>
                <a:cs typeface="+mn-cs"/>
              </a:rPr>
              <a:t>float</a:t>
            </a:r>
            <a:r>
              <a:rPr lang="fr-FR" sz="1200" kern="1200" dirty="0" smtClean="0">
                <a:solidFill>
                  <a:schemeClr val="tx1"/>
                </a:solidFill>
                <a:latin typeface="Times New Roman" pitchFamily="18" charset="0"/>
                <a:ea typeface="+mn-ea"/>
                <a:cs typeface="+mn-cs"/>
              </a:rPr>
              <a:t>, </a:t>
            </a:r>
            <a:r>
              <a:rPr lang="fr-FR" sz="1200" kern="1200" dirty="0" err="1" smtClean="0">
                <a:solidFill>
                  <a:schemeClr val="tx1"/>
                </a:solidFill>
                <a:latin typeface="Times New Roman" pitchFamily="18" charset="0"/>
                <a:ea typeface="+mn-ea"/>
                <a:cs typeface="+mn-cs"/>
              </a:rPr>
              <a:t>int</a:t>
            </a:r>
            <a:r>
              <a:rPr lang="fr-FR" sz="1200" kern="1200" dirty="0" smtClean="0">
                <a:solidFill>
                  <a:schemeClr val="tx1"/>
                </a:solidFill>
                <a:latin typeface="Times New Roman" pitchFamily="18" charset="0"/>
                <a:ea typeface="+mn-ea"/>
                <a:cs typeface="+mn-cs"/>
              </a:rPr>
              <a:t>, long et short, </a:t>
            </a:r>
            <a:r>
              <a:rPr lang="fr-FR" sz="1200" kern="1200" dirty="0" err="1" smtClean="0">
                <a:solidFill>
                  <a:schemeClr val="tx1"/>
                </a:solidFill>
                <a:latin typeface="Times New Roman" pitchFamily="18" charset="0"/>
                <a:ea typeface="+mn-ea"/>
                <a:cs typeface="+mn-cs"/>
              </a:rPr>
              <a:t>DateTime</a:t>
            </a:r>
            <a:r>
              <a:rPr lang="fr-FR" sz="1200" kern="1200" dirty="0" smtClean="0">
                <a:solidFill>
                  <a:schemeClr val="tx1"/>
                </a:solidFill>
                <a:latin typeface="Times New Roman" pitchFamily="18" charset="0"/>
                <a:ea typeface="+mn-ea"/>
                <a:cs typeface="+mn-cs"/>
              </a:rPr>
              <a:t>, String,…</a:t>
            </a:r>
          </a:p>
          <a:p>
            <a:r>
              <a:rPr lang="fr-FR" sz="1200" b="1" kern="1200" dirty="0" smtClean="0">
                <a:solidFill>
                  <a:schemeClr val="tx1"/>
                </a:solidFill>
                <a:latin typeface="Times New Roman" pitchFamily="18" charset="0"/>
                <a:ea typeface="+mn-ea"/>
                <a:cs typeface="+mn-cs"/>
              </a:rPr>
              <a:t> </a:t>
            </a:r>
            <a:endParaRPr lang="fr-FR" sz="1200" kern="1200" dirty="0" smtClean="0">
              <a:solidFill>
                <a:schemeClr val="tx1"/>
              </a:solidFill>
              <a:latin typeface="Times New Roman" pitchFamily="18" charset="0"/>
              <a:ea typeface="+mn-ea"/>
              <a:cs typeface="+mn-cs"/>
            </a:endParaRPr>
          </a:p>
          <a:p>
            <a:pPr lvl="0"/>
            <a:r>
              <a:rPr lang="fr-FR" sz="1200" b="1" kern="1200" dirty="0" smtClean="0">
                <a:solidFill>
                  <a:schemeClr val="tx1"/>
                </a:solidFill>
                <a:latin typeface="Times New Roman" pitchFamily="18" charset="0"/>
                <a:ea typeface="+mn-ea"/>
                <a:cs typeface="+mn-cs"/>
              </a:rPr>
              <a:t>Des tableaux et des collections : </a:t>
            </a:r>
            <a:r>
              <a:rPr lang="fr-FR" sz="1200" kern="1200" dirty="0" err="1" smtClean="0">
                <a:solidFill>
                  <a:schemeClr val="tx1"/>
                </a:solidFill>
                <a:latin typeface="Times New Roman" pitchFamily="18" charset="0"/>
                <a:ea typeface="+mn-ea"/>
                <a:cs typeface="+mn-cs"/>
              </a:rPr>
              <a:t>int</a:t>
            </a:r>
            <a:r>
              <a:rPr lang="fr-FR" sz="1200" kern="1200" dirty="0" smtClean="0">
                <a:solidFill>
                  <a:schemeClr val="tx1"/>
                </a:solidFill>
                <a:latin typeface="Times New Roman" pitchFamily="18" charset="0"/>
                <a:ea typeface="+mn-ea"/>
                <a:cs typeface="+mn-cs"/>
              </a:rPr>
              <a:t>[], String[], Long[], </a:t>
            </a:r>
            <a:r>
              <a:rPr lang="fr-FR" sz="1200" kern="1200" dirty="0" err="1" smtClean="0">
                <a:solidFill>
                  <a:schemeClr val="tx1"/>
                </a:solidFill>
                <a:latin typeface="Times New Roman" pitchFamily="18" charset="0"/>
                <a:ea typeface="+mn-ea"/>
                <a:cs typeface="+mn-cs"/>
              </a:rPr>
              <a:t>Byte</a:t>
            </a:r>
            <a:r>
              <a:rPr lang="fr-FR" sz="1200" kern="1200" dirty="0" smtClean="0">
                <a:solidFill>
                  <a:schemeClr val="tx1"/>
                </a:solidFill>
                <a:latin typeface="Times New Roman" pitchFamily="18" charset="0"/>
                <a:ea typeface="+mn-ea"/>
                <a:cs typeface="+mn-cs"/>
              </a:rPr>
              <a:t>[], Classe[]</a:t>
            </a:r>
          </a:p>
          <a:p>
            <a:r>
              <a:rPr lang="fr-FR" sz="1200" b="1" kern="1200" dirty="0" smtClean="0">
                <a:solidFill>
                  <a:schemeClr val="tx1"/>
                </a:solidFill>
                <a:latin typeface="Times New Roman" pitchFamily="18" charset="0"/>
                <a:ea typeface="+mn-ea"/>
                <a:cs typeface="+mn-cs"/>
              </a:rPr>
              <a:t> </a:t>
            </a:r>
            <a:endParaRPr lang="fr-FR" sz="1200" kern="1200" dirty="0" smtClean="0">
              <a:solidFill>
                <a:schemeClr val="tx1"/>
              </a:solidFill>
              <a:latin typeface="Times New Roman" pitchFamily="18" charset="0"/>
              <a:ea typeface="+mn-ea"/>
              <a:cs typeface="+mn-cs"/>
            </a:endParaRPr>
          </a:p>
          <a:p>
            <a:pPr lvl="0"/>
            <a:r>
              <a:rPr lang="fr-FR" sz="1200" b="1" kern="1200" dirty="0" smtClean="0">
                <a:solidFill>
                  <a:schemeClr val="tx1"/>
                </a:solidFill>
                <a:latin typeface="Times New Roman" pitchFamily="18" charset="0"/>
                <a:ea typeface="+mn-ea"/>
                <a:cs typeface="+mn-cs"/>
              </a:rPr>
              <a:t>Des types complexes :</a:t>
            </a:r>
            <a:r>
              <a:rPr lang="fr-FR" sz="1200" kern="1200" dirty="0" smtClean="0">
                <a:solidFill>
                  <a:schemeClr val="tx1"/>
                </a:solidFill>
                <a:latin typeface="Times New Roman" pitchFamily="18" charset="0"/>
                <a:ea typeface="+mn-ea"/>
                <a:cs typeface="+mn-cs"/>
              </a:rPr>
              <a:t> Classes utilisateurs, structures et DataSet</a:t>
            </a:r>
          </a:p>
          <a:p>
            <a:r>
              <a:rPr lang="fr-FR" sz="1200" b="1" kern="1200" dirty="0" smtClean="0">
                <a:solidFill>
                  <a:schemeClr val="tx1"/>
                </a:solidFill>
                <a:latin typeface="Times New Roman" pitchFamily="18" charset="0"/>
                <a:ea typeface="+mn-ea"/>
                <a:cs typeface="+mn-cs"/>
              </a:rPr>
              <a:t> </a:t>
            </a:r>
            <a:endParaRPr lang="fr-FR" sz="1200" kern="1200" dirty="0" smtClean="0">
              <a:solidFill>
                <a:schemeClr val="tx1"/>
              </a:solidFill>
              <a:latin typeface="Times New Roman" pitchFamily="18" charset="0"/>
              <a:ea typeface="+mn-ea"/>
              <a:cs typeface="+mn-cs"/>
            </a:endParaRPr>
          </a:p>
          <a:p>
            <a:pPr lvl="0"/>
            <a:r>
              <a:rPr lang="fr-FR" sz="1200" b="1" kern="1200" dirty="0" smtClean="0">
                <a:solidFill>
                  <a:schemeClr val="tx1"/>
                </a:solidFill>
                <a:latin typeface="Times New Roman" pitchFamily="18" charset="0"/>
                <a:ea typeface="+mn-ea"/>
                <a:cs typeface="+mn-cs"/>
              </a:rPr>
              <a:t>Des exceptions : </a:t>
            </a:r>
            <a:r>
              <a:rPr lang="fr-FR" sz="1200" kern="1200" dirty="0" smtClean="0">
                <a:solidFill>
                  <a:schemeClr val="tx1"/>
                </a:solidFill>
                <a:latin typeface="Times New Roman" pitchFamily="18" charset="0"/>
                <a:ea typeface="+mn-ea"/>
                <a:cs typeface="+mn-cs"/>
              </a:rPr>
              <a:t>Exception déclarée ou non déclarée</a:t>
            </a:r>
          </a:p>
          <a:p>
            <a:endParaRPr lang="fr-FR" dirty="0"/>
          </a:p>
        </p:txBody>
      </p:sp>
      <p:sp>
        <p:nvSpPr>
          <p:cNvPr id="4" name="Espace réservé de la date 3"/>
          <p:cNvSpPr>
            <a:spLocks noGrp="1"/>
          </p:cNvSpPr>
          <p:nvPr>
            <p:ph type="dt" idx="10"/>
          </p:nvPr>
        </p:nvSpPr>
        <p:spPr/>
        <p:txBody>
          <a:bodyPr/>
          <a:lstStyle/>
          <a:p>
            <a:pPr>
              <a:defRPr/>
            </a:pPr>
            <a:fld id="{1910A439-1BF0-46AF-AC0F-D887A2FB0E6A}" type="datetime8">
              <a:rPr lang="en-US" smtClean="0"/>
              <a:pPr>
                <a:defRPr/>
              </a:pPr>
              <a:t>5/25/2007 5:37 PM</a:t>
            </a:fld>
            <a:endParaRPr lang="en-US" dirty="0"/>
          </a:p>
        </p:txBody>
      </p:sp>
      <p:sp>
        <p:nvSpPr>
          <p:cNvPr id="5" name="Espace réservé du pied de page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Espace réservé du numéro de diapositive 5"/>
          <p:cNvSpPr>
            <a:spLocks noGrp="1"/>
          </p:cNvSpPr>
          <p:nvPr>
            <p:ph type="sldNum" sz="quarter" idx="12"/>
          </p:nvPr>
        </p:nvSpPr>
        <p:spPr/>
        <p:txBody>
          <a:bodyPr/>
          <a:lstStyle/>
          <a:p>
            <a:pPr>
              <a:defRPr/>
            </a:pPr>
            <a:fld id="{013F2669-51CC-43C1-B1A7-007D752C12BE}" type="slidenum">
              <a:rPr lang="en-US" smtClean="0"/>
              <a:pPr>
                <a:defRPr/>
              </a:pPr>
              <a:t>42</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fld id="{842F1D14-C9AF-4752-AE28-2862C7694765}" type="datetime8">
              <a:rPr lang="en-US" sz="1200" b="0">
                <a:latin typeface="Times New Roman" pitchFamily="18" charset="0"/>
              </a:rPr>
              <a:pPr algn="r"/>
              <a:t>5/25/2007 5:37 PM</a:t>
            </a:fld>
            <a:endParaRPr lang="en-US" sz="1200" b="0">
              <a:latin typeface="Times New Roman" pitchFamily="18" charset="0"/>
            </a:endParaRPr>
          </a:p>
        </p:txBody>
      </p:sp>
      <p:sp>
        <p:nvSpPr>
          <p:cNvPr id="355331" name="Rectangle 6"/>
          <p:cNvSpPr txBox="1">
            <a:spLocks noGrp="1" noChangeArrowheads="1"/>
          </p:cNvSpPr>
          <p:nvPr/>
        </p:nvSpPr>
        <p:spPr bwMode="auto">
          <a:xfrm>
            <a:off x="0" y="8791575"/>
            <a:ext cx="5667375" cy="350838"/>
          </a:xfrm>
          <a:prstGeom prst="rect">
            <a:avLst/>
          </a:prstGeom>
          <a:noFill/>
          <a:ln w="9525">
            <a:noFill/>
            <a:miter lim="800000"/>
            <a:headEnd/>
            <a:tailEnd/>
          </a:ln>
        </p:spPr>
        <p:txBody>
          <a:bodyPr anchor="b"/>
          <a:lstStyle/>
          <a:p>
            <a:r>
              <a:rPr lang="en-US" sz="800" b="0">
                <a:latin typeface="Segoe"/>
              </a:rPr>
              <a:t>© 2005 Microsoft Corporation. All rights reserved.</a:t>
            </a:r>
          </a:p>
          <a:p>
            <a:pPr eaLnBrk="0" hangingPunct="0"/>
            <a:r>
              <a:rPr lang="en-US" sz="800" b="0">
                <a:latin typeface="Segoe"/>
              </a:rPr>
              <a:t>This presentation is for informational purposes only. Microsoft makes no warranties, express or implied, in this summary.</a:t>
            </a:r>
          </a:p>
        </p:txBody>
      </p:sp>
      <p:sp>
        <p:nvSpPr>
          <p:cNvPr id="355332" name="Rectangle 7"/>
          <p:cNvSpPr txBox="1">
            <a:spLocks noGrp="1" noChangeArrowheads="1"/>
          </p:cNvSpPr>
          <p:nvPr/>
        </p:nvSpPr>
        <p:spPr bwMode="auto">
          <a:xfrm>
            <a:off x="5583238" y="8685213"/>
            <a:ext cx="1273175" cy="457200"/>
          </a:xfrm>
          <a:prstGeom prst="rect">
            <a:avLst/>
          </a:prstGeom>
          <a:noFill/>
          <a:ln w="9525">
            <a:noFill/>
            <a:miter lim="800000"/>
            <a:headEnd/>
            <a:tailEnd/>
          </a:ln>
        </p:spPr>
        <p:txBody>
          <a:bodyPr anchor="b"/>
          <a:lstStyle/>
          <a:p>
            <a:pPr algn="r"/>
            <a:fld id="{70063913-CCBE-4C9F-8740-55F12C1E9757}" type="slidenum">
              <a:rPr lang="en-US" sz="1200" b="0">
                <a:latin typeface="Times New Roman" pitchFamily="18" charset="0"/>
              </a:rPr>
              <a:pPr algn="r"/>
              <a:t>43</a:t>
            </a:fld>
            <a:endParaRPr lang="en-US" sz="1200" b="0">
              <a:latin typeface="Times New Roman" pitchFamily="18" charset="0"/>
            </a:endParaRPr>
          </a:p>
        </p:txBody>
      </p:sp>
      <p:sp>
        <p:nvSpPr>
          <p:cNvPr id="355333" name="Rectangle 8"/>
          <p:cNvSpPr>
            <a:spLocks noGrp="1" noRot="1" noChangeAspect="1" noChangeArrowheads="1" noTextEdit="1"/>
          </p:cNvSpPr>
          <p:nvPr>
            <p:ph type="sldImg"/>
          </p:nvPr>
        </p:nvSpPr>
        <p:spPr>
          <a:ln/>
        </p:spPr>
      </p:sp>
      <p:sp>
        <p:nvSpPr>
          <p:cNvPr id="355334" name="Rectangle 9"/>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err="1" smtClean="0"/>
              <a:t>XMLAdapter</a:t>
            </a:r>
            <a:r>
              <a:rPr lang="fr-FR" dirty="0" smtClean="0"/>
              <a:t> : </a:t>
            </a:r>
            <a:r>
              <a:rPr lang="fr-FR" sz="1200" u="sng" kern="1200" dirty="0" smtClean="0">
                <a:solidFill>
                  <a:schemeClr val="tx1"/>
                </a:solidFill>
                <a:latin typeface="Times New Roman" pitchFamily="18" charset="0"/>
                <a:ea typeface="+mn-ea"/>
                <a:cs typeface="+mn-cs"/>
                <a:hlinkClick r:id="rId3"/>
              </a:rPr>
              <a:t>http://www.dil.univ-mrs.fr/~garreta/docJava/api/javax/xml/bind/annotation/adapters/XmlAdapter.html</a:t>
            </a:r>
            <a:endParaRPr lang="fr-FR" sz="1200" kern="1200" dirty="0" smtClean="0">
              <a:solidFill>
                <a:schemeClr val="tx1"/>
              </a:solidFill>
              <a:latin typeface="Times New Roman" pitchFamily="18" charset="0"/>
              <a:ea typeface="+mn-ea"/>
              <a:cs typeface="+mn-cs"/>
            </a:endParaRPr>
          </a:p>
          <a:p>
            <a:endParaRPr lang="fr-FR" dirty="0"/>
          </a:p>
        </p:txBody>
      </p:sp>
      <p:sp>
        <p:nvSpPr>
          <p:cNvPr id="4" name="Espace réservé de la date 3"/>
          <p:cNvSpPr>
            <a:spLocks noGrp="1"/>
          </p:cNvSpPr>
          <p:nvPr>
            <p:ph type="dt" idx="10"/>
          </p:nvPr>
        </p:nvSpPr>
        <p:spPr/>
        <p:txBody>
          <a:bodyPr/>
          <a:lstStyle/>
          <a:p>
            <a:pPr>
              <a:defRPr/>
            </a:pPr>
            <a:fld id="{1910A439-1BF0-46AF-AC0F-D887A2FB0E6A}" type="datetime8">
              <a:rPr lang="en-US" smtClean="0"/>
              <a:pPr>
                <a:defRPr/>
              </a:pPr>
              <a:t>5/25/2007 5:37 PM</a:t>
            </a:fld>
            <a:endParaRPr lang="en-US" dirty="0"/>
          </a:p>
        </p:txBody>
      </p:sp>
      <p:sp>
        <p:nvSpPr>
          <p:cNvPr id="5" name="Espace réservé du pied de page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Espace réservé du numéro de diapositive 5"/>
          <p:cNvSpPr>
            <a:spLocks noGrp="1"/>
          </p:cNvSpPr>
          <p:nvPr>
            <p:ph type="sldNum" sz="quarter" idx="12"/>
          </p:nvPr>
        </p:nvSpPr>
        <p:spPr/>
        <p:txBody>
          <a:bodyPr/>
          <a:lstStyle/>
          <a:p>
            <a:pPr>
              <a:defRPr/>
            </a:pPr>
            <a:fld id="{013F2669-51CC-43C1-B1A7-007D752C12BE}" type="slidenum">
              <a:rPr lang="en-US" smtClean="0"/>
              <a:pPr>
                <a:defRPr/>
              </a:pPr>
              <a:t>47</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fr-FR" sz="1200" b="0" i="0" u="none" strike="noStrike" kern="0" cap="none" spc="0" normalizeH="0" baseline="0" noProof="0" dirty="0" smtClean="0">
                <a:ln>
                  <a:noFill/>
                </a:ln>
                <a:effectLst/>
                <a:uLnTx/>
                <a:uFillTx/>
              </a:rPr>
              <a:t>Qu’il s’agisse d’erreur de type fonctionnel (logique applicative) ou technique, l’exception levée au niveau du langage de programmation (java, c#) est traduite dans le message SOAP à l’aide d’une SOAP </a:t>
            </a:r>
            <a:r>
              <a:rPr kumimoji="0" lang="fr-FR" sz="1200" b="0" i="0" u="none" strike="noStrike" kern="0" cap="none" spc="0" normalizeH="0" baseline="0" noProof="0" dirty="0" err="1" smtClean="0">
                <a:ln>
                  <a:noFill/>
                </a:ln>
                <a:effectLst/>
                <a:uLnTx/>
                <a:uFillTx/>
              </a:rPr>
              <a:t>Fault</a:t>
            </a:r>
            <a:r>
              <a:rPr kumimoji="0" lang="fr-FR" sz="1200" b="0" i="0" u="none" strike="noStrike" kern="0" cap="none" spc="0" normalizeH="0" baseline="0" noProof="0" dirty="0" smtClean="0">
                <a:ln>
                  <a:noFill/>
                </a:ln>
                <a:effectLst/>
                <a:uLnTx/>
                <a:uFillTx/>
              </a:rPr>
              <a:t>.</a:t>
            </a:r>
          </a:p>
          <a:p>
            <a:endParaRPr lang="fr-FR"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fr-FR" sz="1200" b="0" i="0" u="none" strike="noStrike" kern="0" cap="none" spc="0" normalizeH="0" baseline="0" noProof="0" dirty="0" smtClean="0">
                <a:ln>
                  <a:noFill/>
                </a:ln>
                <a:effectLst/>
                <a:uLnTx/>
                <a:uFillTx/>
              </a:rPr>
              <a:t>Pour gérer ses propres codes d’erreurs, il faut définir des exceptions étendues héritant de la classe </a:t>
            </a:r>
            <a:r>
              <a:rPr lang="fr-FR" sz="1200" b="0" kern="0" dirty="0" smtClean="0"/>
              <a:t>F</a:t>
            </a:r>
            <a:r>
              <a:rPr kumimoji="0" lang="fr-FR" sz="1200" b="0" i="0" u="none" strike="noStrike" kern="0" cap="none" spc="0" normalizeH="0" baseline="0" noProof="0" dirty="0" err="1" smtClean="0">
                <a:ln>
                  <a:noFill/>
                </a:ln>
                <a:effectLst/>
                <a:uLnTx/>
                <a:uFillTx/>
              </a:rPr>
              <a:t>aultException</a:t>
            </a:r>
            <a:r>
              <a:rPr kumimoji="0" lang="fr-FR" sz="1200" b="0" i="0" u="none" strike="noStrike" kern="0" cap="none" spc="0" normalizeH="0" baseline="0" noProof="0" dirty="0" smtClean="0">
                <a:ln>
                  <a:noFill/>
                </a:ln>
                <a:effectLst/>
                <a:uLnTx/>
                <a:uFillTx/>
              </a:rPr>
              <a:t>. La zone détail sert de conteneur aux informations de l’exception étendue.</a:t>
            </a:r>
          </a:p>
          <a:p>
            <a:endParaRPr lang="fr-FR" dirty="0"/>
          </a:p>
        </p:txBody>
      </p:sp>
      <p:sp>
        <p:nvSpPr>
          <p:cNvPr id="4" name="Espace réservé de la date 3"/>
          <p:cNvSpPr>
            <a:spLocks noGrp="1"/>
          </p:cNvSpPr>
          <p:nvPr>
            <p:ph type="dt" idx="10"/>
          </p:nvPr>
        </p:nvSpPr>
        <p:spPr/>
        <p:txBody>
          <a:bodyPr/>
          <a:lstStyle/>
          <a:p>
            <a:pPr>
              <a:defRPr/>
            </a:pPr>
            <a:fld id="{1910A439-1BF0-46AF-AC0F-D887A2FB0E6A}" type="datetime8">
              <a:rPr lang="en-US" smtClean="0"/>
              <a:pPr>
                <a:defRPr/>
              </a:pPr>
              <a:t>5/25/2007 5:38 PM</a:t>
            </a:fld>
            <a:endParaRPr lang="en-US" dirty="0"/>
          </a:p>
        </p:txBody>
      </p:sp>
      <p:sp>
        <p:nvSpPr>
          <p:cNvPr id="5" name="Espace réservé du pied de page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Espace réservé du numéro de diapositive 5"/>
          <p:cNvSpPr>
            <a:spLocks noGrp="1"/>
          </p:cNvSpPr>
          <p:nvPr>
            <p:ph type="sldNum" sz="quarter" idx="12"/>
          </p:nvPr>
        </p:nvSpPr>
        <p:spPr/>
        <p:txBody>
          <a:bodyPr/>
          <a:lstStyle/>
          <a:p>
            <a:pPr>
              <a:defRPr/>
            </a:pPr>
            <a:fld id="{013F2669-51CC-43C1-B1A7-007D752C12BE}" type="slidenum">
              <a:rPr lang="en-US" smtClean="0"/>
              <a:pPr>
                <a:defRPr/>
              </a:pPr>
              <a:t>54</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Par défaut JAX-WS</a:t>
            </a:r>
            <a:r>
              <a:rPr lang="fr-FR" baseline="0" dirty="0" smtClean="0"/>
              <a:t> et WCF ne déclarent pas les exceptions</a:t>
            </a:r>
            <a:endParaRPr lang="fr-FR" dirty="0"/>
          </a:p>
        </p:txBody>
      </p:sp>
      <p:sp>
        <p:nvSpPr>
          <p:cNvPr id="4" name="Espace réservé de la date 3"/>
          <p:cNvSpPr>
            <a:spLocks noGrp="1"/>
          </p:cNvSpPr>
          <p:nvPr>
            <p:ph type="dt" idx="10"/>
          </p:nvPr>
        </p:nvSpPr>
        <p:spPr/>
        <p:txBody>
          <a:bodyPr/>
          <a:lstStyle/>
          <a:p>
            <a:pPr>
              <a:defRPr/>
            </a:pPr>
            <a:fld id="{1910A439-1BF0-46AF-AC0F-D887A2FB0E6A}" type="datetime8">
              <a:rPr lang="en-US" smtClean="0"/>
              <a:pPr>
                <a:defRPr/>
              </a:pPr>
              <a:t>5/25/2007 5:38 PM</a:t>
            </a:fld>
            <a:endParaRPr lang="en-US" dirty="0"/>
          </a:p>
        </p:txBody>
      </p:sp>
      <p:sp>
        <p:nvSpPr>
          <p:cNvPr id="5" name="Espace réservé du pied de page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Espace réservé du numéro de diapositive 5"/>
          <p:cNvSpPr>
            <a:spLocks noGrp="1"/>
          </p:cNvSpPr>
          <p:nvPr>
            <p:ph type="sldNum" sz="quarter" idx="12"/>
          </p:nvPr>
        </p:nvSpPr>
        <p:spPr/>
        <p:txBody>
          <a:bodyPr/>
          <a:lstStyle/>
          <a:p>
            <a:pPr>
              <a:defRPr/>
            </a:pPr>
            <a:fld id="{013F2669-51CC-43C1-B1A7-007D752C12BE}" type="slidenum">
              <a:rPr lang="en-US" smtClean="0"/>
              <a:pPr>
                <a:defRPr/>
              </a:pPr>
              <a:t>56</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fld id="{842F1D14-C9AF-4752-AE28-2862C7694765}" type="datetime8">
              <a:rPr lang="en-US" sz="1200" b="0">
                <a:latin typeface="Times New Roman" pitchFamily="18" charset="0"/>
              </a:rPr>
              <a:pPr algn="r"/>
              <a:t>5/25/2007 5:38 PM</a:t>
            </a:fld>
            <a:endParaRPr lang="en-US" sz="1200" b="0">
              <a:latin typeface="Times New Roman" pitchFamily="18" charset="0"/>
            </a:endParaRPr>
          </a:p>
        </p:txBody>
      </p:sp>
      <p:sp>
        <p:nvSpPr>
          <p:cNvPr id="355331" name="Rectangle 6"/>
          <p:cNvSpPr txBox="1">
            <a:spLocks noGrp="1" noChangeArrowheads="1"/>
          </p:cNvSpPr>
          <p:nvPr/>
        </p:nvSpPr>
        <p:spPr bwMode="auto">
          <a:xfrm>
            <a:off x="0" y="8791575"/>
            <a:ext cx="5667375" cy="350838"/>
          </a:xfrm>
          <a:prstGeom prst="rect">
            <a:avLst/>
          </a:prstGeom>
          <a:noFill/>
          <a:ln w="9525">
            <a:noFill/>
            <a:miter lim="800000"/>
            <a:headEnd/>
            <a:tailEnd/>
          </a:ln>
        </p:spPr>
        <p:txBody>
          <a:bodyPr anchor="b"/>
          <a:lstStyle/>
          <a:p>
            <a:r>
              <a:rPr lang="en-US" sz="800" b="0">
                <a:latin typeface="Segoe"/>
              </a:rPr>
              <a:t>© 2005 Microsoft Corporation. All rights reserved.</a:t>
            </a:r>
          </a:p>
          <a:p>
            <a:pPr eaLnBrk="0" hangingPunct="0"/>
            <a:r>
              <a:rPr lang="en-US" sz="800" b="0">
                <a:latin typeface="Segoe"/>
              </a:rPr>
              <a:t>This presentation is for informational purposes only. Microsoft makes no warranties, express or implied, in this summary.</a:t>
            </a:r>
          </a:p>
        </p:txBody>
      </p:sp>
      <p:sp>
        <p:nvSpPr>
          <p:cNvPr id="355332" name="Rectangle 7"/>
          <p:cNvSpPr txBox="1">
            <a:spLocks noGrp="1" noChangeArrowheads="1"/>
          </p:cNvSpPr>
          <p:nvPr/>
        </p:nvSpPr>
        <p:spPr bwMode="auto">
          <a:xfrm>
            <a:off x="5583238" y="8685213"/>
            <a:ext cx="1273175" cy="457200"/>
          </a:xfrm>
          <a:prstGeom prst="rect">
            <a:avLst/>
          </a:prstGeom>
          <a:noFill/>
          <a:ln w="9525">
            <a:noFill/>
            <a:miter lim="800000"/>
            <a:headEnd/>
            <a:tailEnd/>
          </a:ln>
        </p:spPr>
        <p:txBody>
          <a:bodyPr anchor="b"/>
          <a:lstStyle/>
          <a:p>
            <a:pPr algn="r"/>
            <a:fld id="{70063913-CCBE-4C9F-8740-55F12C1E9757}" type="slidenum">
              <a:rPr lang="en-US" sz="1200" b="0">
                <a:latin typeface="Times New Roman" pitchFamily="18" charset="0"/>
              </a:rPr>
              <a:pPr algn="r"/>
              <a:t>57</a:t>
            </a:fld>
            <a:endParaRPr lang="en-US" sz="1200" b="0">
              <a:latin typeface="Times New Roman" pitchFamily="18" charset="0"/>
            </a:endParaRPr>
          </a:p>
        </p:txBody>
      </p:sp>
      <p:sp>
        <p:nvSpPr>
          <p:cNvPr id="355333" name="Rectangle 8"/>
          <p:cNvSpPr>
            <a:spLocks noGrp="1" noRot="1" noChangeAspect="1" noChangeArrowheads="1" noTextEdit="1"/>
          </p:cNvSpPr>
          <p:nvPr>
            <p:ph type="sldImg"/>
          </p:nvPr>
        </p:nvSpPr>
        <p:spPr>
          <a:ln/>
        </p:spPr>
      </p:sp>
      <p:sp>
        <p:nvSpPr>
          <p:cNvPr id="355334" name="Rectangle 9"/>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Exception plus riche : Le proxy génère une classe équivalente</a:t>
            </a:r>
            <a:r>
              <a:rPr lang="fr-FR" baseline="0" dirty="0" smtClean="0"/>
              <a:t> mais il y a une mauvaise hiérarchie d’ héritage : </a:t>
            </a:r>
          </a:p>
          <a:p>
            <a:r>
              <a:rPr lang="fr-FR" baseline="0" dirty="0" smtClean="0"/>
              <a:t>Hérite de </a:t>
            </a:r>
            <a:r>
              <a:rPr lang="fr-FR" i="1" baseline="0" dirty="0" smtClean="0"/>
              <a:t>Exception</a:t>
            </a:r>
            <a:r>
              <a:rPr lang="fr-FR" baseline="0" dirty="0" smtClean="0"/>
              <a:t> au lieu de </a:t>
            </a:r>
            <a:r>
              <a:rPr lang="fr-FR" i="1" baseline="0" dirty="0" err="1" smtClean="0"/>
              <a:t>SoapFaultException</a:t>
            </a:r>
            <a:r>
              <a:rPr lang="fr-FR" baseline="0" dirty="0" smtClean="0"/>
              <a:t>.</a:t>
            </a:r>
          </a:p>
        </p:txBody>
      </p:sp>
      <p:sp>
        <p:nvSpPr>
          <p:cNvPr id="4" name="Espace réservé de la date 3"/>
          <p:cNvSpPr>
            <a:spLocks noGrp="1"/>
          </p:cNvSpPr>
          <p:nvPr>
            <p:ph type="dt" idx="10"/>
          </p:nvPr>
        </p:nvSpPr>
        <p:spPr/>
        <p:txBody>
          <a:bodyPr/>
          <a:lstStyle/>
          <a:p>
            <a:pPr>
              <a:defRPr/>
            </a:pPr>
            <a:fld id="{1910A439-1BF0-46AF-AC0F-D887A2FB0E6A}" type="datetime8">
              <a:rPr lang="en-US" smtClean="0"/>
              <a:pPr>
                <a:defRPr/>
              </a:pPr>
              <a:t>5/25/2007 5:38 PM</a:t>
            </a:fld>
            <a:endParaRPr lang="en-US" dirty="0"/>
          </a:p>
        </p:txBody>
      </p:sp>
      <p:sp>
        <p:nvSpPr>
          <p:cNvPr id="5" name="Espace réservé du pied de page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Espace réservé du numéro de diapositive 5"/>
          <p:cNvSpPr>
            <a:spLocks noGrp="1"/>
          </p:cNvSpPr>
          <p:nvPr>
            <p:ph type="sldNum" sz="quarter" idx="12"/>
          </p:nvPr>
        </p:nvSpPr>
        <p:spPr/>
        <p:txBody>
          <a:bodyPr/>
          <a:lstStyle/>
          <a:p>
            <a:pPr>
              <a:defRPr/>
            </a:pPr>
            <a:fld id="{013F2669-51CC-43C1-B1A7-007D752C12BE}" type="slidenum">
              <a:rPr lang="en-US" smtClean="0"/>
              <a:pPr>
                <a:defRPr/>
              </a:pPr>
              <a:t>58</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JAX-WS RI n’arrive </a:t>
            </a:r>
            <a:r>
              <a:rPr lang="fr-FR" baseline="0" dirty="0" smtClean="0"/>
              <a:t>pas mapper ses propres exceptions !</a:t>
            </a:r>
          </a:p>
          <a:p>
            <a:r>
              <a:rPr lang="fr-FR" baseline="0" dirty="0" smtClean="0"/>
              <a:t>Il fait généré des classes avec lesquelles on peut catcher l’exception, cependant il y a une mauvaise hiérarchie d’ héritage : </a:t>
            </a:r>
          </a:p>
          <a:p>
            <a:r>
              <a:rPr lang="fr-FR" baseline="0" dirty="0" smtClean="0"/>
              <a:t>Hérite de </a:t>
            </a:r>
            <a:r>
              <a:rPr lang="fr-FR" i="1" baseline="0" dirty="0" smtClean="0"/>
              <a:t>Exception</a:t>
            </a:r>
            <a:r>
              <a:rPr lang="fr-FR" baseline="0" dirty="0" smtClean="0"/>
              <a:t> au lieu de </a:t>
            </a:r>
            <a:r>
              <a:rPr lang="fr-FR" i="1" baseline="0" dirty="0" err="1" smtClean="0"/>
              <a:t>SoapFaultException</a:t>
            </a:r>
            <a:r>
              <a:rPr lang="fr-FR" baseline="0" dirty="0" smtClean="0"/>
              <a:t>.</a:t>
            </a:r>
          </a:p>
          <a:p>
            <a:endParaRPr lang="fr-FR" baseline="0" dirty="0" smtClean="0"/>
          </a:p>
          <a:p>
            <a:r>
              <a:rPr lang="fr-FR" baseline="0" dirty="0" err="1" smtClean="0"/>
              <a:t>Svcutil</a:t>
            </a:r>
            <a:r>
              <a:rPr lang="fr-FR" baseline="0" dirty="0" smtClean="0"/>
              <a:t> n’arrive pas à générer des classes sur lesquelles on peut catcher</a:t>
            </a:r>
          </a:p>
          <a:p>
            <a:endParaRPr lang="fr-FR" dirty="0"/>
          </a:p>
        </p:txBody>
      </p:sp>
      <p:sp>
        <p:nvSpPr>
          <p:cNvPr id="4" name="Espace réservé de la date 3"/>
          <p:cNvSpPr>
            <a:spLocks noGrp="1"/>
          </p:cNvSpPr>
          <p:nvPr>
            <p:ph type="dt" idx="10"/>
          </p:nvPr>
        </p:nvSpPr>
        <p:spPr/>
        <p:txBody>
          <a:bodyPr/>
          <a:lstStyle/>
          <a:p>
            <a:pPr>
              <a:defRPr/>
            </a:pPr>
            <a:fld id="{1910A439-1BF0-46AF-AC0F-D887A2FB0E6A}" type="datetime8">
              <a:rPr lang="en-US" smtClean="0"/>
              <a:pPr>
                <a:defRPr/>
              </a:pPr>
              <a:t>5/25/2007 5:38 PM</a:t>
            </a:fld>
            <a:endParaRPr lang="en-US" dirty="0"/>
          </a:p>
        </p:txBody>
      </p:sp>
      <p:sp>
        <p:nvSpPr>
          <p:cNvPr id="5" name="Espace réservé du pied de page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Espace réservé du numéro de diapositive 5"/>
          <p:cNvSpPr>
            <a:spLocks noGrp="1"/>
          </p:cNvSpPr>
          <p:nvPr>
            <p:ph type="sldNum" sz="quarter" idx="12"/>
          </p:nvPr>
        </p:nvSpPr>
        <p:spPr/>
        <p:txBody>
          <a:bodyPr/>
          <a:lstStyle/>
          <a:p>
            <a:pPr>
              <a:defRPr/>
            </a:pPr>
            <a:fld id="{013F2669-51CC-43C1-B1A7-007D752C12BE}" type="slidenum">
              <a:rPr lang="en-US" smtClean="0"/>
              <a:pPr>
                <a:defRPr/>
              </a:pPr>
              <a:t>59</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Date Placeholder 3"/>
          <p:cNvSpPr>
            <a:spLocks noGrp="1"/>
          </p:cNvSpPr>
          <p:nvPr>
            <p:ph type="dt" idx="10"/>
          </p:nvPr>
        </p:nvSpPr>
        <p:spPr/>
        <p:txBody>
          <a:bodyPr/>
          <a:lstStyle/>
          <a:p>
            <a:pPr>
              <a:defRPr/>
            </a:pPr>
            <a:fld id="{1910A439-1BF0-46AF-AC0F-D887A2FB0E6A}" type="datetime8">
              <a:rPr lang="en-US" smtClean="0"/>
              <a:pPr>
                <a:defRPr/>
              </a:pPr>
              <a:t>5/25/2007 5:38 PM</a:t>
            </a:fld>
            <a:endParaRPr lang="en-US" dirty="0"/>
          </a:p>
        </p:txBody>
      </p:sp>
      <p:sp>
        <p:nvSpPr>
          <p:cNvPr id="5" name="Footer Placeholder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013F2669-51CC-43C1-B1A7-007D752C12BE}" type="slidenum">
              <a:rPr lang="en-US" smtClean="0"/>
              <a:pPr>
                <a:defRPr/>
              </a:pPr>
              <a:t>60</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Date Placeholder 3"/>
          <p:cNvSpPr>
            <a:spLocks noGrp="1"/>
          </p:cNvSpPr>
          <p:nvPr>
            <p:ph type="dt" idx="10"/>
          </p:nvPr>
        </p:nvSpPr>
        <p:spPr/>
        <p:txBody>
          <a:bodyPr/>
          <a:lstStyle/>
          <a:p>
            <a:pPr>
              <a:defRPr/>
            </a:pPr>
            <a:fld id="{1910A439-1BF0-46AF-AC0F-D887A2FB0E6A}" type="datetime8">
              <a:rPr lang="en-US" smtClean="0"/>
              <a:pPr>
                <a:defRPr/>
              </a:pPr>
              <a:t>5/25/2007 5:38 PM</a:t>
            </a:fld>
            <a:endParaRPr lang="en-US" dirty="0"/>
          </a:p>
        </p:txBody>
      </p:sp>
      <p:sp>
        <p:nvSpPr>
          <p:cNvPr id="5" name="Footer Placeholder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013F2669-51CC-43C1-B1A7-007D752C12BE}" type="slidenum">
              <a:rPr lang="en-US" smtClean="0"/>
              <a:pPr>
                <a:defRPr/>
              </a:pPr>
              <a:t>61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La réponse est au même format :</a:t>
            </a:r>
          </a:p>
          <a:p>
            <a:r>
              <a:rPr lang="fr-FR" dirty="0" smtClean="0"/>
              <a:t>Encodage</a:t>
            </a:r>
            <a:r>
              <a:rPr lang="fr-FR" baseline="0" dirty="0" smtClean="0"/>
              <a:t> UTF-8 – c’est du texte qui est transmis</a:t>
            </a:r>
          </a:p>
          <a:p>
            <a:r>
              <a:rPr lang="fr-FR" baseline="0" dirty="0" smtClean="0"/>
              <a:t>L’enveloppe contient le message au format précisé dans le WSDL</a:t>
            </a:r>
          </a:p>
          <a:p>
            <a:r>
              <a:rPr lang="fr-FR" baseline="0" dirty="0" smtClean="0"/>
              <a:t>Les contenus de retours sont aussi typés</a:t>
            </a:r>
          </a:p>
          <a:p>
            <a:endParaRPr lang="fr-FR" baseline="0" dirty="0" smtClean="0"/>
          </a:p>
        </p:txBody>
      </p:sp>
      <p:sp>
        <p:nvSpPr>
          <p:cNvPr id="4" name="Date Placeholder 3"/>
          <p:cNvSpPr>
            <a:spLocks noGrp="1"/>
          </p:cNvSpPr>
          <p:nvPr>
            <p:ph type="dt" idx="10"/>
          </p:nvPr>
        </p:nvSpPr>
        <p:spPr/>
        <p:txBody>
          <a:bodyPr/>
          <a:lstStyle/>
          <a:p>
            <a:pPr>
              <a:defRPr/>
            </a:pPr>
            <a:fld id="{1910A439-1BF0-46AF-AC0F-D887A2FB0E6A}" type="datetime8">
              <a:rPr lang="en-US" smtClean="0"/>
              <a:pPr>
                <a:defRPr/>
              </a:pPr>
              <a:t>5/25/2007 5:37 PM</a:t>
            </a:fld>
            <a:endParaRPr lang="en-US" dirty="0"/>
          </a:p>
        </p:txBody>
      </p:sp>
      <p:sp>
        <p:nvSpPr>
          <p:cNvPr id="5" name="Footer Placeholder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013F2669-51CC-43C1-B1A7-007D752C12BE}" type="slidenum">
              <a:rPr lang="en-US" smtClean="0"/>
              <a:pPr>
                <a:defRPr/>
              </a:pPr>
              <a:t>7</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Date Placeholder 3"/>
          <p:cNvSpPr>
            <a:spLocks noGrp="1"/>
          </p:cNvSpPr>
          <p:nvPr>
            <p:ph type="dt" idx="10"/>
          </p:nvPr>
        </p:nvSpPr>
        <p:spPr/>
        <p:txBody>
          <a:bodyPr/>
          <a:lstStyle/>
          <a:p>
            <a:pPr>
              <a:defRPr/>
            </a:pPr>
            <a:fld id="{1910A439-1BF0-46AF-AC0F-D887A2FB0E6A}" type="datetime8">
              <a:rPr lang="en-US" smtClean="0"/>
              <a:pPr>
                <a:defRPr/>
              </a:pPr>
              <a:t>5/25/2007 5:38 PM</a:t>
            </a:fld>
            <a:endParaRPr lang="en-US" dirty="0"/>
          </a:p>
        </p:txBody>
      </p:sp>
      <p:sp>
        <p:nvSpPr>
          <p:cNvPr id="5" name="Footer Placeholder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013F2669-51CC-43C1-B1A7-007D752C12BE}" type="slidenum">
              <a:rPr lang="en-US" smtClean="0"/>
              <a:pPr>
                <a:defRPr/>
              </a:pPr>
              <a:t>62</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Date Placeholder 3"/>
          <p:cNvSpPr>
            <a:spLocks noGrp="1"/>
          </p:cNvSpPr>
          <p:nvPr>
            <p:ph type="dt" idx="10"/>
          </p:nvPr>
        </p:nvSpPr>
        <p:spPr/>
        <p:txBody>
          <a:bodyPr/>
          <a:lstStyle/>
          <a:p>
            <a:pPr>
              <a:defRPr/>
            </a:pPr>
            <a:fld id="{1910A439-1BF0-46AF-AC0F-D887A2FB0E6A}" type="datetime8">
              <a:rPr lang="en-US" smtClean="0"/>
              <a:pPr>
                <a:defRPr/>
              </a:pPr>
              <a:t>5/25/2007 5:38 PM</a:t>
            </a:fld>
            <a:endParaRPr lang="en-US" dirty="0"/>
          </a:p>
        </p:txBody>
      </p:sp>
      <p:sp>
        <p:nvSpPr>
          <p:cNvPr id="5" name="Footer Placeholder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013F2669-51CC-43C1-B1A7-007D752C12BE}" type="slidenum">
              <a:rPr lang="en-US" smtClean="0"/>
              <a:pPr>
                <a:defRPr/>
              </a:pPr>
              <a:t>63</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Date Placeholder 3"/>
          <p:cNvSpPr>
            <a:spLocks noGrp="1"/>
          </p:cNvSpPr>
          <p:nvPr>
            <p:ph type="dt" idx="10"/>
          </p:nvPr>
        </p:nvSpPr>
        <p:spPr/>
        <p:txBody>
          <a:bodyPr/>
          <a:lstStyle/>
          <a:p>
            <a:pPr>
              <a:defRPr/>
            </a:pPr>
            <a:fld id="{1910A439-1BF0-46AF-AC0F-D887A2FB0E6A}" type="datetime8">
              <a:rPr lang="en-US" smtClean="0"/>
              <a:pPr>
                <a:defRPr/>
              </a:pPr>
              <a:t>5/25/2007 5:38 PM</a:t>
            </a:fld>
            <a:endParaRPr lang="en-US" dirty="0"/>
          </a:p>
        </p:txBody>
      </p:sp>
      <p:sp>
        <p:nvSpPr>
          <p:cNvPr id="5" name="Footer Placeholder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013F2669-51CC-43C1-B1A7-007D752C12BE}" type="slidenum">
              <a:rPr lang="en-US" smtClean="0"/>
              <a:pPr>
                <a:defRPr/>
              </a:pPr>
              <a:t>64</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pPr eaLnBrk="1" hangingPunct="1"/>
            <a:endParaRPr lang="fr-FR" smtClean="0"/>
          </a:p>
        </p:txBody>
      </p:sp>
      <p:sp>
        <p:nvSpPr>
          <p:cNvPr id="15155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41F9DBD-5212-4FC9-8BFD-4B225BD38804}" type="slidenum">
              <a:rPr lang="fr-FR" sz="1200" b="0">
                <a:latin typeface="Arial" pitchFamily="34" charset="0"/>
                <a:ea typeface="Arial Unicode MS" pitchFamily="34" charset="-128"/>
                <a:cs typeface="Arial Unicode MS" pitchFamily="34" charset="-128"/>
              </a:rPr>
              <a:pPr algn="r"/>
              <a:t>65</a:t>
            </a:fld>
            <a:endParaRPr lang="fr-FR" sz="1200" b="0">
              <a:latin typeface="Arial" pitchFamily="34" charset="0"/>
              <a:ea typeface="Arial Unicode MS" pitchFamily="34" charset="-128"/>
              <a:cs typeface="Arial Unicode MS"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4A8E9E04-5528-47E6-8ACF-81DA85C484E6}" type="datetime8">
              <a:rPr lang="en-US" smtClean="0"/>
              <a:pPr/>
              <a:t>5/25/2007 5:38 PM</a:t>
            </a:fld>
            <a:endParaRPr lang="en-US" smtClean="0"/>
          </a:p>
        </p:txBody>
      </p:sp>
      <p:sp>
        <p:nvSpPr>
          <p:cNvPr id="20483" name="Rectangle 6"/>
          <p:cNvSpPr>
            <a:spLocks noGrp="1" noChangeArrowheads="1"/>
          </p:cNvSpPr>
          <p:nvPr>
            <p:ph type="ftr" sz="quarter" idx="4"/>
          </p:nvPr>
        </p:nvSpPr>
        <p:spPr>
          <a:noFill/>
        </p:spPr>
        <p:txBody>
          <a:bodyPr/>
          <a:lstStyle/>
          <a:p>
            <a:pPr eaLnBrk="1" hangingPunct="1"/>
            <a:r>
              <a:rPr lang="en-US" smtClean="0">
                <a:latin typeface="Segoe"/>
                <a:cs typeface="Arial" pitchFamily="34" charset="0"/>
              </a:rPr>
              <a:t>© 2005 Microsoft Corporation. All rights reserved.</a:t>
            </a:r>
          </a:p>
          <a:p>
            <a:r>
              <a:rPr lang="en-US" smtClean="0">
                <a:latin typeface="Segoe"/>
                <a:cs typeface="Arial" pitchFamily="34" charset="0"/>
              </a:rPr>
              <a:t>This presentation is for informational purposes only. Microsoft makes no warranties, express or implied, in this summary.</a:t>
            </a:r>
          </a:p>
        </p:txBody>
      </p:sp>
      <p:sp>
        <p:nvSpPr>
          <p:cNvPr id="20484" name="Rectangle 7"/>
          <p:cNvSpPr>
            <a:spLocks noGrp="1" noChangeArrowheads="1"/>
          </p:cNvSpPr>
          <p:nvPr>
            <p:ph type="sldNum" sz="quarter" idx="5"/>
          </p:nvPr>
        </p:nvSpPr>
        <p:spPr>
          <a:noFill/>
        </p:spPr>
        <p:txBody>
          <a:bodyPr/>
          <a:lstStyle/>
          <a:p>
            <a:fld id="{B05242C8-A625-47B1-8B15-71F978B93637}" type="slidenum">
              <a:rPr lang="en-US" smtClean="0"/>
              <a:pPr/>
              <a:t>66</a:t>
            </a:fld>
            <a:endParaRPr lang="en-US" smtClean="0"/>
          </a:p>
        </p:txBody>
      </p:sp>
      <p:sp>
        <p:nvSpPr>
          <p:cNvPr id="20485" name="Rectangle 6"/>
          <p:cNvSpPr>
            <a:spLocks noGrp="1" noRot="1" noChangeAspect="1" noChangeArrowheads="1" noTextEdit="1"/>
          </p:cNvSpPr>
          <p:nvPr>
            <p:ph type="sldImg"/>
          </p:nvPr>
        </p:nvSpPr>
        <p:spPr>
          <a:ln/>
        </p:spPr>
      </p:sp>
      <p:sp>
        <p:nvSpPr>
          <p:cNvPr id="20486" name="Rectangle 7"/>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Je vais avoir 2 façons</a:t>
            </a:r>
            <a:r>
              <a:rPr lang="fr-FR" baseline="0" dirty="0" smtClean="0"/>
              <a:t> de </a:t>
            </a:r>
            <a:r>
              <a:rPr lang="fr-FR" baseline="0" dirty="0" err="1" smtClean="0"/>
              <a:t>formatter</a:t>
            </a:r>
            <a:r>
              <a:rPr lang="fr-FR" baseline="0" dirty="0" smtClean="0"/>
              <a:t> mes messages XML au sein du body de l’enveloppe SOAP</a:t>
            </a:r>
          </a:p>
          <a:p>
            <a:r>
              <a:rPr lang="fr-FR" baseline="0" dirty="0" err="1" smtClean="0"/>
              <a:t>Encoded</a:t>
            </a:r>
            <a:r>
              <a:rPr lang="fr-FR" baseline="0" dirty="0" smtClean="0"/>
              <a:t> et </a:t>
            </a:r>
            <a:r>
              <a:rPr lang="fr-FR" baseline="0" smtClean="0"/>
              <a:t>Literal</a:t>
            </a:r>
            <a:endParaRPr lang="fr-FR" baseline="0" dirty="0" smtClean="0"/>
          </a:p>
        </p:txBody>
      </p:sp>
      <p:sp>
        <p:nvSpPr>
          <p:cNvPr id="4" name="Date Placeholder 3"/>
          <p:cNvSpPr>
            <a:spLocks noGrp="1"/>
          </p:cNvSpPr>
          <p:nvPr>
            <p:ph type="dt" idx="10"/>
          </p:nvPr>
        </p:nvSpPr>
        <p:spPr/>
        <p:txBody>
          <a:bodyPr/>
          <a:lstStyle/>
          <a:p>
            <a:pPr>
              <a:defRPr/>
            </a:pPr>
            <a:fld id="{1910A439-1BF0-46AF-AC0F-D887A2FB0E6A}" type="datetime8">
              <a:rPr lang="en-US" smtClean="0"/>
              <a:pPr>
                <a:defRPr/>
              </a:pPr>
              <a:t>5/25/2007 5:37 PM</a:t>
            </a:fld>
            <a:endParaRPr lang="en-US" dirty="0"/>
          </a:p>
        </p:txBody>
      </p:sp>
      <p:sp>
        <p:nvSpPr>
          <p:cNvPr id="5" name="Footer Placeholder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013F2669-51CC-43C1-B1A7-007D752C12BE}" type="slidenum">
              <a:rPr lang="en-US" smtClean="0"/>
              <a:pPr>
                <a:defRPr/>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Dans le mode </a:t>
            </a:r>
            <a:r>
              <a:rPr lang="fr-FR" dirty="0" err="1" smtClean="0"/>
              <a:t>Encoded</a:t>
            </a:r>
            <a:r>
              <a:rPr lang="fr-FR" dirty="0" smtClean="0"/>
              <a:t>, les messages SOAP</a:t>
            </a:r>
            <a:r>
              <a:rPr lang="fr-FR" baseline="0" dirty="0" smtClean="0"/>
              <a:t> échangés contiennent les informations de typage.</a:t>
            </a:r>
          </a:p>
          <a:p>
            <a:r>
              <a:rPr lang="fr-FR" baseline="0" dirty="0" smtClean="0"/>
              <a:t>Ce qui alourdit les messages et crée des redondances, par contre, tout est contenu, pas besoin d’interroger des schémas complémentaires. On peut donc même travailler sans le WSDL</a:t>
            </a:r>
          </a:p>
        </p:txBody>
      </p:sp>
      <p:sp>
        <p:nvSpPr>
          <p:cNvPr id="4" name="Date Placeholder 3"/>
          <p:cNvSpPr>
            <a:spLocks noGrp="1"/>
          </p:cNvSpPr>
          <p:nvPr>
            <p:ph type="dt" idx="10"/>
          </p:nvPr>
        </p:nvSpPr>
        <p:spPr/>
        <p:txBody>
          <a:bodyPr/>
          <a:lstStyle/>
          <a:p>
            <a:pPr>
              <a:defRPr/>
            </a:pPr>
            <a:fld id="{1910A439-1BF0-46AF-AC0F-D887A2FB0E6A}" type="datetime8">
              <a:rPr lang="en-US" smtClean="0"/>
              <a:pPr>
                <a:defRPr/>
              </a:pPr>
              <a:t>5/25/2007 5:37 PM</a:t>
            </a:fld>
            <a:endParaRPr lang="en-US" dirty="0"/>
          </a:p>
        </p:txBody>
      </p:sp>
      <p:sp>
        <p:nvSpPr>
          <p:cNvPr id="5" name="Footer Placeholder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013F2669-51CC-43C1-B1A7-007D752C12BE}"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En mode </a:t>
            </a:r>
            <a:r>
              <a:rPr lang="fr-FR" dirty="0" err="1" smtClean="0"/>
              <a:t>Literal</a:t>
            </a:r>
            <a:r>
              <a:rPr lang="fr-FR" baseline="0" dirty="0" smtClean="0"/>
              <a:t> les messages SOAP ne contiennent pas les notions de type qui sont rassemblées dans le contrat WSDL, ce qui va me permettre éventuellement d’externaliser ces descriptions</a:t>
            </a:r>
            <a:endParaRPr lang="fr-FR" dirty="0"/>
          </a:p>
        </p:txBody>
      </p:sp>
      <p:sp>
        <p:nvSpPr>
          <p:cNvPr id="4" name="Date Placeholder 3"/>
          <p:cNvSpPr>
            <a:spLocks noGrp="1"/>
          </p:cNvSpPr>
          <p:nvPr>
            <p:ph type="dt" idx="10"/>
          </p:nvPr>
        </p:nvSpPr>
        <p:spPr/>
        <p:txBody>
          <a:bodyPr/>
          <a:lstStyle/>
          <a:p>
            <a:pPr>
              <a:defRPr/>
            </a:pPr>
            <a:fld id="{1910A439-1BF0-46AF-AC0F-D887A2FB0E6A}" type="datetime8">
              <a:rPr lang="en-US" smtClean="0"/>
              <a:pPr>
                <a:defRPr/>
              </a:pPr>
              <a:t>5/25/2007 5:37 PM</a:t>
            </a:fld>
            <a:endParaRPr lang="en-US" dirty="0"/>
          </a:p>
        </p:txBody>
      </p:sp>
      <p:sp>
        <p:nvSpPr>
          <p:cNvPr id="5" name="Footer Placeholder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013F2669-51CC-43C1-B1A7-007D752C12BE}" type="slidenum">
              <a:rPr lang="en-US" smtClean="0"/>
              <a:pPr>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fr-FR" sz="1200" dirty="0" smtClean="0"/>
              <a:t>Deux types de formats possibles pour le transport des données entre applications : les messages de type </a:t>
            </a:r>
            <a:r>
              <a:rPr lang="fr-FR" sz="1200" b="1" dirty="0" smtClean="0"/>
              <a:t>RPC </a:t>
            </a:r>
            <a:r>
              <a:rPr lang="fr-FR" sz="1200" dirty="0" smtClean="0"/>
              <a:t>et ceux de type </a:t>
            </a:r>
            <a:r>
              <a:rPr lang="fr-FR" sz="1200" b="1" dirty="0" smtClean="0"/>
              <a:t>Document</a:t>
            </a:r>
            <a:r>
              <a:rPr lang="fr-FR" sz="1200" dirty="0" smtClean="0"/>
              <a:t>.</a:t>
            </a:r>
          </a:p>
          <a:p>
            <a:pPr algn="just">
              <a:buNone/>
            </a:pPr>
            <a:endParaRPr lang="fr-FR" sz="1200" dirty="0" smtClean="0"/>
          </a:p>
          <a:p>
            <a:pPr algn="just"/>
            <a:r>
              <a:rPr lang="fr-FR" sz="1200" dirty="0" smtClean="0"/>
              <a:t>Avec les</a:t>
            </a:r>
            <a:r>
              <a:rPr lang="fr-FR" sz="1200" b="1" dirty="0" smtClean="0"/>
              <a:t> messages de type RPC </a:t>
            </a:r>
            <a:r>
              <a:rPr lang="fr-FR" sz="1200" dirty="0" smtClean="0"/>
              <a:t>: les données encodées au format XML sont stockées dans le corps du message SOAP avant d’être envoyées à la machine destinataire. Cette dernière traduit alors les données XML dans le format de l’application cible.</a:t>
            </a:r>
          </a:p>
          <a:p>
            <a:pPr algn="just">
              <a:buNone/>
            </a:pPr>
            <a:endParaRPr lang="fr-FR" sz="1200" dirty="0" smtClean="0"/>
          </a:p>
          <a:p>
            <a:pPr algn="just"/>
            <a:r>
              <a:rPr lang="fr-FR" sz="1200" dirty="0" smtClean="0"/>
              <a:t>Il peut aussi arriver que les données que l’on souhaite transporter soient déjà au format XML ou que l’on souhaite se passer du formalisme du modèle RPC : on parle alors de </a:t>
            </a:r>
            <a:r>
              <a:rPr lang="fr-FR" sz="1200" b="1" dirty="0" smtClean="0"/>
              <a:t>messages de type Document</a:t>
            </a:r>
            <a:r>
              <a:rPr lang="fr-FR" sz="1200" dirty="0" smtClean="0"/>
              <a:t> (aucune règle d’encodage ou de formatage ne s’applique alors en dehors de la conformité des données à un schéma XML).</a:t>
            </a:r>
          </a:p>
          <a:p>
            <a:pPr algn="just">
              <a:buNone/>
            </a:pPr>
            <a:endParaRPr lang="fr-FR" sz="1200" dirty="0" smtClean="0"/>
          </a:p>
          <a:p>
            <a:pPr algn="just"/>
            <a:r>
              <a:rPr lang="fr-FR" sz="1200" dirty="0" smtClean="0"/>
              <a:t>Les types « </a:t>
            </a:r>
            <a:r>
              <a:rPr lang="fr-FR" sz="1200" b="1" dirty="0" smtClean="0"/>
              <a:t>Document </a:t>
            </a:r>
            <a:r>
              <a:rPr lang="fr-FR" sz="1200" dirty="0" smtClean="0"/>
              <a:t>» et « </a:t>
            </a:r>
            <a:r>
              <a:rPr lang="fr-FR" sz="1200" b="1" dirty="0" smtClean="0"/>
              <a:t>RPC </a:t>
            </a:r>
            <a:r>
              <a:rPr lang="fr-FR" sz="1200" dirty="0" smtClean="0"/>
              <a:t>» se réfèrent exclusivement à la façon dont l'élément est mis en forme dans le message SOAP (cela n’a pas d’impact sur le reste du message). Dans le cas du modèle "Document", il s’agit d’un message directement au format XML. Dans le cas du modèle "RPC", les arguments d'entrées-sorties sont des fonctions encodées au format XML.</a:t>
            </a:r>
          </a:p>
          <a:p>
            <a:pPr algn="just"/>
            <a:endParaRPr lang="fr-FR" sz="1200" dirty="0" smtClean="0"/>
          </a:p>
          <a:p>
            <a:pPr algn="just"/>
            <a:r>
              <a:rPr lang="fr-FR" sz="1200" dirty="0" smtClean="0"/>
              <a:t>Les types « </a:t>
            </a:r>
            <a:r>
              <a:rPr lang="fr-FR" sz="1200" b="1" dirty="0" smtClean="0"/>
              <a:t>Document </a:t>
            </a:r>
            <a:r>
              <a:rPr lang="fr-FR" sz="1200" dirty="0" smtClean="0"/>
              <a:t>» et « </a:t>
            </a:r>
            <a:r>
              <a:rPr lang="fr-FR" sz="1200" b="1" dirty="0" smtClean="0"/>
              <a:t>RPC </a:t>
            </a:r>
            <a:r>
              <a:rPr lang="fr-FR" sz="1200" dirty="0" smtClean="0"/>
              <a:t>» se réfèrent exclusivement à la façon dont l'élément est mis en forme dans le message SOAP  </a:t>
            </a:r>
          </a:p>
          <a:p>
            <a:pPr algn="just"/>
            <a:endParaRPr lang="fr-FR" sz="1200" dirty="0" smtClean="0"/>
          </a:p>
          <a:p>
            <a:pPr algn="just"/>
            <a:r>
              <a:rPr lang="fr-FR" sz="1200" dirty="0" smtClean="0"/>
              <a:t>Dans le cas du modèle "Document", il s’agit d’un message directement au format XML. Dans le cas du modèle "RPC", les arguments d'entrées-sorties sont des fonctions encodées au format XML.</a:t>
            </a:r>
          </a:p>
          <a:p>
            <a:pPr algn="just"/>
            <a:endParaRPr lang="fr-FR" dirty="0"/>
          </a:p>
        </p:txBody>
      </p:sp>
      <p:sp>
        <p:nvSpPr>
          <p:cNvPr id="4" name="Espace réservé de la date 3"/>
          <p:cNvSpPr>
            <a:spLocks noGrp="1"/>
          </p:cNvSpPr>
          <p:nvPr>
            <p:ph type="dt" idx="10"/>
          </p:nvPr>
        </p:nvSpPr>
        <p:spPr/>
        <p:txBody>
          <a:bodyPr/>
          <a:lstStyle/>
          <a:p>
            <a:pPr>
              <a:defRPr/>
            </a:pPr>
            <a:fld id="{1910A439-1BF0-46AF-AC0F-D887A2FB0E6A}" type="datetime8">
              <a:rPr lang="en-US" smtClean="0"/>
              <a:pPr>
                <a:defRPr/>
              </a:pPr>
              <a:t>5/25/2007 5:37 PM</a:t>
            </a:fld>
            <a:endParaRPr lang="en-US" dirty="0"/>
          </a:p>
        </p:txBody>
      </p:sp>
      <p:sp>
        <p:nvSpPr>
          <p:cNvPr id="5" name="Espace réservé du pied de page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Espace réservé du numéro de diapositive 5"/>
          <p:cNvSpPr>
            <a:spLocks noGrp="1"/>
          </p:cNvSpPr>
          <p:nvPr>
            <p:ph type="sldNum" sz="quarter" idx="12"/>
          </p:nvPr>
        </p:nvSpPr>
        <p:spPr/>
        <p:txBody>
          <a:bodyPr/>
          <a:lstStyle/>
          <a:p>
            <a:pPr>
              <a:defRPr/>
            </a:pPr>
            <a:fld id="{013F2669-51CC-43C1-B1A7-007D752C12BE}" type="slidenum">
              <a:rPr lang="en-US" smtClean="0"/>
              <a:pPr>
                <a:defRPr/>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 Diagonal Corner Rectangle 3"/>
          <p:cNvSpPr/>
          <p:nvPr userDrawn="1"/>
        </p:nvSpPr>
        <p:spPr>
          <a:xfrm>
            <a:off x="269146" y="908102"/>
            <a:ext cx="8643998" cy="4214842"/>
          </a:xfrm>
          <a:prstGeom prst="round2DiagRect">
            <a:avLst>
              <a:gd name="adj1" fmla="val 6687"/>
              <a:gd name="adj2" fmla="val 0"/>
            </a:avLst>
          </a:prstGeom>
          <a:gradFill rotWithShape="1">
            <a:gsLst>
              <a:gs pos="0">
                <a:srgbClr val="4F81BD">
                  <a:shade val="51000"/>
                  <a:satMod val="130000"/>
                  <a:alpha val="13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endParaRPr lang="fr-FR" sz="1800" b="0" kern="0" dirty="0">
              <a:solidFill>
                <a:sysClr val="window" lastClr="FFFFFF"/>
              </a:solidFill>
              <a:latin typeface="Calibri"/>
              <a:cs typeface="+mn-cs"/>
            </a:endParaRPr>
          </a:p>
        </p:txBody>
      </p:sp>
      <p:sp>
        <p:nvSpPr>
          <p:cNvPr id="18434" name="Rectangle 2"/>
          <p:cNvSpPr>
            <a:spLocks noGrp="1" noChangeArrowheads="1"/>
          </p:cNvSpPr>
          <p:nvPr>
            <p:ph type="ctrTitle"/>
          </p:nvPr>
        </p:nvSpPr>
        <p:spPr>
          <a:xfrm>
            <a:off x="644779" y="2319719"/>
            <a:ext cx="7843838" cy="646331"/>
          </a:xfrm>
          <a:ln algn="ctr"/>
        </p:spPr>
        <p:txBody>
          <a:bodyPr anchor="ctr"/>
          <a:lstStyle>
            <a:lvl1pPr>
              <a:defRPr lang="en-US" sz="4000" dirty="0">
                <a:solidFill>
                  <a:schemeClr val="tx2"/>
                </a:solidFill>
                <a:effectLst>
                  <a:outerShdw blurRad="38100" dist="38100" dir="2700000" algn="tl">
                    <a:srgbClr val="000000"/>
                  </a:outerShdw>
                </a:effectLst>
                <a:latin typeface="Segoe Black" pitchFamily="34" charset="0"/>
                <a:ea typeface="+mj-ea"/>
                <a:cs typeface="+mj-cs"/>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18435" name="Rectangle 3"/>
          <p:cNvSpPr>
            <a:spLocks noGrp="1" noChangeArrowheads="1"/>
          </p:cNvSpPr>
          <p:nvPr>
            <p:ph type="subTitle" idx="1"/>
          </p:nvPr>
        </p:nvSpPr>
        <p:spPr>
          <a:xfrm>
            <a:off x="690499" y="3713163"/>
            <a:ext cx="8035925" cy="535531"/>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marL="0" indent="0">
              <a:spcBef>
                <a:spcPct val="0"/>
              </a:spcBef>
              <a:buFont typeface="Wingdings 2" pitchFamily="18" charset="2"/>
              <a:buNone/>
              <a:defRPr sz="3200" b="1" cap="none" spc="0">
                <a:ln/>
                <a:solidFill>
                  <a:srgbClr val="DDDDDD"/>
                </a:solidFill>
                <a:effectLst>
                  <a:outerShdw blurRad="50800" dist="38100" dir="13500000" algn="br" rotWithShape="0">
                    <a:prstClr val="black">
                      <a:alpha val="40000"/>
                    </a:prstClr>
                  </a:outerShdw>
                </a:effectLst>
              </a:defRPr>
            </a:lvl1pPr>
          </a:lstStyle>
          <a:p>
            <a:r>
              <a:rPr lang="fr-FR" noProof="0" dirty="0" smtClean="0"/>
              <a:t>Click to </a:t>
            </a:r>
            <a:r>
              <a:rPr lang="fr-FR" noProof="0" dirty="0" err="1" smtClean="0"/>
              <a:t>edit</a:t>
            </a:r>
            <a:r>
              <a:rPr lang="fr-FR" noProof="0" dirty="0" smtClean="0"/>
              <a:t> Master </a:t>
            </a:r>
            <a:r>
              <a:rPr lang="fr-FR" noProof="0" dirty="0" err="1" smtClean="0"/>
              <a:t>subtitle</a:t>
            </a:r>
            <a:r>
              <a:rPr lang="fr-FR" noProof="0" dirty="0" smtClean="0"/>
              <a:t> style</a:t>
            </a:r>
            <a:endParaRPr lang="fr-FR" noProof="0"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w="50800"/>
                <a:solidFill>
                  <a:srgbClr val="FFC000"/>
                </a:solidFill>
                <a:effectLst/>
              </a:defRPr>
            </a:lvl1pPr>
          </a:lstStyle>
          <a:p>
            <a:r>
              <a:rPr lang="en-US" dirty="0" smtClean="0"/>
              <a:t>Click to edit Master title style</a:t>
            </a:r>
            <a:endParaRPr lang="fr-FR"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228600"/>
            <a:ext cx="2093912" cy="34004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382588" y="228600"/>
            <a:ext cx="6134100" cy="3400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46113"/>
          </a:xfrm>
        </p:spPr>
        <p:txBody>
          <a:bodyPr/>
          <a:lstStyle/>
          <a:p>
            <a:r>
              <a:rPr lang="en-US" smtClean="0"/>
              <a:t>Click to edit Master title style</a:t>
            </a:r>
            <a:endParaRPr lang="fr-FR"/>
          </a:p>
        </p:txBody>
      </p:sp>
      <p:sp>
        <p:nvSpPr>
          <p:cNvPr id="3" name="Content Placeholder 2"/>
          <p:cNvSpPr>
            <a:spLocks noGrp="1"/>
          </p:cNvSpPr>
          <p:nvPr>
            <p:ph idx="1"/>
          </p:nvPr>
        </p:nvSpPr>
        <p:spPr>
          <a:xfrm>
            <a:off x="382588" y="1414463"/>
            <a:ext cx="8380412" cy="2214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 Diagonal Corner Rectangle 3"/>
          <p:cNvSpPr/>
          <p:nvPr userDrawn="1"/>
        </p:nvSpPr>
        <p:spPr>
          <a:xfrm>
            <a:off x="0" y="130862"/>
            <a:ext cx="9144000" cy="920698"/>
          </a:xfrm>
          <a:prstGeom prst="round2DiagRect">
            <a:avLst>
              <a:gd name="adj1" fmla="val 6687"/>
              <a:gd name="adj2" fmla="val 0"/>
            </a:avLst>
          </a:prstGeom>
          <a:gradFill rotWithShape="1">
            <a:gsLst>
              <a:gs pos="0">
                <a:srgbClr val="4F81BD">
                  <a:shade val="51000"/>
                  <a:satMod val="130000"/>
                  <a:alpha val="13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endParaRPr lang="fr-FR" sz="1800" b="0" kern="0" dirty="0">
              <a:solidFill>
                <a:sysClr val="window" lastClr="FFFFFF"/>
              </a:solidFill>
              <a:latin typeface="Calibri"/>
              <a:cs typeface="+mn-cs"/>
            </a:endParaRPr>
          </a:p>
        </p:txBody>
      </p:sp>
      <p:sp>
        <p:nvSpPr>
          <p:cNvPr id="2" name="Title 1"/>
          <p:cNvSpPr>
            <a:spLocks noGrp="1"/>
          </p:cNvSpPr>
          <p:nvPr>
            <p:ph type="title"/>
          </p:nvPr>
        </p:nvSpPr>
        <p:spPr>
          <a:xfrm>
            <a:off x="18288" y="228600"/>
            <a:ext cx="8380412" cy="646331"/>
          </a:xfrm>
        </p:spPr>
        <p:txBody>
          <a:bodyPr/>
          <a:lstStyle>
            <a:lvl1pPr>
              <a:defRPr sz="4000" b="1" cap="none" spc="0">
                <a:ln w="50800"/>
                <a:solidFill>
                  <a:srgbClr val="FFC000"/>
                </a:solidFill>
                <a:effectLst/>
                <a:latin typeface="Segoe Black" pitchFamily="34" charset="0"/>
              </a:defRPr>
            </a:lvl1pPr>
          </a:lstStyle>
          <a:p>
            <a:r>
              <a:rPr lang="en-US" dirty="0" smtClean="0"/>
              <a:t>Click to edit Master title style</a:t>
            </a:r>
            <a:endParaRPr lang="fr-FR" dirty="0"/>
          </a:p>
        </p:txBody>
      </p:sp>
      <p:sp>
        <p:nvSpPr>
          <p:cNvPr id="3" name="Content Placeholder 2"/>
          <p:cNvSpPr>
            <a:spLocks noGrp="1"/>
          </p:cNvSpPr>
          <p:nvPr>
            <p:ph idx="1"/>
          </p:nvPr>
        </p:nvSpPr>
        <p:spPr>
          <a:xfrm>
            <a:off x="142240" y="1414462"/>
            <a:ext cx="8829040" cy="2234458"/>
          </a:xfrm>
        </p:spPr>
        <p:txBody>
          <a:bodyPr/>
          <a:lstStyle/>
          <a:p>
            <a:pPr lvl="0"/>
            <a:r>
              <a:rPr lang="fr-FR" noProof="0" smtClean="0"/>
              <a:t>Click to edit Master text styles</a:t>
            </a:r>
          </a:p>
          <a:p>
            <a:pPr lvl="1"/>
            <a:r>
              <a:rPr lang="fr-FR" noProof="0" smtClean="0"/>
              <a:t>Second level</a:t>
            </a:r>
          </a:p>
          <a:p>
            <a:pPr lvl="2"/>
            <a:r>
              <a:rPr lang="fr-FR" noProof="0" smtClean="0"/>
              <a:t>Third level</a:t>
            </a:r>
          </a:p>
          <a:p>
            <a:pPr lvl="3"/>
            <a:r>
              <a:rPr lang="fr-FR" noProof="0" smtClean="0"/>
              <a:t>Fourth level</a:t>
            </a:r>
          </a:p>
          <a:p>
            <a:pPr lvl="4"/>
            <a:r>
              <a:rPr lang="fr-FR" noProof="0" smtClean="0"/>
              <a:t>Fifth level</a:t>
            </a:r>
            <a:endParaRPr lang="fr-FR" noProof="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646331"/>
          </a:xfrm>
        </p:spPr>
        <p:txBody>
          <a:bodyPr/>
          <a:lstStyle>
            <a:lvl1pPr algn="l">
              <a:defRPr sz="4000" b="1" cap="none" spc="0">
                <a:ln w="50800"/>
                <a:solidFill>
                  <a:srgbClr val="FFC000"/>
                </a:solidFill>
                <a:effectLst/>
              </a:defRPr>
            </a:lvl1pPr>
          </a:lstStyle>
          <a:p>
            <a:r>
              <a:rPr lang="en-US" dirty="0" smtClean="0"/>
              <a:t>Click to edit Master title style</a:t>
            </a:r>
            <a:endParaRPr lang="fr-F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w="50800"/>
                <a:solidFill>
                  <a:srgbClr val="FFC000"/>
                </a:solidFill>
                <a:effectLst/>
              </a:defRPr>
            </a:lvl1pPr>
          </a:lstStyle>
          <a:p>
            <a:r>
              <a:rPr lang="en-US" dirty="0" smtClean="0"/>
              <a:t>Click to edit Master title style</a:t>
            </a:r>
            <a:endParaRPr lang="fr-FR" dirty="0"/>
          </a:p>
        </p:txBody>
      </p:sp>
      <p:sp>
        <p:nvSpPr>
          <p:cNvPr id="3" name="Content Placeholder 2"/>
          <p:cNvSpPr>
            <a:spLocks noGrp="1"/>
          </p:cNvSpPr>
          <p:nvPr>
            <p:ph sz="half" idx="1"/>
          </p:nvPr>
        </p:nvSpPr>
        <p:spPr>
          <a:xfrm>
            <a:off x="382588" y="1414463"/>
            <a:ext cx="4113212"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414463"/>
            <a:ext cx="411480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1731"/>
          </a:xfrm>
        </p:spPr>
        <p:txBody>
          <a:bodyPr/>
          <a:lstStyle>
            <a:lvl1pPr>
              <a:defRPr b="1" cap="none" spc="0">
                <a:ln w="50800"/>
                <a:solidFill>
                  <a:srgbClr val="FFC000"/>
                </a:solidFill>
                <a:effectLst/>
              </a:defRPr>
            </a:lvl1pPr>
          </a:lstStyle>
          <a:p>
            <a:r>
              <a:rPr lang="en-US" dirty="0" smtClean="0"/>
              <a:t>Click to edit Master title style</a:t>
            </a:r>
            <a:endParaRPr lang="fr-FR"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w="50800"/>
                <a:solidFill>
                  <a:srgbClr val="FFC000"/>
                </a:solidFill>
                <a:effectLst/>
              </a:defRPr>
            </a:lvl1pPr>
          </a:lstStyle>
          <a:p>
            <a:r>
              <a:rPr lang="en-US" dirty="0" smtClean="0"/>
              <a:t>Click to edit Master title style</a:t>
            </a:r>
            <a:endParaRPr lang="fr-FR"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fr-FR"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t="-1000" b="-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46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lvl="0"/>
            <a:r>
              <a:rPr lang="fr-FR" noProof="0" dirty="0" smtClean="0"/>
              <a:t>Click to </a:t>
            </a:r>
            <a:r>
              <a:rPr lang="fr-FR" noProof="0" dirty="0" err="1" smtClean="0"/>
              <a:t>edit</a:t>
            </a:r>
            <a:r>
              <a:rPr lang="fr-FR" noProof="0" dirty="0" smtClean="0"/>
              <a:t> </a:t>
            </a:r>
            <a:r>
              <a:rPr lang="fr-FR" noProof="0" dirty="0" err="1" smtClean="0"/>
              <a:t>Title</a:t>
            </a:r>
            <a:r>
              <a:rPr lang="fr-FR" noProof="0" dirty="0" smtClean="0"/>
              <a:t> </a:t>
            </a:r>
            <a:r>
              <a:rPr lang="fr-FR" noProof="0" dirty="0" err="1" smtClean="0"/>
              <a:t>Slide</a:t>
            </a:r>
            <a:endParaRPr lang="fr-FR" noProof="0" dirty="0" smtClean="0"/>
          </a:p>
        </p:txBody>
      </p:sp>
      <p:sp>
        <p:nvSpPr>
          <p:cNvPr id="1032" name="Rectangle 8"/>
          <p:cNvSpPr>
            <a:spLocks noGrp="1" noChangeArrowheads="1"/>
          </p:cNvSpPr>
          <p:nvPr>
            <p:ph type="body" idx="1"/>
          </p:nvPr>
        </p:nvSpPr>
        <p:spPr bwMode="auto">
          <a:xfrm>
            <a:off x="382588" y="1414463"/>
            <a:ext cx="8380412" cy="2214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smtClean="0"/>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 id="2147483671" r:id="rId12"/>
  </p:sldLayoutIdLst>
  <p:transition>
    <p:fade/>
  </p:transition>
  <p:timing>
    <p:tnLst>
      <p:par>
        <p:cTn id="1" dur="indefinite" restart="never" nodeType="tmRoot"/>
      </p:par>
    </p:tnLst>
  </p:timing>
  <p:hf hdr="0" ftr="0" dt="0"/>
  <p:txStyles>
    <p:titleStyle>
      <a:lvl1pPr algn="l" rtl="0" fontAlgn="base">
        <a:lnSpc>
          <a:spcPct val="90000"/>
        </a:lnSpc>
        <a:spcBef>
          <a:spcPct val="0"/>
        </a:spcBef>
        <a:spcAft>
          <a:spcPct val="0"/>
        </a:spcAft>
        <a:defRPr sz="4000" b="1">
          <a:ln w="50800"/>
          <a:solidFill>
            <a:srgbClr val="FFC000"/>
          </a:solidFill>
          <a:latin typeface="Segoe Black" pitchFamily="34" charset="0"/>
          <a:ea typeface="+mj-ea"/>
          <a:cs typeface="+mj-cs"/>
        </a:defRPr>
      </a:lvl1pPr>
      <a:lvl2pPr algn="l" rtl="0" fontAlgn="base">
        <a:lnSpc>
          <a:spcPct val="90000"/>
        </a:lnSpc>
        <a:spcBef>
          <a:spcPct val="0"/>
        </a:spcBef>
        <a:spcAft>
          <a:spcPct val="0"/>
        </a:spcAft>
        <a:defRPr sz="4000" b="1">
          <a:solidFill>
            <a:srgbClr val="FFC000"/>
          </a:solidFill>
          <a:effectLst>
            <a:outerShdw blurRad="38100" dist="38100" dir="2700000" algn="tl">
              <a:srgbClr val="000000"/>
            </a:outerShdw>
          </a:effectLst>
          <a:latin typeface="Segoe Black"/>
        </a:defRPr>
      </a:lvl2pPr>
      <a:lvl3pPr algn="l" rtl="0" fontAlgn="base">
        <a:lnSpc>
          <a:spcPct val="90000"/>
        </a:lnSpc>
        <a:spcBef>
          <a:spcPct val="0"/>
        </a:spcBef>
        <a:spcAft>
          <a:spcPct val="0"/>
        </a:spcAft>
        <a:defRPr sz="4000" b="1">
          <a:solidFill>
            <a:srgbClr val="FFC000"/>
          </a:solidFill>
          <a:effectLst>
            <a:outerShdw blurRad="38100" dist="38100" dir="2700000" algn="tl">
              <a:srgbClr val="000000"/>
            </a:outerShdw>
          </a:effectLst>
          <a:latin typeface="Segoe Black"/>
        </a:defRPr>
      </a:lvl3pPr>
      <a:lvl4pPr algn="l" rtl="0" fontAlgn="base">
        <a:lnSpc>
          <a:spcPct val="90000"/>
        </a:lnSpc>
        <a:spcBef>
          <a:spcPct val="0"/>
        </a:spcBef>
        <a:spcAft>
          <a:spcPct val="0"/>
        </a:spcAft>
        <a:defRPr sz="4000" b="1">
          <a:solidFill>
            <a:srgbClr val="FFC000"/>
          </a:solidFill>
          <a:effectLst>
            <a:outerShdw blurRad="38100" dist="38100" dir="2700000" algn="tl">
              <a:srgbClr val="000000"/>
            </a:outerShdw>
          </a:effectLst>
          <a:latin typeface="Segoe Black"/>
        </a:defRPr>
      </a:lvl4pPr>
      <a:lvl5pPr algn="l" rtl="0" fontAlgn="base">
        <a:lnSpc>
          <a:spcPct val="90000"/>
        </a:lnSpc>
        <a:spcBef>
          <a:spcPct val="0"/>
        </a:spcBef>
        <a:spcAft>
          <a:spcPct val="0"/>
        </a:spcAft>
        <a:defRPr sz="4000" b="1">
          <a:solidFill>
            <a:srgbClr val="FFC000"/>
          </a:solidFill>
          <a:effectLst>
            <a:outerShdw blurRad="38100" dist="38100" dir="2700000" algn="tl">
              <a:srgbClr val="000000"/>
            </a:outerShdw>
          </a:effectLst>
          <a:latin typeface="Segoe Black"/>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outerShdw>
          </a:effectLst>
          <a:latin typeface="Segoe Semibold" pitchFamily="34" charset="0"/>
        </a:defRPr>
      </a:lvl9pPr>
    </p:titleStyle>
    <p:bodyStyle>
      <a:lvl1pPr marL="447675" indent="-447675" algn="l" rtl="0" fontAlgn="base">
        <a:lnSpc>
          <a:spcPct val="90000"/>
        </a:lnSpc>
        <a:spcBef>
          <a:spcPct val="30000"/>
        </a:spcBef>
        <a:spcAft>
          <a:spcPct val="0"/>
        </a:spcAft>
        <a:buClr>
          <a:schemeClr val="tx2"/>
        </a:buClr>
        <a:buFont typeface="Wingdings 2" pitchFamily="18"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833438" indent="-354013" algn="l" rtl="0" fontAlgn="base">
        <a:lnSpc>
          <a:spcPct val="90000"/>
        </a:lnSpc>
        <a:spcBef>
          <a:spcPct val="30000"/>
        </a:spcBef>
        <a:spcAft>
          <a:spcPct val="0"/>
        </a:spcAft>
        <a:buClr>
          <a:schemeClr val="tx2"/>
        </a:buClr>
        <a:buFont typeface="Wingdings 2" pitchFamily="18" charset="2"/>
        <a:buBlip>
          <a:blip r:embed="rId15"/>
        </a:buBlip>
        <a:defRPr sz="2800">
          <a:solidFill>
            <a:schemeClr val="tx1"/>
          </a:solidFill>
          <a:effectLst>
            <a:outerShdw blurRad="38100" dist="38100" dir="2700000" algn="tl">
              <a:srgbClr val="000000"/>
            </a:outerShdw>
          </a:effectLst>
          <a:latin typeface="+mn-lt"/>
        </a:defRPr>
      </a:lvl2pPr>
      <a:lvl3pPr marL="1208088" indent="-373063" algn="l" rtl="0" fontAlgn="base">
        <a:lnSpc>
          <a:spcPct val="90000"/>
        </a:lnSpc>
        <a:spcBef>
          <a:spcPct val="30000"/>
        </a:spcBef>
        <a:spcAft>
          <a:spcPct val="0"/>
        </a:spcAft>
        <a:buClr>
          <a:schemeClr val="tx2"/>
        </a:buClr>
        <a:buFont typeface="Wingdings 2" pitchFamily="18" charset="2"/>
        <a:buBlip>
          <a:blip r:embed="rId15"/>
        </a:buBlip>
        <a:defRPr sz="2400">
          <a:solidFill>
            <a:schemeClr val="tx1"/>
          </a:solidFill>
          <a:effectLst>
            <a:outerShdw blurRad="38100" dist="38100" dir="2700000" algn="tl">
              <a:srgbClr val="000000"/>
            </a:outerShdw>
          </a:effectLst>
          <a:latin typeface="+mn-lt"/>
        </a:defRPr>
      </a:lvl3pPr>
      <a:lvl4pPr marL="1544638" indent="-334963" algn="l" rtl="0" fontAlgn="base">
        <a:lnSpc>
          <a:spcPct val="90000"/>
        </a:lnSpc>
        <a:spcBef>
          <a:spcPct val="30000"/>
        </a:spcBef>
        <a:spcAft>
          <a:spcPct val="0"/>
        </a:spcAft>
        <a:buClr>
          <a:schemeClr val="tx2"/>
        </a:buClr>
        <a:buFont typeface="Wingdings 2" pitchFamily="18" charset="2"/>
        <a:buBlip>
          <a:blip r:embed="rId15"/>
        </a:buBlip>
        <a:defRPr sz="2000">
          <a:solidFill>
            <a:schemeClr val="tx1"/>
          </a:solidFill>
          <a:effectLst>
            <a:outerShdw blurRad="38100" dist="38100" dir="2700000" algn="tl">
              <a:srgbClr val="000000"/>
            </a:outerShdw>
          </a:effectLst>
          <a:latin typeface="+mn-lt"/>
        </a:defRPr>
      </a:lvl4pPr>
      <a:lvl5pPr marL="1851025" indent="-304800" algn="l" rtl="0" fontAlgn="base">
        <a:lnSpc>
          <a:spcPct val="90000"/>
        </a:lnSpc>
        <a:spcBef>
          <a:spcPct val="30000"/>
        </a:spcBef>
        <a:spcAft>
          <a:spcPct val="0"/>
        </a:spcAft>
        <a:buClr>
          <a:schemeClr val="tx2"/>
        </a:buClr>
        <a:buFont typeface="Wingdings 2" pitchFamily="18" charset="2"/>
        <a:buBlip>
          <a:blip r:embed="rId15"/>
        </a:buBlip>
        <a:defRPr sz="2000">
          <a:solidFill>
            <a:schemeClr val="tx1"/>
          </a:solidFill>
          <a:effectLst>
            <a:outerShdw blurRad="38100" dist="38100" dir="2700000" algn="tl">
              <a:srgbClr val="000000"/>
            </a:outerShdw>
          </a:effectLst>
          <a:latin typeface="+mn-lt"/>
        </a:defRPr>
      </a:lvl5pPr>
      <a:lvl6pPr marL="2308225" indent="-304800" algn="l" rtl="0" eaLnBrk="1" fontAlgn="base" hangingPunct="1">
        <a:lnSpc>
          <a:spcPct val="90000"/>
        </a:lnSpc>
        <a:spcBef>
          <a:spcPct val="30000"/>
        </a:spcBef>
        <a:spcAft>
          <a:spcPct val="0"/>
        </a:spcAft>
        <a:buClr>
          <a:schemeClr val="tx2"/>
        </a:buClr>
        <a:buFont typeface="Wingdings 2" pitchFamily="18" charset="2"/>
        <a:buBlip>
          <a:blip r:embed="rId15"/>
        </a:buBlip>
        <a:defRPr sz="2000">
          <a:solidFill>
            <a:schemeClr val="tx1"/>
          </a:solidFill>
          <a:effectLst>
            <a:outerShdw blurRad="38100" dist="38100" dir="2700000" algn="tl">
              <a:srgbClr val="000000"/>
            </a:outerShdw>
          </a:effectLst>
          <a:latin typeface="+mn-lt"/>
        </a:defRPr>
      </a:lvl6pPr>
      <a:lvl7pPr marL="2765425" indent="-304800" algn="l" rtl="0" eaLnBrk="1" fontAlgn="base" hangingPunct="1">
        <a:lnSpc>
          <a:spcPct val="90000"/>
        </a:lnSpc>
        <a:spcBef>
          <a:spcPct val="30000"/>
        </a:spcBef>
        <a:spcAft>
          <a:spcPct val="0"/>
        </a:spcAft>
        <a:buClr>
          <a:schemeClr val="tx2"/>
        </a:buClr>
        <a:buFont typeface="Wingdings 2" pitchFamily="18" charset="2"/>
        <a:buBlip>
          <a:blip r:embed="rId15"/>
        </a:buBlip>
        <a:defRPr sz="2000">
          <a:solidFill>
            <a:schemeClr val="tx1"/>
          </a:solidFill>
          <a:effectLst>
            <a:outerShdw blurRad="38100" dist="38100" dir="2700000" algn="tl">
              <a:srgbClr val="000000"/>
            </a:outerShdw>
          </a:effectLst>
          <a:latin typeface="+mn-lt"/>
        </a:defRPr>
      </a:lvl7pPr>
      <a:lvl8pPr marL="3222625" indent="-304800" algn="l" rtl="0" eaLnBrk="1" fontAlgn="base" hangingPunct="1">
        <a:lnSpc>
          <a:spcPct val="90000"/>
        </a:lnSpc>
        <a:spcBef>
          <a:spcPct val="30000"/>
        </a:spcBef>
        <a:spcAft>
          <a:spcPct val="0"/>
        </a:spcAft>
        <a:buClr>
          <a:schemeClr val="tx2"/>
        </a:buClr>
        <a:buFont typeface="Wingdings 2" pitchFamily="18" charset="2"/>
        <a:buBlip>
          <a:blip r:embed="rId15"/>
        </a:buBlip>
        <a:defRPr sz="2000">
          <a:solidFill>
            <a:schemeClr val="tx1"/>
          </a:solidFill>
          <a:effectLst>
            <a:outerShdw blurRad="38100" dist="38100" dir="2700000" algn="tl">
              <a:srgbClr val="000000"/>
            </a:outerShdw>
          </a:effectLst>
          <a:latin typeface="+mn-lt"/>
        </a:defRPr>
      </a:lvl8pPr>
      <a:lvl9pPr marL="3679825" indent="-304800" algn="l" rtl="0" eaLnBrk="1" fontAlgn="base" hangingPunct="1">
        <a:lnSpc>
          <a:spcPct val="90000"/>
        </a:lnSpc>
        <a:spcBef>
          <a:spcPct val="30000"/>
        </a:spcBef>
        <a:spcAft>
          <a:spcPct val="0"/>
        </a:spcAft>
        <a:buClr>
          <a:schemeClr val="tx2"/>
        </a:buClr>
        <a:buFont typeface="Wingdings 2" pitchFamily="18"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sfartz@microsoft.com"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blog.sfartz.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hyperlink" Target="http://ws.apache.org/axis/" TargetMode="External"/><Relationship Id="rId5" Type="http://schemas.openxmlformats.org/officeDocument/2006/relationships/image" Target="../media/image6.png"/><Relationship Id="rId10" Type="http://schemas.openxmlformats.org/officeDocument/2006/relationships/image" Target="../media/image11.gif"/><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4.gif"/></Relationships>
</file>

<file path=ppt/slides/_rels/slide30.xml.rels><?xml version="1.0" encoding="UTF-8" standalone="yes"?>
<Relationships xmlns="http://schemas.openxmlformats.org/package/2006/relationships"><Relationship Id="rId3" Type="http://schemas.openxmlformats.org/officeDocument/2006/relationships/hyperlink" Target="http://www.wiki.apache.org/ws/StackComparison"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image" Target="../media/image49.png"/><Relationship Id="rId10" Type="http://schemas.openxmlformats.org/officeDocument/2006/relationships/image" Target="../media/image53.png"/><Relationship Id="rId4" Type="http://schemas.openxmlformats.org/officeDocument/2006/relationships/image" Target="../media/image48.png"/><Relationship Id="rId9" Type="http://schemas.openxmlformats.org/officeDocument/2006/relationships/image" Target="../media/image11.g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47.png"/><Relationship Id="rId7" Type="http://schemas.openxmlformats.org/officeDocument/2006/relationships/image" Target="../media/image56.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hyperlink" Target="http://ws.apache.org/axis/" TargetMode="External"/><Relationship Id="rId4" Type="http://schemas.openxmlformats.org/officeDocument/2006/relationships/image" Target="../media/image48.png"/><Relationship Id="rId9" Type="http://schemas.openxmlformats.org/officeDocument/2006/relationships/image" Target="../media/image5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7.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3.png"/><Relationship Id="rId5" Type="http://schemas.openxmlformats.org/officeDocument/2006/relationships/image" Target="../media/image48.png"/><Relationship Id="rId10" Type="http://schemas.openxmlformats.org/officeDocument/2006/relationships/image" Target="../media/image11.gif"/><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8.wmf"/></Relationships>
</file>

<file path=ppt/slides/_rels/slide5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5.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ws.apache.org/axis/" TargetMode="External"/><Relationship Id="rId11" Type="http://schemas.openxmlformats.org/officeDocument/2006/relationships/image" Target="../media/image5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14.gif"/></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microsoft.com/france/msdn/architects"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msdn2.microsoft.com/en-us/vstudio/aa700835.aspx"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www.microsoft.com/france/interop" TargetMode="External"/><Relationship Id="rId5" Type="http://schemas.openxmlformats.org/officeDocument/2006/relationships/hyperlink" Target="http://www.microsoft.com/windowsserversystem/jplusn/default.mspx" TargetMode="External"/><Relationship Id="rId4" Type="http://schemas.openxmlformats.org/officeDocument/2006/relationships/hyperlink" Target="http://msdn.microsoft.com/library/default.asp?url=/library/en-us/dnpag/html/jdni.asp"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5" descr="WinFX_WCF__03a"/>
          <p:cNvPicPr>
            <a:picLocks noChangeAspect="1" noChangeArrowheads="1"/>
          </p:cNvPicPr>
          <p:nvPr/>
        </p:nvPicPr>
        <p:blipFill>
          <a:blip r:embed="rId2">
            <a:lum bright="-8000" contrast="7000"/>
          </a:blip>
          <a:stretch>
            <a:fillRect/>
          </a:stretch>
        </p:blipFill>
        <p:spPr bwMode="auto">
          <a:xfrm>
            <a:off x="-609600" y="-828989"/>
            <a:ext cx="9753600" cy="7315200"/>
          </a:xfrm>
          <a:prstGeom prst="rect">
            <a:avLst/>
          </a:prstGeom>
          <a:noFill/>
          <a:ln>
            <a:noFill/>
          </a:ln>
        </p:spPr>
      </p:pic>
      <p:sp>
        <p:nvSpPr>
          <p:cNvPr id="8" name="Title 1"/>
          <p:cNvSpPr txBox="1">
            <a:spLocks/>
          </p:cNvSpPr>
          <p:nvPr/>
        </p:nvSpPr>
        <p:spPr>
          <a:xfrm>
            <a:off x="299540" y="567576"/>
            <a:ext cx="8534400" cy="1143000"/>
          </a:xfrm>
          <a:prstGeom prst="rect">
            <a:avLst/>
          </a:prstGeom>
        </p:spPr>
        <p:txBody>
          <a:bodyPr vert="horz" lIns="45720" rIns="4572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Aft>
                <a:spcPts val="0"/>
              </a:spcAft>
            </a:pPr>
            <a:r>
              <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Interopérabilité des Services Web </a:t>
            </a:r>
            <a:br>
              <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br>
            <a:r>
              <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en environnement .Net et Java</a:t>
            </a:r>
            <a:endParaRPr kumimoji="0" lang="fr-FR" sz="4100" b="1" i="0" u="none" strike="noStrike" kern="1200" cap="none" spc="0" normalizeH="0" baseline="0" noProof="0" dirty="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uLnTx/>
              <a:uFillTx/>
              <a:latin typeface="Arial" pitchFamily="34" charset="0"/>
              <a:ea typeface="+mj-ea"/>
            </a:endParaRPr>
          </a:p>
        </p:txBody>
      </p:sp>
      <p:sp>
        <p:nvSpPr>
          <p:cNvPr id="4" name="TextBox 3"/>
          <p:cNvSpPr txBox="1"/>
          <p:nvPr/>
        </p:nvSpPr>
        <p:spPr>
          <a:xfrm>
            <a:off x="130629" y="4551903"/>
            <a:ext cx="4301177" cy="2646878"/>
          </a:xfrm>
          <a:prstGeom prst="rect">
            <a:avLst/>
          </a:prstGeom>
          <a:noFill/>
        </p:spPr>
        <p:txBody>
          <a:bodyPr wrap="none" rtlCol="0">
            <a:spAutoFit/>
          </a:bodyPr>
          <a:lstStyle/>
          <a:p>
            <a:r>
              <a:rPr lang="fr-FR" sz="2400" dirty="0" smtClean="0"/>
              <a:t>Benjamin BELLON-SERRE</a:t>
            </a:r>
          </a:p>
          <a:p>
            <a:r>
              <a:rPr lang="fr-FR" sz="2400" dirty="0" smtClean="0"/>
              <a:t>Stève SFARTZ</a:t>
            </a:r>
          </a:p>
          <a:p>
            <a:r>
              <a:rPr lang="fr-FR" sz="1800" dirty="0" smtClean="0"/>
              <a:t>Architecte en système d’informations</a:t>
            </a:r>
          </a:p>
          <a:p>
            <a:r>
              <a:rPr lang="fr-FR" sz="1800" dirty="0" smtClean="0"/>
              <a:t>Microsoft France</a:t>
            </a:r>
          </a:p>
          <a:p>
            <a:r>
              <a:rPr lang="fr-FR" dirty="0" smtClean="0">
                <a:hlinkClick r:id="rId3"/>
              </a:rPr>
              <a:t>ssfartz@microsoft.com</a:t>
            </a:r>
            <a:endParaRPr lang="fr-FR" dirty="0" smtClean="0"/>
          </a:p>
          <a:p>
            <a:r>
              <a:rPr lang="fr-FR" dirty="0" smtClean="0">
                <a:hlinkClick r:id="rId4"/>
              </a:rPr>
              <a:t>http://blog.sfartz.com</a:t>
            </a:r>
            <a:endParaRPr lang="fr-FR" dirty="0" smtClean="0"/>
          </a:p>
          <a:p>
            <a:endParaRPr lang="fr-FR" dirty="0" smtClean="0"/>
          </a:p>
          <a:p>
            <a:endParaRPr lang="fr-FR"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7660" y="-15766"/>
            <a:ext cx="91440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Styles d’encodage </a:t>
            </a:r>
            <a:r>
              <a:rPr lang="fr-FR" sz="4100" dirty="0" err="1"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Literal</a:t>
            </a:r>
            <a:endPar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endParaRPr>
          </a:p>
        </p:txBody>
      </p:sp>
      <p:grpSp>
        <p:nvGrpSpPr>
          <p:cNvPr id="2" name="Groupe 56"/>
          <p:cNvGrpSpPr/>
          <p:nvPr/>
        </p:nvGrpSpPr>
        <p:grpSpPr>
          <a:xfrm>
            <a:off x="7643834" y="214290"/>
            <a:ext cx="1451620" cy="400740"/>
            <a:chOff x="0" y="20"/>
            <a:chExt cx="1903108" cy="801479"/>
          </a:xfrm>
          <a:scene3d>
            <a:camera prst="orthographicFront"/>
            <a:lightRig rig="flat" dir="t"/>
          </a:scene3d>
        </p:grpSpPr>
        <p:sp>
          <p:nvSpPr>
            <p:cNvPr id="58" name="Rectangle à coins arrondis 57"/>
            <p:cNvSpPr/>
            <p:nvPr/>
          </p:nvSpPr>
          <p:spPr>
            <a:xfrm>
              <a:off x="0" y="20"/>
              <a:ext cx="1903108" cy="801479"/>
            </a:xfrm>
            <a:prstGeom prst="roundRect">
              <a:avLst/>
            </a:prstGeom>
            <a:gradFill rotWithShape="1">
              <a:gsLst>
                <a:gs pos="0">
                  <a:srgbClr val="4F81BD">
                    <a:alpha val="90000"/>
                    <a:hueOff val="0"/>
                    <a:satOff val="0"/>
                    <a:lumOff val="0"/>
                    <a:alphaOff val="0"/>
                    <a:shade val="51000"/>
                    <a:satMod val="130000"/>
                  </a:srgbClr>
                </a:gs>
                <a:gs pos="80000">
                  <a:srgbClr val="4F81BD">
                    <a:alpha val="90000"/>
                    <a:hueOff val="0"/>
                    <a:satOff val="0"/>
                    <a:lumOff val="0"/>
                    <a:alphaOff val="0"/>
                    <a:shade val="93000"/>
                    <a:satMod val="130000"/>
                  </a:srgbClr>
                </a:gs>
                <a:gs pos="100000">
                  <a:srgbClr val="4F81BD">
                    <a:alpha val="9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0900" h="88900"/>
              <a:bevelB w="88900" h="31750" prst="angle"/>
            </a:sp3d>
          </p:spPr>
        </p:sp>
        <p:sp>
          <p:nvSpPr>
            <p:cNvPr id="59" name="Rectangle 58"/>
            <p:cNvSpPr/>
            <p:nvPr/>
          </p:nvSpPr>
          <p:spPr>
            <a:xfrm>
              <a:off x="39125" y="39145"/>
              <a:ext cx="1824858" cy="723229"/>
            </a:xfrm>
            <a:prstGeom prst="rect">
              <a:avLst/>
            </a:prstGeom>
            <a:noFill/>
            <a:ln>
              <a:noFill/>
            </a:ln>
            <a:effectLst/>
            <a:sp3d/>
          </p:spPr>
          <p:txBody>
            <a:bodyPr spcFirstLastPara="0" vert="horz" wrap="square" lIns="106680" tIns="53340" rIns="106680" bIns="53340" numCol="1" spcCol="1270" anchor="ctr"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smtClean="0">
                  <a:ln>
                    <a:noFill/>
                  </a:ln>
                  <a:solidFill>
                    <a:sysClr val="window" lastClr="FFFFFF"/>
                  </a:solidFill>
                  <a:effectLst/>
                  <a:uLnTx/>
                  <a:uFillTx/>
                  <a:latin typeface="Calibri"/>
                  <a:ea typeface="+mn-ea"/>
                  <a:cs typeface="+mn-cs"/>
                </a:rPr>
                <a:t>RPC / </a:t>
              </a:r>
              <a:r>
                <a:rPr kumimoji="0" lang="fr-FR" sz="1400" b="1" i="0" u="none" strike="noStrike" kern="1200" cap="none" spc="0" normalizeH="0" baseline="0" noProof="0" dirty="0" err="1" smtClean="0">
                  <a:ln>
                    <a:noFill/>
                  </a:ln>
                  <a:solidFill>
                    <a:sysClr val="window" lastClr="FFFFFF"/>
                  </a:solidFill>
                  <a:effectLst/>
                  <a:uLnTx/>
                  <a:uFillTx/>
                  <a:latin typeface="Calibri"/>
                  <a:ea typeface="+mn-ea"/>
                  <a:cs typeface="+mn-cs"/>
                </a:rPr>
                <a:t>Literal</a:t>
              </a:r>
              <a:endParaRPr kumimoji="0" lang="fr-FR" sz="1400" b="1"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17" name="Espace réservé du contenu 2"/>
          <p:cNvSpPr>
            <a:spLocks noGrp="1"/>
          </p:cNvSpPr>
          <p:nvPr>
            <p:ph idx="1"/>
          </p:nvPr>
        </p:nvSpPr>
        <p:spPr bwMode="auto">
          <a:xfrm>
            <a:off x="347914" y="969849"/>
            <a:ext cx="8229600" cy="4525963"/>
          </a:xfrm>
          <a:prstGeom prst="rect">
            <a:avLst/>
          </a:prstGeom>
          <a:noFill/>
          <a:ln w="9525">
            <a:noFill/>
            <a:miter lim="800000"/>
            <a:headEnd/>
            <a:tailEnd/>
          </a:ln>
          <a:effectLst/>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effectLst/>
                <a:uLnTx/>
                <a:uFillTx/>
              </a:rPr>
              <a:t>Contrat WSDL :</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1"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1"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1"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1"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1"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1"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1"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1"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1"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1"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1"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effectLst/>
                <a:uLnTx/>
                <a:uFillTx/>
              </a:rPr>
              <a:t>Message SOAP  :</a:t>
            </a:r>
            <a:endParaRPr kumimoji="0" lang="fr-FR" sz="2000" b="1" i="0" u="none" strike="noStrike" kern="0" cap="none" spc="0" normalizeH="0" baseline="0" noProof="0" dirty="0">
              <a:ln>
                <a:noFill/>
              </a:ln>
              <a:effectLst/>
              <a:uLnTx/>
              <a:uFillTx/>
            </a:endParaRPr>
          </a:p>
        </p:txBody>
      </p:sp>
      <p:pic>
        <p:nvPicPr>
          <p:cNvPr id="18" name="Image 17" descr="literalsoap.png"/>
          <p:cNvPicPr>
            <a:picLocks noChangeAspect="1"/>
          </p:cNvPicPr>
          <p:nvPr/>
        </p:nvPicPr>
        <p:blipFill>
          <a:blip r:embed="rId3">
            <a:clrChange>
              <a:clrFrom>
                <a:srgbClr val="FFFFFF"/>
              </a:clrFrom>
              <a:clrTo>
                <a:srgbClr val="FFFFFF">
                  <a:alpha val="0"/>
                </a:srgbClr>
              </a:clrTo>
            </a:clrChange>
          </a:blip>
          <a:stretch>
            <a:fillRect/>
          </a:stretch>
        </p:blipFill>
        <p:spPr>
          <a:xfrm>
            <a:off x="727682" y="5032571"/>
            <a:ext cx="7354001" cy="1772978"/>
          </a:xfrm>
          <a:prstGeom prst="rect">
            <a:avLst/>
          </a:prstGeom>
        </p:spPr>
      </p:pic>
      <p:pic>
        <p:nvPicPr>
          <p:cNvPr id="19" name="Image 18" descr="literalwsdl.png"/>
          <p:cNvPicPr>
            <a:picLocks noChangeAspect="1"/>
          </p:cNvPicPr>
          <p:nvPr/>
        </p:nvPicPr>
        <p:blipFill>
          <a:blip r:embed="rId4">
            <a:clrChange>
              <a:clrFrom>
                <a:srgbClr val="FFFFFF"/>
              </a:clrFrom>
              <a:clrTo>
                <a:srgbClr val="FFFFFF">
                  <a:alpha val="0"/>
                </a:srgbClr>
              </a:clrTo>
            </a:clrChange>
          </a:blip>
          <a:stretch>
            <a:fillRect/>
          </a:stretch>
        </p:blipFill>
        <p:spPr>
          <a:xfrm>
            <a:off x="745923" y="1336284"/>
            <a:ext cx="4350511" cy="3285542"/>
          </a:xfrm>
          <a:prstGeom prst="rect">
            <a:avLst/>
          </a:prstGeom>
        </p:spPr>
      </p:pic>
      <p:sp>
        <p:nvSpPr>
          <p:cNvPr id="20" name="Rectangle à coins arrondis 19"/>
          <p:cNvSpPr/>
          <p:nvPr/>
        </p:nvSpPr>
        <p:spPr>
          <a:xfrm>
            <a:off x="5577118" y="1336978"/>
            <a:ext cx="2928958" cy="1187561"/>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ysClr val="windowText" lastClr="000000"/>
                </a:solidFill>
                <a:effectLst/>
                <a:uLnTx/>
                <a:uFillTx/>
                <a:latin typeface="Calibri"/>
                <a:ea typeface="+mn-ea"/>
                <a:cs typeface="+mn-cs"/>
              </a:rPr>
              <a:t>Les types de données ne sont plus déclarés directement dans chaque message mais dans la section types.</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ctangle à coins arrondis 20"/>
          <p:cNvSpPr/>
          <p:nvPr/>
        </p:nvSpPr>
        <p:spPr>
          <a:xfrm>
            <a:off x="5577118" y="2772502"/>
            <a:ext cx="2928958" cy="1785950"/>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ysClr val="windowText" lastClr="000000"/>
                </a:solidFill>
                <a:effectLst/>
                <a:uLnTx/>
                <a:uFillTx/>
                <a:latin typeface="Calibri"/>
                <a:ea typeface="+mn-ea"/>
                <a:cs typeface="+mn-cs"/>
              </a:rPr>
              <a:t>Le message SOAP est similaire au précédent mais avec l'économie de la déclaration des types de données. Cependant, on retrouve toujours le nom de la fonction ainsi que l'intitulé de chaque variable.</a:t>
            </a:r>
            <a:endParaRPr kumimoji="0" lang="fr-FR" sz="12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idx="1"/>
          </p:nvPr>
        </p:nvSpPr>
        <p:spPr>
          <a:xfrm>
            <a:off x="209161" y="1319867"/>
            <a:ext cx="8572229" cy="4875181"/>
          </a:xfrm>
          <a:noFill/>
        </p:spPr>
        <p:txBody>
          <a:bodyPr lIns="0" tIns="0" rIns="0" bIns="0"/>
          <a:lstStyle/>
          <a:p>
            <a:pPr algn="just"/>
            <a:endParaRPr lang="fr-FR" sz="2400" dirty="0" smtClean="0"/>
          </a:p>
          <a:p>
            <a:pPr algn="just"/>
            <a:r>
              <a:rPr lang="fr-FR" sz="2400" dirty="0" smtClean="0"/>
              <a:t>Il existe deux modèles de formatage des données au sein du body SOAP :</a:t>
            </a:r>
          </a:p>
          <a:p>
            <a:pPr algn="just"/>
            <a:endParaRPr lang="fr-FR" sz="2400" dirty="0" smtClean="0"/>
          </a:p>
          <a:p>
            <a:pPr algn="just"/>
            <a:r>
              <a:rPr lang="fr-FR" sz="2400" b="1" dirty="0" smtClean="0"/>
              <a:t>Mode RPC </a:t>
            </a:r>
            <a:r>
              <a:rPr lang="fr-FR" sz="2400" dirty="0" smtClean="0"/>
              <a:t>: tous les paramètres sont encapsulés au sein d’un seul élément XML nommé,</a:t>
            </a:r>
          </a:p>
          <a:p>
            <a:pPr algn="just"/>
            <a:endParaRPr lang="fr-FR" sz="2400" dirty="0" smtClean="0"/>
          </a:p>
          <a:p>
            <a:pPr algn="just"/>
            <a:r>
              <a:rPr lang="fr-FR" sz="2400" b="1" dirty="0" smtClean="0"/>
              <a:t>Mode Document </a:t>
            </a:r>
            <a:r>
              <a:rPr lang="fr-FR" sz="2400" dirty="0" smtClean="0"/>
              <a:t>: le formatage de l’appel de la méthode est mis en correspondance avec un schéma XSD.</a:t>
            </a:r>
          </a:p>
          <a:p>
            <a:pPr algn="just"/>
            <a:endParaRPr lang="fr-FR" sz="1800" dirty="0" smtClean="0"/>
          </a:p>
          <a:p>
            <a:pPr algn="just"/>
            <a:endParaRPr lang="fr-FR" sz="1800" dirty="0" smtClean="0"/>
          </a:p>
          <a:p>
            <a:pPr marL="230188" indent="-230188"/>
            <a:endParaRPr lang="fr-FR" sz="1800" dirty="0" smtClean="0">
              <a:effectLst/>
            </a:endParaRPr>
          </a:p>
          <a:p>
            <a:pPr marL="230188" indent="-230188"/>
            <a:endParaRPr lang="fr-FR" sz="1800" dirty="0" smtClean="0">
              <a:effectLst/>
            </a:endParaRPr>
          </a:p>
        </p:txBody>
      </p:sp>
      <p:sp>
        <p:nvSpPr>
          <p:cNvPr id="6" name="Title 1"/>
          <p:cNvSpPr txBox="1">
            <a:spLocks/>
          </p:cNvSpPr>
          <p:nvPr/>
        </p:nvSpPr>
        <p:spPr>
          <a:xfrm>
            <a:off x="0" y="-15766"/>
            <a:ext cx="9144000" cy="1143000"/>
          </a:xfrm>
          <a:prstGeom prst="rect">
            <a:avLst/>
          </a:prstGeom>
        </p:spPr>
        <p:txBody>
          <a:bodyPr vert="horz" lIns="45720" rIns="45720" anchor="ctr">
            <a:normAutofit fontScale="925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Aft>
                <a:spcPts val="0"/>
              </a:spcAft>
            </a:pPr>
            <a:r>
              <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Types de messages (Document / RPC)</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7660" y="-15766"/>
            <a:ext cx="91440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44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rPr>
              <a:t>Type de messages RPC</a:t>
            </a:r>
          </a:p>
        </p:txBody>
      </p:sp>
      <p:grpSp>
        <p:nvGrpSpPr>
          <p:cNvPr id="2" name="Groupe 56"/>
          <p:cNvGrpSpPr/>
          <p:nvPr/>
        </p:nvGrpSpPr>
        <p:grpSpPr>
          <a:xfrm>
            <a:off x="7643834" y="214290"/>
            <a:ext cx="1451620" cy="400740"/>
            <a:chOff x="0" y="20"/>
            <a:chExt cx="1903108" cy="801479"/>
          </a:xfrm>
          <a:scene3d>
            <a:camera prst="orthographicFront"/>
            <a:lightRig rig="flat" dir="t"/>
          </a:scene3d>
        </p:grpSpPr>
        <p:sp>
          <p:nvSpPr>
            <p:cNvPr id="58" name="Rectangle à coins arrondis 57"/>
            <p:cNvSpPr/>
            <p:nvPr/>
          </p:nvSpPr>
          <p:spPr>
            <a:xfrm>
              <a:off x="0" y="20"/>
              <a:ext cx="1903108" cy="801479"/>
            </a:xfrm>
            <a:prstGeom prst="roundRect">
              <a:avLst/>
            </a:prstGeom>
            <a:gradFill rotWithShape="1">
              <a:gsLst>
                <a:gs pos="0">
                  <a:srgbClr val="4F81BD">
                    <a:alpha val="90000"/>
                    <a:hueOff val="0"/>
                    <a:satOff val="0"/>
                    <a:lumOff val="0"/>
                    <a:alphaOff val="0"/>
                    <a:shade val="51000"/>
                    <a:satMod val="130000"/>
                  </a:srgbClr>
                </a:gs>
                <a:gs pos="80000">
                  <a:srgbClr val="4F81BD">
                    <a:alpha val="90000"/>
                    <a:hueOff val="0"/>
                    <a:satOff val="0"/>
                    <a:lumOff val="0"/>
                    <a:alphaOff val="0"/>
                    <a:shade val="93000"/>
                    <a:satMod val="130000"/>
                  </a:srgbClr>
                </a:gs>
                <a:gs pos="100000">
                  <a:srgbClr val="4F81BD">
                    <a:alpha val="9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0900" h="88900"/>
              <a:bevelB w="88900" h="31750" prst="angle"/>
            </a:sp3d>
          </p:spPr>
        </p:sp>
        <p:sp>
          <p:nvSpPr>
            <p:cNvPr id="59" name="Rectangle 58"/>
            <p:cNvSpPr/>
            <p:nvPr/>
          </p:nvSpPr>
          <p:spPr>
            <a:xfrm>
              <a:off x="39125" y="39145"/>
              <a:ext cx="1824858" cy="723229"/>
            </a:xfrm>
            <a:prstGeom prst="rect">
              <a:avLst/>
            </a:prstGeom>
            <a:noFill/>
            <a:ln>
              <a:noFill/>
            </a:ln>
            <a:effectLst/>
            <a:sp3d/>
          </p:spPr>
          <p:txBody>
            <a:bodyPr spcFirstLastPara="0" vert="horz" wrap="square" lIns="106680" tIns="53340" rIns="106680" bIns="53340" numCol="1" spcCol="1270" anchor="ctr"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smtClean="0">
                  <a:ln>
                    <a:noFill/>
                  </a:ln>
                  <a:solidFill>
                    <a:sysClr val="window" lastClr="FFFFFF"/>
                  </a:solidFill>
                  <a:effectLst/>
                  <a:uLnTx/>
                  <a:uFillTx/>
                  <a:latin typeface="Calibri"/>
                  <a:ea typeface="+mn-ea"/>
                  <a:cs typeface="+mn-cs"/>
                </a:rPr>
                <a:t>RPC / </a:t>
              </a:r>
              <a:r>
                <a:rPr kumimoji="0" lang="fr-FR" sz="1400" b="1" i="0" u="none" strike="noStrike" kern="1200" cap="none" spc="0" normalizeH="0" baseline="0" noProof="0" dirty="0" err="1" smtClean="0">
                  <a:ln>
                    <a:noFill/>
                  </a:ln>
                  <a:solidFill>
                    <a:sysClr val="window" lastClr="FFFFFF"/>
                  </a:solidFill>
                  <a:effectLst/>
                  <a:uLnTx/>
                  <a:uFillTx/>
                  <a:latin typeface="Calibri"/>
                  <a:ea typeface="+mn-ea"/>
                  <a:cs typeface="+mn-cs"/>
                </a:rPr>
                <a:t>Literal</a:t>
              </a:r>
              <a:endParaRPr kumimoji="0" lang="fr-FR" sz="1400" b="1"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17" name="Espace réservé du contenu 2"/>
          <p:cNvSpPr>
            <a:spLocks noGrp="1"/>
          </p:cNvSpPr>
          <p:nvPr>
            <p:ph idx="1"/>
          </p:nvPr>
        </p:nvSpPr>
        <p:spPr bwMode="auto">
          <a:xfrm>
            <a:off x="347914" y="969849"/>
            <a:ext cx="8229600" cy="4525963"/>
          </a:xfrm>
          <a:prstGeom prst="rect">
            <a:avLst/>
          </a:prstGeom>
          <a:noFill/>
          <a:ln w="9525">
            <a:noFill/>
            <a:miter lim="800000"/>
            <a:headEnd/>
            <a:tailEnd/>
          </a:ln>
          <a:effectLst/>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effectLst/>
                <a:uLnTx/>
                <a:uFillTx/>
              </a:rPr>
              <a:t>Contrat WSDL :</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1"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1"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1"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1"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1"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1"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1"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1"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1"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1"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1"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effectLst/>
                <a:uLnTx/>
                <a:uFillTx/>
              </a:rPr>
              <a:t>Message SOAP  :</a:t>
            </a:r>
            <a:endParaRPr kumimoji="0" lang="fr-FR" sz="2000" b="1" i="0" u="none" strike="noStrike" kern="0" cap="none" spc="0" normalizeH="0" baseline="0" noProof="0" dirty="0">
              <a:ln>
                <a:noFill/>
              </a:ln>
              <a:effectLst/>
              <a:uLnTx/>
              <a:uFillTx/>
            </a:endParaRPr>
          </a:p>
        </p:txBody>
      </p:sp>
      <p:pic>
        <p:nvPicPr>
          <p:cNvPr id="18" name="Image 17" descr="literalsoap.png"/>
          <p:cNvPicPr>
            <a:picLocks noChangeAspect="1"/>
          </p:cNvPicPr>
          <p:nvPr/>
        </p:nvPicPr>
        <p:blipFill>
          <a:blip r:embed="rId3">
            <a:clrChange>
              <a:clrFrom>
                <a:srgbClr val="FFFFFF"/>
              </a:clrFrom>
              <a:clrTo>
                <a:srgbClr val="FFFFFF">
                  <a:alpha val="0"/>
                </a:srgbClr>
              </a:clrTo>
            </a:clrChange>
          </a:blip>
          <a:stretch>
            <a:fillRect/>
          </a:stretch>
        </p:blipFill>
        <p:spPr>
          <a:xfrm>
            <a:off x="727682" y="5032571"/>
            <a:ext cx="7354001" cy="1772978"/>
          </a:xfrm>
          <a:prstGeom prst="rect">
            <a:avLst/>
          </a:prstGeom>
        </p:spPr>
      </p:pic>
      <p:pic>
        <p:nvPicPr>
          <p:cNvPr id="19" name="Image 18" descr="literalwsdl.png"/>
          <p:cNvPicPr>
            <a:picLocks noChangeAspect="1"/>
          </p:cNvPicPr>
          <p:nvPr/>
        </p:nvPicPr>
        <p:blipFill>
          <a:blip r:embed="rId4">
            <a:clrChange>
              <a:clrFrom>
                <a:srgbClr val="FFFFFF"/>
              </a:clrFrom>
              <a:clrTo>
                <a:srgbClr val="FFFFFF">
                  <a:alpha val="0"/>
                </a:srgbClr>
              </a:clrTo>
            </a:clrChange>
          </a:blip>
          <a:stretch>
            <a:fillRect/>
          </a:stretch>
        </p:blipFill>
        <p:spPr>
          <a:xfrm>
            <a:off x="745923" y="1336284"/>
            <a:ext cx="4350511" cy="3285542"/>
          </a:xfrm>
          <a:prstGeom prst="rect">
            <a:avLst/>
          </a:prstGeom>
        </p:spPr>
      </p:pic>
      <p:sp>
        <p:nvSpPr>
          <p:cNvPr id="20" name="Rectangle à coins arrondis 19"/>
          <p:cNvSpPr/>
          <p:nvPr/>
        </p:nvSpPr>
        <p:spPr>
          <a:xfrm>
            <a:off x="5577118" y="1336978"/>
            <a:ext cx="2928958" cy="1187561"/>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ysClr val="windowText" lastClr="000000"/>
                </a:solidFill>
                <a:effectLst/>
                <a:uLnTx/>
                <a:uFillTx/>
                <a:latin typeface="Calibri"/>
                <a:ea typeface="+mn-ea"/>
                <a:cs typeface="+mn-cs"/>
              </a:rPr>
              <a:t>Les types de données ne sont plus déclarés directement dans chaque message mais dans la section types.</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1" name="Rectangle à coins arrondis 20"/>
          <p:cNvSpPr/>
          <p:nvPr/>
        </p:nvSpPr>
        <p:spPr>
          <a:xfrm>
            <a:off x="5577118" y="2772502"/>
            <a:ext cx="2928958" cy="1785950"/>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ysClr val="windowText" lastClr="000000"/>
                </a:solidFill>
                <a:effectLst/>
                <a:uLnTx/>
                <a:uFillTx/>
                <a:latin typeface="Calibri"/>
                <a:ea typeface="+mn-ea"/>
                <a:cs typeface="+mn-cs"/>
              </a:rPr>
              <a:t>Le message SOAP est similaire au précédent mais avec l'économie de la déclaration des types de données. Cependant, on retrouve toujours le nom de la fonction ainsi que l'intitulé de chaque variable.</a:t>
            </a:r>
            <a:endParaRPr kumimoji="0" lang="fr-FR" sz="12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ectangle 10"/>
          <p:cNvSpPr/>
          <p:nvPr/>
        </p:nvSpPr>
        <p:spPr bwMode="auto">
          <a:xfrm>
            <a:off x="1089497" y="5680954"/>
            <a:ext cx="1167320" cy="642025"/>
          </a:xfrm>
          <a:prstGeom prst="rect">
            <a:avLst/>
          </a:prstGeom>
          <a:noFill/>
          <a:ln w="12700" cap="flat" cmpd="sng" algn="ctr">
            <a:solidFill>
              <a:srgbClr val="FF0000"/>
            </a:solidFill>
            <a:prstDash val="solid"/>
            <a:round/>
            <a:headEnd type="none" w="med" len="med"/>
            <a:tailEnd type="none" w="med" len="med"/>
          </a:ln>
          <a:effectLst/>
        </p:spPr>
        <p:style>
          <a:lnRef idx="0">
            <a:scrgbClr r="0" g="0" b="0"/>
          </a:lnRef>
          <a:fillRef idx="1001">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rgbClr val="FF0000"/>
              </a:solidFill>
              <a:effectLst/>
              <a:latin typeface="Segoe Semibold"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7660" y="-15766"/>
            <a:ext cx="91440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40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Type de messages Document</a:t>
            </a:r>
          </a:p>
        </p:txBody>
      </p:sp>
      <p:grpSp>
        <p:nvGrpSpPr>
          <p:cNvPr id="2" name="Groupe 56"/>
          <p:cNvGrpSpPr/>
          <p:nvPr/>
        </p:nvGrpSpPr>
        <p:grpSpPr>
          <a:xfrm>
            <a:off x="7424530" y="214290"/>
            <a:ext cx="1670923" cy="400740"/>
            <a:chOff x="0" y="20"/>
            <a:chExt cx="1903108" cy="801479"/>
          </a:xfrm>
          <a:scene3d>
            <a:camera prst="orthographicFront"/>
            <a:lightRig rig="flat" dir="t"/>
          </a:scene3d>
        </p:grpSpPr>
        <p:sp>
          <p:nvSpPr>
            <p:cNvPr id="58" name="Rectangle à coins arrondis 57"/>
            <p:cNvSpPr/>
            <p:nvPr/>
          </p:nvSpPr>
          <p:spPr>
            <a:xfrm>
              <a:off x="0" y="20"/>
              <a:ext cx="1903108" cy="801479"/>
            </a:xfrm>
            <a:prstGeom prst="roundRect">
              <a:avLst/>
            </a:prstGeom>
            <a:gradFill rotWithShape="1">
              <a:gsLst>
                <a:gs pos="0">
                  <a:srgbClr val="4F81BD">
                    <a:alpha val="90000"/>
                    <a:hueOff val="0"/>
                    <a:satOff val="0"/>
                    <a:lumOff val="0"/>
                    <a:alphaOff val="0"/>
                    <a:shade val="51000"/>
                    <a:satMod val="130000"/>
                  </a:srgbClr>
                </a:gs>
                <a:gs pos="80000">
                  <a:srgbClr val="4F81BD">
                    <a:alpha val="90000"/>
                    <a:hueOff val="0"/>
                    <a:satOff val="0"/>
                    <a:lumOff val="0"/>
                    <a:alphaOff val="0"/>
                    <a:shade val="93000"/>
                    <a:satMod val="130000"/>
                  </a:srgbClr>
                </a:gs>
                <a:gs pos="100000">
                  <a:srgbClr val="4F81BD">
                    <a:alpha val="9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0900" h="88900"/>
              <a:bevelB w="88900" h="31750" prst="angle"/>
            </a:sp3d>
          </p:spPr>
        </p:sp>
        <p:sp>
          <p:nvSpPr>
            <p:cNvPr id="59" name="Rectangle 58"/>
            <p:cNvSpPr/>
            <p:nvPr/>
          </p:nvSpPr>
          <p:spPr>
            <a:xfrm>
              <a:off x="39125" y="39146"/>
              <a:ext cx="1824858" cy="723229"/>
            </a:xfrm>
            <a:prstGeom prst="rect">
              <a:avLst/>
            </a:prstGeom>
            <a:noFill/>
            <a:ln>
              <a:noFill/>
            </a:ln>
            <a:effectLst/>
            <a:sp3d/>
          </p:spPr>
          <p:txBody>
            <a:bodyPr spcFirstLastPara="0" vert="horz" wrap="square" lIns="106680" tIns="53340" rIns="106680" bIns="53340" numCol="1" spcCol="1270" anchor="ctr"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smtClean="0">
                  <a:ln>
                    <a:noFill/>
                  </a:ln>
                  <a:solidFill>
                    <a:sysClr val="window" lastClr="FFFFFF"/>
                  </a:solidFill>
                  <a:effectLst/>
                  <a:uLnTx/>
                  <a:uFillTx/>
                  <a:latin typeface="Calibri"/>
                  <a:ea typeface="+mn-ea"/>
                  <a:cs typeface="+mn-cs"/>
                </a:rPr>
                <a:t>Document/ </a:t>
              </a:r>
              <a:r>
                <a:rPr kumimoji="0" lang="fr-FR" sz="1400" b="1" i="0" u="none" strike="noStrike" kern="1200" cap="none" spc="0" normalizeH="0" baseline="0" noProof="0" dirty="0" err="1" smtClean="0">
                  <a:ln>
                    <a:noFill/>
                  </a:ln>
                  <a:solidFill>
                    <a:sysClr val="window" lastClr="FFFFFF"/>
                  </a:solidFill>
                  <a:effectLst/>
                  <a:uLnTx/>
                  <a:uFillTx/>
                  <a:latin typeface="Calibri"/>
                  <a:ea typeface="+mn-ea"/>
                  <a:cs typeface="+mn-cs"/>
                </a:rPr>
                <a:t>Literal</a:t>
              </a:r>
              <a:endParaRPr kumimoji="0" lang="fr-FR" sz="1400" b="1" i="0" u="none" strike="noStrike" kern="1200" cap="none" spc="0" normalizeH="0" baseline="0" noProof="0" dirty="0">
                <a:ln>
                  <a:noFill/>
                </a:ln>
                <a:solidFill>
                  <a:sysClr val="window" lastClr="FFFFFF"/>
                </a:solidFill>
                <a:effectLst/>
                <a:uLnTx/>
                <a:uFillTx/>
                <a:latin typeface="Calibri"/>
                <a:ea typeface="+mn-ea"/>
                <a:cs typeface="+mn-cs"/>
              </a:endParaRPr>
            </a:p>
          </p:txBody>
        </p:sp>
      </p:grpSp>
      <p:pic>
        <p:nvPicPr>
          <p:cNvPr id="16" name="Image 15" descr="docsoap2.png"/>
          <p:cNvPicPr>
            <a:picLocks noChangeAspect="1"/>
          </p:cNvPicPr>
          <p:nvPr/>
        </p:nvPicPr>
        <p:blipFill>
          <a:blip r:embed="rId3">
            <a:clrChange>
              <a:clrFrom>
                <a:srgbClr val="FFFFFF"/>
              </a:clrFrom>
              <a:clrTo>
                <a:srgbClr val="FFFFFF">
                  <a:alpha val="0"/>
                </a:srgbClr>
              </a:clrTo>
            </a:clrChange>
          </a:blip>
          <a:stretch>
            <a:fillRect/>
          </a:stretch>
        </p:blipFill>
        <p:spPr>
          <a:xfrm>
            <a:off x="421616" y="5220592"/>
            <a:ext cx="5085663" cy="1428557"/>
          </a:xfrm>
          <a:prstGeom prst="rect">
            <a:avLst/>
          </a:prstGeom>
        </p:spPr>
      </p:pic>
      <p:sp>
        <p:nvSpPr>
          <p:cNvPr id="22" name="Espace réservé du contenu 2"/>
          <p:cNvSpPr>
            <a:spLocks noGrp="1"/>
          </p:cNvSpPr>
          <p:nvPr>
            <p:ph idx="1"/>
          </p:nvPr>
        </p:nvSpPr>
        <p:spPr bwMode="auto">
          <a:xfrm>
            <a:off x="57176" y="889528"/>
            <a:ext cx="8229600" cy="4525963"/>
          </a:xfrm>
          <a:prstGeom prst="rect">
            <a:avLst/>
          </a:prstGeom>
          <a:noFill/>
          <a:ln w="9525">
            <a:noFill/>
            <a:miter lim="800000"/>
            <a:headEnd/>
            <a:tailEnd/>
          </a:ln>
          <a:effectLst/>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effectLst/>
                <a:uLnTx/>
                <a:uFillTx/>
              </a:rPr>
              <a:t>Contrat WSDL :</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effectLst/>
                <a:uLnTx/>
                <a:uFillTx/>
              </a:rPr>
              <a:t>Message SOAP (Document / </a:t>
            </a:r>
            <a:r>
              <a:rPr kumimoji="0" lang="fr-FR" sz="2000" b="1" i="0" u="none" strike="noStrike" kern="0" cap="none" spc="0" normalizeH="0" baseline="0" noProof="0" dirty="0" err="1" smtClean="0">
                <a:ln>
                  <a:noFill/>
                </a:ln>
                <a:effectLst/>
                <a:uLnTx/>
                <a:uFillTx/>
              </a:rPr>
              <a:t>Literal</a:t>
            </a:r>
            <a:r>
              <a:rPr kumimoji="0" lang="fr-FR" sz="2000" b="1" i="0" u="none" strike="noStrike" kern="0" cap="none" spc="0" normalizeH="0" baseline="0" noProof="0" dirty="0" smtClean="0">
                <a:ln>
                  <a:noFill/>
                </a:ln>
                <a:effectLst/>
                <a:uLnTx/>
                <a:uFillTx/>
              </a:rPr>
              <a:t>):</a:t>
            </a:r>
            <a:endParaRPr kumimoji="0" lang="fr-FR" sz="2000" b="1" i="0" u="none" strike="noStrike" kern="0" cap="none" spc="0" normalizeH="0" baseline="0" noProof="0" dirty="0">
              <a:ln>
                <a:noFill/>
              </a:ln>
              <a:effectLst/>
              <a:uLnTx/>
              <a:uFillTx/>
            </a:endParaRPr>
          </a:p>
        </p:txBody>
      </p:sp>
      <p:pic>
        <p:nvPicPr>
          <p:cNvPr id="23" name="Image 22" descr="docwsdl.png"/>
          <p:cNvPicPr>
            <a:picLocks noChangeAspect="1"/>
          </p:cNvPicPr>
          <p:nvPr/>
        </p:nvPicPr>
        <p:blipFill>
          <a:blip r:embed="rId4">
            <a:clrChange>
              <a:clrFrom>
                <a:srgbClr val="FFFFFF"/>
              </a:clrFrom>
              <a:clrTo>
                <a:srgbClr val="FFFFFF">
                  <a:alpha val="0"/>
                </a:srgbClr>
              </a:clrTo>
            </a:clrChange>
          </a:blip>
          <a:stretch>
            <a:fillRect/>
          </a:stretch>
        </p:blipFill>
        <p:spPr>
          <a:xfrm>
            <a:off x="421492" y="1234655"/>
            <a:ext cx="5088659" cy="3532203"/>
          </a:xfrm>
          <a:prstGeom prst="rect">
            <a:avLst/>
          </a:prstGeom>
        </p:spPr>
      </p:pic>
      <p:sp>
        <p:nvSpPr>
          <p:cNvPr id="24" name="Rectangle à coins arrondis 23"/>
          <p:cNvSpPr/>
          <p:nvPr/>
        </p:nvSpPr>
        <p:spPr>
          <a:xfrm>
            <a:off x="6088206" y="2828128"/>
            <a:ext cx="2643206" cy="3297034"/>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ysClr val="windowText" lastClr="000000"/>
                </a:solidFill>
                <a:effectLst/>
                <a:uLnTx/>
                <a:uFillTx/>
                <a:latin typeface="Calibri"/>
                <a:ea typeface="+mn-ea"/>
                <a:cs typeface="+mn-cs"/>
              </a:rPr>
              <a:t>Tout le message (encapsulé par la balise </a:t>
            </a:r>
            <a:r>
              <a:rPr kumimoji="0" lang="fr-FR" sz="1400" b="1" i="0" u="none" strike="noStrike" kern="0" cap="none" spc="0" normalizeH="0" baseline="0" noProof="0" dirty="0" err="1" smtClean="0">
                <a:ln>
                  <a:noFill/>
                </a:ln>
                <a:solidFill>
                  <a:sysClr val="windowText" lastClr="000000"/>
                </a:solidFill>
                <a:effectLst/>
                <a:uLnTx/>
                <a:uFillTx/>
                <a:latin typeface="Calibri"/>
                <a:ea typeface="+mn-ea"/>
                <a:cs typeface="+mn-cs"/>
              </a:rPr>
              <a:t>soapenv:Body</a:t>
            </a:r>
            <a:r>
              <a:rPr kumimoji="0" lang="fr-FR" sz="1400" b="1" i="0" u="none" strike="noStrike" kern="0" cap="none" spc="0" normalizeH="0" baseline="0" noProof="0" dirty="0" smtClean="0">
                <a:ln>
                  <a:noFill/>
                </a:ln>
                <a:solidFill>
                  <a:sysClr val="windowText" lastClr="000000"/>
                </a:solidFill>
                <a:effectLst/>
                <a:uLnTx/>
                <a:uFillTx/>
                <a:latin typeface="Calibri"/>
                <a:ea typeface="+mn-ea"/>
                <a:cs typeface="+mn-cs"/>
              </a:rPr>
              <a:t>) est déclaré par un schéma XML </a:t>
            </a:r>
            <a:r>
              <a:rPr kumimoji="0" lang="fr-FR" sz="1400" b="0" i="0" u="none" strike="noStrike" kern="0" cap="none" spc="0" normalizeH="0" baseline="0" noProof="0" dirty="0" smtClean="0">
                <a:ln>
                  <a:noFill/>
                </a:ln>
                <a:solidFill>
                  <a:sysClr val="windowText" lastClr="000000"/>
                </a:solidFill>
                <a:effectLst/>
                <a:uLnTx/>
                <a:uFillTx/>
                <a:latin typeface="Calibri"/>
                <a:ea typeface="+mn-ea"/>
                <a:cs typeface="+mn-cs"/>
              </a:rPr>
              <a:t>présent dans la section </a:t>
            </a:r>
            <a:r>
              <a:rPr kumimoji="0" lang="fr-FR" sz="1400" b="1" i="0" u="none" strike="noStrike" kern="0" cap="none" spc="0" normalizeH="0" baseline="0" noProof="0" dirty="0" smtClean="0">
                <a:ln>
                  <a:noFill/>
                </a:ln>
                <a:solidFill>
                  <a:sysClr val="windowText" lastClr="000000"/>
                </a:solidFill>
                <a:effectLst/>
                <a:uLnTx/>
                <a:uFillTx/>
                <a:latin typeface="Calibri"/>
                <a:ea typeface="+mn-ea"/>
                <a:cs typeface="+mn-cs"/>
              </a:rPr>
              <a:t>types.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sysClr val="windowText" lastClr="000000"/>
                </a:solidFill>
                <a:effectLst/>
                <a:uLnTx/>
                <a:uFillTx/>
                <a:latin typeface="Calibri"/>
                <a:ea typeface="+mn-ea"/>
                <a:cs typeface="+mn-cs"/>
              </a:rPr>
              <a:t>Il n'y aura pas d'information </a:t>
            </a:r>
            <a:r>
              <a:rPr kumimoji="0" lang="fr-FR" sz="1400" b="0" i="0" u="none" strike="noStrike" kern="0" cap="none" spc="0" normalizeH="0" baseline="0" noProof="0" dirty="0" smtClean="0">
                <a:ln>
                  <a:noFill/>
                </a:ln>
                <a:solidFill>
                  <a:sysClr val="windowText" lastClr="000000"/>
                </a:solidFill>
                <a:effectLst/>
                <a:uLnTx/>
                <a:uFillTx/>
                <a:latin typeface="Calibri"/>
                <a:ea typeface="+mn-ea"/>
                <a:cs typeface="+mn-cs"/>
              </a:rPr>
              <a:t>d'encodage dans les messages échangés et le message SOAP peut être directement validé par l'intermédiaire de ce schéma XML.</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p:cNvSpPr>
            <a:spLocks noGrp="1"/>
          </p:cNvSpPr>
          <p:nvPr>
            <p:ph idx="1"/>
          </p:nvPr>
        </p:nvSpPr>
        <p:spPr>
          <a:xfrm>
            <a:off x="142240" y="1111967"/>
            <a:ext cx="8829040" cy="5844677"/>
          </a:xfrm>
        </p:spPr>
        <p:txBody>
          <a:bodyPr/>
          <a:lstStyle/>
          <a:p>
            <a:pPr algn="just">
              <a:buNone/>
            </a:pPr>
            <a:endParaRPr lang="fr-FR" sz="1800" dirty="0" smtClean="0"/>
          </a:p>
          <a:p>
            <a:pPr lvl="0" algn="just">
              <a:spcBef>
                <a:spcPts val="0"/>
              </a:spcBef>
            </a:pPr>
            <a:r>
              <a:rPr lang="fr-FR" sz="1800" dirty="0" smtClean="0"/>
              <a:t>Les </a:t>
            </a:r>
            <a:r>
              <a:rPr lang="fr-FR" sz="1800" b="1" dirty="0" smtClean="0"/>
              <a:t>messages</a:t>
            </a:r>
            <a:r>
              <a:rPr lang="fr-FR" sz="1800" dirty="0" smtClean="0"/>
              <a:t> d’entrée et de sortie sont décrits par un et un seul élément,</a:t>
            </a:r>
          </a:p>
          <a:p>
            <a:pPr lvl="0" algn="just">
              <a:spcBef>
                <a:spcPts val="0"/>
              </a:spcBef>
              <a:buNone/>
            </a:pPr>
            <a:endParaRPr lang="fr-FR" sz="1800" dirty="0" smtClean="0"/>
          </a:p>
          <a:p>
            <a:pPr lvl="0" algn="just">
              <a:spcBef>
                <a:spcPts val="0"/>
              </a:spcBef>
            </a:pPr>
            <a:r>
              <a:rPr lang="fr-FR" sz="1800" dirty="0" smtClean="0"/>
              <a:t>le nom de l’élément référencé pour </a:t>
            </a:r>
            <a:r>
              <a:rPr lang="fr-FR" sz="1800" b="1" dirty="0" smtClean="0"/>
              <a:t>le message d’entrée </a:t>
            </a:r>
            <a:r>
              <a:rPr lang="fr-FR" sz="1800" dirty="0" smtClean="0"/>
              <a:t>a la même valeur que l’opération pour laquelle le message sera utilisé,  et le nom de l’élément référencé pour </a:t>
            </a:r>
            <a:r>
              <a:rPr lang="fr-FR" sz="1800" b="1" dirty="0" smtClean="0"/>
              <a:t>le message de sortie</a:t>
            </a:r>
            <a:r>
              <a:rPr lang="fr-FR" sz="1800" dirty="0" smtClean="0"/>
              <a:t> est suivi par « </a:t>
            </a:r>
            <a:r>
              <a:rPr lang="fr-FR" sz="1800" b="1" dirty="0" err="1" smtClean="0"/>
              <a:t>Response</a:t>
            </a:r>
            <a:r>
              <a:rPr lang="fr-FR" sz="1800" dirty="0" smtClean="0"/>
              <a:t> », </a:t>
            </a:r>
          </a:p>
          <a:p>
            <a:pPr lvl="0" algn="just">
              <a:spcBef>
                <a:spcPts val="0"/>
              </a:spcBef>
            </a:pPr>
            <a:endParaRPr lang="fr-FR" sz="1800" dirty="0" smtClean="0"/>
          </a:p>
          <a:p>
            <a:pPr lvl="0" algn="just">
              <a:spcBef>
                <a:spcPts val="0"/>
              </a:spcBef>
            </a:pPr>
            <a:endParaRPr lang="fr-FR" sz="1800" dirty="0" smtClean="0"/>
          </a:p>
          <a:p>
            <a:pPr lvl="1" algn="just">
              <a:spcBef>
                <a:spcPts val="0"/>
              </a:spcBef>
              <a:buNone/>
            </a:pPr>
            <a:endParaRPr lang="fr-FR" sz="1800" dirty="0" smtClean="0"/>
          </a:p>
          <a:p>
            <a:pPr lvl="1" algn="just">
              <a:spcBef>
                <a:spcPts val="0"/>
              </a:spcBef>
              <a:buNone/>
            </a:pPr>
            <a:endParaRPr lang="fr-FR" sz="1800" dirty="0" smtClean="0"/>
          </a:p>
          <a:p>
            <a:pPr lvl="1" algn="just">
              <a:spcBef>
                <a:spcPts val="0"/>
              </a:spcBef>
              <a:buNone/>
            </a:pPr>
            <a:endParaRPr lang="fr-FR" sz="1800" dirty="0" smtClean="0"/>
          </a:p>
          <a:p>
            <a:pPr lvl="1" algn="just">
              <a:spcBef>
                <a:spcPts val="0"/>
              </a:spcBef>
              <a:buNone/>
            </a:pPr>
            <a:endParaRPr lang="fr-FR" sz="1800" dirty="0" smtClean="0"/>
          </a:p>
          <a:p>
            <a:pPr lvl="1" algn="just">
              <a:spcBef>
                <a:spcPts val="0"/>
              </a:spcBef>
              <a:buNone/>
            </a:pPr>
            <a:endParaRPr lang="fr-FR" sz="1800" dirty="0" smtClean="0"/>
          </a:p>
          <a:p>
            <a:pPr lvl="1" algn="just">
              <a:spcBef>
                <a:spcPts val="0"/>
              </a:spcBef>
              <a:buNone/>
            </a:pPr>
            <a:endParaRPr lang="fr-FR" sz="1800" dirty="0" smtClean="0"/>
          </a:p>
          <a:p>
            <a:pPr lvl="1" algn="just">
              <a:spcBef>
                <a:spcPts val="0"/>
              </a:spcBef>
              <a:buNone/>
            </a:pPr>
            <a:endParaRPr lang="fr-FR" sz="1800" dirty="0" smtClean="0"/>
          </a:p>
          <a:p>
            <a:pPr lvl="1" algn="just">
              <a:spcBef>
                <a:spcPts val="0"/>
              </a:spcBef>
              <a:buNone/>
            </a:pPr>
            <a:endParaRPr lang="fr-FR" sz="1800" dirty="0" smtClean="0"/>
          </a:p>
          <a:p>
            <a:pPr lvl="1" algn="just">
              <a:spcBef>
                <a:spcPts val="0"/>
              </a:spcBef>
              <a:buNone/>
            </a:pPr>
            <a:endParaRPr lang="fr-FR" sz="1800" dirty="0" smtClean="0"/>
          </a:p>
          <a:p>
            <a:pPr algn="just">
              <a:spcBef>
                <a:spcPts val="0"/>
              </a:spcBef>
              <a:buNone/>
            </a:pPr>
            <a:endParaRPr lang="fr-FR" sz="1800" dirty="0" smtClean="0"/>
          </a:p>
          <a:p>
            <a:pPr algn="just">
              <a:spcBef>
                <a:spcPts val="0"/>
              </a:spcBef>
            </a:pPr>
            <a:r>
              <a:rPr lang="fr-FR" sz="1800" dirty="0" smtClean="0"/>
              <a:t>C’est une façon de faire du Document </a:t>
            </a:r>
            <a:r>
              <a:rPr lang="fr-FR" sz="1800" dirty="0" err="1" smtClean="0"/>
              <a:t>Literal</a:t>
            </a:r>
            <a:r>
              <a:rPr lang="fr-FR" sz="1800" dirty="0" smtClean="0"/>
              <a:t>, il n’y a pas de déclaration spécifique, le </a:t>
            </a:r>
            <a:r>
              <a:rPr lang="fr-FR" sz="1800" dirty="0" err="1" smtClean="0"/>
              <a:t>binding</a:t>
            </a:r>
            <a:r>
              <a:rPr lang="fr-FR" sz="1800" dirty="0" smtClean="0"/>
              <a:t> WSDL est du style « document-</a:t>
            </a:r>
            <a:r>
              <a:rPr lang="fr-FR" sz="1800" dirty="0" err="1" smtClean="0"/>
              <a:t>literal</a:t>
            </a:r>
            <a:r>
              <a:rPr lang="fr-FR" sz="1800" dirty="0" smtClean="0"/>
              <a:t> » </a:t>
            </a:r>
            <a:r>
              <a:rPr lang="fr-FR" sz="1800" dirty="0" smtClean="0">
                <a:effectLst/>
              </a:rPr>
              <a:t>(</a:t>
            </a:r>
            <a:r>
              <a:rPr lang="en-US" sz="1800" dirty="0" smtClean="0">
                <a:effectLst/>
                <a:latin typeface="Courier New"/>
                <a:ea typeface="Times New Roman"/>
              </a:rPr>
              <a:t>style="document", use="literal"</a:t>
            </a:r>
            <a:r>
              <a:rPr lang="fr-FR" sz="1800" dirty="0" smtClean="0">
                <a:effectLst/>
              </a:rPr>
              <a:t>),</a:t>
            </a:r>
          </a:p>
          <a:p>
            <a:pPr lvl="0" algn="just">
              <a:spcBef>
                <a:spcPts val="0"/>
              </a:spcBef>
              <a:buNone/>
            </a:pPr>
            <a:endParaRPr lang="fr-FR" sz="1600" dirty="0" smtClean="0"/>
          </a:p>
          <a:p>
            <a:endParaRPr lang="fr-FR" sz="1600" dirty="0"/>
          </a:p>
        </p:txBody>
      </p:sp>
      <p:sp>
        <p:nvSpPr>
          <p:cNvPr id="11" name="Rectangle 10"/>
          <p:cNvSpPr/>
          <p:nvPr/>
        </p:nvSpPr>
        <p:spPr>
          <a:xfrm>
            <a:off x="1010267" y="2911612"/>
            <a:ext cx="7190147" cy="1923029"/>
          </a:xfrm>
          <a:prstGeom prst="rect">
            <a:avLst/>
          </a:prstGeom>
          <a:solidFill>
            <a:schemeClr val="tx1">
              <a:lumMod val="95000"/>
              <a:alpha val="79000"/>
            </a:schemeClr>
          </a:solidFill>
          <a:ln w="19050" cap="flat" cmpd="sng" algn="ctr">
            <a:solidFill>
              <a:schemeClr val="tx1">
                <a:alpha val="64000"/>
              </a:scheme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6" name="Title 1"/>
          <p:cNvSpPr txBox="1">
            <a:spLocks/>
          </p:cNvSpPr>
          <p:nvPr/>
        </p:nvSpPr>
        <p:spPr>
          <a:xfrm>
            <a:off x="157660" y="-15766"/>
            <a:ext cx="91440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40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Document / </a:t>
            </a:r>
            <a:r>
              <a:rPr lang="fr-FR" sz="4000" dirty="0" err="1"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Literal</a:t>
            </a:r>
            <a:r>
              <a:rPr lang="fr-FR" sz="40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  </a:t>
            </a:r>
            <a:r>
              <a:rPr lang="fr-FR" sz="4000" dirty="0" err="1"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Wrapped</a:t>
            </a:r>
            <a:endParaRPr lang="fr-FR" sz="40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endParaRPr>
          </a:p>
        </p:txBody>
      </p:sp>
      <p:sp>
        <p:nvSpPr>
          <p:cNvPr id="5" name="Rectangle 4"/>
          <p:cNvSpPr/>
          <p:nvPr/>
        </p:nvSpPr>
        <p:spPr>
          <a:xfrm>
            <a:off x="1011681" y="2934561"/>
            <a:ext cx="7859949" cy="1826654"/>
          </a:xfrm>
          <a:prstGeom prst="rect">
            <a:avLst/>
          </a:prstGeom>
        </p:spPr>
        <p:txBody>
          <a:bodyPr wrap="square">
            <a:spAutoFit/>
          </a:bodyPr>
          <a:lstStyle/>
          <a:p>
            <a:pPr marL="447675" lvl="0" indent="-447675">
              <a:lnSpc>
                <a:spcPct val="115000"/>
              </a:lnSpc>
              <a:spcBef>
                <a:spcPts val="0"/>
              </a:spcBef>
              <a:spcAft>
                <a:spcPts val="0"/>
              </a:spcAft>
              <a:buClr>
                <a:srgbClr val="FBEEC9"/>
              </a:buClr>
            </a:pPr>
            <a:r>
              <a:rPr lang="en-US" sz="1400" b="0" kern="0" dirty="0" smtClean="0">
                <a:solidFill>
                  <a:srgbClr val="0000FF"/>
                </a:solidFill>
                <a:latin typeface="Courier New"/>
                <a:ea typeface="Times New Roman"/>
                <a:cs typeface="Times New Roman"/>
              </a:rPr>
              <a:t>&lt;</a:t>
            </a:r>
            <a:r>
              <a:rPr lang="en-US" sz="1400" b="0" kern="0" dirty="0" err="1" smtClean="0">
                <a:solidFill>
                  <a:srgbClr val="A31515"/>
                </a:solidFill>
                <a:latin typeface="Courier New"/>
                <a:ea typeface="Times New Roman"/>
                <a:cs typeface="Times New Roman"/>
              </a:rPr>
              <a:t>wsdl:message</a:t>
            </a:r>
            <a:r>
              <a:rPr lang="en-US" sz="1400" b="0" kern="0" dirty="0" smtClean="0">
                <a:solidFill>
                  <a:srgbClr val="0000FF"/>
                </a:solidFill>
                <a:latin typeface="Courier New"/>
                <a:ea typeface="Times New Roman"/>
                <a:cs typeface="Times New Roman"/>
              </a:rPr>
              <a:t> </a:t>
            </a:r>
            <a:r>
              <a:rPr lang="en-US" sz="1400" b="0" kern="0" dirty="0" smtClean="0">
                <a:solidFill>
                  <a:srgbClr val="FF0000"/>
                </a:solidFill>
                <a:latin typeface="Courier New"/>
                <a:ea typeface="Times New Roman"/>
                <a:cs typeface="Times New Roman"/>
              </a:rPr>
              <a:t>name</a:t>
            </a:r>
            <a:r>
              <a:rPr lang="en-US" sz="1400" b="0" kern="0" dirty="0" smtClean="0">
                <a:solidFill>
                  <a:srgbClr val="0000FF"/>
                </a:solidFill>
                <a:latin typeface="Courier New"/>
                <a:ea typeface="Times New Roman"/>
                <a:cs typeface="Times New Roman"/>
              </a:rPr>
              <a:t>=</a:t>
            </a:r>
            <a:r>
              <a:rPr lang="en-US" sz="1400" b="0" kern="0" dirty="0" smtClean="0">
                <a:solidFill>
                  <a:prstClr val="white"/>
                </a:solidFill>
                <a:latin typeface="Courier New"/>
                <a:ea typeface="Times New Roman"/>
                <a:cs typeface="Times New Roman"/>
              </a:rPr>
              <a:t>"</a:t>
            </a:r>
            <a:r>
              <a:rPr lang="en-US" sz="1400" b="0" kern="0" dirty="0" err="1" smtClean="0">
                <a:solidFill>
                  <a:srgbClr val="0000FF"/>
                </a:solidFill>
                <a:latin typeface="Courier New"/>
                <a:ea typeface="Times New Roman"/>
                <a:cs typeface="Times New Roman"/>
              </a:rPr>
              <a:t>IOperationBasique_somme_InputMessage</a:t>
            </a:r>
            <a:r>
              <a:rPr lang="en-US" sz="1400" b="0" kern="0" dirty="0" smtClean="0">
                <a:solidFill>
                  <a:prstClr val="white"/>
                </a:solidFill>
                <a:latin typeface="Courier New"/>
                <a:ea typeface="Times New Roman"/>
                <a:cs typeface="Times New Roman"/>
              </a:rPr>
              <a:t>"</a:t>
            </a:r>
            <a:r>
              <a:rPr lang="en-US" sz="1400" b="0" kern="0" dirty="0" smtClean="0">
                <a:solidFill>
                  <a:srgbClr val="0000FF"/>
                </a:solidFill>
                <a:latin typeface="Courier New"/>
                <a:ea typeface="Times New Roman"/>
                <a:cs typeface="Times New Roman"/>
              </a:rPr>
              <a:t>&gt;</a:t>
            </a:r>
            <a:endParaRPr lang="fr-FR" sz="1400" b="0" kern="0" dirty="0" smtClean="0">
              <a:solidFill>
                <a:prstClr val="white"/>
              </a:solidFill>
              <a:latin typeface="Segoe"/>
              <a:ea typeface="Times New Roman"/>
              <a:cs typeface="Times New Roman"/>
            </a:endParaRPr>
          </a:p>
          <a:p>
            <a:pPr marL="447675" lvl="0" indent="-447675">
              <a:lnSpc>
                <a:spcPct val="115000"/>
              </a:lnSpc>
              <a:spcBef>
                <a:spcPts val="0"/>
              </a:spcBef>
              <a:spcAft>
                <a:spcPts val="0"/>
              </a:spcAft>
              <a:buClr>
                <a:srgbClr val="FBEEC9"/>
              </a:buClr>
            </a:pPr>
            <a:r>
              <a:rPr lang="en-US" sz="1400" b="0" kern="0" dirty="0" smtClean="0">
                <a:solidFill>
                  <a:srgbClr val="0000FF"/>
                </a:solidFill>
                <a:latin typeface="Courier New"/>
                <a:ea typeface="Times New Roman"/>
                <a:cs typeface="Times New Roman"/>
              </a:rPr>
              <a:t>   		&lt;</a:t>
            </a:r>
            <a:r>
              <a:rPr lang="en-US" sz="1400" b="0" kern="0" dirty="0" err="1" smtClean="0">
                <a:solidFill>
                  <a:srgbClr val="A31515"/>
                </a:solidFill>
                <a:latin typeface="Courier New"/>
                <a:ea typeface="Times New Roman"/>
                <a:cs typeface="Times New Roman"/>
              </a:rPr>
              <a:t>wsdl:part</a:t>
            </a:r>
            <a:r>
              <a:rPr lang="en-US" sz="1400" b="0" kern="0" dirty="0" smtClean="0">
                <a:solidFill>
                  <a:srgbClr val="0000FF"/>
                </a:solidFill>
                <a:latin typeface="Courier New"/>
                <a:ea typeface="Times New Roman"/>
                <a:cs typeface="Times New Roman"/>
              </a:rPr>
              <a:t> </a:t>
            </a:r>
            <a:r>
              <a:rPr lang="en-US" sz="1400" b="0" kern="0" dirty="0" smtClean="0">
                <a:solidFill>
                  <a:srgbClr val="FF0000"/>
                </a:solidFill>
                <a:latin typeface="Courier New"/>
                <a:ea typeface="Times New Roman"/>
                <a:cs typeface="Times New Roman"/>
              </a:rPr>
              <a:t>name</a:t>
            </a:r>
            <a:r>
              <a:rPr lang="en-US" sz="1400" b="0" kern="0" dirty="0" smtClean="0">
                <a:solidFill>
                  <a:srgbClr val="0000FF"/>
                </a:solidFill>
                <a:latin typeface="Courier New"/>
                <a:ea typeface="Times New Roman"/>
                <a:cs typeface="Times New Roman"/>
              </a:rPr>
              <a:t>=</a:t>
            </a:r>
            <a:r>
              <a:rPr lang="en-US" sz="1400" b="0" kern="0" dirty="0" smtClean="0">
                <a:solidFill>
                  <a:prstClr val="white"/>
                </a:solidFill>
                <a:latin typeface="Courier New"/>
                <a:ea typeface="Times New Roman"/>
                <a:cs typeface="Times New Roman"/>
              </a:rPr>
              <a:t>"</a:t>
            </a:r>
            <a:r>
              <a:rPr lang="en-US" sz="1400" b="0" kern="0" dirty="0" smtClean="0">
                <a:solidFill>
                  <a:srgbClr val="0000FF"/>
                </a:solidFill>
                <a:latin typeface="Courier New"/>
                <a:ea typeface="Times New Roman"/>
                <a:cs typeface="Times New Roman"/>
              </a:rPr>
              <a:t>parameters</a:t>
            </a:r>
            <a:r>
              <a:rPr lang="en-US" sz="1400" b="0" kern="0" dirty="0" smtClean="0">
                <a:solidFill>
                  <a:prstClr val="white"/>
                </a:solidFill>
                <a:latin typeface="Courier New"/>
                <a:ea typeface="Times New Roman"/>
                <a:cs typeface="Times New Roman"/>
              </a:rPr>
              <a:t>"</a:t>
            </a:r>
            <a:r>
              <a:rPr lang="en-US" sz="1400" b="0" kern="0" dirty="0" smtClean="0">
                <a:solidFill>
                  <a:srgbClr val="0000FF"/>
                </a:solidFill>
                <a:latin typeface="Courier New"/>
                <a:ea typeface="Times New Roman"/>
                <a:cs typeface="Times New Roman"/>
              </a:rPr>
              <a:t> </a:t>
            </a:r>
            <a:r>
              <a:rPr lang="en-US" sz="1400" b="0" kern="0" dirty="0" smtClean="0">
                <a:solidFill>
                  <a:srgbClr val="FF0000"/>
                </a:solidFill>
                <a:latin typeface="Courier New"/>
                <a:ea typeface="Times New Roman"/>
                <a:cs typeface="Times New Roman"/>
              </a:rPr>
              <a:t>element</a:t>
            </a:r>
            <a:r>
              <a:rPr lang="en-US" sz="1400" b="0" kern="0" dirty="0" smtClean="0">
                <a:solidFill>
                  <a:srgbClr val="0000FF"/>
                </a:solidFill>
                <a:latin typeface="Courier New"/>
                <a:ea typeface="Times New Roman"/>
                <a:cs typeface="Times New Roman"/>
              </a:rPr>
              <a:t>=</a:t>
            </a:r>
            <a:r>
              <a:rPr lang="en-US" sz="1400" b="0" kern="0" dirty="0" smtClean="0">
                <a:solidFill>
                  <a:prstClr val="white"/>
                </a:solidFill>
                <a:latin typeface="Courier New"/>
                <a:ea typeface="Times New Roman"/>
                <a:cs typeface="Times New Roman"/>
              </a:rPr>
              <a:t>"</a:t>
            </a:r>
            <a:r>
              <a:rPr lang="en-US" sz="1400" b="0" kern="0" dirty="0" err="1" smtClean="0">
                <a:solidFill>
                  <a:srgbClr val="0000FF"/>
                </a:solidFill>
                <a:latin typeface="Courier New"/>
                <a:ea typeface="Times New Roman"/>
                <a:cs typeface="Times New Roman"/>
              </a:rPr>
              <a:t>tns:</a:t>
            </a:r>
            <a:r>
              <a:rPr lang="en-US" sz="1400" b="0" i="1" kern="0" dirty="0" err="1" smtClean="0">
                <a:solidFill>
                  <a:srgbClr val="0000FF"/>
                </a:solidFill>
                <a:latin typeface="Courier New"/>
                <a:ea typeface="Times New Roman"/>
                <a:cs typeface="Times New Roman"/>
              </a:rPr>
              <a:t>somme</a:t>
            </a:r>
            <a:r>
              <a:rPr lang="en-US" sz="1400" b="0" kern="0" dirty="0" smtClean="0">
                <a:solidFill>
                  <a:prstClr val="white"/>
                </a:solidFill>
                <a:latin typeface="Courier New"/>
                <a:ea typeface="Times New Roman"/>
                <a:cs typeface="Times New Roman"/>
              </a:rPr>
              <a:t>"</a:t>
            </a:r>
            <a:r>
              <a:rPr lang="en-US" sz="1400" b="0" kern="0" dirty="0" smtClean="0">
                <a:solidFill>
                  <a:srgbClr val="0000FF"/>
                </a:solidFill>
                <a:latin typeface="Courier New"/>
                <a:ea typeface="Times New Roman"/>
                <a:cs typeface="Times New Roman"/>
              </a:rPr>
              <a:t>/&gt;</a:t>
            </a:r>
            <a:endParaRPr lang="fr-FR" sz="1400" b="0" kern="0" dirty="0" smtClean="0">
              <a:solidFill>
                <a:srgbClr val="0000FF"/>
              </a:solidFill>
              <a:latin typeface="Courier New"/>
              <a:ea typeface="Times New Roman"/>
              <a:cs typeface="Times New Roman"/>
            </a:endParaRPr>
          </a:p>
          <a:p>
            <a:pPr marL="447675" lvl="0" indent="-447675">
              <a:lnSpc>
                <a:spcPct val="115000"/>
              </a:lnSpc>
              <a:spcBef>
                <a:spcPts val="0"/>
              </a:spcBef>
              <a:spcAft>
                <a:spcPts val="0"/>
              </a:spcAft>
              <a:buClr>
                <a:srgbClr val="FBEEC9"/>
              </a:buClr>
            </a:pPr>
            <a:r>
              <a:rPr lang="en-US" sz="1400" b="0" kern="0" dirty="0" smtClean="0">
                <a:solidFill>
                  <a:srgbClr val="0000FF"/>
                </a:solidFill>
                <a:latin typeface="Courier New"/>
                <a:ea typeface="Times New Roman"/>
                <a:cs typeface="Times New Roman"/>
              </a:rPr>
              <a:t>&lt;/</a:t>
            </a:r>
            <a:r>
              <a:rPr lang="en-US" sz="1400" b="0" kern="0" dirty="0" err="1" smtClean="0">
                <a:solidFill>
                  <a:srgbClr val="A31515"/>
                </a:solidFill>
                <a:latin typeface="Courier New"/>
                <a:ea typeface="Times New Roman"/>
                <a:cs typeface="Times New Roman"/>
              </a:rPr>
              <a:t>wsdl:message</a:t>
            </a:r>
            <a:r>
              <a:rPr lang="en-US" sz="1400" b="0" kern="0" dirty="0" smtClean="0">
                <a:solidFill>
                  <a:srgbClr val="0000FF"/>
                </a:solidFill>
                <a:latin typeface="Courier New"/>
                <a:ea typeface="Times New Roman"/>
                <a:cs typeface="Times New Roman"/>
              </a:rPr>
              <a:t>&gt;</a:t>
            </a:r>
          </a:p>
          <a:p>
            <a:pPr marL="447675" lvl="0" indent="-447675">
              <a:lnSpc>
                <a:spcPct val="115000"/>
              </a:lnSpc>
              <a:spcBef>
                <a:spcPts val="0"/>
              </a:spcBef>
              <a:spcAft>
                <a:spcPts val="0"/>
              </a:spcAft>
              <a:buClr>
                <a:srgbClr val="FBEEC9"/>
              </a:buClr>
            </a:pPr>
            <a:endParaRPr lang="fr-FR" sz="1400" b="0" kern="0" dirty="0" smtClean="0">
              <a:solidFill>
                <a:prstClr val="white"/>
              </a:solidFill>
              <a:latin typeface="Segoe"/>
              <a:cs typeface="+mn-cs"/>
            </a:endParaRPr>
          </a:p>
          <a:p>
            <a:pPr marL="447675" lvl="0" indent="-447675">
              <a:lnSpc>
                <a:spcPct val="115000"/>
              </a:lnSpc>
              <a:spcBef>
                <a:spcPts val="0"/>
              </a:spcBef>
              <a:spcAft>
                <a:spcPts val="0"/>
              </a:spcAft>
              <a:buClr>
                <a:srgbClr val="FBEEC9"/>
              </a:buClr>
            </a:pPr>
            <a:r>
              <a:rPr lang="en-US" sz="1400" b="0" kern="0" dirty="0" smtClean="0">
                <a:solidFill>
                  <a:srgbClr val="0000FF"/>
                </a:solidFill>
                <a:latin typeface="Courier New"/>
                <a:ea typeface="Times New Roman"/>
                <a:cs typeface="Times New Roman"/>
              </a:rPr>
              <a:t>&lt;</a:t>
            </a:r>
            <a:r>
              <a:rPr lang="en-US" sz="1400" b="0" kern="0" dirty="0" err="1" smtClean="0">
                <a:solidFill>
                  <a:srgbClr val="A31515"/>
                </a:solidFill>
                <a:latin typeface="Courier New"/>
                <a:ea typeface="Times New Roman"/>
                <a:cs typeface="Times New Roman"/>
              </a:rPr>
              <a:t>wsdl:message</a:t>
            </a:r>
            <a:r>
              <a:rPr lang="en-US" sz="1400" b="0" kern="0" dirty="0" smtClean="0">
                <a:solidFill>
                  <a:srgbClr val="0000FF"/>
                </a:solidFill>
                <a:latin typeface="Courier New"/>
                <a:ea typeface="Times New Roman"/>
                <a:cs typeface="Times New Roman"/>
              </a:rPr>
              <a:t> </a:t>
            </a:r>
            <a:r>
              <a:rPr lang="en-US" sz="1400" b="0" kern="0" dirty="0" smtClean="0">
                <a:solidFill>
                  <a:srgbClr val="FF0000"/>
                </a:solidFill>
                <a:latin typeface="Courier New"/>
                <a:ea typeface="Times New Roman"/>
                <a:cs typeface="Times New Roman"/>
              </a:rPr>
              <a:t>name</a:t>
            </a:r>
            <a:r>
              <a:rPr lang="en-US" sz="1400" b="0" kern="0" dirty="0" smtClean="0">
                <a:solidFill>
                  <a:srgbClr val="0000FF"/>
                </a:solidFill>
                <a:latin typeface="Courier New"/>
                <a:ea typeface="Times New Roman"/>
                <a:cs typeface="Times New Roman"/>
              </a:rPr>
              <a:t>=</a:t>
            </a:r>
            <a:r>
              <a:rPr lang="en-US" sz="1400" b="0" kern="0" dirty="0" smtClean="0">
                <a:solidFill>
                  <a:prstClr val="white"/>
                </a:solidFill>
                <a:latin typeface="Courier New"/>
                <a:ea typeface="Times New Roman"/>
                <a:cs typeface="Times New Roman"/>
              </a:rPr>
              <a:t>"</a:t>
            </a:r>
            <a:r>
              <a:rPr lang="en-US" sz="1400" b="0" kern="0" dirty="0" err="1" smtClean="0">
                <a:solidFill>
                  <a:srgbClr val="0000FF"/>
                </a:solidFill>
                <a:latin typeface="Courier New"/>
                <a:ea typeface="Times New Roman"/>
                <a:cs typeface="Times New Roman"/>
              </a:rPr>
              <a:t>IOperationBasique_somme_OutputMessage</a:t>
            </a:r>
            <a:r>
              <a:rPr lang="en-US" sz="1400" b="0" kern="0" dirty="0" smtClean="0">
                <a:solidFill>
                  <a:prstClr val="white"/>
                </a:solidFill>
                <a:latin typeface="Courier New"/>
                <a:ea typeface="Times New Roman"/>
                <a:cs typeface="Times New Roman"/>
              </a:rPr>
              <a:t>"</a:t>
            </a:r>
            <a:r>
              <a:rPr lang="en-US" sz="1400" b="0" kern="0" dirty="0" smtClean="0">
                <a:solidFill>
                  <a:srgbClr val="0000FF"/>
                </a:solidFill>
                <a:latin typeface="Courier New"/>
                <a:ea typeface="Times New Roman"/>
                <a:cs typeface="Times New Roman"/>
              </a:rPr>
              <a:t>&gt;</a:t>
            </a:r>
            <a:endParaRPr lang="fr-FR" sz="1400" b="0" kern="0" dirty="0" smtClean="0">
              <a:solidFill>
                <a:prstClr val="white"/>
              </a:solidFill>
              <a:latin typeface="Segoe"/>
              <a:ea typeface="Times New Roman"/>
              <a:cs typeface="Times New Roman"/>
            </a:endParaRPr>
          </a:p>
          <a:p>
            <a:pPr marL="447675" lvl="0" indent="-447675">
              <a:lnSpc>
                <a:spcPct val="115000"/>
              </a:lnSpc>
              <a:spcBef>
                <a:spcPts val="0"/>
              </a:spcBef>
              <a:spcAft>
                <a:spcPts val="0"/>
              </a:spcAft>
              <a:buClr>
                <a:srgbClr val="FBEEC9"/>
              </a:buClr>
            </a:pPr>
            <a:r>
              <a:rPr lang="en-US" sz="1400" b="0" kern="0" dirty="0" smtClean="0">
                <a:solidFill>
                  <a:srgbClr val="0000FF"/>
                </a:solidFill>
                <a:latin typeface="Courier New"/>
                <a:ea typeface="Times New Roman"/>
                <a:cs typeface="Times New Roman"/>
              </a:rPr>
              <a:t>    		&lt;</a:t>
            </a:r>
            <a:r>
              <a:rPr lang="en-US" sz="1400" b="0" kern="0" dirty="0" err="1" smtClean="0">
                <a:solidFill>
                  <a:srgbClr val="A31515"/>
                </a:solidFill>
                <a:latin typeface="Courier New"/>
                <a:ea typeface="Times New Roman"/>
                <a:cs typeface="Times New Roman"/>
              </a:rPr>
              <a:t>wsdl:part</a:t>
            </a:r>
            <a:r>
              <a:rPr lang="en-US" sz="1400" b="0" kern="0" dirty="0" smtClean="0">
                <a:solidFill>
                  <a:srgbClr val="0000FF"/>
                </a:solidFill>
                <a:latin typeface="Courier New"/>
                <a:ea typeface="Times New Roman"/>
                <a:cs typeface="Times New Roman"/>
              </a:rPr>
              <a:t> </a:t>
            </a:r>
            <a:r>
              <a:rPr lang="en-US" sz="1400" b="0" kern="0" dirty="0" smtClean="0">
                <a:solidFill>
                  <a:srgbClr val="FF0000"/>
                </a:solidFill>
                <a:latin typeface="Courier New"/>
                <a:ea typeface="Times New Roman"/>
                <a:cs typeface="Times New Roman"/>
              </a:rPr>
              <a:t>name</a:t>
            </a:r>
            <a:r>
              <a:rPr lang="en-US" sz="1400" b="0" kern="0" dirty="0" smtClean="0">
                <a:solidFill>
                  <a:srgbClr val="0000FF"/>
                </a:solidFill>
                <a:latin typeface="Courier New"/>
                <a:ea typeface="Times New Roman"/>
                <a:cs typeface="Times New Roman"/>
              </a:rPr>
              <a:t>=</a:t>
            </a:r>
            <a:r>
              <a:rPr lang="en-US" sz="1400" b="0" kern="0" dirty="0" smtClean="0">
                <a:solidFill>
                  <a:prstClr val="white"/>
                </a:solidFill>
                <a:latin typeface="Courier New"/>
                <a:ea typeface="Times New Roman"/>
                <a:cs typeface="Times New Roman"/>
              </a:rPr>
              <a:t>"</a:t>
            </a:r>
            <a:r>
              <a:rPr lang="en-US" sz="1400" b="0" kern="0" dirty="0" smtClean="0">
                <a:solidFill>
                  <a:srgbClr val="0000FF"/>
                </a:solidFill>
                <a:latin typeface="Courier New"/>
                <a:ea typeface="Times New Roman"/>
                <a:cs typeface="Times New Roman"/>
              </a:rPr>
              <a:t>parameters</a:t>
            </a:r>
            <a:r>
              <a:rPr lang="en-US" sz="1400" b="0" kern="0" dirty="0" smtClean="0">
                <a:solidFill>
                  <a:prstClr val="white"/>
                </a:solidFill>
                <a:latin typeface="Courier New"/>
                <a:ea typeface="Times New Roman"/>
                <a:cs typeface="Times New Roman"/>
              </a:rPr>
              <a:t>"</a:t>
            </a:r>
            <a:r>
              <a:rPr lang="en-US" sz="1400" b="0" kern="0" dirty="0" smtClean="0">
                <a:solidFill>
                  <a:srgbClr val="0000FF"/>
                </a:solidFill>
                <a:latin typeface="Courier New"/>
                <a:ea typeface="Times New Roman"/>
                <a:cs typeface="Times New Roman"/>
              </a:rPr>
              <a:t> </a:t>
            </a:r>
            <a:r>
              <a:rPr lang="en-US" sz="1400" b="0" kern="0" dirty="0" smtClean="0">
                <a:solidFill>
                  <a:srgbClr val="FF0000"/>
                </a:solidFill>
                <a:latin typeface="Courier New"/>
                <a:ea typeface="Times New Roman"/>
                <a:cs typeface="Times New Roman"/>
              </a:rPr>
              <a:t>element</a:t>
            </a:r>
            <a:r>
              <a:rPr lang="en-US" sz="1400" b="0" kern="0" dirty="0" smtClean="0">
                <a:solidFill>
                  <a:srgbClr val="0000FF"/>
                </a:solidFill>
                <a:latin typeface="Courier New"/>
                <a:ea typeface="Times New Roman"/>
                <a:cs typeface="Times New Roman"/>
              </a:rPr>
              <a:t>=</a:t>
            </a:r>
            <a:r>
              <a:rPr lang="en-US" sz="1400" b="0" kern="0" dirty="0" smtClean="0">
                <a:solidFill>
                  <a:prstClr val="white"/>
                </a:solidFill>
                <a:latin typeface="Courier New"/>
                <a:ea typeface="Times New Roman"/>
                <a:cs typeface="Times New Roman"/>
              </a:rPr>
              <a:t>"</a:t>
            </a:r>
            <a:r>
              <a:rPr lang="en-US" sz="1400" b="0" kern="0" dirty="0" err="1" smtClean="0">
                <a:solidFill>
                  <a:srgbClr val="0000FF"/>
                </a:solidFill>
                <a:latin typeface="Courier New"/>
                <a:ea typeface="Times New Roman"/>
                <a:cs typeface="Times New Roman"/>
              </a:rPr>
              <a:t>tns:</a:t>
            </a:r>
            <a:r>
              <a:rPr lang="en-US" sz="1400" b="0" i="1" kern="0" dirty="0" err="1" smtClean="0">
                <a:solidFill>
                  <a:srgbClr val="0000FF"/>
                </a:solidFill>
                <a:latin typeface="Courier New"/>
                <a:ea typeface="Times New Roman"/>
                <a:cs typeface="Times New Roman"/>
              </a:rPr>
              <a:t>somme</a:t>
            </a:r>
            <a:r>
              <a:rPr lang="en-US" sz="1400" kern="0" dirty="0" err="1" smtClean="0">
                <a:solidFill>
                  <a:srgbClr val="0000FF"/>
                </a:solidFill>
                <a:latin typeface="Courier New"/>
                <a:ea typeface="Times New Roman"/>
                <a:cs typeface="Times New Roman"/>
              </a:rPr>
              <a:t>Response</a:t>
            </a:r>
            <a:r>
              <a:rPr lang="en-US" sz="1400" b="0" kern="0" dirty="0" smtClean="0">
                <a:solidFill>
                  <a:prstClr val="white"/>
                </a:solidFill>
                <a:latin typeface="Courier New"/>
                <a:ea typeface="Times New Roman"/>
                <a:cs typeface="Times New Roman"/>
              </a:rPr>
              <a:t>"</a:t>
            </a:r>
            <a:r>
              <a:rPr lang="en-US" sz="1400" b="0" kern="0" dirty="0" smtClean="0">
                <a:solidFill>
                  <a:srgbClr val="0000FF"/>
                </a:solidFill>
                <a:latin typeface="Courier New"/>
                <a:ea typeface="Times New Roman"/>
                <a:cs typeface="Times New Roman"/>
              </a:rPr>
              <a:t>/&gt;</a:t>
            </a:r>
            <a:endParaRPr lang="fr-FR" sz="1400" b="0" kern="0" dirty="0" smtClean="0">
              <a:solidFill>
                <a:prstClr val="white"/>
              </a:solidFill>
              <a:latin typeface="Segoe"/>
              <a:ea typeface="Times New Roman"/>
              <a:cs typeface="Times New Roman"/>
            </a:endParaRPr>
          </a:p>
          <a:p>
            <a:pPr marL="447675" lvl="0" indent="-447675">
              <a:lnSpc>
                <a:spcPct val="115000"/>
              </a:lnSpc>
              <a:spcBef>
                <a:spcPts val="0"/>
              </a:spcBef>
              <a:spcAft>
                <a:spcPts val="0"/>
              </a:spcAft>
              <a:buClr>
                <a:srgbClr val="FBEEC9"/>
              </a:buClr>
            </a:pPr>
            <a:r>
              <a:rPr lang="en-US" sz="1400" b="0" kern="0" dirty="0" smtClean="0">
                <a:solidFill>
                  <a:srgbClr val="0000FF"/>
                </a:solidFill>
                <a:latin typeface="Courier New"/>
                <a:ea typeface="Times New Roman"/>
                <a:cs typeface="Times New Roman"/>
              </a:rPr>
              <a:t>&lt;/</a:t>
            </a:r>
            <a:r>
              <a:rPr lang="en-US" sz="1400" b="0" kern="0" dirty="0" err="1" smtClean="0">
                <a:solidFill>
                  <a:srgbClr val="A31515"/>
                </a:solidFill>
                <a:latin typeface="Courier New"/>
                <a:ea typeface="Times New Roman"/>
                <a:cs typeface="Times New Roman"/>
              </a:rPr>
              <a:t>wsdl:message</a:t>
            </a:r>
            <a:r>
              <a:rPr lang="en-US" sz="1400" b="0" kern="0" dirty="0" smtClean="0">
                <a:solidFill>
                  <a:srgbClr val="0000FF"/>
                </a:solidFill>
                <a:latin typeface="Courier New"/>
                <a:ea typeface="Times New Roman"/>
                <a:cs typeface="Times New Roman"/>
              </a:rPr>
              <a:t>&gt;</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7660" y="-15766"/>
            <a:ext cx="91440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36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Les différentes combinaisons possibles </a:t>
            </a:r>
          </a:p>
        </p:txBody>
      </p:sp>
      <p:sp>
        <p:nvSpPr>
          <p:cNvPr id="12" name="Espace réservé du contenu 2"/>
          <p:cNvSpPr>
            <a:spLocks noGrp="1"/>
          </p:cNvSpPr>
          <p:nvPr>
            <p:ph idx="1"/>
          </p:nvPr>
        </p:nvSpPr>
        <p:spPr bwMode="auto">
          <a:xfrm>
            <a:off x="552658" y="1276141"/>
            <a:ext cx="4381083" cy="4401178"/>
          </a:xfrm>
          <a:prstGeom prst="rect">
            <a:avLst/>
          </a:prstGeom>
          <a:noFill/>
          <a:ln w="9525">
            <a:noFill/>
            <a:miter lim="800000"/>
            <a:headEnd/>
            <a:tailEnd/>
          </a:ln>
          <a:effectLst/>
        </p:spPr>
        <p:txBody>
          <a:bodyPr>
            <a:noAutofit/>
          </a:bodyPr>
          <a:lstStyle/>
          <a:p>
            <a:r>
              <a:rPr lang="fr-FR" sz="2400" dirty="0" smtClean="0"/>
              <a:t>L'association entre le style </a:t>
            </a:r>
            <a:r>
              <a:rPr lang="fr-FR" sz="2400" b="1" dirty="0" err="1" smtClean="0"/>
              <a:t>Encoded</a:t>
            </a:r>
            <a:r>
              <a:rPr lang="fr-FR" sz="2400" b="1" dirty="0" smtClean="0"/>
              <a:t> </a:t>
            </a:r>
            <a:r>
              <a:rPr lang="fr-FR" sz="2400" dirty="0" smtClean="0"/>
              <a:t>et le modèle </a:t>
            </a:r>
            <a:r>
              <a:rPr lang="fr-FR" sz="2400" b="1" dirty="0" smtClean="0"/>
              <a:t>Document </a:t>
            </a:r>
            <a:r>
              <a:rPr lang="fr-FR" sz="2400" dirty="0" smtClean="0"/>
              <a:t>n'est pas implémentée.</a:t>
            </a:r>
          </a:p>
          <a:p>
            <a:pPr>
              <a:buNone/>
            </a:pPr>
            <a:endParaRPr lang="fr-FR" sz="2400" dirty="0" smtClean="0"/>
          </a:p>
          <a:p>
            <a:r>
              <a:rPr lang="fr-FR" sz="2400" dirty="0" smtClean="0"/>
              <a:t>La norme </a:t>
            </a:r>
            <a:r>
              <a:rPr lang="fr-FR" sz="2400" b="1" dirty="0" smtClean="0"/>
              <a:t>WS-I Basic Profile 1.0</a:t>
            </a:r>
            <a:r>
              <a:rPr lang="fr-FR" sz="2400" dirty="0" smtClean="0"/>
              <a:t> a choisi </a:t>
            </a:r>
            <a:r>
              <a:rPr lang="fr-FR" sz="2400" b="1" dirty="0" err="1" smtClean="0"/>
              <a:t>Literal</a:t>
            </a:r>
            <a:r>
              <a:rPr lang="fr-FR" sz="2400" b="1" dirty="0" smtClean="0"/>
              <a:t> </a:t>
            </a:r>
            <a:r>
              <a:rPr lang="fr-FR" sz="2400" dirty="0" smtClean="0"/>
              <a:t>comme standard au détriment du style </a:t>
            </a:r>
            <a:r>
              <a:rPr lang="fr-FR" sz="2400" b="1" dirty="0" err="1" smtClean="0"/>
              <a:t>Encoded</a:t>
            </a:r>
            <a:r>
              <a:rPr lang="fr-FR" sz="2400" dirty="0" smtClean="0"/>
              <a:t>.</a:t>
            </a:r>
            <a:br>
              <a:rPr lang="fr-FR" sz="2400" dirty="0" smtClean="0"/>
            </a:br>
            <a:endParaRPr lang="fr-FR" sz="2400" dirty="0" smtClean="0"/>
          </a:p>
          <a:p>
            <a:r>
              <a:rPr lang="fr-FR" sz="2400" dirty="0" smtClean="0"/>
              <a:t>Finalement</a:t>
            </a:r>
            <a:endParaRPr kumimoji="0" lang="fr-FR" sz="2400" b="0" i="0" u="none" strike="noStrike" kern="0" cap="none" spc="0" normalizeH="0" baseline="0" noProof="0" dirty="0" smtClean="0">
              <a:ln>
                <a:noFill/>
              </a:ln>
              <a:effectLst/>
              <a:uLnTx/>
              <a:uFillTx/>
            </a:endParaRPr>
          </a:p>
        </p:txBody>
      </p:sp>
      <p:graphicFrame>
        <p:nvGraphicFramePr>
          <p:cNvPr id="13" name="Diagramme 12"/>
          <p:cNvGraphicFramePr/>
          <p:nvPr/>
        </p:nvGraphicFramePr>
        <p:xfrm>
          <a:off x="4049486" y="1411021"/>
          <a:ext cx="5285433" cy="2357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me 13"/>
          <p:cNvGraphicFramePr/>
          <p:nvPr/>
        </p:nvGraphicFramePr>
        <p:xfrm>
          <a:off x="3567166" y="4841537"/>
          <a:ext cx="4451420" cy="16430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idx="1"/>
          </p:nvPr>
        </p:nvSpPr>
        <p:spPr>
          <a:xfrm>
            <a:off x="398354" y="1382931"/>
            <a:ext cx="8380412" cy="2215991"/>
          </a:xfrm>
          <a:noFill/>
        </p:spPr>
        <p:txBody>
          <a:bodyPr lIns="0" tIns="0" rIns="0" bIns="0"/>
          <a:lstStyle/>
          <a:p>
            <a:pPr marL="230188" indent="-230188"/>
            <a:r>
              <a:rPr lang="fr-FR" dirty="0" smtClean="0">
                <a:effectLst/>
              </a:rPr>
              <a:t>Panorama - Historique (ASMX, WSE, WCF)</a:t>
            </a:r>
          </a:p>
          <a:p>
            <a:pPr marL="230188" indent="-230188"/>
            <a:r>
              <a:rPr lang="fr-FR" dirty="0" smtClean="0">
                <a:effectLst/>
              </a:rPr>
              <a:t>Création d'un service Web WCF</a:t>
            </a:r>
          </a:p>
          <a:p>
            <a:pPr marL="230188" indent="-230188"/>
            <a:r>
              <a:rPr lang="fr-FR" dirty="0" smtClean="0">
                <a:effectLst/>
              </a:rPr>
              <a:t>Consommation avec un client WCF</a:t>
            </a:r>
          </a:p>
          <a:p>
            <a:pPr marL="230188" indent="-230188"/>
            <a:endParaRPr lang="fr-FR" dirty="0" smtClean="0">
              <a:effectLst/>
            </a:endParaRPr>
          </a:p>
        </p:txBody>
      </p:sp>
      <p:sp>
        <p:nvSpPr>
          <p:cNvPr id="6" name="Title 1"/>
          <p:cNvSpPr txBox="1">
            <a:spLocks/>
          </p:cNvSpPr>
          <p:nvPr/>
        </p:nvSpPr>
        <p:spPr>
          <a:xfrm>
            <a:off x="283774" y="-15766"/>
            <a:ext cx="85344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Les Services Web en .Net</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idx="1"/>
          </p:nvPr>
        </p:nvSpPr>
        <p:spPr>
          <a:xfrm>
            <a:off x="264156" y="1110547"/>
            <a:ext cx="8380412" cy="5733877"/>
          </a:xfrm>
          <a:noFill/>
        </p:spPr>
        <p:txBody>
          <a:bodyPr lIns="0" tIns="0" rIns="0" bIns="0"/>
          <a:lstStyle/>
          <a:p>
            <a:pPr algn="just">
              <a:buNone/>
            </a:pPr>
            <a:endParaRPr lang="fr-FR" sz="2800" dirty="0" smtClean="0"/>
          </a:p>
          <a:p>
            <a:pPr lvl="1" algn="just"/>
            <a:r>
              <a:rPr lang="en-US" sz="2400" dirty="0" smtClean="0"/>
              <a:t>ASP.NET Web Services</a:t>
            </a:r>
          </a:p>
          <a:p>
            <a:pPr lvl="2" algn="just"/>
            <a:r>
              <a:rPr lang="fr-FR" sz="1800" dirty="0" smtClean="0"/>
              <a:t>Historique</a:t>
            </a:r>
          </a:p>
          <a:p>
            <a:pPr lvl="2" algn="just"/>
            <a:r>
              <a:rPr lang="en-US" sz="1800" dirty="0" smtClean="0"/>
              <a:t>ASMX avec le framework </a:t>
            </a:r>
            <a:r>
              <a:rPr lang="en-US" sz="1800" dirty="0" err="1" smtClean="0"/>
              <a:t>.Net</a:t>
            </a:r>
            <a:r>
              <a:rPr lang="en-US" sz="1800" dirty="0" smtClean="0"/>
              <a:t> 1.1 et 2.0</a:t>
            </a:r>
            <a:endParaRPr lang="fr-FR" sz="1800" dirty="0" smtClean="0"/>
          </a:p>
          <a:p>
            <a:pPr algn="just">
              <a:buNone/>
            </a:pPr>
            <a:endParaRPr lang="fr-FR" sz="2400" dirty="0" smtClean="0"/>
          </a:p>
          <a:p>
            <a:pPr lvl="1" algn="just"/>
            <a:r>
              <a:rPr lang="fr-FR" sz="2400" dirty="0" smtClean="0"/>
              <a:t>Web Services </a:t>
            </a:r>
            <a:r>
              <a:rPr lang="fr-FR" sz="2400" dirty="0" err="1" smtClean="0"/>
              <a:t>Enhancements</a:t>
            </a:r>
            <a:r>
              <a:rPr lang="fr-FR" sz="2400" dirty="0" smtClean="0"/>
              <a:t> </a:t>
            </a:r>
          </a:p>
          <a:p>
            <a:pPr lvl="2" algn="just"/>
            <a:r>
              <a:rPr lang="fr-FR" sz="1800" dirty="0" smtClean="0"/>
              <a:t>Services Web avancés (</a:t>
            </a:r>
            <a:r>
              <a:rPr lang="fr-FR" sz="1800" dirty="0" err="1" smtClean="0"/>
              <a:t>deprecated</a:t>
            </a:r>
            <a:r>
              <a:rPr lang="fr-FR" sz="1800" dirty="0" smtClean="0"/>
              <a:t>)</a:t>
            </a:r>
          </a:p>
          <a:p>
            <a:pPr lvl="2" algn="just"/>
            <a:r>
              <a:rPr lang="fr-FR" sz="1800" dirty="0" smtClean="0"/>
              <a:t>WSE 2.0 </a:t>
            </a:r>
            <a:r>
              <a:rPr lang="fr-FR" sz="1800" dirty="0" err="1" smtClean="0"/>
              <a:t>pour.Net</a:t>
            </a:r>
            <a:r>
              <a:rPr lang="fr-FR" sz="1800" dirty="0" smtClean="0"/>
              <a:t> 1.1 et WSE 3.0 pour .Net 2.0</a:t>
            </a:r>
          </a:p>
          <a:p>
            <a:pPr lvl="1" algn="just">
              <a:buNone/>
            </a:pPr>
            <a:endParaRPr lang="fr-FR" sz="2400" dirty="0" smtClean="0"/>
          </a:p>
          <a:p>
            <a:pPr lvl="1" algn="just"/>
            <a:r>
              <a:rPr lang="fr-FR" sz="2400" b="1" dirty="0" smtClean="0"/>
              <a:t>WCF : </a:t>
            </a:r>
            <a:r>
              <a:rPr lang="fr-FR" sz="2400" dirty="0" smtClean="0"/>
              <a:t>Windows Communication Foundation</a:t>
            </a:r>
            <a:endParaRPr lang="fr-FR" sz="2400" b="1" dirty="0" smtClean="0">
              <a:solidFill>
                <a:srgbClr val="FF0000"/>
              </a:solidFill>
            </a:endParaRPr>
          </a:p>
          <a:p>
            <a:pPr lvl="2" algn="just"/>
            <a:r>
              <a:rPr lang="fr-FR" sz="1800" b="1" dirty="0" smtClean="0"/>
              <a:t>Support des Services Web (Basic Profile et protocoles avancés)</a:t>
            </a:r>
          </a:p>
          <a:p>
            <a:pPr lvl="2" algn="just"/>
            <a:r>
              <a:rPr lang="fr-FR" sz="1800" b="1" dirty="0" smtClean="0"/>
              <a:t>API unifiée qui permet aussi de gérer :</a:t>
            </a:r>
          </a:p>
          <a:p>
            <a:pPr lvl="3" algn="just"/>
            <a:r>
              <a:rPr lang="fr-FR" sz="1100" b="1" dirty="0" smtClean="0"/>
              <a:t>Des queues de messages (MSMQ)</a:t>
            </a:r>
          </a:p>
          <a:p>
            <a:pPr lvl="3" algn="just"/>
            <a:r>
              <a:rPr lang="fr-FR" sz="1100" b="1" dirty="0" smtClean="0"/>
              <a:t>Des appels binaires .Net sur TCP</a:t>
            </a:r>
          </a:p>
          <a:p>
            <a:pPr lvl="3" algn="just"/>
            <a:r>
              <a:rPr lang="fr-FR" sz="1100" b="1" dirty="0" smtClean="0"/>
              <a:t>Des communications locales par pipe nommé</a:t>
            </a:r>
          </a:p>
          <a:p>
            <a:pPr lvl="3" algn="just"/>
            <a:endParaRPr lang="fr-FR" sz="1000" dirty="0" smtClean="0">
              <a:solidFill>
                <a:srgbClr val="FF0000"/>
              </a:solidFill>
            </a:endParaRPr>
          </a:p>
          <a:p>
            <a:pPr marL="230188" indent="-230188" algn="just"/>
            <a:endParaRPr lang="fr-FR" sz="2000" dirty="0" smtClean="0">
              <a:effectLst/>
            </a:endParaRPr>
          </a:p>
        </p:txBody>
      </p:sp>
      <p:sp>
        <p:nvSpPr>
          <p:cNvPr id="6" name="Title 1"/>
          <p:cNvSpPr txBox="1">
            <a:spLocks/>
          </p:cNvSpPr>
          <p:nvPr/>
        </p:nvSpPr>
        <p:spPr>
          <a:xfrm>
            <a:off x="283774" y="-15766"/>
            <a:ext cx="85344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Panorama - Historique</a:t>
            </a:r>
          </a:p>
        </p:txBody>
      </p:sp>
      <p:pic>
        <p:nvPicPr>
          <p:cNvPr id="4" name="Picture 9" descr="Microsoft"/>
          <p:cNvPicPr>
            <a:picLocks noChangeAspect="1" noChangeArrowheads="1"/>
          </p:cNvPicPr>
          <p:nvPr/>
        </p:nvPicPr>
        <p:blipFill>
          <a:blip r:embed="rId3" cstate="print"/>
          <a:srcRect/>
          <a:stretch>
            <a:fillRect/>
          </a:stretch>
        </p:blipFill>
        <p:spPr bwMode="auto">
          <a:xfrm>
            <a:off x="7064222" y="1378828"/>
            <a:ext cx="1584019" cy="158401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83774" y="-15766"/>
            <a:ext cx="85344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WCF : unification</a:t>
            </a:r>
          </a:p>
        </p:txBody>
      </p:sp>
      <p:pic>
        <p:nvPicPr>
          <p:cNvPr id="93" name="Picture 3" descr="Microsoft_20b_Arrows"/>
          <p:cNvPicPr>
            <a:picLocks noChangeAspect="1" noChangeArrowheads="1"/>
          </p:cNvPicPr>
          <p:nvPr/>
        </p:nvPicPr>
        <p:blipFill>
          <a:blip r:embed="rId3"/>
          <a:srcRect/>
          <a:stretch>
            <a:fillRect/>
          </a:stretch>
        </p:blipFill>
        <p:spPr bwMode="auto">
          <a:xfrm>
            <a:off x="369888" y="2619375"/>
            <a:ext cx="8455025" cy="4062413"/>
          </a:xfrm>
          <a:prstGeom prst="rect">
            <a:avLst/>
          </a:prstGeom>
          <a:noFill/>
          <a:ln w="9525">
            <a:noFill/>
            <a:miter lim="800000"/>
            <a:headEnd/>
            <a:tailEnd/>
          </a:ln>
        </p:spPr>
      </p:pic>
      <p:grpSp>
        <p:nvGrpSpPr>
          <p:cNvPr id="94" name="Group 4"/>
          <p:cNvGrpSpPr>
            <a:grpSpLocks/>
          </p:cNvGrpSpPr>
          <p:nvPr/>
        </p:nvGrpSpPr>
        <p:grpSpPr bwMode="auto">
          <a:xfrm>
            <a:off x="2792413" y="777875"/>
            <a:ext cx="3629025" cy="3670300"/>
            <a:chOff x="1743" y="288"/>
            <a:chExt cx="2286" cy="2284"/>
          </a:xfrm>
        </p:grpSpPr>
        <p:pic>
          <p:nvPicPr>
            <p:cNvPr id="95" name="Picture 5" descr="Microsoft_20a_IndigoCircle"/>
            <p:cNvPicPr>
              <a:picLocks noChangeAspect="1" noChangeArrowheads="1"/>
            </p:cNvPicPr>
            <p:nvPr/>
          </p:nvPicPr>
          <p:blipFill>
            <a:blip r:embed="rId4"/>
            <a:srcRect/>
            <a:stretch>
              <a:fillRect/>
            </a:stretch>
          </p:blipFill>
          <p:spPr bwMode="auto">
            <a:xfrm>
              <a:off x="1743" y="288"/>
              <a:ext cx="2286" cy="2284"/>
            </a:xfrm>
            <a:prstGeom prst="rect">
              <a:avLst/>
            </a:prstGeom>
            <a:noFill/>
            <a:ln w="9525">
              <a:noFill/>
              <a:miter lim="800000"/>
              <a:headEnd/>
              <a:tailEnd/>
            </a:ln>
          </p:spPr>
        </p:pic>
        <p:pic>
          <p:nvPicPr>
            <p:cNvPr id="96" name="Picture 6"/>
            <p:cNvPicPr>
              <a:picLocks noChangeAspect="1" noChangeArrowheads="1"/>
            </p:cNvPicPr>
            <p:nvPr/>
          </p:nvPicPr>
          <p:blipFill>
            <a:blip r:embed="rId5"/>
            <a:srcRect/>
            <a:stretch>
              <a:fillRect/>
            </a:stretch>
          </p:blipFill>
          <p:spPr bwMode="auto">
            <a:xfrm>
              <a:off x="2413" y="1226"/>
              <a:ext cx="951" cy="393"/>
            </a:xfrm>
            <a:prstGeom prst="rect">
              <a:avLst/>
            </a:prstGeom>
            <a:noFill/>
            <a:ln w="12700" algn="ctr">
              <a:noFill/>
              <a:miter lim="800000"/>
              <a:headEnd/>
              <a:tailEnd/>
            </a:ln>
          </p:spPr>
        </p:pic>
      </p:grpSp>
      <p:pic>
        <p:nvPicPr>
          <p:cNvPr id="97" name="Picture 7" descr="Rounded Bottom"/>
          <p:cNvPicPr>
            <a:picLocks noChangeAspect="1" noChangeArrowheads="1"/>
          </p:cNvPicPr>
          <p:nvPr/>
        </p:nvPicPr>
        <p:blipFill>
          <a:blip r:embed="rId6"/>
          <a:srcRect/>
          <a:stretch>
            <a:fillRect/>
          </a:stretch>
        </p:blipFill>
        <p:spPr bwMode="auto">
          <a:xfrm>
            <a:off x="527050" y="3014663"/>
            <a:ext cx="1936750" cy="1498600"/>
          </a:xfrm>
          <a:prstGeom prst="rect">
            <a:avLst/>
          </a:prstGeom>
          <a:noFill/>
          <a:ln w="9525">
            <a:noFill/>
            <a:miter lim="800000"/>
            <a:headEnd/>
            <a:tailEnd/>
          </a:ln>
        </p:spPr>
      </p:pic>
      <p:pic>
        <p:nvPicPr>
          <p:cNvPr id="98" name="Picture 8" descr="Rounded Top"/>
          <p:cNvPicPr>
            <a:picLocks noChangeAspect="1" noChangeArrowheads="1"/>
          </p:cNvPicPr>
          <p:nvPr/>
        </p:nvPicPr>
        <p:blipFill>
          <a:blip r:embed="rId7"/>
          <a:srcRect/>
          <a:stretch>
            <a:fillRect/>
          </a:stretch>
        </p:blipFill>
        <p:spPr bwMode="auto">
          <a:xfrm>
            <a:off x="906463" y="4654550"/>
            <a:ext cx="1936750" cy="1466850"/>
          </a:xfrm>
          <a:prstGeom prst="rect">
            <a:avLst/>
          </a:prstGeom>
          <a:noFill/>
          <a:ln w="9525">
            <a:noFill/>
            <a:miter lim="800000"/>
            <a:headEnd/>
            <a:tailEnd/>
          </a:ln>
        </p:spPr>
      </p:pic>
      <p:pic>
        <p:nvPicPr>
          <p:cNvPr id="99" name="Picture 9" descr="Rounded Top"/>
          <p:cNvPicPr>
            <a:picLocks noChangeAspect="1" noChangeArrowheads="1"/>
          </p:cNvPicPr>
          <p:nvPr/>
        </p:nvPicPr>
        <p:blipFill>
          <a:blip r:embed="rId7"/>
          <a:srcRect/>
          <a:stretch>
            <a:fillRect/>
          </a:stretch>
        </p:blipFill>
        <p:spPr bwMode="auto">
          <a:xfrm>
            <a:off x="3646488" y="5054600"/>
            <a:ext cx="1936750" cy="1466850"/>
          </a:xfrm>
          <a:prstGeom prst="rect">
            <a:avLst/>
          </a:prstGeom>
          <a:noFill/>
          <a:ln w="9525">
            <a:noFill/>
            <a:miter lim="800000"/>
            <a:headEnd/>
            <a:tailEnd/>
          </a:ln>
        </p:spPr>
      </p:pic>
      <p:pic>
        <p:nvPicPr>
          <p:cNvPr id="100" name="Picture 10" descr="Rounded Top"/>
          <p:cNvPicPr>
            <a:picLocks noChangeAspect="1" noChangeArrowheads="1"/>
          </p:cNvPicPr>
          <p:nvPr/>
        </p:nvPicPr>
        <p:blipFill>
          <a:blip r:embed="rId7"/>
          <a:srcRect/>
          <a:stretch>
            <a:fillRect/>
          </a:stretch>
        </p:blipFill>
        <p:spPr bwMode="auto">
          <a:xfrm>
            <a:off x="6372225" y="4656138"/>
            <a:ext cx="1936750" cy="1466850"/>
          </a:xfrm>
          <a:prstGeom prst="rect">
            <a:avLst/>
          </a:prstGeom>
          <a:noFill/>
          <a:ln w="9525">
            <a:noFill/>
            <a:miter lim="800000"/>
            <a:headEnd/>
            <a:tailEnd/>
          </a:ln>
        </p:spPr>
      </p:pic>
      <p:pic>
        <p:nvPicPr>
          <p:cNvPr id="101" name="Picture 11" descr="Rounded Bottom"/>
          <p:cNvPicPr>
            <a:picLocks noChangeAspect="1" noChangeArrowheads="1"/>
          </p:cNvPicPr>
          <p:nvPr/>
        </p:nvPicPr>
        <p:blipFill>
          <a:blip r:embed="rId6"/>
          <a:srcRect/>
          <a:stretch>
            <a:fillRect/>
          </a:stretch>
        </p:blipFill>
        <p:spPr bwMode="auto">
          <a:xfrm>
            <a:off x="6751638" y="3000375"/>
            <a:ext cx="1936750" cy="1498600"/>
          </a:xfrm>
          <a:prstGeom prst="rect">
            <a:avLst/>
          </a:prstGeom>
          <a:noFill/>
          <a:ln w="9525">
            <a:noFill/>
            <a:miter lim="800000"/>
            <a:headEnd/>
            <a:tailEnd/>
          </a:ln>
        </p:spPr>
      </p:pic>
      <p:sp>
        <p:nvSpPr>
          <p:cNvPr id="102" name="Text Box 12"/>
          <p:cNvSpPr txBox="1">
            <a:spLocks noChangeArrowheads="1"/>
          </p:cNvSpPr>
          <p:nvPr/>
        </p:nvSpPr>
        <p:spPr bwMode="auto">
          <a:xfrm>
            <a:off x="447675" y="3635375"/>
            <a:ext cx="2087563" cy="676275"/>
          </a:xfrm>
          <a:prstGeom prst="rect">
            <a:avLst/>
          </a:prstGeom>
          <a:noFill/>
          <a:ln w="12700" algn="ctr">
            <a:noFill/>
            <a:miter lim="800000"/>
            <a:headEnd/>
            <a:tailEnd/>
          </a:ln>
          <a:effectLst/>
        </p:spPr>
        <p:txBody>
          <a:bodyPr>
            <a:spAutoFit/>
          </a:bodyPr>
          <a:lstStyle/>
          <a:p>
            <a:pPr marL="0" marR="0" lvl="0" indent="0" algn="ctr" defTabSz="914400" eaLnBrk="1" fontAlgn="auto" latinLnBrk="0" hangingPunct="1">
              <a:lnSpc>
                <a:spcPct val="70000"/>
              </a:lnSpc>
              <a:spcBef>
                <a:spcPct val="25000"/>
              </a:spcBef>
              <a:spcAft>
                <a:spcPts val="0"/>
              </a:spcAft>
              <a:buClrTx/>
              <a:buSzTx/>
              <a:buFontTx/>
              <a:buNone/>
              <a:tabLst/>
              <a:defRPr/>
            </a:pPr>
            <a:r>
              <a:rPr kumimoji="0" lang="fr-FR" sz="1800" b="0" i="0" u="none" strike="noStrike" kern="0" cap="none" spc="0" normalizeH="0" baseline="0" noProof="0" dirty="0">
                <a:ln>
                  <a:noFill/>
                </a:ln>
                <a:solidFill>
                  <a:srgbClr val="EAEBEB"/>
                </a:solidFill>
                <a:effectLst>
                  <a:outerShdw blurRad="38100" dist="38100" dir="2700000" algn="tl">
                    <a:srgbClr val="000000">
                      <a:alpha val="43137"/>
                    </a:srgbClr>
                  </a:outerShdw>
                </a:effectLst>
                <a:uLnTx/>
                <a:uFillTx/>
                <a:latin typeface="Segoe Semibold" pitchFamily="34" charset="0"/>
              </a:rPr>
              <a:t>Interopérabilité avec d’autres</a:t>
            </a:r>
          </a:p>
          <a:p>
            <a:pPr marL="0" marR="0" lvl="0" indent="0" algn="ctr" defTabSz="914400" eaLnBrk="1" fontAlgn="auto" latinLnBrk="0" hangingPunct="1">
              <a:lnSpc>
                <a:spcPct val="70000"/>
              </a:lnSpc>
              <a:spcBef>
                <a:spcPct val="25000"/>
              </a:spcBef>
              <a:spcAft>
                <a:spcPts val="0"/>
              </a:spcAft>
              <a:buClrTx/>
              <a:buSzTx/>
              <a:buFontTx/>
              <a:buNone/>
              <a:tabLst/>
              <a:defRPr/>
            </a:pPr>
            <a:r>
              <a:rPr kumimoji="0" lang="fr-FR" sz="1800" b="0" i="0" u="none" strike="noStrike" kern="0" cap="none" spc="0" normalizeH="0" baseline="0" noProof="0" dirty="0">
                <a:ln>
                  <a:noFill/>
                </a:ln>
                <a:solidFill>
                  <a:srgbClr val="EAEBEB"/>
                </a:solidFill>
                <a:effectLst>
                  <a:outerShdw blurRad="38100" dist="38100" dir="2700000" algn="tl">
                    <a:srgbClr val="000000">
                      <a:alpha val="43137"/>
                    </a:srgbClr>
                  </a:outerShdw>
                </a:effectLst>
                <a:uLnTx/>
                <a:uFillTx/>
                <a:latin typeface="Segoe Semibold" pitchFamily="34" charset="0"/>
              </a:rPr>
              <a:t>plateformes</a:t>
            </a:r>
          </a:p>
        </p:txBody>
      </p:sp>
      <p:sp>
        <p:nvSpPr>
          <p:cNvPr id="103" name="Text Box 13"/>
          <p:cNvSpPr txBox="1">
            <a:spLocks noChangeArrowheads="1"/>
          </p:cNvSpPr>
          <p:nvPr/>
        </p:nvSpPr>
        <p:spPr bwMode="auto">
          <a:xfrm>
            <a:off x="774700" y="3143250"/>
            <a:ext cx="1435100" cy="276225"/>
          </a:xfrm>
          <a:prstGeom prst="rect">
            <a:avLst/>
          </a:prstGeom>
          <a:noFill/>
          <a:ln w="12700" algn="ctr">
            <a:noFill/>
            <a:miter lim="800000"/>
            <a:headEnd/>
            <a:tailEnd/>
          </a:ln>
          <a:effectLst/>
        </p:spPr>
        <p:txBody>
          <a:bodyPr>
            <a:spAutoFit/>
          </a:bodyPr>
          <a:lstStyle/>
          <a:p>
            <a:pPr marL="0" marR="0" lvl="0" indent="0" algn="ctr" defTabSz="914400" eaLnBrk="1" fontAlgn="auto" latinLnBrk="0" hangingPunct="1">
              <a:lnSpc>
                <a:spcPct val="85000"/>
              </a:lnSpc>
              <a:spcBef>
                <a:spcPct val="50000"/>
              </a:spcBef>
              <a:spcAft>
                <a:spcPts val="0"/>
              </a:spcAft>
              <a:buClrTx/>
              <a:buSzTx/>
              <a:buFontTx/>
              <a:buNone/>
              <a:tabLst/>
              <a:defRPr/>
            </a:pPr>
            <a:r>
              <a:rPr kumimoji="0" lang="fr-FR" sz="1400" b="1" i="0" u="none" strike="noStrike" kern="0" cap="none" spc="0" normalizeH="0" baseline="0" noProof="0">
                <a:ln>
                  <a:noFill/>
                </a:ln>
                <a:solidFill>
                  <a:srgbClr val="EAEBEB"/>
                </a:solidFill>
                <a:effectLst>
                  <a:outerShdw blurRad="38100" dist="38100" dir="2700000" algn="tl">
                    <a:srgbClr val="000000">
                      <a:alpha val="43137"/>
                    </a:srgbClr>
                  </a:outerShdw>
                </a:effectLst>
                <a:uLnTx/>
                <a:uFillTx/>
              </a:rPr>
              <a:t>ASMX</a:t>
            </a:r>
          </a:p>
        </p:txBody>
      </p:sp>
      <p:sp>
        <p:nvSpPr>
          <p:cNvPr id="104" name="Text Box 14"/>
          <p:cNvSpPr txBox="1">
            <a:spLocks noChangeArrowheads="1"/>
          </p:cNvSpPr>
          <p:nvPr/>
        </p:nvSpPr>
        <p:spPr bwMode="auto">
          <a:xfrm>
            <a:off x="846138" y="4759325"/>
            <a:ext cx="2087562" cy="503238"/>
          </a:xfrm>
          <a:prstGeom prst="rect">
            <a:avLst/>
          </a:prstGeom>
          <a:noFill/>
          <a:ln w="12700" algn="ctr">
            <a:noFill/>
            <a:miter lim="800000"/>
            <a:headEnd/>
            <a:tailEnd/>
          </a:ln>
          <a:effectLst/>
        </p:spPr>
        <p:txBody>
          <a:bodyPr>
            <a:spAutoFit/>
          </a:bodyPr>
          <a:lstStyle/>
          <a:p>
            <a:pPr marL="0" marR="0" lvl="0" indent="0" algn="ctr" defTabSz="914400" eaLnBrk="1" fontAlgn="auto" latinLnBrk="0" hangingPunct="1">
              <a:lnSpc>
                <a:spcPct val="70000"/>
              </a:lnSpc>
              <a:spcBef>
                <a:spcPct val="25000"/>
              </a:spcBef>
              <a:spcAft>
                <a:spcPts val="0"/>
              </a:spcAft>
              <a:buClrTx/>
              <a:buSzTx/>
              <a:buFontTx/>
              <a:buNone/>
              <a:tabLst/>
              <a:defRPr/>
            </a:pPr>
            <a:r>
              <a:rPr kumimoji="0" lang="fr-FR" sz="1800" b="0" i="0" u="none" strike="noStrike" kern="0" cap="none" spc="0" normalizeH="0" baseline="0" noProof="0">
                <a:ln>
                  <a:noFill/>
                </a:ln>
                <a:solidFill>
                  <a:srgbClr val="EAEBEB"/>
                </a:solidFill>
                <a:effectLst>
                  <a:outerShdw blurRad="38100" dist="38100" dir="2700000" algn="tl">
                    <a:srgbClr val="000000">
                      <a:alpha val="43137"/>
                    </a:srgbClr>
                  </a:outerShdw>
                </a:effectLst>
                <a:uLnTx/>
                <a:uFillTx/>
                <a:latin typeface="Segoe Semibold" pitchFamily="34" charset="0"/>
              </a:rPr>
              <a:t>Transaction</a:t>
            </a:r>
          </a:p>
          <a:p>
            <a:pPr marL="0" marR="0" lvl="0" indent="0" algn="ctr" defTabSz="914400" eaLnBrk="1" fontAlgn="auto" latinLnBrk="0" hangingPunct="1">
              <a:lnSpc>
                <a:spcPct val="70000"/>
              </a:lnSpc>
              <a:spcBef>
                <a:spcPct val="25000"/>
              </a:spcBef>
              <a:spcAft>
                <a:spcPts val="0"/>
              </a:spcAft>
              <a:buClrTx/>
              <a:buSzTx/>
              <a:buFontTx/>
              <a:buNone/>
              <a:tabLst/>
              <a:defRPr/>
            </a:pPr>
            <a:r>
              <a:rPr kumimoji="0" lang="fr-FR" sz="1800" b="0" i="0" u="none" strike="noStrike" kern="0" cap="none" spc="0" normalizeH="0" baseline="0" noProof="0">
                <a:ln>
                  <a:noFill/>
                </a:ln>
                <a:solidFill>
                  <a:srgbClr val="EAEBEB"/>
                </a:solidFill>
                <a:effectLst>
                  <a:outerShdw blurRad="38100" dist="38100" dir="2700000" algn="tl">
                    <a:srgbClr val="000000">
                      <a:alpha val="43137"/>
                    </a:srgbClr>
                  </a:outerShdw>
                </a:effectLst>
                <a:uLnTx/>
                <a:uFillTx/>
                <a:latin typeface="Segoe Semibold" pitchFamily="34" charset="0"/>
              </a:rPr>
              <a:t>Performance</a:t>
            </a:r>
          </a:p>
        </p:txBody>
      </p:sp>
      <p:sp>
        <p:nvSpPr>
          <p:cNvPr id="105" name="Text Box 15"/>
          <p:cNvSpPr txBox="1">
            <a:spLocks noChangeArrowheads="1"/>
          </p:cNvSpPr>
          <p:nvPr/>
        </p:nvSpPr>
        <p:spPr bwMode="auto">
          <a:xfrm>
            <a:off x="1209675" y="5635625"/>
            <a:ext cx="1358900" cy="460375"/>
          </a:xfrm>
          <a:prstGeom prst="rect">
            <a:avLst/>
          </a:prstGeom>
          <a:noFill/>
          <a:ln w="12700" algn="ctr">
            <a:noFill/>
            <a:miter lim="800000"/>
            <a:headEnd/>
            <a:tailEnd/>
          </a:ln>
          <a:effectLst/>
        </p:spPr>
        <p:txBody>
          <a:bodyPr>
            <a:spAutoFit/>
          </a:bodyPr>
          <a:lstStyle/>
          <a:p>
            <a:pPr marL="0" marR="0" lvl="0" indent="0" algn="ctr" defTabSz="914400" eaLnBrk="1" fontAlgn="auto" latinLnBrk="0" hangingPunct="1">
              <a:lnSpc>
                <a:spcPct val="85000"/>
              </a:lnSpc>
              <a:spcBef>
                <a:spcPct val="50000"/>
              </a:spcBef>
              <a:spcAft>
                <a:spcPts val="0"/>
              </a:spcAft>
              <a:buClrTx/>
              <a:buSzTx/>
              <a:buFontTx/>
              <a:buNone/>
              <a:tabLst/>
              <a:defRPr/>
            </a:pPr>
            <a:r>
              <a:rPr kumimoji="0" lang="fr-FR" sz="1400" b="1" i="0" u="none" strike="noStrike" kern="0" cap="none" spc="0" normalizeH="0" baseline="0" noProof="0">
                <a:ln>
                  <a:noFill/>
                </a:ln>
                <a:solidFill>
                  <a:srgbClr val="EAEBEB"/>
                </a:solidFill>
                <a:effectLst>
                  <a:outerShdw blurRad="38100" dist="38100" dir="2700000" algn="tl">
                    <a:srgbClr val="000000">
                      <a:alpha val="43137"/>
                    </a:srgbClr>
                  </a:outerShdw>
                </a:effectLst>
                <a:uLnTx/>
                <a:uFillTx/>
              </a:rPr>
              <a:t>Enterprise Services</a:t>
            </a:r>
          </a:p>
        </p:txBody>
      </p:sp>
      <p:sp>
        <p:nvSpPr>
          <p:cNvPr id="106" name="Text Box 16"/>
          <p:cNvSpPr txBox="1">
            <a:spLocks noChangeArrowheads="1"/>
          </p:cNvSpPr>
          <p:nvPr/>
        </p:nvSpPr>
        <p:spPr bwMode="auto">
          <a:xfrm>
            <a:off x="3717925" y="5140325"/>
            <a:ext cx="1846263" cy="739775"/>
          </a:xfrm>
          <a:prstGeom prst="rect">
            <a:avLst/>
          </a:prstGeom>
          <a:noFill/>
          <a:ln w="12700" algn="ctr">
            <a:noFill/>
            <a:miter lim="800000"/>
            <a:headEnd/>
            <a:tailEnd/>
          </a:ln>
          <a:effectLst/>
        </p:spPr>
        <p:txBody>
          <a:bodyPr>
            <a:spAutoFit/>
          </a:bodyPr>
          <a:lstStyle/>
          <a:p>
            <a:pPr marL="0" marR="0" lvl="0" indent="0" algn="ctr" defTabSz="914400" eaLnBrk="1" fontAlgn="auto" latinLnBrk="0" hangingPunct="1">
              <a:lnSpc>
                <a:spcPct val="70000"/>
              </a:lnSpc>
              <a:spcBef>
                <a:spcPct val="25000"/>
              </a:spcBef>
              <a:spcAft>
                <a:spcPts val="0"/>
              </a:spcAft>
              <a:buClrTx/>
              <a:buSzTx/>
              <a:buFontTx/>
              <a:buNone/>
              <a:tabLst/>
              <a:defRPr/>
            </a:pPr>
            <a:endParaRPr kumimoji="0" lang="fr-FR" sz="1800" b="0" i="0" u="none" strike="noStrike" kern="0" cap="none" spc="0" normalizeH="0" baseline="0" noProof="0">
              <a:ln>
                <a:noFill/>
              </a:ln>
              <a:solidFill>
                <a:srgbClr val="EAEBEB"/>
              </a:solidFill>
              <a:effectLst>
                <a:outerShdw blurRad="38100" dist="38100" dir="2700000" algn="tl">
                  <a:srgbClr val="000000">
                    <a:alpha val="43137"/>
                  </a:srgbClr>
                </a:outerShdw>
              </a:effectLst>
              <a:uLnTx/>
              <a:uFillTx/>
              <a:latin typeface="Segoe Semibold" pitchFamily="34" charset="0"/>
            </a:endParaRPr>
          </a:p>
          <a:p>
            <a:pPr marL="0" marR="0" lvl="0" indent="0" algn="ctr" defTabSz="914400" eaLnBrk="1" fontAlgn="auto" latinLnBrk="0" hangingPunct="1">
              <a:lnSpc>
                <a:spcPct val="70000"/>
              </a:lnSpc>
              <a:spcBef>
                <a:spcPct val="25000"/>
              </a:spcBef>
              <a:spcAft>
                <a:spcPts val="0"/>
              </a:spcAft>
              <a:buClrTx/>
              <a:buSzTx/>
              <a:buFontTx/>
              <a:buNone/>
              <a:tabLst/>
              <a:defRPr/>
            </a:pPr>
            <a:r>
              <a:rPr kumimoji="0" lang="fr-FR" sz="1800" b="0" i="0" u="none" strike="noStrike" kern="0" cap="none" spc="0" normalizeH="0" baseline="0" noProof="0">
                <a:ln>
                  <a:noFill/>
                </a:ln>
                <a:solidFill>
                  <a:srgbClr val="EAEBEB"/>
                </a:solidFill>
                <a:effectLst>
                  <a:outerShdw blurRad="38100" dist="38100" dir="2700000" algn="tl">
                    <a:srgbClr val="000000">
                      <a:alpha val="43137"/>
                    </a:srgbClr>
                  </a:outerShdw>
                </a:effectLst>
                <a:uLnTx/>
                <a:uFillTx/>
                <a:latin typeface="Segoe Semibold" pitchFamily="34" charset="0"/>
              </a:rPr>
              <a:t>Protocoles </a:t>
            </a:r>
            <a:r>
              <a:rPr kumimoji="0" lang="fr-FR" sz="1800" b="0" i="0" u="none" strike="noStrike" kern="0" cap="none" spc="0" normalizeH="0" baseline="0" noProof="0">
                <a:ln>
                  <a:noFill/>
                </a:ln>
                <a:solidFill>
                  <a:srgbClr val="EAEBEB"/>
                </a:solidFill>
                <a:effectLst>
                  <a:outerShdw blurRad="38100" dist="38100" dir="2700000" algn="tl">
                    <a:srgbClr val="000000">
                      <a:alpha val="43137"/>
                    </a:srgbClr>
                  </a:outerShdw>
                </a:effectLst>
                <a:uLnTx/>
                <a:uFillTx/>
              </a:rPr>
              <a:t>WS-*</a:t>
            </a:r>
            <a:endParaRPr kumimoji="0" lang="fr-FR" sz="1800" b="0" i="0" u="none" strike="noStrike" kern="0" cap="none" spc="0" normalizeH="0" baseline="0" noProof="0">
              <a:ln>
                <a:noFill/>
              </a:ln>
              <a:solidFill>
                <a:srgbClr val="EAEBEB"/>
              </a:solidFill>
              <a:effectLst>
                <a:outerShdw blurRad="38100" dist="38100" dir="2700000" algn="tl">
                  <a:srgbClr val="000000">
                    <a:alpha val="43137"/>
                  </a:srgbClr>
                </a:outerShdw>
              </a:effectLst>
              <a:uLnTx/>
              <a:uFillTx/>
              <a:latin typeface="Segoe Semibold" pitchFamily="34" charset="0"/>
            </a:endParaRPr>
          </a:p>
          <a:p>
            <a:pPr marL="0" marR="0" lvl="0" indent="0" algn="ctr" defTabSz="914400" eaLnBrk="1" fontAlgn="auto" latinLnBrk="0" hangingPunct="1">
              <a:lnSpc>
                <a:spcPct val="70000"/>
              </a:lnSpc>
              <a:spcBef>
                <a:spcPct val="25000"/>
              </a:spcBef>
              <a:spcAft>
                <a:spcPts val="0"/>
              </a:spcAft>
              <a:buClrTx/>
              <a:buSzTx/>
              <a:buFontTx/>
              <a:buNone/>
              <a:tabLst/>
              <a:defRPr/>
            </a:pPr>
            <a:endParaRPr kumimoji="0" lang="fr-FR" sz="1800" b="0" i="0" u="none" strike="noStrike" kern="0" cap="none" spc="0" normalizeH="0" baseline="0" noProof="0">
              <a:ln>
                <a:noFill/>
              </a:ln>
              <a:solidFill>
                <a:srgbClr val="EAEBEB"/>
              </a:solidFill>
              <a:effectLst>
                <a:outerShdw blurRad="38100" dist="38100" dir="2700000" algn="tl">
                  <a:srgbClr val="000000">
                    <a:alpha val="43137"/>
                  </a:srgbClr>
                </a:outerShdw>
              </a:effectLst>
              <a:uLnTx/>
              <a:uFillTx/>
              <a:latin typeface="Segoe Semibold" pitchFamily="34" charset="0"/>
            </a:endParaRPr>
          </a:p>
        </p:txBody>
      </p:sp>
      <p:sp>
        <p:nvSpPr>
          <p:cNvPr id="107" name="Text Box 17"/>
          <p:cNvSpPr txBox="1">
            <a:spLocks noChangeArrowheads="1"/>
          </p:cNvSpPr>
          <p:nvPr/>
        </p:nvSpPr>
        <p:spPr bwMode="auto">
          <a:xfrm>
            <a:off x="3960813" y="6092825"/>
            <a:ext cx="1358900" cy="276225"/>
          </a:xfrm>
          <a:prstGeom prst="rect">
            <a:avLst/>
          </a:prstGeom>
          <a:noFill/>
          <a:ln w="12700" algn="ctr">
            <a:noFill/>
            <a:miter lim="800000"/>
            <a:headEnd/>
            <a:tailEnd/>
          </a:ln>
          <a:effectLst/>
        </p:spPr>
        <p:txBody>
          <a:bodyPr>
            <a:spAutoFit/>
          </a:bodyPr>
          <a:lstStyle/>
          <a:p>
            <a:pPr marL="0" marR="0" lvl="0" indent="0" algn="ctr" defTabSz="914400" eaLnBrk="1" fontAlgn="auto" latinLnBrk="0" hangingPunct="1">
              <a:lnSpc>
                <a:spcPct val="85000"/>
              </a:lnSpc>
              <a:spcBef>
                <a:spcPct val="50000"/>
              </a:spcBef>
              <a:spcAft>
                <a:spcPts val="0"/>
              </a:spcAft>
              <a:buClrTx/>
              <a:buSzTx/>
              <a:buFontTx/>
              <a:buNone/>
              <a:tabLst/>
              <a:defRPr/>
            </a:pPr>
            <a:r>
              <a:rPr kumimoji="0" lang="fr-FR" sz="1400" b="1" i="0" u="none" strike="noStrike" kern="0" cap="none" spc="0" normalizeH="0" baseline="0" noProof="0">
                <a:ln>
                  <a:noFill/>
                </a:ln>
                <a:solidFill>
                  <a:srgbClr val="EAEBEB"/>
                </a:solidFill>
                <a:effectLst>
                  <a:outerShdw blurRad="38100" dist="38100" dir="2700000" algn="tl">
                    <a:srgbClr val="000000">
                      <a:alpha val="43137"/>
                    </a:srgbClr>
                  </a:outerShdw>
                </a:effectLst>
                <a:uLnTx/>
                <a:uFillTx/>
              </a:rPr>
              <a:t>WSE</a:t>
            </a:r>
          </a:p>
        </p:txBody>
      </p:sp>
      <p:sp>
        <p:nvSpPr>
          <p:cNvPr id="108" name="Text Box 18"/>
          <p:cNvSpPr txBox="1">
            <a:spLocks noChangeArrowheads="1"/>
          </p:cNvSpPr>
          <p:nvPr/>
        </p:nvSpPr>
        <p:spPr bwMode="auto">
          <a:xfrm>
            <a:off x="6291263" y="4765675"/>
            <a:ext cx="2087562" cy="439738"/>
          </a:xfrm>
          <a:prstGeom prst="rect">
            <a:avLst/>
          </a:prstGeom>
          <a:noFill/>
          <a:ln w="12700" algn="ctr">
            <a:noFill/>
            <a:miter lim="800000"/>
            <a:headEnd/>
            <a:tailEnd/>
          </a:ln>
          <a:effectLst/>
        </p:spPr>
        <p:txBody>
          <a:bodyPr>
            <a:spAutoFit/>
          </a:bodyPr>
          <a:lstStyle/>
          <a:p>
            <a:pPr marL="0" marR="0" lvl="0" indent="0" algn="ctr" defTabSz="914400" eaLnBrk="1" fontAlgn="auto" latinLnBrk="0" hangingPunct="1">
              <a:lnSpc>
                <a:spcPct val="70000"/>
              </a:lnSpc>
              <a:spcBef>
                <a:spcPct val="25000"/>
              </a:spcBef>
              <a:spcAft>
                <a:spcPts val="0"/>
              </a:spcAft>
              <a:buClrTx/>
              <a:buSzTx/>
              <a:buFontTx/>
              <a:buNone/>
              <a:tabLst/>
              <a:defRPr/>
            </a:pPr>
            <a:r>
              <a:rPr kumimoji="0" lang="fr-FR" sz="1800" b="0" i="0" u="none" strike="noStrike" kern="0" cap="none" spc="0" normalizeH="0" baseline="0" noProof="0" dirty="0">
                <a:ln>
                  <a:noFill/>
                </a:ln>
                <a:solidFill>
                  <a:srgbClr val="EAEBEB"/>
                </a:solidFill>
                <a:effectLst>
                  <a:outerShdw blurRad="38100" dist="38100" dir="2700000" algn="tl">
                    <a:srgbClr val="000000">
                      <a:alpha val="43137"/>
                    </a:srgbClr>
                  </a:outerShdw>
                </a:effectLst>
                <a:uLnTx/>
                <a:uFillTx/>
                <a:latin typeface="Segoe Semibold" pitchFamily="34" charset="0"/>
              </a:rPr>
              <a:t>Programmation orientée Message</a:t>
            </a:r>
          </a:p>
        </p:txBody>
      </p:sp>
      <p:sp>
        <p:nvSpPr>
          <p:cNvPr id="109" name="Text Box 19"/>
          <p:cNvSpPr txBox="1">
            <a:spLocks noChangeArrowheads="1"/>
          </p:cNvSpPr>
          <p:nvPr/>
        </p:nvSpPr>
        <p:spPr bwMode="auto">
          <a:xfrm>
            <a:off x="6384925" y="5702300"/>
            <a:ext cx="1936750" cy="276225"/>
          </a:xfrm>
          <a:prstGeom prst="rect">
            <a:avLst/>
          </a:prstGeom>
          <a:noFill/>
          <a:ln w="12700" algn="ctr">
            <a:noFill/>
            <a:miter lim="800000"/>
            <a:headEnd/>
            <a:tailEnd/>
          </a:ln>
          <a:effectLst/>
        </p:spPr>
        <p:txBody>
          <a:bodyPr>
            <a:spAutoFit/>
          </a:bodyPr>
          <a:lstStyle/>
          <a:p>
            <a:pPr marL="0" marR="0" lvl="0" indent="0" algn="ctr" defTabSz="914400" eaLnBrk="1" fontAlgn="auto" latinLnBrk="0" hangingPunct="1">
              <a:lnSpc>
                <a:spcPct val="85000"/>
              </a:lnSpc>
              <a:spcBef>
                <a:spcPct val="50000"/>
              </a:spcBef>
              <a:spcAft>
                <a:spcPts val="0"/>
              </a:spcAft>
              <a:buClrTx/>
              <a:buSzTx/>
              <a:buFontTx/>
              <a:buNone/>
              <a:tabLst/>
              <a:defRPr/>
            </a:pPr>
            <a:r>
              <a:rPr kumimoji="0" lang="fr-FR" sz="1400" b="1" i="0" u="none" strike="noStrike" kern="0" cap="none" spc="0" normalizeH="0" baseline="0" noProof="0">
                <a:ln>
                  <a:noFill/>
                </a:ln>
                <a:solidFill>
                  <a:srgbClr val="EAEBEB"/>
                </a:solidFill>
                <a:effectLst>
                  <a:outerShdw blurRad="38100" dist="38100" dir="2700000" algn="tl">
                    <a:srgbClr val="000000">
                      <a:alpha val="43137"/>
                    </a:srgbClr>
                  </a:outerShdw>
                </a:effectLst>
                <a:uLnTx/>
                <a:uFillTx/>
              </a:rPr>
              <a:t>System.Messaging</a:t>
            </a:r>
          </a:p>
        </p:txBody>
      </p:sp>
      <p:sp>
        <p:nvSpPr>
          <p:cNvPr id="110" name="Text Box 20"/>
          <p:cNvSpPr txBox="1">
            <a:spLocks noChangeArrowheads="1"/>
          </p:cNvSpPr>
          <p:nvPr/>
        </p:nvSpPr>
        <p:spPr bwMode="auto">
          <a:xfrm>
            <a:off x="6673850" y="3635375"/>
            <a:ext cx="2087563" cy="503238"/>
          </a:xfrm>
          <a:prstGeom prst="rect">
            <a:avLst/>
          </a:prstGeom>
          <a:noFill/>
          <a:ln w="12700" algn="ctr">
            <a:noFill/>
            <a:miter lim="800000"/>
            <a:headEnd/>
            <a:tailEnd/>
          </a:ln>
          <a:effectLst/>
        </p:spPr>
        <p:txBody>
          <a:bodyPr>
            <a:spAutoFit/>
          </a:bodyPr>
          <a:lstStyle/>
          <a:p>
            <a:pPr marL="0" marR="0" lvl="0" indent="0" algn="ctr" defTabSz="914400" eaLnBrk="1" fontAlgn="auto" latinLnBrk="0" hangingPunct="1">
              <a:lnSpc>
                <a:spcPct val="70000"/>
              </a:lnSpc>
              <a:spcBef>
                <a:spcPct val="25000"/>
              </a:spcBef>
              <a:spcAft>
                <a:spcPts val="0"/>
              </a:spcAft>
              <a:buClrTx/>
              <a:buSzTx/>
              <a:buFontTx/>
              <a:buNone/>
              <a:tabLst/>
              <a:defRPr/>
            </a:pPr>
            <a:r>
              <a:rPr kumimoji="0" lang="fr-FR" sz="1800" b="0" i="0" u="none" strike="noStrike" kern="0" cap="none" spc="0" normalizeH="0" baseline="0" noProof="0">
                <a:ln>
                  <a:noFill/>
                </a:ln>
                <a:solidFill>
                  <a:srgbClr val="EAEBEB"/>
                </a:solidFill>
                <a:effectLst>
                  <a:outerShdw blurRad="38100" dist="38100" dir="2700000" algn="tl">
                    <a:srgbClr val="000000">
                      <a:alpha val="43137"/>
                    </a:srgbClr>
                  </a:outerShdw>
                </a:effectLst>
                <a:uLnTx/>
                <a:uFillTx/>
                <a:latin typeface="Segoe Semibold" pitchFamily="34" charset="0"/>
              </a:rPr>
              <a:t>Extensibilité</a:t>
            </a:r>
          </a:p>
          <a:p>
            <a:pPr marL="0" marR="0" lvl="0" indent="0" algn="ctr" defTabSz="914400" eaLnBrk="1" fontAlgn="auto" latinLnBrk="0" hangingPunct="1">
              <a:lnSpc>
                <a:spcPct val="70000"/>
              </a:lnSpc>
              <a:spcBef>
                <a:spcPct val="25000"/>
              </a:spcBef>
              <a:spcAft>
                <a:spcPts val="0"/>
              </a:spcAft>
              <a:buClrTx/>
              <a:buSzTx/>
              <a:buFontTx/>
              <a:buNone/>
              <a:tabLst/>
              <a:defRPr/>
            </a:pPr>
            <a:r>
              <a:rPr kumimoji="0" lang="fr-FR" sz="1800" b="0" i="0" u="none" strike="noStrike" kern="0" cap="none" spc="0" normalizeH="0" baseline="0" noProof="0">
                <a:ln>
                  <a:noFill/>
                </a:ln>
                <a:solidFill>
                  <a:srgbClr val="EAEBEB"/>
                </a:solidFill>
                <a:effectLst>
                  <a:outerShdw blurRad="38100" dist="38100" dir="2700000" algn="tl">
                    <a:srgbClr val="000000">
                      <a:alpha val="43137"/>
                    </a:srgbClr>
                  </a:outerShdw>
                </a:effectLst>
                <a:uLnTx/>
                <a:uFillTx/>
                <a:latin typeface="Segoe Semibold" pitchFamily="34" charset="0"/>
              </a:rPr>
              <a:t>Mode binaire </a:t>
            </a:r>
          </a:p>
        </p:txBody>
      </p:sp>
      <p:sp>
        <p:nvSpPr>
          <p:cNvPr id="111" name="Text Box 21"/>
          <p:cNvSpPr txBox="1">
            <a:spLocks noChangeArrowheads="1"/>
          </p:cNvSpPr>
          <p:nvPr/>
        </p:nvSpPr>
        <p:spPr bwMode="auto">
          <a:xfrm>
            <a:off x="6992938" y="3082925"/>
            <a:ext cx="1447800" cy="460375"/>
          </a:xfrm>
          <a:prstGeom prst="rect">
            <a:avLst/>
          </a:prstGeom>
          <a:noFill/>
          <a:ln w="12700" algn="ctr">
            <a:noFill/>
            <a:miter lim="800000"/>
            <a:headEnd/>
            <a:tailEnd/>
          </a:ln>
          <a:effectLst/>
        </p:spPr>
        <p:txBody>
          <a:bodyPr>
            <a:spAutoFit/>
          </a:bodyPr>
          <a:lstStyle/>
          <a:p>
            <a:pPr marL="0" marR="0" lvl="0" indent="0" algn="ctr" defTabSz="914400" eaLnBrk="1" fontAlgn="auto" latinLnBrk="0" hangingPunct="1">
              <a:lnSpc>
                <a:spcPct val="85000"/>
              </a:lnSpc>
              <a:spcBef>
                <a:spcPct val="50000"/>
              </a:spcBef>
              <a:spcAft>
                <a:spcPts val="0"/>
              </a:spcAft>
              <a:buClrTx/>
              <a:buSzTx/>
              <a:buFontTx/>
              <a:buNone/>
              <a:tabLst/>
              <a:defRPr/>
            </a:pPr>
            <a:r>
              <a:rPr kumimoji="0" lang="fr-FR" sz="1400" b="1" i="0" u="none" strike="noStrike" kern="0" cap="none" spc="0" normalizeH="0" baseline="0" noProof="0">
                <a:ln>
                  <a:noFill/>
                </a:ln>
                <a:solidFill>
                  <a:srgbClr val="EAEBEB"/>
                </a:solidFill>
                <a:effectLst>
                  <a:outerShdw blurRad="38100" dist="38100" dir="2700000" algn="tl">
                    <a:srgbClr val="000000">
                      <a:alpha val="43137"/>
                    </a:srgbClr>
                  </a:outerShdw>
                </a:effectLst>
                <a:uLnTx/>
                <a:uFillTx/>
              </a:rPr>
              <a:t>.NET Remoting</a:t>
            </a:r>
          </a:p>
        </p:txBody>
      </p:sp>
      <p:pic>
        <p:nvPicPr>
          <p:cNvPr id="112" name="Picture 22" descr="WinV-Button"/>
          <p:cNvPicPr>
            <a:picLocks noChangeAspect="1" noChangeArrowheads="1"/>
          </p:cNvPicPr>
          <p:nvPr/>
        </p:nvPicPr>
        <p:blipFill>
          <a:blip r:embed="rId8">
            <a:lum bright="-30000"/>
          </a:blip>
          <a:srcRect/>
          <a:stretch>
            <a:fillRect/>
          </a:stretch>
        </p:blipFill>
        <p:spPr bwMode="auto">
          <a:xfrm>
            <a:off x="3629025" y="1603375"/>
            <a:ext cx="2054225" cy="2079625"/>
          </a:xfrm>
          <a:prstGeom prst="rect">
            <a:avLst/>
          </a:prstGeom>
          <a:noFill/>
          <a:ln w="9525">
            <a:noFill/>
            <a:miter lim="800000"/>
            <a:headEnd/>
            <a:tailEnd/>
          </a:ln>
        </p:spPr>
      </p:pic>
      <p:pic>
        <p:nvPicPr>
          <p:cNvPr id="113" name="Picture 23" descr="TitleText copy"/>
          <p:cNvPicPr>
            <a:picLocks noChangeAspect="1" noChangeArrowheads="1"/>
          </p:cNvPicPr>
          <p:nvPr/>
        </p:nvPicPr>
        <p:blipFill>
          <a:blip r:embed="rId9"/>
          <a:srcRect t="-10001" r="77800"/>
          <a:stretch>
            <a:fillRect/>
          </a:stretch>
        </p:blipFill>
        <p:spPr bwMode="auto">
          <a:xfrm>
            <a:off x="3835400" y="2263775"/>
            <a:ext cx="1466850" cy="736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7" name="AutoShape 2"/>
          <p:cNvCxnSpPr>
            <a:cxnSpLocks noChangeShapeType="1"/>
            <a:stCxn id="435203" idx="3"/>
            <a:endCxn id="435205" idx="1"/>
          </p:cNvCxnSpPr>
          <p:nvPr/>
        </p:nvCxnSpPr>
        <p:spPr bwMode="auto">
          <a:xfrm>
            <a:off x="1993900" y="2992438"/>
            <a:ext cx="3727450" cy="0"/>
          </a:xfrm>
          <a:prstGeom prst="straightConnector1">
            <a:avLst/>
          </a:prstGeom>
          <a:noFill/>
          <a:ln w="57150">
            <a:solidFill>
              <a:srgbClr val="DDDDDD"/>
            </a:solidFill>
            <a:round/>
            <a:headEnd/>
            <a:tailEnd type="triangle" w="med" len="med"/>
          </a:ln>
        </p:spPr>
      </p:cxnSp>
      <p:sp>
        <p:nvSpPr>
          <p:cNvPr id="435203" name="AutoShape 3"/>
          <p:cNvSpPr>
            <a:spLocks noChangeArrowheads="1"/>
          </p:cNvSpPr>
          <p:nvPr/>
        </p:nvSpPr>
        <p:spPr bwMode="auto">
          <a:xfrm>
            <a:off x="471488" y="2047875"/>
            <a:ext cx="1522412" cy="1889125"/>
          </a:xfrm>
          <a:prstGeom prst="roundRect">
            <a:avLst>
              <a:gd name="adj" fmla="val 10171"/>
            </a:avLst>
          </a:prstGeom>
          <a:solidFill>
            <a:schemeClr val="accent2">
              <a:lumMod val="20000"/>
              <a:lumOff val="80000"/>
              <a:alpha val="64999"/>
            </a:schemeClr>
          </a:solidFill>
          <a:ln w="9525">
            <a:noFill/>
            <a:round/>
            <a:headEnd/>
            <a:tailEnd/>
          </a:ln>
          <a:effectLst>
            <a:reflection blurRad="6350" stA="52000" endA="300" endPos="35000" dir="5400000" sy="-100000" algn="bl" rotWithShape="0"/>
          </a:effectLst>
          <a:scene3d>
            <a:camera prst="perspectiveContrastingLeftFacing"/>
            <a:lightRig rig="threePt" dir="t"/>
          </a:scene3d>
        </p:spPr>
        <p:txBody>
          <a:bodyPr wrap="none" anchorCtr="1"/>
          <a:lstStyle/>
          <a:p>
            <a:pPr algn="ctr">
              <a:defRPr/>
            </a:pPr>
            <a:r>
              <a:rPr lang="en-US">
                <a:solidFill>
                  <a:schemeClr val="bg1"/>
                </a:solidFill>
              </a:rPr>
              <a:t>Client</a:t>
            </a:r>
          </a:p>
        </p:txBody>
      </p:sp>
      <p:pic>
        <p:nvPicPr>
          <p:cNvPr id="1029" name="Picture 4" descr="PC Running XML Web Service sm"/>
          <p:cNvPicPr>
            <a:picLocks noChangeAspect="1" noChangeArrowheads="1"/>
          </p:cNvPicPr>
          <p:nvPr/>
        </p:nvPicPr>
        <p:blipFill>
          <a:blip r:embed="rId4"/>
          <a:srcRect/>
          <a:stretch>
            <a:fillRect/>
          </a:stretch>
        </p:blipFill>
        <p:spPr bwMode="auto">
          <a:xfrm>
            <a:off x="547688" y="2495550"/>
            <a:ext cx="1001712" cy="992188"/>
          </a:xfrm>
          <a:prstGeom prst="rect">
            <a:avLst/>
          </a:prstGeom>
          <a:noFill/>
          <a:ln w="9525">
            <a:noFill/>
            <a:miter lim="800000"/>
            <a:headEnd/>
            <a:tailEnd/>
          </a:ln>
        </p:spPr>
      </p:pic>
      <p:sp>
        <p:nvSpPr>
          <p:cNvPr id="435205" name="AutoShape 5"/>
          <p:cNvSpPr>
            <a:spLocks noChangeArrowheads="1"/>
          </p:cNvSpPr>
          <p:nvPr/>
        </p:nvSpPr>
        <p:spPr bwMode="auto">
          <a:xfrm>
            <a:off x="5721350" y="2047875"/>
            <a:ext cx="2660650" cy="1889125"/>
          </a:xfrm>
          <a:prstGeom prst="roundRect">
            <a:avLst>
              <a:gd name="adj" fmla="val 10171"/>
            </a:avLst>
          </a:prstGeom>
          <a:solidFill>
            <a:schemeClr val="accent6">
              <a:alpha val="64999"/>
            </a:schemeClr>
          </a:solidFill>
          <a:ln w="9525">
            <a:noFill/>
            <a:round/>
            <a:headEnd/>
            <a:tailEnd/>
          </a:ln>
          <a:effectLst>
            <a:reflection blurRad="6350" stA="52000" endA="300" endPos="35000" dir="5400000" sy="-100000" algn="bl" rotWithShape="0"/>
          </a:effectLst>
          <a:scene3d>
            <a:camera prst="perspectiveContrastingRightFacing"/>
            <a:lightRig rig="threePt" dir="t"/>
          </a:scene3d>
        </p:spPr>
        <p:txBody>
          <a:bodyPr wrap="none" anchorCtr="1"/>
          <a:lstStyle/>
          <a:p>
            <a:pPr algn="ctr">
              <a:defRPr/>
            </a:pPr>
            <a:r>
              <a:rPr lang="en-US">
                <a:solidFill>
                  <a:schemeClr val="bg1"/>
                </a:solidFill>
              </a:rPr>
              <a:t>Service</a:t>
            </a:r>
          </a:p>
        </p:txBody>
      </p:sp>
      <p:pic>
        <p:nvPicPr>
          <p:cNvPr id="1031" name="Picture 6" descr="Server and XML Web Service sm"/>
          <p:cNvPicPr>
            <a:picLocks noChangeAspect="1" noChangeArrowheads="1"/>
          </p:cNvPicPr>
          <p:nvPr/>
        </p:nvPicPr>
        <p:blipFill>
          <a:blip r:embed="rId5"/>
          <a:srcRect/>
          <a:stretch>
            <a:fillRect/>
          </a:stretch>
        </p:blipFill>
        <p:spPr bwMode="auto">
          <a:xfrm>
            <a:off x="6281738" y="2484438"/>
            <a:ext cx="668337" cy="1014412"/>
          </a:xfrm>
          <a:prstGeom prst="rect">
            <a:avLst/>
          </a:prstGeom>
          <a:noFill/>
          <a:ln w="9525">
            <a:noFill/>
            <a:miter lim="800000"/>
            <a:headEnd/>
            <a:tailEnd/>
          </a:ln>
        </p:spPr>
      </p:pic>
      <p:pic>
        <p:nvPicPr>
          <p:cNvPr id="1032" name="Picture 7" descr="Folders sm"/>
          <p:cNvPicPr>
            <a:picLocks noChangeAspect="1" noChangeArrowheads="1"/>
          </p:cNvPicPr>
          <p:nvPr/>
        </p:nvPicPr>
        <p:blipFill>
          <a:blip r:embed="rId6"/>
          <a:srcRect/>
          <a:stretch>
            <a:fillRect/>
          </a:stretch>
        </p:blipFill>
        <p:spPr bwMode="auto">
          <a:xfrm>
            <a:off x="7308850" y="2649538"/>
            <a:ext cx="879475" cy="684212"/>
          </a:xfrm>
          <a:prstGeom prst="rect">
            <a:avLst/>
          </a:prstGeom>
          <a:noFill/>
          <a:ln w="9525">
            <a:noFill/>
            <a:miter lim="800000"/>
            <a:headEnd/>
            <a:tailEnd/>
          </a:ln>
        </p:spPr>
      </p:pic>
      <p:graphicFrame>
        <p:nvGraphicFramePr>
          <p:cNvPr id="1026" name="Object 2"/>
          <p:cNvGraphicFramePr>
            <a:graphicFrameLocks noChangeAspect="1"/>
          </p:cNvGraphicFramePr>
          <p:nvPr>
            <p:ph idx="1"/>
          </p:nvPr>
        </p:nvGraphicFramePr>
        <p:xfrm>
          <a:off x="3281363" y="2582863"/>
          <a:ext cx="1284287" cy="1049337"/>
        </p:xfrm>
        <a:graphic>
          <a:graphicData uri="http://schemas.openxmlformats.org/presentationml/2006/ole">
            <p:oleObj spid="_x0000_s1026" name="Visio" r:id="rId7" imgW="1367573" imgH="1041502" progId="">
              <p:embed/>
            </p:oleObj>
          </a:graphicData>
        </a:graphic>
      </p:graphicFrame>
      <p:sp>
        <p:nvSpPr>
          <p:cNvPr id="11" name="Rectangle 10"/>
          <p:cNvSpPr/>
          <p:nvPr/>
        </p:nvSpPr>
        <p:spPr>
          <a:xfrm>
            <a:off x="20096" y="1115366"/>
            <a:ext cx="4632289" cy="523220"/>
          </a:xfrm>
          <a:prstGeom prst="rect">
            <a:avLst/>
          </a:prstGeom>
          <a:noFill/>
        </p:spPr>
        <p:txBody>
          <a:bodyPr wrap="square">
            <a:spAutoFit/>
          </a:bodyPr>
          <a:lstStyle/>
          <a:p>
            <a:pPr>
              <a:defRPr/>
            </a:pP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Client &amp; Service</a:t>
            </a:r>
          </a:p>
        </p:txBody>
      </p:sp>
      <p:sp>
        <p:nvSpPr>
          <p:cNvPr id="10" name="Title 1"/>
          <p:cNvSpPr txBox="1">
            <a:spLocks/>
          </p:cNvSpPr>
          <p:nvPr/>
        </p:nvSpPr>
        <p:spPr>
          <a:xfrm>
            <a:off x="283774" y="-15766"/>
            <a:ext cx="85344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WCF : architecture			(1/3)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p:cTn id="13" dur="1000" fill="hold"/>
                                        <p:tgtEl>
                                          <p:spTgt spid="1027"/>
                                        </p:tgtEl>
                                        <p:attrNameLst>
                                          <p:attrName>ppt_w</p:attrName>
                                        </p:attrNameLst>
                                      </p:cBhvr>
                                      <p:tavLst>
                                        <p:tav tm="0">
                                          <p:val>
                                            <p:strVal val="#ppt_w*0.70"/>
                                          </p:val>
                                        </p:tav>
                                        <p:tav tm="100000">
                                          <p:val>
                                            <p:strVal val="#ppt_w"/>
                                          </p:val>
                                        </p:tav>
                                      </p:tavLst>
                                    </p:anim>
                                    <p:anim calcmode="lin" valueType="num">
                                      <p:cBhvr>
                                        <p:cTn id="14" dur="1000" fill="hold"/>
                                        <p:tgtEl>
                                          <p:spTgt spid="1027"/>
                                        </p:tgtEl>
                                        <p:attrNameLst>
                                          <p:attrName>ppt_h</p:attrName>
                                        </p:attrNameLst>
                                      </p:cBhvr>
                                      <p:tavLst>
                                        <p:tav tm="0">
                                          <p:val>
                                            <p:strVal val="#ppt_h"/>
                                          </p:val>
                                        </p:tav>
                                        <p:tav tm="100000">
                                          <p:val>
                                            <p:strVal val="#ppt_h"/>
                                          </p:val>
                                        </p:tav>
                                      </p:tavLst>
                                    </p:anim>
                                    <p:animEffect transition="in" filter="fade">
                                      <p:cBhvr>
                                        <p:cTn id="15"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idx="1"/>
          </p:nvPr>
        </p:nvSpPr>
        <p:spPr>
          <a:xfrm>
            <a:off x="398354" y="1382931"/>
            <a:ext cx="8380412" cy="5004447"/>
          </a:xfrm>
          <a:noFill/>
        </p:spPr>
        <p:txBody>
          <a:bodyPr lIns="0" tIns="0" rIns="0" bIns="0"/>
          <a:lstStyle/>
          <a:p>
            <a:pPr marL="230188" indent="-230188"/>
            <a:r>
              <a:rPr lang="fr-FR" sz="3600" dirty="0" smtClean="0"/>
              <a:t>Théorie sur les Services Web </a:t>
            </a:r>
          </a:p>
          <a:p>
            <a:pPr marL="230188" indent="-230188"/>
            <a:r>
              <a:rPr lang="fr-FR" sz="3600" dirty="0" smtClean="0"/>
              <a:t>Les services Web en .Net</a:t>
            </a:r>
          </a:p>
          <a:p>
            <a:pPr marL="230188" indent="-230188"/>
            <a:r>
              <a:rPr lang="fr-FR" sz="3600" dirty="0" smtClean="0"/>
              <a:t>Les services Web en Java</a:t>
            </a:r>
            <a:endParaRPr lang="fr-FR" sz="3600" dirty="0" smtClean="0">
              <a:effectLst/>
            </a:endParaRPr>
          </a:p>
          <a:p>
            <a:pPr marL="230188" indent="-230188"/>
            <a:r>
              <a:rPr lang="fr-FR" sz="3600" dirty="0" smtClean="0"/>
              <a:t>Les outils WS-I</a:t>
            </a:r>
          </a:p>
          <a:p>
            <a:pPr marL="230188" indent="-230188"/>
            <a:r>
              <a:rPr lang="fr-FR" sz="3600" dirty="0" smtClean="0"/>
              <a:t>Echanges de types complexes</a:t>
            </a:r>
          </a:p>
          <a:p>
            <a:pPr marL="230188" indent="-230188"/>
            <a:r>
              <a:rPr lang="fr-FR" sz="3600" dirty="0" smtClean="0"/>
              <a:t>Gestion des exceptions</a:t>
            </a:r>
          </a:p>
          <a:p>
            <a:pPr marL="230188" indent="-230188">
              <a:buNone/>
            </a:pPr>
            <a:endParaRPr lang="fr-FR" dirty="0" smtClean="0">
              <a:effectLst/>
            </a:endParaRPr>
          </a:p>
          <a:p>
            <a:pPr marL="230188" indent="-230188"/>
            <a:endParaRPr lang="fr-FR" dirty="0" smtClean="0">
              <a:effectLst/>
            </a:endParaRPr>
          </a:p>
        </p:txBody>
      </p:sp>
      <p:sp>
        <p:nvSpPr>
          <p:cNvPr id="6" name="Title 1"/>
          <p:cNvSpPr txBox="1">
            <a:spLocks/>
          </p:cNvSpPr>
          <p:nvPr/>
        </p:nvSpPr>
        <p:spPr>
          <a:xfrm>
            <a:off x="283774" y="-15766"/>
            <a:ext cx="85344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4100" b="1" i="0" u="none" strike="noStrike" kern="1200" cap="none" spc="0" normalizeH="0" baseline="0" noProof="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uLnTx/>
                <a:uFillTx/>
                <a:latin typeface="Arial" pitchFamily="34" charset="0"/>
                <a:ea typeface="+mj-ea"/>
              </a:rPr>
              <a:t>Agenda</a:t>
            </a:r>
            <a:endParaRPr kumimoji="0" lang="fr-FR" sz="4100" b="1" i="0" u="none" strike="noStrike" kern="1200" cap="none" spc="0" normalizeH="0" baseline="0" noProof="0" dirty="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uLnTx/>
              <a:uFillTx/>
              <a:latin typeface="Arial" pitchFamily="34" charset="0"/>
              <a:ea typeface="+mj-ea"/>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1" name="AutoShape 2"/>
          <p:cNvCxnSpPr>
            <a:cxnSpLocks noChangeShapeType="1"/>
            <a:endCxn id="2057" idx="1"/>
          </p:cNvCxnSpPr>
          <p:nvPr/>
        </p:nvCxnSpPr>
        <p:spPr bwMode="auto">
          <a:xfrm>
            <a:off x="2743200" y="2992438"/>
            <a:ext cx="2201863" cy="0"/>
          </a:xfrm>
          <a:prstGeom prst="straightConnector1">
            <a:avLst/>
          </a:prstGeom>
          <a:noFill/>
          <a:ln w="57150">
            <a:solidFill>
              <a:srgbClr val="DDDDDD"/>
            </a:solidFill>
            <a:round/>
            <a:headEnd/>
            <a:tailEnd type="triangle" w="med" len="med"/>
          </a:ln>
        </p:spPr>
      </p:cxnSp>
      <p:sp>
        <p:nvSpPr>
          <p:cNvPr id="437251" name="AutoShape 3"/>
          <p:cNvSpPr>
            <a:spLocks noChangeArrowheads="1"/>
          </p:cNvSpPr>
          <p:nvPr/>
        </p:nvSpPr>
        <p:spPr bwMode="auto">
          <a:xfrm>
            <a:off x="471488" y="2047875"/>
            <a:ext cx="1522412" cy="1889125"/>
          </a:xfrm>
          <a:prstGeom prst="roundRect">
            <a:avLst>
              <a:gd name="adj" fmla="val 10171"/>
            </a:avLst>
          </a:prstGeom>
          <a:solidFill>
            <a:schemeClr val="accent2">
              <a:lumMod val="20000"/>
              <a:lumOff val="80000"/>
              <a:alpha val="64999"/>
            </a:schemeClr>
          </a:solidFill>
          <a:ln w="9525">
            <a:noFill/>
            <a:round/>
            <a:headEnd/>
            <a:tailEnd/>
          </a:ln>
          <a:effectLst>
            <a:reflection blurRad="6350" stA="50000" endA="300" endPos="90000" dir="5400000" sy="-100000" algn="bl" rotWithShape="0"/>
          </a:effectLst>
          <a:scene3d>
            <a:camera prst="perspectiveHeroicExtremeLeftFacing"/>
            <a:lightRig rig="threePt" dir="t"/>
          </a:scene3d>
        </p:spPr>
        <p:txBody>
          <a:bodyPr wrap="none" anchorCtr="1"/>
          <a:lstStyle/>
          <a:p>
            <a:pPr algn="ctr">
              <a:defRPr/>
            </a:pPr>
            <a:r>
              <a:rPr lang="en-US">
                <a:solidFill>
                  <a:schemeClr val="bg1"/>
                </a:solidFill>
              </a:rPr>
              <a:t>Client</a:t>
            </a:r>
          </a:p>
        </p:txBody>
      </p:sp>
      <p:pic>
        <p:nvPicPr>
          <p:cNvPr id="2053" name="Picture 4" descr="PC Running XML Web Service sm"/>
          <p:cNvPicPr>
            <a:picLocks noChangeAspect="1" noChangeArrowheads="1"/>
          </p:cNvPicPr>
          <p:nvPr/>
        </p:nvPicPr>
        <p:blipFill>
          <a:blip r:embed="rId4"/>
          <a:srcRect/>
          <a:stretch>
            <a:fillRect/>
          </a:stretch>
        </p:blipFill>
        <p:spPr bwMode="auto">
          <a:xfrm>
            <a:off x="547688" y="2495550"/>
            <a:ext cx="1001712" cy="992188"/>
          </a:xfrm>
          <a:prstGeom prst="rect">
            <a:avLst/>
          </a:prstGeom>
          <a:noFill/>
          <a:ln w="9525">
            <a:noFill/>
            <a:miter lim="800000"/>
            <a:headEnd/>
            <a:tailEnd/>
          </a:ln>
        </p:spPr>
      </p:pic>
      <p:sp>
        <p:nvSpPr>
          <p:cNvPr id="437253" name="AutoShape 5"/>
          <p:cNvSpPr>
            <a:spLocks noChangeArrowheads="1"/>
          </p:cNvSpPr>
          <p:nvPr/>
        </p:nvSpPr>
        <p:spPr bwMode="auto">
          <a:xfrm>
            <a:off x="5721350" y="2047875"/>
            <a:ext cx="2660650" cy="1889125"/>
          </a:xfrm>
          <a:prstGeom prst="roundRect">
            <a:avLst>
              <a:gd name="adj" fmla="val 10171"/>
            </a:avLst>
          </a:prstGeom>
          <a:solidFill>
            <a:srgbClr val="FFFF00">
              <a:alpha val="64999"/>
            </a:srgbClr>
          </a:solidFill>
          <a:ln w="9525">
            <a:noFill/>
            <a:round/>
            <a:headEnd/>
            <a:tailEnd/>
          </a:ln>
          <a:effectLst>
            <a:reflection blurRad="6350" stA="50000" endA="300" endPos="90000" dir="5400000" sy="-100000" algn="bl" rotWithShape="0"/>
          </a:effectLst>
          <a:scene3d>
            <a:camera prst="perspectiveContrastingRightFacing"/>
            <a:lightRig rig="threePt" dir="t"/>
          </a:scene3d>
        </p:spPr>
        <p:txBody>
          <a:bodyPr wrap="none" anchorCtr="1"/>
          <a:lstStyle/>
          <a:p>
            <a:pPr algn="ctr">
              <a:defRPr/>
            </a:pPr>
            <a:r>
              <a:rPr lang="en-US">
                <a:solidFill>
                  <a:schemeClr val="bg1"/>
                </a:solidFill>
              </a:rPr>
              <a:t>Service</a:t>
            </a:r>
          </a:p>
        </p:txBody>
      </p:sp>
      <p:pic>
        <p:nvPicPr>
          <p:cNvPr id="2055" name="Picture 6" descr="Server and XML Web Service sm"/>
          <p:cNvPicPr>
            <a:picLocks noChangeAspect="1" noChangeArrowheads="1"/>
          </p:cNvPicPr>
          <p:nvPr/>
        </p:nvPicPr>
        <p:blipFill>
          <a:blip r:embed="rId5"/>
          <a:srcRect/>
          <a:stretch>
            <a:fillRect/>
          </a:stretch>
        </p:blipFill>
        <p:spPr bwMode="auto">
          <a:xfrm>
            <a:off x="6281738" y="2484438"/>
            <a:ext cx="668337" cy="1014412"/>
          </a:xfrm>
          <a:prstGeom prst="rect">
            <a:avLst/>
          </a:prstGeom>
          <a:noFill/>
          <a:ln w="9525">
            <a:noFill/>
            <a:miter lim="800000"/>
            <a:headEnd/>
            <a:tailEnd/>
          </a:ln>
        </p:spPr>
      </p:pic>
      <p:pic>
        <p:nvPicPr>
          <p:cNvPr id="2056" name="Picture 7" descr="Folders sm"/>
          <p:cNvPicPr>
            <a:picLocks noChangeAspect="1" noChangeArrowheads="1"/>
          </p:cNvPicPr>
          <p:nvPr/>
        </p:nvPicPr>
        <p:blipFill>
          <a:blip r:embed="rId6"/>
          <a:srcRect/>
          <a:stretch>
            <a:fillRect/>
          </a:stretch>
        </p:blipFill>
        <p:spPr bwMode="auto">
          <a:xfrm>
            <a:off x="7308850" y="2649538"/>
            <a:ext cx="879475" cy="684212"/>
          </a:xfrm>
          <a:prstGeom prst="rect">
            <a:avLst/>
          </a:prstGeom>
          <a:noFill/>
          <a:ln w="9525">
            <a:noFill/>
            <a:miter lim="800000"/>
            <a:headEnd/>
            <a:tailEnd/>
          </a:ln>
        </p:spPr>
      </p:pic>
      <p:sp>
        <p:nvSpPr>
          <p:cNvPr id="2057" name="AutoShape 9"/>
          <p:cNvSpPr>
            <a:spLocks noChangeArrowheads="1"/>
          </p:cNvSpPr>
          <p:nvPr/>
        </p:nvSpPr>
        <p:spPr bwMode="auto">
          <a:xfrm>
            <a:off x="4945063" y="2798763"/>
            <a:ext cx="1117600" cy="385762"/>
          </a:xfrm>
          <a:prstGeom prst="roundRect">
            <a:avLst>
              <a:gd name="adj" fmla="val 10171"/>
            </a:avLst>
          </a:prstGeom>
          <a:solidFill>
            <a:srgbClr val="FF0000">
              <a:alpha val="65097"/>
            </a:srgbClr>
          </a:solidFill>
          <a:ln w="9525">
            <a:noFill/>
            <a:round/>
            <a:headEnd/>
            <a:tailEnd/>
          </a:ln>
        </p:spPr>
        <p:txBody>
          <a:bodyPr wrap="none" anchor="b"/>
          <a:lstStyle/>
          <a:p>
            <a:pPr algn="ctr"/>
            <a:r>
              <a:rPr lang="en-US" b="1">
                <a:solidFill>
                  <a:schemeClr val="bg1"/>
                </a:solidFill>
              </a:rPr>
              <a:t>Endpoint</a:t>
            </a:r>
          </a:p>
        </p:txBody>
      </p:sp>
      <p:sp>
        <p:nvSpPr>
          <p:cNvPr id="2058" name="AutoShape 10"/>
          <p:cNvSpPr>
            <a:spLocks noChangeArrowheads="1"/>
          </p:cNvSpPr>
          <p:nvPr/>
        </p:nvSpPr>
        <p:spPr bwMode="auto">
          <a:xfrm>
            <a:off x="1628775" y="2800350"/>
            <a:ext cx="1117600" cy="385763"/>
          </a:xfrm>
          <a:prstGeom prst="roundRect">
            <a:avLst>
              <a:gd name="adj" fmla="val 10171"/>
            </a:avLst>
          </a:prstGeom>
          <a:solidFill>
            <a:srgbClr val="FF0000">
              <a:alpha val="65097"/>
            </a:srgbClr>
          </a:solidFill>
          <a:ln w="9525">
            <a:noFill/>
            <a:round/>
            <a:headEnd/>
            <a:tailEnd/>
          </a:ln>
        </p:spPr>
        <p:txBody>
          <a:bodyPr wrap="none" anchor="b"/>
          <a:lstStyle/>
          <a:p>
            <a:pPr algn="ctr"/>
            <a:r>
              <a:rPr lang="en-US" b="1">
                <a:solidFill>
                  <a:schemeClr val="bg1"/>
                </a:solidFill>
              </a:rPr>
              <a:t>Endpoint</a:t>
            </a:r>
          </a:p>
        </p:txBody>
      </p:sp>
      <p:sp>
        <p:nvSpPr>
          <p:cNvPr id="2059" name="AutoShape 11"/>
          <p:cNvSpPr>
            <a:spLocks noChangeArrowheads="1"/>
          </p:cNvSpPr>
          <p:nvPr/>
        </p:nvSpPr>
        <p:spPr bwMode="auto">
          <a:xfrm>
            <a:off x="4945063" y="3252788"/>
            <a:ext cx="1117600" cy="385762"/>
          </a:xfrm>
          <a:prstGeom prst="roundRect">
            <a:avLst>
              <a:gd name="adj" fmla="val 10171"/>
            </a:avLst>
          </a:prstGeom>
          <a:solidFill>
            <a:srgbClr val="FF0000">
              <a:alpha val="65097"/>
            </a:srgbClr>
          </a:solidFill>
          <a:ln w="9525">
            <a:noFill/>
            <a:round/>
            <a:headEnd/>
            <a:tailEnd/>
          </a:ln>
        </p:spPr>
        <p:txBody>
          <a:bodyPr wrap="none" anchor="b"/>
          <a:lstStyle/>
          <a:p>
            <a:pPr algn="ctr"/>
            <a:r>
              <a:rPr lang="en-US" b="1">
                <a:solidFill>
                  <a:schemeClr val="bg1"/>
                </a:solidFill>
              </a:rPr>
              <a:t>Endpoint</a:t>
            </a:r>
          </a:p>
        </p:txBody>
      </p:sp>
      <p:sp>
        <p:nvSpPr>
          <p:cNvPr id="2060" name="AutoShape 12"/>
          <p:cNvSpPr>
            <a:spLocks noChangeArrowheads="1"/>
          </p:cNvSpPr>
          <p:nvPr/>
        </p:nvSpPr>
        <p:spPr bwMode="auto">
          <a:xfrm>
            <a:off x="4943475" y="2346325"/>
            <a:ext cx="1117600" cy="385763"/>
          </a:xfrm>
          <a:prstGeom prst="roundRect">
            <a:avLst>
              <a:gd name="adj" fmla="val 10171"/>
            </a:avLst>
          </a:prstGeom>
          <a:solidFill>
            <a:srgbClr val="FF0000">
              <a:alpha val="65097"/>
            </a:srgbClr>
          </a:solidFill>
          <a:ln w="9525">
            <a:noFill/>
            <a:round/>
            <a:headEnd/>
            <a:tailEnd/>
          </a:ln>
        </p:spPr>
        <p:txBody>
          <a:bodyPr wrap="none" anchor="b"/>
          <a:lstStyle/>
          <a:p>
            <a:pPr algn="ctr"/>
            <a:r>
              <a:rPr lang="en-US" b="1">
                <a:solidFill>
                  <a:schemeClr val="bg1"/>
                </a:solidFill>
              </a:rPr>
              <a:t>Endpoint</a:t>
            </a:r>
          </a:p>
        </p:txBody>
      </p:sp>
      <p:graphicFrame>
        <p:nvGraphicFramePr>
          <p:cNvPr id="2050" name="Object 2"/>
          <p:cNvGraphicFramePr>
            <a:graphicFrameLocks noGrp="1" noChangeAspect="1"/>
          </p:cNvGraphicFramePr>
          <p:nvPr>
            <p:ph idx="1"/>
          </p:nvPr>
        </p:nvGraphicFramePr>
        <p:xfrm>
          <a:off x="3189288" y="2638425"/>
          <a:ext cx="1338262" cy="1196975"/>
        </p:xfrm>
        <a:graphic>
          <a:graphicData uri="http://schemas.openxmlformats.org/presentationml/2006/ole">
            <p:oleObj spid="_x0000_s2050" name="Visio" r:id="rId7" imgW="1367573" imgH="1041502" progId="">
              <p:embed/>
            </p:oleObj>
          </a:graphicData>
        </a:graphic>
      </p:graphicFrame>
      <p:sp>
        <p:nvSpPr>
          <p:cNvPr id="14" name="Title 1"/>
          <p:cNvSpPr txBox="1">
            <a:spLocks/>
          </p:cNvSpPr>
          <p:nvPr/>
        </p:nvSpPr>
        <p:spPr>
          <a:xfrm>
            <a:off x="283774" y="-15766"/>
            <a:ext cx="85344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WCF : architecture			(2/3)</a:t>
            </a:r>
          </a:p>
        </p:txBody>
      </p:sp>
      <p:sp>
        <p:nvSpPr>
          <p:cNvPr id="16" name="Rectangle 15"/>
          <p:cNvSpPr/>
          <p:nvPr/>
        </p:nvSpPr>
        <p:spPr>
          <a:xfrm>
            <a:off x="20096" y="1115366"/>
            <a:ext cx="4632289" cy="523220"/>
          </a:xfrm>
          <a:prstGeom prst="rect">
            <a:avLst/>
          </a:prstGeom>
          <a:noFill/>
        </p:spPr>
        <p:txBody>
          <a:bodyPr wrap="square">
            <a:spAutoFit/>
          </a:bodyPr>
          <a:lstStyle/>
          <a:p>
            <a:pPr>
              <a:defRPr/>
            </a:pPr>
            <a:r>
              <a:rPr lang="en-US" sz="2800"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EndPoints</a:t>
            </a:r>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&amp; Channel</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1000" fill="hold"/>
                                        <p:tgtEl>
                                          <p:spTgt spid="2051"/>
                                        </p:tgtEl>
                                        <p:attrNameLst>
                                          <p:attrName>ppt_w</p:attrName>
                                        </p:attrNameLst>
                                      </p:cBhvr>
                                      <p:tavLst>
                                        <p:tav tm="0">
                                          <p:val>
                                            <p:strVal val="#ppt_w*0.70"/>
                                          </p:val>
                                        </p:tav>
                                        <p:tav tm="100000">
                                          <p:val>
                                            <p:strVal val="#ppt_w"/>
                                          </p:val>
                                        </p:tav>
                                      </p:tavLst>
                                    </p:anim>
                                    <p:anim calcmode="lin" valueType="num">
                                      <p:cBhvr>
                                        <p:cTn id="8" dur="1000" fill="hold"/>
                                        <p:tgtEl>
                                          <p:spTgt spid="2051"/>
                                        </p:tgtEl>
                                        <p:attrNameLst>
                                          <p:attrName>ppt_h</p:attrName>
                                        </p:attrNameLst>
                                      </p:cBhvr>
                                      <p:tavLst>
                                        <p:tav tm="0">
                                          <p:val>
                                            <p:strVal val="#ppt_h"/>
                                          </p:val>
                                        </p:tav>
                                        <p:tav tm="100000">
                                          <p:val>
                                            <p:strVal val="#ppt_h"/>
                                          </p:val>
                                        </p:tav>
                                      </p:tavLst>
                                    </p:anim>
                                    <p:animEffect transition="in" filter="fade">
                                      <p:cBhvr>
                                        <p:cTn id="9" dur="1000"/>
                                        <p:tgtEl>
                                          <p:spTgt spid="2051"/>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strVal val="#ppt_w*0.70"/>
                                          </p:val>
                                        </p:tav>
                                        <p:tav tm="100000">
                                          <p:val>
                                            <p:strVal val="#ppt_w"/>
                                          </p:val>
                                        </p:tav>
                                      </p:tavLst>
                                    </p:anim>
                                    <p:anim calcmode="lin" valueType="num">
                                      <p:cBhvr>
                                        <p:cTn id="14" dur="1000" fill="hold"/>
                                        <p:tgtEl>
                                          <p:spTgt spid="2050"/>
                                        </p:tgtEl>
                                        <p:attrNameLst>
                                          <p:attrName>ppt_h</p:attrName>
                                        </p:attrNameLst>
                                      </p:cBhvr>
                                      <p:tavLst>
                                        <p:tav tm="0">
                                          <p:val>
                                            <p:strVal val="#ppt_h"/>
                                          </p:val>
                                        </p:tav>
                                        <p:tav tm="100000">
                                          <p:val>
                                            <p:strVal val="#ppt_h"/>
                                          </p:val>
                                        </p:tav>
                                      </p:tavLst>
                                    </p:anim>
                                    <p:animEffect transition="in" filter="fade">
                                      <p:cBhvr>
                                        <p:cTn id="15" dur="1000"/>
                                        <p:tgtEl>
                                          <p:spTgt spid="2050"/>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2058"/>
                                        </p:tgtEl>
                                        <p:attrNameLst>
                                          <p:attrName>style.visibility</p:attrName>
                                        </p:attrNameLst>
                                      </p:cBhvr>
                                      <p:to>
                                        <p:strVal val="visible"/>
                                      </p:to>
                                    </p:set>
                                    <p:anim calcmode="lin" valueType="num">
                                      <p:cBhvr>
                                        <p:cTn id="19" dur="1000" fill="hold"/>
                                        <p:tgtEl>
                                          <p:spTgt spid="2058"/>
                                        </p:tgtEl>
                                        <p:attrNameLst>
                                          <p:attrName>ppt_w</p:attrName>
                                        </p:attrNameLst>
                                      </p:cBhvr>
                                      <p:tavLst>
                                        <p:tav tm="0">
                                          <p:val>
                                            <p:strVal val="#ppt_w*0.70"/>
                                          </p:val>
                                        </p:tav>
                                        <p:tav tm="100000">
                                          <p:val>
                                            <p:strVal val="#ppt_w"/>
                                          </p:val>
                                        </p:tav>
                                      </p:tavLst>
                                    </p:anim>
                                    <p:anim calcmode="lin" valueType="num">
                                      <p:cBhvr>
                                        <p:cTn id="20" dur="1000" fill="hold"/>
                                        <p:tgtEl>
                                          <p:spTgt spid="2058"/>
                                        </p:tgtEl>
                                        <p:attrNameLst>
                                          <p:attrName>ppt_h</p:attrName>
                                        </p:attrNameLst>
                                      </p:cBhvr>
                                      <p:tavLst>
                                        <p:tav tm="0">
                                          <p:val>
                                            <p:strVal val="#ppt_h"/>
                                          </p:val>
                                        </p:tav>
                                        <p:tav tm="100000">
                                          <p:val>
                                            <p:strVal val="#ppt_h"/>
                                          </p:val>
                                        </p:tav>
                                      </p:tavLst>
                                    </p:anim>
                                    <p:animEffect transition="in" filter="fade">
                                      <p:cBhvr>
                                        <p:cTn id="21" dur="1000"/>
                                        <p:tgtEl>
                                          <p:spTgt spid="2058"/>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2060"/>
                                        </p:tgtEl>
                                        <p:attrNameLst>
                                          <p:attrName>style.visibility</p:attrName>
                                        </p:attrNameLst>
                                      </p:cBhvr>
                                      <p:to>
                                        <p:strVal val="visible"/>
                                      </p:to>
                                    </p:set>
                                    <p:anim calcmode="lin" valueType="num">
                                      <p:cBhvr>
                                        <p:cTn id="25" dur="1000" fill="hold"/>
                                        <p:tgtEl>
                                          <p:spTgt spid="2060"/>
                                        </p:tgtEl>
                                        <p:attrNameLst>
                                          <p:attrName>ppt_w</p:attrName>
                                        </p:attrNameLst>
                                      </p:cBhvr>
                                      <p:tavLst>
                                        <p:tav tm="0">
                                          <p:val>
                                            <p:strVal val="#ppt_w*0.70"/>
                                          </p:val>
                                        </p:tav>
                                        <p:tav tm="100000">
                                          <p:val>
                                            <p:strVal val="#ppt_w"/>
                                          </p:val>
                                        </p:tav>
                                      </p:tavLst>
                                    </p:anim>
                                    <p:anim calcmode="lin" valueType="num">
                                      <p:cBhvr>
                                        <p:cTn id="26" dur="1000" fill="hold"/>
                                        <p:tgtEl>
                                          <p:spTgt spid="2060"/>
                                        </p:tgtEl>
                                        <p:attrNameLst>
                                          <p:attrName>ppt_h</p:attrName>
                                        </p:attrNameLst>
                                      </p:cBhvr>
                                      <p:tavLst>
                                        <p:tav tm="0">
                                          <p:val>
                                            <p:strVal val="#ppt_h"/>
                                          </p:val>
                                        </p:tav>
                                        <p:tav tm="100000">
                                          <p:val>
                                            <p:strVal val="#ppt_h"/>
                                          </p:val>
                                        </p:tav>
                                      </p:tavLst>
                                    </p:anim>
                                    <p:animEffect transition="in" filter="fade">
                                      <p:cBhvr>
                                        <p:cTn id="27" dur="1000"/>
                                        <p:tgtEl>
                                          <p:spTgt spid="2060"/>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2057"/>
                                        </p:tgtEl>
                                        <p:attrNameLst>
                                          <p:attrName>style.visibility</p:attrName>
                                        </p:attrNameLst>
                                      </p:cBhvr>
                                      <p:to>
                                        <p:strVal val="visible"/>
                                      </p:to>
                                    </p:set>
                                    <p:anim calcmode="lin" valueType="num">
                                      <p:cBhvr>
                                        <p:cTn id="31" dur="1000" fill="hold"/>
                                        <p:tgtEl>
                                          <p:spTgt spid="2057"/>
                                        </p:tgtEl>
                                        <p:attrNameLst>
                                          <p:attrName>ppt_w</p:attrName>
                                        </p:attrNameLst>
                                      </p:cBhvr>
                                      <p:tavLst>
                                        <p:tav tm="0">
                                          <p:val>
                                            <p:strVal val="#ppt_w*0.70"/>
                                          </p:val>
                                        </p:tav>
                                        <p:tav tm="100000">
                                          <p:val>
                                            <p:strVal val="#ppt_w"/>
                                          </p:val>
                                        </p:tav>
                                      </p:tavLst>
                                    </p:anim>
                                    <p:anim calcmode="lin" valueType="num">
                                      <p:cBhvr>
                                        <p:cTn id="32" dur="1000" fill="hold"/>
                                        <p:tgtEl>
                                          <p:spTgt spid="2057"/>
                                        </p:tgtEl>
                                        <p:attrNameLst>
                                          <p:attrName>ppt_h</p:attrName>
                                        </p:attrNameLst>
                                      </p:cBhvr>
                                      <p:tavLst>
                                        <p:tav tm="0">
                                          <p:val>
                                            <p:strVal val="#ppt_h"/>
                                          </p:val>
                                        </p:tav>
                                        <p:tav tm="100000">
                                          <p:val>
                                            <p:strVal val="#ppt_h"/>
                                          </p:val>
                                        </p:tav>
                                      </p:tavLst>
                                    </p:anim>
                                    <p:animEffect transition="in" filter="fade">
                                      <p:cBhvr>
                                        <p:cTn id="33" dur="1000"/>
                                        <p:tgtEl>
                                          <p:spTgt spid="2057"/>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2059"/>
                                        </p:tgtEl>
                                        <p:attrNameLst>
                                          <p:attrName>style.visibility</p:attrName>
                                        </p:attrNameLst>
                                      </p:cBhvr>
                                      <p:to>
                                        <p:strVal val="visible"/>
                                      </p:to>
                                    </p:set>
                                    <p:anim calcmode="lin" valueType="num">
                                      <p:cBhvr>
                                        <p:cTn id="37" dur="1000" fill="hold"/>
                                        <p:tgtEl>
                                          <p:spTgt spid="2059"/>
                                        </p:tgtEl>
                                        <p:attrNameLst>
                                          <p:attrName>ppt_w</p:attrName>
                                        </p:attrNameLst>
                                      </p:cBhvr>
                                      <p:tavLst>
                                        <p:tav tm="0">
                                          <p:val>
                                            <p:strVal val="#ppt_w*0.70"/>
                                          </p:val>
                                        </p:tav>
                                        <p:tav tm="100000">
                                          <p:val>
                                            <p:strVal val="#ppt_w"/>
                                          </p:val>
                                        </p:tav>
                                      </p:tavLst>
                                    </p:anim>
                                    <p:anim calcmode="lin" valueType="num">
                                      <p:cBhvr>
                                        <p:cTn id="38" dur="1000" fill="hold"/>
                                        <p:tgtEl>
                                          <p:spTgt spid="2059"/>
                                        </p:tgtEl>
                                        <p:attrNameLst>
                                          <p:attrName>ppt_h</p:attrName>
                                        </p:attrNameLst>
                                      </p:cBhvr>
                                      <p:tavLst>
                                        <p:tav tm="0">
                                          <p:val>
                                            <p:strVal val="#ppt_h"/>
                                          </p:val>
                                        </p:tav>
                                        <p:tav tm="100000">
                                          <p:val>
                                            <p:strVal val="#ppt_h"/>
                                          </p:val>
                                        </p:tav>
                                      </p:tavLst>
                                    </p:anim>
                                    <p:animEffect transition="in" filter="fade">
                                      <p:cBhvr>
                                        <p:cTn id="39" dur="10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animBg="1"/>
      <p:bldP spid="2058" grpId="0" animBg="1"/>
      <p:bldP spid="2059" grpId="0" animBg="1"/>
      <p:bldP spid="20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1"/>
          <p:cNvSpPr>
            <a:spLocks noChangeArrowheads="1"/>
          </p:cNvSpPr>
          <p:nvPr/>
        </p:nvSpPr>
        <p:spPr bwMode="auto">
          <a:xfrm>
            <a:off x="433388" y="4900613"/>
            <a:ext cx="8067675" cy="1085850"/>
          </a:xfrm>
          <a:prstGeom prst="roundRect">
            <a:avLst>
              <a:gd name="adj" fmla="val 10171"/>
            </a:avLst>
          </a:prstGeom>
          <a:solidFill>
            <a:srgbClr val="FF5050">
              <a:alpha val="65097"/>
            </a:srgbClr>
          </a:solidFill>
          <a:ln w="9525">
            <a:noFill/>
            <a:round/>
            <a:headEnd/>
            <a:tailEnd/>
          </a:ln>
        </p:spPr>
        <p:txBody>
          <a:bodyPr wrap="none" anchor="b"/>
          <a:lstStyle/>
          <a:p>
            <a:pPr algn="ctr">
              <a:defRPr/>
            </a:pPr>
            <a:endParaRPr lang="fr-FR" b="1">
              <a:effectLst>
                <a:outerShdw blurRad="38100" dist="38100" dir="2700000" algn="tl">
                  <a:srgbClr val="000000">
                    <a:alpha val="43137"/>
                  </a:srgbClr>
                </a:outerShdw>
              </a:effectLst>
              <a:latin typeface="+mj-lt"/>
            </a:endParaRPr>
          </a:p>
        </p:txBody>
      </p:sp>
      <p:sp>
        <p:nvSpPr>
          <p:cNvPr id="439298" name="AutoShape 2"/>
          <p:cNvSpPr>
            <a:spLocks noChangeArrowheads="1"/>
          </p:cNvSpPr>
          <p:nvPr/>
        </p:nvSpPr>
        <p:spPr bwMode="auto">
          <a:xfrm>
            <a:off x="5721350" y="2047875"/>
            <a:ext cx="2660650" cy="1889125"/>
          </a:xfrm>
          <a:prstGeom prst="roundRect">
            <a:avLst>
              <a:gd name="adj" fmla="val 10171"/>
            </a:avLst>
          </a:prstGeom>
          <a:solidFill>
            <a:srgbClr val="FFFF00">
              <a:alpha val="64999"/>
            </a:srgbClr>
          </a:solidFill>
          <a:ln w="9525">
            <a:noFill/>
            <a:round/>
            <a:headEnd/>
            <a:tailEnd/>
          </a:ln>
          <a:effectLst>
            <a:reflection blurRad="6350" stA="50000" endA="300" endPos="90000" dir="5400000" sy="-100000" algn="bl" rotWithShape="0"/>
          </a:effectLst>
          <a:scene3d>
            <a:camera prst="perspectiveContrastingRightFacing"/>
            <a:lightRig rig="threePt" dir="t"/>
          </a:scene3d>
        </p:spPr>
        <p:txBody>
          <a:bodyPr wrap="none" anchorCtr="1"/>
          <a:lstStyle/>
          <a:p>
            <a:pPr algn="ctr">
              <a:defRPr/>
            </a:pPr>
            <a:r>
              <a:rPr lang="fr-FR">
                <a:solidFill>
                  <a:schemeClr val="bg1"/>
                </a:solidFill>
              </a:rPr>
              <a:t>Service</a:t>
            </a:r>
          </a:p>
        </p:txBody>
      </p:sp>
      <p:grpSp>
        <p:nvGrpSpPr>
          <p:cNvPr id="2" name="Group 3"/>
          <p:cNvGrpSpPr>
            <a:grpSpLocks/>
          </p:cNvGrpSpPr>
          <p:nvPr/>
        </p:nvGrpSpPr>
        <p:grpSpPr bwMode="auto">
          <a:xfrm>
            <a:off x="4954588" y="2792413"/>
            <a:ext cx="1138237" cy="385762"/>
            <a:chOff x="3126" y="749"/>
            <a:chExt cx="717" cy="243"/>
          </a:xfrm>
        </p:grpSpPr>
        <p:sp>
          <p:nvSpPr>
            <p:cNvPr id="3100" name="AutoShape 4"/>
            <p:cNvSpPr>
              <a:spLocks noChangeArrowheads="1"/>
            </p:cNvSpPr>
            <p:nvPr/>
          </p:nvSpPr>
          <p:spPr bwMode="auto">
            <a:xfrm>
              <a:off x="3610" y="749"/>
              <a:ext cx="233" cy="243"/>
            </a:xfrm>
            <a:prstGeom prst="roundRect">
              <a:avLst>
                <a:gd name="adj" fmla="val 10171"/>
              </a:avLst>
            </a:prstGeom>
            <a:solidFill>
              <a:schemeClr val="hlink">
                <a:alpha val="65097"/>
              </a:schemeClr>
            </a:solidFill>
            <a:ln w="9525">
              <a:noFill/>
              <a:round/>
              <a:headEnd/>
              <a:tailEnd/>
            </a:ln>
          </p:spPr>
          <p:txBody>
            <a:bodyPr wrap="none" anchor="b"/>
            <a:lstStyle/>
            <a:p>
              <a:pPr algn="ctr"/>
              <a:r>
                <a:rPr lang="fr-FR" b="1"/>
                <a:t>C</a:t>
              </a:r>
            </a:p>
          </p:txBody>
        </p:sp>
        <p:sp>
          <p:nvSpPr>
            <p:cNvPr id="3101" name="AutoShape 5"/>
            <p:cNvSpPr>
              <a:spLocks noChangeArrowheads="1"/>
            </p:cNvSpPr>
            <p:nvPr/>
          </p:nvSpPr>
          <p:spPr bwMode="auto">
            <a:xfrm>
              <a:off x="3367" y="749"/>
              <a:ext cx="233" cy="243"/>
            </a:xfrm>
            <a:prstGeom prst="roundRect">
              <a:avLst>
                <a:gd name="adj" fmla="val 10171"/>
              </a:avLst>
            </a:prstGeom>
            <a:solidFill>
              <a:schemeClr val="tx2">
                <a:alpha val="65097"/>
              </a:schemeClr>
            </a:solidFill>
            <a:ln w="9525">
              <a:noFill/>
              <a:round/>
              <a:headEnd/>
              <a:tailEnd/>
            </a:ln>
          </p:spPr>
          <p:txBody>
            <a:bodyPr wrap="none" anchor="b"/>
            <a:lstStyle/>
            <a:p>
              <a:pPr algn="ctr"/>
              <a:r>
                <a:rPr lang="fr-FR" b="1"/>
                <a:t>B</a:t>
              </a:r>
            </a:p>
          </p:txBody>
        </p:sp>
        <p:sp>
          <p:nvSpPr>
            <p:cNvPr id="3102" name="AutoShape 6"/>
            <p:cNvSpPr>
              <a:spLocks noChangeArrowheads="1"/>
            </p:cNvSpPr>
            <p:nvPr/>
          </p:nvSpPr>
          <p:spPr bwMode="auto">
            <a:xfrm>
              <a:off x="3126" y="749"/>
              <a:ext cx="233" cy="243"/>
            </a:xfrm>
            <a:prstGeom prst="roundRect">
              <a:avLst>
                <a:gd name="adj" fmla="val 10171"/>
              </a:avLst>
            </a:prstGeom>
            <a:solidFill>
              <a:schemeClr val="bg1">
                <a:alpha val="65097"/>
              </a:schemeClr>
            </a:solidFill>
            <a:ln w="9525">
              <a:noFill/>
              <a:round/>
              <a:headEnd/>
              <a:tailEnd/>
            </a:ln>
          </p:spPr>
          <p:txBody>
            <a:bodyPr wrap="none" anchor="b"/>
            <a:lstStyle/>
            <a:p>
              <a:pPr algn="ctr"/>
              <a:r>
                <a:rPr lang="fr-FR" b="1"/>
                <a:t>A</a:t>
              </a:r>
            </a:p>
          </p:txBody>
        </p:sp>
      </p:grpSp>
      <p:grpSp>
        <p:nvGrpSpPr>
          <p:cNvPr id="3" name="Group 7"/>
          <p:cNvGrpSpPr>
            <a:grpSpLocks/>
          </p:cNvGrpSpPr>
          <p:nvPr/>
        </p:nvGrpSpPr>
        <p:grpSpPr bwMode="auto">
          <a:xfrm>
            <a:off x="4948238" y="3249613"/>
            <a:ext cx="1138237" cy="385762"/>
            <a:chOff x="3126" y="749"/>
            <a:chExt cx="717" cy="243"/>
          </a:xfrm>
        </p:grpSpPr>
        <p:sp>
          <p:nvSpPr>
            <p:cNvPr id="3097" name="AutoShape 8"/>
            <p:cNvSpPr>
              <a:spLocks noChangeArrowheads="1"/>
            </p:cNvSpPr>
            <p:nvPr/>
          </p:nvSpPr>
          <p:spPr bwMode="auto">
            <a:xfrm>
              <a:off x="3610" y="749"/>
              <a:ext cx="233" cy="243"/>
            </a:xfrm>
            <a:prstGeom prst="roundRect">
              <a:avLst>
                <a:gd name="adj" fmla="val 10171"/>
              </a:avLst>
            </a:prstGeom>
            <a:solidFill>
              <a:schemeClr val="hlink">
                <a:alpha val="65097"/>
              </a:schemeClr>
            </a:solidFill>
            <a:ln w="9525">
              <a:noFill/>
              <a:round/>
              <a:headEnd/>
              <a:tailEnd/>
            </a:ln>
          </p:spPr>
          <p:txBody>
            <a:bodyPr wrap="none" anchor="b"/>
            <a:lstStyle/>
            <a:p>
              <a:pPr algn="ctr"/>
              <a:r>
                <a:rPr lang="fr-FR" b="1"/>
                <a:t>C</a:t>
              </a:r>
            </a:p>
          </p:txBody>
        </p:sp>
        <p:sp>
          <p:nvSpPr>
            <p:cNvPr id="3098" name="AutoShape 9"/>
            <p:cNvSpPr>
              <a:spLocks noChangeArrowheads="1"/>
            </p:cNvSpPr>
            <p:nvPr/>
          </p:nvSpPr>
          <p:spPr bwMode="auto">
            <a:xfrm>
              <a:off x="3367" y="749"/>
              <a:ext cx="233" cy="243"/>
            </a:xfrm>
            <a:prstGeom prst="roundRect">
              <a:avLst>
                <a:gd name="adj" fmla="val 10171"/>
              </a:avLst>
            </a:prstGeom>
            <a:solidFill>
              <a:schemeClr val="tx2">
                <a:alpha val="65097"/>
              </a:schemeClr>
            </a:solidFill>
            <a:ln w="9525">
              <a:noFill/>
              <a:round/>
              <a:headEnd/>
              <a:tailEnd/>
            </a:ln>
          </p:spPr>
          <p:txBody>
            <a:bodyPr wrap="none" anchor="b"/>
            <a:lstStyle/>
            <a:p>
              <a:pPr algn="ctr"/>
              <a:r>
                <a:rPr lang="fr-FR" b="1"/>
                <a:t>B</a:t>
              </a:r>
            </a:p>
          </p:txBody>
        </p:sp>
        <p:sp>
          <p:nvSpPr>
            <p:cNvPr id="3099" name="AutoShape 10"/>
            <p:cNvSpPr>
              <a:spLocks noChangeArrowheads="1"/>
            </p:cNvSpPr>
            <p:nvPr/>
          </p:nvSpPr>
          <p:spPr bwMode="auto">
            <a:xfrm>
              <a:off x="3126" y="749"/>
              <a:ext cx="233" cy="243"/>
            </a:xfrm>
            <a:prstGeom prst="roundRect">
              <a:avLst>
                <a:gd name="adj" fmla="val 10171"/>
              </a:avLst>
            </a:prstGeom>
            <a:solidFill>
              <a:schemeClr val="bg1">
                <a:alpha val="65097"/>
              </a:schemeClr>
            </a:solidFill>
            <a:ln w="9525">
              <a:noFill/>
              <a:round/>
              <a:headEnd/>
              <a:tailEnd/>
            </a:ln>
          </p:spPr>
          <p:txBody>
            <a:bodyPr wrap="none" anchor="b"/>
            <a:lstStyle/>
            <a:p>
              <a:pPr algn="ctr"/>
              <a:r>
                <a:rPr lang="fr-FR" b="1"/>
                <a:t>A</a:t>
              </a:r>
            </a:p>
          </p:txBody>
        </p:sp>
      </p:grpSp>
      <p:cxnSp>
        <p:nvCxnSpPr>
          <p:cNvPr id="3079" name="AutoShape 12"/>
          <p:cNvCxnSpPr>
            <a:cxnSpLocks noChangeShapeType="1"/>
            <a:stCxn id="3094" idx="3"/>
          </p:cNvCxnSpPr>
          <p:nvPr/>
        </p:nvCxnSpPr>
        <p:spPr bwMode="auto">
          <a:xfrm>
            <a:off x="2767013" y="2992438"/>
            <a:ext cx="2189162" cy="0"/>
          </a:xfrm>
          <a:prstGeom prst="straightConnector1">
            <a:avLst/>
          </a:prstGeom>
          <a:noFill/>
          <a:ln w="57150">
            <a:solidFill>
              <a:srgbClr val="DDDDDD"/>
            </a:solidFill>
            <a:round/>
            <a:headEnd/>
            <a:tailEnd type="triangle" w="med" len="med"/>
          </a:ln>
        </p:spPr>
      </p:cxnSp>
      <p:sp>
        <p:nvSpPr>
          <p:cNvPr id="439309" name="AutoShape 13"/>
          <p:cNvSpPr>
            <a:spLocks noChangeArrowheads="1"/>
          </p:cNvSpPr>
          <p:nvPr/>
        </p:nvSpPr>
        <p:spPr bwMode="auto">
          <a:xfrm>
            <a:off x="468313" y="2047875"/>
            <a:ext cx="1522412" cy="1889125"/>
          </a:xfrm>
          <a:prstGeom prst="roundRect">
            <a:avLst>
              <a:gd name="adj" fmla="val 10171"/>
            </a:avLst>
          </a:prstGeom>
          <a:solidFill>
            <a:schemeClr val="accent2">
              <a:lumMod val="20000"/>
              <a:lumOff val="80000"/>
              <a:alpha val="64999"/>
            </a:schemeClr>
          </a:solidFill>
          <a:ln w="9525">
            <a:noFill/>
            <a:round/>
            <a:headEnd/>
            <a:tailEnd/>
          </a:ln>
          <a:effectLst>
            <a:reflection blurRad="6350" stA="50000" endA="300" endPos="90000" dir="5400000" sy="-100000" algn="bl" rotWithShape="0"/>
          </a:effectLst>
          <a:scene3d>
            <a:camera prst="perspectiveHeroicExtremeLeftFacing"/>
            <a:lightRig rig="threePt" dir="t"/>
          </a:scene3d>
        </p:spPr>
        <p:txBody>
          <a:bodyPr wrap="none" anchorCtr="1"/>
          <a:lstStyle/>
          <a:p>
            <a:pPr algn="ctr">
              <a:defRPr/>
            </a:pPr>
            <a:r>
              <a:rPr lang="fr-FR">
                <a:solidFill>
                  <a:schemeClr val="bg1"/>
                </a:solidFill>
              </a:rPr>
              <a:t>Client</a:t>
            </a:r>
          </a:p>
        </p:txBody>
      </p:sp>
      <p:pic>
        <p:nvPicPr>
          <p:cNvPr id="3081" name="Picture 14" descr="PC Running XML Web Service sm"/>
          <p:cNvPicPr>
            <a:picLocks noChangeAspect="1" noChangeArrowheads="1"/>
          </p:cNvPicPr>
          <p:nvPr/>
        </p:nvPicPr>
        <p:blipFill>
          <a:blip r:embed="rId4"/>
          <a:srcRect/>
          <a:stretch>
            <a:fillRect/>
          </a:stretch>
        </p:blipFill>
        <p:spPr bwMode="auto">
          <a:xfrm>
            <a:off x="547688" y="2495550"/>
            <a:ext cx="1001712" cy="992188"/>
          </a:xfrm>
          <a:prstGeom prst="rect">
            <a:avLst/>
          </a:prstGeom>
          <a:noFill/>
          <a:ln w="9525">
            <a:noFill/>
            <a:miter lim="800000"/>
            <a:headEnd/>
            <a:tailEnd/>
          </a:ln>
        </p:spPr>
      </p:pic>
      <p:pic>
        <p:nvPicPr>
          <p:cNvPr id="3082" name="Picture 15" descr="Server and XML Web Service sm"/>
          <p:cNvPicPr>
            <a:picLocks noChangeAspect="1" noChangeArrowheads="1"/>
          </p:cNvPicPr>
          <p:nvPr/>
        </p:nvPicPr>
        <p:blipFill>
          <a:blip r:embed="rId5"/>
          <a:srcRect/>
          <a:stretch>
            <a:fillRect/>
          </a:stretch>
        </p:blipFill>
        <p:spPr bwMode="auto">
          <a:xfrm>
            <a:off x="6281738" y="2484438"/>
            <a:ext cx="668337" cy="1014412"/>
          </a:xfrm>
          <a:prstGeom prst="rect">
            <a:avLst/>
          </a:prstGeom>
          <a:noFill/>
          <a:ln w="9525">
            <a:noFill/>
            <a:miter lim="800000"/>
            <a:headEnd/>
            <a:tailEnd/>
          </a:ln>
        </p:spPr>
      </p:pic>
      <p:pic>
        <p:nvPicPr>
          <p:cNvPr id="3083" name="Picture 16" descr="Folders sm"/>
          <p:cNvPicPr>
            <a:picLocks noChangeAspect="1" noChangeArrowheads="1"/>
          </p:cNvPicPr>
          <p:nvPr/>
        </p:nvPicPr>
        <p:blipFill>
          <a:blip r:embed="rId6"/>
          <a:srcRect/>
          <a:stretch>
            <a:fillRect/>
          </a:stretch>
        </p:blipFill>
        <p:spPr bwMode="auto">
          <a:xfrm>
            <a:off x="7308850" y="2649538"/>
            <a:ext cx="879475" cy="684212"/>
          </a:xfrm>
          <a:prstGeom prst="rect">
            <a:avLst/>
          </a:prstGeom>
          <a:noFill/>
          <a:ln w="9525">
            <a:noFill/>
            <a:miter lim="800000"/>
            <a:headEnd/>
            <a:tailEnd/>
          </a:ln>
        </p:spPr>
      </p:pic>
      <p:grpSp>
        <p:nvGrpSpPr>
          <p:cNvPr id="4" name="Group 18"/>
          <p:cNvGrpSpPr>
            <a:grpSpLocks/>
          </p:cNvGrpSpPr>
          <p:nvPr/>
        </p:nvGrpSpPr>
        <p:grpSpPr bwMode="auto">
          <a:xfrm>
            <a:off x="1616075" y="2798763"/>
            <a:ext cx="1150938" cy="385762"/>
            <a:chOff x="1018" y="1763"/>
            <a:chExt cx="725" cy="243"/>
          </a:xfrm>
        </p:grpSpPr>
        <p:sp>
          <p:nvSpPr>
            <p:cNvPr id="3094" name="AutoShape 19"/>
            <p:cNvSpPr>
              <a:spLocks noChangeArrowheads="1"/>
            </p:cNvSpPr>
            <p:nvPr/>
          </p:nvSpPr>
          <p:spPr bwMode="auto">
            <a:xfrm>
              <a:off x="1497" y="1763"/>
              <a:ext cx="246" cy="243"/>
            </a:xfrm>
            <a:prstGeom prst="roundRect">
              <a:avLst>
                <a:gd name="adj" fmla="val 10171"/>
              </a:avLst>
            </a:prstGeom>
            <a:solidFill>
              <a:schemeClr val="bg1">
                <a:alpha val="65097"/>
              </a:schemeClr>
            </a:solidFill>
            <a:ln w="9525">
              <a:noFill/>
              <a:round/>
              <a:headEnd/>
              <a:tailEnd/>
            </a:ln>
          </p:spPr>
          <p:txBody>
            <a:bodyPr wrap="none" anchor="b"/>
            <a:lstStyle/>
            <a:p>
              <a:pPr algn="ctr"/>
              <a:r>
                <a:rPr lang="fr-FR" b="1"/>
                <a:t>A</a:t>
              </a:r>
            </a:p>
          </p:txBody>
        </p:sp>
        <p:sp>
          <p:nvSpPr>
            <p:cNvPr id="3095" name="AutoShape 20"/>
            <p:cNvSpPr>
              <a:spLocks noChangeArrowheads="1"/>
            </p:cNvSpPr>
            <p:nvPr/>
          </p:nvSpPr>
          <p:spPr bwMode="auto">
            <a:xfrm>
              <a:off x="1259" y="1763"/>
              <a:ext cx="233" cy="243"/>
            </a:xfrm>
            <a:prstGeom prst="roundRect">
              <a:avLst>
                <a:gd name="adj" fmla="val 10171"/>
              </a:avLst>
            </a:prstGeom>
            <a:solidFill>
              <a:schemeClr val="tx2">
                <a:alpha val="65097"/>
              </a:schemeClr>
            </a:solidFill>
            <a:ln w="9525">
              <a:noFill/>
              <a:round/>
              <a:headEnd/>
              <a:tailEnd/>
            </a:ln>
          </p:spPr>
          <p:txBody>
            <a:bodyPr wrap="none" anchor="b"/>
            <a:lstStyle/>
            <a:p>
              <a:pPr algn="ctr"/>
              <a:r>
                <a:rPr lang="fr-FR" b="1"/>
                <a:t>B</a:t>
              </a:r>
            </a:p>
          </p:txBody>
        </p:sp>
        <p:sp>
          <p:nvSpPr>
            <p:cNvPr id="3096" name="AutoShape 21"/>
            <p:cNvSpPr>
              <a:spLocks noChangeArrowheads="1"/>
            </p:cNvSpPr>
            <p:nvPr/>
          </p:nvSpPr>
          <p:spPr bwMode="auto">
            <a:xfrm>
              <a:off x="1018" y="1763"/>
              <a:ext cx="233" cy="243"/>
            </a:xfrm>
            <a:prstGeom prst="roundRect">
              <a:avLst>
                <a:gd name="adj" fmla="val 10171"/>
              </a:avLst>
            </a:prstGeom>
            <a:solidFill>
              <a:schemeClr val="hlink">
                <a:alpha val="65097"/>
              </a:schemeClr>
            </a:solidFill>
            <a:ln w="9525">
              <a:noFill/>
              <a:round/>
              <a:headEnd/>
              <a:tailEnd/>
            </a:ln>
          </p:spPr>
          <p:txBody>
            <a:bodyPr wrap="none" anchor="b"/>
            <a:lstStyle/>
            <a:p>
              <a:pPr algn="ctr"/>
              <a:r>
                <a:rPr lang="fr-FR" b="1" dirty="0"/>
                <a:t>C</a:t>
              </a:r>
            </a:p>
          </p:txBody>
        </p:sp>
      </p:grpSp>
      <p:sp>
        <p:nvSpPr>
          <p:cNvPr id="3085" name="AutoShape 22"/>
          <p:cNvSpPr>
            <a:spLocks noChangeArrowheads="1"/>
          </p:cNvSpPr>
          <p:nvPr/>
        </p:nvSpPr>
        <p:spPr bwMode="auto">
          <a:xfrm>
            <a:off x="619125" y="5000625"/>
            <a:ext cx="2449513" cy="887413"/>
          </a:xfrm>
          <a:prstGeom prst="roundRect">
            <a:avLst>
              <a:gd name="adj" fmla="val 10171"/>
            </a:avLst>
          </a:prstGeom>
          <a:solidFill>
            <a:schemeClr val="accent2">
              <a:alpha val="65097"/>
            </a:schemeClr>
          </a:solidFill>
          <a:ln w="9525">
            <a:noFill/>
            <a:round/>
            <a:headEnd/>
            <a:tailEnd/>
          </a:ln>
        </p:spPr>
        <p:txBody>
          <a:bodyPr wrap="none" anchor="b"/>
          <a:lstStyle/>
          <a:p>
            <a:pPr algn="ctr">
              <a:defRPr/>
            </a:pPr>
            <a:r>
              <a:rPr lang="fr-FR" sz="2400" b="1" dirty="0">
                <a:effectLst>
                  <a:outerShdw blurRad="38100" dist="38100" dir="2700000" algn="tl">
                    <a:srgbClr val="000000">
                      <a:alpha val="43137"/>
                    </a:srgbClr>
                  </a:outerShdw>
                </a:effectLst>
                <a:latin typeface="+mj-lt"/>
              </a:rPr>
              <a:t>Adresse</a:t>
            </a:r>
            <a:endParaRPr lang="fr-FR" sz="1000" b="1" dirty="0">
              <a:effectLst>
                <a:outerShdw blurRad="38100" dist="38100" dir="2700000" algn="tl">
                  <a:srgbClr val="000000">
                    <a:alpha val="43137"/>
                  </a:srgbClr>
                </a:outerShdw>
              </a:effectLst>
              <a:latin typeface="+mj-lt"/>
            </a:endParaRPr>
          </a:p>
          <a:p>
            <a:pPr algn="ctr">
              <a:defRPr/>
            </a:pPr>
            <a:endParaRPr lang="fr-FR" sz="1000" b="1" dirty="0">
              <a:effectLst>
                <a:outerShdw blurRad="38100" dist="38100" dir="2700000" algn="tl">
                  <a:srgbClr val="000000">
                    <a:alpha val="43137"/>
                  </a:srgbClr>
                </a:outerShdw>
              </a:effectLst>
              <a:latin typeface="+mj-lt"/>
            </a:endParaRPr>
          </a:p>
          <a:p>
            <a:pPr algn="ctr">
              <a:defRPr/>
            </a:pPr>
            <a:r>
              <a:rPr lang="fr-FR" b="1" dirty="0">
                <a:effectLst>
                  <a:outerShdw blurRad="38100" dist="38100" dir="2700000" algn="tl">
                    <a:srgbClr val="000000">
                      <a:alpha val="43137"/>
                    </a:srgbClr>
                  </a:outerShdw>
                </a:effectLst>
                <a:latin typeface="+mj-lt"/>
              </a:rPr>
              <a:t>Où?</a:t>
            </a:r>
          </a:p>
        </p:txBody>
      </p:sp>
      <p:sp>
        <p:nvSpPr>
          <p:cNvPr id="3086" name="AutoShape 23"/>
          <p:cNvSpPr>
            <a:spLocks noChangeArrowheads="1"/>
          </p:cNvSpPr>
          <p:nvPr/>
        </p:nvSpPr>
        <p:spPr bwMode="auto">
          <a:xfrm>
            <a:off x="5970588" y="4986338"/>
            <a:ext cx="2449512" cy="887412"/>
          </a:xfrm>
          <a:prstGeom prst="roundRect">
            <a:avLst>
              <a:gd name="adj" fmla="val 10171"/>
            </a:avLst>
          </a:prstGeom>
          <a:solidFill>
            <a:schemeClr val="hlink">
              <a:alpha val="65097"/>
            </a:schemeClr>
          </a:solidFill>
          <a:ln w="9525">
            <a:noFill/>
            <a:round/>
            <a:headEnd/>
            <a:tailEnd/>
          </a:ln>
        </p:spPr>
        <p:txBody>
          <a:bodyPr wrap="none" anchor="b"/>
          <a:lstStyle/>
          <a:p>
            <a:pPr algn="ctr">
              <a:defRPr/>
            </a:pPr>
            <a:r>
              <a:rPr lang="fr-FR" sz="2400" b="1" dirty="0">
                <a:effectLst>
                  <a:outerShdw blurRad="38100" dist="38100" dir="2700000" algn="tl">
                    <a:srgbClr val="000000">
                      <a:alpha val="43137"/>
                    </a:srgbClr>
                  </a:outerShdw>
                </a:effectLst>
                <a:latin typeface="+mj-lt"/>
              </a:rPr>
              <a:t>Contrat</a:t>
            </a:r>
            <a:endParaRPr lang="fr-FR" sz="1000" b="1" dirty="0">
              <a:effectLst>
                <a:outerShdw blurRad="38100" dist="38100" dir="2700000" algn="tl">
                  <a:srgbClr val="000000">
                    <a:alpha val="43137"/>
                  </a:srgbClr>
                </a:outerShdw>
              </a:effectLst>
              <a:latin typeface="+mj-lt"/>
            </a:endParaRPr>
          </a:p>
          <a:p>
            <a:pPr algn="ctr">
              <a:defRPr/>
            </a:pPr>
            <a:endParaRPr lang="fr-FR" sz="1000" b="1" dirty="0">
              <a:effectLst>
                <a:outerShdw blurRad="38100" dist="38100" dir="2700000" algn="tl">
                  <a:srgbClr val="000000">
                    <a:alpha val="43137"/>
                  </a:srgbClr>
                </a:outerShdw>
              </a:effectLst>
              <a:latin typeface="+mj-lt"/>
            </a:endParaRPr>
          </a:p>
          <a:p>
            <a:pPr algn="ctr">
              <a:defRPr/>
            </a:pPr>
            <a:r>
              <a:rPr lang="fr-FR" b="1" dirty="0">
                <a:effectLst>
                  <a:outerShdw blurRad="38100" dist="38100" dir="2700000" algn="tl">
                    <a:srgbClr val="000000">
                      <a:alpha val="43137"/>
                    </a:srgbClr>
                  </a:outerShdw>
                </a:effectLst>
                <a:latin typeface="+mj-lt"/>
              </a:rPr>
              <a:t>Quoi?</a:t>
            </a:r>
          </a:p>
        </p:txBody>
      </p:sp>
      <p:sp>
        <p:nvSpPr>
          <p:cNvPr id="3087" name="AutoShape 24"/>
          <p:cNvSpPr>
            <a:spLocks noChangeArrowheads="1"/>
          </p:cNvSpPr>
          <p:nvPr/>
        </p:nvSpPr>
        <p:spPr bwMode="auto">
          <a:xfrm>
            <a:off x="3238500" y="4986338"/>
            <a:ext cx="2449513" cy="887412"/>
          </a:xfrm>
          <a:prstGeom prst="roundRect">
            <a:avLst>
              <a:gd name="adj" fmla="val 10171"/>
            </a:avLst>
          </a:prstGeom>
          <a:solidFill>
            <a:schemeClr val="tx2">
              <a:alpha val="65097"/>
            </a:schemeClr>
          </a:solidFill>
          <a:ln w="9525">
            <a:noFill/>
            <a:round/>
            <a:headEnd/>
            <a:tailEnd/>
          </a:ln>
        </p:spPr>
        <p:txBody>
          <a:bodyPr wrap="none" anchor="b"/>
          <a:lstStyle/>
          <a:p>
            <a:pPr algn="ctr">
              <a:defRPr/>
            </a:pPr>
            <a:r>
              <a:rPr lang="fr-FR" sz="2400" b="1" dirty="0">
                <a:effectLst>
                  <a:outerShdw blurRad="38100" dist="38100" dir="2700000" algn="tl">
                    <a:srgbClr val="000000">
                      <a:alpha val="43137"/>
                    </a:srgbClr>
                  </a:outerShdw>
                </a:effectLst>
                <a:latin typeface="+mj-lt"/>
              </a:rPr>
              <a:t>« </a:t>
            </a:r>
            <a:r>
              <a:rPr lang="fr-FR" sz="2400" b="1" dirty="0" err="1">
                <a:effectLst>
                  <a:outerShdw blurRad="38100" dist="38100" dir="2700000" algn="tl">
                    <a:srgbClr val="000000">
                      <a:alpha val="43137"/>
                    </a:srgbClr>
                  </a:outerShdw>
                </a:effectLst>
                <a:latin typeface="+mj-lt"/>
              </a:rPr>
              <a:t>Binding</a:t>
            </a:r>
            <a:r>
              <a:rPr lang="fr-FR" sz="2400" b="1" dirty="0">
                <a:effectLst>
                  <a:outerShdw blurRad="38100" dist="38100" dir="2700000" algn="tl">
                    <a:srgbClr val="000000">
                      <a:alpha val="43137"/>
                    </a:srgbClr>
                  </a:outerShdw>
                </a:effectLst>
                <a:latin typeface="+mj-lt"/>
              </a:rPr>
              <a:t> »</a:t>
            </a:r>
            <a:endParaRPr lang="fr-FR" sz="1000" b="1" dirty="0">
              <a:effectLst>
                <a:outerShdw blurRad="38100" dist="38100" dir="2700000" algn="tl">
                  <a:srgbClr val="000000">
                    <a:alpha val="43137"/>
                  </a:srgbClr>
                </a:outerShdw>
              </a:effectLst>
              <a:latin typeface="+mj-lt"/>
            </a:endParaRPr>
          </a:p>
          <a:p>
            <a:pPr algn="ctr">
              <a:defRPr/>
            </a:pPr>
            <a:endParaRPr lang="fr-FR" sz="1000" b="1" dirty="0">
              <a:effectLst>
                <a:outerShdw blurRad="38100" dist="38100" dir="2700000" algn="tl">
                  <a:srgbClr val="000000">
                    <a:alpha val="43137"/>
                  </a:srgbClr>
                </a:outerShdw>
              </a:effectLst>
              <a:latin typeface="+mj-lt"/>
            </a:endParaRPr>
          </a:p>
          <a:p>
            <a:pPr algn="ctr">
              <a:defRPr/>
            </a:pPr>
            <a:r>
              <a:rPr lang="fr-FR" b="1" dirty="0">
                <a:effectLst>
                  <a:outerShdw blurRad="38100" dist="38100" dir="2700000" algn="tl">
                    <a:srgbClr val="000000">
                      <a:alpha val="43137"/>
                    </a:srgbClr>
                  </a:outerShdw>
                </a:effectLst>
                <a:latin typeface="+mj-lt"/>
              </a:rPr>
              <a:t>Comment?</a:t>
            </a:r>
          </a:p>
        </p:txBody>
      </p:sp>
      <p:sp>
        <p:nvSpPr>
          <p:cNvPr id="3088" name="Text Box 25"/>
          <p:cNvSpPr txBox="1">
            <a:spLocks noChangeArrowheads="1"/>
          </p:cNvSpPr>
          <p:nvPr/>
        </p:nvSpPr>
        <p:spPr bwMode="auto">
          <a:xfrm>
            <a:off x="3789363" y="6002338"/>
            <a:ext cx="1573212" cy="419100"/>
          </a:xfrm>
          <a:prstGeom prst="rect">
            <a:avLst/>
          </a:prstGeom>
          <a:noFill/>
          <a:ln w="12700" algn="ctr">
            <a:noFill/>
            <a:miter lim="800000"/>
            <a:headEnd/>
            <a:tailEnd/>
          </a:ln>
        </p:spPr>
        <p:txBody>
          <a:bodyPr wrap="none">
            <a:spAutoFit/>
          </a:bodyPr>
          <a:lstStyle/>
          <a:p>
            <a:pPr algn="ctr">
              <a:lnSpc>
                <a:spcPct val="85000"/>
              </a:lnSpc>
              <a:spcBef>
                <a:spcPct val="20000"/>
              </a:spcBef>
              <a:defRPr/>
            </a:pPr>
            <a:r>
              <a:rPr lang="fr-FR" sz="2500" b="1" dirty="0" err="1">
                <a:effectLst>
                  <a:outerShdw blurRad="38100" dist="38100" dir="2700000" algn="tl">
                    <a:srgbClr val="000000">
                      <a:alpha val="43137"/>
                    </a:srgbClr>
                  </a:outerShdw>
                </a:effectLst>
                <a:latin typeface="+mj-lt"/>
              </a:rPr>
              <a:t>Endpoint</a:t>
            </a:r>
            <a:endParaRPr lang="fr-FR" sz="2500" b="1" dirty="0">
              <a:effectLst>
                <a:outerShdw blurRad="38100" dist="38100" dir="2700000" algn="tl">
                  <a:srgbClr val="000000">
                    <a:alpha val="43137"/>
                  </a:srgbClr>
                </a:outerShdw>
              </a:effectLst>
              <a:latin typeface="+mj-lt"/>
            </a:endParaRPr>
          </a:p>
        </p:txBody>
      </p:sp>
      <p:grpSp>
        <p:nvGrpSpPr>
          <p:cNvPr id="5" name="Group 26"/>
          <p:cNvGrpSpPr>
            <a:grpSpLocks/>
          </p:cNvGrpSpPr>
          <p:nvPr/>
        </p:nvGrpSpPr>
        <p:grpSpPr bwMode="auto">
          <a:xfrm>
            <a:off x="4948238" y="2346325"/>
            <a:ext cx="1138237" cy="385763"/>
            <a:chOff x="3126" y="749"/>
            <a:chExt cx="717" cy="243"/>
          </a:xfrm>
        </p:grpSpPr>
        <p:sp>
          <p:nvSpPr>
            <p:cNvPr id="3091" name="AutoShape 27"/>
            <p:cNvSpPr>
              <a:spLocks noChangeArrowheads="1"/>
            </p:cNvSpPr>
            <p:nvPr/>
          </p:nvSpPr>
          <p:spPr bwMode="auto">
            <a:xfrm>
              <a:off x="3610" y="749"/>
              <a:ext cx="233" cy="243"/>
            </a:xfrm>
            <a:prstGeom prst="roundRect">
              <a:avLst>
                <a:gd name="adj" fmla="val 10171"/>
              </a:avLst>
            </a:prstGeom>
            <a:solidFill>
              <a:schemeClr val="hlink">
                <a:alpha val="65097"/>
              </a:schemeClr>
            </a:solidFill>
            <a:ln w="9525">
              <a:noFill/>
              <a:round/>
              <a:headEnd/>
              <a:tailEnd/>
            </a:ln>
          </p:spPr>
          <p:txBody>
            <a:bodyPr wrap="none" anchor="b"/>
            <a:lstStyle/>
            <a:p>
              <a:pPr algn="ctr"/>
              <a:r>
                <a:rPr lang="fr-FR" b="1"/>
                <a:t>C</a:t>
              </a:r>
            </a:p>
          </p:txBody>
        </p:sp>
        <p:sp>
          <p:nvSpPr>
            <p:cNvPr id="3092" name="AutoShape 28"/>
            <p:cNvSpPr>
              <a:spLocks noChangeArrowheads="1"/>
            </p:cNvSpPr>
            <p:nvPr/>
          </p:nvSpPr>
          <p:spPr bwMode="auto">
            <a:xfrm>
              <a:off x="3367" y="749"/>
              <a:ext cx="233" cy="243"/>
            </a:xfrm>
            <a:prstGeom prst="roundRect">
              <a:avLst>
                <a:gd name="adj" fmla="val 10171"/>
              </a:avLst>
            </a:prstGeom>
            <a:solidFill>
              <a:schemeClr val="tx2">
                <a:alpha val="65097"/>
              </a:schemeClr>
            </a:solidFill>
            <a:ln w="9525">
              <a:noFill/>
              <a:round/>
              <a:headEnd/>
              <a:tailEnd/>
            </a:ln>
          </p:spPr>
          <p:txBody>
            <a:bodyPr wrap="none" anchor="b"/>
            <a:lstStyle/>
            <a:p>
              <a:pPr algn="ctr"/>
              <a:r>
                <a:rPr lang="fr-FR" b="1"/>
                <a:t>B</a:t>
              </a:r>
            </a:p>
          </p:txBody>
        </p:sp>
        <p:sp>
          <p:nvSpPr>
            <p:cNvPr id="3093" name="AutoShape 29"/>
            <p:cNvSpPr>
              <a:spLocks noChangeArrowheads="1"/>
            </p:cNvSpPr>
            <p:nvPr/>
          </p:nvSpPr>
          <p:spPr bwMode="auto">
            <a:xfrm>
              <a:off x="3126" y="749"/>
              <a:ext cx="233" cy="243"/>
            </a:xfrm>
            <a:prstGeom prst="roundRect">
              <a:avLst>
                <a:gd name="adj" fmla="val 10171"/>
              </a:avLst>
            </a:prstGeom>
            <a:solidFill>
              <a:schemeClr val="bg1">
                <a:alpha val="65097"/>
              </a:schemeClr>
            </a:solidFill>
            <a:ln w="9525">
              <a:noFill/>
              <a:round/>
              <a:headEnd/>
              <a:tailEnd/>
            </a:ln>
          </p:spPr>
          <p:txBody>
            <a:bodyPr wrap="none" anchor="b"/>
            <a:lstStyle/>
            <a:p>
              <a:pPr algn="ctr"/>
              <a:r>
                <a:rPr lang="fr-FR" b="1"/>
                <a:t>A</a:t>
              </a:r>
            </a:p>
          </p:txBody>
        </p:sp>
      </p:grpSp>
      <p:graphicFrame>
        <p:nvGraphicFramePr>
          <p:cNvPr id="3074" name="Object 2"/>
          <p:cNvGraphicFramePr>
            <a:graphicFrameLocks noChangeAspect="1"/>
          </p:cNvGraphicFramePr>
          <p:nvPr>
            <p:ph idx="1"/>
          </p:nvPr>
        </p:nvGraphicFramePr>
        <p:xfrm>
          <a:off x="3190875" y="2582863"/>
          <a:ext cx="1338263" cy="1125537"/>
        </p:xfrm>
        <a:graphic>
          <a:graphicData uri="http://schemas.openxmlformats.org/presentationml/2006/ole">
            <p:oleObj spid="_x0000_s3074" name="Visio" r:id="rId7" imgW="1367573" imgH="1041502" progId="">
              <p:embed/>
            </p:oleObj>
          </a:graphicData>
        </a:graphic>
      </p:graphicFrame>
      <p:sp>
        <p:nvSpPr>
          <p:cNvPr id="33" name="Title 1"/>
          <p:cNvSpPr txBox="1">
            <a:spLocks/>
          </p:cNvSpPr>
          <p:nvPr/>
        </p:nvSpPr>
        <p:spPr>
          <a:xfrm>
            <a:off x="283774" y="-15766"/>
            <a:ext cx="85344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WCF : architecture			(3/3)</a:t>
            </a:r>
          </a:p>
        </p:txBody>
      </p:sp>
      <p:sp>
        <p:nvSpPr>
          <p:cNvPr id="34" name="Rectangle 33"/>
          <p:cNvSpPr/>
          <p:nvPr/>
        </p:nvSpPr>
        <p:spPr>
          <a:xfrm>
            <a:off x="20096" y="1115366"/>
            <a:ext cx="5617029" cy="523220"/>
          </a:xfrm>
          <a:prstGeom prst="rect">
            <a:avLst/>
          </a:prstGeom>
          <a:noFill/>
        </p:spPr>
        <p:txBody>
          <a:bodyPr wrap="square">
            <a:spAutoFit/>
          </a:bodyPr>
          <a:lstStyle/>
          <a:p>
            <a:pPr>
              <a:defRPr/>
            </a:pPr>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L’ABC de </a:t>
            </a:r>
            <a:r>
              <a:rPr lang="en-US" sz="2800"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l’EndPoint</a:t>
            </a:r>
            <a:r>
              <a:rPr lang="en-US" sz="28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WCF</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079"/>
                                        </p:tgtEl>
                                        <p:attrNameLst>
                                          <p:attrName>style.visibility</p:attrName>
                                        </p:attrNameLst>
                                      </p:cBhvr>
                                      <p:to>
                                        <p:strVal val="visible"/>
                                      </p:to>
                                    </p:set>
                                    <p:anim calcmode="lin" valueType="num">
                                      <p:cBhvr>
                                        <p:cTn id="13" dur="1000" fill="hold"/>
                                        <p:tgtEl>
                                          <p:spTgt spid="3079"/>
                                        </p:tgtEl>
                                        <p:attrNameLst>
                                          <p:attrName>ppt_w</p:attrName>
                                        </p:attrNameLst>
                                      </p:cBhvr>
                                      <p:tavLst>
                                        <p:tav tm="0">
                                          <p:val>
                                            <p:strVal val="#ppt_w*0.70"/>
                                          </p:val>
                                        </p:tav>
                                        <p:tav tm="100000">
                                          <p:val>
                                            <p:strVal val="#ppt_w"/>
                                          </p:val>
                                        </p:tav>
                                      </p:tavLst>
                                    </p:anim>
                                    <p:anim calcmode="lin" valueType="num">
                                      <p:cBhvr>
                                        <p:cTn id="14" dur="1000" fill="hold"/>
                                        <p:tgtEl>
                                          <p:spTgt spid="3079"/>
                                        </p:tgtEl>
                                        <p:attrNameLst>
                                          <p:attrName>ppt_h</p:attrName>
                                        </p:attrNameLst>
                                      </p:cBhvr>
                                      <p:tavLst>
                                        <p:tav tm="0">
                                          <p:val>
                                            <p:strVal val="#ppt_h"/>
                                          </p:val>
                                        </p:tav>
                                        <p:tav tm="100000">
                                          <p:val>
                                            <p:strVal val="#ppt_h"/>
                                          </p:val>
                                        </p:tav>
                                      </p:tavLst>
                                    </p:anim>
                                    <p:animEffect transition="in" filter="fade">
                                      <p:cBhvr>
                                        <p:cTn id="15" dur="1000"/>
                                        <p:tgtEl>
                                          <p:spTgt spid="3079"/>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0.7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strVal val="#ppt_w*0.70"/>
                                          </p:val>
                                        </p:tav>
                                        <p:tav tm="100000">
                                          <p:val>
                                            <p:strVal val="#ppt_w"/>
                                          </p:val>
                                        </p:tav>
                                      </p:tavLst>
                                    </p:anim>
                                    <p:anim calcmode="lin" valueType="num">
                                      <p:cBhvr>
                                        <p:cTn id="32" dur="1000" fill="hold"/>
                                        <p:tgtEl>
                                          <p:spTgt spid="2"/>
                                        </p:tgtEl>
                                        <p:attrNameLst>
                                          <p:attrName>ppt_h</p:attrName>
                                        </p:attrNameLst>
                                      </p:cBhvr>
                                      <p:tavLst>
                                        <p:tav tm="0">
                                          <p:val>
                                            <p:strVal val="#ppt_h"/>
                                          </p:val>
                                        </p:tav>
                                        <p:tav tm="100000">
                                          <p:val>
                                            <p:strVal val="#ppt_h"/>
                                          </p:val>
                                        </p:tav>
                                      </p:tavLst>
                                    </p:anim>
                                    <p:animEffect transition="in" filter="fade">
                                      <p:cBhvr>
                                        <p:cTn id="33" dur="1000"/>
                                        <p:tgtEl>
                                          <p:spTgt spid="2"/>
                                        </p:tgtEl>
                                      </p:cBhvr>
                                    </p:animEffect>
                                  </p:childTnLst>
                                </p:cTn>
                              </p:par>
                            </p:childTnLst>
                          </p:cTn>
                        </p:par>
                        <p:par>
                          <p:cTn id="34" fill="hold">
                            <p:stCondLst>
                              <p:cond delay="5000"/>
                            </p:stCondLst>
                            <p:childTnLst>
                              <p:par>
                                <p:cTn id="35" presetID="55" presetClass="entr" presetSubtype="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1000" fill="hold"/>
                                        <p:tgtEl>
                                          <p:spTgt spid="3"/>
                                        </p:tgtEl>
                                        <p:attrNameLst>
                                          <p:attrName>ppt_w</p:attrName>
                                        </p:attrNameLst>
                                      </p:cBhvr>
                                      <p:tavLst>
                                        <p:tav tm="0">
                                          <p:val>
                                            <p:strVal val="#ppt_w*0.70"/>
                                          </p:val>
                                        </p:tav>
                                        <p:tav tm="100000">
                                          <p:val>
                                            <p:strVal val="#ppt_w"/>
                                          </p:val>
                                        </p:tav>
                                      </p:tavLst>
                                    </p:anim>
                                    <p:anim calcmode="lin" valueType="num">
                                      <p:cBhvr>
                                        <p:cTn id="38" dur="1000" fill="hold"/>
                                        <p:tgtEl>
                                          <p:spTgt spid="3"/>
                                        </p:tgtEl>
                                        <p:attrNameLst>
                                          <p:attrName>ppt_h</p:attrName>
                                        </p:attrNameLst>
                                      </p:cBhvr>
                                      <p:tavLst>
                                        <p:tav tm="0">
                                          <p:val>
                                            <p:strVal val="#ppt_h"/>
                                          </p:val>
                                        </p:tav>
                                        <p:tav tm="100000">
                                          <p:val>
                                            <p:strVal val="#ppt_h"/>
                                          </p:val>
                                        </p:tav>
                                      </p:tavLst>
                                    </p:anim>
                                    <p:animEffect transition="in" filter="fade">
                                      <p:cBhvr>
                                        <p:cTn id="39" dur="1000"/>
                                        <p:tgtEl>
                                          <p:spTgt spid="3"/>
                                        </p:tgtEl>
                                      </p:cBhvr>
                                    </p:animEffect>
                                  </p:childTnLst>
                                </p:cTn>
                              </p:par>
                            </p:childTnLst>
                          </p:cTn>
                        </p:par>
                        <p:par>
                          <p:cTn id="40" fill="hold">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3088"/>
                                        </p:tgtEl>
                                        <p:attrNameLst>
                                          <p:attrName>style.visibility</p:attrName>
                                        </p:attrNameLst>
                                      </p:cBhvr>
                                      <p:to>
                                        <p:strVal val="visible"/>
                                      </p:to>
                                    </p:set>
                                    <p:anim calcmode="lin" valueType="num">
                                      <p:cBhvr>
                                        <p:cTn id="43" dur="1000" fill="hold"/>
                                        <p:tgtEl>
                                          <p:spTgt spid="3088"/>
                                        </p:tgtEl>
                                        <p:attrNameLst>
                                          <p:attrName>ppt_w</p:attrName>
                                        </p:attrNameLst>
                                      </p:cBhvr>
                                      <p:tavLst>
                                        <p:tav tm="0">
                                          <p:val>
                                            <p:strVal val="#ppt_w*0.70"/>
                                          </p:val>
                                        </p:tav>
                                        <p:tav tm="100000">
                                          <p:val>
                                            <p:strVal val="#ppt_w"/>
                                          </p:val>
                                        </p:tav>
                                      </p:tavLst>
                                    </p:anim>
                                    <p:anim calcmode="lin" valueType="num">
                                      <p:cBhvr>
                                        <p:cTn id="44" dur="1000" fill="hold"/>
                                        <p:tgtEl>
                                          <p:spTgt spid="3088"/>
                                        </p:tgtEl>
                                        <p:attrNameLst>
                                          <p:attrName>ppt_h</p:attrName>
                                        </p:attrNameLst>
                                      </p:cBhvr>
                                      <p:tavLst>
                                        <p:tav tm="0">
                                          <p:val>
                                            <p:strVal val="#ppt_h"/>
                                          </p:val>
                                        </p:tav>
                                        <p:tav tm="100000">
                                          <p:val>
                                            <p:strVal val="#ppt_h"/>
                                          </p:val>
                                        </p:tav>
                                      </p:tavLst>
                                    </p:anim>
                                    <p:animEffect transition="in" filter="fade">
                                      <p:cBhvr>
                                        <p:cTn id="45" dur="1000"/>
                                        <p:tgtEl>
                                          <p:spTgt spid="3088"/>
                                        </p:tgtEl>
                                      </p:cBhvr>
                                    </p:animEffect>
                                  </p:childTnLst>
                                </p:cTn>
                              </p:par>
                            </p:childTnLst>
                          </p:cTn>
                        </p:par>
                        <p:par>
                          <p:cTn id="46" fill="hold">
                            <p:stCondLst>
                              <p:cond delay="7000"/>
                            </p:stCondLst>
                            <p:childTnLst>
                              <p:par>
                                <p:cTn id="47" presetID="55" presetClass="entr" presetSubtype="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1000" fill="hold"/>
                                        <p:tgtEl>
                                          <p:spTgt spid="31"/>
                                        </p:tgtEl>
                                        <p:attrNameLst>
                                          <p:attrName>ppt_w</p:attrName>
                                        </p:attrNameLst>
                                      </p:cBhvr>
                                      <p:tavLst>
                                        <p:tav tm="0">
                                          <p:val>
                                            <p:strVal val="#ppt_w*0.70"/>
                                          </p:val>
                                        </p:tav>
                                        <p:tav tm="100000">
                                          <p:val>
                                            <p:strVal val="#ppt_w"/>
                                          </p:val>
                                        </p:tav>
                                      </p:tavLst>
                                    </p:anim>
                                    <p:anim calcmode="lin" valueType="num">
                                      <p:cBhvr>
                                        <p:cTn id="50" dur="1000" fill="hold"/>
                                        <p:tgtEl>
                                          <p:spTgt spid="31"/>
                                        </p:tgtEl>
                                        <p:attrNameLst>
                                          <p:attrName>ppt_h</p:attrName>
                                        </p:attrNameLst>
                                      </p:cBhvr>
                                      <p:tavLst>
                                        <p:tav tm="0">
                                          <p:val>
                                            <p:strVal val="#ppt_h"/>
                                          </p:val>
                                        </p:tav>
                                        <p:tav tm="100000">
                                          <p:val>
                                            <p:strVal val="#ppt_h"/>
                                          </p:val>
                                        </p:tav>
                                      </p:tavLst>
                                    </p:anim>
                                    <p:animEffect transition="in" filter="fade">
                                      <p:cBhvr>
                                        <p:cTn id="51" dur="1000"/>
                                        <p:tgtEl>
                                          <p:spTgt spid="31"/>
                                        </p:tgtEl>
                                      </p:cBhvr>
                                    </p:animEffect>
                                  </p:childTnLst>
                                </p:cTn>
                              </p:par>
                            </p:childTnLst>
                          </p:cTn>
                        </p:par>
                        <p:par>
                          <p:cTn id="52" fill="hold">
                            <p:stCondLst>
                              <p:cond delay="8000"/>
                            </p:stCondLst>
                            <p:childTnLst>
                              <p:par>
                                <p:cTn id="53" presetID="55" presetClass="entr" presetSubtype="0" fill="hold" grpId="0" nodeType="afterEffect">
                                  <p:stCondLst>
                                    <p:cond delay="0"/>
                                  </p:stCondLst>
                                  <p:childTnLst>
                                    <p:set>
                                      <p:cBhvr>
                                        <p:cTn id="54" dur="1" fill="hold">
                                          <p:stCondLst>
                                            <p:cond delay="0"/>
                                          </p:stCondLst>
                                        </p:cTn>
                                        <p:tgtEl>
                                          <p:spTgt spid="3085"/>
                                        </p:tgtEl>
                                        <p:attrNameLst>
                                          <p:attrName>style.visibility</p:attrName>
                                        </p:attrNameLst>
                                      </p:cBhvr>
                                      <p:to>
                                        <p:strVal val="visible"/>
                                      </p:to>
                                    </p:set>
                                    <p:anim calcmode="lin" valueType="num">
                                      <p:cBhvr>
                                        <p:cTn id="55" dur="1000" fill="hold"/>
                                        <p:tgtEl>
                                          <p:spTgt spid="3085"/>
                                        </p:tgtEl>
                                        <p:attrNameLst>
                                          <p:attrName>ppt_w</p:attrName>
                                        </p:attrNameLst>
                                      </p:cBhvr>
                                      <p:tavLst>
                                        <p:tav tm="0">
                                          <p:val>
                                            <p:strVal val="#ppt_w*0.70"/>
                                          </p:val>
                                        </p:tav>
                                        <p:tav tm="100000">
                                          <p:val>
                                            <p:strVal val="#ppt_w"/>
                                          </p:val>
                                        </p:tav>
                                      </p:tavLst>
                                    </p:anim>
                                    <p:anim calcmode="lin" valueType="num">
                                      <p:cBhvr>
                                        <p:cTn id="56" dur="1000" fill="hold"/>
                                        <p:tgtEl>
                                          <p:spTgt spid="3085"/>
                                        </p:tgtEl>
                                        <p:attrNameLst>
                                          <p:attrName>ppt_h</p:attrName>
                                        </p:attrNameLst>
                                      </p:cBhvr>
                                      <p:tavLst>
                                        <p:tav tm="0">
                                          <p:val>
                                            <p:strVal val="#ppt_h"/>
                                          </p:val>
                                        </p:tav>
                                        <p:tav tm="100000">
                                          <p:val>
                                            <p:strVal val="#ppt_h"/>
                                          </p:val>
                                        </p:tav>
                                      </p:tavLst>
                                    </p:anim>
                                    <p:animEffect transition="in" filter="fade">
                                      <p:cBhvr>
                                        <p:cTn id="57" dur="1000"/>
                                        <p:tgtEl>
                                          <p:spTgt spid="3085"/>
                                        </p:tgtEl>
                                      </p:cBhvr>
                                    </p:animEffect>
                                  </p:childTnLst>
                                </p:cTn>
                              </p:par>
                            </p:childTnLst>
                          </p:cTn>
                        </p:par>
                        <p:par>
                          <p:cTn id="58" fill="hold">
                            <p:stCondLst>
                              <p:cond delay="9000"/>
                            </p:stCondLst>
                            <p:childTnLst>
                              <p:par>
                                <p:cTn id="59" presetID="55" presetClass="entr" presetSubtype="0" fill="hold" grpId="0" nodeType="afterEffect">
                                  <p:stCondLst>
                                    <p:cond delay="0"/>
                                  </p:stCondLst>
                                  <p:childTnLst>
                                    <p:set>
                                      <p:cBhvr>
                                        <p:cTn id="60" dur="1" fill="hold">
                                          <p:stCondLst>
                                            <p:cond delay="0"/>
                                          </p:stCondLst>
                                        </p:cTn>
                                        <p:tgtEl>
                                          <p:spTgt spid="3087"/>
                                        </p:tgtEl>
                                        <p:attrNameLst>
                                          <p:attrName>style.visibility</p:attrName>
                                        </p:attrNameLst>
                                      </p:cBhvr>
                                      <p:to>
                                        <p:strVal val="visible"/>
                                      </p:to>
                                    </p:set>
                                    <p:anim calcmode="lin" valueType="num">
                                      <p:cBhvr>
                                        <p:cTn id="61" dur="1000" fill="hold"/>
                                        <p:tgtEl>
                                          <p:spTgt spid="3087"/>
                                        </p:tgtEl>
                                        <p:attrNameLst>
                                          <p:attrName>ppt_w</p:attrName>
                                        </p:attrNameLst>
                                      </p:cBhvr>
                                      <p:tavLst>
                                        <p:tav tm="0">
                                          <p:val>
                                            <p:strVal val="#ppt_w*0.70"/>
                                          </p:val>
                                        </p:tav>
                                        <p:tav tm="100000">
                                          <p:val>
                                            <p:strVal val="#ppt_w"/>
                                          </p:val>
                                        </p:tav>
                                      </p:tavLst>
                                    </p:anim>
                                    <p:anim calcmode="lin" valueType="num">
                                      <p:cBhvr>
                                        <p:cTn id="62" dur="1000" fill="hold"/>
                                        <p:tgtEl>
                                          <p:spTgt spid="3087"/>
                                        </p:tgtEl>
                                        <p:attrNameLst>
                                          <p:attrName>ppt_h</p:attrName>
                                        </p:attrNameLst>
                                      </p:cBhvr>
                                      <p:tavLst>
                                        <p:tav tm="0">
                                          <p:val>
                                            <p:strVal val="#ppt_h"/>
                                          </p:val>
                                        </p:tav>
                                        <p:tav tm="100000">
                                          <p:val>
                                            <p:strVal val="#ppt_h"/>
                                          </p:val>
                                        </p:tav>
                                      </p:tavLst>
                                    </p:anim>
                                    <p:animEffect transition="in" filter="fade">
                                      <p:cBhvr>
                                        <p:cTn id="63" dur="1000"/>
                                        <p:tgtEl>
                                          <p:spTgt spid="3087"/>
                                        </p:tgtEl>
                                      </p:cBhvr>
                                    </p:animEffect>
                                  </p:childTnLst>
                                </p:cTn>
                              </p:par>
                            </p:childTnLst>
                          </p:cTn>
                        </p:par>
                        <p:par>
                          <p:cTn id="64" fill="hold">
                            <p:stCondLst>
                              <p:cond delay="10000"/>
                            </p:stCondLst>
                            <p:childTnLst>
                              <p:par>
                                <p:cTn id="65" presetID="55" presetClass="entr" presetSubtype="0" fill="hold" grpId="0" nodeType="afterEffect">
                                  <p:stCondLst>
                                    <p:cond delay="0"/>
                                  </p:stCondLst>
                                  <p:childTnLst>
                                    <p:set>
                                      <p:cBhvr>
                                        <p:cTn id="66" dur="1" fill="hold">
                                          <p:stCondLst>
                                            <p:cond delay="0"/>
                                          </p:stCondLst>
                                        </p:cTn>
                                        <p:tgtEl>
                                          <p:spTgt spid="3086"/>
                                        </p:tgtEl>
                                        <p:attrNameLst>
                                          <p:attrName>style.visibility</p:attrName>
                                        </p:attrNameLst>
                                      </p:cBhvr>
                                      <p:to>
                                        <p:strVal val="visible"/>
                                      </p:to>
                                    </p:set>
                                    <p:anim calcmode="lin" valueType="num">
                                      <p:cBhvr>
                                        <p:cTn id="67" dur="1000" fill="hold"/>
                                        <p:tgtEl>
                                          <p:spTgt spid="3086"/>
                                        </p:tgtEl>
                                        <p:attrNameLst>
                                          <p:attrName>ppt_w</p:attrName>
                                        </p:attrNameLst>
                                      </p:cBhvr>
                                      <p:tavLst>
                                        <p:tav tm="0">
                                          <p:val>
                                            <p:strVal val="#ppt_w*0.70"/>
                                          </p:val>
                                        </p:tav>
                                        <p:tav tm="100000">
                                          <p:val>
                                            <p:strVal val="#ppt_w"/>
                                          </p:val>
                                        </p:tav>
                                      </p:tavLst>
                                    </p:anim>
                                    <p:anim calcmode="lin" valueType="num">
                                      <p:cBhvr>
                                        <p:cTn id="68" dur="1000" fill="hold"/>
                                        <p:tgtEl>
                                          <p:spTgt spid="3086"/>
                                        </p:tgtEl>
                                        <p:attrNameLst>
                                          <p:attrName>ppt_h</p:attrName>
                                        </p:attrNameLst>
                                      </p:cBhvr>
                                      <p:tavLst>
                                        <p:tav tm="0">
                                          <p:val>
                                            <p:strVal val="#ppt_h"/>
                                          </p:val>
                                        </p:tav>
                                        <p:tav tm="100000">
                                          <p:val>
                                            <p:strVal val="#ppt_h"/>
                                          </p:val>
                                        </p:tav>
                                      </p:tavLst>
                                    </p:anim>
                                    <p:animEffect transition="in" filter="fade">
                                      <p:cBhvr>
                                        <p:cTn id="69" dur="1000"/>
                                        <p:tgtEl>
                                          <p:spTgt spid="3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85" grpId="0" animBg="1"/>
      <p:bldP spid="3086" grpId="0" animBg="1"/>
      <p:bldP spid="3087" grpId="0" animBg="1"/>
      <p:bldP spid="308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t="-1000" b="-1000"/>
          </a:stretch>
        </a:blipFill>
        <a:effectLst/>
      </p:bgPr>
    </p:bg>
    <p:spTree>
      <p:nvGrpSpPr>
        <p:cNvPr id="1" name=""/>
        <p:cNvGrpSpPr/>
        <p:nvPr/>
      </p:nvGrpSpPr>
      <p:grpSpPr>
        <a:xfrm>
          <a:off x="0" y="0"/>
          <a:ext cx="0" cy="0"/>
          <a:chOff x="0" y="0"/>
          <a:chExt cx="0" cy="0"/>
        </a:xfrm>
      </p:grpSpPr>
      <p:pic>
        <p:nvPicPr>
          <p:cNvPr id="350214" name="Picture 6" descr="white bar"/>
          <p:cNvPicPr>
            <a:picLocks noChangeAspect="1" noChangeArrowheads="1"/>
          </p:cNvPicPr>
          <p:nvPr/>
        </p:nvPicPr>
        <p:blipFill>
          <a:blip r:embed="rId4"/>
          <a:srcRect/>
          <a:stretch>
            <a:fillRect/>
          </a:stretch>
        </p:blipFill>
        <p:spPr bwMode="auto">
          <a:xfrm>
            <a:off x="274638" y="2073275"/>
            <a:ext cx="6353175" cy="1352550"/>
          </a:xfrm>
          <a:prstGeom prst="rect">
            <a:avLst/>
          </a:prstGeom>
          <a:noFill/>
          <a:ln w="9525">
            <a:noFill/>
            <a:miter lim="800000"/>
            <a:headEnd/>
            <a:tailEnd/>
          </a:ln>
        </p:spPr>
      </p:pic>
      <p:sp>
        <p:nvSpPr>
          <p:cNvPr id="350210" name="Rectangle 2"/>
          <p:cNvSpPr>
            <a:spLocks noGrp="1" noChangeArrowheads="1"/>
          </p:cNvSpPr>
          <p:nvPr>
            <p:ph type="title"/>
          </p:nvPr>
        </p:nvSpPr>
        <p:spPr>
          <a:xfrm>
            <a:off x="524828" y="3477578"/>
            <a:ext cx="7364412" cy="1200329"/>
          </a:xfrm>
          <a:ln algn="ctr"/>
        </p:spPr>
        <p:txBody>
          <a:bodyPr anchor="b"/>
          <a:lstStyle/>
          <a:p>
            <a:pPr>
              <a:defRPr/>
            </a:pPr>
            <a:r>
              <a:rPr lang="fr-FR" dirty="0" smtClean="0">
                <a:solidFill>
                  <a:schemeClr val="tx1"/>
                </a:solidFill>
                <a:effectLst>
                  <a:outerShdw blurRad="38100" dist="38100" dir="2700000" algn="tl">
                    <a:srgbClr val="000000"/>
                  </a:outerShdw>
                </a:effectLst>
              </a:rPr>
              <a:t>Produire et consommer des services avec WCF</a:t>
            </a:r>
            <a:endParaRPr lang="fr-FR" dirty="0">
              <a:solidFill>
                <a:schemeClr val="tx1"/>
              </a:solidFill>
              <a:effectLst>
                <a:outerShdw blurRad="38100" dist="38100" dir="2700000" algn="tl">
                  <a:srgbClr val="000000"/>
                </a:outerShdw>
              </a:effectLst>
            </a:endParaRPr>
          </a:p>
        </p:txBody>
      </p:sp>
      <p:sp>
        <p:nvSpPr>
          <p:cNvPr id="9" name="Title 1"/>
          <p:cNvSpPr txBox="1">
            <a:spLocks/>
          </p:cNvSpPr>
          <p:nvPr/>
        </p:nvSpPr>
        <p:spPr>
          <a:xfrm>
            <a:off x="360892" y="2165575"/>
            <a:ext cx="85344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54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Démo</a:t>
            </a:r>
          </a:p>
        </p:txBody>
      </p:sp>
      <p:sp>
        <p:nvSpPr>
          <p:cNvPr id="11" name="Title 1"/>
          <p:cNvSpPr txBox="1">
            <a:spLocks/>
          </p:cNvSpPr>
          <p:nvPr/>
        </p:nvSpPr>
        <p:spPr>
          <a:xfrm>
            <a:off x="4695938" y="253388"/>
            <a:ext cx="4183657" cy="1154704"/>
          </a:xfrm>
          <a:prstGeom prst="rect">
            <a:avLst/>
          </a:prstGeom>
          <a:ln w="34925">
            <a:solidFill>
              <a:srgbClr val="FFFFFF"/>
            </a:solidFill>
          </a:ln>
          <a:effectLst>
            <a:outerShdw blurRad="317500" dir="2700000" algn="ctr">
              <a:srgbClr val="000000">
                <a:alpha val="43000"/>
              </a:srgbClr>
            </a:outerShdw>
            <a:reflection blurRad="6350" stA="50000" endA="300" endPos="55500" dist="50800" dir="5400000" sy="-100000" algn="bl" rotWithShape="0"/>
          </a:effectLst>
          <a:scene3d>
            <a:camera prst="perspectiveFront" fov="3000000">
              <a:rot lat="2400000" lon="0" rev="0"/>
            </a:camera>
            <a:lightRig rig="threePt" dir="tl">
              <a:rot lat="0" lon="0" rev="0"/>
            </a:lightRig>
          </a:scene3d>
          <a:sp3d extrusionH="38100" prstMaterial="clear">
            <a:bevelT w="260350" h="50800" prst="softRound"/>
            <a:bevelB prst="softRound"/>
          </a:sp3d>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8800" i="0" u="none" strike="noStrike" kern="1200" spc="150" normalizeH="0" baseline="0" noProof="0" dirty="0" smtClean="0">
                <a:ln w="11430"/>
                <a:solidFill>
                  <a:srgbClr val="F8F8F8"/>
                </a:solidFill>
                <a:effectLst>
                  <a:outerShdw blurRad="25400" algn="tl" rotWithShape="0">
                    <a:srgbClr val="000000">
                      <a:alpha val="43000"/>
                    </a:srgbClr>
                  </a:outerShdw>
                </a:effectLst>
                <a:uLnTx/>
                <a:uFillTx/>
                <a:latin typeface="Calibri"/>
                <a:ea typeface="+mj-ea"/>
                <a:cs typeface="+mj-cs"/>
              </a:rPr>
              <a:t>5 + 6 = ?</a:t>
            </a:r>
            <a:endParaRPr kumimoji="0" lang="fr-FR" sz="8800" i="0" u="none" strike="noStrike" kern="1200" spc="150" normalizeH="0" baseline="0" noProof="0" dirty="0">
              <a:ln w="11430"/>
              <a:solidFill>
                <a:srgbClr val="F8F8F8"/>
              </a:solidFill>
              <a:effectLst>
                <a:outerShdw blurRad="25400" algn="tl" rotWithShape="0">
                  <a:srgbClr val="000000">
                    <a:alpha val="43000"/>
                  </a:srgbClr>
                </a:outerShdw>
              </a:effectLst>
              <a:uLnTx/>
              <a:uFillTx/>
              <a:latin typeface="Calibri"/>
              <a:ea typeface="+mj-ea"/>
              <a:cs typeface="+mj-cs"/>
            </a:endParaRPr>
          </a:p>
        </p:txBody>
      </p:sp>
      <p:grpSp>
        <p:nvGrpSpPr>
          <p:cNvPr id="12" name="Group 9"/>
          <p:cNvGrpSpPr/>
          <p:nvPr/>
        </p:nvGrpSpPr>
        <p:grpSpPr>
          <a:xfrm>
            <a:off x="6206741" y="3951445"/>
            <a:ext cx="2937259" cy="2635141"/>
            <a:chOff x="2792413" y="777875"/>
            <a:chExt cx="3629025" cy="3670300"/>
          </a:xfrm>
        </p:grpSpPr>
        <p:grpSp>
          <p:nvGrpSpPr>
            <p:cNvPr id="13" name="Group 4"/>
            <p:cNvGrpSpPr>
              <a:grpSpLocks/>
            </p:cNvGrpSpPr>
            <p:nvPr/>
          </p:nvGrpSpPr>
          <p:grpSpPr bwMode="auto">
            <a:xfrm>
              <a:off x="2792413" y="777875"/>
              <a:ext cx="3629025" cy="3670300"/>
              <a:chOff x="1743" y="288"/>
              <a:chExt cx="2286" cy="2284"/>
            </a:xfrm>
          </p:grpSpPr>
          <p:pic>
            <p:nvPicPr>
              <p:cNvPr id="16" name="Picture 5" descr="Microsoft_20a_IndigoCircle"/>
              <p:cNvPicPr>
                <a:picLocks noChangeAspect="1" noChangeArrowheads="1"/>
              </p:cNvPicPr>
              <p:nvPr/>
            </p:nvPicPr>
            <p:blipFill>
              <a:blip r:embed="rId5"/>
              <a:srcRect/>
              <a:stretch>
                <a:fillRect/>
              </a:stretch>
            </p:blipFill>
            <p:spPr bwMode="auto">
              <a:xfrm>
                <a:off x="1743" y="288"/>
                <a:ext cx="2286" cy="2284"/>
              </a:xfrm>
              <a:prstGeom prst="rect">
                <a:avLst/>
              </a:prstGeom>
              <a:noFill/>
              <a:ln w="9525">
                <a:noFill/>
                <a:miter lim="800000"/>
                <a:headEnd/>
                <a:tailEnd/>
              </a:ln>
            </p:spPr>
          </p:pic>
          <p:pic>
            <p:nvPicPr>
              <p:cNvPr id="17" name="Picture 6"/>
              <p:cNvPicPr>
                <a:picLocks noChangeAspect="1" noChangeArrowheads="1"/>
              </p:cNvPicPr>
              <p:nvPr/>
            </p:nvPicPr>
            <p:blipFill>
              <a:blip r:embed="rId6"/>
              <a:srcRect/>
              <a:stretch>
                <a:fillRect/>
              </a:stretch>
            </p:blipFill>
            <p:spPr bwMode="auto">
              <a:xfrm>
                <a:off x="2413" y="1226"/>
                <a:ext cx="951" cy="393"/>
              </a:xfrm>
              <a:prstGeom prst="rect">
                <a:avLst/>
              </a:prstGeom>
              <a:noFill/>
              <a:ln w="12700" algn="ctr">
                <a:noFill/>
                <a:miter lim="800000"/>
                <a:headEnd/>
                <a:tailEnd/>
              </a:ln>
            </p:spPr>
          </p:pic>
        </p:grpSp>
        <p:pic>
          <p:nvPicPr>
            <p:cNvPr id="14" name="Picture 22" descr="WinV-Button"/>
            <p:cNvPicPr>
              <a:picLocks noChangeAspect="1" noChangeArrowheads="1"/>
            </p:cNvPicPr>
            <p:nvPr/>
          </p:nvPicPr>
          <p:blipFill>
            <a:blip r:embed="rId7">
              <a:lum bright="-30000"/>
            </a:blip>
            <a:srcRect/>
            <a:stretch>
              <a:fillRect/>
            </a:stretch>
          </p:blipFill>
          <p:spPr bwMode="auto">
            <a:xfrm>
              <a:off x="3629025" y="1603375"/>
              <a:ext cx="2054225" cy="2079625"/>
            </a:xfrm>
            <a:prstGeom prst="rect">
              <a:avLst/>
            </a:prstGeom>
            <a:noFill/>
            <a:ln w="9525">
              <a:noFill/>
              <a:miter lim="800000"/>
              <a:headEnd/>
              <a:tailEnd/>
            </a:ln>
          </p:spPr>
        </p:pic>
        <p:pic>
          <p:nvPicPr>
            <p:cNvPr id="15" name="Picture 23" descr="TitleText copy"/>
            <p:cNvPicPr>
              <a:picLocks noChangeAspect="1" noChangeArrowheads="1"/>
            </p:cNvPicPr>
            <p:nvPr/>
          </p:nvPicPr>
          <p:blipFill>
            <a:blip r:embed="rId8"/>
            <a:srcRect t="-10001" r="77800"/>
            <a:stretch>
              <a:fillRect/>
            </a:stretch>
          </p:blipFill>
          <p:spPr bwMode="auto">
            <a:xfrm>
              <a:off x="3835400" y="2263775"/>
              <a:ext cx="1466850" cy="73660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83774" y="-15766"/>
            <a:ext cx="85344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WCF : pour aller plus loin…</a:t>
            </a:r>
          </a:p>
        </p:txBody>
      </p:sp>
      <p:sp>
        <p:nvSpPr>
          <p:cNvPr id="8" name="Content Placeholder 7"/>
          <p:cNvSpPr>
            <a:spLocks noGrp="1"/>
          </p:cNvSpPr>
          <p:nvPr>
            <p:ph idx="1"/>
          </p:nvPr>
        </p:nvSpPr>
        <p:spPr>
          <a:xfrm>
            <a:off x="353248" y="1263742"/>
            <a:ext cx="8278279" cy="6980372"/>
          </a:xfrm>
        </p:spPr>
        <p:txBody>
          <a:bodyPr/>
          <a:lstStyle/>
          <a:p>
            <a:pPr marL="376238" indent="-354013">
              <a:defRPr/>
            </a:pPr>
            <a:r>
              <a:rPr lang="fr-FR" dirty="0" smtClean="0"/>
              <a:t>2 approches pour consommer</a:t>
            </a:r>
          </a:p>
          <a:p>
            <a:pPr lvl="1" algn="just">
              <a:defRPr/>
            </a:pPr>
            <a:r>
              <a:rPr lang="fr-FR" dirty="0" err="1" smtClean="0"/>
              <a:t>ChannelFactory</a:t>
            </a:r>
            <a:endParaRPr lang="fr-FR" dirty="0" smtClean="0"/>
          </a:p>
          <a:p>
            <a:pPr marL="1290638" lvl="2" indent="-354013" algn="just">
              <a:defRPr/>
            </a:pPr>
            <a:r>
              <a:rPr lang="fr-FR" dirty="0" smtClean="0"/>
              <a:t>Réutilisation des types natifs utilisés sur la technologie serveur</a:t>
            </a:r>
          </a:p>
          <a:p>
            <a:pPr marL="1290638" lvl="2" indent="-354013" algn="just">
              <a:defRPr/>
            </a:pPr>
            <a:r>
              <a:rPr lang="fr-FR" dirty="0" smtClean="0"/>
              <a:t>Limité aux échanges .Net - .Net</a:t>
            </a:r>
            <a:endParaRPr lang="fr-FR" sz="2800" dirty="0" smtClean="0"/>
          </a:p>
          <a:p>
            <a:pPr lvl="1" algn="just">
              <a:defRPr/>
            </a:pPr>
            <a:r>
              <a:rPr lang="fr-FR" dirty="0" smtClean="0"/>
              <a:t>Proxy</a:t>
            </a:r>
          </a:p>
          <a:p>
            <a:pPr marL="1290638" lvl="2" indent="-354013" algn="just">
              <a:defRPr/>
            </a:pPr>
            <a:r>
              <a:rPr lang="fr-FR" dirty="0" smtClean="0"/>
              <a:t>Génération d’un proxy à partir d’un contrat WSDL</a:t>
            </a:r>
          </a:p>
          <a:p>
            <a:pPr marL="1290638" lvl="2" indent="-354013" algn="just">
              <a:defRPr/>
            </a:pPr>
            <a:r>
              <a:rPr lang="fr-FR" dirty="0" smtClean="0"/>
              <a:t>Création des classes d’implémentation des messages échangés (</a:t>
            </a:r>
            <a:r>
              <a:rPr lang="fr-FR" dirty="0" err="1" smtClean="0"/>
              <a:t>Request</a:t>
            </a:r>
            <a:r>
              <a:rPr lang="fr-FR" dirty="0" smtClean="0"/>
              <a:t> / </a:t>
            </a:r>
            <a:r>
              <a:rPr lang="fr-FR" dirty="0" err="1" smtClean="0"/>
              <a:t>Response</a:t>
            </a:r>
            <a:r>
              <a:rPr lang="fr-FR" dirty="0" smtClean="0"/>
              <a:t>) à partir des schémas XSD</a:t>
            </a:r>
          </a:p>
          <a:p>
            <a:pPr marL="1290638" lvl="2" indent="-354013" algn="just">
              <a:defRPr/>
            </a:pPr>
            <a:endParaRPr lang="fr-FR" sz="1200" dirty="0" smtClean="0"/>
          </a:p>
          <a:p>
            <a:pPr marL="530225" algn="just">
              <a:buFont typeface="Symbol"/>
              <a:buChar char="Þ"/>
              <a:defRPr/>
            </a:pPr>
            <a:r>
              <a:rPr lang="fr-FR" sz="2800" dirty="0" smtClean="0"/>
              <a:t>Dans le cadre de l’interopérabilité, c’est la stratégie Proxy qui est utilisée </a:t>
            </a:r>
          </a:p>
          <a:p>
            <a:pPr marL="1290638" lvl="2" indent="-354013" algn="just">
              <a:buFont typeface="Symbol"/>
              <a:buChar char="Þ"/>
              <a:defRPr/>
            </a:pPr>
            <a:endParaRPr lang="fr-FR" dirty="0" smtClean="0"/>
          </a:p>
          <a:p>
            <a:pPr marL="1290638" lvl="2" indent="-354013" algn="just">
              <a:defRPr/>
            </a:pPr>
            <a:endParaRPr lang="fr-FR" sz="2800" dirty="0" smtClean="0"/>
          </a:p>
          <a:p>
            <a:pPr lvl="1" algn="just">
              <a:defRPr/>
            </a:pPr>
            <a:endParaRPr lang="fr-FR" dirty="0"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7660" y="-15766"/>
            <a:ext cx="91440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36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rPr>
              <a:t>WCF : pour aller encore plus loin…</a:t>
            </a:r>
          </a:p>
        </p:txBody>
      </p:sp>
      <p:grpSp>
        <p:nvGrpSpPr>
          <p:cNvPr id="2" name="Groupe 30"/>
          <p:cNvGrpSpPr/>
          <p:nvPr/>
        </p:nvGrpSpPr>
        <p:grpSpPr>
          <a:xfrm>
            <a:off x="0" y="3811590"/>
            <a:ext cx="8987011" cy="2177228"/>
            <a:chOff x="0" y="3382962"/>
            <a:chExt cx="8987011" cy="1831987"/>
          </a:xfrm>
        </p:grpSpPr>
        <p:grpSp>
          <p:nvGrpSpPr>
            <p:cNvPr id="3" name="Groupe 23"/>
            <p:cNvGrpSpPr/>
            <p:nvPr/>
          </p:nvGrpSpPr>
          <p:grpSpPr>
            <a:xfrm>
              <a:off x="1142976" y="3391430"/>
              <a:ext cx="7844035" cy="1752082"/>
              <a:chOff x="3214710" y="71436"/>
              <a:chExt cx="7137365" cy="641183"/>
            </a:xfrm>
            <a:scene3d>
              <a:camera prst="orthographicFront"/>
              <a:lightRig rig="flat" dir="t"/>
            </a:scene3d>
          </p:grpSpPr>
          <p:sp>
            <p:nvSpPr>
              <p:cNvPr id="38" name="Arrondir un rectangle avec un coin du même côté 4"/>
              <p:cNvSpPr/>
              <p:nvPr/>
            </p:nvSpPr>
            <p:spPr>
              <a:xfrm>
                <a:off x="3214710" y="102736"/>
                <a:ext cx="5683740" cy="578583"/>
              </a:xfrm>
              <a:prstGeom prst="rect">
                <a:avLst/>
              </a:prstGeom>
              <a:noFill/>
              <a:ln>
                <a:noFill/>
              </a:ln>
              <a:effectLst/>
              <a:sp3d/>
            </p:spPr>
            <p:txBody>
              <a:bodyPr spcFirstLastPara="0" vert="horz" wrap="square" lIns="247650" tIns="123825" rIns="247650" bIns="123825" numCol="1" spcCol="1270" anchor="ctr" anchorCtr="0">
                <a:noAutofit/>
              </a:bodyPr>
              <a:lstStyle/>
              <a:p>
                <a:pPr marL="114300" marR="0" lvl="1" indent="-114300" algn="l" defTabSz="533400" eaLnBrk="1" fontAlgn="auto" latinLnBrk="0" hangingPunct="1">
                  <a:lnSpc>
                    <a:spcPct val="90000"/>
                  </a:lnSpc>
                  <a:spcBef>
                    <a:spcPct val="0"/>
                  </a:spcBef>
                  <a:spcAft>
                    <a:spcPct val="15000"/>
                  </a:spcAft>
                  <a:buClrTx/>
                  <a:buSzTx/>
                  <a:buFontTx/>
                  <a:buChar char="••"/>
                  <a:tabLst/>
                  <a:defRPr/>
                </a:pPr>
                <a:endParaRPr kumimoji="0" lang="fr-FR" sz="1600" b="0" i="0" u="none" strike="noStrike" kern="1200" cap="none" spc="0" normalizeH="0" baseline="0" noProof="0" dirty="0">
                  <a:ln>
                    <a:noFill/>
                  </a:ln>
                  <a:solidFill>
                    <a:sysClr val="windowText" lastClr="000000">
                      <a:hueOff val="0"/>
                      <a:satOff val="0"/>
                      <a:lumOff val="0"/>
                      <a:alphaOff val="0"/>
                    </a:sysClr>
                  </a:solidFill>
                  <a:effectLst/>
                  <a:uLnTx/>
                  <a:uFillTx/>
                  <a:latin typeface="Calibri"/>
                  <a:ea typeface="+mn-ea"/>
                  <a:cs typeface="+mn-cs"/>
                </a:endParaRPr>
              </a:p>
            </p:txBody>
          </p:sp>
          <p:sp>
            <p:nvSpPr>
              <p:cNvPr id="39" name="Arrondir un rectangle avec un coin du même côté 38"/>
              <p:cNvSpPr/>
              <p:nvPr/>
            </p:nvSpPr>
            <p:spPr>
              <a:xfrm rot="5400000">
                <a:off x="6495302" y="-3144153"/>
                <a:ext cx="641183" cy="7072362"/>
              </a:xfrm>
              <a:prstGeom prst="round2Same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hade val="95000"/>
                    <a:satMod val="105000"/>
                  </a:srgbClr>
                </a:solidFill>
                <a:prstDash val="solid"/>
              </a:ln>
              <a:effectLst>
                <a:outerShdw blurRad="40000" dist="23000" dir="5400000" rotWithShape="0">
                  <a:srgbClr val="000000">
                    <a:alpha val="35000"/>
                  </a:srgbClr>
                </a:outerShdw>
              </a:effectLst>
              <a:sp3d extrusionH="12700" prstMaterial="plastic">
                <a:bevelT w="50800" h="50800"/>
              </a:sp3d>
            </p:spPr>
          </p:sp>
        </p:grpSp>
        <p:grpSp>
          <p:nvGrpSpPr>
            <p:cNvPr id="4" name="Groupe 20"/>
            <p:cNvGrpSpPr/>
            <p:nvPr/>
          </p:nvGrpSpPr>
          <p:grpSpPr>
            <a:xfrm>
              <a:off x="0" y="3382962"/>
              <a:ext cx="2000232" cy="1831987"/>
              <a:chOff x="-247230" y="20"/>
              <a:chExt cx="3461940" cy="801479"/>
            </a:xfrm>
            <a:scene3d>
              <a:camera prst="orthographicFront"/>
              <a:lightRig rig="flat" dir="t"/>
            </a:scene3d>
          </p:grpSpPr>
          <p:sp>
            <p:nvSpPr>
              <p:cNvPr id="36" name="Rectangle à coins arrondis 35"/>
              <p:cNvSpPr/>
              <p:nvPr/>
            </p:nvSpPr>
            <p:spPr>
              <a:xfrm>
                <a:off x="0" y="20"/>
                <a:ext cx="3214710" cy="801479"/>
              </a:xfrm>
              <a:prstGeom prst="roundRect">
                <a:avLst/>
              </a:prstGeom>
              <a:gradFill rotWithShape="1">
                <a:gsLst>
                  <a:gs pos="0">
                    <a:srgbClr val="4F81BD">
                      <a:alpha val="90000"/>
                      <a:hueOff val="0"/>
                      <a:satOff val="0"/>
                      <a:lumOff val="0"/>
                      <a:alphaOff val="0"/>
                      <a:shade val="51000"/>
                      <a:satMod val="130000"/>
                    </a:srgbClr>
                  </a:gs>
                  <a:gs pos="80000">
                    <a:srgbClr val="4F81BD">
                      <a:alpha val="90000"/>
                      <a:hueOff val="0"/>
                      <a:satOff val="0"/>
                      <a:lumOff val="0"/>
                      <a:alphaOff val="0"/>
                      <a:shade val="93000"/>
                      <a:satMod val="130000"/>
                    </a:srgbClr>
                  </a:gs>
                  <a:gs pos="100000">
                    <a:srgbClr val="4F81BD">
                      <a:alpha val="9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0900" h="88900"/>
                <a:bevelB w="88900" h="31750" prst="angle"/>
              </a:sp3d>
            </p:spPr>
          </p:sp>
          <p:sp>
            <p:nvSpPr>
              <p:cNvPr id="37" name="Rectangle 36"/>
              <p:cNvSpPr/>
              <p:nvPr/>
            </p:nvSpPr>
            <p:spPr>
              <a:xfrm>
                <a:off x="-247230" y="39145"/>
                <a:ext cx="3422816" cy="723229"/>
              </a:xfrm>
              <a:prstGeom prst="rect">
                <a:avLst/>
              </a:prstGeom>
              <a:noFill/>
              <a:ln>
                <a:noFill/>
              </a:ln>
              <a:effectLst/>
              <a:sp3d/>
            </p:spPr>
            <p:txBody>
              <a:bodyPr spcFirstLastPara="0" vert="horz" wrap="square" lIns="152400" tIns="76200" rIns="152400" bIns="76200" numCol="1" spcCol="1270" anchor="ctr" anchorCtr="0">
                <a:noAutofit/>
              </a:bodyPr>
              <a:lstStyle/>
              <a:p>
                <a:pPr marL="0" marR="0" lvl="0" indent="0" algn="ctr" defTabSz="1778000" eaLnBrk="1" fontAlgn="auto" latinLnBrk="0" hangingPunct="1">
                  <a:lnSpc>
                    <a:spcPct val="90000"/>
                  </a:lnSpc>
                  <a:spcBef>
                    <a:spcPct val="0"/>
                  </a:spcBef>
                  <a:spcAft>
                    <a:spcPct val="35000"/>
                  </a:spcAft>
                  <a:buClrTx/>
                  <a:buSzTx/>
                  <a:buFontTx/>
                  <a:buNone/>
                  <a:tabLst/>
                  <a:defRPr/>
                </a:pPr>
                <a:r>
                  <a:rPr kumimoji="0" lang="fr-FR" sz="2800" b="0" i="0" u="none" strike="noStrike" kern="1200" cap="none" spc="0" normalizeH="0" baseline="0" noProof="0" dirty="0" smtClean="0">
                    <a:ln>
                      <a:noFill/>
                    </a:ln>
                    <a:solidFill>
                      <a:sysClr val="window" lastClr="FFFFFF"/>
                    </a:solidFill>
                    <a:effectLst/>
                    <a:uLnTx/>
                    <a:uFillTx/>
                    <a:latin typeface="Calibri"/>
                    <a:ea typeface="+mn-ea"/>
                    <a:cs typeface="+mn-cs"/>
                  </a:rPr>
                  <a:t>Document</a:t>
                </a:r>
                <a:endParaRPr kumimoji="0" lang="fr-FR" sz="280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34" name="Flèche droite 33"/>
            <p:cNvSpPr/>
            <p:nvPr/>
          </p:nvSpPr>
          <p:spPr>
            <a:xfrm>
              <a:off x="2097071" y="3500438"/>
              <a:ext cx="285752" cy="214314"/>
            </a:xfrm>
            <a:prstGeom prst="right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5" name="Flèche droite 34"/>
            <p:cNvSpPr/>
            <p:nvPr/>
          </p:nvSpPr>
          <p:spPr>
            <a:xfrm>
              <a:off x="2100773" y="4303190"/>
              <a:ext cx="285752" cy="214314"/>
            </a:xfrm>
            <a:prstGeom prst="right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5" name="Groupe 39"/>
          <p:cNvGrpSpPr/>
          <p:nvPr/>
        </p:nvGrpSpPr>
        <p:grpSpPr>
          <a:xfrm>
            <a:off x="1" y="1155560"/>
            <a:ext cx="8932985" cy="2311122"/>
            <a:chOff x="-149814" y="1239823"/>
            <a:chExt cx="9150971" cy="1795151"/>
          </a:xfrm>
        </p:grpSpPr>
        <p:grpSp>
          <p:nvGrpSpPr>
            <p:cNvPr id="7" name="Groupe 7"/>
            <p:cNvGrpSpPr/>
            <p:nvPr/>
          </p:nvGrpSpPr>
          <p:grpSpPr>
            <a:xfrm>
              <a:off x="1071538" y="1250285"/>
              <a:ext cx="7929619" cy="1769080"/>
              <a:chOff x="3214710" y="71437"/>
              <a:chExt cx="7215239" cy="690355"/>
            </a:xfrm>
            <a:scene3d>
              <a:camera prst="orthographicFront"/>
              <a:lightRig rig="flat" dir="t"/>
            </a:scene3d>
          </p:grpSpPr>
          <p:sp>
            <p:nvSpPr>
              <p:cNvPr id="47" name="Arrondir un rectangle avec un coin du même côté 46"/>
              <p:cNvSpPr/>
              <p:nvPr/>
            </p:nvSpPr>
            <p:spPr>
              <a:xfrm rot="5400000">
                <a:off x="6548590" y="-3119566"/>
                <a:ext cx="690355" cy="7072362"/>
              </a:xfrm>
              <a:prstGeom prst="round2SameRect">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hade val="95000"/>
                    <a:satMod val="105000"/>
                  </a:srgbClr>
                </a:solidFill>
                <a:prstDash val="solid"/>
              </a:ln>
              <a:effectLst>
                <a:outerShdw blurRad="40000" dist="23000" dir="5400000" rotWithShape="0">
                  <a:srgbClr val="000000">
                    <a:alpha val="35000"/>
                  </a:srgbClr>
                </a:outerShdw>
              </a:effectLst>
              <a:sp3d extrusionH="12700" prstMaterial="plastic">
                <a:bevelT w="50800" h="50800"/>
              </a:sp3d>
            </p:spPr>
          </p:sp>
          <p:sp>
            <p:nvSpPr>
              <p:cNvPr id="48" name="Arrondir un rectangle avec un coin du même côté 4"/>
              <p:cNvSpPr/>
              <p:nvPr/>
            </p:nvSpPr>
            <p:spPr>
              <a:xfrm>
                <a:off x="3214710" y="102736"/>
                <a:ext cx="5683740" cy="578583"/>
              </a:xfrm>
              <a:prstGeom prst="rect">
                <a:avLst/>
              </a:prstGeom>
              <a:noFill/>
              <a:ln>
                <a:noFill/>
              </a:ln>
              <a:effectLst/>
              <a:sp3d/>
            </p:spPr>
            <p:txBody>
              <a:bodyPr spcFirstLastPara="0" vert="horz" wrap="square" lIns="247650" tIns="123825" rIns="247650" bIns="123825" numCol="1" spcCol="1270" anchor="ctr" anchorCtr="0">
                <a:noAutofit/>
              </a:bodyPr>
              <a:lstStyle/>
              <a:p>
                <a:pPr marL="114300" marR="0" lvl="1" indent="-114300" algn="l" defTabSz="533400" eaLnBrk="1" fontAlgn="auto" latinLnBrk="0" hangingPunct="1">
                  <a:lnSpc>
                    <a:spcPct val="90000"/>
                  </a:lnSpc>
                  <a:spcBef>
                    <a:spcPct val="0"/>
                  </a:spcBef>
                  <a:spcAft>
                    <a:spcPct val="15000"/>
                  </a:spcAft>
                  <a:buClrTx/>
                  <a:buSzTx/>
                  <a:buFontTx/>
                  <a:buChar char="••"/>
                  <a:tabLst/>
                  <a:defRPr/>
                </a:pPr>
                <a:endParaRPr kumimoji="0" lang="fr-FR" sz="1600" b="0" i="0" u="none" strike="noStrike" kern="1200" cap="none" spc="0" normalizeH="0" baseline="0" noProof="0" dirty="0">
                  <a:ln>
                    <a:noFill/>
                  </a:ln>
                  <a:solidFill>
                    <a:sysClr val="windowText" lastClr="000000">
                      <a:hueOff val="0"/>
                      <a:satOff val="0"/>
                      <a:lumOff val="0"/>
                      <a:alphaOff val="0"/>
                    </a:sysClr>
                  </a:solidFill>
                  <a:effectLst/>
                  <a:uLnTx/>
                  <a:uFillTx/>
                  <a:latin typeface="Calibri"/>
                  <a:ea typeface="+mn-ea"/>
                  <a:cs typeface="+mn-cs"/>
                </a:endParaRPr>
              </a:p>
            </p:txBody>
          </p:sp>
        </p:grpSp>
        <p:grpSp>
          <p:nvGrpSpPr>
            <p:cNvPr id="8" name="Groupe 4"/>
            <p:cNvGrpSpPr/>
            <p:nvPr/>
          </p:nvGrpSpPr>
          <p:grpSpPr>
            <a:xfrm>
              <a:off x="-149814" y="1239823"/>
              <a:ext cx="2150046" cy="1795151"/>
              <a:chOff x="-506524" y="20"/>
              <a:chExt cx="3721234" cy="839175"/>
            </a:xfrm>
            <a:scene3d>
              <a:camera prst="orthographicFront"/>
              <a:lightRig rig="flat" dir="t"/>
            </a:scene3d>
          </p:grpSpPr>
          <p:sp>
            <p:nvSpPr>
              <p:cNvPr id="45" name="Rectangle à coins arrondis 44"/>
              <p:cNvSpPr/>
              <p:nvPr/>
            </p:nvSpPr>
            <p:spPr>
              <a:xfrm>
                <a:off x="0" y="20"/>
                <a:ext cx="3214710" cy="839175"/>
              </a:xfrm>
              <a:prstGeom prst="roundRect">
                <a:avLst/>
              </a:prstGeom>
              <a:gradFill rotWithShape="1">
                <a:gsLst>
                  <a:gs pos="0">
                    <a:srgbClr val="4F81BD">
                      <a:alpha val="90000"/>
                      <a:hueOff val="0"/>
                      <a:satOff val="0"/>
                      <a:lumOff val="0"/>
                      <a:alphaOff val="0"/>
                      <a:shade val="51000"/>
                      <a:satMod val="130000"/>
                    </a:srgbClr>
                  </a:gs>
                  <a:gs pos="80000">
                    <a:srgbClr val="4F81BD">
                      <a:alpha val="90000"/>
                      <a:hueOff val="0"/>
                      <a:satOff val="0"/>
                      <a:lumOff val="0"/>
                      <a:alphaOff val="0"/>
                      <a:shade val="93000"/>
                      <a:satMod val="130000"/>
                    </a:srgbClr>
                  </a:gs>
                  <a:gs pos="100000">
                    <a:srgbClr val="4F81BD">
                      <a:alpha val="9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0900" h="88900"/>
                <a:bevelB w="88900" h="31750" prst="angle"/>
              </a:sp3d>
            </p:spPr>
          </p:sp>
          <p:sp>
            <p:nvSpPr>
              <p:cNvPr id="46" name="Rectangle 45"/>
              <p:cNvSpPr/>
              <p:nvPr/>
            </p:nvSpPr>
            <p:spPr>
              <a:xfrm>
                <a:off x="-506524" y="39145"/>
                <a:ext cx="3682111" cy="723229"/>
              </a:xfrm>
              <a:prstGeom prst="rect">
                <a:avLst/>
              </a:prstGeom>
              <a:noFill/>
              <a:ln>
                <a:noFill/>
              </a:ln>
              <a:effectLst/>
              <a:sp3d/>
            </p:spPr>
            <p:txBody>
              <a:bodyPr spcFirstLastPara="0" vert="horz" wrap="square" lIns="152400" tIns="76200" rIns="152400" bIns="76200" numCol="1" spcCol="1270" anchor="ctr" anchorCtr="0">
                <a:noAutofit/>
              </a:bodyPr>
              <a:lstStyle/>
              <a:p>
                <a:pPr marL="0" marR="0" lvl="0" indent="0" algn="ctr" defTabSz="1778000" eaLnBrk="1" fontAlgn="auto" latinLnBrk="0" hangingPunct="1">
                  <a:lnSpc>
                    <a:spcPct val="90000"/>
                  </a:lnSpc>
                  <a:spcBef>
                    <a:spcPct val="0"/>
                  </a:spcBef>
                  <a:spcAft>
                    <a:spcPct val="35000"/>
                  </a:spcAft>
                  <a:buClrTx/>
                  <a:buSzTx/>
                  <a:buFontTx/>
                  <a:buNone/>
                  <a:tabLst/>
                  <a:defRPr/>
                </a:pPr>
                <a:r>
                  <a:rPr kumimoji="0" lang="fr-FR" sz="2800" b="0" i="0" u="none" strike="noStrike" kern="1200" cap="none" spc="0" normalizeH="0" baseline="0" noProof="0" dirty="0" smtClean="0">
                    <a:ln>
                      <a:noFill/>
                    </a:ln>
                    <a:solidFill>
                      <a:sysClr val="window" lastClr="FFFFFF"/>
                    </a:solidFill>
                    <a:effectLst/>
                    <a:uLnTx/>
                    <a:uFillTx/>
                    <a:latin typeface="Calibri"/>
                    <a:ea typeface="+mn-ea"/>
                    <a:cs typeface="+mn-cs"/>
                  </a:rPr>
                  <a:t>RPC</a:t>
                </a:r>
                <a:endParaRPr kumimoji="0" lang="fr-FR" sz="320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43" name="Flèche droite 42"/>
            <p:cNvSpPr/>
            <p:nvPr/>
          </p:nvSpPr>
          <p:spPr>
            <a:xfrm>
              <a:off x="2088604" y="1311261"/>
              <a:ext cx="285752" cy="214314"/>
            </a:xfrm>
            <a:prstGeom prst="right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Flèche droite 43"/>
            <p:cNvSpPr/>
            <p:nvPr/>
          </p:nvSpPr>
          <p:spPr>
            <a:xfrm>
              <a:off x="2052113" y="2320645"/>
              <a:ext cx="285752" cy="214314"/>
            </a:xfrm>
            <a:prstGeom prst="right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ysClr val="window" lastClr="FFFFFF"/>
                </a:solidFill>
                <a:effectLst/>
                <a:uLnTx/>
                <a:uFillTx/>
                <a:latin typeface="Calibri"/>
                <a:ea typeface="+mn-ea"/>
                <a:cs typeface="+mn-cs"/>
              </a:endParaRPr>
            </a:p>
          </p:txBody>
        </p:sp>
      </p:grpSp>
      <p:pic>
        <p:nvPicPr>
          <p:cNvPr id="49" name="Picture 2" descr="C:\Users\t-bebell\AppData\Local\Microsoft\Windows\Temporary Internet Files\Content.IE5\J7DG22X2\MCj04113200000[1].wmf"/>
          <p:cNvPicPr>
            <a:picLocks noChangeAspect="1" noChangeArrowheads="1"/>
          </p:cNvPicPr>
          <p:nvPr/>
        </p:nvPicPr>
        <p:blipFill>
          <a:blip r:embed="rId3"/>
          <a:srcRect/>
          <a:stretch>
            <a:fillRect/>
          </a:stretch>
        </p:blipFill>
        <p:spPr bwMode="auto">
          <a:xfrm>
            <a:off x="5585617" y="4855896"/>
            <a:ext cx="921707" cy="735734"/>
          </a:xfrm>
          <a:prstGeom prst="rect">
            <a:avLst/>
          </a:prstGeom>
          <a:noFill/>
        </p:spPr>
      </p:pic>
      <p:sp>
        <p:nvSpPr>
          <p:cNvPr id="52" name="Espace réservé du contenu 2"/>
          <p:cNvSpPr txBox="1">
            <a:spLocks/>
          </p:cNvSpPr>
          <p:nvPr/>
        </p:nvSpPr>
        <p:spPr>
          <a:xfrm>
            <a:off x="2297490" y="3923793"/>
            <a:ext cx="8229600" cy="216850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fr-FR" sz="1400" b="1" i="0" u="none" strike="noStrike" kern="1200" cap="none" spc="0" normalizeH="0" baseline="0" noProof="0" dirty="0" smtClean="0">
                <a:ln>
                  <a:noFill/>
                </a:ln>
                <a:solidFill>
                  <a:sysClr val="windowText" lastClr="000000"/>
                </a:solidFill>
                <a:effectLst/>
                <a:uLnTx/>
                <a:uFillTx/>
                <a:latin typeface="Calibri"/>
                <a:ea typeface="+mn-ea"/>
                <a:cs typeface="+mn-cs"/>
              </a:rPr>
              <a:t>	Document/ </a:t>
            </a:r>
            <a:r>
              <a:rPr kumimoji="0" lang="fr-FR" sz="1400" b="1" i="0" u="none" strike="noStrike" kern="1200" cap="none" spc="0" normalizeH="0" baseline="0" noProof="0" dirty="0" err="1" smtClean="0">
                <a:ln>
                  <a:noFill/>
                </a:ln>
                <a:solidFill>
                  <a:sysClr val="windowText" lastClr="000000"/>
                </a:solidFill>
                <a:effectLst/>
                <a:uLnTx/>
                <a:uFillTx/>
                <a:latin typeface="Calibri"/>
                <a:ea typeface="+mn-ea"/>
                <a:cs typeface="+mn-cs"/>
              </a:rPr>
              <a:t>Literal</a:t>
            </a:r>
            <a:r>
              <a:rPr kumimoji="0" lang="fr-FR" sz="1400" b="1"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fr-FR" sz="1400" b="1" i="0" u="none" strike="noStrike" kern="1200" cap="none" spc="0" normalizeH="0" baseline="0" noProof="0" dirty="0" err="1" smtClean="0">
                <a:ln>
                  <a:noFill/>
                </a:ln>
                <a:solidFill>
                  <a:sysClr val="windowText" lastClr="000000"/>
                </a:solidFill>
                <a:effectLst/>
                <a:uLnTx/>
                <a:uFillTx/>
                <a:latin typeface="Calibri"/>
                <a:ea typeface="+mn-ea"/>
                <a:cs typeface="+mn-cs"/>
              </a:rPr>
              <a:t>Wrapped</a:t>
            </a:r>
            <a:endParaRPr kumimoji="0" lang="fr-FR" sz="1400" b="1"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400" b="0" i="0" u="none" strike="noStrike" kern="1200" cap="none" spc="0" normalizeH="0" baseline="0" noProof="0" dirty="0" smtClean="0">
                <a:ln>
                  <a:noFill/>
                </a:ln>
                <a:solidFill>
                  <a:sysClr val="windowText" lastClr="000000"/>
                </a:solidFill>
                <a:effectLst/>
                <a:uLnTx/>
                <a:uFillTx/>
                <a:latin typeface="Calibri"/>
                <a:ea typeface="+mn-ea"/>
                <a:cs typeface="+mn-cs"/>
              </a:rPr>
              <a:t>[</a:t>
            </a:r>
            <a:r>
              <a:rPr kumimoji="0" lang="fr-FR" sz="1400" b="0" i="0" u="none" strike="noStrike" kern="1200" cap="none" spc="0" normalizeH="0" baseline="0" noProof="0" dirty="0" err="1" smtClean="0">
                <a:ln>
                  <a:noFill/>
                </a:ln>
                <a:solidFill>
                  <a:srgbClr val="2B91AF"/>
                </a:solidFill>
                <a:effectLst/>
                <a:uLnTx/>
                <a:uFillTx/>
                <a:latin typeface="Calibri"/>
                <a:ea typeface="+mn-ea"/>
                <a:cs typeface="+mn-cs"/>
              </a:rPr>
              <a:t>OperationContract</a:t>
            </a:r>
            <a:r>
              <a:rPr kumimoji="0" lang="fr-FR" sz="1400" b="0" i="0" u="none" strike="noStrike" kern="1200" cap="none" spc="0" normalizeH="0" baseline="0" noProof="0" dirty="0" smtClean="0">
                <a:ln>
                  <a:noFill/>
                </a:ln>
                <a:solidFill>
                  <a:sysClr val="windowText" lastClr="000000"/>
                </a:solidFill>
                <a:effectLst/>
                <a:uLnTx/>
                <a:uFillTx/>
                <a:latin typeface="Calibri"/>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400" b="0" i="0" u="none" strike="noStrike" kern="1200" cap="none" spc="0" normalizeH="0" baseline="0" noProof="0" dirty="0" err="1" smtClean="0">
                <a:ln>
                  <a:noFill/>
                </a:ln>
                <a:solidFill>
                  <a:srgbClr val="0000FF"/>
                </a:solidFill>
                <a:effectLst/>
                <a:uLnTx/>
                <a:uFillTx/>
                <a:latin typeface="Calibri"/>
                <a:ea typeface="+mn-ea"/>
                <a:cs typeface="+mn-cs"/>
              </a:rPr>
              <a:t>int</a:t>
            </a:r>
            <a:r>
              <a:rPr kumimoji="0" lang="fr-FR" sz="1400" b="0" i="0" u="none" strike="noStrike" kern="1200" cap="none" spc="0" normalizeH="0" baseline="0" noProof="0" dirty="0" smtClean="0">
                <a:ln>
                  <a:noFill/>
                </a:ln>
                <a:solidFill>
                  <a:srgbClr val="0000FF"/>
                </a:solidFill>
                <a:effectLst/>
                <a:uLnTx/>
                <a:uFillTx/>
                <a:latin typeface="Calibri"/>
                <a:ea typeface="+mn-ea"/>
                <a:cs typeface="+mn-cs"/>
              </a:rPr>
              <a:t> </a:t>
            </a:r>
            <a:r>
              <a:rPr kumimoji="0" lang="fr-FR" sz="1400" b="0" i="0" u="none" strike="noStrike" kern="1200" cap="none" spc="0" normalizeH="0" baseline="0" noProof="0" dirty="0" smtClean="0">
                <a:ln>
                  <a:noFill/>
                </a:ln>
                <a:solidFill>
                  <a:sysClr val="windowText" lastClr="000000"/>
                </a:solidFill>
                <a:effectLst/>
                <a:uLnTx/>
                <a:uFillTx/>
                <a:latin typeface="Calibri"/>
                <a:ea typeface="+mn-ea"/>
                <a:cs typeface="+mn-cs"/>
              </a:rPr>
              <a:t>somme(</a:t>
            </a:r>
            <a:r>
              <a:rPr kumimoji="0" lang="fr-FR" sz="1400" b="0" i="0" u="none" strike="noStrike" kern="1200" cap="none" spc="0" normalizeH="0" baseline="0" noProof="0" dirty="0" err="1" smtClean="0">
                <a:ln>
                  <a:noFill/>
                </a:ln>
                <a:solidFill>
                  <a:srgbClr val="0000FF"/>
                </a:solidFill>
                <a:effectLst/>
                <a:uLnTx/>
                <a:uFillTx/>
                <a:latin typeface="Calibri"/>
                <a:ea typeface="+mn-ea"/>
                <a:cs typeface="+mn-cs"/>
              </a:rPr>
              <a:t>int</a:t>
            </a:r>
            <a:r>
              <a:rPr kumimoji="0" lang="fr-FR" sz="1400" b="0" i="0" u="none" strike="noStrike" kern="1200" cap="none" spc="0" normalizeH="0" baseline="0" noProof="0" dirty="0" smtClean="0">
                <a:ln>
                  <a:noFill/>
                </a:ln>
                <a:solidFill>
                  <a:srgbClr val="0000FF"/>
                </a:solidFill>
                <a:effectLst/>
                <a:uLnTx/>
                <a:uFillTx/>
                <a:latin typeface="Calibri"/>
                <a:ea typeface="+mn-ea"/>
                <a:cs typeface="+mn-cs"/>
              </a:rPr>
              <a:t> </a:t>
            </a:r>
            <a:r>
              <a:rPr kumimoji="0" lang="fr-FR" sz="1400" b="0" i="0" u="none" strike="noStrike" kern="1200" cap="none" spc="0" normalizeH="0" baseline="0" noProof="0" dirty="0" err="1" smtClean="0">
                <a:ln>
                  <a:noFill/>
                </a:ln>
                <a:solidFill>
                  <a:sysClr val="windowText" lastClr="000000"/>
                </a:solidFill>
                <a:effectLst/>
                <a:uLnTx/>
                <a:uFillTx/>
                <a:latin typeface="Calibri"/>
                <a:ea typeface="+mn-ea"/>
                <a:cs typeface="+mn-cs"/>
              </a:rPr>
              <a:t>in_a</a:t>
            </a:r>
            <a:r>
              <a:rPr kumimoji="0" lang="fr-FR" sz="1400" b="0"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fr-FR" sz="1400" b="0" i="0" u="none" strike="noStrike" kern="1200" cap="none" spc="0" normalizeH="0" baseline="0" noProof="0" dirty="0" err="1" smtClean="0">
                <a:ln>
                  <a:noFill/>
                </a:ln>
                <a:solidFill>
                  <a:srgbClr val="0000FF"/>
                </a:solidFill>
                <a:effectLst/>
                <a:uLnTx/>
                <a:uFillTx/>
                <a:latin typeface="Calibri"/>
                <a:ea typeface="+mn-ea"/>
                <a:cs typeface="+mn-cs"/>
              </a:rPr>
              <a:t>int</a:t>
            </a:r>
            <a:r>
              <a:rPr kumimoji="0" lang="fr-FR" sz="1400" b="0" i="0" u="none" strike="noStrike" kern="1200" cap="none" spc="0" normalizeH="0" baseline="0" noProof="0" dirty="0" smtClean="0">
                <a:ln>
                  <a:noFill/>
                </a:ln>
                <a:solidFill>
                  <a:srgbClr val="0000FF"/>
                </a:solidFill>
                <a:effectLst/>
                <a:uLnTx/>
                <a:uFillTx/>
                <a:latin typeface="Calibri"/>
                <a:ea typeface="+mn-ea"/>
                <a:cs typeface="+mn-cs"/>
              </a:rPr>
              <a:t> </a:t>
            </a:r>
            <a:r>
              <a:rPr kumimoji="0" lang="fr-FR" sz="1400" b="0" i="0" u="none" strike="noStrike" kern="1200" cap="none" spc="0" normalizeH="0" baseline="0" noProof="0" dirty="0" err="1" smtClean="0">
                <a:ln>
                  <a:noFill/>
                </a:ln>
                <a:solidFill>
                  <a:sysClr val="windowText" lastClr="000000"/>
                </a:solidFill>
                <a:effectLst/>
                <a:uLnTx/>
                <a:uFillTx/>
                <a:latin typeface="Calibri"/>
                <a:ea typeface="+mn-ea"/>
                <a:cs typeface="+mn-cs"/>
              </a:rPr>
              <a:t>in_b</a:t>
            </a:r>
            <a:r>
              <a:rPr kumimoji="0" lang="fr-FR" sz="1400" b="0" i="0" u="none" strike="noStrike" kern="1200" cap="none" spc="0" normalizeH="0" baseline="0" noProof="0" dirty="0" smtClean="0">
                <a:ln>
                  <a:noFill/>
                </a:ln>
                <a:solidFill>
                  <a:sysClr val="windowText" lastClr="000000"/>
                </a:solidFill>
                <a:effectLst/>
                <a:uLnTx/>
                <a:uFillTx/>
                <a:latin typeface="Calibri"/>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fr-FR" sz="1400" b="1" i="0" u="none" strike="noStrike" kern="1200" cap="none" spc="0" normalizeH="0" baseline="0" noProof="0" dirty="0" smtClean="0">
                <a:ln>
                  <a:noFill/>
                </a:ln>
                <a:solidFill>
                  <a:sysClr val="windowText" lastClr="000000"/>
                </a:solidFill>
                <a:effectLst/>
                <a:uLnTx/>
                <a:uFillTx/>
                <a:latin typeface="Calibri"/>
                <a:ea typeface="+mn-ea"/>
                <a:cs typeface="+mn-cs"/>
              </a:rPr>
              <a:t>	Document/ </a:t>
            </a:r>
            <a:r>
              <a:rPr kumimoji="0" lang="fr-FR" sz="1400" b="1" i="0" u="none" strike="noStrike" kern="1200" cap="none" spc="0" normalizeH="0" baseline="0" noProof="0" dirty="0" err="1" smtClean="0">
                <a:ln>
                  <a:noFill/>
                </a:ln>
                <a:solidFill>
                  <a:sysClr val="windowText" lastClr="000000"/>
                </a:solidFill>
                <a:effectLst/>
                <a:uLnTx/>
                <a:uFillTx/>
                <a:latin typeface="Calibri"/>
                <a:ea typeface="+mn-ea"/>
                <a:cs typeface="+mn-cs"/>
              </a:rPr>
              <a:t>Literal</a:t>
            </a:r>
            <a:endParaRPr kumimoji="0" lang="fr-FR" sz="1400" b="1"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defTabSz="914400" eaLnBrk="1" fontAlgn="auto" latinLnBrk="0" hangingPunct="1">
              <a:lnSpc>
                <a:spcPct val="100000"/>
              </a:lnSpc>
              <a:spcBef>
                <a:spcPct val="20000"/>
              </a:spcBef>
              <a:spcAft>
                <a:spcPts val="0"/>
              </a:spcAft>
              <a:buClrTx/>
              <a:buSzTx/>
              <a:buFontTx/>
              <a:buNone/>
              <a:tabLst/>
              <a:defRPr/>
            </a:pPr>
            <a:r>
              <a:rPr kumimoji="0" lang="fr-FR" sz="1400" b="0" i="0" u="none" strike="noStrike" kern="0" cap="none" spc="0" normalizeH="0" baseline="0" noProof="0" dirty="0" smtClean="0">
                <a:ln>
                  <a:noFill/>
                </a:ln>
                <a:solidFill>
                  <a:sysClr val="windowText" lastClr="000000"/>
                </a:solidFill>
                <a:effectLst/>
                <a:uLnTx/>
                <a:uFillTx/>
                <a:latin typeface="Calibri" pitchFamily="34" charset="0"/>
              </a:rPr>
              <a:t>[</a:t>
            </a:r>
            <a:r>
              <a:rPr kumimoji="0" lang="fr-FR" sz="1400" b="0" i="0" u="none" strike="noStrike" kern="0" cap="none" spc="0" normalizeH="0" baseline="0" noProof="0" dirty="0" err="1" smtClean="0">
                <a:ln>
                  <a:noFill/>
                </a:ln>
                <a:solidFill>
                  <a:srgbClr val="2B91AF"/>
                </a:solidFill>
                <a:effectLst/>
                <a:uLnTx/>
                <a:uFillTx/>
                <a:latin typeface="Calibri" pitchFamily="34" charset="0"/>
              </a:rPr>
              <a:t>MessageContract</a:t>
            </a:r>
            <a:r>
              <a:rPr kumimoji="0" lang="fr-FR" sz="1400" b="0" i="0" u="none" strike="noStrike" kern="0" cap="none" spc="0" normalizeH="0" baseline="0" noProof="0" dirty="0" smtClean="0">
                <a:ln>
                  <a:noFill/>
                </a:ln>
                <a:solidFill>
                  <a:sysClr val="windowText" lastClr="000000"/>
                </a:solidFill>
                <a:effectLst/>
                <a:uLnTx/>
                <a:uFillTx/>
                <a:latin typeface="Calibri" pitchFamily="34" charset="0"/>
              </a:rPr>
              <a:t>(</a:t>
            </a:r>
            <a:r>
              <a:rPr kumimoji="0" lang="fr-FR" sz="1400" b="0" i="0" u="none" strike="noStrike" kern="0" cap="none" spc="0" normalizeH="0" baseline="0" noProof="0" dirty="0" err="1" smtClean="0">
                <a:ln>
                  <a:noFill/>
                </a:ln>
                <a:solidFill>
                  <a:srgbClr val="2B91AF"/>
                </a:solidFill>
                <a:effectLst/>
                <a:uLnTx/>
                <a:uFillTx/>
                <a:latin typeface="Calibri" pitchFamily="34" charset="0"/>
              </a:rPr>
              <a:t>IsWrapped</a:t>
            </a:r>
            <a:r>
              <a:rPr kumimoji="0" lang="fr-FR" sz="1400" b="0" i="0" u="none" strike="noStrike" kern="0" cap="none" spc="0" normalizeH="0" baseline="0" noProof="0" dirty="0" smtClean="0">
                <a:ln>
                  <a:noFill/>
                </a:ln>
                <a:solidFill>
                  <a:srgbClr val="2B91AF"/>
                </a:solidFill>
                <a:effectLst/>
                <a:uLnTx/>
                <a:uFillTx/>
                <a:latin typeface="Calibri" pitchFamily="34" charset="0"/>
              </a:rPr>
              <a:t> </a:t>
            </a:r>
            <a:r>
              <a:rPr kumimoji="0" lang="fr-FR" sz="1400" b="0" i="0" u="none" strike="noStrike" kern="0" cap="none" spc="0" normalizeH="0" baseline="0" noProof="0" dirty="0" smtClean="0">
                <a:ln>
                  <a:noFill/>
                </a:ln>
                <a:solidFill>
                  <a:sysClr val="windowText" lastClr="000000"/>
                </a:solidFill>
                <a:effectLst/>
                <a:uLnTx/>
                <a:uFillTx/>
                <a:latin typeface="Calibri" pitchFamily="34" charset="0"/>
              </a:rPr>
              <a:t>= false)]</a:t>
            </a:r>
          </a:p>
          <a:p>
            <a:pPr marL="342900" marR="0" lvl="0" indent="-342900" defTabSz="914400" eaLnBrk="1" fontAlgn="auto" latinLnBrk="0" hangingPunct="1">
              <a:lnSpc>
                <a:spcPct val="100000"/>
              </a:lnSpc>
              <a:spcBef>
                <a:spcPct val="20000"/>
              </a:spcBef>
              <a:spcAft>
                <a:spcPts val="0"/>
              </a:spcAft>
              <a:buClrTx/>
              <a:buSzTx/>
              <a:buFontTx/>
              <a:buNone/>
              <a:tabLst/>
              <a:defRPr/>
            </a:pPr>
            <a:r>
              <a:rPr kumimoji="0" lang="fr-FR" sz="1400" b="0" i="0" u="none" strike="noStrike" kern="0" cap="none" spc="0" normalizeH="0" baseline="0" noProof="0" dirty="0" smtClean="0">
                <a:ln>
                  <a:noFill/>
                </a:ln>
                <a:solidFill>
                  <a:sysClr val="windowText" lastClr="000000"/>
                </a:solidFill>
                <a:effectLst/>
                <a:uLnTx/>
                <a:uFillTx/>
                <a:latin typeface="Calibri" pitchFamily="34" charset="0"/>
              </a:rPr>
              <a:t>Public</a:t>
            </a:r>
            <a:r>
              <a:rPr kumimoji="0" lang="fr-FR" sz="1400" b="0" i="0" u="none" strike="noStrike" kern="0" cap="none" spc="0" normalizeH="0" noProof="0" dirty="0" smtClean="0">
                <a:ln>
                  <a:noFill/>
                </a:ln>
                <a:solidFill>
                  <a:sysClr val="windowText" lastClr="000000"/>
                </a:solidFill>
                <a:effectLst/>
                <a:uLnTx/>
                <a:uFillTx/>
                <a:latin typeface="Calibri" pitchFamily="34" charset="0"/>
              </a:rPr>
              <a:t> class </a:t>
            </a:r>
            <a:r>
              <a:rPr kumimoji="0" lang="fr-FR" sz="1400" b="0" i="0" u="none" strike="noStrike" kern="0" cap="none" spc="0" normalizeH="0" noProof="0" dirty="0" err="1" smtClean="0">
                <a:ln>
                  <a:noFill/>
                </a:ln>
                <a:solidFill>
                  <a:sysClr val="windowText" lastClr="000000"/>
                </a:solidFill>
                <a:effectLst/>
                <a:uLnTx/>
                <a:uFillTx/>
                <a:latin typeface="Calibri" pitchFamily="34" charset="0"/>
              </a:rPr>
              <a:t>SommeRequest</a:t>
            </a:r>
            <a:r>
              <a:rPr lang="fr-FR" sz="1400" b="0" kern="0" dirty="0" smtClean="0">
                <a:solidFill>
                  <a:sysClr val="windowText" lastClr="000000"/>
                </a:solidFill>
                <a:latin typeface="Calibri" pitchFamily="34" charset="0"/>
              </a:rPr>
              <a:t> {</a:t>
            </a:r>
            <a:endParaRPr kumimoji="0" lang="fr-FR" sz="1400" b="0" i="0" u="none" strike="noStrike" kern="0" cap="none" spc="0" normalizeH="0" baseline="0" noProof="0" dirty="0" smtClean="0">
              <a:ln>
                <a:noFill/>
              </a:ln>
              <a:solidFill>
                <a:sysClr val="windowText" lastClr="000000"/>
              </a:solidFill>
              <a:effectLst/>
              <a:uLnTx/>
              <a:uFillTx/>
              <a:latin typeface="Calibr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6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sp>
        <p:nvSpPr>
          <p:cNvPr id="63" name="Espace réservé du contenu 2"/>
          <p:cNvSpPr>
            <a:spLocks noGrp="1"/>
          </p:cNvSpPr>
          <p:nvPr>
            <p:ph idx="1"/>
          </p:nvPr>
        </p:nvSpPr>
        <p:spPr bwMode="auto">
          <a:xfrm>
            <a:off x="2271722" y="1251296"/>
            <a:ext cx="6872278" cy="1785950"/>
          </a:xfrm>
          <a:prstGeom prst="rect">
            <a:avLst/>
          </a:prstGeom>
          <a:noFill/>
          <a:ln w="9525">
            <a:noFill/>
            <a:miter lim="800000"/>
            <a:headEnd/>
            <a:tailEnd/>
          </a:ln>
          <a:effectLst/>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noProof="0" dirty="0" smtClean="0">
                <a:ln>
                  <a:noFill/>
                </a:ln>
                <a:solidFill>
                  <a:sysClr val="windowText" lastClr="000000"/>
                </a:solidFill>
                <a:effectLst/>
                <a:uLnTx/>
                <a:uFillTx/>
                <a:latin typeface="Calibri" pitchFamily="34" charset="0"/>
              </a:rPr>
              <a:t>           </a:t>
            </a:r>
            <a:r>
              <a:rPr kumimoji="0" lang="fr-FR" sz="1400" b="1" i="0" u="none" strike="noStrike" kern="0" cap="none" spc="0" normalizeH="0" baseline="0" noProof="0" dirty="0" smtClean="0">
                <a:ln>
                  <a:noFill/>
                </a:ln>
                <a:solidFill>
                  <a:sysClr val="windowText" lastClr="000000"/>
                </a:solidFill>
                <a:effectLst/>
                <a:uLnTx/>
                <a:uFillTx/>
                <a:latin typeface="Calibri" pitchFamily="34" charset="0"/>
              </a:rPr>
              <a:t>RPC / </a:t>
            </a:r>
            <a:r>
              <a:rPr kumimoji="0" lang="fr-FR" sz="1400" b="1" i="0" u="none" strike="noStrike" kern="0" cap="none" spc="0" normalizeH="0" baseline="0" noProof="0" dirty="0" err="1" smtClean="0">
                <a:ln>
                  <a:noFill/>
                </a:ln>
                <a:solidFill>
                  <a:sysClr val="windowText" lastClr="000000"/>
                </a:solidFill>
                <a:effectLst/>
                <a:uLnTx/>
                <a:uFillTx/>
                <a:latin typeface="Calibri" pitchFamily="34" charset="0"/>
              </a:rPr>
              <a:t>Encoded</a:t>
            </a:r>
            <a:endParaRPr kumimoji="0" lang="fr-FR" sz="1400" b="1" i="0" u="none" strike="noStrike" kern="0" cap="none" spc="0" normalizeH="0" baseline="0" noProof="0" dirty="0" smtClean="0">
              <a:ln>
                <a:noFill/>
              </a:ln>
              <a:solidFill>
                <a:sysClr val="windowText" lastClr="000000"/>
              </a:solidFill>
              <a:effectLst/>
              <a:uLnTx/>
              <a:uFillTx/>
              <a:latin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ysClr val="windowText" lastClr="000000"/>
                </a:solidFill>
                <a:effectLst/>
                <a:uLnTx/>
                <a:uFillTx/>
                <a:latin typeface="Calibri" pitchFamily="34" charset="0"/>
              </a:rPr>
              <a:t>[</a:t>
            </a:r>
            <a:r>
              <a:rPr kumimoji="0" lang="fr-FR" sz="1400" b="0" i="0" u="none" strike="noStrike" kern="0" cap="none" spc="0" normalizeH="0" baseline="0" noProof="0" dirty="0" err="1" smtClean="0">
                <a:ln>
                  <a:noFill/>
                </a:ln>
                <a:solidFill>
                  <a:srgbClr val="2B91AF"/>
                </a:solidFill>
                <a:effectLst/>
                <a:uLnTx/>
                <a:uFillTx/>
                <a:latin typeface="Calibri" pitchFamily="34" charset="0"/>
              </a:rPr>
              <a:t>OperationContract</a:t>
            </a:r>
            <a:r>
              <a:rPr kumimoji="0" lang="fr-FR" sz="1400" b="0" i="0" u="none" strike="noStrike" kern="0" cap="none" spc="0" normalizeH="0" baseline="0" noProof="0" dirty="0" smtClean="0">
                <a:ln>
                  <a:noFill/>
                </a:ln>
                <a:solidFill>
                  <a:sysClr val="windowText" lastClr="000000"/>
                </a:solidFill>
                <a:effectLst/>
                <a:uLnTx/>
                <a:uFillTx/>
                <a:latin typeface="Calibri" pitchFamily="34" charset="0"/>
              </a:rPr>
              <a:t>,</a:t>
            </a:r>
            <a:r>
              <a:rPr kumimoji="0" lang="fr-FR" sz="1400" b="0" i="0" u="none" strike="noStrike" kern="0" cap="none" spc="0" normalizeH="0" baseline="0" noProof="0" dirty="0" smtClean="0">
                <a:ln>
                  <a:noFill/>
                </a:ln>
                <a:solidFill>
                  <a:srgbClr val="2B91AF"/>
                </a:solidFill>
                <a:effectLst/>
                <a:uLnTx/>
                <a:uFillTx/>
                <a:latin typeface="Calibri" pitchFamily="34" charset="0"/>
              </a:rPr>
              <a:t> </a:t>
            </a:r>
            <a:r>
              <a:rPr kumimoji="0" lang="fr-FR" sz="1400" b="0" i="0" u="none" strike="noStrike" kern="0" cap="none" spc="0" normalizeH="0" baseline="0" noProof="0" dirty="0" err="1" smtClean="0">
                <a:ln>
                  <a:noFill/>
                </a:ln>
                <a:solidFill>
                  <a:srgbClr val="2B91AF"/>
                </a:solidFill>
                <a:effectLst/>
                <a:uLnTx/>
                <a:uFillTx/>
                <a:latin typeface="Calibri" pitchFamily="34" charset="0"/>
              </a:rPr>
              <a:t>DataContractFormat</a:t>
            </a:r>
            <a:r>
              <a:rPr kumimoji="0" lang="fr-FR" sz="1400" b="0" i="0" u="none" strike="noStrike" kern="0" cap="none" spc="0" normalizeH="0" baseline="0" noProof="0" dirty="0" smtClean="0">
                <a:ln>
                  <a:noFill/>
                </a:ln>
                <a:solidFill>
                  <a:sysClr val="windowText" lastClr="000000"/>
                </a:solidFill>
                <a:effectLst/>
                <a:uLnTx/>
                <a:uFillTx/>
                <a:latin typeface="Calibri" pitchFamily="34" charset="0"/>
              </a:rPr>
              <a:t>(Style =</a:t>
            </a:r>
            <a:r>
              <a:rPr kumimoji="0" lang="fr-FR" sz="1400" b="0" i="0" u="none" strike="noStrike" kern="0" cap="none" spc="0" normalizeH="0" baseline="0" noProof="0" dirty="0" smtClean="0">
                <a:ln>
                  <a:noFill/>
                </a:ln>
                <a:solidFill>
                  <a:srgbClr val="2B91AF"/>
                </a:solidFill>
                <a:effectLst/>
                <a:uLnTx/>
                <a:uFillTx/>
                <a:latin typeface="Calibri" pitchFamily="34" charset="0"/>
              </a:rPr>
              <a:t> </a:t>
            </a:r>
            <a:r>
              <a:rPr kumimoji="0" lang="fr-FR" sz="1400" b="0" i="0" u="none" strike="noStrike" kern="0" cap="none" spc="0" normalizeH="0" baseline="0" noProof="0" dirty="0" err="1" smtClean="0">
                <a:ln>
                  <a:noFill/>
                </a:ln>
                <a:solidFill>
                  <a:srgbClr val="2B91AF"/>
                </a:solidFill>
                <a:effectLst/>
                <a:uLnTx/>
                <a:uFillTx/>
                <a:latin typeface="Calibri" pitchFamily="34" charset="0"/>
              </a:rPr>
              <a:t>OperationFormatStyle</a:t>
            </a:r>
            <a:r>
              <a:rPr kumimoji="0" lang="fr-FR" sz="1400" b="0" i="0" u="none" strike="noStrike" kern="0" cap="none" spc="0" normalizeH="0" baseline="0" noProof="0" dirty="0" err="1" smtClean="0">
                <a:ln>
                  <a:noFill/>
                </a:ln>
                <a:solidFill>
                  <a:sysClr val="windowText" lastClr="000000"/>
                </a:solidFill>
                <a:effectLst/>
                <a:uLnTx/>
                <a:uFillTx/>
                <a:latin typeface="Calibri" pitchFamily="34" charset="0"/>
              </a:rPr>
              <a:t>.</a:t>
            </a:r>
            <a:r>
              <a:rPr kumimoji="0" lang="fr-FR" sz="1400" b="1" i="0" u="none" strike="noStrike" kern="0" cap="none" spc="0" normalizeH="0" baseline="0" noProof="0" dirty="0" err="1" smtClean="0">
                <a:ln>
                  <a:noFill/>
                </a:ln>
                <a:solidFill>
                  <a:sysClr val="windowText" lastClr="000000"/>
                </a:solidFill>
                <a:effectLst/>
                <a:uLnTx/>
                <a:uFillTx/>
                <a:latin typeface="Calibri" pitchFamily="34" charset="0"/>
              </a:rPr>
              <a:t>Rpc</a:t>
            </a:r>
            <a:r>
              <a:rPr kumimoji="0" lang="fr-FR" sz="1400" b="0" i="0" u="none" strike="noStrike" kern="0" cap="none" spc="0" normalizeH="0" baseline="0" noProof="0" dirty="0" smtClean="0">
                <a:ln>
                  <a:noFill/>
                </a:ln>
                <a:solidFill>
                  <a:sysClr val="windowText" lastClr="000000"/>
                </a:solidFill>
                <a:effectLst/>
                <a:uLnTx/>
                <a:uFillTx/>
                <a:latin typeface="Calibri" pitchFamily="34" charset="0"/>
              </a:rPr>
              <a:t>,</a:t>
            </a:r>
            <a:r>
              <a:rPr kumimoji="0" lang="en-US" sz="1400" b="0" i="0" u="none" strike="noStrike" kern="0" cap="none" spc="0" normalizeH="0" baseline="0" noProof="0" dirty="0" smtClean="0">
                <a:ln>
                  <a:noFill/>
                </a:ln>
                <a:solidFill>
                  <a:sysClr val="windowText" lastClr="000000"/>
                </a:solidFill>
                <a:effectLst/>
                <a:uLnTx/>
                <a:uFillTx/>
                <a:latin typeface="Calibri"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Calibri" pitchFamily="34" charset="0"/>
              </a:rPr>
              <a:t>Use =</a:t>
            </a:r>
            <a:r>
              <a:rPr kumimoji="0" lang="en-US" sz="1400" b="0" i="0" u="none" strike="noStrike" kern="0" cap="none" spc="0" normalizeH="0" baseline="0" noProof="0" dirty="0" smtClean="0">
                <a:ln>
                  <a:noFill/>
                </a:ln>
                <a:solidFill>
                  <a:srgbClr val="2B91AF"/>
                </a:solidFill>
                <a:effectLst/>
                <a:uLnTx/>
                <a:uFillTx/>
                <a:latin typeface="Calibri" pitchFamily="34" charset="0"/>
              </a:rPr>
              <a:t> </a:t>
            </a:r>
            <a:r>
              <a:rPr kumimoji="0" lang="en-US" sz="1400" b="0" i="0" u="none" strike="noStrike" kern="0" cap="none" spc="0" normalizeH="0" baseline="0" noProof="0" dirty="0" err="1" smtClean="0">
                <a:ln>
                  <a:noFill/>
                </a:ln>
                <a:solidFill>
                  <a:srgbClr val="2B91AF"/>
                </a:solidFill>
                <a:effectLst/>
                <a:uLnTx/>
                <a:uFillTx/>
                <a:latin typeface="Calibri" pitchFamily="34" charset="0"/>
              </a:rPr>
              <a:t>OperationFormatUse.</a:t>
            </a:r>
            <a:r>
              <a:rPr kumimoji="0" lang="en-US" sz="1400" b="1" i="0" u="none" strike="noStrike" kern="0" cap="none" spc="0" normalizeH="0" baseline="0" noProof="0" dirty="0" err="1" smtClean="0">
                <a:ln>
                  <a:noFill/>
                </a:ln>
                <a:solidFill>
                  <a:sysClr val="windowText" lastClr="000000"/>
                </a:solidFill>
                <a:effectLst/>
                <a:uLnTx/>
                <a:uFillTx/>
                <a:latin typeface="Calibri" pitchFamily="34" charset="0"/>
              </a:rPr>
              <a:t>Encoded</a:t>
            </a:r>
            <a:r>
              <a:rPr kumimoji="0" lang="fr-FR" sz="1400" b="0" i="0" u="none" strike="noStrike" kern="0" cap="none" spc="0" normalizeH="0" baseline="0" noProof="0" dirty="0" smtClean="0">
                <a:ln>
                  <a:noFill/>
                </a:ln>
                <a:solidFill>
                  <a:sysClr val="windowText" lastClr="000000"/>
                </a:solidFill>
                <a:effectLst/>
                <a:uLnTx/>
                <a:uFillTx/>
                <a:latin typeface="Calibri"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err="1" smtClean="0">
                <a:ln>
                  <a:noFill/>
                </a:ln>
                <a:solidFill>
                  <a:srgbClr val="0000FF"/>
                </a:solidFill>
                <a:effectLst/>
                <a:uLnTx/>
                <a:uFillTx/>
                <a:latin typeface="Calibri" pitchFamily="34" charset="0"/>
              </a:rPr>
              <a:t>int</a:t>
            </a:r>
            <a:r>
              <a:rPr kumimoji="0" lang="fr-FR" sz="1400" b="0" i="0" u="none" strike="noStrike" kern="0" cap="none" spc="0" normalizeH="0" baseline="0" noProof="0" dirty="0" smtClean="0">
                <a:ln>
                  <a:noFill/>
                </a:ln>
                <a:solidFill>
                  <a:srgbClr val="0000FF"/>
                </a:solidFill>
                <a:effectLst/>
                <a:uLnTx/>
                <a:uFillTx/>
                <a:latin typeface="Calibri" pitchFamily="34" charset="0"/>
              </a:rPr>
              <a:t> </a:t>
            </a:r>
            <a:r>
              <a:rPr kumimoji="0" lang="fr-FR" sz="1400" b="0" i="0" u="none" strike="noStrike" kern="0" cap="none" spc="0" normalizeH="0" baseline="0" noProof="0" dirty="0" smtClean="0">
                <a:ln>
                  <a:noFill/>
                </a:ln>
                <a:solidFill>
                  <a:sysClr val="windowText" lastClr="000000"/>
                </a:solidFill>
                <a:effectLst/>
                <a:uLnTx/>
                <a:uFillTx/>
                <a:latin typeface="Calibri" pitchFamily="34" charset="0"/>
              </a:rPr>
              <a:t>somme(</a:t>
            </a:r>
            <a:r>
              <a:rPr kumimoji="0" lang="fr-FR" sz="1400" b="0" i="0" u="none" strike="noStrike" kern="0" cap="none" spc="0" normalizeH="0" baseline="0" noProof="0" dirty="0" err="1" smtClean="0">
                <a:ln>
                  <a:noFill/>
                </a:ln>
                <a:solidFill>
                  <a:srgbClr val="0000FF"/>
                </a:solidFill>
                <a:effectLst/>
                <a:uLnTx/>
                <a:uFillTx/>
                <a:latin typeface="Calibri" pitchFamily="34" charset="0"/>
              </a:rPr>
              <a:t>int</a:t>
            </a:r>
            <a:r>
              <a:rPr kumimoji="0" lang="fr-FR" sz="1400" b="0" i="0" u="none" strike="noStrike" kern="0" cap="none" spc="0" normalizeH="0" baseline="0" noProof="0" dirty="0" smtClean="0">
                <a:ln>
                  <a:noFill/>
                </a:ln>
                <a:solidFill>
                  <a:srgbClr val="0000FF"/>
                </a:solidFill>
                <a:effectLst/>
                <a:uLnTx/>
                <a:uFillTx/>
                <a:latin typeface="Calibri" pitchFamily="34" charset="0"/>
              </a:rPr>
              <a:t> </a:t>
            </a:r>
            <a:r>
              <a:rPr kumimoji="0" lang="fr-FR" sz="1400" b="0" i="0" u="none" strike="noStrike" kern="0" cap="none" spc="0" normalizeH="0" baseline="0" noProof="0" dirty="0" err="1" smtClean="0">
                <a:ln>
                  <a:noFill/>
                </a:ln>
                <a:solidFill>
                  <a:sysClr val="windowText" lastClr="000000"/>
                </a:solidFill>
                <a:effectLst/>
                <a:uLnTx/>
                <a:uFillTx/>
                <a:latin typeface="Calibri" pitchFamily="34" charset="0"/>
              </a:rPr>
              <a:t>in_a</a:t>
            </a:r>
            <a:r>
              <a:rPr kumimoji="0" lang="fr-FR" sz="1400" b="0" i="0" u="none" strike="noStrike" kern="0" cap="none" spc="0" normalizeH="0" baseline="0" noProof="0" dirty="0" smtClean="0">
                <a:ln>
                  <a:noFill/>
                </a:ln>
                <a:solidFill>
                  <a:sysClr val="windowText" lastClr="000000"/>
                </a:solidFill>
                <a:effectLst/>
                <a:uLnTx/>
                <a:uFillTx/>
                <a:latin typeface="Calibri" pitchFamily="34" charset="0"/>
              </a:rPr>
              <a:t>, </a:t>
            </a:r>
            <a:r>
              <a:rPr kumimoji="0" lang="fr-FR" sz="1400" b="0" i="0" u="none" strike="noStrike" kern="0" cap="none" spc="0" normalizeH="0" baseline="0" noProof="0" dirty="0" err="1" smtClean="0">
                <a:ln>
                  <a:noFill/>
                </a:ln>
                <a:solidFill>
                  <a:srgbClr val="0000FF"/>
                </a:solidFill>
                <a:effectLst/>
                <a:uLnTx/>
                <a:uFillTx/>
                <a:latin typeface="Calibri" pitchFamily="34" charset="0"/>
              </a:rPr>
              <a:t>int</a:t>
            </a:r>
            <a:r>
              <a:rPr kumimoji="0" lang="fr-FR" sz="1400" b="0" i="0" u="none" strike="noStrike" kern="0" cap="none" spc="0" normalizeH="0" baseline="0" noProof="0" dirty="0" smtClean="0">
                <a:ln>
                  <a:noFill/>
                </a:ln>
                <a:solidFill>
                  <a:srgbClr val="0000FF"/>
                </a:solidFill>
                <a:effectLst/>
                <a:uLnTx/>
                <a:uFillTx/>
                <a:latin typeface="Calibri" pitchFamily="34" charset="0"/>
              </a:rPr>
              <a:t> </a:t>
            </a:r>
            <a:r>
              <a:rPr kumimoji="0" lang="fr-FR" sz="1400" b="0" i="0" u="none" strike="noStrike" kern="0" cap="none" spc="0" normalizeH="0" baseline="0" noProof="0" dirty="0" err="1" smtClean="0">
                <a:ln>
                  <a:noFill/>
                </a:ln>
                <a:solidFill>
                  <a:sysClr val="windowText" lastClr="000000"/>
                </a:solidFill>
                <a:effectLst/>
                <a:uLnTx/>
                <a:uFillTx/>
                <a:latin typeface="Calibri" pitchFamily="34" charset="0"/>
              </a:rPr>
              <a:t>in_b</a:t>
            </a:r>
            <a:r>
              <a:rPr kumimoji="0" lang="fr-FR" sz="1400" b="0" i="0" u="none" strike="noStrike" kern="0" cap="none" spc="0" normalizeH="0" baseline="0" noProof="0" dirty="0" smtClean="0">
                <a:ln>
                  <a:noFill/>
                </a:ln>
                <a:solidFill>
                  <a:sysClr val="windowText" lastClr="000000"/>
                </a:solidFill>
                <a:effectLst/>
                <a:uLnTx/>
                <a:uFillTx/>
                <a:latin typeface="Calibri"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smtClean="0">
              <a:ln>
                <a:noFill/>
              </a:ln>
              <a:solidFill>
                <a:sysClr val="windowText" lastClr="000000"/>
              </a:solidFill>
              <a:effectLst/>
              <a:uLnTx/>
              <a:uFillTx/>
              <a:latin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smtClean="0">
              <a:ln>
                <a:noFill/>
              </a:ln>
              <a:solidFill>
                <a:sysClr val="windowText" lastClr="000000"/>
              </a:solidFill>
              <a:effectLst/>
              <a:uLnTx/>
              <a:uFillTx/>
              <a:latin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fr-FR" sz="1400" b="1" dirty="0" smtClean="0">
                <a:solidFill>
                  <a:sysClr val="windowText" lastClr="000000"/>
                </a:solidFill>
                <a:effectLst/>
                <a:latin typeface="Calibri" pitchFamily="34" charset="0"/>
              </a:rPr>
              <a:t>           </a:t>
            </a:r>
            <a:r>
              <a:rPr kumimoji="0" lang="fr-FR" sz="1400" b="1" i="0" u="none" strike="noStrike" kern="0" cap="none" spc="0" normalizeH="0" baseline="0" noProof="0" dirty="0" smtClean="0">
                <a:ln>
                  <a:noFill/>
                </a:ln>
                <a:solidFill>
                  <a:sysClr val="windowText" lastClr="000000"/>
                </a:solidFill>
                <a:effectLst/>
                <a:uLnTx/>
                <a:uFillTx/>
                <a:latin typeface="Calibri" pitchFamily="34" charset="0"/>
              </a:rPr>
              <a:t>RPC / </a:t>
            </a:r>
            <a:r>
              <a:rPr kumimoji="0" lang="fr-FR" sz="1400" b="1" i="0" u="none" strike="noStrike" kern="0" cap="none" spc="0" normalizeH="0" baseline="0" noProof="0" dirty="0" err="1" smtClean="0">
                <a:ln>
                  <a:noFill/>
                </a:ln>
                <a:solidFill>
                  <a:sysClr val="windowText" lastClr="000000"/>
                </a:solidFill>
                <a:effectLst/>
                <a:uLnTx/>
                <a:uFillTx/>
                <a:latin typeface="Calibri" pitchFamily="34" charset="0"/>
              </a:rPr>
              <a:t>Literal</a:t>
            </a:r>
            <a:endParaRPr kumimoji="0" lang="fr-FR" sz="1400" b="1" i="0" u="none" strike="noStrike" kern="0" cap="none" spc="0" normalizeH="0" baseline="0" noProof="0" dirty="0" smtClean="0">
              <a:ln>
                <a:noFill/>
              </a:ln>
              <a:solidFill>
                <a:sysClr val="windowText" lastClr="000000"/>
              </a:solidFill>
              <a:effectLst/>
              <a:uLnTx/>
              <a:uFillTx/>
              <a:latin typeface="Calibri"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ysClr val="windowText" lastClr="000000"/>
                </a:solidFill>
                <a:effectLst/>
                <a:uLnTx/>
                <a:uFillTx/>
                <a:latin typeface="Calibri" pitchFamily="34" charset="0"/>
              </a:rPr>
              <a:t>[</a:t>
            </a:r>
            <a:r>
              <a:rPr kumimoji="0" lang="fr-FR" sz="1400" b="0" i="0" u="none" strike="noStrike" kern="0" cap="none" spc="0" normalizeH="0" baseline="0" noProof="0" dirty="0" err="1" smtClean="0">
                <a:ln>
                  <a:noFill/>
                </a:ln>
                <a:solidFill>
                  <a:srgbClr val="2B91AF"/>
                </a:solidFill>
                <a:effectLst/>
                <a:uLnTx/>
                <a:uFillTx/>
                <a:latin typeface="Calibri" pitchFamily="34" charset="0"/>
              </a:rPr>
              <a:t>OperationContract</a:t>
            </a:r>
            <a:r>
              <a:rPr kumimoji="0" lang="fr-FR" sz="1400" b="0" i="0" u="none" strike="noStrike" kern="0" cap="none" spc="0" normalizeH="0" baseline="0" noProof="0" dirty="0" smtClean="0">
                <a:ln>
                  <a:noFill/>
                </a:ln>
                <a:solidFill>
                  <a:sysClr val="windowText" lastClr="000000"/>
                </a:solidFill>
                <a:effectLst/>
                <a:uLnTx/>
                <a:uFillTx/>
                <a:latin typeface="Calibri" pitchFamily="34" charset="0"/>
              </a:rPr>
              <a:t>,</a:t>
            </a:r>
            <a:r>
              <a:rPr kumimoji="0" lang="fr-FR" sz="1400" b="0" i="0" u="none" strike="noStrike" kern="0" cap="none" spc="0" normalizeH="0" baseline="0" noProof="0" dirty="0" smtClean="0">
                <a:ln>
                  <a:noFill/>
                </a:ln>
                <a:solidFill>
                  <a:srgbClr val="2B91AF"/>
                </a:solidFill>
                <a:effectLst/>
                <a:uLnTx/>
                <a:uFillTx/>
                <a:latin typeface="Calibri" pitchFamily="34" charset="0"/>
              </a:rPr>
              <a:t> </a:t>
            </a:r>
            <a:r>
              <a:rPr kumimoji="0" lang="fr-FR" sz="1400" b="0" i="0" u="none" strike="noStrike" kern="0" cap="none" spc="0" normalizeH="0" baseline="0" noProof="0" dirty="0" err="1" smtClean="0">
                <a:ln>
                  <a:noFill/>
                </a:ln>
                <a:solidFill>
                  <a:srgbClr val="2B91AF"/>
                </a:solidFill>
                <a:effectLst/>
                <a:uLnTx/>
                <a:uFillTx/>
                <a:latin typeface="Calibri" pitchFamily="34" charset="0"/>
              </a:rPr>
              <a:t>DataContractFormat</a:t>
            </a:r>
            <a:r>
              <a:rPr kumimoji="0" lang="fr-FR" sz="1400" b="0" i="0" u="none" strike="noStrike" kern="0" cap="none" spc="0" normalizeH="0" baseline="0" noProof="0" dirty="0" smtClean="0">
                <a:ln>
                  <a:noFill/>
                </a:ln>
                <a:solidFill>
                  <a:sysClr val="windowText" lastClr="000000"/>
                </a:solidFill>
                <a:effectLst/>
                <a:uLnTx/>
                <a:uFillTx/>
                <a:latin typeface="Calibri" pitchFamily="34" charset="0"/>
              </a:rPr>
              <a:t>(Style =</a:t>
            </a:r>
            <a:r>
              <a:rPr kumimoji="0" lang="fr-FR" sz="1400" b="0" i="0" u="none" strike="noStrike" kern="0" cap="none" spc="0" normalizeH="0" baseline="0" noProof="0" dirty="0" smtClean="0">
                <a:ln>
                  <a:noFill/>
                </a:ln>
                <a:solidFill>
                  <a:srgbClr val="2B91AF"/>
                </a:solidFill>
                <a:effectLst/>
                <a:uLnTx/>
                <a:uFillTx/>
                <a:latin typeface="Calibri" pitchFamily="34" charset="0"/>
              </a:rPr>
              <a:t> </a:t>
            </a:r>
            <a:r>
              <a:rPr kumimoji="0" lang="fr-FR" sz="1400" b="0" i="0" u="none" strike="noStrike" kern="0" cap="none" spc="0" normalizeH="0" baseline="0" noProof="0" dirty="0" err="1" smtClean="0">
                <a:ln>
                  <a:noFill/>
                </a:ln>
                <a:solidFill>
                  <a:srgbClr val="2B91AF"/>
                </a:solidFill>
                <a:effectLst/>
                <a:uLnTx/>
                <a:uFillTx/>
                <a:latin typeface="Calibri" pitchFamily="34" charset="0"/>
              </a:rPr>
              <a:t>OperationFormatStyle</a:t>
            </a:r>
            <a:r>
              <a:rPr kumimoji="0" lang="fr-FR" sz="1400" b="0" i="0" u="none" strike="noStrike" kern="0" cap="none" spc="0" normalizeH="0" baseline="0" noProof="0" dirty="0" err="1" smtClean="0">
                <a:ln>
                  <a:noFill/>
                </a:ln>
                <a:solidFill>
                  <a:sysClr val="windowText" lastClr="000000"/>
                </a:solidFill>
                <a:effectLst/>
                <a:uLnTx/>
                <a:uFillTx/>
                <a:latin typeface="Calibri" pitchFamily="34" charset="0"/>
              </a:rPr>
              <a:t>.</a:t>
            </a:r>
            <a:r>
              <a:rPr kumimoji="0" lang="fr-FR" sz="1400" b="1" i="0" u="none" strike="noStrike" kern="0" cap="none" spc="0" normalizeH="0" baseline="0" noProof="0" dirty="0" err="1" smtClean="0">
                <a:ln>
                  <a:noFill/>
                </a:ln>
                <a:solidFill>
                  <a:sysClr val="windowText" lastClr="000000"/>
                </a:solidFill>
                <a:effectLst/>
                <a:uLnTx/>
                <a:uFillTx/>
                <a:latin typeface="Calibri" pitchFamily="34" charset="0"/>
              </a:rPr>
              <a:t>Rpc</a:t>
            </a:r>
            <a:r>
              <a:rPr kumimoji="0" lang="fr-FR" sz="1400" b="0" i="0" u="none" strike="noStrike" kern="0" cap="none" spc="0" normalizeH="0" baseline="0" noProof="0" dirty="0" smtClean="0">
                <a:ln>
                  <a:noFill/>
                </a:ln>
                <a:solidFill>
                  <a:sysClr val="windowText" lastClr="000000"/>
                </a:solidFill>
                <a:effectLst/>
                <a:uLnTx/>
                <a:uFillTx/>
                <a:latin typeface="Calibri" pitchFamily="34" charset="0"/>
              </a:rPr>
              <a:t>,</a:t>
            </a:r>
            <a:r>
              <a:rPr kumimoji="0" lang="en-US" sz="1400" b="0" i="0" u="none" strike="noStrike" kern="0" cap="none" spc="0" normalizeH="0" baseline="0" noProof="0" dirty="0" smtClean="0">
                <a:ln>
                  <a:noFill/>
                </a:ln>
                <a:solidFill>
                  <a:sysClr val="windowText" lastClr="000000"/>
                </a:solidFill>
                <a:effectLst/>
                <a:uLnTx/>
                <a:uFillTx/>
                <a:latin typeface="Calibri"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Calibri" pitchFamily="34" charset="0"/>
              </a:rPr>
              <a:t>Use =</a:t>
            </a:r>
            <a:r>
              <a:rPr kumimoji="0" lang="en-US" sz="1400" b="0" i="0" u="none" strike="noStrike" kern="0" cap="none" spc="0" normalizeH="0" baseline="0" noProof="0" dirty="0" smtClean="0">
                <a:ln>
                  <a:noFill/>
                </a:ln>
                <a:solidFill>
                  <a:srgbClr val="2B91AF"/>
                </a:solidFill>
                <a:effectLst/>
                <a:uLnTx/>
                <a:uFillTx/>
                <a:latin typeface="Calibri" pitchFamily="34" charset="0"/>
              </a:rPr>
              <a:t> </a:t>
            </a:r>
            <a:r>
              <a:rPr kumimoji="0" lang="en-US" sz="1400" b="0" i="0" u="none" strike="noStrike" kern="0" cap="none" spc="0" normalizeH="0" baseline="0" noProof="0" dirty="0" err="1" smtClean="0">
                <a:ln>
                  <a:noFill/>
                </a:ln>
                <a:solidFill>
                  <a:srgbClr val="2B91AF"/>
                </a:solidFill>
                <a:effectLst/>
                <a:uLnTx/>
                <a:uFillTx/>
                <a:latin typeface="Calibri" pitchFamily="34" charset="0"/>
              </a:rPr>
              <a:t>OperationFormatUse.</a:t>
            </a:r>
            <a:r>
              <a:rPr kumimoji="0" lang="en-US" sz="1400" b="1" i="0" u="none" strike="noStrike" kern="0" cap="none" spc="0" normalizeH="0" baseline="0" noProof="0" dirty="0" err="1" smtClean="0">
                <a:ln>
                  <a:noFill/>
                </a:ln>
                <a:solidFill>
                  <a:sysClr val="windowText" lastClr="000000"/>
                </a:solidFill>
                <a:effectLst/>
                <a:uLnTx/>
                <a:uFillTx/>
                <a:latin typeface="Calibri" pitchFamily="34" charset="0"/>
              </a:rPr>
              <a:t>Literal</a:t>
            </a:r>
            <a:r>
              <a:rPr kumimoji="0" lang="fr-FR" sz="1400" b="0" i="0" u="none" strike="noStrike" kern="0" cap="none" spc="0" normalizeH="0" baseline="0" noProof="0" dirty="0" smtClean="0">
                <a:ln>
                  <a:noFill/>
                </a:ln>
                <a:solidFill>
                  <a:sysClr val="windowText" lastClr="000000"/>
                </a:solidFill>
                <a:effectLst/>
                <a:uLnTx/>
                <a:uFillTx/>
                <a:latin typeface="Calibri"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err="1" smtClean="0">
                <a:ln>
                  <a:noFill/>
                </a:ln>
                <a:solidFill>
                  <a:srgbClr val="0000FF"/>
                </a:solidFill>
                <a:effectLst/>
                <a:uLnTx/>
                <a:uFillTx/>
                <a:latin typeface="Calibri" pitchFamily="34" charset="0"/>
              </a:rPr>
              <a:t>int</a:t>
            </a:r>
            <a:r>
              <a:rPr kumimoji="0" lang="fr-FR" sz="1400" b="0" i="0" u="none" strike="noStrike" kern="0" cap="none" spc="0" normalizeH="0" baseline="0" noProof="0" dirty="0" smtClean="0">
                <a:ln>
                  <a:noFill/>
                </a:ln>
                <a:solidFill>
                  <a:srgbClr val="0000FF"/>
                </a:solidFill>
                <a:effectLst/>
                <a:uLnTx/>
                <a:uFillTx/>
                <a:latin typeface="Calibri" pitchFamily="34" charset="0"/>
              </a:rPr>
              <a:t> </a:t>
            </a:r>
            <a:r>
              <a:rPr kumimoji="0" lang="fr-FR" sz="1400" b="0" i="0" u="none" strike="noStrike" kern="0" cap="none" spc="0" normalizeH="0" baseline="0" noProof="0" dirty="0" smtClean="0">
                <a:ln>
                  <a:noFill/>
                </a:ln>
                <a:solidFill>
                  <a:sysClr val="windowText" lastClr="000000"/>
                </a:solidFill>
                <a:effectLst/>
                <a:uLnTx/>
                <a:uFillTx/>
                <a:latin typeface="Calibri" pitchFamily="34" charset="0"/>
              </a:rPr>
              <a:t>somme(</a:t>
            </a:r>
            <a:r>
              <a:rPr kumimoji="0" lang="fr-FR" sz="1400" b="0" i="0" u="none" strike="noStrike" kern="0" cap="none" spc="0" normalizeH="0" baseline="0" noProof="0" dirty="0" err="1" smtClean="0">
                <a:ln>
                  <a:noFill/>
                </a:ln>
                <a:solidFill>
                  <a:srgbClr val="0000FF"/>
                </a:solidFill>
                <a:effectLst/>
                <a:uLnTx/>
                <a:uFillTx/>
                <a:latin typeface="Calibri" pitchFamily="34" charset="0"/>
              </a:rPr>
              <a:t>int</a:t>
            </a:r>
            <a:r>
              <a:rPr kumimoji="0" lang="fr-FR" sz="1400" b="0" i="0" u="none" strike="noStrike" kern="0" cap="none" spc="0" normalizeH="0" baseline="0" noProof="0" dirty="0" smtClean="0">
                <a:ln>
                  <a:noFill/>
                </a:ln>
                <a:solidFill>
                  <a:srgbClr val="0000FF"/>
                </a:solidFill>
                <a:effectLst/>
                <a:uLnTx/>
                <a:uFillTx/>
                <a:latin typeface="Calibri" pitchFamily="34" charset="0"/>
              </a:rPr>
              <a:t> </a:t>
            </a:r>
            <a:r>
              <a:rPr kumimoji="0" lang="fr-FR" sz="1400" b="0" i="0" u="none" strike="noStrike" kern="0" cap="none" spc="0" normalizeH="0" baseline="0" noProof="0" dirty="0" err="1" smtClean="0">
                <a:ln>
                  <a:noFill/>
                </a:ln>
                <a:solidFill>
                  <a:sysClr val="windowText" lastClr="000000"/>
                </a:solidFill>
                <a:effectLst/>
                <a:uLnTx/>
                <a:uFillTx/>
                <a:latin typeface="Calibri" pitchFamily="34" charset="0"/>
              </a:rPr>
              <a:t>in_a</a:t>
            </a:r>
            <a:r>
              <a:rPr kumimoji="0" lang="fr-FR" sz="1400" b="0" i="0" u="none" strike="noStrike" kern="0" cap="none" spc="0" normalizeH="0" baseline="0" noProof="0" dirty="0" smtClean="0">
                <a:ln>
                  <a:noFill/>
                </a:ln>
                <a:solidFill>
                  <a:sysClr val="windowText" lastClr="000000"/>
                </a:solidFill>
                <a:effectLst/>
                <a:uLnTx/>
                <a:uFillTx/>
                <a:latin typeface="Calibri" pitchFamily="34" charset="0"/>
              </a:rPr>
              <a:t>, </a:t>
            </a:r>
            <a:r>
              <a:rPr kumimoji="0" lang="fr-FR" sz="1400" b="0" i="0" u="none" strike="noStrike" kern="0" cap="none" spc="0" normalizeH="0" baseline="0" noProof="0" dirty="0" err="1" smtClean="0">
                <a:ln>
                  <a:noFill/>
                </a:ln>
                <a:solidFill>
                  <a:srgbClr val="0000FF"/>
                </a:solidFill>
                <a:effectLst/>
                <a:uLnTx/>
                <a:uFillTx/>
                <a:latin typeface="Calibri" pitchFamily="34" charset="0"/>
              </a:rPr>
              <a:t>int</a:t>
            </a:r>
            <a:r>
              <a:rPr kumimoji="0" lang="fr-FR" sz="1400" b="0" i="0" u="none" strike="noStrike" kern="0" cap="none" spc="0" normalizeH="0" baseline="0" noProof="0" dirty="0" smtClean="0">
                <a:ln>
                  <a:noFill/>
                </a:ln>
                <a:solidFill>
                  <a:srgbClr val="0000FF"/>
                </a:solidFill>
                <a:effectLst/>
                <a:uLnTx/>
                <a:uFillTx/>
                <a:latin typeface="Calibri" pitchFamily="34" charset="0"/>
              </a:rPr>
              <a:t> </a:t>
            </a:r>
            <a:r>
              <a:rPr kumimoji="0" lang="fr-FR" sz="1400" b="0" i="0" u="none" strike="noStrike" kern="0" cap="none" spc="0" normalizeH="0" baseline="0" noProof="0" dirty="0" err="1" smtClean="0">
                <a:ln>
                  <a:noFill/>
                </a:ln>
                <a:solidFill>
                  <a:sysClr val="windowText" lastClr="000000"/>
                </a:solidFill>
                <a:effectLst/>
                <a:uLnTx/>
                <a:uFillTx/>
                <a:latin typeface="Calibri" pitchFamily="34" charset="0"/>
              </a:rPr>
              <a:t>in_b</a:t>
            </a:r>
            <a:r>
              <a:rPr kumimoji="0" lang="fr-FR" sz="1400" b="0" i="0" u="none" strike="noStrike" kern="0" cap="none" spc="0" normalizeH="0" baseline="0" noProof="0" dirty="0" smtClean="0">
                <a:ln>
                  <a:noFill/>
                </a:ln>
                <a:solidFill>
                  <a:sysClr val="windowText" lastClr="000000"/>
                </a:solidFill>
                <a:effectLst/>
                <a:uLnTx/>
                <a:uFillTx/>
                <a:latin typeface="Calibri"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smtClean="0">
              <a:ln>
                <a:noFill/>
              </a:ln>
              <a:solidFill>
                <a:sysClr val="windowText" lastClr="000000"/>
              </a:solidFill>
              <a:effectLst/>
              <a:uLnTx/>
              <a:uFillTx/>
              <a:latin typeface="Calibri" pitchFamily="34" charset="0"/>
            </a:endParaRPr>
          </a:p>
        </p:txBody>
      </p:sp>
      <p:sp>
        <p:nvSpPr>
          <p:cNvPr id="25" name="TextBox 24"/>
          <p:cNvSpPr txBox="1"/>
          <p:nvPr/>
        </p:nvSpPr>
        <p:spPr>
          <a:xfrm>
            <a:off x="6497122" y="4803112"/>
            <a:ext cx="2249334" cy="923330"/>
          </a:xfrm>
          <a:prstGeom prst="rect">
            <a:avLst/>
          </a:prstGeom>
          <a:noFill/>
        </p:spPr>
        <p:txBody>
          <a:bodyPr wrap="none" rtlCol="0">
            <a:spAutoFit/>
          </a:bodyPr>
          <a:lstStyle/>
          <a:p>
            <a:r>
              <a:rPr lang="fr-FR" sz="1800" dirty="0" smtClean="0">
                <a:solidFill>
                  <a:schemeClr val="bg2"/>
                </a:solidFill>
              </a:rPr>
              <a:t>Tag à ajouter</a:t>
            </a:r>
          </a:p>
          <a:p>
            <a:r>
              <a:rPr lang="fr-FR" sz="1800" dirty="0" smtClean="0">
                <a:solidFill>
                  <a:schemeClr val="bg2"/>
                </a:solidFill>
              </a:rPr>
              <a:t>sur les données</a:t>
            </a:r>
          </a:p>
          <a:p>
            <a:r>
              <a:rPr lang="fr-FR" sz="1800" dirty="0" smtClean="0">
                <a:solidFill>
                  <a:schemeClr val="bg2"/>
                </a:solidFill>
              </a:rPr>
              <a:t>pas sur l’opération</a:t>
            </a:r>
            <a:endParaRPr lang="fr-FR" sz="1800"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83774" y="-15766"/>
            <a:ext cx="85344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44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rPr>
              <a:t>WCF : pour aller très </a:t>
            </a:r>
            <a:r>
              <a:rPr lang="fr-FR" sz="4400" dirty="0" err="1"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rPr>
              <a:t>très</a:t>
            </a:r>
            <a:r>
              <a:rPr lang="fr-FR" sz="44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rPr>
              <a:t> loin…</a:t>
            </a:r>
          </a:p>
        </p:txBody>
      </p:sp>
      <p:pic>
        <p:nvPicPr>
          <p:cNvPr id="82" name="Picture 13" descr="GEL Long Arrow cobalt"/>
          <p:cNvPicPr>
            <a:picLocks noChangeAspect="1" noChangeArrowheads="1"/>
          </p:cNvPicPr>
          <p:nvPr/>
        </p:nvPicPr>
        <p:blipFill>
          <a:blip r:embed="rId3"/>
          <a:srcRect/>
          <a:stretch>
            <a:fillRect/>
          </a:stretch>
        </p:blipFill>
        <p:spPr bwMode="auto">
          <a:xfrm>
            <a:off x="2998788" y="1949450"/>
            <a:ext cx="663575" cy="3014663"/>
          </a:xfrm>
          <a:prstGeom prst="rect">
            <a:avLst/>
          </a:prstGeom>
          <a:noFill/>
          <a:ln w="9525">
            <a:noFill/>
            <a:miter lim="800000"/>
            <a:headEnd/>
            <a:tailEnd/>
          </a:ln>
        </p:spPr>
      </p:pic>
      <p:pic>
        <p:nvPicPr>
          <p:cNvPr id="83" name="Picture 2" descr="Blue embossed"/>
          <p:cNvPicPr>
            <a:picLocks noChangeAspect="1" noChangeArrowheads="1"/>
          </p:cNvPicPr>
          <p:nvPr/>
        </p:nvPicPr>
        <p:blipFill>
          <a:blip r:embed="rId4"/>
          <a:srcRect/>
          <a:stretch>
            <a:fillRect/>
          </a:stretch>
        </p:blipFill>
        <p:spPr bwMode="auto">
          <a:xfrm>
            <a:off x="652463" y="5826125"/>
            <a:ext cx="7858125" cy="625475"/>
          </a:xfrm>
          <a:prstGeom prst="rect">
            <a:avLst/>
          </a:prstGeom>
          <a:noFill/>
          <a:ln w="9525">
            <a:noFill/>
            <a:miter lim="800000"/>
            <a:headEnd/>
            <a:tailEnd/>
          </a:ln>
        </p:spPr>
      </p:pic>
      <p:pic>
        <p:nvPicPr>
          <p:cNvPr id="84" name="Picture 4" descr="GEL Long Arrow aquamarine"/>
          <p:cNvPicPr>
            <a:picLocks noChangeAspect="1" noChangeArrowheads="1"/>
          </p:cNvPicPr>
          <p:nvPr/>
        </p:nvPicPr>
        <p:blipFill>
          <a:blip r:embed="rId5">
            <a:lum bright="36000"/>
          </a:blip>
          <a:srcRect/>
          <a:stretch>
            <a:fillRect/>
          </a:stretch>
        </p:blipFill>
        <p:spPr bwMode="auto">
          <a:xfrm>
            <a:off x="7831138" y="1427163"/>
            <a:ext cx="371475" cy="809625"/>
          </a:xfrm>
          <a:prstGeom prst="rect">
            <a:avLst/>
          </a:prstGeom>
          <a:noFill/>
          <a:ln w="9525">
            <a:noFill/>
            <a:miter lim="800000"/>
            <a:headEnd/>
            <a:tailEnd/>
          </a:ln>
        </p:spPr>
      </p:pic>
      <p:pic>
        <p:nvPicPr>
          <p:cNvPr id="85" name="Picture 5" descr="GEL Long Arrow aquamarine"/>
          <p:cNvPicPr>
            <a:picLocks noChangeAspect="1" noChangeArrowheads="1"/>
          </p:cNvPicPr>
          <p:nvPr/>
        </p:nvPicPr>
        <p:blipFill>
          <a:blip r:embed="rId5">
            <a:lum bright="36000"/>
          </a:blip>
          <a:srcRect/>
          <a:stretch>
            <a:fillRect/>
          </a:stretch>
        </p:blipFill>
        <p:spPr bwMode="auto">
          <a:xfrm>
            <a:off x="2330450" y="2049463"/>
            <a:ext cx="712788" cy="4017962"/>
          </a:xfrm>
          <a:prstGeom prst="rect">
            <a:avLst/>
          </a:prstGeom>
          <a:noFill/>
          <a:ln w="9525">
            <a:noFill/>
            <a:miter lim="800000"/>
            <a:headEnd/>
            <a:tailEnd/>
          </a:ln>
        </p:spPr>
      </p:pic>
      <p:pic>
        <p:nvPicPr>
          <p:cNvPr id="86" name="Picture 6" descr="Blue embossed"/>
          <p:cNvPicPr>
            <a:picLocks noChangeAspect="1" noChangeArrowheads="1"/>
          </p:cNvPicPr>
          <p:nvPr/>
        </p:nvPicPr>
        <p:blipFill>
          <a:blip r:embed="rId4"/>
          <a:srcRect/>
          <a:stretch>
            <a:fillRect/>
          </a:stretch>
        </p:blipFill>
        <p:spPr bwMode="auto">
          <a:xfrm>
            <a:off x="3867150" y="2228850"/>
            <a:ext cx="4608513" cy="1120775"/>
          </a:xfrm>
          <a:prstGeom prst="rect">
            <a:avLst/>
          </a:prstGeom>
          <a:noFill/>
          <a:ln w="9525">
            <a:noFill/>
            <a:miter lim="800000"/>
            <a:headEnd/>
            <a:tailEnd/>
          </a:ln>
        </p:spPr>
      </p:pic>
      <p:pic>
        <p:nvPicPr>
          <p:cNvPr id="87" name="Picture 7" descr="Blue embossed"/>
          <p:cNvPicPr>
            <a:picLocks noChangeAspect="1" noChangeArrowheads="1"/>
          </p:cNvPicPr>
          <p:nvPr/>
        </p:nvPicPr>
        <p:blipFill>
          <a:blip r:embed="rId4"/>
          <a:srcRect/>
          <a:stretch>
            <a:fillRect/>
          </a:stretch>
        </p:blipFill>
        <p:spPr bwMode="auto">
          <a:xfrm>
            <a:off x="652463" y="4616450"/>
            <a:ext cx="7870825" cy="1155700"/>
          </a:xfrm>
          <a:prstGeom prst="rect">
            <a:avLst/>
          </a:prstGeom>
          <a:noFill/>
          <a:ln w="9525">
            <a:noFill/>
            <a:miter lim="800000"/>
            <a:headEnd/>
            <a:tailEnd/>
          </a:ln>
        </p:spPr>
      </p:pic>
      <p:pic>
        <p:nvPicPr>
          <p:cNvPr id="88" name="Picture 8" descr="Blue embossed"/>
          <p:cNvPicPr>
            <a:picLocks noChangeAspect="1" noChangeArrowheads="1"/>
          </p:cNvPicPr>
          <p:nvPr/>
        </p:nvPicPr>
        <p:blipFill>
          <a:blip r:embed="rId4"/>
          <a:srcRect/>
          <a:stretch>
            <a:fillRect/>
          </a:stretch>
        </p:blipFill>
        <p:spPr bwMode="auto">
          <a:xfrm>
            <a:off x="636588" y="3505200"/>
            <a:ext cx="7845425" cy="936625"/>
          </a:xfrm>
          <a:prstGeom prst="rect">
            <a:avLst/>
          </a:prstGeom>
          <a:noFill/>
          <a:ln w="9525">
            <a:noFill/>
            <a:miter lim="800000"/>
            <a:headEnd/>
            <a:tailEnd/>
          </a:ln>
        </p:spPr>
      </p:pic>
      <p:sp>
        <p:nvSpPr>
          <p:cNvPr id="89" name="Rectangle 9"/>
          <p:cNvSpPr>
            <a:spLocks noChangeArrowheads="1"/>
          </p:cNvSpPr>
          <p:nvPr/>
        </p:nvSpPr>
        <p:spPr bwMode="auto">
          <a:xfrm>
            <a:off x="5345113" y="2301875"/>
            <a:ext cx="1355725" cy="295275"/>
          </a:xfrm>
          <a:prstGeom prst="rect">
            <a:avLst/>
          </a:prstGeom>
          <a:no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srgbClr val="212121"/>
                </a:solidFill>
                <a:effectLst/>
                <a:uLnTx/>
                <a:uFillTx/>
                <a:latin typeface="Franklin Gothic Medium" pitchFamily="34" charset="0"/>
              </a:rPr>
              <a:t>Contrats</a:t>
            </a:r>
          </a:p>
        </p:txBody>
      </p:sp>
      <p:pic>
        <p:nvPicPr>
          <p:cNvPr id="90" name="Picture 10" descr="gold disc"/>
          <p:cNvPicPr>
            <a:picLocks noChangeAspect="1" noChangeArrowheads="1"/>
          </p:cNvPicPr>
          <p:nvPr/>
        </p:nvPicPr>
        <p:blipFill>
          <a:blip r:embed="rId6"/>
          <a:srcRect/>
          <a:stretch>
            <a:fillRect/>
          </a:stretch>
        </p:blipFill>
        <p:spPr bwMode="auto">
          <a:xfrm>
            <a:off x="561975" y="1139825"/>
            <a:ext cx="8070850" cy="939800"/>
          </a:xfrm>
          <a:prstGeom prst="rect">
            <a:avLst/>
          </a:prstGeom>
          <a:noFill/>
          <a:ln w="9525">
            <a:noFill/>
            <a:miter lim="800000"/>
            <a:headEnd/>
            <a:tailEnd/>
          </a:ln>
        </p:spPr>
      </p:pic>
      <p:sp>
        <p:nvSpPr>
          <p:cNvPr id="91" name="Text Box 11"/>
          <p:cNvSpPr txBox="1">
            <a:spLocks noChangeArrowheads="1"/>
          </p:cNvSpPr>
          <p:nvPr/>
        </p:nvSpPr>
        <p:spPr bwMode="auto">
          <a:xfrm>
            <a:off x="2667000" y="1384300"/>
            <a:ext cx="3771900" cy="460375"/>
          </a:xfrm>
          <a:prstGeom prst="rect">
            <a:avLst/>
          </a:prstGeom>
          <a:noFill/>
          <a:ln w="12700" algn="ctr">
            <a:noFill/>
            <a:miter lim="800000"/>
            <a:headEnd/>
            <a:tailEnd/>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a:ln>
                  <a:noFill/>
                </a:ln>
                <a:solidFill>
                  <a:srgbClr val="212121"/>
                </a:solidFill>
                <a:effectLst>
                  <a:outerShdw blurRad="38100" dist="38100" dir="2700000" algn="tl">
                    <a:srgbClr val="C0C0C0"/>
                  </a:outerShdw>
                </a:effectLst>
                <a:uLnTx/>
                <a:uFillTx/>
              </a:rPr>
              <a:t>Application</a:t>
            </a:r>
            <a:endParaRPr kumimoji="0" lang="fr-FR" sz="2000" b="0" i="0" u="none" strike="noStrike" kern="0" cap="none" spc="0" normalizeH="0" baseline="0" noProof="0">
              <a:ln>
                <a:noFill/>
              </a:ln>
              <a:solidFill>
                <a:srgbClr val="212121"/>
              </a:solidFill>
              <a:effectLst>
                <a:outerShdw blurRad="38100" dist="38100" dir="2700000" algn="tl">
                  <a:srgbClr val="C0C0C0"/>
                </a:outerShdw>
              </a:effectLst>
              <a:uLnTx/>
              <a:uFillTx/>
              <a:latin typeface="Franklin Gothic Medium" pitchFamily="34" charset="0"/>
            </a:endParaRPr>
          </a:p>
        </p:txBody>
      </p:sp>
      <p:pic>
        <p:nvPicPr>
          <p:cNvPr id="92" name="Picture 12" descr="GEL Long Arrow cobalt"/>
          <p:cNvPicPr>
            <a:picLocks noChangeAspect="1" noChangeArrowheads="1"/>
          </p:cNvPicPr>
          <p:nvPr/>
        </p:nvPicPr>
        <p:blipFill>
          <a:blip r:embed="rId3"/>
          <a:srcRect/>
          <a:stretch>
            <a:fillRect/>
          </a:stretch>
        </p:blipFill>
        <p:spPr bwMode="auto">
          <a:xfrm>
            <a:off x="1660525" y="1935163"/>
            <a:ext cx="665163" cy="1725612"/>
          </a:xfrm>
          <a:prstGeom prst="rect">
            <a:avLst/>
          </a:prstGeom>
          <a:noFill/>
          <a:ln w="9525">
            <a:noFill/>
            <a:miter lim="800000"/>
            <a:headEnd/>
            <a:tailEnd/>
          </a:ln>
        </p:spPr>
      </p:pic>
      <p:sp>
        <p:nvSpPr>
          <p:cNvPr id="93" name="AutoShape 14"/>
          <p:cNvSpPr>
            <a:spLocks noChangeArrowheads="1"/>
          </p:cNvSpPr>
          <p:nvPr/>
        </p:nvSpPr>
        <p:spPr bwMode="auto">
          <a:xfrm>
            <a:off x="4002088" y="2709863"/>
            <a:ext cx="1050925" cy="441325"/>
          </a:xfrm>
          <a:prstGeom prst="roundRect">
            <a:avLst>
              <a:gd name="adj" fmla="val 16667"/>
            </a:avLst>
          </a:prstGeom>
          <a:solidFill>
            <a:srgbClr val="99CCFF"/>
          </a:solidFill>
          <a:ln w="9525" algn="ctr">
            <a:noFill/>
            <a:round/>
            <a:headEnd/>
            <a:tailEnd/>
          </a:ln>
          <a:effectLst>
            <a:outerShdw dist="17961" dir="2700000" algn="ctr" rotWithShape="0">
              <a:srgbClr val="B2B2B2">
                <a:alpha val="50000"/>
              </a:srgbClr>
            </a:outerShdw>
          </a:effectLst>
        </p:spPr>
        <p:txBody>
          <a:bodyPr wrap="none" lIns="18288" tIns="9144" rIns="9144" bIns="9144"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a:ln>
                  <a:noFill/>
                </a:ln>
                <a:solidFill>
                  <a:srgbClr val="212121"/>
                </a:solidFill>
                <a:effectLst/>
                <a:uLnTx/>
                <a:uFillTx/>
                <a:latin typeface="Segoe" pitchFamily="34" charset="0"/>
              </a:rPr>
              <a:t>Contrat de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a:ln>
                  <a:noFill/>
                </a:ln>
                <a:solidFill>
                  <a:srgbClr val="212121"/>
                </a:solidFill>
                <a:effectLst/>
                <a:uLnTx/>
                <a:uFillTx/>
                <a:latin typeface="Segoe" pitchFamily="34" charset="0"/>
              </a:rPr>
              <a:t>Données</a:t>
            </a:r>
          </a:p>
        </p:txBody>
      </p:sp>
      <p:sp>
        <p:nvSpPr>
          <p:cNvPr id="94" name="AutoShape 15"/>
          <p:cNvSpPr>
            <a:spLocks noChangeArrowheads="1"/>
          </p:cNvSpPr>
          <p:nvPr/>
        </p:nvSpPr>
        <p:spPr bwMode="auto">
          <a:xfrm>
            <a:off x="5092700" y="2709863"/>
            <a:ext cx="1065213" cy="441325"/>
          </a:xfrm>
          <a:prstGeom prst="roundRect">
            <a:avLst>
              <a:gd name="adj" fmla="val 16667"/>
            </a:avLst>
          </a:prstGeom>
          <a:solidFill>
            <a:srgbClr val="99CCFF"/>
          </a:solidFill>
          <a:ln w="9525" algn="ctr">
            <a:noFill/>
            <a:round/>
            <a:headEnd/>
            <a:tailEnd/>
          </a:ln>
          <a:effectLst>
            <a:outerShdw dist="17961" dir="2700000" algn="ctr" rotWithShape="0">
              <a:srgbClr val="B2B2B2">
                <a:alpha val="50000"/>
              </a:srgbClr>
            </a:outerShdw>
          </a:effectLst>
        </p:spPr>
        <p:txBody>
          <a:bodyPr wrap="none" lIns="18288" tIns="9144" rIns="9144" bIns="9144"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a:ln>
                  <a:noFill/>
                </a:ln>
                <a:solidFill>
                  <a:srgbClr val="212121"/>
                </a:solidFill>
                <a:effectLst/>
                <a:uLnTx/>
                <a:uFillTx/>
                <a:latin typeface="Segoe" pitchFamily="34" charset="0"/>
              </a:rPr>
              <a:t>Contrat de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a:ln>
                  <a:noFill/>
                </a:ln>
                <a:solidFill>
                  <a:srgbClr val="212121"/>
                </a:solidFill>
                <a:effectLst/>
                <a:uLnTx/>
                <a:uFillTx/>
                <a:latin typeface="Segoe" pitchFamily="34" charset="0"/>
              </a:rPr>
              <a:t>Message</a:t>
            </a:r>
          </a:p>
        </p:txBody>
      </p:sp>
      <p:sp>
        <p:nvSpPr>
          <p:cNvPr id="95" name="AutoShape 16"/>
          <p:cNvSpPr>
            <a:spLocks noChangeArrowheads="1"/>
          </p:cNvSpPr>
          <p:nvPr/>
        </p:nvSpPr>
        <p:spPr bwMode="auto">
          <a:xfrm>
            <a:off x="6200775" y="2709863"/>
            <a:ext cx="1049338" cy="441325"/>
          </a:xfrm>
          <a:prstGeom prst="roundRect">
            <a:avLst>
              <a:gd name="adj" fmla="val 16667"/>
            </a:avLst>
          </a:prstGeom>
          <a:solidFill>
            <a:srgbClr val="99CCFF"/>
          </a:solidFill>
          <a:ln w="9525" algn="ctr">
            <a:noFill/>
            <a:round/>
            <a:headEnd/>
            <a:tailEnd/>
          </a:ln>
          <a:effectLst>
            <a:outerShdw dist="17961" dir="2700000" algn="ctr" rotWithShape="0">
              <a:srgbClr val="B2B2B2">
                <a:alpha val="50000"/>
              </a:srgbClr>
            </a:outerShdw>
          </a:effectLst>
        </p:spPr>
        <p:txBody>
          <a:bodyPr wrap="none" lIns="18288" tIns="9144" rIns="9144" bIns="9144"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a:ln>
                  <a:noFill/>
                </a:ln>
                <a:solidFill>
                  <a:srgbClr val="212121"/>
                </a:solidFill>
                <a:effectLst/>
                <a:uLnTx/>
                <a:uFillTx/>
                <a:latin typeface="Segoe" pitchFamily="34" charset="0"/>
              </a:rPr>
              <a:t>Contrat de</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a:ln>
                  <a:noFill/>
                </a:ln>
                <a:solidFill>
                  <a:srgbClr val="212121"/>
                </a:solidFill>
                <a:effectLst/>
                <a:uLnTx/>
                <a:uFillTx/>
                <a:latin typeface="Segoe" pitchFamily="34" charset="0"/>
              </a:rPr>
              <a:t>Service</a:t>
            </a:r>
          </a:p>
        </p:txBody>
      </p:sp>
      <p:sp>
        <p:nvSpPr>
          <p:cNvPr id="96" name="AutoShape 17"/>
          <p:cNvSpPr>
            <a:spLocks noChangeArrowheads="1"/>
          </p:cNvSpPr>
          <p:nvPr/>
        </p:nvSpPr>
        <p:spPr bwMode="auto">
          <a:xfrm>
            <a:off x="7307263" y="2709863"/>
            <a:ext cx="984250" cy="441325"/>
          </a:xfrm>
          <a:prstGeom prst="roundRect">
            <a:avLst>
              <a:gd name="adj" fmla="val 16667"/>
            </a:avLst>
          </a:prstGeom>
          <a:solidFill>
            <a:srgbClr val="99CCFF"/>
          </a:solidFill>
          <a:ln w="9525" algn="ctr">
            <a:noFill/>
            <a:round/>
            <a:headEnd/>
            <a:tailEnd/>
          </a:ln>
          <a:effectLst>
            <a:outerShdw dist="17961" dir="2700000" algn="ctr" rotWithShape="0">
              <a:srgbClr val="B2B2B2">
                <a:alpha val="50000"/>
              </a:srgbClr>
            </a:outerShdw>
          </a:effectLst>
        </p:spPr>
        <p:txBody>
          <a:bodyPr wrap="none" lIns="18288" tIns="9144" rIns="9144" bIns="9144"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a:ln>
                  <a:noFill/>
                </a:ln>
                <a:solidFill>
                  <a:srgbClr val="212121"/>
                </a:solidFill>
                <a:effectLst/>
                <a:uLnTx/>
                <a:uFillTx/>
                <a:latin typeface="Segoe" pitchFamily="34" charset="0"/>
              </a:rPr>
              <a:t>Policy et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a:ln>
                  <a:noFill/>
                </a:ln>
                <a:solidFill>
                  <a:srgbClr val="212121"/>
                </a:solidFill>
                <a:effectLst/>
                <a:uLnTx/>
                <a:uFillTx/>
                <a:latin typeface="Segoe" pitchFamily="34" charset="0"/>
              </a:rPr>
              <a:t>Binding</a:t>
            </a:r>
          </a:p>
        </p:txBody>
      </p:sp>
      <p:sp>
        <p:nvSpPr>
          <p:cNvPr id="97" name="Rectangle 18"/>
          <p:cNvSpPr>
            <a:spLocks noChangeArrowheads="1"/>
          </p:cNvSpPr>
          <p:nvPr/>
        </p:nvSpPr>
        <p:spPr bwMode="auto">
          <a:xfrm>
            <a:off x="3459163" y="3563938"/>
            <a:ext cx="1739900" cy="295275"/>
          </a:xfrm>
          <a:prstGeom prst="rect">
            <a:avLst/>
          </a:prstGeom>
          <a:no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srgbClr val="212121"/>
                </a:solidFill>
                <a:effectLst/>
                <a:uLnTx/>
                <a:uFillTx/>
                <a:latin typeface="Franklin Gothic Medium" pitchFamily="34" charset="0"/>
              </a:rPr>
              <a:t>Modèle de Service</a:t>
            </a:r>
          </a:p>
        </p:txBody>
      </p:sp>
      <p:sp>
        <p:nvSpPr>
          <p:cNvPr id="98" name="AutoShape 19"/>
          <p:cNvSpPr>
            <a:spLocks noChangeArrowheads="1"/>
          </p:cNvSpPr>
          <p:nvPr/>
        </p:nvSpPr>
        <p:spPr bwMode="auto">
          <a:xfrm>
            <a:off x="787400" y="3884613"/>
            <a:ext cx="1187450" cy="452437"/>
          </a:xfrm>
          <a:prstGeom prst="roundRect">
            <a:avLst>
              <a:gd name="adj" fmla="val 16667"/>
            </a:avLst>
          </a:prstGeom>
          <a:solidFill>
            <a:srgbClr val="99CCFF"/>
          </a:solidFill>
          <a:ln w="9525" algn="ctr">
            <a:noFill/>
            <a:round/>
            <a:headEnd/>
            <a:tailEnd/>
          </a:ln>
          <a:effectLst>
            <a:outerShdw dist="17961" dir="2700000" algn="ctr" rotWithShape="0">
              <a:srgbClr val="B2B2B2">
                <a:alpha val="50000"/>
              </a:srgbClr>
            </a:outerShdw>
          </a:effectLst>
        </p:spPr>
        <p:txBody>
          <a:bodyPr wrap="none" lIns="18288" tIns="9144" rIns="9144" bIns="9144"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a:ln>
                  <a:noFill/>
                </a:ln>
                <a:solidFill>
                  <a:srgbClr val="212121"/>
                </a:solidFill>
                <a:effectLst/>
                <a:uLnTx/>
                <a:uFillTx/>
                <a:latin typeface="Segoe" pitchFamily="34" charset="0"/>
              </a:rPr>
              <a:t>Comportement</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a:ln>
                  <a:noFill/>
                </a:ln>
                <a:solidFill>
                  <a:srgbClr val="212121"/>
                </a:solidFill>
                <a:effectLst/>
                <a:uLnTx/>
                <a:uFillTx/>
                <a:latin typeface="Segoe" pitchFamily="34" charset="0"/>
              </a:rPr>
              <a:t>En Erreur</a:t>
            </a:r>
          </a:p>
        </p:txBody>
      </p:sp>
      <p:sp>
        <p:nvSpPr>
          <p:cNvPr id="99" name="AutoShape 20"/>
          <p:cNvSpPr>
            <a:spLocks noChangeArrowheads="1"/>
          </p:cNvSpPr>
          <p:nvPr/>
        </p:nvSpPr>
        <p:spPr bwMode="auto">
          <a:xfrm>
            <a:off x="2071688" y="3895725"/>
            <a:ext cx="1185862" cy="450850"/>
          </a:xfrm>
          <a:prstGeom prst="roundRect">
            <a:avLst>
              <a:gd name="adj" fmla="val 16667"/>
            </a:avLst>
          </a:prstGeom>
          <a:solidFill>
            <a:srgbClr val="99CCFF"/>
          </a:solidFill>
          <a:ln w="9525" algn="ctr">
            <a:noFill/>
            <a:round/>
            <a:headEnd/>
            <a:tailEnd/>
          </a:ln>
          <a:effectLst>
            <a:outerShdw dist="17961" dir="2700000" algn="ctr" rotWithShape="0">
              <a:srgbClr val="B2B2B2">
                <a:alpha val="50000"/>
              </a:srgbClr>
            </a:outerShdw>
          </a:effectLst>
        </p:spPr>
        <p:txBody>
          <a:bodyPr wrap="none" lIns="18288" tIns="9144" rIns="9144" bIns="9144"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a:ln>
                  <a:noFill/>
                </a:ln>
                <a:solidFill>
                  <a:srgbClr val="212121"/>
                </a:solidFill>
                <a:effectLst/>
                <a:uLnTx/>
                <a:uFillTx/>
                <a:latin typeface="Segoe" pitchFamily="34" charset="0"/>
              </a:rPr>
              <a:t>Comportement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a:ln>
                  <a:noFill/>
                </a:ln>
                <a:solidFill>
                  <a:srgbClr val="212121"/>
                </a:solidFill>
                <a:effectLst/>
                <a:uLnTx/>
                <a:uFillTx/>
                <a:latin typeface="Segoe" pitchFamily="34" charset="0"/>
              </a:rPr>
              <a:t>Métadonnées</a:t>
            </a:r>
          </a:p>
        </p:txBody>
      </p:sp>
      <p:sp>
        <p:nvSpPr>
          <p:cNvPr id="100" name="AutoShape 21"/>
          <p:cNvSpPr>
            <a:spLocks noChangeArrowheads="1"/>
          </p:cNvSpPr>
          <p:nvPr/>
        </p:nvSpPr>
        <p:spPr bwMode="auto">
          <a:xfrm>
            <a:off x="4594225" y="3897313"/>
            <a:ext cx="1211263" cy="452437"/>
          </a:xfrm>
          <a:prstGeom prst="roundRect">
            <a:avLst>
              <a:gd name="adj" fmla="val 16667"/>
            </a:avLst>
          </a:prstGeom>
          <a:solidFill>
            <a:srgbClr val="99CCFF"/>
          </a:solidFill>
          <a:ln w="9525" algn="ctr">
            <a:noFill/>
            <a:round/>
            <a:headEnd/>
            <a:tailEnd/>
          </a:ln>
          <a:effectLst>
            <a:outerShdw dist="17961" dir="2700000" algn="ctr" rotWithShape="0">
              <a:srgbClr val="B2B2B2">
                <a:alpha val="50000"/>
              </a:srgbClr>
            </a:outerShdw>
          </a:effectLst>
        </p:spPr>
        <p:txBody>
          <a:bodyPr wrap="none" lIns="18288" tIns="9144" rIns="9144" bIns="9144"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a:ln>
                  <a:noFill/>
                </a:ln>
                <a:solidFill>
                  <a:srgbClr val="212121"/>
                </a:solidFill>
                <a:effectLst/>
                <a:uLnTx/>
                <a:uFillTx/>
                <a:latin typeface="Segoe" pitchFamily="34" charset="0"/>
              </a:rPr>
              <a:t>Comportement</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a:ln>
                  <a:noFill/>
                </a:ln>
                <a:solidFill>
                  <a:srgbClr val="212121"/>
                </a:solidFill>
                <a:effectLst/>
                <a:uLnTx/>
                <a:uFillTx/>
                <a:latin typeface="Segoe" pitchFamily="34" charset="0"/>
              </a:rPr>
              <a:t>Throttling</a:t>
            </a:r>
          </a:p>
        </p:txBody>
      </p:sp>
      <p:sp>
        <p:nvSpPr>
          <p:cNvPr id="101" name="AutoShape 22"/>
          <p:cNvSpPr>
            <a:spLocks noChangeArrowheads="1"/>
          </p:cNvSpPr>
          <p:nvPr/>
        </p:nvSpPr>
        <p:spPr bwMode="auto">
          <a:xfrm>
            <a:off x="3332163" y="3897313"/>
            <a:ext cx="1185862" cy="452437"/>
          </a:xfrm>
          <a:prstGeom prst="roundRect">
            <a:avLst>
              <a:gd name="adj" fmla="val 16667"/>
            </a:avLst>
          </a:prstGeom>
          <a:solidFill>
            <a:srgbClr val="99CCFF"/>
          </a:solidFill>
          <a:ln w="9525" algn="ctr">
            <a:noFill/>
            <a:round/>
            <a:headEnd/>
            <a:tailEnd/>
          </a:ln>
          <a:effectLst>
            <a:outerShdw dist="17961" dir="2700000" algn="ctr" rotWithShape="0">
              <a:srgbClr val="B2B2B2">
                <a:alpha val="50000"/>
              </a:srgbClr>
            </a:outerShdw>
          </a:effectLst>
        </p:spPr>
        <p:txBody>
          <a:bodyPr wrap="none" lIns="18288" tIns="9144" rIns="9144" bIns="9144"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a:ln>
                  <a:noFill/>
                </a:ln>
                <a:solidFill>
                  <a:srgbClr val="212121"/>
                </a:solidFill>
                <a:effectLst/>
                <a:uLnTx/>
                <a:uFillTx/>
                <a:latin typeface="Segoe" pitchFamily="34" charset="0"/>
              </a:rPr>
              <a:t>Comportement</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a:ln>
                  <a:noFill/>
                </a:ln>
                <a:solidFill>
                  <a:srgbClr val="212121"/>
                </a:solidFill>
                <a:effectLst/>
                <a:uLnTx/>
                <a:uFillTx/>
                <a:latin typeface="Segoe" pitchFamily="34" charset="0"/>
              </a:rPr>
              <a:t>Instance</a:t>
            </a:r>
          </a:p>
        </p:txBody>
      </p:sp>
      <p:sp>
        <p:nvSpPr>
          <p:cNvPr id="102" name="AutoShape 23"/>
          <p:cNvSpPr>
            <a:spLocks noChangeArrowheads="1"/>
          </p:cNvSpPr>
          <p:nvPr/>
        </p:nvSpPr>
        <p:spPr bwMode="auto">
          <a:xfrm>
            <a:off x="5884863" y="3897313"/>
            <a:ext cx="1169987" cy="452437"/>
          </a:xfrm>
          <a:prstGeom prst="roundRect">
            <a:avLst>
              <a:gd name="adj" fmla="val 16667"/>
            </a:avLst>
          </a:prstGeom>
          <a:solidFill>
            <a:srgbClr val="99CCFF"/>
          </a:solidFill>
          <a:ln w="9525" algn="ctr">
            <a:noFill/>
            <a:round/>
            <a:headEnd/>
            <a:tailEnd/>
          </a:ln>
          <a:effectLst>
            <a:outerShdw dist="17961" dir="2700000" algn="ctr" rotWithShape="0">
              <a:srgbClr val="B2B2B2">
                <a:alpha val="50000"/>
              </a:srgbClr>
            </a:outerShdw>
          </a:effectLst>
        </p:spPr>
        <p:txBody>
          <a:bodyPr wrap="none" lIns="18288" tIns="9144" rIns="9144" bIns="9144"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a:ln>
                  <a:noFill/>
                </a:ln>
                <a:solidFill>
                  <a:srgbClr val="212121"/>
                </a:solidFill>
                <a:effectLst/>
                <a:uLnTx/>
                <a:uFillTx/>
                <a:latin typeface="Segoe" pitchFamily="34" charset="0"/>
              </a:rPr>
              <a:t>Comportement</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a:ln>
                  <a:noFill/>
                </a:ln>
                <a:solidFill>
                  <a:srgbClr val="212121"/>
                </a:solidFill>
                <a:effectLst/>
                <a:uLnTx/>
                <a:uFillTx/>
                <a:latin typeface="Segoe" pitchFamily="34" charset="0"/>
              </a:rPr>
              <a:t>Activation</a:t>
            </a:r>
          </a:p>
        </p:txBody>
      </p:sp>
      <p:sp>
        <p:nvSpPr>
          <p:cNvPr id="103" name="AutoShape 24"/>
          <p:cNvSpPr>
            <a:spLocks noChangeArrowheads="1"/>
          </p:cNvSpPr>
          <p:nvPr/>
        </p:nvSpPr>
        <p:spPr bwMode="auto">
          <a:xfrm>
            <a:off x="7134225" y="3895725"/>
            <a:ext cx="1155700" cy="452438"/>
          </a:xfrm>
          <a:prstGeom prst="roundRect">
            <a:avLst>
              <a:gd name="adj" fmla="val 16667"/>
            </a:avLst>
          </a:prstGeom>
          <a:solidFill>
            <a:srgbClr val="99CCFF"/>
          </a:solidFill>
          <a:ln w="9525" algn="ctr">
            <a:noFill/>
            <a:round/>
            <a:headEnd/>
            <a:tailEnd/>
          </a:ln>
          <a:effectLst>
            <a:outerShdw dist="17961" dir="2700000" algn="ctr" rotWithShape="0">
              <a:srgbClr val="B2B2B2">
                <a:alpha val="50000"/>
              </a:srgbClr>
            </a:outerShdw>
          </a:effectLst>
        </p:spPr>
        <p:txBody>
          <a:bodyPr wrap="none" lIns="18288" tIns="9144" rIns="9144" bIns="9144"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a:ln>
                  <a:noFill/>
                </a:ln>
                <a:solidFill>
                  <a:srgbClr val="212121"/>
                </a:solidFill>
                <a:effectLst/>
                <a:uLnTx/>
                <a:uFillTx/>
                <a:latin typeface="Segoe" pitchFamily="34" charset="0"/>
              </a:rPr>
              <a:t>Comportement</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a:ln>
                  <a:noFill/>
                </a:ln>
                <a:solidFill>
                  <a:srgbClr val="212121"/>
                </a:solidFill>
                <a:effectLst/>
                <a:uLnTx/>
                <a:uFillTx/>
                <a:latin typeface="Segoe" pitchFamily="34" charset="0"/>
              </a:rPr>
              <a:t> Transaction</a:t>
            </a:r>
          </a:p>
        </p:txBody>
      </p:sp>
      <p:sp>
        <p:nvSpPr>
          <p:cNvPr id="104" name="Rectangle 25"/>
          <p:cNvSpPr>
            <a:spLocks noChangeArrowheads="1"/>
          </p:cNvSpPr>
          <p:nvPr/>
        </p:nvSpPr>
        <p:spPr bwMode="auto">
          <a:xfrm>
            <a:off x="2987675" y="4683125"/>
            <a:ext cx="3030538" cy="295275"/>
          </a:xfrm>
          <a:prstGeom prst="rect">
            <a:avLst/>
          </a:prstGeom>
          <a:no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srgbClr val="212121"/>
                </a:solidFill>
                <a:effectLst/>
                <a:uLnTx/>
                <a:uFillTx/>
                <a:latin typeface="Franklin Gothic Medium" pitchFamily="34" charset="0"/>
              </a:rPr>
              <a:t>Communication des messages</a:t>
            </a:r>
          </a:p>
        </p:txBody>
      </p:sp>
      <p:sp>
        <p:nvSpPr>
          <p:cNvPr id="105" name="AutoShape 26"/>
          <p:cNvSpPr>
            <a:spLocks noChangeArrowheads="1"/>
          </p:cNvSpPr>
          <p:nvPr/>
        </p:nvSpPr>
        <p:spPr bwMode="auto">
          <a:xfrm>
            <a:off x="4606925" y="5268913"/>
            <a:ext cx="1204913" cy="385762"/>
          </a:xfrm>
          <a:prstGeom prst="roundRect">
            <a:avLst>
              <a:gd name="adj" fmla="val 16667"/>
            </a:avLst>
          </a:prstGeom>
          <a:solidFill>
            <a:srgbClr val="99CCFF"/>
          </a:solidFill>
          <a:ln w="9525" algn="ctr">
            <a:noFill/>
            <a:round/>
            <a:headEnd/>
            <a:tailEnd/>
          </a:ln>
          <a:effectLst>
            <a:outerShdw dist="17961" dir="2700000" algn="ctr" rotWithShape="0">
              <a:srgbClr val="B2B2B2">
                <a:alpha val="50000"/>
              </a:srgbClr>
            </a:outerShdw>
          </a:effectLst>
        </p:spPr>
        <p:txBody>
          <a:bodyPr wrap="none" lIns="9144" tIns="9144" rIns="9144" bIns="9144"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a:ln>
                  <a:noFill/>
                </a:ln>
                <a:solidFill>
                  <a:srgbClr val="212121"/>
                </a:solidFill>
                <a:effectLst/>
                <a:uLnTx/>
                <a:uFillTx/>
                <a:latin typeface="Segoe" pitchFamily="34" charset="0"/>
              </a:rPr>
              <a:t>Canal X-Proc</a:t>
            </a:r>
          </a:p>
        </p:txBody>
      </p:sp>
      <p:sp>
        <p:nvSpPr>
          <p:cNvPr id="106" name="Rectangle 27"/>
          <p:cNvSpPr>
            <a:spLocks noChangeArrowheads="1"/>
          </p:cNvSpPr>
          <p:nvPr/>
        </p:nvSpPr>
        <p:spPr bwMode="auto">
          <a:xfrm>
            <a:off x="2919413" y="5789613"/>
            <a:ext cx="2592387" cy="322262"/>
          </a:xfrm>
          <a:prstGeom prst="rect">
            <a:avLst/>
          </a:prstGeom>
          <a:no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a:ln>
                  <a:noFill/>
                </a:ln>
                <a:solidFill>
                  <a:srgbClr val="212121"/>
                </a:solidFill>
                <a:effectLst/>
                <a:uLnTx/>
                <a:uFillTx/>
                <a:latin typeface="Franklin Gothic Medium" pitchFamily="34" charset="0"/>
              </a:rPr>
              <a:t>Environnements d’hébergement</a:t>
            </a:r>
          </a:p>
        </p:txBody>
      </p:sp>
      <p:sp>
        <p:nvSpPr>
          <p:cNvPr id="107" name="AutoShape 28"/>
          <p:cNvSpPr>
            <a:spLocks noChangeArrowheads="1"/>
          </p:cNvSpPr>
          <p:nvPr/>
        </p:nvSpPr>
        <p:spPr bwMode="auto">
          <a:xfrm>
            <a:off x="1665288" y="6134100"/>
            <a:ext cx="1023937" cy="258763"/>
          </a:xfrm>
          <a:prstGeom prst="roundRect">
            <a:avLst>
              <a:gd name="adj" fmla="val 16667"/>
            </a:avLst>
          </a:prstGeom>
          <a:solidFill>
            <a:srgbClr val="99CCFF"/>
          </a:solidFill>
          <a:ln w="9525" algn="ctr">
            <a:noFill/>
            <a:round/>
            <a:headEnd/>
            <a:tailEnd/>
          </a:ln>
          <a:effectLst>
            <a:outerShdw dist="17961" dir="2700000" algn="ctr" rotWithShape="0">
              <a:srgbClr val="B2B2B2">
                <a:alpha val="50000"/>
              </a:srgbClr>
            </a:outerShdw>
          </a:effectLst>
        </p:spPr>
        <p:txBody>
          <a:bodyPr wrap="none" lIns="18288" tIns="9144" rIns="9144" bIns="9144"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a:ln>
                  <a:noFill/>
                </a:ln>
                <a:solidFill>
                  <a:srgbClr val="212121"/>
                </a:solidFill>
                <a:effectLst/>
                <a:uLnTx/>
                <a:uFillTx/>
                <a:latin typeface="Segoe" pitchFamily="34" charset="0"/>
              </a:rPr>
              <a:t>WAS</a:t>
            </a:r>
          </a:p>
        </p:txBody>
      </p:sp>
      <p:sp>
        <p:nvSpPr>
          <p:cNvPr id="108" name="AutoShape 29"/>
          <p:cNvSpPr>
            <a:spLocks noChangeArrowheads="1"/>
          </p:cNvSpPr>
          <p:nvPr/>
        </p:nvSpPr>
        <p:spPr bwMode="auto">
          <a:xfrm>
            <a:off x="2863850" y="6134100"/>
            <a:ext cx="1020763" cy="258763"/>
          </a:xfrm>
          <a:prstGeom prst="roundRect">
            <a:avLst>
              <a:gd name="adj" fmla="val 16667"/>
            </a:avLst>
          </a:prstGeom>
          <a:solidFill>
            <a:srgbClr val="99CCFF"/>
          </a:solidFill>
          <a:ln w="9525" algn="ctr">
            <a:noFill/>
            <a:round/>
            <a:headEnd/>
            <a:tailEnd/>
          </a:ln>
          <a:effectLst>
            <a:outerShdw dist="17961" dir="2700000" algn="ctr" rotWithShape="0">
              <a:srgbClr val="B2B2B2">
                <a:alpha val="50000"/>
              </a:srgbClr>
            </a:outerShdw>
          </a:effectLst>
        </p:spPr>
        <p:txBody>
          <a:bodyPr wrap="none" lIns="18288" tIns="9144" rIns="9144" bIns="9144"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212121"/>
                </a:solidFill>
                <a:effectLst/>
                <a:uLnTx/>
                <a:uFillTx/>
                <a:latin typeface="Segoe" pitchFamily="34" charset="0"/>
              </a:rPr>
              <a:t>Console</a:t>
            </a:r>
          </a:p>
        </p:txBody>
      </p:sp>
      <p:sp>
        <p:nvSpPr>
          <p:cNvPr id="109" name="AutoShape 30"/>
          <p:cNvSpPr>
            <a:spLocks noChangeArrowheads="1"/>
          </p:cNvSpPr>
          <p:nvPr/>
        </p:nvSpPr>
        <p:spPr bwMode="auto">
          <a:xfrm>
            <a:off x="4062413" y="6134100"/>
            <a:ext cx="1020762" cy="258763"/>
          </a:xfrm>
          <a:prstGeom prst="roundRect">
            <a:avLst>
              <a:gd name="adj" fmla="val 16667"/>
            </a:avLst>
          </a:prstGeom>
          <a:solidFill>
            <a:srgbClr val="99CCFF"/>
          </a:solidFill>
          <a:ln w="9525" algn="ctr">
            <a:noFill/>
            <a:round/>
            <a:headEnd/>
            <a:tailEnd/>
          </a:ln>
          <a:effectLst>
            <a:outerShdw dist="17961" dir="2700000" algn="ctr" rotWithShape="0">
              <a:srgbClr val="B2B2B2">
                <a:alpha val="50000"/>
              </a:srgbClr>
            </a:outerShdw>
          </a:effectLst>
        </p:spPr>
        <p:txBody>
          <a:bodyPr wrap="none" lIns="18288" tIns="9144" rIns="9144" bIns="9144"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a:ln>
                  <a:noFill/>
                </a:ln>
                <a:solidFill>
                  <a:srgbClr val="212121"/>
                </a:solidFill>
                <a:effectLst/>
                <a:uLnTx/>
                <a:uFillTx/>
                <a:latin typeface="Segoe" pitchFamily="34" charset="0"/>
              </a:rPr>
              <a:t>.Exe</a:t>
            </a:r>
          </a:p>
        </p:txBody>
      </p:sp>
      <p:sp>
        <p:nvSpPr>
          <p:cNvPr id="110" name="AutoShape 31"/>
          <p:cNvSpPr>
            <a:spLocks noChangeArrowheads="1"/>
          </p:cNvSpPr>
          <p:nvPr/>
        </p:nvSpPr>
        <p:spPr bwMode="auto">
          <a:xfrm>
            <a:off x="5257800" y="6134100"/>
            <a:ext cx="1023938" cy="258763"/>
          </a:xfrm>
          <a:prstGeom prst="roundRect">
            <a:avLst>
              <a:gd name="adj" fmla="val 16667"/>
            </a:avLst>
          </a:prstGeom>
          <a:solidFill>
            <a:srgbClr val="99CCFF"/>
          </a:solidFill>
          <a:ln w="9525" algn="ctr">
            <a:noFill/>
            <a:round/>
            <a:headEnd/>
            <a:tailEnd/>
          </a:ln>
          <a:effectLst>
            <a:outerShdw dist="17961" dir="2700000" algn="ctr" rotWithShape="0">
              <a:srgbClr val="B2B2B2">
                <a:alpha val="50000"/>
              </a:srgbClr>
            </a:outerShdw>
          </a:effectLst>
        </p:spPr>
        <p:txBody>
          <a:bodyPr wrap="none" lIns="18288" tIns="9144" rIns="9144" bIns="9144"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a:ln>
                  <a:noFill/>
                </a:ln>
                <a:solidFill>
                  <a:srgbClr val="212121"/>
                </a:solidFill>
                <a:effectLst/>
                <a:uLnTx/>
                <a:uFillTx/>
                <a:latin typeface="Segoe" pitchFamily="34" charset="0"/>
              </a:rPr>
              <a:t>NT Service</a:t>
            </a:r>
          </a:p>
        </p:txBody>
      </p:sp>
      <p:sp>
        <p:nvSpPr>
          <p:cNvPr id="111" name="AutoShape 32"/>
          <p:cNvSpPr>
            <a:spLocks noChangeArrowheads="1"/>
          </p:cNvSpPr>
          <p:nvPr/>
        </p:nvSpPr>
        <p:spPr bwMode="auto">
          <a:xfrm>
            <a:off x="6457950" y="6134100"/>
            <a:ext cx="1023938" cy="258763"/>
          </a:xfrm>
          <a:prstGeom prst="roundRect">
            <a:avLst>
              <a:gd name="adj" fmla="val 16667"/>
            </a:avLst>
          </a:prstGeom>
          <a:solidFill>
            <a:srgbClr val="99CCFF"/>
          </a:solidFill>
          <a:ln w="9525" algn="ctr">
            <a:noFill/>
            <a:round/>
            <a:headEnd/>
            <a:tailEnd/>
          </a:ln>
          <a:effectLst>
            <a:outerShdw dist="17961" dir="2700000" algn="ctr" rotWithShape="0">
              <a:srgbClr val="B2B2B2">
                <a:alpha val="50000"/>
              </a:srgbClr>
            </a:outerShdw>
          </a:effectLst>
        </p:spPr>
        <p:txBody>
          <a:bodyPr wrap="none" lIns="18288" tIns="9144" rIns="9144" bIns="9144"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212121"/>
                </a:solidFill>
                <a:effectLst/>
                <a:uLnTx/>
                <a:uFillTx/>
                <a:latin typeface="Segoe" pitchFamily="34" charset="0"/>
              </a:rPr>
              <a:t>ASP.NET</a:t>
            </a:r>
          </a:p>
        </p:txBody>
      </p:sp>
      <p:sp>
        <p:nvSpPr>
          <p:cNvPr id="112" name="AutoShape 33"/>
          <p:cNvSpPr>
            <a:spLocks noChangeArrowheads="1"/>
          </p:cNvSpPr>
          <p:nvPr/>
        </p:nvSpPr>
        <p:spPr bwMode="auto">
          <a:xfrm>
            <a:off x="2119313" y="5267325"/>
            <a:ext cx="1190625" cy="388938"/>
          </a:xfrm>
          <a:prstGeom prst="roundRect">
            <a:avLst>
              <a:gd name="adj" fmla="val 16667"/>
            </a:avLst>
          </a:prstGeom>
          <a:solidFill>
            <a:srgbClr val="99CCFF"/>
          </a:solidFill>
          <a:ln w="9525" algn="ctr">
            <a:noFill/>
            <a:round/>
            <a:headEnd/>
            <a:tailEnd/>
          </a:ln>
          <a:effectLst>
            <a:outerShdw dist="17961" dir="2700000" algn="ctr" rotWithShape="0">
              <a:srgbClr val="B2B2B2">
                <a:alpha val="50000"/>
              </a:srgbClr>
            </a:outerShdw>
          </a:effectLst>
        </p:spPr>
        <p:txBody>
          <a:bodyPr wrap="none" lIns="9144" tIns="9144" rIns="9144" bIns="9144"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a:ln>
                  <a:noFill/>
                </a:ln>
                <a:solidFill>
                  <a:srgbClr val="212121"/>
                </a:solidFill>
                <a:effectLst/>
                <a:uLnTx/>
                <a:uFillTx/>
                <a:latin typeface="Segoe" pitchFamily="34" charset="0"/>
              </a:rPr>
              <a:t>Canal TCP</a:t>
            </a:r>
          </a:p>
        </p:txBody>
      </p:sp>
      <p:sp>
        <p:nvSpPr>
          <p:cNvPr id="113" name="AutoShape 34"/>
          <p:cNvSpPr>
            <a:spLocks noChangeArrowheads="1"/>
          </p:cNvSpPr>
          <p:nvPr/>
        </p:nvSpPr>
        <p:spPr bwMode="auto">
          <a:xfrm>
            <a:off x="873125" y="5267325"/>
            <a:ext cx="1190625" cy="388938"/>
          </a:xfrm>
          <a:prstGeom prst="roundRect">
            <a:avLst>
              <a:gd name="adj" fmla="val 16667"/>
            </a:avLst>
          </a:prstGeom>
          <a:solidFill>
            <a:srgbClr val="99CCFF"/>
          </a:solidFill>
          <a:ln w="9525" algn="ctr">
            <a:noFill/>
            <a:round/>
            <a:headEnd/>
            <a:tailEnd/>
          </a:ln>
          <a:effectLst>
            <a:outerShdw dist="17961" dir="2700000" algn="ctr" rotWithShape="0">
              <a:srgbClr val="B2B2B2">
                <a:alpha val="50000"/>
              </a:srgbClr>
            </a:outerShdw>
          </a:effectLst>
        </p:spPr>
        <p:txBody>
          <a:bodyPr wrap="none" lIns="9144" tIns="9144" rIns="9144" bIns="9144"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a:ln>
                  <a:noFill/>
                </a:ln>
                <a:solidFill>
                  <a:srgbClr val="212121"/>
                </a:solidFill>
                <a:effectLst/>
                <a:uLnTx/>
                <a:uFillTx/>
                <a:latin typeface="Segoe" pitchFamily="34" charset="0"/>
              </a:rPr>
              <a:t>Canal HTTP</a:t>
            </a:r>
          </a:p>
        </p:txBody>
      </p:sp>
      <p:sp>
        <p:nvSpPr>
          <p:cNvPr id="114" name="AutoShape 35"/>
          <p:cNvSpPr>
            <a:spLocks noChangeArrowheads="1"/>
          </p:cNvSpPr>
          <p:nvPr/>
        </p:nvSpPr>
        <p:spPr bwMode="auto">
          <a:xfrm>
            <a:off x="7091363" y="5287963"/>
            <a:ext cx="1193800" cy="365125"/>
          </a:xfrm>
          <a:prstGeom prst="roundRect">
            <a:avLst>
              <a:gd name="adj" fmla="val 16667"/>
            </a:avLst>
          </a:prstGeom>
          <a:solidFill>
            <a:srgbClr val="99CCFF"/>
          </a:solidFill>
          <a:ln w="9525" algn="ctr">
            <a:noFill/>
            <a:round/>
            <a:headEnd/>
            <a:tailEnd/>
          </a:ln>
          <a:effectLst>
            <a:outerShdw dist="17961" dir="2700000" algn="ctr" rotWithShape="0">
              <a:srgbClr val="B2B2B2">
                <a:alpha val="50000"/>
              </a:srgbClr>
            </a:outerShdw>
          </a:effectLst>
        </p:spPr>
        <p:txBody>
          <a:bodyPr wrap="none" lIns="9144" tIns="9144" rIns="9144" bIns="9144"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a:ln>
                  <a:noFill/>
                </a:ln>
                <a:solidFill>
                  <a:srgbClr val="212121"/>
                </a:solidFill>
                <a:effectLst/>
                <a:uLnTx/>
                <a:uFillTx/>
                <a:latin typeface="Segoe" pitchFamily="34" charset="0"/>
              </a:rPr>
              <a:t>Encodeur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a:ln>
                  <a:noFill/>
                </a:ln>
                <a:solidFill>
                  <a:srgbClr val="212121"/>
                </a:solidFill>
                <a:effectLst/>
                <a:uLnTx/>
                <a:uFillTx/>
                <a:latin typeface="Segoe" pitchFamily="34" charset="0"/>
              </a:rPr>
              <a:t>Text/XML</a:t>
            </a:r>
          </a:p>
        </p:txBody>
      </p:sp>
      <p:sp>
        <p:nvSpPr>
          <p:cNvPr id="115" name="AutoShape 36"/>
          <p:cNvSpPr>
            <a:spLocks noChangeArrowheads="1"/>
          </p:cNvSpPr>
          <p:nvPr/>
        </p:nvSpPr>
        <p:spPr bwMode="auto">
          <a:xfrm>
            <a:off x="7085013" y="4795838"/>
            <a:ext cx="1203325" cy="401637"/>
          </a:xfrm>
          <a:prstGeom prst="roundRect">
            <a:avLst>
              <a:gd name="adj" fmla="val 16667"/>
            </a:avLst>
          </a:prstGeom>
          <a:solidFill>
            <a:srgbClr val="99CCFF"/>
          </a:solidFill>
          <a:ln w="9525" algn="ctr">
            <a:noFill/>
            <a:round/>
            <a:headEnd/>
            <a:tailEnd/>
          </a:ln>
          <a:effectLst>
            <a:outerShdw dist="17961" dir="2700000" algn="ctr" rotWithShape="0">
              <a:srgbClr val="B2B2B2">
                <a:alpha val="50000"/>
              </a:srgbClr>
            </a:outerShdw>
          </a:effectLst>
        </p:spPr>
        <p:txBody>
          <a:bodyPr wrap="none" lIns="9144" tIns="9144" rIns="9144" bIns="9144"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a:ln>
                  <a:noFill/>
                </a:ln>
                <a:solidFill>
                  <a:srgbClr val="212121"/>
                </a:solidFill>
                <a:effectLst/>
                <a:uLnTx/>
                <a:uFillTx/>
                <a:latin typeface="Segoe" pitchFamily="34" charset="0"/>
              </a:rPr>
              <a:t>Canal SOAP</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a:ln>
                  <a:noFill/>
                </a:ln>
                <a:solidFill>
                  <a:srgbClr val="212121"/>
                </a:solidFill>
                <a:effectLst/>
                <a:uLnTx/>
                <a:uFillTx/>
                <a:latin typeface="Segoe" pitchFamily="34" charset="0"/>
              </a:rPr>
              <a:t>Fiabilité</a:t>
            </a:r>
          </a:p>
        </p:txBody>
      </p:sp>
      <p:sp>
        <p:nvSpPr>
          <p:cNvPr id="116" name="AutoShape 37"/>
          <p:cNvSpPr>
            <a:spLocks noChangeArrowheads="1"/>
          </p:cNvSpPr>
          <p:nvPr/>
        </p:nvSpPr>
        <p:spPr bwMode="auto">
          <a:xfrm>
            <a:off x="873125" y="4773613"/>
            <a:ext cx="1193800" cy="409575"/>
          </a:xfrm>
          <a:prstGeom prst="roundRect">
            <a:avLst>
              <a:gd name="adj" fmla="val 16667"/>
            </a:avLst>
          </a:prstGeom>
          <a:solidFill>
            <a:srgbClr val="99CCFF"/>
          </a:solidFill>
          <a:ln w="9525" algn="ctr">
            <a:noFill/>
            <a:round/>
            <a:headEnd/>
            <a:tailEnd/>
          </a:ln>
          <a:effectLst>
            <a:outerShdw dist="17961" dir="2700000" algn="ctr" rotWithShape="0">
              <a:srgbClr val="B2B2B2">
                <a:alpha val="50000"/>
              </a:srgbClr>
            </a:outerShdw>
          </a:effectLst>
        </p:spPr>
        <p:txBody>
          <a:bodyPr wrap="none" lIns="9144" tIns="9144" rIns="9144" bIns="9144"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a:ln>
                  <a:noFill/>
                </a:ln>
                <a:solidFill>
                  <a:srgbClr val="212121"/>
                </a:solidFill>
                <a:effectLst/>
                <a:uLnTx/>
                <a:uFillTx/>
                <a:latin typeface="Segoe" pitchFamily="34" charset="0"/>
              </a:rPr>
              <a:t>Canal SOAP</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a:ln>
                  <a:noFill/>
                </a:ln>
                <a:solidFill>
                  <a:srgbClr val="212121"/>
                </a:solidFill>
                <a:effectLst/>
                <a:uLnTx/>
                <a:uFillTx/>
                <a:latin typeface="Segoe" pitchFamily="34" charset="0"/>
              </a:rPr>
              <a:t>Sécurité </a:t>
            </a:r>
          </a:p>
        </p:txBody>
      </p:sp>
      <p:sp>
        <p:nvSpPr>
          <p:cNvPr id="117" name="AutoShape 38"/>
          <p:cNvSpPr>
            <a:spLocks noChangeArrowheads="1"/>
          </p:cNvSpPr>
          <p:nvPr/>
        </p:nvSpPr>
        <p:spPr bwMode="auto">
          <a:xfrm>
            <a:off x="3367088" y="5267325"/>
            <a:ext cx="1190625" cy="388938"/>
          </a:xfrm>
          <a:prstGeom prst="roundRect">
            <a:avLst>
              <a:gd name="adj" fmla="val 16667"/>
            </a:avLst>
          </a:prstGeom>
          <a:solidFill>
            <a:srgbClr val="99CCFF"/>
          </a:solidFill>
          <a:ln w="9525" algn="ctr">
            <a:noFill/>
            <a:round/>
            <a:headEnd/>
            <a:tailEnd/>
          </a:ln>
          <a:effectLst>
            <a:outerShdw dist="17961" dir="2700000" algn="ctr" rotWithShape="0">
              <a:srgbClr val="B2B2B2">
                <a:alpha val="50000"/>
              </a:srgbClr>
            </a:outerShdw>
          </a:effectLst>
        </p:spPr>
        <p:txBody>
          <a:bodyPr wrap="none" lIns="9144" tIns="9144" rIns="9144" bIns="9144"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a:ln>
                  <a:noFill/>
                </a:ln>
                <a:solidFill>
                  <a:srgbClr val="212121"/>
                </a:solidFill>
                <a:effectLst/>
                <a:uLnTx/>
                <a:uFillTx/>
                <a:latin typeface="Segoe" pitchFamily="34" charset="0"/>
              </a:rPr>
              <a:t>Canal UDP</a:t>
            </a:r>
          </a:p>
        </p:txBody>
      </p:sp>
      <p:sp>
        <p:nvSpPr>
          <p:cNvPr id="118" name="AutoShape 39"/>
          <p:cNvSpPr>
            <a:spLocks noChangeArrowheads="1"/>
          </p:cNvSpPr>
          <p:nvPr/>
        </p:nvSpPr>
        <p:spPr bwMode="auto">
          <a:xfrm>
            <a:off x="5851525" y="5272088"/>
            <a:ext cx="1204913" cy="387350"/>
          </a:xfrm>
          <a:prstGeom prst="roundRect">
            <a:avLst>
              <a:gd name="adj" fmla="val 16667"/>
            </a:avLst>
          </a:prstGeom>
          <a:solidFill>
            <a:srgbClr val="99CCFF"/>
          </a:solidFill>
          <a:ln w="9525" algn="ctr">
            <a:noFill/>
            <a:round/>
            <a:headEnd/>
            <a:tailEnd/>
          </a:ln>
          <a:effectLst>
            <a:outerShdw dist="17961" dir="2700000" algn="ctr" rotWithShape="0">
              <a:srgbClr val="B2B2B2">
                <a:alpha val="50000"/>
              </a:srgbClr>
            </a:outerShdw>
          </a:effectLst>
        </p:spPr>
        <p:txBody>
          <a:bodyPr wrap="none" lIns="9144" tIns="9144" rIns="9144" bIns="9144" anchor="ct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fr-FR" sz="1200" b="1" i="0" u="none" strike="noStrike" kern="0" cap="none" spc="0" normalizeH="0" baseline="0" noProof="0">
                <a:ln>
                  <a:noFill/>
                </a:ln>
                <a:solidFill>
                  <a:srgbClr val="212121"/>
                </a:solidFill>
                <a:effectLst/>
                <a:uLnTx/>
                <a:uFillTx/>
                <a:latin typeface="Segoe" pitchFamily="34" charset="0"/>
              </a:rPr>
              <a:t>Canal MSMQ</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p:cTn id="7" dur="1000" fill="hold"/>
                                        <p:tgtEl>
                                          <p:spTgt spid="92"/>
                                        </p:tgtEl>
                                        <p:attrNameLst>
                                          <p:attrName>ppt_w</p:attrName>
                                        </p:attrNameLst>
                                      </p:cBhvr>
                                      <p:tavLst>
                                        <p:tav tm="0">
                                          <p:val>
                                            <p:strVal val="#ppt_w*0.70"/>
                                          </p:val>
                                        </p:tav>
                                        <p:tav tm="100000">
                                          <p:val>
                                            <p:strVal val="#ppt_w"/>
                                          </p:val>
                                        </p:tav>
                                      </p:tavLst>
                                    </p:anim>
                                    <p:anim calcmode="lin" valueType="num">
                                      <p:cBhvr>
                                        <p:cTn id="8" dur="1000" fill="hold"/>
                                        <p:tgtEl>
                                          <p:spTgt spid="92"/>
                                        </p:tgtEl>
                                        <p:attrNameLst>
                                          <p:attrName>ppt_h</p:attrName>
                                        </p:attrNameLst>
                                      </p:cBhvr>
                                      <p:tavLst>
                                        <p:tav tm="0">
                                          <p:val>
                                            <p:strVal val="#ppt_h"/>
                                          </p:val>
                                        </p:tav>
                                        <p:tav tm="100000">
                                          <p:val>
                                            <p:strVal val="#ppt_h"/>
                                          </p:val>
                                        </p:tav>
                                      </p:tavLst>
                                    </p:anim>
                                    <p:animEffect transition="in" filter="fade">
                                      <p:cBhvr>
                                        <p:cTn id="9" dur="1000"/>
                                        <p:tgtEl>
                                          <p:spTgt spid="92"/>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p:cTn id="13" dur="1000" fill="hold"/>
                                        <p:tgtEl>
                                          <p:spTgt spid="85"/>
                                        </p:tgtEl>
                                        <p:attrNameLst>
                                          <p:attrName>ppt_w</p:attrName>
                                        </p:attrNameLst>
                                      </p:cBhvr>
                                      <p:tavLst>
                                        <p:tav tm="0">
                                          <p:val>
                                            <p:strVal val="#ppt_w*0.70"/>
                                          </p:val>
                                        </p:tav>
                                        <p:tav tm="100000">
                                          <p:val>
                                            <p:strVal val="#ppt_w"/>
                                          </p:val>
                                        </p:tav>
                                      </p:tavLst>
                                    </p:anim>
                                    <p:anim calcmode="lin" valueType="num">
                                      <p:cBhvr>
                                        <p:cTn id="14" dur="1000" fill="hold"/>
                                        <p:tgtEl>
                                          <p:spTgt spid="85"/>
                                        </p:tgtEl>
                                        <p:attrNameLst>
                                          <p:attrName>ppt_h</p:attrName>
                                        </p:attrNameLst>
                                      </p:cBhvr>
                                      <p:tavLst>
                                        <p:tav tm="0">
                                          <p:val>
                                            <p:strVal val="#ppt_h"/>
                                          </p:val>
                                        </p:tav>
                                        <p:tav tm="100000">
                                          <p:val>
                                            <p:strVal val="#ppt_h"/>
                                          </p:val>
                                        </p:tav>
                                      </p:tavLst>
                                    </p:anim>
                                    <p:animEffect transition="in" filter="fade">
                                      <p:cBhvr>
                                        <p:cTn id="15" dur="1000"/>
                                        <p:tgtEl>
                                          <p:spTgt spid="85"/>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 calcmode="lin" valueType="num">
                                      <p:cBhvr>
                                        <p:cTn id="19" dur="1000" fill="hold"/>
                                        <p:tgtEl>
                                          <p:spTgt spid="82"/>
                                        </p:tgtEl>
                                        <p:attrNameLst>
                                          <p:attrName>ppt_w</p:attrName>
                                        </p:attrNameLst>
                                      </p:cBhvr>
                                      <p:tavLst>
                                        <p:tav tm="0">
                                          <p:val>
                                            <p:strVal val="#ppt_w*0.70"/>
                                          </p:val>
                                        </p:tav>
                                        <p:tav tm="100000">
                                          <p:val>
                                            <p:strVal val="#ppt_w"/>
                                          </p:val>
                                        </p:tav>
                                      </p:tavLst>
                                    </p:anim>
                                    <p:anim calcmode="lin" valueType="num">
                                      <p:cBhvr>
                                        <p:cTn id="20" dur="1000" fill="hold"/>
                                        <p:tgtEl>
                                          <p:spTgt spid="82"/>
                                        </p:tgtEl>
                                        <p:attrNameLst>
                                          <p:attrName>ppt_h</p:attrName>
                                        </p:attrNameLst>
                                      </p:cBhvr>
                                      <p:tavLst>
                                        <p:tav tm="0">
                                          <p:val>
                                            <p:strVal val="#ppt_h"/>
                                          </p:val>
                                        </p:tav>
                                        <p:tav tm="100000">
                                          <p:val>
                                            <p:strVal val="#ppt_h"/>
                                          </p:val>
                                        </p:tav>
                                      </p:tavLst>
                                    </p:anim>
                                    <p:animEffect transition="in" filter="fade">
                                      <p:cBhvr>
                                        <p:cTn id="21" dur="1000"/>
                                        <p:tgtEl>
                                          <p:spTgt spid="82"/>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84"/>
                                        </p:tgtEl>
                                        <p:attrNameLst>
                                          <p:attrName>style.visibility</p:attrName>
                                        </p:attrNameLst>
                                      </p:cBhvr>
                                      <p:to>
                                        <p:strVal val="visible"/>
                                      </p:to>
                                    </p:set>
                                    <p:anim calcmode="lin" valueType="num">
                                      <p:cBhvr>
                                        <p:cTn id="25" dur="1000" fill="hold"/>
                                        <p:tgtEl>
                                          <p:spTgt spid="84"/>
                                        </p:tgtEl>
                                        <p:attrNameLst>
                                          <p:attrName>ppt_w</p:attrName>
                                        </p:attrNameLst>
                                      </p:cBhvr>
                                      <p:tavLst>
                                        <p:tav tm="0">
                                          <p:val>
                                            <p:strVal val="#ppt_w*0.70"/>
                                          </p:val>
                                        </p:tav>
                                        <p:tav tm="100000">
                                          <p:val>
                                            <p:strVal val="#ppt_w"/>
                                          </p:val>
                                        </p:tav>
                                      </p:tavLst>
                                    </p:anim>
                                    <p:anim calcmode="lin" valueType="num">
                                      <p:cBhvr>
                                        <p:cTn id="26" dur="1000" fill="hold"/>
                                        <p:tgtEl>
                                          <p:spTgt spid="84"/>
                                        </p:tgtEl>
                                        <p:attrNameLst>
                                          <p:attrName>ppt_h</p:attrName>
                                        </p:attrNameLst>
                                      </p:cBhvr>
                                      <p:tavLst>
                                        <p:tav tm="0">
                                          <p:val>
                                            <p:strVal val="#ppt_h"/>
                                          </p:val>
                                        </p:tav>
                                        <p:tav tm="100000">
                                          <p:val>
                                            <p:strVal val="#ppt_h"/>
                                          </p:val>
                                        </p:tav>
                                      </p:tavLst>
                                    </p:anim>
                                    <p:animEffect transition="in" filter="fade">
                                      <p:cBhvr>
                                        <p:cTn id="27"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idx="1"/>
          </p:nvPr>
        </p:nvSpPr>
        <p:spPr>
          <a:xfrm>
            <a:off x="398354" y="1483411"/>
            <a:ext cx="8380412" cy="3397853"/>
          </a:xfrm>
          <a:noFill/>
        </p:spPr>
        <p:txBody>
          <a:bodyPr lIns="0" tIns="0" rIns="0" bIns="0"/>
          <a:lstStyle/>
          <a:p>
            <a:pPr marL="230188" indent="-230188"/>
            <a:r>
              <a:rPr lang="fr-FR" dirty="0" smtClean="0">
                <a:effectLst/>
              </a:rPr>
              <a:t>Les spécifications Services Web en  Java</a:t>
            </a:r>
          </a:p>
          <a:p>
            <a:pPr marL="230188" indent="-230188"/>
            <a:r>
              <a:rPr lang="fr-FR" dirty="0" smtClean="0">
                <a:effectLst/>
              </a:rPr>
              <a:t>Création d'un serveur JAX-WS</a:t>
            </a:r>
          </a:p>
          <a:p>
            <a:pPr marL="230188" indent="-230188"/>
            <a:r>
              <a:rPr lang="fr-FR" dirty="0" smtClean="0">
                <a:effectLst/>
              </a:rPr>
              <a:t>WCF consomme JAX-WS</a:t>
            </a:r>
          </a:p>
          <a:p>
            <a:pPr marL="230188" indent="-230188"/>
            <a:r>
              <a:rPr lang="fr-FR" dirty="0" smtClean="0">
                <a:effectLst/>
              </a:rPr>
              <a:t>JAX-WS consomme WCF</a:t>
            </a:r>
          </a:p>
          <a:p>
            <a:pPr marL="230188" indent="-230188"/>
            <a:endParaRPr lang="fr-FR" dirty="0" smtClean="0">
              <a:effectLst/>
            </a:endParaRPr>
          </a:p>
          <a:p>
            <a:pPr marL="230188" indent="-230188"/>
            <a:endParaRPr lang="fr-FR" dirty="0" smtClean="0">
              <a:effectLst/>
            </a:endParaRPr>
          </a:p>
        </p:txBody>
      </p:sp>
      <p:sp>
        <p:nvSpPr>
          <p:cNvPr id="6" name="Title 1"/>
          <p:cNvSpPr txBox="1">
            <a:spLocks/>
          </p:cNvSpPr>
          <p:nvPr/>
        </p:nvSpPr>
        <p:spPr>
          <a:xfrm>
            <a:off x="283774" y="-31532"/>
            <a:ext cx="85344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Les services Web en Java</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idx="1"/>
          </p:nvPr>
        </p:nvSpPr>
        <p:spPr>
          <a:xfrm>
            <a:off x="275422" y="1160906"/>
            <a:ext cx="8725359" cy="6241709"/>
          </a:xfrm>
          <a:noFill/>
        </p:spPr>
        <p:txBody>
          <a:bodyPr lIns="0" tIns="0" rIns="0" bIns="0"/>
          <a:lstStyle/>
          <a:p>
            <a:r>
              <a:rPr lang="fr-FR" sz="2400" dirty="0" smtClean="0"/>
              <a:t>JSR224 : JAX-WS 2.0 (mai 2006)</a:t>
            </a:r>
          </a:p>
          <a:p>
            <a:pPr lvl="1"/>
            <a:r>
              <a:rPr lang="fr-FR" sz="2000" dirty="0" smtClean="0"/>
              <a:t>La spécifications des Services Web basiques</a:t>
            </a:r>
          </a:p>
          <a:p>
            <a:pPr lvl="1"/>
            <a:r>
              <a:rPr lang="fr-FR" sz="2000" dirty="0" smtClean="0"/>
              <a:t>JAX-WS 2.1 (février 2007 – maintenance release)</a:t>
            </a:r>
          </a:p>
          <a:p>
            <a:pPr lvl="1"/>
            <a:r>
              <a:rPr lang="fr-FR" sz="2000" dirty="0" smtClean="0"/>
              <a:t>JSR101 : JAX-RPC (2003 – </a:t>
            </a:r>
            <a:r>
              <a:rPr lang="fr-FR" sz="2000" dirty="0" err="1" smtClean="0"/>
              <a:t>deprecated</a:t>
            </a:r>
            <a:r>
              <a:rPr lang="fr-FR" sz="2000" dirty="0" smtClean="0"/>
              <a:t>)</a:t>
            </a:r>
          </a:p>
          <a:p>
            <a:pPr lvl="1"/>
            <a:r>
              <a:rPr lang="fr-FR" sz="2000" dirty="0" smtClean="0"/>
              <a:t>JSR109,921 : Enterprise Web Services (</a:t>
            </a:r>
            <a:r>
              <a:rPr lang="fr-FR" sz="2000" dirty="0" err="1" smtClean="0"/>
              <a:t>nov</a:t>
            </a:r>
            <a:r>
              <a:rPr lang="fr-FR" sz="2000" dirty="0" smtClean="0"/>
              <a:t> 2002 - JSR101+…)</a:t>
            </a:r>
          </a:p>
          <a:p>
            <a:pPr lvl="1"/>
            <a:r>
              <a:rPr lang="fr-FR" sz="2000" dirty="0" smtClean="0"/>
              <a:t>JSR261 : JAX-WSA (Web Service </a:t>
            </a:r>
            <a:r>
              <a:rPr lang="fr-FR" sz="2000" dirty="0" err="1" smtClean="0"/>
              <a:t>Adressing</a:t>
            </a:r>
            <a:r>
              <a:rPr lang="fr-FR" sz="2000" dirty="0" smtClean="0"/>
              <a:t> – </a:t>
            </a:r>
            <a:r>
              <a:rPr lang="fr-FR" sz="2000" dirty="0" err="1" smtClean="0"/>
              <a:t>deprecated</a:t>
            </a:r>
            <a:r>
              <a:rPr lang="fr-FR" sz="2000" dirty="0" smtClean="0"/>
              <a:t>)</a:t>
            </a:r>
          </a:p>
          <a:p>
            <a:pPr lvl="1">
              <a:buNone/>
            </a:pPr>
            <a:endParaRPr lang="fr-FR" sz="2000" dirty="0" smtClean="0"/>
          </a:p>
          <a:p>
            <a:r>
              <a:rPr lang="fr-FR" sz="2400" dirty="0" smtClean="0"/>
              <a:t>JSR181 : Web Services </a:t>
            </a:r>
            <a:r>
              <a:rPr lang="fr-FR" sz="2400" dirty="0" err="1" smtClean="0"/>
              <a:t>Metadata</a:t>
            </a:r>
            <a:r>
              <a:rPr lang="fr-FR" sz="2400" dirty="0" smtClean="0"/>
              <a:t> for Java (juin 2005)</a:t>
            </a:r>
          </a:p>
          <a:p>
            <a:pPr lvl="1"/>
            <a:r>
              <a:rPr lang="fr-FR" sz="2000" dirty="0" smtClean="0"/>
              <a:t>Annotations @</a:t>
            </a:r>
            <a:r>
              <a:rPr lang="fr-FR" sz="2000" dirty="0" err="1" smtClean="0"/>
              <a:t>WebService</a:t>
            </a:r>
            <a:r>
              <a:rPr lang="fr-FR" sz="2000" dirty="0" smtClean="0"/>
              <a:t>,@</a:t>
            </a:r>
            <a:r>
              <a:rPr lang="fr-FR" sz="2000" dirty="0" err="1" smtClean="0"/>
              <a:t>WebMethod</a:t>
            </a:r>
            <a:r>
              <a:rPr lang="fr-FR" sz="2000" dirty="0" smtClean="0"/>
              <a:t>, part of JSR224 </a:t>
            </a:r>
          </a:p>
          <a:p>
            <a:pPr lvl="1">
              <a:buNone/>
            </a:pPr>
            <a:endParaRPr lang="fr-FR" sz="2000" dirty="0" smtClean="0"/>
          </a:p>
          <a:p>
            <a:r>
              <a:rPr lang="fr-FR" sz="2400" dirty="0" smtClean="0"/>
              <a:t>JSR222 : JAXB 2.0 (mai 2006)</a:t>
            </a:r>
          </a:p>
          <a:p>
            <a:pPr lvl="1"/>
            <a:r>
              <a:rPr lang="fr-FR" sz="2000" dirty="0" smtClean="0"/>
              <a:t>JSR31 : JAXB (mars 2003)</a:t>
            </a:r>
          </a:p>
          <a:p>
            <a:pPr lvl="1">
              <a:buNone/>
            </a:pPr>
            <a:endParaRPr lang="fr-FR" sz="2000" dirty="0" smtClean="0"/>
          </a:p>
          <a:p>
            <a:r>
              <a:rPr lang="fr-FR" sz="2400" dirty="0" smtClean="0"/>
              <a:t>JSR311 : JAX-RS (future)</a:t>
            </a:r>
          </a:p>
          <a:p>
            <a:pPr lvl="1"/>
            <a:r>
              <a:rPr lang="en-US" sz="2000" dirty="0" smtClean="0"/>
              <a:t>API pour les service web </a:t>
            </a:r>
            <a:r>
              <a:rPr lang="en-US" sz="2000" dirty="0" err="1" smtClean="0"/>
              <a:t>RESTful</a:t>
            </a:r>
            <a:endParaRPr lang="fr-FR" sz="2000" dirty="0" smtClean="0"/>
          </a:p>
          <a:p>
            <a:endParaRPr lang="fr-FR" sz="2400" dirty="0" smtClean="0"/>
          </a:p>
        </p:txBody>
      </p:sp>
      <p:sp>
        <p:nvSpPr>
          <p:cNvPr id="6" name="Title 1"/>
          <p:cNvSpPr txBox="1">
            <a:spLocks/>
          </p:cNvSpPr>
          <p:nvPr/>
        </p:nvSpPr>
        <p:spPr>
          <a:xfrm>
            <a:off x="283774" y="-15766"/>
            <a:ext cx="8534400" cy="1143000"/>
          </a:xfrm>
          <a:prstGeom prst="rect">
            <a:avLst/>
          </a:prstGeom>
        </p:spPr>
        <p:txBody>
          <a:bodyPr vert="horz" lIns="45720" rIns="4572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32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Les spécifications Services Web en Java</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idx="1"/>
          </p:nvPr>
        </p:nvSpPr>
        <p:spPr>
          <a:xfrm>
            <a:off x="275422" y="1371914"/>
            <a:ext cx="8725359" cy="5336846"/>
          </a:xfrm>
          <a:noFill/>
        </p:spPr>
        <p:txBody>
          <a:bodyPr lIns="0" tIns="0" rIns="0" bIns="0"/>
          <a:lstStyle/>
          <a:p>
            <a:r>
              <a:rPr lang="fr-FR" sz="2800" dirty="0" smtClean="0"/>
              <a:t>SOAP 1.1/1.2, WSDL 1.1, WS-I BP 1.0/1.1</a:t>
            </a:r>
          </a:p>
          <a:p>
            <a:pPr lvl="1"/>
            <a:r>
              <a:rPr lang="fr-FR" sz="2400" dirty="0" smtClean="0"/>
              <a:t>Successeur de JAX-RPC 1.1</a:t>
            </a:r>
          </a:p>
          <a:p>
            <a:pPr lvl="1"/>
            <a:r>
              <a:rPr lang="fr-FR" sz="2400" dirty="0" err="1" smtClean="0"/>
              <a:t>Binding</a:t>
            </a:r>
            <a:r>
              <a:rPr lang="fr-FR" sz="2400" dirty="0" smtClean="0"/>
              <a:t> JAXB 2.0</a:t>
            </a:r>
          </a:p>
          <a:p>
            <a:pPr lvl="1"/>
            <a:r>
              <a:rPr lang="fr-FR" sz="2400" dirty="0" smtClean="0"/>
              <a:t>Supporte des dialogues de type REST</a:t>
            </a:r>
          </a:p>
          <a:p>
            <a:pPr lvl="1"/>
            <a:r>
              <a:rPr lang="fr-FR" sz="2400" dirty="0" smtClean="0"/>
              <a:t>Annotations : @</a:t>
            </a:r>
            <a:r>
              <a:rPr lang="fr-FR" sz="2400" dirty="0" err="1" smtClean="0"/>
              <a:t>WebService</a:t>
            </a:r>
            <a:r>
              <a:rPr lang="fr-FR" sz="2400" dirty="0" smtClean="0"/>
              <a:t>,@</a:t>
            </a:r>
            <a:r>
              <a:rPr lang="fr-FR" sz="2400" dirty="0" err="1" smtClean="0"/>
              <a:t>WebMethod</a:t>
            </a:r>
            <a:endParaRPr lang="fr-FR" sz="2400" dirty="0" smtClean="0"/>
          </a:p>
          <a:p>
            <a:pPr lvl="1"/>
            <a:r>
              <a:rPr lang="fr-FR" sz="2400" dirty="0" smtClean="0"/>
              <a:t>WSDL &lt;=&gt; Java : </a:t>
            </a:r>
            <a:r>
              <a:rPr lang="fr-FR" sz="2400" dirty="0" err="1" smtClean="0"/>
              <a:t>wsimport</a:t>
            </a:r>
            <a:r>
              <a:rPr lang="fr-FR" sz="2400" dirty="0" smtClean="0"/>
              <a:t>, </a:t>
            </a:r>
            <a:r>
              <a:rPr lang="fr-FR" sz="2400" dirty="0" err="1" smtClean="0"/>
              <a:t>wsgen</a:t>
            </a:r>
            <a:endParaRPr lang="fr-FR" sz="2400" dirty="0" smtClean="0"/>
          </a:p>
          <a:p>
            <a:pPr lvl="1"/>
            <a:r>
              <a:rPr lang="fr-FR" sz="2400" dirty="0" smtClean="0"/>
              <a:t>Intégré à Java EE 5 et Java SE 6</a:t>
            </a:r>
          </a:p>
          <a:p>
            <a:pPr lvl="1">
              <a:buNone/>
            </a:pPr>
            <a:endParaRPr lang="fr-FR" sz="2400" dirty="0" smtClean="0"/>
          </a:p>
          <a:p>
            <a:r>
              <a:rPr lang="fr-FR" sz="2800" dirty="0" smtClean="0"/>
              <a:t>JAX-WS RI</a:t>
            </a:r>
          </a:p>
          <a:p>
            <a:pPr lvl="1"/>
            <a:r>
              <a:rPr lang="fr-FR" sz="2400" dirty="0" smtClean="0"/>
              <a:t>Implémentation de référence réalisée par SUN</a:t>
            </a:r>
          </a:p>
          <a:p>
            <a:pPr lvl="1"/>
            <a:endParaRPr lang="fr-FR" sz="2400" dirty="0" smtClean="0"/>
          </a:p>
          <a:p>
            <a:pPr lvl="1"/>
            <a:endParaRPr lang="fr-FR" sz="2400" dirty="0"/>
          </a:p>
        </p:txBody>
      </p:sp>
      <p:sp>
        <p:nvSpPr>
          <p:cNvPr id="6" name="Title 1"/>
          <p:cNvSpPr txBox="1">
            <a:spLocks/>
          </p:cNvSpPr>
          <p:nvPr/>
        </p:nvSpPr>
        <p:spPr>
          <a:xfrm>
            <a:off x="283774" y="-15766"/>
            <a:ext cx="85344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JAX-WS 2.0</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t="-1000" b="-1000"/>
          </a:stretch>
        </a:blipFill>
        <a:effectLst/>
      </p:bgPr>
    </p:bg>
    <p:spTree>
      <p:nvGrpSpPr>
        <p:cNvPr id="1" name=""/>
        <p:cNvGrpSpPr/>
        <p:nvPr/>
      </p:nvGrpSpPr>
      <p:grpSpPr>
        <a:xfrm>
          <a:off x="0" y="0"/>
          <a:ext cx="0" cy="0"/>
          <a:chOff x="0" y="0"/>
          <a:chExt cx="0" cy="0"/>
        </a:xfrm>
      </p:grpSpPr>
      <p:pic>
        <p:nvPicPr>
          <p:cNvPr id="350214" name="Picture 6" descr="white bar"/>
          <p:cNvPicPr>
            <a:picLocks noChangeAspect="1" noChangeArrowheads="1"/>
          </p:cNvPicPr>
          <p:nvPr/>
        </p:nvPicPr>
        <p:blipFill>
          <a:blip r:embed="rId4"/>
          <a:srcRect/>
          <a:stretch>
            <a:fillRect/>
          </a:stretch>
        </p:blipFill>
        <p:spPr bwMode="auto">
          <a:xfrm>
            <a:off x="274638" y="2073275"/>
            <a:ext cx="6353175" cy="1352550"/>
          </a:xfrm>
          <a:prstGeom prst="rect">
            <a:avLst/>
          </a:prstGeom>
          <a:noFill/>
          <a:ln w="9525">
            <a:noFill/>
            <a:miter lim="800000"/>
            <a:headEnd/>
            <a:tailEnd/>
          </a:ln>
        </p:spPr>
      </p:pic>
      <p:sp>
        <p:nvSpPr>
          <p:cNvPr id="350210" name="Rectangle 2"/>
          <p:cNvSpPr>
            <a:spLocks noGrp="1" noChangeArrowheads="1"/>
          </p:cNvSpPr>
          <p:nvPr>
            <p:ph type="title"/>
          </p:nvPr>
        </p:nvSpPr>
        <p:spPr>
          <a:xfrm>
            <a:off x="524828" y="3477578"/>
            <a:ext cx="7364412" cy="646331"/>
          </a:xfrm>
          <a:ln algn="ctr"/>
        </p:spPr>
        <p:txBody>
          <a:bodyPr anchor="b"/>
          <a:lstStyle/>
          <a:p>
            <a:pPr>
              <a:defRPr/>
            </a:pPr>
            <a:r>
              <a:rPr lang="fr-FR" dirty="0" smtClean="0">
                <a:solidFill>
                  <a:schemeClr val="tx1"/>
                </a:solidFill>
                <a:effectLst>
                  <a:outerShdw blurRad="38100" dist="38100" dir="2700000" algn="tl">
                    <a:srgbClr val="000000"/>
                  </a:outerShdw>
                </a:effectLst>
              </a:rPr>
              <a:t>JAX-WS</a:t>
            </a:r>
            <a:endParaRPr lang="fr-FR" dirty="0">
              <a:solidFill>
                <a:schemeClr val="tx1"/>
              </a:solidFill>
              <a:effectLst>
                <a:outerShdw blurRad="38100" dist="38100" dir="2700000" algn="tl">
                  <a:srgbClr val="000000"/>
                </a:outerShdw>
              </a:effectLst>
            </a:endParaRPr>
          </a:p>
        </p:txBody>
      </p:sp>
      <p:sp>
        <p:nvSpPr>
          <p:cNvPr id="350211" name="Rectangle 3"/>
          <p:cNvSpPr>
            <a:spLocks noGrp="1" noChangeArrowheads="1"/>
          </p:cNvSpPr>
          <p:nvPr>
            <p:ph idx="1"/>
          </p:nvPr>
        </p:nvSpPr>
        <p:spPr>
          <a:xfrm>
            <a:off x="514350" y="4292600"/>
            <a:ext cx="7386638" cy="534988"/>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indent="0">
              <a:spcBef>
                <a:spcPct val="0"/>
              </a:spcBef>
              <a:buFont typeface="Wingdings 2" pitchFamily="18" charset="2"/>
              <a:buNone/>
              <a:defRPr/>
            </a:pPr>
            <a:r>
              <a:rPr lang="fr-FR" b="1" dirty="0" smtClean="0">
                <a:ln/>
                <a:solidFill>
                  <a:srgbClr val="DDDDDD"/>
                </a:solidFill>
                <a:effectLst>
                  <a:outerShdw blurRad="50800" dist="38100" dir="13500000" algn="br" rotWithShape="0">
                    <a:prstClr val="black">
                      <a:alpha val="40000"/>
                    </a:prstClr>
                  </a:outerShdw>
                </a:effectLst>
              </a:rPr>
              <a:t>Producteur</a:t>
            </a:r>
            <a:r>
              <a:rPr lang="en-US" b="1" dirty="0" smtClean="0">
                <a:ln/>
                <a:solidFill>
                  <a:srgbClr val="DDDDDD"/>
                </a:solidFill>
                <a:effectLst>
                  <a:outerShdw blurRad="50800" dist="38100" dir="13500000" algn="br" rotWithShape="0">
                    <a:prstClr val="black">
                      <a:alpha val="40000"/>
                    </a:prstClr>
                  </a:outerShdw>
                </a:effectLst>
              </a:rPr>
              <a:t> - </a:t>
            </a:r>
            <a:r>
              <a:rPr lang="fr-FR" b="1" dirty="0" smtClean="0">
                <a:ln/>
                <a:solidFill>
                  <a:srgbClr val="DDDDDD"/>
                </a:solidFill>
                <a:effectLst>
                  <a:outerShdw blurRad="50800" dist="38100" dir="13500000" algn="br" rotWithShape="0">
                    <a:prstClr val="black">
                      <a:alpha val="40000"/>
                    </a:prstClr>
                  </a:outerShdw>
                </a:effectLst>
              </a:rPr>
              <a:t>Consommateur</a:t>
            </a:r>
            <a:endParaRPr lang="fr-FR" b="1" dirty="0">
              <a:ln/>
              <a:solidFill>
                <a:srgbClr val="DDDDDD"/>
              </a:solidFill>
              <a:effectLst>
                <a:outerShdw blurRad="50800" dist="38100" dir="13500000" algn="br" rotWithShape="0">
                  <a:prstClr val="black">
                    <a:alpha val="40000"/>
                  </a:prstClr>
                </a:outerShdw>
              </a:effectLst>
            </a:endParaRPr>
          </a:p>
        </p:txBody>
      </p:sp>
      <p:sp>
        <p:nvSpPr>
          <p:cNvPr id="9" name="Title 1"/>
          <p:cNvSpPr txBox="1">
            <a:spLocks/>
          </p:cNvSpPr>
          <p:nvPr/>
        </p:nvSpPr>
        <p:spPr>
          <a:xfrm>
            <a:off x="360892" y="2165575"/>
            <a:ext cx="85344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54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Démo</a:t>
            </a:r>
          </a:p>
        </p:txBody>
      </p:sp>
      <p:sp>
        <p:nvSpPr>
          <p:cNvPr id="11" name="Title 1"/>
          <p:cNvSpPr txBox="1">
            <a:spLocks/>
          </p:cNvSpPr>
          <p:nvPr/>
        </p:nvSpPr>
        <p:spPr>
          <a:xfrm>
            <a:off x="4695938" y="253388"/>
            <a:ext cx="4183657" cy="1154704"/>
          </a:xfrm>
          <a:prstGeom prst="rect">
            <a:avLst/>
          </a:prstGeom>
          <a:ln w="34925">
            <a:solidFill>
              <a:srgbClr val="FFFFFF"/>
            </a:solidFill>
          </a:ln>
          <a:effectLst>
            <a:outerShdw blurRad="317500" dir="2700000" algn="ctr">
              <a:srgbClr val="000000">
                <a:alpha val="43000"/>
              </a:srgbClr>
            </a:outerShdw>
            <a:reflection blurRad="6350" stA="50000" endA="300" endPos="55500" dist="50800" dir="5400000" sy="-100000" algn="bl" rotWithShape="0"/>
          </a:effectLst>
          <a:scene3d>
            <a:camera prst="perspectiveFront" fov="3000000">
              <a:rot lat="2400000" lon="0" rev="0"/>
            </a:camera>
            <a:lightRig rig="threePt" dir="tl">
              <a:rot lat="0" lon="0" rev="0"/>
            </a:lightRig>
          </a:scene3d>
          <a:sp3d extrusionH="38100" prstMaterial="clear">
            <a:bevelT w="260350" h="50800" prst="softRound"/>
            <a:bevelB prst="softRound"/>
          </a:sp3d>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8800" i="0" u="none" strike="noStrike" kern="1200" spc="150" normalizeH="0" baseline="0" noProof="0" dirty="0" smtClean="0">
                <a:ln w="11430"/>
                <a:solidFill>
                  <a:srgbClr val="F8F8F8"/>
                </a:solidFill>
                <a:effectLst>
                  <a:outerShdw blurRad="25400" algn="tl" rotWithShape="0">
                    <a:srgbClr val="000000">
                      <a:alpha val="43000"/>
                    </a:srgbClr>
                  </a:outerShdw>
                </a:effectLst>
                <a:uLnTx/>
                <a:uFillTx/>
                <a:latin typeface="Calibri"/>
                <a:ea typeface="+mj-ea"/>
                <a:cs typeface="+mj-cs"/>
              </a:rPr>
              <a:t>5 + 6 = ?</a:t>
            </a:r>
            <a:endParaRPr kumimoji="0" lang="fr-FR" sz="8800" i="0" u="none" strike="noStrike" kern="1200" spc="150" normalizeH="0" baseline="0" noProof="0" dirty="0">
              <a:ln w="11430"/>
              <a:solidFill>
                <a:srgbClr val="F8F8F8"/>
              </a:solidFill>
              <a:effectLst>
                <a:outerShdw blurRad="25400" algn="tl" rotWithShape="0">
                  <a:srgbClr val="000000">
                    <a:alpha val="43000"/>
                  </a:srgbClr>
                </a:outerShdw>
              </a:effectLst>
              <a:uLnTx/>
              <a:uFillTx/>
              <a:latin typeface="Calibri"/>
              <a:ea typeface="+mj-ea"/>
              <a:cs typeface="+mj-cs"/>
            </a:endParaRPr>
          </a:p>
        </p:txBody>
      </p:sp>
      <p:pic>
        <p:nvPicPr>
          <p:cNvPr id="7" name="Picture 21" descr="duke"/>
          <p:cNvPicPr>
            <a:picLocks noChangeAspect="1" noChangeArrowheads="1"/>
          </p:cNvPicPr>
          <p:nvPr/>
        </p:nvPicPr>
        <p:blipFill>
          <a:blip r:embed="rId5"/>
          <a:srcRect/>
          <a:stretch>
            <a:fillRect/>
          </a:stretch>
        </p:blipFill>
        <p:spPr bwMode="auto">
          <a:xfrm>
            <a:off x="5690054" y="3646069"/>
            <a:ext cx="3763425" cy="3211931"/>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83774" y="-15766"/>
            <a:ext cx="85344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4100" b="1" i="0" u="none" strike="noStrike" kern="1200" cap="none" spc="0" normalizeH="0" baseline="0" noProof="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uLnTx/>
                <a:uFillTx/>
                <a:latin typeface="Arial" pitchFamily="34" charset="0"/>
                <a:ea typeface="+mj-ea"/>
              </a:rPr>
              <a:t>Scénarios d’interopérabilité</a:t>
            </a:r>
            <a:endParaRPr kumimoji="0" lang="fr-FR" sz="4100" b="1" i="0" u="none" strike="noStrike" kern="1200" cap="none" spc="0" normalizeH="0" baseline="0" noProof="0" dirty="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uLnTx/>
              <a:uFillTx/>
              <a:latin typeface="Arial" pitchFamily="34" charset="0"/>
              <a:ea typeface="+mj-ea"/>
            </a:endParaRPr>
          </a:p>
        </p:txBody>
      </p:sp>
      <p:grpSp>
        <p:nvGrpSpPr>
          <p:cNvPr id="36" name="Groupe 37"/>
          <p:cNvGrpSpPr/>
          <p:nvPr/>
        </p:nvGrpSpPr>
        <p:grpSpPr>
          <a:xfrm>
            <a:off x="2606967" y="2142289"/>
            <a:ext cx="3014770" cy="2843719"/>
            <a:chOff x="6118631" y="432302"/>
            <a:chExt cx="2385290" cy="2478538"/>
          </a:xfrm>
        </p:grpSpPr>
        <p:sp>
          <p:nvSpPr>
            <p:cNvPr id="37" name="AutoShape 16"/>
            <p:cNvSpPr>
              <a:spLocks noChangeArrowheads="1"/>
            </p:cNvSpPr>
            <p:nvPr/>
          </p:nvSpPr>
          <p:spPr bwMode="auto">
            <a:xfrm>
              <a:off x="6370322" y="777240"/>
              <a:ext cx="838200" cy="2133600"/>
            </a:xfrm>
            <a:prstGeom prst="roundRect">
              <a:avLst>
                <a:gd name="adj" fmla="val 9037"/>
              </a:avLst>
            </a:prstGeom>
            <a:solidFill>
              <a:sysClr val="window" lastClr="FFFFFF">
                <a:lumMod val="75000"/>
              </a:sysClr>
            </a:solidFill>
            <a:ln w="12700">
              <a:solidFill>
                <a:sysClr val="window" lastClr="FFFFFF">
                  <a:lumMod val="85000"/>
                </a:sys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endParaRPr>
            </a:p>
          </p:txBody>
        </p:sp>
        <p:sp>
          <p:nvSpPr>
            <p:cNvPr id="38" name="Ellipse 37"/>
            <p:cNvSpPr/>
            <p:nvPr/>
          </p:nvSpPr>
          <p:spPr>
            <a:xfrm>
              <a:off x="6568441" y="2331720"/>
              <a:ext cx="457200" cy="457200"/>
            </a:xfrm>
            <a:prstGeom prst="ellipse">
              <a:avLst/>
            </a:prstGeom>
            <a:gradFill rotWithShape="1">
              <a:gsLst>
                <a:gs pos="0">
                  <a:srgbClr val="6EA0B0">
                    <a:hueOff val="0"/>
                    <a:satOff val="0"/>
                    <a:lumOff val="0"/>
                    <a:alphaOff val="0"/>
                    <a:tint val="73000"/>
                    <a:satMod val="150000"/>
                  </a:srgbClr>
                </a:gs>
                <a:gs pos="25000">
                  <a:srgbClr val="6EA0B0">
                    <a:hueOff val="0"/>
                    <a:satOff val="0"/>
                    <a:lumOff val="0"/>
                    <a:alphaOff val="0"/>
                    <a:tint val="96000"/>
                    <a:shade val="80000"/>
                    <a:satMod val="105000"/>
                  </a:srgbClr>
                </a:gs>
                <a:gs pos="38000">
                  <a:srgbClr val="6EA0B0">
                    <a:hueOff val="0"/>
                    <a:satOff val="0"/>
                    <a:lumOff val="0"/>
                    <a:alphaOff val="0"/>
                    <a:tint val="96000"/>
                    <a:shade val="59000"/>
                    <a:satMod val="120000"/>
                  </a:srgbClr>
                </a:gs>
                <a:gs pos="55000">
                  <a:srgbClr val="6EA0B0">
                    <a:hueOff val="0"/>
                    <a:satOff val="0"/>
                    <a:lumOff val="0"/>
                    <a:alphaOff val="0"/>
                    <a:shade val="57000"/>
                    <a:satMod val="120000"/>
                  </a:srgbClr>
                </a:gs>
                <a:gs pos="80000">
                  <a:srgbClr val="6EA0B0">
                    <a:hueOff val="0"/>
                    <a:satOff val="0"/>
                    <a:lumOff val="0"/>
                    <a:alphaOff val="0"/>
                    <a:shade val="56000"/>
                    <a:satMod val="145000"/>
                  </a:srgbClr>
                </a:gs>
                <a:gs pos="88000">
                  <a:srgbClr val="6EA0B0">
                    <a:hueOff val="0"/>
                    <a:satOff val="0"/>
                    <a:lumOff val="0"/>
                    <a:alphaOff val="0"/>
                    <a:shade val="63000"/>
                    <a:satMod val="160000"/>
                  </a:srgbClr>
                </a:gs>
                <a:gs pos="100000">
                  <a:srgbClr val="6EA0B0">
                    <a:hueOff val="0"/>
                    <a:satOff val="0"/>
                    <a:lumOff val="0"/>
                    <a:alphaOff val="0"/>
                    <a:tint val="99555"/>
                    <a:satMod val="155000"/>
                  </a:srgbClr>
                </a:gs>
              </a:gsLst>
              <a:lin ang="5400000" scaled="1"/>
            </a:gradFill>
            <a:ln>
              <a:noFill/>
            </a:ln>
            <a:effectLst>
              <a:glow rad="70000">
                <a:srgbClr val="6EA0B0">
                  <a:hueOff val="0"/>
                  <a:satOff val="0"/>
                  <a:lumOff val="0"/>
                  <a:alphaOff val="0"/>
                  <a:tint val="30000"/>
                  <a:shade val="95000"/>
                  <a:satMod val="300000"/>
                  <a:alpha val="50000"/>
                </a:srgbClr>
              </a:glow>
            </a:effectLst>
            <a:scene3d>
              <a:camera prst="orthographicFront"/>
              <a:lightRig rig="flat" dir="t"/>
            </a:scene3d>
            <a:sp3d prstMaterial="plastic">
              <a:bevelT w="120900" h="88900"/>
              <a:bevelB w="88900" h="31750" prst="angle"/>
            </a:sp3d>
          </p:spPr>
        </p:sp>
        <p:pic>
          <p:nvPicPr>
            <p:cNvPr id="39" name="Picture 65" descr="Connecting people icon"/>
            <p:cNvPicPr>
              <a:picLocks noChangeAspect="1" noChangeArrowheads="1"/>
            </p:cNvPicPr>
            <p:nvPr/>
          </p:nvPicPr>
          <p:blipFill>
            <a:blip r:embed="rId3" cstate="print"/>
            <a:srcRect/>
            <a:stretch>
              <a:fillRect/>
            </a:stretch>
          </p:blipFill>
          <p:spPr bwMode="auto">
            <a:xfrm>
              <a:off x="6477001" y="838200"/>
              <a:ext cx="609600" cy="609600"/>
            </a:xfrm>
            <a:prstGeom prst="rect">
              <a:avLst/>
            </a:prstGeom>
            <a:noFill/>
          </p:spPr>
        </p:pic>
        <p:grpSp>
          <p:nvGrpSpPr>
            <p:cNvPr id="40" name="Groupe 20"/>
            <p:cNvGrpSpPr/>
            <p:nvPr/>
          </p:nvGrpSpPr>
          <p:grpSpPr>
            <a:xfrm>
              <a:off x="6537961" y="1600200"/>
              <a:ext cx="518160" cy="457201"/>
              <a:chOff x="4827588" y="2962275"/>
              <a:chExt cx="1295400" cy="1143000"/>
            </a:xfrm>
          </p:grpSpPr>
          <p:sp>
            <p:nvSpPr>
              <p:cNvPr id="51" name="Oval 10"/>
              <p:cNvSpPr>
                <a:spLocks noChangeArrowheads="1"/>
              </p:cNvSpPr>
              <p:nvPr/>
            </p:nvSpPr>
            <p:spPr bwMode="auto">
              <a:xfrm>
                <a:off x="4827588" y="2962275"/>
                <a:ext cx="1295400" cy="1143000"/>
              </a:xfrm>
              <a:prstGeom prst="ellipse">
                <a:avLst/>
              </a:prstGeom>
              <a:solidFill>
                <a:srgbClr val="FFFFFF"/>
              </a:solidFill>
              <a:ln w="9525">
                <a:solidFill>
                  <a:sysClr val="window" lastClr="FFFFFF"/>
                </a:solidFill>
                <a:round/>
                <a:headEnd/>
                <a:tailEnd/>
              </a:ln>
              <a:effectLst/>
            </p:spPr>
            <p:txBody>
              <a:bodyPr vert="horz" wrap="non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pic>
            <p:nvPicPr>
              <p:cNvPr id="52" name="Picture 11" descr="visio process chart 1"/>
              <p:cNvPicPr>
                <a:picLocks noChangeAspect="1" noChangeArrowheads="1"/>
              </p:cNvPicPr>
              <p:nvPr/>
            </p:nvPicPr>
            <p:blipFill>
              <a:blip r:embed="rId4" cstate="print"/>
              <a:srcRect/>
              <a:stretch>
                <a:fillRect/>
              </a:stretch>
            </p:blipFill>
            <p:spPr bwMode="auto">
              <a:xfrm>
                <a:off x="4894263" y="3225800"/>
                <a:ext cx="1162050" cy="639763"/>
              </a:xfrm>
              <a:prstGeom prst="rect">
                <a:avLst/>
              </a:prstGeom>
              <a:noFill/>
            </p:spPr>
          </p:pic>
        </p:grpSp>
        <p:pic>
          <p:nvPicPr>
            <p:cNvPr id="41" name="Picture 14" descr="Server XML Web Service"/>
            <p:cNvPicPr>
              <a:picLocks noChangeAspect="1" noChangeArrowheads="1"/>
            </p:cNvPicPr>
            <p:nvPr/>
          </p:nvPicPr>
          <p:blipFill>
            <a:blip r:embed="rId5" cstate="print"/>
            <a:srcRect/>
            <a:stretch>
              <a:fillRect/>
            </a:stretch>
          </p:blipFill>
          <p:spPr bwMode="auto">
            <a:xfrm>
              <a:off x="6659881" y="2362200"/>
              <a:ext cx="248505" cy="381000"/>
            </a:xfrm>
            <a:prstGeom prst="rect">
              <a:avLst/>
            </a:prstGeom>
            <a:noFill/>
          </p:spPr>
        </p:pic>
        <p:sp>
          <p:nvSpPr>
            <p:cNvPr id="42" name="Rectangle 41"/>
            <p:cNvSpPr/>
            <p:nvPr/>
          </p:nvSpPr>
          <p:spPr>
            <a:xfrm>
              <a:off x="6118631" y="432302"/>
              <a:ext cx="1348015" cy="434355"/>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rPr>
                <a:t>Microsoft</a:t>
              </a:r>
              <a:endParaRPr kumimoji="0" lang="fr-FR" sz="1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endParaRPr>
            </a:p>
          </p:txBody>
        </p:sp>
        <p:sp>
          <p:nvSpPr>
            <p:cNvPr id="43" name="AutoShape 16"/>
            <p:cNvSpPr>
              <a:spLocks noChangeArrowheads="1"/>
            </p:cNvSpPr>
            <p:nvPr/>
          </p:nvSpPr>
          <p:spPr bwMode="auto">
            <a:xfrm>
              <a:off x="7665721" y="777240"/>
              <a:ext cx="838200" cy="2133600"/>
            </a:xfrm>
            <a:prstGeom prst="roundRect">
              <a:avLst>
                <a:gd name="adj" fmla="val 9037"/>
              </a:avLst>
            </a:prstGeom>
            <a:solidFill>
              <a:sysClr val="window" lastClr="FFFFFF">
                <a:lumMod val="75000"/>
              </a:sysClr>
            </a:solidFill>
            <a:ln w="12700">
              <a:solidFill>
                <a:sysClr val="window" lastClr="FFFFFF">
                  <a:lumMod val="85000"/>
                </a:sys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endParaRPr>
            </a:p>
          </p:txBody>
        </p:sp>
        <p:sp>
          <p:nvSpPr>
            <p:cNvPr id="44" name="Ellipse 43"/>
            <p:cNvSpPr/>
            <p:nvPr/>
          </p:nvSpPr>
          <p:spPr>
            <a:xfrm>
              <a:off x="7863840" y="2331720"/>
              <a:ext cx="457200" cy="457200"/>
            </a:xfrm>
            <a:prstGeom prst="ellipse">
              <a:avLst/>
            </a:prstGeom>
            <a:gradFill rotWithShape="1">
              <a:gsLst>
                <a:gs pos="0">
                  <a:srgbClr val="6EA0B0">
                    <a:hueOff val="0"/>
                    <a:satOff val="0"/>
                    <a:lumOff val="0"/>
                    <a:alphaOff val="0"/>
                    <a:tint val="73000"/>
                    <a:satMod val="150000"/>
                  </a:srgbClr>
                </a:gs>
                <a:gs pos="25000">
                  <a:srgbClr val="6EA0B0">
                    <a:hueOff val="0"/>
                    <a:satOff val="0"/>
                    <a:lumOff val="0"/>
                    <a:alphaOff val="0"/>
                    <a:tint val="96000"/>
                    <a:shade val="80000"/>
                    <a:satMod val="105000"/>
                  </a:srgbClr>
                </a:gs>
                <a:gs pos="38000">
                  <a:srgbClr val="6EA0B0">
                    <a:hueOff val="0"/>
                    <a:satOff val="0"/>
                    <a:lumOff val="0"/>
                    <a:alphaOff val="0"/>
                    <a:tint val="96000"/>
                    <a:shade val="59000"/>
                    <a:satMod val="120000"/>
                  </a:srgbClr>
                </a:gs>
                <a:gs pos="55000">
                  <a:srgbClr val="6EA0B0">
                    <a:hueOff val="0"/>
                    <a:satOff val="0"/>
                    <a:lumOff val="0"/>
                    <a:alphaOff val="0"/>
                    <a:shade val="57000"/>
                    <a:satMod val="120000"/>
                  </a:srgbClr>
                </a:gs>
                <a:gs pos="80000">
                  <a:srgbClr val="6EA0B0">
                    <a:hueOff val="0"/>
                    <a:satOff val="0"/>
                    <a:lumOff val="0"/>
                    <a:alphaOff val="0"/>
                    <a:shade val="56000"/>
                    <a:satMod val="145000"/>
                  </a:srgbClr>
                </a:gs>
                <a:gs pos="88000">
                  <a:srgbClr val="6EA0B0">
                    <a:hueOff val="0"/>
                    <a:satOff val="0"/>
                    <a:lumOff val="0"/>
                    <a:alphaOff val="0"/>
                    <a:shade val="63000"/>
                    <a:satMod val="160000"/>
                  </a:srgbClr>
                </a:gs>
                <a:gs pos="100000">
                  <a:srgbClr val="6EA0B0">
                    <a:hueOff val="0"/>
                    <a:satOff val="0"/>
                    <a:lumOff val="0"/>
                    <a:alphaOff val="0"/>
                    <a:tint val="99555"/>
                    <a:satMod val="155000"/>
                  </a:srgbClr>
                </a:gs>
              </a:gsLst>
              <a:lin ang="5400000" scaled="1"/>
            </a:gradFill>
            <a:ln>
              <a:noFill/>
            </a:ln>
            <a:effectLst>
              <a:glow rad="70000">
                <a:srgbClr val="6EA0B0">
                  <a:hueOff val="0"/>
                  <a:satOff val="0"/>
                  <a:lumOff val="0"/>
                  <a:alphaOff val="0"/>
                  <a:tint val="30000"/>
                  <a:shade val="95000"/>
                  <a:satMod val="300000"/>
                  <a:alpha val="50000"/>
                </a:srgbClr>
              </a:glow>
            </a:effectLst>
            <a:scene3d>
              <a:camera prst="orthographicFront"/>
              <a:lightRig rig="flat" dir="t"/>
            </a:scene3d>
            <a:sp3d prstMaterial="plastic">
              <a:bevelT w="120900" h="88900"/>
              <a:bevelB w="88900" h="31750" prst="angle"/>
            </a:sp3d>
          </p:spPr>
        </p:sp>
        <p:pic>
          <p:nvPicPr>
            <p:cNvPr id="45" name="Picture 65" descr="Connecting people icon"/>
            <p:cNvPicPr>
              <a:picLocks noChangeAspect="1" noChangeArrowheads="1"/>
            </p:cNvPicPr>
            <p:nvPr/>
          </p:nvPicPr>
          <p:blipFill>
            <a:blip r:embed="rId3" cstate="print"/>
            <a:srcRect/>
            <a:stretch>
              <a:fillRect/>
            </a:stretch>
          </p:blipFill>
          <p:spPr bwMode="auto">
            <a:xfrm>
              <a:off x="7772400" y="838200"/>
              <a:ext cx="609600" cy="609600"/>
            </a:xfrm>
            <a:prstGeom prst="rect">
              <a:avLst/>
            </a:prstGeom>
            <a:noFill/>
          </p:spPr>
        </p:pic>
        <p:grpSp>
          <p:nvGrpSpPr>
            <p:cNvPr id="46" name="Groupe 28"/>
            <p:cNvGrpSpPr/>
            <p:nvPr/>
          </p:nvGrpSpPr>
          <p:grpSpPr>
            <a:xfrm>
              <a:off x="7833360" y="1600200"/>
              <a:ext cx="518160" cy="457201"/>
              <a:chOff x="4827588" y="2962275"/>
              <a:chExt cx="1295400" cy="1143000"/>
            </a:xfrm>
          </p:grpSpPr>
          <p:sp>
            <p:nvSpPr>
              <p:cNvPr id="49" name="Oval 10"/>
              <p:cNvSpPr>
                <a:spLocks noChangeArrowheads="1"/>
              </p:cNvSpPr>
              <p:nvPr/>
            </p:nvSpPr>
            <p:spPr bwMode="auto">
              <a:xfrm>
                <a:off x="4827588" y="2962275"/>
                <a:ext cx="1295400" cy="1143000"/>
              </a:xfrm>
              <a:prstGeom prst="ellipse">
                <a:avLst/>
              </a:prstGeom>
              <a:solidFill>
                <a:srgbClr val="FFFFFF"/>
              </a:solidFill>
              <a:ln w="9525">
                <a:solidFill>
                  <a:sysClr val="window" lastClr="FFFFFF"/>
                </a:solidFill>
                <a:round/>
                <a:headEnd/>
                <a:tailEnd/>
              </a:ln>
              <a:effectLst/>
            </p:spPr>
            <p:txBody>
              <a:bodyPr vert="horz" wrap="non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pic>
            <p:nvPicPr>
              <p:cNvPr id="50" name="Picture 11" descr="visio process chart 1"/>
              <p:cNvPicPr>
                <a:picLocks noChangeAspect="1" noChangeArrowheads="1"/>
              </p:cNvPicPr>
              <p:nvPr/>
            </p:nvPicPr>
            <p:blipFill>
              <a:blip r:embed="rId4" cstate="print"/>
              <a:srcRect/>
              <a:stretch>
                <a:fillRect/>
              </a:stretch>
            </p:blipFill>
            <p:spPr bwMode="auto">
              <a:xfrm>
                <a:off x="4894263" y="3225800"/>
                <a:ext cx="1162050" cy="639763"/>
              </a:xfrm>
              <a:prstGeom prst="rect">
                <a:avLst/>
              </a:prstGeom>
              <a:noFill/>
            </p:spPr>
          </p:pic>
        </p:grpSp>
        <p:pic>
          <p:nvPicPr>
            <p:cNvPr id="47" name="Picture 14" descr="Server XML Web Service"/>
            <p:cNvPicPr>
              <a:picLocks noChangeAspect="1" noChangeArrowheads="1"/>
            </p:cNvPicPr>
            <p:nvPr/>
          </p:nvPicPr>
          <p:blipFill>
            <a:blip r:embed="rId5" cstate="print"/>
            <a:srcRect/>
            <a:stretch>
              <a:fillRect/>
            </a:stretch>
          </p:blipFill>
          <p:spPr bwMode="auto">
            <a:xfrm>
              <a:off x="7955280" y="2362200"/>
              <a:ext cx="248505" cy="381000"/>
            </a:xfrm>
            <a:prstGeom prst="rect">
              <a:avLst/>
            </a:prstGeom>
            <a:noFill/>
          </p:spPr>
        </p:pic>
        <p:sp>
          <p:nvSpPr>
            <p:cNvPr id="48" name="Rectangle 47"/>
            <p:cNvSpPr/>
            <p:nvPr/>
          </p:nvSpPr>
          <p:spPr>
            <a:xfrm>
              <a:off x="7686624" y="440783"/>
              <a:ext cx="808192" cy="434354"/>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rPr>
                <a:t>Java</a:t>
              </a:r>
              <a:endParaRPr kumimoji="0" lang="fr-FR" sz="1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endParaRPr>
            </a:p>
          </p:txBody>
        </p:sp>
      </p:grpSp>
      <p:cxnSp>
        <p:nvCxnSpPr>
          <p:cNvPr id="53" name="Connecteur en arc 52"/>
          <p:cNvCxnSpPr/>
          <p:nvPr/>
        </p:nvCxnSpPr>
        <p:spPr>
          <a:xfrm>
            <a:off x="3830387" y="2957700"/>
            <a:ext cx="982353" cy="1626143"/>
          </a:xfrm>
          <a:prstGeom prst="curvedConnector3">
            <a:avLst>
              <a:gd name="adj1" fmla="val 50000"/>
            </a:avLst>
          </a:prstGeom>
          <a:noFill/>
          <a:ln w="66675" cap="flat" cmpd="sng" algn="ctr">
            <a:solidFill>
              <a:srgbClr val="6EA0B0">
                <a:shade val="60000"/>
                <a:satMod val="300000"/>
              </a:srgbClr>
            </a:solidFill>
            <a:prstDash val="solid"/>
            <a:tailEnd type="triangle"/>
          </a:ln>
          <a:effectLst>
            <a:outerShdw blurRad="50800" dist="38100" dir="18900000" algn="bl" rotWithShape="0">
              <a:prstClr val="black">
                <a:alpha val="40000"/>
              </a:prstClr>
            </a:outerShdw>
          </a:effectLst>
        </p:spPr>
      </p:cxnSp>
      <p:cxnSp>
        <p:nvCxnSpPr>
          <p:cNvPr id="54" name="Connecteur en arc 53"/>
          <p:cNvCxnSpPr/>
          <p:nvPr/>
        </p:nvCxnSpPr>
        <p:spPr>
          <a:xfrm rot="10800000" flipV="1">
            <a:off x="3753341" y="2957699"/>
            <a:ext cx="943829" cy="1626143"/>
          </a:xfrm>
          <a:prstGeom prst="curvedConnector3">
            <a:avLst>
              <a:gd name="adj1" fmla="val 50000"/>
            </a:avLst>
          </a:prstGeom>
          <a:noFill/>
          <a:ln w="66675" cap="flat" cmpd="sng" algn="ctr">
            <a:solidFill>
              <a:srgbClr val="D6BE0C"/>
            </a:solidFill>
            <a:prstDash val="solid"/>
            <a:headEnd type="none"/>
            <a:tailEnd type="triangle"/>
          </a:ln>
          <a:effectLst>
            <a:outerShdw blurRad="50800" dist="38100" dir="18900000" algn="bl" rotWithShape="0">
              <a:prstClr val="black">
                <a:alpha val="40000"/>
              </a:prstClr>
            </a:outerShdw>
          </a:effectLst>
        </p:spPr>
      </p:cxnSp>
      <p:grpSp>
        <p:nvGrpSpPr>
          <p:cNvPr id="55" name="Group 34"/>
          <p:cNvGrpSpPr/>
          <p:nvPr/>
        </p:nvGrpSpPr>
        <p:grpSpPr>
          <a:xfrm>
            <a:off x="1797148" y="4117609"/>
            <a:ext cx="1155710" cy="907056"/>
            <a:chOff x="2792413" y="777875"/>
            <a:chExt cx="3629025" cy="3670300"/>
          </a:xfrm>
        </p:grpSpPr>
        <p:grpSp>
          <p:nvGrpSpPr>
            <p:cNvPr id="56" name="Group 4"/>
            <p:cNvGrpSpPr>
              <a:grpSpLocks/>
            </p:cNvGrpSpPr>
            <p:nvPr/>
          </p:nvGrpSpPr>
          <p:grpSpPr bwMode="auto">
            <a:xfrm>
              <a:off x="2792413" y="777875"/>
              <a:ext cx="3629025" cy="3670300"/>
              <a:chOff x="1743" y="288"/>
              <a:chExt cx="2286" cy="2284"/>
            </a:xfrm>
          </p:grpSpPr>
          <p:pic>
            <p:nvPicPr>
              <p:cNvPr id="59" name="Picture 5" descr="Microsoft_20a_IndigoCircle"/>
              <p:cNvPicPr>
                <a:picLocks noChangeAspect="1" noChangeArrowheads="1"/>
              </p:cNvPicPr>
              <p:nvPr/>
            </p:nvPicPr>
            <p:blipFill>
              <a:blip r:embed="rId6" cstate="print"/>
              <a:srcRect/>
              <a:stretch>
                <a:fillRect/>
              </a:stretch>
            </p:blipFill>
            <p:spPr bwMode="auto">
              <a:xfrm>
                <a:off x="1743" y="288"/>
                <a:ext cx="2286" cy="2284"/>
              </a:xfrm>
              <a:prstGeom prst="rect">
                <a:avLst/>
              </a:prstGeom>
              <a:noFill/>
              <a:ln w="9525">
                <a:noFill/>
                <a:miter lim="800000"/>
                <a:headEnd/>
                <a:tailEnd/>
              </a:ln>
            </p:spPr>
          </p:pic>
          <p:pic>
            <p:nvPicPr>
              <p:cNvPr id="60" name="Picture 6"/>
              <p:cNvPicPr>
                <a:picLocks noChangeAspect="1" noChangeArrowheads="1"/>
              </p:cNvPicPr>
              <p:nvPr/>
            </p:nvPicPr>
            <p:blipFill>
              <a:blip r:embed="rId7" cstate="print"/>
              <a:srcRect/>
              <a:stretch>
                <a:fillRect/>
              </a:stretch>
            </p:blipFill>
            <p:spPr bwMode="auto">
              <a:xfrm>
                <a:off x="2413" y="1226"/>
                <a:ext cx="951" cy="393"/>
              </a:xfrm>
              <a:prstGeom prst="rect">
                <a:avLst/>
              </a:prstGeom>
              <a:noFill/>
              <a:ln w="12700" algn="ctr">
                <a:noFill/>
                <a:miter lim="800000"/>
                <a:headEnd/>
                <a:tailEnd/>
              </a:ln>
            </p:spPr>
          </p:pic>
        </p:grpSp>
        <p:pic>
          <p:nvPicPr>
            <p:cNvPr id="57" name="Picture 22" descr="WinV-Button"/>
            <p:cNvPicPr>
              <a:picLocks noChangeAspect="1" noChangeArrowheads="1"/>
            </p:cNvPicPr>
            <p:nvPr/>
          </p:nvPicPr>
          <p:blipFill>
            <a:blip r:embed="rId8" cstate="print">
              <a:lum bright="-30000"/>
            </a:blip>
            <a:srcRect/>
            <a:stretch>
              <a:fillRect/>
            </a:stretch>
          </p:blipFill>
          <p:spPr bwMode="auto">
            <a:xfrm>
              <a:off x="3629025" y="1603375"/>
              <a:ext cx="2054225" cy="2079625"/>
            </a:xfrm>
            <a:prstGeom prst="rect">
              <a:avLst/>
            </a:prstGeom>
            <a:noFill/>
            <a:ln w="9525">
              <a:noFill/>
              <a:miter lim="800000"/>
              <a:headEnd/>
              <a:tailEnd/>
            </a:ln>
          </p:spPr>
        </p:pic>
        <p:pic>
          <p:nvPicPr>
            <p:cNvPr id="58" name="Picture 23" descr="TitleText copy"/>
            <p:cNvPicPr>
              <a:picLocks noChangeAspect="1" noChangeArrowheads="1"/>
            </p:cNvPicPr>
            <p:nvPr/>
          </p:nvPicPr>
          <p:blipFill>
            <a:blip r:embed="rId9" cstate="print"/>
            <a:srcRect t="-10001" r="77800"/>
            <a:stretch>
              <a:fillRect/>
            </a:stretch>
          </p:blipFill>
          <p:spPr bwMode="auto">
            <a:xfrm>
              <a:off x="3835400" y="2263775"/>
              <a:ext cx="1466850" cy="736600"/>
            </a:xfrm>
            <a:prstGeom prst="rect">
              <a:avLst/>
            </a:prstGeom>
            <a:noFill/>
            <a:ln w="9525">
              <a:noFill/>
              <a:miter lim="800000"/>
              <a:headEnd/>
              <a:tailEnd/>
            </a:ln>
          </p:spPr>
        </p:pic>
      </p:grpSp>
      <p:pic>
        <p:nvPicPr>
          <p:cNvPr id="61" name="Picture 2" descr="http://joannapenabickley.typepad.com/on/images/java_logo.gif"/>
          <p:cNvPicPr>
            <a:picLocks noChangeAspect="1" noChangeArrowheads="1"/>
          </p:cNvPicPr>
          <p:nvPr/>
        </p:nvPicPr>
        <p:blipFill>
          <a:blip r:embed="rId10"/>
          <a:srcRect/>
          <a:stretch>
            <a:fillRect/>
          </a:stretch>
        </p:blipFill>
        <p:spPr bwMode="auto">
          <a:xfrm>
            <a:off x="6019145" y="2543678"/>
            <a:ext cx="454371" cy="739748"/>
          </a:xfrm>
          <a:prstGeom prst="rect">
            <a:avLst/>
          </a:prstGeom>
          <a:noFill/>
        </p:spPr>
      </p:pic>
      <p:pic>
        <p:nvPicPr>
          <p:cNvPr id="62" name="Picture 2" descr="The Apache Axis Project">
            <a:hlinkClick r:id="rId11"/>
          </p:cNvPr>
          <p:cNvPicPr>
            <a:picLocks noChangeAspect="1" noChangeArrowheads="1"/>
          </p:cNvPicPr>
          <p:nvPr/>
        </p:nvPicPr>
        <p:blipFill>
          <a:blip r:embed="rId12" cstate="print"/>
          <a:srcRect/>
          <a:stretch>
            <a:fillRect/>
          </a:stretch>
        </p:blipFill>
        <p:spPr bwMode="auto">
          <a:xfrm>
            <a:off x="5811451" y="4228872"/>
            <a:ext cx="963093" cy="402919"/>
          </a:xfrm>
          <a:prstGeom prst="rect">
            <a:avLst/>
          </a:prstGeom>
          <a:noFill/>
        </p:spPr>
      </p:pic>
      <p:pic>
        <p:nvPicPr>
          <p:cNvPr id="63" name="Picture 50" descr="Microsoft"/>
          <p:cNvPicPr>
            <a:picLocks noChangeAspect="1" noChangeArrowheads="1"/>
          </p:cNvPicPr>
          <p:nvPr/>
        </p:nvPicPr>
        <p:blipFill>
          <a:blip r:embed="rId13" cstate="print"/>
          <a:srcRect/>
          <a:stretch>
            <a:fillRect/>
          </a:stretch>
        </p:blipFill>
        <p:spPr bwMode="auto">
          <a:xfrm>
            <a:off x="1990076" y="2500595"/>
            <a:ext cx="770474" cy="787932"/>
          </a:xfrm>
          <a:prstGeom prst="rect">
            <a:avLst/>
          </a:prstGeom>
          <a:noFill/>
        </p:spPr>
      </p:pic>
      <p:pic>
        <p:nvPicPr>
          <p:cNvPr id="65" name="Picture 1" descr="sparky logo image"/>
          <p:cNvPicPr>
            <a:picLocks noChangeAspect="1" noChangeArrowheads="1"/>
          </p:cNvPicPr>
          <p:nvPr/>
        </p:nvPicPr>
        <p:blipFill>
          <a:blip r:embed="rId14"/>
          <a:srcRect/>
          <a:stretch>
            <a:fillRect/>
          </a:stretch>
        </p:blipFill>
        <p:spPr bwMode="auto">
          <a:xfrm>
            <a:off x="5818966" y="4718497"/>
            <a:ext cx="926651" cy="424353"/>
          </a:xfrm>
          <a:prstGeom prst="rect">
            <a:avLst/>
          </a:prstGeom>
          <a:noFill/>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idx="1"/>
          </p:nvPr>
        </p:nvSpPr>
        <p:spPr>
          <a:xfrm>
            <a:off x="275422" y="1371914"/>
            <a:ext cx="8725359" cy="6075509"/>
          </a:xfrm>
          <a:noFill/>
        </p:spPr>
        <p:txBody>
          <a:bodyPr lIns="0" tIns="0" rIns="0" bIns="0"/>
          <a:lstStyle/>
          <a:p>
            <a:r>
              <a:rPr lang="fr-FR" sz="2800" dirty="0" smtClean="0"/>
              <a:t>Les </a:t>
            </a:r>
            <a:r>
              <a:rPr lang="fr-FR" sz="2800" dirty="0" err="1" smtClean="0"/>
              <a:t>stacks</a:t>
            </a:r>
            <a:r>
              <a:rPr lang="fr-FR" sz="2800" dirty="0" smtClean="0"/>
              <a:t> qui répondent aux JSR</a:t>
            </a:r>
          </a:p>
          <a:p>
            <a:r>
              <a:rPr lang="fr-FR" sz="2800" dirty="0" smtClean="0"/>
              <a:t>JAX-WS</a:t>
            </a:r>
          </a:p>
          <a:p>
            <a:pPr lvl="1"/>
            <a:r>
              <a:rPr lang="fr-FR" sz="2400" dirty="0" smtClean="0"/>
              <a:t>SUN JAX-WS RI (services Web basiques)</a:t>
            </a:r>
          </a:p>
          <a:p>
            <a:pPr lvl="1"/>
            <a:r>
              <a:rPr lang="fr-FR" sz="2400" dirty="0" err="1" smtClean="0"/>
              <a:t>CodeHaus</a:t>
            </a:r>
            <a:r>
              <a:rPr lang="fr-FR" sz="2400" dirty="0" smtClean="0"/>
              <a:t> </a:t>
            </a:r>
            <a:r>
              <a:rPr lang="fr-FR" sz="2400" dirty="0" err="1" smtClean="0"/>
              <a:t>XFire</a:t>
            </a:r>
            <a:r>
              <a:rPr lang="fr-FR" sz="2400" dirty="0" smtClean="0"/>
              <a:t> (support de WS-*)</a:t>
            </a:r>
          </a:p>
          <a:p>
            <a:pPr lvl="1"/>
            <a:r>
              <a:rPr lang="fr-FR" sz="2400" dirty="0" smtClean="0"/>
              <a:t>Apache CXF (support de WS-*)</a:t>
            </a:r>
          </a:p>
          <a:p>
            <a:pPr lvl="1"/>
            <a:r>
              <a:rPr lang="fr-FR" sz="2400" dirty="0" err="1" smtClean="0"/>
              <a:t>JBoss</a:t>
            </a:r>
            <a:r>
              <a:rPr lang="fr-FR" sz="2400" dirty="0" smtClean="0"/>
              <a:t>, IBM…</a:t>
            </a:r>
          </a:p>
          <a:p>
            <a:r>
              <a:rPr lang="fr-FR" dirty="0" smtClean="0"/>
              <a:t>Autres</a:t>
            </a:r>
          </a:p>
          <a:p>
            <a:pPr lvl="1"/>
            <a:r>
              <a:rPr lang="fr-FR" sz="2400" dirty="0" smtClean="0"/>
              <a:t>Apache Axis (support de WS-*)</a:t>
            </a:r>
          </a:p>
          <a:p>
            <a:r>
              <a:rPr lang="fr-FR" dirty="0" smtClean="0"/>
              <a:t>Pour compléter JAX-WS</a:t>
            </a:r>
          </a:p>
          <a:p>
            <a:pPr lvl="1"/>
            <a:r>
              <a:rPr lang="fr-FR" sz="2400" dirty="0" smtClean="0"/>
              <a:t>SUN WSIT (support de WS-*)</a:t>
            </a:r>
          </a:p>
          <a:p>
            <a:pPr lvl="1"/>
            <a:r>
              <a:rPr lang="fr-FR" sz="2400" dirty="0" smtClean="0">
                <a:hlinkClick r:id="rId3"/>
              </a:rPr>
              <a:t>http://www.wiki.apache.org/ws/StackComparison</a:t>
            </a:r>
            <a:endParaRPr lang="fr-FR" sz="2400" dirty="0" smtClean="0"/>
          </a:p>
          <a:p>
            <a:pPr lvl="1"/>
            <a:endParaRPr lang="fr-FR" sz="2400" dirty="0" smtClean="0"/>
          </a:p>
          <a:p>
            <a:pPr lvl="1">
              <a:buNone/>
            </a:pPr>
            <a:endParaRPr lang="fr-FR" sz="2400" dirty="0" smtClean="0"/>
          </a:p>
        </p:txBody>
      </p:sp>
      <p:sp>
        <p:nvSpPr>
          <p:cNvPr id="6" name="Title 1"/>
          <p:cNvSpPr txBox="1">
            <a:spLocks/>
          </p:cNvSpPr>
          <p:nvPr/>
        </p:nvSpPr>
        <p:spPr>
          <a:xfrm>
            <a:off x="283774" y="-15766"/>
            <a:ext cx="8534400" cy="1143000"/>
          </a:xfrm>
          <a:prstGeom prst="rect">
            <a:avLst/>
          </a:prstGeom>
        </p:spPr>
        <p:txBody>
          <a:bodyPr vert="horz" lIns="45720" rIns="4572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32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L’implémentation des Services Web</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 y="228600"/>
            <a:ext cx="9125712" cy="646331"/>
          </a:xfrm>
        </p:spPr>
        <p:txBody>
          <a:bodyPr/>
          <a:lstStyle/>
          <a:p>
            <a:r>
              <a:rPr lang="fr-FR" dirty="0" smtClean="0"/>
              <a:t>Comment </a:t>
            </a:r>
            <a:r>
              <a:rPr lang="fr-FR" dirty="0" err="1" smtClean="0"/>
              <a:t>interopérer</a:t>
            </a:r>
            <a:r>
              <a:rPr lang="fr-FR" dirty="0" smtClean="0"/>
              <a:t> ?		(1/3)</a:t>
            </a:r>
            <a:endParaRPr lang="fr-FR" dirty="0"/>
          </a:p>
        </p:txBody>
      </p:sp>
      <p:sp>
        <p:nvSpPr>
          <p:cNvPr id="3" name="Content Placeholder 2"/>
          <p:cNvSpPr>
            <a:spLocks noGrp="1"/>
          </p:cNvSpPr>
          <p:nvPr>
            <p:ph idx="1"/>
          </p:nvPr>
        </p:nvSpPr>
        <p:spPr>
          <a:xfrm>
            <a:off x="182431" y="1424510"/>
            <a:ext cx="8750551" cy="4487382"/>
          </a:xfrm>
        </p:spPr>
        <p:txBody>
          <a:bodyPr/>
          <a:lstStyle/>
          <a:p>
            <a:r>
              <a:rPr lang="fr-FR" sz="3000" dirty="0" smtClean="0"/>
              <a:t>Principe</a:t>
            </a:r>
          </a:p>
          <a:p>
            <a:pPr lvl="1" algn="just"/>
            <a:r>
              <a:rPr lang="fr-FR" sz="2600" dirty="0" smtClean="0"/>
              <a:t>Le contrat WSDL et les schémas XSD nous permettent de consommer en une technologie (.Net par exemple) des opérations exposées par une autre technologie (Java en l’occurrence)</a:t>
            </a:r>
          </a:p>
          <a:p>
            <a:pPr lvl="1" algn="just">
              <a:buNone/>
            </a:pPr>
            <a:endParaRPr lang="fr-FR" dirty="0" smtClean="0"/>
          </a:p>
          <a:p>
            <a:pPr algn="just"/>
            <a:r>
              <a:rPr lang="fr-FR" sz="3000" dirty="0" smtClean="0"/>
              <a:t>Encore faut-il que les versions des spécifications et des modes de représentation SOAP correspondent !</a:t>
            </a:r>
          </a:p>
          <a:p>
            <a:pPr lvl="1"/>
            <a:r>
              <a:rPr lang="fr-FR" sz="2600" dirty="0" smtClean="0"/>
              <a:t>C’est l’objectif de WS-I</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idx="1"/>
          </p:nvPr>
        </p:nvSpPr>
        <p:spPr>
          <a:xfrm>
            <a:off x="398354" y="1382931"/>
            <a:ext cx="8380412" cy="2806922"/>
          </a:xfrm>
          <a:noFill/>
        </p:spPr>
        <p:txBody>
          <a:bodyPr lIns="0" tIns="0" rIns="0" bIns="0"/>
          <a:lstStyle/>
          <a:p>
            <a:pPr marL="230188" indent="-230188"/>
            <a:r>
              <a:rPr lang="fr-FR" dirty="0" smtClean="0">
                <a:effectLst/>
              </a:rPr>
              <a:t>Les spécifications Basic Profile</a:t>
            </a:r>
          </a:p>
          <a:p>
            <a:pPr marL="230188" indent="-230188"/>
            <a:r>
              <a:rPr lang="fr-FR" dirty="0" smtClean="0">
                <a:effectLst/>
              </a:rPr>
              <a:t>WS-I Monitor</a:t>
            </a:r>
          </a:p>
          <a:p>
            <a:pPr marL="230188" indent="-230188"/>
            <a:r>
              <a:rPr lang="fr-FR" dirty="0" smtClean="0">
                <a:effectLst/>
              </a:rPr>
              <a:t>WS-I Validator</a:t>
            </a:r>
          </a:p>
          <a:p>
            <a:pPr marL="230188" indent="-230188"/>
            <a:endParaRPr lang="fr-FR" dirty="0" smtClean="0">
              <a:effectLst/>
            </a:endParaRPr>
          </a:p>
          <a:p>
            <a:pPr marL="230188" indent="-230188"/>
            <a:endParaRPr lang="fr-FR" dirty="0" smtClean="0">
              <a:effectLst/>
            </a:endParaRPr>
          </a:p>
        </p:txBody>
      </p:sp>
      <p:sp>
        <p:nvSpPr>
          <p:cNvPr id="6" name="Title 1"/>
          <p:cNvSpPr txBox="1">
            <a:spLocks/>
          </p:cNvSpPr>
          <p:nvPr/>
        </p:nvSpPr>
        <p:spPr>
          <a:xfrm>
            <a:off x="283774" y="-15766"/>
            <a:ext cx="8534400" cy="1143000"/>
          </a:xfrm>
          <a:prstGeom prst="rect">
            <a:avLst/>
          </a:prstGeom>
        </p:spPr>
        <p:txBody>
          <a:bodyPr vert="horz" lIns="45720" rIns="4572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36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WS- I : </a:t>
            </a:r>
            <a:r>
              <a:rPr lang="fr-FR" sz="3600" dirty="0" err="1"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Interoperability</a:t>
            </a:r>
            <a:r>
              <a:rPr lang="fr-FR" sz="36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 </a:t>
            </a:r>
            <a:r>
              <a:rPr lang="fr-FR" sz="3600" dirty="0" err="1"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Organization</a:t>
            </a:r>
            <a:endParaRPr lang="fr-FR" sz="36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610600" cy="5410200"/>
          </a:xfrm>
        </p:spPr>
        <p:txBody>
          <a:bodyPr>
            <a:normAutofit fontScale="85000" lnSpcReduction="20000"/>
          </a:bodyPr>
          <a:lstStyle/>
          <a:p>
            <a:pPr algn="just"/>
            <a:r>
              <a:rPr lang="fr-FR" b="1" dirty="0" smtClean="0"/>
              <a:t>Basic Profile </a:t>
            </a:r>
            <a:r>
              <a:rPr lang="fr-FR" sz="2600" dirty="0" smtClean="0"/>
              <a:t>(v1.2 Mars 2007) :</a:t>
            </a:r>
            <a:r>
              <a:rPr lang="fr-FR" sz="2600" b="1" dirty="0" smtClean="0"/>
              <a:t> </a:t>
            </a:r>
            <a:r>
              <a:rPr lang="fr-FR" sz="2600" dirty="0" smtClean="0"/>
              <a:t>est le profil de base que toute implémentation </a:t>
            </a:r>
            <a:r>
              <a:rPr lang="fr-FR" sz="2600" dirty="0" err="1" smtClean="0"/>
              <a:t>WebService</a:t>
            </a:r>
            <a:r>
              <a:rPr lang="fr-FR" sz="2600" dirty="0" smtClean="0"/>
              <a:t> se doit de respecter si elle veut être compatibles avec les autres. Les trois autres profils en dépendent.</a:t>
            </a:r>
          </a:p>
          <a:p>
            <a:pPr marL="342900" lvl="1" indent="-342900" algn="just">
              <a:buNone/>
            </a:pPr>
            <a:r>
              <a:rPr lang="fr-FR" sz="2600" dirty="0" smtClean="0"/>
              <a:t>	Historique :  v1.0 en Avril  2004 et v1.1 en Avril 2006</a:t>
            </a:r>
          </a:p>
          <a:p>
            <a:pPr lvl="1">
              <a:buNone/>
            </a:pPr>
            <a:endParaRPr lang="fr-FR" dirty="0" smtClean="0"/>
          </a:p>
          <a:p>
            <a:pPr algn="just"/>
            <a:r>
              <a:rPr lang="fr-FR" b="1" dirty="0" err="1" smtClean="0"/>
              <a:t>Attachments</a:t>
            </a:r>
            <a:r>
              <a:rPr lang="fr-FR" b="1" dirty="0" smtClean="0"/>
              <a:t> Profile </a:t>
            </a:r>
            <a:r>
              <a:rPr lang="fr-FR" sz="2600" dirty="0" smtClean="0"/>
              <a:t>(v1.0 Avril 2006) :</a:t>
            </a:r>
            <a:r>
              <a:rPr lang="fr-FR" sz="2600" b="1" dirty="0" smtClean="0"/>
              <a:t> </a:t>
            </a:r>
            <a:r>
              <a:rPr lang="fr-FR" sz="2600" dirty="0" smtClean="0"/>
              <a:t>est un profil qui indique les spécifications à utiliser pour transmettre des donnée volumineuses entre des composants </a:t>
            </a:r>
            <a:r>
              <a:rPr lang="fr-FR" sz="2600" dirty="0" err="1" smtClean="0"/>
              <a:t>WebServices</a:t>
            </a:r>
            <a:r>
              <a:rPr lang="fr-FR" sz="2600" dirty="0" smtClean="0"/>
              <a:t>.</a:t>
            </a:r>
            <a:endParaRPr lang="fr-FR" sz="2600" b="1" dirty="0" smtClean="0"/>
          </a:p>
          <a:p>
            <a:pPr lvl="1">
              <a:buNone/>
            </a:pPr>
            <a:endParaRPr lang="fr-FR" dirty="0" smtClean="0"/>
          </a:p>
          <a:p>
            <a:pPr algn="just"/>
            <a:r>
              <a:rPr lang="fr-FR" b="1" dirty="0" smtClean="0"/>
              <a:t>Simple SOAP </a:t>
            </a:r>
            <a:r>
              <a:rPr lang="fr-FR" b="1" dirty="0" err="1" smtClean="0"/>
              <a:t>Binding</a:t>
            </a:r>
            <a:r>
              <a:rPr lang="fr-FR" b="1" dirty="0" smtClean="0"/>
              <a:t> Profile</a:t>
            </a:r>
            <a:r>
              <a:rPr lang="fr-FR" sz="2600" b="1" dirty="0" smtClean="0"/>
              <a:t> </a:t>
            </a:r>
            <a:r>
              <a:rPr lang="fr-FR" sz="2600" dirty="0" smtClean="0"/>
              <a:t>(SSBP v1.0 Août 2004) : est un profil qui décrit la façon de transporter les messages entre </a:t>
            </a:r>
            <a:r>
              <a:rPr lang="fr-FR" sz="2600" dirty="0" err="1" smtClean="0"/>
              <a:t>WebServices</a:t>
            </a:r>
            <a:r>
              <a:rPr lang="fr-FR" sz="2600" dirty="0" smtClean="0"/>
              <a:t> au dessus du protocole HTTP.</a:t>
            </a:r>
          </a:p>
          <a:p>
            <a:pPr lvl="1">
              <a:buNone/>
            </a:pPr>
            <a:endParaRPr lang="fr-FR" dirty="0" smtClean="0"/>
          </a:p>
          <a:p>
            <a:pPr algn="just"/>
            <a:r>
              <a:rPr lang="fr-FR" b="1" dirty="0" smtClean="0"/>
              <a:t>Basic Security Profile</a:t>
            </a:r>
            <a:r>
              <a:rPr lang="fr-FR" dirty="0" smtClean="0"/>
              <a:t> </a:t>
            </a:r>
            <a:r>
              <a:rPr lang="fr-FR" sz="2600" dirty="0" smtClean="0"/>
              <a:t>(v1.0 Mars 2007) : est un profile qui définit les mécanismes de sécurité à mettre en œuvre dans les communications entre les </a:t>
            </a:r>
            <a:r>
              <a:rPr lang="fr-FR" sz="2600" dirty="0" err="1" smtClean="0"/>
              <a:t>WebServices</a:t>
            </a:r>
            <a:r>
              <a:rPr lang="fr-FR" sz="2600" dirty="0" smtClean="0"/>
              <a:t>.</a:t>
            </a:r>
            <a:endParaRPr lang="fr-FR" sz="2600" b="1" dirty="0" smtClean="0"/>
          </a:p>
        </p:txBody>
      </p:sp>
      <p:sp>
        <p:nvSpPr>
          <p:cNvPr id="5" name="Title 1"/>
          <p:cNvSpPr txBox="1">
            <a:spLocks/>
          </p:cNvSpPr>
          <p:nvPr/>
        </p:nvSpPr>
        <p:spPr>
          <a:xfrm>
            <a:off x="283774" y="-15766"/>
            <a:ext cx="85344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Les profils du WS-I</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83774" y="-15766"/>
            <a:ext cx="85344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rPr>
              <a:t>Basic Profile 1.1</a:t>
            </a:r>
          </a:p>
        </p:txBody>
      </p:sp>
      <p:grpSp>
        <p:nvGrpSpPr>
          <p:cNvPr id="2" name="Groupe 21"/>
          <p:cNvGrpSpPr/>
          <p:nvPr/>
        </p:nvGrpSpPr>
        <p:grpSpPr>
          <a:xfrm>
            <a:off x="457200" y="2057400"/>
            <a:ext cx="8305800" cy="3429000"/>
            <a:chOff x="457200" y="2057400"/>
            <a:chExt cx="8305800" cy="3429000"/>
          </a:xfrm>
        </p:grpSpPr>
        <p:grpSp>
          <p:nvGrpSpPr>
            <p:cNvPr id="3" name="Groupe 5"/>
            <p:cNvGrpSpPr/>
            <p:nvPr/>
          </p:nvGrpSpPr>
          <p:grpSpPr>
            <a:xfrm>
              <a:off x="6172200" y="2057400"/>
              <a:ext cx="2590800" cy="1905000"/>
              <a:chOff x="0" y="841573"/>
              <a:chExt cx="1903108" cy="801479"/>
            </a:xfrm>
            <a:scene3d>
              <a:camera prst="orthographicFront"/>
              <a:lightRig rig="flat" dir="t"/>
            </a:scene3d>
          </p:grpSpPr>
          <p:sp>
            <p:nvSpPr>
              <p:cNvPr id="36" name="Rectangle à coins arrondis 6"/>
              <p:cNvSpPr/>
              <p:nvPr/>
            </p:nvSpPr>
            <p:spPr>
              <a:xfrm>
                <a:off x="0" y="841573"/>
                <a:ext cx="1903108" cy="801479"/>
              </a:xfrm>
              <a:prstGeom prst="roundRect">
                <a:avLst/>
              </a:prstGeom>
              <a:gradFill rotWithShape="1">
                <a:gsLst>
                  <a:gs pos="0">
                    <a:srgbClr val="4F81BD">
                      <a:alpha val="90000"/>
                      <a:hueOff val="0"/>
                      <a:satOff val="0"/>
                      <a:lumOff val="0"/>
                      <a:alphaOff val="-40000"/>
                      <a:shade val="51000"/>
                      <a:satMod val="130000"/>
                    </a:srgbClr>
                  </a:gs>
                  <a:gs pos="80000">
                    <a:srgbClr val="4F81BD">
                      <a:alpha val="90000"/>
                      <a:hueOff val="0"/>
                      <a:satOff val="0"/>
                      <a:lumOff val="0"/>
                      <a:alphaOff val="-40000"/>
                      <a:shade val="93000"/>
                      <a:satMod val="130000"/>
                    </a:srgbClr>
                  </a:gs>
                  <a:gs pos="100000">
                    <a:srgbClr val="4F81BD">
                      <a:alpha val="90000"/>
                      <a:hueOff val="0"/>
                      <a:satOff val="0"/>
                      <a:lumOff val="0"/>
                      <a:alphaOff val="-4000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0900" h="88900"/>
                <a:bevelB w="88900" h="31750" prst="angle"/>
              </a:sp3d>
            </p:spPr>
          </p:sp>
          <p:sp>
            <p:nvSpPr>
              <p:cNvPr id="37" name="Rectangle 36"/>
              <p:cNvSpPr/>
              <p:nvPr/>
            </p:nvSpPr>
            <p:spPr>
              <a:xfrm>
                <a:off x="39125" y="880698"/>
                <a:ext cx="1824858" cy="723229"/>
              </a:xfrm>
              <a:prstGeom prst="rect">
                <a:avLst/>
              </a:prstGeom>
              <a:noFill/>
              <a:ln>
                <a:noFill/>
              </a:ln>
              <a:effectLst/>
              <a:sp3d/>
            </p:spPr>
            <p:txBody>
              <a:bodyPr spcFirstLastPara="0" vert="horz" wrap="square" lIns="106680" tIns="53340" rIns="106680" bIns="53340" numCol="1" spcCol="1270" anchor="ctr"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fr-FR" sz="2800" b="0" i="0" u="none" strike="noStrike" kern="1200" cap="none" spc="0" normalizeH="0" baseline="0" noProof="0" dirty="0" smtClean="0">
                    <a:ln>
                      <a:noFill/>
                    </a:ln>
                    <a:solidFill>
                      <a:sysClr val="window" lastClr="FFFFFF"/>
                    </a:solidFill>
                    <a:effectLst/>
                    <a:uLnTx/>
                    <a:uFillTx/>
                    <a:latin typeface="Calibri"/>
                    <a:ea typeface="+mn-ea"/>
                    <a:cs typeface="+mn-cs"/>
                  </a:rPr>
                  <a:t>Sécurité</a:t>
                </a:r>
              </a:p>
              <a:p>
                <a:pPr marL="0" marR="0" lvl="0" indent="0" algn="ctr" defTabSz="1244600" eaLnBrk="1" fontAlgn="auto" latinLnBrk="0" hangingPunct="1">
                  <a:lnSpc>
                    <a:spcPct val="90000"/>
                  </a:lnSpc>
                  <a:spcBef>
                    <a:spcPct val="0"/>
                  </a:spcBef>
                  <a:spcAft>
                    <a:spcPct val="35000"/>
                  </a:spcAft>
                  <a:buClrTx/>
                  <a:buSzTx/>
                  <a:buFontTx/>
                  <a:buNone/>
                  <a:tabLst/>
                  <a:defRPr/>
                </a:pPr>
                <a:r>
                  <a:rPr kumimoji="0" lang="fr-FR" sz="2800" b="0" i="0" u="none" strike="noStrike" kern="0" cap="none" spc="0" normalizeH="0" baseline="0" noProof="0" dirty="0" smtClean="0">
                    <a:ln>
                      <a:noFill/>
                    </a:ln>
                    <a:solidFill>
                      <a:sysClr val="window" lastClr="FFFFFF"/>
                    </a:solidFill>
                    <a:effectLst/>
                    <a:uLnTx/>
                    <a:uFillTx/>
                    <a:latin typeface="Calibri"/>
                    <a:ea typeface="+mn-ea"/>
                    <a:cs typeface="+mn-cs"/>
                  </a:rPr>
                  <a:t>HTTPS</a:t>
                </a:r>
                <a:endParaRPr kumimoji="0" lang="fr-FR" sz="28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nvGrpSpPr>
            <p:cNvPr id="4" name="Groupe 8"/>
            <p:cNvGrpSpPr/>
            <p:nvPr/>
          </p:nvGrpSpPr>
          <p:grpSpPr>
            <a:xfrm>
              <a:off x="457200" y="2057400"/>
              <a:ext cx="2667000" cy="1905000"/>
              <a:chOff x="0" y="20"/>
              <a:chExt cx="1903108" cy="801479"/>
            </a:xfrm>
            <a:scene3d>
              <a:camera prst="orthographicFront"/>
              <a:lightRig rig="flat" dir="t"/>
            </a:scene3d>
          </p:grpSpPr>
          <p:sp>
            <p:nvSpPr>
              <p:cNvPr id="34" name="Rectangle à coins arrondis 33"/>
              <p:cNvSpPr/>
              <p:nvPr/>
            </p:nvSpPr>
            <p:spPr>
              <a:xfrm>
                <a:off x="0" y="20"/>
                <a:ext cx="1903108" cy="801479"/>
              </a:xfrm>
              <a:prstGeom prst="roundRect">
                <a:avLst/>
              </a:prstGeom>
              <a:gradFill rotWithShape="1">
                <a:gsLst>
                  <a:gs pos="0">
                    <a:srgbClr val="4F81BD">
                      <a:alpha val="90000"/>
                      <a:hueOff val="0"/>
                      <a:satOff val="0"/>
                      <a:lumOff val="0"/>
                      <a:alphaOff val="0"/>
                      <a:shade val="51000"/>
                      <a:satMod val="130000"/>
                    </a:srgbClr>
                  </a:gs>
                  <a:gs pos="80000">
                    <a:srgbClr val="4F81BD">
                      <a:alpha val="90000"/>
                      <a:hueOff val="0"/>
                      <a:satOff val="0"/>
                      <a:lumOff val="0"/>
                      <a:alphaOff val="0"/>
                      <a:shade val="93000"/>
                      <a:satMod val="130000"/>
                    </a:srgbClr>
                  </a:gs>
                  <a:gs pos="100000">
                    <a:srgbClr val="4F81BD">
                      <a:alpha val="9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0900" h="88900"/>
                <a:bevelB w="88900" h="31750" prst="angle"/>
              </a:sp3d>
            </p:spPr>
          </p:sp>
          <p:sp>
            <p:nvSpPr>
              <p:cNvPr id="35" name="Rectangle 34"/>
              <p:cNvSpPr/>
              <p:nvPr/>
            </p:nvSpPr>
            <p:spPr>
              <a:xfrm>
                <a:off x="39125" y="39145"/>
                <a:ext cx="1824858" cy="723229"/>
              </a:xfrm>
              <a:prstGeom prst="rect">
                <a:avLst/>
              </a:prstGeom>
              <a:noFill/>
              <a:ln>
                <a:noFill/>
              </a:ln>
              <a:effectLst/>
              <a:sp3d/>
            </p:spPr>
            <p:txBody>
              <a:bodyPr spcFirstLastPara="0" vert="horz" wrap="square" lIns="106680" tIns="53340" rIns="106680" bIns="53340" numCol="1" spcCol="1270" anchor="ctr"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fr-FR" sz="2800" b="0" i="0" u="none" strike="noStrike" kern="1200" cap="none" spc="0" normalizeH="0" baseline="0" noProof="0" dirty="0" smtClean="0">
                    <a:ln>
                      <a:noFill/>
                    </a:ln>
                    <a:solidFill>
                      <a:sysClr val="window" lastClr="FFFFFF"/>
                    </a:solidFill>
                    <a:effectLst/>
                    <a:uLnTx/>
                    <a:uFillTx/>
                    <a:latin typeface="Calibri"/>
                    <a:ea typeface="+mn-ea"/>
                    <a:cs typeface="+mn-cs"/>
                  </a:rPr>
                  <a:t>Description WSDL 1.1</a:t>
                </a:r>
                <a:endParaRPr kumimoji="0" lang="fr-FR" sz="28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nvGrpSpPr>
            <p:cNvPr id="5" name="Groupe 11"/>
            <p:cNvGrpSpPr/>
            <p:nvPr/>
          </p:nvGrpSpPr>
          <p:grpSpPr>
            <a:xfrm>
              <a:off x="3332872" y="2057400"/>
              <a:ext cx="2667000" cy="1905000"/>
              <a:chOff x="0" y="20"/>
              <a:chExt cx="1903108" cy="801479"/>
            </a:xfrm>
            <a:scene3d>
              <a:camera prst="orthographicFront"/>
              <a:lightRig rig="flat" dir="t"/>
            </a:scene3d>
          </p:grpSpPr>
          <p:sp>
            <p:nvSpPr>
              <p:cNvPr id="32" name="Rectangle à coins arrondis 31"/>
              <p:cNvSpPr/>
              <p:nvPr/>
            </p:nvSpPr>
            <p:spPr>
              <a:xfrm>
                <a:off x="0" y="20"/>
                <a:ext cx="1903108" cy="801479"/>
              </a:xfrm>
              <a:prstGeom prst="roundRect">
                <a:avLst/>
              </a:prstGeom>
              <a:gradFill rotWithShape="1">
                <a:gsLst>
                  <a:gs pos="0">
                    <a:srgbClr val="4F81BD">
                      <a:alpha val="90000"/>
                      <a:hueOff val="0"/>
                      <a:satOff val="0"/>
                      <a:lumOff val="0"/>
                      <a:alphaOff val="0"/>
                      <a:shade val="51000"/>
                      <a:satMod val="130000"/>
                    </a:srgbClr>
                  </a:gs>
                  <a:gs pos="80000">
                    <a:srgbClr val="4F81BD">
                      <a:alpha val="90000"/>
                      <a:hueOff val="0"/>
                      <a:satOff val="0"/>
                      <a:lumOff val="0"/>
                      <a:alphaOff val="0"/>
                      <a:shade val="93000"/>
                      <a:satMod val="130000"/>
                    </a:srgbClr>
                  </a:gs>
                  <a:gs pos="100000">
                    <a:srgbClr val="4F81BD">
                      <a:alpha val="9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0900" h="88900"/>
                <a:bevelB w="88900" h="31750" prst="angle"/>
              </a:sp3d>
            </p:spPr>
          </p:sp>
          <p:sp>
            <p:nvSpPr>
              <p:cNvPr id="33" name="Rectangle 32"/>
              <p:cNvSpPr/>
              <p:nvPr/>
            </p:nvSpPr>
            <p:spPr>
              <a:xfrm>
                <a:off x="39125" y="39145"/>
                <a:ext cx="1824858" cy="723229"/>
              </a:xfrm>
              <a:prstGeom prst="rect">
                <a:avLst/>
              </a:prstGeom>
              <a:noFill/>
              <a:ln>
                <a:noFill/>
              </a:ln>
              <a:effectLst/>
              <a:sp3d/>
            </p:spPr>
            <p:txBody>
              <a:bodyPr spcFirstLastPara="0" vert="horz" wrap="square" lIns="106680" tIns="53340" rIns="106680" bIns="53340" numCol="1" spcCol="1270" anchor="ctr"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fr-FR" sz="2800" b="0" i="0" u="none" strike="noStrike" kern="1200" cap="none" spc="0" normalizeH="0" baseline="0" noProof="0" dirty="0" smtClean="0">
                    <a:ln>
                      <a:noFill/>
                    </a:ln>
                    <a:solidFill>
                      <a:sysClr val="window" lastClr="FFFFFF"/>
                    </a:solidFill>
                    <a:effectLst/>
                    <a:uLnTx/>
                    <a:uFillTx/>
                    <a:latin typeface="Calibri"/>
                    <a:ea typeface="+mn-ea"/>
                    <a:cs typeface="+mn-cs"/>
                  </a:rPr>
                  <a:t>Découverte UDDI 2.0</a:t>
                </a:r>
                <a:endParaRPr kumimoji="0" lang="fr-FR" sz="28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nvGrpSpPr>
            <p:cNvPr id="7" name="Groupe 14"/>
            <p:cNvGrpSpPr/>
            <p:nvPr/>
          </p:nvGrpSpPr>
          <p:grpSpPr>
            <a:xfrm>
              <a:off x="457200" y="4114800"/>
              <a:ext cx="8305800" cy="609600"/>
              <a:chOff x="0" y="20"/>
              <a:chExt cx="1903108" cy="801479"/>
            </a:xfrm>
            <a:scene3d>
              <a:camera prst="orthographicFront"/>
              <a:lightRig rig="flat" dir="t"/>
            </a:scene3d>
          </p:grpSpPr>
          <p:sp>
            <p:nvSpPr>
              <p:cNvPr id="30" name="Rectangle à coins arrondis 29"/>
              <p:cNvSpPr/>
              <p:nvPr/>
            </p:nvSpPr>
            <p:spPr>
              <a:xfrm>
                <a:off x="0" y="20"/>
                <a:ext cx="1903108" cy="801479"/>
              </a:xfrm>
              <a:prstGeom prst="roundRect">
                <a:avLst/>
              </a:prstGeom>
              <a:gradFill rotWithShape="1">
                <a:gsLst>
                  <a:gs pos="0">
                    <a:srgbClr val="4F81BD">
                      <a:alpha val="90000"/>
                      <a:hueOff val="0"/>
                      <a:satOff val="0"/>
                      <a:lumOff val="0"/>
                      <a:alphaOff val="0"/>
                      <a:shade val="51000"/>
                      <a:satMod val="130000"/>
                    </a:srgbClr>
                  </a:gs>
                  <a:gs pos="80000">
                    <a:srgbClr val="4F81BD">
                      <a:alpha val="90000"/>
                      <a:hueOff val="0"/>
                      <a:satOff val="0"/>
                      <a:lumOff val="0"/>
                      <a:alphaOff val="0"/>
                      <a:shade val="93000"/>
                      <a:satMod val="130000"/>
                    </a:srgbClr>
                  </a:gs>
                  <a:gs pos="100000">
                    <a:srgbClr val="4F81BD">
                      <a:alpha val="9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0900" h="88900"/>
                <a:bevelB w="88900" h="31750" prst="angle"/>
              </a:sp3d>
            </p:spPr>
          </p:sp>
          <p:sp>
            <p:nvSpPr>
              <p:cNvPr id="31" name="Rectangle 30"/>
              <p:cNvSpPr/>
              <p:nvPr/>
            </p:nvSpPr>
            <p:spPr>
              <a:xfrm>
                <a:off x="39125" y="39145"/>
                <a:ext cx="1824858" cy="723229"/>
              </a:xfrm>
              <a:prstGeom prst="rect">
                <a:avLst/>
              </a:prstGeom>
              <a:noFill/>
              <a:ln>
                <a:noFill/>
              </a:ln>
              <a:effectLst/>
              <a:sp3d/>
            </p:spPr>
            <p:txBody>
              <a:bodyPr spcFirstLastPara="0" vert="horz" wrap="square" lIns="106680" tIns="53340" rIns="106680" bIns="53340" numCol="1" spcCol="1270" anchor="ctr"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fr-FR" sz="2800" b="0" i="0" u="none" strike="noStrike" kern="1200" cap="none" spc="0" normalizeH="0" baseline="0" noProof="0" dirty="0" smtClean="0">
                    <a:ln>
                      <a:noFill/>
                    </a:ln>
                    <a:solidFill>
                      <a:sysClr val="window" lastClr="FFFFFF"/>
                    </a:solidFill>
                    <a:effectLst/>
                    <a:uLnTx/>
                    <a:uFillTx/>
                    <a:latin typeface="Calibri"/>
                    <a:ea typeface="+mn-ea"/>
                    <a:cs typeface="+mn-cs"/>
                  </a:rPr>
                  <a:t>Représentation SOAP 1.1</a:t>
                </a:r>
                <a:endParaRPr kumimoji="0" lang="fr-FR" sz="28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nvGrpSpPr>
            <p:cNvPr id="8" name="Groupe 17"/>
            <p:cNvGrpSpPr/>
            <p:nvPr/>
          </p:nvGrpSpPr>
          <p:grpSpPr>
            <a:xfrm>
              <a:off x="457200" y="4876800"/>
              <a:ext cx="8305800" cy="609600"/>
              <a:chOff x="0" y="20"/>
              <a:chExt cx="1903108" cy="801479"/>
            </a:xfrm>
            <a:scene3d>
              <a:camera prst="orthographicFront"/>
              <a:lightRig rig="flat" dir="t"/>
            </a:scene3d>
          </p:grpSpPr>
          <p:sp>
            <p:nvSpPr>
              <p:cNvPr id="28" name="Rectangle à coins arrondis 27"/>
              <p:cNvSpPr/>
              <p:nvPr/>
            </p:nvSpPr>
            <p:spPr>
              <a:xfrm>
                <a:off x="0" y="20"/>
                <a:ext cx="1903108" cy="801479"/>
              </a:xfrm>
              <a:prstGeom prst="roundRect">
                <a:avLst/>
              </a:prstGeom>
              <a:gradFill rotWithShape="1">
                <a:gsLst>
                  <a:gs pos="0">
                    <a:srgbClr val="4F81BD">
                      <a:alpha val="90000"/>
                      <a:hueOff val="0"/>
                      <a:satOff val="0"/>
                      <a:lumOff val="0"/>
                      <a:alphaOff val="0"/>
                      <a:shade val="51000"/>
                      <a:satMod val="130000"/>
                    </a:srgbClr>
                  </a:gs>
                  <a:gs pos="80000">
                    <a:srgbClr val="4F81BD">
                      <a:alpha val="90000"/>
                      <a:hueOff val="0"/>
                      <a:satOff val="0"/>
                      <a:lumOff val="0"/>
                      <a:alphaOff val="0"/>
                      <a:shade val="93000"/>
                      <a:satMod val="130000"/>
                    </a:srgbClr>
                  </a:gs>
                  <a:gs pos="100000">
                    <a:srgbClr val="4F81BD">
                      <a:alpha val="9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0900" h="88900"/>
                <a:bevelB w="88900" h="31750" prst="angle"/>
              </a:sp3d>
            </p:spPr>
          </p:sp>
          <p:sp>
            <p:nvSpPr>
              <p:cNvPr id="29" name="Rectangle 28"/>
              <p:cNvSpPr/>
              <p:nvPr/>
            </p:nvSpPr>
            <p:spPr>
              <a:xfrm>
                <a:off x="39125" y="39145"/>
                <a:ext cx="1824858" cy="723229"/>
              </a:xfrm>
              <a:prstGeom prst="rect">
                <a:avLst/>
              </a:prstGeom>
              <a:noFill/>
              <a:ln>
                <a:noFill/>
              </a:ln>
              <a:effectLst/>
              <a:sp3d/>
            </p:spPr>
            <p:txBody>
              <a:bodyPr spcFirstLastPara="0" vert="horz" wrap="square" lIns="106680" tIns="53340" rIns="106680" bIns="53340" numCol="1" spcCol="1270" anchor="ctr"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fr-FR" sz="2800" b="0" i="0" u="none" strike="noStrike" kern="1200" cap="none" spc="0" normalizeH="0" baseline="0" noProof="0" dirty="0" smtClean="0">
                    <a:ln>
                      <a:noFill/>
                    </a:ln>
                    <a:solidFill>
                      <a:sysClr val="window" lastClr="FFFFFF"/>
                    </a:solidFill>
                    <a:effectLst/>
                    <a:uLnTx/>
                    <a:uFillTx/>
                    <a:latin typeface="Calibri"/>
                    <a:ea typeface="+mn-ea"/>
                    <a:cs typeface="+mn-cs"/>
                  </a:rPr>
                  <a:t>Transport HTTP</a:t>
                </a:r>
                <a:endParaRPr kumimoji="0" lang="fr-FR" sz="28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Support de WS-I BP 1.1</a:t>
            </a:r>
            <a:endParaRPr lang="fr-FR" dirty="0"/>
          </a:p>
        </p:txBody>
      </p:sp>
      <p:sp>
        <p:nvSpPr>
          <p:cNvPr id="3" name="Espace réservé du contenu 2"/>
          <p:cNvSpPr>
            <a:spLocks noGrp="1"/>
          </p:cNvSpPr>
          <p:nvPr>
            <p:ph idx="1"/>
          </p:nvPr>
        </p:nvSpPr>
        <p:spPr>
          <a:xfrm>
            <a:off x="142240" y="1414462"/>
            <a:ext cx="8829040" cy="4819781"/>
          </a:xfrm>
        </p:spPr>
        <p:txBody>
          <a:bodyPr/>
          <a:lstStyle/>
          <a:p>
            <a:r>
              <a:rPr lang="fr-FR" dirty="0" smtClean="0"/>
              <a:t>.Net</a:t>
            </a:r>
          </a:p>
          <a:p>
            <a:pPr lvl="1"/>
            <a:r>
              <a:rPr lang="fr-FR" dirty="0" smtClean="0"/>
              <a:t>ASMX</a:t>
            </a:r>
          </a:p>
          <a:p>
            <a:pPr lvl="1"/>
            <a:r>
              <a:rPr lang="fr-FR" dirty="0" smtClean="0"/>
              <a:t>WSE</a:t>
            </a:r>
          </a:p>
          <a:p>
            <a:pPr lvl="1"/>
            <a:r>
              <a:rPr lang="fr-FR" dirty="0" smtClean="0"/>
              <a:t>WCF</a:t>
            </a:r>
          </a:p>
          <a:p>
            <a:pPr lvl="1">
              <a:buNone/>
            </a:pPr>
            <a:endParaRPr lang="fr-FR" dirty="0" smtClean="0"/>
          </a:p>
          <a:p>
            <a:r>
              <a:rPr lang="fr-FR" dirty="0" smtClean="0"/>
              <a:t>Java</a:t>
            </a:r>
          </a:p>
          <a:p>
            <a:pPr lvl="1"/>
            <a:r>
              <a:rPr lang="fr-FR" dirty="0" smtClean="0"/>
              <a:t>JAX-WS</a:t>
            </a:r>
          </a:p>
          <a:p>
            <a:pPr lvl="1">
              <a:buNone/>
            </a:pPr>
            <a:endParaRPr lang="fr-FR" dirty="0" smtClean="0"/>
          </a:p>
          <a:p>
            <a:pPr>
              <a:buNone/>
            </a:pPr>
            <a:endParaRPr lang="fr-FR" dirty="0"/>
          </a:p>
        </p:txBody>
      </p:sp>
      <p:pic>
        <p:nvPicPr>
          <p:cNvPr id="4" name="Picture 2" descr="C:\Users\t-bebell\AppData\Local\Microsoft\Windows\Temporary Internet Files\Content.IE5\J7DG22X2\MCj04113200000[1].wmf"/>
          <p:cNvPicPr>
            <a:picLocks noChangeAspect="1" noChangeArrowheads="1"/>
          </p:cNvPicPr>
          <p:nvPr/>
        </p:nvPicPr>
        <p:blipFill>
          <a:blip r:embed="rId3"/>
          <a:srcRect/>
          <a:stretch>
            <a:fillRect/>
          </a:stretch>
        </p:blipFill>
        <p:spPr bwMode="auto">
          <a:xfrm>
            <a:off x="485648" y="5232801"/>
            <a:ext cx="921707" cy="735734"/>
          </a:xfrm>
          <a:prstGeom prst="rect">
            <a:avLst/>
          </a:prstGeom>
          <a:noFill/>
        </p:spPr>
      </p:pic>
      <p:sp>
        <p:nvSpPr>
          <p:cNvPr id="5" name="ZoneTexte 4"/>
          <p:cNvSpPr txBox="1"/>
          <p:nvPr/>
        </p:nvSpPr>
        <p:spPr>
          <a:xfrm>
            <a:off x="1476255" y="5381404"/>
            <a:ext cx="7210564" cy="523220"/>
          </a:xfrm>
          <a:prstGeom prst="rect">
            <a:avLst/>
          </a:prstGeom>
          <a:noFill/>
        </p:spPr>
        <p:txBody>
          <a:bodyPr wrap="none" rtlCol="0">
            <a:spAutoFit/>
          </a:bodyPr>
          <a:lstStyle/>
          <a:p>
            <a:r>
              <a:rPr lang="fr-FR" sz="2800" b="0" dirty="0" smtClean="0">
                <a:solidFill>
                  <a:srgbClr val="C00000"/>
                </a:solidFill>
              </a:rPr>
              <a:t>Axis 1.4 et 2.1.1.1 ne supportent pas BP 1.1</a:t>
            </a:r>
            <a:endParaRPr lang="fr-FR" sz="2800" b="0" dirty="0">
              <a:solidFill>
                <a:srgbClr val="C00000"/>
              </a:solidFill>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83774" y="-15766"/>
            <a:ext cx="85344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rPr>
              <a:t>WS-I Monitor</a:t>
            </a:r>
          </a:p>
        </p:txBody>
      </p:sp>
      <p:sp>
        <p:nvSpPr>
          <p:cNvPr id="38" name="Content Placeholder 2"/>
          <p:cNvSpPr>
            <a:spLocks noGrp="1"/>
          </p:cNvSpPr>
          <p:nvPr>
            <p:ph idx="1"/>
          </p:nvPr>
        </p:nvSpPr>
        <p:spPr>
          <a:xfrm>
            <a:off x="-264411" y="1305629"/>
            <a:ext cx="8923663" cy="4525963"/>
          </a:xfrm>
        </p:spPr>
        <p:txBody>
          <a:bodyPr>
            <a:normAutofit/>
          </a:bodyPr>
          <a:lstStyle/>
          <a:p>
            <a:pPr lvl="1"/>
            <a:r>
              <a:rPr lang="fr-FR" sz="2400" dirty="0" smtClean="0"/>
              <a:t>Monitor permet capturer les messages SOAP échangés entre un consommateur et un producteur de services</a:t>
            </a:r>
          </a:p>
          <a:p>
            <a:pPr lvl="1"/>
            <a:r>
              <a:rPr lang="fr-FR" sz="2400" dirty="0" smtClean="0"/>
              <a:t>Correspond à un proxy avec des ports d’entrée / sortie</a:t>
            </a:r>
          </a:p>
          <a:p>
            <a:pPr lvl="1"/>
            <a:r>
              <a:rPr lang="fr-FR" sz="2400" dirty="0" smtClean="0"/>
              <a:t>Remplit un fichier de traces</a:t>
            </a:r>
          </a:p>
        </p:txBody>
      </p:sp>
      <p:pic>
        <p:nvPicPr>
          <p:cNvPr id="39" name="Picture 2"/>
          <p:cNvPicPr>
            <a:picLocks noChangeAspect="1" noChangeArrowheads="1"/>
          </p:cNvPicPr>
          <p:nvPr/>
        </p:nvPicPr>
        <p:blipFill>
          <a:blip r:embed="rId3"/>
          <a:srcRect l="31250" t="14844" r="8125" b="29687"/>
          <a:stretch>
            <a:fillRect/>
          </a:stretch>
        </p:blipFill>
        <p:spPr bwMode="auto">
          <a:xfrm>
            <a:off x="2404107" y="3070950"/>
            <a:ext cx="4788794" cy="35052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83774" y="-15766"/>
            <a:ext cx="85344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rPr>
              <a:t>WS-I Validator</a:t>
            </a:r>
          </a:p>
        </p:txBody>
      </p:sp>
      <p:sp>
        <p:nvSpPr>
          <p:cNvPr id="38" name="Content Placeholder 2"/>
          <p:cNvSpPr>
            <a:spLocks noGrp="1"/>
          </p:cNvSpPr>
          <p:nvPr>
            <p:ph idx="1"/>
          </p:nvPr>
        </p:nvSpPr>
        <p:spPr>
          <a:xfrm>
            <a:off x="-352547" y="1173425"/>
            <a:ext cx="9221124" cy="4525963"/>
          </a:xfrm>
        </p:spPr>
        <p:txBody>
          <a:bodyPr>
            <a:normAutofit/>
          </a:bodyPr>
          <a:lstStyle/>
          <a:p>
            <a:pPr lvl="1" algn="just"/>
            <a:r>
              <a:rPr lang="fr-FR" sz="2400" dirty="0" smtClean="0"/>
              <a:t>Validator génère un fichier de rapport de la conformité du contrat WSDL et des échanges SOAP en regard des spécifications Basic Profile 1.1 et SSBP 1.0 qui lui sont transmis </a:t>
            </a:r>
          </a:p>
          <a:p>
            <a:pPr lvl="1"/>
            <a:r>
              <a:rPr lang="fr-FR" sz="2400" dirty="0" smtClean="0"/>
              <a:t>Cet outil a besoin de connaître l’adresse du contrat WSDL et le fichier log.xml qui a été généré précédemment avec l’outil Monitor.</a:t>
            </a:r>
          </a:p>
        </p:txBody>
      </p:sp>
      <p:pic>
        <p:nvPicPr>
          <p:cNvPr id="5" name="Picture 2"/>
          <p:cNvPicPr>
            <a:picLocks noChangeAspect="1" noChangeArrowheads="1"/>
          </p:cNvPicPr>
          <p:nvPr/>
        </p:nvPicPr>
        <p:blipFill>
          <a:blip r:embed="rId3"/>
          <a:srcRect l="29375" t="25781" r="19375" b="39063"/>
          <a:stretch>
            <a:fillRect/>
          </a:stretch>
        </p:blipFill>
        <p:spPr bwMode="auto">
          <a:xfrm>
            <a:off x="2226733" y="3700749"/>
            <a:ext cx="4859867" cy="2667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14" name="Picture 6" descr="white bar"/>
          <p:cNvPicPr>
            <a:picLocks noChangeAspect="1" noChangeArrowheads="1"/>
          </p:cNvPicPr>
          <p:nvPr/>
        </p:nvPicPr>
        <p:blipFill>
          <a:blip r:embed="rId3"/>
          <a:srcRect/>
          <a:stretch>
            <a:fillRect/>
          </a:stretch>
        </p:blipFill>
        <p:spPr bwMode="auto">
          <a:xfrm>
            <a:off x="274638" y="2073275"/>
            <a:ext cx="6353175" cy="1352550"/>
          </a:xfrm>
          <a:prstGeom prst="rect">
            <a:avLst/>
          </a:prstGeom>
          <a:noFill/>
          <a:ln w="9525">
            <a:noFill/>
            <a:miter lim="800000"/>
            <a:headEnd/>
            <a:tailEnd/>
          </a:ln>
        </p:spPr>
      </p:pic>
      <p:sp>
        <p:nvSpPr>
          <p:cNvPr id="350210" name="Rectangle 2"/>
          <p:cNvSpPr>
            <a:spLocks noGrp="1" noChangeArrowheads="1"/>
          </p:cNvSpPr>
          <p:nvPr>
            <p:ph type="title"/>
          </p:nvPr>
        </p:nvSpPr>
        <p:spPr>
          <a:xfrm>
            <a:off x="524828" y="3477578"/>
            <a:ext cx="7364412" cy="646331"/>
          </a:xfrm>
          <a:ln algn="ctr"/>
        </p:spPr>
        <p:txBody>
          <a:bodyPr anchor="b"/>
          <a:lstStyle/>
          <a:p>
            <a:pPr>
              <a:defRPr/>
            </a:pPr>
            <a:r>
              <a:rPr lang="fr-FR" dirty="0" smtClean="0">
                <a:solidFill>
                  <a:schemeClr val="tx1"/>
                </a:solidFill>
                <a:effectLst>
                  <a:outerShdw blurRad="38100" dist="38100" dir="2700000" algn="tl">
                    <a:srgbClr val="000000"/>
                  </a:outerShdw>
                </a:effectLst>
              </a:rPr>
              <a:t>WS-I</a:t>
            </a:r>
            <a:endParaRPr lang="fr-FR" dirty="0">
              <a:solidFill>
                <a:schemeClr val="tx1"/>
              </a:solidFill>
              <a:effectLst>
                <a:outerShdw blurRad="38100" dist="38100" dir="2700000" algn="tl">
                  <a:srgbClr val="000000"/>
                </a:outerShdw>
              </a:effectLst>
            </a:endParaRPr>
          </a:p>
        </p:txBody>
      </p:sp>
      <p:sp>
        <p:nvSpPr>
          <p:cNvPr id="350211" name="Rectangle 3"/>
          <p:cNvSpPr>
            <a:spLocks noGrp="1" noChangeArrowheads="1"/>
          </p:cNvSpPr>
          <p:nvPr>
            <p:ph idx="1"/>
          </p:nvPr>
        </p:nvSpPr>
        <p:spPr>
          <a:xfrm>
            <a:off x="514350" y="4292600"/>
            <a:ext cx="7386638" cy="534988"/>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indent="0">
              <a:spcBef>
                <a:spcPct val="0"/>
              </a:spcBef>
              <a:buFont typeface="Wingdings 2" pitchFamily="18" charset="2"/>
              <a:buNone/>
              <a:defRPr/>
            </a:pPr>
            <a:r>
              <a:rPr lang="fr-FR" b="1" dirty="0" smtClean="0">
                <a:ln/>
                <a:solidFill>
                  <a:srgbClr val="DDDDDD"/>
                </a:solidFill>
                <a:effectLst>
                  <a:outerShdw blurRad="50800" dist="38100" dir="13500000" algn="br" rotWithShape="0">
                    <a:prstClr val="black">
                      <a:alpha val="40000"/>
                    </a:prstClr>
                  </a:outerShdw>
                </a:effectLst>
              </a:rPr>
              <a:t>Monitor &amp; Validator</a:t>
            </a:r>
            <a:endParaRPr lang="fr-FR" b="1" dirty="0">
              <a:ln/>
              <a:solidFill>
                <a:srgbClr val="DDDDDD"/>
              </a:solidFill>
              <a:effectLst>
                <a:outerShdw blurRad="50800" dist="38100" dir="13500000" algn="br" rotWithShape="0">
                  <a:prstClr val="black">
                    <a:alpha val="40000"/>
                  </a:prstClr>
                </a:outerShdw>
              </a:effectLst>
            </a:endParaRPr>
          </a:p>
        </p:txBody>
      </p:sp>
      <p:sp>
        <p:nvSpPr>
          <p:cNvPr id="9" name="Title 1"/>
          <p:cNvSpPr txBox="1">
            <a:spLocks/>
          </p:cNvSpPr>
          <p:nvPr/>
        </p:nvSpPr>
        <p:spPr>
          <a:xfrm>
            <a:off x="360892" y="2165575"/>
            <a:ext cx="85344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54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Démo</a:t>
            </a:r>
          </a:p>
        </p:txBody>
      </p:sp>
      <p:pic>
        <p:nvPicPr>
          <p:cNvPr id="7" name="Picture 2867" descr="WS-I-logo"/>
          <p:cNvPicPr/>
          <p:nvPr/>
        </p:nvPicPr>
        <p:blipFill>
          <a:blip r:embed="rId4"/>
          <a:srcRect/>
          <a:stretch>
            <a:fillRect/>
          </a:stretch>
        </p:blipFill>
        <p:spPr bwMode="auto">
          <a:xfrm>
            <a:off x="6466901" y="299751"/>
            <a:ext cx="2258458" cy="1672268"/>
          </a:xfrm>
          <a:prstGeom prst="rect">
            <a:avLst/>
          </a:prstGeom>
          <a:noFill/>
          <a:ln w="34925">
            <a:solidFill>
              <a:srgbClr val="FFFFFF"/>
            </a:solidFill>
            <a:miter lim="800000"/>
            <a:headEnd/>
            <a:tailEnd/>
          </a:ln>
          <a:effectLst>
            <a:outerShdw blurRad="317500" dir="2700000" algn="ctr">
              <a:srgbClr val="000000">
                <a:alpha val="43000"/>
              </a:srgbClr>
            </a:outerShdw>
            <a:reflection blurRad="6350" stA="50000" endA="300" endPos="55500" dist="50800" dir="5400000" sy="-100000" algn="bl" rotWithShape="0"/>
          </a:effectLst>
          <a:scene3d>
            <a:camera prst="isometricOffAxis2Top">
              <a:rot lat="19800000" lon="1800000" rev="19800000"/>
            </a:camera>
            <a:lightRig rig="threePt" dir="t">
              <a:rot lat="0" lon="0" rev="0"/>
            </a:lightRig>
          </a:scene3d>
          <a:sp3d extrusionH="38100" prstMaterial="clear">
            <a:bevelB prst="softRound"/>
          </a:sp3d>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Bilan</a:t>
            </a:r>
            <a:endParaRPr lang="fr-FR" dirty="0"/>
          </a:p>
        </p:txBody>
      </p:sp>
      <p:sp>
        <p:nvSpPr>
          <p:cNvPr id="3" name="Espace réservé du contenu 2"/>
          <p:cNvSpPr>
            <a:spLocks noGrp="1"/>
          </p:cNvSpPr>
          <p:nvPr>
            <p:ph idx="1"/>
          </p:nvPr>
        </p:nvSpPr>
        <p:spPr>
          <a:xfrm>
            <a:off x="142240" y="1414462"/>
            <a:ext cx="8829040" cy="5632311"/>
          </a:xfrm>
        </p:spPr>
        <p:txBody>
          <a:bodyPr/>
          <a:lstStyle/>
          <a:p>
            <a:r>
              <a:rPr lang="fr-FR" dirty="0" smtClean="0"/>
              <a:t>Conformité des </a:t>
            </a:r>
            <a:r>
              <a:rPr lang="fr-FR" dirty="0" err="1" smtClean="0"/>
              <a:t>stacks</a:t>
            </a:r>
            <a:r>
              <a:rPr lang="fr-FR" dirty="0" smtClean="0"/>
              <a:t> .Net WCF et Java JAX-WS –RI au Basic Profile 1.1</a:t>
            </a:r>
          </a:p>
          <a:p>
            <a:pPr lvl="1"/>
            <a:r>
              <a:rPr lang="fr-FR" dirty="0" smtClean="0"/>
              <a:t>Respect des standards W3C </a:t>
            </a:r>
          </a:p>
          <a:p>
            <a:pPr lvl="1"/>
            <a:r>
              <a:rPr lang="fr-FR" dirty="0" smtClean="0"/>
              <a:t>WSDL 1.1, SOAP 1.1…</a:t>
            </a:r>
          </a:p>
          <a:p>
            <a:pPr>
              <a:buNone/>
            </a:pPr>
            <a:endParaRPr lang="fr-FR" dirty="0" smtClean="0">
              <a:solidFill>
                <a:srgbClr val="C00000"/>
              </a:solidFill>
            </a:endParaRPr>
          </a:p>
          <a:p>
            <a:r>
              <a:rPr lang="fr-FR" dirty="0" smtClean="0"/>
              <a:t>Au-delà de WS-BP 1.1</a:t>
            </a:r>
          </a:p>
          <a:p>
            <a:pPr lvl="1"/>
            <a:r>
              <a:rPr lang="fr-FR" dirty="0" smtClean="0"/>
              <a:t>WCF support SOAP 1.2</a:t>
            </a:r>
          </a:p>
          <a:p>
            <a:pPr lvl="1"/>
            <a:r>
              <a:rPr lang="fr-FR" dirty="0" smtClean="0"/>
              <a:t>Pas de support de SOAP 1.2 par JAX-WS RI</a:t>
            </a:r>
          </a:p>
          <a:p>
            <a:pPr lvl="2"/>
            <a:r>
              <a:rPr lang="fr-FR" dirty="0" smtClean="0"/>
              <a:t>Tag spécifique pour la production</a:t>
            </a:r>
          </a:p>
          <a:p>
            <a:pPr lvl="2"/>
            <a:r>
              <a:rPr lang="fr-FR" dirty="0" smtClean="0"/>
              <a:t>Echec à la génération du proxy client</a:t>
            </a:r>
          </a:p>
          <a:p>
            <a:pPr lvl="1"/>
            <a:endParaRPr lang="fr-FR" dirty="0">
              <a:solidFill>
                <a:srgbClr val="C00000"/>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83774" y="-15766"/>
            <a:ext cx="85344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Théorie sur les Services Web </a:t>
            </a:r>
          </a:p>
        </p:txBody>
      </p:sp>
      <p:pic>
        <p:nvPicPr>
          <p:cNvPr id="4" name="Image 3" descr="ws2.png"/>
          <p:cNvPicPr>
            <a:picLocks noChangeAspect="1"/>
          </p:cNvPicPr>
          <p:nvPr/>
        </p:nvPicPr>
        <p:blipFill>
          <a:blip r:embed="rId2"/>
          <a:stretch>
            <a:fillRect/>
          </a:stretch>
        </p:blipFill>
        <p:spPr>
          <a:xfrm>
            <a:off x="670018" y="1324312"/>
            <a:ext cx="7764522" cy="5100000"/>
          </a:xfrm>
          <a:prstGeom prst="rect">
            <a:avLst/>
          </a:prstGeom>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 y="228600"/>
            <a:ext cx="9125712" cy="646331"/>
          </a:xfrm>
        </p:spPr>
        <p:txBody>
          <a:bodyPr/>
          <a:lstStyle/>
          <a:p>
            <a:r>
              <a:rPr lang="fr-FR" dirty="0" smtClean="0"/>
              <a:t>Comment </a:t>
            </a:r>
            <a:r>
              <a:rPr lang="fr-FR" dirty="0" err="1" smtClean="0"/>
              <a:t>interopérer</a:t>
            </a:r>
            <a:r>
              <a:rPr lang="fr-FR" dirty="0" smtClean="0"/>
              <a:t> ?      	    (2/3)</a:t>
            </a:r>
            <a:endParaRPr lang="fr-FR" dirty="0"/>
          </a:p>
        </p:txBody>
      </p:sp>
      <p:sp>
        <p:nvSpPr>
          <p:cNvPr id="3" name="Content Placeholder 2"/>
          <p:cNvSpPr>
            <a:spLocks noGrp="1"/>
          </p:cNvSpPr>
          <p:nvPr>
            <p:ph idx="1"/>
          </p:nvPr>
        </p:nvSpPr>
        <p:spPr>
          <a:xfrm>
            <a:off x="142240" y="1414462"/>
            <a:ext cx="8829040" cy="3988784"/>
          </a:xfrm>
        </p:spPr>
        <p:txBody>
          <a:bodyPr/>
          <a:lstStyle/>
          <a:p>
            <a:pPr algn="just"/>
            <a:r>
              <a:rPr lang="fr-FR" dirty="0" smtClean="0"/>
              <a:t>Si WS-BP 1.1 permet de s’assurer qu’on utilise les mêmes niveaux de spécifications, il faut encore s’assurer que les types échangés sont bien représentables dans chaque environnement</a:t>
            </a:r>
          </a:p>
          <a:p>
            <a:pPr lvl="1" algn="just"/>
            <a:r>
              <a:rPr lang="fr-FR" dirty="0" smtClean="0"/>
              <a:t>Par exemple, comment Java mappera un dictionnaire .Net ? Comment .Net mappera un </a:t>
            </a:r>
            <a:r>
              <a:rPr lang="fr-FR" dirty="0" err="1" smtClean="0"/>
              <a:t>Calendar</a:t>
            </a:r>
            <a:r>
              <a:rPr lang="fr-FR" dirty="0" smtClean="0"/>
              <a:t> Java ? Comment une exception est-elle propagée ?</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idx="1"/>
          </p:nvPr>
        </p:nvSpPr>
        <p:spPr>
          <a:xfrm>
            <a:off x="398354" y="1382931"/>
            <a:ext cx="8380412" cy="3397853"/>
          </a:xfrm>
          <a:noFill/>
        </p:spPr>
        <p:txBody>
          <a:bodyPr lIns="0" tIns="0" rIns="0" bIns="0"/>
          <a:lstStyle/>
          <a:p>
            <a:pPr marL="230188" indent="-230188"/>
            <a:r>
              <a:rPr lang="fr-FR" dirty="0" smtClean="0">
                <a:effectLst/>
              </a:rPr>
              <a:t>Scénarios d’échanges</a:t>
            </a:r>
          </a:p>
          <a:p>
            <a:pPr marL="230188" indent="-230188"/>
            <a:r>
              <a:rPr lang="fr-FR" dirty="0" smtClean="0">
                <a:effectLst/>
              </a:rPr>
              <a:t>Démo Serveur WCF</a:t>
            </a:r>
          </a:p>
          <a:p>
            <a:pPr marL="230188" indent="-230188"/>
            <a:r>
              <a:rPr lang="fr-FR" dirty="0" smtClean="0">
                <a:effectLst/>
              </a:rPr>
              <a:t>Démo Serveur JAX-WS</a:t>
            </a:r>
          </a:p>
          <a:p>
            <a:pPr marL="230188" indent="-230188"/>
            <a:r>
              <a:rPr lang="fr-FR" dirty="0" smtClean="0">
                <a:effectLst/>
              </a:rPr>
              <a:t>Bilan sur les types complexes</a:t>
            </a:r>
          </a:p>
          <a:p>
            <a:pPr marL="230188" indent="-230188"/>
            <a:endParaRPr lang="fr-FR" dirty="0" smtClean="0">
              <a:effectLst/>
            </a:endParaRPr>
          </a:p>
          <a:p>
            <a:pPr marL="230188" indent="-230188"/>
            <a:endParaRPr lang="fr-FR" dirty="0" smtClean="0">
              <a:effectLst/>
            </a:endParaRPr>
          </a:p>
        </p:txBody>
      </p:sp>
      <p:sp>
        <p:nvSpPr>
          <p:cNvPr id="6" name="Title 1"/>
          <p:cNvSpPr txBox="1">
            <a:spLocks/>
          </p:cNvSpPr>
          <p:nvPr/>
        </p:nvSpPr>
        <p:spPr>
          <a:xfrm>
            <a:off x="283774" y="-15766"/>
            <a:ext cx="85344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Types complexes</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idx="1"/>
          </p:nvPr>
        </p:nvSpPr>
        <p:spPr>
          <a:xfrm>
            <a:off x="398354" y="1635859"/>
            <a:ext cx="8380412" cy="4579715"/>
          </a:xfrm>
          <a:noFill/>
        </p:spPr>
        <p:txBody>
          <a:bodyPr lIns="0" tIns="0" rIns="0" bIns="0"/>
          <a:lstStyle/>
          <a:p>
            <a:r>
              <a:rPr lang="fr-FR" dirty="0" smtClean="0"/>
              <a:t>Les types couverts par le W3C</a:t>
            </a:r>
          </a:p>
          <a:p>
            <a:pPr lvl="1"/>
            <a:r>
              <a:rPr lang="fr-FR" dirty="0" smtClean="0"/>
              <a:t>.Net </a:t>
            </a:r>
            <a:r>
              <a:rPr lang="fr-FR" dirty="0" smtClean="0">
                <a:sym typeface="Wingdings" pitchFamily="2" charset="2"/>
              </a:rPr>
              <a:t> W3C  Java</a:t>
            </a:r>
          </a:p>
          <a:p>
            <a:pPr lvl="1">
              <a:buNone/>
            </a:pPr>
            <a:endParaRPr lang="fr-FR" dirty="0" smtClean="0"/>
          </a:p>
          <a:p>
            <a:pPr lvl="1">
              <a:buNone/>
            </a:pPr>
            <a:endParaRPr lang="fr-FR" dirty="0" smtClean="0"/>
          </a:p>
          <a:p>
            <a:r>
              <a:rPr lang="fr-FR" dirty="0" smtClean="0"/>
              <a:t>Concentrons nous sur les types plus évolués</a:t>
            </a:r>
          </a:p>
          <a:p>
            <a:pPr lvl="1"/>
            <a:r>
              <a:rPr lang="fr-FR" dirty="0" smtClean="0"/>
              <a:t>Un tableau</a:t>
            </a:r>
          </a:p>
          <a:p>
            <a:pPr lvl="1"/>
            <a:r>
              <a:rPr lang="fr-FR" dirty="0" smtClean="0"/>
              <a:t>Un dictionnaire</a:t>
            </a:r>
          </a:p>
          <a:p>
            <a:pPr lvl="1"/>
            <a:r>
              <a:rPr lang="fr-FR" dirty="0" smtClean="0"/>
              <a:t>Une classe</a:t>
            </a:r>
          </a:p>
        </p:txBody>
      </p:sp>
      <p:sp>
        <p:nvSpPr>
          <p:cNvPr id="6" name="Title 1"/>
          <p:cNvSpPr txBox="1">
            <a:spLocks/>
          </p:cNvSpPr>
          <p:nvPr/>
        </p:nvSpPr>
        <p:spPr>
          <a:xfrm>
            <a:off x="283774" y="-15766"/>
            <a:ext cx="85344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Scénarios d’échange</a:t>
            </a:r>
          </a:p>
        </p:txBody>
      </p:sp>
      <p:pic>
        <p:nvPicPr>
          <p:cNvPr id="1026" name="Picture 2"/>
          <p:cNvPicPr>
            <a:picLocks noChangeAspect="1" noChangeArrowheads="1"/>
          </p:cNvPicPr>
          <p:nvPr/>
        </p:nvPicPr>
        <p:blipFill>
          <a:blip r:embed="rId3"/>
          <a:srcRect/>
          <a:stretch>
            <a:fillRect/>
          </a:stretch>
        </p:blipFill>
        <p:spPr bwMode="auto">
          <a:xfrm>
            <a:off x="1018874" y="2791463"/>
            <a:ext cx="7532687" cy="5651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14" name="Picture 6" descr="white bar"/>
          <p:cNvPicPr>
            <a:picLocks noChangeAspect="1" noChangeArrowheads="1"/>
          </p:cNvPicPr>
          <p:nvPr/>
        </p:nvPicPr>
        <p:blipFill>
          <a:blip r:embed="rId3"/>
          <a:srcRect/>
          <a:stretch>
            <a:fillRect/>
          </a:stretch>
        </p:blipFill>
        <p:spPr bwMode="auto">
          <a:xfrm>
            <a:off x="274638" y="2073275"/>
            <a:ext cx="6353175" cy="1352550"/>
          </a:xfrm>
          <a:prstGeom prst="rect">
            <a:avLst/>
          </a:prstGeom>
          <a:noFill/>
          <a:ln w="9525">
            <a:noFill/>
            <a:miter lim="800000"/>
            <a:headEnd/>
            <a:tailEnd/>
          </a:ln>
        </p:spPr>
      </p:pic>
      <p:sp>
        <p:nvSpPr>
          <p:cNvPr id="350210" name="Rectangle 2"/>
          <p:cNvSpPr>
            <a:spLocks noGrp="1" noChangeArrowheads="1"/>
          </p:cNvSpPr>
          <p:nvPr>
            <p:ph type="title"/>
          </p:nvPr>
        </p:nvSpPr>
        <p:spPr>
          <a:xfrm>
            <a:off x="491777" y="3477578"/>
            <a:ext cx="7364412" cy="646331"/>
          </a:xfrm>
          <a:ln algn="ctr"/>
        </p:spPr>
        <p:txBody>
          <a:bodyPr anchor="b"/>
          <a:lstStyle/>
          <a:p>
            <a:pPr>
              <a:defRPr/>
            </a:pPr>
            <a:r>
              <a:rPr lang="fr-FR" dirty="0" smtClean="0">
                <a:solidFill>
                  <a:schemeClr val="tx1"/>
                </a:solidFill>
                <a:effectLst>
                  <a:outerShdw blurRad="38100" dist="38100" dir="2700000" algn="tl">
                    <a:srgbClr val="000000"/>
                  </a:outerShdw>
                </a:effectLst>
              </a:rPr>
              <a:t>Types Complexes</a:t>
            </a:r>
            <a:endParaRPr lang="fr-FR" dirty="0">
              <a:solidFill>
                <a:schemeClr val="tx1"/>
              </a:solidFill>
              <a:effectLst>
                <a:outerShdw blurRad="38100" dist="38100" dir="2700000" algn="tl">
                  <a:srgbClr val="000000"/>
                </a:outerShdw>
              </a:effectLst>
            </a:endParaRPr>
          </a:p>
        </p:txBody>
      </p:sp>
      <p:sp>
        <p:nvSpPr>
          <p:cNvPr id="350211" name="Rectangle 3"/>
          <p:cNvSpPr>
            <a:spLocks noGrp="1" noChangeArrowheads="1"/>
          </p:cNvSpPr>
          <p:nvPr>
            <p:ph idx="1"/>
          </p:nvPr>
        </p:nvSpPr>
        <p:spPr>
          <a:xfrm>
            <a:off x="547401" y="4292600"/>
            <a:ext cx="7386638" cy="534988"/>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indent="0">
              <a:spcBef>
                <a:spcPct val="0"/>
              </a:spcBef>
              <a:buFont typeface="Wingdings 2" pitchFamily="18" charset="2"/>
              <a:buNone/>
              <a:defRPr/>
            </a:pPr>
            <a:r>
              <a:rPr lang="fr-FR" b="1" dirty="0" smtClean="0">
                <a:ln/>
                <a:solidFill>
                  <a:srgbClr val="DDDDDD"/>
                </a:solidFill>
                <a:effectLst>
                  <a:outerShdw blurRad="50800" dist="38100" dir="13500000" algn="br" rotWithShape="0">
                    <a:prstClr val="black">
                      <a:alpha val="40000"/>
                    </a:prstClr>
                  </a:outerShdw>
                </a:effectLst>
              </a:rPr>
              <a:t>WCF &amp; JAX-WS</a:t>
            </a:r>
            <a:endParaRPr lang="fr-FR" b="1" dirty="0">
              <a:ln/>
              <a:solidFill>
                <a:srgbClr val="DDDDDD"/>
              </a:solidFill>
              <a:effectLst>
                <a:outerShdw blurRad="50800" dist="38100" dir="13500000" algn="br" rotWithShape="0">
                  <a:prstClr val="black">
                    <a:alpha val="40000"/>
                  </a:prstClr>
                </a:outerShdw>
              </a:effectLst>
            </a:endParaRPr>
          </a:p>
        </p:txBody>
      </p:sp>
      <p:sp>
        <p:nvSpPr>
          <p:cNvPr id="9" name="Title 1"/>
          <p:cNvSpPr txBox="1">
            <a:spLocks/>
          </p:cNvSpPr>
          <p:nvPr/>
        </p:nvSpPr>
        <p:spPr>
          <a:xfrm>
            <a:off x="360892" y="2165575"/>
            <a:ext cx="85344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54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Démo</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83774" y="-15766"/>
            <a:ext cx="8534400" cy="1143000"/>
          </a:xfrm>
          <a:prstGeom prst="rect">
            <a:avLst/>
          </a:prstGeom>
        </p:spPr>
        <p:txBody>
          <a:bodyPr vert="horz" lIns="45720" rIns="45720" anchor="ctr">
            <a:normAutofit fontScale="92500"/>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Bilan sur les types complexes (1/2)</a:t>
            </a:r>
          </a:p>
        </p:txBody>
      </p:sp>
      <p:sp>
        <p:nvSpPr>
          <p:cNvPr id="124" name="AutoShape 16"/>
          <p:cNvSpPr>
            <a:spLocks noChangeArrowheads="1"/>
          </p:cNvSpPr>
          <p:nvPr/>
        </p:nvSpPr>
        <p:spPr bwMode="auto">
          <a:xfrm>
            <a:off x="1739608" y="2054357"/>
            <a:ext cx="838200" cy="2133600"/>
          </a:xfrm>
          <a:prstGeom prst="roundRect">
            <a:avLst>
              <a:gd name="adj" fmla="val 9037"/>
            </a:avLst>
          </a:prstGeom>
          <a:solidFill>
            <a:sysClr val="window" lastClr="FFFFFF">
              <a:lumMod val="75000"/>
            </a:sysClr>
          </a:solidFill>
          <a:ln w="12700">
            <a:solidFill>
              <a:sysClr val="window" lastClr="FFFFFF">
                <a:lumMod val="85000"/>
              </a:sys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endParaRPr>
          </a:p>
        </p:txBody>
      </p:sp>
      <p:sp>
        <p:nvSpPr>
          <p:cNvPr id="125" name="Ellipse 124"/>
          <p:cNvSpPr/>
          <p:nvPr/>
        </p:nvSpPr>
        <p:spPr>
          <a:xfrm>
            <a:off x="1937727" y="3608837"/>
            <a:ext cx="457200" cy="457200"/>
          </a:xfrm>
          <a:prstGeom prst="ellipse">
            <a:avLst/>
          </a:prstGeom>
          <a:gradFill rotWithShape="1">
            <a:gsLst>
              <a:gs pos="0">
                <a:srgbClr val="6EA0B0">
                  <a:hueOff val="0"/>
                  <a:satOff val="0"/>
                  <a:lumOff val="0"/>
                  <a:alphaOff val="0"/>
                  <a:tint val="73000"/>
                  <a:satMod val="150000"/>
                </a:srgbClr>
              </a:gs>
              <a:gs pos="25000">
                <a:srgbClr val="6EA0B0">
                  <a:hueOff val="0"/>
                  <a:satOff val="0"/>
                  <a:lumOff val="0"/>
                  <a:alphaOff val="0"/>
                  <a:tint val="96000"/>
                  <a:shade val="80000"/>
                  <a:satMod val="105000"/>
                </a:srgbClr>
              </a:gs>
              <a:gs pos="38000">
                <a:srgbClr val="6EA0B0">
                  <a:hueOff val="0"/>
                  <a:satOff val="0"/>
                  <a:lumOff val="0"/>
                  <a:alphaOff val="0"/>
                  <a:tint val="96000"/>
                  <a:shade val="59000"/>
                  <a:satMod val="120000"/>
                </a:srgbClr>
              </a:gs>
              <a:gs pos="55000">
                <a:srgbClr val="6EA0B0">
                  <a:hueOff val="0"/>
                  <a:satOff val="0"/>
                  <a:lumOff val="0"/>
                  <a:alphaOff val="0"/>
                  <a:shade val="57000"/>
                  <a:satMod val="120000"/>
                </a:srgbClr>
              </a:gs>
              <a:gs pos="80000">
                <a:srgbClr val="6EA0B0">
                  <a:hueOff val="0"/>
                  <a:satOff val="0"/>
                  <a:lumOff val="0"/>
                  <a:alphaOff val="0"/>
                  <a:shade val="56000"/>
                  <a:satMod val="145000"/>
                </a:srgbClr>
              </a:gs>
              <a:gs pos="88000">
                <a:srgbClr val="6EA0B0">
                  <a:hueOff val="0"/>
                  <a:satOff val="0"/>
                  <a:lumOff val="0"/>
                  <a:alphaOff val="0"/>
                  <a:shade val="63000"/>
                  <a:satMod val="160000"/>
                </a:srgbClr>
              </a:gs>
              <a:gs pos="100000">
                <a:srgbClr val="6EA0B0">
                  <a:hueOff val="0"/>
                  <a:satOff val="0"/>
                  <a:lumOff val="0"/>
                  <a:alphaOff val="0"/>
                  <a:tint val="99555"/>
                  <a:satMod val="155000"/>
                </a:srgbClr>
              </a:gs>
            </a:gsLst>
            <a:lin ang="5400000" scaled="1"/>
          </a:gradFill>
          <a:ln>
            <a:noFill/>
          </a:ln>
          <a:effectLst>
            <a:glow rad="70000">
              <a:srgbClr val="6EA0B0">
                <a:hueOff val="0"/>
                <a:satOff val="0"/>
                <a:lumOff val="0"/>
                <a:alphaOff val="0"/>
                <a:tint val="30000"/>
                <a:shade val="95000"/>
                <a:satMod val="300000"/>
                <a:alpha val="50000"/>
              </a:srgbClr>
            </a:glow>
          </a:effectLst>
          <a:scene3d>
            <a:camera prst="orthographicFront"/>
            <a:lightRig rig="flat" dir="t"/>
          </a:scene3d>
          <a:sp3d prstMaterial="plastic">
            <a:bevelT w="120900" h="88900"/>
            <a:bevelB w="88900" h="31750" prst="angle"/>
          </a:sp3d>
        </p:spPr>
      </p:sp>
      <p:pic>
        <p:nvPicPr>
          <p:cNvPr id="126" name="Picture 65" descr="Connecting people icon"/>
          <p:cNvPicPr>
            <a:picLocks noChangeAspect="1" noChangeArrowheads="1"/>
          </p:cNvPicPr>
          <p:nvPr/>
        </p:nvPicPr>
        <p:blipFill>
          <a:blip r:embed="rId2" cstate="print"/>
          <a:srcRect/>
          <a:stretch>
            <a:fillRect/>
          </a:stretch>
        </p:blipFill>
        <p:spPr bwMode="auto">
          <a:xfrm>
            <a:off x="1846287" y="2115317"/>
            <a:ext cx="609600" cy="609600"/>
          </a:xfrm>
          <a:prstGeom prst="rect">
            <a:avLst/>
          </a:prstGeom>
          <a:noFill/>
        </p:spPr>
      </p:pic>
      <p:grpSp>
        <p:nvGrpSpPr>
          <p:cNvPr id="127" name="Groupe 20"/>
          <p:cNvGrpSpPr/>
          <p:nvPr/>
        </p:nvGrpSpPr>
        <p:grpSpPr>
          <a:xfrm>
            <a:off x="1907247" y="2877317"/>
            <a:ext cx="518160" cy="457201"/>
            <a:chOff x="4827588" y="2962275"/>
            <a:chExt cx="1295400" cy="1143000"/>
          </a:xfrm>
        </p:grpSpPr>
        <p:sp>
          <p:nvSpPr>
            <p:cNvPr id="128" name="Oval 10"/>
            <p:cNvSpPr>
              <a:spLocks noChangeArrowheads="1"/>
            </p:cNvSpPr>
            <p:nvPr/>
          </p:nvSpPr>
          <p:spPr bwMode="auto">
            <a:xfrm>
              <a:off x="4827588" y="2962275"/>
              <a:ext cx="1295400" cy="1143000"/>
            </a:xfrm>
            <a:prstGeom prst="ellipse">
              <a:avLst/>
            </a:prstGeom>
            <a:solidFill>
              <a:srgbClr val="FFFFFF"/>
            </a:solidFill>
            <a:ln w="9525">
              <a:solidFill>
                <a:sysClr val="window" lastClr="FFFFFF"/>
              </a:solidFill>
              <a:round/>
              <a:headEnd/>
              <a:tailEnd/>
            </a:ln>
            <a:effectLst/>
          </p:spPr>
          <p:txBody>
            <a:bodyPr vert="horz" wrap="non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pic>
          <p:nvPicPr>
            <p:cNvPr id="129" name="Picture 11" descr="visio process chart 1"/>
            <p:cNvPicPr>
              <a:picLocks noChangeAspect="1" noChangeArrowheads="1"/>
            </p:cNvPicPr>
            <p:nvPr/>
          </p:nvPicPr>
          <p:blipFill>
            <a:blip r:embed="rId3" cstate="print"/>
            <a:srcRect/>
            <a:stretch>
              <a:fillRect/>
            </a:stretch>
          </p:blipFill>
          <p:spPr bwMode="auto">
            <a:xfrm>
              <a:off x="4894263" y="3225800"/>
              <a:ext cx="1162050" cy="639763"/>
            </a:xfrm>
            <a:prstGeom prst="rect">
              <a:avLst/>
            </a:prstGeom>
            <a:noFill/>
          </p:spPr>
        </p:pic>
      </p:grpSp>
      <p:pic>
        <p:nvPicPr>
          <p:cNvPr id="130" name="Picture 14" descr="Server XML Web Service"/>
          <p:cNvPicPr>
            <a:picLocks noChangeAspect="1" noChangeArrowheads="1"/>
          </p:cNvPicPr>
          <p:nvPr/>
        </p:nvPicPr>
        <p:blipFill>
          <a:blip r:embed="rId4" cstate="print"/>
          <a:srcRect/>
          <a:stretch>
            <a:fillRect/>
          </a:stretch>
        </p:blipFill>
        <p:spPr bwMode="auto">
          <a:xfrm>
            <a:off x="2029167" y="3639317"/>
            <a:ext cx="248505" cy="381000"/>
          </a:xfrm>
          <a:prstGeom prst="rect">
            <a:avLst/>
          </a:prstGeom>
          <a:noFill/>
        </p:spPr>
      </p:pic>
      <p:sp>
        <p:nvSpPr>
          <p:cNvPr id="131" name="Rectangle 130"/>
          <p:cNvSpPr/>
          <p:nvPr/>
        </p:nvSpPr>
        <p:spPr>
          <a:xfrm>
            <a:off x="1511007" y="1703837"/>
            <a:ext cx="1223412" cy="40011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rPr>
              <a:t>Microsoft</a:t>
            </a:r>
            <a:endParaRPr kumimoji="0" lang="fr-FR" sz="20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endParaRPr>
          </a:p>
        </p:txBody>
      </p:sp>
      <p:sp>
        <p:nvSpPr>
          <p:cNvPr id="132" name="AutoShape 16"/>
          <p:cNvSpPr>
            <a:spLocks noChangeArrowheads="1"/>
          </p:cNvSpPr>
          <p:nvPr/>
        </p:nvSpPr>
        <p:spPr bwMode="auto">
          <a:xfrm>
            <a:off x="5477619" y="2054357"/>
            <a:ext cx="838200" cy="2133600"/>
          </a:xfrm>
          <a:prstGeom prst="roundRect">
            <a:avLst>
              <a:gd name="adj" fmla="val 9037"/>
            </a:avLst>
          </a:prstGeom>
          <a:solidFill>
            <a:sysClr val="window" lastClr="FFFFFF">
              <a:lumMod val="75000"/>
            </a:sysClr>
          </a:solidFill>
          <a:ln w="12700">
            <a:solidFill>
              <a:sysClr val="window" lastClr="FFFFFF">
                <a:lumMod val="85000"/>
              </a:sys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endParaRPr>
          </a:p>
        </p:txBody>
      </p:sp>
      <p:sp>
        <p:nvSpPr>
          <p:cNvPr id="133" name="Ellipse 132"/>
          <p:cNvSpPr/>
          <p:nvPr/>
        </p:nvSpPr>
        <p:spPr>
          <a:xfrm>
            <a:off x="5675738" y="3608837"/>
            <a:ext cx="457200" cy="457200"/>
          </a:xfrm>
          <a:prstGeom prst="ellipse">
            <a:avLst/>
          </a:prstGeom>
          <a:gradFill rotWithShape="1">
            <a:gsLst>
              <a:gs pos="0">
                <a:srgbClr val="6EA0B0">
                  <a:hueOff val="0"/>
                  <a:satOff val="0"/>
                  <a:lumOff val="0"/>
                  <a:alphaOff val="0"/>
                  <a:tint val="73000"/>
                  <a:satMod val="150000"/>
                </a:srgbClr>
              </a:gs>
              <a:gs pos="25000">
                <a:srgbClr val="6EA0B0">
                  <a:hueOff val="0"/>
                  <a:satOff val="0"/>
                  <a:lumOff val="0"/>
                  <a:alphaOff val="0"/>
                  <a:tint val="96000"/>
                  <a:shade val="80000"/>
                  <a:satMod val="105000"/>
                </a:srgbClr>
              </a:gs>
              <a:gs pos="38000">
                <a:srgbClr val="6EA0B0">
                  <a:hueOff val="0"/>
                  <a:satOff val="0"/>
                  <a:lumOff val="0"/>
                  <a:alphaOff val="0"/>
                  <a:tint val="96000"/>
                  <a:shade val="59000"/>
                  <a:satMod val="120000"/>
                </a:srgbClr>
              </a:gs>
              <a:gs pos="55000">
                <a:srgbClr val="6EA0B0">
                  <a:hueOff val="0"/>
                  <a:satOff val="0"/>
                  <a:lumOff val="0"/>
                  <a:alphaOff val="0"/>
                  <a:shade val="57000"/>
                  <a:satMod val="120000"/>
                </a:srgbClr>
              </a:gs>
              <a:gs pos="80000">
                <a:srgbClr val="6EA0B0">
                  <a:hueOff val="0"/>
                  <a:satOff val="0"/>
                  <a:lumOff val="0"/>
                  <a:alphaOff val="0"/>
                  <a:shade val="56000"/>
                  <a:satMod val="145000"/>
                </a:srgbClr>
              </a:gs>
              <a:gs pos="88000">
                <a:srgbClr val="6EA0B0">
                  <a:hueOff val="0"/>
                  <a:satOff val="0"/>
                  <a:lumOff val="0"/>
                  <a:alphaOff val="0"/>
                  <a:shade val="63000"/>
                  <a:satMod val="160000"/>
                </a:srgbClr>
              </a:gs>
              <a:gs pos="100000">
                <a:srgbClr val="6EA0B0">
                  <a:hueOff val="0"/>
                  <a:satOff val="0"/>
                  <a:lumOff val="0"/>
                  <a:alphaOff val="0"/>
                  <a:tint val="99555"/>
                  <a:satMod val="155000"/>
                </a:srgbClr>
              </a:gs>
            </a:gsLst>
            <a:lin ang="5400000" scaled="1"/>
          </a:gradFill>
          <a:ln>
            <a:noFill/>
          </a:ln>
          <a:effectLst>
            <a:glow rad="70000">
              <a:srgbClr val="6EA0B0">
                <a:hueOff val="0"/>
                <a:satOff val="0"/>
                <a:lumOff val="0"/>
                <a:alphaOff val="0"/>
                <a:tint val="30000"/>
                <a:shade val="95000"/>
                <a:satMod val="300000"/>
                <a:alpha val="50000"/>
              </a:srgbClr>
            </a:glow>
          </a:effectLst>
          <a:scene3d>
            <a:camera prst="orthographicFront"/>
            <a:lightRig rig="flat" dir="t"/>
          </a:scene3d>
          <a:sp3d prstMaterial="plastic">
            <a:bevelT w="120900" h="88900"/>
            <a:bevelB w="88900" h="31750" prst="angle"/>
          </a:sp3d>
        </p:spPr>
      </p:sp>
      <p:pic>
        <p:nvPicPr>
          <p:cNvPr id="134" name="Picture 65" descr="Connecting people icon"/>
          <p:cNvPicPr>
            <a:picLocks noChangeAspect="1" noChangeArrowheads="1"/>
          </p:cNvPicPr>
          <p:nvPr/>
        </p:nvPicPr>
        <p:blipFill>
          <a:blip r:embed="rId2" cstate="print"/>
          <a:srcRect/>
          <a:stretch>
            <a:fillRect/>
          </a:stretch>
        </p:blipFill>
        <p:spPr bwMode="auto">
          <a:xfrm>
            <a:off x="5584298" y="2115317"/>
            <a:ext cx="609600" cy="609600"/>
          </a:xfrm>
          <a:prstGeom prst="rect">
            <a:avLst/>
          </a:prstGeom>
          <a:noFill/>
        </p:spPr>
      </p:pic>
      <p:grpSp>
        <p:nvGrpSpPr>
          <p:cNvPr id="135" name="Groupe 28"/>
          <p:cNvGrpSpPr/>
          <p:nvPr/>
        </p:nvGrpSpPr>
        <p:grpSpPr>
          <a:xfrm>
            <a:off x="5645258" y="2877317"/>
            <a:ext cx="518160" cy="457201"/>
            <a:chOff x="4827588" y="2962275"/>
            <a:chExt cx="1295400" cy="1143000"/>
          </a:xfrm>
        </p:grpSpPr>
        <p:sp>
          <p:nvSpPr>
            <p:cNvPr id="136" name="Oval 10"/>
            <p:cNvSpPr>
              <a:spLocks noChangeArrowheads="1"/>
            </p:cNvSpPr>
            <p:nvPr/>
          </p:nvSpPr>
          <p:spPr bwMode="auto">
            <a:xfrm>
              <a:off x="4827588" y="2962275"/>
              <a:ext cx="1295400" cy="1143000"/>
            </a:xfrm>
            <a:prstGeom prst="ellipse">
              <a:avLst/>
            </a:prstGeom>
            <a:solidFill>
              <a:srgbClr val="FFFFFF"/>
            </a:solidFill>
            <a:ln w="9525">
              <a:solidFill>
                <a:sysClr val="window" lastClr="FFFFFF"/>
              </a:solidFill>
              <a:round/>
              <a:headEnd/>
              <a:tailEnd/>
            </a:ln>
            <a:effectLst/>
          </p:spPr>
          <p:txBody>
            <a:bodyPr vert="horz" wrap="non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pic>
          <p:nvPicPr>
            <p:cNvPr id="137" name="Picture 11" descr="visio process chart 1"/>
            <p:cNvPicPr>
              <a:picLocks noChangeAspect="1" noChangeArrowheads="1"/>
            </p:cNvPicPr>
            <p:nvPr/>
          </p:nvPicPr>
          <p:blipFill>
            <a:blip r:embed="rId3" cstate="print"/>
            <a:srcRect/>
            <a:stretch>
              <a:fillRect/>
            </a:stretch>
          </p:blipFill>
          <p:spPr bwMode="auto">
            <a:xfrm>
              <a:off x="4894263" y="3225800"/>
              <a:ext cx="1162050" cy="639763"/>
            </a:xfrm>
            <a:prstGeom prst="rect">
              <a:avLst/>
            </a:prstGeom>
            <a:noFill/>
          </p:spPr>
        </p:pic>
      </p:grpSp>
      <p:pic>
        <p:nvPicPr>
          <p:cNvPr id="138" name="Picture 14" descr="Server XML Web Service"/>
          <p:cNvPicPr>
            <a:picLocks noChangeAspect="1" noChangeArrowheads="1"/>
          </p:cNvPicPr>
          <p:nvPr/>
        </p:nvPicPr>
        <p:blipFill>
          <a:blip r:embed="rId4" cstate="print"/>
          <a:srcRect/>
          <a:stretch>
            <a:fillRect/>
          </a:stretch>
        </p:blipFill>
        <p:spPr bwMode="auto">
          <a:xfrm>
            <a:off x="5767178" y="3639317"/>
            <a:ext cx="248505" cy="381000"/>
          </a:xfrm>
          <a:prstGeom prst="rect">
            <a:avLst/>
          </a:prstGeom>
          <a:noFill/>
        </p:spPr>
      </p:pic>
      <p:sp>
        <p:nvSpPr>
          <p:cNvPr id="139" name="Rectangle 138"/>
          <p:cNvSpPr/>
          <p:nvPr/>
        </p:nvSpPr>
        <p:spPr>
          <a:xfrm>
            <a:off x="5539553" y="1703837"/>
            <a:ext cx="726482" cy="40011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rPr>
              <a:t>Java</a:t>
            </a:r>
            <a:endParaRPr kumimoji="0" lang="fr-FR" sz="20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endParaRPr>
          </a:p>
        </p:txBody>
      </p:sp>
      <p:sp>
        <p:nvSpPr>
          <p:cNvPr id="140" name="ZoneTexte 139"/>
          <p:cNvSpPr txBox="1"/>
          <p:nvPr/>
        </p:nvSpPr>
        <p:spPr>
          <a:xfrm>
            <a:off x="1365399" y="4249690"/>
            <a:ext cx="1582484"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tabLst/>
              <a:defRPr/>
            </a:pPr>
            <a:r>
              <a:rPr kumimoji="0" lang="fr-FR" sz="1800" b="0" i="0" u="none" strike="noStrike" kern="0" cap="none" spc="0" normalizeH="0" baseline="0" noProof="0" dirty="0" smtClean="0">
                <a:ln>
                  <a:noFill/>
                </a:ln>
                <a:effectLst/>
                <a:uLnTx/>
                <a:uFillTx/>
              </a:rPr>
              <a:t>Serveur WCF</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effectLst/>
                <a:uLnTx/>
                <a:uFillTx/>
              </a:rPr>
              <a:t>   - Soap 1.1</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effectLst/>
                <a:uLnTx/>
                <a:uFillTx/>
              </a:rPr>
              <a:t>   - Soap 1.2</a:t>
            </a:r>
            <a:endParaRPr kumimoji="0" lang="fr-FR" sz="1800" b="0" i="0" u="none" strike="noStrike" kern="0" cap="none" spc="0" normalizeH="0" baseline="0" noProof="0" dirty="0">
              <a:ln>
                <a:noFill/>
              </a:ln>
              <a:effectLst/>
              <a:uLnTx/>
              <a:uFillTx/>
            </a:endParaRPr>
          </a:p>
        </p:txBody>
      </p:sp>
      <p:sp>
        <p:nvSpPr>
          <p:cNvPr id="141" name="ZoneTexte 140"/>
          <p:cNvSpPr txBox="1"/>
          <p:nvPr/>
        </p:nvSpPr>
        <p:spPr>
          <a:xfrm>
            <a:off x="4845824" y="3977532"/>
            <a:ext cx="4136252"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tabLst/>
              <a:defRPr/>
            </a:pPr>
            <a:r>
              <a:rPr kumimoji="0" lang="fr-FR" sz="1800" b="0" i="0" u="none" strike="noStrike" kern="0" cap="none" spc="0" normalizeH="0" baseline="0" noProof="0" dirty="0" smtClean="0">
                <a:ln>
                  <a:noFill/>
                </a:ln>
                <a:effectLst/>
                <a:uLnTx/>
                <a:uFillTx/>
              </a:rPr>
              <a:t>Proxy JAX-WS RI 2.1</a:t>
            </a:r>
            <a:endParaRPr kumimoji="0" lang="fr-FR" sz="1200" b="0" i="1"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effectLst/>
                <a:uLnTx/>
                <a:uFillTx/>
              </a:rPr>
              <a:t>   - Soap 1.1</a:t>
            </a:r>
            <a:endParaRPr kumimoji="0" lang="fr-FR" sz="1200" b="0" i="1"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effectLst/>
                <a:uLnTx/>
                <a:uFillTx/>
              </a:rPr>
              <a:t>   - </a:t>
            </a:r>
            <a:r>
              <a:rPr kumimoji="0" lang="fr-FR" sz="1800" b="0" i="0" u="none" strike="sngStrike" kern="0" cap="none" spc="0" normalizeH="0" baseline="0" noProof="0" dirty="0" smtClean="0">
                <a:ln>
                  <a:noFill/>
                </a:ln>
                <a:effectLst/>
                <a:uLnTx/>
                <a:uFillTx/>
              </a:rPr>
              <a:t>Soap 1.2</a:t>
            </a:r>
            <a:r>
              <a:rPr kumimoji="0" lang="fr-FR" sz="1200" b="0" i="1" u="none" strike="noStrike" kern="0" cap="none" spc="0" normalizeH="0" baseline="0" noProof="0" dirty="0" smtClean="0">
                <a:ln>
                  <a:noFill/>
                </a:ln>
                <a:effectLst/>
                <a:uLnTx/>
                <a:uFillTx/>
              </a:rPr>
              <a:t> (Génération incorrecte du proxy)</a:t>
            </a:r>
            <a:endParaRPr kumimoji="0" lang="fr-FR" sz="1800" b="0" i="0" u="none" strike="noStrike" kern="0" cap="none" spc="0" normalizeH="0" baseline="0" noProof="0" dirty="0">
              <a:ln>
                <a:noFill/>
              </a:ln>
              <a:effectLst/>
              <a:uLnTx/>
              <a:uFillTx/>
            </a:endParaRPr>
          </a:p>
        </p:txBody>
      </p:sp>
      <p:grpSp>
        <p:nvGrpSpPr>
          <p:cNvPr id="142" name="Group 34"/>
          <p:cNvGrpSpPr/>
          <p:nvPr/>
        </p:nvGrpSpPr>
        <p:grpSpPr>
          <a:xfrm>
            <a:off x="763268" y="3498520"/>
            <a:ext cx="914399" cy="790575"/>
            <a:chOff x="2792413" y="777875"/>
            <a:chExt cx="3629025" cy="3670300"/>
          </a:xfrm>
        </p:grpSpPr>
        <p:grpSp>
          <p:nvGrpSpPr>
            <p:cNvPr id="143" name="Group 4"/>
            <p:cNvGrpSpPr>
              <a:grpSpLocks/>
            </p:cNvGrpSpPr>
            <p:nvPr/>
          </p:nvGrpSpPr>
          <p:grpSpPr bwMode="auto">
            <a:xfrm>
              <a:off x="2792413" y="777875"/>
              <a:ext cx="3629025" cy="3670300"/>
              <a:chOff x="1743" y="288"/>
              <a:chExt cx="2286" cy="2284"/>
            </a:xfrm>
          </p:grpSpPr>
          <p:pic>
            <p:nvPicPr>
              <p:cNvPr id="146" name="Picture 5" descr="Microsoft_20a_IndigoCircle"/>
              <p:cNvPicPr>
                <a:picLocks noChangeAspect="1" noChangeArrowheads="1"/>
              </p:cNvPicPr>
              <p:nvPr/>
            </p:nvPicPr>
            <p:blipFill>
              <a:blip r:embed="rId5" cstate="print"/>
              <a:srcRect/>
              <a:stretch>
                <a:fillRect/>
              </a:stretch>
            </p:blipFill>
            <p:spPr bwMode="auto">
              <a:xfrm>
                <a:off x="1743" y="288"/>
                <a:ext cx="2286" cy="2284"/>
              </a:xfrm>
              <a:prstGeom prst="rect">
                <a:avLst/>
              </a:prstGeom>
              <a:noFill/>
              <a:ln w="9525">
                <a:noFill/>
                <a:miter lim="800000"/>
                <a:headEnd/>
                <a:tailEnd/>
              </a:ln>
            </p:spPr>
          </p:pic>
          <p:pic>
            <p:nvPicPr>
              <p:cNvPr id="147" name="Picture 6"/>
              <p:cNvPicPr>
                <a:picLocks noChangeAspect="1" noChangeArrowheads="1"/>
              </p:cNvPicPr>
              <p:nvPr/>
            </p:nvPicPr>
            <p:blipFill>
              <a:blip r:embed="rId6" cstate="print"/>
              <a:srcRect/>
              <a:stretch>
                <a:fillRect/>
              </a:stretch>
            </p:blipFill>
            <p:spPr bwMode="auto">
              <a:xfrm>
                <a:off x="2413" y="1226"/>
                <a:ext cx="951" cy="393"/>
              </a:xfrm>
              <a:prstGeom prst="rect">
                <a:avLst/>
              </a:prstGeom>
              <a:noFill/>
              <a:ln w="12700" algn="ctr">
                <a:noFill/>
                <a:miter lim="800000"/>
                <a:headEnd/>
                <a:tailEnd/>
              </a:ln>
            </p:spPr>
          </p:pic>
        </p:grpSp>
        <p:pic>
          <p:nvPicPr>
            <p:cNvPr id="144" name="Picture 22" descr="WinV-Button"/>
            <p:cNvPicPr>
              <a:picLocks noChangeAspect="1" noChangeArrowheads="1"/>
            </p:cNvPicPr>
            <p:nvPr/>
          </p:nvPicPr>
          <p:blipFill>
            <a:blip r:embed="rId7" cstate="print">
              <a:lum bright="-30000"/>
            </a:blip>
            <a:srcRect/>
            <a:stretch>
              <a:fillRect/>
            </a:stretch>
          </p:blipFill>
          <p:spPr bwMode="auto">
            <a:xfrm>
              <a:off x="3629025" y="1603375"/>
              <a:ext cx="2054225" cy="2079625"/>
            </a:xfrm>
            <a:prstGeom prst="rect">
              <a:avLst/>
            </a:prstGeom>
            <a:noFill/>
            <a:ln w="9525">
              <a:noFill/>
              <a:miter lim="800000"/>
              <a:headEnd/>
              <a:tailEnd/>
            </a:ln>
          </p:spPr>
        </p:pic>
        <p:pic>
          <p:nvPicPr>
            <p:cNvPr id="145" name="Picture 23" descr="TitleText copy"/>
            <p:cNvPicPr>
              <a:picLocks noChangeAspect="1" noChangeArrowheads="1"/>
            </p:cNvPicPr>
            <p:nvPr/>
          </p:nvPicPr>
          <p:blipFill>
            <a:blip r:embed="rId8" cstate="print"/>
            <a:srcRect t="-10001" r="77800"/>
            <a:stretch>
              <a:fillRect/>
            </a:stretch>
          </p:blipFill>
          <p:spPr bwMode="auto">
            <a:xfrm>
              <a:off x="3835400" y="2263775"/>
              <a:ext cx="1466850" cy="736600"/>
            </a:xfrm>
            <a:prstGeom prst="rect">
              <a:avLst/>
            </a:prstGeom>
            <a:noFill/>
            <a:ln w="9525">
              <a:noFill/>
              <a:miter lim="800000"/>
              <a:headEnd/>
              <a:tailEnd/>
            </a:ln>
          </p:spPr>
        </p:pic>
      </p:grpSp>
      <p:pic>
        <p:nvPicPr>
          <p:cNvPr id="148" name="Picture 2" descr="http://joannapenabickley.typepad.com/on/images/java_logo.gif"/>
          <p:cNvPicPr>
            <a:picLocks noChangeAspect="1" noChangeArrowheads="1"/>
          </p:cNvPicPr>
          <p:nvPr/>
        </p:nvPicPr>
        <p:blipFill>
          <a:blip r:embed="rId9"/>
          <a:srcRect/>
          <a:stretch>
            <a:fillRect/>
          </a:stretch>
        </p:blipFill>
        <p:spPr bwMode="auto">
          <a:xfrm>
            <a:off x="6610571" y="2099391"/>
            <a:ext cx="359499" cy="572322"/>
          </a:xfrm>
          <a:prstGeom prst="rect">
            <a:avLst/>
          </a:prstGeom>
          <a:noFill/>
        </p:spPr>
      </p:pic>
      <p:cxnSp>
        <p:nvCxnSpPr>
          <p:cNvPr id="149" name="Connecteur en arc 56"/>
          <p:cNvCxnSpPr>
            <a:stCxn id="134" idx="1"/>
          </p:cNvCxnSpPr>
          <p:nvPr/>
        </p:nvCxnSpPr>
        <p:spPr>
          <a:xfrm rot="10800000" flipV="1">
            <a:off x="2429622" y="2420117"/>
            <a:ext cx="3154677" cy="1467882"/>
          </a:xfrm>
          <a:prstGeom prst="straightConnector1">
            <a:avLst/>
          </a:prstGeom>
          <a:noFill/>
          <a:ln w="66675" cap="flat" cmpd="sng" algn="ctr">
            <a:solidFill>
              <a:srgbClr val="D6BE0C"/>
            </a:solidFill>
            <a:prstDash val="solid"/>
            <a:headEnd type="none"/>
            <a:tailEnd type="triangle"/>
          </a:ln>
          <a:effectLst>
            <a:outerShdw blurRad="50800" dist="38100" dir="18900000" algn="bl" rotWithShape="0">
              <a:prstClr val="black">
                <a:alpha val="40000"/>
              </a:prstClr>
            </a:outerShdw>
          </a:effectLst>
        </p:spPr>
      </p:cxnSp>
      <p:cxnSp>
        <p:nvCxnSpPr>
          <p:cNvPr id="150" name="Connecteur droit avec flèche 149"/>
          <p:cNvCxnSpPr>
            <a:stCxn id="38" idx="1"/>
            <a:endCxn id="36" idx="3"/>
          </p:cNvCxnSpPr>
          <p:nvPr/>
        </p:nvCxnSpPr>
        <p:spPr>
          <a:xfrm rot="10800000">
            <a:off x="2875568" y="4735024"/>
            <a:ext cx="2065460" cy="6700"/>
          </a:xfrm>
          <a:prstGeom prst="straightConnector1">
            <a:avLst/>
          </a:prstGeom>
          <a:noFill/>
          <a:ln w="19050" cap="flat" cmpd="sng" algn="ctr">
            <a:solidFill>
              <a:srgbClr val="D6BE0C"/>
            </a:solidFill>
            <a:prstDash val="solid"/>
            <a:tailEnd type="triangle"/>
          </a:ln>
          <a:effectLst/>
        </p:spPr>
      </p:cxnSp>
      <p:pic>
        <p:nvPicPr>
          <p:cNvPr id="3080" name="Picture 8"/>
          <p:cNvPicPr>
            <a:picLocks noChangeAspect="1" noChangeArrowheads="1"/>
          </p:cNvPicPr>
          <p:nvPr/>
        </p:nvPicPr>
        <p:blipFill>
          <a:blip r:embed="rId10">
            <a:clrChange>
              <a:clrFrom>
                <a:srgbClr val="13224D"/>
              </a:clrFrom>
              <a:clrTo>
                <a:srgbClr val="13224D">
                  <a:alpha val="0"/>
                </a:srgbClr>
              </a:clrTo>
            </a:clrChange>
          </a:blip>
          <a:srcRect/>
          <a:stretch>
            <a:fillRect/>
          </a:stretch>
        </p:blipFill>
        <p:spPr bwMode="auto">
          <a:xfrm>
            <a:off x="4942834" y="4921893"/>
            <a:ext cx="161925" cy="161925"/>
          </a:xfrm>
          <a:prstGeom prst="rect">
            <a:avLst/>
          </a:prstGeom>
          <a:noFill/>
          <a:ln w="9525">
            <a:noFill/>
            <a:miter lim="800000"/>
            <a:headEnd/>
            <a:tailEnd/>
          </a:ln>
          <a:effectLst/>
        </p:spPr>
      </p:pic>
      <p:pic>
        <p:nvPicPr>
          <p:cNvPr id="35" name="Picture 2"/>
          <p:cNvPicPr>
            <a:picLocks noChangeAspect="1" noChangeArrowheads="1"/>
          </p:cNvPicPr>
          <p:nvPr/>
        </p:nvPicPr>
        <p:blipFill>
          <a:blip r:embed="rId11">
            <a:clrChange>
              <a:clrFrom>
                <a:srgbClr val="13224D"/>
              </a:clrFrom>
              <a:clrTo>
                <a:srgbClr val="13224D">
                  <a:alpha val="0"/>
                </a:srgbClr>
              </a:clrTo>
            </a:clrChange>
          </a:blip>
          <a:srcRect/>
          <a:stretch>
            <a:fillRect/>
          </a:stretch>
        </p:blipFill>
        <p:spPr bwMode="auto">
          <a:xfrm>
            <a:off x="2711968" y="4918657"/>
            <a:ext cx="161925" cy="161925"/>
          </a:xfrm>
          <a:prstGeom prst="rect">
            <a:avLst/>
          </a:prstGeom>
          <a:noFill/>
          <a:ln w="9525">
            <a:noFill/>
            <a:miter lim="800000"/>
            <a:headEnd/>
            <a:tailEnd/>
          </a:ln>
          <a:effectLst/>
        </p:spPr>
      </p:pic>
      <p:pic>
        <p:nvPicPr>
          <p:cNvPr id="36" name="Picture 2"/>
          <p:cNvPicPr>
            <a:picLocks noChangeAspect="1" noChangeArrowheads="1"/>
          </p:cNvPicPr>
          <p:nvPr/>
        </p:nvPicPr>
        <p:blipFill>
          <a:blip r:embed="rId11">
            <a:clrChange>
              <a:clrFrom>
                <a:srgbClr val="13224D"/>
              </a:clrFrom>
              <a:clrTo>
                <a:srgbClr val="13224D">
                  <a:alpha val="0"/>
                </a:srgbClr>
              </a:clrTo>
            </a:clrChange>
          </a:blip>
          <a:srcRect/>
          <a:stretch>
            <a:fillRect/>
          </a:stretch>
        </p:blipFill>
        <p:spPr bwMode="auto">
          <a:xfrm>
            <a:off x="2713643" y="4654061"/>
            <a:ext cx="161925" cy="161925"/>
          </a:xfrm>
          <a:prstGeom prst="rect">
            <a:avLst/>
          </a:prstGeom>
          <a:noFill/>
          <a:ln w="9525">
            <a:noFill/>
            <a:miter lim="800000"/>
            <a:headEnd/>
            <a:tailEnd/>
          </a:ln>
          <a:effectLst/>
        </p:spPr>
      </p:pic>
      <p:pic>
        <p:nvPicPr>
          <p:cNvPr id="38" name="Picture 2"/>
          <p:cNvPicPr>
            <a:picLocks noChangeAspect="1" noChangeArrowheads="1"/>
          </p:cNvPicPr>
          <p:nvPr/>
        </p:nvPicPr>
        <p:blipFill>
          <a:blip r:embed="rId11">
            <a:clrChange>
              <a:clrFrom>
                <a:srgbClr val="13224D"/>
              </a:clrFrom>
              <a:clrTo>
                <a:srgbClr val="13224D">
                  <a:alpha val="0"/>
                </a:srgbClr>
              </a:clrTo>
            </a:clrChange>
          </a:blip>
          <a:srcRect/>
          <a:stretch>
            <a:fillRect/>
          </a:stretch>
        </p:blipFill>
        <p:spPr bwMode="auto">
          <a:xfrm>
            <a:off x="4941028" y="4660761"/>
            <a:ext cx="161925" cy="16192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288" y="228600"/>
            <a:ext cx="8380412" cy="646331"/>
          </a:xfrm>
        </p:spPr>
        <p:txBody>
          <a:bodyPr/>
          <a:lstStyle/>
          <a:p>
            <a:pPr lvl="1"/>
            <a:r>
              <a:rPr lang="fr-FR" dirty="0" smtClean="0"/>
              <a:t> Bonnes pratiques</a:t>
            </a:r>
            <a:endParaRPr lang="fr-FR" dirty="0"/>
          </a:p>
        </p:txBody>
      </p:sp>
      <p:sp>
        <p:nvSpPr>
          <p:cNvPr id="3" name="Espace réservé du contenu 2"/>
          <p:cNvSpPr>
            <a:spLocks noGrp="1"/>
          </p:cNvSpPr>
          <p:nvPr>
            <p:ph idx="1"/>
          </p:nvPr>
        </p:nvSpPr>
        <p:spPr>
          <a:xfrm>
            <a:off x="142240" y="1243012"/>
            <a:ext cx="8829040" cy="5706177"/>
          </a:xfrm>
        </p:spPr>
        <p:txBody>
          <a:bodyPr/>
          <a:lstStyle/>
          <a:p>
            <a:r>
              <a:rPr lang="fr-FR" dirty="0" smtClean="0"/>
              <a:t>Les types propres à un </a:t>
            </a:r>
            <a:r>
              <a:rPr lang="fr-FR" dirty="0" err="1" smtClean="0"/>
              <a:t>framework</a:t>
            </a:r>
            <a:endParaRPr lang="fr-FR" dirty="0" smtClean="0"/>
          </a:p>
          <a:p>
            <a:pPr lvl="1"/>
            <a:r>
              <a:rPr lang="fr-FR" dirty="0" smtClean="0"/>
              <a:t>Exemple du DataSet</a:t>
            </a:r>
          </a:p>
          <a:p>
            <a:pPr lvl="2"/>
            <a:r>
              <a:rPr lang="fr-FR" dirty="0" smtClean="0"/>
              <a:t>Propre à .Net</a:t>
            </a:r>
          </a:p>
          <a:p>
            <a:pPr lvl="2"/>
            <a:r>
              <a:rPr lang="fr-FR" dirty="0" smtClean="0"/>
              <a:t>Pas d’équivalent en Java</a:t>
            </a:r>
          </a:p>
          <a:p>
            <a:endParaRPr lang="fr-FR" dirty="0" smtClean="0"/>
          </a:p>
          <a:p>
            <a:pPr lvl="1"/>
            <a:r>
              <a:rPr lang="fr-FR" dirty="0" smtClean="0"/>
              <a:t>Ne pas essayer de le sérialiser nativement</a:t>
            </a:r>
          </a:p>
          <a:p>
            <a:pPr lvl="2"/>
            <a:r>
              <a:rPr lang="fr-FR" dirty="0" smtClean="0"/>
              <a:t>Même s’il est </a:t>
            </a:r>
            <a:r>
              <a:rPr lang="fr-FR" dirty="0" err="1" smtClean="0"/>
              <a:t>sérialisable</a:t>
            </a:r>
            <a:endParaRPr lang="fr-FR" dirty="0" smtClean="0"/>
          </a:p>
          <a:p>
            <a:pPr lvl="2"/>
            <a:r>
              <a:rPr lang="fr-FR" dirty="0" smtClean="0"/>
              <a:t>Il sera difficile à manipuler côté Java</a:t>
            </a:r>
          </a:p>
          <a:p>
            <a:pPr lvl="1"/>
            <a:endParaRPr lang="fr-FR" dirty="0" smtClean="0"/>
          </a:p>
          <a:p>
            <a:r>
              <a:rPr lang="fr-FR" dirty="0" smtClean="0"/>
              <a:t>Retourner des types interopérables</a:t>
            </a:r>
          </a:p>
          <a:p>
            <a:pPr lvl="1"/>
            <a:r>
              <a:rPr lang="fr-FR" dirty="0" smtClean="0"/>
              <a:t>Tableau par exemple</a:t>
            </a:r>
            <a:endParaRPr lang="fr-FR"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83774" y="-15766"/>
            <a:ext cx="8534400" cy="1143000"/>
          </a:xfrm>
          <a:prstGeom prst="rect">
            <a:avLst/>
          </a:prstGeom>
        </p:spPr>
        <p:txBody>
          <a:bodyPr vert="horz" lIns="45720" rIns="45720" anchor="ctr">
            <a:normAutofit fontScale="92500"/>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Bilan sur les types complexes (2/2)</a:t>
            </a:r>
          </a:p>
        </p:txBody>
      </p:sp>
      <p:sp>
        <p:nvSpPr>
          <p:cNvPr id="59" name="AutoShape 16"/>
          <p:cNvSpPr>
            <a:spLocks noChangeArrowheads="1"/>
          </p:cNvSpPr>
          <p:nvPr/>
        </p:nvSpPr>
        <p:spPr bwMode="auto">
          <a:xfrm>
            <a:off x="2011462" y="2258966"/>
            <a:ext cx="838200" cy="2133600"/>
          </a:xfrm>
          <a:prstGeom prst="roundRect">
            <a:avLst>
              <a:gd name="adj" fmla="val 9037"/>
            </a:avLst>
          </a:prstGeom>
          <a:solidFill>
            <a:sysClr val="window" lastClr="FFFFFF">
              <a:lumMod val="75000"/>
            </a:sysClr>
          </a:solidFill>
          <a:ln w="12700">
            <a:solidFill>
              <a:sysClr val="window" lastClr="FFFFFF">
                <a:lumMod val="85000"/>
              </a:sys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endParaRPr>
          </a:p>
        </p:txBody>
      </p:sp>
      <p:sp>
        <p:nvSpPr>
          <p:cNvPr id="60" name="Ellipse 59"/>
          <p:cNvSpPr/>
          <p:nvPr/>
        </p:nvSpPr>
        <p:spPr>
          <a:xfrm>
            <a:off x="2209581" y="3813446"/>
            <a:ext cx="457200" cy="457200"/>
          </a:xfrm>
          <a:prstGeom prst="ellipse">
            <a:avLst/>
          </a:prstGeom>
          <a:gradFill rotWithShape="1">
            <a:gsLst>
              <a:gs pos="0">
                <a:srgbClr val="6EA0B0">
                  <a:hueOff val="0"/>
                  <a:satOff val="0"/>
                  <a:lumOff val="0"/>
                  <a:alphaOff val="0"/>
                  <a:tint val="73000"/>
                  <a:satMod val="150000"/>
                </a:srgbClr>
              </a:gs>
              <a:gs pos="25000">
                <a:srgbClr val="6EA0B0">
                  <a:hueOff val="0"/>
                  <a:satOff val="0"/>
                  <a:lumOff val="0"/>
                  <a:alphaOff val="0"/>
                  <a:tint val="96000"/>
                  <a:shade val="80000"/>
                  <a:satMod val="105000"/>
                </a:srgbClr>
              </a:gs>
              <a:gs pos="38000">
                <a:srgbClr val="6EA0B0">
                  <a:hueOff val="0"/>
                  <a:satOff val="0"/>
                  <a:lumOff val="0"/>
                  <a:alphaOff val="0"/>
                  <a:tint val="96000"/>
                  <a:shade val="59000"/>
                  <a:satMod val="120000"/>
                </a:srgbClr>
              </a:gs>
              <a:gs pos="55000">
                <a:srgbClr val="6EA0B0">
                  <a:hueOff val="0"/>
                  <a:satOff val="0"/>
                  <a:lumOff val="0"/>
                  <a:alphaOff val="0"/>
                  <a:shade val="57000"/>
                  <a:satMod val="120000"/>
                </a:srgbClr>
              </a:gs>
              <a:gs pos="80000">
                <a:srgbClr val="6EA0B0">
                  <a:hueOff val="0"/>
                  <a:satOff val="0"/>
                  <a:lumOff val="0"/>
                  <a:alphaOff val="0"/>
                  <a:shade val="56000"/>
                  <a:satMod val="145000"/>
                </a:srgbClr>
              </a:gs>
              <a:gs pos="88000">
                <a:srgbClr val="6EA0B0">
                  <a:hueOff val="0"/>
                  <a:satOff val="0"/>
                  <a:lumOff val="0"/>
                  <a:alphaOff val="0"/>
                  <a:shade val="63000"/>
                  <a:satMod val="160000"/>
                </a:srgbClr>
              </a:gs>
              <a:gs pos="100000">
                <a:srgbClr val="6EA0B0">
                  <a:hueOff val="0"/>
                  <a:satOff val="0"/>
                  <a:lumOff val="0"/>
                  <a:alphaOff val="0"/>
                  <a:tint val="99555"/>
                  <a:satMod val="155000"/>
                </a:srgbClr>
              </a:gs>
            </a:gsLst>
            <a:lin ang="5400000" scaled="1"/>
          </a:gradFill>
          <a:ln>
            <a:noFill/>
          </a:ln>
          <a:effectLst>
            <a:glow rad="70000">
              <a:srgbClr val="6EA0B0">
                <a:hueOff val="0"/>
                <a:satOff val="0"/>
                <a:lumOff val="0"/>
                <a:alphaOff val="0"/>
                <a:tint val="30000"/>
                <a:shade val="95000"/>
                <a:satMod val="300000"/>
                <a:alpha val="50000"/>
              </a:srgbClr>
            </a:glow>
          </a:effectLst>
          <a:scene3d>
            <a:camera prst="orthographicFront"/>
            <a:lightRig rig="flat" dir="t"/>
          </a:scene3d>
          <a:sp3d prstMaterial="plastic">
            <a:bevelT w="120900" h="88900"/>
            <a:bevelB w="88900" h="31750" prst="angle"/>
          </a:sp3d>
        </p:spPr>
      </p:sp>
      <p:pic>
        <p:nvPicPr>
          <p:cNvPr id="61" name="Picture 65" descr="Connecting people icon"/>
          <p:cNvPicPr>
            <a:picLocks noChangeAspect="1" noChangeArrowheads="1"/>
          </p:cNvPicPr>
          <p:nvPr/>
        </p:nvPicPr>
        <p:blipFill>
          <a:blip r:embed="rId2" cstate="print"/>
          <a:srcRect/>
          <a:stretch>
            <a:fillRect/>
          </a:stretch>
        </p:blipFill>
        <p:spPr bwMode="auto">
          <a:xfrm>
            <a:off x="2118141" y="2319926"/>
            <a:ext cx="609600" cy="609600"/>
          </a:xfrm>
          <a:prstGeom prst="rect">
            <a:avLst/>
          </a:prstGeom>
          <a:noFill/>
        </p:spPr>
      </p:pic>
      <p:grpSp>
        <p:nvGrpSpPr>
          <p:cNvPr id="62" name="Groupe 20"/>
          <p:cNvGrpSpPr/>
          <p:nvPr/>
        </p:nvGrpSpPr>
        <p:grpSpPr>
          <a:xfrm>
            <a:off x="2179101" y="3081926"/>
            <a:ext cx="518160" cy="457201"/>
            <a:chOff x="4827588" y="2962275"/>
            <a:chExt cx="1295400" cy="1143000"/>
          </a:xfrm>
        </p:grpSpPr>
        <p:sp>
          <p:nvSpPr>
            <p:cNvPr id="63" name="Oval 10"/>
            <p:cNvSpPr>
              <a:spLocks noChangeArrowheads="1"/>
            </p:cNvSpPr>
            <p:nvPr/>
          </p:nvSpPr>
          <p:spPr bwMode="auto">
            <a:xfrm>
              <a:off x="4827588" y="2962275"/>
              <a:ext cx="1295400" cy="1143000"/>
            </a:xfrm>
            <a:prstGeom prst="ellipse">
              <a:avLst/>
            </a:prstGeom>
            <a:solidFill>
              <a:srgbClr val="FFFFFF"/>
            </a:solidFill>
            <a:ln w="9525">
              <a:solidFill>
                <a:sysClr val="window" lastClr="FFFFFF"/>
              </a:solidFill>
              <a:round/>
              <a:headEnd/>
              <a:tailEnd/>
            </a:ln>
            <a:effectLst/>
          </p:spPr>
          <p:txBody>
            <a:bodyPr vert="horz" wrap="non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pic>
          <p:nvPicPr>
            <p:cNvPr id="64" name="Picture 11" descr="visio process chart 1"/>
            <p:cNvPicPr>
              <a:picLocks noChangeAspect="1" noChangeArrowheads="1"/>
            </p:cNvPicPr>
            <p:nvPr/>
          </p:nvPicPr>
          <p:blipFill>
            <a:blip r:embed="rId3" cstate="print"/>
            <a:srcRect/>
            <a:stretch>
              <a:fillRect/>
            </a:stretch>
          </p:blipFill>
          <p:spPr bwMode="auto">
            <a:xfrm>
              <a:off x="4894263" y="3225800"/>
              <a:ext cx="1162050" cy="639763"/>
            </a:xfrm>
            <a:prstGeom prst="rect">
              <a:avLst/>
            </a:prstGeom>
            <a:noFill/>
          </p:spPr>
        </p:pic>
      </p:grpSp>
      <p:pic>
        <p:nvPicPr>
          <p:cNvPr id="65" name="Picture 14" descr="Server XML Web Service"/>
          <p:cNvPicPr>
            <a:picLocks noChangeAspect="1" noChangeArrowheads="1"/>
          </p:cNvPicPr>
          <p:nvPr/>
        </p:nvPicPr>
        <p:blipFill>
          <a:blip r:embed="rId4" cstate="print"/>
          <a:srcRect/>
          <a:stretch>
            <a:fillRect/>
          </a:stretch>
        </p:blipFill>
        <p:spPr bwMode="auto">
          <a:xfrm>
            <a:off x="2301021" y="3843926"/>
            <a:ext cx="248505" cy="381000"/>
          </a:xfrm>
          <a:prstGeom prst="rect">
            <a:avLst/>
          </a:prstGeom>
          <a:noFill/>
        </p:spPr>
      </p:pic>
      <p:sp>
        <p:nvSpPr>
          <p:cNvPr id="66" name="Rectangle 65"/>
          <p:cNvSpPr/>
          <p:nvPr/>
        </p:nvSpPr>
        <p:spPr>
          <a:xfrm>
            <a:off x="1782861" y="1908446"/>
            <a:ext cx="1223412" cy="40011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rPr>
              <a:t>Microsoft</a:t>
            </a:r>
            <a:endParaRPr kumimoji="0" lang="fr-FR" sz="20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endParaRPr>
          </a:p>
        </p:txBody>
      </p:sp>
      <p:sp>
        <p:nvSpPr>
          <p:cNvPr id="67" name="AutoShape 16"/>
          <p:cNvSpPr>
            <a:spLocks noChangeArrowheads="1"/>
          </p:cNvSpPr>
          <p:nvPr/>
        </p:nvSpPr>
        <p:spPr bwMode="auto">
          <a:xfrm>
            <a:off x="5749473" y="2258966"/>
            <a:ext cx="838200" cy="2133600"/>
          </a:xfrm>
          <a:prstGeom prst="roundRect">
            <a:avLst>
              <a:gd name="adj" fmla="val 9037"/>
            </a:avLst>
          </a:prstGeom>
          <a:solidFill>
            <a:sysClr val="window" lastClr="FFFFFF">
              <a:lumMod val="75000"/>
            </a:sysClr>
          </a:solidFill>
          <a:ln w="12700">
            <a:solidFill>
              <a:sysClr val="window" lastClr="FFFFFF">
                <a:lumMod val="85000"/>
              </a:sys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endParaRPr>
          </a:p>
        </p:txBody>
      </p:sp>
      <p:sp>
        <p:nvSpPr>
          <p:cNvPr id="68" name="Ellipse 67"/>
          <p:cNvSpPr/>
          <p:nvPr/>
        </p:nvSpPr>
        <p:spPr>
          <a:xfrm>
            <a:off x="5947592" y="3813446"/>
            <a:ext cx="457200" cy="457200"/>
          </a:xfrm>
          <a:prstGeom prst="ellipse">
            <a:avLst/>
          </a:prstGeom>
          <a:gradFill rotWithShape="1">
            <a:gsLst>
              <a:gs pos="0">
                <a:srgbClr val="6EA0B0">
                  <a:hueOff val="0"/>
                  <a:satOff val="0"/>
                  <a:lumOff val="0"/>
                  <a:alphaOff val="0"/>
                  <a:tint val="73000"/>
                  <a:satMod val="150000"/>
                </a:srgbClr>
              </a:gs>
              <a:gs pos="25000">
                <a:srgbClr val="6EA0B0">
                  <a:hueOff val="0"/>
                  <a:satOff val="0"/>
                  <a:lumOff val="0"/>
                  <a:alphaOff val="0"/>
                  <a:tint val="96000"/>
                  <a:shade val="80000"/>
                  <a:satMod val="105000"/>
                </a:srgbClr>
              </a:gs>
              <a:gs pos="38000">
                <a:srgbClr val="6EA0B0">
                  <a:hueOff val="0"/>
                  <a:satOff val="0"/>
                  <a:lumOff val="0"/>
                  <a:alphaOff val="0"/>
                  <a:tint val="96000"/>
                  <a:shade val="59000"/>
                  <a:satMod val="120000"/>
                </a:srgbClr>
              </a:gs>
              <a:gs pos="55000">
                <a:srgbClr val="6EA0B0">
                  <a:hueOff val="0"/>
                  <a:satOff val="0"/>
                  <a:lumOff val="0"/>
                  <a:alphaOff val="0"/>
                  <a:shade val="57000"/>
                  <a:satMod val="120000"/>
                </a:srgbClr>
              </a:gs>
              <a:gs pos="80000">
                <a:srgbClr val="6EA0B0">
                  <a:hueOff val="0"/>
                  <a:satOff val="0"/>
                  <a:lumOff val="0"/>
                  <a:alphaOff val="0"/>
                  <a:shade val="56000"/>
                  <a:satMod val="145000"/>
                </a:srgbClr>
              </a:gs>
              <a:gs pos="88000">
                <a:srgbClr val="6EA0B0">
                  <a:hueOff val="0"/>
                  <a:satOff val="0"/>
                  <a:lumOff val="0"/>
                  <a:alphaOff val="0"/>
                  <a:shade val="63000"/>
                  <a:satMod val="160000"/>
                </a:srgbClr>
              </a:gs>
              <a:gs pos="100000">
                <a:srgbClr val="6EA0B0">
                  <a:hueOff val="0"/>
                  <a:satOff val="0"/>
                  <a:lumOff val="0"/>
                  <a:alphaOff val="0"/>
                  <a:tint val="99555"/>
                  <a:satMod val="155000"/>
                </a:srgbClr>
              </a:gs>
            </a:gsLst>
            <a:lin ang="5400000" scaled="1"/>
          </a:gradFill>
          <a:ln>
            <a:noFill/>
          </a:ln>
          <a:effectLst>
            <a:glow rad="70000">
              <a:srgbClr val="6EA0B0">
                <a:hueOff val="0"/>
                <a:satOff val="0"/>
                <a:lumOff val="0"/>
                <a:alphaOff val="0"/>
                <a:tint val="30000"/>
                <a:shade val="95000"/>
                <a:satMod val="300000"/>
                <a:alpha val="50000"/>
              </a:srgbClr>
            </a:glow>
          </a:effectLst>
          <a:scene3d>
            <a:camera prst="orthographicFront"/>
            <a:lightRig rig="flat" dir="t"/>
          </a:scene3d>
          <a:sp3d prstMaterial="plastic">
            <a:bevelT w="120900" h="88900"/>
            <a:bevelB w="88900" h="31750" prst="angle"/>
          </a:sp3d>
        </p:spPr>
      </p:sp>
      <p:pic>
        <p:nvPicPr>
          <p:cNvPr id="69" name="Picture 65" descr="Connecting people icon"/>
          <p:cNvPicPr>
            <a:picLocks noChangeAspect="1" noChangeArrowheads="1"/>
          </p:cNvPicPr>
          <p:nvPr/>
        </p:nvPicPr>
        <p:blipFill>
          <a:blip r:embed="rId2" cstate="print"/>
          <a:srcRect/>
          <a:stretch>
            <a:fillRect/>
          </a:stretch>
        </p:blipFill>
        <p:spPr bwMode="auto">
          <a:xfrm>
            <a:off x="5856152" y="2319926"/>
            <a:ext cx="609600" cy="609600"/>
          </a:xfrm>
          <a:prstGeom prst="rect">
            <a:avLst/>
          </a:prstGeom>
          <a:noFill/>
        </p:spPr>
      </p:pic>
      <p:grpSp>
        <p:nvGrpSpPr>
          <p:cNvPr id="70" name="Groupe 28"/>
          <p:cNvGrpSpPr/>
          <p:nvPr/>
        </p:nvGrpSpPr>
        <p:grpSpPr>
          <a:xfrm>
            <a:off x="5917112" y="3081926"/>
            <a:ext cx="518160" cy="457201"/>
            <a:chOff x="4827588" y="2962275"/>
            <a:chExt cx="1295400" cy="1143000"/>
          </a:xfrm>
        </p:grpSpPr>
        <p:sp>
          <p:nvSpPr>
            <p:cNvPr id="71" name="Oval 10"/>
            <p:cNvSpPr>
              <a:spLocks noChangeArrowheads="1"/>
            </p:cNvSpPr>
            <p:nvPr/>
          </p:nvSpPr>
          <p:spPr bwMode="auto">
            <a:xfrm>
              <a:off x="4827588" y="2962275"/>
              <a:ext cx="1295400" cy="1143000"/>
            </a:xfrm>
            <a:prstGeom prst="ellipse">
              <a:avLst/>
            </a:prstGeom>
            <a:solidFill>
              <a:srgbClr val="FFFFFF"/>
            </a:solidFill>
            <a:ln w="9525">
              <a:solidFill>
                <a:sysClr val="window" lastClr="FFFFFF"/>
              </a:solidFill>
              <a:round/>
              <a:headEnd/>
              <a:tailEnd/>
            </a:ln>
            <a:effectLst/>
          </p:spPr>
          <p:txBody>
            <a:bodyPr vert="horz" wrap="non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pic>
          <p:nvPicPr>
            <p:cNvPr id="72" name="Picture 11" descr="visio process chart 1"/>
            <p:cNvPicPr>
              <a:picLocks noChangeAspect="1" noChangeArrowheads="1"/>
            </p:cNvPicPr>
            <p:nvPr/>
          </p:nvPicPr>
          <p:blipFill>
            <a:blip r:embed="rId3" cstate="print"/>
            <a:srcRect/>
            <a:stretch>
              <a:fillRect/>
            </a:stretch>
          </p:blipFill>
          <p:spPr bwMode="auto">
            <a:xfrm>
              <a:off x="4894263" y="3225800"/>
              <a:ext cx="1162050" cy="639763"/>
            </a:xfrm>
            <a:prstGeom prst="rect">
              <a:avLst/>
            </a:prstGeom>
            <a:noFill/>
          </p:spPr>
        </p:pic>
      </p:grpSp>
      <p:pic>
        <p:nvPicPr>
          <p:cNvPr id="73" name="Picture 14" descr="Server XML Web Service"/>
          <p:cNvPicPr>
            <a:picLocks noChangeAspect="1" noChangeArrowheads="1"/>
          </p:cNvPicPr>
          <p:nvPr/>
        </p:nvPicPr>
        <p:blipFill>
          <a:blip r:embed="rId4" cstate="print"/>
          <a:srcRect/>
          <a:stretch>
            <a:fillRect/>
          </a:stretch>
        </p:blipFill>
        <p:spPr bwMode="auto">
          <a:xfrm>
            <a:off x="6039032" y="3843926"/>
            <a:ext cx="248505" cy="381000"/>
          </a:xfrm>
          <a:prstGeom prst="rect">
            <a:avLst/>
          </a:prstGeom>
          <a:noFill/>
        </p:spPr>
      </p:pic>
      <p:sp>
        <p:nvSpPr>
          <p:cNvPr id="74" name="Rectangle 73"/>
          <p:cNvSpPr/>
          <p:nvPr/>
        </p:nvSpPr>
        <p:spPr>
          <a:xfrm>
            <a:off x="5811407" y="1908446"/>
            <a:ext cx="726482" cy="40011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rPr>
              <a:t>Java</a:t>
            </a:r>
            <a:endParaRPr kumimoji="0" lang="fr-FR" sz="20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endParaRPr>
          </a:p>
        </p:txBody>
      </p:sp>
      <p:cxnSp>
        <p:nvCxnSpPr>
          <p:cNvPr id="75" name="Connecteur en arc 54"/>
          <p:cNvCxnSpPr>
            <a:stCxn id="61" idx="3"/>
          </p:cNvCxnSpPr>
          <p:nvPr/>
        </p:nvCxnSpPr>
        <p:spPr>
          <a:xfrm>
            <a:off x="2727741" y="2624726"/>
            <a:ext cx="3143650" cy="1417320"/>
          </a:xfrm>
          <a:prstGeom prst="straightConnector1">
            <a:avLst/>
          </a:prstGeom>
          <a:noFill/>
          <a:ln w="66675" cap="flat" cmpd="sng" algn="ctr">
            <a:solidFill>
              <a:srgbClr val="6EA0B0">
                <a:shade val="60000"/>
                <a:satMod val="300000"/>
              </a:srgbClr>
            </a:solidFill>
            <a:prstDash val="solid"/>
            <a:tailEnd type="triangle"/>
          </a:ln>
          <a:effectLst>
            <a:outerShdw blurRad="50800" dist="38100" dir="18900000" algn="bl" rotWithShape="0">
              <a:prstClr val="black">
                <a:alpha val="40000"/>
              </a:prstClr>
            </a:outerShdw>
          </a:effectLst>
        </p:spPr>
      </p:cxnSp>
      <p:pic>
        <p:nvPicPr>
          <p:cNvPr id="76" name="Picture 2" descr="The Apache Axis Project">
            <a:hlinkClick r:id="rId5"/>
          </p:cNvPr>
          <p:cNvPicPr>
            <a:picLocks noChangeAspect="1" noChangeArrowheads="1"/>
          </p:cNvPicPr>
          <p:nvPr/>
        </p:nvPicPr>
        <p:blipFill>
          <a:blip r:embed="rId6"/>
          <a:srcRect/>
          <a:stretch>
            <a:fillRect/>
          </a:stretch>
        </p:blipFill>
        <p:spPr bwMode="auto">
          <a:xfrm>
            <a:off x="6694017" y="3737246"/>
            <a:ext cx="762000" cy="311727"/>
          </a:xfrm>
          <a:prstGeom prst="rect">
            <a:avLst/>
          </a:prstGeom>
          <a:noFill/>
        </p:spPr>
      </p:pic>
      <p:pic>
        <p:nvPicPr>
          <p:cNvPr id="77" name="Picture 50" descr="Microsoft"/>
          <p:cNvPicPr>
            <a:picLocks noChangeAspect="1" noChangeArrowheads="1"/>
          </p:cNvPicPr>
          <p:nvPr/>
        </p:nvPicPr>
        <p:blipFill>
          <a:blip r:embed="rId7" cstate="print"/>
          <a:srcRect/>
          <a:stretch>
            <a:fillRect/>
          </a:stretch>
        </p:blipFill>
        <p:spPr bwMode="auto">
          <a:xfrm>
            <a:off x="1246857" y="2303678"/>
            <a:ext cx="609600" cy="609600"/>
          </a:xfrm>
          <a:prstGeom prst="rect">
            <a:avLst/>
          </a:prstGeom>
          <a:noFill/>
        </p:spPr>
      </p:pic>
      <p:pic>
        <p:nvPicPr>
          <p:cNvPr id="78" name="Picture 1" descr="sparky logo image"/>
          <p:cNvPicPr>
            <a:picLocks noChangeAspect="1" noChangeArrowheads="1"/>
          </p:cNvPicPr>
          <p:nvPr/>
        </p:nvPicPr>
        <p:blipFill>
          <a:blip r:embed="rId8"/>
          <a:srcRect/>
          <a:stretch>
            <a:fillRect/>
          </a:stretch>
        </p:blipFill>
        <p:spPr bwMode="auto">
          <a:xfrm>
            <a:off x="6741517" y="4118246"/>
            <a:ext cx="609600" cy="279162"/>
          </a:xfrm>
          <a:prstGeom prst="rect">
            <a:avLst/>
          </a:prstGeom>
          <a:noFill/>
        </p:spPr>
      </p:pic>
      <p:sp>
        <p:nvSpPr>
          <p:cNvPr id="79" name="ZoneTexte 78"/>
          <p:cNvSpPr txBox="1"/>
          <p:nvPr/>
        </p:nvSpPr>
        <p:spPr>
          <a:xfrm>
            <a:off x="1634673" y="4499246"/>
            <a:ext cx="1441420"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effectLst/>
                <a:uLnTx/>
                <a:uFillTx/>
              </a:rPr>
              <a:t>Client WCF</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effectLst/>
                <a:uLnTx/>
                <a:uFillTx/>
              </a:rPr>
              <a:t>   - Soap 1.1</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effectLst/>
                <a:uLnTx/>
                <a:uFillTx/>
              </a:rPr>
              <a:t>   - Soap 1.2</a:t>
            </a:r>
            <a:endParaRPr kumimoji="0" lang="fr-FR" sz="1800" b="0" i="0" u="none" strike="noStrike" kern="0" cap="none" spc="0" normalizeH="0" baseline="0" noProof="0" dirty="0">
              <a:ln>
                <a:noFill/>
              </a:ln>
              <a:effectLst/>
              <a:uLnTx/>
              <a:uFillTx/>
            </a:endParaRPr>
          </a:p>
        </p:txBody>
      </p:sp>
      <p:sp>
        <p:nvSpPr>
          <p:cNvPr id="80" name="ZoneTexte 79"/>
          <p:cNvSpPr txBox="1"/>
          <p:nvPr/>
        </p:nvSpPr>
        <p:spPr>
          <a:xfrm>
            <a:off x="5319849" y="4499246"/>
            <a:ext cx="3440329"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effectLst/>
                <a:uLnTx/>
                <a:uFillTx/>
              </a:rPr>
              <a:t>GlassFish V2</a:t>
            </a:r>
            <a:endParaRPr kumimoji="0" lang="fr-FR" sz="1200" b="0" i="1"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effectLst/>
                <a:uLnTx/>
                <a:uFillTx/>
              </a:rPr>
              <a:t>   - Soap 1.1</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effectLst/>
                <a:uLnTx/>
                <a:uFillTx/>
              </a:rPr>
              <a:t>   - Soap 1.2</a:t>
            </a:r>
            <a:r>
              <a:rPr kumimoji="0" lang="fr-FR" sz="1200" b="0" i="1" u="none" strike="noStrike" kern="0" cap="none" spc="0" normalizeH="0" baseline="0" noProof="0" dirty="0" smtClean="0">
                <a:ln>
                  <a:noFill/>
                </a:ln>
                <a:effectLst/>
                <a:uLnTx/>
                <a:uFillTx/>
              </a:rPr>
              <a:t> </a:t>
            </a:r>
            <a:endParaRPr kumimoji="0" lang="fr-FR" sz="1800" b="0" i="0" u="none" strike="noStrike" kern="0" cap="none" spc="0" normalizeH="0" baseline="0" noProof="0" dirty="0">
              <a:ln>
                <a:noFill/>
              </a:ln>
              <a:effectLst/>
              <a:uLnTx/>
              <a:uFillTx/>
            </a:endParaRPr>
          </a:p>
        </p:txBody>
      </p:sp>
      <p:cxnSp>
        <p:nvCxnSpPr>
          <p:cNvPr id="81" name="Connecteur droit avec flèche 80"/>
          <p:cNvCxnSpPr>
            <a:stCxn id="33" idx="3"/>
            <a:endCxn id="29" idx="1"/>
          </p:cNvCxnSpPr>
          <p:nvPr/>
        </p:nvCxnSpPr>
        <p:spPr>
          <a:xfrm>
            <a:off x="3147851" y="4969467"/>
            <a:ext cx="2258414" cy="19500"/>
          </a:xfrm>
          <a:prstGeom prst="straightConnector1">
            <a:avLst/>
          </a:prstGeom>
          <a:noFill/>
          <a:ln w="19050" cap="flat" cmpd="sng" algn="ctr">
            <a:solidFill>
              <a:srgbClr val="6EA0B0">
                <a:shade val="60000"/>
                <a:satMod val="300000"/>
              </a:srgbClr>
            </a:solidFill>
            <a:prstDash val="solid"/>
            <a:tailEnd type="triangle"/>
          </a:ln>
          <a:effectLst/>
        </p:spPr>
      </p:cxnSp>
      <p:cxnSp>
        <p:nvCxnSpPr>
          <p:cNvPr id="84" name="Connecteur droit avec flèche 83"/>
          <p:cNvCxnSpPr>
            <a:stCxn id="31" idx="3"/>
            <a:endCxn id="30" idx="1"/>
          </p:cNvCxnSpPr>
          <p:nvPr/>
        </p:nvCxnSpPr>
        <p:spPr>
          <a:xfrm>
            <a:off x="3147126" y="5254785"/>
            <a:ext cx="2255528" cy="7946"/>
          </a:xfrm>
          <a:prstGeom prst="straightConnector1">
            <a:avLst/>
          </a:prstGeom>
          <a:noFill/>
          <a:ln w="19050" cap="flat" cmpd="sng" algn="ctr">
            <a:solidFill>
              <a:srgbClr val="6EA0B0">
                <a:shade val="60000"/>
                <a:satMod val="300000"/>
              </a:srgbClr>
            </a:solidFill>
            <a:prstDash val="solid"/>
            <a:tailEnd type="triangle"/>
          </a:ln>
          <a:effectLst/>
        </p:spPr>
      </p:cxnSp>
      <p:pic>
        <p:nvPicPr>
          <p:cNvPr id="29" name="Picture 2"/>
          <p:cNvPicPr>
            <a:picLocks noChangeAspect="1" noChangeArrowheads="1"/>
          </p:cNvPicPr>
          <p:nvPr/>
        </p:nvPicPr>
        <p:blipFill>
          <a:blip r:embed="rId9">
            <a:clrChange>
              <a:clrFrom>
                <a:srgbClr val="13224D"/>
              </a:clrFrom>
              <a:clrTo>
                <a:srgbClr val="13224D">
                  <a:alpha val="0"/>
                </a:srgbClr>
              </a:clrTo>
            </a:clrChange>
          </a:blip>
          <a:srcRect/>
          <a:stretch>
            <a:fillRect/>
          </a:stretch>
        </p:blipFill>
        <p:spPr bwMode="auto">
          <a:xfrm>
            <a:off x="5406265" y="4908004"/>
            <a:ext cx="161925" cy="161925"/>
          </a:xfrm>
          <a:prstGeom prst="rect">
            <a:avLst/>
          </a:prstGeom>
          <a:noFill/>
          <a:ln w="9525">
            <a:noFill/>
            <a:miter lim="800000"/>
            <a:headEnd/>
            <a:tailEnd/>
          </a:ln>
          <a:effectLst/>
        </p:spPr>
      </p:pic>
      <p:pic>
        <p:nvPicPr>
          <p:cNvPr id="30" name="Picture 2"/>
          <p:cNvPicPr>
            <a:picLocks noChangeAspect="1" noChangeArrowheads="1"/>
          </p:cNvPicPr>
          <p:nvPr/>
        </p:nvPicPr>
        <p:blipFill>
          <a:blip r:embed="rId9">
            <a:clrChange>
              <a:clrFrom>
                <a:srgbClr val="13224D"/>
              </a:clrFrom>
              <a:clrTo>
                <a:srgbClr val="13224D">
                  <a:alpha val="0"/>
                </a:srgbClr>
              </a:clrTo>
            </a:clrChange>
          </a:blip>
          <a:srcRect/>
          <a:stretch>
            <a:fillRect/>
          </a:stretch>
        </p:blipFill>
        <p:spPr bwMode="auto">
          <a:xfrm>
            <a:off x="5402654" y="5181768"/>
            <a:ext cx="161925" cy="161925"/>
          </a:xfrm>
          <a:prstGeom prst="rect">
            <a:avLst/>
          </a:prstGeom>
          <a:noFill/>
          <a:ln w="9525">
            <a:noFill/>
            <a:miter lim="800000"/>
            <a:headEnd/>
            <a:tailEnd/>
          </a:ln>
          <a:effectLst/>
        </p:spPr>
      </p:pic>
      <p:pic>
        <p:nvPicPr>
          <p:cNvPr id="31" name="Picture 2"/>
          <p:cNvPicPr>
            <a:picLocks noChangeAspect="1" noChangeArrowheads="1"/>
          </p:cNvPicPr>
          <p:nvPr/>
        </p:nvPicPr>
        <p:blipFill>
          <a:blip r:embed="rId9">
            <a:clrChange>
              <a:clrFrom>
                <a:srgbClr val="13224D"/>
              </a:clrFrom>
              <a:clrTo>
                <a:srgbClr val="13224D">
                  <a:alpha val="0"/>
                </a:srgbClr>
              </a:clrTo>
            </a:clrChange>
          </a:blip>
          <a:srcRect/>
          <a:stretch>
            <a:fillRect/>
          </a:stretch>
        </p:blipFill>
        <p:spPr bwMode="auto">
          <a:xfrm>
            <a:off x="2985201" y="5173822"/>
            <a:ext cx="161925" cy="161925"/>
          </a:xfrm>
          <a:prstGeom prst="rect">
            <a:avLst/>
          </a:prstGeom>
          <a:noFill/>
          <a:ln w="9525">
            <a:noFill/>
            <a:miter lim="800000"/>
            <a:headEnd/>
            <a:tailEnd/>
          </a:ln>
          <a:effectLst/>
        </p:spPr>
      </p:pic>
      <p:pic>
        <p:nvPicPr>
          <p:cNvPr id="33" name="Picture 2"/>
          <p:cNvPicPr>
            <a:picLocks noChangeAspect="1" noChangeArrowheads="1"/>
          </p:cNvPicPr>
          <p:nvPr/>
        </p:nvPicPr>
        <p:blipFill>
          <a:blip r:embed="rId9">
            <a:clrChange>
              <a:clrFrom>
                <a:srgbClr val="13224D"/>
              </a:clrFrom>
              <a:clrTo>
                <a:srgbClr val="13224D">
                  <a:alpha val="0"/>
                </a:srgbClr>
              </a:clrTo>
            </a:clrChange>
          </a:blip>
          <a:srcRect/>
          <a:stretch>
            <a:fillRect/>
          </a:stretch>
        </p:blipFill>
        <p:spPr bwMode="auto">
          <a:xfrm>
            <a:off x="2985926" y="4888504"/>
            <a:ext cx="161925" cy="16192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Recommandations</a:t>
            </a:r>
            <a:endParaRPr lang="fr-FR" dirty="0"/>
          </a:p>
        </p:txBody>
      </p:sp>
      <p:sp>
        <p:nvSpPr>
          <p:cNvPr id="3" name="Espace réservé du contenu 2"/>
          <p:cNvSpPr>
            <a:spLocks noGrp="1"/>
          </p:cNvSpPr>
          <p:nvPr>
            <p:ph idx="1"/>
          </p:nvPr>
        </p:nvSpPr>
        <p:spPr>
          <a:xfrm>
            <a:off x="66040" y="1281112"/>
            <a:ext cx="9001760" cy="7109639"/>
          </a:xfrm>
        </p:spPr>
        <p:txBody>
          <a:bodyPr/>
          <a:lstStyle/>
          <a:p>
            <a:pPr algn="just"/>
            <a:r>
              <a:rPr lang="fr-FR" sz="2800" dirty="0" smtClean="0"/>
              <a:t>Utiliser des classes plutôt que des structures</a:t>
            </a:r>
          </a:p>
          <a:p>
            <a:pPr lvl="1" algn="just"/>
            <a:r>
              <a:rPr lang="fr-FR" sz="2400" dirty="0" smtClean="0"/>
              <a:t>On travaille avec des technologies Objet</a:t>
            </a:r>
          </a:p>
          <a:p>
            <a:pPr lvl="1" algn="just"/>
            <a:endParaRPr lang="fr-FR" sz="2400" dirty="0" smtClean="0"/>
          </a:p>
          <a:p>
            <a:pPr algn="just"/>
            <a:r>
              <a:rPr lang="fr-FR" sz="2800" dirty="0" smtClean="0"/>
              <a:t>Les char sont mappés sous forme d’entier par les spécifications du W3C</a:t>
            </a:r>
          </a:p>
          <a:p>
            <a:pPr algn="just">
              <a:buNone/>
            </a:pPr>
            <a:endParaRPr lang="fr-FR" sz="2800" dirty="0" smtClean="0"/>
          </a:p>
          <a:p>
            <a:pPr algn="just"/>
            <a:r>
              <a:rPr lang="fr-FR" sz="2800" dirty="0" smtClean="0"/>
              <a:t>Utiliser un </a:t>
            </a:r>
            <a:r>
              <a:rPr lang="fr-FR" sz="2800" dirty="0" err="1" smtClean="0"/>
              <a:t>XMLAdapter</a:t>
            </a:r>
            <a:r>
              <a:rPr lang="fr-FR" sz="2800" dirty="0" smtClean="0"/>
              <a:t> pour mapper correctement une </a:t>
            </a:r>
            <a:r>
              <a:rPr lang="fr-FR" sz="2800" dirty="0" err="1" smtClean="0"/>
              <a:t>Hashmap</a:t>
            </a:r>
            <a:r>
              <a:rPr lang="fr-FR" sz="2800" dirty="0" smtClean="0"/>
              <a:t> avec JAXB</a:t>
            </a:r>
          </a:p>
          <a:p>
            <a:pPr algn="just">
              <a:buNone/>
            </a:pPr>
            <a:endParaRPr lang="fr-FR" sz="2800" dirty="0" smtClean="0"/>
          </a:p>
          <a:p>
            <a:pPr algn="just"/>
            <a:r>
              <a:rPr lang="fr-FR" sz="2800" dirty="0" smtClean="0"/>
              <a:t>Monter en compétences sur les </a:t>
            </a:r>
            <a:r>
              <a:rPr lang="fr-FR" sz="2800" dirty="0" err="1" smtClean="0"/>
              <a:t>serializers</a:t>
            </a:r>
            <a:r>
              <a:rPr lang="fr-FR" sz="2800" dirty="0" smtClean="0"/>
              <a:t> proposés par chaque technologie est un pré-requis</a:t>
            </a:r>
          </a:p>
          <a:p>
            <a:pPr lvl="1" algn="just"/>
            <a:r>
              <a:rPr lang="fr-FR" sz="2400" dirty="0" err="1" smtClean="0"/>
              <a:t>DataContratSerialiser</a:t>
            </a:r>
            <a:r>
              <a:rPr lang="fr-FR" sz="2400" dirty="0" smtClean="0"/>
              <a:t>, JAXB</a:t>
            </a:r>
          </a:p>
          <a:p>
            <a:pPr algn="just">
              <a:buNone/>
            </a:pPr>
            <a:endParaRPr lang="fr-FR" sz="2800" dirty="0" smtClean="0"/>
          </a:p>
          <a:p>
            <a:pPr algn="just"/>
            <a:endParaRPr lang="fr-FR" sz="2800" dirty="0" smtClean="0"/>
          </a:p>
          <a:p>
            <a:pPr algn="just"/>
            <a:endParaRPr lang="fr-FR" sz="2800" dirty="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idx="1"/>
          </p:nvPr>
        </p:nvSpPr>
        <p:spPr>
          <a:xfrm>
            <a:off x="398354" y="1382931"/>
            <a:ext cx="8380412" cy="2806922"/>
          </a:xfrm>
          <a:noFill/>
        </p:spPr>
        <p:txBody>
          <a:bodyPr lIns="0" tIns="0" rIns="0" bIns="0"/>
          <a:lstStyle/>
          <a:p>
            <a:pPr marL="230188" indent="-230188"/>
            <a:r>
              <a:rPr lang="fr-FR" dirty="0" smtClean="0">
                <a:effectLst/>
              </a:rPr>
              <a:t>Théorie sur les exceptions</a:t>
            </a:r>
          </a:p>
          <a:p>
            <a:pPr marL="230188" indent="-230188"/>
            <a:r>
              <a:rPr lang="fr-FR" dirty="0" smtClean="0">
                <a:effectLst/>
              </a:rPr>
              <a:t>Démo Serveur WCF</a:t>
            </a:r>
          </a:p>
          <a:p>
            <a:pPr marL="230188" indent="-230188"/>
            <a:r>
              <a:rPr lang="fr-FR" dirty="0" smtClean="0">
                <a:effectLst/>
              </a:rPr>
              <a:t>Démo Serveur JAX-WS</a:t>
            </a:r>
          </a:p>
          <a:p>
            <a:pPr marL="230188" indent="-230188"/>
            <a:r>
              <a:rPr lang="fr-FR" dirty="0" smtClean="0">
                <a:effectLst/>
              </a:rPr>
              <a:t>Bilan sur les exceptions</a:t>
            </a:r>
          </a:p>
          <a:p>
            <a:pPr marL="230188" indent="-230188"/>
            <a:endParaRPr lang="fr-FR" dirty="0" smtClean="0">
              <a:effectLst/>
            </a:endParaRPr>
          </a:p>
        </p:txBody>
      </p:sp>
      <p:sp>
        <p:nvSpPr>
          <p:cNvPr id="6" name="Title 1"/>
          <p:cNvSpPr txBox="1">
            <a:spLocks/>
          </p:cNvSpPr>
          <p:nvPr/>
        </p:nvSpPr>
        <p:spPr>
          <a:xfrm>
            <a:off x="283774" y="-15766"/>
            <a:ext cx="85344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Gestion des Exceptions</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idx="1"/>
          </p:nvPr>
        </p:nvSpPr>
        <p:spPr>
          <a:xfrm>
            <a:off x="398354" y="1382931"/>
            <a:ext cx="8380412" cy="4462760"/>
          </a:xfrm>
          <a:noFill/>
        </p:spPr>
        <p:txBody>
          <a:bodyPr lIns="0" tIns="0" rIns="0" bIns="0"/>
          <a:lstStyle/>
          <a:p>
            <a:pPr algn="just">
              <a:spcBef>
                <a:spcPts val="1200"/>
              </a:spcBef>
            </a:pPr>
            <a:r>
              <a:rPr lang="fr-FR" dirty="0" smtClean="0"/>
              <a:t>Les différents types d'exceptions .Net</a:t>
            </a:r>
          </a:p>
          <a:p>
            <a:pPr algn="just">
              <a:spcBef>
                <a:spcPts val="1200"/>
              </a:spcBef>
            </a:pPr>
            <a:r>
              <a:rPr lang="fr-FR" dirty="0" smtClean="0"/>
              <a:t>Le catch des exceptions en .Net</a:t>
            </a:r>
          </a:p>
          <a:p>
            <a:pPr algn="just">
              <a:spcBef>
                <a:spcPts val="1200"/>
              </a:spcBef>
            </a:pPr>
            <a:r>
              <a:rPr lang="fr-FR" dirty="0" smtClean="0"/>
              <a:t>Les différents types d'exceptions Java</a:t>
            </a:r>
          </a:p>
          <a:p>
            <a:pPr algn="just">
              <a:spcBef>
                <a:spcPts val="1200"/>
              </a:spcBef>
            </a:pPr>
            <a:r>
              <a:rPr lang="fr-FR" dirty="0" smtClean="0"/>
              <a:t>Les exceptions dans le contrat WSDL</a:t>
            </a:r>
          </a:p>
          <a:p>
            <a:pPr algn="just">
              <a:spcBef>
                <a:spcPts val="1200"/>
              </a:spcBef>
            </a:pPr>
            <a:r>
              <a:rPr lang="fr-FR" dirty="0" smtClean="0"/>
              <a:t>Les exceptions dans le message SOAP</a:t>
            </a:r>
          </a:p>
          <a:p>
            <a:pPr algn="just">
              <a:spcBef>
                <a:spcPts val="1200"/>
              </a:spcBef>
            </a:pPr>
            <a:r>
              <a:rPr lang="fr-FR" dirty="0" smtClean="0"/>
              <a:t>Les différents types d'exceptions au niveau du code du serveur</a:t>
            </a:r>
          </a:p>
          <a:p>
            <a:pPr marL="230188" indent="-230188">
              <a:buNone/>
            </a:pPr>
            <a:endParaRPr lang="fr-FR" dirty="0" smtClean="0">
              <a:effectLst/>
            </a:endParaRPr>
          </a:p>
        </p:txBody>
      </p:sp>
      <p:sp>
        <p:nvSpPr>
          <p:cNvPr id="6" name="Title 1"/>
          <p:cNvSpPr txBox="1">
            <a:spLocks/>
          </p:cNvSpPr>
          <p:nvPr/>
        </p:nvSpPr>
        <p:spPr>
          <a:xfrm>
            <a:off x="283774" y="-15766"/>
            <a:ext cx="85344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Théorie sur les exceptions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Qu’est-ce que WSDL ?</a:t>
            </a:r>
            <a:endParaRPr lang="fr-FR" dirty="0"/>
          </a:p>
        </p:txBody>
      </p:sp>
      <p:sp>
        <p:nvSpPr>
          <p:cNvPr id="3" name="Content Placeholder 2"/>
          <p:cNvSpPr>
            <a:spLocks noGrp="1"/>
          </p:cNvSpPr>
          <p:nvPr>
            <p:ph idx="1"/>
          </p:nvPr>
        </p:nvSpPr>
        <p:spPr>
          <a:xfrm>
            <a:off x="142240" y="1414462"/>
            <a:ext cx="4570437" cy="4838248"/>
          </a:xfrm>
        </p:spPr>
        <p:txBody>
          <a:bodyPr/>
          <a:lstStyle/>
          <a:p>
            <a:r>
              <a:rPr lang="fr-FR" sz="2800" dirty="0" smtClean="0"/>
              <a:t>C’est la description de mon contrat</a:t>
            </a:r>
          </a:p>
          <a:p>
            <a:pPr lvl="1"/>
            <a:r>
              <a:rPr lang="fr-FR" sz="2400" dirty="0" smtClean="0"/>
              <a:t>Liste des opérations proposées par le service</a:t>
            </a:r>
          </a:p>
          <a:p>
            <a:pPr lvl="2"/>
            <a:r>
              <a:rPr lang="fr-FR" sz="2000" dirty="0" smtClean="0"/>
              <a:t>Avec les ports d’exposition de chaque opération</a:t>
            </a:r>
          </a:p>
          <a:p>
            <a:pPr lvl="1"/>
            <a:r>
              <a:rPr lang="fr-FR" sz="2400" dirty="0" smtClean="0"/>
              <a:t>Type des messages échangés en entrée (</a:t>
            </a:r>
            <a:r>
              <a:rPr lang="fr-FR" sz="2400" dirty="0" err="1" smtClean="0"/>
              <a:t>Request</a:t>
            </a:r>
            <a:r>
              <a:rPr lang="fr-FR" sz="2400" dirty="0" smtClean="0"/>
              <a:t>) et en sortie (</a:t>
            </a:r>
            <a:r>
              <a:rPr lang="fr-FR" sz="2400" dirty="0" err="1" smtClean="0"/>
              <a:t>Response</a:t>
            </a:r>
            <a:r>
              <a:rPr lang="fr-FR" sz="2400" dirty="0" smtClean="0"/>
              <a:t>)</a:t>
            </a:r>
          </a:p>
          <a:p>
            <a:pPr lvl="1"/>
            <a:endParaRPr lang="fr-FR" sz="2400" dirty="0" smtClean="0"/>
          </a:p>
          <a:p>
            <a:endParaRPr lang="fr-FR" sz="2800" dirty="0"/>
          </a:p>
        </p:txBody>
      </p:sp>
      <p:pic>
        <p:nvPicPr>
          <p:cNvPr id="4" name="Image 22" descr="docwsdl.png"/>
          <p:cNvPicPr>
            <a:picLocks noChangeAspect="1"/>
          </p:cNvPicPr>
          <p:nvPr/>
        </p:nvPicPr>
        <p:blipFill>
          <a:blip r:embed="rId3">
            <a:clrChange>
              <a:clrFrom>
                <a:srgbClr val="FFFFFF"/>
              </a:clrFrom>
              <a:clrTo>
                <a:srgbClr val="FFFFFF">
                  <a:alpha val="0"/>
                </a:srgbClr>
              </a:clrTo>
            </a:clrChange>
          </a:blip>
          <a:stretch>
            <a:fillRect/>
          </a:stretch>
        </p:blipFill>
        <p:spPr>
          <a:xfrm>
            <a:off x="4641800" y="1516010"/>
            <a:ext cx="5088659" cy="3532203"/>
          </a:xfrm>
          <a:prstGeom prst="rect">
            <a:avLst/>
          </a:prstGeom>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288" y="228600"/>
            <a:ext cx="8380412" cy="535531"/>
          </a:xfrm>
        </p:spPr>
        <p:txBody>
          <a:bodyPr/>
          <a:lstStyle/>
          <a:p>
            <a:r>
              <a:rPr lang="fr-FR" sz="3200" dirty="0" smtClean="0"/>
              <a:t>Les différents types d'exceptions .Net</a:t>
            </a:r>
            <a:endParaRPr lang="fr-FR" sz="3200" dirty="0"/>
          </a:p>
        </p:txBody>
      </p:sp>
      <p:sp>
        <p:nvSpPr>
          <p:cNvPr id="20" name="ZoneTexte 19"/>
          <p:cNvSpPr txBox="1"/>
          <p:nvPr/>
        </p:nvSpPr>
        <p:spPr>
          <a:xfrm>
            <a:off x="-32" y="1230231"/>
            <a:ext cx="5214974" cy="5447645"/>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 typeface="Arial" pitchFamily="34" charset="0"/>
              <a:buChar char="•"/>
              <a:tabLst/>
              <a:defRPr/>
            </a:pPr>
            <a:endParaRPr kumimoji="0" lang="fr-FR" sz="1800" b="0" i="0" u="none" strike="noStrike" kern="0" cap="none" spc="0" normalizeH="0" baseline="0" noProof="0" dirty="0" smtClean="0">
              <a:ln>
                <a:noFill/>
              </a:ln>
              <a:effectLst/>
              <a:uLnTx/>
              <a:uFillTx/>
            </a:endParaRPr>
          </a:p>
          <a:p>
            <a:pPr marL="0" marR="0" lvl="0" indent="0"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fr-FR" sz="1800" b="0" i="0" u="none" strike="noStrike" kern="0" cap="none" spc="0" normalizeH="0" baseline="0" noProof="0" dirty="0" smtClean="0">
                <a:ln>
                  <a:noFill/>
                </a:ln>
                <a:effectLst/>
                <a:uLnTx/>
                <a:uFillTx/>
              </a:rPr>
              <a:t> </a:t>
            </a:r>
            <a:r>
              <a:rPr kumimoji="0" lang="fr-FR" sz="1800" i="0" u="none" strike="noStrike" kern="0" cap="none" spc="0" normalizeH="0" baseline="0" noProof="0" dirty="0" smtClean="0">
                <a:ln>
                  <a:noFill/>
                </a:ln>
                <a:effectLst/>
                <a:uLnTx/>
                <a:uFillTx/>
              </a:rPr>
              <a:t>Exception</a:t>
            </a:r>
            <a:r>
              <a:rPr kumimoji="0" lang="fr-FR" sz="1800" b="0" i="0" u="none" strike="noStrike" kern="0" cap="none" spc="0" normalizeH="0" baseline="0" noProof="0" dirty="0" smtClean="0">
                <a:ln>
                  <a:noFill/>
                </a:ln>
                <a:effectLst/>
                <a:uLnTx/>
                <a:uFillTx/>
              </a:rPr>
              <a:t> : </a:t>
            </a:r>
            <a:r>
              <a:rPr kumimoji="0" lang="fr-FR" sz="1400" b="0" i="0" u="none" strike="noStrike" kern="0" cap="none" spc="0" normalizeH="0" baseline="0" noProof="0" dirty="0" smtClean="0">
                <a:ln>
                  <a:noFill/>
                </a:ln>
                <a:effectLst/>
                <a:uLnTx/>
                <a:uFillTx/>
              </a:rPr>
              <a:t>Représente les erreurs qui se produisent lors de l'exécution de l'application.</a:t>
            </a:r>
          </a:p>
          <a:p>
            <a:pPr marL="0" marR="0" lvl="0" indent="0" algn="just" defTabSz="914400" eaLnBrk="1" fontAlgn="auto" latinLnBrk="0" hangingPunct="1">
              <a:lnSpc>
                <a:spcPct val="100000"/>
              </a:lnSpc>
              <a:spcBef>
                <a:spcPts val="0"/>
              </a:spcBef>
              <a:spcAft>
                <a:spcPts val="0"/>
              </a:spcAft>
              <a:buClrTx/>
              <a:buSzTx/>
              <a:buFont typeface="Arial" pitchFamily="34" charset="0"/>
              <a:buChar char="•"/>
              <a:tabLst/>
              <a:defRPr/>
            </a:pPr>
            <a:endParaRPr kumimoji="0" lang="fr-FR" sz="2400" b="0" i="0" u="none" strike="noStrike" kern="0" cap="none" spc="0" normalizeH="0" baseline="0" noProof="0" dirty="0" smtClean="0">
              <a:ln>
                <a:noFill/>
              </a:ln>
              <a:effectLst/>
              <a:uLnTx/>
              <a:uFillTx/>
            </a:endParaRPr>
          </a:p>
          <a:p>
            <a:pPr marL="0" marR="0" lvl="0" indent="0"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fr-FR" sz="1800" b="0" i="0" u="none" strike="noStrike" kern="0" cap="none" spc="0" normalizeH="0" baseline="0" noProof="0" dirty="0" smtClean="0">
                <a:ln>
                  <a:noFill/>
                </a:ln>
                <a:effectLst/>
                <a:uLnTx/>
                <a:uFillTx/>
              </a:rPr>
              <a:t> </a:t>
            </a:r>
            <a:r>
              <a:rPr kumimoji="0" lang="fr-FR" sz="1800" i="0" u="none" strike="noStrike" kern="0" cap="none" spc="0" normalizeH="0" baseline="0" noProof="0" dirty="0" err="1" smtClean="0">
                <a:ln>
                  <a:noFill/>
                </a:ln>
                <a:effectLst/>
                <a:uLnTx/>
                <a:uFillTx/>
              </a:rPr>
              <a:t>SystemException</a:t>
            </a:r>
            <a:r>
              <a:rPr kumimoji="0" lang="fr-FR" sz="1800" b="0" i="0" u="none" strike="noStrike" kern="0" cap="none" spc="0" normalizeH="0" baseline="0" noProof="0" dirty="0" smtClean="0">
                <a:ln>
                  <a:noFill/>
                </a:ln>
                <a:effectLst/>
                <a:uLnTx/>
                <a:uFillTx/>
              </a:rPr>
              <a:t> : </a:t>
            </a:r>
            <a:r>
              <a:rPr kumimoji="0" lang="fr-FR" sz="1400" b="0" i="0" u="none" strike="noStrike" kern="0" cap="none" spc="0" normalizeH="0" baseline="0" noProof="0" dirty="0" smtClean="0">
                <a:ln>
                  <a:noFill/>
                </a:ln>
                <a:effectLst/>
                <a:uLnTx/>
                <a:uFillTx/>
              </a:rPr>
              <a:t>Définit la classe de base des exceptions prédéfinies dans l'espace de noms System.</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dirty="0" smtClean="0">
              <a:ln>
                <a:noFill/>
              </a:ln>
              <a:effectLst/>
              <a:uLnTx/>
              <a:uFillTx/>
            </a:endParaRPr>
          </a:p>
          <a:p>
            <a:pPr marL="0" marR="0" lvl="0" indent="0"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fr-FR" sz="1800" b="0" i="0" u="none" strike="noStrike" kern="0" cap="none" spc="0" normalizeH="0" baseline="0" noProof="0" dirty="0" smtClean="0">
                <a:ln>
                  <a:noFill/>
                </a:ln>
                <a:effectLst/>
                <a:uLnTx/>
                <a:uFillTx/>
              </a:rPr>
              <a:t> </a:t>
            </a:r>
            <a:r>
              <a:rPr kumimoji="0" lang="fr-FR" sz="1800" i="0" u="none" strike="noStrike" kern="0" cap="none" spc="0" normalizeH="0" baseline="0" noProof="0" dirty="0" err="1" smtClean="0">
                <a:ln>
                  <a:noFill/>
                </a:ln>
                <a:effectLst/>
                <a:uLnTx/>
                <a:uFillTx/>
              </a:rPr>
              <a:t>TimeoutException</a:t>
            </a:r>
            <a:r>
              <a:rPr kumimoji="0" lang="fr-FR" sz="1800" b="0" i="0" u="none" strike="noStrike" kern="0" cap="none" spc="0" normalizeH="0" baseline="0" noProof="0" dirty="0" smtClean="0">
                <a:ln>
                  <a:noFill/>
                </a:ln>
                <a:effectLst/>
                <a:uLnTx/>
                <a:uFillTx/>
              </a:rPr>
              <a:t> : </a:t>
            </a:r>
            <a:r>
              <a:rPr kumimoji="0" lang="fr-FR" sz="1400" b="0" i="0" u="none" strike="noStrike" kern="0" cap="none" spc="0" normalizeH="0" baseline="0" noProof="0" dirty="0" smtClean="0">
                <a:ln>
                  <a:noFill/>
                </a:ln>
                <a:effectLst/>
                <a:uLnTx/>
                <a:uFillTx/>
              </a:rPr>
              <a:t>Exception levée lorsqu'un délai d'attente spécifié a expiré.</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dirty="0" smtClean="0">
              <a:ln>
                <a:noFill/>
              </a:ln>
              <a:effectLst/>
              <a:uLnTx/>
              <a:uFillTx/>
            </a:endParaRPr>
          </a:p>
          <a:p>
            <a:pPr marL="0" marR="0" lvl="0" indent="0"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fr-FR" sz="1800" b="0" i="0" u="none" strike="noStrike" kern="0" cap="none" spc="0" normalizeH="0" baseline="0" noProof="0" dirty="0" smtClean="0">
                <a:ln>
                  <a:noFill/>
                </a:ln>
                <a:effectLst/>
                <a:uLnTx/>
                <a:uFillTx/>
              </a:rPr>
              <a:t> </a:t>
            </a:r>
            <a:r>
              <a:rPr kumimoji="0" lang="fr-FR" sz="1800" i="0" u="none" strike="noStrike" kern="0" cap="none" spc="0" normalizeH="0" baseline="0" noProof="0" dirty="0" err="1" smtClean="0">
                <a:ln>
                  <a:noFill/>
                </a:ln>
                <a:effectLst/>
                <a:uLnTx/>
                <a:uFillTx/>
              </a:rPr>
              <a:t>CommunicationException</a:t>
            </a:r>
            <a:r>
              <a:rPr kumimoji="0" lang="fr-FR" sz="1800" b="0" i="0" u="none" strike="noStrike" kern="0" cap="none" spc="0" normalizeH="0" baseline="0" noProof="0" dirty="0" smtClean="0">
                <a:ln>
                  <a:noFill/>
                </a:ln>
                <a:effectLst/>
                <a:uLnTx/>
                <a:uFillTx/>
              </a:rPr>
              <a:t> : </a:t>
            </a:r>
            <a:r>
              <a:rPr kumimoji="0" lang="fr-FR" sz="1400" b="0" i="0" u="none" strike="noStrike" kern="0" cap="none" spc="0" normalizeH="0" baseline="0" noProof="0" dirty="0" smtClean="0">
                <a:ln>
                  <a:noFill/>
                </a:ln>
                <a:effectLst/>
                <a:uLnTx/>
                <a:uFillTx/>
              </a:rPr>
              <a:t>Représente une erreur de </a:t>
            </a:r>
            <a:r>
              <a:rPr kumimoji="0" lang="en-US" sz="1400" b="0" i="0" u="none" strike="noStrike" kern="0" cap="none" spc="0" normalizeH="0" baseline="0" noProof="0" dirty="0" smtClean="0">
                <a:ln>
                  <a:noFill/>
                </a:ln>
                <a:effectLst/>
                <a:uLnTx/>
                <a:uFillTx/>
              </a:rPr>
              <a:t>communication entre le </a:t>
            </a:r>
            <a:r>
              <a:rPr kumimoji="0" lang="en-US" sz="1400" b="0" i="0" u="none" strike="noStrike" kern="0" cap="none" spc="0" normalizeH="0" baseline="0" noProof="0" dirty="0" err="1" smtClean="0">
                <a:ln>
                  <a:noFill/>
                </a:ln>
                <a:effectLst/>
                <a:uLnTx/>
                <a:uFillTx/>
              </a:rPr>
              <a:t>serveur</a:t>
            </a:r>
            <a:r>
              <a:rPr kumimoji="0" lang="en-US" sz="1400" b="0" i="0" u="none" strike="noStrike" kern="0" cap="none" spc="0" normalizeH="0" baseline="0" noProof="0" dirty="0" smtClean="0">
                <a:ln>
                  <a:noFill/>
                </a:ln>
                <a:effectLst/>
                <a:uLnTx/>
                <a:uFillTx/>
              </a:rPr>
              <a:t> et le client.</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dirty="0" smtClean="0">
              <a:ln>
                <a:noFill/>
              </a:ln>
              <a:effectLst/>
              <a:uLnTx/>
              <a:uFillTx/>
            </a:endParaRPr>
          </a:p>
          <a:p>
            <a:pPr marL="0" marR="0" lvl="0" indent="0"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fr-FR" sz="1800" b="0" i="0" u="none" strike="noStrike" kern="0" cap="none" spc="0" normalizeH="0" baseline="0" noProof="0" dirty="0" smtClean="0">
                <a:ln>
                  <a:noFill/>
                </a:ln>
                <a:effectLst/>
                <a:uLnTx/>
                <a:uFillTx/>
              </a:rPr>
              <a:t> </a:t>
            </a:r>
            <a:r>
              <a:rPr kumimoji="0" lang="fr-FR" sz="1800" i="0" u="none" strike="noStrike" kern="0" cap="none" spc="0" normalizeH="0" baseline="0" noProof="0" dirty="0" err="1" smtClean="0">
                <a:ln>
                  <a:noFill/>
                </a:ln>
                <a:effectLst/>
                <a:uLnTx/>
                <a:uFillTx/>
              </a:rPr>
              <a:t>FaultException</a:t>
            </a:r>
            <a:r>
              <a:rPr kumimoji="0" lang="fr-FR" sz="1800" b="0" i="0" u="none" strike="noStrike" kern="0" cap="none" spc="0" normalizeH="0" baseline="0" noProof="0" dirty="0" smtClean="0">
                <a:ln>
                  <a:noFill/>
                </a:ln>
                <a:effectLst/>
                <a:uLnTx/>
                <a:uFillTx/>
              </a:rPr>
              <a:t> : </a:t>
            </a:r>
            <a:r>
              <a:rPr kumimoji="0" lang="fr-FR" sz="1400" b="0" i="0" u="none" strike="noStrike" kern="0" cap="none" spc="0" normalizeH="0" baseline="0" noProof="0" dirty="0" smtClean="0">
                <a:ln>
                  <a:noFill/>
                </a:ln>
                <a:effectLst/>
                <a:uLnTx/>
                <a:uFillTx/>
              </a:rPr>
              <a:t>Représente une erreur de type SOAP </a:t>
            </a:r>
            <a:r>
              <a:rPr kumimoji="0" lang="fr-FR" sz="1400" b="0" i="0" u="none" strike="noStrike" kern="0" cap="none" spc="0" normalizeH="0" baseline="0" noProof="0" dirty="0" err="1" smtClean="0">
                <a:ln>
                  <a:noFill/>
                </a:ln>
                <a:effectLst/>
                <a:uLnTx/>
                <a:uFillTx/>
              </a:rPr>
              <a:t>fault</a:t>
            </a:r>
            <a:r>
              <a:rPr kumimoji="0" lang="fr-FR" sz="1400" b="0" i="0" u="none" strike="noStrike" kern="0" cap="none" spc="0" normalizeH="0" baseline="0" noProof="0" dirty="0" smtClean="0">
                <a:ln>
                  <a:noFill/>
                </a:ln>
                <a:effectLst/>
                <a:uLnTx/>
                <a:uFillTx/>
              </a:rPr>
              <a:t>.</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dirty="0" smtClean="0">
              <a:ln>
                <a:noFill/>
              </a:ln>
              <a:effectLst/>
              <a:uLnTx/>
              <a:uFillTx/>
            </a:endParaRPr>
          </a:p>
          <a:p>
            <a:pPr marL="0" marR="0" lvl="0" indent="0"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fr-FR" sz="1800" i="0" u="none" strike="noStrike" kern="0" cap="none" spc="0" normalizeH="0" baseline="0" noProof="0" dirty="0" smtClean="0">
                <a:ln>
                  <a:noFill/>
                </a:ln>
                <a:effectLst/>
                <a:uLnTx/>
                <a:uFillTx/>
              </a:rPr>
              <a:t> </a:t>
            </a:r>
            <a:r>
              <a:rPr kumimoji="0" lang="fr-FR" sz="1800" i="0" u="none" strike="noStrike" kern="0" cap="none" spc="0" normalizeH="0" baseline="0" noProof="0" dirty="0" err="1" smtClean="0">
                <a:ln>
                  <a:noFill/>
                </a:ln>
                <a:effectLst/>
                <a:uLnTx/>
                <a:uFillTx/>
              </a:rPr>
              <a:t>FaultException</a:t>
            </a:r>
            <a:r>
              <a:rPr kumimoji="0" lang="fr-FR" sz="1800" i="0" u="none" strike="noStrike" kern="0" cap="none" spc="0" normalizeH="0" baseline="0" noProof="0" dirty="0" smtClean="0">
                <a:ln>
                  <a:noFill/>
                </a:ln>
                <a:effectLst/>
                <a:uLnTx/>
                <a:uFillTx/>
              </a:rPr>
              <a:t>&lt;</a:t>
            </a:r>
            <a:r>
              <a:rPr kumimoji="0" lang="fr-FR" sz="1800" i="0" u="none" strike="noStrike" kern="0" cap="none" spc="0" normalizeH="0" baseline="0" noProof="0" dirty="0" err="1" smtClean="0">
                <a:ln>
                  <a:noFill/>
                </a:ln>
                <a:effectLst/>
                <a:uLnTx/>
                <a:uFillTx/>
              </a:rPr>
              <a:t>TDetail</a:t>
            </a:r>
            <a:r>
              <a:rPr kumimoji="0" lang="fr-FR" sz="1800" i="0" u="none" strike="noStrike" kern="0" cap="none" spc="0" normalizeH="0" baseline="0" noProof="0" dirty="0" smtClean="0">
                <a:ln>
                  <a:noFill/>
                </a:ln>
                <a:effectLst/>
                <a:uLnTx/>
                <a:uFillTx/>
              </a:rPr>
              <a:t>&gt; </a:t>
            </a:r>
            <a:r>
              <a:rPr kumimoji="0" lang="fr-FR" sz="1800" b="0" i="0" u="none" strike="noStrike" kern="0" cap="none" spc="0" normalizeH="0" baseline="0" noProof="0" dirty="0" smtClean="0">
                <a:ln>
                  <a:noFill/>
                </a:ln>
                <a:effectLst/>
                <a:uLnTx/>
                <a:uFillTx/>
              </a:rPr>
              <a:t>: </a:t>
            </a:r>
            <a:r>
              <a:rPr kumimoji="0" lang="fr-FR" sz="1400" b="0" i="0" u="none" strike="noStrike" kern="0" cap="none" spc="0" normalizeH="0" baseline="0" noProof="0" dirty="0" smtClean="0">
                <a:ln>
                  <a:noFill/>
                </a:ln>
                <a:effectLst/>
                <a:uLnTx/>
                <a:uFillTx/>
              </a:rPr>
              <a:t>Représente une erreur de type SOAP </a:t>
            </a:r>
            <a:r>
              <a:rPr kumimoji="0" lang="fr-FR" sz="1400" b="0" i="0" u="none" strike="noStrike" kern="0" cap="none" spc="0" normalizeH="0" baseline="0" noProof="0" dirty="0" err="1" smtClean="0">
                <a:ln>
                  <a:noFill/>
                </a:ln>
                <a:effectLst/>
                <a:uLnTx/>
                <a:uFillTx/>
              </a:rPr>
              <a:t>fault</a:t>
            </a:r>
            <a:r>
              <a:rPr kumimoji="0" lang="fr-FR" sz="1400" b="0" i="0" u="none" strike="noStrike" kern="0" cap="none" spc="0" normalizeH="0" baseline="0" noProof="0" dirty="0" smtClean="0">
                <a:ln>
                  <a:noFill/>
                </a:ln>
                <a:effectLst/>
                <a:uLnTx/>
                <a:uFillTx/>
              </a:rPr>
              <a:t> spécifique définie dans le contrat WSDL.</a:t>
            </a:r>
            <a:endParaRPr kumimoji="0" lang="fr-FR" sz="1800" b="0" i="0" u="none" strike="noStrike" kern="0" cap="none" spc="0" normalizeH="0" baseline="0" noProof="0" dirty="0" smtClean="0">
              <a:ln>
                <a:noFill/>
              </a:ln>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effectLst/>
              <a:uLnTx/>
              <a:uFillTx/>
            </a:endParaRPr>
          </a:p>
        </p:txBody>
      </p:sp>
      <p:cxnSp>
        <p:nvCxnSpPr>
          <p:cNvPr id="21" name="Connecteur droit 20"/>
          <p:cNvCxnSpPr/>
          <p:nvPr/>
        </p:nvCxnSpPr>
        <p:spPr>
          <a:xfrm rot="5400000">
            <a:off x="2978490" y="3895616"/>
            <a:ext cx="4572032" cy="1848"/>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sp>
        <p:nvSpPr>
          <p:cNvPr id="22" name="Rectangle à coins arrondis 21"/>
          <p:cNvSpPr/>
          <p:nvPr/>
        </p:nvSpPr>
        <p:spPr>
          <a:xfrm>
            <a:off x="6991748" y="1483600"/>
            <a:ext cx="1143008" cy="428628"/>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prstClr val="black"/>
                </a:solidFill>
                <a:effectLst/>
                <a:uLnTx/>
                <a:uFillTx/>
                <a:latin typeface="Calibri"/>
                <a:ea typeface="+mn-ea"/>
                <a:cs typeface="+mn-cs"/>
              </a:rPr>
              <a:t>Exception</a:t>
            </a:r>
            <a:endParaRPr kumimoji="0" lang="fr-FR"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Rectangle à coins arrondis 22"/>
          <p:cNvSpPr/>
          <p:nvPr/>
        </p:nvSpPr>
        <p:spPr>
          <a:xfrm>
            <a:off x="6786578" y="2357430"/>
            <a:ext cx="1571636" cy="428628"/>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err="1" smtClean="0">
                <a:ln>
                  <a:noFill/>
                </a:ln>
                <a:solidFill>
                  <a:prstClr val="black"/>
                </a:solidFill>
                <a:effectLst/>
                <a:uLnTx/>
                <a:uFillTx/>
                <a:latin typeface="Calibri"/>
                <a:ea typeface="+mn-ea"/>
                <a:cs typeface="+mn-cs"/>
              </a:rPr>
              <a:t>SystemException</a:t>
            </a:r>
            <a:endParaRPr kumimoji="0" lang="fr-FR"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Rectangle à coins arrondis 23"/>
          <p:cNvSpPr/>
          <p:nvPr/>
        </p:nvSpPr>
        <p:spPr>
          <a:xfrm>
            <a:off x="5786446" y="3286124"/>
            <a:ext cx="1571636" cy="428628"/>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err="1" smtClean="0">
                <a:ln>
                  <a:noFill/>
                </a:ln>
                <a:solidFill>
                  <a:prstClr val="black"/>
                </a:solidFill>
                <a:effectLst/>
                <a:uLnTx/>
                <a:uFillTx/>
                <a:latin typeface="Calibri"/>
                <a:ea typeface="+mn-ea"/>
                <a:cs typeface="+mn-cs"/>
              </a:rPr>
              <a:t>TimeoutException</a:t>
            </a:r>
            <a:endParaRPr kumimoji="0" lang="fr-FR"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Rectangle à coins arrondis 24"/>
          <p:cNvSpPr/>
          <p:nvPr/>
        </p:nvSpPr>
        <p:spPr>
          <a:xfrm>
            <a:off x="6867540" y="4000504"/>
            <a:ext cx="2133616" cy="428628"/>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err="1" smtClean="0">
                <a:ln>
                  <a:noFill/>
                </a:ln>
                <a:solidFill>
                  <a:prstClr val="black"/>
                </a:solidFill>
                <a:effectLst/>
                <a:uLnTx/>
                <a:uFillTx/>
                <a:latin typeface="Calibri"/>
                <a:ea typeface="+mn-ea"/>
                <a:cs typeface="+mn-cs"/>
              </a:rPr>
              <a:t>CommunicationException</a:t>
            </a:r>
            <a:endParaRPr kumimoji="0" lang="fr-FR"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6" name="Rectangle à coins arrondis 25"/>
          <p:cNvSpPr/>
          <p:nvPr/>
        </p:nvSpPr>
        <p:spPr>
          <a:xfrm>
            <a:off x="7143768" y="4857760"/>
            <a:ext cx="1571636" cy="428628"/>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err="1" smtClean="0">
                <a:ln>
                  <a:noFill/>
                </a:ln>
                <a:solidFill>
                  <a:prstClr val="black"/>
                </a:solidFill>
                <a:effectLst/>
                <a:uLnTx/>
                <a:uFillTx/>
                <a:latin typeface="Calibri"/>
                <a:ea typeface="+mn-ea"/>
                <a:cs typeface="+mn-cs"/>
              </a:rPr>
              <a:t>FaultException</a:t>
            </a:r>
            <a:endParaRPr kumimoji="0" lang="fr-FR"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7" name="Rectangle à coins arrondis 26"/>
          <p:cNvSpPr/>
          <p:nvPr/>
        </p:nvSpPr>
        <p:spPr>
          <a:xfrm>
            <a:off x="7143768" y="5643578"/>
            <a:ext cx="1571636" cy="428628"/>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err="1" smtClean="0">
                <a:ln>
                  <a:noFill/>
                </a:ln>
                <a:solidFill>
                  <a:sysClr val="windowText" lastClr="000000"/>
                </a:solidFill>
                <a:effectLst/>
                <a:uLnTx/>
                <a:uFillTx/>
                <a:latin typeface="Calibri"/>
                <a:ea typeface="+mn-ea"/>
                <a:cs typeface="+mn-cs"/>
              </a:rPr>
              <a:t>FaultException</a:t>
            </a:r>
            <a:r>
              <a:rPr kumimoji="0" lang="fr-FR" sz="1400" b="0" i="0" u="none" strike="noStrike" kern="0" cap="none" spc="0" normalizeH="0" baseline="0" noProof="0" dirty="0" smtClean="0">
                <a:ln>
                  <a:noFill/>
                </a:ln>
                <a:solidFill>
                  <a:sysClr val="windowText" lastClr="000000"/>
                </a:solidFill>
                <a:effectLst/>
                <a:uLnTx/>
                <a:uFillTx/>
                <a:latin typeface="Calibri"/>
                <a:ea typeface="+mn-ea"/>
                <a:cs typeface="+mn-cs"/>
              </a:rPr>
              <a:t>&lt;T&gt;</a:t>
            </a:r>
            <a:endParaRPr kumimoji="0" lang="fr-FR" sz="1400" b="0"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28" name="Connecteur droit avec flèche 27"/>
          <p:cNvCxnSpPr>
            <a:stCxn id="23" idx="0"/>
            <a:endCxn id="22" idx="2"/>
          </p:cNvCxnSpPr>
          <p:nvPr/>
        </p:nvCxnSpPr>
        <p:spPr>
          <a:xfrm rot="16200000" flipV="1">
            <a:off x="7345223" y="2130257"/>
            <a:ext cx="445202" cy="9144"/>
          </a:xfrm>
          <a:prstGeom prst="straightConnector1">
            <a:avLst/>
          </a:prstGeom>
          <a:noFill/>
          <a:ln w="25400" cap="rnd" cmpd="sng" algn="ctr">
            <a:gradFill flip="none" rotWithShape="1">
              <a:gsLst>
                <a:gs pos="0">
                  <a:srgbClr val="4F81BD"/>
                </a:gs>
                <a:gs pos="50000">
                  <a:srgbClr val="4F81BD">
                    <a:tint val="44500"/>
                    <a:satMod val="160000"/>
                  </a:srgbClr>
                </a:gs>
                <a:gs pos="100000">
                  <a:srgbClr val="4F81BD">
                    <a:tint val="23500"/>
                    <a:satMod val="160000"/>
                  </a:srgbClr>
                </a:gs>
              </a:gsLst>
              <a:lin ang="7800000" scaled="0"/>
              <a:tileRect/>
            </a:gradFill>
            <a:prstDash val="solid"/>
            <a:tailEnd type="triangle" w="lg" len="lg"/>
          </a:ln>
          <a:effectLst/>
        </p:spPr>
      </p:cxnSp>
      <p:cxnSp>
        <p:nvCxnSpPr>
          <p:cNvPr id="29" name="Connecteur droit avec flèche 28"/>
          <p:cNvCxnSpPr>
            <a:stCxn id="24" idx="0"/>
            <a:endCxn id="23" idx="2"/>
          </p:cNvCxnSpPr>
          <p:nvPr/>
        </p:nvCxnSpPr>
        <p:spPr>
          <a:xfrm rot="5400000" flipH="1" flipV="1">
            <a:off x="6822297" y="2536025"/>
            <a:ext cx="500066" cy="1000132"/>
          </a:xfrm>
          <a:prstGeom prst="straightConnector1">
            <a:avLst/>
          </a:prstGeom>
          <a:noFill/>
          <a:ln w="25400" cap="rnd" cmpd="sng" algn="ctr">
            <a:gradFill flip="none" rotWithShape="1">
              <a:gsLst>
                <a:gs pos="0">
                  <a:srgbClr val="4F81BD"/>
                </a:gs>
                <a:gs pos="50000">
                  <a:srgbClr val="4F81BD">
                    <a:tint val="44500"/>
                    <a:satMod val="160000"/>
                  </a:srgbClr>
                </a:gs>
                <a:gs pos="100000">
                  <a:srgbClr val="4F81BD">
                    <a:tint val="23500"/>
                    <a:satMod val="160000"/>
                  </a:srgbClr>
                </a:gs>
              </a:gsLst>
              <a:lin ang="7800000" scaled="0"/>
              <a:tileRect/>
            </a:gradFill>
            <a:prstDash val="solid"/>
            <a:tailEnd type="triangle" w="lg" len="lg"/>
          </a:ln>
          <a:effectLst/>
        </p:spPr>
      </p:cxnSp>
      <p:cxnSp>
        <p:nvCxnSpPr>
          <p:cNvPr id="30" name="Connecteur droit avec flèche 29"/>
          <p:cNvCxnSpPr>
            <a:stCxn id="25" idx="0"/>
            <a:endCxn id="23" idx="2"/>
          </p:cNvCxnSpPr>
          <p:nvPr/>
        </p:nvCxnSpPr>
        <p:spPr>
          <a:xfrm rot="16200000" flipV="1">
            <a:off x="7146149" y="3212305"/>
            <a:ext cx="1214446" cy="361952"/>
          </a:xfrm>
          <a:prstGeom prst="straightConnector1">
            <a:avLst/>
          </a:prstGeom>
          <a:noFill/>
          <a:ln w="25400" cap="rnd" cmpd="sng" algn="ctr">
            <a:gradFill flip="none" rotWithShape="1">
              <a:gsLst>
                <a:gs pos="0">
                  <a:srgbClr val="4F81BD"/>
                </a:gs>
                <a:gs pos="50000">
                  <a:srgbClr val="4F81BD">
                    <a:tint val="44500"/>
                    <a:satMod val="160000"/>
                  </a:srgbClr>
                </a:gs>
                <a:gs pos="100000">
                  <a:srgbClr val="4F81BD">
                    <a:tint val="23500"/>
                    <a:satMod val="160000"/>
                  </a:srgbClr>
                </a:gs>
              </a:gsLst>
              <a:lin ang="7800000" scaled="0"/>
              <a:tileRect/>
            </a:gradFill>
            <a:prstDash val="solid"/>
            <a:tailEnd type="triangle" w="lg" len="lg"/>
          </a:ln>
          <a:effectLst/>
        </p:spPr>
      </p:cxnSp>
      <p:cxnSp>
        <p:nvCxnSpPr>
          <p:cNvPr id="31" name="Connecteur droit avec flèche 30"/>
          <p:cNvCxnSpPr>
            <a:stCxn id="26" idx="0"/>
            <a:endCxn id="25" idx="2"/>
          </p:cNvCxnSpPr>
          <p:nvPr/>
        </p:nvCxnSpPr>
        <p:spPr>
          <a:xfrm rot="5400000" flipH="1" flipV="1">
            <a:off x="7717653" y="4641065"/>
            <a:ext cx="428628" cy="4762"/>
          </a:xfrm>
          <a:prstGeom prst="straightConnector1">
            <a:avLst/>
          </a:prstGeom>
          <a:noFill/>
          <a:ln w="25400" cap="rnd" cmpd="sng" algn="ctr">
            <a:gradFill flip="none" rotWithShape="1">
              <a:gsLst>
                <a:gs pos="0">
                  <a:srgbClr val="4F81BD"/>
                </a:gs>
                <a:gs pos="50000">
                  <a:srgbClr val="4F81BD">
                    <a:tint val="44500"/>
                    <a:satMod val="160000"/>
                  </a:srgbClr>
                </a:gs>
                <a:gs pos="100000">
                  <a:srgbClr val="4F81BD">
                    <a:tint val="23500"/>
                    <a:satMod val="160000"/>
                  </a:srgbClr>
                </a:gs>
              </a:gsLst>
              <a:lin ang="7800000" scaled="0"/>
              <a:tileRect/>
            </a:gradFill>
            <a:prstDash val="solid"/>
            <a:tailEnd type="triangle" w="lg" len="lg"/>
          </a:ln>
          <a:effectLst/>
        </p:spPr>
      </p:cxnSp>
      <p:cxnSp>
        <p:nvCxnSpPr>
          <p:cNvPr id="32" name="Connecteur droit avec flèche 31"/>
          <p:cNvCxnSpPr>
            <a:stCxn id="27" idx="0"/>
            <a:endCxn id="26" idx="2"/>
          </p:cNvCxnSpPr>
          <p:nvPr/>
        </p:nvCxnSpPr>
        <p:spPr>
          <a:xfrm rot="5400000" flipH="1" flipV="1">
            <a:off x="7750991" y="5464983"/>
            <a:ext cx="357190" cy="1588"/>
          </a:xfrm>
          <a:prstGeom prst="straightConnector1">
            <a:avLst/>
          </a:prstGeom>
          <a:noFill/>
          <a:ln w="25400" cap="rnd" cmpd="sng" algn="ctr">
            <a:gradFill flip="none" rotWithShape="1">
              <a:gsLst>
                <a:gs pos="0">
                  <a:srgbClr val="4F81BD"/>
                </a:gs>
                <a:gs pos="50000">
                  <a:srgbClr val="4F81BD">
                    <a:tint val="44500"/>
                    <a:satMod val="160000"/>
                  </a:srgbClr>
                </a:gs>
                <a:gs pos="100000">
                  <a:srgbClr val="4F81BD">
                    <a:tint val="23500"/>
                    <a:satMod val="160000"/>
                  </a:srgbClr>
                </a:gs>
              </a:gsLst>
              <a:lin ang="7800000" scaled="0"/>
              <a:tileRect/>
            </a:gradFill>
            <a:prstDash val="solid"/>
            <a:headEnd type="none"/>
            <a:tailEnd type="triangle" w="lg" len="lg"/>
          </a:ln>
          <a:effectLst/>
        </p:spPr>
      </p:cxnSp>
      <p:sp>
        <p:nvSpPr>
          <p:cNvPr id="33" name="Rectangle à coins arrondis 32"/>
          <p:cNvSpPr/>
          <p:nvPr/>
        </p:nvSpPr>
        <p:spPr>
          <a:xfrm>
            <a:off x="5357818" y="5643578"/>
            <a:ext cx="1143008" cy="428628"/>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err="1" smtClean="0">
                <a:ln>
                  <a:noFill/>
                </a:ln>
                <a:solidFill>
                  <a:sysClr val="windowText" lastClr="000000"/>
                </a:solidFill>
                <a:effectLst/>
                <a:uLnTx/>
                <a:uFillTx/>
                <a:latin typeface="Calibri"/>
                <a:ea typeface="+mn-ea"/>
                <a:cs typeface="+mn-cs"/>
              </a:rPr>
              <a:t>TDetail</a:t>
            </a:r>
            <a:endParaRPr kumimoji="0" lang="fr-FR" sz="1400" b="0"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34" name="Connecteur droit avec flèche 33"/>
          <p:cNvCxnSpPr>
            <a:stCxn id="33" idx="3"/>
            <a:endCxn id="27" idx="1"/>
          </p:cNvCxnSpPr>
          <p:nvPr/>
        </p:nvCxnSpPr>
        <p:spPr>
          <a:xfrm>
            <a:off x="6500826" y="5857892"/>
            <a:ext cx="642942" cy="1588"/>
          </a:xfrm>
          <a:prstGeom prst="straightConnector1">
            <a:avLst/>
          </a:prstGeom>
          <a:noFill/>
          <a:ln w="25400" cap="rnd" cmpd="sng" algn="ctr">
            <a:gradFill flip="none" rotWithShape="1">
              <a:gsLst>
                <a:gs pos="0">
                  <a:srgbClr val="4F81BD"/>
                </a:gs>
                <a:gs pos="50000">
                  <a:srgbClr val="4F81BD">
                    <a:tint val="44500"/>
                    <a:satMod val="160000"/>
                  </a:srgbClr>
                </a:gs>
                <a:gs pos="100000">
                  <a:srgbClr val="4F81BD">
                    <a:tint val="23500"/>
                    <a:satMod val="160000"/>
                  </a:srgbClr>
                </a:gs>
              </a:gsLst>
              <a:lin ang="7800000" scaled="0"/>
              <a:tileRect/>
            </a:gradFill>
            <a:prstDash val="dash"/>
            <a:headEnd type="arrow" w="lg" len="lg"/>
            <a:tailEnd type="none" w="lg" len="lg"/>
          </a:ln>
          <a:effectLst/>
        </p:spPr>
      </p:cxnSp>
      <p:sp>
        <p:nvSpPr>
          <p:cNvPr id="35" name="ZoneTexte 34"/>
          <p:cNvSpPr txBox="1"/>
          <p:nvPr/>
        </p:nvSpPr>
        <p:spPr>
          <a:xfrm>
            <a:off x="6429388" y="5625290"/>
            <a:ext cx="825867"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1" u="none" strike="noStrike" kern="0" cap="none" spc="0" normalizeH="0" baseline="0" noProof="0" dirty="0" err="1" smtClean="0">
                <a:ln>
                  <a:noFill/>
                </a:ln>
                <a:effectLst/>
                <a:uLnTx/>
                <a:uFillTx/>
              </a:rPr>
              <a:t>detail</a:t>
            </a:r>
            <a:r>
              <a:rPr kumimoji="0" lang="fr-FR" sz="1000" b="0" i="1" u="none" strike="noStrike" kern="0" cap="none" spc="0" normalizeH="0" baseline="0" noProof="0" dirty="0" smtClean="0">
                <a:ln>
                  <a:noFill/>
                </a:ln>
                <a:effectLst/>
                <a:uLnTx/>
                <a:uFillTx/>
              </a:rPr>
              <a:t> </a:t>
            </a:r>
            <a:r>
              <a:rPr kumimoji="0" lang="fr-FR" sz="1200" b="0" i="1" u="none" strike="noStrike" kern="0" cap="none" spc="0" normalizeH="0" baseline="0" noProof="0" dirty="0" smtClean="0">
                <a:ln>
                  <a:noFill/>
                </a:ln>
                <a:effectLst/>
                <a:uLnTx/>
                <a:uFillTx/>
              </a:rPr>
              <a:t>     1</a:t>
            </a:r>
            <a:endParaRPr kumimoji="0" lang="fr-FR" sz="1200" b="0" i="1" u="none" strike="noStrike" kern="0" cap="none" spc="0" normalizeH="0" baseline="0" noProof="0" dirty="0">
              <a:ln>
                <a:noFill/>
              </a:ln>
              <a:effectLst/>
              <a:uLnTx/>
              <a:uFillTx/>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504437" y="1014727"/>
            <a:ext cx="7939177" cy="5541719"/>
          </a:xfrm>
          <a:prstGeom prst="rect">
            <a:avLst/>
          </a:prstGeom>
          <a:solidFill>
            <a:schemeClr val="tx1">
              <a:lumMod val="95000"/>
              <a:alpha val="79000"/>
            </a:schemeClr>
          </a:solidFill>
          <a:ln w="19050" cap="flat" cmpd="sng" algn="ctr">
            <a:solidFill>
              <a:schemeClr val="tx1">
                <a:alpha val="64000"/>
              </a:scheme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2" name="Titre 1"/>
          <p:cNvSpPr>
            <a:spLocks noGrp="1"/>
          </p:cNvSpPr>
          <p:nvPr>
            <p:ph type="title"/>
          </p:nvPr>
        </p:nvSpPr>
        <p:spPr>
          <a:xfrm>
            <a:off x="18288" y="228600"/>
            <a:ext cx="8380412" cy="646331"/>
          </a:xfrm>
        </p:spPr>
        <p:txBody>
          <a:bodyPr/>
          <a:lstStyle/>
          <a:p>
            <a:r>
              <a:rPr lang="fr-FR" dirty="0" smtClean="0"/>
              <a:t>Le catch des exceptions en .Net</a:t>
            </a:r>
            <a:endParaRPr lang="fr-FR" dirty="0"/>
          </a:p>
        </p:txBody>
      </p:sp>
      <p:sp>
        <p:nvSpPr>
          <p:cNvPr id="36" name="ZoneTexte 35"/>
          <p:cNvSpPr txBox="1"/>
          <p:nvPr/>
        </p:nvSpPr>
        <p:spPr>
          <a:xfrm>
            <a:off x="467210" y="1076153"/>
            <a:ext cx="8501122" cy="563231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Text" lastClr="000000"/>
                </a:solidFill>
                <a:effectLst/>
                <a:uLnTx/>
                <a:uFillTx/>
              </a:rPr>
              <a:t> </a:t>
            </a:r>
            <a:r>
              <a:rPr kumimoji="0" lang="fr-FR" sz="1200" b="0" i="0" u="none" strike="noStrike" kern="0" cap="none" spc="0" normalizeH="0" baseline="0" noProof="0" dirty="0" smtClean="0">
                <a:ln>
                  <a:noFill/>
                </a:ln>
                <a:solidFill>
                  <a:srgbClr val="0000FF"/>
                </a:solidFill>
                <a:effectLst/>
                <a:uLnTx/>
                <a:uFillTx/>
              </a:rPr>
              <a:t>           </a:t>
            </a:r>
            <a:r>
              <a:rPr kumimoji="0" lang="fr-FR" sz="1200" b="0" i="0" u="none" strike="noStrike" kern="0" cap="none" spc="0" normalizeH="0" baseline="0" noProof="0" dirty="0" err="1" smtClean="0">
                <a:ln>
                  <a:noFill/>
                </a:ln>
                <a:solidFill>
                  <a:srgbClr val="0000FF"/>
                </a:solidFill>
                <a:effectLst/>
                <a:uLnTx/>
                <a:uFillTx/>
              </a:rPr>
              <a:t>try</a:t>
            </a:r>
            <a:endParaRPr kumimoji="0" lang="fr-FR" sz="1200" b="0" i="0" u="none" strike="noStrike" kern="0" cap="none" spc="0" normalizeH="0" baseline="0" noProof="0" dirty="0" smtClean="0">
              <a:ln>
                <a:noFill/>
              </a:ln>
              <a:solidFill>
                <a:srgbClr val="0000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00FF"/>
                </a:solidFill>
                <a:effectLst/>
                <a:uLnTx/>
                <a:uFillTx/>
              </a:rPr>
              <a:t>            </a:t>
            </a:r>
            <a:r>
              <a:rPr kumimoji="0" lang="fr-FR" sz="1200" b="0" i="0" u="none" strike="noStrike" kern="0" cap="none" spc="0" normalizeH="0" baseline="0" noProof="0" dirty="0" smtClean="0">
                <a:ln>
                  <a:noFill/>
                </a:ln>
                <a:solidFill>
                  <a:sysClr val="windowText" lastClr="000000"/>
                </a:solidFill>
                <a:effectLst/>
                <a:uLnTx/>
                <a:uFillTx/>
              </a:rPr>
              <a:t>{</a:t>
            </a:r>
            <a:r>
              <a:rPr kumimoji="0" lang="fr-FR" sz="1200" b="0" i="0" u="none" strike="noStrike" kern="0" cap="none" spc="0" normalizeH="0" baseline="0" noProof="0" dirty="0" smtClean="0">
                <a:ln>
                  <a:noFill/>
                </a:ln>
                <a:solidFill>
                  <a:srgbClr val="0000FF"/>
                </a:solidFill>
                <a:effectLst/>
                <a:uLnTx/>
                <a:uFillTx/>
              </a:rPr>
              <a:t> </a:t>
            </a:r>
            <a:r>
              <a:rPr kumimoji="0" lang="fr-FR" sz="1200" b="0" i="0" u="none" strike="noStrike" kern="0" cap="none" spc="0" normalizeH="0" baseline="0" noProof="0" dirty="0" smtClean="0">
                <a:ln>
                  <a:noFill/>
                </a:ln>
                <a:solidFill>
                  <a:srgbClr val="008000"/>
                </a:solidFill>
                <a:effectLst/>
                <a:uLnTx/>
                <a:uFillTx/>
              </a:rPr>
              <a:t>// </a:t>
            </a:r>
            <a:r>
              <a:rPr kumimoji="0" lang="fr-FR" sz="1200" b="0" i="0" u="none" strike="noStrike" kern="0" cap="none" spc="0" normalizeH="0" baseline="0" noProof="0" dirty="0" err="1" smtClean="0">
                <a:ln>
                  <a:noFill/>
                </a:ln>
                <a:solidFill>
                  <a:srgbClr val="008000"/>
                </a:solidFill>
                <a:effectLst/>
                <a:uLnTx/>
                <a:uFillTx/>
              </a:rPr>
              <a:t>Making</a:t>
            </a:r>
            <a:r>
              <a:rPr kumimoji="0" lang="fr-FR" sz="1200" b="0" i="0" u="none" strike="noStrike" kern="0" cap="none" spc="0" normalizeH="0" baseline="0" noProof="0" dirty="0" smtClean="0">
                <a:ln>
                  <a:noFill/>
                </a:ln>
                <a:solidFill>
                  <a:srgbClr val="008000"/>
                </a:solidFill>
                <a:effectLst/>
                <a:uLnTx/>
                <a:uFillTx/>
              </a:rPr>
              <a:t> calls</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8000"/>
                </a:solidFill>
                <a:effectLst/>
                <a:uLnTx/>
                <a:uFillTx/>
              </a:rPr>
              <a:t>                </a:t>
            </a:r>
            <a:r>
              <a:rPr kumimoji="0" lang="fr-FR" sz="1200" b="0" i="0" u="none" strike="noStrike" kern="0" cap="none" spc="0" normalizeH="0" baseline="0" noProof="0" dirty="0" err="1" smtClean="0">
                <a:ln>
                  <a:noFill/>
                </a:ln>
                <a:solidFill>
                  <a:sysClr val="windowText" lastClr="000000"/>
                </a:solidFill>
                <a:effectLst/>
                <a:uLnTx/>
                <a:uFillTx/>
              </a:rPr>
              <a:t>wcfClient.SampleMethod</a:t>
            </a:r>
            <a:r>
              <a:rPr kumimoji="0" lang="fr-FR" sz="1200" b="0" i="0" u="none" strike="noStrike" kern="0" cap="none" spc="0" normalizeH="0" baseline="0" noProof="0" dirty="0" smtClean="0">
                <a:ln>
                  <a:noFill/>
                </a:ln>
                <a:solidFill>
                  <a:sysClr val="windowText" lastClr="000000"/>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8000"/>
                </a:solidFill>
                <a:effectLst/>
                <a:uLnTx/>
                <a:uFillTx/>
              </a:rPr>
              <a:t>           </a:t>
            </a:r>
            <a:r>
              <a:rPr kumimoji="0" lang="fr-FR" sz="1200" b="0" i="0" u="none" strike="noStrike" kern="0" cap="none" spc="0" normalizeH="0" baseline="0" noProof="0" dirty="0" smtClean="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8000"/>
                </a:solidFill>
                <a:effectLst/>
                <a:uLnTx/>
                <a:uFillTx/>
              </a:rPr>
              <a:t>            </a:t>
            </a:r>
            <a:r>
              <a:rPr kumimoji="0" lang="fr-FR" sz="1200" b="0" i="0" u="none" strike="noStrike" kern="0" cap="none" spc="0" normalizeH="0" baseline="0" noProof="0" dirty="0" smtClean="0">
                <a:ln>
                  <a:noFill/>
                </a:ln>
                <a:solidFill>
                  <a:srgbClr val="0000FF"/>
                </a:solidFill>
                <a:effectLst/>
                <a:uLnTx/>
                <a:uFillTx/>
              </a:rPr>
              <a:t>catch </a:t>
            </a:r>
            <a:r>
              <a:rPr kumimoji="0" lang="fr-FR" sz="1200" b="0" i="0" u="none" strike="noStrike" kern="0" cap="none" spc="0" normalizeH="0" baseline="0" noProof="0" dirty="0" smtClean="0">
                <a:ln>
                  <a:noFill/>
                </a:ln>
                <a:solidFill>
                  <a:sysClr val="windowText" lastClr="000000"/>
                </a:solidFill>
                <a:effectLst/>
                <a:uLnTx/>
                <a:uFillTx/>
              </a:rPr>
              <a:t>(</a:t>
            </a:r>
            <a:r>
              <a:rPr kumimoji="0" lang="fr-FR" sz="1200" b="0" i="0" u="none" strike="noStrike" kern="0" cap="none" spc="0" normalizeH="0" baseline="0" noProof="0" dirty="0" err="1" smtClean="0">
                <a:ln>
                  <a:noFill/>
                </a:ln>
                <a:solidFill>
                  <a:srgbClr val="2B91AF"/>
                </a:solidFill>
                <a:effectLst/>
                <a:uLnTx/>
                <a:uFillTx/>
              </a:rPr>
              <a:t>TimeoutException</a:t>
            </a:r>
            <a:r>
              <a:rPr kumimoji="0" lang="fr-FR" sz="1200" b="0" i="0" u="none" strike="noStrike" kern="0" cap="none" spc="0" normalizeH="0" baseline="0" noProof="0" dirty="0" smtClean="0">
                <a:ln>
                  <a:noFill/>
                </a:ln>
                <a:solidFill>
                  <a:srgbClr val="2B91AF"/>
                </a:solidFill>
                <a:effectLst/>
                <a:uLnTx/>
                <a:uFillTx/>
              </a:rPr>
              <a:t> </a:t>
            </a:r>
            <a:r>
              <a:rPr kumimoji="0" lang="fr-FR" sz="1200" b="0" i="0" u="none" strike="noStrike" kern="0" cap="none" spc="0" normalizeH="0" baseline="0" noProof="0" dirty="0" err="1" smtClean="0">
                <a:ln>
                  <a:noFill/>
                </a:ln>
                <a:solidFill>
                  <a:sysClr val="windowText" lastClr="000000"/>
                </a:solidFill>
                <a:effectLst/>
                <a:uLnTx/>
                <a:uFillTx/>
              </a:rPr>
              <a:t>timeProblem</a:t>
            </a:r>
            <a:r>
              <a:rPr kumimoji="0" lang="fr-FR" sz="1200" b="0" i="0" u="none" strike="noStrike" kern="0" cap="none" spc="0" normalizeH="0" baseline="0" noProof="0" dirty="0" smtClean="0">
                <a:ln>
                  <a:noFill/>
                </a:ln>
                <a:solidFill>
                  <a:sysClr val="windowText" lastClr="000000"/>
                </a:solidFill>
                <a:effectLst/>
                <a:uLnTx/>
                <a:uFillTx/>
              </a:rPr>
              <a:t>)</a:t>
            </a:r>
            <a:r>
              <a:rPr kumimoji="0" lang="en-US" sz="1200" b="0" i="0" u="none" strike="noStrike" kern="0" cap="none" spc="0" normalizeH="0" baseline="0" noProof="0" dirty="0" smtClean="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rPr>
              <a:t>	</a:t>
            </a:r>
            <a:r>
              <a:rPr kumimoji="0" lang="en-US" sz="1200" b="0" i="0" u="none" strike="noStrike" kern="0" cap="none" spc="0" normalizeH="0" baseline="0" noProof="0" dirty="0" err="1" smtClean="0">
                <a:ln>
                  <a:noFill/>
                </a:ln>
                <a:solidFill>
                  <a:sysClr val="windowText" lastClr="000000"/>
                </a:solidFill>
                <a:effectLst/>
                <a:uLnTx/>
                <a:uFillTx/>
              </a:rPr>
              <a:t>Console.WriteLine</a:t>
            </a:r>
            <a:r>
              <a:rPr kumimoji="0" lang="en-US" sz="1200" b="0" i="0" u="none" strike="noStrike" kern="0" cap="none" spc="0" normalizeH="0" baseline="0" noProof="0" dirty="0" smtClean="0">
                <a:ln>
                  <a:noFill/>
                </a:ln>
                <a:solidFill>
                  <a:sysClr val="windowText" lastClr="000000"/>
                </a:solidFill>
                <a:effectLst/>
                <a:uLnTx/>
                <a:uFillTx/>
              </a:rPr>
              <a:t>(</a:t>
            </a:r>
            <a:r>
              <a:rPr kumimoji="0" lang="en-US" sz="1200" b="0" i="0" u="none" strike="noStrike" kern="0" cap="none" spc="0" normalizeH="0" baseline="0" noProof="0" dirty="0" smtClean="0">
                <a:ln>
                  <a:noFill/>
                </a:ln>
                <a:solidFill>
                  <a:srgbClr val="A31515"/>
                </a:solidFill>
                <a:effectLst/>
                <a:uLnTx/>
                <a:uFillTx/>
              </a:rPr>
              <a:t>"The service operation timed out. " </a:t>
            </a:r>
            <a:r>
              <a:rPr kumimoji="0" lang="en-US" sz="1200" b="0" i="0" u="none" strike="noStrike" kern="0" cap="none" spc="0" normalizeH="0" baseline="0" noProof="0" dirty="0" smtClean="0">
                <a:ln>
                  <a:noFill/>
                </a:ln>
                <a:solidFill>
                  <a:sysClr val="windowText" lastClr="000000"/>
                </a:solidFill>
                <a:effectLst/>
                <a:uLnTx/>
                <a:uFillTx/>
              </a:rPr>
              <a:t>+ </a:t>
            </a:r>
            <a:r>
              <a:rPr kumimoji="0" lang="en-US" sz="1200" b="0" i="0" u="none" strike="noStrike" kern="0" cap="none" spc="0" normalizeH="0" baseline="0" noProof="0" dirty="0" err="1" smtClean="0">
                <a:ln>
                  <a:noFill/>
                </a:ln>
                <a:solidFill>
                  <a:sysClr val="windowText" lastClr="000000"/>
                </a:solidFill>
                <a:effectLst/>
                <a:uLnTx/>
                <a:uFillTx/>
              </a:rPr>
              <a:t>timeProblem.Message</a:t>
            </a:r>
            <a:r>
              <a:rPr kumimoji="0" lang="en-US" sz="1200" b="0" i="0" u="none" strike="noStrike" kern="0" cap="none" spc="0" normalizeH="0" baseline="0" noProof="0" dirty="0" smtClean="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smtClean="0">
              <a:ln>
                <a:noFill/>
              </a:ln>
              <a:solidFill>
                <a:srgbClr val="A31515"/>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A31515"/>
                </a:solidFill>
                <a:effectLst/>
                <a:uLnTx/>
                <a:uFillTx/>
              </a:rPr>
              <a:t>            </a:t>
            </a:r>
            <a:r>
              <a:rPr kumimoji="0" lang="en-US" sz="1200" b="0" i="0" u="none" strike="noStrike" kern="0" cap="none" spc="0" normalizeH="0" baseline="0" noProof="0" dirty="0" smtClean="0">
                <a:ln>
                  <a:noFill/>
                </a:ln>
                <a:solidFill>
                  <a:srgbClr val="008000"/>
                </a:solidFill>
                <a:effectLst/>
                <a:uLnTx/>
                <a:uFillTx/>
              </a:rPr>
              <a:t>// Used in a client application to catch contractually-specified SOAP faults</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8000"/>
                </a:solidFill>
                <a:effectLst/>
                <a:uLnTx/>
                <a:uFillTx/>
              </a:rPr>
              <a:t>            </a:t>
            </a:r>
            <a:r>
              <a:rPr kumimoji="0" lang="fr-FR" sz="1200" b="0" i="0" u="none" strike="noStrike" kern="0" cap="none" spc="0" normalizeH="0" baseline="0" noProof="0" dirty="0" smtClean="0">
                <a:ln>
                  <a:noFill/>
                </a:ln>
                <a:solidFill>
                  <a:srgbClr val="0000FF"/>
                </a:solidFill>
                <a:effectLst/>
                <a:uLnTx/>
                <a:uFillTx/>
              </a:rPr>
              <a:t>catch </a:t>
            </a:r>
            <a:r>
              <a:rPr kumimoji="0" lang="fr-FR" sz="1200" b="0" i="0" u="none" strike="noStrike" kern="0" cap="none" spc="0" normalizeH="0" baseline="0" noProof="0" dirty="0" smtClean="0">
                <a:ln>
                  <a:noFill/>
                </a:ln>
                <a:solidFill>
                  <a:sysClr val="windowText" lastClr="000000"/>
                </a:solidFill>
                <a:effectLst/>
                <a:uLnTx/>
                <a:uFillTx/>
              </a:rPr>
              <a:t>(</a:t>
            </a:r>
            <a:r>
              <a:rPr kumimoji="0" lang="fr-FR" sz="1200" b="0" i="0" u="none" strike="noStrike" kern="0" cap="none" spc="0" normalizeH="0" baseline="0" noProof="0" dirty="0" err="1" smtClean="0">
                <a:ln>
                  <a:noFill/>
                </a:ln>
                <a:solidFill>
                  <a:srgbClr val="2B91AF"/>
                </a:solidFill>
                <a:effectLst/>
                <a:uLnTx/>
                <a:uFillTx/>
              </a:rPr>
              <a:t>FaultException</a:t>
            </a:r>
            <a:r>
              <a:rPr kumimoji="0" lang="fr-FR" sz="1200" b="0" i="0" u="none" strike="noStrike" kern="0" cap="none" spc="0" normalizeH="0" baseline="0" noProof="0" dirty="0" smtClean="0">
                <a:ln>
                  <a:noFill/>
                </a:ln>
                <a:solidFill>
                  <a:srgbClr val="2B91AF"/>
                </a:solidFill>
                <a:effectLst/>
                <a:uLnTx/>
                <a:uFillTx/>
              </a:rPr>
              <a:t>&lt;</a:t>
            </a:r>
            <a:r>
              <a:rPr kumimoji="0" lang="fr-FR" sz="1200" b="0" i="0" u="none" strike="noStrike" kern="0" cap="none" spc="0" normalizeH="0" baseline="0" noProof="0" dirty="0" err="1" smtClean="0">
                <a:ln>
                  <a:noFill/>
                </a:ln>
                <a:solidFill>
                  <a:srgbClr val="2B91AF"/>
                </a:solidFill>
                <a:effectLst/>
                <a:uLnTx/>
                <a:uFillTx/>
              </a:rPr>
              <a:t>MyFaultException</a:t>
            </a:r>
            <a:r>
              <a:rPr kumimoji="0" lang="fr-FR" sz="1200" b="0" i="0" u="none" strike="noStrike" kern="0" cap="none" spc="0" normalizeH="0" baseline="0" noProof="0" dirty="0" smtClean="0">
                <a:ln>
                  <a:noFill/>
                </a:ln>
                <a:solidFill>
                  <a:srgbClr val="2B91AF"/>
                </a:solidFill>
                <a:effectLst/>
                <a:uLnTx/>
                <a:uFillTx/>
              </a:rPr>
              <a:t>&gt; </a:t>
            </a:r>
            <a:r>
              <a:rPr kumimoji="0" lang="fr-FR" sz="1200" b="0" i="0" u="none" strike="noStrike" kern="0" cap="none" spc="0" normalizeH="0" baseline="0" noProof="0" dirty="0" err="1" smtClean="0">
                <a:ln>
                  <a:noFill/>
                </a:ln>
                <a:solidFill>
                  <a:sysClr val="windowText" lastClr="000000"/>
                </a:solidFill>
                <a:effectLst/>
                <a:uLnTx/>
                <a:uFillTx/>
              </a:rPr>
              <a:t>myfex</a:t>
            </a:r>
            <a:r>
              <a:rPr kumimoji="0" lang="fr-FR" sz="1200" b="0" i="0" u="none" strike="noStrike" kern="0" cap="none" spc="0" normalizeH="0" baseline="0" noProof="0" dirty="0" smtClean="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Text" lastClr="000000"/>
                </a:solidFill>
                <a:effectLst/>
                <a:uLnTx/>
                <a:uFillTx/>
              </a:rPr>
              <a:t>	</a:t>
            </a:r>
            <a:r>
              <a:rPr kumimoji="0" lang="fr-FR" sz="1200" b="0" i="0" u="none" strike="noStrike" kern="0" cap="none" spc="0" normalizeH="0" baseline="0" noProof="0" dirty="0" err="1" smtClean="0">
                <a:ln>
                  <a:noFill/>
                </a:ln>
                <a:solidFill>
                  <a:sysClr val="windowText" lastClr="000000"/>
                </a:solidFill>
                <a:effectLst/>
                <a:uLnTx/>
                <a:uFillTx/>
              </a:rPr>
              <a:t>Console.WriteLine</a:t>
            </a:r>
            <a:r>
              <a:rPr kumimoji="0" lang="fr-FR" sz="1200" b="0" i="0" u="none" strike="noStrike" kern="0" cap="none" spc="0" normalizeH="0" baseline="0" noProof="0" dirty="0" smtClean="0">
                <a:ln>
                  <a:noFill/>
                </a:ln>
                <a:solidFill>
                  <a:sysClr val="windowText" lastClr="000000"/>
                </a:solidFill>
                <a:effectLst/>
                <a:uLnTx/>
                <a:uFillTx/>
              </a:rPr>
              <a:t>(</a:t>
            </a:r>
            <a:r>
              <a:rPr kumimoji="0" lang="fr-FR" sz="1200" b="0" i="0" u="none" strike="noStrike" kern="0" cap="none" spc="0" normalizeH="0" baseline="0" noProof="0" dirty="0" err="1" smtClean="0">
                <a:ln>
                  <a:noFill/>
                </a:ln>
                <a:solidFill>
                  <a:sysClr val="windowText" lastClr="000000"/>
                </a:solidFill>
                <a:effectLst/>
                <a:uLnTx/>
                <a:uFillTx/>
              </a:rPr>
              <a:t>myfex.Detail.Message</a:t>
            </a:r>
            <a:r>
              <a:rPr kumimoji="0" lang="fr-FR" sz="1200" b="0" i="0" u="none" strike="noStrike" kern="0" cap="none" spc="0" normalizeH="0" baseline="0" noProof="0" dirty="0" smtClean="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smtClean="0">
              <a:ln>
                <a:noFill/>
              </a:ln>
              <a:solidFill>
                <a:srgbClr val="2B91A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2B91AF"/>
                </a:solidFill>
                <a:effectLst/>
                <a:uLnTx/>
                <a:uFillTx/>
              </a:rPr>
              <a:t>            </a:t>
            </a:r>
            <a:r>
              <a:rPr kumimoji="0" lang="en-US" sz="1200" b="0" i="0" u="none" strike="noStrike" kern="0" cap="none" spc="0" normalizeH="0" baseline="0" noProof="0" dirty="0" smtClean="0">
                <a:ln>
                  <a:noFill/>
                </a:ln>
                <a:solidFill>
                  <a:srgbClr val="008000"/>
                </a:solidFill>
                <a:effectLst/>
                <a:uLnTx/>
                <a:uFillTx/>
              </a:rPr>
              <a:t>// Represents a SOAP fault</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8000"/>
                </a:solidFill>
                <a:effectLst/>
                <a:uLnTx/>
                <a:uFillTx/>
              </a:rPr>
              <a:t>            </a:t>
            </a:r>
            <a:r>
              <a:rPr kumimoji="0" lang="fr-FR" sz="1200" b="0" i="0" u="none" strike="noStrike" kern="0" cap="none" spc="0" normalizeH="0" baseline="0" noProof="0" dirty="0" smtClean="0">
                <a:ln>
                  <a:noFill/>
                </a:ln>
                <a:solidFill>
                  <a:srgbClr val="0000FF"/>
                </a:solidFill>
                <a:effectLst/>
                <a:uLnTx/>
                <a:uFillTx/>
              </a:rPr>
              <a:t>catch </a:t>
            </a:r>
            <a:r>
              <a:rPr kumimoji="0" lang="fr-FR" sz="1200" b="0" i="0" u="none" strike="noStrike" kern="0" cap="none" spc="0" normalizeH="0" baseline="0" noProof="0" dirty="0" smtClean="0">
                <a:ln>
                  <a:noFill/>
                </a:ln>
                <a:solidFill>
                  <a:sysClr val="windowText" lastClr="000000"/>
                </a:solidFill>
                <a:effectLst/>
                <a:uLnTx/>
                <a:uFillTx/>
              </a:rPr>
              <a:t>(</a:t>
            </a:r>
            <a:r>
              <a:rPr kumimoji="0" lang="fr-FR" sz="1200" b="0" i="0" u="none" strike="noStrike" kern="0" cap="none" spc="0" normalizeH="0" baseline="0" noProof="0" dirty="0" err="1" smtClean="0">
                <a:ln>
                  <a:noFill/>
                </a:ln>
                <a:solidFill>
                  <a:srgbClr val="2B91AF"/>
                </a:solidFill>
                <a:effectLst/>
                <a:uLnTx/>
                <a:uFillTx/>
              </a:rPr>
              <a:t>FaultException</a:t>
            </a:r>
            <a:r>
              <a:rPr kumimoji="0" lang="fr-FR" sz="1200" b="0" i="0" u="none" strike="noStrike" kern="0" cap="none" spc="0" normalizeH="0" baseline="0" noProof="0" dirty="0" smtClean="0">
                <a:ln>
                  <a:noFill/>
                </a:ln>
                <a:solidFill>
                  <a:srgbClr val="2B91AF"/>
                </a:solidFill>
                <a:effectLst/>
                <a:uLnTx/>
                <a:uFillTx/>
              </a:rPr>
              <a:t> </a:t>
            </a:r>
            <a:r>
              <a:rPr kumimoji="0" lang="fr-FR" sz="1200" b="0" i="0" u="none" strike="noStrike" kern="0" cap="none" spc="0" normalizeH="0" baseline="0" noProof="0" dirty="0" err="1" smtClean="0">
                <a:ln>
                  <a:noFill/>
                </a:ln>
                <a:solidFill>
                  <a:sysClr val="windowText" lastClr="000000"/>
                </a:solidFill>
                <a:effectLst/>
                <a:uLnTx/>
                <a:uFillTx/>
              </a:rPr>
              <a:t>faultEx</a:t>
            </a:r>
            <a:r>
              <a:rPr kumimoji="0" lang="fr-FR" sz="1200" b="0" i="0" u="none" strike="noStrike" kern="0" cap="none" spc="0" normalizeH="0" baseline="0" noProof="0" dirty="0" smtClean="0">
                <a:ln>
                  <a:noFill/>
                </a:ln>
                <a:solidFill>
                  <a:sysClr val="windowText" lastClr="000000"/>
                </a:solidFill>
                <a:effectLst/>
                <a:uLnTx/>
                <a:uFillTx/>
              </a:rPr>
              <a:t>) {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Text" lastClr="000000"/>
                </a:solidFill>
                <a:effectLst/>
                <a:uLnTx/>
                <a:uFillTx/>
              </a:rPr>
              <a:t>	</a:t>
            </a:r>
            <a:r>
              <a:rPr kumimoji="0" lang="fr-FR" sz="1200" b="0" i="0" u="none" strike="noStrike" kern="0" cap="none" spc="0" normalizeH="0" baseline="0" noProof="0" dirty="0" err="1" smtClean="0">
                <a:ln>
                  <a:noFill/>
                </a:ln>
                <a:solidFill>
                  <a:sysClr val="windowText" lastClr="000000"/>
                </a:solidFill>
                <a:effectLst/>
                <a:uLnTx/>
                <a:uFillTx/>
              </a:rPr>
              <a:t>Console.WriteLine</a:t>
            </a:r>
            <a:r>
              <a:rPr kumimoji="0" lang="fr-FR" sz="1200" b="0" i="0" u="none" strike="noStrike" kern="0" cap="none" spc="0" normalizeH="0" baseline="0" noProof="0" dirty="0" smtClean="0">
                <a:ln>
                  <a:noFill/>
                </a:ln>
                <a:solidFill>
                  <a:sysClr val="windowText" lastClr="000000"/>
                </a:solidFill>
                <a:effectLst/>
                <a:uLnTx/>
                <a:uFillTx/>
              </a:rPr>
              <a:t>(</a:t>
            </a:r>
            <a:r>
              <a:rPr kumimoji="0" lang="fr-FR" sz="1200" b="0" i="0" u="none" strike="noStrike" kern="0" cap="none" spc="0" normalizeH="0" baseline="0" noProof="0" dirty="0" smtClean="0">
                <a:ln>
                  <a:noFill/>
                </a:ln>
                <a:solidFill>
                  <a:srgbClr val="A31515"/>
                </a:solidFill>
                <a:effectLst/>
                <a:uLnTx/>
                <a:uFillTx/>
              </a:rPr>
              <a:t>"An </a:t>
            </a:r>
            <a:r>
              <a:rPr kumimoji="0" lang="fr-FR" sz="1200" b="0" i="0" u="none" strike="noStrike" kern="0" cap="none" spc="0" normalizeH="0" baseline="0" noProof="0" dirty="0" err="1" smtClean="0">
                <a:ln>
                  <a:noFill/>
                </a:ln>
                <a:solidFill>
                  <a:srgbClr val="A31515"/>
                </a:solidFill>
                <a:effectLst/>
                <a:uLnTx/>
                <a:uFillTx/>
              </a:rPr>
              <a:t>unknown</a:t>
            </a:r>
            <a:r>
              <a:rPr kumimoji="0" lang="fr-FR" sz="1200" b="0" i="0" u="none" strike="noStrike" kern="0" cap="none" spc="0" normalizeH="0" baseline="0" noProof="0" dirty="0" smtClean="0">
                <a:ln>
                  <a:noFill/>
                </a:ln>
                <a:solidFill>
                  <a:srgbClr val="A31515"/>
                </a:solidFill>
                <a:effectLst/>
                <a:uLnTx/>
                <a:uFillTx/>
              </a:rPr>
              <a:t> exception </a:t>
            </a:r>
            <a:r>
              <a:rPr kumimoji="0" lang="fr-FR" sz="1200" b="0" i="0" u="none" strike="noStrike" kern="0" cap="none" spc="0" normalizeH="0" baseline="0" noProof="0" dirty="0" err="1" smtClean="0">
                <a:ln>
                  <a:noFill/>
                </a:ln>
                <a:solidFill>
                  <a:srgbClr val="A31515"/>
                </a:solidFill>
                <a:effectLst/>
                <a:uLnTx/>
                <a:uFillTx/>
              </a:rPr>
              <a:t>was</a:t>
            </a:r>
            <a:r>
              <a:rPr kumimoji="0" lang="fr-FR" sz="1200" b="0" i="0" u="none" strike="noStrike" kern="0" cap="none" spc="0" normalizeH="0" baseline="0" noProof="0" dirty="0" smtClean="0">
                <a:ln>
                  <a:noFill/>
                </a:ln>
                <a:solidFill>
                  <a:srgbClr val="A31515"/>
                </a:solidFill>
                <a:effectLst/>
                <a:uLnTx/>
                <a:uFillTx/>
              </a:rPr>
              <a:t> </a:t>
            </a:r>
            <a:r>
              <a:rPr kumimoji="0" lang="fr-FR" sz="1200" b="0" i="0" u="none" strike="noStrike" kern="0" cap="none" spc="0" normalizeH="0" baseline="0" noProof="0" dirty="0" err="1" smtClean="0">
                <a:ln>
                  <a:noFill/>
                </a:ln>
                <a:solidFill>
                  <a:srgbClr val="A31515"/>
                </a:solidFill>
                <a:effectLst/>
                <a:uLnTx/>
                <a:uFillTx/>
              </a:rPr>
              <a:t>received</a:t>
            </a:r>
            <a:r>
              <a:rPr kumimoji="0" lang="fr-FR" sz="1200" b="0" i="0" u="none" strike="noStrike" kern="0" cap="none" spc="0" normalizeH="0" baseline="0" noProof="0" dirty="0" smtClean="0">
                <a:ln>
                  <a:noFill/>
                </a:ln>
                <a:solidFill>
                  <a:srgbClr val="A31515"/>
                </a:solidFill>
                <a:effectLst/>
                <a:uLnTx/>
                <a:uFillTx/>
              </a:rPr>
              <a:t>. " </a:t>
            </a:r>
            <a:r>
              <a:rPr kumimoji="0" lang="fr-FR" sz="1200" b="0" i="0" u="none" strike="noStrike" kern="0" cap="none" spc="0" normalizeH="0" baseline="0" noProof="0" dirty="0" smtClean="0">
                <a:ln>
                  <a:noFill/>
                </a:ln>
                <a:solidFill>
                  <a:sysClr val="windowText" lastClr="000000"/>
                </a:solidFill>
                <a:effectLst/>
                <a:uLnTx/>
                <a:uFillTx/>
              </a:rPr>
              <a:t>+ </a:t>
            </a:r>
            <a:r>
              <a:rPr kumimoji="0" lang="fr-FR" sz="1200" b="0" i="0" u="none" strike="noStrike" kern="0" cap="none" spc="0" normalizeH="0" baseline="0" noProof="0" dirty="0" err="1" smtClean="0">
                <a:ln>
                  <a:noFill/>
                </a:ln>
                <a:solidFill>
                  <a:sysClr val="windowText" lastClr="000000"/>
                </a:solidFill>
                <a:effectLst/>
                <a:uLnTx/>
                <a:uFillTx/>
              </a:rPr>
              <a:t>faultEx.Message</a:t>
            </a:r>
            <a:r>
              <a:rPr kumimoji="0" lang="fr-FR" sz="1200" b="0" i="0" u="none" strike="noStrike" kern="0" cap="none" spc="0" normalizeH="0" baseline="0" noProof="0" dirty="0" smtClean="0">
                <a:ln>
                  <a:noFill/>
                </a:ln>
                <a:solidFill>
                  <a:sysClr val="windowText" lastClr="000000"/>
                </a:solidFill>
                <a:effectLst/>
                <a:uLnTx/>
                <a:uFillTx/>
              </a:rPr>
              <a:t> + </a:t>
            </a:r>
            <a:r>
              <a:rPr kumimoji="0" lang="fr-FR" sz="1200" b="0" i="0" u="none" strike="noStrike" kern="0" cap="none" spc="0" normalizeH="0" baseline="0" noProof="0" dirty="0" err="1" smtClean="0">
                <a:ln>
                  <a:noFill/>
                </a:ln>
                <a:solidFill>
                  <a:sysClr val="windowText" lastClr="000000"/>
                </a:solidFill>
                <a:effectLst/>
                <a:uLnTx/>
                <a:uFillTx/>
              </a:rPr>
              <a:t>faultEx.StackTrace</a:t>
            </a:r>
            <a:r>
              <a:rPr kumimoji="0" lang="fr-FR" sz="1200" b="0" i="0" u="none" strike="noStrike" kern="0" cap="none" spc="0" normalizeH="0" baseline="0" noProof="0" dirty="0" smtClean="0">
                <a:ln>
                  <a:noFill/>
                </a:ln>
                <a:solidFill>
                  <a:sysClr val="windowText" lastClr="000000"/>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smtClean="0">
              <a:ln>
                <a:noFill/>
              </a:ln>
              <a:solidFill>
                <a:srgbClr val="A31515"/>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A31515"/>
                </a:solidFill>
                <a:effectLst/>
                <a:uLnTx/>
                <a:uFillTx/>
              </a:rPr>
              <a:t>            </a:t>
            </a:r>
            <a:r>
              <a:rPr kumimoji="0" lang="fr-FR" sz="1200" b="0" i="0" u="none" strike="noStrike" kern="0" cap="none" spc="0" normalizeH="0" baseline="0" noProof="0" dirty="0" smtClean="0">
                <a:ln>
                  <a:noFill/>
                </a:ln>
                <a:solidFill>
                  <a:srgbClr val="008000"/>
                </a:solidFill>
                <a:effectLst/>
                <a:uLnTx/>
                <a:uFillTx/>
              </a:rPr>
              <a:t>// Standard communication </a:t>
            </a:r>
            <a:r>
              <a:rPr kumimoji="0" lang="fr-FR" sz="1200" b="0" i="0" u="none" strike="noStrike" kern="0" cap="none" spc="0" normalizeH="0" baseline="0" noProof="0" dirty="0" err="1" smtClean="0">
                <a:ln>
                  <a:noFill/>
                </a:ln>
                <a:solidFill>
                  <a:srgbClr val="008000"/>
                </a:solidFill>
                <a:effectLst/>
                <a:uLnTx/>
                <a:uFillTx/>
              </a:rPr>
              <a:t>fault</a:t>
            </a:r>
            <a:r>
              <a:rPr kumimoji="0" lang="fr-FR" sz="1200" b="0" i="0" u="none" strike="noStrike" kern="0" cap="none" spc="0" normalizeH="0" baseline="0" noProof="0" dirty="0" smtClean="0">
                <a:ln>
                  <a:noFill/>
                </a:ln>
                <a:solidFill>
                  <a:srgbClr val="008000"/>
                </a:solidFill>
                <a:effectLst/>
                <a:uLnTx/>
                <a:uFillTx/>
              </a:rPr>
              <a:t> </a:t>
            </a:r>
            <a:r>
              <a:rPr kumimoji="0" lang="fr-FR" sz="1200" b="0" i="0" u="none" strike="noStrike" kern="0" cap="none" spc="0" normalizeH="0" baseline="0" noProof="0" dirty="0" err="1" smtClean="0">
                <a:ln>
                  <a:noFill/>
                </a:ln>
                <a:solidFill>
                  <a:srgbClr val="008000"/>
                </a:solidFill>
                <a:effectLst/>
                <a:uLnTx/>
                <a:uFillTx/>
              </a:rPr>
              <a:t>handler</a:t>
            </a:r>
            <a:r>
              <a:rPr kumimoji="0" lang="fr-FR" sz="1200" b="0" i="0" u="none" strike="noStrike" kern="0" cap="none" spc="0" normalizeH="0" baseline="0" noProof="0" dirty="0" smtClean="0">
                <a:ln>
                  <a:noFill/>
                </a:ln>
                <a:solidFill>
                  <a:srgbClr val="008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8000"/>
                </a:solidFill>
                <a:effectLst/>
                <a:uLnTx/>
                <a:uFillTx/>
              </a:rPr>
              <a:t>            </a:t>
            </a:r>
            <a:r>
              <a:rPr kumimoji="0" lang="fr-FR" sz="1200" b="0" i="0" u="none" strike="noStrike" kern="0" cap="none" spc="0" normalizeH="0" baseline="0" noProof="0" dirty="0" smtClean="0">
                <a:ln>
                  <a:noFill/>
                </a:ln>
                <a:solidFill>
                  <a:srgbClr val="0000FF"/>
                </a:solidFill>
                <a:effectLst/>
                <a:uLnTx/>
                <a:uFillTx/>
              </a:rPr>
              <a:t>catch </a:t>
            </a:r>
            <a:r>
              <a:rPr kumimoji="0" lang="fr-FR" sz="1200" b="0" i="0" u="none" strike="noStrike" kern="0" cap="none" spc="0" normalizeH="0" baseline="0" noProof="0" dirty="0" smtClean="0">
                <a:ln>
                  <a:noFill/>
                </a:ln>
                <a:solidFill>
                  <a:sysClr val="windowText" lastClr="000000"/>
                </a:solidFill>
                <a:effectLst/>
                <a:uLnTx/>
                <a:uFillTx/>
              </a:rPr>
              <a:t>(</a:t>
            </a:r>
            <a:r>
              <a:rPr kumimoji="0" lang="fr-FR" sz="1200" b="0" i="0" u="none" strike="noStrike" kern="0" cap="none" spc="0" normalizeH="0" baseline="0" noProof="0" dirty="0" err="1" smtClean="0">
                <a:ln>
                  <a:noFill/>
                </a:ln>
                <a:solidFill>
                  <a:srgbClr val="2B91AF"/>
                </a:solidFill>
                <a:effectLst/>
                <a:uLnTx/>
                <a:uFillTx/>
              </a:rPr>
              <a:t>CommunicationException</a:t>
            </a:r>
            <a:r>
              <a:rPr kumimoji="0" lang="fr-FR" sz="1200" b="0" i="0" u="none" strike="noStrike" kern="0" cap="none" spc="0" normalizeH="0" baseline="0" noProof="0" dirty="0" smtClean="0">
                <a:ln>
                  <a:noFill/>
                </a:ln>
                <a:solidFill>
                  <a:srgbClr val="2B91AF"/>
                </a:solidFill>
                <a:effectLst/>
                <a:uLnTx/>
                <a:uFillTx/>
              </a:rPr>
              <a:t> </a:t>
            </a:r>
            <a:r>
              <a:rPr kumimoji="0" lang="fr-FR" sz="1200" b="0" i="0" u="none" strike="noStrike" kern="0" cap="none" spc="0" normalizeH="0" baseline="0" noProof="0" dirty="0" err="1" smtClean="0">
                <a:ln>
                  <a:noFill/>
                </a:ln>
                <a:solidFill>
                  <a:sysClr val="windowText" lastClr="000000"/>
                </a:solidFill>
                <a:effectLst/>
                <a:uLnTx/>
                <a:uFillTx/>
              </a:rPr>
              <a:t>commProblem</a:t>
            </a:r>
            <a:r>
              <a:rPr kumimoji="0" lang="fr-FR" sz="1200" b="0" i="0" u="none" strike="noStrike" kern="0" cap="none" spc="0" normalizeH="0" baseline="0" noProof="0" dirty="0" smtClean="0">
                <a:ln>
                  <a:noFill/>
                </a:ln>
                <a:solidFill>
                  <a:sysClr val="windowText" lastClr="000000"/>
                </a:solidFill>
                <a:effectLst/>
                <a:uLnTx/>
                <a:uFillTx/>
              </a:rPr>
              <a:t>) {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ysClr val="windowText" lastClr="000000"/>
                </a:solidFill>
                <a:effectLst/>
                <a:uLnTx/>
                <a:uFillTx/>
              </a:rPr>
              <a:t>	</a:t>
            </a:r>
            <a:r>
              <a:rPr kumimoji="0" lang="fr-FR" sz="1200" b="0" i="0" u="none" strike="noStrike" kern="0" cap="none" spc="0" normalizeH="0" baseline="0" noProof="0" dirty="0" err="1" smtClean="0">
                <a:ln>
                  <a:noFill/>
                </a:ln>
                <a:solidFill>
                  <a:sysClr val="windowText" lastClr="000000"/>
                </a:solidFill>
                <a:effectLst/>
                <a:uLnTx/>
                <a:uFillTx/>
              </a:rPr>
              <a:t>Console.WriteLine</a:t>
            </a:r>
            <a:r>
              <a:rPr kumimoji="0" lang="fr-FR" sz="1200" b="0" i="0" u="none" strike="noStrike" kern="0" cap="none" spc="0" normalizeH="0" baseline="0" noProof="0" dirty="0" smtClean="0">
                <a:ln>
                  <a:noFill/>
                </a:ln>
                <a:solidFill>
                  <a:sysClr val="windowText" lastClr="000000"/>
                </a:solidFill>
                <a:effectLst/>
                <a:uLnTx/>
                <a:uFillTx/>
              </a:rPr>
              <a:t>(</a:t>
            </a:r>
            <a:r>
              <a:rPr kumimoji="0" lang="fr-FR" sz="1200" b="0" i="0" u="none" strike="noStrike" kern="0" cap="none" spc="0" normalizeH="0" baseline="0" noProof="0" dirty="0" smtClean="0">
                <a:ln>
                  <a:noFill/>
                </a:ln>
                <a:solidFill>
                  <a:srgbClr val="A31515"/>
                </a:solidFill>
                <a:effectLst/>
                <a:uLnTx/>
                <a:uFillTx/>
              </a:rPr>
              <a:t>"There </a:t>
            </a:r>
            <a:r>
              <a:rPr kumimoji="0" lang="fr-FR" sz="1200" b="0" i="0" u="none" strike="noStrike" kern="0" cap="none" spc="0" normalizeH="0" baseline="0" noProof="0" dirty="0" err="1" smtClean="0">
                <a:ln>
                  <a:noFill/>
                </a:ln>
                <a:solidFill>
                  <a:srgbClr val="A31515"/>
                </a:solidFill>
                <a:effectLst/>
                <a:uLnTx/>
                <a:uFillTx/>
              </a:rPr>
              <a:t>was</a:t>
            </a:r>
            <a:r>
              <a:rPr kumimoji="0" lang="fr-FR" sz="1200" b="0" i="0" u="none" strike="noStrike" kern="0" cap="none" spc="0" normalizeH="0" baseline="0" noProof="0" dirty="0" smtClean="0">
                <a:ln>
                  <a:noFill/>
                </a:ln>
                <a:solidFill>
                  <a:srgbClr val="A31515"/>
                </a:solidFill>
                <a:effectLst/>
                <a:uLnTx/>
                <a:uFillTx/>
              </a:rPr>
              <a:t> a communication </a:t>
            </a:r>
            <a:r>
              <a:rPr kumimoji="0" lang="fr-FR" sz="1200" b="0" i="0" u="none" strike="noStrike" kern="0" cap="none" spc="0" normalizeH="0" baseline="0" noProof="0" dirty="0" err="1" smtClean="0">
                <a:ln>
                  <a:noFill/>
                </a:ln>
                <a:solidFill>
                  <a:srgbClr val="A31515"/>
                </a:solidFill>
                <a:effectLst/>
                <a:uLnTx/>
                <a:uFillTx/>
              </a:rPr>
              <a:t>problem</a:t>
            </a:r>
            <a:r>
              <a:rPr kumimoji="0" lang="fr-FR" sz="1200" b="0" i="0" u="none" strike="noStrike" kern="0" cap="none" spc="0" normalizeH="0" baseline="0" noProof="0" dirty="0" smtClean="0">
                <a:ln>
                  <a:noFill/>
                </a:ln>
                <a:solidFill>
                  <a:srgbClr val="A31515"/>
                </a:solidFill>
                <a:effectLst/>
                <a:uLnTx/>
                <a:uFillTx/>
              </a:rPr>
              <a:t>. " </a:t>
            </a:r>
            <a:r>
              <a:rPr kumimoji="0" lang="fr-FR" sz="1200" b="0" i="0" u="none" strike="noStrike" kern="0" cap="none" spc="0" normalizeH="0" baseline="0" noProof="0" dirty="0" smtClean="0">
                <a:ln>
                  <a:noFill/>
                </a:ln>
                <a:solidFill>
                  <a:sysClr val="windowText" lastClr="000000"/>
                </a:solidFill>
                <a:effectLst/>
                <a:uLnTx/>
                <a:uFillTx/>
              </a:rPr>
              <a:t>+ </a:t>
            </a:r>
            <a:r>
              <a:rPr kumimoji="0" lang="fr-FR" sz="1200" b="0" i="0" u="none" strike="noStrike" kern="0" cap="none" spc="0" normalizeH="0" baseline="0" noProof="0" dirty="0" err="1" smtClean="0">
                <a:ln>
                  <a:noFill/>
                </a:ln>
                <a:solidFill>
                  <a:sysClr val="windowText" lastClr="000000"/>
                </a:solidFill>
                <a:effectLst/>
                <a:uLnTx/>
                <a:uFillTx/>
              </a:rPr>
              <a:t>commProblem.Message</a:t>
            </a:r>
            <a:r>
              <a:rPr kumimoji="0" lang="fr-FR" sz="1200" b="0" i="0" u="none" strike="noStrike" kern="0" cap="none" spc="0" normalizeH="0" baseline="0" noProof="0" dirty="0" smtClean="0">
                <a:ln>
                  <a:noFill/>
                </a:ln>
                <a:solidFill>
                  <a:sysClr val="windowText" lastClr="000000"/>
                </a:solidFill>
                <a:effectLst/>
                <a:uLnTx/>
                <a:uFillTx/>
              </a:rPr>
              <a:t> + </a:t>
            </a:r>
            <a:r>
              <a:rPr kumimoji="0" lang="fr-FR" sz="1200" b="0" i="0" u="none" strike="noStrike" kern="0" cap="none" spc="0" normalizeH="0" baseline="0" noProof="0" dirty="0" err="1" smtClean="0">
                <a:ln>
                  <a:noFill/>
                </a:ln>
                <a:solidFill>
                  <a:sysClr val="windowText" lastClr="000000"/>
                </a:solidFill>
                <a:effectLst/>
                <a:uLnTx/>
                <a:uFillTx/>
              </a:rPr>
              <a:t>commProblem.StackTrace</a:t>
            </a:r>
            <a:r>
              <a:rPr kumimoji="0" lang="fr-FR" sz="1200" b="0" i="0" u="none" strike="noStrike" kern="0" cap="none" spc="0" normalizeH="0" baseline="0" noProof="0" dirty="0" smtClean="0">
                <a:ln>
                  <a:noFill/>
                </a:ln>
                <a:solidFill>
                  <a:sysClr val="windowText" lastClr="000000"/>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rPr>
              <a:t>             </a:t>
            </a:r>
            <a:r>
              <a:rPr kumimoji="0" lang="fr-FR" sz="1200" b="0" i="0" u="none" strike="noStrike" kern="0" cap="none" spc="0" normalizeH="0" baseline="0" noProof="0" dirty="0" smtClean="0">
                <a:ln>
                  <a:noFill/>
                </a:ln>
                <a:solidFill>
                  <a:sysClr val="windowText" lastClr="000000"/>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smtClean="0">
              <a:ln>
                <a:noFill/>
              </a:ln>
              <a:solidFill>
                <a:srgbClr val="A31515"/>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A31515"/>
                </a:solidFill>
                <a:effectLst/>
                <a:uLnTx/>
                <a:uFillTx/>
              </a:rPr>
              <a:t>            </a:t>
            </a:r>
            <a:r>
              <a:rPr kumimoji="0" lang="en-US" sz="1200" b="0" i="0" u="none" strike="noStrike" kern="0" cap="none" spc="0" normalizeH="0" baseline="0" noProof="0" dirty="0" smtClean="0">
                <a:ln>
                  <a:noFill/>
                </a:ln>
                <a:solidFill>
                  <a:srgbClr val="0000FF"/>
                </a:solidFill>
                <a:effectLst/>
                <a:uLnTx/>
                <a:uFillTx/>
              </a:rPr>
              <a:t>catch </a:t>
            </a:r>
            <a:r>
              <a:rPr kumimoji="0" lang="en-US" sz="1200" b="0" i="0" u="none" strike="noStrike" kern="0" cap="none" spc="0" normalizeH="0" baseline="0" noProof="0" dirty="0" smtClean="0">
                <a:ln>
                  <a:noFill/>
                </a:ln>
                <a:solidFill>
                  <a:sysClr val="windowText" lastClr="000000"/>
                </a:solidFill>
                <a:effectLst/>
                <a:uLnTx/>
                <a:uFillTx/>
              </a:rPr>
              <a:t>(</a:t>
            </a:r>
            <a:r>
              <a:rPr kumimoji="0" lang="en-US" sz="1200" b="0" i="0" u="none" strike="noStrike" kern="0" cap="none" spc="0" normalizeH="0" baseline="0" noProof="0" dirty="0" smtClean="0">
                <a:ln>
                  <a:noFill/>
                </a:ln>
                <a:solidFill>
                  <a:srgbClr val="2B91AF"/>
                </a:solidFill>
                <a:effectLst/>
                <a:uLnTx/>
                <a:uFillTx/>
              </a:rPr>
              <a:t>Exception </a:t>
            </a:r>
            <a:r>
              <a:rPr kumimoji="0" lang="en-US" sz="1200" b="0" i="0" u="none" strike="noStrike" kern="0" cap="none" spc="0" normalizeH="0" baseline="0" noProof="0" dirty="0" smtClean="0">
                <a:ln>
                  <a:noFill/>
                </a:ln>
                <a:solidFill>
                  <a:sysClr val="windowText" lastClr="000000"/>
                </a:solidFill>
                <a:effectLst/>
                <a:uLnTx/>
                <a:uFillTx/>
              </a:rPr>
              <a:t>ex) {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rPr>
              <a:t>	</a:t>
            </a:r>
            <a:r>
              <a:rPr kumimoji="0" lang="en-US" sz="1200" b="0" i="0" u="none" strike="noStrike" kern="0" cap="none" spc="0" normalizeH="0" baseline="0" noProof="0" dirty="0" err="1" smtClean="0">
                <a:ln>
                  <a:noFill/>
                </a:ln>
                <a:solidFill>
                  <a:sysClr val="windowText" lastClr="000000"/>
                </a:solidFill>
                <a:effectLst/>
                <a:uLnTx/>
                <a:uFillTx/>
              </a:rPr>
              <a:t>Console.WriteLine</a:t>
            </a:r>
            <a:r>
              <a:rPr kumimoji="0" lang="en-US" sz="1200" b="0" i="0" u="none" strike="noStrike" kern="0" cap="none" spc="0" normalizeH="0" baseline="0" noProof="0" dirty="0" smtClean="0">
                <a:ln>
                  <a:noFill/>
                </a:ln>
                <a:solidFill>
                  <a:sysClr val="windowText" lastClr="000000"/>
                </a:solidFill>
                <a:effectLst/>
                <a:uLnTx/>
                <a:uFillTx/>
              </a:rPr>
              <a:t>(</a:t>
            </a:r>
            <a:r>
              <a:rPr kumimoji="0" lang="en-US" sz="1200" b="0" i="0" u="none" strike="noStrike" kern="0" cap="none" spc="0" normalizeH="0" baseline="0" noProof="0" dirty="0" smtClean="0">
                <a:ln>
                  <a:noFill/>
                </a:ln>
                <a:solidFill>
                  <a:srgbClr val="A31515"/>
                </a:solidFill>
                <a:effectLst/>
                <a:uLnTx/>
                <a:uFillTx/>
              </a:rPr>
              <a:t>"There was a exception problem. " </a:t>
            </a:r>
            <a:r>
              <a:rPr kumimoji="0" lang="en-US" sz="1200" b="0" i="0" u="none" strike="noStrike" kern="0" cap="none" spc="0" normalizeH="0" baseline="0" noProof="0" dirty="0" smtClean="0">
                <a:ln>
                  <a:noFill/>
                </a:ln>
                <a:solidFill>
                  <a:sysClr val="windowText" lastClr="000000"/>
                </a:solidFill>
                <a:effectLst/>
                <a:uLnTx/>
                <a:uFillTx/>
              </a:rPr>
              <a:t>+ </a:t>
            </a:r>
            <a:r>
              <a:rPr kumimoji="0" lang="en-US" sz="1200" b="0" i="0" u="none" strike="noStrike" kern="0" cap="none" spc="0" normalizeH="0" baseline="0" noProof="0" dirty="0" err="1" smtClean="0">
                <a:ln>
                  <a:noFill/>
                </a:ln>
                <a:solidFill>
                  <a:sysClr val="windowText" lastClr="000000"/>
                </a:solidFill>
                <a:effectLst/>
                <a:uLnTx/>
                <a:uFillTx/>
              </a:rPr>
              <a:t>ex.Message</a:t>
            </a:r>
            <a:r>
              <a:rPr kumimoji="0" lang="en-US" sz="1200" b="0" i="0" u="none" strike="noStrike" kern="0" cap="none" spc="0" normalizeH="0" baseline="0" noProof="0" dirty="0" smtClean="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smtClean="0">
              <a:ln>
                <a:noFill/>
              </a:ln>
              <a:solidFill>
                <a:srgbClr val="A31515"/>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A31515"/>
                </a:solidFill>
                <a:effectLst/>
                <a:uLnTx/>
                <a:uFillTx/>
              </a:rPr>
              <a:t>            </a:t>
            </a:r>
            <a:r>
              <a:rPr kumimoji="0" lang="fr-FR" sz="1200" b="0" i="0" u="none" strike="noStrike" kern="0" cap="none" spc="0" normalizeH="0" baseline="0" noProof="0" dirty="0" err="1" smtClean="0">
                <a:ln>
                  <a:noFill/>
                </a:ln>
                <a:solidFill>
                  <a:srgbClr val="0000FF"/>
                </a:solidFill>
                <a:effectLst/>
                <a:uLnTx/>
                <a:uFillTx/>
              </a:rPr>
              <a:t>finally</a:t>
            </a:r>
            <a:r>
              <a:rPr kumimoji="0" lang="fr-FR" sz="1200" b="0" i="0" u="none" strike="noStrike" kern="0" cap="none" spc="0" normalizeH="0" baseline="0" noProof="0" dirty="0" smtClean="0">
                <a:ln>
                  <a:noFill/>
                </a:ln>
                <a:solidFill>
                  <a:srgbClr val="0000FF"/>
                </a:solidFill>
                <a:effectLst/>
                <a:uLnTx/>
                <a:uFillTx/>
              </a:rPr>
              <a:t> </a:t>
            </a:r>
            <a:r>
              <a:rPr kumimoji="0" lang="fr-FR" sz="1200" b="0" i="0" u="none" strike="noStrike" kern="0" cap="none" spc="0" normalizeH="0" baseline="0" noProof="0" dirty="0" smtClean="0">
                <a:ln>
                  <a:noFill/>
                </a:ln>
                <a:solidFill>
                  <a:sysClr val="windowText" lastClr="000000"/>
                </a:solidFill>
                <a:effectLst/>
                <a:uLnTx/>
                <a:uFillTx/>
              </a:rPr>
              <a:t>{ </a:t>
            </a:r>
            <a:r>
              <a:rPr kumimoji="0" lang="fr-FR" sz="1200" b="0" i="0" u="none" strike="noStrike" kern="0" cap="none" spc="0" normalizeH="0" baseline="0" noProof="0" dirty="0" err="1" smtClean="0">
                <a:ln>
                  <a:noFill/>
                </a:ln>
                <a:solidFill>
                  <a:sysClr val="windowText" lastClr="000000"/>
                </a:solidFill>
                <a:effectLst/>
                <a:uLnTx/>
                <a:uFillTx/>
              </a:rPr>
              <a:t>wcfClient.Abort</a:t>
            </a:r>
            <a:r>
              <a:rPr kumimoji="0" lang="fr-FR" sz="1200" b="0" i="0" u="none" strike="noStrike" kern="0" cap="none" spc="0" normalizeH="0" baseline="0" noProof="0" dirty="0" smtClean="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00FF"/>
                </a:solidFill>
                <a:effectLst/>
                <a:uLnTx/>
                <a:uFillTx/>
              </a:rPr>
              <a:t> </a:t>
            </a:r>
            <a:endParaRPr kumimoji="0" lang="fr-FR" sz="1200" b="0" i="0" u="none" strike="noStrike" kern="0" cap="none" spc="0" normalizeH="0" baseline="0" noProof="0" dirty="0">
              <a:ln>
                <a:noFill/>
              </a:ln>
              <a:solidFill>
                <a:sysClr val="windowText" lastClr="000000"/>
              </a:solidFill>
              <a:effectLst/>
              <a:uLnTx/>
              <a:uFillTx/>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288" y="228600"/>
            <a:ext cx="8380412" cy="535531"/>
          </a:xfrm>
        </p:spPr>
        <p:txBody>
          <a:bodyPr/>
          <a:lstStyle/>
          <a:p>
            <a:r>
              <a:rPr lang="fr-FR" sz="3200" dirty="0" smtClean="0"/>
              <a:t>Les différents types d'exceptions Java</a:t>
            </a:r>
            <a:endParaRPr lang="fr-FR" sz="3200" dirty="0"/>
          </a:p>
        </p:txBody>
      </p:sp>
      <p:sp>
        <p:nvSpPr>
          <p:cNvPr id="44" name="ZoneTexte 43"/>
          <p:cNvSpPr txBox="1"/>
          <p:nvPr/>
        </p:nvSpPr>
        <p:spPr>
          <a:xfrm>
            <a:off x="236912" y="1323069"/>
            <a:ext cx="5770187" cy="507831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 typeface="Arial" pitchFamily="34" charset="0"/>
              <a:buChar char="•"/>
              <a:tabLst/>
              <a:defRPr/>
            </a:pPr>
            <a:endParaRPr kumimoji="0" lang="fr-FR" sz="2400" b="0" i="0" u="none" strike="noStrike" kern="0" cap="none" spc="0" normalizeH="0" baseline="0" noProof="0" dirty="0" smtClean="0">
              <a:ln>
                <a:noFill/>
              </a:ln>
              <a:effectLst/>
              <a:uLnTx/>
              <a:uFillTx/>
            </a:endParaRPr>
          </a:p>
          <a:p>
            <a:pPr marL="0" marR="0" lvl="0" indent="0"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fr-FR" sz="2400" b="0" i="0" u="none" strike="noStrike" kern="0" cap="none" spc="0" normalizeH="0" baseline="0" noProof="0" dirty="0" smtClean="0">
                <a:ln>
                  <a:noFill/>
                </a:ln>
                <a:effectLst/>
                <a:uLnTx/>
                <a:uFillTx/>
              </a:rPr>
              <a:t> </a:t>
            </a:r>
            <a:r>
              <a:rPr kumimoji="0" lang="fr-FR" sz="2400" i="0" u="none" strike="noStrike" kern="0" cap="none" spc="0" normalizeH="0" baseline="0" noProof="0" dirty="0" smtClean="0">
                <a:ln>
                  <a:noFill/>
                </a:ln>
                <a:effectLst/>
                <a:uLnTx/>
                <a:uFillTx/>
              </a:rPr>
              <a:t>Exception</a:t>
            </a:r>
            <a:r>
              <a:rPr kumimoji="0" lang="fr-FR" sz="2400" b="0" i="0" u="none" strike="noStrike" kern="0" cap="none" spc="0" normalizeH="0" baseline="0" noProof="0" dirty="0" smtClean="0">
                <a:ln>
                  <a:noFill/>
                </a:ln>
                <a:effectLst/>
                <a:uLnTx/>
                <a:uFillTx/>
              </a:rPr>
              <a:t> : </a:t>
            </a:r>
            <a:r>
              <a:rPr kumimoji="0" lang="fr-FR" sz="1800" b="0" i="0" u="none" strike="noStrike" kern="0" cap="none" spc="0" normalizeH="0" baseline="0" noProof="0" dirty="0" smtClean="0">
                <a:ln>
                  <a:noFill/>
                </a:ln>
                <a:effectLst/>
                <a:uLnTx/>
                <a:uFillTx/>
              </a:rPr>
              <a:t>Représente les erreurs qui se produisent lors de l'exécution de l'application.</a:t>
            </a:r>
          </a:p>
          <a:p>
            <a:pPr marL="0" marR="0" lvl="0" indent="0" algn="just" defTabSz="914400" eaLnBrk="1" fontAlgn="auto" latinLnBrk="0" hangingPunct="1">
              <a:lnSpc>
                <a:spcPct val="100000"/>
              </a:lnSpc>
              <a:spcBef>
                <a:spcPts val="0"/>
              </a:spcBef>
              <a:spcAft>
                <a:spcPts val="0"/>
              </a:spcAft>
              <a:buClrTx/>
              <a:buSzTx/>
              <a:buFont typeface="Arial" pitchFamily="34" charset="0"/>
              <a:buChar char="•"/>
              <a:tabLst/>
              <a:defRPr/>
            </a:pPr>
            <a:endParaRPr kumimoji="0" lang="fr-FR" sz="3200" b="0" i="0" u="none" strike="noStrike" kern="0" cap="none" spc="0" normalizeH="0" baseline="0" noProof="0" dirty="0" smtClean="0">
              <a:ln>
                <a:noFill/>
              </a:ln>
              <a:effectLst/>
              <a:uLnTx/>
              <a:uFillTx/>
            </a:endParaRPr>
          </a:p>
          <a:p>
            <a:pPr marL="0" marR="0" lvl="0" indent="0"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fr-FR" sz="2400" b="0" i="0" u="none" strike="noStrike" kern="0" cap="none" spc="0" normalizeH="0" baseline="0" noProof="0" dirty="0" smtClean="0">
                <a:ln>
                  <a:noFill/>
                </a:ln>
                <a:effectLst/>
                <a:uLnTx/>
                <a:uFillTx/>
              </a:rPr>
              <a:t> </a:t>
            </a:r>
            <a:r>
              <a:rPr kumimoji="0" lang="fr-FR" sz="2400" i="0" u="none" strike="noStrike" kern="0" cap="none" spc="0" normalizeH="0" baseline="0" noProof="0" dirty="0" err="1" smtClean="0">
                <a:ln>
                  <a:noFill/>
                </a:ln>
                <a:effectLst/>
                <a:uLnTx/>
                <a:uFillTx/>
              </a:rPr>
              <a:t>RuntimeException</a:t>
            </a:r>
            <a:r>
              <a:rPr kumimoji="0" lang="fr-FR" sz="2400" b="0" i="0" u="none" strike="noStrike" kern="0" cap="none" spc="0" normalizeH="0" baseline="0" noProof="0" dirty="0" smtClean="0">
                <a:ln>
                  <a:noFill/>
                </a:ln>
                <a:effectLst/>
                <a:uLnTx/>
                <a:uFillTx/>
              </a:rPr>
              <a:t> : </a:t>
            </a:r>
            <a:r>
              <a:rPr kumimoji="0" lang="fr-FR" sz="1800" b="0" i="0" u="none" strike="noStrike" kern="0" cap="none" spc="0" normalizeH="0" baseline="0" noProof="0" dirty="0" smtClean="0">
                <a:ln>
                  <a:noFill/>
                </a:ln>
                <a:effectLst/>
                <a:uLnTx/>
                <a:uFillTx/>
              </a:rPr>
              <a:t>Il n'est pas obligatoire de traiter (</a:t>
            </a:r>
            <a:r>
              <a:rPr kumimoji="0" lang="fr-FR" sz="1800" b="0" i="0" u="none" strike="noStrike" kern="0" cap="none" spc="0" normalizeH="0" baseline="0" noProof="0" dirty="0" err="1" smtClean="0">
                <a:ln>
                  <a:noFill/>
                </a:ln>
                <a:effectLst/>
                <a:uLnTx/>
                <a:uFillTx/>
              </a:rPr>
              <a:t>Try</a:t>
            </a:r>
            <a:r>
              <a:rPr kumimoji="0" lang="fr-FR" sz="1800" b="0" i="0" u="none" strike="noStrike" kern="0" cap="none" spc="0" normalizeH="0" baseline="0" noProof="0" dirty="0" smtClean="0">
                <a:ln>
                  <a:noFill/>
                </a:ln>
                <a:effectLst/>
                <a:uLnTx/>
                <a:uFillTx/>
              </a:rPr>
              <a:t>…Catch) et de déclarer (</a:t>
            </a:r>
            <a:r>
              <a:rPr kumimoji="0" lang="fr-FR" sz="1800" b="0" i="0" u="none" strike="noStrike" kern="0" cap="none" spc="0" normalizeH="0" baseline="0" noProof="0" dirty="0" err="1" smtClean="0">
                <a:ln>
                  <a:noFill/>
                </a:ln>
                <a:effectLst/>
                <a:uLnTx/>
                <a:uFillTx/>
              </a:rPr>
              <a:t>Throw</a:t>
            </a:r>
            <a:r>
              <a:rPr kumimoji="0" lang="fr-FR" sz="1800" b="0" i="0" u="none" strike="noStrike" kern="0" cap="none" spc="0" normalizeH="0" baseline="0" noProof="0" dirty="0" smtClean="0">
                <a:ln>
                  <a:noFill/>
                </a:ln>
                <a:effectLst/>
                <a:uLnTx/>
                <a:uFillTx/>
              </a:rPr>
              <a:t>) ces exceptions. (Exemple : une division par zéro)</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3200" b="0" i="0" u="none" strike="noStrike" kern="0" cap="none" spc="0" normalizeH="0" baseline="0" noProof="0" dirty="0" smtClean="0">
              <a:ln>
                <a:noFill/>
              </a:ln>
              <a:effectLst/>
              <a:uLnTx/>
              <a:uFillTx/>
            </a:endParaRPr>
          </a:p>
          <a:p>
            <a:pPr marL="0" marR="0" lvl="0" indent="0"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fr-FR" sz="2400" b="0" i="0" u="none" strike="noStrike" kern="0" cap="none" spc="0" normalizeH="0" baseline="0" noProof="0" dirty="0" smtClean="0">
                <a:ln>
                  <a:noFill/>
                </a:ln>
                <a:effectLst/>
                <a:uLnTx/>
                <a:uFillTx/>
              </a:rPr>
              <a:t>  </a:t>
            </a:r>
            <a:r>
              <a:rPr kumimoji="0" lang="fr-FR" sz="2400" i="0" u="none" strike="noStrike" kern="0" cap="none" spc="0" normalizeH="0" baseline="0" noProof="0" dirty="0" err="1" smtClean="0">
                <a:ln>
                  <a:noFill/>
                </a:ln>
                <a:effectLst/>
                <a:uLnTx/>
                <a:uFillTx/>
              </a:rPr>
              <a:t>SOAPFaultException</a:t>
            </a:r>
            <a:r>
              <a:rPr kumimoji="0" lang="fr-FR" sz="2400" b="0" i="0" u="none" strike="noStrike" kern="0" cap="none" spc="0" normalizeH="0" baseline="0" noProof="0" dirty="0" smtClean="0">
                <a:ln>
                  <a:noFill/>
                </a:ln>
                <a:effectLst/>
                <a:uLnTx/>
                <a:uFillTx/>
              </a:rPr>
              <a:t> : </a:t>
            </a:r>
            <a:r>
              <a:rPr kumimoji="0" lang="fr-FR" sz="1800" b="0" i="0" u="none" strike="noStrike" kern="0" cap="none" spc="0" normalizeH="0" baseline="0" noProof="0" dirty="0" smtClean="0">
                <a:ln>
                  <a:noFill/>
                </a:ln>
                <a:effectLst/>
                <a:uLnTx/>
                <a:uFillTx/>
              </a:rPr>
              <a:t>Représente une erreur de type SOAP </a:t>
            </a:r>
            <a:r>
              <a:rPr kumimoji="0" lang="fr-FR" sz="1800" b="0" i="0" u="none" strike="noStrike" kern="0" cap="none" spc="0" normalizeH="0" baseline="0" noProof="0" dirty="0" err="1" smtClean="0">
                <a:ln>
                  <a:noFill/>
                </a:ln>
                <a:effectLst/>
                <a:uLnTx/>
                <a:uFillTx/>
              </a:rPr>
              <a:t>fault</a:t>
            </a:r>
            <a:r>
              <a:rPr kumimoji="0" lang="fr-FR" sz="1800" b="0" i="0" u="none" strike="noStrike" kern="0" cap="none" spc="0" normalizeH="0" baseline="0" noProof="0" dirty="0" smtClean="0">
                <a:ln>
                  <a:noFill/>
                </a:ln>
                <a:effectLst/>
                <a:uLnTx/>
                <a:uFillTx/>
              </a:rPr>
              <a:t>.</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3200" b="0" i="0" u="none" strike="noStrike" kern="0" cap="none" spc="0" normalizeH="0" baseline="0" noProof="0" dirty="0" smtClean="0">
              <a:ln>
                <a:noFill/>
              </a:ln>
              <a:effectLst/>
              <a:uLnTx/>
              <a:uFillTx/>
            </a:endParaRPr>
          </a:p>
          <a:p>
            <a:pPr marL="0" marR="0" lvl="0" indent="0"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fr-FR" sz="2400" b="0" i="0" u="none" strike="noStrike" kern="0" cap="none" spc="0" normalizeH="0" baseline="0" noProof="0" dirty="0" smtClean="0">
                <a:ln>
                  <a:noFill/>
                </a:ln>
                <a:effectLst/>
                <a:uLnTx/>
                <a:uFillTx/>
              </a:rPr>
              <a:t> </a:t>
            </a:r>
            <a:r>
              <a:rPr kumimoji="0" lang="fr-FR" sz="2400" i="0" u="none" strike="noStrike" kern="0" cap="none" spc="0" normalizeH="0" baseline="0" noProof="0" dirty="0" err="1" smtClean="0">
                <a:ln>
                  <a:noFill/>
                </a:ln>
                <a:effectLst/>
                <a:uLnTx/>
                <a:uFillTx/>
              </a:rPr>
              <a:t>SOAPFaultException</a:t>
            </a:r>
            <a:r>
              <a:rPr kumimoji="0" lang="fr-FR" sz="2400" i="0" u="none" strike="noStrike" kern="0" cap="none" spc="0" normalizeH="0" baseline="0" noProof="0" dirty="0" smtClean="0">
                <a:ln>
                  <a:noFill/>
                </a:ln>
                <a:effectLst/>
                <a:uLnTx/>
                <a:uFillTx/>
              </a:rPr>
              <a:t>&lt;</a:t>
            </a:r>
            <a:r>
              <a:rPr kumimoji="0" lang="fr-FR" sz="2400" i="0" u="none" strike="noStrike" kern="0" cap="none" spc="0" normalizeH="0" baseline="0" noProof="0" dirty="0" err="1" smtClean="0">
                <a:ln>
                  <a:noFill/>
                </a:ln>
                <a:effectLst/>
                <a:uLnTx/>
                <a:uFillTx/>
              </a:rPr>
              <a:t>TDetail</a:t>
            </a:r>
            <a:r>
              <a:rPr kumimoji="0" lang="fr-FR" sz="2400" i="0" u="none" strike="noStrike" kern="0" cap="none" spc="0" normalizeH="0" baseline="0" noProof="0" dirty="0" smtClean="0">
                <a:ln>
                  <a:noFill/>
                </a:ln>
                <a:effectLst/>
                <a:uLnTx/>
                <a:uFillTx/>
              </a:rPr>
              <a:t>&gt; </a:t>
            </a:r>
            <a:r>
              <a:rPr kumimoji="0" lang="fr-FR" sz="2400" b="0" i="0" u="none" strike="noStrike" kern="0" cap="none" spc="0" normalizeH="0" baseline="0" noProof="0" dirty="0" smtClean="0">
                <a:ln>
                  <a:noFill/>
                </a:ln>
                <a:effectLst/>
                <a:uLnTx/>
                <a:uFillTx/>
              </a:rPr>
              <a:t>: </a:t>
            </a:r>
            <a:r>
              <a:rPr kumimoji="0" lang="fr-FR" sz="1800" b="0" i="0" u="none" strike="noStrike" kern="0" cap="none" spc="0" normalizeH="0" baseline="0" noProof="0" dirty="0" smtClean="0">
                <a:ln>
                  <a:noFill/>
                </a:ln>
                <a:effectLst/>
                <a:uLnTx/>
                <a:uFillTx/>
              </a:rPr>
              <a:t>Représente une erreur de type SOAP </a:t>
            </a:r>
            <a:r>
              <a:rPr kumimoji="0" lang="fr-FR" sz="1800" b="0" i="0" u="none" strike="noStrike" kern="0" cap="none" spc="0" normalizeH="0" baseline="0" noProof="0" dirty="0" err="1" smtClean="0">
                <a:ln>
                  <a:noFill/>
                </a:ln>
                <a:effectLst/>
                <a:uLnTx/>
                <a:uFillTx/>
              </a:rPr>
              <a:t>fault</a:t>
            </a:r>
            <a:r>
              <a:rPr kumimoji="0" lang="fr-FR" sz="1800" b="0" i="0" u="none" strike="noStrike" kern="0" cap="none" spc="0" normalizeH="0" baseline="0" noProof="0" dirty="0" smtClean="0">
                <a:ln>
                  <a:noFill/>
                </a:ln>
                <a:effectLst/>
                <a:uLnTx/>
                <a:uFillTx/>
              </a:rPr>
              <a:t> spécifique définie dans le contrat WSDL.</a:t>
            </a:r>
            <a:endParaRPr kumimoji="0" lang="fr-FR" sz="2400" b="0" i="0" u="none" strike="noStrike" kern="0" cap="none" spc="0" normalizeH="0" baseline="0" noProof="0" dirty="0" smtClean="0">
              <a:ln>
                <a:noFill/>
              </a:ln>
              <a:effectLst/>
              <a:uLnTx/>
              <a:uFillTx/>
            </a:endParaRPr>
          </a:p>
        </p:txBody>
      </p:sp>
      <p:cxnSp>
        <p:nvCxnSpPr>
          <p:cNvPr id="45" name="Connecteur droit 44"/>
          <p:cNvCxnSpPr/>
          <p:nvPr/>
        </p:nvCxnSpPr>
        <p:spPr>
          <a:xfrm rot="16200000" flipH="1">
            <a:off x="4006055" y="4044157"/>
            <a:ext cx="4278327" cy="3164"/>
          </a:xfrm>
          <a:prstGeom prst="line">
            <a:avLst/>
          </a:prstGeom>
          <a:noFill/>
          <a:ln w="25400" cap="flat" cmpd="sng" algn="ctr">
            <a:solidFill>
              <a:schemeClr val="tx1"/>
            </a:solidFill>
            <a:prstDash val="solid"/>
          </a:ln>
          <a:effectLst>
            <a:outerShdw blurRad="40000" dist="20000" dir="5400000" rotWithShape="0">
              <a:srgbClr val="000000">
                <a:alpha val="38000"/>
              </a:srgbClr>
            </a:outerShdw>
          </a:effectLst>
        </p:spPr>
      </p:cxnSp>
      <p:sp>
        <p:nvSpPr>
          <p:cNvPr id="46" name="Rectangle à coins arrondis 45"/>
          <p:cNvSpPr/>
          <p:nvPr/>
        </p:nvSpPr>
        <p:spPr>
          <a:xfrm>
            <a:off x="7134624" y="1801104"/>
            <a:ext cx="1143008" cy="428628"/>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prstClr val="black"/>
                </a:solidFill>
                <a:effectLst/>
                <a:uLnTx/>
                <a:uFillTx/>
                <a:latin typeface="Calibri"/>
                <a:ea typeface="+mn-ea"/>
                <a:cs typeface="+mn-cs"/>
              </a:rPr>
              <a:t>Exception</a:t>
            </a:r>
            <a:endParaRPr kumimoji="0" lang="fr-FR"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7" name="Rectangle à coins arrondis 46"/>
          <p:cNvSpPr/>
          <p:nvPr/>
        </p:nvSpPr>
        <p:spPr>
          <a:xfrm>
            <a:off x="6929454" y="3038472"/>
            <a:ext cx="1571636" cy="428628"/>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err="1" smtClean="0">
                <a:ln>
                  <a:noFill/>
                </a:ln>
                <a:solidFill>
                  <a:prstClr val="black"/>
                </a:solidFill>
                <a:effectLst/>
                <a:uLnTx/>
                <a:uFillTx/>
                <a:latin typeface="Calibri"/>
                <a:ea typeface="+mn-ea"/>
                <a:cs typeface="+mn-cs"/>
              </a:rPr>
              <a:t>RuntimeException</a:t>
            </a:r>
            <a:endParaRPr kumimoji="0" lang="fr-FR"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8" name="Rectangle à coins arrondis 47"/>
          <p:cNvSpPr/>
          <p:nvPr/>
        </p:nvSpPr>
        <p:spPr>
          <a:xfrm>
            <a:off x="6823154" y="4284666"/>
            <a:ext cx="1785950" cy="428628"/>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err="1" smtClean="0">
                <a:ln>
                  <a:noFill/>
                </a:ln>
                <a:solidFill>
                  <a:prstClr val="black"/>
                </a:solidFill>
                <a:effectLst/>
                <a:uLnTx/>
                <a:uFillTx/>
                <a:latin typeface="Calibri"/>
                <a:ea typeface="+mn-ea"/>
                <a:cs typeface="+mn-cs"/>
              </a:rPr>
              <a:t>SOAPFaultException</a:t>
            </a:r>
            <a:endParaRPr kumimoji="0" lang="fr-FR"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9" name="Rectangle à coins arrondis 48"/>
          <p:cNvSpPr/>
          <p:nvPr/>
        </p:nvSpPr>
        <p:spPr>
          <a:xfrm>
            <a:off x="6715140" y="5599122"/>
            <a:ext cx="2000264" cy="428628"/>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err="1" smtClean="0">
                <a:ln>
                  <a:noFill/>
                </a:ln>
                <a:solidFill>
                  <a:prstClr val="black"/>
                </a:solidFill>
                <a:effectLst/>
                <a:uLnTx/>
                <a:uFillTx/>
                <a:latin typeface="Calibri"/>
                <a:ea typeface="+mn-ea"/>
                <a:cs typeface="+mn-cs"/>
              </a:rPr>
              <a:t>SOAPFaultException</a:t>
            </a:r>
            <a:r>
              <a:rPr kumimoji="0" lang="fr-FR" sz="1400" b="0" i="0" u="none" strike="noStrike" kern="0" cap="none" spc="0" normalizeH="0" baseline="0" noProof="0" dirty="0" smtClean="0">
                <a:ln>
                  <a:noFill/>
                </a:ln>
                <a:solidFill>
                  <a:prstClr val="black"/>
                </a:solidFill>
                <a:effectLst/>
                <a:uLnTx/>
                <a:uFillTx/>
                <a:latin typeface="Calibri"/>
                <a:ea typeface="+mn-ea"/>
                <a:cs typeface="+mn-cs"/>
              </a:rPr>
              <a:t>&lt;T&gt;</a:t>
            </a:r>
            <a:endParaRPr kumimoji="0" lang="fr-FR" sz="1400" b="0"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50" name="Connecteur droit avec flèche 49"/>
          <p:cNvCxnSpPr>
            <a:stCxn id="47" idx="0"/>
            <a:endCxn id="46" idx="2"/>
          </p:cNvCxnSpPr>
          <p:nvPr/>
        </p:nvCxnSpPr>
        <p:spPr>
          <a:xfrm rot="16200000" flipV="1">
            <a:off x="7306330" y="2629530"/>
            <a:ext cx="808740" cy="9144"/>
          </a:xfrm>
          <a:prstGeom prst="straightConnector1">
            <a:avLst/>
          </a:prstGeom>
          <a:noFill/>
          <a:ln w="25400" cap="rnd" cmpd="sng" algn="ctr">
            <a:gradFill flip="none" rotWithShape="1">
              <a:gsLst>
                <a:gs pos="0">
                  <a:srgbClr val="4F81BD"/>
                </a:gs>
                <a:gs pos="50000">
                  <a:srgbClr val="4F81BD">
                    <a:tint val="44500"/>
                    <a:satMod val="160000"/>
                  </a:srgbClr>
                </a:gs>
                <a:gs pos="100000">
                  <a:srgbClr val="4F81BD">
                    <a:tint val="23500"/>
                    <a:satMod val="160000"/>
                  </a:srgbClr>
                </a:gs>
              </a:gsLst>
              <a:lin ang="7800000" scaled="0"/>
              <a:tileRect/>
            </a:gradFill>
            <a:prstDash val="solid"/>
            <a:tailEnd type="triangle" w="lg" len="lg"/>
          </a:ln>
          <a:effectLst/>
        </p:spPr>
      </p:cxnSp>
      <p:cxnSp>
        <p:nvCxnSpPr>
          <p:cNvPr id="51" name="Connecteur droit avec flèche 50"/>
          <p:cNvCxnSpPr>
            <a:stCxn id="48" idx="0"/>
            <a:endCxn id="47" idx="2"/>
          </p:cNvCxnSpPr>
          <p:nvPr/>
        </p:nvCxnSpPr>
        <p:spPr>
          <a:xfrm rot="16200000" flipV="1">
            <a:off x="7306918" y="3875454"/>
            <a:ext cx="817566" cy="857"/>
          </a:xfrm>
          <a:prstGeom prst="straightConnector1">
            <a:avLst/>
          </a:prstGeom>
          <a:noFill/>
          <a:ln w="25400" cap="rnd" cmpd="sng" algn="ctr">
            <a:gradFill flip="none" rotWithShape="1">
              <a:gsLst>
                <a:gs pos="0">
                  <a:srgbClr val="4F81BD"/>
                </a:gs>
                <a:gs pos="50000">
                  <a:srgbClr val="4F81BD">
                    <a:tint val="44500"/>
                    <a:satMod val="160000"/>
                  </a:srgbClr>
                </a:gs>
                <a:gs pos="100000">
                  <a:srgbClr val="4F81BD">
                    <a:tint val="23500"/>
                    <a:satMod val="160000"/>
                  </a:srgbClr>
                </a:gs>
              </a:gsLst>
              <a:lin ang="7800000" scaled="0"/>
              <a:tileRect/>
            </a:gradFill>
            <a:prstDash val="solid"/>
            <a:tailEnd type="triangle" w="lg" len="lg"/>
          </a:ln>
          <a:effectLst/>
        </p:spPr>
      </p:cxnSp>
      <p:cxnSp>
        <p:nvCxnSpPr>
          <p:cNvPr id="52" name="Connecteur droit avec flèche 51"/>
          <p:cNvCxnSpPr>
            <a:stCxn id="49" idx="0"/>
            <a:endCxn id="48" idx="2"/>
          </p:cNvCxnSpPr>
          <p:nvPr/>
        </p:nvCxnSpPr>
        <p:spPr>
          <a:xfrm rot="5400000" flipH="1" flipV="1">
            <a:off x="7272786" y="5155780"/>
            <a:ext cx="885828" cy="857"/>
          </a:xfrm>
          <a:prstGeom prst="straightConnector1">
            <a:avLst/>
          </a:prstGeom>
          <a:noFill/>
          <a:ln w="25400" cap="rnd" cmpd="sng" algn="ctr">
            <a:gradFill flip="none" rotWithShape="1">
              <a:gsLst>
                <a:gs pos="0">
                  <a:srgbClr val="4F81BD"/>
                </a:gs>
                <a:gs pos="50000">
                  <a:srgbClr val="4F81BD">
                    <a:tint val="44500"/>
                    <a:satMod val="160000"/>
                  </a:srgbClr>
                </a:gs>
                <a:gs pos="100000">
                  <a:srgbClr val="4F81BD">
                    <a:tint val="23500"/>
                    <a:satMod val="160000"/>
                  </a:srgbClr>
                </a:gs>
              </a:gsLst>
              <a:lin ang="7800000" scaled="0"/>
              <a:tileRect/>
            </a:gradFill>
            <a:prstDash val="solid"/>
            <a:headEnd type="none"/>
            <a:tailEnd type="triangle" w="lg" len="lg"/>
          </a:ln>
          <a:effectLst/>
        </p:spPr>
      </p:cxn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79686" y="1835288"/>
            <a:ext cx="4971914" cy="412612"/>
          </a:xfrm>
          <a:prstGeom prst="rect">
            <a:avLst/>
          </a:prstGeom>
          <a:solidFill>
            <a:schemeClr val="tx1">
              <a:lumMod val="95000"/>
              <a:alpha val="79000"/>
            </a:schemeClr>
          </a:solidFill>
          <a:ln w="19050" cap="flat" cmpd="sng" algn="ctr">
            <a:solidFill>
              <a:schemeClr val="tx1">
                <a:alpha val="64000"/>
              </a:scheme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5" name="Rectangle 4"/>
          <p:cNvSpPr/>
          <p:nvPr/>
        </p:nvSpPr>
        <p:spPr>
          <a:xfrm>
            <a:off x="311286" y="2597288"/>
            <a:ext cx="4756826" cy="3667328"/>
          </a:xfrm>
          <a:prstGeom prst="rect">
            <a:avLst/>
          </a:prstGeom>
          <a:solidFill>
            <a:schemeClr val="tx1">
              <a:lumMod val="95000"/>
              <a:alpha val="79000"/>
            </a:schemeClr>
          </a:solidFill>
          <a:ln w="19050" cap="flat" cmpd="sng" algn="ctr">
            <a:solidFill>
              <a:schemeClr val="tx1">
                <a:alpha val="64000"/>
              </a:scheme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2" name="Titre 1"/>
          <p:cNvSpPr>
            <a:spLocks noGrp="1"/>
          </p:cNvSpPr>
          <p:nvPr>
            <p:ph type="title"/>
          </p:nvPr>
        </p:nvSpPr>
        <p:spPr>
          <a:xfrm>
            <a:off x="18288" y="228600"/>
            <a:ext cx="8380412" cy="590931"/>
          </a:xfrm>
        </p:spPr>
        <p:txBody>
          <a:bodyPr/>
          <a:lstStyle/>
          <a:p>
            <a:r>
              <a:rPr lang="fr-FR" sz="3600" dirty="0" smtClean="0"/>
              <a:t>Les exceptions dans le contrat WSDL</a:t>
            </a:r>
            <a:endParaRPr lang="fr-FR" sz="3600" dirty="0"/>
          </a:p>
        </p:txBody>
      </p:sp>
      <p:sp>
        <p:nvSpPr>
          <p:cNvPr id="4" name="Rectangle 3"/>
          <p:cNvSpPr/>
          <p:nvPr/>
        </p:nvSpPr>
        <p:spPr>
          <a:xfrm>
            <a:off x="301558" y="1072917"/>
            <a:ext cx="8326876" cy="1846659"/>
          </a:xfrm>
          <a:prstGeom prst="rect">
            <a:avLst/>
          </a:prstGeom>
        </p:spPr>
        <p:txBody>
          <a:bodyPr wrap="square">
            <a:spAutoFit/>
          </a:bodyPr>
          <a:lstStyle/>
          <a:p>
            <a:pPr lvl="0" fontAlgn="auto">
              <a:spcBef>
                <a:spcPts val="0"/>
              </a:spcBef>
              <a:spcAft>
                <a:spcPts val="0"/>
              </a:spcAft>
            </a:pPr>
            <a:r>
              <a:rPr lang="fr-FR" sz="2400" b="0" dirty="0" smtClean="0">
                <a:latin typeface="Calibri"/>
                <a:cs typeface="+mn-cs"/>
              </a:rPr>
              <a:t>L’ensemble des exceptions déclarées dans le code source du service web sont spécifiées dans le contrat WSDL par un élément du type : </a:t>
            </a:r>
            <a:r>
              <a:rPr lang="fr-FR" sz="2400" b="0" dirty="0" smtClean="0">
                <a:solidFill>
                  <a:srgbClr val="0000FF"/>
                </a:solidFill>
                <a:latin typeface="Calibri"/>
                <a:cs typeface="+mn-cs"/>
              </a:rPr>
              <a:t>&lt;</a:t>
            </a:r>
            <a:r>
              <a:rPr lang="fr-FR" sz="2400" b="0" dirty="0" err="1" smtClean="0">
                <a:solidFill>
                  <a:srgbClr val="A31515"/>
                </a:solidFill>
                <a:latin typeface="Calibri"/>
                <a:cs typeface="+mn-cs"/>
              </a:rPr>
              <a:t>wsdl:fault</a:t>
            </a:r>
            <a:r>
              <a:rPr lang="fr-FR" sz="2400" b="0" dirty="0" smtClean="0">
                <a:solidFill>
                  <a:srgbClr val="0000FF"/>
                </a:solidFill>
                <a:latin typeface="Calibri"/>
                <a:cs typeface="+mn-cs"/>
              </a:rPr>
              <a:t> </a:t>
            </a:r>
            <a:r>
              <a:rPr lang="fr-FR" sz="2400" b="0" dirty="0" err="1" smtClean="0">
                <a:solidFill>
                  <a:srgbClr val="FF0000"/>
                </a:solidFill>
                <a:latin typeface="Calibri"/>
                <a:cs typeface="+mn-cs"/>
              </a:rPr>
              <a:t>name</a:t>
            </a:r>
            <a:r>
              <a:rPr lang="fr-FR" sz="2400" b="0" dirty="0" smtClean="0">
                <a:solidFill>
                  <a:srgbClr val="0000FF"/>
                </a:solidFill>
                <a:latin typeface="Calibri"/>
                <a:cs typeface="+mn-cs"/>
              </a:rPr>
              <a:t>="…" </a:t>
            </a:r>
            <a:r>
              <a:rPr lang="fr-FR" sz="2400" b="0" dirty="0" smtClean="0">
                <a:solidFill>
                  <a:srgbClr val="FF0000"/>
                </a:solidFill>
                <a:latin typeface="Calibri"/>
                <a:cs typeface="+mn-cs"/>
              </a:rPr>
              <a:t>message</a:t>
            </a:r>
            <a:r>
              <a:rPr lang="fr-FR" sz="2400" b="0" dirty="0" smtClean="0">
                <a:solidFill>
                  <a:srgbClr val="0000FF"/>
                </a:solidFill>
                <a:latin typeface="Calibri"/>
                <a:cs typeface="+mn-cs"/>
              </a:rPr>
              <a:t>="…"/&gt;</a:t>
            </a:r>
            <a:r>
              <a:rPr lang="fr-FR" sz="2400" b="0" dirty="0" smtClean="0">
                <a:latin typeface="Calibri"/>
                <a:cs typeface="+mn-cs"/>
              </a:rPr>
              <a:t>. </a:t>
            </a:r>
          </a:p>
          <a:p>
            <a:pPr lvl="0" fontAlgn="auto">
              <a:spcBef>
                <a:spcPts val="0"/>
              </a:spcBef>
              <a:spcAft>
                <a:spcPts val="0"/>
              </a:spcAft>
            </a:pPr>
            <a:endParaRPr lang="fr-FR" sz="2400" b="0" i="1" dirty="0" smtClean="0">
              <a:solidFill>
                <a:srgbClr val="0000FF"/>
              </a:solidFill>
              <a:latin typeface="Calibri"/>
              <a:cs typeface="+mn-cs"/>
            </a:endParaRPr>
          </a:p>
          <a:p>
            <a:pPr lvl="0" fontAlgn="auto">
              <a:spcBef>
                <a:spcPts val="0"/>
              </a:spcBef>
              <a:spcAft>
                <a:spcPts val="0"/>
              </a:spcAft>
            </a:pPr>
            <a:endParaRPr lang="fr-FR" sz="1800" b="0" dirty="0" smtClean="0">
              <a:solidFill>
                <a:prstClr val="black"/>
              </a:solidFill>
              <a:latin typeface="Calibri"/>
              <a:cs typeface="+mn-cs"/>
            </a:endParaRPr>
          </a:p>
        </p:txBody>
      </p:sp>
      <p:sp>
        <p:nvSpPr>
          <p:cNvPr id="6" name="ZoneTexte 5"/>
          <p:cNvSpPr txBox="1"/>
          <p:nvPr/>
        </p:nvSpPr>
        <p:spPr>
          <a:xfrm>
            <a:off x="379379" y="2676727"/>
            <a:ext cx="4620638" cy="3724096"/>
          </a:xfrm>
          <a:prstGeom prst="rect">
            <a:avLst/>
          </a:prstGeom>
          <a:noFill/>
        </p:spPr>
        <p:txBody>
          <a:bodyPr wrap="square" rtlCol="0">
            <a:spAutoFit/>
          </a:bodyPr>
          <a:lstStyle/>
          <a:p>
            <a:pPr lvl="0" fontAlgn="auto">
              <a:spcBef>
                <a:spcPts val="0"/>
              </a:spcBef>
              <a:spcAft>
                <a:spcPts val="0"/>
              </a:spcAft>
            </a:pPr>
            <a:r>
              <a:rPr lang="fr-FR" sz="1400" b="0" dirty="0" smtClean="0">
                <a:solidFill>
                  <a:srgbClr val="0000FF"/>
                </a:solidFill>
                <a:latin typeface="Calibri"/>
              </a:rPr>
              <a:t>&lt;</a:t>
            </a:r>
            <a:r>
              <a:rPr lang="fr-FR" sz="1400" b="0" dirty="0" err="1" smtClean="0">
                <a:solidFill>
                  <a:srgbClr val="A31515"/>
                </a:solidFill>
                <a:latin typeface="Calibri"/>
              </a:rPr>
              <a:t>definitions</a:t>
            </a:r>
            <a:r>
              <a:rPr lang="fr-FR" sz="1400" b="0" dirty="0" smtClean="0">
                <a:solidFill>
                  <a:srgbClr val="0000FF"/>
                </a:solidFill>
                <a:latin typeface="Calibri"/>
              </a:rPr>
              <a:t>&gt;</a:t>
            </a:r>
          </a:p>
          <a:p>
            <a:pPr lvl="0" fontAlgn="auto">
              <a:spcBef>
                <a:spcPts val="0"/>
              </a:spcBef>
              <a:spcAft>
                <a:spcPts val="0"/>
              </a:spcAft>
            </a:pPr>
            <a:endParaRPr lang="fr-FR" sz="1400" b="0" dirty="0" smtClean="0">
              <a:solidFill>
                <a:srgbClr val="0000FF"/>
              </a:solidFill>
              <a:latin typeface="Calibri"/>
            </a:endParaRPr>
          </a:p>
          <a:p>
            <a:pPr lvl="0" fontAlgn="auto">
              <a:spcBef>
                <a:spcPts val="0"/>
              </a:spcBef>
              <a:spcAft>
                <a:spcPts val="0"/>
              </a:spcAft>
            </a:pPr>
            <a:r>
              <a:rPr lang="fr-FR" sz="1400" b="0" dirty="0" smtClean="0">
                <a:solidFill>
                  <a:srgbClr val="0000FF"/>
                </a:solidFill>
                <a:latin typeface="Calibri"/>
              </a:rPr>
              <a:t>  &lt;</a:t>
            </a:r>
            <a:r>
              <a:rPr lang="fr-FR" sz="1400" b="0" dirty="0" smtClean="0">
                <a:solidFill>
                  <a:srgbClr val="A31515"/>
                </a:solidFill>
                <a:latin typeface="Calibri"/>
              </a:rPr>
              <a:t>message</a:t>
            </a:r>
            <a:r>
              <a:rPr lang="fr-FR" sz="1400" b="0" dirty="0" smtClean="0">
                <a:solidFill>
                  <a:srgbClr val="0000FF"/>
                </a:solidFill>
                <a:latin typeface="Calibri"/>
              </a:rPr>
              <a:t> </a:t>
            </a:r>
            <a:r>
              <a:rPr lang="fr-FR" sz="1400" b="0" dirty="0" err="1" smtClean="0">
                <a:solidFill>
                  <a:srgbClr val="FF0000"/>
                </a:solidFill>
                <a:latin typeface="Calibri"/>
              </a:rPr>
              <a:t>name</a:t>
            </a:r>
            <a:r>
              <a:rPr lang="fr-FR" sz="1400" b="0" dirty="0" smtClean="0">
                <a:solidFill>
                  <a:srgbClr val="0000FF"/>
                </a:solidFill>
                <a:latin typeface="Calibri"/>
              </a:rPr>
              <a:t>="</a:t>
            </a:r>
            <a:r>
              <a:rPr lang="fr-FR" sz="1400" b="0" dirty="0" err="1" smtClean="0">
                <a:solidFill>
                  <a:srgbClr val="0000FF"/>
                </a:solidFill>
                <a:latin typeface="Calibri"/>
              </a:rPr>
              <a:t>unMessage</a:t>
            </a:r>
            <a:r>
              <a:rPr lang="fr-FR" sz="1400" b="0" dirty="0" smtClean="0">
                <a:solidFill>
                  <a:srgbClr val="0000FF"/>
                </a:solidFill>
                <a:latin typeface="Calibri"/>
              </a:rPr>
              <a:t>"/&gt;</a:t>
            </a:r>
          </a:p>
          <a:p>
            <a:pPr lvl="0" fontAlgn="auto">
              <a:spcBef>
                <a:spcPts val="0"/>
              </a:spcBef>
              <a:spcAft>
                <a:spcPts val="0"/>
              </a:spcAft>
            </a:pPr>
            <a:r>
              <a:rPr lang="fr-FR" sz="1400" dirty="0" smtClean="0">
                <a:solidFill>
                  <a:srgbClr val="0000FF"/>
                </a:solidFill>
                <a:latin typeface="Calibri"/>
              </a:rPr>
              <a:t>  &lt;</a:t>
            </a:r>
            <a:r>
              <a:rPr lang="fr-FR" sz="1400" dirty="0" smtClean="0">
                <a:solidFill>
                  <a:srgbClr val="A31515"/>
                </a:solidFill>
                <a:latin typeface="Calibri"/>
              </a:rPr>
              <a:t>message</a:t>
            </a:r>
            <a:r>
              <a:rPr lang="fr-FR" sz="1400" dirty="0" smtClean="0">
                <a:solidFill>
                  <a:srgbClr val="0000FF"/>
                </a:solidFill>
                <a:latin typeface="Calibri"/>
              </a:rPr>
              <a:t> </a:t>
            </a:r>
            <a:r>
              <a:rPr lang="fr-FR" sz="1400" dirty="0" err="1" smtClean="0">
                <a:solidFill>
                  <a:srgbClr val="FF0000"/>
                </a:solidFill>
                <a:latin typeface="Calibri"/>
              </a:rPr>
              <a:t>name</a:t>
            </a:r>
            <a:r>
              <a:rPr lang="fr-FR" sz="1400" dirty="0" smtClean="0">
                <a:solidFill>
                  <a:srgbClr val="0000FF"/>
                </a:solidFill>
                <a:latin typeface="Calibri"/>
              </a:rPr>
              <a:t>="</a:t>
            </a:r>
            <a:r>
              <a:rPr lang="fr-FR" sz="1400" dirty="0" err="1" smtClean="0">
                <a:solidFill>
                  <a:srgbClr val="0000FF"/>
                </a:solidFill>
                <a:latin typeface="Calibri"/>
              </a:rPr>
              <a:t>ValeurInsuffisante</a:t>
            </a:r>
            <a:r>
              <a:rPr lang="fr-FR" sz="1400" dirty="0" smtClean="0">
                <a:solidFill>
                  <a:srgbClr val="0000FF"/>
                </a:solidFill>
                <a:latin typeface="Calibri"/>
              </a:rPr>
              <a:t>"&gt;</a:t>
            </a:r>
          </a:p>
          <a:p>
            <a:pPr lvl="0" fontAlgn="auto">
              <a:spcBef>
                <a:spcPts val="0"/>
              </a:spcBef>
              <a:spcAft>
                <a:spcPts val="0"/>
              </a:spcAft>
            </a:pPr>
            <a:r>
              <a:rPr lang="en-US" sz="1400" dirty="0" smtClean="0">
                <a:solidFill>
                  <a:srgbClr val="0000FF"/>
                </a:solidFill>
                <a:latin typeface="Calibri"/>
              </a:rPr>
              <a:t>    &lt;</a:t>
            </a:r>
            <a:r>
              <a:rPr lang="en-US" sz="1400" dirty="0" smtClean="0">
                <a:solidFill>
                  <a:srgbClr val="A31515"/>
                </a:solidFill>
                <a:latin typeface="Calibri"/>
              </a:rPr>
              <a:t>part</a:t>
            </a:r>
            <a:r>
              <a:rPr lang="en-US" sz="1400" dirty="0" smtClean="0">
                <a:solidFill>
                  <a:srgbClr val="0000FF"/>
                </a:solidFill>
                <a:latin typeface="Calibri"/>
              </a:rPr>
              <a:t> </a:t>
            </a:r>
            <a:r>
              <a:rPr lang="en-US" sz="1400" dirty="0" smtClean="0">
                <a:solidFill>
                  <a:srgbClr val="FF0000"/>
                </a:solidFill>
                <a:latin typeface="Calibri"/>
              </a:rPr>
              <a:t>name</a:t>
            </a:r>
            <a:r>
              <a:rPr lang="en-US" sz="1400" dirty="0" smtClean="0">
                <a:solidFill>
                  <a:srgbClr val="0000FF"/>
                </a:solidFill>
                <a:latin typeface="Calibri"/>
              </a:rPr>
              <a:t>="</a:t>
            </a:r>
            <a:r>
              <a:rPr lang="en-US" sz="1400" dirty="0" err="1" smtClean="0">
                <a:solidFill>
                  <a:srgbClr val="0000FF"/>
                </a:solidFill>
                <a:latin typeface="Calibri"/>
              </a:rPr>
              <a:t>solde</a:t>
            </a:r>
            <a:r>
              <a:rPr lang="en-US" sz="1400" dirty="0" smtClean="0">
                <a:solidFill>
                  <a:srgbClr val="0000FF"/>
                </a:solidFill>
                <a:latin typeface="Calibri"/>
              </a:rPr>
              <a:t>" </a:t>
            </a:r>
            <a:r>
              <a:rPr lang="en-US" sz="1400" dirty="0" smtClean="0">
                <a:solidFill>
                  <a:srgbClr val="FF0000"/>
                </a:solidFill>
                <a:latin typeface="Calibri"/>
              </a:rPr>
              <a:t>type</a:t>
            </a:r>
            <a:r>
              <a:rPr lang="en-US" sz="1400" dirty="0" smtClean="0">
                <a:solidFill>
                  <a:srgbClr val="0000FF"/>
                </a:solidFill>
                <a:latin typeface="Calibri"/>
              </a:rPr>
              <a:t>="</a:t>
            </a:r>
            <a:r>
              <a:rPr lang="en-US" sz="1400" dirty="0" err="1" smtClean="0">
                <a:solidFill>
                  <a:srgbClr val="0000FF"/>
                </a:solidFill>
                <a:latin typeface="Calibri"/>
              </a:rPr>
              <a:t>xsd:int</a:t>
            </a:r>
            <a:r>
              <a:rPr lang="en-US" sz="1400" dirty="0" smtClean="0">
                <a:solidFill>
                  <a:srgbClr val="0000FF"/>
                </a:solidFill>
                <a:latin typeface="Calibri"/>
              </a:rPr>
              <a:t>"/&gt;</a:t>
            </a:r>
          </a:p>
          <a:p>
            <a:pPr lvl="0" fontAlgn="auto">
              <a:spcBef>
                <a:spcPts val="0"/>
              </a:spcBef>
              <a:spcAft>
                <a:spcPts val="0"/>
              </a:spcAft>
            </a:pPr>
            <a:r>
              <a:rPr lang="fr-FR" sz="1400" dirty="0" smtClean="0">
                <a:solidFill>
                  <a:srgbClr val="0000FF"/>
                </a:solidFill>
                <a:latin typeface="Calibri"/>
              </a:rPr>
              <a:t>  &lt;/</a:t>
            </a:r>
            <a:r>
              <a:rPr lang="fr-FR" sz="1400" dirty="0" smtClean="0">
                <a:solidFill>
                  <a:srgbClr val="A31515"/>
                </a:solidFill>
                <a:latin typeface="Calibri"/>
              </a:rPr>
              <a:t>message</a:t>
            </a:r>
            <a:r>
              <a:rPr lang="fr-FR" sz="1400" dirty="0" smtClean="0">
                <a:solidFill>
                  <a:srgbClr val="0000FF"/>
                </a:solidFill>
                <a:latin typeface="Calibri"/>
              </a:rPr>
              <a:t>&gt;</a:t>
            </a:r>
          </a:p>
          <a:p>
            <a:pPr lvl="0" fontAlgn="auto">
              <a:spcBef>
                <a:spcPts val="0"/>
              </a:spcBef>
              <a:spcAft>
                <a:spcPts val="0"/>
              </a:spcAft>
            </a:pPr>
            <a:endParaRPr lang="fr-FR" sz="1400" b="0" dirty="0" smtClean="0">
              <a:solidFill>
                <a:srgbClr val="0000FF"/>
              </a:solidFill>
              <a:latin typeface="Calibri"/>
            </a:endParaRPr>
          </a:p>
          <a:p>
            <a:pPr lvl="0" fontAlgn="auto">
              <a:spcBef>
                <a:spcPts val="0"/>
              </a:spcBef>
              <a:spcAft>
                <a:spcPts val="0"/>
              </a:spcAft>
            </a:pPr>
            <a:r>
              <a:rPr lang="fr-FR" sz="1400" b="0" dirty="0" smtClean="0">
                <a:solidFill>
                  <a:srgbClr val="0000FF"/>
                </a:solidFill>
                <a:latin typeface="Calibri"/>
              </a:rPr>
              <a:t>  &lt;</a:t>
            </a:r>
            <a:r>
              <a:rPr lang="fr-FR" sz="1400" b="0" dirty="0" err="1" smtClean="0">
                <a:solidFill>
                  <a:srgbClr val="A31515"/>
                </a:solidFill>
                <a:latin typeface="Calibri"/>
              </a:rPr>
              <a:t>portType</a:t>
            </a:r>
            <a:r>
              <a:rPr lang="fr-FR" sz="1400" b="0" dirty="0" smtClean="0">
                <a:solidFill>
                  <a:srgbClr val="0000FF"/>
                </a:solidFill>
                <a:latin typeface="Calibri"/>
              </a:rPr>
              <a:t> </a:t>
            </a:r>
            <a:r>
              <a:rPr lang="fr-FR" sz="1400" b="0" dirty="0" err="1" smtClean="0">
                <a:solidFill>
                  <a:srgbClr val="FF0000"/>
                </a:solidFill>
                <a:latin typeface="Calibri"/>
              </a:rPr>
              <a:t>name</a:t>
            </a:r>
            <a:r>
              <a:rPr lang="fr-FR" sz="1400" b="0" dirty="0" smtClean="0">
                <a:solidFill>
                  <a:srgbClr val="0000FF"/>
                </a:solidFill>
                <a:latin typeface="Calibri"/>
              </a:rPr>
              <a:t>="Banque"&gt;</a:t>
            </a:r>
          </a:p>
          <a:p>
            <a:pPr lvl="0" fontAlgn="auto">
              <a:spcBef>
                <a:spcPts val="0"/>
              </a:spcBef>
              <a:spcAft>
                <a:spcPts val="0"/>
              </a:spcAft>
            </a:pPr>
            <a:r>
              <a:rPr lang="fr-FR" sz="1400" b="0" dirty="0" smtClean="0">
                <a:solidFill>
                  <a:srgbClr val="0000FF"/>
                </a:solidFill>
                <a:latin typeface="Calibri"/>
              </a:rPr>
              <a:t>    &lt;</a:t>
            </a:r>
            <a:r>
              <a:rPr lang="fr-FR" sz="1400" b="0" dirty="0" err="1" smtClean="0">
                <a:solidFill>
                  <a:srgbClr val="A31515"/>
                </a:solidFill>
                <a:latin typeface="Calibri"/>
              </a:rPr>
              <a:t>operation</a:t>
            </a:r>
            <a:r>
              <a:rPr lang="fr-FR" sz="1400" b="0" dirty="0" smtClean="0">
                <a:solidFill>
                  <a:srgbClr val="0000FF"/>
                </a:solidFill>
                <a:latin typeface="Calibri"/>
              </a:rPr>
              <a:t> </a:t>
            </a:r>
            <a:r>
              <a:rPr lang="fr-FR" sz="1400" b="0" dirty="0" err="1" smtClean="0">
                <a:solidFill>
                  <a:srgbClr val="FF0000"/>
                </a:solidFill>
                <a:latin typeface="Calibri"/>
              </a:rPr>
              <a:t>name</a:t>
            </a:r>
            <a:r>
              <a:rPr lang="fr-FR" sz="1400" b="0" dirty="0" smtClean="0">
                <a:solidFill>
                  <a:srgbClr val="0000FF"/>
                </a:solidFill>
                <a:latin typeface="Calibri"/>
              </a:rPr>
              <a:t>="</a:t>
            </a:r>
            <a:r>
              <a:rPr lang="fr-FR" sz="1400" b="0" dirty="0" err="1" smtClean="0">
                <a:solidFill>
                  <a:srgbClr val="0000FF"/>
                </a:solidFill>
                <a:latin typeface="Calibri"/>
              </a:rPr>
              <a:t>virementBanque</a:t>
            </a:r>
            <a:r>
              <a:rPr lang="fr-FR" sz="1400" b="0" dirty="0" smtClean="0">
                <a:solidFill>
                  <a:srgbClr val="0000FF"/>
                </a:solidFill>
                <a:latin typeface="Calibri"/>
              </a:rPr>
              <a:t>"&gt;</a:t>
            </a:r>
          </a:p>
          <a:p>
            <a:pPr lvl="0" fontAlgn="auto">
              <a:spcBef>
                <a:spcPts val="0"/>
              </a:spcBef>
              <a:spcAft>
                <a:spcPts val="0"/>
              </a:spcAft>
            </a:pPr>
            <a:r>
              <a:rPr lang="fr-FR" sz="1400" b="0" dirty="0" smtClean="0">
                <a:solidFill>
                  <a:srgbClr val="0000FF"/>
                </a:solidFill>
                <a:latin typeface="Calibri"/>
              </a:rPr>
              <a:t>      &lt;</a:t>
            </a:r>
            <a:r>
              <a:rPr lang="fr-FR" sz="1400" b="0" dirty="0" smtClean="0">
                <a:solidFill>
                  <a:srgbClr val="A31515"/>
                </a:solidFill>
                <a:latin typeface="Calibri"/>
              </a:rPr>
              <a:t>input</a:t>
            </a:r>
            <a:r>
              <a:rPr lang="fr-FR" sz="1400" b="0" dirty="0" smtClean="0">
                <a:solidFill>
                  <a:srgbClr val="0000FF"/>
                </a:solidFill>
                <a:latin typeface="Calibri"/>
              </a:rPr>
              <a:t> </a:t>
            </a:r>
            <a:r>
              <a:rPr lang="fr-FR" sz="1400" b="0" dirty="0" smtClean="0">
                <a:solidFill>
                  <a:srgbClr val="FF0000"/>
                </a:solidFill>
                <a:latin typeface="Calibri"/>
              </a:rPr>
              <a:t>message</a:t>
            </a:r>
            <a:r>
              <a:rPr lang="fr-FR" sz="1400" b="0" dirty="0" smtClean="0">
                <a:solidFill>
                  <a:srgbClr val="0000FF"/>
                </a:solidFill>
                <a:latin typeface="Calibri"/>
              </a:rPr>
              <a:t>="</a:t>
            </a:r>
            <a:r>
              <a:rPr lang="fr-FR" sz="1400" b="0" dirty="0" err="1" smtClean="0">
                <a:solidFill>
                  <a:srgbClr val="0000FF"/>
                </a:solidFill>
                <a:latin typeface="Calibri"/>
              </a:rPr>
              <a:t>tns:unMessage</a:t>
            </a:r>
            <a:r>
              <a:rPr lang="fr-FR" sz="1400" b="0" dirty="0" smtClean="0">
                <a:solidFill>
                  <a:srgbClr val="0000FF"/>
                </a:solidFill>
                <a:latin typeface="Calibri"/>
              </a:rPr>
              <a:t>"/&gt;</a:t>
            </a:r>
          </a:p>
          <a:p>
            <a:pPr lvl="0" fontAlgn="auto">
              <a:spcBef>
                <a:spcPts val="0"/>
              </a:spcBef>
              <a:spcAft>
                <a:spcPts val="0"/>
              </a:spcAft>
            </a:pPr>
            <a:r>
              <a:rPr lang="fr-FR" sz="1400" b="0" dirty="0" smtClean="0">
                <a:solidFill>
                  <a:srgbClr val="0000FF"/>
                </a:solidFill>
                <a:latin typeface="Calibri"/>
              </a:rPr>
              <a:t>      &lt;</a:t>
            </a:r>
            <a:r>
              <a:rPr lang="fr-FR" sz="1400" b="0" dirty="0" smtClean="0">
                <a:solidFill>
                  <a:srgbClr val="A31515"/>
                </a:solidFill>
                <a:latin typeface="Calibri"/>
              </a:rPr>
              <a:t>output</a:t>
            </a:r>
            <a:r>
              <a:rPr lang="fr-FR" sz="1400" b="0" dirty="0" smtClean="0">
                <a:solidFill>
                  <a:srgbClr val="0000FF"/>
                </a:solidFill>
                <a:latin typeface="Calibri"/>
              </a:rPr>
              <a:t> </a:t>
            </a:r>
            <a:r>
              <a:rPr lang="fr-FR" sz="1400" b="0" dirty="0" smtClean="0">
                <a:solidFill>
                  <a:srgbClr val="FF0000"/>
                </a:solidFill>
                <a:latin typeface="Calibri"/>
              </a:rPr>
              <a:t>message</a:t>
            </a:r>
            <a:r>
              <a:rPr lang="fr-FR" sz="1400" b="0" dirty="0" smtClean="0">
                <a:solidFill>
                  <a:srgbClr val="0000FF"/>
                </a:solidFill>
                <a:latin typeface="Calibri"/>
              </a:rPr>
              <a:t>="</a:t>
            </a:r>
            <a:r>
              <a:rPr lang="fr-FR" sz="1400" b="0" dirty="0" err="1" smtClean="0">
                <a:solidFill>
                  <a:srgbClr val="0000FF"/>
                </a:solidFill>
                <a:latin typeface="Calibri"/>
              </a:rPr>
              <a:t>tns:unMessage</a:t>
            </a:r>
            <a:r>
              <a:rPr lang="fr-FR" sz="1400" b="0" dirty="0" smtClean="0">
                <a:solidFill>
                  <a:srgbClr val="0000FF"/>
                </a:solidFill>
                <a:latin typeface="Calibri"/>
              </a:rPr>
              <a:t>"/&gt;</a:t>
            </a:r>
          </a:p>
          <a:p>
            <a:pPr lvl="0" fontAlgn="auto">
              <a:spcBef>
                <a:spcPts val="0"/>
              </a:spcBef>
              <a:spcAft>
                <a:spcPts val="0"/>
              </a:spcAft>
            </a:pPr>
            <a:r>
              <a:rPr lang="fr-FR" sz="1400" dirty="0" smtClean="0">
                <a:solidFill>
                  <a:srgbClr val="0000FF"/>
                </a:solidFill>
                <a:latin typeface="Calibri"/>
              </a:rPr>
              <a:t>      &lt;</a:t>
            </a:r>
            <a:r>
              <a:rPr lang="fr-FR" sz="1400" dirty="0" err="1" smtClean="0">
                <a:solidFill>
                  <a:srgbClr val="A31515"/>
                </a:solidFill>
                <a:latin typeface="Calibri"/>
              </a:rPr>
              <a:t>fault</a:t>
            </a:r>
            <a:r>
              <a:rPr lang="fr-FR" sz="1400" dirty="0" smtClean="0">
                <a:solidFill>
                  <a:srgbClr val="0000FF"/>
                </a:solidFill>
                <a:latin typeface="Calibri"/>
              </a:rPr>
              <a:t> </a:t>
            </a:r>
            <a:r>
              <a:rPr lang="fr-FR" sz="1400" dirty="0" err="1" smtClean="0">
                <a:solidFill>
                  <a:srgbClr val="FF0000"/>
                </a:solidFill>
                <a:latin typeface="Calibri"/>
              </a:rPr>
              <a:t>name</a:t>
            </a:r>
            <a:r>
              <a:rPr lang="fr-FR" sz="1400" dirty="0" smtClean="0">
                <a:solidFill>
                  <a:srgbClr val="0000FF"/>
                </a:solidFill>
                <a:latin typeface="Calibri"/>
              </a:rPr>
              <a:t>="</a:t>
            </a:r>
            <a:r>
              <a:rPr lang="fr-FR" sz="1400" dirty="0" err="1" smtClean="0">
                <a:solidFill>
                  <a:srgbClr val="0000FF"/>
                </a:solidFill>
                <a:latin typeface="Calibri"/>
              </a:rPr>
              <a:t>fault</a:t>
            </a:r>
            <a:r>
              <a:rPr lang="fr-FR" sz="1400" dirty="0" smtClean="0">
                <a:solidFill>
                  <a:srgbClr val="0000FF"/>
                </a:solidFill>
                <a:latin typeface="Calibri"/>
              </a:rPr>
              <a:t>" </a:t>
            </a:r>
            <a:r>
              <a:rPr lang="fr-FR" sz="1400" dirty="0" smtClean="0">
                <a:solidFill>
                  <a:srgbClr val="FF0000"/>
                </a:solidFill>
                <a:latin typeface="Calibri"/>
              </a:rPr>
              <a:t>message</a:t>
            </a:r>
            <a:r>
              <a:rPr lang="fr-FR" sz="1400" dirty="0" smtClean="0">
                <a:solidFill>
                  <a:srgbClr val="0000FF"/>
                </a:solidFill>
                <a:latin typeface="Calibri"/>
              </a:rPr>
              <a:t>="</a:t>
            </a:r>
            <a:r>
              <a:rPr lang="fr-FR" sz="1400" dirty="0" err="1" smtClean="0">
                <a:solidFill>
                  <a:srgbClr val="0000FF"/>
                </a:solidFill>
                <a:latin typeface="Calibri"/>
              </a:rPr>
              <a:t>tns:ValeurInsuffisante</a:t>
            </a:r>
            <a:r>
              <a:rPr lang="fr-FR" sz="1400" dirty="0" smtClean="0">
                <a:solidFill>
                  <a:srgbClr val="0000FF"/>
                </a:solidFill>
                <a:latin typeface="Calibri"/>
              </a:rPr>
              <a:t>"/&gt;</a:t>
            </a:r>
          </a:p>
          <a:p>
            <a:pPr lvl="0" fontAlgn="auto">
              <a:spcBef>
                <a:spcPts val="0"/>
              </a:spcBef>
              <a:spcAft>
                <a:spcPts val="0"/>
              </a:spcAft>
            </a:pPr>
            <a:r>
              <a:rPr lang="fr-FR" sz="1400" b="0" dirty="0" smtClean="0">
                <a:solidFill>
                  <a:srgbClr val="0000FF"/>
                </a:solidFill>
                <a:latin typeface="Calibri"/>
              </a:rPr>
              <a:t>    &lt;/</a:t>
            </a:r>
            <a:r>
              <a:rPr lang="fr-FR" sz="1400" b="0" dirty="0" err="1" smtClean="0">
                <a:solidFill>
                  <a:srgbClr val="A31515"/>
                </a:solidFill>
                <a:latin typeface="Calibri"/>
              </a:rPr>
              <a:t>operation</a:t>
            </a:r>
            <a:r>
              <a:rPr lang="fr-FR" sz="1400" b="0" dirty="0" smtClean="0">
                <a:solidFill>
                  <a:srgbClr val="0000FF"/>
                </a:solidFill>
                <a:latin typeface="Calibri"/>
              </a:rPr>
              <a:t>&gt;</a:t>
            </a:r>
          </a:p>
          <a:p>
            <a:pPr lvl="0" fontAlgn="auto">
              <a:spcBef>
                <a:spcPts val="0"/>
              </a:spcBef>
              <a:spcAft>
                <a:spcPts val="0"/>
              </a:spcAft>
            </a:pPr>
            <a:r>
              <a:rPr lang="fr-FR" sz="1400" b="0" dirty="0" smtClean="0">
                <a:solidFill>
                  <a:srgbClr val="0000FF"/>
                </a:solidFill>
                <a:latin typeface="Calibri"/>
              </a:rPr>
              <a:t>  &lt;/</a:t>
            </a:r>
            <a:r>
              <a:rPr lang="fr-FR" sz="1400" b="0" dirty="0" err="1" smtClean="0">
                <a:solidFill>
                  <a:srgbClr val="A31515"/>
                </a:solidFill>
                <a:latin typeface="Calibri"/>
              </a:rPr>
              <a:t>portType</a:t>
            </a:r>
            <a:r>
              <a:rPr lang="fr-FR" sz="1400" b="0" dirty="0" smtClean="0">
                <a:solidFill>
                  <a:srgbClr val="0000FF"/>
                </a:solidFill>
                <a:latin typeface="Calibri"/>
              </a:rPr>
              <a:t>&gt;</a:t>
            </a:r>
          </a:p>
          <a:p>
            <a:pPr lvl="0" fontAlgn="auto">
              <a:spcBef>
                <a:spcPts val="0"/>
              </a:spcBef>
              <a:spcAft>
                <a:spcPts val="0"/>
              </a:spcAft>
            </a:pPr>
            <a:endParaRPr lang="fr-FR" sz="1400" b="0" dirty="0" smtClean="0">
              <a:solidFill>
                <a:srgbClr val="0000FF"/>
              </a:solidFill>
              <a:latin typeface="Calibri"/>
            </a:endParaRPr>
          </a:p>
          <a:p>
            <a:pPr lvl="0" fontAlgn="auto">
              <a:spcBef>
                <a:spcPts val="0"/>
              </a:spcBef>
              <a:spcAft>
                <a:spcPts val="0"/>
              </a:spcAft>
            </a:pPr>
            <a:r>
              <a:rPr lang="fr-FR" sz="1400" b="0" dirty="0" smtClean="0">
                <a:solidFill>
                  <a:srgbClr val="0000FF"/>
                </a:solidFill>
                <a:latin typeface="Calibri"/>
              </a:rPr>
              <a:t>&lt;/</a:t>
            </a:r>
            <a:r>
              <a:rPr lang="fr-FR" sz="1400" b="0" dirty="0" err="1" smtClean="0">
                <a:solidFill>
                  <a:srgbClr val="A31515"/>
                </a:solidFill>
                <a:latin typeface="Calibri"/>
              </a:rPr>
              <a:t>definitions</a:t>
            </a:r>
            <a:r>
              <a:rPr lang="fr-FR" sz="1400" b="0" dirty="0" smtClean="0">
                <a:solidFill>
                  <a:srgbClr val="0000FF"/>
                </a:solidFill>
                <a:latin typeface="Calibri"/>
              </a:rPr>
              <a:t>&gt;</a:t>
            </a:r>
            <a:endParaRPr lang="fr-FR" sz="1400" b="0" dirty="0" smtClean="0">
              <a:solidFill>
                <a:prstClr val="black"/>
              </a:solidFill>
              <a:latin typeface="Calibri"/>
            </a:endParaRPr>
          </a:p>
          <a:p>
            <a:endParaRPr lang="fr-FR" sz="1200" dirty="0"/>
          </a:p>
        </p:txBody>
      </p:sp>
      <p:sp>
        <p:nvSpPr>
          <p:cNvPr id="9" name="Rectangle à coins arrondis 8"/>
          <p:cNvSpPr/>
          <p:nvPr/>
        </p:nvSpPr>
        <p:spPr>
          <a:xfrm>
            <a:off x="5504006" y="4187028"/>
            <a:ext cx="3474894" cy="2061372"/>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lang="fr-FR" sz="1800" b="0" kern="0" dirty="0" smtClean="0">
                <a:solidFill>
                  <a:sysClr val="windowText" lastClr="000000"/>
                </a:solidFill>
                <a:latin typeface="Calibri"/>
                <a:cs typeface="+mn-cs"/>
              </a:rPr>
              <a:t>Dans l’exemple ci-dessous, on représente une exception nommée « </a:t>
            </a:r>
            <a:r>
              <a:rPr lang="fr-FR" sz="1800" b="0" kern="0" dirty="0" err="1" smtClean="0">
                <a:solidFill>
                  <a:sysClr val="windowText" lastClr="000000"/>
                </a:solidFill>
                <a:latin typeface="Calibri"/>
                <a:cs typeface="+mn-cs"/>
              </a:rPr>
              <a:t>ValeurInsuffisante</a:t>
            </a:r>
            <a:r>
              <a:rPr lang="fr-FR" sz="1800" b="0" kern="0" dirty="0" smtClean="0">
                <a:solidFill>
                  <a:sysClr val="windowText" lastClr="000000"/>
                </a:solidFill>
                <a:latin typeface="Calibri"/>
                <a:cs typeface="+mn-cs"/>
              </a:rPr>
              <a:t> » dont le champ « </a:t>
            </a:r>
            <a:r>
              <a:rPr lang="fr-FR" sz="1800" b="0" kern="0" dirty="0" err="1" smtClean="0">
                <a:solidFill>
                  <a:sysClr val="windowText" lastClr="000000"/>
                </a:solidFill>
                <a:latin typeface="Calibri"/>
                <a:cs typeface="+mn-cs"/>
              </a:rPr>
              <a:t>Detail</a:t>
            </a:r>
            <a:r>
              <a:rPr lang="fr-FR" sz="1800" b="0" kern="0" dirty="0" smtClean="0">
                <a:solidFill>
                  <a:sysClr val="windowText" lastClr="000000"/>
                </a:solidFill>
                <a:latin typeface="Calibri"/>
                <a:cs typeface="+mn-cs"/>
              </a:rPr>
              <a:t> » est formé par le message du même nom.</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52500" y="3897550"/>
            <a:ext cx="7200900" cy="2528650"/>
          </a:xfrm>
          <a:prstGeom prst="rect">
            <a:avLst/>
          </a:prstGeom>
          <a:solidFill>
            <a:schemeClr val="tx1">
              <a:lumMod val="95000"/>
              <a:alpha val="79000"/>
            </a:schemeClr>
          </a:solidFill>
          <a:ln w="19050" cap="flat" cmpd="sng" algn="ctr">
            <a:solidFill>
              <a:schemeClr val="tx1">
                <a:alpha val="64000"/>
              </a:scheme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2" name="Titre 1"/>
          <p:cNvSpPr>
            <a:spLocks noGrp="1"/>
          </p:cNvSpPr>
          <p:nvPr>
            <p:ph type="title"/>
          </p:nvPr>
        </p:nvSpPr>
        <p:spPr>
          <a:xfrm>
            <a:off x="18288" y="228600"/>
            <a:ext cx="8380412" cy="535531"/>
          </a:xfrm>
        </p:spPr>
        <p:txBody>
          <a:bodyPr/>
          <a:lstStyle/>
          <a:p>
            <a:r>
              <a:rPr lang="fr-FR" sz="3200" dirty="0" smtClean="0"/>
              <a:t>Les exceptions dans le message SOAP</a:t>
            </a:r>
            <a:endParaRPr lang="fr-FR" sz="3200" dirty="0"/>
          </a:p>
        </p:txBody>
      </p:sp>
      <p:sp>
        <p:nvSpPr>
          <p:cNvPr id="5" name="Rectangle 4"/>
          <p:cNvSpPr/>
          <p:nvPr/>
        </p:nvSpPr>
        <p:spPr>
          <a:xfrm>
            <a:off x="71406" y="999257"/>
            <a:ext cx="8858312" cy="3293209"/>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smtClean="0">
              <a:ln>
                <a:noFill/>
              </a:ln>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effectLst/>
                <a:uLnTx/>
                <a:uFillTx/>
              </a:rPr>
              <a:t>Une SOAP </a:t>
            </a:r>
            <a:r>
              <a:rPr kumimoji="0" lang="fr-FR" sz="1800" b="0" i="0" u="none" strike="noStrike" kern="0" cap="none" spc="0" normalizeH="0" baseline="0" noProof="0" dirty="0" err="1" smtClean="0">
                <a:ln>
                  <a:noFill/>
                </a:ln>
                <a:effectLst/>
                <a:uLnTx/>
                <a:uFillTx/>
              </a:rPr>
              <a:t>fault</a:t>
            </a:r>
            <a:r>
              <a:rPr kumimoji="0" lang="fr-FR" sz="1800" b="0" i="0" u="none" strike="noStrike" kern="0" cap="none" spc="0" normalizeH="0" baseline="0" noProof="0" dirty="0" smtClean="0">
                <a:ln>
                  <a:noFill/>
                </a:ln>
                <a:effectLst/>
                <a:uLnTx/>
                <a:uFillTx/>
              </a:rPr>
              <a:t> se compose de quatre éléments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effectLst/>
              <a:uLnTx/>
              <a:uFillTx/>
            </a:endParaRPr>
          </a:p>
          <a:p>
            <a:pPr marL="0" marR="0" lvl="0" indent="0" algn="just" defTabSz="914400" eaLnBrk="1" fontAlgn="auto" latinLnBrk="0" hangingPunct="1">
              <a:lnSpc>
                <a:spcPct val="100000"/>
              </a:lnSpc>
              <a:spcBef>
                <a:spcPts val="600"/>
              </a:spcBef>
              <a:spcAft>
                <a:spcPts val="0"/>
              </a:spcAft>
              <a:buClrTx/>
              <a:buSzTx/>
              <a:buFontTx/>
              <a:buNone/>
              <a:tabLst/>
              <a:defRPr/>
            </a:pPr>
            <a:r>
              <a:rPr kumimoji="0" lang="fr-FR" sz="1800" b="0" i="0" u="none" strike="noStrike" kern="0" cap="none" spc="0" normalizeH="0" baseline="0" noProof="0" dirty="0" smtClean="0">
                <a:ln>
                  <a:noFill/>
                </a:ln>
                <a:effectLst/>
                <a:uLnTx/>
                <a:uFillTx/>
              </a:rPr>
              <a:t>- </a:t>
            </a:r>
            <a:r>
              <a:rPr kumimoji="0" lang="fr-FR" sz="1800" b="1" i="0" u="none" strike="noStrike" kern="0" cap="none" spc="0" normalizeH="0" baseline="0" noProof="0" dirty="0" err="1" smtClean="0">
                <a:ln>
                  <a:noFill/>
                </a:ln>
                <a:effectLst/>
                <a:uLnTx/>
                <a:uFillTx/>
              </a:rPr>
              <a:t>Faultcode</a:t>
            </a:r>
            <a:r>
              <a:rPr kumimoji="0" lang="fr-FR" sz="1800" b="1" i="0" u="none" strike="noStrike" kern="0" cap="none" spc="0" normalizeH="0" baseline="0" noProof="0" dirty="0" smtClean="0">
                <a:ln>
                  <a:noFill/>
                </a:ln>
                <a:effectLst/>
                <a:uLnTx/>
                <a:uFillTx/>
              </a:rPr>
              <a:t> </a:t>
            </a:r>
            <a:r>
              <a:rPr kumimoji="0" lang="fr-FR" sz="1800" b="0" i="1" u="none" strike="noStrike" kern="0" cap="none" spc="0" normalizeH="0" baseline="0" noProof="0" dirty="0" smtClean="0">
                <a:ln>
                  <a:noFill/>
                </a:ln>
                <a:effectLst/>
                <a:uLnTx/>
                <a:uFillTx/>
              </a:rPr>
              <a:t>(obligatoire) </a:t>
            </a:r>
            <a:r>
              <a:rPr kumimoji="0" lang="fr-FR" sz="1800" b="1" i="0" u="none" strike="noStrike" kern="0" cap="none" spc="0" normalizeH="0" baseline="0" noProof="0" dirty="0" smtClean="0">
                <a:ln>
                  <a:noFill/>
                </a:ln>
                <a:effectLst/>
                <a:uLnTx/>
                <a:uFillTx/>
              </a:rPr>
              <a:t>: </a:t>
            </a:r>
            <a:r>
              <a:rPr kumimoji="0" lang="fr-FR" sz="1600" b="0" i="0" u="none" strike="noStrike" kern="0" cap="none" spc="0" normalizeH="0" baseline="0" noProof="0" dirty="0" smtClean="0">
                <a:ln>
                  <a:noFill/>
                </a:ln>
                <a:effectLst/>
                <a:uLnTx/>
                <a:uFillTx/>
              </a:rPr>
              <a:t>Code d’erreur utilisé par l’applicatif.</a:t>
            </a:r>
          </a:p>
          <a:p>
            <a:pPr marL="0" marR="0" lvl="0" indent="0" algn="just" defTabSz="914400" eaLnBrk="1" fontAlgn="auto" latinLnBrk="0" hangingPunct="1">
              <a:lnSpc>
                <a:spcPct val="100000"/>
              </a:lnSpc>
              <a:spcBef>
                <a:spcPts val="600"/>
              </a:spcBef>
              <a:spcAft>
                <a:spcPts val="0"/>
              </a:spcAft>
              <a:buClrTx/>
              <a:buSzTx/>
              <a:buFontTx/>
              <a:buNone/>
              <a:tabLst/>
              <a:defRPr/>
            </a:pPr>
            <a:r>
              <a:rPr kumimoji="0" lang="fr-FR" sz="1800" b="0" i="0" u="none" strike="noStrike" kern="0" cap="none" spc="0" normalizeH="0" baseline="0" noProof="0" dirty="0" smtClean="0">
                <a:ln>
                  <a:noFill/>
                </a:ln>
                <a:effectLst/>
                <a:uLnTx/>
                <a:uFillTx/>
              </a:rPr>
              <a:t>- </a:t>
            </a:r>
            <a:r>
              <a:rPr kumimoji="0" lang="fr-FR" sz="1800" b="1" i="0" u="none" strike="noStrike" kern="0" cap="none" spc="0" normalizeH="0" baseline="0" noProof="0" dirty="0" err="1" smtClean="0">
                <a:ln>
                  <a:noFill/>
                </a:ln>
                <a:effectLst/>
                <a:uLnTx/>
                <a:uFillTx/>
              </a:rPr>
              <a:t>Faultstring</a:t>
            </a:r>
            <a:r>
              <a:rPr kumimoji="0" lang="fr-FR" sz="1800" b="1" i="0" u="none" strike="noStrike" kern="0" cap="none" spc="0" normalizeH="0" baseline="0" noProof="0" dirty="0" smtClean="0">
                <a:ln>
                  <a:noFill/>
                </a:ln>
                <a:effectLst/>
                <a:uLnTx/>
                <a:uFillTx/>
              </a:rPr>
              <a:t> </a:t>
            </a:r>
            <a:r>
              <a:rPr kumimoji="0" lang="fr-FR" sz="1800" b="0" i="1" u="none" strike="noStrike" kern="0" cap="none" spc="0" normalizeH="0" baseline="0" noProof="0" dirty="0" smtClean="0">
                <a:ln>
                  <a:noFill/>
                </a:ln>
                <a:effectLst/>
                <a:uLnTx/>
                <a:uFillTx/>
              </a:rPr>
              <a:t>(obligatoire) </a:t>
            </a:r>
            <a:r>
              <a:rPr kumimoji="0" lang="fr-FR" sz="1800" b="1" i="0" u="none" strike="noStrike" kern="0" cap="none" spc="0" normalizeH="0" baseline="0" noProof="0" dirty="0" smtClean="0">
                <a:ln>
                  <a:noFill/>
                </a:ln>
                <a:effectLst/>
                <a:uLnTx/>
                <a:uFillTx/>
              </a:rPr>
              <a:t>: </a:t>
            </a:r>
            <a:r>
              <a:rPr kumimoji="0" lang="fr-FR" sz="1600" b="0" i="0" u="none" strike="noStrike" kern="0" cap="none" spc="0" normalizeH="0" baseline="0" noProof="0" dirty="0" smtClean="0">
                <a:ln>
                  <a:noFill/>
                </a:ln>
                <a:effectLst/>
                <a:uLnTx/>
                <a:uFillTx/>
              </a:rPr>
              <a:t>Explication compréhensible par un humain.</a:t>
            </a:r>
          </a:p>
          <a:p>
            <a:pPr marL="0" marR="0" lvl="0" indent="0" algn="just" defTabSz="914400" eaLnBrk="1" fontAlgn="auto" latinLnBrk="0" hangingPunct="1">
              <a:lnSpc>
                <a:spcPct val="100000"/>
              </a:lnSpc>
              <a:spcBef>
                <a:spcPts val="600"/>
              </a:spcBef>
              <a:spcAft>
                <a:spcPts val="0"/>
              </a:spcAft>
              <a:buClrTx/>
              <a:buSzTx/>
              <a:buFontTx/>
              <a:buNone/>
              <a:tabLst/>
              <a:defRPr/>
            </a:pPr>
            <a:r>
              <a:rPr kumimoji="0" lang="fr-FR" sz="1800" b="0" i="0" u="none" strike="noStrike" kern="0" cap="none" spc="0" normalizeH="0" baseline="0" noProof="0" dirty="0" smtClean="0">
                <a:ln>
                  <a:noFill/>
                </a:ln>
                <a:effectLst/>
                <a:uLnTx/>
                <a:uFillTx/>
              </a:rPr>
              <a:t>- </a:t>
            </a:r>
            <a:r>
              <a:rPr kumimoji="0" lang="fr-FR" sz="1800" b="1" i="0" u="none" strike="noStrike" kern="0" cap="none" spc="0" normalizeH="0" baseline="0" noProof="0" dirty="0" err="1" smtClean="0">
                <a:ln>
                  <a:noFill/>
                </a:ln>
                <a:effectLst/>
                <a:uLnTx/>
                <a:uFillTx/>
              </a:rPr>
              <a:t>Failactor</a:t>
            </a:r>
            <a:r>
              <a:rPr kumimoji="0" lang="fr-FR" sz="1800" b="1" i="0" u="none" strike="noStrike" kern="0" cap="none" spc="0" normalizeH="0" baseline="0" noProof="0" dirty="0" smtClean="0">
                <a:ln>
                  <a:noFill/>
                </a:ln>
                <a:effectLst/>
                <a:uLnTx/>
                <a:uFillTx/>
              </a:rPr>
              <a:t> </a:t>
            </a:r>
            <a:r>
              <a:rPr kumimoji="0" lang="fr-FR" sz="1800" b="0" i="1" u="none" strike="noStrike" kern="0" cap="none" spc="0" normalizeH="0" baseline="0" noProof="0" dirty="0" smtClean="0">
                <a:ln>
                  <a:noFill/>
                </a:ln>
                <a:effectLst/>
                <a:uLnTx/>
                <a:uFillTx/>
              </a:rPr>
              <a:t>(optionnel) </a:t>
            </a:r>
            <a:r>
              <a:rPr kumimoji="0" lang="fr-FR" sz="1600" b="1" i="0" u="none" strike="noStrike" kern="0" cap="none" spc="0" normalizeH="0" baseline="0" noProof="0" dirty="0" smtClean="0">
                <a:ln>
                  <a:noFill/>
                </a:ln>
                <a:effectLst/>
                <a:uLnTx/>
                <a:uFillTx/>
              </a:rPr>
              <a:t>: </a:t>
            </a:r>
            <a:r>
              <a:rPr kumimoji="0" lang="fr-FR" sz="1600" b="0" i="0" u="none" strike="noStrike" kern="0" cap="none" spc="0" normalizeH="0" baseline="0" noProof="0" dirty="0" smtClean="0">
                <a:ln>
                  <a:noFill/>
                </a:ln>
                <a:effectLst/>
                <a:uLnTx/>
                <a:uFillTx/>
              </a:rPr>
              <a:t>Erreur qui apparaît lors du cheminement du message (firewall, </a:t>
            </a:r>
            <a:r>
              <a:rPr lang="fr-FR" sz="1600" b="0" kern="0" dirty="0" smtClean="0"/>
              <a:t>…)</a:t>
            </a:r>
            <a:endParaRPr kumimoji="0" lang="fr-FR" sz="1600" b="0" i="0" u="none" strike="noStrike" kern="0" cap="none" spc="0" normalizeH="0" baseline="0" noProof="0" dirty="0" smtClean="0">
              <a:ln>
                <a:noFill/>
              </a:ln>
              <a:effectLst/>
              <a:uLnTx/>
              <a:uFillTx/>
            </a:endParaRPr>
          </a:p>
          <a:p>
            <a:pPr marL="0" marR="0" lvl="0" indent="0" algn="just" defTabSz="914400" eaLnBrk="1" fontAlgn="auto" latinLnBrk="0" hangingPunct="1">
              <a:lnSpc>
                <a:spcPct val="100000"/>
              </a:lnSpc>
              <a:spcBef>
                <a:spcPts val="600"/>
              </a:spcBef>
              <a:spcAft>
                <a:spcPts val="0"/>
              </a:spcAft>
              <a:buClrTx/>
              <a:buSzTx/>
              <a:buFontTx/>
              <a:buChar char="-"/>
              <a:tabLst/>
              <a:defRPr/>
            </a:pPr>
            <a:r>
              <a:rPr kumimoji="0" lang="fr-FR" sz="1800" b="1" i="0" u="none" strike="noStrike" kern="0" cap="none" spc="0" normalizeH="0" baseline="0" noProof="0" dirty="0" smtClean="0">
                <a:ln>
                  <a:noFill/>
                </a:ln>
                <a:effectLst/>
                <a:uLnTx/>
                <a:uFillTx/>
              </a:rPr>
              <a:t> </a:t>
            </a:r>
            <a:r>
              <a:rPr kumimoji="0" lang="fr-FR" sz="1800" b="1" i="0" u="none" strike="noStrike" kern="0" cap="none" spc="0" normalizeH="0" baseline="0" noProof="0" dirty="0" err="1" smtClean="0">
                <a:ln>
                  <a:noFill/>
                </a:ln>
                <a:effectLst/>
                <a:uLnTx/>
                <a:uFillTx/>
              </a:rPr>
              <a:t>Detail</a:t>
            </a:r>
            <a:r>
              <a:rPr kumimoji="0" lang="fr-FR" sz="1800" b="1" i="0" u="none" strike="noStrike" kern="0" cap="none" spc="0" normalizeH="0" baseline="0" noProof="0" dirty="0" smtClean="0">
                <a:ln>
                  <a:noFill/>
                </a:ln>
                <a:effectLst/>
                <a:uLnTx/>
                <a:uFillTx/>
              </a:rPr>
              <a:t> </a:t>
            </a:r>
            <a:r>
              <a:rPr kumimoji="0" lang="fr-FR" sz="1800" b="0" i="1" u="none" strike="noStrike" kern="0" cap="none" spc="0" normalizeH="0" baseline="0" noProof="0" dirty="0" smtClean="0">
                <a:ln>
                  <a:noFill/>
                </a:ln>
                <a:effectLst/>
                <a:uLnTx/>
                <a:uFillTx/>
              </a:rPr>
              <a:t>(optionnel) </a:t>
            </a:r>
            <a:r>
              <a:rPr kumimoji="0" lang="fr-FR" sz="1800" b="1" i="0" u="none" strike="noStrike" kern="0" cap="none" spc="0" normalizeH="0" baseline="0" noProof="0" dirty="0" smtClean="0">
                <a:ln>
                  <a:noFill/>
                </a:ln>
                <a:effectLst/>
                <a:uLnTx/>
                <a:uFillTx/>
              </a:rPr>
              <a:t>: </a:t>
            </a:r>
            <a:r>
              <a:rPr kumimoji="0" lang="fr-FR" sz="1600" b="0" i="0" u="none" strike="noStrike" kern="0" cap="none" spc="0" normalizeH="0" baseline="0" noProof="0" dirty="0" smtClean="0">
                <a:ln>
                  <a:noFill/>
                </a:ln>
                <a:effectLst/>
                <a:uLnTx/>
                <a:uFillTx/>
              </a:rPr>
              <a:t>Détail de l’erreur sous la forme XML. C’est dans cet élément que les libellés et le code erreur sont décrits.</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smtClean="0">
              <a:ln>
                <a:noFill/>
              </a:ln>
              <a:solidFill>
                <a:srgbClr val="0000FF"/>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solidFill>
                <a:sysClr val="windowText" lastClr="000000"/>
              </a:solidFill>
              <a:effectLst/>
              <a:uLnTx/>
              <a:uFillTx/>
            </a:endParaRPr>
          </a:p>
        </p:txBody>
      </p:sp>
      <p:sp>
        <p:nvSpPr>
          <p:cNvPr id="7" name="Rectangle 6"/>
          <p:cNvSpPr/>
          <p:nvPr/>
        </p:nvSpPr>
        <p:spPr>
          <a:xfrm>
            <a:off x="939800" y="3957410"/>
            <a:ext cx="8813800" cy="2462213"/>
          </a:xfrm>
          <a:prstGeom prst="rect">
            <a:avLst/>
          </a:prstGeom>
        </p:spPr>
        <p:txBody>
          <a:bodyPr wrap="square">
            <a:spAutoFit/>
          </a:bodyPr>
          <a:lstStyle/>
          <a:p>
            <a:pPr lvl="0" fontAlgn="auto">
              <a:spcBef>
                <a:spcPts val="0"/>
              </a:spcBef>
              <a:spcAft>
                <a:spcPts val="0"/>
              </a:spcAft>
              <a:defRPr/>
            </a:pPr>
            <a:r>
              <a:rPr lang="fr-FR" sz="1400" b="0" kern="0" dirty="0" smtClean="0">
                <a:solidFill>
                  <a:srgbClr val="0000FF"/>
                </a:solidFill>
              </a:rPr>
              <a:t>&lt;</a:t>
            </a:r>
            <a:r>
              <a:rPr lang="fr-FR" sz="1400" b="0" kern="0" dirty="0" err="1" smtClean="0">
                <a:solidFill>
                  <a:srgbClr val="A31515"/>
                </a:solidFill>
              </a:rPr>
              <a:t>SOAP-ENV:Envelope</a:t>
            </a:r>
            <a:r>
              <a:rPr lang="fr-FR" sz="1400" b="0" kern="0" dirty="0" smtClean="0">
                <a:solidFill>
                  <a:srgbClr val="0000FF"/>
                </a:solidFill>
              </a:rPr>
              <a:t> </a:t>
            </a:r>
            <a:r>
              <a:rPr lang="fr-FR" sz="1400" b="0" kern="0" dirty="0" err="1" smtClean="0">
                <a:solidFill>
                  <a:srgbClr val="FF0000"/>
                </a:solidFill>
              </a:rPr>
              <a:t>xmlns:SOAP-ENV</a:t>
            </a:r>
            <a:r>
              <a:rPr lang="fr-FR" sz="1400" b="0" kern="0" dirty="0" smtClean="0">
                <a:solidFill>
                  <a:srgbClr val="0000FF"/>
                </a:solidFill>
              </a:rPr>
              <a:t>="http://schemas.xmlsoap.org/soap/envelope/"&gt;</a:t>
            </a:r>
          </a:p>
          <a:p>
            <a:pPr lvl="0" fontAlgn="auto">
              <a:spcBef>
                <a:spcPts val="0"/>
              </a:spcBef>
              <a:spcAft>
                <a:spcPts val="0"/>
              </a:spcAft>
              <a:defRPr/>
            </a:pPr>
            <a:r>
              <a:rPr lang="fr-FR" sz="1400" b="0" kern="0" dirty="0" smtClean="0">
                <a:solidFill>
                  <a:srgbClr val="0000FF"/>
                </a:solidFill>
              </a:rPr>
              <a:t>  &lt;</a:t>
            </a:r>
            <a:r>
              <a:rPr lang="fr-FR" sz="1400" b="0" kern="0" dirty="0" err="1" smtClean="0">
                <a:solidFill>
                  <a:srgbClr val="A31515"/>
                </a:solidFill>
              </a:rPr>
              <a:t>SOAP-ENV:Body</a:t>
            </a:r>
            <a:r>
              <a:rPr lang="fr-FR" sz="1400" b="0" kern="0" dirty="0" smtClean="0">
                <a:solidFill>
                  <a:srgbClr val="0000FF"/>
                </a:solidFill>
              </a:rPr>
              <a:t>&gt;</a:t>
            </a:r>
          </a:p>
          <a:p>
            <a:pPr lvl="0" fontAlgn="auto">
              <a:spcBef>
                <a:spcPts val="0"/>
              </a:spcBef>
              <a:spcAft>
                <a:spcPts val="0"/>
              </a:spcAft>
              <a:defRPr/>
            </a:pPr>
            <a:r>
              <a:rPr lang="fr-FR" sz="1400" kern="0" dirty="0" smtClean="0">
                <a:solidFill>
                  <a:srgbClr val="0000FF"/>
                </a:solidFill>
              </a:rPr>
              <a:t>    &lt;</a:t>
            </a:r>
            <a:r>
              <a:rPr lang="fr-FR" sz="1400" kern="0" dirty="0" err="1" smtClean="0">
                <a:solidFill>
                  <a:srgbClr val="A31515"/>
                </a:solidFill>
              </a:rPr>
              <a:t>SOAP-ENV:Fault</a:t>
            </a:r>
            <a:r>
              <a:rPr lang="fr-FR" sz="1400" kern="0" dirty="0" smtClean="0">
                <a:solidFill>
                  <a:srgbClr val="0000FF"/>
                </a:solidFill>
              </a:rPr>
              <a:t>&gt;</a:t>
            </a:r>
          </a:p>
          <a:p>
            <a:pPr lvl="0" fontAlgn="auto">
              <a:spcBef>
                <a:spcPts val="0"/>
              </a:spcBef>
              <a:spcAft>
                <a:spcPts val="0"/>
              </a:spcAft>
              <a:defRPr/>
            </a:pPr>
            <a:r>
              <a:rPr lang="fr-FR" sz="1400" kern="0" dirty="0" smtClean="0">
                <a:solidFill>
                  <a:srgbClr val="0000FF"/>
                </a:solidFill>
              </a:rPr>
              <a:t>      &lt;</a:t>
            </a:r>
            <a:r>
              <a:rPr lang="fr-FR" sz="1400" kern="0" dirty="0" err="1" smtClean="0">
                <a:solidFill>
                  <a:srgbClr val="A31515"/>
                </a:solidFill>
              </a:rPr>
              <a:t>faultcode</a:t>
            </a:r>
            <a:r>
              <a:rPr lang="fr-FR" sz="1400" kern="0" dirty="0" smtClean="0">
                <a:solidFill>
                  <a:srgbClr val="0000FF"/>
                </a:solidFill>
              </a:rPr>
              <a:t>&gt;</a:t>
            </a:r>
            <a:r>
              <a:rPr lang="fr-FR" sz="1400" kern="0" dirty="0" err="1" smtClean="0">
                <a:solidFill>
                  <a:srgbClr val="0000FF"/>
                </a:solidFill>
              </a:rPr>
              <a:t>SOAP-ENV:Server</a:t>
            </a:r>
            <a:r>
              <a:rPr lang="fr-FR" sz="1400" kern="0" dirty="0" smtClean="0">
                <a:solidFill>
                  <a:srgbClr val="0000FF"/>
                </a:solidFill>
              </a:rPr>
              <a:t>&lt;/</a:t>
            </a:r>
            <a:r>
              <a:rPr lang="fr-FR" sz="1400" kern="0" dirty="0" err="1" smtClean="0">
                <a:solidFill>
                  <a:srgbClr val="A31515"/>
                </a:solidFill>
              </a:rPr>
              <a:t>faultcode</a:t>
            </a:r>
            <a:r>
              <a:rPr lang="fr-FR" sz="1400" kern="0" dirty="0" smtClean="0">
                <a:solidFill>
                  <a:srgbClr val="0000FF"/>
                </a:solidFill>
              </a:rPr>
              <a:t>&gt;</a:t>
            </a:r>
          </a:p>
          <a:p>
            <a:pPr lvl="0" fontAlgn="auto">
              <a:spcBef>
                <a:spcPts val="0"/>
              </a:spcBef>
              <a:spcAft>
                <a:spcPts val="0"/>
              </a:spcAft>
              <a:defRPr/>
            </a:pPr>
            <a:r>
              <a:rPr lang="fr-FR" sz="1400" kern="0" dirty="0" smtClean="0">
                <a:solidFill>
                  <a:srgbClr val="0000FF"/>
                </a:solidFill>
              </a:rPr>
              <a:t>      &lt;</a:t>
            </a:r>
            <a:r>
              <a:rPr lang="fr-FR" sz="1400" kern="0" dirty="0" err="1" smtClean="0">
                <a:solidFill>
                  <a:srgbClr val="A31515"/>
                </a:solidFill>
              </a:rPr>
              <a:t>faultstring</a:t>
            </a:r>
            <a:r>
              <a:rPr lang="fr-FR" sz="1400" kern="0" dirty="0" smtClean="0">
                <a:solidFill>
                  <a:srgbClr val="0000FF"/>
                </a:solidFill>
              </a:rPr>
              <a:t>&gt;Erreur sur le Serveur&lt;/</a:t>
            </a:r>
            <a:r>
              <a:rPr lang="fr-FR" sz="1400" kern="0" dirty="0" err="1" smtClean="0">
                <a:solidFill>
                  <a:srgbClr val="A31515"/>
                </a:solidFill>
              </a:rPr>
              <a:t>faultstring</a:t>
            </a:r>
            <a:r>
              <a:rPr lang="fr-FR" sz="1400" kern="0" dirty="0" smtClean="0">
                <a:solidFill>
                  <a:srgbClr val="0000FF"/>
                </a:solidFill>
              </a:rPr>
              <a:t>&gt;</a:t>
            </a:r>
          </a:p>
          <a:p>
            <a:pPr lvl="0" fontAlgn="auto">
              <a:spcBef>
                <a:spcPts val="0"/>
              </a:spcBef>
              <a:spcAft>
                <a:spcPts val="0"/>
              </a:spcAft>
              <a:defRPr/>
            </a:pPr>
            <a:r>
              <a:rPr lang="fr-FR" sz="1400" kern="0" dirty="0" smtClean="0">
                <a:solidFill>
                  <a:srgbClr val="0000FF"/>
                </a:solidFill>
              </a:rPr>
              <a:t>      &lt;</a:t>
            </a:r>
            <a:r>
              <a:rPr lang="fr-FR" sz="1400" kern="0" dirty="0" err="1" smtClean="0">
                <a:solidFill>
                  <a:srgbClr val="A31515"/>
                </a:solidFill>
              </a:rPr>
              <a:t>detail</a:t>
            </a:r>
            <a:r>
              <a:rPr lang="fr-FR" sz="1400" kern="0" dirty="0" smtClean="0">
                <a:solidFill>
                  <a:srgbClr val="0000FF"/>
                </a:solidFill>
              </a:rPr>
              <a:t>&gt;</a:t>
            </a:r>
          </a:p>
          <a:p>
            <a:pPr lvl="0" fontAlgn="auto">
              <a:spcBef>
                <a:spcPts val="0"/>
              </a:spcBef>
              <a:spcAft>
                <a:spcPts val="0"/>
              </a:spcAft>
              <a:defRPr/>
            </a:pPr>
            <a:r>
              <a:rPr lang="fr-FR" sz="1400" kern="0" dirty="0" smtClean="0">
                <a:solidFill>
                  <a:srgbClr val="0000FF"/>
                </a:solidFill>
              </a:rPr>
              <a:t>        &lt;</a:t>
            </a:r>
            <a:r>
              <a:rPr lang="fr-FR" sz="1400" kern="0" dirty="0" smtClean="0">
                <a:solidFill>
                  <a:srgbClr val="A31515"/>
                </a:solidFill>
              </a:rPr>
              <a:t>solde</a:t>
            </a:r>
            <a:r>
              <a:rPr lang="fr-FR" sz="1400" kern="0" dirty="0" smtClean="0">
                <a:solidFill>
                  <a:srgbClr val="0000FF"/>
                </a:solidFill>
              </a:rPr>
              <a:t>&gt; 12003 &lt;/</a:t>
            </a:r>
            <a:r>
              <a:rPr lang="fr-FR" sz="1400" kern="0" dirty="0" smtClean="0">
                <a:solidFill>
                  <a:srgbClr val="A31515"/>
                </a:solidFill>
              </a:rPr>
              <a:t>solde</a:t>
            </a:r>
            <a:r>
              <a:rPr lang="fr-FR" sz="1400" kern="0" dirty="0" smtClean="0">
                <a:solidFill>
                  <a:srgbClr val="0000FF"/>
                </a:solidFill>
              </a:rPr>
              <a:t>&gt;</a:t>
            </a:r>
          </a:p>
          <a:p>
            <a:pPr lvl="0" fontAlgn="auto">
              <a:spcBef>
                <a:spcPts val="0"/>
              </a:spcBef>
              <a:spcAft>
                <a:spcPts val="0"/>
              </a:spcAft>
              <a:defRPr/>
            </a:pPr>
            <a:r>
              <a:rPr lang="fr-FR" sz="1400" kern="0" dirty="0" smtClean="0">
                <a:solidFill>
                  <a:srgbClr val="0000FF"/>
                </a:solidFill>
              </a:rPr>
              <a:t>      &lt;/</a:t>
            </a:r>
            <a:r>
              <a:rPr lang="fr-FR" sz="1400" kern="0" dirty="0" err="1" smtClean="0">
                <a:solidFill>
                  <a:srgbClr val="A31515"/>
                </a:solidFill>
              </a:rPr>
              <a:t>detail</a:t>
            </a:r>
            <a:r>
              <a:rPr lang="fr-FR" sz="1400" kern="0" dirty="0" smtClean="0">
                <a:solidFill>
                  <a:srgbClr val="0000FF"/>
                </a:solidFill>
              </a:rPr>
              <a:t>&gt;</a:t>
            </a:r>
          </a:p>
          <a:p>
            <a:pPr lvl="0" fontAlgn="auto">
              <a:spcBef>
                <a:spcPts val="0"/>
              </a:spcBef>
              <a:spcAft>
                <a:spcPts val="0"/>
              </a:spcAft>
              <a:defRPr/>
            </a:pPr>
            <a:r>
              <a:rPr lang="fr-FR" sz="1400" kern="0" dirty="0" smtClean="0">
                <a:solidFill>
                  <a:srgbClr val="0000FF"/>
                </a:solidFill>
              </a:rPr>
              <a:t>    &lt;/</a:t>
            </a:r>
            <a:r>
              <a:rPr lang="fr-FR" sz="1400" kern="0" dirty="0" err="1" smtClean="0">
                <a:solidFill>
                  <a:srgbClr val="A31515"/>
                </a:solidFill>
              </a:rPr>
              <a:t>SOAP-ENV:Fault</a:t>
            </a:r>
            <a:r>
              <a:rPr lang="fr-FR" sz="1400" kern="0" dirty="0" smtClean="0">
                <a:solidFill>
                  <a:srgbClr val="0000FF"/>
                </a:solidFill>
              </a:rPr>
              <a:t>&gt;</a:t>
            </a:r>
          </a:p>
          <a:p>
            <a:pPr lvl="0" fontAlgn="auto">
              <a:spcBef>
                <a:spcPts val="0"/>
              </a:spcBef>
              <a:spcAft>
                <a:spcPts val="0"/>
              </a:spcAft>
              <a:defRPr/>
            </a:pPr>
            <a:r>
              <a:rPr lang="fr-FR" sz="1400" b="0" kern="0" dirty="0" smtClean="0">
                <a:solidFill>
                  <a:srgbClr val="0000FF"/>
                </a:solidFill>
              </a:rPr>
              <a:t>  &lt;/</a:t>
            </a:r>
            <a:r>
              <a:rPr lang="fr-FR" sz="1400" b="0" kern="0" dirty="0" err="1" smtClean="0">
                <a:solidFill>
                  <a:srgbClr val="A31515"/>
                </a:solidFill>
              </a:rPr>
              <a:t>SOAP-ENV:Body</a:t>
            </a:r>
            <a:r>
              <a:rPr lang="fr-FR" sz="1400" b="0" kern="0" dirty="0" smtClean="0">
                <a:solidFill>
                  <a:srgbClr val="0000FF"/>
                </a:solidFill>
              </a:rPr>
              <a:t>&gt;</a:t>
            </a:r>
          </a:p>
          <a:p>
            <a:pPr lvl="0" fontAlgn="auto">
              <a:spcBef>
                <a:spcPts val="0"/>
              </a:spcBef>
              <a:spcAft>
                <a:spcPts val="0"/>
              </a:spcAft>
              <a:defRPr/>
            </a:pPr>
            <a:r>
              <a:rPr lang="fr-FR" sz="1400" b="0" kern="0" dirty="0" smtClean="0">
                <a:solidFill>
                  <a:srgbClr val="0000FF"/>
                </a:solidFill>
              </a:rPr>
              <a:t>&lt;/</a:t>
            </a:r>
            <a:r>
              <a:rPr lang="fr-FR" sz="1400" b="0" kern="0" dirty="0" err="1" smtClean="0">
                <a:solidFill>
                  <a:srgbClr val="A31515"/>
                </a:solidFill>
              </a:rPr>
              <a:t>SOAP-ENV:Envelope</a:t>
            </a:r>
            <a:r>
              <a:rPr lang="fr-FR" sz="1400" b="0" kern="0" dirty="0" smtClean="0">
                <a:solidFill>
                  <a:srgbClr val="0000FF"/>
                </a:solidFill>
              </a:rPr>
              <a:t>&gt;</a:t>
            </a:r>
            <a:endParaRPr lang="fr-FR" sz="1400" b="0" kern="0" dirty="0" smtClean="0">
              <a:solidFill>
                <a:sysClr val="windowText" lastClr="000000"/>
              </a:solidFill>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820" y="370494"/>
            <a:ext cx="8380412" cy="535531"/>
          </a:xfrm>
        </p:spPr>
        <p:txBody>
          <a:bodyPr/>
          <a:lstStyle/>
          <a:p>
            <a:r>
              <a:rPr lang="fr-FR" sz="3200" dirty="0" smtClean="0"/>
              <a:t>Catégorisation</a:t>
            </a:r>
            <a:endParaRPr lang="fr-FR" sz="2800" dirty="0"/>
          </a:p>
        </p:txBody>
      </p:sp>
      <p:sp>
        <p:nvSpPr>
          <p:cNvPr id="5" name="Rectangle 4"/>
          <p:cNvSpPr/>
          <p:nvPr/>
        </p:nvSpPr>
        <p:spPr>
          <a:xfrm>
            <a:off x="166958" y="1083646"/>
            <a:ext cx="9341328" cy="560153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effectLst/>
                <a:uLnTx/>
                <a:uFillTx/>
              </a:rPr>
              <a:t>I) </a:t>
            </a:r>
            <a:r>
              <a:rPr kumimoji="0" lang="fr-FR" sz="2400" b="1" i="0" u="none" strike="noStrike" kern="0" cap="none" spc="0" normalizeH="0" baseline="0" noProof="0" dirty="0" smtClean="0">
                <a:ln>
                  <a:noFill/>
                </a:ln>
                <a:effectLst/>
                <a:uLnTx/>
                <a:uFillTx/>
              </a:rPr>
              <a:t>Exception déclarée</a:t>
            </a:r>
            <a:endParaRPr kumimoji="0" lang="fr-FR" sz="24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smtClean="0">
                <a:ln>
                  <a:noFill/>
                </a:ln>
                <a:effectLst/>
                <a:uLnTx/>
                <a:uFillTx/>
              </a:rPr>
              <a:t>   a) Basique </a:t>
            </a:r>
            <a:r>
              <a:rPr kumimoji="0" lang="fr-FR" sz="1800" b="0" i="1" u="none" strike="noStrike" kern="0" cap="none" spc="0" normalizeH="0" baseline="0" noProof="0" dirty="0" smtClean="0">
                <a:ln>
                  <a:noFill/>
                </a:ln>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1" u="none" strike="noStrike" kern="0" cap="none" spc="0" normalizeH="0" baseline="0" noProof="0" dirty="0" smtClean="0">
                <a:ln>
                  <a:noFill/>
                </a:ln>
                <a:effectLst/>
                <a:uLnTx/>
                <a:uFillTx/>
              </a:rPr>
              <a:t>           - </a:t>
            </a:r>
            <a:r>
              <a:rPr kumimoji="0" lang="fr-FR" sz="1800" b="0" i="1" u="none" strike="noStrike" kern="0" cap="none" spc="0" normalizeH="0" baseline="0" noProof="0" dirty="0" err="1" smtClean="0">
                <a:ln>
                  <a:noFill/>
                </a:ln>
                <a:effectLst/>
                <a:uLnTx/>
                <a:uFillTx/>
              </a:rPr>
              <a:t>FaultException</a:t>
            </a:r>
            <a:r>
              <a:rPr kumimoji="0" lang="fr-FR" sz="1800" b="0" i="1" u="none" strike="noStrike" kern="0" cap="none" spc="0" normalizeH="0" baseline="0" noProof="0" dirty="0" smtClean="0">
                <a:ln>
                  <a:noFill/>
                </a:ln>
                <a:effectLst/>
                <a:uLnTx/>
                <a:uFillTx/>
              </a:rPr>
              <a:t> en .Net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1" u="none" strike="noStrike" kern="0" cap="none" spc="0" normalizeH="0" baseline="0" noProof="0" dirty="0" smtClean="0">
                <a:ln>
                  <a:noFill/>
                </a:ln>
                <a:effectLst/>
                <a:uLnTx/>
                <a:uFillTx/>
              </a:rPr>
              <a:t>           - </a:t>
            </a:r>
            <a:r>
              <a:rPr kumimoji="0" lang="fr-FR" sz="1800" b="0" i="1" u="none" strike="noStrike" kern="0" cap="none" spc="0" normalizeH="0" baseline="0" noProof="0" dirty="0" err="1" smtClean="0">
                <a:ln>
                  <a:noFill/>
                </a:ln>
                <a:effectLst/>
                <a:uLnTx/>
                <a:uFillTx/>
              </a:rPr>
              <a:t>SOAPFaultException</a:t>
            </a:r>
            <a:r>
              <a:rPr kumimoji="0" lang="fr-FR" sz="1800" b="0" i="1" u="none" strike="noStrike" kern="0" cap="none" spc="0" normalizeH="0" baseline="0" noProof="0" dirty="0" smtClean="0">
                <a:ln>
                  <a:noFill/>
                </a:ln>
                <a:effectLst/>
                <a:uLnTx/>
                <a:uFillTx/>
              </a:rPr>
              <a:t> en Java</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smtClean="0">
                <a:ln>
                  <a:noFill/>
                </a:ln>
                <a:effectLst/>
                <a:uLnTx/>
                <a:uFillTx/>
              </a:rPr>
              <a:t>   b) Propre au langage </a:t>
            </a:r>
            <a:endParaRPr kumimoji="0" lang="fr-FR" sz="1800" b="0" i="1"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1" u="none" strike="noStrike" kern="0" cap="none" spc="0" normalizeH="0" baseline="0" noProof="0" dirty="0" smtClean="0">
                <a:ln>
                  <a:noFill/>
                </a:ln>
                <a:effectLst/>
                <a:uLnTx/>
                <a:uFillTx/>
              </a:rPr>
              <a:t>           - Division par zéro</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1" u="none" strike="noStrike" kern="0" cap="none" spc="0" normalizeH="0" baseline="0" noProof="0" dirty="0" smtClean="0">
                <a:ln>
                  <a:noFill/>
                </a:ln>
                <a:effectLst/>
                <a:uLnTx/>
                <a:uFillTx/>
              </a:rPr>
              <a:t>           - Pointeur nul</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smtClean="0">
                <a:ln>
                  <a:noFill/>
                </a:ln>
                <a:effectLst/>
                <a:uLnTx/>
                <a:uFillTx/>
              </a:rPr>
              <a:t>   c) Plus riche </a:t>
            </a:r>
          </a:p>
          <a:p>
            <a:pPr marL="0" marR="0" lvl="0" indent="0" defTabSz="914400" eaLnBrk="1" fontAlgn="auto" latinLnBrk="0" hangingPunct="1">
              <a:lnSpc>
                <a:spcPct val="100000"/>
              </a:lnSpc>
              <a:spcBef>
                <a:spcPts val="0"/>
              </a:spcBef>
              <a:spcAft>
                <a:spcPts val="0"/>
              </a:spcAft>
              <a:buClrTx/>
              <a:buSzTx/>
              <a:buFontTx/>
              <a:buNone/>
              <a:tabLst/>
              <a:defRPr/>
            </a:pPr>
            <a:r>
              <a:rPr lang="fr-FR" sz="2400" b="0" i="1" kern="0" dirty="0" smtClean="0"/>
              <a:t> </a:t>
            </a:r>
            <a:r>
              <a:rPr kumimoji="0" lang="fr-FR" sz="2400" b="0" i="0" u="none" strike="noStrike" kern="0" cap="none" spc="0" normalizeH="0" baseline="0" noProof="0" dirty="0" smtClean="0">
                <a:ln>
                  <a:noFill/>
                </a:ln>
                <a:effectLst/>
                <a:uLnTx/>
                <a:uFillTx/>
              </a:rPr>
              <a:t>         </a:t>
            </a:r>
            <a:r>
              <a:rPr kumimoji="0" lang="fr-FR" sz="2400" b="0" i="0" u="none" strike="noStrike" kern="0" cap="none" spc="0" normalizeH="0" noProof="0" dirty="0" smtClean="0">
                <a:ln>
                  <a:noFill/>
                </a:ln>
                <a:effectLst/>
                <a:uLnTx/>
                <a:uFillTx/>
              </a:rPr>
              <a:t> </a:t>
            </a:r>
            <a:r>
              <a:rPr kumimoji="0" lang="fr-FR" sz="2400" b="0" i="0" u="none" strike="noStrike" kern="0" cap="none" spc="0" normalizeH="0" baseline="0" noProof="0" dirty="0" smtClean="0">
                <a:ln>
                  <a:noFill/>
                </a:ln>
                <a:effectLst/>
                <a:uLnTx/>
                <a:uFillTx/>
              </a:rPr>
              <a:t>- Par généricité </a:t>
            </a:r>
            <a:r>
              <a:rPr kumimoji="0" lang="fr-FR" sz="1800" b="0" i="0" u="none" strike="noStrike" kern="0" cap="none" spc="0" normalizeH="0" baseline="0" noProof="0" dirty="0" smtClean="0">
                <a:ln>
                  <a:noFill/>
                </a:ln>
                <a:effectLst/>
                <a:uLnTx/>
                <a:uFillTx/>
              </a:rPr>
              <a:t>(</a:t>
            </a:r>
            <a:r>
              <a:rPr kumimoji="0" lang="fr-FR" sz="1800" b="0" i="1" u="none" strike="noStrike" kern="0" cap="none" spc="0" normalizeH="0" baseline="0" noProof="0" dirty="0" smtClean="0">
                <a:ln>
                  <a:noFill/>
                </a:ln>
                <a:effectLst/>
                <a:uLnTx/>
                <a:uFillTx/>
              </a:rPr>
              <a:t>FaultException&lt;</a:t>
            </a:r>
            <a:r>
              <a:rPr kumimoji="0" lang="fr-FR" sz="1800" b="0" i="1" u="none" strike="noStrike" kern="0" cap="none" spc="0" normalizeH="0" baseline="0" noProof="0" dirty="0" err="1" smtClean="0">
                <a:ln>
                  <a:noFill/>
                </a:ln>
                <a:effectLst/>
                <a:uLnTx/>
                <a:uFillTx/>
              </a:rPr>
              <a:t>MySpecificException</a:t>
            </a:r>
            <a:r>
              <a:rPr kumimoji="0" lang="fr-FR" sz="1800" b="0" i="1" u="none" strike="noStrike" kern="0" cap="none" spc="0" normalizeH="0" baseline="0" noProof="0" dirty="0" smtClean="0">
                <a:ln>
                  <a:noFill/>
                </a:ln>
                <a:effectLst/>
                <a:uLnTx/>
                <a:uFillTx/>
              </a:rPr>
              <a:t>&gt; en .Net, </a:t>
            </a:r>
            <a:r>
              <a:rPr kumimoji="0" lang="fr-FR" sz="1800" b="0" i="1" u="none" strike="noStrike" kern="0" cap="none" spc="0" normalizeH="0" baseline="0" noProof="0" dirty="0" err="1" smtClean="0">
                <a:ln>
                  <a:noFill/>
                </a:ln>
                <a:effectLst/>
                <a:uLnTx/>
                <a:uFillTx/>
              </a:rPr>
              <a:t>SOAPFaultException</a:t>
            </a:r>
            <a:r>
              <a:rPr kumimoji="0" lang="fr-FR" sz="1800" b="0" i="1" u="none" strike="noStrike" kern="0" cap="none" spc="0" normalizeH="0" baseline="0" noProof="0" dirty="0" smtClean="0">
                <a:ln>
                  <a:noFill/>
                </a:ln>
                <a:effectLst/>
                <a:uLnTx/>
                <a:uFillTx/>
              </a:rPr>
              <a:t>&lt;</a:t>
            </a:r>
            <a:r>
              <a:rPr kumimoji="0" lang="fr-FR" sz="1800" b="0" i="1" u="none" strike="noStrike" kern="0" cap="none" spc="0" normalizeH="0" baseline="0" noProof="0" dirty="0" err="1" smtClean="0">
                <a:ln>
                  <a:noFill/>
                </a:ln>
                <a:effectLst/>
                <a:uLnTx/>
                <a:uFillTx/>
              </a:rPr>
              <a:t>MySpecificException</a:t>
            </a:r>
            <a:r>
              <a:rPr kumimoji="0" lang="fr-FR" sz="1800" b="0" i="1" u="none" strike="noStrike" kern="0" cap="none" spc="0" normalizeH="0" baseline="0" noProof="0" dirty="0" smtClean="0">
                <a:ln>
                  <a:noFill/>
                </a:ln>
                <a:effectLst/>
                <a:uLnTx/>
                <a:uFillTx/>
              </a:rPr>
              <a:t>&gt; en Java </a:t>
            </a:r>
            <a:r>
              <a:rPr kumimoji="0" lang="fr-FR" sz="1800" b="0" i="0" u="none" strike="noStrike" kern="0" cap="none" spc="0" normalizeH="0" baseline="0" noProof="0" dirty="0" smtClean="0">
                <a:ln>
                  <a:noFill/>
                </a:ln>
                <a:effectLst/>
                <a:uLnTx/>
                <a:uFillTx/>
              </a:rPr>
              <a:t>)</a:t>
            </a:r>
          </a:p>
          <a:p>
            <a:pPr marL="0" marR="0" lvl="1" indent="0" defTabSz="914400" eaLnBrk="1" fontAlgn="auto" latinLnBrk="0" hangingPunct="1">
              <a:lnSpc>
                <a:spcPct val="100000"/>
              </a:lnSpc>
              <a:spcBef>
                <a:spcPts val="0"/>
              </a:spcBef>
              <a:spcAft>
                <a:spcPts val="0"/>
              </a:spcAft>
              <a:buClrTx/>
              <a:buSzTx/>
              <a:buFontTx/>
              <a:buNone/>
              <a:tabLst/>
              <a:defRPr/>
            </a:pPr>
            <a:r>
              <a:rPr kumimoji="0" lang="fr-FR" sz="2400" b="0" i="1" u="none" strike="noStrike" kern="0" cap="none" spc="0" normalizeH="0" baseline="0" noProof="0" dirty="0" smtClean="0">
                <a:ln>
                  <a:noFill/>
                </a:ln>
                <a:effectLst/>
                <a:uLnTx/>
                <a:uFillTx/>
              </a:rPr>
              <a:t> </a:t>
            </a:r>
            <a:r>
              <a:rPr kumimoji="0" lang="fr-FR" sz="2400" b="0" i="1" u="none" strike="noStrike" kern="0" cap="none" spc="0" normalizeH="0" noProof="0" dirty="0" smtClean="0">
                <a:ln>
                  <a:noFill/>
                </a:ln>
                <a:effectLst/>
                <a:uLnTx/>
                <a:uFillTx/>
              </a:rPr>
              <a:t>          </a:t>
            </a:r>
            <a:r>
              <a:rPr kumimoji="0" lang="fr-FR" sz="2400" b="0" i="1" u="none" strike="noStrike" kern="0" cap="none" spc="0" normalizeH="0" baseline="0" noProof="0" dirty="0" smtClean="0">
                <a:ln>
                  <a:noFill/>
                </a:ln>
                <a:effectLst/>
                <a:uLnTx/>
                <a:uFillTx/>
              </a:rPr>
              <a:t>- </a:t>
            </a:r>
            <a:r>
              <a:rPr kumimoji="0" lang="fr-FR" sz="2400" b="0" i="0" u="none" strike="noStrike" kern="0" cap="none" spc="0" normalizeH="0" baseline="0" noProof="0" dirty="0" smtClean="0">
                <a:ln>
                  <a:noFill/>
                </a:ln>
                <a:effectLst/>
                <a:uLnTx/>
                <a:uFillTx/>
              </a:rPr>
              <a:t>Par héritage </a:t>
            </a:r>
            <a:r>
              <a:rPr kumimoji="0" lang="fr-FR" sz="1800" b="0" i="0" u="none" strike="noStrike" kern="0" cap="none" spc="0" normalizeH="0" baseline="0" noProof="0" dirty="0" smtClean="0">
                <a:ln>
                  <a:noFill/>
                </a:ln>
                <a:effectLst/>
                <a:uLnTx/>
                <a:uFillTx/>
              </a:rPr>
              <a:t>(</a:t>
            </a:r>
            <a:r>
              <a:rPr kumimoji="0" lang="fr-FR" sz="1800" b="0" i="1" u="none" strike="noStrike" kern="0" cap="none" spc="0" normalizeH="0" baseline="0" noProof="0" dirty="0" err="1" smtClean="0">
                <a:ln>
                  <a:noFill/>
                </a:ln>
                <a:effectLst/>
                <a:uLnTx/>
                <a:uFillTx/>
              </a:rPr>
              <a:t>MySpecificException:FaultException</a:t>
            </a:r>
            <a:r>
              <a:rPr kumimoji="0" lang="fr-FR" sz="1800" b="0" i="1" u="none" strike="noStrike" kern="0" cap="none" spc="0" normalizeH="0" baseline="0" noProof="0" dirty="0" smtClean="0">
                <a:ln>
                  <a:noFill/>
                </a:ln>
                <a:effectLst/>
                <a:uLnTx/>
                <a:uFillTx/>
              </a:rPr>
              <a:t> en .Net, </a:t>
            </a:r>
            <a:r>
              <a:rPr kumimoji="0" lang="fr-FR" sz="1800" b="0" i="1" u="none" strike="noStrike" kern="0" cap="none" spc="0" normalizeH="0" baseline="0" noProof="0" dirty="0" err="1" smtClean="0">
                <a:ln>
                  <a:noFill/>
                </a:ln>
                <a:effectLst/>
                <a:uLnTx/>
                <a:uFillTx/>
              </a:rPr>
              <a:t>MySpecificException:SOAPFaultExceptionen</a:t>
            </a:r>
            <a:r>
              <a:rPr kumimoji="0" lang="fr-FR" sz="1800" b="0" i="1" u="none" strike="noStrike" kern="0" cap="none" spc="0" normalizeH="0" baseline="0" noProof="0" dirty="0" smtClean="0">
                <a:ln>
                  <a:noFill/>
                </a:ln>
                <a:effectLst/>
                <a:uLnTx/>
                <a:uFillTx/>
              </a:rPr>
              <a:t> Java </a:t>
            </a:r>
            <a:r>
              <a:rPr kumimoji="0" lang="fr-FR" sz="1800" b="0" i="0" u="none" strike="noStrike" kern="0" cap="none" spc="0" normalizeH="0" baseline="0" noProof="0" dirty="0" smtClean="0">
                <a:ln>
                  <a:noFill/>
                </a:ln>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smtClean="0">
                <a:ln>
                  <a:noFill/>
                </a:ln>
                <a:effectLst/>
                <a:uLnTx/>
                <a:uFillTx/>
              </a:rPr>
              <a:t>II) Exception non déclarée</a:t>
            </a:r>
            <a:endParaRPr kumimoji="0" lang="fr-FR" sz="24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smtClean="0">
                <a:ln>
                  <a:noFill/>
                </a:ln>
                <a:effectLst/>
                <a:uLnTx/>
                <a:uFillTx/>
              </a:rPr>
              <a:t>     Exception </a:t>
            </a:r>
            <a:r>
              <a:rPr kumimoji="0" lang="fr-FR" sz="1800" b="0" i="1" u="none" strike="noStrike" kern="0" cap="none" spc="0" normalizeH="0" baseline="0" noProof="0" dirty="0" smtClean="0">
                <a:ln>
                  <a:noFill/>
                </a:ln>
                <a:effectLst/>
                <a:uLnTx/>
                <a:uFillTx/>
              </a:rPr>
              <a:t>(System.Exception)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1"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4414340" y="693069"/>
            <a:ext cx="4572000" cy="2585323"/>
          </a:xfrm>
          <a:prstGeom prst="rect">
            <a:avLst/>
          </a:prstGeom>
          <a:solidFill>
            <a:schemeClr val="tx1"/>
          </a:solid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b="0" i="1" kern="0" dirty="0" smtClean="0">
                <a:solidFill>
                  <a:schemeClr val="bg1"/>
                </a:solidFill>
              </a:rPr>
              <a:t>Remarque</a:t>
            </a:r>
            <a:r>
              <a:rPr lang="fr-FR" sz="1800" b="0" kern="0" dirty="0" smtClean="0">
                <a:solidFill>
                  <a:schemeClr val="bg1"/>
                </a:solidFill>
              </a:rPr>
              <a:t> :</a:t>
            </a:r>
          </a:p>
          <a:p>
            <a:pPr marL="0" marR="0" lvl="0" indent="0" defTabSz="914400" eaLnBrk="1" fontAlgn="auto" latinLnBrk="0" hangingPunct="1">
              <a:lnSpc>
                <a:spcPct val="100000"/>
              </a:lnSpc>
              <a:spcBef>
                <a:spcPts val="0"/>
              </a:spcBef>
              <a:spcAft>
                <a:spcPts val="0"/>
              </a:spcAft>
              <a:buClrTx/>
              <a:buSzTx/>
              <a:buFontTx/>
              <a:buNone/>
              <a:tabLst/>
              <a:defRPr/>
            </a:pPr>
            <a:r>
              <a:rPr lang="fr-FR" sz="1800" b="0" kern="0" dirty="0" smtClean="0">
                <a:solidFill>
                  <a:schemeClr val="bg1"/>
                </a:solidFill>
              </a:rPr>
              <a:t>     On considère qu’une exception est déclarée quand on utilise le tag : </a:t>
            </a:r>
          </a:p>
          <a:p>
            <a:pPr marL="0" marR="0" lvl="0" indent="0" defTabSz="914400" eaLnBrk="1" fontAlgn="auto" latinLnBrk="0" hangingPunct="1">
              <a:lnSpc>
                <a:spcPct val="100000"/>
              </a:lnSpc>
              <a:spcBef>
                <a:spcPts val="0"/>
              </a:spcBef>
              <a:spcAft>
                <a:spcPts val="0"/>
              </a:spcAft>
              <a:buClrTx/>
              <a:buSzTx/>
              <a:buFontTx/>
              <a:buNone/>
              <a:tabLst/>
              <a:defRPr/>
            </a:pPr>
            <a:r>
              <a:rPr lang="fr-FR" sz="1800" b="0" kern="0" dirty="0" smtClean="0">
                <a:solidFill>
                  <a:schemeClr val="bg1"/>
                </a:solidFill>
              </a:rPr>
              <a:t>     - </a:t>
            </a:r>
            <a:r>
              <a:rPr lang="fr-FR" sz="1800" b="0" kern="0" dirty="0" smtClean="0"/>
              <a:t>[</a:t>
            </a:r>
            <a:r>
              <a:rPr lang="fr-FR" sz="1800" b="0" kern="0" dirty="0" err="1" smtClean="0">
                <a:solidFill>
                  <a:srgbClr val="009999"/>
                </a:solidFill>
              </a:rPr>
              <a:t>FaultContract</a:t>
            </a:r>
            <a:r>
              <a:rPr lang="fr-FR" sz="1800" b="0" kern="0" dirty="0" smtClean="0"/>
              <a:t>(</a:t>
            </a:r>
            <a:r>
              <a:rPr lang="fr-FR" sz="1800" b="0" kern="0" dirty="0" err="1" smtClean="0">
                <a:solidFill>
                  <a:srgbClr val="0070C0"/>
                </a:solidFill>
              </a:rPr>
              <a:t>typeof</a:t>
            </a:r>
            <a:r>
              <a:rPr lang="fr-FR" sz="1800" b="0" kern="0" dirty="0" smtClean="0"/>
              <a:t>(</a:t>
            </a:r>
            <a:r>
              <a:rPr lang="fr-FR" sz="1800" b="0" kern="0" dirty="0" err="1" smtClean="0">
                <a:solidFill>
                  <a:srgbClr val="92D050"/>
                </a:solidFill>
              </a:rPr>
              <a:t>MySpecificException</a:t>
            </a:r>
            <a:r>
              <a:rPr lang="fr-FR" sz="1800" b="0" kern="0" dirty="0" smtClean="0">
                <a:solidFill>
                  <a:schemeClr val="bg1"/>
                </a:solidFill>
              </a:rPr>
              <a:t>))] sur une méthode .Net,</a:t>
            </a:r>
          </a:p>
          <a:p>
            <a:pPr marL="0" marR="0" lvl="0" indent="0" defTabSz="914400" eaLnBrk="1" fontAlgn="auto" latinLnBrk="0" hangingPunct="1">
              <a:lnSpc>
                <a:spcPct val="100000"/>
              </a:lnSpc>
              <a:spcBef>
                <a:spcPts val="0"/>
              </a:spcBef>
              <a:spcAft>
                <a:spcPts val="0"/>
              </a:spcAft>
              <a:buClrTx/>
              <a:buSzTx/>
              <a:buFontTx/>
              <a:buNone/>
              <a:tabLst/>
              <a:defRPr/>
            </a:pPr>
            <a:r>
              <a:rPr lang="fr-FR" sz="1800" b="0" kern="0" dirty="0" smtClean="0">
                <a:solidFill>
                  <a:schemeClr val="bg1"/>
                </a:solidFill>
              </a:rPr>
              <a:t>     - </a:t>
            </a:r>
            <a:r>
              <a:rPr lang="fr-FR" sz="1800" b="0" kern="0" dirty="0" smtClean="0">
                <a:solidFill>
                  <a:srgbClr val="009999"/>
                </a:solidFill>
              </a:rPr>
              <a:t>@</a:t>
            </a:r>
            <a:r>
              <a:rPr lang="fr-FR" sz="1800" b="0" kern="0" dirty="0" err="1" smtClean="0">
                <a:solidFill>
                  <a:srgbClr val="009999"/>
                </a:solidFill>
              </a:rPr>
              <a:t>FaultAction</a:t>
            </a:r>
            <a:r>
              <a:rPr lang="fr-FR" sz="1800" b="0" kern="0" dirty="0" smtClean="0"/>
              <a:t>(</a:t>
            </a:r>
            <a:r>
              <a:rPr lang="fr-FR" sz="1800" b="0" kern="0" dirty="0" err="1" smtClean="0">
                <a:solidFill>
                  <a:srgbClr val="0070C0"/>
                </a:solidFill>
              </a:rPr>
              <a:t>className</a:t>
            </a:r>
            <a:r>
              <a:rPr lang="fr-FR" sz="1800" b="0" kern="0" dirty="0" smtClean="0"/>
              <a:t>=</a:t>
            </a:r>
            <a:r>
              <a:rPr lang="fr-FR" sz="1800" b="0" kern="0" dirty="0" err="1" smtClean="0">
                <a:solidFill>
                  <a:srgbClr val="92D050"/>
                </a:solidFill>
              </a:rPr>
              <a:t>MySpecificException</a:t>
            </a:r>
            <a:r>
              <a:rPr lang="fr-FR" sz="1800" b="0" kern="0" dirty="0" err="1" smtClean="0"/>
              <a:t>.</a:t>
            </a:r>
            <a:r>
              <a:rPr lang="fr-FR" sz="1800" b="0" kern="0" dirty="0" err="1" smtClean="0">
                <a:solidFill>
                  <a:schemeClr val="bg1"/>
                </a:solidFill>
              </a:rPr>
              <a:t>class</a:t>
            </a:r>
            <a:r>
              <a:rPr lang="fr-FR" sz="1800" b="0" kern="0" dirty="0" smtClean="0">
                <a:solidFill>
                  <a:schemeClr val="bg1"/>
                </a:solidFill>
              </a:rPr>
              <a:t>) sur une méthode JAX-WS.</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9840" y="5395951"/>
            <a:ext cx="8623579" cy="1165610"/>
          </a:xfrm>
          <a:prstGeom prst="rect">
            <a:avLst/>
          </a:prstGeom>
          <a:solidFill>
            <a:schemeClr val="tx1">
              <a:lumMod val="95000"/>
              <a:alpha val="79000"/>
            </a:schemeClr>
          </a:solidFill>
          <a:ln w="19050" cap="flat" cmpd="sng" algn="ctr">
            <a:solidFill>
              <a:schemeClr val="tx1">
                <a:alpha val="64000"/>
              </a:scheme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2" name="Titre 1"/>
          <p:cNvSpPr>
            <a:spLocks noGrp="1"/>
          </p:cNvSpPr>
          <p:nvPr>
            <p:ph type="title"/>
          </p:nvPr>
        </p:nvSpPr>
        <p:spPr/>
        <p:txBody>
          <a:bodyPr/>
          <a:lstStyle/>
          <a:p>
            <a:r>
              <a:rPr lang="fr-FR" dirty="0" smtClean="0"/>
              <a:t>Mode de déclaration par défaut</a:t>
            </a:r>
            <a:endParaRPr lang="fr-FR" dirty="0"/>
          </a:p>
        </p:txBody>
      </p:sp>
      <p:sp>
        <p:nvSpPr>
          <p:cNvPr id="4" name="Rectangle 3"/>
          <p:cNvSpPr txBox="1">
            <a:spLocks noChangeArrowheads="1"/>
          </p:cNvSpPr>
          <p:nvPr/>
        </p:nvSpPr>
        <p:spPr bwMode="auto">
          <a:xfrm>
            <a:off x="160779" y="1282454"/>
            <a:ext cx="8822453" cy="400725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230188" indent="-230188" algn="just">
              <a:lnSpc>
                <a:spcPct val="90000"/>
              </a:lnSpc>
              <a:spcBef>
                <a:spcPct val="30000"/>
              </a:spcBef>
              <a:buClr>
                <a:schemeClr val="tx2"/>
              </a:buClr>
              <a:buBlip>
                <a:blip r:embed="rId3"/>
              </a:buBlip>
            </a:pPr>
            <a:r>
              <a:rPr lang="fr-FR" sz="2800" b="0" kern="0" dirty="0" smtClean="0">
                <a:latin typeface="+mn-lt"/>
                <a:cs typeface="+mn-cs"/>
              </a:rPr>
              <a:t>Avec Axis 1.4 </a:t>
            </a:r>
            <a:r>
              <a:rPr lang="fr-FR" sz="2800" b="0" dirty="0" smtClean="0"/>
              <a:t>les exceptions ne sont pas déclarées dans le contrat WSDL.</a:t>
            </a:r>
            <a:endParaRPr lang="fr-FR" sz="2800" b="0" kern="0" dirty="0" smtClean="0">
              <a:latin typeface="+mn-lt"/>
              <a:cs typeface="+mn-cs"/>
            </a:endParaRPr>
          </a:p>
          <a:p>
            <a:pPr marL="230188" indent="-230188" algn="just">
              <a:lnSpc>
                <a:spcPct val="90000"/>
              </a:lnSpc>
              <a:spcBef>
                <a:spcPct val="30000"/>
              </a:spcBef>
              <a:buClr>
                <a:schemeClr val="tx2"/>
              </a:buClr>
            </a:pPr>
            <a:endParaRPr lang="fr-FR" sz="2800" b="0" kern="0" dirty="0" smtClean="0">
              <a:latin typeface="+mn-lt"/>
              <a:cs typeface="+mn-cs"/>
            </a:endParaRPr>
          </a:p>
          <a:p>
            <a:pPr marL="230188" indent="-230188" algn="just">
              <a:lnSpc>
                <a:spcPct val="90000"/>
              </a:lnSpc>
              <a:spcBef>
                <a:spcPct val="30000"/>
              </a:spcBef>
              <a:buClr>
                <a:schemeClr val="tx2"/>
              </a:buClr>
              <a:buBlip>
                <a:blip r:embed="rId3"/>
              </a:buBlip>
            </a:pPr>
            <a:r>
              <a:rPr lang="fr-FR" sz="2800" b="0" kern="0" dirty="0" smtClean="0">
                <a:latin typeface="+mn-lt"/>
                <a:cs typeface="+mn-cs"/>
              </a:rPr>
              <a:t>Avec Axis 2.1.1.1 les exceptions doivent être déclarées dans le code source du serveur et elles sont déclarées dans le contrat WSDL.</a:t>
            </a:r>
          </a:p>
          <a:p>
            <a:pPr marL="230188" indent="-230188" algn="just">
              <a:lnSpc>
                <a:spcPct val="90000"/>
              </a:lnSpc>
              <a:spcBef>
                <a:spcPct val="30000"/>
              </a:spcBef>
              <a:buClr>
                <a:schemeClr val="tx2"/>
              </a:buClr>
            </a:pPr>
            <a:endParaRPr lang="fr-FR" sz="2800" b="0" kern="0" dirty="0" smtClean="0"/>
          </a:p>
          <a:p>
            <a:pPr marL="230188" indent="-230188" algn="just">
              <a:lnSpc>
                <a:spcPct val="90000"/>
              </a:lnSpc>
              <a:spcBef>
                <a:spcPct val="30000"/>
              </a:spcBef>
              <a:buClr>
                <a:schemeClr val="tx2"/>
              </a:buClr>
              <a:buBlip>
                <a:blip r:embed="rId3"/>
              </a:buBlip>
            </a:pPr>
            <a:r>
              <a:rPr lang="fr-FR" sz="2800" b="0" kern="0" dirty="0" smtClean="0"/>
              <a:t>Pour déclarer une exception avec JAX-WS</a:t>
            </a:r>
            <a:r>
              <a:rPr lang="fr-FR" sz="2800" b="0" kern="0" dirty="0" smtClean="0">
                <a:latin typeface="+mn-lt"/>
                <a:cs typeface="+mn-cs"/>
              </a:rPr>
              <a:t> et WCF il faut utiliser le tag : </a:t>
            </a:r>
            <a:endParaRPr kumimoji="0" lang="fr-FR" sz="2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6" name="Rectangle 5"/>
          <p:cNvSpPr/>
          <p:nvPr/>
        </p:nvSpPr>
        <p:spPr>
          <a:xfrm>
            <a:off x="437110" y="5500977"/>
            <a:ext cx="8495876" cy="9233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Char char="-"/>
              <a:tabLst/>
              <a:defRPr/>
            </a:pPr>
            <a:r>
              <a:rPr lang="fr-FR" sz="1800" b="0" kern="0" dirty="0" smtClean="0">
                <a:solidFill>
                  <a:schemeClr val="bg1"/>
                </a:solidFill>
              </a:rPr>
              <a:t>[</a:t>
            </a:r>
            <a:r>
              <a:rPr lang="fr-FR" sz="1800" b="0" kern="0" dirty="0" err="1" smtClean="0">
                <a:solidFill>
                  <a:srgbClr val="009999"/>
                </a:solidFill>
              </a:rPr>
              <a:t>FaultContract</a:t>
            </a:r>
            <a:r>
              <a:rPr lang="fr-FR" sz="1800" b="0" kern="0" dirty="0" smtClean="0">
                <a:solidFill>
                  <a:schemeClr val="bg1"/>
                </a:solidFill>
              </a:rPr>
              <a:t>(</a:t>
            </a:r>
            <a:r>
              <a:rPr lang="fr-FR" sz="1800" b="0" kern="0" dirty="0" err="1" smtClean="0">
                <a:solidFill>
                  <a:srgbClr val="0070C0"/>
                </a:solidFill>
              </a:rPr>
              <a:t>typeof</a:t>
            </a:r>
            <a:r>
              <a:rPr lang="fr-FR" sz="1800" b="0" kern="0" dirty="0" smtClean="0">
                <a:solidFill>
                  <a:schemeClr val="bg1"/>
                </a:solidFill>
              </a:rPr>
              <a:t>(</a:t>
            </a:r>
            <a:r>
              <a:rPr lang="fr-FR" sz="1800" b="0" kern="0" dirty="0" err="1" smtClean="0">
                <a:solidFill>
                  <a:srgbClr val="92D050"/>
                </a:solidFill>
              </a:rPr>
              <a:t>MySpecificException</a:t>
            </a:r>
            <a:r>
              <a:rPr lang="fr-FR" sz="1800" b="0" kern="0" dirty="0" smtClean="0">
                <a:solidFill>
                  <a:schemeClr val="bg1"/>
                </a:solidFill>
              </a:rPr>
              <a:t>))] sur la méthode .Net,</a:t>
            </a:r>
          </a:p>
          <a:p>
            <a:pPr marL="0" marR="0" lvl="0" indent="0" defTabSz="914400" eaLnBrk="1" fontAlgn="auto" latinLnBrk="0" hangingPunct="1">
              <a:lnSpc>
                <a:spcPct val="100000"/>
              </a:lnSpc>
              <a:spcBef>
                <a:spcPts val="0"/>
              </a:spcBef>
              <a:spcAft>
                <a:spcPts val="0"/>
              </a:spcAft>
              <a:buClrTx/>
              <a:buSzTx/>
              <a:buFontTx/>
              <a:buChar char="-"/>
              <a:tabLst/>
              <a:defRPr/>
            </a:pPr>
            <a:endParaRPr lang="fr-FR" sz="1800" b="0" kern="0" dirty="0" smtClean="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fr-FR" sz="1800" b="0" kern="0" dirty="0" smtClean="0">
                <a:solidFill>
                  <a:schemeClr val="bg1"/>
                </a:solidFill>
              </a:rPr>
              <a:t>- </a:t>
            </a:r>
            <a:r>
              <a:rPr lang="fr-FR" sz="1800" b="0" kern="0" dirty="0" smtClean="0">
                <a:solidFill>
                  <a:srgbClr val="009999"/>
                </a:solidFill>
              </a:rPr>
              <a:t>@</a:t>
            </a:r>
            <a:r>
              <a:rPr lang="fr-FR" sz="1800" b="0" kern="0" dirty="0" err="1" smtClean="0">
                <a:solidFill>
                  <a:srgbClr val="009999"/>
                </a:solidFill>
              </a:rPr>
              <a:t>FaultAction</a:t>
            </a:r>
            <a:r>
              <a:rPr lang="fr-FR" sz="1800" b="0" kern="0" dirty="0" smtClean="0">
                <a:solidFill>
                  <a:schemeClr val="bg1"/>
                </a:solidFill>
              </a:rPr>
              <a:t>(</a:t>
            </a:r>
            <a:r>
              <a:rPr lang="fr-FR" sz="1800" b="0" kern="0" dirty="0" err="1" smtClean="0">
                <a:solidFill>
                  <a:srgbClr val="0070C0"/>
                </a:solidFill>
              </a:rPr>
              <a:t>className</a:t>
            </a:r>
            <a:r>
              <a:rPr lang="fr-FR" sz="1800" b="0" kern="0" dirty="0" smtClean="0">
                <a:solidFill>
                  <a:schemeClr val="bg1"/>
                </a:solidFill>
              </a:rPr>
              <a:t>=</a:t>
            </a:r>
            <a:r>
              <a:rPr lang="fr-FR" sz="1800" b="0" kern="0" dirty="0" err="1" smtClean="0">
                <a:solidFill>
                  <a:srgbClr val="92D050"/>
                </a:solidFill>
              </a:rPr>
              <a:t>MySpecificException</a:t>
            </a:r>
            <a:r>
              <a:rPr lang="fr-FR" sz="1800" b="0" kern="0" dirty="0" err="1" smtClean="0">
                <a:solidFill>
                  <a:schemeClr val="bg1"/>
                </a:solidFill>
              </a:rPr>
              <a:t>.class</a:t>
            </a:r>
            <a:r>
              <a:rPr lang="fr-FR" sz="1800" b="0" kern="0" dirty="0" smtClean="0">
                <a:solidFill>
                  <a:schemeClr val="bg1"/>
                </a:solidFill>
              </a:rPr>
              <a:t>) sur la méthode JAX-WS.</a:t>
            </a:r>
            <a:endParaRPr lang="fr-FR" sz="18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14" name="Picture 6" descr="white bar"/>
          <p:cNvPicPr>
            <a:picLocks noChangeAspect="1" noChangeArrowheads="1"/>
          </p:cNvPicPr>
          <p:nvPr/>
        </p:nvPicPr>
        <p:blipFill>
          <a:blip r:embed="rId3"/>
          <a:srcRect/>
          <a:stretch>
            <a:fillRect/>
          </a:stretch>
        </p:blipFill>
        <p:spPr bwMode="auto">
          <a:xfrm>
            <a:off x="274638" y="2073275"/>
            <a:ext cx="6353175" cy="1352550"/>
          </a:xfrm>
          <a:prstGeom prst="rect">
            <a:avLst/>
          </a:prstGeom>
          <a:noFill/>
          <a:ln w="9525">
            <a:noFill/>
            <a:miter lim="800000"/>
            <a:headEnd/>
            <a:tailEnd/>
          </a:ln>
        </p:spPr>
      </p:pic>
      <p:sp>
        <p:nvSpPr>
          <p:cNvPr id="350210" name="Rectangle 2"/>
          <p:cNvSpPr>
            <a:spLocks noGrp="1" noChangeArrowheads="1"/>
          </p:cNvSpPr>
          <p:nvPr>
            <p:ph type="title"/>
          </p:nvPr>
        </p:nvSpPr>
        <p:spPr>
          <a:xfrm>
            <a:off x="444481" y="3509109"/>
            <a:ext cx="7364412" cy="646331"/>
          </a:xfrm>
          <a:ln algn="ctr"/>
        </p:spPr>
        <p:txBody>
          <a:bodyPr anchor="b"/>
          <a:lstStyle/>
          <a:p>
            <a:pPr>
              <a:defRPr/>
            </a:pPr>
            <a:r>
              <a:rPr lang="fr-FR" dirty="0" smtClean="0">
                <a:solidFill>
                  <a:schemeClr val="tx1"/>
                </a:solidFill>
                <a:effectLst>
                  <a:outerShdw blurRad="38100" dist="38100" dir="2700000" algn="tl">
                    <a:srgbClr val="000000"/>
                  </a:outerShdw>
                </a:effectLst>
              </a:rPr>
              <a:t>Exceptions</a:t>
            </a:r>
            <a:endParaRPr lang="fr-FR" dirty="0">
              <a:solidFill>
                <a:schemeClr val="tx1"/>
              </a:solidFill>
              <a:effectLst>
                <a:outerShdw blurRad="38100" dist="38100" dir="2700000" algn="tl">
                  <a:srgbClr val="000000"/>
                </a:outerShdw>
              </a:effectLst>
            </a:endParaRPr>
          </a:p>
        </p:txBody>
      </p:sp>
      <p:sp>
        <p:nvSpPr>
          <p:cNvPr id="350211" name="Rectangle 3"/>
          <p:cNvSpPr>
            <a:spLocks noGrp="1" noChangeArrowheads="1"/>
          </p:cNvSpPr>
          <p:nvPr>
            <p:ph idx="1"/>
          </p:nvPr>
        </p:nvSpPr>
        <p:spPr>
          <a:xfrm>
            <a:off x="547401" y="4292600"/>
            <a:ext cx="7386638" cy="534988"/>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indent="0">
              <a:spcBef>
                <a:spcPct val="0"/>
              </a:spcBef>
              <a:buFont typeface="Wingdings 2" pitchFamily="18" charset="2"/>
              <a:buNone/>
              <a:defRPr/>
            </a:pPr>
            <a:r>
              <a:rPr lang="fr-FR" b="1" dirty="0" smtClean="0">
                <a:ln/>
                <a:solidFill>
                  <a:srgbClr val="DDDDDD"/>
                </a:solidFill>
                <a:effectLst>
                  <a:outerShdw blurRad="50800" dist="38100" dir="13500000" algn="br" rotWithShape="0">
                    <a:prstClr val="black">
                      <a:alpha val="40000"/>
                    </a:prstClr>
                  </a:outerShdw>
                </a:effectLst>
              </a:rPr>
              <a:t>WCF &amp; JAX-WS</a:t>
            </a:r>
            <a:endParaRPr lang="fr-FR" b="1" dirty="0">
              <a:ln/>
              <a:solidFill>
                <a:srgbClr val="DDDDDD"/>
              </a:solidFill>
              <a:effectLst>
                <a:outerShdw blurRad="50800" dist="38100" dir="13500000" algn="br" rotWithShape="0">
                  <a:prstClr val="black">
                    <a:alpha val="40000"/>
                  </a:prstClr>
                </a:outerShdw>
              </a:effectLst>
            </a:endParaRPr>
          </a:p>
        </p:txBody>
      </p:sp>
      <p:sp>
        <p:nvSpPr>
          <p:cNvPr id="9" name="Title 1"/>
          <p:cNvSpPr txBox="1">
            <a:spLocks/>
          </p:cNvSpPr>
          <p:nvPr/>
        </p:nvSpPr>
        <p:spPr>
          <a:xfrm>
            <a:off x="360892" y="2165575"/>
            <a:ext cx="85344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54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Démo</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83774" y="-15766"/>
            <a:ext cx="85344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Bilan sur les exceptions (1/2)</a:t>
            </a:r>
          </a:p>
        </p:txBody>
      </p:sp>
      <p:sp>
        <p:nvSpPr>
          <p:cNvPr id="5" name="AutoShape 16"/>
          <p:cNvSpPr>
            <a:spLocks noChangeArrowheads="1"/>
          </p:cNvSpPr>
          <p:nvPr/>
        </p:nvSpPr>
        <p:spPr bwMode="auto">
          <a:xfrm>
            <a:off x="1567396" y="1575059"/>
            <a:ext cx="838200" cy="2133600"/>
          </a:xfrm>
          <a:prstGeom prst="roundRect">
            <a:avLst>
              <a:gd name="adj" fmla="val 9037"/>
            </a:avLst>
          </a:prstGeom>
          <a:solidFill>
            <a:sysClr val="window" lastClr="FFFFFF">
              <a:lumMod val="75000"/>
            </a:sysClr>
          </a:solidFill>
          <a:ln w="12700">
            <a:solidFill>
              <a:sysClr val="window" lastClr="FFFFFF">
                <a:lumMod val="85000"/>
              </a:sys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endParaRPr>
          </a:p>
        </p:txBody>
      </p:sp>
      <p:sp>
        <p:nvSpPr>
          <p:cNvPr id="7" name="Ellipse 6"/>
          <p:cNvSpPr/>
          <p:nvPr/>
        </p:nvSpPr>
        <p:spPr>
          <a:xfrm>
            <a:off x="1765515" y="3129539"/>
            <a:ext cx="457200" cy="457200"/>
          </a:xfrm>
          <a:prstGeom prst="ellipse">
            <a:avLst/>
          </a:prstGeom>
          <a:gradFill rotWithShape="1">
            <a:gsLst>
              <a:gs pos="0">
                <a:srgbClr val="6EA0B0">
                  <a:hueOff val="0"/>
                  <a:satOff val="0"/>
                  <a:lumOff val="0"/>
                  <a:alphaOff val="0"/>
                  <a:tint val="73000"/>
                  <a:satMod val="150000"/>
                </a:srgbClr>
              </a:gs>
              <a:gs pos="25000">
                <a:srgbClr val="6EA0B0">
                  <a:hueOff val="0"/>
                  <a:satOff val="0"/>
                  <a:lumOff val="0"/>
                  <a:alphaOff val="0"/>
                  <a:tint val="96000"/>
                  <a:shade val="80000"/>
                  <a:satMod val="105000"/>
                </a:srgbClr>
              </a:gs>
              <a:gs pos="38000">
                <a:srgbClr val="6EA0B0">
                  <a:hueOff val="0"/>
                  <a:satOff val="0"/>
                  <a:lumOff val="0"/>
                  <a:alphaOff val="0"/>
                  <a:tint val="96000"/>
                  <a:shade val="59000"/>
                  <a:satMod val="120000"/>
                </a:srgbClr>
              </a:gs>
              <a:gs pos="55000">
                <a:srgbClr val="6EA0B0">
                  <a:hueOff val="0"/>
                  <a:satOff val="0"/>
                  <a:lumOff val="0"/>
                  <a:alphaOff val="0"/>
                  <a:shade val="57000"/>
                  <a:satMod val="120000"/>
                </a:srgbClr>
              </a:gs>
              <a:gs pos="80000">
                <a:srgbClr val="6EA0B0">
                  <a:hueOff val="0"/>
                  <a:satOff val="0"/>
                  <a:lumOff val="0"/>
                  <a:alphaOff val="0"/>
                  <a:shade val="56000"/>
                  <a:satMod val="145000"/>
                </a:srgbClr>
              </a:gs>
              <a:gs pos="88000">
                <a:srgbClr val="6EA0B0">
                  <a:hueOff val="0"/>
                  <a:satOff val="0"/>
                  <a:lumOff val="0"/>
                  <a:alphaOff val="0"/>
                  <a:shade val="63000"/>
                  <a:satMod val="160000"/>
                </a:srgbClr>
              </a:gs>
              <a:gs pos="100000">
                <a:srgbClr val="6EA0B0">
                  <a:hueOff val="0"/>
                  <a:satOff val="0"/>
                  <a:lumOff val="0"/>
                  <a:alphaOff val="0"/>
                  <a:tint val="99555"/>
                  <a:satMod val="155000"/>
                </a:srgbClr>
              </a:gs>
            </a:gsLst>
            <a:lin ang="5400000" scaled="1"/>
          </a:gradFill>
          <a:ln>
            <a:noFill/>
          </a:ln>
          <a:effectLst>
            <a:glow rad="70000">
              <a:srgbClr val="6EA0B0">
                <a:hueOff val="0"/>
                <a:satOff val="0"/>
                <a:lumOff val="0"/>
                <a:alphaOff val="0"/>
                <a:tint val="30000"/>
                <a:shade val="95000"/>
                <a:satMod val="300000"/>
                <a:alpha val="50000"/>
              </a:srgbClr>
            </a:glow>
          </a:effectLst>
          <a:scene3d>
            <a:camera prst="orthographicFront"/>
            <a:lightRig rig="flat" dir="t"/>
          </a:scene3d>
          <a:sp3d prstMaterial="plastic">
            <a:bevelT w="120900" h="88900"/>
            <a:bevelB w="88900" h="31750" prst="angle"/>
          </a:sp3d>
        </p:spPr>
      </p:sp>
      <p:pic>
        <p:nvPicPr>
          <p:cNvPr id="8" name="Picture 65" descr="Connecting people icon"/>
          <p:cNvPicPr>
            <a:picLocks noChangeAspect="1" noChangeArrowheads="1"/>
          </p:cNvPicPr>
          <p:nvPr/>
        </p:nvPicPr>
        <p:blipFill>
          <a:blip r:embed="rId3" cstate="print"/>
          <a:srcRect/>
          <a:stretch>
            <a:fillRect/>
          </a:stretch>
        </p:blipFill>
        <p:spPr bwMode="auto">
          <a:xfrm>
            <a:off x="1674075" y="1636019"/>
            <a:ext cx="609600" cy="609600"/>
          </a:xfrm>
          <a:prstGeom prst="rect">
            <a:avLst/>
          </a:prstGeom>
          <a:noFill/>
        </p:spPr>
      </p:pic>
      <p:grpSp>
        <p:nvGrpSpPr>
          <p:cNvPr id="9" name="Groupe 20"/>
          <p:cNvGrpSpPr/>
          <p:nvPr/>
        </p:nvGrpSpPr>
        <p:grpSpPr>
          <a:xfrm>
            <a:off x="1735035" y="2398019"/>
            <a:ext cx="518160" cy="457201"/>
            <a:chOff x="4827588" y="2962275"/>
            <a:chExt cx="1295400" cy="1143000"/>
          </a:xfrm>
        </p:grpSpPr>
        <p:sp>
          <p:nvSpPr>
            <p:cNvPr id="10" name="Oval 10"/>
            <p:cNvSpPr>
              <a:spLocks noChangeArrowheads="1"/>
            </p:cNvSpPr>
            <p:nvPr/>
          </p:nvSpPr>
          <p:spPr bwMode="auto">
            <a:xfrm>
              <a:off x="4827588" y="2962275"/>
              <a:ext cx="1295400" cy="1143000"/>
            </a:xfrm>
            <a:prstGeom prst="ellipse">
              <a:avLst/>
            </a:prstGeom>
            <a:solidFill>
              <a:srgbClr val="FFFFFF"/>
            </a:solidFill>
            <a:ln w="9525">
              <a:solidFill>
                <a:sysClr val="window" lastClr="FFFFFF"/>
              </a:solidFill>
              <a:round/>
              <a:headEnd/>
              <a:tailEnd/>
            </a:ln>
            <a:effectLst/>
          </p:spPr>
          <p:txBody>
            <a:bodyPr vert="horz" wrap="non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pic>
          <p:nvPicPr>
            <p:cNvPr id="11" name="Picture 11" descr="visio process chart 1"/>
            <p:cNvPicPr>
              <a:picLocks noChangeAspect="1" noChangeArrowheads="1"/>
            </p:cNvPicPr>
            <p:nvPr/>
          </p:nvPicPr>
          <p:blipFill>
            <a:blip r:embed="rId4" cstate="print"/>
            <a:srcRect/>
            <a:stretch>
              <a:fillRect/>
            </a:stretch>
          </p:blipFill>
          <p:spPr bwMode="auto">
            <a:xfrm>
              <a:off x="4894263" y="3225800"/>
              <a:ext cx="1162050" cy="639763"/>
            </a:xfrm>
            <a:prstGeom prst="rect">
              <a:avLst/>
            </a:prstGeom>
            <a:noFill/>
          </p:spPr>
        </p:pic>
      </p:grpSp>
      <p:pic>
        <p:nvPicPr>
          <p:cNvPr id="12" name="Picture 14" descr="Server XML Web Service"/>
          <p:cNvPicPr>
            <a:picLocks noChangeAspect="1" noChangeArrowheads="1"/>
          </p:cNvPicPr>
          <p:nvPr/>
        </p:nvPicPr>
        <p:blipFill>
          <a:blip r:embed="rId5" cstate="print"/>
          <a:srcRect/>
          <a:stretch>
            <a:fillRect/>
          </a:stretch>
        </p:blipFill>
        <p:spPr bwMode="auto">
          <a:xfrm>
            <a:off x="1856955" y="3160019"/>
            <a:ext cx="248505" cy="381000"/>
          </a:xfrm>
          <a:prstGeom prst="rect">
            <a:avLst/>
          </a:prstGeom>
          <a:noFill/>
        </p:spPr>
      </p:pic>
      <p:sp>
        <p:nvSpPr>
          <p:cNvPr id="13" name="Rectangle 12"/>
          <p:cNvSpPr/>
          <p:nvPr/>
        </p:nvSpPr>
        <p:spPr>
          <a:xfrm>
            <a:off x="1338795" y="1224539"/>
            <a:ext cx="1223412" cy="40011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rPr>
              <a:t>Microsoft</a:t>
            </a:r>
            <a:endParaRPr kumimoji="0" lang="fr-FR" sz="20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endParaRPr>
          </a:p>
        </p:txBody>
      </p:sp>
      <p:sp>
        <p:nvSpPr>
          <p:cNvPr id="14" name="AutoShape 16"/>
          <p:cNvSpPr>
            <a:spLocks noChangeArrowheads="1"/>
          </p:cNvSpPr>
          <p:nvPr/>
        </p:nvSpPr>
        <p:spPr bwMode="auto">
          <a:xfrm>
            <a:off x="5305407" y="1575059"/>
            <a:ext cx="838200" cy="2133600"/>
          </a:xfrm>
          <a:prstGeom prst="roundRect">
            <a:avLst>
              <a:gd name="adj" fmla="val 9037"/>
            </a:avLst>
          </a:prstGeom>
          <a:solidFill>
            <a:sysClr val="window" lastClr="FFFFFF">
              <a:lumMod val="75000"/>
            </a:sysClr>
          </a:solidFill>
          <a:ln w="12700">
            <a:solidFill>
              <a:sysClr val="window" lastClr="FFFFFF">
                <a:lumMod val="85000"/>
              </a:sys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endParaRPr>
          </a:p>
        </p:txBody>
      </p:sp>
      <p:sp>
        <p:nvSpPr>
          <p:cNvPr id="15" name="Ellipse 14"/>
          <p:cNvSpPr/>
          <p:nvPr/>
        </p:nvSpPr>
        <p:spPr>
          <a:xfrm>
            <a:off x="5503526" y="3129539"/>
            <a:ext cx="457200" cy="457200"/>
          </a:xfrm>
          <a:prstGeom prst="ellipse">
            <a:avLst/>
          </a:prstGeom>
          <a:gradFill rotWithShape="1">
            <a:gsLst>
              <a:gs pos="0">
                <a:srgbClr val="6EA0B0">
                  <a:hueOff val="0"/>
                  <a:satOff val="0"/>
                  <a:lumOff val="0"/>
                  <a:alphaOff val="0"/>
                  <a:tint val="73000"/>
                  <a:satMod val="150000"/>
                </a:srgbClr>
              </a:gs>
              <a:gs pos="25000">
                <a:srgbClr val="6EA0B0">
                  <a:hueOff val="0"/>
                  <a:satOff val="0"/>
                  <a:lumOff val="0"/>
                  <a:alphaOff val="0"/>
                  <a:tint val="96000"/>
                  <a:shade val="80000"/>
                  <a:satMod val="105000"/>
                </a:srgbClr>
              </a:gs>
              <a:gs pos="38000">
                <a:srgbClr val="6EA0B0">
                  <a:hueOff val="0"/>
                  <a:satOff val="0"/>
                  <a:lumOff val="0"/>
                  <a:alphaOff val="0"/>
                  <a:tint val="96000"/>
                  <a:shade val="59000"/>
                  <a:satMod val="120000"/>
                </a:srgbClr>
              </a:gs>
              <a:gs pos="55000">
                <a:srgbClr val="6EA0B0">
                  <a:hueOff val="0"/>
                  <a:satOff val="0"/>
                  <a:lumOff val="0"/>
                  <a:alphaOff val="0"/>
                  <a:shade val="57000"/>
                  <a:satMod val="120000"/>
                </a:srgbClr>
              </a:gs>
              <a:gs pos="80000">
                <a:srgbClr val="6EA0B0">
                  <a:hueOff val="0"/>
                  <a:satOff val="0"/>
                  <a:lumOff val="0"/>
                  <a:alphaOff val="0"/>
                  <a:shade val="56000"/>
                  <a:satMod val="145000"/>
                </a:srgbClr>
              </a:gs>
              <a:gs pos="88000">
                <a:srgbClr val="6EA0B0">
                  <a:hueOff val="0"/>
                  <a:satOff val="0"/>
                  <a:lumOff val="0"/>
                  <a:alphaOff val="0"/>
                  <a:shade val="63000"/>
                  <a:satMod val="160000"/>
                </a:srgbClr>
              </a:gs>
              <a:gs pos="100000">
                <a:srgbClr val="6EA0B0">
                  <a:hueOff val="0"/>
                  <a:satOff val="0"/>
                  <a:lumOff val="0"/>
                  <a:alphaOff val="0"/>
                  <a:tint val="99555"/>
                  <a:satMod val="155000"/>
                </a:srgbClr>
              </a:gs>
            </a:gsLst>
            <a:lin ang="5400000" scaled="1"/>
          </a:gradFill>
          <a:ln>
            <a:noFill/>
          </a:ln>
          <a:effectLst>
            <a:glow rad="70000">
              <a:srgbClr val="6EA0B0">
                <a:hueOff val="0"/>
                <a:satOff val="0"/>
                <a:lumOff val="0"/>
                <a:alphaOff val="0"/>
                <a:tint val="30000"/>
                <a:shade val="95000"/>
                <a:satMod val="300000"/>
                <a:alpha val="50000"/>
              </a:srgbClr>
            </a:glow>
          </a:effectLst>
          <a:scene3d>
            <a:camera prst="orthographicFront"/>
            <a:lightRig rig="flat" dir="t"/>
          </a:scene3d>
          <a:sp3d prstMaterial="plastic">
            <a:bevelT w="120900" h="88900"/>
            <a:bevelB w="88900" h="31750" prst="angle"/>
          </a:sp3d>
        </p:spPr>
      </p:sp>
      <p:pic>
        <p:nvPicPr>
          <p:cNvPr id="16" name="Picture 65" descr="Connecting people icon"/>
          <p:cNvPicPr>
            <a:picLocks noChangeAspect="1" noChangeArrowheads="1"/>
          </p:cNvPicPr>
          <p:nvPr/>
        </p:nvPicPr>
        <p:blipFill>
          <a:blip r:embed="rId3" cstate="print"/>
          <a:srcRect/>
          <a:stretch>
            <a:fillRect/>
          </a:stretch>
        </p:blipFill>
        <p:spPr bwMode="auto">
          <a:xfrm>
            <a:off x="5412086" y="1636019"/>
            <a:ext cx="609600" cy="609600"/>
          </a:xfrm>
          <a:prstGeom prst="rect">
            <a:avLst/>
          </a:prstGeom>
          <a:noFill/>
        </p:spPr>
      </p:pic>
      <p:grpSp>
        <p:nvGrpSpPr>
          <p:cNvPr id="17" name="Groupe 28"/>
          <p:cNvGrpSpPr/>
          <p:nvPr/>
        </p:nvGrpSpPr>
        <p:grpSpPr>
          <a:xfrm>
            <a:off x="5473046" y="2398019"/>
            <a:ext cx="518160" cy="457201"/>
            <a:chOff x="4827588" y="2962275"/>
            <a:chExt cx="1295400" cy="1143000"/>
          </a:xfrm>
        </p:grpSpPr>
        <p:sp>
          <p:nvSpPr>
            <p:cNvPr id="18" name="Oval 10"/>
            <p:cNvSpPr>
              <a:spLocks noChangeArrowheads="1"/>
            </p:cNvSpPr>
            <p:nvPr/>
          </p:nvSpPr>
          <p:spPr bwMode="auto">
            <a:xfrm>
              <a:off x="4827588" y="2962275"/>
              <a:ext cx="1295400" cy="1143000"/>
            </a:xfrm>
            <a:prstGeom prst="ellipse">
              <a:avLst/>
            </a:prstGeom>
            <a:solidFill>
              <a:srgbClr val="FFFFFF"/>
            </a:solidFill>
            <a:ln w="9525">
              <a:solidFill>
                <a:sysClr val="window" lastClr="FFFFFF"/>
              </a:solidFill>
              <a:round/>
              <a:headEnd/>
              <a:tailEnd/>
            </a:ln>
            <a:effectLst/>
          </p:spPr>
          <p:txBody>
            <a:bodyPr vert="horz" wrap="non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pic>
          <p:nvPicPr>
            <p:cNvPr id="19" name="Picture 11" descr="visio process chart 1"/>
            <p:cNvPicPr>
              <a:picLocks noChangeAspect="1" noChangeArrowheads="1"/>
            </p:cNvPicPr>
            <p:nvPr/>
          </p:nvPicPr>
          <p:blipFill>
            <a:blip r:embed="rId4" cstate="print"/>
            <a:srcRect/>
            <a:stretch>
              <a:fillRect/>
            </a:stretch>
          </p:blipFill>
          <p:spPr bwMode="auto">
            <a:xfrm>
              <a:off x="4894263" y="3225800"/>
              <a:ext cx="1162050" cy="639763"/>
            </a:xfrm>
            <a:prstGeom prst="rect">
              <a:avLst/>
            </a:prstGeom>
            <a:noFill/>
          </p:spPr>
        </p:pic>
      </p:grpSp>
      <p:pic>
        <p:nvPicPr>
          <p:cNvPr id="20" name="Picture 14" descr="Server XML Web Service"/>
          <p:cNvPicPr>
            <a:picLocks noChangeAspect="1" noChangeArrowheads="1"/>
          </p:cNvPicPr>
          <p:nvPr/>
        </p:nvPicPr>
        <p:blipFill>
          <a:blip r:embed="rId5" cstate="print"/>
          <a:srcRect/>
          <a:stretch>
            <a:fillRect/>
          </a:stretch>
        </p:blipFill>
        <p:spPr bwMode="auto">
          <a:xfrm>
            <a:off x="5594966" y="3160019"/>
            <a:ext cx="248505" cy="381000"/>
          </a:xfrm>
          <a:prstGeom prst="rect">
            <a:avLst/>
          </a:prstGeom>
          <a:noFill/>
        </p:spPr>
      </p:pic>
      <p:sp>
        <p:nvSpPr>
          <p:cNvPr id="21" name="Rectangle 20"/>
          <p:cNvSpPr/>
          <p:nvPr/>
        </p:nvSpPr>
        <p:spPr>
          <a:xfrm>
            <a:off x="5367341" y="1224539"/>
            <a:ext cx="726482" cy="40011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rPr>
              <a:t>Java</a:t>
            </a:r>
            <a:endParaRPr kumimoji="0" lang="fr-FR" sz="20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endParaRPr>
          </a:p>
        </p:txBody>
      </p:sp>
      <p:sp>
        <p:nvSpPr>
          <p:cNvPr id="22" name="ZoneTexte 21"/>
          <p:cNvSpPr txBox="1"/>
          <p:nvPr/>
        </p:nvSpPr>
        <p:spPr>
          <a:xfrm>
            <a:off x="1193187" y="3770392"/>
            <a:ext cx="1582484"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tabLst/>
              <a:defRPr/>
            </a:pPr>
            <a:r>
              <a:rPr kumimoji="0" lang="fr-FR" sz="1800" b="0" i="0" u="none" strike="noStrike" kern="0" cap="none" spc="0" normalizeH="0" baseline="0" noProof="0" dirty="0" smtClean="0">
                <a:ln>
                  <a:noFill/>
                </a:ln>
                <a:effectLst/>
                <a:uLnTx/>
                <a:uFillTx/>
              </a:rPr>
              <a:t>Serveur WCF</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effectLst/>
                <a:uLnTx/>
                <a:uFillTx/>
              </a:rPr>
              <a:t>   - Soap 1.1</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effectLst/>
                <a:uLnTx/>
                <a:uFillTx/>
              </a:rPr>
              <a:t>   - Soap 1.2</a:t>
            </a:r>
            <a:endParaRPr kumimoji="0" lang="fr-FR" sz="1800" b="0" i="0" u="none" strike="noStrike" kern="0" cap="none" spc="0" normalizeH="0" baseline="0" noProof="0" dirty="0">
              <a:ln>
                <a:noFill/>
              </a:ln>
              <a:effectLst/>
              <a:uLnTx/>
              <a:uFillTx/>
            </a:endParaRPr>
          </a:p>
        </p:txBody>
      </p:sp>
      <p:sp>
        <p:nvSpPr>
          <p:cNvPr id="23" name="ZoneTexte 22"/>
          <p:cNvSpPr txBox="1"/>
          <p:nvPr/>
        </p:nvSpPr>
        <p:spPr>
          <a:xfrm>
            <a:off x="4673611" y="3498234"/>
            <a:ext cx="3763253"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tabLst/>
              <a:defRPr/>
            </a:pPr>
            <a:r>
              <a:rPr kumimoji="0" lang="fr-FR" sz="1800" b="0" i="0" u="none" strike="noStrike" kern="0" cap="none" spc="0" normalizeH="0" baseline="0" noProof="0" dirty="0" smtClean="0">
                <a:ln>
                  <a:noFill/>
                </a:ln>
                <a:effectLst/>
                <a:uLnTx/>
                <a:uFillTx/>
              </a:rPr>
              <a:t>Proxy JAX-WS RI 2.1</a:t>
            </a:r>
            <a:endParaRPr kumimoji="0" lang="fr-FR" sz="1200" b="0" i="1"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effectLst/>
                <a:uLnTx/>
                <a:uFillTx/>
              </a:rPr>
              <a:t>   - Soap 1.1</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effectLst/>
                <a:uLnTx/>
                <a:uFillTx/>
              </a:rPr>
              <a:t>   - </a:t>
            </a:r>
            <a:r>
              <a:rPr kumimoji="0" lang="fr-FR" sz="1800" b="0" i="0" u="none" strike="sngStrike" kern="0" cap="none" spc="0" normalizeH="0" baseline="0" noProof="0" dirty="0" smtClean="0">
                <a:ln>
                  <a:noFill/>
                </a:ln>
                <a:effectLst/>
                <a:uLnTx/>
                <a:uFillTx/>
              </a:rPr>
              <a:t>Soap 1.2</a:t>
            </a:r>
            <a:r>
              <a:rPr kumimoji="0" lang="fr-FR" sz="1200" b="0" i="1" u="none" strike="noStrike" kern="0" cap="none" spc="0" normalizeH="0" baseline="0" noProof="0" dirty="0" smtClean="0">
                <a:ln>
                  <a:noFill/>
                </a:ln>
                <a:effectLst/>
                <a:uLnTx/>
                <a:uFillTx/>
              </a:rPr>
              <a:t> (Génération incorrecte du proxy)</a:t>
            </a:r>
            <a:endParaRPr kumimoji="0" lang="fr-FR" sz="1800" b="0" i="0" u="none" strike="noStrike" kern="0" cap="none" spc="0" normalizeH="0" baseline="0" noProof="0" dirty="0">
              <a:ln>
                <a:noFill/>
              </a:ln>
              <a:effectLst/>
              <a:uLnTx/>
              <a:uFillTx/>
            </a:endParaRPr>
          </a:p>
        </p:txBody>
      </p:sp>
      <p:grpSp>
        <p:nvGrpSpPr>
          <p:cNvPr id="24" name="Group 34"/>
          <p:cNvGrpSpPr/>
          <p:nvPr/>
        </p:nvGrpSpPr>
        <p:grpSpPr>
          <a:xfrm>
            <a:off x="581008" y="2999126"/>
            <a:ext cx="914399" cy="790575"/>
            <a:chOff x="2792413" y="777875"/>
            <a:chExt cx="3629025" cy="3670300"/>
          </a:xfrm>
        </p:grpSpPr>
        <p:grpSp>
          <p:nvGrpSpPr>
            <p:cNvPr id="25" name="Group 4"/>
            <p:cNvGrpSpPr>
              <a:grpSpLocks/>
            </p:cNvGrpSpPr>
            <p:nvPr/>
          </p:nvGrpSpPr>
          <p:grpSpPr bwMode="auto">
            <a:xfrm>
              <a:off x="2792413" y="777875"/>
              <a:ext cx="3629025" cy="3670300"/>
              <a:chOff x="1743" y="288"/>
              <a:chExt cx="2286" cy="2284"/>
            </a:xfrm>
          </p:grpSpPr>
          <p:pic>
            <p:nvPicPr>
              <p:cNvPr id="28" name="Picture 5" descr="Microsoft_20a_IndigoCircle"/>
              <p:cNvPicPr>
                <a:picLocks noChangeAspect="1" noChangeArrowheads="1"/>
              </p:cNvPicPr>
              <p:nvPr/>
            </p:nvPicPr>
            <p:blipFill>
              <a:blip r:embed="rId6" cstate="print"/>
              <a:srcRect/>
              <a:stretch>
                <a:fillRect/>
              </a:stretch>
            </p:blipFill>
            <p:spPr bwMode="auto">
              <a:xfrm>
                <a:off x="1743" y="288"/>
                <a:ext cx="2286" cy="2284"/>
              </a:xfrm>
              <a:prstGeom prst="rect">
                <a:avLst/>
              </a:prstGeom>
              <a:noFill/>
              <a:ln w="9525">
                <a:noFill/>
                <a:miter lim="800000"/>
                <a:headEnd/>
                <a:tailEnd/>
              </a:ln>
            </p:spPr>
          </p:pic>
          <p:pic>
            <p:nvPicPr>
              <p:cNvPr id="29" name="Picture 6"/>
              <p:cNvPicPr>
                <a:picLocks noChangeAspect="1" noChangeArrowheads="1"/>
              </p:cNvPicPr>
              <p:nvPr/>
            </p:nvPicPr>
            <p:blipFill>
              <a:blip r:embed="rId7" cstate="print"/>
              <a:srcRect/>
              <a:stretch>
                <a:fillRect/>
              </a:stretch>
            </p:blipFill>
            <p:spPr bwMode="auto">
              <a:xfrm>
                <a:off x="2413" y="1226"/>
                <a:ext cx="951" cy="393"/>
              </a:xfrm>
              <a:prstGeom prst="rect">
                <a:avLst/>
              </a:prstGeom>
              <a:noFill/>
              <a:ln w="12700" algn="ctr">
                <a:noFill/>
                <a:miter lim="800000"/>
                <a:headEnd/>
                <a:tailEnd/>
              </a:ln>
            </p:spPr>
          </p:pic>
        </p:grpSp>
        <p:pic>
          <p:nvPicPr>
            <p:cNvPr id="26" name="Picture 22" descr="WinV-Button"/>
            <p:cNvPicPr>
              <a:picLocks noChangeAspect="1" noChangeArrowheads="1"/>
            </p:cNvPicPr>
            <p:nvPr/>
          </p:nvPicPr>
          <p:blipFill>
            <a:blip r:embed="rId8" cstate="print">
              <a:lum bright="-30000"/>
            </a:blip>
            <a:srcRect/>
            <a:stretch>
              <a:fillRect/>
            </a:stretch>
          </p:blipFill>
          <p:spPr bwMode="auto">
            <a:xfrm>
              <a:off x="3629025" y="1603375"/>
              <a:ext cx="2054225" cy="2079625"/>
            </a:xfrm>
            <a:prstGeom prst="rect">
              <a:avLst/>
            </a:prstGeom>
            <a:noFill/>
            <a:ln w="9525">
              <a:noFill/>
              <a:miter lim="800000"/>
              <a:headEnd/>
              <a:tailEnd/>
            </a:ln>
          </p:spPr>
        </p:pic>
        <p:pic>
          <p:nvPicPr>
            <p:cNvPr id="27" name="Picture 23" descr="TitleText copy"/>
            <p:cNvPicPr>
              <a:picLocks noChangeAspect="1" noChangeArrowheads="1"/>
            </p:cNvPicPr>
            <p:nvPr/>
          </p:nvPicPr>
          <p:blipFill>
            <a:blip r:embed="rId9" cstate="print"/>
            <a:srcRect t="-10001" r="77800"/>
            <a:stretch>
              <a:fillRect/>
            </a:stretch>
          </p:blipFill>
          <p:spPr bwMode="auto">
            <a:xfrm>
              <a:off x="3835400" y="2263775"/>
              <a:ext cx="1466850" cy="736600"/>
            </a:xfrm>
            <a:prstGeom prst="rect">
              <a:avLst/>
            </a:prstGeom>
            <a:noFill/>
            <a:ln w="9525">
              <a:noFill/>
              <a:miter lim="800000"/>
              <a:headEnd/>
              <a:tailEnd/>
            </a:ln>
          </p:spPr>
        </p:pic>
      </p:grpSp>
      <p:pic>
        <p:nvPicPr>
          <p:cNvPr id="30" name="Picture 2" descr="http://joannapenabickley.typepad.com/on/images/java_logo.gif"/>
          <p:cNvPicPr>
            <a:picLocks noChangeAspect="1" noChangeArrowheads="1"/>
          </p:cNvPicPr>
          <p:nvPr/>
        </p:nvPicPr>
        <p:blipFill>
          <a:blip r:embed="rId10"/>
          <a:srcRect/>
          <a:stretch>
            <a:fillRect/>
          </a:stretch>
        </p:blipFill>
        <p:spPr bwMode="auto">
          <a:xfrm>
            <a:off x="6448407" y="1579901"/>
            <a:ext cx="359499" cy="572322"/>
          </a:xfrm>
          <a:prstGeom prst="rect">
            <a:avLst/>
          </a:prstGeom>
          <a:noFill/>
        </p:spPr>
      </p:pic>
      <p:cxnSp>
        <p:nvCxnSpPr>
          <p:cNvPr id="31" name="Connecteur en arc 56"/>
          <p:cNvCxnSpPr>
            <a:stCxn id="16" idx="1"/>
          </p:cNvCxnSpPr>
          <p:nvPr/>
        </p:nvCxnSpPr>
        <p:spPr>
          <a:xfrm rot="10800000" flipV="1">
            <a:off x="2257410" y="1940819"/>
            <a:ext cx="3154677" cy="1467882"/>
          </a:xfrm>
          <a:prstGeom prst="straightConnector1">
            <a:avLst/>
          </a:prstGeom>
          <a:noFill/>
          <a:ln w="66675" cap="flat" cmpd="sng" algn="ctr">
            <a:solidFill>
              <a:srgbClr val="D6BE0C"/>
            </a:solidFill>
            <a:prstDash val="solid"/>
            <a:headEnd type="none"/>
            <a:tailEnd type="triangle"/>
          </a:ln>
          <a:effectLst>
            <a:outerShdw blurRad="50800" dist="38100" dir="18900000" algn="bl" rotWithShape="0">
              <a:prstClr val="black">
                <a:alpha val="40000"/>
              </a:prstClr>
            </a:outerShdw>
          </a:effectLst>
        </p:spPr>
      </p:cxnSp>
      <p:cxnSp>
        <p:nvCxnSpPr>
          <p:cNvPr id="32" name="Connecteur droit avec flèche 31"/>
          <p:cNvCxnSpPr>
            <a:endCxn id="36" idx="3"/>
          </p:cNvCxnSpPr>
          <p:nvPr/>
        </p:nvCxnSpPr>
        <p:spPr>
          <a:xfrm rot="10800000">
            <a:off x="2714930" y="4243401"/>
            <a:ext cx="2057301" cy="13471"/>
          </a:xfrm>
          <a:prstGeom prst="straightConnector1">
            <a:avLst/>
          </a:prstGeom>
          <a:noFill/>
          <a:ln w="19050" cap="flat" cmpd="sng" algn="ctr">
            <a:solidFill>
              <a:srgbClr val="D6BE0C"/>
            </a:solidFill>
            <a:prstDash val="solid"/>
            <a:tailEnd type="triangle"/>
          </a:ln>
          <a:effectLst/>
        </p:spPr>
      </p:cxnSp>
      <p:pic>
        <p:nvPicPr>
          <p:cNvPr id="34" name="Picture 8"/>
          <p:cNvPicPr>
            <a:picLocks noChangeAspect="1" noChangeArrowheads="1"/>
          </p:cNvPicPr>
          <p:nvPr/>
        </p:nvPicPr>
        <p:blipFill>
          <a:blip r:embed="rId11">
            <a:clrChange>
              <a:clrFrom>
                <a:srgbClr val="13224D"/>
              </a:clrFrom>
              <a:clrTo>
                <a:srgbClr val="13224D">
                  <a:alpha val="0"/>
                </a:srgbClr>
              </a:clrTo>
            </a:clrChange>
          </a:blip>
          <a:srcRect/>
          <a:stretch>
            <a:fillRect/>
          </a:stretch>
        </p:blipFill>
        <p:spPr bwMode="auto">
          <a:xfrm>
            <a:off x="4770622" y="4442595"/>
            <a:ext cx="161925" cy="161925"/>
          </a:xfrm>
          <a:prstGeom prst="rect">
            <a:avLst/>
          </a:prstGeom>
          <a:noFill/>
          <a:ln w="9525">
            <a:noFill/>
            <a:miter lim="800000"/>
            <a:headEnd/>
            <a:tailEnd/>
          </a:ln>
          <a:effectLst/>
        </p:spPr>
      </p:pic>
      <p:pic>
        <p:nvPicPr>
          <p:cNvPr id="36" name="Picture 2"/>
          <p:cNvPicPr>
            <a:picLocks noChangeAspect="1" noChangeArrowheads="1"/>
          </p:cNvPicPr>
          <p:nvPr/>
        </p:nvPicPr>
        <p:blipFill>
          <a:blip r:embed="rId12">
            <a:clrChange>
              <a:clrFrom>
                <a:srgbClr val="13224D"/>
              </a:clrFrom>
              <a:clrTo>
                <a:srgbClr val="13224D">
                  <a:alpha val="0"/>
                </a:srgbClr>
              </a:clrTo>
            </a:clrChange>
          </a:blip>
          <a:srcRect/>
          <a:stretch>
            <a:fillRect/>
          </a:stretch>
        </p:blipFill>
        <p:spPr bwMode="auto">
          <a:xfrm>
            <a:off x="2553004" y="4162437"/>
            <a:ext cx="161925" cy="161925"/>
          </a:xfrm>
          <a:prstGeom prst="rect">
            <a:avLst/>
          </a:prstGeom>
          <a:noFill/>
          <a:ln w="9525">
            <a:noFill/>
            <a:miter lim="800000"/>
            <a:headEnd/>
            <a:tailEnd/>
          </a:ln>
          <a:effectLst/>
        </p:spPr>
      </p:pic>
      <p:pic>
        <p:nvPicPr>
          <p:cNvPr id="38" name="Picture 2"/>
          <p:cNvPicPr>
            <a:picLocks noChangeAspect="1" noChangeArrowheads="1"/>
          </p:cNvPicPr>
          <p:nvPr/>
        </p:nvPicPr>
        <p:blipFill>
          <a:blip r:embed="rId12">
            <a:clrChange>
              <a:clrFrom>
                <a:srgbClr val="13224D"/>
              </a:clrFrom>
              <a:clrTo>
                <a:srgbClr val="13224D">
                  <a:alpha val="0"/>
                </a:srgbClr>
              </a:clrTo>
            </a:clrChange>
          </a:blip>
          <a:srcRect/>
          <a:stretch>
            <a:fillRect/>
          </a:stretch>
        </p:blipFill>
        <p:spPr bwMode="auto">
          <a:xfrm>
            <a:off x="2553003" y="4431378"/>
            <a:ext cx="161925" cy="161925"/>
          </a:xfrm>
          <a:prstGeom prst="rect">
            <a:avLst/>
          </a:prstGeom>
          <a:noFill/>
          <a:ln w="9525">
            <a:noFill/>
            <a:miter lim="800000"/>
            <a:headEnd/>
            <a:tailEnd/>
          </a:ln>
          <a:effectLst/>
        </p:spPr>
      </p:pic>
      <p:pic>
        <p:nvPicPr>
          <p:cNvPr id="35" name="Image 34" descr="tab5.png"/>
          <p:cNvPicPr>
            <a:picLocks noChangeAspect="1"/>
          </p:cNvPicPr>
          <p:nvPr/>
        </p:nvPicPr>
        <p:blipFill>
          <a:blip r:embed="rId13"/>
          <a:stretch>
            <a:fillRect/>
          </a:stretch>
        </p:blipFill>
        <p:spPr>
          <a:xfrm>
            <a:off x="487344" y="4924162"/>
            <a:ext cx="8229600" cy="1571625"/>
          </a:xfrm>
          <a:prstGeom prst="rect">
            <a:avLst/>
          </a:prstGeom>
        </p:spPr>
      </p:pic>
      <p:pic>
        <p:nvPicPr>
          <p:cNvPr id="14337" name="Picture 1"/>
          <p:cNvPicPr>
            <a:picLocks noChangeAspect="1" noChangeArrowheads="1"/>
          </p:cNvPicPr>
          <p:nvPr/>
        </p:nvPicPr>
        <p:blipFill>
          <a:blip r:embed="rId14">
            <a:clrChange>
              <a:clrFrom>
                <a:srgbClr val="13224D"/>
              </a:clrFrom>
              <a:clrTo>
                <a:srgbClr val="13224D">
                  <a:alpha val="0"/>
                </a:srgbClr>
              </a:clrTo>
            </a:clrChange>
          </a:blip>
          <a:srcRect/>
          <a:stretch>
            <a:fillRect/>
          </a:stretch>
        </p:blipFill>
        <p:spPr bwMode="auto">
          <a:xfrm>
            <a:off x="4718942" y="4166176"/>
            <a:ext cx="287337" cy="1968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83774" y="-15766"/>
            <a:ext cx="85344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Bilan sur les exceptions (2/2)</a:t>
            </a:r>
          </a:p>
        </p:txBody>
      </p:sp>
      <p:sp>
        <p:nvSpPr>
          <p:cNvPr id="36" name="AutoShape 16"/>
          <p:cNvSpPr>
            <a:spLocks noChangeArrowheads="1"/>
          </p:cNvSpPr>
          <p:nvPr/>
        </p:nvSpPr>
        <p:spPr bwMode="auto">
          <a:xfrm>
            <a:off x="1801912" y="1582691"/>
            <a:ext cx="838200" cy="2133600"/>
          </a:xfrm>
          <a:prstGeom prst="roundRect">
            <a:avLst>
              <a:gd name="adj" fmla="val 9037"/>
            </a:avLst>
          </a:prstGeom>
          <a:solidFill>
            <a:sysClr val="window" lastClr="FFFFFF">
              <a:lumMod val="75000"/>
            </a:sysClr>
          </a:solidFill>
          <a:ln w="12700">
            <a:solidFill>
              <a:sysClr val="window" lastClr="FFFFFF">
                <a:lumMod val="85000"/>
              </a:sys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endParaRPr>
          </a:p>
        </p:txBody>
      </p:sp>
      <p:sp>
        <p:nvSpPr>
          <p:cNvPr id="37" name="Ellipse 36"/>
          <p:cNvSpPr/>
          <p:nvPr/>
        </p:nvSpPr>
        <p:spPr>
          <a:xfrm>
            <a:off x="2000031" y="3137171"/>
            <a:ext cx="457200" cy="457200"/>
          </a:xfrm>
          <a:prstGeom prst="ellipse">
            <a:avLst/>
          </a:prstGeom>
          <a:gradFill rotWithShape="1">
            <a:gsLst>
              <a:gs pos="0">
                <a:srgbClr val="6EA0B0">
                  <a:hueOff val="0"/>
                  <a:satOff val="0"/>
                  <a:lumOff val="0"/>
                  <a:alphaOff val="0"/>
                  <a:tint val="73000"/>
                  <a:satMod val="150000"/>
                </a:srgbClr>
              </a:gs>
              <a:gs pos="25000">
                <a:srgbClr val="6EA0B0">
                  <a:hueOff val="0"/>
                  <a:satOff val="0"/>
                  <a:lumOff val="0"/>
                  <a:alphaOff val="0"/>
                  <a:tint val="96000"/>
                  <a:shade val="80000"/>
                  <a:satMod val="105000"/>
                </a:srgbClr>
              </a:gs>
              <a:gs pos="38000">
                <a:srgbClr val="6EA0B0">
                  <a:hueOff val="0"/>
                  <a:satOff val="0"/>
                  <a:lumOff val="0"/>
                  <a:alphaOff val="0"/>
                  <a:tint val="96000"/>
                  <a:shade val="59000"/>
                  <a:satMod val="120000"/>
                </a:srgbClr>
              </a:gs>
              <a:gs pos="55000">
                <a:srgbClr val="6EA0B0">
                  <a:hueOff val="0"/>
                  <a:satOff val="0"/>
                  <a:lumOff val="0"/>
                  <a:alphaOff val="0"/>
                  <a:shade val="57000"/>
                  <a:satMod val="120000"/>
                </a:srgbClr>
              </a:gs>
              <a:gs pos="80000">
                <a:srgbClr val="6EA0B0">
                  <a:hueOff val="0"/>
                  <a:satOff val="0"/>
                  <a:lumOff val="0"/>
                  <a:alphaOff val="0"/>
                  <a:shade val="56000"/>
                  <a:satMod val="145000"/>
                </a:srgbClr>
              </a:gs>
              <a:gs pos="88000">
                <a:srgbClr val="6EA0B0">
                  <a:hueOff val="0"/>
                  <a:satOff val="0"/>
                  <a:lumOff val="0"/>
                  <a:alphaOff val="0"/>
                  <a:shade val="63000"/>
                  <a:satMod val="160000"/>
                </a:srgbClr>
              </a:gs>
              <a:gs pos="100000">
                <a:srgbClr val="6EA0B0">
                  <a:hueOff val="0"/>
                  <a:satOff val="0"/>
                  <a:lumOff val="0"/>
                  <a:alphaOff val="0"/>
                  <a:tint val="99555"/>
                  <a:satMod val="155000"/>
                </a:srgbClr>
              </a:gs>
            </a:gsLst>
            <a:lin ang="5400000" scaled="1"/>
          </a:gradFill>
          <a:ln>
            <a:noFill/>
          </a:ln>
          <a:effectLst>
            <a:glow rad="70000">
              <a:srgbClr val="6EA0B0">
                <a:hueOff val="0"/>
                <a:satOff val="0"/>
                <a:lumOff val="0"/>
                <a:alphaOff val="0"/>
                <a:tint val="30000"/>
                <a:shade val="95000"/>
                <a:satMod val="300000"/>
                <a:alpha val="50000"/>
              </a:srgbClr>
            </a:glow>
          </a:effectLst>
          <a:scene3d>
            <a:camera prst="orthographicFront"/>
            <a:lightRig rig="flat" dir="t"/>
          </a:scene3d>
          <a:sp3d prstMaterial="plastic">
            <a:bevelT w="120900" h="88900"/>
            <a:bevelB w="88900" h="31750" prst="angle"/>
          </a:sp3d>
        </p:spPr>
      </p:sp>
      <p:pic>
        <p:nvPicPr>
          <p:cNvPr id="38" name="Picture 65" descr="Connecting people icon"/>
          <p:cNvPicPr>
            <a:picLocks noChangeAspect="1" noChangeArrowheads="1"/>
          </p:cNvPicPr>
          <p:nvPr/>
        </p:nvPicPr>
        <p:blipFill>
          <a:blip r:embed="rId3" cstate="print"/>
          <a:srcRect/>
          <a:stretch>
            <a:fillRect/>
          </a:stretch>
        </p:blipFill>
        <p:spPr bwMode="auto">
          <a:xfrm>
            <a:off x="1908591" y="1643651"/>
            <a:ext cx="609600" cy="609600"/>
          </a:xfrm>
          <a:prstGeom prst="rect">
            <a:avLst/>
          </a:prstGeom>
          <a:noFill/>
        </p:spPr>
      </p:pic>
      <p:grpSp>
        <p:nvGrpSpPr>
          <p:cNvPr id="39" name="Groupe 20"/>
          <p:cNvGrpSpPr/>
          <p:nvPr/>
        </p:nvGrpSpPr>
        <p:grpSpPr>
          <a:xfrm>
            <a:off x="1969551" y="2405651"/>
            <a:ext cx="518160" cy="457201"/>
            <a:chOff x="4827588" y="2962275"/>
            <a:chExt cx="1295400" cy="1143000"/>
          </a:xfrm>
        </p:grpSpPr>
        <p:sp>
          <p:nvSpPr>
            <p:cNvPr id="40" name="Oval 10"/>
            <p:cNvSpPr>
              <a:spLocks noChangeArrowheads="1"/>
            </p:cNvSpPr>
            <p:nvPr/>
          </p:nvSpPr>
          <p:spPr bwMode="auto">
            <a:xfrm>
              <a:off x="4827588" y="2962275"/>
              <a:ext cx="1295400" cy="1143000"/>
            </a:xfrm>
            <a:prstGeom prst="ellipse">
              <a:avLst/>
            </a:prstGeom>
            <a:solidFill>
              <a:srgbClr val="FFFFFF"/>
            </a:solidFill>
            <a:ln w="9525">
              <a:solidFill>
                <a:sysClr val="window" lastClr="FFFFFF"/>
              </a:solidFill>
              <a:round/>
              <a:headEnd/>
              <a:tailEnd/>
            </a:ln>
            <a:effectLst/>
          </p:spPr>
          <p:txBody>
            <a:bodyPr vert="horz" wrap="non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pic>
          <p:nvPicPr>
            <p:cNvPr id="41" name="Picture 11" descr="visio process chart 1"/>
            <p:cNvPicPr>
              <a:picLocks noChangeAspect="1" noChangeArrowheads="1"/>
            </p:cNvPicPr>
            <p:nvPr/>
          </p:nvPicPr>
          <p:blipFill>
            <a:blip r:embed="rId4" cstate="print"/>
            <a:srcRect/>
            <a:stretch>
              <a:fillRect/>
            </a:stretch>
          </p:blipFill>
          <p:spPr bwMode="auto">
            <a:xfrm>
              <a:off x="4894263" y="3225800"/>
              <a:ext cx="1162050" cy="639763"/>
            </a:xfrm>
            <a:prstGeom prst="rect">
              <a:avLst/>
            </a:prstGeom>
            <a:noFill/>
          </p:spPr>
        </p:pic>
      </p:grpSp>
      <p:pic>
        <p:nvPicPr>
          <p:cNvPr id="42" name="Picture 14" descr="Server XML Web Service"/>
          <p:cNvPicPr>
            <a:picLocks noChangeAspect="1" noChangeArrowheads="1"/>
          </p:cNvPicPr>
          <p:nvPr/>
        </p:nvPicPr>
        <p:blipFill>
          <a:blip r:embed="rId5" cstate="print"/>
          <a:srcRect/>
          <a:stretch>
            <a:fillRect/>
          </a:stretch>
        </p:blipFill>
        <p:spPr bwMode="auto">
          <a:xfrm>
            <a:off x="2091471" y="3167651"/>
            <a:ext cx="248505" cy="381000"/>
          </a:xfrm>
          <a:prstGeom prst="rect">
            <a:avLst/>
          </a:prstGeom>
          <a:noFill/>
        </p:spPr>
      </p:pic>
      <p:sp>
        <p:nvSpPr>
          <p:cNvPr id="43" name="Rectangle 42"/>
          <p:cNvSpPr/>
          <p:nvPr/>
        </p:nvSpPr>
        <p:spPr>
          <a:xfrm>
            <a:off x="1573311" y="1232171"/>
            <a:ext cx="1223412" cy="40011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rPr>
              <a:t>Microsoft</a:t>
            </a:r>
            <a:endParaRPr kumimoji="0" lang="fr-FR" sz="20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endParaRPr>
          </a:p>
        </p:txBody>
      </p:sp>
      <p:sp>
        <p:nvSpPr>
          <p:cNvPr id="44" name="AutoShape 16"/>
          <p:cNvSpPr>
            <a:spLocks noChangeArrowheads="1"/>
          </p:cNvSpPr>
          <p:nvPr/>
        </p:nvSpPr>
        <p:spPr bwMode="auto">
          <a:xfrm>
            <a:off x="5539923" y="1582691"/>
            <a:ext cx="838200" cy="2133600"/>
          </a:xfrm>
          <a:prstGeom prst="roundRect">
            <a:avLst>
              <a:gd name="adj" fmla="val 9037"/>
            </a:avLst>
          </a:prstGeom>
          <a:solidFill>
            <a:sysClr val="window" lastClr="FFFFFF">
              <a:lumMod val="75000"/>
            </a:sysClr>
          </a:solidFill>
          <a:ln w="12700">
            <a:solidFill>
              <a:sysClr val="window" lastClr="FFFFFF">
                <a:lumMod val="85000"/>
              </a:sys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endParaRPr>
          </a:p>
        </p:txBody>
      </p:sp>
      <p:sp>
        <p:nvSpPr>
          <p:cNvPr id="45" name="Ellipse 44"/>
          <p:cNvSpPr/>
          <p:nvPr/>
        </p:nvSpPr>
        <p:spPr>
          <a:xfrm>
            <a:off x="5738042" y="3137171"/>
            <a:ext cx="457200" cy="457200"/>
          </a:xfrm>
          <a:prstGeom prst="ellipse">
            <a:avLst/>
          </a:prstGeom>
          <a:gradFill rotWithShape="1">
            <a:gsLst>
              <a:gs pos="0">
                <a:srgbClr val="6EA0B0">
                  <a:hueOff val="0"/>
                  <a:satOff val="0"/>
                  <a:lumOff val="0"/>
                  <a:alphaOff val="0"/>
                  <a:tint val="73000"/>
                  <a:satMod val="150000"/>
                </a:srgbClr>
              </a:gs>
              <a:gs pos="25000">
                <a:srgbClr val="6EA0B0">
                  <a:hueOff val="0"/>
                  <a:satOff val="0"/>
                  <a:lumOff val="0"/>
                  <a:alphaOff val="0"/>
                  <a:tint val="96000"/>
                  <a:shade val="80000"/>
                  <a:satMod val="105000"/>
                </a:srgbClr>
              </a:gs>
              <a:gs pos="38000">
                <a:srgbClr val="6EA0B0">
                  <a:hueOff val="0"/>
                  <a:satOff val="0"/>
                  <a:lumOff val="0"/>
                  <a:alphaOff val="0"/>
                  <a:tint val="96000"/>
                  <a:shade val="59000"/>
                  <a:satMod val="120000"/>
                </a:srgbClr>
              </a:gs>
              <a:gs pos="55000">
                <a:srgbClr val="6EA0B0">
                  <a:hueOff val="0"/>
                  <a:satOff val="0"/>
                  <a:lumOff val="0"/>
                  <a:alphaOff val="0"/>
                  <a:shade val="57000"/>
                  <a:satMod val="120000"/>
                </a:srgbClr>
              </a:gs>
              <a:gs pos="80000">
                <a:srgbClr val="6EA0B0">
                  <a:hueOff val="0"/>
                  <a:satOff val="0"/>
                  <a:lumOff val="0"/>
                  <a:alphaOff val="0"/>
                  <a:shade val="56000"/>
                  <a:satMod val="145000"/>
                </a:srgbClr>
              </a:gs>
              <a:gs pos="88000">
                <a:srgbClr val="6EA0B0">
                  <a:hueOff val="0"/>
                  <a:satOff val="0"/>
                  <a:lumOff val="0"/>
                  <a:alphaOff val="0"/>
                  <a:shade val="63000"/>
                  <a:satMod val="160000"/>
                </a:srgbClr>
              </a:gs>
              <a:gs pos="100000">
                <a:srgbClr val="6EA0B0">
                  <a:hueOff val="0"/>
                  <a:satOff val="0"/>
                  <a:lumOff val="0"/>
                  <a:alphaOff val="0"/>
                  <a:tint val="99555"/>
                  <a:satMod val="155000"/>
                </a:srgbClr>
              </a:gs>
            </a:gsLst>
            <a:lin ang="5400000" scaled="1"/>
          </a:gradFill>
          <a:ln>
            <a:noFill/>
          </a:ln>
          <a:effectLst>
            <a:glow rad="70000">
              <a:srgbClr val="6EA0B0">
                <a:hueOff val="0"/>
                <a:satOff val="0"/>
                <a:lumOff val="0"/>
                <a:alphaOff val="0"/>
                <a:tint val="30000"/>
                <a:shade val="95000"/>
                <a:satMod val="300000"/>
                <a:alpha val="50000"/>
              </a:srgbClr>
            </a:glow>
          </a:effectLst>
          <a:scene3d>
            <a:camera prst="orthographicFront"/>
            <a:lightRig rig="flat" dir="t"/>
          </a:scene3d>
          <a:sp3d prstMaterial="plastic">
            <a:bevelT w="120900" h="88900"/>
            <a:bevelB w="88900" h="31750" prst="angle"/>
          </a:sp3d>
        </p:spPr>
      </p:sp>
      <p:pic>
        <p:nvPicPr>
          <p:cNvPr id="46" name="Picture 65" descr="Connecting people icon"/>
          <p:cNvPicPr>
            <a:picLocks noChangeAspect="1" noChangeArrowheads="1"/>
          </p:cNvPicPr>
          <p:nvPr/>
        </p:nvPicPr>
        <p:blipFill>
          <a:blip r:embed="rId3" cstate="print"/>
          <a:srcRect/>
          <a:stretch>
            <a:fillRect/>
          </a:stretch>
        </p:blipFill>
        <p:spPr bwMode="auto">
          <a:xfrm>
            <a:off x="5646602" y="1643651"/>
            <a:ext cx="609600" cy="609600"/>
          </a:xfrm>
          <a:prstGeom prst="rect">
            <a:avLst/>
          </a:prstGeom>
          <a:noFill/>
        </p:spPr>
      </p:pic>
      <p:grpSp>
        <p:nvGrpSpPr>
          <p:cNvPr id="47" name="Groupe 28"/>
          <p:cNvGrpSpPr/>
          <p:nvPr/>
        </p:nvGrpSpPr>
        <p:grpSpPr>
          <a:xfrm>
            <a:off x="5707562" y="2405651"/>
            <a:ext cx="518160" cy="457201"/>
            <a:chOff x="4827588" y="2962275"/>
            <a:chExt cx="1295400" cy="1143000"/>
          </a:xfrm>
        </p:grpSpPr>
        <p:sp>
          <p:nvSpPr>
            <p:cNvPr id="48" name="Oval 10"/>
            <p:cNvSpPr>
              <a:spLocks noChangeArrowheads="1"/>
            </p:cNvSpPr>
            <p:nvPr/>
          </p:nvSpPr>
          <p:spPr bwMode="auto">
            <a:xfrm>
              <a:off x="4827588" y="2962275"/>
              <a:ext cx="1295400" cy="1143000"/>
            </a:xfrm>
            <a:prstGeom prst="ellipse">
              <a:avLst/>
            </a:prstGeom>
            <a:solidFill>
              <a:srgbClr val="FFFFFF"/>
            </a:solidFill>
            <a:ln w="9525">
              <a:solidFill>
                <a:sysClr val="window" lastClr="FFFFFF"/>
              </a:solidFill>
              <a:round/>
              <a:headEnd/>
              <a:tailEnd/>
            </a:ln>
            <a:effectLst/>
          </p:spPr>
          <p:txBody>
            <a:bodyPr vert="horz" wrap="non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pic>
          <p:nvPicPr>
            <p:cNvPr id="49" name="Picture 11" descr="visio process chart 1"/>
            <p:cNvPicPr>
              <a:picLocks noChangeAspect="1" noChangeArrowheads="1"/>
            </p:cNvPicPr>
            <p:nvPr/>
          </p:nvPicPr>
          <p:blipFill>
            <a:blip r:embed="rId4" cstate="print"/>
            <a:srcRect/>
            <a:stretch>
              <a:fillRect/>
            </a:stretch>
          </p:blipFill>
          <p:spPr bwMode="auto">
            <a:xfrm>
              <a:off x="4894263" y="3225800"/>
              <a:ext cx="1162050" cy="639763"/>
            </a:xfrm>
            <a:prstGeom prst="rect">
              <a:avLst/>
            </a:prstGeom>
            <a:noFill/>
          </p:spPr>
        </p:pic>
      </p:grpSp>
      <p:pic>
        <p:nvPicPr>
          <p:cNvPr id="50" name="Picture 14" descr="Server XML Web Service"/>
          <p:cNvPicPr>
            <a:picLocks noChangeAspect="1" noChangeArrowheads="1"/>
          </p:cNvPicPr>
          <p:nvPr/>
        </p:nvPicPr>
        <p:blipFill>
          <a:blip r:embed="rId5" cstate="print"/>
          <a:srcRect/>
          <a:stretch>
            <a:fillRect/>
          </a:stretch>
        </p:blipFill>
        <p:spPr bwMode="auto">
          <a:xfrm>
            <a:off x="5829482" y="3167651"/>
            <a:ext cx="248505" cy="381000"/>
          </a:xfrm>
          <a:prstGeom prst="rect">
            <a:avLst/>
          </a:prstGeom>
          <a:noFill/>
        </p:spPr>
      </p:pic>
      <p:sp>
        <p:nvSpPr>
          <p:cNvPr id="51" name="Rectangle 50"/>
          <p:cNvSpPr/>
          <p:nvPr/>
        </p:nvSpPr>
        <p:spPr>
          <a:xfrm>
            <a:off x="5601857" y="1232171"/>
            <a:ext cx="726482" cy="40011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rPr>
              <a:t>Java</a:t>
            </a:r>
            <a:endParaRPr kumimoji="0" lang="fr-FR" sz="20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endParaRPr>
          </a:p>
        </p:txBody>
      </p:sp>
      <p:cxnSp>
        <p:nvCxnSpPr>
          <p:cNvPr id="52" name="Connecteur en arc 54"/>
          <p:cNvCxnSpPr>
            <a:stCxn id="38" idx="3"/>
          </p:cNvCxnSpPr>
          <p:nvPr/>
        </p:nvCxnSpPr>
        <p:spPr>
          <a:xfrm>
            <a:off x="2518191" y="1948451"/>
            <a:ext cx="3143650" cy="1417320"/>
          </a:xfrm>
          <a:prstGeom prst="straightConnector1">
            <a:avLst/>
          </a:prstGeom>
          <a:noFill/>
          <a:ln w="66675" cap="flat" cmpd="sng" algn="ctr">
            <a:solidFill>
              <a:srgbClr val="6EA0B0">
                <a:shade val="60000"/>
                <a:satMod val="300000"/>
              </a:srgbClr>
            </a:solidFill>
            <a:prstDash val="solid"/>
            <a:tailEnd type="triangle"/>
          </a:ln>
          <a:effectLst>
            <a:outerShdw blurRad="50800" dist="38100" dir="18900000" algn="bl" rotWithShape="0">
              <a:prstClr val="black">
                <a:alpha val="40000"/>
              </a:prstClr>
            </a:outerShdw>
          </a:effectLst>
        </p:spPr>
      </p:cxnSp>
      <p:pic>
        <p:nvPicPr>
          <p:cNvPr id="53" name="Picture 2" descr="The Apache Axis Project">
            <a:hlinkClick r:id="rId6"/>
          </p:cNvPr>
          <p:cNvPicPr>
            <a:picLocks noChangeAspect="1" noChangeArrowheads="1"/>
          </p:cNvPicPr>
          <p:nvPr/>
        </p:nvPicPr>
        <p:blipFill>
          <a:blip r:embed="rId7"/>
          <a:srcRect/>
          <a:stretch>
            <a:fillRect/>
          </a:stretch>
        </p:blipFill>
        <p:spPr bwMode="auto">
          <a:xfrm>
            <a:off x="6454323" y="3060971"/>
            <a:ext cx="762000" cy="311727"/>
          </a:xfrm>
          <a:prstGeom prst="rect">
            <a:avLst/>
          </a:prstGeom>
          <a:noFill/>
        </p:spPr>
      </p:pic>
      <p:pic>
        <p:nvPicPr>
          <p:cNvPr id="54" name="Picture 50" descr="Microsoft"/>
          <p:cNvPicPr>
            <a:picLocks noChangeAspect="1" noChangeArrowheads="1"/>
          </p:cNvPicPr>
          <p:nvPr/>
        </p:nvPicPr>
        <p:blipFill>
          <a:blip r:embed="rId8" cstate="print"/>
          <a:srcRect/>
          <a:stretch>
            <a:fillRect/>
          </a:stretch>
        </p:blipFill>
        <p:spPr bwMode="auto">
          <a:xfrm>
            <a:off x="927451" y="1561355"/>
            <a:ext cx="609600" cy="609600"/>
          </a:xfrm>
          <a:prstGeom prst="rect">
            <a:avLst/>
          </a:prstGeom>
          <a:noFill/>
        </p:spPr>
      </p:pic>
      <p:pic>
        <p:nvPicPr>
          <p:cNvPr id="55" name="Picture 1" descr="sparky logo image"/>
          <p:cNvPicPr>
            <a:picLocks noChangeAspect="1" noChangeArrowheads="1"/>
          </p:cNvPicPr>
          <p:nvPr/>
        </p:nvPicPr>
        <p:blipFill>
          <a:blip r:embed="rId9"/>
          <a:srcRect/>
          <a:stretch>
            <a:fillRect/>
          </a:stretch>
        </p:blipFill>
        <p:spPr bwMode="auto">
          <a:xfrm>
            <a:off x="6501823" y="3441971"/>
            <a:ext cx="609600" cy="279162"/>
          </a:xfrm>
          <a:prstGeom prst="rect">
            <a:avLst/>
          </a:prstGeom>
          <a:noFill/>
        </p:spPr>
      </p:pic>
      <p:sp>
        <p:nvSpPr>
          <p:cNvPr id="56" name="ZoneTexte 55"/>
          <p:cNvSpPr txBox="1"/>
          <p:nvPr/>
        </p:nvSpPr>
        <p:spPr>
          <a:xfrm>
            <a:off x="1425123" y="3822971"/>
            <a:ext cx="1441420"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effectLst/>
                <a:uLnTx/>
                <a:uFillTx/>
              </a:rPr>
              <a:t>Client WCF</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effectLst/>
                <a:uLnTx/>
                <a:uFillTx/>
              </a:rPr>
              <a:t>   - Soap 1.1</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effectLst/>
                <a:uLnTx/>
                <a:uFillTx/>
              </a:rPr>
              <a:t>   - Soap 1.2</a:t>
            </a:r>
            <a:endParaRPr kumimoji="0" lang="fr-FR" sz="1800" b="0" i="0" u="none" strike="noStrike" kern="0" cap="none" spc="0" normalizeH="0" baseline="0" noProof="0" dirty="0">
              <a:ln>
                <a:noFill/>
              </a:ln>
              <a:effectLst/>
              <a:uLnTx/>
              <a:uFillTx/>
            </a:endParaRPr>
          </a:p>
        </p:txBody>
      </p:sp>
      <p:sp>
        <p:nvSpPr>
          <p:cNvPr id="57" name="ZoneTexte 56"/>
          <p:cNvSpPr txBox="1"/>
          <p:nvPr/>
        </p:nvSpPr>
        <p:spPr>
          <a:xfrm>
            <a:off x="4672539" y="3822971"/>
            <a:ext cx="3858512"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effectLst/>
                <a:uLnTx/>
                <a:uFillTx/>
              </a:rPr>
              <a:t>GlassFish V2</a:t>
            </a:r>
            <a:endParaRPr kumimoji="0" lang="fr-FR" sz="1200" b="0" i="1"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effectLst/>
                <a:uLnTx/>
                <a:uFillTx/>
              </a:rPr>
              <a:t>   - Soap 1.1</a:t>
            </a:r>
            <a:r>
              <a:rPr kumimoji="0" lang="fr-FR" sz="1200" b="0" i="1" u="none" strike="noStrike" kern="0" cap="none" spc="0" normalizeH="0" baseline="0" noProof="0" dirty="0" smtClean="0">
                <a:ln>
                  <a:noFill/>
                </a:ln>
                <a:effectLst/>
                <a:uLnTx/>
                <a:uFillTx/>
              </a:rPr>
              <a:t> </a:t>
            </a:r>
            <a:r>
              <a:rPr lang="fr-FR" sz="1200" b="0" i="1" kern="0" dirty="0" smtClean="0"/>
              <a:t>(Génération incorrecte du proxy)</a:t>
            </a:r>
            <a:endParaRPr kumimoji="0" lang="fr-FR" sz="18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effectLst/>
                <a:uLnTx/>
                <a:uFillTx/>
              </a:rPr>
              <a:t>   - Soap 1.2</a:t>
            </a:r>
            <a:r>
              <a:rPr kumimoji="0" lang="fr-FR" sz="1200" b="0" i="1" u="none" strike="noStrike" kern="0" cap="none" spc="0" normalizeH="0" baseline="0" noProof="0" dirty="0" smtClean="0">
                <a:ln>
                  <a:noFill/>
                </a:ln>
                <a:effectLst/>
                <a:uLnTx/>
                <a:uFillTx/>
              </a:rPr>
              <a:t> </a:t>
            </a:r>
            <a:r>
              <a:rPr lang="fr-FR" sz="1200" b="0" i="1" kern="0" dirty="0" smtClean="0"/>
              <a:t>(Génération incorrecte du proxy)</a:t>
            </a:r>
            <a:endParaRPr kumimoji="0" lang="fr-FR" sz="1800" b="0" i="0" u="none" strike="noStrike" kern="0" cap="none" spc="0" normalizeH="0" baseline="0" noProof="0" dirty="0">
              <a:ln>
                <a:noFill/>
              </a:ln>
              <a:effectLst/>
              <a:uLnTx/>
              <a:uFillTx/>
            </a:endParaRPr>
          </a:p>
        </p:txBody>
      </p:sp>
      <p:cxnSp>
        <p:nvCxnSpPr>
          <p:cNvPr id="58" name="Connecteur droit avec flèche 57"/>
          <p:cNvCxnSpPr>
            <a:stCxn id="31" idx="3"/>
          </p:cNvCxnSpPr>
          <p:nvPr/>
        </p:nvCxnSpPr>
        <p:spPr>
          <a:xfrm flipV="1">
            <a:off x="2935995" y="4293065"/>
            <a:ext cx="1813100" cy="12352"/>
          </a:xfrm>
          <a:prstGeom prst="straightConnector1">
            <a:avLst/>
          </a:prstGeom>
          <a:noFill/>
          <a:ln w="19050" cap="flat" cmpd="sng" algn="ctr">
            <a:solidFill>
              <a:srgbClr val="6EA0B0">
                <a:shade val="60000"/>
                <a:satMod val="300000"/>
              </a:srgbClr>
            </a:solidFill>
            <a:prstDash val="dash"/>
            <a:tailEnd type="triangle"/>
          </a:ln>
          <a:effectLst/>
        </p:spPr>
      </p:cxnSp>
      <p:cxnSp>
        <p:nvCxnSpPr>
          <p:cNvPr id="59" name="Connecteur droit avec flèche 58"/>
          <p:cNvCxnSpPr>
            <a:stCxn id="32" idx="3"/>
          </p:cNvCxnSpPr>
          <p:nvPr/>
        </p:nvCxnSpPr>
        <p:spPr>
          <a:xfrm flipV="1">
            <a:off x="2936681" y="4579203"/>
            <a:ext cx="1802366" cy="7403"/>
          </a:xfrm>
          <a:prstGeom prst="straightConnector1">
            <a:avLst/>
          </a:prstGeom>
          <a:noFill/>
          <a:ln w="19050" cap="flat" cmpd="sng" algn="ctr">
            <a:solidFill>
              <a:srgbClr val="6EA0B0">
                <a:shade val="60000"/>
                <a:satMod val="300000"/>
              </a:srgbClr>
            </a:solidFill>
            <a:prstDash val="dash"/>
            <a:tailEnd type="triangle"/>
          </a:ln>
          <a:effectLst/>
        </p:spPr>
      </p:cxnSp>
      <p:pic>
        <p:nvPicPr>
          <p:cNvPr id="31" name="Picture 8"/>
          <p:cNvPicPr>
            <a:picLocks noChangeAspect="1" noChangeArrowheads="1"/>
          </p:cNvPicPr>
          <p:nvPr/>
        </p:nvPicPr>
        <p:blipFill>
          <a:blip r:embed="rId10">
            <a:clrChange>
              <a:clrFrom>
                <a:srgbClr val="13224D"/>
              </a:clrFrom>
              <a:clrTo>
                <a:srgbClr val="13224D">
                  <a:alpha val="0"/>
                </a:srgbClr>
              </a:clrTo>
            </a:clrChange>
          </a:blip>
          <a:srcRect/>
          <a:stretch>
            <a:fillRect/>
          </a:stretch>
        </p:blipFill>
        <p:spPr bwMode="auto">
          <a:xfrm>
            <a:off x="2774070" y="4224454"/>
            <a:ext cx="161925" cy="161925"/>
          </a:xfrm>
          <a:prstGeom prst="rect">
            <a:avLst/>
          </a:prstGeom>
          <a:noFill/>
          <a:ln w="9525">
            <a:noFill/>
            <a:miter lim="800000"/>
            <a:headEnd/>
            <a:tailEnd/>
          </a:ln>
          <a:effectLst/>
        </p:spPr>
      </p:pic>
      <p:pic>
        <p:nvPicPr>
          <p:cNvPr id="32" name="Picture 8"/>
          <p:cNvPicPr>
            <a:picLocks noChangeAspect="1" noChangeArrowheads="1"/>
          </p:cNvPicPr>
          <p:nvPr/>
        </p:nvPicPr>
        <p:blipFill>
          <a:blip r:embed="rId10">
            <a:clrChange>
              <a:clrFrom>
                <a:srgbClr val="13224D"/>
              </a:clrFrom>
              <a:clrTo>
                <a:srgbClr val="13224D">
                  <a:alpha val="0"/>
                </a:srgbClr>
              </a:clrTo>
            </a:clrChange>
          </a:blip>
          <a:srcRect/>
          <a:stretch>
            <a:fillRect/>
          </a:stretch>
        </p:blipFill>
        <p:spPr bwMode="auto">
          <a:xfrm>
            <a:off x="2774756" y="4505643"/>
            <a:ext cx="161925" cy="161925"/>
          </a:xfrm>
          <a:prstGeom prst="rect">
            <a:avLst/>
          </a:prstGeom>
          <a:noFill/>
          <a:ln w="9525">
            <a:noFill/>
            <a:miter lim="800000"/>
            <a:headEnd/>
            <a:tailEnd/>
          </a:ln>
          <a:effectLst/>
        </p:spPr>
      </p:pic>
      <p:pic>
        <p:nvPicPr>
          <p:cNvPr id="33" name="Picture 8"/>
          <p:cNvPicPr>
            <a:picLocks noChangeAspect="1" noChangeArrowheads="1"/>
          </p:cNvPicPr>
          <p:nvPr/>
        </p:nvPicPr>
        <p:blipFill>
          <a:blip r:embed="rId10">
            <a:clrChange>
              <a:clrFrom>
                <a:srgbClr val="13224D"/>
              </a:clrFrom>
              <a:clrTo>
                <a:srgbClr val="13224D">
                  <a:alpha val="0"/>
                </a:srgbClr>
              </a:clrTo>
            </a:clrChange>
          </a:blip>
          <a:srcRect/>
          <a:stretch>
            <a:fillRect/>
          </a:stretch>
        </p:blipFill>
        <p:spPr bwMode="auto">
          <a:xfrm>
            <a:off x="4777801" y="4223022"/>
            <a:ext cx="161925" cy="161925"/>
          </a:xfrm>
          <a:prstGeom prst="rect">
            <a:avLst/>
          </a:prstGeom>
          <a:noFill/>
          <a:ln w="9525">
            <a:noFill/>
            <a:miter lim="800000"/>
            <a:headEnd/>
            <a:tailEnd/>
          </a:ln>
          <a:effectLst/>
        </p:spPr>
      </p:pic>
      <p:pic>
        <p:nvPicPr>
          <p:cNvPr id="34" name="Picture 8"/>
          <p:cNvPicPr>
            <a:picLocks noChangeAspect="1" noChangeArrowheads="1"/>
          </p:cNvPicPr>
          <p:nvPr/>
        </p:nvPicPr>
        <p:blipFill>
          <a:blip r:embed="rId10">
            <a:clrChange>
              <a:clrFrom>
                <a:srgbClr val="13224D"/>
              </a:clrFrom>
              <a:clrTo>
                <a:srgbClr val="13224D">
                  <a:alpha val="0"/>
                </a:srgbClr>
              </a:clrTo>
            </a:clrChange>
          </a:blip>
          <a:srcRect/>
          <a:stretch>
            <a:fillRect/>
          </a:stretch>
        </p:blipFill>
        <p:spPr bwMode="auto">
          <a:xfrm>
            <a:off x="4775029" y="4497351"/>
            <a:ext cx="161925" cy="161925"/>
          </a:xfrm>
          <a:prstGeom prst="rect">
            <a:avLst/>
          </a:prstGeom>
          <a:noFill/>
          <a:ln w="9525">
            <a:noFill/>
            <a:miter lim="800000"/>
            <a:headEnd/>
            <a:tailEnd/>
          </a:ln>
          <a:effectLst/>
        </p:spPr>
      </p:pic>
      <p:pic>
        <p:nvPicPr>
          <p:cNvPr id="60" name="Image 59" descr="tab6.png"/>
          <p:cNvPicPr>
            <a:picLocks noChangeAspect="1"/>
          </p:cNvPicPr>
          <p:nvPr/>
        </p:nvPicPr>
        <p:blipFill>
          <a:blip r:embed="rId11"/>
          <a:stretch>
            <a:fillRect/>
          </a:stretch>
        </p:blipFill>
        <p:spPr>
          <a:xfrm>
            <a:off x="467250" y="5024646"/>
            <a:ext cx="8229600" cy="1571625"/>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83774" y="-15766"/>
            <a:ext cx="85344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Qu'est ce que SOAP ? (1/2) </a:t>
            </a:r>
          </a:p>
        </p:txBody>
      </p:sp>
      <p:sp>
        <p:nvSpPr>
          <p:cNvPr id="9" name="Espace réservé du contenu 3"/>
          <p:cNvSpPr>
            <a:spLocks noGrp="1"/>
          </p:cNvSpPr>
          <p:nvPr>
            <p:ph idx="1"/>
          </p:nvPr>
        </p:nvSpPr>
        <p:spPr>
          <a:xfrm>
            <a:off x="244366" y="1305920"/>
            <a:ext cx="8382000" cy="491349"/>
          </a:xfrm>
        </p:spPr>
        <p:txBody>
          <a:bodyPr>
            <a:normAutofit/>
          </a:bodyPr>
          <a:lstStyle/>
          <a:p>
            <a:pPr>
              <a:buNone/>
            </a:pPr>
            <a:r>
              <a:rPr lang="fr-FR" sz="2000" b="1" dirty="0" smtClean="0"/>
              <a:t>Appel d’un service web : </a:t>
            </a:r>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3600" dirty="0"/>
          </a:p>
        </p:txBody>
      </p:sp>
      <p:sp>
        <p:nvSpPr>
          <p:cNvPr id="14" name="Rectangle 13"/>
          <p:cNvSpPr/>
          <p:nvPr/>
        </p:nvSpPr>
        <p:spPr>
          <a:xfrm>
            <a:off x="304800" y="1668523"/>
            <a:ext cx="8458200" cy="3754821"/>
          </a:xfrm>
          <a:prstGeom prst="rect">
            <a:avLst/>
          </a:prstGeom>
          <a:solidFill>
            <a:srgbClr val="3B3B3B">
              <a:lumMod val="20000"/>
              <a:lumOff val="80000"/>
              <a:alpha val="35000"/>
            </a:srgbClr>
          </a:solidFill>
          <a:ln w="19050" cap="flat" cmpd="sng" algn="ctr">
            <a:solidFill>
              <a:sysClr val="window" lastClr="FFFFFF">
                <a:alpha val="64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&lt;</a:t>
            </a:r>
            <a:r>
              <a:rPr kumimoji="0" lang="fr-FR" sz="1800" b="0" i="0" u="none" strike="noStrike" kern="0" cap="none" spc="0" normalizeH="0" baseline="0" noProof="0" dirty="0" err="1" smtClean="0">
                <a:ln>
                  <a:noFill/>
                </a:ln>
                <a:solidFill>
                  <a:sysClr val="window" lastClr="FFFFFF"/>
                </a:solidFill>
                <a:effectLst/>
                <a:uLnTx/>
                <a:uFillTx/>
                <a:latin typeface="Arial"/>
                <a:ea typeface="+mn-ea"/>
                <a:cs typeface="+mn-cs"/>
              </a:rPr>
              <a:t>s:Envelope</a:t>
            </a: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 </a:t>
            </a:r>
            <a:r>
              <a:rPr kumimoji="0" lang="fr-FR" sz="1800" b="0" i="0" u="none" strike="noStrike" kern="0" cap="none" spc="0" normalizeH="0" baseline="0" noProof="0" dirty="0" err="1" smtClean="0">
                <a:ln>
                  <a:noFill/>
                </a:ln>
                <a:solidFill>
                  <a:sysClr val="window" lastClr="FFFFFF"/>
                </a:solidFill>
                <a:effectLst/>
                <a:uLnTx/>
                <a:uFillTx/>
                <a:latin typeface="Arial"/>
                <a:ea typeface="+mn-ea"/>
                <a:cs typeface="+mn-cs"/>
              </a:rPr>
              <a:t>xmlns:s</a:t>
            </a: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="http://schemas.xmlsoap.org/soap/envelope/"&gt;</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	&lt;</a:t>
            </a:r>
            <a:r>
              <a:rPr kumimoji="0" lang="fr-FR" sz="1800" b="0" i="0" u="none" strike="noStrike" kern="0" cap="none" spc="0" normalizeH="0" baseline="0" noProof="0" dirty="0" err="1" smtClean="0">
                <a:ln>
                  <a:noFill/>
                </a:ln>
                <a:solidFill>
                  <a:sysClr val="window" lastClr="FFFFFF"/>
                </a:solidFill>
                <a:effectLst/>
                <a:uLnTx/>
                <a:uFillTx/>
                <a:latin typeface="Arial"/>
                <a:ea typeface="+mn-ea"/>
                <a:cs typeface="+mn-cs"/>
              </a:rPr>
              <a:t>s:Body</a:t>
            </a: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 s:encodingStyle="http://schemas.xmlsoap.org/soap/encoding/"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		</a:t>
            </a:r>
            <a:r>
              <a:rPr kumimoji="0" lang="fr-FR" sz="1800" b="0" i="0" u="none" strike="noStrike" kern="0" cap="none" spc="0" normalizeH="0" baseline="0" noProof="0" dirty="0" err="1" smtClean="0">
                <a:ln>
                  <a:noFill/>
                </a:ln>
                <a:solidFill>
                  <a:sysClr val="window" lastClr="FFFFFF"/>
                </a:solidFill>
                <a:effectLst/>
                <a:uLnTx/>
                <a:uFillTx/>
                <a:latin typeface="Arial"/>
                <a:ea typeface="+mn-ea"/>
                <a:cs typeface="+mn-cs"/>
              </a:rPr>
              <a:t>xmlns:xsi</a:t>
            </a: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="http://www.w3.org/2001/XMLSchema-instance"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		</a:t>
            </a:r>
            <a:r>
              <a:rPr kumimoji="0" lang="fr-FR" sz="1800" b="0" i="0" u="none" strike="noStrike" kern="0" cap="none" spc="0" normalizeH="0" baseline="0" noProof="0" dirty="0" err="1" smtClean="0">
                <a:ln>
                  <a:noFill/>
                </a:ln>
                <a:solidFill>
                  <a:sysClr val="window" lastClr="FFFFFF"/>
                </a:solidFill>
                <a:effectLst/>
                <a:uLnTx/>
                <a:uFillTx/>
                <a:latin typeface="Arial"/>
                <a:ea typeface="+mn-ea"/>
                <a:cs typeface="+mn-cs"/>
              </a:rPr>
              <a:t>xmlns:</a:t>
            </a:r>
            <a:r>
              <a:rPr kumimoji="0" lang="fr-FR" sz="1800" b="0" i="0" u="none" strike="noStrike" kern="0" cap="none" spc="0" normalizeH="0" baseline="0" noProof="0" dirty="0" err="1" smtClean="0">
                <a:ln>
                  <a:noFill/>
                </a:ln>
                <a:solidFill>
                  <a:srgbClr val="92D050"/>
                </a:solidFill>
                <a:effectLst/>
                <a:uLnTx/>
                <a:uFillTx/>
                <a:latin typeface="Arial"/>
                <a:ea typeface="+mn-ea"/>
                <a:cs typeface="+mn-cs"/>
              </a:rPr>
              <a:t>xsd</a:t>
            </a: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="http://www.w3.org/2001/XMLSchema"&gt;</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solidFill>
                <a:sysClr val="window" lastClr="FFFFFF"/>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		&lt;q1:</a:t>
            </a:r>
            <a:r>
              <a:rPr kumimoji="0" lang="fr-FR" sz="1800" b="0" i="0" u="none" strike="noStrike" kern="0" cap="none" spc="0" normalizeH="0" baseline="0" noProof="0" dirty="0" err="1" smtClean="0">
                <a:ln>
                  <a:noFill/>
                </a:ln>
                <a:solidFill>
                  <a:srgbClr val="FF0000"/>
                </a:solidFill>
                <a:effectLst/>
                <a:uLnTx/>
                <a:uFillTx/>
                <a:latin typeface="Arial"/>
                <a:ea typeface="+mn-ea"/>
                <a:cs typeface="+mn-cs"/>
              </a:rPr>
              <a:t>getsomme</a:t>
            </a: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 xmlns:q1="http://DefaultNamespace"&gt;</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			&lt;a </a:t>
            </a:r>
            <a:r>
              <a:rPr kumimoji="0" lang="fr-FR" sz="1800" b="0" i="0" u="none" strike="noStrike" kern="0" cap="none" spc="0" normalizeH="0" baseline="0" noProof="0" dirty="0" err="1" smtClean="0">
                <a:ln>
                  <a:noFill/>
                </a:ln>
                <a:solidFill>
                  <a:sysClr val="window" lastClr="FFFFFF"/>
                </a:solidFill>
                <a:effectLst/>
                <a:uLnTx/>
                <a:uFillTx/>
                <a:latin typeface="Arial"/>
                <a:ea typeface="+mn-ea"/>
                <a:cs typeface="+mn-cs"/>
              </a:rPr>
              <a:t>xsi:type</a:t>
            </a: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a:t>
            </a:r>
            <a:r>
              <a:rPr kumimoji="0" lang="fr-FR" sz="1800" b="0" i="0" u="none" strike="noStrike" kern="0" cap="none" spc="0" normalizeH="0" baseline="0" noProof="0" dirty="0" err="1" smtClean="0">
                <a:ln>
                  <a:noFill/>
                </a:ln>
                <a:solidFill>
                  <a:srgbClr val="92D050"/>
                </a:solidFill>
                <a:effectLst/>
                <a:uLnTx/>
                <a:uFillTx/>
                <a:latin typeface="Arial"/>
                <a:ea typeface="+mn-ea"/>
                <a:cs typeface="+mn-cs"/>
              </a:rPr>
              <a:t>xsd</a:t>
            </a:r>
            <a:r>
              <a:rPr kumimoji="0" lang="fr-FR" sz="1800" b="0" i="0" u="none" strike="noStrike" kern="0" cap="none" spc="0" normalizeH="0" baseline="0" noProof="0" dirty="0" err="1" smtClean="0">
                <a:ln>
                  <a:noFill/>
                </a:ln>
                <a:solidFill>
                  <a:sysClr val="window" lastClr="FFFFFF"/>
                </a:solidFill>
                <a:effectLst/>
                <a:uLnTx/>
                <a:uFillTx/>
                <a:latin typeface="Arial"/>
                <a:ea typeface="+mn-ea"/>
                <a:cs typeface="+mn-cs"/>
              </a:rPr>
              <a:t>:int</a:t>
            </a: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"&gt;</a:t>
            </a:r>
            <a:r>
              <a:rPr kumimoji="0" lang="fr-FR" sz="1800" b="0" i="0" u="none" strike="noStrike" kern="0" cap="none" spc="0" normalizeH="0" baseline="0" noProof="0" dirty="0" smtClean="0">
                <a:ln>
                  <a:noFill/>
                </a:ln>
                <a:solidFill>
                  <a:srgbClr val="FF0000"/>
                </a:solidFill>
                <a:effectLst/>
                <a:uLnTx/>
                <a:uFillTx/>
                <a:latin typeface="Arial"/>
                <a:ea typeface="+mn-ea"/>
                <a:cs typeface="+mn-cs"/>
              </a:rPr>
              <a:t>5</a:t>
            </a: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&lt;/a&gt;</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			&lt;b </a:t>
            </a:r>
            <a:r>
              <a:rPr kumimoji="0" lang="fr-FR" sz="1800" b="0" i="0" u="none" strike="noStrike" kern="0" cap="none" spc="0" normalizeH="0" baseline="0" noProof="0" dirty="0" err="1" smtClean="0">
                <a:ln>
                  <a:noFill/>
                </a:ln>
                <a:solidFill>
                  <a:sysClr val="window" lastClr="FFFFFF"/>
                </a:solidFill>
                <a:effectLst/>
                <a:uLnTx/>
                <a:uFillTx/>
                <a:latin typeface="Arial"/>
                <a:ea typeface="+mn-ea"/>
                <a:cs typeface="+mn-cs"/>
              </a:rPr>
              <a:t>xsi:type</a:t>
            </a: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a:t>
            </a:r>
            <a:r>
              <a:rPr kumimoji="0" lang="fr-FR" sz="1800" b="0" i="0" u="none" strike="noStrike" kern="0" cap="none" spc="0" normalizeH="0" baseline="0" noProof="0" dirty="0" err="1" smtClean="0">
                <a:ln>
                  <a:noFill/>
                </a:ln>
                <a:solidFill>
                  <a:srgbClr val="92D050"/>
                </a:solidFill>
                <a:effectLst/>
                <a:uLnTx/>
                <a:uFillTx/>
                <a:latin typeface="Arial"/>
                <a:ea typeface="+mn-ea"/>
                <a:cs typeface="+mn-cs"/>
              </a:rPr>
              <a:t>xsd</a:t>
            </a:r>
            <a:r>
              <a:rPr kumimoji="0" lang="fr-FR" sz="1800" b="0" i="0" u="none" strike="noStrike" kern="0" cap="none" spc="0" normalizeH="0" baseline="0" noProof="0" dirty="0" err="1" smtClean="0">
                <a:ln>
                  <a:noFill/>
                </a:ln>
                <a:solidFill>
                  <a:sysClr val="window" lastClr="FFFFFF"/>
                </a:solidFill>
                <a:effectLst/>
                <a:uLnTx/>
                <a:uFillTx/>
                <a:latin typeface="Arial"/>
                <a:ea typeface="+mn-ea"/>
                <a:cs typeface="+mn-cs"/>
              </a:rPr>
              <a:t>:int</a:t>
            </a: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"&gt;</a:t>
            </a:r>
            <a:r>
              <a:rPr kumimoji="0" lang="fr-FR" sz="1800" b="0" i="0" u="none" strike="noStrike" kern="0" cap="none" spc="0" normalizeH="0" baseline="0" noProof="0" dirty="0" smtClean="0">
                <a:ln>
                  <a:noFill/>
                </a:ln>
                <a:solidFill>
                  <a:srgbClr val="FF0000"/>
                </a:solidFill>
                <a:effectLst/>
                <a:uLnTx/>
                <a:uFillTx/>
                <a:latin typeface="Arial"/>
                <a:ea typeface="+mn-ea"/>
                <a:cs typeface="+mn-cs"/>
              </a:rPr>
              <a:t>6</a:t>
            </a: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&lt;/b&gt;</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		&lt;/q1:</a:t>
            </a:r>
            <a:r>
              <a:rPr kumimoji="0" lang="fr-FR" sz="1800" b="0" i="0" u="none" strike="noStrike" kern="0" cap="none" spc="0" normalizeH="0" baseline="0" noProof="0" dirty="0" err="1" smtClean="0">
                <a:ln>
                  <a:noFill/>
                </a:ln>
                <a:solidFill>
                  <a:sysClr val="window" lastClr="FFFFFF"/>
                </a:solidFill>
                <a:effectLst/>
                <a:uLnTx/>
                <a:uFillTx/>
                <a:latin typeface="Arial"/>
                <a:ea typeface="+mn-ea"/>
                <a:cs typeface="+mn-cs"/>
              </a:rPr>
              <a:t>getsomme</a:t>
            </a: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&gt;</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	&lt;/</a:t>
            </a:r>
            <a:r>
              <a:rPr kumimoji="0" lang="fr-FR" sz="1800" b="0" i="0" u="none" strike="noStrike" kern="0" cap="none" spc="0" normalizeH="0" baseline="0" noProof="0" dirty="0" err="1" smtClean="0">
                <a:ln>
                  <a:noFill/>
                </a:ln>
                <a:solidFill>
                  <a:sysClr val="window" lastClr="FFFFFF"/>
                </a:solidFill>
                <a:effectLst/>
                <a:uLnTx/>
                <a:uFillTx/>
                <a:latin typeface="Arial"/>
                <a:ea typeface="+mn-ea"/>
                <a:cs typeface="+mn-cs"/>
              </a:rPr>
              <a:t>s:Body</a:t>
            </a: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&gt;</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&lt;/</a:t>
            </a:r>
            <a:r>
              <a:rPr kumimoji="0" lang="fr-FR" sz="1800" b="0" i="0" u="none" strike="noStrike" kern="0" cap="none" spc="0" normalizeH="0" baseline="0" noProof="0" dirty="0" err="1" smtClean="0">
                <a:ln>
                  <a:noFill/>
                </a:ln>
                <a:solidFill>
                  <a:sysClr val="window" lastClr="FFFFFF"/>
                </a:solidFill>
                <a:effectLst/>
                <a:uLnTx/>
                <a:uFillTx/>
                <a:latin typeface="Arial"/>
                <a:ea typeface="+mn-ea"/>
                <a:cs typeface="+mn-cs"/>
              </a:rPr>
              <a:t>s:Envelope</a:t>
            </a: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&gt;</a:t>
            </a:r>
            <a:endParaRPr kumimoji="0" lang="fr-FR" sz="1800" b="0" i="0" u="none" strike="noStrike" kern="0" cap="none" spc="0" normalizeH="0" baseline="0" noProof="0" dirty="0">
              <a:ln>
                <a:noFill/>
              </a:ln>
              <a:solidFill>
                <a:sysClr val="window" lastClr="FFFFFF"/>
              </a:solidFill>
              <a:effectLst/>
              <a:uLnTx/>
              <a:uFillTx/>
              <a:latin typeface="Arial"/>
              <a:ea typeface="+mn-ea"/>
              <a:cs typeface="+mn-cs"/>
            </a:endParaRPr>
          </a:p>
        </p:txBody>
      </p:sp>
      <p:pic>
        <p:nvPicPr>
          <p:cNvPr id="15" name="Picture 2" descr="SOAP.jpg"/>
          <p:cNvPicPr>
            <a:picLocks noChangeAspect="1" noChangeArrowheads="1"/>
          </p:cNvPicPr>
          <p:nvPr/>
        </p:nvPicPr>
        <p:blipFill>
          <a:blip r:embed="rId3"/>
          <a:srcRect/>
          <a:stretch>
            <a:fillRect/>
          </a:stretch>
        </p:blipFill>
        <p:spPr bwMode="auto">
          <a:xfrm>
            <a:off x="6172200" y="3752850"/>
            <a:ext cx="2447925" cy="3028950"/>
          </a:xfrm>
          <a:prstGeom prst="rect">
            <a:avLst/>
          </a:prstGeom>
          <a:noFill/>
        </p:spPr>
      </p:pic>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 y="228600"/>
            <a:ext cx="9125712" cy="646331"/>
          </a:xfrm>
        </p:spPr>
        <p:txBody>
          <a:bodyPr/>
          <a:lstStyle/>
          <a:p>
            <a:r>
              <a:rPr lang="fr-FR" dirty="0" smtClean="0"/>
              <a:t>Comment </a:t>
            </a:r>
            <a:r>
              <a:rPr lang="fr-FR" dirty="0" err="1" smtClean="0"/>
              <a:t>interopérer</a:t>
            </a:r>
            <a:r>
              <a:rPr lang="fr-FR" dirty="0" smtClean="0"/>
              <a:t> ?      	    (3/3)</a:t>
            </a:r>
            <a:endParaRPr lang="fr-FR" dirty="0"/>
          </a:p>
        </p:txBody>
      </p:sp>
      <p:sp>
        <p:nvSpPr>
          <p:cNvPr id="3" name="Content Placeholder 2"/>
          <p:cNvSpPr>
            <a:spLocks noGrp="1"/>
          </p:cNvSpPr>
          <p:nvPr>
            <p:ph idx="1"/>
          </p:nvPr>
        </p:nvSpPr>
        <p:spPr>
          <a:xfrm>
            <a:off x="142240" y="1414462"/>
            <a:ext cx="8829040" cy="5059847"/>
          </a:xfrm>
        </p:spPr>
        <p:txBody>
          <a:bodyPr/>
          <a:lstStyle/>
          <a:p>
            <a:r>
              <a:rPr lang="fr-FR" dirty="0" smtClean="0"/>
              <a:t>Nous avons vu</a:t>
            </a:r>
          </a:p>
          <a:p>
            <a:pPr lvl="1"/>
            <a:r>
              <a:rPr lang="fr-FR" dirty="0" smtClean="0"/>
              <a:t>Les profils WS-I</a:t>
            </a:r>
          </a:p>
          <a:p>
            <a:pPr lvl="1"/>
            <a:r>
              <a:rPr lang="fr-FR" dirty="0" smtClean="0"/>
              <a:t>Les limites des types supportés dans chaque environnement</a:t>
            </a:r>
          </a:p>
          <a:p>
            <a:pPr lvl="1"/>
            <a:r>
              <a:rPr lang="fr-FR" dirty="0" smtClean="0"/>
              <a:t>Comment les exceptions sont propagées</a:t>
            </a:r>
          </a:p>
          <a:p>
            <a:pPr lvl="1"/>
            <a:endParaRPr lang="fr-FR" dirty="0" smtClean="0"/>
          </a:p>
          <a:p>
            <a:r>
              <a:rPr lang="fr-FR" dirty="0" smtClean="0"/>
              <a:t>Nous pourrions donc envisager de travailler en nous limitant aux éléments supportés</a:t>
            </a:r>
          </a:p>
          <a:p>
            <a:pPr lvl="1"/>
            <a:r>
              <a:rPr lang="fr-FR" dirty="0" err="1" smtClean="0"/>
              <a:t>Contract</a:t>
            </a:r>
            <a:r>
              <a:rPr lang="fr-FR" dirty="0" smtClean="0"/>
              <a:t> First versus Code First</a:t>
            </a:r>
          </a:p>
          <a:p>
            <a:pPr lvl="1"/>
            <a:endParaRPr lang="fr-FR" dirty="0" smtClean="0"/>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Contract</a:t>
            </a:r>
            <a:r>
              <a:rPr lang="fr-FR" dirty="0" smtClean="0"/>
              <a:t> First versus Code First</a:t>
            </a:r>
            <a:endParaRPr lang="fr-FR" dirty="0"/>
          </a:p>
        </p:txBody>
      </p:sp>
      <p:sp>
        <p:nvSpPr>
          <p:cNvPr id="3" name="Content Placeholder 2"/>
          <p:cNvSpPr>
            <a:spLocks noGrp="1"/>
          </p:cNvSpPr>
          <p:nvPr>
            <p:ph idx="1"/>
          </p:nvPr>
        </p:nvSpPr>
        <p:spPr>
          <a:xfrm>
            <a:off x="142240" y="1414462"/>
            <a:ext cx="8829040" cy="6020110"/>
          </a:xfrm>
        </p:spPr>
        <p:txBody>
          <a:bodyPr/>
          <a:lstStyle/>
          <a:p>
            <a:r>
              <a:rPr lang="fr-FR" sz="2800" dirty="0" smtClean="0"/>
              <a:t>Méthode </a:t>
            </a:r>
            <a:r>
              <a:rPr lang="fr-FR" sz="2800" dirty="0" err="1" smtClean="0"/>
              <a:t>Contract</a:t>
            </a:r>
            <a:r>
              <a:rPr lang="fr-FR" sz="2800" dirty="0" smtClean="0"/>
              <a:t> First</a:t>
            </a:r>
          </a:p>
          <a:p>
            <a:pPr marL="993775" lvl="1" indent="-514350">
              <a:buFont typeface="+mj-lt"/>
              <a:buAutoNum type="arabicPeriod"/>
            </a:pPr>
            <a:r>
              <a:rPr lang="fr-FR" sz="2400" dirty="0" smtClean="0"/>
              <a:t>Description des </a:t>
            </a:r>
            <a:r>
              <a:rPr lang="fr-FR" sz="2400" dirty="0" err="1" smtClean="0"/>
              <a:t>contracts</a:t>
            </a:r>
            <a:r>
              <a:rPr lang="fr-FR" sz="2400" dirty="0" smtClean="0"/>
              <a:t> WSDL et schémas XSD</a:t>
            </a:r>
          </a:p>
          <a:p>
            <a:pPr marL="993775" lvl="1" indent="-514350">
              <a:buFont typeface="+mj-lt"/>
              <a:buAutoNum type="arabicPeriod"/>
            </a:pPr>
            <a:r>
              <a:rPr lang="fr-FR" sz="2400" dirty="0" smtClean="0"/>
              <a:t>Génération des proxy des consommateurs</a:t>
            </a:r>
          </a:p>
          <a:p>
            <a:pPr marL="993775" lvl="1" indent="-514350">
              <a:buFont typeface="+mj-lt"/>
              <a:buAutoNum type="arabicPeriod"/>
            </a:pPr>
            <a:r>
              <a:rPr lang="fr-FR" sz="2400" dirty="0" smtClean="0"/>
              <a:t>Génération du squelette du producteur</a:t>
            </a:r>
          </a:p>
          <a:p>
            <a:pPr marL="993775" lvl="1" indent="-514350">
              <a:buFont typeface="+mj-lt"/>
              <a:buAutoNum type="arabicPeriod"/>
            </a:pPr>
            <a:r>
              <a:rPr lang="fr-FR" sz="2400" dirty="0" smtClean="0"/>
              <a:t>Implémentation du producteur et du consommateur</a:t>
            </a:r>
          </a:p>
          <a:p>
            <a:pPr marL="993775" lvl="1" indent="-514350">
              <a:buFont typeface="+mj-lt"/>
              <a:buAutoNum type="arabicPeriod"/>
            </a:pPr>
            <a:endParaRPr lang="fr-FR" sz="2400" dirty="0" smtClean="0"/>
          </a:p>
          <a:p>
            <a:r>
              <a:rPr lang="fr-FR" sz="2800" dirty="0" smtClean="0"/>
              <a:t>Méthode Code First</a:t>
            </a:r>
          </a:p>
          <a:p>
            <a:pPr marL="993775" lvl="1" indent="-514350">
              <a:buFont typeface="+mj-lt"/>
              <a:buAutoNum type="arabicPeriod"/>
            </a:pPr>
            <a:r>
              <a:rPr lang="fr-FR" sz="2400" dirty="0" smtClean="0"/>
              <a:t>Implémentation du producteur</a:t>
            </a:r>
          </a:p>
          <a:p>
            <a:pPr marL="993775" lvl="1" indent="-514350">
              <a:buFont typeface="+mj-lt"/>
              <a:buAutoNum type="arabicPeriod"/>
            </a:pPr>
            <a:r>
              <a:rPr lang="fr-FR" sz="2400" dirty="0" smtClean="0"/>
              <a:t>Génération du WSDL et des XSD</a:t>
            </a:r>
          </a:p>
          <a:p>
            <a:pPr marL="993775" lvl="1" indent="-514350">
              <a:buFont typeface="+mj-lt"/>
              <a:buAutoNum type="arabicPeriod"/>
            </a:pPr>
            <a:r>
              <a:rPr lang="fr-FR" sz="2400" dirty="0" smtClean="0"/>
              <a:t>Génération des proxys des consommateurs</a:t>
            </a:r>
          </a:p>
          <a:p>
            <a:pPr marL="993775" lvl="1" indent="-514350">
              <a:buFont typeface="+mj-lt"/>
              <a:buAutoNum type="arabicPeriod"/>
            </a:pPr>
            <a:r>
              <a:rPr lang="fr-FR" sz="2400" dirty="0" smtClean="0"/>
              <a:t>Implémentation du consommateur</a:t>
            </a:r>
          </a:p>
          <a:p>
            <a:pPr marL="608012" indent="-514350">
              <a:buFont typeface="+mj-lt"/>
              <a:buAutoNum type="arabicPeriod"/>
            </a:pPr>
            <a:endParaRPr lang="fr-FR" sz="2800" dirty="0" smtClean="0"/>
          </a:p>
          <a:p>
            <a:endParaRPr lang="fr-FR" sz="2800" dirty="0"/>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Retour à la réalité</a:t>
            </a:r>
            <a:endParaRPr lang="fr-FR" dirty="0"/>
          </a:p>
        </p:txBody>
      </p:sp>
      <p:sp>
        <p:nvSpPr>
          <p:cNvPr id="3" name="Content Placeholder 2"/>
          <p:cNvSpPr>
            <a:spLocks noGrp="1"/>
          </p:cNvSpPr>
          <p:nvPr>
            <p:ph idx="1"/>
          </p:nvPr>
        </p:nvSpPr>
        <p:spPr>
          <a:xfrm>
            <a:off x="262816" y="1464702"/>
            <a:ext cx="8378763" cy="2917722"/>
          </a:xfrm>
        </p:spPr>
        <p:txBody>
          <a:bodyPr/>
          <a:lstStyle/>
          <a:p>
            <a:pPr algn="just"/>
            <a:r>
              <a:rPr lang="fr-FR" dirty="0" smtClean="0"/>
              <a:t>Les outils permettant de manipuler les schémas et contrats WSDL sont encore mal connectés aux outils de génération</a:t>
            </a:r>
          </a:p>
          <a:p>
            <a:pPr lvl="1" algn="just"/>
            <a:r>
              <a:rPr lang="fr-FR" dirty="0" smtClean="0"/>
              <a:t>La stratégie </a:t>
            </a:r>
            <a:r>
              <a:rPr lang="fr-FR" dirty="0" err="1" smtClean="0"/>
              <a:t>Contract</a:t>
            </a:r>
            <a:r>
              <a:rPr lang="fr-FR" dirty="0" smtClean="0"/>
              <a:t> First reste difficile à implémenter</a:t>
            </a:r>
          </a:p>
          <a:p>
            <a:endParaRPr lang="fr-FR" dirty="0" smtClean="0"/>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idx="1"/>
          </p:nvPr>
        </p:nvSpPr>
        <p:spPr>
          <a:xfrm>
            <a:off x="207442" y="1320923"/>
            <a:ext cx="8705454" cy="5059847"/>
          </a:xfrm>
          <a:noFill/>
        </p:spPr>
        <p:txBody>
          <a:bodyPr lIns="0" tIns="0" rIns="0" bIns="0"/>
          <a:lstStyle/>
          <a:p>
            <a:pPr marL="230188" indent="-230188" algn="just"/>
            <a:r>
              <a:rPr lang="fr-FR" dirty="0" smtClean="0">
                <a:effectLst/>
              </a:rPr>
              <a:t>Oui à l’</a:t>
            </a:r>
            <a:r>
              <a:rPr lang="fr-FR" dirty="0" err="1" smtClean="0">
                <a:effectLst/>
              </a:rPr>
              <a:t>interop</a:t>
            </a:r>
            <a:r>
              <a:rPr lang="fr-FR" dirty="0" smtClean="0">
                <a:effectLst/>
              </a:rPr>
              <a:t> sur le papier</a:t>
            </a:r>
          </a:p>
          <a:p>
            <a:pPr marL="615951" lvl="1" indent="-230188" algn="just"/>
            <a:r>
              <a:rPr lang="fr-FR" dirty="0" smtClean="0">
                <a:effectLst/>
              </a:rPr>
              <a:t>Plus difficile dans la réalité</a:t>
            </a:r>
          </a:p>
          <a:p>
            <a:pPr marL="615951" lvl="1" indent="-230188" algn="just"/>
            <a:r>
              <a:rPr lang="fr-FR" dirty="0" smtClean="0">
                <a:effectLst/>
              </a:rPr>
              <a:t>Pragmatisme : Code First plutôt que </a:t>
            </a:r>
            <a:r>
              <a:rPr lang="fr-FR" dirty="0" err="1" smtClean="0">
                <a:effectLst/>
              </a:rPr>
              <a:t>Contract</a:t>
            </a:r>
            <a:r>
              <a:rPr lang="fr-FR" dirty="0" smtClean="0">
                <a:effectLst/>
              </a:rPr>
              <a:t> First</a:t>
            </a:r>
          </a:p>
          <a:p>
            <a:pPr marL="615951" lvl="1" indent="-230188" algn="just"/>
            <a:endParaRPr lang="fr-FR" sz="3200" dirty="0" smtClean="0">
              <a:effectLst/>
            </a:endParaRPr>
          </a:p>
          <a:p>
            <a:pPr marL="230188" indent="-230188" algn="just"/>
            <a:r>
              <a:rPr lang="fr-FR" dirty="0" smtClean="0">
                <a:effectLst/>
              </a:rPr>
              <a:t>Afin d’anticiper les problématiques d’</a:t>
            </a:r>
            <a:r>
              <a:rPr lang="fr-FR" dirty="0" err="1" smtClean="0">
                <a:effectLst/>
              </a:rPr>
              <a:t>interop</a:t>
            </a:r>
            <a:endParaRPr lang="fr-FR" dirty="0" smtClean="0">
              <a:effectLst/>
            </a:endParaRPr>
          </a:p>
          <a:p>
            <a:pPr marL="615951" lvl="1" indent="-230188" algn="just"/>
            <a:r>
              <a:rPr lang="fr-FR" dirty="0" smtClean="0">
                <a:effectLst/>
              </a:rPr>
              <a:t>Monter en compétences sur la sérialisation (JAXB et </a:t>
            </a:r>
            <a:r>
              <a:rPr lang="fr-FR" dirty="0" err="1" smtClean="0">
                <a:effectLst/>
              </a:rPr>
              <a:t>DataContractSerialiser</a:t>
            </a:r>
            <a:r>
              <a:rPr lang="fr-FR" dirty="0" smtClean="0">
                <a:effectLst/>
              </a:rPr>
              <a:t>)</a:t>
            </a:r>
          </a:p>
          <a:p>
            <a:pPr marL="615951" lvl="1" indent="-230188" algn="just"/>
            <a:r>
              <a:rPr lang="fr-FR" dirty="0" smtClean="0">
                <a:effectLst/>
              </a:rPr>
              <a:t>Et construire des </a:t>
            </a:r>
            <a:r>
              <a:rPr lang="fr-FR" dirty="0" err="1" smtClean="0">
                <a:effectLst/>
              </a:rPr>
              <a:t>frameworks</a:t>
            </a:r>
            <a:r>
              <a:rPr lang="fr-FR" dirty="0" smtClean="0">
                <a:effectLst/>
              </a:rPr>
              <a:t> pour gérer les exceptions.</a:t>
            </a:r>
          </a:p>
          <a:p>
            <a:pPr marL="230188" indent="-230188" algn="just"/>
            <a:endParaRPr lang="fr-FR" dirty="0" smtClean="0">
              <a:effectLst/>
            </a:endParaRPr>
          </a:p>
        </p:txBody>
      </p:sp>
      <p:sp>
        <p:nvSpPr>
          <p:cNvPr id="6" name="Title 1"/>
          <p:cNvSpPr txBox="1">
            <a:spLocks/>
          </p:cNvSpPr>
          <p:nvPr/>
        </p:nvSpPr>
        <p:spPr>
          <a:xfrm>
            <a:off x="283774" y="-15766"/>
            <a:ext cx="85344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Conclusion</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idx="1"/>
          </p:nvPr>
        </p:nvSpPr>
        <p:spPr>
          <a:xfrm>
            <a:off x="207442" y="1320923"/>
            <a:ext cx="8705454" cy="5226046"/>
          </a:xfrm>
          <a:noFill/>
        </p:spPr>
        <p:txBody>
          <a:bodyPr lIns="0" tIns="0" rIns="0" bIns="0"/>
          <a:lstStyle/>
          <a:p>
            <a:pPr marL="230188" indent="-230188" algn="just"/>
            <a:r>
              <a:rPr lang="fr-FR" dirty="0" smtClean="0">
                <a:effectLst/>
              </a:rPr>
              <a:t> Le respect des standards ne suffit pas</a:t>
            </a:r>
          </a:p>
          <a:p>
            <a:pPr marL="615951" lvl="1" indent="-230188" algn="just"/>
            <a:r>
              <a:rPr lang="fr-FR" dirty="0" smtClean="0">
                <a:effectLst/>
              </a:rPr>
              <a:t>Nous nous sommes concentrés sur WCF et JAX-WS RI ainsi que Axis</a:t>
            </a:r>
          </a:p>
          <a:p>
            <a:pPr marL="615951" lvl="1" indent="-230188" algn="just"/>
            <a:r>
              <a:rPr lang="fr-FR" dirty="0" smtClean="0">
                <a:effectLst/>
              </a:rPr>
              <a:t>WS-BP 1.1 est bien supporté</a:t>
            </a:r>
          </a:p>
          <a:p>
            <a:pPr marL="615951" lvl="1" indent="-230188" algn="just"/>
            <a:r>
              <a:rPr lang="fr-FR" dirty="0" smtClean="0">
                <a:effectLst/>
              </a:rPr>
              <a:t>Consulter le livre blanc</a:t>
            </a:r>
          </a:p>
          <a:p>
            <a:pPr marL="990601" lvl="2" indent="-230188" algn="just"/>
            <a:r>
              <a:rPr lang="fr-FR" dirty="0" smtClean="0">
                <a:effectLst/>
                <a:hlinkClick r:id="rId3"/>
              </a:rPr>
              <a:t>http://www.microsoft.com/france/msdn/architects</a:t>
            </a:r>
            <a:endParaRPr lang="fr-FR" dirty="0" smtClean="0">
              <a:effectLst/>
            </a:endParaRPr>
          </a:p>
          <a:p>
            <a:pPr marL="615951" lvl="1" indent="-230188" algn="just"/>
            <a:r>
              <a:rPr lang="fr-FR" dirty="0" smtClean="0">
                <a:effectLst/>
              </a:rPr>
              <a:t>Les initiatives telles que le projet TANGO de SUN / Microsoft apportent des garanties complémentaires</a:t>
            </a:r>
          </a:p>
          <a:p>
            <a:pPr marL="615951" lvl="1" indent="-230188" algn="just"/>
            <a:endParaRPr lang="fr-FR" dirty="0" smtClean="0">
              <a:effectLst/>
            </a:endParaRPr>
          </a:p>
          <a:p>
            <a:pPr marL="230188" indent="-230188" algn="just"/>
            <a:endParaRPr lang="fr-FR" dirty="0" smtClean="0">
              <a:effectLst/>
            </a:endParaRPr>
          </a:p>
        </p:txBody>
      </p:sp>
      <p:sp>
        <p:nvSpPr>
          <p:cNvPr id="6" name="Title 1"/>
          <p:cNvSpPr txBox="1">
            <a:spLocks/>
          </p:cNvSpPr>
          <p:nvPr/>
        </p:nvSpPr>
        <p:spPr>
          <a:xfrm>
            <a:off x="283774" y="-15766"/>
            <a:ext cx="85344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Conclusion</a:t>
            </a: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a:xfrm>
            <a:off x="158960" y="228600"/>
            <a:ext cx="8380412" cy="553998"/>
          </a:xfrm>
        </p:spPr>
        <p:txBody>
          <a:bodyPr lIns="0" tIns="0" rIns="0" bIns="0" anchor="ctr"/>
          <a:lstStyle/>
          <a:p>
            <a:pPr eaLnBrk="1" hangingPunct="1">
              <a:defRPr/>
            </a:pPr>
            <a:r>
              <a:rPr lang="fr-FR" dirty="0" smtClean="0">
                <a:ln>
                  <a:noFill/>
                </a:ln>
                <a:latin typeface="Segoe Black"/>
              </a:rPr>
              <a:t>Ressources</a:t>
            </a:r>
          </a:p>
        </p:txBody>
      </p:sp>
      <p:sp>
        <p:nvSpPr>
          <p:cNvPr id="89091" name="Content Placeholder 2"/>
          <p:cNvSpPr>
            <a:spLocks noGrp="1"/>
          </p:cNvSpPr>
          <p:nvPr>
            <p:ph idx="1"/>
          </p:nvPr>
        </p:nvSpPr>
        <p:spPr>
          <a:xfrm>
            <a:off x="142240" y="1344126"/>
            <a:ext cx="8829040" cy="6278642"/>
          </a:xfrm>
          <a:noFill/>
          <a:ln>
            <a:noFill/>
          </a:ln>
        </p:spPr>
        <p:txBody>
          <a:bodyPr lIns="0" tIns="0" rIns="0" bIns="0"/>
          <a:lstStyle/>
          <a:p>
            <a:pPr marL="230188" indent="-230188" eaLnBrk="1" hangingPunct="1"/>
            <a:r>
              <a:rPr lang="en-US" dirty="0" smtClean="0">
                <a:effectLst/>
              </a:rPr>
              <a:t>MSDN </a:t>
            </a:r>
            <a:r>
              <a:rPr lang="en-US" dirty="0" err="1" smtClean="0">
                <a:effectLst/>
              </a:rPr>
              <a:t>Ressources</a:t>
            </a:r>
            <a:r>
              <a:rPr lang="en-US" dirty="0" smtClean="0">
                <a:effectLst/>
              </a:rPr>
              <a:t> for JAVA Developers</a:t>
            </a:r>
          </a:p>
          <a:p>
            <a:pPr marL="569913" lvl="1" indent="-225425" eaLnBrk="1" hangingPunct="1"/>
            <a:r>
              <a:rPr lang="en-US" sz="2400" dirty="0" smtClean="0">
                <a:effectLst/>
                <a:hlinkClick r:id="rId3"/>
              </a:rPr>
              <a:t>http://msdn2.microsoft.com/en-us/vstudio/aa700835.aspx</a:t>
            </a:r>
            <a:endParaRPr lang="en-US" sz="2400" dirty="0" smtClean="0">
              <a:effectLst/>
            </a:endParaRPr>
          </a:p>
          <a:p>
            <a:pPr marL="230188" indent="-230188" eaLnBrk="1" hangingPunct="1"/>
            <a:r>
              <a:rPr lang="fr-FR" dirty="0" smtClean="0">
                <a:effectLst/>
              </a:rPr>
              <a:t>Application </a:t>
            </a:r>
            <a:r>
              <a:rPr lang="fr-FR" dirty="0" err="1" smtClean="0">
                <a:effectLst/>
              </a:rPr>
              <a:t>Interoperability</a:t>
            </a:r>
            <a:r>
              <a:rPr lang="fr-FR" dirty="0" smtClean="0">
                <a:effectLst/>
              </a:rPr>
              <a:t>: Microsoft .NET and J2EE</a:t>
            </a:r>
          </a:p>
          <a:p>
            <a:pPr marL="569913" lvl="1" indent="-225425" eaLnBrk="1" hangingPunct="1"/>
            <a:r>
              <a:rPr lang="en-US" sz="2400" dirty="0" smtClean="0">
                <a:effectLst/>
                <a:hlinkClick r:id="rId4"/>
              </a:rPr>
              <a:t>http://msdn.microsoft.com/library/default.asp?url=/library/en-us/dnpag/html/jdni.asp</a:t>
            </a:r>
            <a:endParaRPr lang="en-US" sz="2400" dirty="0" smtClean="0">
              <a:effectLst/>
            </a:endParaRPr>
          </a:p>
          <a:p>
            <a:pPr marL="230188" indent="-230188" eaLnBrk="1" hangingPunct="1"/>
            <a:r>
              <a:rPr lang="en-US" dirty="0" err="1" smtClean="0">
                <a:effectLst/>
              </a:rPr>
              <a:t>Java+.Net</a:t>
            </a:r>
            <a:r>
              <a:rPr lang="en-US" dirty="0" smtClean="0">
                <a:effectLst/>
              </a:rPr>
              <a:t> : enhancing Java with </a:t>
            </a:r>
            <a:r>
              <a:rPr lang="en-US" dirty="0" err="1" smtClean="0">
                <a:effectLst/>
              </a:rPr>
              <a:t>.Net</a:t>
            </a:r>
            <a:endParaRPr lang="en-US" dirty="0" smtClean="0">
              <a:effectLst/>
            </a:endParaRPr>
          </a:p>
          <a:p>
            <a:pPr marL="569913" lvl="1" indent="-225425" eaLnBrk="1" hangingPunct="1"/>
            <a:r>
              <a:rPr lang="en-US" sz="2400" dirty="0" smtClean="0">
                <a:effectLst/>
                <a:hlinkClick r:id="rId5"/>
              </a:rPr>
              <a:t>http://www.microsoft.com/windowsserversystem/jplusn/default.mspx</a:t>
            </a:r>
            <a:endParaRPr lang="en-US" sz="2400" dirty="0" smtClean="0">
              <a:effectLst/>
            </a:endParaRPr>
          </a:p>
          <a:p>
            <a:pPr marL="230188" indent="-230188" eaLnBrk="1" hangingPunct="1"/>
            <a:r>
              <a:rPr lang="en-US" dirty="0" err="1" smtClean="0">
                <a:effectLst/>
              </a:rPr>
              <a:t>Portail</a:t>
            </a:r>
            <a:r>
              <a:rPr lang="en-US" dirty="0" smtClean="0">
                <a:effectLst/>
              </a:rPr>
              <a:t> </a:t>
            </a:r>
            <a:r>
              <a:rPr lang="en-US" dirty="0" err="1" smtClean="0">
                <a:effectLst/>
              </a:rPr>
              <a:t>interop</a:t>
            </a:r>
            <a:r>
              <a:rPr lang="en-US" dirty="0" smtClean="0">
                <a:effectLst/>
              </a:rPr>
              <a:t> Microsoft France</a:t>
            </a:r>
          </a:p>
          <a:p>
            <a:pPr marL="615951" lvl="1" indent="-230188"/>
            <a:r>
              <a:rPr lang="en-US" sz="2400" dirty="0" smtClean="0">
                <a:effectLst/>
                <a:hlinkClick r:id="rId6"/>
              </a:rPr>
              <a:t>http://www.microsoft.com/france/interop</a:t>
            </a:r>
            <a:endParaRPr lang="en-US" sz="2400" dirty="0" smtClean="0">
              <a:effectLst/>
            </a:endParaRPr>
          </a:p>
          <a:p>
            <a:pPr marL="615951" lvl="1" indent="-230188"/>
            <a:endParaRPr lang="en-US" dirty="0" smtClean="0">
              <a:effectLst/>
            </a:endParaRPr>
          </a:p>
          <a:p>
            <a:pPr marL="230188" indent="-230188" eaLnBrk="1" hangingPunct="1"/>
            <a:endParaRPr lang="en-US" dirty="0" smtClean="0">
              <a:effectLst/>
            </a:endParaRP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white bar"/>
          <p:cNvPicPr>
            <a:picLocks noChangeAspect="1" noChangeArrowheads="1"/>
          </p:cNvPicPr>
          <p:nvPr/>
        </p:nvPicPr>
        <p:blipFill>
          <a:blip r:embed="rId3"/>
          <a:srcRect/>
          <a:stretch>
            <a:fillRect/>
          </a:stretch>
        </p:blipFill>
        <p:spPr bwMode="auto">
          <a:xfrm>
            <a:off x="0" y="2306638"/>
            <a:ext cx="8448675" cy="1798637"/>
          </a:xfrm>
          <a:prstGeom prst="rect">
            <a:avLst/>
          </a:prstGeom>
          <a:noFill/>
          <a:ln w="9525">
            <a:noFill/>
            <a:miter lim="800000"/>
            <a:headEnd/>
            <a:tailEnd/>
          </a:ln>
        </p:spPr>
      </p:pic>
      <p:sp>
        <p:nvSpPr>
          <p:cNvPr id="11267" name="Text Box 3"/>
          <p:cNvSpPr txBox="1">
            <a:spLocks noChangeArrowheads="1"/>
          </p:cNvSpPr>
          <p:nvPr/>
        </p:nvSpPr>
        <p:spPr bwMode="auto">
          <a:xfrm>
            <a:off x="401638" y="6627813"/>
            <a:ext cx="8148637" cy="230187"/>
          </a:xfrm>
          <a:prstGeom prst="rect">
            <a:avLst/>
          </a:prstGeom>
          <a:noFill/>
          <a:ln w="12700">
            <a:noFill/>
            <a:miter lim="800000"/>
            <a:headEnd type="none" w="sm" len="sm"/>
            <a:tailEnd type="none" w="sm" len="sm"/>
          </a:ln>
        </p:spPr>
        <p:txBody>
          <a:bodyPr>
            <a:spAutoFit/>
          </a:bodyPr>
          <a:lstStyle/>
          <a:p>
            <a:pPr algn="ctr" eaLnBrk="0" hangingPunct="0"/>
            <a:r>
              <a:rPr lang="en-US" sz="900" b="0"/>
              <a:t>© 2007 Microsoft France</a:t>
            </a:r>
            <a:endParaRPr lang="en-US" sz="800" b="0"/>
          </a:p>
        </p:txBody>
      </p:sp>
      <p:grpSp>
        <p:nvGrpSpPr>
          <p:cNvPr id="11268" name="Group 6"/>
          <p:cNvGrpSpPr>
            <a:grpSpLocks/>
          </p:cNvGrpSpPr>
          <p:nvPr/>
        </p:nvGrpSpPr>
        <p:grpSpPr bwMode="auto">
          <a:xfrm>
            <a:off x="1725613" y="2662238"/>
            <a:ext cx="4959350" cy="931862"/>
            <a:chOff x="1400811" y="2621280"/>
            <a:chExt cx="4959349" cy="931979"/>
          </a:xfrm>
        </p:grpSpPr>
        <p:sp>
          <p:nvSpPr>
            <p:cNvPr id="11269" name="TextBox 4"/>
            <p:cNvSpPr txBox="1">
              <a:spLocks noChangeArrowheads="1"/>
            </p:cNvSpPr>
            <p:nvPr/>
          </p:nvSpPr>
          <p:spPr bwMode="auto">
            <a:xfrm>
              <a:off x="1971040" y="2621280"/>
              <a:ext cx="4389120" cy="369332"/>
            </a:xfrm>
            <a:prstGeom prst="rect">
              <a:avLst/>
            </a:prstGeom>
            <a:noFill/>
            <a:ln w="9525">
              <a:noFill/>
              <a:miter lim="800000"/>
              <a:headEnd/>
              <a:tailEnd/>
            </a:ln>
          </p:spPr>
          <p:txBody>
            <a:bodyPr>
              <a:spAutoFit/>
            </a:bodyPr>
            <a:lstStyle/>
            <a:p>
              <a:r>
                <a:rPr lang="fr-FR" sz="1800" i="1" dirty="0">
                  <a:solidFill>
                    <a:schemeClr val="bg2"/>
                  </a:solidFill>
                  <a:latin typeface="Segoe "/>
                </a:rPr>
                <a:t>Votre potentiel, notre passion </a:t>
              </a:r>
              <a:r>
                <a:rPr lang="fr-FR" sz="1200" i="1" baseline="58000" dirty="0">
                  <a:solidFill>
                    <a:schemeClr val="bg2"/>
                  </a:solidFill>
                  <a:latin typeface="Segoe "/>
                </a:rPr>
                <a:t>TM </a:t>
              </a:r>
            </a:p>
          </p:txBody>
        </p:sp>
        <p:pic>
          <p:nvPicPr>
            <p:cNvPr id="11270" name="Picture 2" descr="C:\Users\sebim\Desktop\ms-logo_bL.png"/>
            <p:cNvPicPr>
              <a:picLocks noChangeAspect="1" noChangeArrowheads="1"/>
            </p:cNvPicPr>
            <p:nvPr/>
          </p:nvPicPr>
          <p:blipFill>
            <a:blip r:embed="rId4"/>
            <a:srcRect/>
            <a:stretch>
              <a:fillRect/>
            </a:stretch>
          </p:blipFill>
          <p:spPr bwMode="auto">
            <a:xfrm>
              <a:off x="1400811" y="3066201"/>
              <a:ext cx="2988309" cy="487058"/>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83774" y="-15766"/>
            <a:ext cx="85344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Qu'est ce que SOAP ? (2/2) </a:t>
            </a:r>
          </a:p>
        </p:txBody>
      </p:sp>
      <p:sp>
        <p:nvSpPr>
          <p:cNvPr id="17" name="Espace réservé du contenu 3"/>
          <p:cNvSpPr>
            <a:spLocks noGrp="1"/>
          </p:cNvSpPr>
          <p:nvPr>
            <p:ph idx="1"/>
          </p:nvPr>
        </p:nvSpPr>
        <p:spPr bwMode="auto">
          <a:xfrm>
            <a:off x="76200" y="1447800"/>
            <a:ext cx="8382000" cy="914400"/>
          </a:xfrm>
          <a:prstGeom prst="rect">
            <a:avLst/>
          </a:prstGeom>
          <a:noFill/>
          <a:ln w="9525">
            <a:noFill/>
            <a:miter lim="800000"/>
            <a:headEnd/>
            <a:tailEnd/>
          </a:ln>
          <a:effectLst/>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effectLst/>
                <a:uLnTx/>
                <a:uFillTx/>
              </a:rPr>
              <a:t>Réponse d’un service web :</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p:txBody>
      </p:sp>
      <p:sp>
        <p:nvSpPr>
          <p:cNvPr id="18" name="Rectangle 17"/>
          <p:cNvSpPr/>
          <p:nvPr/>
        </p:nvSpPr>
        <p:spPr>
          <a:xfrm>
            <a:off x="152400" y="1828800"/>
            <a:ext cx="8839200" cy="3733800"/>
          </a:xfrm>
          <a:prstGeom prst="rect">
            <a:avLst/>
          </a:prstGeom>
          <a:solidFill>
            <a:srgbClr val="3B3B3B">
              <a:lumMod val="20000"/>
              <a:lumOff val="80000"/>
              <a:alpha val="35000"/>
            </a:srgbClr>
          </a:solidFill>
          <a:ln w="19050" cap="flat" cmpd="sng" algn="ctr">
            <a:solidFill>
              <a:sysClr val="window" lastClr="FFFFFF">
                <a:alpha val="64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solidFill>
                <a:sysClr val="window" lastClr="FFFFFF"/>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&lt;?</a:t>
            </a:r>
            <a:r>
              <a:rPr kumimoji="0" lang="fr-FR" sz="1800" b="0" i="0" u="none" strike="noStrike" kern="0" cap="none" spc="0" normalizeH="0" baseline="0" noProof="0" dirty="0" err="1" smtClean="0">
                <a:ln>
                  <a:noFill/>
                </a:ln>
                <a:solidFill>
                  <a:sysClr val="window" lastClr="FFFFFF"/>
                </a:solidFill>
                <a:effectLst/>
                <a:uLnTx/>
                <a:uFillTx/>
                <a:latin typeface="Arial"/>
                <a:ea typeface="+mn-ea"/>
                <a:cs typeface="+mn-cs"/>
              </a:rPr>
              <a:t>xml</a:t>
            </a: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 version="1.0" </a:t>
            </a:r>
            <a:r>
              <a:rPr kumimoji="0" lang="fr-FR" sz="1800" b="0" i="0" u="none" strike="noStrike" kern="0" cap="none" spc="0" normalizeH="0" baseline="0" noProof="0" dirty="0" err="1" smtClean="0">
                <a:ln>
                  <a:noFill/>
                </a:ln>
                <a:solidFill>
                  <a:sysClr val="window" lastClr="FFFFFF"/>
                </a:solidFill>
                <a:effectLst/>
                <a:uLnTx/>
                <a:uFillTx/>
                <a:latin typeface="Arial"/>
                <a:ea typeface="+mn-ea"/>
                <a:cs typeface="+mn-cs"/>
              </a:rPr>
              <a:t>encoding</a:t>
            </a: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a:t>
            </a:r>
            <a:r>
              <a:rPr kumimoji="0" lang="fr-FR" sz="1800" b="0" i="0" u="none" strike="noStrike" kern="0" cap="none" spc="0" normalizeH="0" baseline="0" noProof="0" dirty="0" err="1" smtClean="0">
                <a:ln>
                  <a:noFill/>
                </a:ln>
                <a:solidFill>
                  <a:sysClr val="window" lastClr="FFFFFF"/>
                </a:solidFill>
                <a:effectLst/>
                <a:uLnTx/>
                <a:uFillTx/>
                <a:latin typeface="Arial"/>
                <a:ea typeface="+mn-ea"/>
                <a:cs typeface="+mn-cs"/>
              </a:rPr>
              <a:t>utf</a:t>
            </a: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-8"?&gt;</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&lt;</a:t>
            </a:r>
            <a:r>
              <a:rPr kumimoji="0" lang="fr-FR" sz="1800" b="0" i="0" u="none" strike="noStrike" kern="0" cap="none" spc="0" normalizeH="0" baseline="0" noProof="0" dirty="0" err="1" smtClean="0">
                <a:ln>
                  <a:noFill/>
                </a:ln>
                <a:solidFill>
                  <a:sysClr val="window" lastClr="FFFFFF"/>
                </a:solidFill>
                <a:effectLst/>
                <a:uLnTx/>
                <a:uFillTx/>
                <a:latin typeface="Arial"/>
                <a:ea typeface="+mn-ea"/>
                <a:cs typeface="+mn-cs"/>
              </a:rPr>
              <a:t>soapenv:Envelope</a:t>
            </a: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 </a:t>
            </a:r>
            <a:r>
              <a:rPr kumimoji="0" lang="fr-FR" sz="1800" b="0" i="0" u="none" strike="noStrike" kern="0" cap="none" spc="0" normalizeH="0" baseline="0" noProof="0" dirty="0" err="1" smtClean="0">
                <a:ln>
                  <a:noFill/>
                </a:ln>
                <a:solidFill>
                  <a:sysClr val="window" lastClr="FFFFFF"/>
                </a:solidFill>
                <a:effectLst/>
                <a:uLnTx/>
                <a:uFillTx/>
                <a:latin typeface="Arial"/>
                <a:ea typeface="+mn-ea"/>
                <a:cs typeface="+mn-cs"/>
              </a:rPr>
              <a:t>xmlns:soapenv</a:t>
            </a: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="http://schemas.xmlsoap.org/soap/envelope/"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		  </a:t>
            </a:r>
            <a:r>
              <a:rPr kumimoji="0" lang="fr-FR" sz="1800" b="0" i="0" u="none" strike="noStrike" kern="0" cap="none" spc="0" normalizeH="0" baseline="0" noProof="0" dirty="0" err="1" smtClean="0">
                <a:ln>
                  <a:noFill/>
                </a:ln>
                <a:solidFill>
                  <a:sysClr val="window" lastClr="FFFFFF"/>
                </a:solidFill>
                <a:effectLst/>
                <a:uLnTx/>
                <a:uFillTx/>
                <a:latin typeface="Arial"/>
                <a:ea typeface="+mn-ea"/>
                <a:cs typeface="+mn-cs"/>
              </a:rPr>
              <a:t>xmlns:</a:t>
            </a:r>
            <a:r>
              <a:rPr kumimoji="0" lang="fr-FR" sz="1800" b="0" i="0" u="none" strike="noStrike" kern="0" cap="none" spc="0" normalizeH="0" baseline="0" noProof="0" dirty="0" err="1" smtClean="0">
                <a:ln>
                  <a:noFill/>
                </a:ln>
                <a:solidFill>
                  <a:srgbClr val="92D050"/>
                </a:solidFill>
                <a:effectLst/>
                <a:uLnTx/>
                <a:uFillTx/>
                <a:latin typeface="Arial"/>
                <a:ea typeface="+mn-ea"/>
                <a:cs typeface="+mn-cs"/>
              </a:rPr>
              <a:t>xsd</a:t>
            </a: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="http://www.w3.org/2001/XMLSchema"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		  </a:t>
            </a:r>
            <a:r>
              <a:rPr kumimoji="0" lang="fr-FR" sz="1800" b="0" i="0" u="none" strike="noStrike" kern="0" cap="none" spc="0" normalizeH="0" baseline="0" noProof="0" dirty="0" err="1" smtClean="0">
                <a:ln>
                  <a:noFill/>
                </a:ln>
                <a:solidFill>
                  <a:sysClr val="window" lastClr="FFFFFF"/>
                </a:solidFill>
                <a:effectLst/>
                <a:uLnTx/>
                <a:uFillTx/>
                <a:latin typeface="Arial"/>
                <a:ea typeface="+mn-ea"/>
                <a:cs typeface="+mn-cs"/>
              </a:rPr>
              <a:t>xmlns:xsi</a:t>
            </a: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="http://www.w3.org/2001/XMLSchema-instance"&gt;</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	&lt;</a:t>
            </a:r>
            <a:r>
              <a:rPr kumimoji="0" lang="fr-FR" sz="1800" b="0" i="0" u="none" strike="noStrike" kern="0" cap="none" spc="0" normalizeH="0" baseline="0" noProof="0" dirty="0" err="1" smtClean="0">
                <a:ln>
                  <a:noFill/>
                </a:ln>
                <a:solidFill>
                  <a:sysClr val="window" lastClr="FFFFFF"/>
                </a:solidFill>
                <a:effectLst/>
                <a:uLnTx/>
                <a:uFillTx/>
                <a:latin typeface="Arial"/>
                <a:ea typeface="+mn-ea"/>
                <a:cs typeface="+mn-cs"/>
              </a:rPr>
              <a:t>soapenv:Body</a:t>
            </a: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&gt;</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	  &lt;ns1:</a:t>
            </a:r>
            <a:r>
              <a:rPr kumimoji="0" lang="fr-FR" sz="1800" b="0" i="0" u="none" strike="noStrike" kern="0" cap="none" spc="0" normalizeH="0" baseline="0" noProof="0" dirty="0" err="1" smtClean="0">
                <a:ln>
                  <a:noFill/>
                </a:ln>
                <a:solidFill>
                  <a:srgbClr val="FF0000"/>
                </a:solidFill>
                <a:effectLst/>
                <a:uLnTx/>
                <a:uFillTx/>
                <a:latin typeface="Arial"/>
                <a:ea typeface="+mn-ea"/>
                <a:cs typeface="+mn-cs"/>
              </a:rPr>
              <a:t>getsommeResponse</a:t>
            </a: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 	</a:t>
            </a:r>
            <a:r>
              <a:rPr kumimoji="0" lang="fr-FR" sz="1800" b="0" i="0" u="none" strike="noStrike" kern="0" cap="none" spc="0" normalizeH="0" baseline="0" noProof="0" dirty="0" err="1" smtClean="0">
                <a:ln>
                  <a:noFill/>
                </a:ln>
                <a:solidFill>
                  <a:sysClr val="window" lastClr="FFFFFF"/>
                </a:solidFill>
                <a:effectLst/>
                <a:uLnTx/>
                <a:uFillTx/>
                <a:latin typeface="Arial"/>
                <a:ea typeface="+mn-ea"/>
                <a:cs typeface="+mn-cs"/>
              </a:rPr>
              <a:t>soapenv:encodingStyle</a:t>
            </a: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="http://schemas.xmlsoap.org/soap/encoding/"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	xmlns:ns1="http://DefaultNamespace"&gt;</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		&lt;</a:t>
            </a:r>
            <a:r>
              <a:rPr kumimoji="0" lang="fr-FR" sz="1800" b="0" i="0" u="none" strike="noStrike" kern="0" cap="none" spc="0" normalizeH="0" baseline="0" noProof="0" dirty="0" err="1" smtClean="0">
                <a:ln>
                  <a:noFill/>
                </a:ln>
                <a:solidFill>
                  <a:srgbClr val="FF0000"/>
                </a:solidFill>
                <a:effectLst/>
                <a:uLnTx/>
                <a:uFillTx/>
                <a:latin typeface="Arial"/>
                <a:ea typeface="+mn-ea"/>
                <a:cs typeface="+mn-cs"/>
              </a:rPr>
              <a:t>getsommeReturn</a:t>
            </a: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 </a:t>
            </a:r>
            <a:r>
              <a:rPr kumimoji="0" lang="fr-FR" sz="1800" b="0" i="0" u="none" strike="noStrike" kern="0" cap="none" spc="0" normalizeH="0" baseline="0" noProof="0" dirty="0" err="1" smtClean="0">
                <a:ln>
                  <a:noFill/>
                </a:ln>
                <a:solidFill>
                  <a:sysClr val="window" lastClr="FFFFFF"/>
                </a:solidFill>
                <a:effectLst/>
                <a:uLnTx/>
                <a:uFillTx/>
                <a:latin typeface="Arial"/>
                <a:ea typeface="+mn-ea"/>
                <a:cs typeface="+mn-cs"/>
              </a:rPr>
              <a:t>xsi:type</a:t>
            </a: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a:t>
            </a:r>
            <a:r>
              <a:rPr kumimoji="0" lang="fr-FR" sz="1800" b="0" i="0" u="none" strike="noStrike" kern="0" cap="none" spc="0" normalizeH="0" baseline="0" noProof="0" dirty="0" err="1" smtClean="0">
                <a:ln>
                  <a:noFill/>
                </a:ln>
                <a:solidFill>
                  <a:srgbClr val="92D050"/>
                </a:solidFill>
                <a:effectLst/>
                <a:uLnTx/>
                <a:uFillTx/>
                <a:latin typeface="Arial"/>
                <a:ea typeface="+mn-ea"/>
                <a:cs typeface="+mn-cs"/>
              </a:rPr>
              <a:t>xsd</a:t>
            </a:r>
            <a:r>
              <a:rPr kumimoji="0" lang="fr-FR" sz="1800" b="0" i="0" u="none" strike="noStrike" kern="0" cap="none" spc="0" normalizeH="0" baseline="0" noProof="0" dirty="0" err="1" smtClean="0">
                <a:ln>
                  <a:noFill/>
                </a:ln>
                <a:solidFill>
                  <a:sysClr val="window" lastClr="FFFFFF"/>
                </a:solidFill>
                <a:effectLst/>
                <a:uLnTx/>
                <a:uFillTx/>
                <a:latin typeface="Arial"/>
                <a:ea typeface="+mn-ea"/>
                <a:cs typeface="+mn-cs"/>
              </a:rPr>
              <a:t>:int</a:t>
            </a: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"&gt;</a:t>
            </a:r>
            <a:r>
              <a:rPr kumimoji="0" lang="fr-FR" sz="1800" b="0" i="0" u="none" strike="noStrike" kern="0" cap="none" spc="0" normalizeH="0" baseline="0" noProof="0" dirty="0" smtClean="0">
                <a:ln>
                  <a:noFill/>
                </a:ln>
                <a:solidFill>
                  <a:srgbClr val="FF0000"/>
                </a:solidFill>
                <a:effectLst/>
                <a:uLnTx/>
                <a:uFillTx/>
                <a:latin typeface="Arial"/>
                <a:ea typeface="+mn-ea"/>
                <a:cs typeface="+mn-cs"/>
              </a:rPr>
              <a:t>11</a:t>
            </a: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&lt;/</a:t>
            </a:r>
            <a:r>
              <a:rPr kumimoji="0" lang="fr-FR" sz="1800" b="0" i="0" u="none" strike="noStrike" kern="0" cap="none" spc="0" normalizeH="0" baseline="0" noProof="0" dirty="0" err="1" smtClean="0">
                <a:ln>
                  <a:noFill/>
                </a:ln>
                <a:solidFill>
                  <a:sysClr val="window" lastClr="FFFFFF"/>
                </a:solidFill>
                <a:effectLst/>
                <a:uLnTx/>
                <a:uFillTx/>
                <a:latin typeface="Arial"/>
                <a:ea typeface="+mn-ea"/>
                <a:cs typeface="+mn-cs"/>
              </a:rPr>
              <a:t>getsommeReturn</a:t>
            </a: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&gt;</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	  &lt;/ns1:</a:t>
            </a:r>
            <a:r>
              <a:rPr kumimoji="0" lang="fr-FR" sz="1800" b="0" i="0" u="none" strike="noStrike" kern="0" cap="none" spc="0" normalizeH="0" baseline="0" noProof="0" dirty="0" err="1" smtClean="0">
                <a:ln>
                  <a:noFill/>
                </a:ln>
                <a:solidFill>
                  <a:sysClr val="window" lastClr="FFFFFF"/>
                </a:solidFill>
                <a:effectLst/>
                <a:uLnTx/>
                <a:uFillTx/>
                <a:latin typeface="Arial"/>
                <a:ea typeface="+mn-ea"/>
                <a:cs typeface="+mn-cs"/>
              </a:rPr>
              <a:t>getsommeResponse</a:t>
            </a: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&gt;</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	&lt;/</a:t>
            </a:r>
            <a:r>
              <a:rPr kumimoji="0" lang="fr-FR" sz="1800" b="0" i="0" u="none" strike="noStrike" kern="0" cap="none" spc="0" normalizeH="0" baseline="0" noProof="0" dirty="0" err="1" smtClean="0">
                <a:ln>
                  <a:noFill/>
                </a:ln>
                <a:solidFill>
                  <a:sysClr val="window" lastClr="FFFFFF"/>
                </a:solidFill>
                <a:effectLst/>
                <a:uLnTx/>
                <a:uFillTx/>
                <a:latin typeface="Arial"/>
                <a:ea typeface="+mn-ea"/>
                <a:cs typeface="+mn-cs"/>
              </a:rPr>
              <a:t>soapenv:Body</a:t>
            </a: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&gt;</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&lt;/</a:t>
            </a:r>
            <a:r>
              <a:rPr kumimoji="0" lang="fr-FR" sz="1800" b="0" i="0" u="none" strike="noStrike" kern="0" cap="none" spc="0" normalizeH="0" baseline="0" noProof="0" dirty="0" err="1" smtClean="0">
                <a:ln>
                  <a:noFill/>
                </a:ln>
                <a:solidFill>
                  <a:sysClr val="window" lastClr="FFFFFF"/>
                </a:solidFill>
                <a:effectLst/>
                <a:uLnTx/>
                <a:uFillTx/>
                <a:latin typeface="Arial"/>
                <a:ea typeface="+mn-ea"/>
                <a:cs typeface="+mn-cs"/>
              </a:rPr>
              <a:t>soapenv:Envelope</a:t>
            </a:r>
            <a:r>
              <a:rPr kumimoji="0" lang="fr-FR" sz="1800" b="0" i="0" u="none" strike="noStrike" kern="0" cap="none" spc="0" normalizeH="0" baseline="0" noProof="0" dirty="0" smtClean="0">
                <a:ln>
                  <a:noFill/>
                </a:ln>
                <a:solidFill>
                  <a:sysClr val="window" lastClr="FFFFFF"/>
                </a:solidFill>
                <a:effectLst/>
                <a:uLnTx/>
                <a:uFillTx/>
                <a:latin typeface="Arial"/>
                <a:ea typeface="+mn-ea"/>
                <a:cs typeface="+mn-cs"/>
              </a:rPr>
              <a:t>&gt;</a:t>
            </a:r>
            <a:endParaRPr kumimoji="0" lang="fr-FR"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idx="1"/>
          </p:nvPr>
        </p:nvSpPr>
        <p:spPr>
          <a:xfrm>
            <a:off x="209161" y="1319867"/>
            <a:ext cx="8572229" cy="6204776"/>
          </a:xfrm>
          <a:noFill/>
        </p:spPr>
        <p:txBody>
          <a:bodyPr lIns="0" tIns="0" rIns="0" bIns="0"/>
          <a:lstStyle/>
          <a:p>
            <a:pPr algn="just"/>
            <a:r>
              <a:rPr lang="fr-FR" sz="2800" dirty="0" smtClean="0"/>
              <a:t>Il existe deux styles différents de mise en forme des paramètres au sein d’un message SOAP : </a:t>
            </a:r>
            <a:r>
              <a:rPr lang="fr-FR" sz="2800" b="1" dirty="0" err="1" smtClean="0"/>
              <a:t>Encoded</a:t>
            </a:r>
            <a:r>
              <a:rPr lang="fr-FR" sz="2800" b="1" dirty="0" smtClean="0"/>
              <a:t> </a:t>
            </a:r>
            <a:r>
              <a:rPr lang="fr-FR" sz="2800" dirty="0" smtClean="0"/>
              <a:t>et </a:t>
            </a:r>
            <a:r>
              <a:rPr lang="fr-FR" sz="2800" b="1" dirty="0" err="1" smtClean="0"/>
              <a:t>Literal</a:t>
            </a:r>
            <a:r>
              <a:rPr lang="fr-FR" sz="2800" dirty="0" smtClean="0"/>
              <a:t>.</a:t>
            </a:r>
          </a:p>
          <a:p>
            <a:pPr algn="just">
              <a:buNone/>
            </a:pPr>
            <a:endParaRPr lang="fr-FR" sz="2800" dirty="0" smtClean="0"/>
          </a:p>
          <a:p>
            <a:pPr algn="just"/>
            <a:r>
              <a:rPr lang="fr-FR" sz="2800" b="1" dirty="0" err="1" smtClean="0"/>
              <a:t>Encoded</a:t>
            </a:r>
            <a:r>
              <a:rPr lang="fr-FR" sz="2800" b="1" dirty="0" smtClean="0"/>
              <a:t> </a:t>
            </a:r>
            <a:r>
              <a:rPr lang="fr-FR" sz="2800" dirty="0" smtClean="0"/>
              <a:t>fait référence à la mise en forme des paramètres à l’aide des règles de codage définies par l’attribut </a:t>
            </a:r>
            <a:r>
              <a:rPr lang="fr-FR" sz="2800" b="1" i="1" dirty="0" err="1" smtClean="0"/>
              <a:t>encodingStyle</a:t>
            </a:r>
            <a:r>
              <a:rPr lang="fr-FR" sz="2800" dirty="0" smtClean="0"/>
              <a:t>, </a:t>
            </a:r>
          </a:p>
          <a:p>
            <a:pPr algn="just"/>
            <a:endParaRPr lang="fr-FR" sz="2800" dirty="0" smtClean="0"/>
          </a:p>
          <a:p>
            <a:pPr algn="just"/>
            <a:r>
              <a:rPr lang="fr-FR" sz="2800" b="1" dirty="0" err="1" smtClean="0"/>
              <a:t>Literal</a:t>
            </a:r>
            <a:r>
              <a:rPr lang="fr-FR" sz="2800" b="1" dirty="0" smtClean="0"/>
              <a:t> </a:t>
            </a:r>
            <a:r>
              <a:rPr lang="fr-FR" sz="2800" dirty="0" smtClean="0"/>
              <a:t>implique que les données soient conformes à un schéma XML (présent dans le fichier WSDL) sur l’attribut </a:t>
            </a:r>
            <a:r>
              <a:rPr lang="fr-FR" sz="2800" b="1" i="1" dirty="0" smtClean="0"/>
              <a:t>type </a:t>
            </a:r>
            <a:r>
              <a:rPr lang="fr-FR" sz="2800" dirty="0" smtClean="0"/>
              <a:t>ou </a:t>
            </a:r>
            <a:r>
              <a:rPr lang="fr-FR" sz="2800" b="1" i="1" dirty="0" err="1" smtClean="0"/>
              <a:t>element</a:t>
            </a:r>
            <a:r>
              <a:rPr lang="fr-FR" sz="2800" b="1" i="1" dirty="0" smtClean="0"/>
              <a:t> </a:t>
            </a:r>
            <a:r>
              <a:rPr lang="fr-FR" sz="2800" dirty="0" smtClean="0"/>
              <a:t>des données.</a:t>
            </a:r>
          </a:p>
          <a:p>
            <a:pPr marL="230188" indent="-230188"/>
            <a:endParaRPr lang="fr-FR" sz="2800" dirty="0" smtClean="0">
              <a:effectLst/>
            </a:endParaRPr>
          </a:p>
          <a:p>
            <a:pPr marL="230188" indent="-230188"/>
            <a:endParaRPr lang="fr-FR" sz="2800" dirty="0" smtClean="0">
              <a:effectLst/>
            </a:endParaRPr>
          </a:p>
        </p:txBody>
      </p:sp>
      <p:sp>
        <p:nvSpPr>
          <p:cNvPr id="6" name="Title 1"/>
          <p:cNvSpPr txBox="1">
            <a:spLocks/>
          </p:cNvSpPr>
          <p:nvPr/>
        </p:nvSpPr>
        <p:spPr>
          <a:xfrm>
            <a:off x="0" y="-15766"/>
            <a:ext cx="9144000" cy="1143000"/>
          </a:xfrm>
          <a:prstGeom prst="rect">
            <a:avLst/>
          </a:prstGeom>
        </p:spPr>
        <p:txBody>
          <a:bodyPr vert="horz" lIns="45720" rIns="45720" anchor="ctr">
            <a:normAutofit fontScale="925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Aft>
                <a:spcPts val="0"/>
              </a:spcAft>
            </a:pPr>
            <a:r>
              <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Styles d’encodage  (</a:t>
            </a:r>
            <a:r>
              <a:rPr lang="fr-FR" sz="4100" dirty="0" err="1"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Encoded</a:t>
            </a:r>
            <a:r>
              <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 </a:t>
            </a:r>
            <a:r>
              <a:rPr lang="fr-FR" sz="4100" dirty="0" err="1"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Literal</a:t>
            </a:r>
            <a:r>
              <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 </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7660" y="-15766"/>
            <a:ext cx="9144000" cy="1143000"/>
          </a:xfrm>
          <a:prstGeom prst="rect">
            <a:avLst/>
          </a:prstGeom>
        </p:spPr>
        <p:txBody>
          <a:bodyPr vert="horz" lIns="45720" rIns="4572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pPr>
            <a:r>
              <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Styles d’encodage </a:t>
            </a:r>
            <a:r>
              <a:rPr lang="fr-FR" sz="4100" dirty="0" err="1"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rPr>
              <a:t>Encoded</a:t>
            </a:r>
            <a:endParaRPr lang="fr-FR" sz="4100" dirty="0" smtClean="0">
              <a:ln w="11430"/>
              <a:gradFill>
                <a:gsLst>
                  <a:gs pos="0">
                    <a:srgbClr val="CCAF0A">
                      <a:tint val="70000"/>
                      <a:satMod val="245000"/>
                    </a:srgbClr>
                  </a:gs>
                  <a:gs pos="75000">
                    <a:srgbClr val="CCAF0A">
                      <a:tint val="90000"/>
                      <a:shade val="60000"/>
                      <a:satMod val="240000"/>
                    </a:srgbClr>
                  </a:gs>
                  <a:gs pos="100000">
                    <a:srgbClr val="CCAF0A">
                      <a:tint val="100000"/>
                      <a:shade val="50000"/>
                      <a:satMod val="240000"/>
                    </a:srgbClr>
                  </a:gs>
                </a:gsLst>
                <a:lin ang="5400000"/>
              </a:gradFill>
              <a:effectLst>
                <a:outerShdw blurRad="50800" dist="39000" dir="5460000" algn="tl">
                  <a:srgbClr val="000000">
                    <a:alpha val="38000"/>
                  </a:srgbClr>
                </a:outerShdw>
              </a:effectLst>
              <a:latin typeface="Arial" pitchFamily="34" charset="0"/>
              <a:ea typeface="+mj-ea"/>
            </a:endParaRPr>
          </a:p>
        </p:txBody>
      </p:sp>
      <p:sp>
        <p:nvSpPr>
          <p:cNvPr id="52" name="Espace réservé du contenu 2"/>
          <p:cNvSpPr>
            <a:spLocks noGrp="1"/>
          </p:cNvSpPr>
          <p:nvPr>
            <p:ph idx="1"/>
          </p:nvPr>
        </p:nvSpPr>
        <p:spPr bwMode="auto">
          <a:xfrm>
            <a:off x="394136" y="995534"/>
            <a:ext cx="8229600" cy="5740409"/>
          </a:xfrm>
          <a:prstGeom prst="rect">
            <a:avLst/>
          </a:prstGeom>
          <a:noFill/>
          <a:ln w="9525">
            <a:noFill/>
            <a:miter lim="800000"/>
            <a:headEnd/>
            <a:tailEnd/>
          </a:ln>
          <a:effectLst/>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effectLst/>
                <a:uLnTx/>
                <a:uFillTx/>
              </a:rPr>
              <a:t>Contrat WSDL :</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1"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1"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1"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1"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1"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800" b="1" i="0" u="none" strike="noStrike" kern="0" cap="none" spc="0" normalizeH="0" baseline="0" noProof="0" dirty="0" smtClean="0">
              <a:ln>
                <a:noFill/>
              </a:ln>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effectLst/>
                <a:uLnTx/>
                <a:uFillTx/>
              </a:rPr>
              <a:t>Message SOAP :</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1"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1"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1"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1"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1"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1"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1"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ysClr val="windowText" lastClr="000000"/>
              </a:solidFill>
              <a:effectLst/>
              <a:uLnTx/>
              <a:uFillTx/>
            </a:endParaRPr>
          </a:p>
        </p:txBody>
      </p:sp>
      <p:pic>
        <p:nvPicPr>
          <p:cNvPr id="53" name="Image 52" descr="encodedsoap.png"/>
          <p:cNvPicPr>
            <a:picLocks noChangeAspect="1"/>
          </p:cNvPicPr>
          <p:nvPr/>
        </p:nvPicPr>
        <p:blipFill>
          <a:blip r:embed="rId3">
            <a:clrChange>
              <a:clrFrom>
                <a:srgbClr val="FFFFFF"/>
              </a:clrFrom>
              <a:clrTo>
                <a:srgbClr val="FFFFFF">
                  <a:alpha val="0"/>
                </a:srgbClr>
              </a:clrTo>
            </a:clrChange>
          </a:blip>
          <a:stretch>
            <a:fillRect/>
          </a:stretch>
        </p:blipFill>
        <p:spPr>
          <a:xfrm>
            <a:off x="776522" y="3903464"/>
            <a:ext cx="7772400" cy="1870234"/>
          </a:xfrm>
          <a:prstGeom prst="rect">
            <a:avLst/>
          </a:prstGeom>
        </p:spPr>
      </p:pic>
      <p:pic>
        <p:nvPicPr>
          <p:cNvPr id="54" name="Image 53" descr="encodedwsdl.png"/>
          <p:cNvPicPr>
            <a:picLocks noChangeAspect="1"/>
          </p:cNvPicPr>
          <p:nvPr/>
        </p:nvPicPr>
        <p:blipFill>
          <a:blip r:embed="rId4">
            <a:clrChange>
              <a:clrFrom>
                <a:srgbClr val="FFFFFF"/>
              </a:clrFrom>
              <a:clrTo>
                <a:srgbClr val="FFFFFF">
                  <a:alpha val="0"/>
                </a:srgbClr>
              </a:clrTo>
            </a:clrChange>
          </a:blip>
          <a:stretch>
            <a:fillRect/>
          </a:stretch>
        </p:blipFill>
        <p:spPr>
          <a:xfrm>
            <a:off x="802216" y="1352724"/>
            <a:ext cx="4177665" cy="2105025"/>
          </a:xfrm>
          <a:prstGeom prst="rect">
            <a:avLst/>
          </a:prstGeom>
        </p:spPr>
      </p:pic>
      <p:sp>
        <p:nvSpPr>
          <p:cNvPr id="55" name="Rectangle à coins arrondis 54"/>
          <p:cNvSpPr/>
          <p:nvPr/>
        </p:nvSpPr>
        <p:spPr>
          <a:xfrm>
            <a:off x="5437630" y="1393820"/>
            <a:ext cx="2714644" cy="1428760"/>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ysClr val="windowText" lastClr="000000"/>
                </a:solidFill>
                <a:effectLst/>
                <a:uLnTx/>
                <a:uFillTx/>
                <a:latin typeface="Calibri"/>
                <a:ea typeface="+mn-ea"/>
                <a:cs typeface="+mn-cs"/>
              </a:rPr>
              <a:t>Les types de données sont directement déclarés dans les messages conformément à la spécification de l'encodage SOAP.</a:t>
            </a:r>
            <a:endParaRPr kumimoji="0" lang="fr-FR" sz="12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6" name="Rectangle à coins arrondis 55"/>
          <p:cNvSpPr/>
          <p:nvPr/>
        </p:nvSpPr>
        <p:spPr>
          <a:xfrm>
            <a:off x="804434" y="5903728"/>
            <a:ext cx="7715304" cy="785818"/>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ysClr val="windowText" lastClr="000000"/>
                </a:solidFill>
                <a:effectLst/>
                <a:uLnTx/>
                <a:uFillTx/>
                <a:latin typeface="Calibri"/>
                <a:ea typeface="+mn-ea"/>
                <a:cs typeface="+mn-cs"/>
              </a:rPr>
              <a:t>On retrouve directement le nom de la fonction ainsi que celles des variables. Par contre, la </a:t>
            </a:r>
            <a:r>
              <a:rPr kumimoji="0" lang="fr-FR" sz="1400" b="0" i="0" u="none" strike="noStrike" kern="0" cap="none" spc="0" normalizeH="0" baseline="0" noProof="0" dirty="0" err="1" smtClean="0">
                <a:ln>
                  <a:noFill/>
                </a:ln>
                <a:solidFill>
                  <a:sysClr val="windowText" lastClr="000000"/>
                </a:solidFill>
                <a:effectLst/>
                <a:uLnTx/>
                <a:uFillTx/>
                <a:latin typeface="Calibri"/>
                <a:ea typeface="+mn-ea"/>
                <a:cs typeface="+mn-cs"/>
              </a:rPr>
              <a:t>re</a:t>
            </a:r>
            <a:r>
              <a:rPr kumimoji="0" lang="fr-FR" sz="1400" b="0" i="0" u="none" strike="noStrike" kern="0" cap="none" spc="0" normalizeH="0" baseline="0" noProof="0" dirty="0" smtClean="0">
                <a:ln>
                  <a:noFill/>
                </a:ln>
                <a:solidFill>
                  <a:sysClr val="windowText" lastClr="000000"/>
                </a:solidFill>
                <a:effectLst/>
                <a:uLnTx/>
                <a:uFillTx/>
                <a:latin typeface="Calibri"/>
                <a:ea typeface="+mn-ea"/>
                <a:cs typeface="+mn-cs"/>
              </a:rPr>
              <a:t>-déclaration des types de données alourdit un peu la requête inutilement car tout est déjà présent dans le fichier WSDL.</a:t>
            </a:r>
          </a:p>
        </p:txBody>
      </p:sp>
      <p:grpSp>
        <p:nvGrpSpPr>
          <p:cNvPr id="57" name="Groupe 56"/>
          <p:cNvGrpSpPr/>
          <p:nvPr/>
        </p:nvGrpSpPr>
        <p:grpSpPr>
          <a:xfrm>
            <a:off x="7643834" y="214290"/>
            <a:ext cx="1451620" cy="400740"/>
            <a:chOff x="0" y="20"/>
            <a:chExt cx="1903108" cy="801479"/>
          </a:xfrm>
          <a:scene3d>
            <a:camera prst="orthographicFront"/>
            <a:lightRig rig="flat" dir="t"/>
          </a:scene3d>
        </p:grpSpPr>
        <p:sp>
          <p:nvSpPr>
            <p:cNvPr id="58" name="Rectangle à coins arrondis 57"/>
            <p:cNvSpPr/>
            <p:nvPr/>
          </p:nvSpPr>
          <p:spPr>
            <a:xfrm>
              <a:off x="0" y="20"/>
              <a:ext cx="1903108" cy="801479"/>
            </a:xfrm>
            <a:prstGeom prst="roundRect">
              <a:avLst/>
            </a:prstGeom>
            <a:gradFill rotWithShape="1">
              <a:gsLst>
                <a:gs pos="0">
                  <a:srgbClr val="4F81BD">
                    <a:alpha val="90000"/>
                    <a:hueOff val="0"/>
                    <a:satOff val="0"/>
                    <a:lumOff val="0"/>
                    <a:alphaOff val="0"/>
                    <a:shade val="51000"/>
                    <a:satMod val="130000"/>
                  </a:srgbClr>
                </a:gs>
                <a:gs pos="80000">
                  <a:srgbClr val="4F81BD">
                    <a:alpha val="90000"/>
                    <a:hueOff val="0"/>
                    <a:satOff val="0"/>
                    <a:lumOff val="0"/>
                    <a:alphaOff val="0"/>
                    <a:shade val="93000"/>
                    <a:satMod val="130000"/>
                  </a:srgbClr>
                </a:gs>
                <a:gs pos="100000">
                  <a:srgbClr val="4F81BD">
                    <a:alpha val="9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0900" h="88900"/>
              <a:bevelB w="88900" h="31750" prst="angle"/>
            </a:sp3d>
          </p:spPr>
        </p:sp>
        <p:sp>
          <p:nvSpPr>
            <p:cNvPr id="59" name="Rectangle 58"/>
            <p:cNvSpPr/>
            <p:nvPr/>
          </p:nvSpPr>
          <p:spPr>
            <a:xfrm>
              <a:off x="39125" y="39145"/>
              <a:ext cx="1824858" cy="723229"/>
            </a:xfrm>
            <a:prstGeom prst="rect">
              <a:avLst/>
            </a:prstGeom>
            <a:noFill/>
            <a:ln>
              <a:noFill/>
            </a:ln>
            <a:effectLst/>
            <a:sp3d/>
          </p:spPr>
          <p:txBody>
            <a:bodyPr spcFirstLastPara="0" vert="horz" wrap="square" lIns="106680" tIns="53340" rIns="106680" bIns="53340" numCol="1" spcCol="1270" anchor="ctr"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smtClean="0">
                  <a:ln>
                    <a:noFill/>
                  </a:ln>
                  <a:solidFill>
                    <a:sysClr val="window" lastClr="FFFFFF"/>
                  </a:solidFill>
                  <a:effectLst/>
                  <a:uLnTx/>
                  <a:uFillTx/>
                  <a:latin typeface="Calibri"/>
                  <a:ea typeface="+mn-ea"/>
                  <a:cs typeface="+mn-cs"/>
                </a:rPr>
                <a:t>RPC / </a:t>
              </a:r>
              <a:r>
                <a:rPr kumimoji="0" lang="fr-FR" sz="1400" b="1" i="0" u="none" strike="noStrike" kern="1200" cap="none" spc="0" normalizeH="0" baseline="0" noProof="0" dirty="0" err="1" smtClean="0">
                  <a:ln>
                    <a:noFill/>
                  </a:ln>
                  <a:solidFill>
                    <a:sysClr val="window" lastClr="FFFFFF"/>
                  </a:solidFill>
                  <a:effectLst/>
                  <a:uLnTx/>
                  <a:uFillTx/>
                  <a:latin typeface="Calibri"/>
                  <a:ea typeface="+mn-ea"/>
                  <a:cs typeface="+mn-cs"/>
                </a:rPr>
                <a:t>Encoded</a:t>
              </a:r>
              <a:endParaRPr kumimoji="0" lang="fr-FR" sz="1400" b="1" i="0" u="none" strike="noStrike" kern="1200" cap="none" spc="0" normalizeH="0" baseline="0" noProof="0" dirty="0">
                <a:ln>
                  <a:noFill/>
                </a:ln>
                <a:solidFill>
                  <a:sysClr val="window" lastClr="FFFFFF"/>
                </a:solidFill>
                <a:effectLst/>
                <a:uLnTx/>
                <a:uFillTx/>
                <a:latin typeface="Calibri"/>
                <a:ea typeface="+mn-ea"/>
                <a:cs typeface="+mn-cs"/>
              </a:endParaRPr>
            </a:p>
          </p:txBody>
        </p:sp>
      </p:gr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Brushed metal and curves - Blue_Sego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Brushed metal and curves - Blue - MGB04">
      <a:majorFont>
        <a:latin typeface="Segoe Semibold"/>
        <a:ea typeface=""/>
        <a:cs typeface=""/>
      </a:majorFont>
      <a:minorFont>
        <a:latin typeface="Segoe"/>
        <a:ea typeface=""/>
        <a:cs typeface=""/>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folHlink">
                <a:gamma/>
                <a:shade val="54118"/>
                <a:invGamma/>
              </a:schemeClr>
            </a:gs>
            <a:gs pos="50000">
              <a:schemeClr val="folHlink"/>
            </a:gs>
            <a:gs pos="100000">
              <a:schemeClr val="folHlink">
                <a:gamma/>
                <a:shade val="54118"/>
                <a:invGamma/>
              </a:schemeClr>
            </a:gs>
          </a:gsLst>
          <a:lin ang="2700000" scaled="1"/>
        </a:gradFill>
        <a:ln w="12700" cap="flat" cmpd="sng" algn="ctr">
          <a:solidFill>
            <a:schemeClr val="folHlink"/>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Segoe Semibold" pitchFamily="34" charset="0"/>
          </a:defRPr>
        </a:defPPr>
      </a:lstStyle>
    </a:spDef>
    <a:lnDef>
      <a:spPr bwMode="auto">
        <a:xfrm>
          <a:off x="0" y="0"/>
          <a:ext cx="1" cy="1"/>
        </a:xfrm>
        <a:custGeom>
          <a:avLst/>
          <a:gdLst/>
          <a:ahLst/>
          <a:cxnLst/>
          <a:rect l="0" t="0" r="0" b="0"/>
          <a:pathLst/>
        </a:custGeom>
        <a:gradFill rotWithShape="0">
          <a:gsLst>
            <a:gs pos="0">
              <a:schemeClr val="folHlink">
                <a:gamma/>
                <a:shade val="54118"/>
                <a:invGamma/>
              </a:schemeClr>
            </a:gs>
            <a:gs pos="50000">
              <a:schemeClr val="folHlink"/>
            </a:gs>
            <a:gs pos="100000">
              <a:schemeClr val="folHlink">
                <a:gamma/>
                <a:shade val="54118"/>
                <a:invGamma/>
              </a:schemeClr>
            </a:gs>
          </a:gsLst>
          <a:lin ang="2700000" scaled="1"/>
        </a:gradFill>
        <a:ln w="12700" cap="flat" cmpd="sng" algn="ctr">
          <a:solidFill>
            <a:schemeClr val="folHlink"/>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Segoe Semibold" pitchFamily="34" charset="0"/>
          </a:defRPr>
        </a:defPPr>
      </a:lstStyle>
    </a:lnDef>
  </a:objectDefaults>
  <a:extraClrSchemeLst>
    <a:extraClrScheme>
      <a:clrScheme name="Brushed metal and curves - Blue - MGB04 1">
        <a:dk1>
          <a:srgbClr val="000000"/>
        </a:dk1>
        <a:lt1>
          <a:srgbClr val="FFFFFF"/>
        </a:lt1>
        <a:dk2>
          <a:srgbClr val="1C2986"/>
        </a:dk2>
        <a:lt2>
          <a:srgbClr val="FFB601"/>
        </a:lt2>
        <a:accent1>
          <a:srgbClr val="F7E993"/>
        </a:accent1>
        <a:accent2>
          <a:srgbClr val="66CC66"/>
        </a:accent2>
        <a:accent3>
          <a:srgbClr val="ABACC3"/>
        </a:accent3>
        <a:accent4>
          <a:srgbClr val="DADADA"/>
        </a:accent4>
        <a:accent5>
          <a:srgbClr val="FAF2C8"/>
        </a:accent5>
        <a:accent6>
          <a:srgbClr val="5CB95C"/>
        </a:accent6>
        <a:hlink>
          <a:srgbClr val="6699FF"/>
        </a:hlink>
        <a:folHlink>
          <a:srgbClr val="F67E3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4262</TotalTime>
  <Words>5750</Words>
  <PresentationFormat>On-screen Show (4:3)</PresentationFormat>
  <Paragraphs>1078</Paragraphs>
  <Slides>66</Slides>
  <Notes>54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1_Brushed metal and curves - Blue_Segoe</vt:lpstr>
      <vt:lpstr>Visio</vt:lpstr>
      <vt:lpstr>Slide 1</vt:lpstr>
      <vt:lpstr>Slide 2</vt:lpstr>
      <vt:lpstr>Slide 3</vt:lpstr>
      <vt:lpstr>Slide 4</vt:lpstr>
      <vt:lpstr>Qu’est-ce que WSDL ?</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Produire et consommer des services avec WCF</vt:lpstr>
      <vt:lpstr>Slide 23</vt:lpstr>
      <vt:lpstr>Slide 24</vt:lpstr>
      <vt:lpstr>Slide 25</vt:lpstr>
      <vt:lpstr>Slide 26</vt:lpstr>
      <vt:lpstr>Slide 27</vt:lpstr>
      <vt:lpstr>Slide 28</vt:lpstr>
      <vt:lpstr>JAX-WS</vt:lpstr>
      <vt:lpstr>Slide 30</vt:lpstr>
      <vt:lpstr>Comment interopérer ?  (1/3)</vt:lpstr>
      <vt:lpstr>Slide 32</vt:lpstr>
      <vt:lpstr>Slide 33</vt:lpstr>
      <vt:lpstr>Slide 34</vt:lpstr>
      <vt:lpstr>Le Support de WS-I BP 1.1</vt:lpstr>
      <vt:lpstr>Slide 36</vt:lpstr>
      <vt:lpstr>Slide 37</vt:lpstr>
      <vt:lpstr>WS-I</vt:lpstr>
      <vt:lpstr>  Bilan</vt:lpstr>
      <vt:lpstr>Comment interopérer ?           (2/3)</vt:lpstr>
      <vt:lpstr>Slide 41</vt:lpstr>
      <vt:lpstr>Slide 42</vt:lpstr>
      <vt:lpstr>Types Complexes</vt:lpstr>
      <vt:lpstr>Slide 44</vt:lpstr>
      <vt:lpstr> Bonnes pratiques</vt:lpstr>
      <vt:lpstr>Slide 46</vt:lpstr>
      <vt:lpstr>Recommandations</vt:lpstr>
      <vt:lpstr>Slide 48</vt:lpstr>
      <vt:lpstr>Slide 49</vt:lpstr>
      <vt:lpstr>Les différents types d'exceptions .Net</vt:lpstr>
      <vt:lpstr>Le catch des exceptions en .Net</vt:lpstr>
      <vt:lpstr>Les différents types d'exceptions Java</vt:lpstr>
      <vt:lpstr>Les exceptions dans le contrat WSDL</vt:lpstr>
      <vt:lpstr>Les exceptions dans le message SOAP</vt:lpstr>
      <vt:lpstr>Catégorisation</vt:lpstr>
      <vt:lpstr>Mode de déclaration par défaut</vt:lpstr>
      <vt:lpstr>Exceptions</vt:lpstr>
      <vt:lpstr>Slide 58</vt:lpstr>
      <vt:lpstr>Slide 59</vt:lpstr>
      <vt:lpstr>Comment interopérer ?           (3/3)</vt:lpstr>
      <vt:lpstr>Contract First versus Code First</vt:lpstr>
      <vt:lpstr>Retour à la réalité</vt:lpstr>
      <vt:lpstr>Slide 63</vt:lpstr>
      <vt:lpstr>Slide 64</vt:lpstr>
      <vt:lpstr>Ressources</vt:lpstr>
      <vt:lpstr>Slide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ssfartz</dc:creator>
  <cp:lastModifiedBy>Stève</cp:lastModifiedBy>
  <cp:revision>295</cp:revision>
  <dcterms:modified xsi:type="dcterms:W3CDTF">2007-05-25T15:38:50Z</dcterms:modified>
</cp:coreProperties>
</file>