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3" r:id="rId4"/>
  </p:sldMasterIdLst>
  <p:notesMasterIdLst>
    <p:notesMasterId r:id="rId14"/>
  </p:notesMasterIdLst>
  <p:handoutMasterIdLst>
    <p:handoutMasterId r:id="rId15"/>
  </p:handoutMasterIdLst>
  <p:sldIdLst>
    <p:sldId id="256" r:id="rId5"/>
    <p:sldId id="260" r:id="rId6"/>
    <p:sldId id="267" r:id="rId7"/>
    <p:sldId id="265" r:id="rId8"/>
    <p:sldId id="257" r:id="rId9"/>
    <p:sldId id="261" r:id="rId10"/>
    <p:sldId id="262" r:id="rId11"/>
    <p:sldId id="263" r:id="rId12"/>
    <p:sldId id="259" r:id="rId13"/>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A66E"/>
    <a:srgbClr val="F6AE1E"/>
    <a:srgbClr val="070B2F"/>
    <a:srgbClr val="003458"/>
    <a:srgbClr val="0099FF"/>
    <a:srgbClr val="FFFFFF"/>
    <a:srgbClr val="C0C0C0"/>
    <a:srgbClr val="FF3300"/>
    <a:srgbClr val="9F9F9F"/>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3389" autoAdjust="0"/>
    <p:restoredTop sz="96105" autoAdjust="0"/>
  </p:normalViewPr>
  <p:slideViewPr>
    <p:cSldViewPr>
      <p:cViewPr varScale="1">
        <p:scale>
          <a:sx n="71" d="100"/>
          <a:sy n="71" d="100"/>
        </p:scale>
        <p:origin x="-558" y="-108"/>
      </p:cViewPr>
      <p:guideLst>
        <p:guide orient="horz" pos="144"/>
        <p:guide orient="horz" pos="912"/>
        <p:guide orient="horz" pos="1484"/>
        <p:guide orient="horz" pos="1200"/>
        <p:guide orient="horz" pos="2736"/>
        <p:guide orient="horz" pos="4319"/>
        <p:guide pos="2880"/>
        <p:guide pos="240"/>
        <p:guide pos="460"/>
        <p:guide pos="5520"/>
        <p:guide pos="863"/>
        <p:guide pos="5299"/>
      </p:guideLst>
    </p:cSldViewPr>
  </p:slideViewPr>
  <p:notesTextViewPr>
    <p:cViewPr>
      <p:scale>
        <a:sx n="100" d="100"/>
        <a:sy n="100" d="100"/>
      </p:scale>
      <p:origin x="0" y="0"/>
    </p:cViewPr>
  </p:notesTextViewPr>
  <p:sorterViewPr>
    <p:cViewPr>
      <p:scale>
        <a:sx n="100" d="100"/>
        <a:sy n="100" d="100"/>
      </p:scale>
      <p:origin x="0" y="660"/>
    </p:cViewPr>
  </p:sorterViewPr>
  <p:notesViewPr>
    <p:cSldViewPr showGuides="1">
      <p:cViewPr varScale="1">
        <p:scale>
          <a:sx n="85" d="100"/>
          <a:sy n="85" d="100"/>
        </p:scale>
        <p:origin x="-3244" y="-103"/>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11/24/2008</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11/24/2008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icrosoft.com/india/msdn"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bwMode="auto">
          <a:xfrm>
            <a:off x="0" y="6019800"/>
            <a:ext cx="9144000" cy="838200"/>
          </a:xfrm>
          <a:prstGeom prst="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ctrTitle" hasCustomPrompt="1"/>
          </p:nvPr>
        </p:nvSpPr>
        <p:spPr>
          <a:xfrm>
            <a:off x="730250" y="1905000"/>
            <a:ext cx="8032750" cy="1523495"/>
          </a:xfrm>
        </p:spPr>
        <p:txBody>
          <a:bodyPr>
            <a:noAutofit/>
          </a:bodyPr>
          <a:lstStyle>
            <a:lvl1pPr>
              <a:lnSpc>
                <a:spcPct val="90000"/>
              </a:lnSpc>
              <a:defRPr sz="5400" b="0" cap="none" spc="0" baseline="0">
                <a:ln w="18415"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dirty="0" smtClean="0"/>
              <a:t>Click to enter session title</a:t>
            </a:r>
            <a:endParaRPr lang="en-US" dirty="0"/>
          </a:p>
        </p:txBody>
      </p:sp>
      <p:sp>
        <p:nvSpPr>
          <p:cNvPr id="3" name="Subtitle 2"/>
          <p:cNvSpPr>
            <a:spLocks noGrp="1"/>
          </p:cNvSpPr>
          <p:nvPr>
            <p:ph type="subTitle" idx="1" hasCustomPrompt="1"/>
          </p:nvPr>
        </p:nvSpPr>
        <p:spPr>
          <a:xfrm>
            <a:off x="730249" y="4344988"/>
            <a:ext cx="8032751" cy="461665"/>
          </a:xfrm>
        </p:spPr>
        <p:txBody>
          <a:bodyPr>
            <a:noAutofit/>
          </a:bodyPr>
          <a:lstStyle>
            <a:lvl1pPr marL="0" indent="0" algn="l">
              <a:lnSpc>
                <a:spcPct val="90000"/>
              </a:lnSpc>
              <a:spcBef>
                <a:spcPts val="0"/>
              </a:spcBef>
              <a:buNone/>
              <a:defRPr sz="3200" b="1">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enter Presenter Name</a:t>
            </a:r>
          </a:p>
        </p:txBody>
      </p:sp>
      <p:pic>
        <p:nvPicPr>
          <p:cNvPr id="10" name="Picture 9" descr="MSDN logo 2">
            <a:hlinkClick r:id="rId2"/>
          </p:cNvPr>
          <p:cNvPicPr/>
          <p:nvPr userDrawn="1"/>
        </p:nvPicPr>
        <p:blipFill>
          <a:blip r:embed="rId3"/>
          <a:srcRect/>
          <a:stretch>
            <a:fillRect/>
          </a:stretch>
        </p:blipFill>
        <p:spPr bwMode="auto">
          <a:xfrm>
            <a:off x="7581900" y="6076950"/>
            <a:ext cx="1562100" cy="781050"/>
          </a:xfrm>
          <a:prstGeom prst="rect">
            <a:avLst/>
          </a:prstGeom>
          <a:noFill/>
          <a:ln w="9525">
            <a:noFill/>
            <a:miter lim="800000"/>
            <a:headEnd/>
            <a:tailEnd/>
          </a:ln>
        </p:spPr>
      </p:pic>
      <p:pic>
        <p:nvPicPr>
          <p:cNvPr id="17413" name="Picture 5"/>
          <p:cNvPicPr>
            <a:picLocks noChangeAspect="1" noChangeArrowheads="1"/>
          </p:cNvPicPr>
          <p:nvPr userDrawn="1"/>
        </p:nvPicPr>
        <p:blipFill>
          <a:blip r:embed="rId4">
            <a:clrChange>
              <a:clrFrom>
                <a:srgbClr val="FFFFFF"/>
              </a:clrFrom>
              <a:clrTo>
                <a:srgbClr val="FFFFFF">
                  <a:alpha val="0"/>
                </a:srgbClr>
              </a:clrTo>
            </a:clrChange>
          </a:blip>
          <a:srcRect/>
          <a:stretch>
            <a:fillRect/>
          </a:stretch>
        </p:blipFill>
        <p:spPr bwMode="auto">
          <a:xfrm>
            <a:off x="152400" y="6096000"/>
            <a:ext cx="2017228" cy="685800"/>
          </a:xfrm>
          <a:prstGeom prst="rect">
            <a:avLst/>
          </a:prstGeom>
          <a:noFill/>
          <a:ln w="9525">
            <a:noFill/>
            <a:miter lim="800000"/>
            <a:headEnd/>
            <a:tailEnd/>
          </a:ln>
          <a:effectLst/>
        </p:spPr>
      </p:pic>
      <p:sp>
        <p:nvSpPr>
          <p:cNvPr id="22" name="Text Placeholder 21"/>
          <p:cNvSpPr>
            <a:spLocks noGrp="1"/>
          </p:cNvSpPr>
          <p:nvPr>
            <p:ph type="body" sz="quarter" idx="10" hasCustomPrompt="1"/>
          </p:nvPr>
        </p:nvSpPr>
        <p:spPr>
          <a:xfrm>
            <a:off x="737061" y="4837736"/>
            <a:ext cx="5943600" cy="858697"/>
          </a:xfrm>
        </p:spPr>
        <p:txBody>
          <a:bodyPr/>
          <a:lstStyle>
            <a:lvl1pPr>
              <a:buNone/>
              <a:defRPr sz="1800" baseline="0"/>
            </a:lvl1pPr>
          </a:lstStyle>
          <a:p>
            <a:pPr lvl="0"/>
            <a:r>
              <a:rPr lang="en-US" dirty="0" smtClean="0"/>
              <a:t>Click to enter Presenter Title</a:t>
            </a:r>
          </a:p>
          <a:p>
            <a:pPr lvl="0"/>
            <a:r>
              <a:rPr lang="en-US" dirty="0" smtClean="0"/>
              <a:t>Click to enter Company/Organization</a:t>
            </a:r>
          </a:p>
          <a:p>
            <a:pPr lvl="0"/>
            <a:r>
              <a:rPr lang="en-US" dirty="0" smtClean="0"/>
              <a:t>Click to enter Blog Address | Email (optional)</a:t>
            </a: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78870" y="2080956"/>
            <a:ext cx="7650427" cy="1523494"/>
          </a:xfrm>
        </p:spPr>
        <p:txBody>
          <a:bodyPr anchor="ctr" anchorCtr="0">
            <a:noAutofit/>
          </a:bodyPr>
          <a:lstStyle>
            <a:lvl1pPr>
              <a:lnSpc>
                <a:spcPct val="90000"/>
              </a:lnSpc>
              <a:defRPr sz="3600" b="1"/>
            </a:lvl1pPr>
          </a:lstStyle>
          <a:p>
            <a:r>
              <a:rPr lang="en-US" dirty="0" smtClean="0"/>
              <a:t>Click to edit main demo title</a:t>
            </a:r>
            <a:endParaRPr lang="en-US" dirty="0"/>
          </a:p>
        </p:txBody>
      </p:sp>
      <p:sp>
        <p:nvSpPr>
          <p:cNvPr id="3" name="Subtitle 2"/>
          <p:cNvSpPr>
            <a:spLocks noGrp="1"/>
          </p:cNvSpPr>
          <p:nvPr>
            <p:ph type="subTitle" idx="1" hasCustomPrompt="1"/>
          </p:nvPr>
        </p:nvSpPr>
        <p:spPr>
          <a:xfrm>
            <a:off x="1277512" y="3726870"/>
            <a:ext cx="7043208" cy="461665"/>
          </a:xfrm>
        </p:spPr>
        <p:txBody>
          <a:bodyPr>
            <a:noAutofit/>
          </a:bodyPr>
          <a:lstStyle>
            <a:lvl1pPr marL="0" indent="0" algn="l">
              <a:lnSpc>
                <a:spcPct val="90000"/>
              </a:lnSpc>
              <a:spcBef>
                <a:spcPts val="0"/>
              </a:spcBef>
              <a:buNone/>
              <a:defRPr sz="2800" baseline="0">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Use for extra demo information (such as points that will be covered, demo sub-title, software version, etc.)</a:t>
            </a:r>
            <a:endParaRPr lang="en-US" dirty="0"/>
          </a:p>
        </p:txBody>
      </p:sp>
      <p:sp>
        <p:nvSpPr>
          <p:cNvPr id="7" name="Text Placeholder 6"/>
          <p:cNvSpPr>
            <a:spLocks noGrp="1"/>
          </p:cNvSpPr>
          <p:nvPr>
            <p:ph type="body" sz="quarter" idx="10" hasCustomPrompt="1"/>
          </p:nvPr>
        </p:nvSpPr>
        <p:spPr>
          <a:xfrm>
            <a:off x="685800" y="304800"/>
            <a:ext cx="7690114" cy="1384994"/>
          </a:xfrm>
        </p:spPr>
        <p:txBody>
          <a:bodyPr anchor="t" anchorCtr="0">
            <a:noAutofit/>
          </a:bodyPr>
          <a:lstStyle>
            <a:lvl1pPr marL="0" indent="0" algn="l">
              <a:buFont typeface="Arial" pitchFamily="34" charset="0"/>
              <a:buNone/>
              <a:defRPr kumimoji="0" lang="en-US" sz="9600" b="0" i="0" u="none" strike="noStrike" kern="1200" cap="none" spc="0" normalizeH="0" baseline="0" noProof="0" dirty="0" smtClean="0">
                <a:ln w="18415" cmpd="sng">
                  <a:solidFill>
                    <a:srgbClr val="FFFFFF"/>
                  </a:solidFill>
                  <a:prstDash val="solid"/>
                </a:ln>
                <a:solidFill>
                  <a:srgbClr val="FFFFFF"/>
                </a:solidFill>
                <a:effectLst>
                  <a:outerShdw blurRad="63500" dir="3600000" algn="tl" rotWithShape="0">
                    <a:srgbClr val="000000">
                      <a:alpha val="70000"/>
                    </a:srgbClr>
                  </a:outerShdw>
                  <a:reflection blurRad="6350" stA="55000" endA="300" endPos="45500" dir="5400000" sy="-100000" algn="bl" rotWithShape="0"/>
                </a:effectLst>
                <a:uLnTx/>
                <a:uFillTx/>
                <a:latin typeface="Segoe" pitchFamily="34" charset="0"/>
                <a:ea typeface="+mn-ea"/>
                <a:cs typeface="+mn-cs"/>
              </a:defRPr>
            </a:lvl1pPr>
          </a:lstStyle>
          <a:p>
            <a:pPr lvl="0"/>
            <a:r>
              <a:rPr lang="en-US" dirty="0" smtClean="0"/>
              <a:t>DEMO</a:t>
            </a: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2" name="Picture 2" descr="Microsoft logo and tagline"/>
          <p:cNvPicPr>
            <a:picLocks noChangeAspect="1" noChangeArrowheads="1"/>
          </p:cNvPicPr>
          <p:nvPr userDrawn="1"/>
        </p:nvPicPr>
        <p:blipFill>
          <a:blip r:embed="rId2"/>
          <a:srcRect/>
          <a:stretch>
            <a:fillRect/>
          </a:stretch>
        </p:blipFill>
        <p:spPr bwMode="black">
          <a:xfrm>
            <a:off x="1827417" y="2259678"/>
            <a:ext cx="5939896" cy="1283229"/>
          </a:xfrm>
          <a:prstGeom prst="rect">
            <a:avLst/>
          </a:prstGeom>
          <a:noFill/>
        </p:spPr>
      </p:pic>
      <p:sp>
        <p:nvSpPr>
          <p:cNvPr id="3" name="Text Box 3"/>
          <p:cNvSpPr txBox="1">
            <a:spLocks noChangeArrowheads="1"/>
          </p:cNvSpPr>
          <p:nvPr userDrawn="1"/>
        </p:nvSpPr>
        <p:spPr bwMode="blackWhite">
          <a:xfrm>
            <a:off x="381000" y="5105400"/>
            <a:ext cx="838200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latin typeface="Segoe" pitchFamily="34" charset="0"/>
                <a:cs typeface="Arial" charset="0"/>
              </a:rPr>
              <a:t>© </a:t>
            </a:r>
            <a:r>
              <a:rPr lang="en-US" sz="700" dirty="0" smtClean="0">
                <a:latin typeface="Segoe" pitchFamily="34" charset="0"/>
                <a:cs typeface="Arial" charset="0"/>
              </a:rPr>
              <a:t>2007 Microsoft </a:t>
            </a:r>
            <a:r>
              <a:rPr lang="en-US" sz="700" dirty="0">
                <a:latin typeface="Segoe"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latin typeface="Segoe" pitchFamily="34" charset="0"/>
                <a:cs typeface="Arial" charset="0"/>
              </a:rPr>
            </a:br>
            <a:r>
              <a:rPr lang="en-US" sz="700" dirty="0">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www.microsoft.com/india/msdn" TargetMode="Externa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0"/>
              </a:schemeClr>
            </a:gs>
            <a:gs pos="39999">
              <a:schemeClr val="accent1">
                <a:lumMod val="50000"/>
              </a:schemeClr>
            </a:gs>
            <a:gs pos="70000">
              <a:schemeClr val="accent1">
                <a:lumMod val="75000"/>
              </a:schemeClr>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4" name="Picture 3" descr="MSDN logo 2">
            <a:hlinkClick r:id="rId11"/>
          </p:cNvPr>
          <p:cNvPicPr/>
          <p:nvPr/>
        </p:nvPicPr>
        <p:blipFill>
          <a:blip r:embed="rId12"/>
          <a:srcRect/>
          <a:stretch>
            <a:fillRect/>
          </a:stretch>
        </p:blipFill>
        <p:spPr bwMode="auto">
          <a:xfrm>
            <a:off x="8192360" y="6382180"/>
            <a:ext cx="951640" cy="475820"/>
          </a:xfrm>
          <a:prstGeom prst="rect">
            <a:avLst/>
          </a:prstGeom>
          <a:noFill/>
          <a:ln w="9525">
            <a:noFill/>
            <a:miter lim="800000"/>
            <a:headEnd/>
            <a:tailEnd/>
          </a:ln>
        </p:spPr>
      </p:pic>
      <p:pic>
        <p:nvPicPr>
          <p:cNvPr id="5" name="Picture 5"/>
          <p:cNvPicPr>
            <a:picLocks noChangeAspect="1" noChangeArrowheads="1"/>
          </p:cNvPicPr>
          <p:nvPr/>
        </p:nvPicPr>
        <p:blipFill>
          <a:blip r:embed="rId13">
            <a:clrChange>
              <a:clrFrom>
                <a:srgbClr val="FFFFFF"/>
              </a:clrFrom>
              <a:clrTo>
                <a:srgbClr val="FFFFFF">
                  <a:alpha val="0"/>
                </a:srgbClr>
              </a:clrTo>
            </a:clrChange>
          </a:blip>
          <a:srcRect/>
          <a:stretch>
            <a:fillRect/>
          </a:stretch>
        </p:blipFill>
        <p:spPr bwMode="auto">
          <a:xfrm>
            <a:off x="72498" y="6395817"/>
            <a:ext cx="1228906" cy="417793"/>
          </a:xfrm>
          <a:prstGeom prst="rect">
            <a:avLst/>
          </a:prstGeom>
          <a:noFill/>
          <a:ln w="9525">
            <a:noFill/>
            <a:miter lim="800000"/>
            <a:headEnd/>
            <a:tailEnd/>
          </a:ln>
          <a:effectLst/>
        </p:spPr>
      </p:pic>
    </p:spTree>
  </p:cSld>
  <p:clrMap bg1="dk1" tx1="lt1" bg2="dk2" tx2="lt2" accent1="accent1" accent2="accent2" accent3="accent3" accent4="accent4" accent5="accent5" accent6="accent6" hlink="hlink" folHlink="folHlink"/>
  <p:sldLayoutIdLst>
    <p:sldLayoutId id="2147483694" r:id="rId1"/>
    <p:sldLayoutId id="2147483696" r:id="rId2"/>
    <p:sldLayoutId id="2147483695" r:id="rId3"/>
    <p:sldLayoutId id="2147483697" r:id="rId4"/>
    <p:sldLayoutId id="2147483698" r:id="rId5"/>
    <p:sldLayoutId id="2147483699" r:id="rId6"/>
    <p:sldLayoutId id="2147483700" r:id="rId7"/>
    <p:sldLayoutId id="2147483701" r:id="rId8"/>
    <p:sldLayoutId id="2147483702" r:id="rId9"/>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solidFill>
            <a:schemeClr val="tx1"/>
          </a:solidFill>
          <a:effectLst/>
          <a:latin typeface="+mj-lt"/>
          <a:ea typeface="+mn-ea"/>
          <a:cs typeface="Arial" charset="0"/>
        </a:defRPr>
      </a:lvl1pPr>
    </p:titleStyle>
    <p:bodyStyle>
      <a:lvl1pPr marL="396875" indent="-396875" algn="l" defTabSz="914363" rtl="0" eaLnBrk="1" latinLnBrk="0" hangingPunct="1">
        <a:lnSpc>
          <a:spcPct val="90000"/>
        </a:lnSpc>
        <a:spcBef>
          <a:spcPct val="20000"/>
        </a:spcBef>
        <a:buSzPct val="80000"/>
        <a:buFontTx/>
        <a:buBlip>
          <a:blip r:embed="rId14"/>
        </a:buBlip>
        <a:defRPr sz="3200" kern="1200">
          <a:solidFill>
            <a:schemeClr val="tx1"/>
          </a:solidFill>
          <a:effectLst/>
          <a:latin typeface="+mn-lt"/>
          <a:ea typeface="+mn-ea"/>
          <a:cs typeface="+mn-cs"/>
        </a:defRPr>
      </a:lvl1pPr>
      <a:lvl2pPr marL="914400" indent="-396875" algn="l" defTabSz="914363" rtl="0" eaLnBrk="1" latinLnBrk="0" hangingPunct="1">
        <a:lnSpc>
          <a:spcPct val="90000"/>
        </a:lnSpc>
        <a:spcBef>
          <a:spcPct val="20000"/>
        </a:spcBef>
        <a:buSzPct val="80000"/>
        <a:buFontTx/>
        <a:buBlip>
          <a:blip r:embed="rId14"/>
        </a:buBlip>
        <a:defRPr sz="2800" kern="1200">
          <a:solidFill>
            <a:schemeClr val="tx1"/>
          </a:solidFill>
          <a:effectLst/>
          <a:latin typeface="+mn-lt"/>
          <a:ea typeface="+mn-ea"/>
          <a:cs typeface="+mn-cs"/>
        </a:defRPr>
      </a:lvl2pPr>
      <a:lvl3pPr marL="1258888" indent="-344488" algn="l" defTabSz="914363" rtl="0" eaLnBrk="1" latinLnBrk="0" hangingPunct="1">
        <a:lnSpc>
          <a:spcPct val="90000"/>
        </a:lnSpc>
        <a:spcBef>
          <a:spcPct val="20000"/>
        </a:spcBef>
        <a:buSzPct val="80000"/>
        <a:buFontTx/>
        <a:buBlip>
          <a:blip r:embed="rId14"/>
        </a:buBlip>
        <a:defRPr sz="2400" kern="1200">
          <a:solidFill>
            <a:schemeClr val="tx1"/>
          </a:solidFill>
          <a:effectLst/>
          <a:latin typeface="+mn-lt"/>
          <a:ea typeface="+mn-ea"/>
          <a:cs typeface="+mn-cs"/>
        </a:defRPr>
      </a:lvl3pPr>
      <a:lvl4pPr marL="1604963" indent="-346075" algn="l" defTabSz="914363" rtl="0" eaLnBrk="1" latinLnBrk="0" hangingPunct="1">
        <a:lnSpc>
          <a:spcPct val="90000"/>
        </a:lnSpc>
        <a:spcBef>
          <a:spcPct val="20000"/>
        </a:spcBef>
        <a:buSzPct val="80000"/>
        <a:buFontTx/>
        <a:buBlip>
          <a:blip r:embed="rId14"/>
        </a:buBlip>
        <a:defRPr sz="2400" kern="1200">
          <a:solidFill>
            <a:schemeClr val="tx1"/>
          </a:solidFill>
          <a:effectLst/>
          <a:latin typeface="+mn-lt"/>
          <a:ea typeface="+mn-ea"/>
          <a:cs typeface="+mn-cs"/>
        </a:defRPr>
      </a:lvl4pPr>
      <a:lvl5pPr marL="1941513" indent="-336550" algn="l" defTabSz="914363" rtl="0" eaLnBrk="1" latinLnBrk="0" hangingPunct="1">
        <a:lnSpc>
          <a:spcPct val="90000"/>
        </a:lnSpc>
        <a:spcBef>
          <a:spcPct val="20000"/>
        </a:spcBef>
        <a:buSzPct val="80000"/>
        <a:buFontTx/>
        <a:buBlip>
          <a:blip r:embed="rId14"/>
        </a:buBlip>
        <a:defRPr sz="2400" kern="1200">
          <a:solidFill>
            <a:schemeClr val="tx1"/>
          </a:solidFill>
          <a:effectLst/>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www.codeplex.com/aspnet/Release/ProjectReleases.aspx?ReleaseId=13356" TargetMode="External"/><Relationship Id="rId2" Type="http://schemas.openxmlformats.org/officeDocument/2006/relationships/hyperlink" Target="http://www.asp.net/downloads/3.5-sp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ASP.NET AJAX Improvements in .NET 3.5 SP1</a:t>
            </a:r>
            <a:br>
              <a:rPr smtClean="0"/>
            </a:br>
            <a:endParaRPr lang="en-US" dirty="0"/>
          </a:p>
        </p:txBody>
      </p:sp>
      <p:sp>
        <p:nvSpPr>
          <p:cNvPr id="3" name="Subtitle 2"/>
          <p:cNvSpPr>
            <a:spLocks noGrp="1"/>
          </p:cNvSpPr>
          <p:nvPr>
            <p:ph type="subTitle" idx="1"/>
          </p:nvPr>
        </p:nvSpPr>
        <p:spPr/>
        <p:txBody>
          <a:bodyPr/>
          <a:lstStyle/>
          <a:p>
            <a:r>
              <a:rPr lang="en-US" dirty="0" smtClean="0"/>
              <a:t>Harish Ranganathan</a:t>
            </a:r>
          </a:p>
          <a:p>
            <a:r>
              <a:rPr lang="en-US" sz="1600" dirty="0" smtClean="0">
                <a:solidFill>
                  <a:schemeClr val="tx1">
                    <a:lumMod val="75000"/>
                  </a:schemeClr>
                </a:solidFill>
              </a:rPr>
              <a:t>Live Web Developer Evangelist </a:t>
            </a:r>
            <a:r>
              <a:rPr lang="en-US" sz="1600" dirty="0" smtClean="0">
                <a:solidFill>
                  <a:srgbClr val="FFFF00"/>
                </a:solidFill>
              </a:rPr>
              <a:t>|</a:t>
            </a:r>
            <a:r>
              <a:rPr lang="en-US" sz="1600" dirty="0" smtClean="0">
                <a:solidFill>
                  <a:schemeClr val="tx1">
                    <a:lumMod val="75000"/>
                  </a:schemeClr>
                </a:solidFill>
              </a:rPr>
              <a:t>  Microsoft India</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Understanding AJAX Versioning</a:t>
            </a:r>
            <a:endParaRPr lang="en-US" dirty="0"/>
          </a:p>
        </p:txBody>
      </p:sp>
      <p:sp>
        <p:nvSpPr>
          <p:cNvPr id="3" name="Text Placeholder 2"/>
          <p:cNvSpPr>
            <a:spLocks noGrp="1"/>
          </p:cNvSpPr>
          <p:nvPr>
            <p:ph type="body" sz="quarter" idx="10"/>
          </p:nvPr>
        </p:nvSpPr>
        <p:spPr>
          <a:xfrm>
            <a:off x="381000" y="1411552"/>
            <a:ext cx="8763000" cy="4136517"/>
          </a:xfrm>
        </p:spPr>
        <p:txBody>
          <a:bodyPr/>
          <a:lstStyle/>
          <a:p>
            <a:r>
              <a:rPr lang="en-US" dirty="0" smtClean="0"/>
              <a:t>AJAX 1.0 shipped as a separate download</a:t>
            </a:r>
          </a:p>
          <a:p>
            <a:endParaRPr lang="en-US" dirty="0" smtClean="0"/>
          </a:p>
          <a:p>
            <a:r>
              <a:rPr lang="en-US" dirty="0" smtClean="0"/>
              <a:t>Websites created in ASP.NET 2.0 needs configuration &lt;web.config modifications&gt;</a:t>
            </a:r>
          </a:p>
          <a:p>
            <a:endParaRPr lang="en-US" dirty="0" smtClean="0"/>
          </a:p>
          <a:p>
            <a:r>
              <a:rPr lang="en-US" dirty="0" smtClean="0"/>
              <a:t>AJAX v3.5 shipped with ASP.NET 3.5 runtime</a:t>
            </a:r>
          </a:p>
          <a:p>
            <a:endParaRPr lang="en-US" dirty="0" smtClean="0"/>
          </a:p>
          <a:p>
            <a:r>
              <a:rPr lang="en-US" dirty="0" smtClean="0"/>
              <a:t>Performance Enhancements &amp; Fixes</a:t>
            </a:r>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.NET 3.5 AJAX Enhancements</a:t>
            </a:r>
            <a:endParaRPr lang="en-US" dirty="0"/>
          </a:p>
        </p:txBody>
      </p:sp>
      <p:sp>
        <p:nvSpPr>
          <p:cNvPr id="3" name="Text Placeholder 2"/>
          <p:cNvSpPr>
            <a:spLocks noGrp="1"/>
          </p:cNvSpPr>
          <p:nvPr>
            <p:ph type="body" sz="quarter" idx="10"/>
          </p:nvPr>
        </p:nvSpPr>
        <p:spPr>
          <a:xfrm>
            <a:off x="381000" y="1411552"/>
            <a:ext cx="8763000" cy="4776692"/>
          </a:xfrm>
        </p:spPr>
        <p:txBody>
          <a:bodyPr/>
          <a:lstStyle/>
          <a:p>
            <a:r>
              <a:rPr lang="en-US" dirty="0" smtClean="0"/>
              <a:t>Update Panel support for Web parts</a:t>
            </a:r>
          </a:p>
          <a:p>
            <a:endParaRPr lang="en-US" dirty="0" smtClean="0"/>
          </a:p>
          <a:p>
            <a:r>
              <a:rPr lang="en-US" dirty="0" smtClean="0"/>
              <a:t>Performance fixes for AJAX</a:t>
            </a:r>
          </a:p>
          <a:p>
            <a:endParaRPr lang="en-US" dirty="0" smtClean="0"/>
          </a:p>
          <a:p>
            <a:r>
              <a:rPr lang="en-US" dirty="0" smtClean="0"/>
              <a:t>New version of AJAX Control Toolkit (v3.5)</a:t>
            </a:r>
          </a:p>
          <a:p>
            <a:endParaRPr lang="en-US" dirty="0" smtClean="0"/>
          </a:p>
          <a:p>
            <a:r>
              <a:rPr lang="en-US" dirty="0" smtClean="0"/>
              <a:t>Superset of AJAX 1.0 – No changes in code</a:t>
            </a:r>
          </a:p>
          <a:p>
            <a:endParaRPr lang="en-US" dirty="0" smtClean="0"/>
          </a:p>
          <a:p>
            <a:r>
              <a:rPr lang="en-US" dirty="0" smtClean="0">
                <a:solidFill>
                  <a:schemeClr val="bg1"/>
                </a:solidFill>
              </a:rPr>
              <a:t>JavaScript Intellisense in Visual Studio 2008</a:t>
            </a:r>
            <a:endParaRPr lang="en-US" dirty="0" smtClean="0">
              <a:solidFill>
                <a:schemeClr val="bg1"/>
              </a:solidFill>
            </a:endParaRP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.NET 3.5 SP1 Improvements</a:t>
            </a:r>
            <a:endParaRPr lang="en-US" dirty="0"/>
          </a:p>
        </p:txBody>
      </p:sp>
      <p:sp>
        <p:nvSpPr>
          <p:cNvPr id="3" name="Text Placeholder 2"/>
          <p:cNvSpPr>
            <a:spLocks noGrp="1"/>
          </p:cNvSpPr>
          <p:nvPr>
            <p:ph type="body" sz="quarter" idx="10"/>
          </p:nvPr>
        </p:nvSpPr>
        <p:spPr>
          <a:xfrm>
            <a:off x="381000" y="1411552"/>
            <a:ext cx="8763000" cy="6943439"/>
          </a:xfrm>
        </p:spPr>
        <p:txBody>
          <a:bodyPr/>
          <a:lstStyle/>
          <a:p>
            <a:r>
              <a:rPr lang="en-US" dirty="0" smtClean="0"/>
              <a:t>History Support (Enabling back button)</a:t>
            </a:r>
          </a:p>
          <a:p>
            <a:endParaRPr lang="en-US" dirty="0" smtClean="0"/>
          </a:p>
          <a:p>
            <a:r>
              <a:rPr lang="en-US" dirty="0" smtClean="0"/>
              <a:t>Script Combining</a:t>
            </a:r>
          </a:p>
          <a:p>
            <a:endParaRPr lang="en-US" dirty="0" smtClean="0"/>
          </a:p>
          <a:p>
            <a:r>
              <a:rPr lang="en-US" dirty="0" smtClean="0"/>
              <a:t>Visual Studio Intellisense for jQuery</a:t>
            </a:r>
          </a:p>
          <a:p>
            <a:endParaRPr lang="en-US" dirty="0" smtClean="0"/>
          </a:p>
          <a:p>
            <a:endParaRPr lang="en-US" dirty="0" smtClean="0"/>
          </a:p>
          <a:p>
            <a:endParaRPr lang="en-US" dirty="0" smtClean="0"/>
          </a:p>
          <a:p>
            <a:pPr>
              <a:buNone/>
            </a:pPr>
            <a:endParaRPr lang="en-US" dirty="0" smtClean="0"/>
          </a:p>
          <a:p>
            <a:endParaRPr lang="en-US" dirty="0" smtClean="0"/>
          </a:p>
          <a:p>
            <a:endParaRPr lang="en-US" dirty="0" smtClean="0"/>
          </a:p>
          <a:p>
            <a:endParaRPr lang="en-US" dirty="0" smtClean="0"/>
          </a:p>
          <a:p>
            <a:r>
              <a:rPr lang="en-US" dirty="0" smtClean="0"/>
              <a:t>Performance Enhancements &amp; Fixes</a:t>
            </a:r>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667000"/>
            <a:ext cx="7650427" cy="1523494"/>
          </a:xfrm>
        </p:spPr>
        <p:txBody>
          <a:bodyPr/>
          <a:lstStyle/>
          <a:p>
            <a:r>
              <a:rPr smtClean="0"/>
              <a:t/>
            </a:r>
            <a:br>
              <a:rPr smtClean="0"/>
            </a:br>
            <a:r>
              <a:rPr smtClean="0"/>
              <a:t>History </a:t>
            </a:r>
            <a:r>
              <a:rPr smtClean="0"/>
              <a:t>Support </a:t>
            </a:r>
            <a:r>
              <a:rPr smtClean="0"/>
              <a:t/>
            </a:r>
            <a:br>
              <a:rPr smtClean="0"/>
            </a:br>
            <a:r>
              <a:rPr smtClean="0"/>
              <a:t/>
            </a:r>
            <a:br>
              <a:rPr smtClean="0"/>
            </a:br>
            <a:r>
              <a:rPr smtClean="0"/>
              <a:t>Script  Combining</a:t>
            </a:r>
            <a:endParaRPr lang="en-US" dirty="0"/>
          </a:p>
        </p:txBody>
      </p:sp>
      <p:sp>
        <p:nvSpPr>
          <p:cNvPr id="4" name="Text Placeholder 3"/>
          <p:cNvSpPr>
            <a:spLocks noGrp="1"/>
          </p:cNvSpPr>
          <p:nvPr>
            <p:ph type="body" sz="quarter" idx="10"/>
          </p:nvPr>
        </p:nvSpPr>
        <p:spPr/>
        <p:txBody>
          <a:bodyPr/>
          <a:lstStyle/>
          <a:p>
            <a:r>
              <a:rPr smtClean="0"/>
              <a:t>DEMO</a:t>
            </a:r>
            <a:endParaRPr lang="en-US"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References</a:t>
            </a:r>
            <a:endParaRPr lang="en-US" dirty="0"/>
          </a:p>
        </p:txBody>
      </p:sp>
      <p:sp>
        <p:nvSpPr>
          <p:cNvPr id="3" name="Text Placeholder 2"/>
          <p:cNvSpPr>
            <a:spLocks noGrp="1"/>
          </p:cNvSpPr>
          <p:nvPr>
            <p:ph type="body" sz="quarter" idx="10"/>
          </p:nvPr>
        </p:nvSpPr>
        <p:spPr>
          <a:xfrm>
            <a:off x="381000" y="1411552"/>
            <a:ext cx="8382000" cy="2757678"/>
          </a:xfrm>
        </p:spPr>
        <p:txBody>
          <a:bodyPr/>
          <a:lstStyle/>
          <a:p>
            <a:r>
              <a:rPr lang="en-US" dirty="0" smtClean="0"/>
              <a:t>Download .NET 3.5 SP1</a:t>
            </a:r>
          </a:p>
          <a:p>
            <a:pPr>
              <a:buNone/>
            </a:pPr>
            <a:r>
              <a:rPr lang="en-US" sz="2400" dirty="0" smtClean="0"/>
              <a:t>	</a:t>
            </a:r>
            <a:r>
              <a:rPr lang="en-US" sz="2400" dirty="0" smtClean="0">
                <a:hlinkClick r:id="rId2"/>
              </a:rPr>
              <a:t>http://www.asp.net/downloads/3.5-sp1</a:t>
            </a:r>
            <a:r>
              <a:rPr lang="en-US" sz="2400" dirty="0" smtClean="0"/>
              <a:t> </a:t>
            </a:r>
          </a:p>
          <a:p>
            <a:pPr>
              <a:buNone/>
            </a:pPr>
            <a:endParaRPr lang="en-US" sz="2400" dirty="0" smtClean="0"/>
          </a:p>
          <a:p>
            <a:r>
              <a:rPr lang="en-US" dirty="0" smtClean="0"/>
              <a:t>Download ScriptReferenceProfiler</a:t>
            </a:r>
          </a:p>
          <a:p>
            <a:pPr>
              <a:buNone/>
            </a:pPr>
            <a:r>
              <a:rPr lang="en-US" sz="1800" dirty="0" smtClean="0"/>
              <a:t>	</a:t>
            </a:r>
            <a:r>
              <a:rPr lang="en-US" sz="1800" dirty="0" smtClean="0">
                <a:hlinkClick r:id="rId3"/>
              </a:rPr>
              <a:t>http://www.codeplex.com/aspnet/Release/ProjectReleases.aspx?ReleaseId=13356</a:t>
            </a:r>
            <a:r>
              <a:rPr lang="en-US" sz="1800" dirty="0" smtClean="0"/>
              <a:t> </a:t>
            </a:r>
          </a:p>
          <a:p>
            <a:pPr>
              <a:buNone/>
            </a:pPr>
            <a:endParaRPr lang="en-US" sz="2400"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Feedback / QnA</a:t>
            </a:r>
            <a:endParaRPr lang="en-US" dirty="0"/>
          </a:p>
        </p:txBody>
      </p:sp>
      <p:sp>
        <p:nvSpPr>
          <p:cNvPr id="3" name="Text Placeholder 2"/>
          <p:cNvSpPr>
            <a:spLocks noGrp="1"/>
          </p:cNvSpPr>
          <p:nvPr>
            <p:ph type="body" sz="quarter" idx="10"/>
          </p:nvPr>
        </p:nvSpPr>
        <p:spPr>
          <a:xfrm>
            <a:off x="381000" y="1411552"/>
            <a:ext cx="8382000" cy="2763834"/>
          </a:xfrm>
        </p:spPr>
        <p:txBody>
          <a:bodyPr/>
          <a:lstStyle/>
          <a:p>
            <a:pPr lvl="0"/>
            <a:r>
              <a:rPr lang="en-US" dirty="0" smtClean="0"/>
              <a:t>Your Feedback is Important!</a:t>
            </a:r>
          </a:p>
          <a:p>
            <a:pPr lvl="1">
              <a:buNone/>
            </a:pPr>
            <a:r>
              <a:rPr lang="en-US" dirty="0" smtClean="0"/>
              <a:t>Please take a few moments to fill out our online feedback form</a:t>
            </a:r>
            <a:endParaRPr lang="en-US" sz="2000" dirty="0" smtClean="0"/>
          </a:p>
          <a:p>
            <a:pPr lvl="1">
              <a:buNone/>
            </a:pPr>
            <a:endParaRPr lang="en-US" dirty="0" smtClean="0"/>
          </a:p>
          <a:p>
            <a:pPr lvl="0"/>
            <a:r>
              <a:rPr lang="en-US" dirty="0" smtClean="0"/>
              <a:t>Use the Question Manager on LiveMeeting to ask your questions now!</a:t>
            </a: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Contact</a:t>
            </a:r>
            <a:endParaRPr lang="en-US" dirty="0"/>
          </a:p>
        </p:txBody>
      </p:sp>
      <p:sp>
        <p:nvSpPr>
          <p:cNvPr id="3" name="Text Placeholder 2"/>
          <p:cNvSpPr>
            <a:spLocks noGrp="1"/>
          </p:cNvSpPr>
          <p:nvPr>
            <p:ph type="body" sz="quarter" idx="10"/>
          </p:nvPr>
        </p:nvSpPr>
        <p:spPr>
          <a:xfrm>
            <a:off x="381000" y="1411552"/>
            <a:ext cx="8382000" cy="2609945"/>
          </a:xfrm>
        </p:spPr>
        <p:txBody>
          <a:bodyPr/>
          <a:lstStyle/>
          <a:p>
            <a:r>
              <a:rPr lang="en-US" dirty="0" smtClean="0"/>
              <a:t>Blog Address</a:t>
            </a:r>
          </a:p>
          <a:p>
            <a:pPr>
              <a:buNone/>
            </a:pPr>
            <a:r>
              <a:rPr lang="en-US" dirty="0" smtClean="0">
                <a:solidFill>
                  <a:srgbClr val="FFFF00"/>
                </a:solidFill>
              </a:rPr>
              <a:t>    http://geekswithblogs.net/ranganh</a:t>
            </a:r>
          </a:p>
          <a:p>
            <a:pPr>
              <a:buNone/>
            </a:pPr>
            <a:endParaRPr lang="en-US" dirty="0" smtClean="0"/>
          </a:p>
          <a:p>
            <a:pPr>
              <a:buNone/>
            </a:pPr>
            <a:endParaRPr lang="en-US" dirty="0" smtClean="0"/>
          </a:p>
          <a:p>
            <a:pPr>
              <a:buNone/>
            </a:pPr>
            <a:r>
              <a:rPr lang="en-US" dirty="0" smtClean="0"/>
              <a:t> </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sld>
</file>

<file path=ppt/theme/theme1.xml><?xml version="1.0" encoding="utf-8"?>
<a:theme xmlns:a="http://schemas.openxmlformats.org/drawingml/2006/main" name="Shades of Blue - Microsoft India DPE">
  <a:themeElements>
    <a:clrScheme name="Launch Wave colors">
      <a:dk1>
        <a:srgbClr val="000000"/>
      </a:dk1>
      <a:lt1>
        <a:srgbClr val="FFFFFF"/>
      </a:lt1>
      <a:dk2>
        <a:srgbClr val="4D4D4D"/>
      </a:dk2>
      <a:lt2>
        <a:srgbClr val="CCCCCC"/>
      </a:lt2>
      <a:accent1>
        <a:srgbClr val="0099FF"/>
      </a:accent1>
      <a:accent2>
        <a:srgbClr val="FF3300"/>
      </a:accent2>
      <a:accent3>
        <a:srgbClr val="B0B3B2"/>
      </a:accent3>
      <a:accent4>
        <a:srgbClr val="6EE094"/>
      </a:accent4>
      <a:accent5>
        <a:srgbClr val="F09D42"/>
      </a:accent5>
      <a:accent6>
        <a:srgbClr val="B092E6"/>
      </a:accent6>
      <a:hlink>
        <a:srgbClr val="0099FF"/>
      </a:hlink>
      <a:folHlink>
        <a:srgbClr val="BEBEBE"/>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1"/>
        </a:lnRef>
        <a:fillRef idx="3">
          <a:schemeClr val="accent1"/>
        </a:fillRef>
        <a:effectRef idx="3">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Topic xmlns="19eac92a-de6b-4e67-82dd-0654a16185e4"/>
    <Audience_x0020__x002f__x0020_Role xmlns="19eac92a-de6b-4e67-82dd-0654a16185e4"/>
    <Technology xmlns="19eac92a-de6b-4e67-82dd-0654a16185e4"/>
    <Best_x0020_Bets xmlns="19eac92a-de6b-4e67-82dd-0654a16185e4">Yes</Best_x0020_Bets>
    <Language xmlns="19eac92a-de6b-4e67-82dd-0654a16185e4" xsi:nil="true"/>
    <Format xmlns="19eac92a-de6b-4e67-82dd-0654a16185e4" xsi:nil="true"/>
    <Industry xmlns="19eac92a-de6b-4e67-82dd-0654a16185e4" xsi:nil="true"/>
    <Product xmlns="19eac92a-de6b-4e67-82dd-0654a16185e4"/>
    <Date_x0020_Published xmlns="19eac92a-de6b-4e67-82dd-0654a16185e4" xsi:nil="true"/>
    <Description0 xmlns="19eac92a-de6b-4e67-82dd-0654a16185e4" xsi:nil="true"/>
    <Expiration_x0020_Date0 xmlns="19eac92a-de6b-4e67-82dd-0654a16185e4" xsi:nil="true"/>
    <Content_x0020_Category xmlns="19eac92a-de6b-4e67-82dd-0654a16185e4" xsi:nil="true"/>
    <Customer_x0020_Campaign xmlns="19eac92a-de6b-4e67-82dd-0654a16185e4"/>
    <Customer_x0020_Segment xmlns="19eac92a-de6b-4e67-82dd-0654a16185e4"/>
    <URL xmlns="19eac92a-de6b-4e67-82dd-0654a16185e4">
      <Url xsi:nil="true"/>
      <Description xsi:nil="true"/>
    </URL>
    <Distribution xmlns="19eac92a-de6b-4e67-82dd-0654a16185e4" xsi:nil="true"/>
    <Scenarios xmlns="19eac92a-de6b-4e67-82dd-0654a16185e4"/>
    <Sales_x0020_Cycle xmlns="19eac92a-de6b-4e67-82dd-0654a16185e4"/>
    <ContentType0 xmlns="19eac92a-de6b-4e67-82dd-0654a16185e4"/>
    <Search_x0020_Keywords xmlns="19eac92a-de6b-4e67-82dd-0654a16185e4" xsi:nil="true"/>
    <Technical_x0020_Level xmlns="19eac92a-de6b-4e67-82dd-0654a16185e4"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F11AABFF2C5AB42B36B57B737E3C20E" ma:contentTypeVersion="22" ma:contentTypeDescription="Create a new document." ma:contentTypeScope="" ma:versionID="5144f97e4723fcd667a14eb56b9968ba">
  <xsd:schema xmlns:xsd="http://www.w3.org/2001/XMLSchema" xmlns:p="http://schemas.microsoft.com/office/2006/metadata/properties" xmlns:ns2="19eac92a-de6b-4e67-82dd-0654a16185e4" targetNamespace="http://schemas.microsoft.com/office/2006/metadata/properties" ma:root="true" ma:fieldsID="b030b4c9c4c5dcc1fe81c59ca5bbfa01" ns2:_="">
    <xsd:import namespace="19eac92a-de6b-4e67-82dd-0654a16185e4"/>
    <xsd:element name="properties">
      <xsd:complexType>
        <xsd:sequence>
          <xsd:element name="documentManagement">
            <xsd:complexType>
              <xsd:all>
                <xsd:element ref="ns2:URL" minOccurs="0"/>
                <xsd:element ref="ns2:Description0" minOccurs="0"/>
                <xsd:element ref="ns2:Date_x0020_Published" minOccurs="0"/>
                <xsd:element ref="ns2:Expiration_x0020_Date0" minOccurs="0"/>
                <xsd:element ref="ns2:Content_x0020_Category" minOccurs="0"/>
                <xsd:element ref="ns2:Topic" minOccurs="0"/>
                <xsd:element ref="ns2:ContentType0" minOccurs="0"/>
                <xsd:element ref="ns2:Format" minOccurs="0"/>
                <xsd:element ref="ns2:Search_x0020_Keywords" minOccurs="0"/>
                <xsd:element ref="ns2:Distribution" minOccurs="0"/>
                <xsd:element ref="ns2:Technical_x0020_Level" minOccurs="0"/>
                <xsd:element ref="ns2:Audience_x0020__x002f__x0020_Role" minOccurs="0"/>
                <xsd:element ref="ns2:Technology" minOccurs="0"/>
                <xsd:element ref="ns2:Scenarios" minOccurs="0"/>
                <xsd:element ref="ns2:Product" minOccurs="0"/>
                <xsd:element ref="ns2:Customer_x0020_Campaign" minOccurs="0"/>
                <xsd:element ref="ns2:Industry" minOccurs="0"/>
                <xsd:element ref="ns2:Customer_x0020_Segment" minOccurs="0"/>
                <xsd:element ref="ns2:Sales_x0020_Cycle" minOccurs="0"/>
                <xsd:element ref="ns2:Language" minOccurs="0"/>
                <xsd:element ref="ns2:Best_x0020_Bets" minOccurs="0"/>
              </xsd:all>
            </xsd:complexType>
          </xsd:element>
        </xsd:sequence>
      </xsd:complexType>
    </xsd:element>
  </xsd:schema>
  <xsd:schema xmlns:xsd="http://www.w3.org/2001/XMLSchema" xmlns:dms="http://schemas.microsoft.com/office/2006/documentManagement/types" targetNamespace="19eac92a-de6b-4e67-82dd-0654a16185e4" elementFormDefault="qualified">
    <xsd:import namespace="http://schemas.microsoft.com/office/2006/documentManagement/types"/>
    <xsd:element name="URL" ma:index="8" nillable="true" ma:displayName="URL" ma:default="" ma:description="(Description placeholder area!)" ma:format="Hyperlink" ma:internalName="URL">
      <xsd:complexType>
        <xsd:complexContent>
          <xsd:extension base="dms:URL">
            <xsd:sequence>
              <xsd:element name="Url" type="dms:ValidUrl" minOccurs="0" nillable="true"/>
              <xsd:element name="Description" type="xsd:string" nillable="true"/>
            </xsd:sequence>
          </xsd:extension>
        </xsd:complexContent>
      </xsd:complexType>
    </xsd:element>
    <xsd:element name="Description0" ma:index="9" nillable="true" ma:displayName="Description" ma:description="(Description placeholder area!)" ma:internalName="Description0">
      <xsd:simpleType>
        <xsd:restriction base="dms:Note"/>
      </xsd:simpleType>
    </xsd:element>
    <xsd:element name="Date_x0020_Published" ma:index="10" nillable="true" ma:displayName="Date Published" ma:description="(Description placeholder area!)" ma:format="DateOnly" ma:internalName="Date_x0020_Published">
      <xsd:simpleType>
        <xsd:restriction base="dms:DateTime"/>
      </xsd:simpleType>
    </xsd:element>
    <xsd:element name="Expiration_x0020_Date0" ma:index="11" nillable="true" ma:displayName="Expiration Date" ma:description="(Description placeholder area!)" ma:format="DateOnly" ma:internalName="Expiration_x0020_Date0">
      <xsd:simpleType>
        <xsd:restriction base="dms:DateTime"/>
      </xsd:simpleType>
    </xsd:element>
    <xsd:element name="Content_x0020_Category" ma:index="12" nillable="true" ma:displayName="Content Category" ma:description="(Description placeholder area!)" ma:format="Dropdown" ma:internalName="Content_x0020_Category">
      <xsd:simpleType>
        <xsd:restriction base="dms:Choice">
          <xsd:enumeration value="Technical"/>
          <xsd:enumeration value="Non-Technical"/>
        </xsd:restriction>
      </xsd:simpleType>
    </xsd:element>
    <xsd:element name="Topic" ma:index="13" nillable="true" ma:displayName="Topic" ma:description="(Description placeholder area!)" ma:internalName="Topic">
      <xsd:complexType>
        <xsd:complexContent>
          <xsd:extension base="dms:MultiChoice">
            <xsd:sequence>
              <xsd:element name="Value" maxOccurs="unbounded" minOccurs="0" nillable="true">
                <xsd:simpleType>
                  <xsd:restriction base="dms:Choice">
                    <xsd:enumeration value="All"/>
                    <xsd:enumeration value="Business Value"/>
                    <xsd:enumeration value="Deployment"/>
                    <xsd:enumeration value="Features &amp; Usability"/>
                    <xsd:enumeration value="Launch Wave"/>
                    <xsd:enumeration value="Pricing &amp; Licensing"/>
                    <xsd:enumeration value="Management &amp; Operations"/>
                    <xsd:enumeration value="Planning &amp; Architecture"/>
                    <xsd:enumeration value="Product Strategy &amp; Futures"/>
                    <xsd:enumeration value="Security"/>
                    <xsd:enumeration value="Selling Strategies"/>
                    <xsd:enumeration value="Solution Development"/>
                    <xsd:enumeration value="Support &amp; Troubleshooting"/>
                  </xsd:restriction>
                </xsd:simpleType>
              </xsd:element>
            </xsd:sequence>
          </xsd:extension>
        </xsd:complexContent>
      </xsd:complexType>
    </xsd:element>
    <xsd:element name="ContentType0" ma:index="14" nillable="true" ma:displayName="ContentType" ma:description="(Description placeholder area!)" ma:internalName="ContentType0">
      <xsd:complexType>
        <xsd:complexContent>
          <xsd:extension base="dms:MultiChoice">
            <xsd:sequence>
              <xsd:element name="Value" maxOccurs="unbounded" minOccurs="0" nillable="true">
                <xsd:simpleType>
                  <xsd:restriction base="dms:Choice">
                    <xsd:enumeration value="Sales Tools"/>
                    <xsd:enumeration value="Product Information"/>
                    <xsd:enumeration value="Industry Evidence"/>
                    <xsd:enumeration value="Customer/Partner Evidence"/>
                    <xsd:enumeration value="Internal Training"/>
                    <xsd:enumeration value="External Training"/>
                    <xsd:enumeration value="Marketing Materials"/>
                    <xsd:enumeration value="Technical Information"/>
                    <xsd:enumeration value="Compete Information"/>
                  </xsd:restriction>
                </xsd:simpleType>
              </xsd:element>
            </xsd:sequence>
          </xsd:extension>
        </xsd:complexContent>
      </xsd:complexType>
    </xsd:element>
    <xsd:element name="Format" ma:index="15" nillable="true" ma:displayName="Format" ma:description="(Description placeholder area!)" ma:format="Dropdown" ma:internalName="Format">
      <xsd:simpleType>
        <xsd:restriction base="dms:Choice">
          <xsd:enumeration value="Analyst Report"/>
          <xsd:enumeration value="Brochure"/>
          <xsd:enumeration value="Case Study"/>
          <xsd:enumeration value="Cookbook"/>
          <xsd:enumeration value="Course"/>
          <xsd:enumeration value="Datasheet"/>
          <xsd:enumeration value="Demo/Scripts"/>
          <xsd:enumeration value="Discussions Guide/Battlecard"/>
          <xsd:enumeration value="Drive Time"/>
          <xsd:enumeration value="Email Template"/>
          <xsd:enumeration value="Fact Sheet"/>
          <xsd:enumeration value="FAQ"/>
          <xsd:enumeration value="Industry/Market Research"/>
          <xsd:enumeration value="Job Aids"/>
          <xsd:enumeration value="Pitch Card/Talking Points"/>
          <xsd:enumeration value="Planning Documents"/>
          <xsd:enumeration value="Positioning/Messaging Framework"/>
          <xsd:enumeration value="Presentation"/>
          <xsd:enumeration value="Press Release/Announcement"/>
          <xsd:enumeration value="Product Guide"/>
          <xsd:enumeration value="Screenshots"/>
          <xsd:enumeration value="Technical Guide/Howto"/>
          <xsd:enumeration value="Toolkit"/>
          <xsd:enumeration value="Video"/>
          <xsd:enumeration value="Webcast"/>
          <xsd:enumeration value="Whitepaper"/>
        </xsd:restriction>
      </xsd:simpleType>
    </xsd:element>
    <xsd:element name="Search_x0020_Keywords" ma:index="16" nillable="true" ma:displayName="Search Keywords" ma:description="(Description placeholder area!)" ma:internalName="Search_x0020_Keywords">
      <xsd:simpleType>
        <xsd:restriction base="dms:Note"/>
      </xsd:simpleType>
    </xsd:element>
    <xsd:element name="Distribution" ma:index="17" nillable="true" ma:displayName="Distribution" ma:description="(Description placeholder area!)" ma:format="Dropdown" ma:internalName="Distribution">
      <xsd:simpleType>
        <xsd:restriction base="dms:Choice">
          <xsd:enumeration value="Microsoft Confidential"/>
          <xsd:enumeration value="Partner Ready"/>
          <xsd:enumeration value="Customer Ready"/>
        </xsd:restriction>
      </xsd:simpleType>
    </xsd:element>
    <xsd:element name="Technical_x0020_Level" ma:index="18" nillable="true" ma:displayName="Technical Level" ma:description="(Description placeholder area!)" ma:format="Dropdown" ma:internalName="Technical_x0020_Level">
      <xsd:simpleType>
        <xsd:restriction base="dms:Choice">
          <xsd:enumeration value="100"/>
          <xsd:enumeration value="200"/>
          <xsd:enumeration value="300"/>
          <xsd:enumeration value="400"/>
        </xsd:restriction>
      </xsd:simpleType>
    </xsd:element>
    <xsd:element name="Audience_x0020__x002f__x0020_Role" ma:index="19" nillable="true" ma:displayName="Audience / Role" ma:description="(Description placeholder area!)" ma:internalName="Audience_x0020__x002f__x0020_Role">
      <xsd:complexType>
        <xsd:complexContent>
          <xsd:extension base="dms:MultiChoice">
            <xsd:sequence>
              <xsd:element name="Value" maxOccurs="unbounded" minOccurs="0" nillable="true">
                <xsd:simpleType>
                  <xsd:restriction base="dms:Choice">
                    <xsd:enumeration value="Business Decision Maker"/>
                    <xsd:enumeration value="Technical Decision Maker"/>
                    <xsd:enumeration value="IT Manager/IT Professional"/>
                    <xsd:enumeration value="Developer"/>
                    <xsd:enumeration value="Partner"/>
                    <xsd:enumeration value="Microsoft Field"/>
                  </xsd:restriction>
                </xsd:simpleType>
              </xsd:element>
            </xsd:sequence>
          </xsd:extension>
        </xsd:complexContent>
      </xsd:complexType>
    </xsd:element>
    <xsd:element name="Technology" ma:index="20" nillable="true" ma:displayName="Technology" ma:description="(Description placeholder area!)" ma:internalName="Technology">
      <xsd:complexType>
        <xsd:complexContent>
          <xsd:extension base="dms:MultiChoice">
            <xsd:sequence>
              <xsd:element name="Value" maxOccurs="unbounded" minOccurs="0" nillable="true">
                <xsd:simpleType>
                  <xsd:restriction base="dms:Choice">
                    <xsd:enumeration value="Virtualization"/>
                    <xsd:enumeration value="Terminal Services (TS)"/>
                    <xsd:enumeration value="Active Directory Domain Services (AD DS)"/>
                    <xsd:enumeration value="Windows Sharepoint Services (WSS)"/>
                    <xsd:enumeration value="Internet Information Server (IIS)"/>
                    <xsd:enumeration value="Server Core"/>
                    <xsd:enumeration value="PowerShell"/>
                    <xsd:enumeration value="BitLocker"/>
                    <xsd:enumeration value="Network Access Protection (NAP)"/>
                    <xsd:enumeration value="Windows Deployment Services (WDS)"/>
                    <xsd:enumeration value="Rights Management Services (RMS)"/>
                    <xsd:enumeration value="Server Manager"/>
                  </xsd:restriction>
                </xsd:simpleType>
              </xsd:element>
            </xsd:sequence>
          </xsd:extension>
        </xsd:complexContent>
      </xsd:complexType>
    </xsd:element>
    <xsd:element name="Scenarios" ma:index="21" nillable="true" ma:displayName="Scenarios" ma:description="(Description placeholder area!)" ma:internalName="Scenarios">
      <xsd:complexType>
        <xsd:complexContent>
          <xsd:extension base="dms:MultiChoice">
            <xsd:sequence>
              <xsd:element name="Value" maxOccurs="unbounded" minOccurs="0" nillable="true">
                <xsd:simpleType>
                  <xsd:restriction base="dms:Choice">
                    <xsd:enumeration value="Windows Server Virtualization"/>
                    <xsd:enumeration value="Centralized Application Access"/>
                    <xsd:enumeration value="Windows Server and the Branch Office"/>
                    <xsd:enumeration value="Security and Policy Enforcement"/>
                    <xsd:enumeration value="Web and Application Platform"/>
                    <xsd:enumeration value="Server Management"/>
                    <xsd:enumeration value="High Availability"/>
                  </xsd:restriction>
                </xsd:simpleType>
              </xsd:element>
            </xsd:sequence>
          </xsd:extension>
        </xsd:complexContent>
      </xsd:complexType>
    </xsd:element>
    <xsd:element name="Product" ma:index="22" nillable="true" ma:displayName="Product" ma:description="(Description placeholder area!)" ma:internalName="Product">
      <xsd:complexType>
        <xsd:complexContent>
          <xsd:extension base="dms:MultiChoice">
            <xsd:sequence>
              <xsd:element name="Value" maxOccurs="unbounded" minOccurs="0" nillable="true">
                <xsd:simpleType>
                  <xsd:restriction base="dms:Choice">
                    <xsd:enumeration value="Windows Server 2008"/>
                    <xsd:enumeration value="Windows Server 2003"/>
                    <xsd:enumeration value="SQL Server 2008"/>
                    <xsd:enumeration value="SQL Server 2005"/>
                    <xsd:enumeration value="Visual Studio 2008"/>
                    <xsd:enumeration value="Visual Studio 2005"/>
                  </xsd:restriction>
                </xsd:simpleType>
              </xsd:element>
            </xsd:sequence>
          </xsd:extension>
        </xsd:complexContent>
      </xsd:complexType>
    </xsd:element>
    <xsd:element name="Customer_x0020_Campaign" ma:index="23" nillable="true" ma:displayName="Customer Campaign" ma:description="(Description placeholder area!)" ma:internalName="Customer_x0020_Campaign">
      <xsd:complexType>
        <xsd:complexContent>
          <xsd:extension base="dms:MultiChoice">
            <xsd:sequence>
              <xsd:element name="Value" maxOccurs="unbounded" minOccurs="0" nillable="true">
                <xsd:simpleType>
                  <xsd:restriction base="dms:Choice">
                    <xsd:enumeration value="Core I/O"/>
                    <xsd:enumeration value="APO"/>
                    <xsd:enumeration value="First Server"/>
                    <xsd:enumeration value="RDP"/>
                    <xsd:enumeration value="Right Server"/>
                  </xsd:restriction>
                </xsd:simpleType>
              </xsd:element>
            </xsd:sequence>
          </xsd:extension>
        </xsd:complexContent>
      </xsd:complexType>
    </xsd:element>
    <xsd:element name="Industry" ma:index="24" nillable="true" ma:displayName="Industry" ma:description="(Description placeholder area!)" ma:format="Dropdown" ma:internalName="Industry">
      <xsd:simpleType>
        <xsd:restriction base="dms:Choice">
          <xsd:enumeration value="All"/>
          <xsd:enumeration value="Manufacturing"/>
          <xsd:enumeration value="Financial Services"/>
          <xsd:enumeration value="Government / Public Sector"/>
          <xsd:enumeration value="Transportation"/>
          <xsd:enumeration value="Healthcare"/>
          <xsd:enumeration value="Education"/>
          <xsd:enumeration value="Communications"/>
          <xsd:enumeration value="High-Tech"/>
          <xsd:enumeration value="Retail &amp; Hospitality"/>
          <xsd:enumeration value="None"/>
        </xsd:restriction>
      </xsd:simpleType>
    </xsd:element>
    <xsd:element name="Customer_x0020_Segment" ma:index="25" nillable="true" ma:displayName="Customer Segment" ma:description="(Description placeholder area!)" ma:internalName="Customer_x0020_Segment">
      <xsd:complexType>
        <xsd:complexContent>
          <xsd:extension base="dms:MultiChoice">
            <xsd:sequence>
              <xsd:element name="Value" maxOccurs="unbounded" minOccurs="0" nillable="true">
                <xsd:simpleType>
                  <xsd:restriction base="dms:Choice">
                    <xsd:enumeration value="All"/>
                    <xsd:enumeration value="Enterprise"/>
                    <xsd:enumeration value="Medium Enterprise"/>
                    <xsd:enumeration value="Small Business"/>
                    <xsd:enumeration value="OEM"/>
                    <xsd:enumeration value="Academic"/>
                    <xsd:enumeration value="ISV"/>
                    <xsd:enumeration value="SI"/>
                  </xsd:restriction>
                </xsd:simpleType>
              </xsd:element>
            </xsd:sequence>
          </xsd:extension>
        </xsd:complexContent>
      </xsd:complexType>
    </xsd:element>
    <xsd:element name="Sales_x0020_Cycle" ma:index="26" nillable="true" ma:displayName="Sales Cycle" ma:description="(Description placeholder area!)" ma:internalName="Sales_x0020_Cycle">
      <xsd:complexType>
        <xsd:complexContent>
          <xsd:extension base="dms:MultiChoice">
            <xsd:sequence>
              <xsd:element name="Value" maxOccurs="unbounded" minOccurs="0" nillable="true">
                <xsd:simpleType>
                  <xsd:restriction base="dms:Choice">
                    <xsd:enumeration value="Demand Generation"/>
                    <xsd:enumeration value="Prospect"/>
                    <xsd:enumeration value="Qualify"/>
                    <xsd:enumeration value="Develop"/>
                    <xsd:enumeration value="Solution"/>
                    <xsd:enumeration value="Proof of Concept"/>
                  </xsd:restriction>
                </xsd:simpleType>
              </xsd:element>
            </xsd:sequence>
          </xsd:extension>
        </xsd:complexContent>
      </xsd:complexType>
    </xsd:element>
    <xsd:element name="Language" ma:index="27" nillable="true" ma:displayName="Language" ma:description="(Description placeholder area!)" ma:format="Dropdown" ma:internalName="Language">
      <xsd:simpleType>
        <xsd:restriction base="dms:Choice">
          <xsd:enumeration value="English"/>
          <xsd:enumeration value="German"/>
          <xsd:enumeration value="Spanish"/>
          <xsd:enumeration value="Simplified Chinese"/>
          <xsd:enumeration value="Japanese"/>
          <xsd:enumeration value="French"/>
          <xsd:enumeration value="Portuguese"/>
          <xsd:enumeration value="Other"/>
        </xsd:restriction>
      </xsd:simpleType>
    </xsd:element>
    <xsd:element name="Best_x0020_Bets" ma:index="28" nillable="true" ma:displayName="Best Bets" ma:default="Yes" ma:format="RadioButtons" ma:internalName="Best_x0020_Bets">
      <xsd:simpleType>
        <xsd:restriction base="dms:Choice">
          <xsd:enumeration value="Yes"/>
          <xsd:enumeration value="No"/>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79D3FA92-9314-4290-B9D0-1B0EA3AFF285}">
  <ds:schemaRefs>
    <ds:schemaRef ds:uri="http://schemas.microsoft.com/sharepoint/v3/contenttype/forms"/>
  </ds:schemaRefs>
</ds:datastoreItem>
</file>

<file path=customXml/itemProps2.xml><?xml version="1.0" encoding="utf-8"?>
<ds:datastoreItem xmlns:ds="http://schemas.openxmlformats.org/officeDocument/2006/customXml" ds:itemID="{B4881726-EDE7-4335-BFD0-53655A9B4C06}">
  <ds:schemaRefs>
    <ds:schemaRef ds:uri="http://schemas.microsoft.com/office/2006/metadata/properties"/>
    <ds:schemaRef ds:uri="19eac92a-de6b-4e67-82dd-0654a16185e4"/>
  </ds:schemaRefs>
</ds:datastoreItem>
</file>

<file path=customXml/itemProps3.xml><?xml version="1.0" encoding="utf-8"?>
<ds:datastoreItem xmlns:ds="http://schemas.openxmlformats.org/officeDocument/2006/customXml" ds:itemID="{5062BBEB-841C-4F22-8CC2-D58898DAAE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eac92a-de6b-4e67-82dd-0654a16185e4"/>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Shades of Blue - Microsoft India DPE</Template>
  <TotalTime>321</TotalTime>
  <Words>158</Words>
  <Application>Microsoft Office PowerPoint</Application>
  <PresentationFormat>On-screen Show (4:3)</PresentationFormat>
  <Paragraphs>54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Shades of Blue - Microsoft India DPE</vt:lpstr>
      <vt:lpstr>ASP.NET AJAX Improvements in .NET 3.5 SP1 </vt:lpstr>
      <vt:lpstr>Understanding AJAX Versioning</vt:lpstr>
      <vt:lpstr>.NET 3.5 AJAX Enhancements</vt:lpstr>
      <vt:lpstr>.NET 3.5 SP1 Improvements</vt:lpstr>
      <vt:lpstr> History Support   Script  Combining</vt:lpstr>
      <vt:lpstr>References</vt:lpstr>
      <vt:lpstr>Feedback / QnA</vt:lpstr>
      <vt:lpstr>Contact</vt:lpstr>
      <vt:lpstr>Slide 9</vt:lpstr>
    </vt:vector>
  </TitlesOfParts>
  <Manager>&lt;Content Manager Name Here&gt;</Manager>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Title Session Sub Title (optional)</dc:title>
  <dc:subject>Launch Wave 2008</dc:subject>
  <dc:creator>Pandurang Nayak</dc:creator>
  <cp:keywords>VS 2008, WPF, Smart Clients</cp:keywords>
  <dc:description>Heroes Happen Here</dc:description>
  <cp:lastModifiedBy>hrangan</cp:lastModifiedBy>
  <cp:revision>20</cp:revision>
  <dcterms:created xsi:type="dcterms:W3CDTF">2008-09-07T12:01:04Z</dcterms:created>
  <dcterms:modified xsi:type="dcterms:W3CDTF">2008-11-24T20:13:06Z</dcterms:modified>
  <cp:version>1</cp:version>
</cp:coreProperties>
</file>