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28"/>
  </p:notesMasterIdLst>
  <p:handoutMasterIdLst>
    <p:handoutMasterId r:id="rId29"/>
  </p:handoutMasterIdLst>
  <p:sldIdLst>
    <p:sldId id="257" r:id="rId3"/>
    <p:sldId id="295" r:id="rId4"/>
    <p:sldId id="328" r:id="rId5"/>
    <p:sldId id="329" r:id="rId6"/>
    <p:sldId id="318" r:id="rId7"/>
    <p:sldId id="317" r:id="rId8"/>
    <p:sldId id="324" r:id="rId9"/>
    <p:sldId id="311" r:id="rId10"/>
    <p:sldId id="321" r:id="rId11"/>
    <p:sldId id="310" r:id="rId12"/>
    <p:sldId id="309" r:id="rId13"/>
    <p:sldId id="299" r:id="rId14"/>
    <p:sldId id="300" r:id="rId15"/>
    <p:sldId id="301" r:id="rId16"/>
    <p:sldId id="302" r:id="rId17"/>
    <p:sldId id="312" r:id="rId18"/>
    <p:sldId id="305" r:id="rId19"/>
    <p:sldId id="313" r:id="rId20"/>
    <p:sldId id="314" r:id="rId21"/>
    <p:sldId id="322" r:id="rId22"/>
    <p:sldId id="315" r:id="rId23"/>
    <p:sldId id="323" r:id="rId24"/>
    <p:sldId id="325" r:id="rId25"/>
    <p:sldId id="326" r:id="rId26"/>
    <p:sldId id="271" r:id="rId27"/>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161D32"/>
    <a:srgbClr val="000000"/>
    <a:srgbClr val="FFFFFF"/>
    <a:srgbClr val="2E59B0"/>
    <a:srgbClr val="0066FF"/>
    <a:srgbClr val="2B395F"/>
    <a:srgbClr val="FFFF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65" autoAdjust="0"/>
    <p:restoredTop sz="76452" autoAdjust="0"/>
  </p:normalViewPr>
  <p:slideViewPr>
    <p:cSldViewPr snapToGrid="0">
      <p:cViewPr>
        <p:scale>
          <a:sx n="70" d="100"/>
          <a:sy n="70" d="100"/>
        </p:scale>
        <p:origin x="-600" y="-72"/>
      </p:cViewPr>
      <p:guideLst>
        <p:guide orient="horz" pos="144"/>
        <p:guide orient="horz" pos="895"/>
        <p:guide orient="horz" pos="1471"/>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277"/>
    </p:cViewPr>
  </p:sorterViewPr>
  <p:notesViewPr>
    <p:cSldViewPr snapToGrid="0">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326C8BA0-BBD5-4C3E-B228-68A344F155C5}" type="datetimeFigureOut">
              <a:rPr lang="en-US"/>
              <a:pPr>
                <a:defRPr/>
              </a:pPr>
              <a:t>11/19/2008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10E309AD-2911-4CFC-974B-6472E451EC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ACBB27A2-8BA9-4AA5-9622-FDE76846A440}" type="datetimeFigureOut">
              <a:rPr lang="en-US"/>
              <a:pPr>
                <a:defRPr/>
              </a:pPr>
              <a:t>11/19/2008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6F435681-60AD-4DE5-B75E-C44198CF4EF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710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6BA2633-3ABB-437A-8A60-3910B5D2D324}" type="datetime8">
              <a:rPr lang="en-US" smtClean="0"/>
              <a:pPr defTabSz="912813" fontAlgn="base">
                <a:spcBef>
                  <a:spcPct val="0"/>
                </a:spcBef>
                <a:spcAft>
                  <a:spcPct val="0"/>
                </a:spcAft>
                <a:defRPr/>
              </a:pPr>
              <a:t>11/19/2008 3:45 PM</a:t>
            </a:fld>
            <a:endParaRPr lang="en-US" smtClean="0"/>
          </a:p>
        </p:txBody>
      </p:sp>
      <p:sp>
        <p:nvSpPr>
          <p:cNvPr id="471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4711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67B0D3-EEA9-45B4-8F1B-C7FDC7194907}" type="slidenum">
              <a:rPr lang="en-US" smtClean="0"/>
              <a:pPr defTabSz="912813"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971EF39-D574-427E-A8AA-CCBD14D07EC9}" type="slidenum">
              <a:rPr lang="en-US" smtClean="0"/>
              <a:pPr defTabSz="912813" fontAlgn="base">
                <a:spcBef>
                  <a:spcPct val="0"/>
                </a:spcBef>
                <a:spcAft>
                  <a:spcPct val="0"/>
                </a:spcAft>
                <a:defRPr/>
              </a:pPr>
              <a:t>10</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C40E780-518F-4FA0-AE55-762144A3800A}" type="slidenum">
              <a:rPr lang="en-US" smtClean="0"/>
              <a:pPr defTabSz="912813" fontAlgn="base">
                <a:spcBef>
                  <a:spcPct val="0"/>
                </a:spcBef>
                <a:spcAft>
                  <a:spcPct val="0"/>
                </a:spcAft>
                <a:defRPr/>
              </a:pPr>
              <a:t>11</a:t>
            </a:fld>
            <a:endParaRPr lang="en-US" smtClean="0"/>
          </a:p>
        </p:txBody>
      </p:sp>
      <p:sp>
        <p:nvSpPr>
          <p:cNvPr id="57347" name="Rectangle 2"/>
          <p:cNvSpPr>
            <a:spLocks noGrp="1" noRot="1" noChangeAspect="1" noChangeArrowheads="1" noTextEdit="1"/>
          </p:cNvSpPr>
          <p:nvPr>
            <p:ph type="sldImg"/>
          </p:nvPr>
        </p:nvSpPr>
        <p:spPr bwMode="auto">
          <a:xfrm>
            <a:off x="1143000" y="198438"/>
            <a:ext cx="4572000" cy="3429000"/>
          </a:xfrm>
          <a:noFill/>
          <a:ln>
            <a:solidFill>
              <a:srgbClr val="000000"/>
            </a:solidFill>
            <a:miter lim="800000"/>
            <a:headEnd/>
            <a:tailEnd/>
          </a:ln>
        </p:spPr>
      </p:sp>
      <p:sp>
        <p:nvSpPr>
          <p:cNvPr id="57348" name="Notes 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5D08038-3935-485B-B269-CE6EC4283431}" type="slidenum">
              <a:rPr lang="en-GB" smtClean="0"/>
              <a:pPr defTabSz="912813"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0C863D0-1A2C-444C-BFF7-1A7E4F5AFE7A}" type="slidenum">
              <a:rPr lang="en-GB" smtClean="0"/>
              <a:pPr defTabSz="912813"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7185A9B-A802-4AE9-8204-66D836151A05}" type="slidenum">
              <a:rPr lang="en-GB" smtClean="0"/>
              <a:pPr defTabSz="912813" fontAlgn="base">
                <a:spcBef>
                  <a:spcPct val="0"/>
                </a:spcBef>
                <a:spcAft>
                  <a:spcPct val="0"/>
                </a:spcAft>
                <a:defRPr/>
              </a:pPr>
              <a:t>14</a:t>
            </a:fld>
            <a:endParaRPr lang="en-US" smtClean="0"/>
          </a:p>
        </p:txBody>
      </p:sp>
      <p:sp>
        <p:nvSpPr>
          <p:cNvPr id="6041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A713917-1A56-4775-AA26-D7CD833DFA58}" type="slidenum">
              <a:rPr lang="en-GB" smtClean="0"/>
              <a:pPr defTabSz="912813" fontAlgn="base">
                <a:spcBef>
                  <a:spcPct val="0"/>
                </a:spcBef>
                <a:spcAft>
                  <a:spcPct val="0"/>
                </a:spcAft>
                <a:defRPr/>
              </a:pPr>
              <a:t>15</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3E85221-A79D-46AF-B551-1B28F2178C66}" type="slidenum">
              <a:rPr lang="en-US" smtClean="0"/>
              <a:pPr defTabSz="912813" fontAlgn="base">
                <a:spcBef>
                  <a:spcPct val="0"/>
                </a:spcBef>
                <a:spcAft>
                  <a:spcPct val="0"/>
                </a:spcAft>
                <a:defRPr/>
              </a:pPr>
              <a:t>16</a:t>
            </a:fld>
            <a:endParaRPr lang="en-US" smtClean="0"/>
          </a:p>
        </p:txBody>
      </p:sp>
      <p:sp>
        <p:nvSpPr>
          <p:cNvPr id="62467" name="Rectangle 2"/>
          <p:cNvSpPr>
            <a:spLocks noGrp="1" noRot="1" noChangeAspect="1" noChangeArrowheads="1" noTextEdit="1"/>
          </p:cNvSpPr>
          <p:nvPr>
            <p:ph type="sldImg"/>
          </p:nvPr>
        </p:nvSpPr>
        <p:spPr bwMode="auto">
          <a:xfrm>
            <a:off x="1143000" y="198438"/>
            <a:ext cx="4572000" cy="3429000"/>
          </a:xfrm>
          <a:noFill/>
          <a:ln>
            <a:solidFill>
              <a:srgbClr val="000000"/>
            </a:solidFill>
            <a:miter lim="800000"/>
            <a:headEnd/>
            <a:tailEnd/>
          </a:ln>
        </p:spPr>
      </p:sp>
      <p:sp>
        <p:nvSpPr>
          <p:cNvPr id="4" name="Notes Placeholder 3"/>
          <p:cNvSpPr>
            <a:spLocks noGrp="1"/>
          </p:cNvSpPr>
          <p:nvPr>
            <p:ph type="body" idx="1"/>
          </p:nvPr>
        </p:nvSpPr>
        <p:spPr/>
        <p:txBody>
          <a:bodyPr>
            <a:normAutofit lnSpcReduction="10000"/>
          </a:bodyPr>
          <a:lstStyle/>
          <a:p>
            <a:pPr defTabSz="914363" eaLnBrk="1" fontAlgn="auto" hangingPunct="1">
              <a:spcBef>
                <a:spcPts val="0"/>
              </a:spcBef>
              <a:spcAft>
                <a:spcPts val="333"/>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059ADDB-9702-409A-A1BA-4DF1F0B699B7}" type="slidenum">
              <a:rPr lang="en-GB" smtClean="0"/>
              <a:pPr defTabSz="912813" fontAlgn="base">
                <a:spcBef>
                  <a:spcPct val="0"/>
                </a:spcBef>
                <a:spcAft>
                  <a:spcPct val="0"/>
                </a:spcAft>
                <a:defRPr/>
              </a:pPr>
              <a:t>17</a:t>
            </a:fld>
            <a:endParaRPr lang="en-US" smtClean="0"/>
          </a:p>
        </p:txBody>
      </p:sp>
      <p:sp>
        <p:nvSpPr>
          <p:cNvPr id="6349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21992AD-D4CB-4A3E-8E80-8188D6DB92D2}" type="slidenum">
              <a:rPr lang="en-US" smtClean="0"/>
              <a:pPr defTabSz="912813"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D6B9A44-188C-460F-AC3C-FFE9BAB9C005}" type="slidenum">
              <a:rPr lang="en-US" smtClean="0"/>
              <a:pPr defTabSz="912813"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EFEC439-38A3-4D5E-9D7B-1299EDCF5F24}" type="slidenum">
              <a:rPr lang="en-GB" smtClean="0"/>
              <a:pPr defTabSz="912813" fontAlgn="base">
                <a:spcBef>
                  <a:spcPct val="0"/>
                </a:spcBef>
                <a:spcAft>
                  <a:spcPct val="0"/>
                </a:spcAft>
                <a:defRPr/>
              </a:pPr>
              <a:t>2</a:t>
            </a:fld>
            <a:endParaRPr lang="en-US" smtClean="0"/>
          </a:p>
        </p:txBody>
      </p:sp>
      <p:sp>
        <p:nvSpPr>
          <p:cNvPr id="4813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71E496E-91E9-4A9B-AE23-54FF73922C6B}" type="slidenum">
              <a:rPr lang="en-US" smtClean="0"/>
              <a:pPr defTabSz="912813"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7AA2293-ECA5-4C38-B5C5-1F90D7F9A5C9}" type="slidenum">
              <a:rPr lang="en-US" smtClean="0"/>
              <a:pPr defTabSz="912813"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C761CCD-FDF5-4384-A6A9-B3B6AFC68072}" type="slidenum">
              <a:rPr lang="en-US" smtClean="0"/>
              <a:pPr defTabSz="912813"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7329F91-595B-4481-A845-D66867D694FE}"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D3E315D-C6A1-4B6F-BA4A-3231E6B848E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6861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CC0574FB-CB14-4F6D-B2F1-73490EE8E541}" type="datetime8">
              <a:rPr lang="en-US" smtClean="0"/>
              <a:pPr defTabSz="912813" fontAlgn="base">
                <a:spcBef>
                  <a:spcPct val="0"/>
                </a:spcBef>
                <a:spcAft>
                  <a:spcPct val="0"/>
                </a:spcAft>
                <a:defRPr/>
              </a:pPr>
              <a:t>11/19/2008 3:45 PM</a:t>
            </a:fld>
            <a:endParaRPr lang="en-US" smtClean="0"/>
          </a:p>
        </p:txBody>
      </p:sp>
      <p:sp>
        <p:nvSpPr>
          <p:cNvPr id="686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6861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2CEE44-D65B-4797-AAF2-849B47916730}" type="slidenum">
              <a:rPr lang="en-US" smtClean="0"/>
              <a:pPr defTabSz="912813" fontAlgn="base">
                <a:spcBef>
                  <a:spcPct val="0"/>
                </a:spcBef>
                <a:spcAft>
                  <a:spcPct val="0"/>
                </a:spcAft>
                <a:defRPr/>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9B5FAA7-7BE1-44AC-AFCD-FAEC5ECABCD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03BFA93-B5A2-4D51-9B9B-BEF00FD7263D}" type="slidenum">
              <a:rPr lang="en-GB" smtClean="0"/>
              <a:pPr defTabSz="912813" fontAlgn="base">
                <a:spcBef>
                  <a:spcPct val="0"/>
                </a:spcBef>
                <a:spcAft>
                  <a:spcPct val="0"/>
                </a:spcAft>
                <a:defRPr/>
              </a:pPr>
              <a:t>4</a:t>
            </a:fld>
            <a:endParaRPr lang="en-US" smtClean="0"/>
          </a:p>
        </p:txBody>
      </p:sp>
      <p:sp>
        <p:nvSpPr>
          <p:cNvPr id="5017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defTabSz="914363" eaLnBrk="1" fontAlgn="auto" hangingPunct="1">
              <a:spcBef>
                <a:spcPts val="0"/>
              </a:spcBef>
              <a:spcAft>
                <a:spcPts val="333"/>
              </a:spcAft>
              <a:defRPr/>
            </a:pPr>
            <a:endParaRPr lang="en-US" dirty="0" smtClean="0"/>
          </a:p>
        </p:txBody>
      </p:sp>
      <p:sp>
        <p:nvSpPr>
          <p:cNvPr id="491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915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7B86909-9A4B-4EC3-8498-8D35BABEE81B}" type="datetime8">
              <a:rPr lang="en-US" smtClean="0"/>
              <a:pPr defTabSz="912813" fontAlgn="base">
                <a:spcBef>
                  <a:spcPct val="0"/>
                </a:spcBef>
                <a:spcAft>
                  <a:spcPct val="0"/>
                </a:spcAft>
                <a:defRPr/>
              </a:pPr>
              <a:t>11/19/2008 3:45 PM</a:t>
            </a:fld>
            <a:endParaRPr lang="en-US" smtClean="0"/>
          </a:p>
        </p:txBody>
      </p:sp>
      <p:sp>
        <p:nvSpPr>
          <p:cNvPr id="4915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4915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19C2F4E-E033-4F29-A21C-8C2B354B5A34}" type="slidenum">
              <a:rPr lang="en-US" smtClean="0"/>
              <a:pPr defTabSz="912813"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60C0F6-E967-481A-8BF7-29E292AAC29C}" type="slidenum">
              <a:rPr lang="en-GB" smtClean="0"/>
              <a:pPr defTabSz="912813" fontAlgn="base">
                <a:spcBef>
                  <a:spcPct val="0"/>
                </a:spcBef>
                <a:spcAft>
                  <a:spcPct val="0"/>
                </a:spcAft>
                <a:defRPr/>
              </a:pPr>
              <a:t>6</a:t>
            </a:fld>
            <a:endParaRPr lang="en-US" smtClean="0"/>
          </a:p>
        </p:txBody>
      </p:sp>
      <p:sp>
        <p:nvSpPr>
          <p:cNvPr id="5222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Date Placeholder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eaLnBrk="0" fontAlgn="base" hangingPunct="0">
              <a:lnSpc>
                <a:spcPct val="90000"/>
              </a:lnSpc>
              <a:spcBef>
                <a:spcPct val="30000"/>
              </a:spcBef>
              <a:spcAft>
                <a:spcPct val="0"/>
              </a:spcAft>
              <a:buFontTx/>
              <a:buChar char="•"/>
            </a:pPr>
            <a:fld id="{867D1216-6365-4E74-81EA-482FB66ED9DA}" type="datetime8">
              <a:rPr lang="en-US" smtClean="0">
                <a:solidFill>
                  <a:srgbClr val="000000"/>
                </a:solidFill>
                <a:latin typeface="Segoe Semibold" pitchFamily="34" charset="0"/>
                <a:cs typeface="Arial" charset="0"/>
              </a:rPr>
              <a:pPr defTabSz="912813" eaLnBrk="0" fontAlgn="base" hangingPunct="0">
                <a:lnSpc>
                  <a:spcPct val="90000"/>
                </a:lnSpc>
                <a:spcBef>
                  <a:spcPct val="30000"/>
                </a:spcBef>
                <a:spcAft>
                  <a:spcPct val="0"/>
                </a:spcAft>
                <a:buFontTx/>
                <a:buChar char="•"/>
              </a:pPr>
              <a:t>11/19/2008 3:45 PM</a:t>
            </a:fld>
            <a:endParaRPr lang="en-US" smtClean="0">
              <a:solidFill>
                <a:srgbClr val="000000"/>
              </a:solidFill>
              <a:latin typeface="Segoe Semibold" pitchFamily="34" charset="0"/>
              <a:cs typeface="Arial" charset="0"/>
            </a:endParaRPr>
          </a:p>
        </p:txBody>
      </p:sp>
      <p:sp>
        <p:nvSpPr>
          <p:cNvPr id="53253" name="Slide Number Placeholder 7"/>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eaLnBrk="0" fontAlgn="base" hangingPunct="0">
              <a:lnSpc>
                <a:spcPct val="90000"/>
              </a:lnSpc>
              <a:spcBef>
                <a:spcPct val="30000"/>
              </a:spcBef>
              <a:spcAft>
                <a:spcPct val="0"/>
              </a:spcAft>
              <a:buFontTx/>
              <a:buChar char="•"/>
            </a:pPr>
            <a:fld id="{A7E320C5-DF30-4EC0-ACDE-6B8E58F50152}" type="slidenum">
              <a:rPr lang="en-US" smtClean="0">
                <a:solidFill>
                  <a:srgbClr val="000000"/>
                </a:solidFill>
                <a:latin typeface="Segoe Semibold" pitchFamily="34" charset="0"/>
                <a:cs typeface="Arial" charset="0"/>
              </a:rPr>
              <a:pPr defTabSz="912813" eaLnBrk="0" fontAlgn="base" hangingPunct="0">
                <a:lnSpc>
                  <a:spcPct val="90000"/>
                </a:lnSpc>
                <a:spcBef>
                  <a:spcPct val="30000"/>
                </a:spcBef>
                <a:spcAft>
                  <a:spcPct val="0"/>
                </a:spcAft>
                <a:buFontTx/>
                <a:buChar char="•"/>
              </a:pPr>
              <a:t>7</a:t>
            </a:fld>
            <a:endParaRPr lang="en-US" smtClean="0">
              <a:solidFill>
                <a:srgbClr val="000000"/>
              </a:solidFill>
              <a:latin typeface="Segoe Semibold" pitchFamily="34" charset="0"/>
              <a:cs typeface="Arial" charset="0"/>
            </a:endParaRPr>
          </a:p>
        </p:txBody>
      </p:sp>
      <p:sp>
        <p:nvSpPr>
          <p:cNvPr id="53254" name="Footer Placeholder 8"/>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eaLnBrk="0" fontAlgn="base" hangingPunct="0">
              <a:lnSpc>
                <a:spcPct val="90000"/>
              </a:lnSpc>
              <a:spcBef>
                <a:spcPct val="30000"/>
              </a:spcBef>
              <a:spcAft>
                <a:spcPct val="0"/>
              </a:spcAft>
              <a:buFontTx/>
              <a:buChar char="•"/>
            </a:pPr>
            <a:r>
              <a:rPr lang="en-US" sz="1200" smtClean="0">
                <a:solidFill>
                  <a:schemeClr val="tx1"/>
                </a:solidFill>
                <a:latin typeface="Segoe Semibold" pitchFamily="34" charset="0"/>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A15F2E96-C161-4772-9BF7-9E61C49642B0}" type="slidenum">
              <a:rPr lang="en-US" smtClean="0"/>
              <a:pPr defTabSz="912813" fontAlgn="base">
                <a:spcBef>
                  <a:spcPct val="0"/>
                </a:spcBef>
                <a:spcAft>
                  <a:spcPct val="0"/>
                </a:spcAft>
                <a:defRPr/>
              </a:pPr>
              <a:t>8</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542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F0F6A6E4-1FD5-4F52-9D13-96DAC4E0D4E7}" type="datetime8">
              <a:rPr lang="en-US" smtClean="0"/>
              <a:pPr defTabSz="912813" fontAlgn="base">
                <a:spcBef>
                  <a:spcPct val="0"/>
                </a:spcBef>
                <a:spcAft>
                  <a:spcPct val="0"/>
                </a:spcAft>
                <a:defRPr/>
              </a:pPr>
              <a:t>11/19/2008 3:45 PM</a:t>
            </a:fld>
            <a:endParaRPr lang="en-US" smtClean="0"/>
          </a:p>
        </p:txBody>
      </p:sp>
      <p:sp>
        <p:nvSpPr>
          <p:cNvPr id="542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endParaRPr>
          </a:p>
        </p:txBody>
      </p:sp>
      <p:sp>
        <p:nvSpPr>
          <p:cNvPr id="542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14AF0E9-CEFB-4732-ADEA-5564716C2214}" type="slidenum">
              <a:rPr lang="en-US" smtClean="0"/>
              <a:pPr defTabSz="912813"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ie8_h2_rgb_r_white.png"/>
          <p:cNvPicPr>
            <a:picLocks noChangeAspect="1"/>
          </p:cNvPicPr>
          <p:nvPr userDrawn="1"/>
        </p:nvPicPr>
        <p:blipFill>
          <a:blip r:embed="rId3"/>
          <a:srcRect/>
          <a:stretch>
            <a:fillRect/>
          </a:stretch>
        </p:blipFill>
        <p:spPr bwMode="auto">
          <a:xfrm>
            <a:off x="79375" y="3052763"/>
            <a:ext cx="1731963" cy="663575"/>
          </a:xfrm>
          <a:prstGeom prst="rect">
            <a:avLst/>
          </a:prstGeom>
          <a:noFill/>
          <a:ln w="9525">
            <a:noFill/>
            <a:miter lim="800000"/>
            <a:headEnd/>
            <a:tailEnd/>
          </a:ln>
        </p:spPr>
      </p:pic>
      <p:pic>
        <p:nvPicPr>
          <p:cNvPr id="5" name="Picture 4" descr="Windows_brand_h_rgb.png"/>
          <p:cNvPicPr>
            <a:picLocks noChangeAspect="1"/>
          </p:cNvPicPr>
          <p:nvPr userDrawn="1"/>
        </p:nvPicPr>
        <p:blipFill>
          <a:blip r:embed="rId4"/>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6E366ADE-436F-455C-BF04-E4B1B5C2348E}"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733778" y="4876800"/>
            <a:ext cx="9386535" cy="1523495"/>
          </a:xfrm>
        </p:spPr>
        <p:txBody>
          <a:bodyPr>
            <a:noAutofit/>
          </a:bodyPr>
          <a:lstStyle>
            <a:lvl1pPr>
              <a:lnSpc>
                <a:spcPct val="90000"/>
              </a:lnSpc>
              <a:defRPr sz="4400">
                <a:solidFill>
                  <a:schemeClr val="tx2">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sz="2400">
                <a:solidFill>
                  <a:schemeClr val="tx2">
                    <a:lumMod val="60000"/>
                    <a:lumOff val="40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8" name="TextBox 7"/>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858BBD6D-2DCC-4E32-BCBA-9D09ED96CDCF}"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4" name="TextBox 3"/>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321EADF6-91BD-4340-99B6-E72C91E87FDC}"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_blank_bott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3" name="TextBox 2"/>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73A4DE8C-B024-4463-8C36-7F6C47B754D9}"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pic>
        <p:nvPicPr>
          <p:cNvPr id="3" name="Picture 4" descr="ie8_h2_rgb_r_white.png"/>
          <p:cNvPicPr>
            <a:picLocks noChangeAspect="1"/>
          </p:cNvPicPr>
          <p:nvPr userDrawn="1"/>
        </p:nvPicPr>
        <p:blipFill>
          <a:blip r:embed="rId4"/>
          <a:srcRect/>
          <a:stretch>
            <a:fillRect/>
          </a:stretch>
        </p:blipFill>
        <p:spPr bwMode="auto">
          <a:xfrm>
            <a:off x="79375" y="3052763"/>
            <a:ext cx="1731963" cy="663575"/>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GB"/>
          </a:p>
        </p:txBody>
      </p:sp>
      <p:sp>
        <p:nvSpPr>
          <p:cNvPr id="3" name="Rectangle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97C5F8B9-CE8A-4C16-9A89-71C14C34506B}"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100792" y="4439363"/>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55F03E7D-59C7-4D42-8643-CC4B0808BBA7}"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100792" y="4439363"/>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FB603481-8591-4DF9-ADF9-CA1CD8EA2916}"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100792" y="4439363"/>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A2AC9C35-986B-4225-A2FF-639156708839}"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100792" y="4439363"/>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Windows_brand_h_rgb.png"/>
          <p:cNvPicPr>
            <a:picLocks noChangeAspect="1"/>
          </p:cNvPicPr>
          <p:nvPr userDrawn="1"/>
        </p:nvPicPr>
        <p:blipFill>
          <a:blip r:embed="rId3"/>
          <a:srcRect/>
          <a:stretch>
            <a:fillRect/>
          </a:stretch>
        </p:blipFill>
        <p:spPr bwMode="auto">
          <a:xfrm>
            <a:off x="7951788" y="6475413"/>
            <a:ext cx="1068387" cy="280987"/>
          </a:xfrm>
          <a:prstGeom prst="rect">
            <a:avLst/>
          </a:prstGeom>
          <a:noFill/>
          <a:ln w="9525">
            <a:noFill/>
            <a:miter lim="800000"/>
            <a:headEnd/>
            <a:tailEnd/>
          </a:ln>
        </p:spPr>
      </p:pic>
      <p:sp>
        <p:nvSpPr>
          <p:cNvPr id="6" name="TextBox 5"/>
          <p:cNvSpPr txBox="1"/>
          <p:nvPr userDrawn="1"/>
        </p:nvSpPr>
        <p:spPr>
          <a:xfrm>
            <a:off x="0" y="6572250"/>
            <a:ext cx="495300" cy="276225"/>
          </a:xfrm>
          <a:prstGeom prst="rect">
            <a:avLst/>
          </a:prstGeom>
          <a:noFill/>
        </p:spPr>
        <p:txBody>
          <a:bodyPr>
            <a:spAutoFit/>
          </a:bodyPr>
          <a:lstStyle/>
          <a:p>
            <a:pPr defTabSz="914363" fontAlgn="auto">
              <a:spcBef>
                <a:spcPts val="0"/>
              </a:spcBef>
              <a:spcAft>
                <a:spcPts val="0"/>
              </a:spcAft>
              <a:defRPr/>
            </a:pPr>
            <a:fld id="{84FB0EE7-2D5E-4EB0-9477-3A86ACEC61A3}" type="slidenum">
              <a:rPr lang="en-US" sz="1200">
                <a:solidFill>
                  <a:schemeClr val="tx1">
                    <a:lumMod val="50000"/>
                    <a:lumOff val="50000"/>
                  </a:schemeClr>
                </a:solidFill>
                <a:latin typeface="+mn-lt"/>
                <a:cs typeface="+mn-cs"/>
              </a:rPr>
              <a:pPr defTabSz="914363" fontAlgn="auto">
                <a:spcBef>
                  <a:spcPts val="0"/>
                </a:spcBef>
                <a:spcAft>
                  <a:spcPts val="0"/>
                </a:spcAft>
                <a:defRPr/>
              </a:pPr>
              <a:t>‹#›</a:t>
            </a:fld>
            <a:endParaRPr lang="en-US" sz="1200" dirty="0">
              <a:solidFill>
                <a:schemeClr val="tx1">
                  <a:lumMod val="50000"/>
                  <a:lumOff val="50000"/>
                </a:schemeClr>
              </a:solidFill>
              <a:latin typeface="+mn-lt"/>
              <a:cs typeface="+mn-cs"/>
            </a:endParaRPr>
          </a:p>
        </p:txBody>
      </p:sp>
      <p:sp>
        <p:nvSpPr>
          <p:cNvPr id="2" name="Title 1"/>
          <p:cNvSpPr>
            <a:spLocks noGrp="1"/>
          </p:cNvSpPr>
          <p:nvPr>
            <p:ph type="ctrTitle"/>
          </p:nvPr>
        </p:nvSpPr>
        <p:spPr>
          <a:xfrm>
            <a:off x="2082786" y="1183016"/>
            <a:ext cx="6126427" cy="1523494"/>
          </a:xfrm>
        </p:spPr>
        <p:txBody>
          <a:bodyPr anchor="ctr" anchorCtr="0">
            <a:noAutofit/>
          </a:bodyPr>
          <a:lstStyle>
            <a:lvl1pPr algn="l" defTabSz="914363" rtl="0" eaLnBrk="1" latinLnBrk="0" hangingPunct="1">
              <a:lnSpc>
                <a:spcPct val="90000"/>
              </a:lnSpc>
              <a:spcBef>
                <a:spcPct val="0"/>
              </a:spcBef>
              <a:buNone/>
              <a:defRPr lang="en-US" sz="3600" b="0" kern="1200" cap="none"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00792" y="5607758"/>
            <a:ext cx="7043208" cy="461665"/>
          </a:xfrm>
        </p:spPr>
        <p:txBody>
          <a:bodyPr>
            <a:noAutofit/>
          </a:bodyPr>
          <a:lstStyle>
            <a:lvl1pPr marL="0" indent="0" algn="l">
              <a:lnSpc>
                <a:spcPct val="90000"/>
              </a:lnSpc>
              <a:spcBef>
                <a:spcPts val="0"/>
              </a:spcBef>
              <a:buNone/>
              <a:defRPr sz="24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100792" y="4439363"/>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chemeClr val="tx2">
                        <a:lumMod val="20000"/>
                        <a:lumOff val="80000"/>
                      </a:schemeClr>
                    </a:gs>
                    <a:gs pos="28000">
                      <a:schemeClr val="tx2">
                        <a:lumMod val="60000"/>
                        <a:lumOff val="40000"/>
                      </a:schemeClr>
                    </a:gs>
                    <a:gs pos="62000">
                      <a:schemeClr val="tx2">
                        <a:lumMod val="75000"/>
                      </a:schemeClr>
                    </a:gs>
                  </a:gsLst>
                  <a:lin ang="5400000"/>
                </a:gradFill>
                <a:effectLst>
                  <a:outerShdw blurRad="101600" dist="39000" dir="5460000" algn="tl">
                    <a:schemeClr val="tx2">
                      <a:lumMod val="75000"/>
                      <a:alpha val="38000"/>
                    </a:scheme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5" name="TextBox 4"/>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66B567B2-46D2-4459-8D68-DB31EB8DCCE4}"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5" name="TextBox 4"/>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B540975C-D57E-4FB2-A788-0498B5B50047}"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ie8_h1_bL_r.png"/>
          <p:cNvPicPr>
            <a:picLocks noChangeAspect="1"/>
          </p:cNvPicPr>
          <p:nvPr userDrawn="1"/>
        </p:nvPicPr>
        <p:blipFill>
          <a:blip r:embed="rId2"/>
          <a:srcRect/>
          <a:stretch>
            <a:fillRect/>
          </a:stretch>
        </p:blipFill>
        <p:spPr bwMode="auto">
          <a:xfrm>
            <a:off x="7213600" y="6257925"/>
            <a:ext cx="1758950" cy="282575"/>
          </a:xfrm>
          <a:prstGeom prst="rect">
            <a:avLst/>
          </a:prstGeom>
          <a:noFill/>
          <a:ln w="9525">
            <a:noFill/>
            <a:miter lim="800000"/>
            <a:headEnd/>
            <a:tailEnd/>
          </a:ln>
        </p:spPr>
      </p:pic>
      <p:sp>
        <p:nvSpPr>
          <p:cNvPr id="6" name="TextBox 5"/>
          <p:cNvSpPr txBox="1"/>
          <p:nvPr userDrawn="1"/>
        </p:nvSpPr>
        <p:spPr>
          <a:xfrm>
            <a:off x="0" y="6572250"/>
            <a:ext cx="495300" cy="307975"/>
          </a:xfrm>
          <a:prstGeom prst="rect">
            <a:avLst/>
          </a:prstGeom>
          <a:noFill/>
        </p:spPr>
        <p:txBody>
          <a:bodyPr>
            <a:spAutoFit/>
          </a:bodyPr>
          <a:lstStyle/>
          <a:p>
            <a:pPr defTabSz="914363" fontAlgn="auto">
              <a:spcBef>
                <a:spcPts val="0"/>
              </a:spcBef>
              <a:spcAft>
                <a:spcPts val="0"/>
              </a:spcAft>
              <a:defRPr/>
            </a:pPr>
            <a:fld id="{86FCD7E3-E35C-4551-84A7-9811D030B5F9}" type="slidenum">
              <a:rPr lang="en-US" sz="1400" b="1">
                <a:solidFill>
                  <a:schemeClr val="bg1"/>
                </a:solidFill>
                <a:latin typeface="+mn-lt"/>
                <a:cs typeface="+mn-cs"/>
              </a:rPr>
              <a:pPr defTabSz="914363" fontAlgn="auto">
                <a:spcBef>
                  <a:spcPts val="0"/>
                </a:spcBef>
                <a:spcAft>
                  <a:spcPts val="0"/>
                </a:spcAft>
                <a:defRPr/>
              </a:pPr>
              <a:t>‹#›</a:t>
            </a:fld>
            <a:endParaRPr lang="en-US" sz="1400" b="1" dirty="0">
              <a:solidFill>
                <a:schemeClr val="bg1"/>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20"/>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21"/>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21"/>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21"/>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0"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16.xml"/><Relationship Id="rId7"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ie8"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ranjanajain.spaces.live.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mailto:ranjanaj@microsoft.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4519613"/>
            <a:ext cx="7997825" cy="720725"/>
          </a:xfrm>
        </p:spPr>
        <p:txBody>
          <a:bodyPr/>
          <a:lstStyle/>
          <a:p>
            <a:pPr defTabSz="914363" eaLnBrk="1" fontAlgn="auto" hangingPunct="1">
              <a:spcAft>
                <a:spcPts val="0"/>
              </a:spcAft>
              <a:defRPr/>
            </a:pPr>
            <a:r>
              <a:rPr smtClean="0"/>
              <a:t>Whats New in Internet Explorer 8?</a:t>
            </a:r>
            <a:endParaRPr dirty="0"/>
          </a:p>
        </p:txBody>
      </p:sp>
      <p:sp>
        <p:nvSpPr>
          <p:cNvPr id="3" name="Subtitle 2"/>
          <p:cNvSpPr>
            <a:spLocks noGrp="1"/>
          </p:cNvSpPr>
          <p:nvPr>
            <p:ph type="subTitle" idx="1"/>
          </p:nvPr>
        </p:nvSpPr>
        <p:spPr>
          <a:xfrm>
            <a:off x="766763" y="5378450"/>
            <a:ext cx="7997825" cy="461963"/>
          </a:xfrm>
        </p:spPr>
        <p:txBody>
          <a:bodyPr rtlCol="0"/>
          <a:lstStyle/>
          <a:p>
            <a:pPr defTabSz="914363" eaLnBrk="1" fontAlgn="auto" hangingPunct="1">
              <a:spcAft>
                <a:spcPts val="0"/>
              </a:spcAft>
              <a:defRPr/>
            </a:pPr>
            <a:r>
              <a:rPr lang="en-US" sz="2000" dirty="0" smtClean="0">
                <a:solidFill>
                  <a:schemeClr val="tx2">
                    <a:lumMod val="40000"/>
                    <a:lumOff val="60000"/>
                  </a:schemeClr>
                </a:solidFill>
              </a:rPr>
              <a:t>Ranjana Jain</a:t>
            </a:r>
          </a:p>
          <a:p>
            <a:pPr defTabSz="914363" eaLnBrk="1" fontAlgn="auto" hangingPunct="1">
              <a:spcAft>
                <a:spcPts val="0"/>
              </a:spcAft>
              <a:defRPr/>
            </a:pPr>
            <a:r>
              <a:rPr lang="en-US" sz="2000" dirty="0" smtClean="0">
                <a:solidFill>
                  <a:schemeClr val="tx2">
                    <a:lumMod val="40000"/>
                    <a:lumOff val="60000"/>
                  </a:schemeClr>
                </a:solidFill>
              </a:rPr>
              <a:t>IT Pro Evangelist</a:t>
            </a:r>
          </a:p>
          <a:p>
            <a:pPr defTabSz="914363" eaLnBrk="1" fontAlgn="auto" hangingPunct="1">
              <a:spcAft>
                <a:spcPts val="0"/>
              </a:spcAft>
              <a:defRPr/>
            </a:pPr>
            <a:r>
              <a:rPr lang="en-US" sz="2000" dirty="0" smtClean="0">
                <a:solidFill>
                  <a:schemeClr val="tx2">
                    <a:lumMod val="40000"/>
                    <a:lumOff val="60000"/>
                  </a:schemeClr>
                </a:solidFill>
              </a:rPr>
              <a:t>Microsoft India</a:t>
            </a:r>
          </a:p>
          <a:p>
            <a:pPr defTabSz="914363" eaLnBrk="1" fontAlgn="auto" hangingPunct="1">
              <a:spcAft>
                <a:spcPts val="0"/>
              </a:spcAft>
              <a:defRPr/>
            </a:pPr>
            <a:r>
              <a:rPr lang="en-US" sz="2000" dirty="0" smtClean="0">
                <a:solidFill>
                  <a:schemeClr val="tx2">
                    <a:lumMod val="40000"/>
                    <a:lumOff val="60000"/>
                  </a:schemeClr>
                </a:solidFill>
              </a:rPr>
              <a:t>MCSE, MCT, RHCE, CIW Security Analyst, CISSP</a:t>
            </a:r>
            <a:endParaRPr lang="en-US" sz="2000" dirty="0">
              <a:solidFill>
                <a:schemeClr val="tx2">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Security Enhancements</a:t>
            </a:r>
            <a:endParaRPr/>
          </a:p>
        </p:txBody>
      </p:sp>
      <p:pic>
        <p:nvPicPr>
          <p:cNvPr id="8203" name="Picture 10" descr="\\SIMPLESHARE\NetFolder\SnagIt Share\Domain name highlighting.png"/>
          <p:cNvPicPr>
            <a:picLocks noChangeAspect="1" noChangeArrowheads="1"/>
          </p:cNvPicPr>
          <p:nvPr/>
        </p:nvPicPr>
        <p:blipFill>
          <a:blip r:embed="rId3"/>
          <a:srcRect/>
          <a:stretch>
            <a:fillRect/>
          </a:stretch>
        </p:blipFill>
        <p:spPr bwMode="auto">
          <a:xfrm>
            <a:off x="1381125" y="2524125"/>
            <a:ext cx="6823075" cy="758825"/>
          </a:xfrm>
          <a:prstGeom prst="rect">
            <a:avLst/>
          </a:prstGeom>
          <a:noFill/>
          <a:ln w="9525">
            <a:noFill/>
            <a:miter lim="800000"/>
            <a:headEnd/>
            <a:tailEnd/>
          </a:ln>
        </p:spPr>
      </p:pic>
      <p:sp>
        <p:nvSpPr>
          <p:cNvPr id="7" name="Rectangle 6"/>
          <p:cNvSpPr/>
          <p:nvPr/>
        </p:nvSpPr>
        <p:spPr bwMode="auto">
          <a:xfrm>
            <a:off x="2436375" y="2800506"/>
            <a:ext cx="2405888" cy="2794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4" name="TextBox 13"/>
          <p:cNvSpPr txBox="1"/>
          <p:nvPr/>
        </p:nvSpPr>
        <p:spPr>
          <a:xfrm>
            <a:off x="0" y="1044575"/>
            <a:ext cx="4130675" cy="1704975"/>
          </a:xfrm>
          <a:prstGeom prst="rect">
            <a:avLst/>
          </a:prstGeom>
          <a:noFill/>
        </p:spPr>
        <p:txBody>
          <a:bodyPr>
            <a:spAutoFit/>
          </a:bodyPr>
          <a:lstStyle/>
          <a:p>
            <a:pPr marL="396875" indent="-396875" defTabSz="914363" fontAlgn="auto">
              <a:lnSpc>
                <a:spcPct val="90000"/>
              </a:lnSpc>
              <a:spcBef>
                <a:spcPct val="20000"/>
              </a:spcBef>
              <a:spcAft>
                <a:spcPts val="0"/>
              </a:spcAft>
              <a:buFontTx/>
              <a:buBlip>
                <a:blip r:embed="rId4"/>
              </a:buBlip>
              <a:defRPr/>
            </a:pPr>
            <a:r>
              <a:rPr lang="en-US" sz="2800" dirty="0">
                <a:latin typeface="+mn-lt"/>
                <a:cs typeface="+mn-cs"/>
              </a:rPr>
              <a:t>Domain Highlighting</a:t>
            </a:r>
          </a:p>
          <a:p>
            <a:pPr marL="396875" indent="-396875" defTabSz="914363" fontAlgn="auto">
              <a:lnSpc>
                <a:spcPct val="90000"/>
              </a:lnSpc>
              <a:spcBef>
                <a:spcPct val="20000"/>
              </a:spcBef>
              <a:spcAft>
                <a:spcPts val="0"/>
              </a:spcAft>
              <a:buFontTx/>
              <a:buBlip>
                <a:blip r:embed="rId4"/>
              </a:buBlip>
              <a:defRPr/>
            </a:pPr>
            <a:r>
              <a:rPr lang="en-US" sz="2800" dirty="0" err="1">
                <a:latin typeface="+mn-lt"/>
                <a:cs typeface="+mn-cs"/>
              </a:rPr>
              <a:t>SmartScreen</a:t>
            </a:r>
            <a:r>
              <a:rPr lang="en-US" sz="2800" dirty="0">
                <a:latin typeface="+mn-lt"/>
                <a:cs typeface="+mn-cs"/>
              </a:rPr>
              <a:t> Filter</a:t>
            </a:r>
          </a:p>
          <a:p>
            <a:pPr marL="396875" indent="-396875" defTabSz="914363" fontAlgn="auto">
              <a:lnSpc>
                <a:spcPct val="90000"/>
              </a:lnSpc>
              <a:spcBef>
                <a:spcPct val="20000"/>
              </a:spcBef>
              <a:spcAft>
                <a:spcPts val="0"/>
              </a:spcAft>
              <a:buFontTx/>
              <a:buBlip>
                <a:blip r:embed="rId4"/>
              </a:buBlip>
              <a:defRPr/>
            </a:pPr>
            <a:r>
              <a:rPr lang="en-US" sz="2800" dirty="0">
                <a:latin typeface="+mn-lt"/>
                <a:cs typeface="+mn-cs"/>
              </a:rPr>
              <a:t>Reporting Sites</a:t>
            </a:r>
          </a:p>
          <a:p>
            <a:pPr defTabSz="914363" fontAlgn="auto">
              <a:spcBef>
                <a:spcPts val="0"/>
              </a:spcBef>
              <a:spcAft>
                <a:spcPts val="0"/>
              </a:spcAft>
              <a:buFont typeface="Arial" pitchFamily="34" charset="0"/>
              <a:buChar char="•"/>
              <a:defRPr/>
            </a:pPr>
            <a:endParaRPr lang="en-US" dirty="0">
              <a:latin typeface="+mn-lt"/>
              <a:cs typeface="+mn-cs"/>
            </a:endParaRPr>
          </a:p>
        </p:txBody>
      </p:sp>
      <p:pic>
        <p:nvPicPr>
          <p:cNvPr id="2" name="Picture 2" descr="E:\Current Projects\3 Leaf\IE8-Beta2\docs\Fodder\Screenshots\SmartScreen menu.png"/>
          <p:cNvPicPr>
            <a:picLocks noChangeAspect="1" noChangeArrowheads="1"/>
          </p:cNvPicPr>
          <p:nvPr/>
        </p:nvPicPr>
        <p:blipFill>
          <a:blip r:embed="rId5"/>
          <a:srcRect/>
          <a:stretch>
            <a:fillRect/>
          </a:stretch>
        </p:blipFill>
        <p:spPr bwMode="auto">
          <a:xfrm>
            <a:off x="447675" y="2566988"/>
            <a:ext cx="7918450" cy="3038475"/>
          </a:xfrm>
          <a:prstGeom prst="rect">
            <a:avLst/>
          </a:prstGeom>
          <a:noFill/>
          <a:ln w="9525">
            <a:noFill/>
            <a:miter lim="800000"/>
            <a:headEnd/>
            <a:tailEnd/>
          </a:ln>
        </p:spPr>
      </p:pic>
      <p:sp>
        <p:nvSpPr>
          <p:cNvPr id="10" name="Rectangle 9"/>
          <p:cNvSpPr/>
          <p:nvPr/>
        </p:nvSpPr>
        <p:spPr bwMode="auto">
          <a:xfrm>
            <a:off x="3208993" y="4800600"/>
            <a:ext cx="3788121" cy="551134"/>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027" name="Picture 3" descr="E:\Current Projects\3 Leaf\IE8-Beta2\docs\Fodder\Screenshots\SmartScreen - anti phishing.png"/>
          <p:cNvPicPr>
            <a:picLocks noChangeAspect="1" noChangeArrowheads="1"/>
          </p:cNvPicPr>
          <p:nvPr/>
        </p:nvPicPr>
        <p:blipFill>
          <a:blip r:embed="rId6"/>
          <a:srcRect/>
          <a:stretch>
            <a:fillRect/>
          </a:stretch>
        </p:blipFill>
        <p:spPr bwMode="auto">
          <a:xfrm>
            <a:off x="3246438" y="1914525"/>
            <a:ext cx="5716587" cy="4281488"/>
          </a:xfrm>
          <a:prstGeom prst="rect">
            <a:avLst/>
          </a:prstGeom>
          <a:noFill/>
          <a:ln w="9525">
            <a:noFill/>
            <a:miter lim="800000"/>
            <a:headEnd/>
            <a:tailEnd/>
          </a:ln>
        </p:spPr>
      </p:pic>
      <p:sp>
        <p:nvSpPr>
          <p:cNvPr id="9" name="Rectangle 8"/>
          <p:cNvSpPr/>
          <p:nvPr/>
        </p:nvSpPr>
        <p:spPr bwMode="auto">
          <a:xfrm>
            <a:off x="4559013" y="3204210"/>
            <a:ext cx="2277047" cy="27143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028" name="Picture 4" descr="C:\Users\Michael Cassens\Desktop\IE8 New\ReportSite2.jpg"/>
          <p:cNvPicPr>
            <a:picLocks noChangeAspect="1" noChangeArrowheads="1"/>
          </p:cNvPicPr>
          <p:nvPr/>
        </p:nvPicPr>
        <p:blipFill>
          <a:blip r:embed="rId7"/>
          <a:srcRect/>
          <a:stretch>
            <a:fillRect/>
          </a:stretch>
        </p:blipFill>
        <p:spPr bwMode="auto">
          <a:xfrm>
            <a:off x="3675063" y="1195388"/>
            <a:ext cx="5411787" cy="4100512"/>
          </a:xfrm>
          <a:prstGeom prst="rect">
            <a:avLst/>
          </a:prstGeom>
          <a:noFill/>
          <a:ln w="9525">
            <a:noFill/>
            <a:miter lim="800000"/>
            <a:headEnd/>
            <a:tailEnd/>
          </a:ln>
        </p:spPr>
      </p:pic>
      <p:sp>
        <p:nvSpPr>
          <p:cNvPr id="8" name="Rectangle 7"/>
          <p:cNvSpPr/>
          <p:nvPr/>
        </p:nvSpPr>
        <p:spPr bwMode="auto">
          <a:xfrm>
            <a:off x="4299865" y="2459835"/>
            <a:ext cx="1507429" cy="185488"/>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03"/>
                                        </p:tgtEl>
                                        <p:attrNameLst>
                                          <p:attrName>style.visibility</p:attrName>
                                        </p:attrNameLst>
                                      </p:cBhvr>
                                      <p:to>
                                        <p:strVal val="visible"/>
                                      </p:to>
                                    </p:set>
                                    <p:animEffect transition="in" filter="fade">
                                      <p:cBhvr>
                                        <p:cTn id="11" dur="500"/>
                                        <p:tgtEl>
                                          <p:spTgt spid="8203"/>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4*#ppt_w"/>
                                          </p:val>
                                        </p:tav>
                                        <p:tav tm="100000">
                                          <p:val>
                                            <p:strVal val="#ppt_w"/>
                                          </p:val>
                                        </p:tav>
                                      </p:tavLst>
                                    </p:anim>
                                    <p:anim calcmode="lin" valueType="num">
                                      <p:cBhvr>
                                        <p:cTn id="16"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203"/>
                                        </p:tgtEl>
                                      </p:cBhvr>
                                    </p:animEffect>
                                    <p:set>
                                      <p:cBhvr>
                                        <p:cTn id="23" dur="1" fill="hold">
                                          <p:stCondLst>
                                            <p:cond delay="499"/>
                                          </p:stCondLst>
                                        </p:cTn>
                                        <p:tgtEl>
                                          <p:spTgt spid="8203"/>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2000"/>
                            </p:stCondLst>
                            <p:childTnLst>
                              <p:par>
                                <p:cTn id="33" presetID="23" presetClass="entr" presetSubtype="3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4*#ppt_w"/>
                                          </p:val>
                                        </p:tav>
                                        <p:tav tm="100000">
                                          <p:val>
                                            <p:strVal val="#ppt_w"/>
                                          </p:val>
                                        </p:tav>
                                      </p:tavLst>
                                    </p:anim>
                                    <p:anim calcmode="lin" valueType="num">
                                      <p:cBhvr>
                                        <p:cTn id="36"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par>
                          <p:cTn id="48" fill="hold">
                            <p:stCondLst>
                              <p:cond delay="500"/>
                            </p:stCondLst>
                            <p:childTnLst>
                              <p:par>
                                <p:cTn id="49" presetID="23" presetClass="entr" presetSubtype="3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strVal val="4*#ppt_w"/>
                                          </p:val>
                                        </p:tav>
                                        <p:tav tm="100000">
                                          <p:val>
                                            <p:strVal val="#ppt_w"/>
                                          </p:val>
                                        </p:tav>
                                      </p:tavLst>
                                    </p:anim>
                                    <p:anim calcmode="lin" valueType="num">
                                      <p:cBhvr>
                                        <p:cTn id="52"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27"/>
                                        </p:tgtEl>
                                      </p:cBhvr>
                                    </p:animEffect>
                                    <p:set>
                                      <p:cBhvr>
                                        <p:cTn id="59" dur="1" fill="hold">
                                          <p:stCondLst>
                                            <p:cond delay="499"/>
                                          </p:stCondLst>
                                        </p:cTn>
                                        <p:tgtEl>
                                          <p:spTgt spid="1027"/>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fade">
                                      <p:cBhvr>
                                        <p:cTn id="63" dur="500"/>
                                        <p:tgtEl>
                                          <p:spTgt spid="14">
                                            <p:txEl>
                                              <p:pRg st="2" end="2"/>
                                            </p:txEl>
                                          </p:spTgt>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028"/>
                                        </p:tgtEl>
                                        <p:attrNameLst>
                                          <p:attrName>style.visibility</p:attrName>
                                        </p:attrNameLst>
                                      </p:cBhvr>
                                      <p:to>
                                        <p:strVal val="visible"/>
                                      </p:to>
                                    </p:set>
                                    <p:animEffect transition="in" filter="fade">
                                      <p:cBhvr>
                                        <p:cTn id="67" dur="500"/>
                                        <p:tgtEl>
                                          <p:spTgt spid="1028"/>
                                        </p:tgtEl>
                                      </p:cBhvr>
                                    </p:animEffect>
                                  </p:childTnLst>
                                </p:cTn>
                              </p:par>
                            </p:childTnLst>
                          </p:cTn>
                        </p:par>
                        <p:par>
                          <p:cTn id="68" fill="hold">
                            <p:stCondLst>
                              <p:cond delay="1500"/>
                            </p:stCondLst>
                            <p:childTnLst>
                              <p:par>
                                <p:cTn id="69" presetID="23" presetClass="entr" presetSubtype="32"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strVal val="4*#ppt_w"/>
                                          </p:val>
                                        </p:tav>
                                        <p:tav tm="100000">
                                          <p:val>
                                            <p:strVal val="#ppt_w"/>
                                          </p:val>
                                        </p:tav>
                                      </p:tavLst>
                                    </p:anim>
                                    <p:anim calcmode="lin" valueType="num">
                                      <p:cBhvr>
                                        <p:cTn id="72"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11"/>
          <p:cNvSpPr txBox="1">
            <a:spLocks noChangeArrowheads="1"/>
          </p:cNvSpPr>
          <p:nvPr/>
        </p:nvSpPr>
        <p:spPr bwMode="auto">
          <a:xfrm>
            <a:off x="349250" y="417513"/>
            <a:ext cx="8413750" cy="757130"/>
          </a:xfrm>
          <a:prstGeom prst="rect">
            <a:avLst/>
          </a:prstGeom>
          <a:noFill/>
          <a:ln w="9525" algn="ctr">
            <a:noFill/>
            <a:miter lim="800000"/>
            <a:headEnd/>
            <a:tailEnd/>
          </a:ln>
          <a:effectLst/>
        </p:spPr>
        <p:txBody>
          <a:bodyPr anchor="ctr">
            <a:spAutoFit/>
          </a:bodyPr>
          <a:lstStyle/>
          <a:p>
            <a:pPr defTabSz="914363" fontAlgn="auto">
              <a:lnSpc>
                <a:spcPct val="90000"/>
              </a:lnSpc>
              <a:spcBef>
                <a:spcPts val="0"/>
              </a:spcBef>
              <a:spcAft>
                <a:spcPts val="0"/>
              </a:spcAft>
              <a:defRPr/>
            </a:pPr>
            <a:r>
              <a:rPr lang="en-US" sz="4800"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latin typeface="Segoe" pitchFamily="34" charset="0"/>
              </a:rPr>
              <a:t>Privacy Enhancements</a:t>
            </a:r>
          </a:p>
        </p:txBody>
      </p:sp>
      <p:sp>
        <p:nvSpPr>
          <p:cNvPr id="12" name="TextBox 11"/>
          <p:cNvSpPr txBox="1">
            <a:spLocks noChangeArrowheads="1"/>
          </p:cNvSpPr>
          <p:nvPr/>
        </p:nvSpPr>
        <p:spPr bwMode="auto">
          <a:xfrm>
            <a:off x="882650" y="1355725"/>
            <a:ext cx="3532188" cy="523875"/>
          </a:xfrm>
          <a:prstGeom prst="rect">
            <a:avLst/>
          </a:prstGeom>
          <a:noFill/>
          <a:ln w="9525">
            <a:noFill/>
            <a:miter lim="800000"/>
            <a:headEnd/>
            <a:tailEnd/>
          </a:ln>
        </p:spPr>
        <p:txBody>
          <a:bodyPr>
            <a:spAutoFit/>
          </a:bodyPr>
          <a:lstStyle/>
          <a:p>
            <a:r>
              <a:rPr lang="en-US" sz="2800">
                <a:latin typeface="Segoe" pitchFamily="34" charset="0"/>
              </a:rPr>
              <a:t>InPrivate</a:t>
            </a:r>
            <a:r>
              <a:rPr lang="en-US" sz="2800" baseline="30000">
                <a:latin typeface="Segoe" pitchFamily="34" charset="0"/>
              </a:rPr>
              <a:t>TM </a:t>
            </a:r>
            <a:r>
              <a:rPr lang="en-US" sz="2800">
                <a:latin typeface="Segoe" pitchFamily="34" charset="0"/>
              </a:rPr>
              <a:t>Browsing</a:t>
            </a:r>
          </a:p>
        </p:txBody>
      </p:sp>
      <p:pic>
        <p:nvPicPr>
          <p:cNvPr id="1026" name="Picture 2" descr="C:\users\bob\desktop\projects\ppt res\ppt graphics\shapes and graphics\Arrows - arrow\Straight - Gel Style 1\GEL Wide Arrow cobalt.png"/>
          <p:cNvPicPr>
            <a:picLocks noChangeAspect="1" noChangeArrowheads="1"/>
          </p:cNvPicPr>
          <p:nvPr/>
        </p:nvPicPr>
        <p:blipFill>
          <a:blip r:embed="rId4"/>
          <a:srcRect/>
          <a:stretch>
            <a:fillRect/>
          </a:stretch>
        </p:blipFill>
        <p:spPr bwMode="auto">
          <a:xfrm>
            <a:off x="2025650" y="1860550"/>
            <a:ext cx="1254125" cy="484188"/>
          </a:xfrm>
          <a:prstGeom prst="rect">
            <a:avLst/>
          </a:prstGeom>
          <a:noFill/>
          <a:ln w="9525">
            <a:noFill/>
            <a:miter lim="800000"/>
            <a:headEnd/>
            <a:tailEnd/>
          </a:ln>
        </p:spPr>
      </p:pic>
      <p:pic>
        <p:nvPicPr>
          <p:cNvPr id="13" name="Picture 10" descr="\\SIMPLESHARE\NetFolder\SnagIt Share\Delete Browsing History.png"/>
          <p:cNvPicPr>
            <a:picLocks noChangeAspect="1" noChangeArrowheads="1"/>
          </p:cNvPicPr>
          <p:nvPr/>
        </p:nvPicPr>
        <p:blipFill>
          <a:blip r:embed="rId5"/>
          <a:srcRect/>
          <a:stretch>
            <a:fillRect/>
          </a:stretch>
        </p:blipFill>
        <p:spPr bwMode="auto">
          <a:xfrm>
            <a:off x="4786313" y="1331913"/>
            <a:ext cx="3833812" cy="4603750"/>
          </a:xfrm>
          <a:prstGeom prst="rect">
            <a:avLst/>
          </a:prstGeom>
          <a:noFill/>
          <a:ln w="9525">
            <a:noFill/>
            <a:miter lim="800000"/>
            <a:headEnd/>
            <a:tailEnd/>
          </a:ln>
        </p:spPr>
      </p:pic>
      <p:sp>
        <p:nvSpPr>
          <p:cNvPr id="18" name="Rectangle 17"/>
          <p:cNvSpPr/>
          <p:nvPr/>
        </p:nvSpPr>
        <p:spPr bwMode="auto">
          <a:xfrm>
            <a:off x="4928695" y="1636952"/>
            <a:ext cx="3477702" cy="361043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3" name="TextBox 22"/>
          <p:cNvSpPr txBox="1">
            <a:spLocks noChangeArrowheads="1"/>
          </p:cNvSpPr>
          <p:nvPr/>
        </p:nvSpPr>
        <p:spPr bwMode="auto">
          <a:xfrm>
            <a:off x="536575" y="2695575"/>
            <a:ext cx="3530600" cy="954088"/>
          </a:xfrm>
          <a:prstGeom prst="rect">
            <a:avLst/>
          </a:prstGeom>
          <a:noFill/>
          <a:ln w="9525">
            <a:noFill/>
            <a:miter lim="800000"/>
            <a:headEnd/>
            <a:tailEnd/>
          </a:ln>
        </p:spPr>
        <p:txBody>
          <a:bodyPr>
            <a:spAutoFit/>
          </a:bodyPr>
          <a:lstStyle/>
          <a:p>
            <a:pPr algn="ctr"/>
            <a:r>
              <a:rPr lang="en-US" sz="2800">
                <a:latin typeface="Segoe" pitchFamily="34" charset="0"/>
              </a:rPr>
              <a:t>Enhanced Delete Browsing History</a:t>
            </a:r>
          </a:p>
        </p:txBody>
      </p:sp>
      <p:pic>
        <p:nvPicPr>
          <p:cNvPr id="2051" name="Picture 3" descr="C:\Users\Michael Cassens\Desktop\IE8 New\In Private Browsing Turned On.png"/>
          <p:cNvPicPr>
            <a:picLocks noChangeAspect="1" noChangeArrowheads="1"/>
          </p:cNvPicPr>
          <p:nvPr/>
        </p:nvPicPr>
        <p:blipFill>
          <a:blip r:embed="rId6"/>
          <a:srcRect/>
          <a:stretch>
            <a:fillRect/>
          </a:stretch>
        </p:blipFill>
        <p:spPr bwMode="auto">
          <a:xfrm>
            <a:off x="95250" y="2362200"/>
            <a:ext cx="6461125" cy="3790950"/>
          </a:xfrm>
          <a:prstGeom prst="rect">
            <a:avLst/>
          </a:prstGeom>
          <a:noFill/>
          <a:ln w="9525">
            <a:noFill/>
            <a:miter lim="800000"/>
            <a:headEnd/>
            <a:tailEnd/>
          </a:ln>
        </p:spPr>
      </p:pic>
      <p:sp>
        <p:nvSpPr>
          <p:cNvPr id="16" name="Rectangle 15"/>
          <p:cNvSpPr/>
          <p:nvPr/>
        </p:nvSpPr>
        <p:spPr bwMode="auto">
          <a:xfrm>
            <a:off x="318802" y="3985028"/>
            <a:ext cx="2182989" cy="33209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4" name="Picture 9" descr="\\SIMPLESHARE\NetFolder\SnagIt Share\InPrivate Blocking Settings.png"/>
          <p:cNvPicPr>
            <a:picLocks noChangeAspect="1" noChangeArrowheads="1"/>
          </p:cNvPicPr>
          <p:nvPr/>
        </p:nvPicPr>
        <p:blipFill>
          <a:blip r:embed="rId7"/>
          <a:srcRect/>
          <a:stretch>
            <a:fillRect/>
          </a:stretch>
        </p:blipFill>
        <p:spPr bwMode="auto">
          <a:xfrm>
            <a:off x="4549775" y="990600"/>
            <a:ext cx="4594225" cy="4121150"/>
          </a:xfrm>
          <a:prstGeom prst="rect">
            <a:avLst/>
          </a:prstGeom>
          <a:noFill/>
          <a:ln w="6350">
            <a:noFill/>
            <a:miter lim="800000"/>
            <a:headEnd/>
            <a:tailEnd/>
          </a:ln>
        </p:spPr>
      </p:pic>
      <p:sp>
        <p:nvSpPr>
          <p:cNvPr id="17" name="Rectangle 16"/>
          <p:cNvSpPr/>
          <p:nvPr/>
        </p:nvSpPr>
        <p:spPr bwMode="auto">
          <a:xfrm>
            <a:off x="4908866" y="2048190"/>
            <a:ext cx="3934902" cy="212453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0" name="TextBox 19"/>
          <p:cNvSpPr txBox="1">
            <a:spLocks noChangeArrowheads="1"/>
          </p:cNvSpPr>
          <p:nvPr/>
        </p:nvSpPr>
        <p:spPr bwMode="auto">
          <a:xfrm>
            <a:off x="5076825" y="5486400"/>
            <a:ext cx="3530600" cy="523875"/>
          </a:xfrm>
          <a:prstGeom prst="rect">
            <a:avLst/>
          </a:prstGeom>
          <a:noFill/>
          <a:ln w="9525">
            <a:noFill/>
            <a:miter lim="800000"/>
            <a:headEnd/>
            <a:tailEnd/>
          </a:ln>
        </p:spPr>
        <p:txBody>
          <a:bodyPr>
            <a:spAutoFit/>
          </a:bodyPr>
          <a:lstStyle/>
          <a:p>
            <a:r>
              <a:rPr lang="en-US" sz="2800">
                <a:latin typeface="Segoe" pitchFamily="34" charset="0"/>
              </a:rPr>
              <a:t>InPrivate</a:t>
            </a:r>
            <a:r>
              <a:rPr lang="en-US" sz="2800" baseline="30000">
                <a:latin typeface="Segoe" pitchFamily="34" charset="0"/>
              </a:rPr>
              <a:t>TM </a:t>
            </a:r>
            <a:r>
              <a:rPr lang="en-US" sz="2800">
                <a:latin typeface="Segoe" pitchFamily="34" charset="0"/>
              </a:rPr>
              <a:t>Blocking</a:t>
            </a:r>
          </a:p>
        </p:txBody>
      </p:sp>
      <p:pic>
        <p:nvPicPr>
          <p:cNvPr id="21" name="Picture 2" descr="C:\users\bob\desktop\projects\ppt res\ppt graphics\shapes and graphics\Arrows - arrow\Straight - Gel Style 1\GEL Wide Arrow cobalt.png"/>
          <p:cNvPicPr>
            <a:picLocks noChangeAspect="1" noChangeArrowheads="1"/>
          </p:cNvPicPr>
          <p:nvPr/>
        </p:nvPicPr>
        <p:blipFill>
          <a:blip r:embed="rId8"/>
          <a:srcRect/>
          <a:stretch>
            <a:fillRect/>
          </a:stretch>
        </p:blipFill>
        <p:spPr bwMode="auto">
          <a:xfrm>
            <a:off x="6202363" y="4986338"/>
            <a:ext cx="1254125" cy="484187"/>
          </a:xfrm>
          <a:prstGeom prst="rect">
            <a:avLst/>
          </a:prstGeom>
          <a:noFill/>
          <a:ln w="9525">
            <a:noFill/>
            <a:miter lim="800000"/>
            <a:headEnd/>
            <a:tailEnd/>
          </a:ln>
        </p:spPr>
      </p:pic>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Top)">
                                      <p:cBhvr>
                                        <p:cTn id="13" dur="500"/>
                                        <p:tgtEl>
                                          <p:spTgt spid="102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4*#ppt_w"/>
                                          </p:val>
                                        </p:tav>
                                        <p:tav tm="100000">
                                          <p:val>
                                            <p:strVal val="#ppt_w"/>
                                          </p:val>
                                        </p:tav>
                                      </p:tavLst>
                                    </p:anim>
                                    <p:anim calcmode="lin" valueType="num">
                                      <p:cBhvr>
                                        <p:cTn id="22" dur="50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500"/>
                            </p:stCondLst>
                            <p:childTnLst>
                              <p:par>
                                <p:cTn id="31" presetID="1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Bottom)">
                                      <p:cBhvr>
                                        <p:cTn id="33" dur="500"/>
                                        <p:tgtEl>
                                          <p:spTgt spid="21"/>
                                        </p:tgtEl>
                                      </p:cBhvr>
                                    </p:animEffect>
                                  </p:child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1500"/>
                            </p:stCondLst>
                            <p:childTnLst>
                              <p:par>
                                <p:cTn id="41" presetID="23" presetClass="entr" presetSubtype="32"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ppt_w"/>
                                          </p:val>
                                        </p:tav>
                                        <p:tav tm="100000">
                                          <p:val>
                                            <p:strVal val="#ppt_w"/>
                                          </p:val>
                                        </p:tav>
                                      </p:tavLst>
                                    </p:anim>
                                    <p:anim calcmode="lin" valueType="num">
                                      <p:cBhvr>
                                        <p:cTn id="44" dur="50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6"/>
                                        </p:tgtEl>
                                      </p:cBhvr>
                                    </p:animEffect>
                                    <p:set>
                                      <p:cBhvr>
                                        <p:cTn id="49" dur="1" fill="hold">
                                          <p:stCondLst>
                                            <p:cond delay="499"/>
                                          </p:stCondLst>
                                        </p:cTn>
                                        <p:tgtEl>
                                          <p:spTgt spid="102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51"/>
                                        </p:tgtEl>
                                      </p:cBhvr>
                                    </p:animEffect>
                                    <p:set>
                                      <p:cBhvr>
                                        <p:cTn id="68" dur="1" fill="hold">
                                          <p:stCondLst>
                                            <p:cond delay="499"/>
                                          </p:stCondLst>
                                        </p:cTn>
                                        <p:tgtEl>
                                          <p:spTgt spid="2051"/>
                                        </p:tgtEl>
                                        <p:attrNameLst>
                                          <p:attrName>style.visibility</p:attrName>
                                        </p:attrNameLst>
                                      </p:cBhvr>
                                      <p:to>
                                        <p:strVal val="hidden"/>
                                      </p:to>
                                    </p:set>
                                  </p:childTnLst>
                                </p:cTn>
                              </p:par>
                              <p:par>
                                <p:cTn id="69" presetID="53"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500"/>
                            </p:stCondLst>
                            <p:childTnLst>
                              <p:par>
                                <p:cTn id="75" presetID="53" presetClass="entr" presetSubtype="0"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childTnLst>
                          </p:cTn>
                        </p:par>
                        <p:par>
                          <p:cTn id="80" fill="hold">
                            <p:stCondLst>
                              <p:cond delay="1000"/>
                            </p:stCondLst>
                            <p:childTnLst>
                              <p:par>
                                <p:cTn id="81" presetID="23" presetClass="entr" presetSubtype="32"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strVal val="4*#ppt_w"/>
                                          </p:val>
                                        </p:tav>
                                        <p:tav tm="100000">
                                          <p:val>
                                            <p:strVal val="#ppt_w"/>
                                          </p:val>
                                        </p:tav>
                                      </p:tavLst>
                                    </p:anim>
                                    <p:anim calcmode="lin" valueType="num">
                                      <p:cBhvr>
                                        <p:cTn id="84"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3" grpId="0"/>
      <p:bldP spid="20"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3" name="Rectangle 5"/>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Reliability Enhancements</a:t>
            </a:r>
            <a:endParaRPr/>
          </a:p>
        </p:txBody>
      </p:sp>
      <p:sp>
        <p:nvSpPr>
          <p:cNvPr id="590854" name="Rectangle 6"/>
          <p:cNvSpPr>
            <a:spLocks noChangeArrowheads="1"/>
          </p:cNvSpPr>
          <p:nvPr/>
        </p:nvSpPr>
        <p:spPr bwMode="auto">
          <a:xfrm>
            <a:off x="404813" y="1477963"/>
            <a:ext cx="2878137" cy="458787"/>
          </a:xfrm>
          <a:prstGeom prst="rect">
            <a:avLst/>
          </a:prstGeom>
          <a:noFill/>
          <a:ln w="9525" algn="ctr">
            <a:noFill/>
            <a:miter lim="800000"/>
            <a:headEnd/>
            <a:tailEnd/>
          </a:ln>
        </p:spPr>
        <p:txBody>
          <a:bodyPr anchor="ctr">
            <a:spAutoFit/>
          </a:bodyPr>
          <a:lstStyle/>
          <a:p>
            <a:pPr algn="ctr">
              <a:lnSpc>
                <a:spcPct val="85000"/>
              </a:lnSpc>
            </a:pPr>
            <a:r>
              <a:rPr lang="en-US" sz="2800"/>
              <a:t>Tab Isolation</a:t>
            </a:r>
          </a:p>
        </p:txBody>
      </p:sp>
      <p:sp>
        <p:nvSpPr>
          <p:cNvPr id="17" name="Rectangle 6"/>
          <p:cNvSpPr>
            <a:spLocks noChangeArrowheads="1"/>
          </p:cNvSpPr>
          <p:nvPr/>
        </p:nvSpPr>
        <p:spPr bwMode="auto">
          <a:xfrm>
            <a:off x="488950" y="1477963"/>
            <a:ext cx="3284538" cy="825500"/>
          </a:xfrm>
          <a:prstGeom prst="rect">
            <a:avLst/>
          </a:prstGeom>
          <a:noFill/>
          <a:ln w="9525" algn="ctr">
            <a:noFill/>
            <a:miter lim="800000"/>
            <a:headEnd/>
            <a:tailEnd/>
          </a:ln>
        </p:spPr>
        <p:txBody>
          <a:bodyPr anchor="ctr">
            <a:spAutoFit/>
          </a:bodyPr>
          <a:lstStyle/>
          <a:p>
            <a:pPr algn="ctr">
              <a:lnSpc>
                <a:spcPct val="85000"/>
              </a:lnSpc>
            </a:pPr>
            <a:r>
              <a:rPr lang="en-US" sz="2800"/>
              <a:t>Automatic Crash Recovery</a:t>
            </a:r>
          </a:p>
        </p:txBody>
      </p:sp>
      <p:pic>
        <p:nvPicPr>
          <p:cNvPr id="2050" name="Picture 2" descr="C:\Users\Michael Cassens\Desktop\IE 8 Developers\BrowserCrash.jpg"/>
          <p:cNvPicPr>
            <a:picLocks noChangeAspect="1" noChangeArrowheads="1"/>
          </p:cNvPicPr>
          <p:nvPr/>
        </p:nvPicPr>
        <p:blipFill>
          <a:blip r:embed="rId3"/>
          <a:srcRect/>
          <a:stretch>
            <a:fillRect/>
          </a:stretch>
        </p:blipFill>
        <p:spPr bwMode="auto">
          <a:xfrm>
            <a:off x="4146550" y="919163"/>
            <a:ext cx="4635500" cy="3048000"/>
          </a:xfrm>
          <a:prstGeom prst="rect">
            <a:avLst/>
          </a:prstGeom>
          <a:noFill/>
          <a:ln w="9525">
            <a:noFill/>
            <a:miter lim="800000"/>
            <a:headEnd/>
            <a:tailEnd/>
          </a:ln>
        </p:spPr>
      </p:pic>
      <p:sp>
        <p:nvSpPr>
          <p:cNvPr id="16" name="Rectangle 15"/>
          <p:cNvSpPr/>
          <p:nvPr/>
        </p:nvSpPr>
        <p:spPr bwMode="auto">
          <a:xfrm>
            <a:off x="4233485" y="1850065"/>
            <a:ext cx="4438650" cy="11811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8" name="Picture 2" descr="C:\users\bob\desktop\projects\ppt res\ppt graphics\shapes and graphics\Arrows - arrow\Straight - Gel Style 1\GEL Wide Arrow cobalt.png"/>
          <p:cNvPicPr>
            <a:picLocks noChangeAspect="1" noChangeArrowheads="1"/>
          </p:cNvPicPr>
          <p:nvPr/>
        </p:nvPicPr>
        <p:blipFill>
          <a:blip r:embed="rId4"/>
          <a:srcRect/>
          <a:stretch>
            <a:fillRect/>
          </a:stretch>
        </p:blipFill>
        <p:spPr bwMode="auto">
          <a:xfrm>
            <a:off x="5130800" y="4083050"/>
            <a:ext cx="1254125" cy="484188"/>
          </a:xfrm>
          <a:prstGeom prst="rect">
            <a:avLst/>
          </a:prstGeom>
          <a:noFill/>
          <a:ln w="9525">
            <a:noFill/>
            <a:miter lim="800000"/>
            <a:headEnd/>
            <a:tailEnd/>
          </a:ln>
        </p:spPr>
      </p:pic>
      <p:sp>
        <p:nvSpPr>
          <p:cNvPr id="19" name="Rectangle 6"/>
          <p:cNvSpPr>
            <a:spLocks noChangeArrowheads="1"/>
          </p:cNvSpPr>
          <p:nvPr/>
        </p:nvSpPr>
        <p:spPr bwMode="auto">
          <a:xfrm>
            <a:off x="388938" y="1462088"/>
            <a:ext cx="3284537" cy="825500"/>
          </a:xfrm>
          <a:prstGeom prst="rect">
            <a:avLst/>
          </a:prstGeom>
          <a:noFill/>
          <a:ln w="9525" algn="ctr">
            <a:noFill/>
            <a:miter lim="800000"/>
            <a:headEnd/>
            <a:tailEnd/>
          </a:ln>
        </p:spPr>
        <p:txBody>
          <a:bodyPr anchor="ctr">
            <a:spAutoFit/>
          </a:bodyPr>
          <a:lstStyle/>
          <a:p>
            <a:pPr algn="ctr">
              <a:lnSpc>
                <a:spcPct val="85000"/>
              </a:lnSpc>
            </a:pPr>
            <a:r>
              <a:rPr lang="en-US" sz="2800"/>
              <a:t>Reopen Closed Tabs</a:t>
            </a:r>
          </a:p>
        </p:txBody>
      </p:sp>
      <p:pic>
        <p:nvPicPr>
          <p:cNvPr id="10248" name="Picture 7" descr="C:\Users\Scott\Documents\Case Studies\Active Case Studies\IE 8 Beta 2 Reviewer's Guide\Screenshots - chris 6-30\reopen last tab - torn.png"/>
          <p:cNvPicPr>
            <a:picLocks noChangeAspect="1" noChangeArrowheads="1"/>
          </p:cNvPicPr>
          <p:nvPr/>
        </p:nvPicPr>
        <p:blipFill>
          <a:blip r:embed="rId5"/>
          <a:srcRect/>
          <a:stretch>
            <a:fillRect/>
          </a:stretch>
        </p:blipFill>
        <p:spPr bwMode="auto">
          <a:xfrm>
            <a:off x="4930775" y="1201738"/>
            <a:ext cx="3938588" cy="4551362"/>
          </a:xfrm>
          <a:prstGeom prst="rect">
            <a:avLst/>
          </a:prstGeom>
          <a:noFill/>
          <a:ln w="9525">
            <a:noFill/>
            <a:miter lim="800000"/>
            <a:headEnd/>
            <a:tailEnd/>
          </a:ln>
        </p:spPr>
      </p:pic>
      <p:sp>
        <p:nvSpPr>
          <p:cNvPr id="15" name="Rectangle 14"/>
          <p:cNvSpPr/>
          <p:nvPr/>
        </p:nvSpPr>
        <p:spPr bwMode="auto">
          <a:xfrm>
            <a:off x="5127046" y="3005043"/>
            <a:ext cx="3657600" cy="24955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0" name="Rectangle 6"/>
          <p:cNvSpPr>
            <a:spLocks noChangeArrowheads="1"/>
          </p:cNvSpPr>
          <p:nvPr/>
        </p:nvSpPr>
        <p:spPr bwMode="auto">
          <a:xfrm>
            <a:off x="657225" y="1493838"/>
            <a:ext cx="3284538" cy="458787"/>
          </a:xfrm>
          <a:prstGeom prst="rect">
            <a:avLst/>
          </a:prstGeom>
          <a:noFill/>
          <a:ln w="9525" algn="ctr">
            <a:noFill/>
            <a:miter lim="800000"/>
            <a:headEnd/>
            <a:tailEnd/>
          </a:ln>
        </p:spPr>
        <p:txBody>
          <a:bodyPr anchor="ctr">
            <a:spAutoFit/>
          </a:bodyPr>
          <a:lstStyle/>
          <a:p>
            <a:pPr algn="ctr">
              <a:lnSpc>
                <a:spcPct val="85000"/>
              </a:lnSpc>
            </a:pPr>
            <a:r>
              <a:rPr lang="en-US" sz="2800"/>
              <a:t>Forms Recovery</a:t>
            </a:r>
          </a:p>
        </p:txBody>
      </p:sp>
      <p:pic>
        <p:nvPicPr>
          <p:cNvPr id="2051" name="Picture 3" descr="C:\Users\Michael Cassens\Desktop\IE 8 Consumers\FormsRecovery.jpg"/>
          <p:cNvPicPr>
            <a:picLocks noChangeAspect="1" noChangeArrowheads="1"/>
          </p:cNvPicPr>
          <p:nvPr/>
        </p:nvPicPr>
        <p:blipFill>
          <a:blip r:embed="rId6"/>
          <a:srcRect/>
          <a:stretch>
            <a:fillRect/>
          </a:stretch>
        </p:blipFill>
        <p:spPr bwMode="auto">
          <a:xfrm>
            <a:off x="2997200" y="1974850"/>
            <a:ext cx="5880100" cy="3752850"/>
          </a:xfrm>
          <a:prstGeom prst="rect">
            <a:avLst/>
          </a:prstGeom>
          <a:noFill/>
          <a:ln w="6350">
            <a:solidFill>
              <a:schemeClr val="tx1"/>
            </a:solidFill>
            <a:miter lim="800000"/>
            <a:headEnd/>
            <a:tailEnd/>
          </a:ln>
        </p:spPr>
      </p:pic>
      <p:sp>
        <p:nvSpPr>
          <p:cNvPr id="13" name="Rectangle 12"/>
          <p:cNvSpPr/>
          <p:nvPr/>
        </p:nvSpPr>
        <p:spPr bwMode="auto">
          <a:xfrm>
            <a:off x="3894050" y="3619424"/>
            <a:ext cx="4925502" cy="11811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3074" name="Picture 2" descr="E:\Current Projects\3 Leaf\IE8-Beta2\docs\Fodder\Screenshots\Crash recovery and Tab Isolation.png"/>
          <p:cNvPicPr>
            <a:picLocks noChangeAspect="1" noChangeArrowheads="1"/>
          </p:cNvPicPr>
          <p:nvPr/>
        </p:nvPicPr>
        <p:blipFill>
          <a:blip r:embed="rId7"/>
          <a:srcRect/>
          <a:stretch>
            <a:fillRect/>
          </a:stretch>
        </p:blipFill>
        <p:spPr bwMode="auto">
          <a:xfrm>
            <a:off x="944563" y="4618038"/>
            <a:ext cx="7893050" cy="1600200"/>
          </a:xfrm>
          <a:prstGeom prst="rect">
            <a:avLst/>
          </a:prstGeom>
          <a:noFill/>
          <a:ln w="9525">
            <a:noFill/>
            <a:miter lim="800000"/>
            <a:headEnd/>
            <a:tailEnd/>
          </a:ln>
        </p:spPr>
      </p:pic>
      <p:sp>
        <p:nvSpPr>
          <p:cNvPr id="12" name="Rectangle 11"/>
          <p:cNvSpPr/>
          <p:nvPr/>
        </p:nvSpPr>
        <p:spPr bwMode="auto">
          <a:xfrm>
            <a:off x="4189228" y="5497033"/>
            <a:ext cx="4184759" cy="548939"/>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3075" name="Picture 3" descr="C:\Users\Michael Cassens\Desktop\IE8 New\TabOptions.jpg"/>
          <p:cNvPicPr>
            <a:picLocks noChangeAspect="1" noChangeArrowheads="1"/>
          </p:cNvPicPr>
          <p:nvPr/>
        </p:nvPicPr>
        <p:blipFill>
          <a:blip r:embed="rId8"/>
          <a:srcRect/>
          <a:stretch>
            <a:fillRect/>
          </a:stretch>
        </p:blipFill>
        <p:spPr bwMode="auto">
          <a:xfrm>
            <a:off x="260350" y="2409825"/>
            <a:ext cx="8389938" cy="3459163"/>
          </a:xfrm>
          <a:prstGeom prst="rect">
            <a:avLst/>
          </a:prstGeom>
          <a:noFill/>
          <a:ln w="9525">
            <a:noFill/>
            <a:miter lim="800000"/>
            <a:headEnd/>
            <a:tailEnd/>
          </a:ln>
        </p:spPr>
      </p:pic>
      <p:sp>
        <p:nvSpPr>
          <p:cNvPr id="14" name="Rectangle 13"/>
          <p:cNvSpPr/>
          <p:nvPr/>
        </p:nvSpPr>
        <p:spPr bwMode="auto">
          <a:xfrm>
            <a:off x="3144183" y="3216912"/>
            <a:ext cx="2121868" cy="1993041"/>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90854">
                                            <p:txEl>
                                              <p:pRg st="0" end="0"/>
                                            </p:txEl>
                                          </p:spTgt>
                                        </p:tgtEl>
                                        <p:attrNameLst>
                                          <p:attrName>style.visibility</p:attrName>
                                        </p:attrNameLst>
                                      </p:cBhvr>
                                      <p:to>
                                        <p:strVal val="visible"/>
                                      </p:to>
                                    </p:set>
                                    <p:anim calcmode="lin" valueType="num">
                                      <p:cBhvr>
                                        <p:cTn id="7" dur="500" fill="hold"/>
                                        <p:tgtEl>
                                          <p:spTgt spid="5908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085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0854">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animEffect transition="in" filter="fade">
                                      <p:cBhvr>
                                        <p:cTn id="15" dur="500"/>
                                        <p:tgtEl>
                                          <p:spTgt spid="3075"/>
                                        </p:tgtEl>
                                      </p:cBhvr>
                                    </p:animEffect>
                                  </p:childTnLst>
                                </p:cTn>
                              </p:par>
                            </p:childTnLst>
                          </p:cTn>
                        </p:par>
                        <p:par>
                          <p:cTn id="16" fill="hold">
                            <p:stCondLst>
                              <p:cond delay="1000"/>
                            </p:stCondLst>
                            <p:childTnLst>
                              <p:par>
                                <p:cTn id="17" presetID="23" presetClass="entr" presetSubtype="3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ppt_w"/>
                                          </p:val>
                                        </p:tav>
                                        <p:tav tm="100000">
                                          <p:val>
                                            <p:strVal val="#ppt_w"/>
                                          </p:val>
                                        </p:tav>
                                      </p:tavLst>
                                    </p:anim>
                                    <p:anim calcmode="lin" valueType="num">
                                      <p:cBhvr>
                                        <p:cTn id="2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90854">
                                            <p:txEl>
                                              <p:pRg st="0" end="0"/>
                                            </p:txEl>
                                          </p:spTgt>
                                        </p:tgtEl>
                                      </p:cBhvr>
                                    </p:animEffect>
                                    <p:set>
                                      <p:cBhvr>
                                        <p:cTn id="25" dur="1" fill="hold">
                                          <p:stCondLst>
                                            <p:cond delay="499"/>
                                          </p:stCondLst>
                                        </p:cTn>
                                        <p:tgtEl>
                                          <p:spTgt spid="590854">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75"/>
                                        </p:tgtEl>
                                      </p:cBhvr>
                                    </p:animEffect>
                                    <p:set>
                                      <p:cBhvr>
                                        <p:cTn id="30" dur="1" fill="hold">
                                          <p:stCondLst>
                                            <p:cond delay="499"/>
                                          </p:stCondLst>
                                        </p:cTn>
                                        <p:tgtEl>
                                          <p:spTgt spid="3075"/>
                                        </p:tgtEl>
                                        <p:attrNameLst>
                                          <p:attrName>style.visibility</p:attrName>
                                        </p:attrNameLst>
                                      </p:cBhvr>
                                      <p:to>
                                        <p:strVal val="hidden"/>
                                      </p:to>
                                    </p:set>
                                  </p:childTnLst>
                                </p:cTn>
                              </p:par>
                            </p:childTnLst>
                          </p:cTn>
                        </p:par>
                        <p:par>
                          <p:cTn id="31" fill="hold">
                            <p:stCondLst>
                              <p:cond delay="500"/>
                            </p:stCondLst>
                            <p:childTnLst>
                              <p:par>
                                <p:cTn id="32" presetID="53" presetClass="entr" presetSubtype="0" fill="hold"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7">
                                            <p:txEl>
                                              <p:pRg st="0" end="0"/>
                                            </p:txEl>
                                          </p:spTgt>
                                        </p:tgtEl>
                                      </p:cBhvr>
                                    </p:animEffect>
                                  </p:childTnLst>
                                </p:cTn>
                              </p:par>
                            </p:childTnLst>
                          </p:cTn>
                        </p:par>
                        <p:par>
                          <p:cTn id="37" fill="hold">
                            <p:stCondLst>
                              <p:cond delay="1000"/>
                            </p:stCondLst>
                            <p:childTnLst>
                              <p:par>
                                <p:cTn id="38" presetID="53" presetClass="entr" presetSubtype="0" fill="hold" nodeType="after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500" fill="hold"/>
                                        <p:tgtEl>
                                          <p:spTgt spid="2050"/>
                                        </p:tgtEl>
                                        <p:attrNameLst>
                                          <p:attrName>ppt_w</p:attrName>
                                        </p:attrNameLst>
                                      </p:cBhvr>
                                      <p:tavLst>
                                        <p:tav tm="0">
                                          <p:val>
                                            <p:fltVal val="0"/>
                                          </p:val>
                                        </p:tav>
                                        <p:tav tm="100000">
                                          <p:val>
                                            <p:strVal val="#ppt_w"/>
                                          </p:val>
                                        </p:tav>
                                      </p:tavLst>
                                    </p:anim>
                                    <p:anim calcmode="lin" valueType="num">
                                      <p:cBhvr>
                                        <p:cTn id="41" dur="500" fill="hold"/>
                                        <p:tgtEl>
                                          <p:spTgt spid="2050"/>
                                        </p:tgtEl>
                                        <p:attrNameLst>
                                          <p:attrName>ppt_h</p:attrName>
                                        </p:attrNameLst>
                                      </p:cBhvr>
                                      <p:tavLst>
                                        <p:tav tm="0">
                                          <p:val>
                                            <p:fltVal val="0"/>
                                          </p:val>
                                        </p:tav>
                                        <p:tav tm="100000">
                                          <p:val>
                                            <p:strVal val="#ppt_h"/>
                                          </p:val>
                                        </p:tav>
                                      </p:tavLst>
                                    </p:anim>
                                    <p:animEffect transition="in" filter="fade">
                                      <p:cBhvr>
                                        <p:cTn id="42" dur="500"/>
                                        <p:tgtEl>
                                          <p:spTgt spid="2050"/>
                                        </p:tgtEl>
                                      </p:cBhvr>
                                    </p:animEffect>
                                  </p:childTnLst>
                                </p:cTn>
                              </p:par>
                            </p:childTnLst>
                          </p:cTn>
                        </p:par>
                        <p:par>
                          <p:cTn id="43" fill="hold">
                            <p:stCondLst>
                              <p:cond delay="2000"/>
                            </p:stCondLst>
                            <p:childTnLst>
                              <p:par>
                                <p:cTn id="44" presetID="23" presetClass="entr" presetSubtype="3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strVal val="4*#ppt_w"/>
                                          </p:val>
                                        </p:tav>
                                        <p:tav tm="100000">
                                          <p:val>
                                            <p:strVal val="#ppt_w"/>
                                          </p:val>
                                        </p:tav>
                                      </p:tavLst>
                                    </p:anim>
                                    <p:anim calcmode="lin" valueType="num">
                                      <p:cBhvr>
                                        <p:cTn id="47" dur="500" fill="hold"/>
                                        <p:tgtEl>
                                          <p:spTgt spid="16"/>
                                        </p:tgtEl>
                                        <p:attrNameLst>
                                          <p:attrName>ppt_h</p:attrName>
                                        </p:attrNameLst>
                                      </p:cBhvr>
                                      <p:tavLst>
                                        <p:tav tm="0">
                                          <p:val>
                                            <p:strVal val="4*#ppt_h"/>
                                          </p:val>
                                        </p:tav>
                                        <p:tav tm="100000">
                                          <p:val>
                                            <p:strVal val="#ppt_h"/>
                                          </p:val>
                                        </p:tav>
                                      </p:tavLst>
                                    </p:anim>
                                  </p:childTnLst>
                                </p:cTn>
                              </p:par>
                            </p:childTnLst>
                          </p:cTn>
                        </p:par>
                        <p:par>
                          <p:cTn id="48" fill="hold">
                            <p:stCondLst>
                              <p:cond delay="2500"/>
                            </p:stCondLst>
                            <p:childTnLst>
                              <p:par>
                                <p:cTn id="49" presetID="12" presetClass="entr" presetSubtype="1"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slide(fromTop)">
                                      <p:cBhvr>
                                        <p:cTn id="51" dur="500"/>
                                        <p:tgtEl>
                                          <p:spTgt spid="18"/>
                                        </p:tgtEl>
                                      </p:cBhvr>
                                    </p:animEffect>
                                  </p:childTnLst>
                                </p:cTn>
                              </p:par>
                            </p:childTnLst>
                          </p:cTn>
                        </p:par>
                        <p:par>
                          <p:cTn id="52" fill="hold">
                            <p:stCondLst>
                              <p:cond delay="3000"/>
                            </p:stCondLst>
                            <p:childTnLst>
                              <p:par>
                                <p:cTn id="53" presetID="53" presetClass="entr" presetSubtype="0" fill="hold" nodeType="after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p:cTn id="55" dur="500" fill="hold"/>
                                        <p:tgtEl>
                                          <p:spTgt spid="3074"/>
                                        </p:tgtEl>
                                        <p:attrNameLst>
                                          <p:attrName>ppt_w</p:attrName>
                                        </p:attrNameLst>
                                      </p:cBhvr>
                                      <p:tavLst>
                                        <p:tav tm="0">
                                          <p:val>
                                            <p:fltVal val="0"/>
                                          </p:val>
                                        </p:tav>
                                        <p:tav tm="100000">
                                          <p:val>
                                            <p:strVal val="#ppt_w"/>
                                          </p:val>
                                        </p:tav>
                                      </p:tavLst>
                                    </p:anim>
                                    <p:anim calcmode="lin" valueType="num">
                                      <p:cBhvr>
                                        <p:cTn id="56" dur="500" fill="hold"/>
                                        <p:tgtEl>
                                          <p:spTgt spid="3074"/>
                                        </p:tgtEl>
                                        <p:attrNameLst>
                                          <p:attrName>ppt_h</p:attrName>
                                        </p:attrNameLst>
                                      </p:cBhvr>
                                      <p:tavLst>
                                        <p:tav tm="0">
                                          <p:val>
                                            <p:fltVal val="0"/>
                                          </p:val>
                                        </p:tav>
                                        <p:tav tm="100000">
                                          <p:val>
                                            <p:strVal val="#ppt_h"/>
                                          </p:val>
                                        </p:tav>
                                      </p:tavLst>
                                    </p:anim>
                                    <p:animEffect transition="in" filter="fade">
                                      <p:cBhvr>
                                        <p:cTn id="57" dur="500"/>
                                        <p:tgtEl>
                                          <p:spTgt spid="3074"/>
                                        </p:tgtEl>
                                      </p:cBhvr>
                                    </p:animEffect>
                                  </p:childTnLst>
                                </p:cTn>
                              </p:par>
                            </p:childTnLst>
                          </p:cTn>
                        </p:par>
                        <p:par>
                          <p:cTn id="58" fill="hold">
                            <p:stCondLst>
                              <p:cond delay="3500"/>
                            </p:stCondLst>
                            <p:childTnLst>
                              <p:par>
                                <p:cTn id="59" presetID="23" presetClass="entr" presetSubtype="32"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strVal val="4*#ppt_w"/>
                                          </p:val>
                                        </p:tav>
                                        <p:tav tm="100000">
                                          <p:val>
                                            <p:strVal val="#ppt_w"/>
                                          </p:val>
                                        </p:tav>
                                      </p:tavLst>
                                    </p:anim>
                                    <p:anim calcmode="lin" valueType="num">
                                      <p:cBhvr>
                                        <p:cTn id="62"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xEl>
                                              <p:pRg st="0" end="0"/>
                                            </p:txEl>
                                          </p:spTgt>
                                        </p:tgtEl>
                                      </p:cBhvr>
                                    </p:animEffect>
                                    <p:set>
                                      <p:cBhvr>
                                        <p:cTn id="67" dur="1" fill="hold">
                                          <p:stCondLst>
                                            <p:cond delay="499"/>
                                          </p:stCondLst>
                                        </p:cTn>
                                        <p:tgtEl>
                                          <p:spTgt spid="17">
                                            <p:txEl>
                                              <p:pRg st="0" end="0"/>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050"/>
                                        </p:tgtEl>
                                      </p:cBhvr>
                                    </p:animEffect>
                                    <p:set>
                                      <p:cBhvr>
                                        <p:cTn id="70" dur="1" fill="hold">
                                          <p:stCondLst>
                                            <p:cond delay="499"/>
                                          </p:stCondLst>
                                        </p:cTn>
                                        <p:tgtEl>
                                          <p:spTgt spid="205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074"/>
                                        </p:tgtEl>
                                      </p:cBhvr>
                                    </p:animEffect>
                                    <p:set>
                                      <p:cBhvr>
                                        <p:cTn id="73" dur="1" fill="hold">
                                          <p:stCondLst>
                                            <p:cond delay="499"/>
                                          </p:stCondLst>
                                        </p:cTn>
                                        <p:tgtEl>
                                          <p:spTgt spid="307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2"/>
                                        </p:tgtEl>
                                        <p:attrNameLst>
                                          <p:attrName>style.visibility</p:attrName>
                                        </p:attrNameLst>
                                      </p:cBhvr>
                                      <p:to>
                                        <p:strVal val="hidden"/>
                                      </p:to>
                                    </p:set>
                                  </p:childTnLst>
                                </p:cTn>
                              </p:par>
                            </p:childTnLst>
                          </p:cTn>
                        </p:par>
                        <p:par>
                          <p:cTn id="81" fill="hold">
                            <p:stCondLst>
                              <p:cond delay="500"/>
                            </p:stCondLst>
                            <p:childTnLst>
                              <p:par>
                                <p:cTn id="82" presetID="53" presetClass="entr" presetSubtype="0" fill="hold"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 calcmode="lin" valueType="num">
                                      <p:cBhvr>
                                        <p:cTn id="8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9">
                                            <p:txEl>
                                              <p:pRg st="0" end="0"/>
                                            </p:txEl>
                                          </p:spTgt>
                                        </p:tgtEl>
                                      </p:cBhvr>
                                    </p:animEffect>
                                  </p:childTnLst>
                                </p:cTn>
                              </p:par>
                            </p:childTnLst>
                          </p:cTn>
                        </p:par>
                        <p:par>
                          <p:cTn id="87" fill="hold">
                            <p:stCondLst>
                              <p:cond delay="1000"/>
                            </p:stCondLst>
                            <p:childTnLst>
                              <p:par>
                                <p:cTn id="88" presetID="12" presetClass="entr" presetSubtype="8" fill="hold" nodeType="afterEffect">
                                  <p:stCondLst>
                                    <p:cond delay="0"/>
                                  </p:stCondLst>
                                  <p:childTnLst>
                                    <p:set>
                                      <p:cBhvr>
                                        <p:cTn id="89" dur="1" fill="hold">
                                          <p:stCondLst>
                                            <p:cond delay="0"/>
                                          </p:stCondLst>
                                        </p:cTn>
                                        <p:tgtEl>
                                          <p:spTgt spid="10248"/>
                                        </p:tgtEl>
                                        <p:attrNameLst>
                                          <p:attrName>style.visibility</p:attrName>
                                        </p:attrNameLst>
                                      </p:cBhvr>
                                      <p:to>
                                        <p:strVal val="visible"/>
                                      </p:to>
                                    </p:set>
                                    <p:animEffect transition="in" filter="slide(fromLeft)">
                                      <p:cBhvr>
                                        <p:cTn id="90" dur="500"/>
                                        <p:tgtEl>
                                          <p:spTgt spid="10248"/>
                                        </p:tgtEl>
                                      </p:cBhvr>
                                    </p:animEffect>
                                  </p:childTnLst>
                                </p:cTn>
                              </p:par>
                            </p:childTnLst>
                          </p:cTn>
                        </p:par>
                        <p:par>
                          <p:cTn id="91" fill="hold">
                            <p:stCondLst>
                              <p:cond delay="1500"/>
                            </p:stCondLst>
                            <p:childTnLst>
                              <p:par>
                                <p:cTn id="92" presetID="23" presetClass="entr" presetSubtype="32"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strVal val="4*#ppt_w"/>
                                          </p:val>
                                        </p:tav>
                                        <p:tav tm="100000">
                                          <p:val>
                                            <p:strVal val="#ppt_w"/>
                                          </p:val>
                                        </p:tav>
                                      </p:tavLst>
                                    </p:anim>
                                    <p:anim calcmode="lin" valueType="num">
                                      <p:cBhvr>
                                        <p:cTn id="95"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19">
                                            <p:txEl>
                                              <p:pRg st="0" end="0"/>
                                            </p:txEl>
                                          </p:spTgt>
                                        </p:tgtEl>
                                      </p:cBhvr>
                                    </p:animEffect>
                                    <p:set>
                                      <p:cBhvr>
                                        <p:cTn id="100" dur="1" fill="hold">
                                          <p:stCondLst>
                                            <p:cond delay="499"/>
                                          </p:stCondLst>
                                        </p:cTn>
                                        <p:tgtEl>
                                          <p:spTgt spid="19">
                                            <p:txEl>
                                              <p:pRg st="0" end="0"/>
                                            </p:txEl>
                                          </p:spTgt>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0248"/>
                                        </p:tgtEl>
                                      </p:cBhvr>
                                    </p:animEffect>
                                    <p:set>
                                      <p:cBhvr>
                                        <p:cTn id="105" dur="1" fill="hold">
                                          <p:stCondLst>
                                            <p:cond delay="499"/>
                                          </p:stCondLst>
                                        </p:cTn>
                                        <p:tgtEl>
                                          <p:spTgt spid="10248"/>
                                        </p:tgtEl>
                                        <p:attrNameLst>
                                          <p:attrName>style.visibility</p:attrName>
                                        </p:attrNameLst>
                                      </p:cBhvr>
                                      <p:to>
                                        <p:strVal val="hidden"/>
                                      </p:to>
                                    </p:set>
                                  </p:childTnLst>
                                </p:cTn>
                              </p:par>
                            </p:childTnLst>
                          </p:cTn>
                        </p:par>
                        <p:par>
                          <p:cTn id="106" fill="hold">
                            <p:stCondLst>
                              <p:cond delay="500"/>
                            </p:stCondLst>
                            <p:childTnLst>
                              <p:par>
                                <p:cTn id="107" presetID="53" presetClass="entr" presetSubtype="0" fill="hold" nodeType="afterEffect">
                                  <p:stCondLst>
                                    <p:cond delay="0"/>
                                  </p:stCondLst>
                                  <p:childTnLst>
                                    <p:set>
                                      <p:cBhvr>
                                        <p:cTn id="108" dur="1" fill="hold">
                                          <p:stCondLst>
                                            <p:cond delay="0"/>
                                          </p:stCondLst>
                                        </p:cTn>
                                        <p:tgtEl>
                                          <p:spTgt spid="20">
                                            <p:txEl>
                                              <p:pRg st="0" end="0"/>
                                            </p:txEl>
                                          </p:spTgt>
                                        </p:tgtEl>
                                        <p:attrNameLst>
                                          <p:attrName>style.visibility</p:attrName>
                                        </p:attrNameLst>
                                      </p:cBhvr>
                                      <p:to>
                                        <p:strVal val="visible"/>
                                      </p:to>
                                    </p:set>
                                    <p:anim calcmode="lin" valueType="num">
                                      <p:cBhvr>
                                        <p:cTn id="10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20">
                                            <p:txEl>
                                              <p:pRg st="0" end="0"/>
                                            </p:txEl>
                                          </p:spTgt>
                                        </p:tgtEl>
                                      </p:cBhvr>
                                    </p:animEffect>
                                  </p:childTnLst>
                                </p:cTn>
                              </p:par>
                            </p:childTnLst>
                          </p:cTn>
                        </p:par>
                        <p:par>
                          <p:cTn id="112" fill="hold">
                            <p:stCondLst>
                              <p:cond delay="1000"/>
                            </p:stCondLst>
                            <p:childTnLst>
                              <p:par>
                                <p:cTn id="113" presetID="53" presetClass="entr" presetSubtype="0" fill="hold" nodeType="afterEffect">
                                  <p:stCondLst>
                                    <p:cond delay="0"/>
                                  </p:stCondLst>
                                  <p:childTnLst>
                                    <p:set>
                                      <p:cBhvr>
                                        <p:cTn id="114" dur="1" fill="hold">
                                          <p:stCondLst>
                                            <p:cond delay="0"/>
                                          </p:stCondLst>
                                        </p:cTn>
                                        <p:tgtEl>
                                          <p:spTgt spid="2051"/>
                                        </p:tgtEl>
                                        <p:attrNameLst>
                                          <p:attrName>style.visibility</p:attrName>
                                        </p:attrNameLst>
                                      </p:cBhvr>
                                      <p:to>
                                        <p:strVal val="visible"/>
                                      </p:to>
                                    </p:set>
                                    <p:anim calcmode="lin" valueType="num">
                                      <p:cBhvr>
                                        <p:cTn id="115" dur="500" fill="hold"/>
                                        <p:tgtEl>
                                          <p:spTgt spid="2051"/>
                                        </p:tgtEl>
                                        <p:attrNameLst>
                                          <p:attrName>ppt_w</p:attrName>
                                        </p:attrNameLst>
                                      </p:cBhvr>
                                      <p:tavLst>
                                        <p:tav tm="0">
                                          <p:val>
                                            <p:fltVal val="0"/>
                                          </p:val>
                                        </p:tav>
                                        <p:tav tm="100000">
                                          <p:val>
                                            <p:strVal val="#ppt_w"/>
                                          </p:val>
                                        </p:tav>
                                      </p:tavLst>
                                    </p:anim>
                                    <p:anim calcmode="lin" valueType="num">
                                      <p:cBhvr>
                                        <p:cTn id="116" dur="500" fill="hold"/>
                                        <p:tgtEl>
                                          <p:spTgt spid="2051"/>
                                        </p:tgtEl>
                                        <p:attrNameLst>
                                          <p:attrName>ppt_h</p:attrName>
                                        </p:attrNameLst>
                                      </p:cBhvr>
                                      <p:tavLst>
                                        <p:tav tm="0">
                                          <p:val>
                                            <p:fltVal val="0"/>
                                          </p:val>
                                        </p:tav>
                                        <p:tav tm="100000">
                                          <p:val>
                                            <p:strVal val="#ppt_h"/>
                                          </p:val>
                                        </p:tav>
                                      </p:tavLst>
                                    </p:anim>
                                    <p:animEffect transition="in" filter="fade">
                                      <p:cBhvr>
                                        <p:cTn id="117" dur="500"/>
                                        <p:tgtEl>
                                          <p:spTgt spid="2051"/>
                                        </p:tgtEl>
                                      </p:cBhvr>
                                    </p:animEffect>
                                  </p:childTnLst>
                                </p:cTn>
                              </p:par>
                            </p:childTnLst>
                          </p:cTn>
                        </p:par>
                        <p:par>
                          <p:cTn id="118" fill="hold">
                            <p:stCondLst>
                              <p:cond delay="1500"/>
                            </p:stCondLst>
                            <p:childTnLst>
                              <p:par>
                                <p:cTn id="119" presetID="23" presetClass="entr" presetSubtype="32" fill="hold"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500" fill="hold"/>
                                        <p:tgtEl>
                                          <p:spTgt spid="13"/>
                                        </p:tgtEl>
                                        <p:attrNameLst>
                                          <p:attrName>ppt_w</p:attrName>
                                        </p:attrNameLst>
                                      </p:cBhvr>
                                      <p:tavLst>
                                        <p:tav tm="0">
                                          <p:val>
                                            <p:strVal val="4*#ppt_w"/>
                                          </p:val>
                                        </p:tav>
                                        <p:tav tm="100000">
                                          <p:val>
                                            <p:strVal val="#ppt_w"/>
                                          </p:val>
                                        </p:tav>
                                      </p:tavLst>
                                    </p:anim>
                                    <p:anim calcmode="lin" valueType="num">
                                      <p:cBhvr>
                                        <p:cTn id="122"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4" grpId="0" build="allAtOnce"/>
      <p:bldP spid="17" grpId="0" build="allAtOnce"/>
      <p:bldP spid="1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Accessibility</a:t>
            </a:r>
            <a:endParaRPr/>
          </a:p>
        </p:txBody>
      </p:sp>
      <p:pic>
        <p:nvPicPr>
          <p:cNvPr id="15" name="Picture 14" descr="IE7 Zoom"/>
          <p:cNvPicPr>
            <a:picLocks noChangeAspect="1" noChangeArrowheads="1"/>
          </p:cNvPicPr>
          <p:nvPr/>
        </p:nvPicPr>
        <p:blipFill>
          <a:blip r:embed="rId3"/>
          <a:srcRect/>
          <a:stretch>
            <a:fillRect/>
          </a:stretch>
        </p:blipFill>
        <p:spPr bwMode="auto">
          <a:xfrm>
            <a:off x="211138" y="2911475"/>
            <a:ext cx="4329112" cy="3048000"/>
          </a:xfrm>
          <a:prstGeom prst="rect">
            <a:avLst/>
          </a:prstGeom>
          <a:noFill/>
          <a:ln w="9525">
            <a:noFill/>
            <a:miter lim="800000"/>
            <a:headEnd/>
            <a:tailEnd/>
          </a:ln>
        </p:spPr>
      </p:pic>
      <p:pic>
        <p:nvPicPr>
          <p:cNvPr id="16" name="Picture 15" descr="IE8 Zoom"/>
          <p:cNvPicPr>
            <a:picLocks noChangeAspect="1" noChangeArrowheads="1"/>
          </p:cNvPicPr>
          <p:nvPr/>
        </p:nvPicPr>
        <p:blipFill>
          <a:blip r:embed="rId4"/>
          <a:srcRect/>
          <a:stretch>
            <a:fillRect/>
          </a:stretch>
        </p:blipFill>
        <p:spPr bwMode="auto">
          <a:xfrm>
            <a:off x="4592638" y="552450"/>
            <a:ext cx="4298950" cy="3057525"/>
          </a:xfrm>
          <a:prstGeom prst="rect">
            <a:avLst/>
          </a:prstGeom>
          <a:noFill/>
          <a:ln w="9525">
            <a:noFill/>
            <a:miter lim="800000"/>
            <a:headEnd/>
            <a:tailEnd/>
          </a:ln>
        </p:spPr>
      </p:pic>
      <p:sp>
        <p:nvSpPr>
          <p:cNvPr id="17" name="TextBox 16"/>
          <p:cNvSpPr txBox="1">
            <a:spLocks noChangeArrowheads="1"/>
          </p:cNvSpPr>
          <p:nvPr/>
        </p:nvSpPr>
        <p:spPr bwMode="auto">
          <a:xfrm>
            <a:off x="488950" y="1339850"/>
            <a:ext cx="3530600" cy="523875"/>
          </a:xfrm>
          <a:prstGeom prst="rect">
            <a:avLst/>
          </a:prstGeom>
          <a:noFill/>
          <a:ln w="9525">
            <a:noFill/>
            <a:miter lim="800000"/>
            <a:headEnd/>
            <a:tailEnd/>
          </a:ln>
        </p:spPr>
        <p:txBody>
          <a:bodyPr>
            <a:spAutoFit/>
          </a:bodyPr>
          <a:lstStyle/>
          <a:p>
            <a:r>
              <a:rPr lang="en-US" sz="2800">
                <a:latin typeface="Segoe" pitchFamily="34" charset="0"/>
              </a:rPr>
              <a:t>ARIA and UI</a:t>
            </a:r>
          </a:p>
        </p:txBody>
      </p:sp>
      <p:pic>
        <p:nvPicPr>
          <p:cNvPr id="18" name="Picture 2" descr="C:\users\bob\desktop\projects\ppt res\ppt graphics\shapes and graphics\Arrows - arrow\Straight - Gel Style 1\GEL Wide Arrow cobalt.png"/>
          <p:cNvPicPr>
            <a:picLocks noChangeAspect="1" noChangeArrowheads="1"/>
          </p:cNvPicPr>
          <p:nvPr/>
        </p:nvPicPr>
        <p:blipFill>
          <a:blip r:embed="rId5"/>
          <a:srcRect/>
          <a:stretch>
            <a:fillRect/>
          </a:stretch>
        </p:blipFill>
        <p:spPr bwMode="auto">
          <a:xfrm>
            <a:off x="1930400" y="2579688"/>
            <a:ext cx="655638" cy="254000"/>
          </a:xfrm>
          <a:prstGeom prst="rect">
            <a:avLst/>
          </a:prstGeom>
          <a:noFill/>
          <a:ln w="9525">
            <a:noFill/>
            <a:miter lim="800000"/>
            <a:headEnd/>
            <a:tailEnd/>
          </a:ln>
        </p:spPr>
      </p:pic>
      <p:sp>
        <p:nvSpPr>
          <p:cNvPr id="20" name="TextBox 19"/>
          <p:cNvSpPr txBox="1">
            <a:spLocks noChangeArrowheads="1"/>
          </p:cNvSpPr>
          <p:nvPr/>
        </p:nvSpPr>
        <p:spPr bwMode="auto">
          <a:xfrm>
            <a:off x="300038" y="2174875"/>
            <a:ext cx="4114800" cy="401638"/>
          </a:xfrm>
          <a:prstGeom prst="rect">
            <a:avLst/>
          </a:prstGeom>
          <a:noFill/>
          <a:ln w="9525">
            <a:noFill/>
            <a:miter lim="800000"/>
            <a:headEnd/>
            <a:tailEnd/>
          </a:ln>
        </p:spPr>
        <p:txBody>
          <a:bodyPr>
            <a:spAutoFit/>
          </a:bodyPr>
          <a:lstStyle/>
          <a:p>
            <a:pPr algn="ctr"/>
            <a:r>
              <a:rPr lang="en-US" sz="2000" i="1">
                <a:latin typeface="Segoe" pitchFamily="34" charset="0"/>
              </a:rPr>
              <a:t>IE7 150% Zoom</a:t>
            </a:r>
          </a:p>
        </p:txBody>
      </p:sp>
      <p:sp>
        <p:nvSpPr>
          <p:cNvPr id="21" name="TextBox 20"/>
          <p:cNvSpPr txBox="1">
            <a:spLocks noChangeArrowheads="1"/>
          </p:cNvSpPr>
          <p:nvPr/>
        </p:nvSpPr>
        <p:spPr bwMode="auto">
          <a:xfrm>
            <a:off x="4745038" y="4098925"/>
            <a:ext cx="3941762" cy="708025"/>
          </a:xfrm>
          <a:prstGeom prst="rect">
            <a:avLst/>
          </a:prstGeom>
          <a:noFill/>
          <a:ln w="9525">
            <a:noFill/>
            <a:miter lim="800000"/>
            <a:headEnd/>
            <a:tailEnd/>
          </a:ln>
        </p:spPr>
        <p:txBody>
          <a:bodyPr>
            <a:spAutoFit/>
          </a:bodyPr>
          <a:lstStyle/>
          <a:p>
            <a:pPr algn="ctr"/>
            <a:r>
              <a:rPr lang="en-US" sz="2000" i="1">
                <a:latin typeface="Segoe" pitchFamily="34" charset="0"/>
              </a:rPr>
              <a:t>IE8 150% </a:t>
            </a:r>
          </a:p>
          <a:p>
            <a:pPr algn="ctr"/>
            <a:r>
              <a:rPr lang="en-US" sz="2000" i="1">
                <a:latin typeface="Segoe" pitchFamily="34" charset="0"/>
              </a:rPr>
              <a:t>Adaptive Page Zoom</a:t>
            </a:r>
          </a:p>
        </p:txBody>
      </p:sp>
      <p:pic>
        <p:nvPicPr>
          <p:cNvPr id="22" name="Picture 2" descr="C:\users\bob\desktop\projects\ppt res\ppt graphics\shapes and graphics\Arrows - arrow\Straight - Gel Style 1\GEL Wide Arrow cobalt.png"/>
          <p:cNvPicPr>
            <a:picLocks noChangeAspect="1" noChangeArrowheads="1"/>
          </p:cNvPicPr>
          <p:nvPr/>
        </p:nvPicPr>
        <p:blipFill>
          <a:blip r:embed="rId6"/>
          <a:srcRect/>
          <a:stretch>
            <a:fillRect/>
          </a:stretch>
        </p:blipFill>
        <p:spPr bwMode="auto">
          <a:xfrm>
            <a:off x="6423025" y="3783013"/>
            <a:ext cx="655638" cy="247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lide(fromTop)">
                                      <p:cBhvr>
                                        <p:cTn id="13" dur="500"/>
                                        <p:tgtEl>
                                          <p:spTgt spid="20"/>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Top)">
                                      <p:cBhvr>
                                        <p:cTn id="17" dur="500"/>
                                        <p:tgtEl>
                                          <p:spTgt spid="18"/>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Top)">
                                      <p:cBhvr>
                                        <p:cTn id="21" dur="500"/>
                                        <p:tgtEl>
                                          <p:spTgt spid="15"/>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lide(fromLeft)">
                                      <p:cBhvr>
                                        <p:cTn id="25" dur="500"/>
                                        <p:tgtEl>
                                          <p:spTgt spid="21"/>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lide(fromBottom)">
                                      <p:cBhvr>
                                        <p:cTn id="29" dur="500"/>
                                        <p:tgtEl>
                                          <p:spTgt spid="22"/>
                                        </p:tgtEl>
                                      </p:cBhvr>
                                    </p:animEffect>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lide(fromBottom)">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Agenda</a:t>
            </a:r>
            <a:endParaRPr lang="en-GB" smtClean="0"/>
          </a:p>
        </p:txBody>
      </p:sp>
      <p:sp>
        <p:nvSpPr>
          <p:cNvPr id="12291" name="Rectangle 3"/>
          <p:cNvSpPr>
            <a:spLocks noGrp="1" noChangeArrowheads="1"/>
          </p:cNvSpPr>
          <p:nvPr>
            <p:ph type="body" idx="1"/>
          </p:nvPr>
        </p:nvSpPr>
        <p:spPr>
          <a:xfrm>
            <a:off x="0" y="1244600"/>
            <a:ext cx="8601075" cy="2068513"/>
          </a:xfrm>
        </p:spPr>
        <p:txBody>
          <a:bodyPr/>
          <a:lstStyle/>
          <a:p>
            <a:pPr marL="463550" indent="-350838" defTabSz="914363" eaLnBrk="1" fontAlgn="auto" hangingPunct="1">
              <a:spcAft>
                <a:spcPts val="0"/>
              </a:spcAft>
              <a:defRPr/>
            </a:pPr>
            <a:r>
              <a:rPr lang="en-US" dirty="0" smtClean="0"/>
              <a:t>Why Internet Explorer 8</a:t>
            </a:r>
          </a:p>
          <a:p>
            <a:pPr marL="463550" indent="-350838" defTabSz="914363" eaLnBrk="1" fontAlgn="auto" hangingPunct="1">
              <a:spcAft>
                <a:spcPts val="0"/>
              </a:spcAft>
              <a:defRPr/>
            </a:pPr>
            <a:r>
              <a:rPr lang="en-US" dirty="0" smtClean="0"/>
              <a:t>Peace of Mind</a:t>
            </a:r>
          </a:p>
          <a:p>
            <a:pPr marL="463550" indent="-350838" defTabSz="914363" eaLnBrk="1" fontAlgn="auto" hangingPunct="1">
              <a:spcAft>
                <a:spcPts val="0"/>
              </a:spcAft>
              <a:defRPr/>
            </a:pPr>
            <a:r>
              <a:rPr lang="en-US" dirty="0" smtClean="0">
                <a:solidFill>
                  <a:schemeClr val="accent5"/>
                </a:solidFill>
              </a:rPr>
              <a:t>Faster and Easier</a:t>
            </a:r>
          </a:p>
          <a:p>
            <a:pPr marL="463550" indent="-350838" defTabSz="914363" eaLnBrk="1" fontAlgn="auto" hangingPunct="1">
              <a:spcAft>
                <a:spcPts val="0"/>
              </a:spcAft>
              <a:defRPr/>
            </a:pPr>
            <a:r>
              <a:rPr lang="en-US" dirty="0" smtClean="0"/>
              <a:t>Reach Beyond the Page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44638" y="1204913"/>
            <a:ext cx="6310312" cy="2260600"/>
            <a:chOff x="361877" y="2466176"/>
            <a:chExt cx="6310313" cy="2260600"/>
          </a:xfrm>
        </p:grpSpPr>
        <p:sp>
          <p:nvSpPr>
            <p:cNvPr id="34845" name="TextBox 15"/>
            <p:cNvSpPr txBox="1">
              <a:spLocks noChangeArrowheads="1"/>
            </p:cNvSpPr>
            <p:nvPr/>
          </p:nvSpPr>
          <p:spPr bwMode="auto">
            <a:xfrm>
              <a:off x="2125034" y="3197763"/>
              <a:ext cx="184731" cy="584775"/>
            </a:xfrm>
            <a:prstGeom prst="rect">
              <a:avLst/>
            </a:prstGeom>
            <a:noFill/>
            <a:ln w="9525">
              <a:noFill/>
              <a:miter lim="800000"/>
              <a:headEnd/>
              <a:tailEnd/>
            </a:ln>
          </p:spPr>
          <p:txBody>
            <a:bodyPr wrap="none">
              <a:spAutoFit/>
            </a:bodyPr>
            <a:lstStyle/>
            <a:p>
              <a:endParaRPr lang="en-US" sz="3200" b="1">
                <a:latin typeface="Segoe" pitchFamily="34" charset="0"/>
              </a:endParaRPr>
            </a:p>
          </p:txBody>
        </p:sp>
        <p:pic>
          <p:nvPicPr>
            <p:cNvPr id="34846" name="Picture 11"/>
            <p:cNvPicPr>
              <a:picLocks noChangeAspect="1" noChangeArrowheads="1"/>
            </p:cNvPicPr>
            <p:nvPr/>
          </p:nvPicPr>
          <p:blipFill>
            <a:blip r:embed="rId3"/>
            <a:srcRect l="3430" t="29156" r="16490" b="929"/>
            <a:stretch>
              <a:fillRect/>
            </a:stretch>
          </p:blipFill>
          <p:spPr bwMode="auto">
            <a:xfrm>
              <a:off x="361877" y="2466176"/>
              <a:ext cx="6310313" cy="2260600"/>
            </a:xfrm>
            <a:prstGeom prst="rect">
              <a:avLst/>
            </a:prstGeom>
            <a:noFill/>
            <a:ln w="9525">
              <a:noFill/>
              <a:miter lim="800000"/>
              <a:headEnd/>
              <a:tailEnd/>
            </a:ln>
          </p:spPr>
        </p:pic>
      </p:grpSp>
      <p:sp>
        <p:nvSpPr>
          <p:cNvPr id="768008"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Faster and Easier</a:t>
            </a:r>
          </a:p>
        </p:txBody>
      </p:sp>
      <p:sp>
        <p:nvSpPr>
          <p:cNvPr id="34820" name="TextBox 12"/>
          <p:cNvSpPr txBox="1">
            <a:spLocks noChangeArrowheads="1"/>
          </p:cNvSpPr>
          <p:nvPr/>
        </p:nvSpPr>
        <p:spPr bwMode="auto">
          <a:xfrm>
            <a:off x="4699000" y="4562475"/>
            <a:ext cx="184150" cy="584200"/>
          </a:xfrm>
          <a:prstGeom prst="rect">
            <a:avLst/>
          </a:prstGeom>
          <a:noFill/>
          <a:ln w="9525">
            <a:noFill/>
            <a:miter lim="800000"/>
            <a:headEnd/>
            <a:tailEnd/>
          </a:ln>
        </p:spPr>
        <p:txBody>
          <a:bodyPr wrap="none">
            <a:spAutoFit/>
          </a:bodyPr>
          <a:lstStyle/>
          <a:p>
            <a:endParaRPr lang="en-US" sz="3200" b="1">
              <a:latin typeface="Segoe" pitchFamily="34" charset="0"/>
            </a:endParaRPr>
          </a:p>
        </p:txBody>
      </p:sp>
      <p:sp>
        <p:nvSpPr>
          <p:cNvPr id="17" name="Rectangle 16"/>
          <p:cNvSpPr/>
          <p:nvPr/>
        </p:nvSpPr>
        <p:spPr bwMode="auto">
          <a:xfrm>
            <a:off x="4208619" y="3087851"/>
            <a:ext cx="425669" cy="409903"/>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9" name="Rectangle 18"/>
          <p:cNvSpPr/>
          <p:nvPr/>
        </p:nvSpPr>
        <p:spPr bwMode="auto">
          <a:xfrm>
            <a:off x="5501391" y="1747782"/>
            <a:ext cx="504497" cy="362607"/>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0" name="Rectangle 19"/>
          <p:cNvSpPr/>
          <p:nvPr/>
        </p:nvSpPr>
        <p:spPr bwMode="auto">
          <a:xfrm>
            <a:off x="3441259" y="2572955"/>
            <a:ext cx="451946" cy="352097"/>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2" name="Rectangle 21"/>
          <p:cNvSpPr/>
          <p:nvPr/>
        </p:nvSpPr>
        <p:spPr bwMode="auto">
          <a:xfrm>
            <a:off x="2017212" y="1511299"/>
            <a:ext cx="504497" cy="362607"/>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23" name="TextBox 22"/>
          <p:cNvSpPr txBox="1">
            <a:spLocks noChangeArrowheads="1"/>
          </p:cNvSpPr>
          <p:nvPr/>
        </p:nvSpPr>
        <p:spPr bwMode="auto">
          <a:xfrm>
            <a:off x="3675063" y="971550"/>
            <a:ext cx="2286000" cy="954088"/>
          </a:xfrm>
          <a:prstGeom prst="rect">
            <a:avLst/>
          </a:prstGeom>
          <a:noFill/>
          <a:ln w="9525">
            <a:noFill/>
            <a:miter lim="800000"/>
            <a:headEnd/>
            <a:tailEnd/>
          </a:ln>
        </p:spPr>
        <p:txBody>
          <a:bodyPr>
            <a:spAutoFit/>
          </a:bodyPr>
          <a:lstStyle/>
          <a:p>
            <a:pPr algn="ctr"/>
            <a:r>
              <a:rPr lang="en-US" sz="2800">
                <a:latin typeface="Segoe" pitchFamily="34" charset="0"/>
              </a:rPr>
              <a:t>Search Suggestions</a:t>
            </a:r>
          </a:p>
        </p:txBody>
      </p:sp>
      <p:pic>
        <p:nvPicPr>
          <p:cNvPr id="24" name="Picture 2" descr="C:\users\bob\desktop\projects\ppt res\ppt graphics\shapes and graphics\Arrows - arrow\Straight - Gel Style 1\GEL Wide Arrow cobalt.png"/>
          <p:cNvPicPr>
            <a:picLocks noChangeAspect="1" noChangeArrowheads="1"/>
          </p:cNvPicPr>
          <p:nvPr/>
        </p:nvPicPr>
        <p:blipFill>
          <a:blip r:embed="rId4"/>
          <a:srcRect/>
          <a:stretch>
            <a:fillRect/>
          </a:stretch>
        </p:blipFill>
        <p:spPr bwMode="auto">
          <a:xfrm>
            <a:off x="4502150" y="2062163"/>
            <a:ext cx="655638" cy="252412"/>
          </a:xfrm>
          <a:prstGeom prst="rect">
            <a:avLst/>
          </a:prstGeom>
          <a:noFill/>
          <a:ln w="9525">
            <a:noFill/>
            <a:miter lim="800000"/>
            <a:headEnd/>
            <a:tailEnd/>
          </a:ln>
        </p:spPr>
      </p:pic>
      <p:pic>
        <p:nvPicPr>
          <p:cNvPr id="27" name="Picture 2" descr="C:\users\bob\desktop\projects\ppt res\ppt graphics\shapes and graphics\Arrows - arrow\Straight - Gel Style 1\GEL Wide Arrow cobalt.png"/>
          <p:cNvPicPr>
            <a:picLocks noChangeAspect="1" noChangeArrowheads="1"/>
          </p:cNvPicPr>
          <p:nvPr/>
        </p:nvPicPr>
        <p:blipFill>
          <a:blip r:embed="rId5"/>
          <a:srcRect/>
          <a:stretch>
            <a:fillRect/>
          </a:stretch>
        </p:blipFill>
        <p:spPr bwMode="auto">
          <a:xfrm>
            <a:off x="4084638" y="3762375"/>
            <a:ext cx="654050" cy="246063"/>
          </a:xfrm>
          <a:prstGeom prst="rect">
            <a:avLst/>
          </a:prstGeom>
          <a:noFill/>
          <a:ln w="9525">
            <a:noFill/>
            <a:miter lim="800000"/>
            <a:headEnd/>
            <a:tailEnd/>
          </a:ln>
        </p:spPr>
      </p:pic>
      <p:sp>
        <p:nvSpPr>
          <p:cNvPr id="28" name="TextBox 27"/>
          <p:cNvSpPr txBox="1">
            <a:spLocks noChangeArrowheads="1"/>
          </p:cNvSpPr>
          <p:nvPr/>
        </p:nvSpPr>
        <p:spPr bwMode="auto">
          <a:xfrm>
            <a:off x="2736850" y="4092575"/>
            <a:ext cx="3532188" cy="954088"/>
          </a:xfrm>
          <a:prstGeom prst="rect">
            <a:avLst/>
          </a:prstGeom>
          <a:noFill/>
          <a:ln w="9525">
            <a:noFill/>
            <a:miter lim="800000"/>
            <a:headEnd/>
            <a:tailEnd/>
          </a:ln>
        </p:spPr>
        <p:txBody>
          <a:bodyPr>
            <a:spAutoFit/>
          </a:bodyPr>
          <a:lstStyle/>
          <a:p>
            <a:pPr algn="ctr"/>
            <a:r>
              <a:rPr lang="en-US" sz="2800">
                <a:latin typeface="Segoe" pitchFamily="34" charset="0"/>
              </a:rPr>
              <a:t>Enhanced Find on Page</a:t>
            </a:r>
          </a:p>
        </p:txBody>
      </p:sp>
      <p:pic>
        <p:nvPicPr>
          <p:cNvPr id="4099" name="Picture 3" descr="C:\Users\Michael Cassens\Desktop\IE8 New\Live search suggestions.png"/>
          <p:cNvPicPr>
            <a:picLocks noChangeAspect="1" noChangeArrowheads="1"/>
          </p:cNvPicPr>
          <p:nvPr/>
        </p:nvPicPr>
        <p:blipFill>
          <a:blip r:embed="rId6"/>
          <a:srcRect/>
          <a:stretch>
            <a:fillRect/>
          </a:stretch>
        </p:blipFill>
        <p:spPr bwMode="auto">
          <a:xfrm>
            <a:off x="1477963" y="2397125"/>
            <a:ext cx="2933700" cy="3638550"/>
          </a:xfrm>
          <a:prstGeom prst="rect">
            <a:avLst/>
          </a:prstGeom>
          <a:noFill/>
          <a:ln w="9525">
            <a:noFill/>
            <a:miter lim="800000"/>
            <a:headEnd/>
            <a:tailEnd/>
          </a:ln>
        </p:spPr>
      </p:pic>
      <p:sp>
        <p:nvSpPr>
          <p:cNvPr id="21" name="Rectangle 20"/>
          <p:cNvSpPr/>
          <p:nvPr/>
        </p:nvSpPr>
        <p:spPr bwMode="auto">
          <a:xfrm>
            <a:off x="1539024" y="2644439"/>
            <a:ext cx="2756530" cy="1959447"/>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4100" name="Picture 4" descr="C:\Users\Michael Cassens\Desktop\IE8 New\NYT visual search.png"/>
          <p:cNvPicPr>
            <a:picLocks noChangeAspect="1" noChangeArrowheads="1"/>
          </p:cNvPicPr>
          <p:nvPr/>
        </p:nvPicPr>
        <p:blipFill>
          <a:blip r:embed="rId7"/>
          <a:srcRect/>
          <a:stretch>
            <a:fillRect/>
          </a:stretch>
        </p:blipFill>
        <p:spPr bwMode="auto">
          <a:xfrm>
            <a:off x="5060950" y="2373313"/>
            <a:ext cx="2828925" cy="3152775"/>
          </a:xfrm>
          <a:prstGeom prst="rect">
            <a:avLst/>
          </a:prstGeom>
          <a:noFill/>
          <a:ln w="9525">
            <a:noFill/>
            <a:miter lim="800000"/>
            <a:headEnd/>
            <a:tailEnd/>
          </a:ln>
        </p:spPr>
      </p:pic>
      <p:sp>
        <p:nvSpPr>
          <p:cNvPr id="25" name="Rectangle 24"/>
          <p:cNvSpPr/>
          <p:nvPr/>
        </p:nvSpPr>
        <p:spPr bwMode="auto">
          <a:xfrm>
            <a:off x="5147005" y="2626731"/>
            <a:ext cx="2699823" cy="1424275"/>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Top)">
                                      <p:cBhvr>
                                        <p:cTn id="13" dur="500"/>
                                        <p:tgtEl>
                                          <p:spTgt spid="2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childTnLst>
                          </p:cTn>
                        </p:par>
                        <p:par>
                          <p:cTn id="27" fill="hold">
                            <p:stCondLst>
                              <p:cond delay="2500"/>
                            </p:stCondLst>
                            <p:childTnLst>
                              <p:par>
                                <p:cTn id="28" presetID="23" presetClass="entr" presetSubtype="32"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4*#ppt_w"/>
                                          </p:val>
                                        </p:tav>
                                        <p:tav tm="100000">
                                          <p:val>
                                            <p:strVal val="#ppt_w"/>
                                          </p:val>
                                        </p:tav>
                                      </p:tavLst>
                                    </p:anim>
                                    <p:anim calcmode="lin" valueType="num">
                                      <p:cBhvr>
                                        <p:cTn id="31" dur="500" fill="hold"/>
                                        <p:tgtEl>
                                          <p:spTgt spid="25"/>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100"/>
                                        </p:tgtEl>
                                      </p:cBhvr>
                                    </p:animEffect>
                                    <p:set>
                                      <p:cBhvr>
                                        <p:cTn id="39" dur="1" fill="hold">
                                          <p:stCondLst>
                                            <p:cond delay="499"/>
                                          </p:stCondLst>
                                        </p:cTn>
                                        <p:tgtEl>
                                          <p:spTgt spid="410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099"/>
                                        </p:tgtEl>
                                      </p:cBhvr>
                                    </p:animEffect>
                                    <p:set>
                                      <p:cBhvr>
                                        <p:cTn id="42" dur="1" fill="hold">
                                          <p:stCondLst>
                                            <p:cond delay="499"/>
                                          </p:stCondLst>
                                        </p:cTn>
                                        <p:tgtEl>
                                          <p:spTgt spid="409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par>
                          <p:cTn id="52" fill="hold">
                            <p:stCondLst>
                              <p:cond delay="500"/>
                            </p:stCondLst>
                            <p:childTnLst>
                              <p:par>
                                <p:cTn id="53" presetID="53"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1000"/>
                            </p:stCondLst>
                            <p:childTnLst>
                              <p:par>
                                <p:cTn id="59" presetID="12" presetClass="entr" presetSubtype="4"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slide(fromBottom)">
                                      <p:cBhvr>
                                        <p:cTn id="61" dur="500"/>
                                        <p:tgtEl>
                                          <p:spTgt spid="27"/>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par>
                          <p:cTn id="66" fill="hold">
                            <p:stCondLst>
                              <p:cond delay="2000"/>
                            </p:stCondLst>
                            <p:childTnLst>
                              <p:par>
                                <p:cTn id="67" presetID="23" presetClass="entr" presetSubtype="32"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strVal val="4*#ppt_w"/>
                                          </p:val>
                                        </p:tav>
                                        <p:tav tm="100000">
                                          <p:val>
                                            <p:strVal val="#ppt_w"/>
                                          </p:val>
                                        </p:tav>
                                      </p:tavLst>
                                    </p:anim>
                                    <p:anim calcmode="lin" valueType="num">
                                      <p:cBhvr>
                                        <p:cTn id="70" dur="500" fill="hold"/>
                                        <p:tgtEl>
                                          <p:spTgt spid="22"/>
                                        </p:tgtEl>
                                        <p:attrNameLst>
                                          <p:attrName>ppt_h</p:attrName>
                                        </p:attrNameLst>
                                      </p:cBhvr>
                                      <p:tavLst>
                                        <p:tav tm="0">
                                          <p:val>
                                            <p:strVal val="4*#ppt_h"/>
                                          </p:val>
                                        </p:tav>
                                        <p:tav tm="100000">
                                          <p:val>
                                            <p:strVal val="#ppt_h"/>
                                          </p:val>
                                        </p:tav>
                                      </p:tavLst>
                                    </p:anim>
                                  </p:childTnLst>
                                </p:cTn>
                              </p:par>
                            </p:childTnLst>
                          </p:cTn>
                        </p:par>
                        <p:par>
                          <p:cTn id="71" fill="hold">
                            <p:stCondLst>
                              <p:cond delay="2500"/>
                            </p:stCondLst>
                            <p:childTnLst>
                              <p:par>
                                <p:cTn id="72" presetID="23" presetClass="entr" presetSubtype="32"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ppt_w"/>
                                          </p:val>
                                        </p:tav>
                                        <p:tav tm="100000">
                                          <p:val>
                                            <p:strVal val="#ppt_w"/>
                                          </p:val>
                                        </p:tav>
                                      </p:tavLst>
                                    </p:anim>
                                    <p:anim calcmode="lin" valueType="num">
                                      <p:cBhvr>
                                        <p:cTn id="75" dur="500" fill="hold"/>
                                        <p:tgtEl>
                                          <p:spTgt spid="17"/>
                                        </p:tgtEl>
                                        <p:attrNameLst>
                                          <p:attrName>ppt_h</p:attrName>
                                        </p:attrNameLst>
                                      </p:cBhvr>
                                      <p:tavLst>
                                        <p:tav tm="0">
                                          <p:val>
                                            <p:strVal val="4*#ppt_h"/>
                                          </p:val>
                                        </p:tav>
                                        <p:tav tm="100000">
                                          <p:val>
                                            <p:strVal val="#ppt_h"/>
                                          </p:val>
                                        </p:tav>
                                      </p:tavLst>
                                    </p:anim>
                                  </p:childTnLst>
                                </p:cTn>
                              </p:par>
                              <p:par>
                                <p:cTn id="76" presetID="23" presetClass="entr" presetSubtype="32"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strVal val="4*#ppt_w"/>
                                          </p:val>
                                        </p:tav>
                                        <p:tav tm="100000">
                                          <p:val>
                                            <p:strVal val="#ppt_w"/>
                                          </p:val>
                                        </p:tav>
                                      </p:tavLst>
                                    </p:anim>
                                    <p:anim calcmode="lin" valueType="num">
                                      <p:cBhvr>
                                        <p:cTn id="79" dur="500" fill="hold"/>
                                        <p:tgtEl>
                                          <p:spTgt spid="19"/>
                                        </p:tgtEl>
                                        <p:attrNameLst>
                                          <p:attrName>ppt_h</p:attrName>
                                        </p:attrNameLst>
                                      </p:cBhvr>
                                      <p:tavLst>
                                        <p:tav tm="0">
                                          <p:val>
                                            <p:strVal val="4*#ppt_h"/>
                                          </p:val>
                                        </p:tav>
                                        <p:tav tm="100000">
                                          <p:val>
                                            <p:strVal val="#ppt_h"/>
                                          </p:val>
                                        </p:tav>
                                      </p:tavLst>
                                    </p:anim>
                                  </p:childTnLst>
                                </p:cTn>
                              </p:par>
                              <p:par>
                                <p:cTn id="80" presetID="23" presetClass="entr" presetSubtype="32"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strVal val="4*#ppt_w"/>
                                          </p:val>
                                        </p:tav>
                                        <p:tav tm="100000">
                                          <p:val>
                                            <p:strVal val="#ppt_w"/>
                                          </p:val>
                                        </p:tav>
                                      </p:tavLst>
                                    </p:anim>
                                    <p:anim calcmode="lin" valueType="num">
                                      <p:cBhvr>
                                        <p:cTn id="83"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Michael Cassens\Desktop\IE8 New\IETabGrouping.jpg"/>
          <p:cNvPicPr>
            <a:picLocks noChangeAspect="1" noChangeArrowheads="1"/>
          </p:cNvPicPr>
          <p:nvPr/>
        </p:nvPicPr>
        <p:blipFill>
          <a:blip r:embed="rId4"/>
          <a:srcRect/>
          <a:stretch>
            <a:fillRect/>
          </a:stretch>
        </p:blipFill>
        <p:spPr bwMode="auto">
          <a:xfrm>
            <a:off x="752475" y="3875088"/>
            <a:ext cx="7934325" cy="785812"/>
          </a:xfrm>
          <a:prstGeom prst="rect">
            <a:avLst/>
          </a:prstGeom>
          <a:noFill/>
          <a:ln w="9525">
            <a:noFill/>
            <a:miter lim="800000"/>
            <a:headEnd/>
            <a:tailEnd/>
          </a:ln>
        </p:spPr>
      </p:pic>
      <p:sp>
        <p:nvSpPr>
          <p:cNvPr id="14339" name="Rectangle 3"/>
          <p:cNvSpPr>
            <a:spLocks noGrp="1" noChangeArrowheads="1"/>
          </p:cNvSpPr>
          <p:nvPr>
            <p:ph type="body" idx="1"/>
          </p:nvPr>
        </p:nvSpPr>
        <p:spPr>
          <a:xfrm>
            <a:off x="317500" y="1908175"/>
            <a:ext cx="3260725" cy="2695575"/>
          </a:xfrm>
        </p:spPr>
        <p:txBody>
          <a:bodyPr anchor="ctr"/>
          <a:lstStyle/>
          <a:p>
            <a:pPr eaLnBrk="1" hangingPunct="1"/>
            <a:r>
              <a:rPr lang="en-US" sz="2400" smtClean="0"/>
              <a:t>Smart Address Bar</a:t>
            </a:r>
          </a:p>
          <a:p>
            <a:pPr eaLnBrk="1" hangingPunct="1"/>
            <a:r>
              <a:rPr lang="en-US" sz="2400" smtClean="0"/>
              <a:t>Enhanced Favorites</a:t>
            </a:r>
          </a:p>
          <a:p>
            <a:pPr eaLnBrk="1" hangingPunct="1"/>
            <a:r>
              <a:rPr lang="en-US" sz="2400" smtClean="0"/>
              <a:t>Redesigned New Tab Page</a:t>
            </a:r>
          </a:p>
          <a:p>
            <a:pPr eaLnBrk="1" hangingPunct="1"/>
            <a:r>
              <a:rPr lang="en-US" sz="2400" smtClean="0"/>
              <a:t>Tab Grouping</a:t>
            </a:r>
          </a:p>
          <a:p>
            <a:pPr eaLnBrk="1" hangingPunct="1"/>
            <a:r>
              <a:rPr lang="en-US" sz="2400" smtClean="0"/>
              <a:t>Better Back Button</a:t>
            </a:r>
          </a:p>
          <a:p>
            <a:pPr eaLnBrk="1" hangingPunct="1"/>
            <a:r>
              <a:rPr lang="en-US" sz="2400" smtClean="0"/>
              <a:t>1-Click Favorites</a:t>
            </a:r>
          </a:p>
        </p:txBody>
      </p:sp>
      <p:sp>
        <p:nvSpPr>
          <p:cNvPr id="26629" name="Rectangle 5"/>
          <p:cNvSpPr>
            <a:spLocks noGrp="1" noChangeArrowheads="1"/>
          </p:cNvSpPr>
          <p:nvPr>
            <p:ph type="title"/>
          </p:nvPr>
        </p:nvSpPr>
        <p:spPr>
          <a:xfrm>
            <a:off x="459827" y="1174202"/>
            <a:ext cx="3579813" cy="590550"/>
          </a:xfrm>
        </p:spPr>
        <p:txBody>
          <a:bodyPr/>
          <a:lstStyle/>
          <a:p>
            <a:pPr defTabSz="914363" eaLnBrk="1" fontAlgn="auto" hangingPunct="1">
              <a:spcAft>
                <a:spcPts val="0"/>
              </a:spcAft>
              <a:defRPr/>
            </a:pPr>
            <a:r>
              <a:rPr smtClean="0"/>
              <a:t>Features</a:t>
            </a:r>
            <a:endParaRPr/>
          </a:p>
        </p:txBody>
      </p:sp>
      <p:sp>
        <p:nvSpPr>
          <p:cNvPr id="6" name="TextBox 5"/>
          <p:cNvSpPr txBox="1"/>
          <p:nvPr/>
        </p:nvSpPr>
        <p:spPr>
          <a:xfrm>
            <a:off x="342900" y="414338"/>
            <a:ext cx="6069290" cy="757130"/>
          </a:xfrm>
          <a:prstGeom prst="rect">
            <a:avLst/>
          </a:prstGeom>
          <a:noFill/>
        </p:spPr>
        <p:txBody>
          <a:bodyPr wrap="none">
            <a:spAutoFit/>
          </a:bodyPr>
          <a:lstStyle/>
          <a:p>
            <a:pPr defTabSz="914363" fontAlgn="auto">
              <a:lnSpc>
                <a:spcPct val="90000"/>
              </a:lnSpc>
              <a:spcBef>
                <a:spcPts val="0"/>
              </a:spcBef>
              <a:spcAft>
                <a:spcPts val="0"/>
              </a:spcAft>
              <a:defRPr/>
            </a:pPr>
            <a:r>
              <a:rPr lang="en-US" sz="4800" spc="-150" dirty="0">
                <a:ln w="3175">
                  <a:noFill/>
                </a:ln>
                <a:gradFill>
                  <a:gsLst>
                    <a:gs pos="0">
                      <a:schemeClr val="bg1">
                        <a:lumMod val="65000"/>
                      </a:schemeClr>
                    </a:gs>
                    <a:gs pos="49000">
                      <a:schemeClr val="tx1">
                        <a:lumMod val="50000"/>
                        <a:lumOff val="50000"/>
                      </a:schemeClr>
                    </a:gs>
                    <a:gs pos="100000">
                      <a:schemeClr val="tx1">
                        <a:lumMod val="75000"/>
                        <a:lumOff val="25000"/>
                      </a:schemeClr>
                    </a:gs>
                  </a:gsLst>
                  <a:lin ang="5400000" scaled="0"/>
                </a:gradFill>
                <a:latin typeface="Segoe" pitchFamily="34" charset="0"/>
              </a:rPr>
              <a:t>Improved Performance</a:t>
            </a:r>
          </a:p>
        </p:txBody>
      </p:sp>
      <p:pic>
        <p:nvPicPr>
          <p:cNvPr id="14346" name="Picture 9"/>
          <p:cNvPicPr>
            <a:picLocks noChangeAspect="1" noChangeArrowheads="1"/>
          </p:cNvPicPr>
          <p:nvPr/>
        </p:nvPicPr>
        <p:blipFill>
          <a:blip r:embed="rId5"/>
          <a:srcRect/>
          <a:stretch>
            <a:fillRect/>
          </a:stretch>
        </p:blipFill>
        <p:spPr bwMode="auto">
          <a:xfrm>
            <a:off x="1822450" y="2555875"/>
            <a:ext cx="6835775" cy="1550988"/>
          </a:xfrm>
          <a:prstGeom prst="rect">
            <a:avLst/>
          </a:prstGeom>
          <a:noFill/>
          <a:ln w="9525">
            <a:noFill/>
            <a:miter lim="800000"/>
            <a:headEnd/>
            <a:tailEnd/>
          </a:ln>
        </p:spPr>
      </p:pic>
      <p:pic>
        <p:nvPicPr>
          <p:cNvPr id="3076" name="Picture 4" descr="C:\Users\Michael Cassens\Desktop\IE 8 Consumers\SmartAddressBar.jpg"/>
          <p:cNvPicPr>
            <a:picLocks noChangeAspect="1" noChangeArrowheads="1"/>
          </p:cNvPicPr>
          <p:nvPr/>
        </p:nvPicPr>
        <p:blipFill>
          <a:blip r:embed="rId6"/>
          <a:srcRect/>
          <a:stretch>
            <a:fillRect/>
          </a:stretch>
        </p:blipFill>
        <p:spPr bwMode="auto">
          <a:xfrm>
            <a:off x="3416300" y="1644650"/>
            <a:ext cx="5359400" cy="3448050"/>
          </a:xfrm>
          <a:prstGeom prst="rect">
            <a:avLst/>
          </a:prstGeom>
          <a:noFill/>
          <a:ln w="9525">
            <a:noFill/>
            <a:miter lim="800000"/>
            <a:headEnd/>
            <a:tailEnd/>
          </a:ln>
        </p:spPr>
      </p:pic>
      <p:sp>
        <p:nvSpPr>
          <p:cNvPr id="13" name="Rectangle 12"/>
          <p:cNvSpPr/>
          <p:nvPr/>
        </p:nvSpPr>
        <p:spPr bwMode="auto">
          <a:xfrm>
            <a:off x="2066924" y="3275944"/>
            <a:ext cx="6487839" cy="416472"/>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5" name="Rectangle 14"/>
          <p:cNvSpPr/>
          <p:nvPr/>
        </p:nvSpPr>
        <p:spPr bwMode="auto">
          <a:xfrm>
            <a:off x="3914775" y="1644867"/>
            <a:ext cx="4800600" cy="3384333"/>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4343" name="Picture 6" descr="C:\Users\Scott\Documents\Case Studies\Active Case Studies\IE 8 Beta 2 Reviewer's Guide\Screenshots - chris 6-30\New Tab Page-torn.png"/>
          <p:cNvPicPr>
            <a:picLocks noChangeAspect="1" noChangeArrowheads="1"/>
          </p:cNvPicPr>
          <p:nvPr/>
        </p:nvPicPr>
        <p:blipFill>
          <a:blip r:embed="rId7"/>
          <a:srcRect/>
          <a:stretch>
            <a:fillRect/>
          </a:stretch>
        </p:blipFill>
        <p:spPr bwMode="auto">
          <a:xfrm>
            <a:off x="3492500" y="1520825"/>
            <a:ext cx="5303838" cy="3479800"/>
          </a:xfrm>
          <a:prstGeom prst="rect">
            <a:avLst/>
          </a:prstGeom>
          <a:noFill/>
          <a:ln w="9525">
            <a:noFill/>
            <a:miter lim="800000"/>
            <a:headEnd/>
            <a:tailEnd/>
          </a:ln>
        </p:spPr>
      </p:pic>
      <p:sp>
        <p:nvSpPr>
          <p:cNvPr id="14" name="Rectangle 13"/>
          <p:cNvSpPr/>
          <p:nvPr/>
        </p:nvSpPr>
        <p:spPr bwMode="auto">
          <a:xfrm>
            <a:off x="3476953" y="2407854"/>
            <a:ext cx="5344511" cy="2672255"/>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
        <p:nvSpPr>
          <p:cNvPr id="12" name="Rectangle 11"/>
          <p:cNvSpPr/>
          <p:nvPr/>
        </p:nvSpPr>
        <p:spPr bwMode="auto">
          <a:xfrm>
            <a:off x="777580" y="4457700"/>
            <a:ext cx="7871120" cy="183272"/>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027" name="Picture 3" descr="C:\Users\Michael Cassens\Desktop\IE8 New\1Click.jpg"/>
          <p:cNvPicPr>
            <a:picLocks noChangeAspect="1" noChangeArrowheads="1"/>
          </p:cNvPicPr>
          <p:nvPr/>
        </p:nvPicPr>
        <p:blipFill>
          <a:blip r:embed="rId8"/>
          <a:srcRect/>
          <a:stretch>
            <a:fillRect/>
          </a:stretch>
        </p:blipFill>
        <p:spPr bwMode="auto">
          <a:xfrm>
            <a:off x="3143250" y="2765425"/>
            <a:ext cx="5435600" cy="1000125"/>
          </a:xfrm>
          <a:prstGeom prst="rect">
            <a:avLst/>
          </a:prstGeom>
          <a:noFill/>
          <a:ln w="9525">
            <a:noFill/>
            <a:miter lim="800000"/>
            <a:headEnd/>
            <a:tailEnd/>
          </a:ln>
        </p:spPr>
      </p:pic>
      <p:sp>
        <p:nvSpPr>
          <p:cNvPr id="16" name="Rectangle 15"/>
          <p:cNvSpPr/>
          <p:nvPr/>
        </p:nvSpPr>
        <p:spPr bwMode="auto">
          <a:xfrm>
            <a:off x="4124324" y="3371850"/>
            <a:ext cx="400051" cy="3810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1028" name="Picture 4" descr="C:\Users\Michael Cassens\Desktop\IE8 New\BackButton.jpg"/>
          <p:cNvPicPr>
            <a:picLocks noChangeAspect="1" noChangeArrowheads="1"/>
          </p:cNvPicPr>
          <p:nvPr/>
        </p:nvPicPr>
        <p:blipFill>
          <a:blip r:embed="rId9"/>
          <a:srcRect/>
          <a:stretch>
            <a:fillRect/>
          </a:stretch>
        </p:blipFill>
        <p:spPr bwMode="auto">
          <a:xfrm>
            <a:off x="4683125" y="2489200"/>
            <a:ext cx="406400" cy="469900"/>
          </a:xfrm>
          <a:prstGeom prst="rect">
            <a:avLst/>
          </a:prstGeom>
          <a:noFill/>
          <a:ln w="9525">
            <a:noFill/>
            <a:miter lim="800000"/>
            <a:headEnd/>
            <a:tailEnd/>
          </a:ln>
        </p:spPr>
      </p:pic>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500" fill="hold"/>
                                        <p:tgtEl>
                                          <p:spTgt spid="3076"/>
                                        </p:tgtEl>
                                        <p:attrNameLst>
                                          <p:attrName>ppt_w</p:attrName>
                                        </p:attrNameLst>
                                      </p:cBhvr>
                                      <p:tavLst>
                                        <p:tav tm="0">
                                          <p:val>
                                            <p:fltVal val="0"/>
                                          </p:val>
                                        </p:tav>
                                        <p:tav tm="100000">
                                          <p:val>
                                            <p:strVal val="#ppt_w"/>
                                          </p:val>
                                        </p:tav>
                                      </p:tavLst>
                                    </p:anim>
                                    <p:anim calcmode="lin" valueType="num">
                                      <p:cBhvr>
                                        <p:cTn id="12" dur="500" fill="hold"/>
                                        <p:tgtEl>
                                          <p:spTgt spid="3076"/>
                                        </p:tgtEl>
                                        <p:attrNameLst>
                                          <p:attrName>ppt_h</p:attrName>
                                        </p:attrNameLst>
                                      </p:cBhvr>
                                      <p:tavLst>
                                        <p:tav tm="0">
                                          <p:val>
                                            <p:fltVal val="0"/>
                                          </p:val>
                                        </p:tav>
                                        <p:tav tm="100000">
                                          <p:val>
                                            <p:strVal val="#ppt_h"/>
                                          </p:val>
                                        </p:tav>
                                      </p:tavLst>
                                    </p:anim>
                                    <p:animEffect transition="in" filter="fade">
                                      <p:cBhvr>
                                        <p:cTn id="13" dur="500"/>
                                        <p:tgtEl>
                                          <p:spTgt spid="3076"/>
                                        </p:tgtEl>
                                      </p:cBhvr>
                                    </p:animEffect>
                                  </p:childTnLst>
                                </p:cTn>
                              </p:par>
                            </p:childTnLst>
                          </p:cTn>
                        </p:par>
                        <p:par>
                          <p:cTn id="14" fill="hold">
                            <p:stCondLst>
                              <p:cond delay="1000"/>
                            </p:stCondLst>
                            <p:childTnLst>
                              <p:par>
                                <p:cTn id="15" presetID="23" presetClass="entr" presetSubtype="3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strVal val="4*#ppt_w"/>
                                          </p:val>
                                        </p:tav>
                                        <p:tav tm="100000">
                                          <p:val>
                                            <p:strVal val="#ppt_w"/>
                                          </p:val>
                                        </p:tav>
                                      </p:tavLst>
                                    </p:anim>
                                    <p:anim calcmode="lin" valueType="num">
                                      <p:cBhvr>
                                        <p:cTn id="18"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076"/>
                                        </p:tgtEl>
                                      </p:cBhvr>
                                    </p:animEffect>
                                    <p:set>
                                      <p:cBhvr>
                                        <p:cTn id="23" dur="1" fill="hold">
                                          <p:stCondLst>
                                            <p:cond delay="499"/>
                                          </p:stCondLst>
                                        </p:cTn>
                                        <p:tgtEl>
                                          <p:spTgt spid="307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4339">
                                            <p:txEl>
                                              <p:pRg st="1" end="1"/>
                                            </p:txEl>
                                          </p:spTgt>
                                        </p:tgtEl>
                                        <p:attrNameLst>
                                          <p:attrName>style.visibility</p:attrName>
                                        </p:attrNameLst>
                                      </p:cBhvr>
                                      <p:to>
                                        <p:strVal val="visible"/>
                                      </p:to>
                                    </p:set>
                                    <p:animEffect transition="in" filter="fade">
                                      <p:cBhvr>
                                        <p:cTn id="30" dur="500"/>
                                        <p:tgtEl>
                                          <p:spTgt spid="14339">
                                            <p:txEl>
                                              <p:pRg st="1" end="1"/>
                                            </p:txEl>
                                          </p:spTgt>
                                        </p:tgtEl>
                                      </p:cBhvr>
                                    </p:animEffect>
                                  </p:childTnLst>
                                </p:cTn>
                              </p:par>
                            </p:childTnLst>
                          </p:cTn>
                        </p:par>
                        <p:par>
                          <p:cTn id="31" fill="hold">
                            <p:stCondLst>
                              <p:cond delay="1000"/>
                            </p:stCondLst>
                            <p:childTnLst>
                              <p:par>
                                <p:cTn id="32" presetID="53" presetClass="entr" presetSubtype="0" fill="hold" nodeType="afterEffect">
                                  <p:stCondLst>
                                    <p:cond delay="0"/>
                                  </p:stCondLst>
                                  <p:childTnLst>
                                    <p:set>
                                      <p:cBhvr>
                                        <p:cTn id="33" dur="1" fill="hold">
                                          <p:stCondLst>
                                            <p:cond delay="0"/>
                                          </p:stCondLst>
                                        </p:cTn>
                                        <p:tgtEl>
                                          <p:spTgt spid="14346"/>
                                        </p:tgtEl>
                                        <p:attrNameLst>
                                          <p:attrName>style.visibility</p:attrName>
                                        </p:attrNameLst>
                                      </p:cBhvr>
                                      <p:to>
                                        <p:strVal val="visible"/>
                                      </p:to>
                                    </p:set>
                                    <p:anim calcmode="lin" valueType="num">
                                      <p:cBhvr>
                                        <p:cTn id="34" dur="500" fill="hold"/>
                                        <p:tgtEl>
                                          <p:spTgt spid="14346"/>
                                        </p:tgtEl>
                                        <p:attrNameLst>
                                          <p:attrName>ppt_w</p:attrName>
                                        </p:attrNameLst>
                                      </p:cBhvr>
                                      <p:tavLst>
                                        <p:tav tm="0">
                                          <p:val>
                                            <p:fltVal val="0"/>
                                          </p:val>
                                        </p:tav>
                                        <p:tav tm="100000">
                                          <p:val>
                                            <p:strVal val="#ppt_w"/>
                                          </p:val>
                                        </p:tav>
                                      </p:tavLst>
                                    </p:anim>
                                    <p:anim calcmode="lin" valueType="num">
                                      <p:cBhvr>
                                        <p:cTn id="35" dur="500" fill="hold"/>
                                        <p:tgtEl>
                                          <p:spTgt spid="14346"/>
                                        </p:tgtEl>
                                        <p:attrNameLst>
                                          <p:attrName>ppt_h</p:attrName>
                                        </p:attrNameLst>
                                      </p:cBhvr>
                                      <p:tavLst>
                                        <p:tav tm="0">
                                          <p:val>
                                            <p:fltVal val="0"/>
                                          </p:val>
                                        </p:tav>
                                        <p:tav tm="100000">
                                          <p:val>
                                            <p:strVal val="#ppt_h"/>
                                          </p:val>
                                        </p:tav>
                                      </p:tavLst>
                                    </p:anim>
                                    <p:animEffect transition="in" filter="fade">
                                      <p:cBhvr>
                                        <p:cTn id="36" dur="500"/>
                                        <p:tgtEl>
                                          <p:spTgt spid="14346"/>
                                        </p:tgtEl>
                                      </p:cBhvr>
                                    </p:animEffect>
                                  </p:childTnLst>
                                </p:cTn>
                              </p:par>
                            </p:childTnLst>
                          </p:cTn>
                        </p:par>
                        <p:par>
                          <p:cTn id="37" fill="hold">
                            <p:stCondLst>
                              <p:cond delay="1500"/>
                            </p:stCondLst>
                            <p:childTnLst>
                              <p:par>
                                <p:cTn id="38" presetID="23" presetClass="entr" presetSubtype="3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strVal val="4*#ppt_w"/>
                                          </p:val>
                                        </p:tav>
                                        <p:tav tm="100000">
                                          <p:val>
                                            <p:strVal val="#ppt_w"/>
                                          </p:val>
                                        </p:tav>
                                      </p:tavLst>
                                    </p:anim>
                                    <p:anim calcmode="lin" valueType="num">
                                      <p:cBhvr>
                                        <p:cTn id="41"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346"/>
                                        </p:tgtEl>
                                      </p:cBhvr>
                                    </p:animEffect>
                                    <p:set>
                                      <p:cBhvr>
                                        <p:cTn id="46" dur="1" fill="hold">
                                          <p:stCondLst>
                                            <p:cond delay="499"/>
                                          </p:stCondLst>
                                        </p:cTn>
                                        <p:tgtEl>
                                          <p:spTgt spid="1434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339">
                                            <p:txEl>
                                              <p:pRg st="2" end="2"/>
                                            </p:txEl>
                                          </p:spTgt>
                                        </p:tgtEl>
                                        <p:attrNameLst>
                                          <p:attrName>style.visibility</p:attrName>
                                        </p:attrNameLst>
                                      </p:cBhvr>
                                      <p:to>
                                        <p:strVal val="visible"/>
                                      </p:to>
                                    </p:set>
                                    <p:animEffect transition="in" filter="fade">
                                      <p:cBhvr>
                                        <p:cTn id="51" dur="500"/>
                                        <p:tgtEl>
                                          <p:spTgt spid="14339">
                                            <p:txEl>
                                              <p:pRg st="2" end="2"/>
                                            </p:txEl>
                                          </p:spTgt>
                                        </p:tgtEl>
                                      </p:cBhvr>
                                    </p:animEffect>
                                  </p:childTnLst>
                                </p:cTn>
                              </p:par>
                            </p:childTnLst>
                          </p:cTn>
                        </p:par>
                        <p:par>
                          <p:cTn id="52" fill="hold">
                            <p:stCondLst>
                              <p:cond delay="500"/>
                            </p:stCondLst>
                            <p:childTnLst>
                              <p:par>
                                <p:cTn id="53" presetID="53" presetClass="entr" presetSubtype="0" fill="hold" nodeType="afterEffect">
                                  <p:stCondLst>
                                    <p:cond delay="0"/>
                                  </p:stCondLst>
                                  <p:childTnLst>
                                    <p:set>
                                      <p:cBhvr>
                                        <p:cTn id="54" dur="1" fill="hold">
                                          <p:stCondLst>
                                            <p:cond delay="0"/>
                                          </p:stCondLst>
                                        </p:cTn>
                                        <p:tgtEl>
                                          <p:spTgt spid="14343"/>
                                        </p:tgtEl>
                                        <p:attrNameLst>
                                          <p:attrName>style.visibility</p:attrName>
                                        </p:attrNameLst>
                                      </p:cBhvr>
                                      <p:to>
                                        <p:strVal val="visible"/>
                                      </p:to>
                                    </p:set>
                                    <p:anim calcmode="lin" valueType="num">
                                      <p:cBhvr>
                                        <p:cTn id="55" dur="500" fill="hold"/>
                                        <p:tgtEl>
                                          <p:spTgt spid="14343"/>
                                        </p:tgtEl>
                                        <p:attrNameLst>
                                          <p:attrName>ppt_w</p:attrName>
                                        </p:attrNameLst>
                                      </p:cBhvr>
                                      <p:tavLst>
                                        <p:tav tm="0">
                                          <p:val>
                                            <p:fltVal val="0"/>
                                          </p:val>
                                        </p:tav>
                                        <p:tav tm="100000">
                                          <p:val>
                                            <p:strVal val="#ppt_w"/>
                                          </p:val>
                                        </p:tav>
                                      </p:tavLst>
                                    </p:anim>
                                    <p:anim calcmode="lin" valueType="num">
                                      <p:cBhvr>
                                        <p:cTn id="56" dur="500" fill="hold"/>
                                        <p:tgtEl>
                                          <p:spTgt spid="14343"/>
                                        </p:tgtEl>
                                        <p:attrNameLst>
                                          <p:attrName>ppt_h</p:attrName>
                                        </p:attrNameLst>
                                      </p:cBhvr>
                                      <p:tavLst>
                                        <p:tav tm="0">
                                          <p:val>
                                            <p:fltVal val="0"/>
                                          </p:val>
                                        </p:tav>
                                        <p:tav tm="100000">
                                          <p:val>
                                            <p:strVal val="#ppt_h"/>
                                          </p:val>
                                        </p:tav>
                                      </p:tavLst>
                                    </p:anim>
                                    <p:animEffect transition="in" filter="fade">
                                      <p:cBhvr>
                                        <p:cTn id="57" dur="500"/>
                                        <p:tgtEl>
                                          <p:spTgt spid="14343"/>
                                        </p:tgtEl>
                                      </p:cBhvr>
                                    </p:animEffect>
                                  </p:childTnLst>
                                </p:cTn>
                              </p:par>
                            </p:childTnLst>
                          </p:cTn>
                        </p:par>
                        <p:par>
                          <p:cTn id="58" fill="hold">
                            <p:stCondLst>
                              <p:cond delay="1000"/>
                            </p:stCondLst>
                            <p:childTnLst>
                              <p:par>
                                <p:cTn id="59" presetID="23" presetClass="entr" presetSubtype="3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4*#ppt_w"/>
                                          </p:val>
                                        </p:tav>
                                        <p:tav tm="100000">
                                          <p:val>
                                            <p:strVal val="#ppt_w"/>
                                          </p:val>
                                        </p:tav>
                                      </p:tavLst>
                                    </p:anim>
                                    <p:anim calcmode="lin" valueType="num">
                                      <p:cBhvr>
                                        <p:cTn id="62"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343"/>
                                        </p:tgtEl>
                                      </p:cBhvr>
                                    </p:animEffect>
                                    <p:set>
                                      <p:cBhvr>
                                        <p:cTn id="67" dur="1" fill="hold">
                                          <p:stCondLst>
                                            <p:cond delay="499"/>
                                          </p:stCondLst>
                                        </p:cTn>
                                        <p:tgtEl>
                                          <p:spTgt spid="1434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14339">
                                            <p:txEl>
                                              <p:pRg st="3" end="3"/>
                                            </p:txEl>
                                          </p:spTgt>
                                        </p:tgtEl>
                                        <p:attrNameLst>
                                          <p:attrName>style.visibility</p:attrName>
                                        </p:attrNameLst>
                                      </p:cBhvr>
                                      <p:to>
                                        <p:strVal val="visible"/>
                                      </p:to>
                                    </p:set>
                                    <p:animEffect transition="in" filter="fade">
                                      <p:cBhvr>
                                        <p:cTn id="72" dur="500"/>
                                        <p:tgtEl>
                                          <p:spTgt spid="14339">
                                            <p:txEl>
                                              <p:pRg st="3" end="3"/>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500"/>
                                        <p:tgtEl>
                                          <p:spTgt spid="1026"/>
                                        </p:tgtEl>
                                      </p:cBhvr>
                                    </p:animEffect>
                                  </p:childTnLst>
                                </p:cTn>
                              </p:par>
                            </p:childTnLst>
                          </p:cTn>
                        </p:par>
                        <p:par>
                          <p:cTn id="76" fill="hold">
                            <p:stCondLst>
                              <p:cond delay="500"/>
                            </p:stCondLst>
                            <p:childTnLst>
                              <p:par>
                                <p:cTn id="77" presetID="23" presetClass="entr" presetSubtype="32"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strVal val="4*#ppt_w"/>
                                          </p:val>
                                        </p:tav>
                                        <p:tav tm="100000">
                                          <p:val>
                                            <p:strVal val="#ppt_w"/>
                                          </p:val>
                                        </p:tav>
                                      </p:tavLst>
                                    </p:anim>
                                    <p:anim calcmode="lin" valueType="num">
                                      <p:cBhvr>
                                        <p:cTn id="80"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026"/>
                                        </p:tgtEl>
                                      </p:cBhvr>
                                    </p:animEffect>
                                    <p:set>
                                      <p:cBhvr>
                                        <p:cTn id="87" dur="1" fill="hold">
                                          <p:stCondLst>
                                            <p:cond delay="499"/>
                                          </p:stCondLst>
                                        </p:cTn>
                                        <p:tgtEl>
                                          <p:spTgt spid="1026"/>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4339">
                                            <p:txEl>
                                              <p:pRg st="4" end="4"/>
                                            </p:txEl>
                                          </p:spTgt>
                                        </p:tgtEl>
                                        <p:attrNameLst>
                                          <p:attrName>style.visibility</p:attrName>
                                        </p:attrNameLst>
                                      </p:cBhvr>
                                      <p:to>
                                        <p:strVal val="visible"/>
                                      </p:to>
                                    </p:set>
                                    <p:animEffect transition="in" filter="fade">
                                      <p:cBhvr>
                                        <p:cTn id="90" dur="500"/>
                                        <p:tgtEl>
                                          <p:spTgt spid="14339">
                                            <p:txEl>
                                              <p:pRg st="4" end="4"/>
                                            </p:txEl>
                                          </p:spTgt>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1028"/>
                                        </p:tgtEl>
                                        <p:attrNameLst>
                                          <p:attrName>style.visibility</p:attrName>
                                        </p:attrNameLst>
                                      </p:cBhvr>
                                      <p:to>
                                        <p:strVal val="visible"/>
                                      </p:to>
                                    </p:set>
                                    <p:animEffect transition="in" filter="fade">
                                      <p:cBhvr>
                                        <p:cTn id="94" dur="500"/>
                                        <p:tgtEl>
                                          <p:spTgt spid="10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028"/>
                                        </p:tgtEl>
                                      </p:cBhvr>
                                    </p:animEffect>
                                    <p:set>
                                      <p:cBhvr>
                                        <p:cTn id="99" dur="1" fill="hold">
                                          <p:stCondLst>
                                            <p:cond delay="499"/>
                                          </p:stCondLst>
                                        </p:cTn>
                                        <p:tgtEl>
                                          <p:spTgt spid="1028"/>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14339">
                                            <p:txEl>
                                              <p:pRg st="5" end="5"/>
                                            </p:txEl>
                                          </p:spTgt>
                                        </p:tgtEl>
                                        <p:attrNameLst>
                                          <p:attrName>style.visibility</p:attrName>
                                        </p:attrNameLst>
                                      </p:cBhvr>
                                      <p:to>
                                        <p:strVal val="visible"/>
                                      </p:to>
                                    </p:set>
                                    <p:animEffect transition="in" filter="fade">
                                      <p:cBhvr>
                                        <p:cTn id="103" dur="500"/>
                                        <p:tgtEl>
                                          <p:spTgt spid="14339">
                                            <p:txEl>
                                              <p:pRg st="5" end="5"/>
                                            </p:txEl>
                                          </p:spTgt>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1027"/>
                                        </p:tgtEl>
                                        <p:attrNameLst>
                                          <p:attrName>style.visibility</p:attrName>
                                        </p:attrNameLst>
                                      </p:cBhvr>
                                      <p:to>
                                        <p:strVal val="visible"/>
                                      </p:to>
                                    </p:set>
                                    <p:animEffect transition="in" filter="fade">
                                      <p:cBhvr>
                                        <p:cTn id="107" dur="500"/>
                                        <p:tgtEl>
                                          <p:spTgt spid="1027"/>
                                        </p:tgtEl>
                                      </p:cBhvr>
                                    </p:animEffect>
                                  </p:childTnLst>
                                </p:cTn>
                              </p:par>
                            </p:childTnLst>
                          </p:cTn>
                        </p:par>
                        <p:par>
                          <p:cTn id="108" fill="hold">
                            <p:stCondLst>
                              <p:cond delay="1500"/>
                            </p:stCondLst>
                            <p:childTnLst>
                              <p:par>
                                <p:cTn id="109" presetID="23" presetClass="entr" presetSubtype="32" fill="hold"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500" fill="hold"/>
                                        <p:tgtEl>
                                          <p:spTgt spid="16"/>
                                        </p:tgtEl>
                                        <p:attrNameLst>
                                          <p:attrName>ppt_w</p:attrName>
                                        </p:attrNameLst>
                                      </p:cBhvr>
                                      <p:tavLst>
                                        <p:tav tm="0">
                                          <p:val>
                                            <p:strVal val="4*#ppt_w"/>
                                          </p:val>
                                        </p:tav>
                                        <p:tav tm="100000">
                                          <p:val>
                                            <p:strVal val="#ppt_w"/>
                                          </p:val>
                                        </p:tav>
                                      </p:tavLst>
                                    </p:anim>
                                    <p:anim calcmode="lin" valueType="num">
                                      <p:cBhvr>
                                        <p:cTn id="112"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Agenda</a:t>
            </a:r>
            <a:endParaRPr lang="en-GB" smtClean="0"/>
          </a:p>
        </p:txBody>
      </p:sp>
      <p:sp>
        <p:nvSpPr>
          <p:cNvPr id="16387" name="Rectangle 3"/>
          <p:cNvSpPr>
            <a:spLocks noGrp="1" noChangeArrowheads="1"/>
          </p:cNvSpPr>
          <p:nvPr>
            <p:ph type="body" idx="1"/>
          </p:nvPr>
        </p:nvSpPr>
        <p:spPr>
          <a:xfrm>
            <a:off x="0" y="1244600"/>
            <a:ext cx="8601075" cy="2609850"/>
          </a:xfrm>
        </p:spPr>
        <p:txBody>
          <a:bodyPr/>
          <a:lstStyle/>
          <a:p>
            <a:pPr marL="463550" indent="-350838" defTabSz="914363" eaLnBrk="1" fontAlgn="auto" hangingPunct="1">
              <a:spcAft>
                <a:spcPts val="0"/>
              </a:spcAft>
              <a:defRPr/>
            </a:pPr>
            <a:r>
              <a:rPr lang="en-US" dirty="0" smtClean="0"/>
              <a:t>Why Internet Explorer 8</a:t>
            </a:r>
          </a:p>
          <a:p>
            <a:pPr marL="463550" indent="-350838" defTabSz="914363" eaLnBrk="1" fontAlgn="auto" hangingPunct="1">
              <a:spcAft>
                <a:spcPts val="0"/>
              </a:spcAft>
              <a:defRPr/>
            </a:pPr>
            <a:r>
              <a:rPr lang="en-US" dirty="0" smtClean="0"/>
              <a:t>Peace of Mind</a:t>
            </a:r>
          </a:p>
          <a:p>
            <a:pPr marL="463550" indent="-350838" defTabSz="914363" eaLnBrk="1" fontAlgn="auto" hangingPunct="1">
              <a:spcAft>
                <a:spcPts val="0"/>
              </a:spcAft>
              <a:defRPr/>
            </a:pPr>
            <a:r>
              <a:rPr lang="en-US" dirty="0" smtClean="0"/>
              <a:t>Faster and Easier</a:t>
            </a:r>
          </a:p>
          <a:p>
            <a:pPr marL="463550" indent="-350838" defTabSz="914363" eaLnBrk="1" fontAlgn="auto" hangingPunct="1">
              <a:spcAft>
                <a:spcPts val="0"/>
              </a:spcAft>
              <a:defRPr/>
            </a:pPr>
            <a:r>
              <a:rPr lang="en-US" dirty="0" smtClean="0">
                <a:solidFill>
                  <a:schemeClr val="accent5"/>
                </a:solidFill>
              </a:rPr>
              <a:t>Reach Beyond the Page</a:t>
            </a:r>
          </a:p>
          <a:p>
            <a:pPr marL="463550" indent="-350838" defTabSz="914363" eaLnBrk="1" fontAlgn="auto" hangingPunct="1">
              <a:spcAft>
                <a:spcPts val="0"/>
              </a:spcAft>
              <a:buFont typeface="Wingdings 2" pitchFamily="18" charset="2"/>
              <a:buNone/>
              <a:defRPr/>
            </a:pPr>
            <a:endParaRPr lang="en-US" dirty="0" smtClean="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2"/>
          <p:cNvSpPr txBox="1">
            <a:spLocks/>
          </p:cNvSpPr>
          <p:nvPr/>
        </p:nvSpPr>
        <p:spPr bwMode="auto">
          <a:xfrm>
            <a:off x="25400" y="850900"/>
            <a:ext cx="8915400" cy="32131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Ready Access to Online Services You Use Most</a:t>
            </a:r>
          </a:p>
          <a:p>
            <a:pPr marL="914400" lvl="1" indent="-396875">
              <a:lnSpc>
                <a:spcPct val="90000"/>
              </a:lnSpc>
              <a:spcBef>
                <a:spcPct val="20000"/>
              </a:spcBef>
              <a:buFontTx/>
              <a:buBlip>
                <a:blip r:embed="rId4"/>
              </a:buBlip>
            </a:pPr>
            <a:r>
              <a:rPr lang="en-US" sz="2800">
                <a:latin typeface="Segoe" pitchFamily="34" charset="0"/>
              </a:rPr>
              <a:t>Email</a:t>
            </a:r>
          </a:p>
          <a:p>
            <a:pPr marL="914400" lvl="1" indent="-396875">
              <a:lnSpc>
                <a:spcPct val="90000"/>
              </a:lnSpc>
              <a:spcBef>
                <a:spcPct val="20000"/>
              </a:spcBef>
              <a:buFontTx/>
              <a:buBlip>
                <a:blip r:embed="rId4"/>
              </a:buBlip>
            </a:pPr>
            <a:r>
              <a:rPr lang="en-US" sz="2800">
                <a:latin typeface="Segoe" pitchFamily="34" charset="0"/>
              </a:rPr>
              <a:t>Blog</a:t>
            </a:r>
          </a:p>
          <a:p>
            <a:pPr marL="914400" lvl="1" indent="-396875">
              <a:lnSpc>
                <a:spcPct val="90000"/>
              </a:lnSpc>
              <a:spcBef>
                <a:spcPct val="20000"/>
              </a:spcBef>
              <a:buFontTx/>
              <a:buBlip>
                <a:blip r:embed="rId4"/>
              </a:buBlip>
            </a:pPr>
            <a:r>
              <a:rPr lang="en-US" sz="2800">
                <a:latin typeface="Segoe" pitchFamily="34" charset="0"/>
              </a:rPr>
              <a:t>Shop</a:t>
            </a:r>
          </a:p>
          <a:p>
            <a:pPr marL="914400" lvl="1" indent="-396875">
              <a:lnSpc>
                <a:spcPct val="90000"/>
              </a:lnSpc>
              <a:spcBef>
                <a:spcPct val="20000"/>
              </a:spcBef>
              <a:buFontTx/>
              <a:buBlip>
                <a:blip r:embed="rId4"/>
              </a:buBlip>
            </a:pPr>
            <a:r>
              <a:rPr lang="en-US" sz="2800">
                <a:latin typeface="Segoe" pitchFamily="34" charset="0"/>
              </a:rPr>
              <a:t>Map</a:t>
            </a:r>
          </a:p>
          <a:p>
            <a:pPr marL="914400" lvl="1" indent="-396875">
              <a:lnSpc>
                <a:spcPct val="90000"/>
              </a:lnSpc>
              <a:spcBef>
                <a:spcPct val="20000"/>
              </a:spcBef>
              <a:buFontTx/>
              <a:buBlip>
                <a:blip r:embed="rId4"/>
              </a:buBlip>
            </a:pPr>
            <a:r>
              <a:rPr lang="en-US" sz="2800">
                <a:latin typeface="Segoe" pitchFamily="34" charset="0"/>
              </a:rPr>
              <a:t>Share</a:t>
            </a:r>
          </a:p>
          <a:p>
            <a:pPr marL="914400" lvl="1" indent="-396875">
              <a:lnSpc>
                <a:spcPct val="90000"/>
              </a:lnSpc>
              <a:spcBef>
                <a:spcPct val="20000"/>
              </a:spcBef>
              <a:buFontTx/>
              <a:buBlip>
                <a:blip r:embed="rId4"/>
              </a:buBlip>
            </a:pPr>
            <a:r>
              <a:rPr lang="en-US" sz="2800">
                <a:latin typeface="Segoe" pitchFamily="34" charset="0"/>
              </a:rPr>
              <a:t>Translate</a:t>
            </a:r>
          </a:p>
          <a:p>
            <a:pPr marL="914400" lvl="1" indent="-396875">
              <a:lnSpc>
                <a:spcPct val="90000"/>
              </a:lnSpc>
              <a:spcBef>
                <a:spcPct val="20000"/>
              </a:spcBef>
              <a:buFontTx/>
              <a:buBlip>
                <a:blip r:embed="rId4"/>
              </a:buBlip>
            </a:pPr>
            <a:r>
              <a:rPr lang="en-US" sz="2800">
                <a:latin typeface="Segoe" pitchFamily="34" charset="0"/>
              </a:rPr>
              <a:t>Find</a:t>
            </a:r>
          </a:p>
          <a:p>
            <a:pPr marL="914400" lvl="1" indent="-396875">
              <a:lnSpc>
                <a:spcPct val="90000"/>
              </a:lnSpc>
              <a:spcBef>
                <a:spcPct val="20000"/>
              </a:spcBef>
              <a:buFontTx/>
              <a:buBlip>
                <a:blip r:embed="rId4"/>
              </a:buBlip>
            </a:pPr>
            <a:r>
              <a:rPr lang="en-US" sz="2800">
                <a:latin typeface="Segoe" pitchFamily="34" charset="0"/>
              </a:rPr>
              <a:t>Define</a:t>
            </a:r>
          </a:p>
        </p:txBody>
      </p:sp>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Accelerators</a:t>
            </a:r>
          </a:p>
        </p:txBody>
      </p:sp>
      <p:pic>
        <p:nvPicPr>
          <p:cNvPr id="5124" name="Picture 4" descr="C:\Users\Michael Cassens\Desktop\IE8 New\BlankScreen.jpg"/>
          <p:cNvPicPr>
            <a:picLocks noChangeAspect="1" noChangeArrowheads="1"/>
          </p:cNvPicPr>
          <p:nvPr/>
        </p:nvPicPr>
        <p:blipFill>
          <a:blip r:embed="rId5"/>
          <a:srcRect/>
          <a:stretch>
            <a:fillRect/>
          </a:stretch>
        </p:blipFill>
        <p:spPr bwMode="auto">
          <a:xfrm>
            <a:off x="2540000" y="1438275"/>
            <a:ext cx="6383338" cy="3986213"/>
          </a:xfrm>
          <a:prstGeom prst="rect">
            <a:avLst/>
          </a:prstGeom>
          <a:noFill/>
          <a:ln w="9525">
            <a:noFill/>
            <a:miter lim="800000"/>
            <a:headEnd/>
            <a:tailEnd/>
          </a:ln>
        </p:spPr>
      </p:pic>
      <p:pic>
        <p:nvPicPr>
          <p:cNvPr id="5125" name="Picture 5" descr="C:\Users\Michael Cassens\Desktop\IE8 New\DropDownList.jpg"/>
          <p:cNvPicPr>
            <a:picLocks noChangeAspect="1" noChangeArrowheads="1"/>
          </p:cNvPicPr>
          <p:nvPr/>
        </p:nvPicPr>
        <p:blipFill>
          <a:blip r:embed="rId6"/>
          <a:srcRect/>
          <a:stretch>
            <a:fillRect/>
          </a:stretch>
        </p:blipFill>
        <p:spPr bwMode="auto">
          <a:xfrm>
            <a:off x="6858000" y="1881188"/>
            <a:ext cx="1490663" cy="3133725"/>
          </a:xfrm>
          <a:prstGeom prst="rect">
            <a:avLst/>
          </a:prstGeom>
          <a:noFill/>
          <a:ln w="9525">
            <a:noFill/>
            <a:miter lim="800000"/>
            <a:headEnd/>
            <a:tailEnd/>
          </a:ln>
        </p:spPr>
      </p:pic>
      <p:pic>
        <p:nvPicPr>
          <p:cNvPr id="5126" name="Picture 6" descr="C:\Users\Michael Cassens\Desktop\IE8 New\Flyout.jpg"/>
          <p:cNvPicPr>
            <a:picLocks noChangeAspect="1" noChangeArrowheads="1"/>
          </p:cNvPicPr>
          <p:nvPr/>
        </p:nvPicPr>
        <p:blipFill>
          <a:blip r:embed="rId7"/>
          <a:srcRect/>
          <a:stretch>
            <a:fillRect/>
          </a:stretch>
        </p:blipFill>
        <p:spPr bwMode="auto">
          <a:xfrm>
            <a:off x="5391150" y="2965450"/>
            <a:ext cx="1476375" cy="996950"/>
          </a:xfrm>
          <a:prstGeom prst="rect">
            <a:avLst/>
          </a:prstGeom>
          <a:noFill/>
          <a:ln w="9525">
            <a:noFill/>
            <a:miter lim="800000"/>
            <a:headEnd/>
            <a:tailEnd/>
          </a:ln>
        </p:spPr>
      </p:pic>
      <p:sp>
        <p:nvSpPr>
          <p:cNvPr id="31" name="Rectangle 30"/>
          <p:cNvSpPr/>
          <p:nvPr/>
        </p:nvSpPr>
        <p:spPr bwMode="auto">
          <a:xfrm>
            <a:off x="5405247" y="2968625"/>
            <a:ext cx="1451964" cy="9842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wipe(left)">
                                      <p:cBhvr>
                                        <p:cTn id="10" dur="500"/>
                                        <p:tgtEl>
                                          <p:spTgt spid="3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wipe(left)">
                                      <p:cBhvr>
                                        <p:cTn id="13" dur="500"/>
                                        <p:tgtEl>
                                          <p:spTgt spid="3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wipe(left)">
                                      <p:cBhvr>
                                        <p:cTn id="16" dur="500"/>
                                        <p:tgtEl>
                                          <p:spTgt spid="3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wipe(left)">
                                      <p:cBhvr>
                                        <p:cTn id="19" dur="500"/>
                                        <p:tgtEl>
                                          <p:spTgt spid="34">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4">
                                            <p:txEl>
                                              <p:pRg st="5" end="5"/>
                                            </p:txEl>
                                          </p:spTgt>
                                        </p:tgtEl>
                                        <p:attrNameLst>
                                          <p:attrName>style.visibility</p:attrName>
                                        </p:attrNameLst>
                                      </p:cBhvr>
                                      <p:to>
                                        <p:strVal val="visible"/>
                                      </p:to>
                                    </p:set>
                                    <p:animEffect transition="in" filter="wipe(left)">
                                      <p:cBhvr>
                                        <p:cTn id="22" dur="500"/>
                                        <p:tgtEl>
                                          <p:spTgt spid="34">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xEl>
                                              <p:pRg st="6" end="6"/>
                                            </p:txEl>
                                          </p:spTgt>
                                        </p:tgtEl>
                                        <p:attrNameLst>
                                          <p:attrName>style.visibility</p:attrName>
                                        </p:attrNameLst>
                                      </p:cBhvr>
                                      <p:to>
                                        <p:strVal val="visible"/>
                                      </p:to>
                                    </p:set>
                                    <p:animEffect transition="in" filter="wipe(left)">
                                      <p:cBhvr>
                                        <p:cTn id="25" dur="500"/>
                                        <p:tgtEl>
                                          <p:spTgt spid="34">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xEl>
                                              <p:pRg st="7" end="7"/>
                                            </p:txEl>
                                          </p:spTgt>
                                        </p:tgtEl>
                                        <p:attrNameLst>
                                          <p:attrName>style.visibility</p:attrName>
                                        </p:attrNameLst>
                                      </p:cBhvr>
                                      <p:to>
                                        <p:strVal val="visible"/>
                                      </p:to>
                                    </p:set>
                                    <p:animEffect transition="in" filter="wipe(left)">
                                      <p:cBhvr>
                                        <p:cTn id="28" dur="500"/>
                                        <p:tgtEl>
                                          <p:spTgt spid="34">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xEl>
                                              <p:pRg st="8" end="8"/>
                                            </p:txEl>
                                          </p:spTgt>
                                        </p:tgtEl>
                                        <p:attrNameLst>
                                          <p:attrName>style.visibility</p:attrName>
                                        </p:attrNameLst>
                                      </p:cBhvr>
                                      <p:to>
                                        <p:strVal val="visible"/>
                                      </p:to>
                                    </p:set>
                                    <p:animEffect transition="in" filter="wipe(left)">
                                      <p:cBhvr>
                                        <p:cTn id="31" dur="500"/>
                                        <p:tgtEl>
                                          <p:spTgt spid="3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fade">
                                      <p:cBhvr>
                                        <p:cTn id="36" dur="500"/>
                                        <p:tgtEl>
                                          <p:spTgt spid="5124"/>
                                        </p:tgtEl>
                                      </p:cBhvr>
                                    </p:animEffect>
                                  </p:childTnLst>
                                </p:cTn>
                              </p:par>
                              <p:par>
                                <p:cTn id="37" presetID="10"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fade">
                                      <p:cBhvr>
                                        <p:cTn id="39" dur="500"/>
                                        <p:tgtEl>
                                          <p:spTgt spid="5126"/>
                                        </p:tgtEl>
                                      </p:cBhvr>
                                    </p:animEffect>
                                  </p:childTnLst>
                                </p:cTn>
                              </p:par>
                              <p:par>
                                <p:cTn id="40" presetID="10" presetClass="entr" presetSubtype="0" fill="hold" nodeType="withEffect">
                                  <p:stCondLst>
                                    <p:cond delay="0"/>
                                  </p:stCondLst>
                                  <p:childTnLst>
                                    <p:set>
                                      <p:cBhvr>
                                        <p:cTn id="41" dur="1" fill="hold">
                                          <p:stCondLst>
                                            <p:cond delay="0"/>
                                          </p:stCondLst>
                                        </p:cTn>
                                        <p:tgtEl>
                                          <p:spTgt spid="5125"/>
                                        </p:tgtEl>
                                        <p:attrNameLst>
                                          <p:attrName>style.visibility</p:attrName>
                                        </p:attrNameLst>
                                      </p:cBhvr>
                                      <p:to>
                                        <p:strVal val="visible"/>
                                      </p:to>
                                    </p:set>
                                    <p:animEffect transition="in" filter="fade">
                                      <p:cBhvr>
                                        <p:cTn id="42" dur="500"/>
                                        <p:tgtEl>
                                          <p:spTgt spid="5125"/>
                                        </p:tgtEl>
                                      </p:cBhvr>
                                    </p:animEffect>
                                  </p:childTnLst>
                                </p:cTn>
                              </p:par>
                            </p:childTnLst>
                          </p:cTn>
                        </p:par>
                        <p:par>
                          <p:cTn id="43" fill="hold">
                            <p:stCondLst>
                              <p:cond delay="500"/>
                            </p:stCondLst>
                            <p:childTnLst>
                              <p:par>
                                <p:cTn id="44" presetID="23" presetClass="entr" presetSubtype="32"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strVal val="4*#ppt_w"/>
                                          </p:val>
                                        </p:tav>
                                        <p:tav tm="100000">
                                          <p:val>
                                            <p:strVal val="#ppt_w"/>
                                          </p:val>
                                        </p:tav>
                                      </p:tavLst>
                                    </p:anim>
                                    <p:anim calcmode="lin" valueType="num">
                                      <p:cBhvr>
                                        <p:cTn id="47" dur="500" fill="hold"/>
                                        <p:tgtEl>
                                          <p:spTgt spid="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Web Slices</a:t>
            </a:r>
          </a:p>
        </p:txBody>
      </p:sp>
      <p:sp>
        <p:nvSpPr>
          <p:cNvPr id="41" name="Text Placeholder 2"/>
          <p:cNvSpPr txBox="1">
            <a:spLocks/>
          </p:cNvSpPr>
          <p:nvPr/>
        </p:nvSpPr>
        <p:spPr bwMode="auto">
          <a:xfrm>
            <a:off x="25400" y="850900"/>
            <a:ext cx="8915400" cy="32131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Rich, Real-time Integration of Online Services</a:t>
            </a:r>
            <a:endParaRPr lang="en-US" sz="2800">
              <a:latin typeface="Segoe" pitchFamily="34" charset="0"/>
            </a:endParaRPr>
          </a:p>
        </p:txBody>
      </p:sp>
      <p:pic>
        <p:nvPicPr>
          <p:cNvPr id="7179" name="Picture 11" descr="C:\Users\Michael Cassens\Desktop\IE8 New\Ebay Web Slice\SearchPage.jpg"/>
          <p:cNvPicPr>
            <a:picLocks noChangeAspect="1" noChangeArrowheads="1"/>
          </p:cNvPicPr>
          <p:nvPr/>
        </p:nvPicPr>
        <p:blipFill>
          <a:blip r:embed="rId4"/>
          <a:srcRect/>
          <a:stretch>
            <a:fillRect/>
          </a:stretch>
        </p:blipFill>
        <p:spPr bwMode="auto">
          <a:xfrm>
            <a:off x="990600" y="1363663"/>
            <a:ext cx="7696200" cy="4810125"/>
          </a:xfrm>
          <a:prstGeom prst="rect">
            <a:avLst/>
          </a:prstGeom>
          <a:noFill/>
          <a:ln w="9525">
            <a:noFill/>
            <a:miter lim="800000"/>
            <a:headEnd/>
            <a:tailEnd/>
          </a:ln>
        </p:spPr>
      </p:pic>
      <p:sp>
        <p:nvSpPr>
          <p:cNvPr id="26" name="TextBox 25"/>
          <p:cNvSpPr txBox="1">
            <a:spLocks noChangeArrowheads="1"/>
          </p:cNvSpPr>
          <p:nvPr/>
        </p:nvSpPr>
        <p:spPr bwMode="auto">
          <a:xfrm>
            <a:off x="6894513" y="5386388"/>
            <a:ext cx="698500" cy="230187"/>
          </a:xfrm>
          <a:prstGeom prst="rect">
            <a:avLst/>
          </a:prstGeom>
          <a:noFill/>
          <a:ln w="9525">
            <a:noFill/>
            <a:miter lim="800000"/>
            <a:headEnd/>
            <a:tailEnd/>
          </a:ln>
        </p:spPr>
        <p:txBody>
          <a:bodyPr>
            <a:spAutoFit/>
          </a:bodyPr>
          <a:lstStyle/>
          <a:p>
            <a:r>
              <a:rPr lang="en-US" sz="900">
                <a:latin typeface="Segoe" pitchFamily="34" charset="0"/>
              </a:rPr>
              <a:t>Zune</a:t>
            </a:r>
          </a:p>
        </p:txBody>
      </p:sp>
      <p:sp>
        <p:nvSpPr>
          <p:cNvPr id="31" name="Rectangle 30"/>
          <p:cNvSpPr/>
          <p:nvPr/>
        </p:nvSpPr>
        <p:spPr bwMode="auto">
          <a:xfrm>
            <a:off x="7283395" y="5372100"/>
            <a:ext cx="381662" cy="2540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7180" name="Picture 12" descr="E:\Current Projects\3 Leaf\IE8-Beta2\docs\Fodder\Screenshots\Webslice - adding Ebay.png"/>
          <p:cNvPicPr>
            <a:picLocks noChangeAspect="1" noChangeArrowheads="1"/>
          </p:cNvPicPr>
          <p:nvPr/>
        </p:nvPicPr>
        <p:blipFill>
          <a:blip r:embed="rId5"/>
          <a:srcRect/>
          <a:stretch>
            <a:fillRect/>
          </a:stretch>
        </p:blipFill>
        <p:spPr bwMode="auto">
          <a:xfrm>
            <a:off x="981075" y="1425575"/>
            <a:ext cx="7759700" cy="4654550"/>
          </a:xfrm>
          <a:prstGeom prst="rect">
            <a:avLst/>
          </a:prstGeom>
          <a:noFill/>
          <a:ln w="9525">
            <a:noFill/>
            <a:miter lim="800000"/>
            <a:headEnd/>
            <a:tailEnd/>
          </a:ln>
        </p:spPr>
      </p:pic>
      <p:sp>
        <p:nvSpPr>
          <p:cNvPr id="30" name="Rectangle 29"/>
          <p:cNvSpPr/>
          <p:nvPr/>
        </p:nvSpPr>
        <p:spPr bwMode="auto">
          <a:xfrm>
            <a:off x="2576945" y="3538847"/>
            <a:ext cx="2363190" cy="627784"/>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7181" name="Picture 13" descr="E:\Current Projects\3 Leaf\IE8-Beta2\docs\Fodder\Screenshots\Ebay Webslice Subscribe.png"/>
          <p:cNvPicPr>
            <a:picLocks noChangeAspect="1" noChangeArrowheads="1"/>
          </p:cNvPicPr>
          <p:nvPr/>
        </p:nvPicPr>
        <p:blipFill>
          <a:blip r:embed="rId6"/>
          <a:srcRect/>
          <a:stretch>
            <a:fillRect/>
          </a:stretch>
        </p:blipFill>
        <p:spPr bwMode="auto">
          <a:xfrm>
            <a:off x="2779713" y="1389063"/>
            <a:ext cx="5049837" cy="4738687"/>
          </a:xfrm>
          <a:prstGeom prst="rect">
            <a:avLst/>
          </a:prstGeom>
          <a:noFill/>
          <a:ln w="9525">
            <a:noFill/>
            <a:miter lim="800000"/>
            <a:headEnd/>
            <a:tailEnd/>
          </a:ln>
        </p:spPr>
      </p:pic>
      <p:sp>
        <p:nvSpPr>
          <p:cNvPr id="39" name="Rectangle 38"/>
          <p:cNvSpPr/>
          <p:nvPr/>
        </p:nvSpPr>
        <p:spPr bwMode="auto">
          <a:xfrm>
            <a:off x="4298867" y="3360717"/>
            <a:ext cx="1945573" cy="878773"/>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7182" name="Picture 14" descr="E:\Current Projects\3 Leaf\IE8-Beta2\docs\Fodder\Screenshots\Webslice Ebay.png"/>
          <p:cNvPicPr>
            <a:picLocks noChangeAspect="1" noChangeArrowheads="1"/>
          </p:cNvPicPr>
          <p:nvPr/>
        </p:nvPicPr>
        <p:blipFill>
          <a:blip r:embed="rId7"/>
          <a:srcRect/>
          <a:stretch>
            <a:fillRect/>
          </a:stretch>
        </p:blipFill>
        <p:spPr bwMode="auto">
          <a:xfrm>
            <a:off x="847725" y="1401763"/>
            <a:ext cx="7737475" cy="4643437"/>
          </a:xfrm>
          <a:prstGeom prst="rect">
            <a:avLst/>
          </a:prstGeom>
          <a:noFill/>
          <a:ln w="9525">
            <a:noFill/>
            <a:miter lim="800000"/>
            <a:headEnd/>
            <a:tailEnd/>
          </a:ln>
        </p:spPr>
      </p:pic>
      <p:sp>
        <p:nvSpPr>
          <p:cNvPr id="46" name="Rectangle 45"/>
          <p:cNvSpPr/>
          <p:nvPr/>
        </p:nvSpPr>
        <p:spPr bwMode="auto">
          <a:xfrm>
            <a:off x="1529937" y="1739735"/>
            <a:ext cx="2638302" cy="1787236"/>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9"/>
                                        </p:tgtEl>
                                        <p:attrNameLst>
                                          <p:attrName>style.visibility</p:attrName>
                                        </p:attrNameLst>
                                      </p:cBhvr>
                                      <p:to>
                                        <p:strVal val="visible"/>
                                      </p:to>
                                    </p:set>
                                    <p:animEffect transition="in" filter="fade">
                                      <p:cBhvr>
                                        <p:cTn id="11" dur="500"/>
                                        <p:tgtEl>
                                          <p:spTgt spid="7179"/>
                                        </p:tgtEl>
                                      </p:cBhvr>
                                    </p:animEffect>
                                  </p:childTnLst>
                                </p:cTn>
                              </p:par>
                            </p:childTnLst>
                          </p:cTn>
                        </p:par>
                        <p:par>
                          <p:cTn id="12" fill="hold">
                            <p:stCondLst>
                              <p:cond delay="1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15" dur="500"/>
                                        <p:tgtEl>
                                          <p:spTgt spid="26">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16" dur="50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17" dur="500"/>
                                        <p:tgtEl>
                                          <p:spTgt spid="26">
                                            <p:txEl>
                                              <p:pRg st="0" end="0"/>
                                            </p:txEl>
                                          </p:spTgt>
                                        </p:tgtEl>
                                        <p:attrNameLst>
                                          <p:attrName>fill.type</p:attrName>
                                        </p:attrNameLst>
                                      </p:cBhvr>
                                      <p:to>
                                        <p:strVal val="solid"/>
                                      </p:to>
                                    </p:set>
                                  </p:childTnLst>
                                </p:cTn>
                              </p:par>
                            </p:childTnLst>
                          </p:cTn>
                        </p:par>
                        <p:par>
                          <p:cTn id="18" fill="hold">
                            <p:stCondLst>
                              <p:cond delay="2250"/>
                            </p:stCondLst>
                            <p:childTnLst>
                              <p:par>
                                <p:cTn id="19" presetID="23" presetClass="entr" presetSubtype="3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strVal val="4*#ppt_w"/>
                                          </p:val>
                                        </p:tav>
                                        <p:tav tm="100000">
                                          <p:val>
                                            <p:strVal val="#ppt_w"/>
                                          </p:val>
                                        </p:tav>
                                      </p:tavLst>
                                    </p:anim>
                                    <p:anim calcmode="lin" valueType="num">
                                      <p:cBhvr>
                                        <p:cTn id="22" dur="500" fill="hold"/>
                                        <p:tgtEl>
                                          <p:spTgt spid="31"/>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iterate type="lt">
                                    <p:tmAbs val="0"/>
                                  </p:iterate>
                                  <p:childTnLst>
                                    <p:set>
                                      <p:cBhvr>
                                        <p:cTn id="26" dur="1" fill="hold">
                                          <p:stCondLst>
                                            <p:cond delay="0"/>
                                          </p:stCondLst>
                                        </p:cTn>
                                        <p:tgtEl>
                                          <p:spTgt spid="26">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179"/>
                                        </p:tgtEl>
                                      </p:cBhvr>
                                    </p:animEffect>
                                    <p:set>
                                      <p:cBhvr>
                                        <p:cTn id="31" dur="1" fill="hold">
                                          <p:stCondLst>
                                            <p:cond delay="499"/>
                                          </p:stCondLst>
                                        </p:cTn>
                                        <p:tgtEl>
                                          <p:spTgt spid="717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fade">
                                      <p:cBhvr>
                                        <p:cTn id="35" dur="500"/>
                                        <p:tgtEl>
                                          <p:spTgt spid="7180"/>
                                        </p:tgtEl>
                                      </p:cBhvr>
                                    </p:animEffect>
                                  </p:childTnLst>
                                </p:cTn>
                              </p:par>
                            </p:childTnLst>
                          </p:cTn>
                        </p:par>
                        <p:par>
                          <p:cTn id="36" fill="hold">
                            <p:stCondLst>
                              <p:cond delay="1000"/>
                            </p:stCondLst>
                            <p:childTnLst>
                              <p:par>
                                <p:cTn id="37" presetID="23" presetClass="entr" presetSubtype="3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strVal val="4*#ppt_w"/>
                                          </p:val>
                                        </p:tav>
                                        <p:tav tm="100000">
                                          <p:val>
                                            <p:strVal val="#ppt_w"/>
                                          </p:val>
                                        </p:tav>
                                      </p:tavLst>
                                    </p:anim>
                                    <p:anim calcmode="lin" valueType="num">
                                      <p:cBhvr>
                                        <p:cTn id="40" dur="500" fill="hold"/>
                                        <p:tgtEl>
                                          <p:spTgt spid="30"/>
                                        </p:tgtEl>
                                        <p:attrNameLst>
                                          <p:attrName>ppt_h</p:attrName>
                                        </p:attrNameLst>
                                      </p:cBhvr>
                                      <p:tavLst>
                                        <p:tav tm="0">
                                          <p:val>
                                            <p:strVal val="4*#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180"/>
                                        </p:tgtEl>
                                      </p:cBhvr>
                                    </p:animEffect>
                                    <p:set>
                                      <p:cBhvr>
                                        <p:cTn id="45" dur="1" fill="hold">
                                          <p:stCondLst>
                                            <p:cond delay="499"/>
                                          </p:stCondLst>
                                        </p:cTn>
                                        <p:tgtEl>
                                          <p:spTgt spid="718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7181"/>
                                        </p:tgtEl>
                                        <p:attrNameLst>
                                          <p:attrName>style.visibility</p:attrName>
                                        </p:attrNameLst>
                                      </p:cBhvr>
                                      <p:to>
                                        <p:strVal val="visible"/>
                                      </p:to>
                                    </p:set>
                                    <p:animEffect transition="in" filter="fade">
                                      <p:cBhvr>
                                        <p:cTn id="51" dur="500"/>
                                        <p:tgtEl>
                                          <p:spTgt spid="7181"/>
                                        </p:tgtEl>
                                      </p:cBhvr>
                                    </p:animEffect>
                                  </p:childTnLst>
                                </p:cTn>
                              </p:par>
                            </p:childTnLst>
                          </p:cTn>
                        </p:par>
                        <p:par>
                          <p:cTn id="52" fill="hold">
                            <p:stCondLst>
                              <p:cond delay="500"/>
                            </p:stCondLst>
                            <p:childTnLst>
                              <p:par>
                                <p:cTn id="53" presetID="23" presetClass="entr" presetSubtype="32"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strVal val="4*#ppt_w"/>
                                          </p:val>
                                        </p:tav>
                                        <p:tav tm="100000">
                                          <p:val>
                                            <p:strVal val="#ppt_w"/>
                                          </p:val>
                                        </p:tav>
                                      </p:tavLst>
                                    </p:anim>
                                    <p:anim calcmode="lin" valueType="num">
                                      <p:cBhvr>
                                        <p:cTn id="56" dur="500" fill="hold"/>
                                        <p:tgtEl>
                                          <p:spTgt spid="39"/>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181"/>
                                        </p:tgtEl>
                                      </p:cBhvr>
                                    </p:animEffect>
                                    <p:set>
                                      <p:cBhvr>
                                        <p:cTn id="64" dur="1" fill="hold">
                                          <p:stCondLst>
                                            <p:cond delay="499"/>
                                          </p:stCondLst>
                                        </p:cTn>
                                        <p:tgtEl>
                                          <p:spTgt spid="7181"/>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7182"/>
                                        </p:tgtEl>
                                        <p:attrNameLst>
                                          <p:attrName>style.visibility</p:attrName>
                                        </p:attrNameLst>
                                      </p:cBhvr>
                                      <p:to>
                                        <p:strVal val="visible"/>
                                      </p:to>
                                    </p:set>
                                    <p:animEffect transition="in" filter="fade">
                                      <p:cBhvr>
                                        <p:cTn id="68" dur="500"/>
                                        <p:tgtEl>
                                          <p:spTgt spid="7182"/>
                                        </p:tgtEl>
                                      </p:cBhvr>
                                    </p:animEffect>
                                  </p:childTnLst>
                                </p:cTn>
                              </p:par>
                            </p:childTnLst>
                          </p:cTn>
                        </p:par>
                        <p:par>
                          <p:cTn id="69" fill="hold">
                            <p:stCondLst>
                              <p:cond delay="1000"/>
                            </p:stCondLst>
                            <p:childTnLst>
                              <p:par>
                                <p:cTn id="70" presetID="23" presetClass="entr" presetSubtype="32"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strVal val="4*#ppt_w"/>
                                          </p:val>
                                        </p:tav>
                                        <p:tav tm="100000">
                                          <p:val>
                                            <p:strVal val="#ppt_w"/>
                                          </p:val>
                                        </p:tav>
                                      </p:tavLst>
                                    </p:anim>
                                    <p:anim calcmode="lin" valueType="num">
                                      <p:cBhvr>
                                        <p:cTn id="73" dur="500" fill="hold"/>
                                        <p:tgtEl>
                                          <p:spTgt spid="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Agenda</a:t>
            </a:r>
            <a:endParaRPr lang="en-GB" smtClean="0"/>
          </a:p>
        </p:txBody>
      </p:sp>
      <p:sp>
        <p:nvSpPr>
          <p:cNvPr id="6147" name="Rectangle 3"/>
          <p:cNvSpPr>
            <a:spLocks noGrp="1" noChangeArrowheads="1"/>
          </p:cNvSpPr>
          <p:nvPr>
            <p:ph type="body" idx="1"/>
          </p:nvPr>
        </p:nvSpPr>
        <p:spPr>
          <a:xfrm>
            <a:off x="0" y="1244600"/>
            <a:ext cx="8601075" cy="3151188"/>
          </a:xfrm>
        </p:spPr>
        <p:txBody>
          <a:bodyPr/>
          <a:lstStyle/>
          <a:p>
            <a:pPr marL="463550" indent="-350838" defTabSz="914363" eaLnBrk="1" fontAlgn="auto" hangingPunct="1">
              <a:spcAft>
                <a:spcPts val="0"/>
              </a:spcAft>
              <a:defRPr/>
            </a:pPr>
            <a:r>
              <a:rPr lang="en-US" dirty="0" smtClean="0">
                <a:solidFill>
                  <a:schemeClr val="accent5">
                    <a:lumMod val="75000"/>
                  </a:schemeClr>
                </a:solidFill>
              </a:rPr>
              <a:t>Have a Look</a:t>
            </a:r>
          </a:p>
          <a:p>
            <a:pPr marL="463550" indent="-350838" defTabSz="914363" eaLnBrk="1" fontAlgn="auto" hangingPunct="1">
              <a:spcAft>
                <a:spcPts val="0"/>
              </a:spcAft>
              <a:defRPr/>
            </a:pPr>
            <a:r>
              <a:rPr lang="en-US" dirty="0" smtClean="0"/>
              <a:t>Why Internet Explorer 8</a:t>
            </a:r>
          </a:p>
          <a:p>
            <a:pPr marL="463550" indent="-350838" defTabSz="914363" eaLnBrk="1" fontAlgn="auto" hangingPunct="1">
              <a:spcAft>
                <a:spcPts val="0"/>
              </a:spcAft>
              <a:defRPr/>
            </a:pPr>
            <a:r>
              <a:rPr lang="en-US" dirty="0" smtClean="0"/>
              <a:t>Peace of Mind</a:t>
            </a:r>
          </a:p>
          <a:p>
            <a:pPr marL="463550" indent="-350838" defTabSz="914363" eaLnBrk="1" fontAlgn="auto" hangingPunct="1">
              <a:spcAft>
                <a:spcPts val="0"/>
              </a:spcAft>
              <a:defRPr/>
            </a:pPr>
            <a:r>
              <a:rPr lang="en-US" dirty="0" smtClean="0"/>
              <a:t>Faster and Easier</a:t>
            </a:r>
          </a:p>
          <a:p>
            <a:pPr marL="463550" indent="-350838" defTabSz="914363" eaLnBrk="1" fontAlgn="auto" hangingPunct="1">
              <a:spcAft>
                <a:spcPts val="0"/>
              </a:spcAft>
              <a:defRPr/>
            </a:pPr>
            <a:r>
              <a:rPr lang="en-US" dirty="0" smtClean="0"/>
              <a:t>Reach Beyond the Page</a:t>
            </a:r>
          </a:p>
          <a:p>
            <a:pPr marL="463550" indent="-350838" defTabSz="914363" eaLnBrk="1" fontAlgn="auto" hangingPunct="1">
              <a:spcAft>
                <a:spcPts val="0"/>
              </a:spcAft>
              <a:defRPr/>
            </a:pPr>
            <a:endParaRPr lang="en-US" dirty="0" smtClean="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defTabSz="914363" eaLnBrk="1" fontAlgn="auto" hangingPunct="1">
              <a:spcAft>
                <a:spcPts val="0"/>
              </a:spcAft>
              <a:defRPr/>
            </a:pPr>
            <a:r>
              <a:rPr smtClean="0"/>
              <a:t>Internet Explorer Gallery</a:t>
            </a:r>
            <a:br>
              <a:rPr smtClean="0"/>
            </a:br>
            <a:r>
              <a:rPr sz="2400" i="1" smtClean="0">
                <a:gradFill>
                  <a:gsLst>
                    <a:gs pos="58000">
                      <a:schemeClr val="tx2"/>
                    </a:gs>
                    <a:gs pos="100000">
                      <a:schemeClr val="tx2"/>
                    </a:gs>
                  </a:gsLst>
                  <a:lin ang="5400000" scaled="0"/>
                </a:gradFill>
              </a:rPr>
              <a:t>Currently Launching in US, GER, China</a:t>
            </a:r>
            <a:endParaRPr sz="2400" i="1">
              <a:gradFill>
                <a:gsLst>
                  <a:gs pos="58000">
                    <a:schemeClr val="tx2"/>
                  </a:gs>
                  <a:gs pos="100000">
                    <a:schemeClr val="tx2"/>
                  </a:gs>
                </a:gsLst>
                <a:lin ang="5400000" scaled="0"/>
              </a:gradFill>
            </a:endParaRPr>
          </a:p>
        </p:txBody>
      </p:sp>
      <p:sp>
        <p:nvSpPr>
          <p:cNvPr id="39939" name="Content Placeholder 2"/>
          <p:cNvSpPr>
            <a:spLocks noGrp="1"/>
          </p:cNvSpPr>
          <p:nvPr>
            <p:ph sz="half" idx="1"/>
          </p:nvPr>
        </p:nvSpPr>
        <p:spPr>
          <a:xfrm>
            <a:off x="382588" y="1903413"/>
            <a:ext cx="4210050" cy="2474912"/>
          </a:xfrm>
        </p:spPr>
        <p:txBody>
          <a:bodyPr/>
          <a:lstStyle/>
          <a:p>
            <a:pPr marL="285750" indent="-285750" eaLnBrk="1" hangingPunct="1"/>
            <a:r>
              <a:rPr lang="en-US" sz="2400" smtClean="0"/>
              <a:t>Generate excitement, drive adoption of the Internet Explorer 8 platform, and provide enhanced customer experience</a:t>
            </a:r>
          </a:p>
          <a:p>
            <a:pPr marL="285750" indent="-285750" eaLnBrk="1" hangingPunct="1"/>
            <a:endParaRPr lang="en-US" sz="2400" smtClean="0"/>
          </a:p>
          <a:p>
            <a:pPr marL="285750" indent="-285750" eaLnBrk="1" hangingPunct="1"/>
            <a:r>
              <a:rPr lang="en-US" sz="2400" smtClean="0"/>
              <a:t>Increase Partner incentive</a:t>
            </a:r>
          </a:p>
        </p:txBody>
      </p:sp>
      <p:pic>
        <p:nvPicPr>
          <p:cNvPr id="5" name="Picture 4" descr="gallery_homepage2.JPG"/>
          <p:cNvPicPr>
            <a:picLocks noChangeAspect="1"/>
          </p:cNvPicPr>
          <p:nvPr/>
        </p:nvPicPr>
        <p:blipFill>
          <a:blip r:embed="rId3" cstate="print"/>
          <a:stretch>
            <a:fillRect/>
          </a:stretch>
        </p:blipFill>
        <p:spPr>
          <a:xfrm>
            <a:off x="4615093" y="1577591"/>
            <a:ext cx="4144732" cy="28404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ounded Rectangle 6"/>
          <p:cNvSpPr/>
          <p:nvPr/>
        </p:nvSpPr>
        <p:spPr bwMode="auto">
          <a:xfrm>
            <a:off x="968334" y="4843464"/>
            <a:ext cx="7207332" cy="1178560"/>
          </a:xfrm>
          <a:prstGeom prst="roundRect">
            <a:avLst/>
          </a:prstGeom>
          <a:gradFill flip="none" rotWithShape="1">
            <a:gsLst>
              <a:gs pos="0">
                <a:schemeClr val="accent2">
                  <a:alpha val="80000"/>
                </a:schemeClr>
              </a:gs>
              <a:gs pos="5000">
                <a:schemeClr val="accent2">
                  <a:lumMod val="60000"/>
                  <a:lumOff val="40000"/>
                  <a:alpha val="80000"/>
                </a:schemeClr>
              </a:gs>
              <a:gs pos="15000">
                <a:schemeClr val="accent2">
                  <a:alpha val="80000"/>
                </a:schemeClr>
              </a:gs>
              <a:gs pos="40000">
                <a:schemeClr val="accent2">
                  <a:lumMod val="75000"/>
                  <a:alpha val="80000"/>
                </a:schemeClr>
              </a:gs>
              <a:gs pos="70000">
                <a:schemeClr val="accent2">
                  <a:alpha val="80000"/>
                </a:schemeClr>
              </a:gs>
              <a:gs pos="80000">
                <a:schemeClr val="accent2">
                  <a:alpha val="80000"/>
                </a:schemeClr>
              </a:gs>
              <a:gs pos="90000">
                <a:schemeClr val="accent2">
                  <a:lumMod val="75000"/>
                  <a:alpha val="80000"/>
                </a:schemeClr>
              </a:gs>
              <a:gs pos="100000">
                <a:schemeClr val="accent2">
                  <a:lumMod val="60000"/>
                  <a:lumOff val="40000"/>
                  <a:alpha val="80000"/>
                </a:schemeClr>
              </a:gs>
            </a:gsLst>
            <a:lin ang="5400000" scaled="0"/>
            <a:tileRect/>
          </a:gradFill>
          <a:ln w="6350">
            <a:gradFill flip="none" rotWithShape="1">
              <a:gsLst>
                <a:gs pos="61000">
                  <a:schemeClr val="accent2"/>
                </a:gs>
                <a:gs pos="100000">
                  <a:schemeClr val="accent2">
                    <a:lumMod val="75000"/>
                  </a:schemeClr>
                </a:gs>
              </a:gsLst>
              <a:lin ang="5400000" scaled="1"/>
              <a:tileRect/>
            </a:gradFill>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chemeClr val="accent2"/>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indent="-182880" algn="ctr" defTabSz="914099">
              <a:lnSpc>
                <a:spcPct val="90000"/>
              </a:lnSpc>
              <a:spcBef>
                <a:spcPts val="400"/>
              </a:spcBef>
              <a:defRPr/>
            </a:pPr>
            <a:r>
              <a:rPr lang="en-US" altLang="zh-CN" b="1" dirty="0">
                <a:solidFill>
                  <a:schemeClr val="bg1"/>
                </a:solidFill>
              </a:rPr>
              <a:t>Plans in place for US, GER, and China Galleries; need local Sub leadership on broadening program with Corp funding support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Improved Search</a:t>
            </a:r>
          </a:p>
        </p:txBody>
      </p:sp>
      <p:sp>
        <p:nvSpPr>
          <p:cNvPr id="5" name="Text Placeholder 2"/>
          <p:cNvSpPr txBox="1">
            <a:spLocks/>
          </p:cNvSpPr>
          <p:nvPr/>
        </p:nvSpPr>
        <p:spPr bwMode="auto">
          <a:xfrm>
            <a:off x="25400" y="850900"/>
            <a:ext cx="8915400" cy="5080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Suggestions with Results from History</a:t>
            </a:r>
          </a:p>
        </p:txBody>
      </p:sp>
      <p:sp>
        <p:nvSpPr>
          <p:cNvPr id="14" name="Text Placeholder 2"/>
          <p:cNvSpPr txBox="1">
            <a:spLocks/>
          </p:cNvSpPr>
          <p:nvPr/>
        </p:nvSpPr>
        <p:spPr bwMode="auto">
          <a:xfrm>
            <a:off x="26988" y="850900"/>
            <a:ext cx="8915400" cy="5080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Configure Multiple Search Providers</a:t>
            </a:r>
          </a:p>
        </p:txBody>
      </p:sp>
      <p:sp>
        <p:nvSpPr>
          <p:cNvPr id="21" name="Text Placeholder 2"/>
          <p:cNvSpPr txBox="1">
            <a:spLocks/>
          </p:cNvSpPr>
          <p:nvPr/>
        </p:nvSpPr>
        <p:spPr bwMode="auto">
          <a:xfrm>
            <a:off x="26988" y="850900"/>
            <a:ext cx="8915400" cy="5080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Quickly Specify Search Provider</a:t>
            </a:r>
          </a:p>
        </p:txBody>
      </p:sp>
      <p:sp>
        <p:nvSpPr>
          <p:cNvPr id="13" name="Text Placeholder 2"/>
          <p:cNvSpPr txBox="1">
            <a:spLocks/>
          </p:cNvSpPr>
          <p:nvPr/>
        </p:nvSpPr>
        <p:spPr bwMode="auto">
          <a:xfrm>
            <a:off x="26988" y="850900"/>
            <a:ext cx="8915400" cy="5080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Visual Search Returns Images with Results</a:t>
            </a:r>
          </a:p>
        </p:txBody>
      </p:sp>
      <p:pic>
        <p:nvPicPr>
          <p:cNvPr id="3" name="Picture 3" descr="E:\Current Projects\3 Leaf\IE8-Beta2\docs\Fodder\Screenshots\Medium search.png"/>
          <p:cNvPicPr>
            <a:picLocks noChangeAspect="1" noChangeArrowheads="1"/>
          </p:cNvPicPr>
          <p:nvPr/>
        </p:nvPicPr>
        <p:blipFill>
          <a:blip r:embed="rId4"/>
          <a:srcRect/>
          <a:stretch>
            <a:fillRect/>
          </a:stretch>
        </p:blipFill>
        <p:spPr bwMode="auto">
          <a:xfrm>
            <a:off x="914400" y="1524000"/>
            <a:ext cx="7305675" cy="4424363"/>
          </a:xfrm>
          <a:prstGeom prst="rect">
            <a:avLst/>
          </a:prstGeom>
          <a:noFill/>
          <a:ln w="9525">
            <a:noFill/>
            <a:miter lim="800000"/>
            <a:headEnd/>
            <a:tailEnd/>
          </a:ln>
        </p:spPr>
      </p:pic>
      <p:sp>
        <p:nvSpPr>
          <p:cNvPr id="8" name="Rectangle 7"/>
          <p:cNvSpPr/>
          <p:nvPr/>
        </p:nvSpPr>
        <p:spPr bwMode="auto">
          <a:xfrm>
            <a:off x="6070600" y="2514600"/>
            <a:ext cx="2095500" cy="89535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6148" name="Picture 4" descr="C:\Users\Michael Cassens\Desktop\IE8 New\Ebay Web Slice\AddSearch.jpg"/>
          <p:cNvPicPr>
            <a:picLocks noChangeAspect="1" noChangeArrowheads="1"/>
          </p:cNvPicPr>
          <p:nvPr/>
        </p:nvPicPr>
        <p:blipFill>
          <a:blip r:embed="rId5"/>
          <a:srcRect/>
          <a:stretch>
            <a:fillRect/>
          </a:stretch>
        </p:blipFill>
        <p:spPr bwMode="auto">
          <a:xfrm>
            <a:off x="895350" y="1522413"/>
            <a:ext cx="7105650" cy="4783137"/>
          </a:xfrm>
          <a:prstGeom prst="rect">
            <a:avLst/>
          </a:prstGeom>
          <a:noFill/>
          <a:ln w="9525">
            <a:noFill/>
            <a:miter lim="800000"/>
            <a:headEnd/>
            <a:tailEnd/>
          </a:ln>
        </p:spPr>
      </p:pic>
      <p:sp>
        <p:nvSpPr>
          <p:cNvPr id="18" name="Rectangle 17"/>
          <p:cNvSpPr/>
          <p:nvPr/>
        </p:nvSpPr>
        <p:spPr bwMode="auto">
          <a:xfrm>
            <a:off x="958850" y="3361944"/>
            <a:ext cx="1555750" cy="15113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6149" name="Picture 5" descr="C:\Users\Michael Cassens\Desktop\IE8 New\Ebay Web Slice\AddNewprovider.jpg"/>
          <p:cNvPicPr>
            <a:picLocks noChangeAspect="1" noChangeArrowheads="1"/>
          </p:cNvPicPr>
          <p:nvPr/>
        </p:nvPicPr>
        <p:blipFill>
          <a:blip r:embed="rId6"/>
          <a:srcRect/>
          <a:stretch>
            <a:fillRect/>
          </a:stretch>
        </p:blipFill>
        <p:spPr bwMode="auto">
          <a:xfrm>
            <a:off x="1009650" y="1543050"/>
            <a:ext cx="6896100" cy="4641850"/>
          </a:xfrm>
          <a:prstGeom prst="rect">
            <a:avLst/>
          </a:prstGeom>
          <a:noFill/>
          <a:ln w="9525">
            <a:noFill/>
            <a:miter lim="800000"/>
            <a:headEnd/>
            <a:tailEnd/>
          </a:ln>
        </p:spPr>
      </p:pic>
      <p:sp>
        <p:nvSpPr>
          <p:cNvPr id="20" name="Rectangle 19"/>
          <p:cNvSpPr/>
          <p:nvPr/>
        </p:nvSpPr>
        <p:spPr bwMode="auto">
          <a:xfrm>
            <a:off x="3219450" y="3038094"/>
            <a:ext cx="2637479" cy="1722813"/>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25" name="Picture 3" descr="E:\Current Projects\3 Leaf\IE8-Beta2\docs\Fodder\Screenshots\Medium search.png"/>
          <p:cNvPicPr>
            <a:picLocks noChangeAspect="1" noChangeArrowheads="1"/>
          </p:cNvPicPr>
          <p:nvPr/>
        </p:nvPicPr>
        <p:blipFill>
          <a:blip r:embed="rId4"/>
          <a:srcRect/>
          <a:stretch>
            <a:fillRect/>
          </a:stretch>
        </p:blipFill>
        <p:spPr bwMode="auto">
          <a:xfrm>
            <a:off x="876300" y="1524000"/>
            <a:ext cx="7305675" cy="4424363"/>
          </a:xfrm>
          <a:prstGeom prst="rect">
            <a:avLst/>
          </a:prstGeom>
          <a:noFill/>
          <a:ln w="9525">
            <a:noFill/>
            <a:miter lim="800000"/>
            <a:headEnd/>
            <a:tailEnd/>
          </a:ln>
        </p:spPr>
      </p:pic>
      <p:sp>
        <p:nvSpPr>
          <p:cNvPr id="23" name="Rectangle 22"/>
          <p:cNvSpPr/>
          <p:nvPr/>
        </p:nvSpPr>
        <p:spPr bwMode="auto">
          <a:xfrm>
            <a:off x="6026150" y="3409950"/>
            <a:ext cx="2095500" cy="279400"/>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pic>
        <p:nvPicPr>
          <p:cNvPr id="6146" name="Picture 2" descr="C:\Users\Michael Cassens\Desktop\IE8 New\visual search suggestions - Amazon.png"/>
          <p:cNvPicPr>
            <a:picLocks noChangeAspect="1" noChangeArrowheads="1"/>
          </p:cNvPicPr>
          <p:nvPr/>
        </p:nvPicPr>
        <p:blipFill>
          <a:blip r:embed="rId7"/>
          <a:srcRect/>
          <a:stretch>
            <a:fillRect/>
          </a:stretch>
        </p:blipFill>
        <p:spPr bwMode="auto">
          <a:xfrm>
            <a:off x="6002338" y="1752600"/>
            <a:ext cx="2112962" cy="3475038"/>
          </a:xfrm>
          <a:prstGeom prst="rect">
            <a:avLst/>
          </a:prstGeom>
          <a:noFill/>
          <a:ln w="9525">
            <a:noFill/>
            <a:miter lim="800000"/>
            <a:headEnd/>
            <a:tailEnd/>
          </a:ln>
        </p:spPr>
      </p:pic>
      <p:sp>
        <p:nvSpPr>
          <p:cNvPr id="12" name="Rectangle 11"/>
          <p:cNvSpPr/>
          <p:nvPr/>
        </p:nvSpPr>
        <p:spPr bwMode="auto">
          <a:xfrm>
            <a:off x="6005016" y="1907274"/>
            <a:ext cx="2088106" cy="3060511"/>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3"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ppt_w"/>
                                          </p:val>
                                        </p:tav>
                                        <p:tav tm="100000">
                                          <p:val>
                                            <p:strVal val="#ppt_w"/>
                                          </p:val>
                                        </p:tav>
                                      </p:tavLst>
                                    </p:anim>
                                    <p:anim calcmode="lin" valueType="num">
                                      <p:cBhvr>
                                        <p:cTn id="16"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500"/>
                                        <p:tgtEl>
                                          <p:spTgt spid="14">
                                            <p:txEl>
                                              <p:pRg st="0" end="0"/>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500"/>
                                        <p:tgtEl>
                                          <p:spTgt spid="6148"/>
                                        </p:tgtEl>
                                      </p:cBhvr>
                                    </p:animEffect>
                                  </p:childTnLst>
                                </p:cTn>
                              </p:par>
                            </p:childTnLst>
                          </p:cTn>
                        </p:par>
                        <p:par>
                          <p:cTn id="35" fill="hold">
                            <p:stCondLst>
                              <p:cond delay="1500"/>
                            </p:stCondLst>
                            <p:childTnLst>
                              <p:par>
                                <p:cTn id="36" presetID="23" presetClass="entr" presetSubtype="3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strVal val="4*#ppt_w"/>
                                          </p:val>
                                        </p:tav>
                                        <p:tav tm="100000">
                                          <p:val>
                                            <p:strVal val="#ppt_w"/>
                                          </p:val>
                                        </p:tav>
                                      </p:tavLst>
                                    </p:anim>
                                    <p:anim calcmode="lin" valueType="num">
                                      <p:cBhvr>
                                        <p:cTn id="39" dur="5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148"/>
                                        </p:tgtEl>
                                      </p:cBhvr>
                                    </p:animEffect>
                                    <p:set>
                                      <p:cBhvr>
                                        <p:cTn id="46" dur="1" fill="hold">
                                          <p:stCondLst>
                                            <p:cond delay="499"/>
                                          </p:stCondLst>
                                        </p:cTn>
                                        <p:tgtEl>
                                          <p:spTgt spid="614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149"/>
                                        </p:tgtEl>
                                        <p:attrNameLst>
                                          <p:attrName>style.visibility</p:attrName>
                                        </p:attrNameLst>
                                      </p:cBhvr>
                                      <p:to>
                                        <p:strVal val="visible"/>
                                      </p:to>
                                    </p:set>
                                    <p:animEffect transition="in" filter="fade">
                                      <p:cBhvr>
                                        <p:cTn id="50" dur="500"/>
                                        <p:tgtEl>
                                          <p:spTgt spid="6149"/>
                                        </p:tgtEl>
                                      </p:cBhvr>
                                    </p:animEffect>
                                  </p:childTnLst>
                                </p:cTn>
                              </p:par>
                            </p:childTnLst>
                          </p:cTn>
                        </p:par>
                        <p:par>
                          <p:cTn id="51" fill="hold">
                            <p:stCondLst>
                              <p:cond delay="1000"/>
                            </p:stCondLst>
                            <p:childTnLst>
                              <p:par>
                                <p:cTn id="52" presetID="23" presetClass="entr" presetSubtype="3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strVal val="4*#ppt_w"/>
                                          </p:val>
                                        </p:tav>
                                        <p:tav tm="100000">
                                          <p:val>
                                            <p:strVal val="#ppt_w"/>
                                          </p:val>
                                        </p:tav>
                                      </p:tavLst>
                                    </p:anim>
                                    <p:anim calcmode="lin" valueType="num">
                                      <p:cBhvr>
                                        <p:cTn id="55" dur="500" fill="hold"/>
                                        <p:tgtEl>
                                          <p:spTgt spid="20"/>
                                        </p:tgtEl>
                                        <p:attrNameLst>
                                          <p:attrName>ppt_h</p:attrName>
                                        </p:attrNameLst>
                                      </p:cBhvr>
                                      <p:tavLst>
                                        <p:tav tm="0">
                                          <p:val>
                                            <p:strVal val="4*#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149"/>
                                        </p:tgtEl>
                                      </p:cBhvr>
                                    </p:animEffect>
                                    <p:set>
                                      <p:cBhvr>
                                        <p:cTn id="62" dur="1" fill="hold">
                                          <p:stCondLst>
                                            <p:cond delay="499"/>
                                          </p:stCondLst>
                                        </p:cTn>
                                        <p:tgtEl>
                                          <p:spTgt spid="6149"/>
                                        </p:tgtEl>
                                        <p:attrNameLst>
                                          <p:attrName>style.visibility</p:attrName>
                                        </p:attrNameLst>
                                      </p:cBhvr>
                                      <p:to>
                                        <p:strVal val="hidden"/>
                                      </p:to>
                                    </p:set>
                                  </p:childTnLst>
                                </p:cTn>
                              </p:par>
                              <p:par>
                                <p:cTn id="63" presetID="22" presetClass="exit" presetSubtype="8" fill="hold" nodeType="withEffect">
                                  <p:stCondLst>
                                    <p:cond delay="0"/>
                                  </p:stCondLst>
                                  <p:childTnLst>
                                    <p:animEffect transition="out" filter="wipe(left)">
                                      <p:cBhvr>
                                        <p:cTn id="64" dur="500"/>
                                        <p:tgtEl>
                                          <p:spTgt spid="14">
                                            <p:txEl>
                                              <p:pRg st="0" end="0"/>
                                            </p:txEl>
                                          </p:spTgt>
                                        </p:tgtEl>
                                      </p:cBhvr>
                                    </p:animEffect>
                                    <p:set>
                                      <p:cBhvr>
                                        <p:cTn id="65" dur="1" fill="hold">
                                          <p:stCondLst>
                                            <p:cond delay="499"/>
                                          </p:stCondLst>
                                        </p:cTn>
                                        <p:tgtEl>
                                          <p:spTgt spid="14">
                                            <p:txEl>
                                              <p:pRg st="0" end="0"/>
                                            </p:txEl>
                                          </p:spTgt>
                                        </p:tgtEl>
                                        <p:attrNameLst>
                                          <p:attrName>style.visibility</p:attrName>
                                        </p:attrNameLst>
                                      </p:cBhvr>
                                      <p:to>
                                        <p:strVal val="hidden"/>
                                      </p:to>
                                    </p:se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500"/>
                                        <p:tgtEl>
                                          <p:spTgt spid="21">
                                            <p:txEl>
                                              <p:pRg st="0" end="0"/>
                                            </p:txEl>
                                          </p:spTgt>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par>
                          <p:cTn id="74" fill="hold">
                            <p:stCondLst>
                              <p:cond delay="1500"/>
                            </p:stCondLst>
                            <p:childTnLst>
                              <p:par>
                                <p:cTn id="75" presetID="23" presetClass="entr" presetSubtype="32"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strVal val="4*#ppt_w"/>
                                          </p:val>
                                        </p:tav>
                                        <p:tav tm="100000">
                                          <p:val>
                                            <p:strVal val="#ppt_w"/>
                                          </p:val>
                                        </p:tav>
                                      </p:tavLst>
                                    </p:anim>
                                    <p:anim calcmode="lin" valueType="num">
                                      <p:cBhvr>
                                        <p:cTn id="78" dur="5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22" presetClass="exit" presetSubtype="8" fill="hold" nodeType="withEffect">
                                  <p:stCondLst>
                                    <p:cond delay="0"/>
                                  </p:stCondLst>
                                  <p:childTnLst>
                                    <p:animEffect transition="out" filter="wipe(left)">
                                      <p:cBhvr>
                                        <p:cTn id="84" dur="500"/>
                                        <p:tgtEl>
                                          <p:spTgt spid="21">
                                            <p:txEl>
                                              <p:pRg st="0" end="0"/>
                                            </p:txEl>
                                          </p:spTgt>
                                        </p:tgtEl>
                                      </p:cBhvr>
                                    </p:animEffect>
                                    <p:set>
                                      <p:cBhvr>
                                        <p:cTn id="85" dur="1" fill="hold">
                                          <p:stCondLst>
                                            <p:cond delay="499"/>
                                          </p:stCondLst>
                                        </p:cTn>
                                        <p:tgtEl>
                                          <p:spTgt spid="21">
                                            <p:txEl>
                                              <p:pRg st="0" end="0"/>
                                            </p:txEl>
                                          </p:spTgt>
                                        </p:tgtEl>
                                        <p:attrNameLst>
                                          <p:attrName>style.visibility</p:attrName>
                                        </p:attrNameLst>
                                      </p:cBhvr>
                                      <p:to>
                                        <p:strVal val="hidden"/>
                                      </p:to>
                                    </p:se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13">
                                            <p:txEl>
                                              <p:pRg st="0" end="0"/>
                                            </p:txEl>
                                          </p:spTgt>
                                        </p:tgtEl>
                                        <p:attrNameLst>
                                          <p:attrName>style.visibility</p:attrName>
                                        </p:attrNameLst>
                                      </p:cBhvr>
                                      <p:to>
                                        <p:strVal val="visible"/>
                                      </p:to>
                                    </p:set>
                                    <p:animEffect transition="in" filter="wipe(left)">
                                      <p:cBhvr>
                                        <p:cTn id="89" dur="500"/>
                                        <p:tgtEl>
                                          <p:spTgt spid="13">
                                            <p:txEl>
                                              <p:pRg st="0" end="0"/>
                                            </p:txEl>
                                          </p:spTgt>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6146"/>
                                        </p:tgtEl>
                                        <p:attrNameLst>
                                          <p:attrName>style.visibility</p:attrName>
                                        </p:attrNameLst>
                                      </p:cBhvr>
                                      <p:to>
                                        <p:strVal val="visible"/>
                                      </p:to>
                                    </p:set>
                                    <p:animEffect transition="in" filter="fade">
                                      <p:cBhvr>
                                        <p:cTn id="93" dur="500"/>
                                        <p:tgtEl>
                                          <p:spTgt spid="6146"/>
                                        </p:tgtEl>
                                      </p:cBhvr>
                                    </p:animEffect>
                                  </p:childTnLst>
                                </p:cTn>
                              </p:par>
                            </p:childTnLst>
                          </p:cTn>
                        </p:par>
                        <p:par>
                          <p:cTn id="94" fill="hold">
                            <p:stCondLst>
                              <p:cond delay="1500"/>
                            </p:stCondLst>
                            <p:childTnLst>
                              <p:par>
                                <p:cTn id="95" presetID="23" presetClass="entr" presetSubtype="32"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strVal val="4*#ppt_w"/>
                                          </p:val>
                                        </p:tav>
                                        <p:tav tm="100000">
                                          <p:val>
                                            <p:strVal val="#ppt_w"/>
                                          </p:val>
                                        </p:tav>
                                      </p:tavLst>
                                    </p:anim>
                                    <p:anim calcmode="lin" valueType="num">
                                      <p:cBhvr>
                                        <p:cTn id="9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Download Internet Explorer 8</a:t>
            </a:r>
            <a:endParaRPr/>
          </a:p>
        </p:txBody>
      </p:sp>
      <p:sp>
        <p:nvSpPr>
          <p:cNvPr id="41987" name="TextBox 4"/>
          <p:cNvSpPr txBox="1">
            <a:spLocks noChangeArrowheads="1"/>
          </p:cNvSpPr>
          <p:nvPr/>
        </p:nvSpPr>
        <p:spPr bwMode="auto">
          <a:xfrm>
            <a:off x="2019300" y="4913313"/>
            <a:ext cx="4905375" cy="646112"/>
          </a:xfrm>
          <a:prstGeom prst="rect">
            <a:avLst/>
          </a:prstGeom>
          <a:noFill/>
          <a:ln w="9525">
            <a:noFill/>
            <a:miter lim="800000"/>
            <a:headEnd/>
            <a:tailEnd/>
          </a:ln>
        </p:spPr>
        <p:txBody>
          <a:bodyPr wrap="none">
            <a:spAutoFit/>
          </a:bodyPr>
          <a:lstStyle/>
          <a:p>
            <a:r>
              <a:rPr lang="en-US" sz="3600" u="sng">
                <a:latin typeface="Segoe" pitchFamily="34" charset="0"/>
                <a:hlinkClick r:id="rId3"/>
              </a:rPr>
              <a:t>www.microsoft.com/ie8</a:t>
            </a:r>
            <a:endParaRPr lang="en-US" sz="3600">
              <a:latin typeface="Segoe" pitchFamily="34" charset="0"/>
            </a:endParaRPr>
          </a:p>
        </p:txBody>
      </p:sp>
      <p:pic>
        <p:nvPicPr>
          <p:cNvPr id="41988" name="Picture 3" descr="C:\Users\Michael Cassens\Desktop\IE8 New\Ebay Web Slice\ie8.jpg"/>
          <p:cNvPicPr>
            <a:picLocks noChangeAspect="1" noChangeArrowheads="1"/>
          </p:cNvPicPr>
          <p:nvPr/>
        </p:nvPicPr>
        <p:blipFill>
          <a:blip r:embed="rId4"/>
          <a:srcRect/>
          <a:stretch>
            <a:fillRect/>
          </a:stretch>
        </p:blipFill>
        <p:spPr bwMode="auto">
          <a:xfrm>
            <a:off x="476250" y="1076325"/>
            <a:ext cx="4889500" cy="2413000"/>
          </a:xfrm>
          <a:prstGeom prst="rect">
            <a:avLst/>
          </a:prstGeom>
          <a:noFill/>
          <a:ln w="9525">
            <a:noFill/>
            <a:miter lim="800000"/>
            <a:headEnd/>
            <a:tailEnd/>
          </a:ln>
        </p:spPr>
      </p:pic>
      <p:sp>
        <p:nvSpPr>
          <p:cNvPr id="41989" name="Rectangle 7"/>
          <p:cNvSpPr>
            <a:spLocks noChangeArrowheads="1"/>
          </p:cNvSpPr>
          <p:nvPr/>
        </p:nvSpPr>
        <p:spPr bwMode="auto">
          <a:xfrm>
            <a:off x="1057275" y="3624263"/>
            <a:ext cx="5289550" cy="923925"/>
          </a:xfrm>
          <a:prstGeom prst="rect">
            <a:avLst/>
          </a:prstGeom>
          <a:noFill/>
          <a:ln w="9525">
            <a:noFill/>
            <a:miter lim="800000"/>
            <a:headEnd/>
            <a:tailEnd/>
          </a:ln>
        </p:spPr>
        <p:txBody>
          <a:bodyPr>
            <a:spAutoFit/>
          </a:bodyPr>
          <a:lstStyle/>
          <a:p>
            <a:r>
              <a:rPr lang="en-US">
                <a:latin typeface="Segoe" pitchFamily="34" charset="0"/>
              </a:rPr>
              <a:t>Download Internet Explorer 8 Beta 2 now to experience the power of the web, visual search, and navigation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Feedback / QnA</a:t>
            </a:r>
            <a:endParaRPr/>
          </a:p>
        </p:txBody>
      </p:sp>
      <p:sp>
        <p:nvSpPr>
          <p:cNvPr id="3" name="Text Placeholder 2"/>
          <p:cNvSpPr>
            <a:spLocks noGrp="1"/>
          </p:cNvSpPr>
          <p:nvPr>
            <p:ph type="body" sz="quarter" idx="10"/>
          </p:nvPr>
        </p:nvSpPr>
        <p:spPr>
          <a:xfrm>
            <a:off x="381000" y="1411288"/>
            <a:ext cx="8382000" cy="4740275"/>
          </a:xfrm>
        </p:spPr>
        <p:txBody>
          <a:bodyPr/>
          <a:lstStyle/>
          <a:p>
            <a:pPr eaLnBrk="1" hangingPunct="1">
              <a:defRPr/>
            </a:pPr>
            <a:r>
              <a:rPr lang="en-US" dirty="0" smtClean="0"/>
              <a:t>Your Feedback is Important!</a:t>
            </a:r>
          </a:p>
          <a:p>
            <a:pPr lvl="1" eaLnBrk="1" hangingPunct="1">
              <a:buFontTx/>
              <a:buNone/>
              <a:defRPr/>
            </a:pPr>
            <a:r>
              <a:rPr lang="en-US" dirty="0" smtClean="0"/>
              <a:t>Please take a few moments to fill out our online feedback form at: </a:t>
            </a:r>
          </a:p>
          <a:p>
            <a:pPr lvl="1" eaLnBrk="1" hangingPunct="1">
              <a:buFontTx/>
              <a:buNone/>
              <a:defRPr/>
            </a:pPr>
            <a:r>
              <a:rPr lang="en-US" sz="2000" dirty="0" smtClean="0"/>
              <a:t>	</a:t>
            </a:r>
            <a:r>
              <a:rPr lang="en-US" sz="2000" dirty="0" smtClean="0">
                <a:solidFill>
                  <a:schemeClr val="tx2">
                    <a:lumMod val="40000"/>
                    <a:lumOff val="60000"/>
                  </a:schemeClr>
                </a:solidFill>
              </a:rPr>
              <a:t>&lt;&lt; Feedback URL – Ask your organizer for this in advance&gt;&gt;</a:t>
            </a:r>
          </a:p>
          <a:p>
            <a:pPr lvl="1" eaLnBrk="1" hangingPunct="1">
              <a:buFontTx/>
              <a:buNone/>
              <a:defRPr/>
            </a:pPr>
            <a:endParaRPr lang="en-US" dirty="0" smtClean="0"/>
          </a:p>
          <a:p>
            <a:pPr lvl="1" eaLnBrk="1" hangingPunct="1">
              <a:buFontTx/>
              <a:buNone/>
              <a:defRPr/>
            </a:pPr>
            <a:r>
              <a:rPr lang="en-US" sz="1800" dirty="0" smtClean="0"/>
              <a:t>For detailed feedback, use the form at </a:t>
            </a:r>
            <a:r>
              <a:rPr lang="en-US" sz="1800" dirty="0" smtClean="0">
                <a:solidFill>
                  <a:schemeClr val="tx2">
                    <a:lumMod val="40000"/>
                    <a:lumOff val="60000"/>
                  </a:schemeClr>
                </a:solidFill>
              </a:rPr>
              <a:t>http://www.connectwithlife.co.in/vtd/helpdesk.aspx  </a:t>
            </a:r>
          </a:p>
          <a:p>
            <a:pPr lvl="1" eaLnBrk="1" hangingPunct="1">
              <a:buFontTx/>
              <a:buNone/>
              <a:defRPr/>
            </a:pPr>
            <a:endParaRPr lang="en-US" sz="1800" dirty="0" smtClean="0"/>
          </a:p>
          <a:p>
            <a:pPr lvl="1" eaLnBrk="1" hangingPunct="1">
              <a:buFontTx/>
              <a:buNone/>
              <a:defRPr/>
            </a:pPr>
            <a:r>
              <a:rPr lang="en-US" sz="1800" dirty="0" smtClean="0"/>
              <a:t>Or email us at </a:t>
            </a:r>
            <a:r>
              <a:rPr lang="en-US" sz="1800" dirty="0" smtClean="0">
                <a:solidFill>
                  <a:schemeClr val="tx2">
                    <a:lumMod val="40000"/>
                    <a:lumOff val="60000"/>
                  </a:schemeClr>
                </a:solidFill>
              </a:rPr>
              <a:t>vtd@microsoft.com</a:t>
            </a:r>
          </a:p>
          <a:p>
            <a:pPr lvl="1" eaLnBrk="1" hangingPunct="1">
              <a:buFontTx/>
              <a:buNone/>
              <a:defRPr/>
            </a:pPr>
            <a:endParaRPr lang="en-US" dirty="0" smtClean="0"/>
          </a:p>
          <a:p>
            <a:pPr eaLnBrk="1" hangingPunct="1">
              <a:defRPr/>
            </a:pPr>
            <a:r>
              <a:rPr lang="en-US" dirty="0" smtClean="0"/>
              <a:t>Use the Question Manager on LiveMeeting to ask your questions now!</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Contact (optional slide)</a:t>
            </a:r>
            <a:endParaRPr/>
          </a:p>
        </p:txBody>
      </p:sp>
      <p:sp>
        <p:nvSpPr>
          <p:cNvPr id="44035" name="Text Placeholder 2"/>
          <p:cNvSpPr>
            <a:spLocks noGrp="1"/>
          </p:cNvSpPr>
          <p:nvPr>
            <p:ph type="body" sz="quarter" idx="10"/>
          </p:nvPr>
        </p:nvSpPr>
        <p:spPr>
          <a:xfrm>
            <a:off x="381000" y="1411288"/>
            <a:ext cx="8382000" cy="3694112"/>
          </a:xfrm>
        </p:spPr>
        <p:txBody>
          <a:bodyPr/>
          <a:lstStyle/>
          <a:p>
            <a:pPr eaLnBrk="1" hangingPunct="1"/>
            <a:r>
              <a:rPr lang="en-US" smtClean="0"/>
              <a:t>Blog Address</a:t>
            </a:r>
          </a:p>
          <a:p>
            <a:pPr eaLnBrk="1" hangingPunct="1">
              <a:buFontTx/>
              <a:buNone/>
            </a:pPr>
            <a:r>
              <a:rPr lang="en-US" smtClean="0">
                <a:solidFill>
                  <a:srgbClr val="FFFF00"/>
                </a:solidFill>
              </a:rPr>
              <a:t>	</a:t>
            </a:r>
            <a:r>
              <a:rPr lang="en-US" smtClean="0">
                <a:solidFill>
                  <a:srgbClr val="FFFF00"/>
                </a:solidFill>
                <a:hlinkClick r:id="rId3"/>
              </a:rPr>
              <a:t>http://ranjanajain.spaces.live.com</a:t>
            </a:r>
            <a:r>
              <a:rPr lang="en-US" smtClean="0">
                <a:solidFill>
                  <a:srgbClr val="FFFF00"/>
                </a:solidFill>
              </a:rPr>
              <a:t> </a:t>
            </a:r>
          </a:p>
          <a:p>
            <a:pPr eaLnBrk="1" hangingPunct="1">
              <a:buFontTx/>
              <a:buNone/>
            </a:pPr>
            <a:endParaRPr lang="en-US" smtClean="0"/>
          </a:p>
          <a:p>
            <a:pPr eaLnBrk="1" hangingPunct="1"/>
            <a:r>
              <a:rPr lang="en-US" smtClean="0"/>
              <a:t>Email Address</a:t>
            </a:r>
          </a:p>
          <a:p>
            <a:pPr eaLnBrk="1" hangingPunct="1">
              <a:buFontTx/>
              <a:buNone/>
            </a:pPr>
            <a:r>
              <a:rPr lang="en-US" smtClean="0">
                <a:solidFill>
                  <a:srgbClr val="FFFF00"/>
                </a:solidFill>
              </a:rPr>
              <a:t>	</a:t>
            </a:r>
            <a:r>
              <a:rPr lang="en-US" smtClean="0">
                <a:solidFill>
                  <a:srgbClr val="FFFF00"/>
                </a:solidFill>
                <a:hlinkClick r:id="rId4"/>
              </a:rPr>
              <a:t>ranjanaj@microsoft.com</a:t>
            </a:r>
            <a:r>
              <a:rPr lang="en-US" smtClean="0">
                <a:solidFill>
                  <a:srgbClr val="FFFF00"/>
                </a:solidFill>
              </a:rPr>
              <a:t> </a:t>
            </a:r>
          </a:p>
          <a:p>
            <a:pPr eaLnBrk="1" hangingPunct="1">
              <a:buFontTx/>
              <a:buNone/>
            </a:pPr>
            <a:endParaRPr lang="en-US" smtClean="0"/>
          </a:p>
          <a:p>
            <a:pPr eaLnBrk="1" hangingPunct="1">
              <a:buFontTx/>
              <a:buNone/>
            </a:pPr>
            <a:endParaRPr lang="en-US" smtClea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blackWhite">
          <a:xfrm>
            <a:off x="392113" y="5597525"/>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latin typeface="Segoe"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sz="70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latin typeface="Segoe" pitchFamily="34" charset="0"/>
              </a:rPr>
            </a:br>
            <a:r>
              <a:rPr lang="en-US" sz="700">
                <a:latin typeface="Segoe" pitchFamily="34" charset="0"/>
              </a:rPr>
              <a:t>MICROSOFT MAKES NO WARRANTIES, EXPRESS, IMPLIED OR STATUTORY, AS TO THE INFORMATION IN THIS PRESENTATION.</a:t>
            </a:r>
          </a:p>
        </p:txBody>
      </p:sp>
      <p:pic>
        <p:nvPicPr>
          <p:cNvPr id="45059" name="Picture 2" descr="C:\Program Files\Microsoft Resource DVD Artwork\DVD_ART\BoxShots_Logos\MICROSOFT\Microsoft Logo Black.png"/>
          <p:cNvPicPr>
            <a:picLocks noChangeAspect="1" noChangeArrowheads="1"/>
          </p:cNvPicPr>
          <p:nvPr/>
        </p:nvPicPr>
        <p:blipFill>
          <a:blip r:embed="rId3"/>
          <a:srcRect/>
          <a:stretch>
            <a:fillRect/>
          </a:stretch>
        </p:blipFill>
        <p:spPr bwMode="auto">
          <a:xfrm>
            <a:off x="2667000" y="2819400"/>
            <a:ext cx="4849813"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39" y="3027979"/>
            <a:ext cx="8382000" cy="665162"/>
          </a:xfrm>
        </p:spPr>
        <p:txBody>
          <a:bodyPr/>
          <a:lstStyle/>
          <a:p>
            <a:pPr eaLnBrk="1" hangingPunct="1">
              <a:defRPr/>
            </a:pPr>
            <a:r>
              <a:rPr smtClean="0"/>
              <a:t>Lets See…</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Agenda</a:t>
            </a:r>
            <a:endParaRPr lang="en-GB" smtClean="0"/>
          </a:p>
        </p:txBody>
      </p:sp>
      <p:sp>
        <p:nvSpPr>
          <p:cNvPr id="6147" name="Rectangle 3"/>
          <p:cNvSpPr>
            <a:spLocks noGrp="1" noChangeArrowheads="1"/>
          </p:cNvSpPr>
          <p:nvPr>
            <p:ph type="body" idx="1"/>
          </p:nvPr>
        </p:nvSpPr>
        <p:spPr>
          <a:xfrm>
            <a:off x="0" y="1244600"/>
            <a:ext cx="8601075" cy="3151188"/>
          </a:xfrm>
        </p:spPr>
        <p:txBody>
          <a:bodyPr/>
          <a:lstStyle/>
          <a:p>
            <a:pPr marL="463550" indent="-350838" defTabSz="914363" eaLnBrk="1" fontAlgn="auto" hangingPunct="1">
              <a:spcAft>
                <a:spcPts val="0"/>
              </a:spcAft>
              <a:defRPr/>
            </a:pPr>
            <a:r>
              <a:rPr lang="en-US" dirty="0" smtClean="0"/>
              <a:t>Have a Look</a:t>
            </a:r>
          </a:p>
          <a:p>
            <a:pPr marL="463550" indent="-350838" defTabSz="914363" eaLnBrk="1" fontAlgn="auto" hangingPunct="1">
              <a:spcAft>
                <a:spcPts val="0"/>
              </a:spcAft>
              <a:defRPr/>
            </a:pPr>
            <a:r>
              <a:rPr lang="en-US" dirty="0" smtClean="0">
                <a:solidFill>
                  <a:schemeClr val="accent5">
                    <a:lumMod val="75000"/>
                  </a:schemeClr>
                </a:solidFill>
              </a:rPr>
              <a:t>Why Internet Explorer 8</a:t>
            </a:r>
          </a:p>
          <a:p>
            <a:pPr marL="463550" indent="-350838" defTabSz="914363" eaLnBrk="1" fontAlgn="auto" hangingPunct="1">
              <a:spcAft>
                <a:spcPts val="0"/>
              </a:spcAft>
              <a:defRPr/>
            </a:pPr>
            <a:r>
              <a:rPr lang="en-US" dirty="0" smtClean="0"/>
              <a:t>Peace of Mind</a:t>
            </a:r>
          </a:p>
          <a:p>
            <a:pPr marL="463550" indent="-350838" defTabSz="914363" eaLnBrk="1" fontAlgn="auto" hangingPunct="1">
              <a:spcAft>
                <a:spcPts val="0"/>
              </a:spcAft>
              <a:defRPr/>
            </a:pPr>
            <a:r>
              <a:rPr lang="en-US" dirty="0" smtClean="0"/>
              <a:t>Faster and Easier</a:t>
            </a:r>
          </a:p>
          <a:p>
            <a:pPr marL="463550" indent="-350838" defTabSz="914363" eaLnBrk="1" fontAlgn="auto" hangingPunct="1">
              <a:spcAft>
                <a:spcPts val="0"/>
              </a:spcAft>
              <a:defRPr/>
            </a:pPr>
            <a:r>
              <a:rPr lang="en-US" dirty="0" smtClean="0"/>
              <a:t>Reach Beyond the Page</a:t>
            </a:r>
          </a:p>
          <a:p>
            <a:pPr marL="463550" indent="-350838" defTabSz="914363" eaLnBrk="1" fontAlgn="auto" hangingPunct="1">
              <a:spcAft>
                <a:spcPts val="0"/>
              </a:spcAft>
              <a:defRPr/>
            </a:pPr>
            <a:endParaRPr lang="en-US" dirty="0" smtClean="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212106" y="1053885"/>
            <a:ext cx="8730416" cy="5106691"/>
          </a:xfrm>
          <a:prstGeom prst="roundRect">
            <a:avLst>
              <a:gd name="adj" fmla="val 4558"/>
            </a:avLst>
          </a:prstGeom>
          <a:solidFill>
            <a:schemeClr val="tx2">
              <a:alpha val="16000"/>
            </a:schemeClr>
          </a:solidFill>
          <a:ln w="6350" cap="flat" cmpd="sng" algn="ctr">
            <a:gradFill flip="none" rotWithShape="1">
              <a:gsLst>
                <a:gs pos="61000">
                  <a:srgbClr val="000000">
                    <a:alpha val="40000"/>
                  </a:srgbClr>
                </a:gs>
                <a:gs pos="100000">
                  <a:srgbClr val="000000">
                    <a:lumMod val="85000"/>
                    <a:lumOff val="15000"/>
                    <a:alpha val="40000"/>
                  </a:srgbClr>
                </a:gs>
              </a:gsLst>
              <a:lin ang="10800000" scaled="0"/>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2700000"/>
            </a:lightRig>
          </a:scene3d>
          <a:sp3d prstMaterial="flat">
            <a:bevelT w="381000" h="127000" prst="softRound"/>
            <a:contourClr>
              <a:srgbClr val="50C5DC"/>
            </a:contourClr>
          </a:sp3d>
        </p:spPr>
        <p:txBody>
          <a:bodyPr lIns="109728" tIns="54864" rIns="109728" bIns="54864" anchor="ctr"/>
          <a:lstStyle/>
          <a:p>
            <a:pPr algn="ctr" defTabSz="914099" eaLnBrk="0" fontAlgn="auto" hangingPunct="0">
              <a:lnSpc>
                <a:spcPct val="90000"/>
              </a:lnSpc>
              <a:spcBef>
                <a:spcPts val="400"/>
              </a:spcBef>
              <a:spcAft>
                <a:spcPts val="0"/>
              </a:spcAft>
              <a:defRPr/>
            </a:pPr>
            <a:endParaRPr lang="en-US" altLang="zh-CN" sz="2400" dirty="0">
              <a:solidFill>
                <a:srgbClr val="FFFFFF"/>
              </a:solidFill>
              <a:effectLst>
                <a:outerShdw blurRad="38100" dist="38100" dir="2700000" algn="tl">
                  <a:srgbClr val="000000">
                    <a:alpha val="43137"/>
                  </a:srgbClr>
                </a:outerShdw>
              </a:effectLst>
              <a:latin typeface="Segoe" pitchFamily="34" charset="0"/>
              <a:cs typeface="+mn-cs"/>
            </a:endParaRPr>
          </a:p>
        </p:txBody>
      </p:sp>
      <p:grpSp>
        <p:nvGrpSpPr>
          <p:cNvPr id="2" name="Group 50"/>
          <p:cNvGrpSpPr/>
          <p:nvPr/>
        </p:nvGrpSpPr>
        <p:grpSpPr>
          <a:xfrm>
            <a:off x="413584" y="3161320"/>
            <a:ext cx="8377237" cy="2790197"/>
            <a:chOff x="413584" y="3161320"/>
            <a:chExt cx="8377237" cy="2790197"/>
          </a:xfrm>
          <a:solidFill>
            <a:schemeClr val="tx2">
              <a:alpha val="78000"/>
            </a:schemeClr>
          </a:solidFill>
        </p:grpSpPr>
        <p:sp>
          <p:nvSpPr>
            <p:cNvPr id="27" name="Rounded Rectangle 26"/>
            <p:cNvSpPr/>
            <p:nvPr/>
          </p:nvSpPr>
          <p:spPr bwMode="auto">
            <a:xfrm>
              <a:off x="413584" y="3161320"/>
              <a:ext cx="8377237" cy="2790197"/>
            </a:xfrm>
            <a:prstGeom prst="roundRect">
              <a:avLst>
                <a:gd name="adj" fmla="val 4558"/>
              </a:avLst>
            </a:prstGeom>
            <a:grpFill/>
            <a:ln w="6350" cap="flat" cmpd="sng" algn="ctr">
              <a:gradFill flip="none" rotWithShape="1">
                <a:gsLst>
                  <a:gs pos="61000">
                    <a:srgbClr val="000000">
                      <a:alpha val="40000"/>
                    </a:srgbClr>
                  </a:gs>
                  <a:gs pos="100000">
                    <a:srgbClr val="000000">
                      <a:lumMod val="85000"/>
                      <a:lumOff val="15000"/>
                      <a:alpha val="40000"/>
                    </a:srgbClr>
                  </a:gs>
                </a:gsLst>
                <a:lin ang="10800000" scaled="0"/>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2700000"/>
              </a:lightRig>
            </a:scene3d>
            <a:sp3d prstMaterial="flat">
              <a:bevelT w="381000" h="127000" prst="softRound"/>
              <a:contourClr>
                <a:srgbClr val="50C5DC"/>
              </a:contourClr>
            </a:sp3d>
          </p:spPr>
          <p:txBody>
            <a:bodyPr lIns="109728" tIns="54864" rIns="109728" bIns="54864" anchor="ctr"/>
            <a:lstStyle/>
            <a:p>
              <a:pPr algn="ctr" defTabSz="914099" eaLnBrk="0" fontAlgn="auto" hangingPunct="0">
                <a:lnSpc>
                  <a:spcPct val="90000"/>
                </a:lnSpc>
                <a:spcBef>
                  <a:spcPts val="400"/>
                </a:spcBef>
                <a:spcAft>
                  <a:spcPts val="0"/>
                </a:spcAft>
                <a:defRPr/>
              </a:pPr>
              <a:endParaRPr lang="en-US" altLang="zh-CN" sz="2400"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38" name="Text Box 14"/>
            <p:cNvSpPr txBox="1">
              <a:spLocks noChangeArrowheads="1"/>
            </p:cNvSpPr>
            <p:nvPr/>
          </p:nvSpPr>
          <p:spPr bwMode="auto">
            <a:xfrm>
              <a:off x="5836892" y="3219101"/>
              <a:ext cx="2755239" cy="294657"/>
            </a:xfrm>
            <a:prstGeom prst="rect">
              <a:avLst/>
            </a:prstGeom>
            <a:noFill/>
            <a:ln w="9525">
              <a:noFill/>
              <a:miter lim="800000"/>
              <a:headEnd/>
              <a:tailEnd/>
            </a:ln>
            <a:effectLst/>
          </p:spPr>
          <p:txBody>
            <a:bodyPr anchor="ctr"/>
            <a:lstStyle/>
            <a:p>
              <a:pPr algn="ctr" defTabSz="914363" fontAlgn="auto">
                <a:spcBef>
                  <a:spcPts val="0"/>
                </a:spcBef>
                <a:spcAft>
                  <a:spcPts val="0"/>
                </a:spcAft>
                <a:defRPr/>
              </a:pPr>
              <a:r>
                <a:rPr lang="en-US" sz="1400" b="1" dirty="0">
                  <a:solidFill>
                    <a:schemeClr val="bg1"/>
                  </a:solidFill>
                  <a:latin typeface="Segoe"/>
                  <a:cs typeface="Segoe UI" pitchFamily="34" charset="0"/>
                </a:rPr>
                <a:t>Marquis Support Features/TPs</a:t>
              </a:r>
              <a:endParaRPr lang="en-US" sz="1400" b="1" dirty="0">
                <a:solidFill>
                  <a:schemeClr val="bg1"/>
                </a:solidFill>
                <a:latin typeface="Segoe"/>
              </a:endParaRPr>
            </a:p>
          </p:txBody>
        </p:sp>
        <p:sp>
          <p:nvSpPr>
            <p:cNvPr id="41" name="Text Box 14"/>
            <p:cNvSpPr txBox="1">
              <a:spLocks noChangeArrowheads="1"/>
            </p:cNvSpPr>
            <p:nvPr/>
          </p:nvSpPr>
          <p:spPr bwMode="auto">
            <a:xfrm>
              <a:off x="1984832" y="3219101"/>
              <a:ext cx="3448664" cy="294657"/>
            </a:xfrm>
            <a:prstGeom prst="rect">
              <a:avLst/>
            </a:prstGeom>
            <a:noFill/>
            <a:ln w="9525">
              <a:noFill/>
              <a:miter lim="800000"/>
              <a:headEnd/>
              <a:tailEnd/>
            </a:ln>
            <a:effectLst/>
          </p:spPr>
          <p:txBody>
            <a:bodyPr anchor="ctr"/>
            <a:lstStyle/>
            <a:p>
              <a:pPr algn="ctr" defTabSz="914363" fontAlgn="auto">
                <a:spcBef>
                  <a:spcPts val="0"/>
                </a:spcBef>
                <a:spcAft>
                  <a:spcPts val="0"/>
                </a:spcAft>
                <a:defRPr/>
              </a:pPr>
              <a:r>
                <a:rPr lang="en-US" sz="1400" b="1" dirty="0">
                  <a:solidFill>
                    <a:schemeClr val="bg1"/>
                  </a:solidFill>
                  <a:latin typeface="Segoe"/>
                  <a:cs typeface="Segoe UI" pitchFamily="34" charset="0"/>
                </a:rPr>
                <a:t>Summary</a:t>
              </a:r>
              <a:endParaRPr lang="en-US" sz="1400" b="1" dirty="0">
                <a:solidFill>
                  <a:schemeClr val="bg1"/>
                </a:solidFill>
                <a:latin typeface="Segoe"/>
              </a:endParaRPr>
            </a:p>
          </p:txBody>
        </p:sp>
      </p:grpSp>
      <p:sp>
        <p:nvSpPr>
          <p:cNvPr id="3" name="Title 2"/>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Put the Web at Your Service</a:t>
            </a:r>
            <a:endParaRPr/>
          </a:p>
        </p:txBody>
      </p:sp>
      <p:sp>
        <p:nvSpPr>
          <p:cNvPr id="28" name="Down Arrow 27"/>
          <p:cNvSpPr/>
          <p:nvPr/>
        </p:nvSpPr>
        <p:spPr>
          <a:xfrm>
            <a:off x="1631250" y="2647719"/>
            <a:ext cx="5943492" cy="440553"/>
          </a:xfrm>
          <a:prstGeom prst="downArrow">
            <a:avLst>
              <a:gd name="adj1" fmla="val 50000"/>
              <a:gd name="adj2" fmla="val 100000"/>
            </a:avLst>
          </a:prstGeom>
          <a:gradFill flip="none" rotWithShape="1">
            <a:gsLst>
              <a:gs pos="0">
                <a:srgbClr val="FCD632">
                  <a:alpha val="80000"/>
                </a:srgbClr>
              </a:gs>
              <a:gs pos="5000">
                <a:srgbClr val="FCD632">
                  <a:lumMod val="60000"/>
                  <a:lumOff val="40000"/>
                  <a:alpha val="80000"/>
                </a:srgbClr>
              </a:gs>
              <a:gs pos="15000">
                <a:srgbClr val="FCD632">
                  <a:alpha val="80000"/>
                </a:srgbClr>
              </a:gs>
              <a:gs pos="40000">
                <a:srgbClr val="FCD632">
                  <a:lumMod val="75000"/>
                  <a:alpha val="80000"/>
                </a:srgbClr>
              </a:gs>
              <a:gs pos="70000">
                <a:srgbClr val="FCD632">
                  <a:alpha val="80000"/>
                </a:srgbClr>
              </a:gs>
              <a:gs pos="80000">
                <a:srgbClr val="FCD632">
                  <a:alpha val="80000"/>
                </a:srgbClr>
              </a:gs>
              <a:gs pos="90000">
                <a:srgbClr val="FCD632">
                  <a:lumMod val="75000"/>
                  <a:alpha val="80000"/>
                </a:srgbClr>
              </a:gs>
              <a:gs pos="100000">
                <a:srgbClr val="FCD632">
                  <a:lumMod val="60000"/>
                  <a:lumOff val="40000"/>
                  <a:alpha val="80000"/>
                </a:srgbClr>
              </a:gs>
            </a:gsLst>
            <a:lin ang="5400000" scaled="0"/>
            <a:tileRect/>
          </a:gradFill>
          <a:ln w="6350" cap="flat" cmpd="sng" algn="ctr">
            <a:no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fontAlgn="auto">
              <a:lnSpc>
                <a:spcPct val="90000"/>
              </a:lnSpc>
              <a:spcBef>
                <a:spcPts val="400"/>
              </a:spcBef>
              <a:spcAft>
                <a:spcPts val="0"/>
              </a:spcAft>
              <a:defRPr/>
            </a:pPr>
            <a:endParaRPr lang="en-US" altLang="zh-CN" sz="2400" dirty="0">
              <a:solidFill>
                <a:srgbClr val="FFFFFF"/>
              </a:solidFill>
              <a:effectLst>
                <a:outerShdw blurRad="38100" dist="38100" dir="2700000" algn="tl">
                  <a:srgbClr val="000000">
                    <a:alpha val="43137"/>
                  </a:srgbClr>
                </a:outerShdw>
              </a:effectLst>
              <a:latin typeface="Segoe" pitchFamily="34" charset="0"/>
              <a:cs typeface="+mn-cs"/>
            </a:endParaRPr>
          </a:p>
        </p:txBody>
      </p:sp>
      <p:sp>
        <p:nvSpPr>
          <p:cNvPr id="30" name="Rounded Rectangle 29"/>
          <p:cNvSpPr/>
          <p:nvPr/>
        </p:nvSpPr>
        <p:spPr bwMode="auto">
          <a:xfrm>
            <a:off x="413584" y="1335824"/>
            <a:ext cx="2742646" cy="469214"/>
          </a:xfrm>
          <a:prstGeom prst="roundRect">
            <a:avLst>
              <a:gd name="adj" fmla="val 9033"/>
            </a:avLst>
          </a:prstGeom>
          <a:gradFill>
            <a:gsLst>
              <a:gs pos="0">
                <a:schemeClr val="accent5"/>
              </a:gs>
              <a:gs pos="0">
                <a:schemeClr val="accent5">
                  <a:lumMod val="40000"/>
                  <a:lumOff val="60000"/>
                  <a:alpha val="21000"/>
                </a:schemeClr>
              </a:gs>
              <a:gs pos="80000">
                <a:schemeClr val="accent5">
                  <a:alpha val="59000"/>
                </a:schemeClr>
              </a:gs>
              <a:gs pos="100000">
                <a:schemeClr val="accent3"/>
              </a:gs>
            </a:gsLst>
            <a:path path="circle">
              <a:fillToRect l="50000" t="50000" r="50000" b="50000"/>
            </a:path>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600" b="1" dirty="0">
                <a:latin typeface="Segoe"/>
                <a:cs typeface="+mn-cs"/>
              </a:rPr>
              <a:t>Reach Beyond the Page</a:t>
            </a:r>
          </a:p>
        </p:txBody>
      </p:sp>
      <p:sp>
        <p:nvSpPr>
          <p:cNvPr id="31" name="Rounded Rectangle 30"/>
          <p:cNvSpPr/>
          <p:nvPr/>
        </p:nvSpPr>
        <p:spPr bwMode="auto">
          <a:xfrm>
            <a:off x="6017179" y="1335824"/>
            <a:ext cx="2742646" cy="469214"/>
          </a:xfrm>
          <a:prstGeom prst="roundRect">
            <a:avLst>
              <a:gd name="adj" fmla="val 9033"/>
            </a:avLst>
          </a:prstGeom>
          <a:gradFill>
            <a:gsLst>
              <a:gs pos="0">
                <a:schemeClr val="accent2"/>
              </a:gs>
              <a:gs pos="0">
                <a:schemeClr val="accent2">
                  <a:lumMod val="40000"/>
                  <a:lumOff val="60000"/>
                  <a:alpha val="27000"/>
                </a:schemeClr>
              </a:gs>
              <a:gs pos="80000">
                <a:schemeClr val="accent2">
                  <a:lumMod val="60000"/>
                  <a:lumOff val="40000"/>
                  <a:alpha val="77000"/>
                </a:schemeClr>
              </a:gs>
              <a:gs pos="100000">
                <a:schemeClr val="accent2"/>
              </a:gs>
            </a:gsLst>
            <a:path path="circle">
              <a:fillToRect l="50000" t="50000" r="50000" b="50000"/>
            </a:path>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600" b="1" dirty="0">
                <a:latin typeface="Segoe"/>
                <a:cs typeface="+mn-cs"/>
              </a:rPr>
              <a:t>Peace of Mind</a:t>
            </a:r>
          </a:p>
        </p:txBody>
      </p:sp>
      <p:sp>
        <p:nvSpPr>
          <p:cNvPr id="32" name="Rounded Rectangle 31"/>
          <p:cNvSpPr/>
          <p:nvPr/>
        </p:nvSpPr>
        <p:spPr bwMode="auto">
          <a:xfrm>
            <a:off x="3214230" y="1335824"/>
            <a:ext cx="2742646" cy="469214"/>
          </a:xfrm>
          <a:prstGeom prst="roundRect">
            <a:avLst>
              <a:gd name="adj" fmla="val 9033"/>
            </a:avLst>
          </a:prstGeom>
          <a:gradFill>
            <a:gsLst>
              <a:gs pos="0">
                <a:schemeClr val="accent4">
                  <a:lumMod val="50000"/>
                </a:schemeClr>
              </a:gs>
              <a:gs pos="0">
                <a:schemeClr val="accent4">
                  <a:lumMod val="75000"/>
                  <a:alpha val="20000"/>
                </a:schemeClr>
              </a:gs>
              <a:gs pos="80000">
                <a:schemeClr val="accent4">
                  <a:lumMod val="75000"/>
                  <a:alpha val="55000"/>
                </a:schemeClr>
              </a:gs>
              <a:gs pos="100000">
                <a:schemeClr val="accent4">
                  <a:lumMod val="50000"/>
                </a:schemeClr>
              </a:gs>
            </a:gsLst>
            <a:path path="circle">
              <a:fillToRect l="50000" t="50000" r="50000" b="50000"/>
            </a:path>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600" b="1" dirty="0">
                <a:latin typeface="Segoe"/>
                <a:cs typeface="+mn-cs"/>
              </a:rPr>
              <a:t>Faster, Easier</a:t>
            </a:r>
          </a:p>
        </p:txBody>
      </p:sp>
      <p:sp>
        <p:nvSpPr>
          <p:cNvPr id="33" name="Rounded Rectangle 32"/>
          <p:cNvSpPr/>
          <p:nvPr/>
        </p:nvSpPr>
        <p:spPr bwMode="auto">
          <a:xfrm>
            <a:off x="413584" y="1847825"/>
            <a:ext cx="2742646" cy="733432"/>
          </a:xfrm>
          <a:prstGeom prst="roundRect">
            <a:avLst>
              <a:gd name="adj" fmla="val 9033"/>
            </a:avLst>
          </a:prstGeom>
          <a:gradFill>
            <a:gsLst>
              <a:gs pos="0">
                <a:schemeClr val="bg1">
                  <a:lumMod val="50000"/>
                </a:schemeClr>
              </a:gs>
              <a:gs pos="15000">
                <a:schemeClr val="bg1">
                  <a:lumMod val="50000"/>
                  <a:alpha val="70000"/>
                </a:schemeClr>
              </a:gs>
              <a:gs pos="28000">
                <a:schemeClr val="bg1">
                  <a:lumMod val="50000"/>
                  <a:alpha val="50000"/>
                </a:schemeClr>
              </a:gs>
              <a:gs pos="50000">
                <a:schemeClr val="bg1">
                  <a:lumMod val="50000"/>
                  <a:alpha val="50000"/>
                </a:schemeClr>
              </a:gs>
              <a:gs pos="70000">
                <a:schemeClr val="bg1">
                  <a:lumMod val="50000"/>
                  <a:alpha val="70000"/>
                </a:schemeClr>
              </a:gs>
              <a:gs pos="100000">
                <a:schemeClr val="bg1">
                  <a:lumMod val="50000"/>
                </a:schemeClr>
              </a:gs>
            </a:gsLst>
            <a:lin ang="4200000" scaled="0"/>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200" dirty="0">
                <a:solidFill>
                  <a:srgbClr val="FFFFFF"/>
                </a:solidFill>
                <a:effectLst>
                  <a:outerShdw blurRad="38100" dist="38100" dir="2700000" algn="tl">
                    <a:srgbClr val="000000">
                      <a:alpha val="43137"/>
                    </a:srgbClr>
                  </a:outerShdw>
                </a:effectLst>
                <a:latin typeface="Segoe"/>
                <a:cs typeface="+mn-cs"/>
              </a:rPr>
              <a:t>Experience </a:t>
            </a:r>
            <a:r>
              <a:rPr lang="en-US" sz="1200" dirty="0">
                <a:solidFill>
                  <a:srgbClr val="FCD632"/>
                </a:solidFill>
                <a:effectLst>
                  <a:outerShdw blurRad="38100" dist="38100" dir="2700000" algn="tl">
                    <a:srgbClr val="000000">
                      <a:alpha val="43137"/>
                    </a:srgbClr>
                  </a:outerShdw>
                </a:effectLst>
                <a:latin typeface="Segoe"/>
                <a:cs typeface="+mn-cs"/>
              </a:rPr>
              <a:t>integrated online services </a:t>
            </a:r>
            <a:r>
              <a:rPr lang="en-US" sz="1200" dirty="0">
                <a:solidFill>
                  <a:srgbClr val="FFFFFF"/>
                </a:solidFill>
                <a:effectLst>
                  <a:outerShdw blurRad="38100" dist="38100" dir="2700000" algn="tl">
                    <a:srgbClr val="000000">
                      <a:alpha val="43137"/>
                    </a:srgbClr>
                  </a:outerShdw>
                </a:effectLst>
                <a:latin typeface="Segoe"/>
                <a:cs typeface="+mn-cs"/>
              </a:rPr>
              <a:t>and information </a:t>
            </a:r>
            <a:r>
              <a:rPr lang="en-US" sz="1200" dirty="0">
                <a:solidFill>
                  <a:srgbClr val="FCD632"/>
                </a:solidFill>
                <a:effectLst>
                  <a:outerShdw blurRad="38100" dist="38100" dir="2700000" algn="tl">
                    <a:srgbClr val="000000">
                      <a:alpha val="43137"/>
                    </a:srgbClr>
                  </a:outerShdw>
                </a:effectLst>
                <a:latin typeface="Segoe"/>
                <a:cs typeface="+mn-cs"/>
              </a:rPr>
              <a:t>you care about most</a:t>
            </a:r>
          </a:p>
        </p:txBody>
      </p:sp>
      <p:sp>
        <p:nvSpPr>
          <p:cNvPr id="34" name="Rounded Rectangle 33"/>
          <p:cNvSpPr/>
          <p:nvPr/>
        </p:nvSpPr>
        <p:spPr bwMode="auto">
          <a:xfrm>
            <a:off x="6017179" y="1847825"/>
            <a:ext cx="2742646" cy="733432"/>
          </a:xfrm>
          <a:prstGeom prst="roundRect">
            <a:avLst>
              <a:gd name="adj" fmla="val 9033"/>
            </a:avLst>
          </a:prstGeom>
          <a:gradFill>
            <a:gsLst>
              <a:gs pos="0">
                <a:schemeClr val="bg1">
                  <a:lumMod val="50000"/>
                </a:schemeClr>
              </a:gs>
              <a:gs pos="15000">
                <a:schemeClr val="bg1">
                  <a:lumMod val="50000"/>
                  <a:alpha val="70000"/>
                </a:schemeClr>
              </a:gs>
              <a:gs pos="28000">
                <a:schemeClr val="bg1">
                  <a:lumMod val="50000"/>
                  <a:alpha val="50000"/>
                </a:schemeClr>
              </a:gs>
              <a:gs pos="50000">
                <a:schemeClr val="bg1">
                  <a:lumMod val="50000"/>
                  <a:alpha val="50000"/>
                </a:schemeClr>
              </a:gs>
              <a:gs pos="70000">
                <a:schemeClr val="bg1">
                  <a:lumMod val="50000"/>
                  <a:alpha val="70000"/>
                </a:schemeClr>
              </a:gs>
              <a:gs pos="100000">
                <a:schemeClr val="bg1">
                  <a:lumMod val="50000"/>
                </a:schemeClr>
              </a:gs>
            </a:gsLst>
            <a:lin ang="4200000" scaled="0"/>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200" dirty="0">
                <a:solidFill>
                  <a:srgbClr val="FFFFFF"/>
                </a:solidFill>
                <a:effectLst>
                  <a:outerShdw blurRad="38100" dist="38100" dir="2700000" algn="tl">
                    <a:srgbClr val="000000">
                      <a:alpha val="43137"/>
                    </a:srgbClr>
                  </a:outerShdw>
                </a:effectLst>
                <a:latin typeface="Segoe"/>
                <a:cs typeface="+mn-cs"/>
              </a:rPr>
              <a:t>Browse confidently you’re using the </a:t>
            </a:r>
            <a:r>
              <a:rPr lang="en-US" sz="1200" dirty="0">
                <a:solidFill>
                  <a:srgbClr val="FCD632"/>
                </a:solidFill>
                <a:effectLst>
                  <a:outerShdw blurRad="38100" dist="38100" dir="2700000" algn="tl">
                    <a:srgbClr val="000000">
                      <a:alpha val="43137"/>
                    </a:srgbClr>
                  </a:outerShdw>
                </a:effectLst>
                <a:latin typeface="Segoe"/>
                <a:cs typeface="+mn-cs"/>
              </a:rPr>
              <a:t>safest, most reliable and compatible browser</a:t>
            </a:r>
          </a:p>
        </p:txBody>
      </p:sp>
      <p:sp>
        <p:nvSpPr>
          <p:cNvPr id="35" name="Rounded Rectangle 34"/>
          <p:cNvSpPr/>
          <p:nvPr/>
        </p:nvSpPr>
        <p:spPr bwMode="auto">
          <a:xfrm>
            <a:off x="3214230" y="1847825"/>
            <a:ext cx="2742646" cy="733432"/>
          </a:xfrm>
          <a:prstGeom prst="roundRect">
            <a:avLst>
              <a:gd name="adj" fmla="val 9033"/>
            </a:avLst>
          </a:prstGeom>
          <a:gradFill>
            <a:gsLst>
              <a:gs pos="0">
                <a:schemeClr val="bg1">
                  <a:lumMod val="50000"/>
                </a:schemeClr>
              </a:gs>
              <a:gs pos="15000">
                <a:schemeClr val="bg1">
                  <a:lumMod val="50000"/>
                  <a:alpha val="70000"/>
                </a:schemeClr>
              </a:gs>
              <a:gs pos="28000">
                <a:schemeClr val="bg1">
                  <a:lumMod val="50000"/>
                  <a:alpha val="50000"/>
                </a:schemeClr>
              </a:gs>
              <a:gs pos="50000">
                <a:schemeClr val="bg1">
                  <a:lumMod val="50000"/>
                  <a:alpha val="50000"/>
                </a:schemeClr>
              </a:gs>
              <a:gs pos="70000">
                <a:schemeClr val="bg1">
                  <a:lumMod val="50000"/>
                  <a:alpha val="70000"/>
                </a:schemeClr>
              </a:gs>
              <a:gs pos="100000">
                <a:schemeClr val="bg1">
                  <a:lumMod val="50000"/>
                </a:schemeClr>
              </a:gs>
            </a:gsLst>
            <a:lin ang="4200000" scaled="0"/>
          </a:gradFill>
          <a:ln w="6350" cap="flat" cmpd="sng" algn="ctr">
            <a:solidFill>
              <a:schemeClr val="tx1">
                <a:lumMod val="50000"/>
                <a:lumOff val="50000"/>
              </a:schemeClr>
            </a:soli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400" fontAlgn="auto">
              <a:spcBef>
                <a:spcPts val="0"/>
              </a:spcBef>
              <a:spcAft>
                <a:spcPts val="0"/>
              </a:spcAft>
              <a:defRPr/>
            </a:pPr>
            <a:r>
              <a:rPr lang="en-US" sz="1200" dirty="0">
                <a:solidFill>
                  <a:srgbClr val="FCD632"/>
                </a:solidFill>
                <a:effectLst>
                  <a:outerShdw blurRad="38100" dist="38100" dir="2700000" algn="tl">
                    <a:srgbClr val="000000">
                      <a:alpha val="43137"/>
                    </a:srgbClr>
                  </a:outerShdw>
                </a:effectLst>
                <a:latin typeface="Segoe"/>
                <a:cs typeface="+mn-cs"/>
              </a:rPr>
              <a:t>Quickly and easily </a:t>
            </a:r>
            <a:r>
              <a:rPr lang="en-US" sz="1200" dirty="0">
                <a:solidFill>
                  <a:srgbClr val="FFFFFF"/>
                </a:solidFill>
                <a:effectLst>
                  <a:outerShdw blurRad="38100" dist="38100" dir="2700000" algn="tl">
                    <a:srgbClr val="000000">
                      <a:alpha val="43137"/>
                    </a:srgbClr>
                  </a:outerShdw>
                </a:effectLst>
                <a:latin typeface="Segoe"/>
                <a:cs typeface="+mn-cs"/>
              </a:rPr>
              <a:t>access the power </a:t>
            </a:r>
            <a:br>
              <a:rPr lang="en-US" sz="1200" dirty="0">
                <a:solidFill>
                  <a:srgbClr val="FFFFFF"/>
                </a:solidFill>
                <a:effectLst>
                  <a:outerShdw blurRad="38100" dist="38100" dir="2700000" algn="tl">
                    <a:srgbClr val="000000">
                      <a:alpha val="43137"/>
                    </a:srgbClr>
                  </a:outerShdw>
                </a:effectLst>
                <a:latin typeface="Segoe"/>
                <a:cs typeface="+mn-cs"/>
              </a:rPr>
            </a:br>
            <a:r>
              <a:rPr lang="en-US" sz="1200" dirty="0">
                <a:solidFill>
                  <a:srgbClr val="FFFFFF"/>
                </a:solidFill>
                <a:effectLst>
                  <a:outerShdw blurRad="38100" dist="38100" dir="2700000" algn="tl">
                    <a:srgbClr val="000000">
                      <a:alpha val="43137"/>
                    </a:srgbClr>
                  </a:outerShdw>
                </a:effectLst>
                <a:latin typeface="Segoe"/>
                <a:cs typeface="+mn-cs"/>
              </a:rPr>
              <a:t>of the Web</a:t>
            </a:r>
          </a:p>
        </p:txBody>
      </p:sp>
      <p:grpSp>
        <p:nvGrpSpPr>
          <p:cNvPr id="4" name="Group 51"/>
          <p:cNvGrpSpPr>
            <a:grpSpLocks/>
          </p:cNvGrpSpPr>
          <p:nvPr/>
        </p:nvGrpSpPr>
        <p:grpSpPr bwMode="auto">
          <a:xfrm>
            <a:off x="693738" y="3581400"/>
            <a:ext cx="8034337" cy="442913"/>
            <a:chOff x="693293" y="3581306"/>
            <a:chExt cx="8035428" cy="443144"/>
          </a:xfrm>
        </p:grpSpPr>
        <p:sp>
          <p:nvSpPr>
            <p:cNvPr id="37" name="Rounded Rectangle 36"/>
            <p:cNvSpPr/>
            <p:nvPr/>
          </p:nvSpPr>
          <p:spPr>
            <a:xfrm>
              <a:off x="693293" y="3581306"/>
              <a:ext cx="1489078" cy="420624"/>
            </a:xfrm>
            <a:prstGeom prst="roundRect">
              <a:avLst>
                <a:gd name="adj" fmla="val 10000"/>
              </a:avLst>
            </a:prstGeom>
            <a:gradFill flip="none" rotWithShape="1">
              <a:gsLst>
                <a:gs pos="0">
                  <a:srgbClr val="50C5DC">
                    <a:alpha val="80000"/>
                  </a:srgbClr>
                </a:gs>
                <a:gs pos="5000">
                  <a:srgbClr val="50C5DC">
                    <a:lumMod val="60000"/>
                    <a:lumOff val="40000"/>
                    <a:alpha val="80000"/>
                  </a:srgbClr>
                </a:gs>
                <a:gs pos="15000">
                  <a:srgbClr val="50C5DC">
                    <a:alpha val="80000"/>
                  </a:srgbClr>
                </a:gs>
                <a:gs pos="40000">
                  <a:srgbClr val="50C5DC">
                    <a:lumMod val="75000"/>
                    <a:alpha val="80000"/>
                  </a:srgbClr>
                </a:gs>
                <a:gs pos="70000">
                  <a:srgbClr val="50C5DC">
                    <a:alpha val="80000"/>
                  </a:srgbClr>
                </a:gs>
                <a:gs pos="80000">
                  <a:srgbClr val="50C5DC">
                    <a:alpha val="80000"/>
                  </a:srgbClr>
                </a:gs>
                <a:gs pos="90000">
                  <a:srgbClr val="50C5DC">
                    <a:lumMod val="75000"/>
                    <a:alpha val="80000"/>
                  </a:srgbClr>
                </a:gs>
                <a:gs pos="100000">
                  <a:srgbClr val="50C5DC">
                    <a:lumMod val="60000"/>
                    <a:lumOff val="40000"/>
                    <a:alpha val="80000"/>
                  </a:srgbClr>
                </a:gs>
              </a:gsLst>
              <a:lin ang="5400000" scaled="0"/>
              <a:tileRect/>
            </a:gradFill>
            <a:ln w="6350" cap="flat" cmpd="sng" algn="ctr">
              <a:gradFill flip="none" rotWithShape="1">
                <a:gsLst>
                  <a:gs pos="61000">
                    <a:srgbClr val="50C5DC"/>
                  </a:gs>
                  <a:gs pos="100000">
                    <a:srgbClr val="50C5DC">
                      <a:lumMod val="75000"/>
                    </a:srgbClr>
                  </a:gs>
                </a:gsLst>
                <a:lin ang="5400000" scaled="1"/>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fontAlgn="auto">
                <a:lnSpc>
                  <a:spcPct val="90000"/>
                </a:lnSpc>
                <a:spcBef>
                  <a:spcPts val="400"/>
                </a:spcBef>
                <a:spcAft>
                  <a:spcPts val="0"/>
                </a:spcAft>
                <a:defRPr/>
              </a:pPr>
              <a:r>
                <a:rPr lang="en-US" altLang="zh-CN" dirty="0">
                  <a:solidFill>
                    <a:schemeClr val="bg1"/>
                  </a:solidFill>
                  <a:effectLst>
                    <a:outerShdw blurRad="38100" dist="38100" dir="2700000" algn="tl">
                      <a:srgbClr val="000000">
                        <a:alpha val="43137"/>
                      </a:srgbClr>
                    </a:outerShdw>
                  </a:effectLst>
                  <a:latin typeface="Segoe" pitchFamily="34" charset="0"/>
                  <a:cs typeface="+mn-cs"/>
                </a:rPr>
                <a:t>Consumer</a:t>
              </a:r>
            </a:p>
          </p:txBody>
        </p:sp>
        <p:sp>
          <p:nvSpPr>
            <p:cNvPr id="24626" name="Text Box 14"/>
            <p:cNvSpPr txBox="1">
              <a:spLocks noChangeArrowheads="1"/>
            </p:cNvSpPr>
            <p:nvPr/>
          </p:nvSpPr>
          <p:spPr bwMode="auto">
            <a:xfrm>
              <a:off x="2286000" y="3581306"/>
              <a:ext cx="3579121" cy="443144"/>
            </a:xfrm>
            <a:prstGeom prst="rect">
              <a:avLst/>
            </a:prstGeom>
            <a:noFill/>
            <a:ln w="9525">
              <a:noFill/>
              <a:miter lim="800000"/>
              <a:headEnd/>
              <a:tailEnd/>
            </a:ln>
          </p:spPr>
          <p:txBody>
            <a:bodyPr/>
            <a:lstStyle/>
            <a:p>
              <a:r>
                <a:rPr lang="en-US" sz="1400" b="1">
                  <a:solidFill>
                    <a:schemeClr val="bg1"/>
                  </a:solidFill>
                  <a:latin typeface="Segoe" pitchFamily="34" charset="0"/>
                  <a:cs typeface="Segoe UI" pitchFamily="34" charset="0"/>
                </a:rPr>
                <a:t>Best browser for what you do every day – navigation, most secure and private</a:t>
              </a:r>
              <a:endParaRPr lang="en-US" sz="1400" b="1">
                <a:solidFill>
                  <a:schemeClr val="bg1"/>
                </a:solidFill>
                <a:latin typeface="Segoe" pitchFamily="34" charset="0"/>
              </a:endParaRPr>
            </a:p>
          </p:txBody>
        </p:sp>
        <p:sp>
          <p:nvSpPr>
            <p:cNvPr id="24627" name="Rectangle 41"/>
            <p:cNvSpPr>
              <a:spLocks noChangeArrowheads="1"/>
            </p:cNvSpPr>
            <p:nvPr/>
          </p:nvSpPr>
          <p:spPr bwMode="auto">
            <a:xfrm>
              <a:off x="5940558" y="3581307"/>
              <a:ext cx="2788163" cy="304554"/>
            </a:xfrm>
            <a:prstGeom prst="rect">
              <a:avLst/>
            </a:prstGeom>
            <a:noFill/>
            <a:ln w="55000" cmpd="thickThin" algn="ctr">
              <a:noFill/>
              <a:miter lim="800000"/>
              <a:headEnd/>
              <a:tailEnd/>
            </a:ln>
          </p:spPr>
          <p:txBody>
            <a:bodyPr/>
            <a:lstStyle/>
            <a:p>
              <a:pPr defTabSz="914400"/>
              <a:r>
                <a:rPr lang="en-US" sz="1400" b="1">
                  <a:solidFill>
                    <a:schemeClr val="bg1"/>
                  </a:solidFill>
                  <a:latin typeface="Segoe" pitchFamily="34" charset="0"/>
                </a:rPr>
                <a:t>Web Slices, Accelerators, </a:t>
              </a:r>
              <a:br>
                <a:rPr lang="en-US" sz="1400" b="1">
                  <a:solidFill>
                    <a:schemeClr val="bg1"/>
                  </a:solidFill>
                  <a:latin typeface="Segoe" pitchFamily="34" charset="0"/>
                </a:rPr>
              </a:br>
              <a:r>
                <a:rPr lang="en-US" sz="1400" b="1">
                  <a:solidFill>
                    <a:schemeClr val="bg1"/>
                  </a:solidFill>
                  <a:latin typeface="Segoe" pitchFamily="34" charset="0"/>
                </a:rPr>
                <a:t>InPrivate, Search</a:t>
              </a:r>
            </a:p>
          </p:txBody>
        </p:sp>
      </p:grpSp>
      <p:grpSp>
        <p:nvGrpSpPr>
          <p:cNvPr id="5" name="Group 54"/>
          <p:cNvGrpSpPr>
            <a:grpSpLocks/>
          </p:cNvGrpSpPr>
          <p:nvPr/>
        </p:nvGrpSpPr>
        <p:grpSpPr bwMode="auto">
          <a:xfrm>
            <a:off x="693738" y="5284788"/>
            <a:ext cx="8034337" cy="579437"/>
            <a:chOff x="693293" y="5285232"/>
            <a:chExt cx="8035428" cy="579588"/>
          </a:xfrm>
        </p:grpSpPr>
        <p:sp>
          <p:nvSpPr>
            <p:cNvPr id="36" name="Rounded Rectangle 35"/>
            <p:cNvSpPr/>
            <p:nvPr/>
          </p:nvSpPr>
          <p:spPr>
            <a:xfrm>
              <a:off x="693293" y="5285232"/>
              <a:ext cx="1489078" cy="420624"/>
            </a:xfrm>
            <a:prstGeom prst="roundRect">
              <a:avLst>
                <a:gd name="adj" fmla="val 10000"/>
              </a:avLst>
            </a:prstGeom>
            <a:gradFill flip="none" rotWithShape="1">
              <a:gsLst>
                <a:gs pos="0">
                  <a:srgbClr val="50C5DC">
                    <a:alpha val="80000"/>
                  </a:srgbClr>
                </a:gs>
                <a:gs pos="5000">
                  <a:srgbClr val="50C5DC">
                    <a:lumMod val="60000"/>
                    <a:lumOff val="40000"/>
                    <a:alpha val="80000"/>
                  </a:srgbClr>
                </a:gs>
                <a:gs pos="15000">
                  <a:srgbClr val="50C5DC">
                    <a:alpha val="80000"/>
                  </a:srgbClr>
                </a:gs>
                <a:gs pos="40000">
                  <a:srgbClr val="50C5DC">
                    <a:lumMod val="75000"/>
                    <a:alpha val="80000"/>
                  </a:srgbClr>
                </a:gs>
                <a:gs pos="70000">
                  <a:srgbClr val="50C5DC">
                    <a:alpha val="80000"/>
                  </a:srgbClr>
                </a:gs>
                <a:gs pos="80000">
                  <a:srgbClr val="50C5DC">
                    <a:alpha val="80000"/>
                  </a:srgbClr>
                </a:gs>
                <a:gs pos="90000">
                  <a:srgbClr val="50C5DC">
                    <a:lumMod val="75000"/>
                    <a:alpha val="80000"/>
                  </a:srgbClr>
                </a:gs>
                <a:gs pos="100000">
                  <a:srgbClr val="50C5DC">
                    <a:lumMod val="60000"/>
                    <a:lumOff val="40000"/>
                    <a:alpha val="80000"/>
                  </a:srgbClr>
                </a:gs>
              </a:gsLst>
              <a:lin ang="5400000" scaled="0"/>
              <a:tileRect/>
            </a:gradFill>
            <a:ln w="6350" cap="flat" cmpd="sng" algn="ctr">
              <a:gradFill flip="none" rotWithShape="1">
                <a:gsLst>
                  <a:gs pos="61000">
                    <a:srgbClr val="50C5DC"/>
                  </a:gs>
                  <a:gs pos="100000">
                    <a:srgbClr val="50C5DC">
                      <a:lumMod val="75000"/>
                    </a:srgbClr>
                  </a:gs>
                </a:gsLst>
                <a:lin ang="5400000" scaled="1"/>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fontAlgn="auto">
                <a:lnSpc>
                  <a:spcPct val="90000"/>
                </a:lnSpc>
                <a:spcBef>
                  <a:spcPts val="400"/>
                </a:spcBef>
                <a:spcAft>
                  <a:spcPts val="0"/>
                </a:spcAft>
                <a:defRPr/>
              </a:pPr>
              <a:r>
                <a:rPr lang="en-US" altLang="zh-CN" dirty="0">
                  <a:solidFill>
                    <a:schemeClr val="bg1"/>
                  </a:solidFill>
                  <a:effectLst>
                    <a:outerShdw blurRad="38100" dist="38100" dir="2700000" algn="tl">
                      <a:srgbClr val="000000">
                        <a:alpha val="43137"/>
                      </a:srgbClr>
                    </a:outerShdw>
                  </a:effectLst>
                  <a:latin typeface="Segoe" pitchFamily="34" charset="0"/>
                  <a:cs typeface="+mn-cs"/>
                </a:rPr>
                <a:t>Partners</a:t>
              </a:r>
            </a:p>
          </p:txBody>
        </p:sp>
        <p:sp>
          <p:nvSpPr>
            <p:cNvPr id="24621" name="Text Box 14"/>
            <p:cNvSpPr txBox="1">
              <a:spLocks noChangeArrowheads="1"/>
            </p:cNvSpPr>
            <p:nvPr/>
          </p:nvSpPr>
          <p:spPr bwMode="auto">
            <a:xfrm>
              <a:off x="2286516" y="5285232"/>
              <a:ext cx="3590614" cy="579588"/>
            </a:xfrm>
            <a:prstGeom prst="rect">
              <a:avLst/>
            </a:prstGeom>
            <a:noFill/>
            <a:ln w="9525">
              <a:noFill/>
              <a:miter lim="800000"/>
              <a:headEnd/>
              <a:tailEnd/>
            </a:ln>
          </p:spPr>
          <p:txBody>
            <a:bodyPr/>
            <a:lstStyle/>
            <a:p>
              <a:r>
                <a:rPr lang="en-US" sz="1400" b="1">
                  <a:solidFill>
                    <a:schemeClr val="bg1"/>
                  </a:solidFill>
                  <a:latin typeface="Segoe" pitchFamily="34" charset="0"/>
                  <a:cs typeface="Segoe UI" pitchFamily="34" charset="0"/>
                </a:rPr>
                <a:t>Largest user platform with richest </a:t>
              </a:r>
              <a:br>
                <a:rPr lang="en-US" sz="1400" b="1">
                  <a:solidFill>
                    <a:schemeClr val="bg1"/>
                  </a:solidFill>
                  <a:latin typeface="Segoe" pitchFamily="34" charset="0"/>
                  <a:cs typeface="Segoe UI" pitchFamily="34" charset="0"/>
                </a:rPr>
              </a:br>
              <a:r>
                <a:rPr lang="en-US" sz="1400" b="1">
                  <a:solidFill>
                    <a:schemeClr val="bg1"/>
                  </a:solidFill>
                  <a:latin typeface="Segoe" pitchFamily="34" charset="0"/>
                  <a:cs typeface="Segoe UI" pitchFamily="34" charset="0"/>
                </a:rPr>
                <a:t>service integration</a:t>
              </a:r>
              <a:endParaRPr lang="en-US" sz="1400" b="1">
                <a:solidFill>
                  <a:schemeClr val="bg1"/>
                </a:solidFill>
                <a:latin typeface="Segoe" pitchFamily="34" charset="0"/>
              </a:endParaRPr>
            </a:p>
          </p:txBody>
        </p:sp>
        <p:sp>
          <p:nvSpPr>
            <p:cNvPr id="24622" name="Rectangle 42"/>
            <p:cNvSpPr>
              <a:spLocks noChangeArrowheads="1"/>
            </p:cNvSpPr>
            <p:nvPr/>
          </p:nvSpPr>
          <p:spPr bwMode="auto">
            <a:xfrm>
              <a:off x="5940558" y="5285232"/>
              <a:ext cx="2788163" cy="334535"/>
            </a:xfrm>
            <a:prstGeom prst="rect">
              <a:avLst/>
            </a:prstGeom>
            <a:noFill/>
            <a:ln w="55000" cmpd="thickThin" algn="ctr">
              <a:noFill/>
              <a:miter lim="800000"/>
              <a:headEnd/>
              <a:tailEnd/>
            </a:ln>
          </p:spPr>
          <p:txBody>
            <a:bodyPr/>
            <a:lstStyle/>
            <a:p>
              <a:pPr defTabSz="914400"/>
              <a:r>
                <a:rPr lang="en-US" sz="1400" b="1">
                  <a:solidFill>
                    <a:schemeClr val="bg1"/>
                  </a:solidFill>
                  <a:latin typeface="Segoe" pitchFamily="34" charset="0"/>
                </a:rPr>
                <a:t>80% WW; WebSlices, </a:t>
              </a:r>
              <a:br>
                <a:rPr lang="en-US" sz="1400" b="1">
                  <a:solidFill>
                    <a:schemeClr val="bg1"/>
                  </a:solidFill>
                  <a:latin typeface="Segoe" pitchFamily="34" charset="0"/>
                </a:rPr>
              </a:br>
              <a:r>
                <a:rPr lang="en-US" sz="1400" b="1">
                  <a:solidFill>
                    <a:schemeClr val="bg1"/>
                  </a:solidFill>
                  <a:latin typeface="Segoe" pitchFamily="34" charset="0"/>
                </a:rPr>
                <a:t>Accelerators; Search</a:t>
              </a:r>
            </a:p>
          </p:txBody>
        </p:sp>
      </p:grpSp>
      <p:grpSp>
        <p:nvGrpSpPr>
          <p:cNvPr id="6" name="Group 52"/>
          <p:cNvGrpSpPr>
            <a:grpSpLocks/>
          </p:cNvGrpSpPr>
          <p:nvPr/>
        </p:nvGrpSpPr>
        <p:grpSpPr bwMode="auto">
          <a:xfrm>
            <a:off x="693738" y="4148138"/>
            <a:ext cx="8034337" cy="419100"/>
            <a:chOff x="693293" y="4147399"/>
            <a:chExt cx="8035428" cy="420624"/>
          </a:xfrm>
        </p:grpSpPr>
        <p:sp>
          <p:nvSpPr>
            <p:cNvPr id="44" name="Rounded Rectangle 43"/>
            <p:cNvSpPr/>
            <p:nvPr/>
          </p:nvSpPr>
          <p:spPr>
            <a:xfrm>
              <a:off x="693293" y="4147399"/>
              <a:ext cx="1489078" cy="420624"/>
            </a:xfrm>
            <a:prstGeom prst="roundRect">
              <a:avLst>
                <a:gd name="adj" fmla="val 10000"/>
              </a:avLst>
            </a:prstGeom>
            <a:gradFill flip="none" rotWithShape="1">
              <a:gsLst>
                <a:gs pos="0">
                  <a:srgbClr val="50C5DC">
                    <a:alpha val="80000"/>
                  </a:srgbClr>
                </a:gs>
                <a:gs pos="5000">
                  <a:srgbClr val="50C5DC">
                    <a:lumMod val="60000"/>
                    <a:lumOff val="40000"/>
                    <a:alpha val="80000"/>
                  </a:srgbClr>
                </a:gs>
                <a:gs pos="15000">
                  <a:srgbClr val="50C5DC">
                    <a:alpha val="80000"/>
                  </a:srgbClr>
                </a:gs>
                <a:gs pos="40000">
                  <a:srgbClr val="50C5DC">
                    <a:lumMod val="75000"/>
                    <a:alpha val="80000"/>
                  </a:srgbClr>
                </a:gs>
                <a:gs pos="70000">
                  <a:srgbClr val="50C5DC">
                    <a:alpha val="80000"/>
                  </a:srgbClr>
                </a:gs>
                <a:gs pos="80000">
                  <a:srgbClr val="50C5DC">
                    <a:alpha val="80000"/>
                  </a:srgbClr>
                </a:gs>
                <a:gs pos="90000">
                  <a:srgbClr val="50C5DC">
                    <a:lumMod val="75000"/>
                    <a:alpha val="80000"/>
                  </a:srgbClr>
                </a:gs>
                <a:gs pos="100000">
                  <a:srgbClr val="50C5DC">
                    <a:lumMod val="60000"/>
                    <a:lumOff val="40000"/>
                    <a:alpha val="80000"/>
                  </a:srgbClr>
                </a:gs>
              </a:gsLst>
              <a:lin ang="5400000" scaled="0"/>
              <a:tileRect/>
            </a:gradFill>
            <a:ln w="6350" cap="flat" cmpd="sng" algn="ctr">
              <a:gradFill flip="none" rotWithShape="1">
                <a:gsLst>
                  <a:gs pos="61000">
                    <a:srgbClr val="50C5DC"/>
                  </a:gs>
                  <a:gs pos="100000">
                    <a:srgbClr val="50C5DC">
                      <a:lumMod val="75000"/>
                    </a:srgbClr>
                  </a:gs>
                </a:gsLst>
                <a:lin ang="5400000" scaled="1"/>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fontAlgn="auto">
                <a:lnSpc>
                  <a:spcPct val="90000"/>
                </a:lnSpc>
                <a:spcBef>
                  <a:spcPts val="400"/>
                </a:spcBef>
                <a:spcAft>
                  <a:spcPts val="0"/>
                </a:spcAft>
                <a:defRPr/>
              </a:pPr>
              <a:r>
                <a:rPr lang="en-US" altLang="zh-CN" dirty="0">
                  <a:solidFill>
                    <a:schemeClr val="bg1"/>
                  </a:solidFill>
                  <a:effectLst>
                    <a:outerShdw blurRad="38100" dist="38100" dir="2700000" algn="tl">
                      <a:srgbClr val="000000">
                        <a:alpha val="43137"/>
                      </a:srgbClr>
                    </a:outerShdw>
                  </a:effectLst>
                  <a:latin typeface="Segoe" pitchFamily="34" charset="0"/>
                  <a:cs typeface="+mn-cs"/>
                </a:rPr>
                <a:t>Enterprise</a:t>
              </a:r>
            </a:p>
          </p:txBody>
        </p:sp>
        <p:sp>
          <p:nvSpPr>
            <p:cNvPr id="24616" name="Text Box 14"/>
            <p:cNvSpPr txBox="1">
              <a:spLocks noChangeArrowheads="1"/>
            </p:cNvSpPr>
            <p:nvPr/>
          </p:nvSpPr>
          <p:spPr bwMode="auto">
            <a:xfrm>
              <a:off x="2286516" y="4151376"/>
              <a:ext cx="3590614" cy="308384"/>
            </a:xfrm>
            <a:prstGeom prst="rect">
              <a:avLst/>
            </a:prstGeom>
            <a:noFill/>
            <a:ln w="9525">
              <a:noFill/>
              <a:miter lim="800000"/>
              <a:headEnd/>
              <a:tailEnd/>
            </a:ln>
          </p:spPr>
          <p:txBody>
            <a:bodyPr/>
            <a:lstStyle/>
            <a:p>
              <a:r>
                <a:rPr lang="en-US" sz="1400" b="1">
                  <a:solidFill>
                    <a:schemeClr val="bg1"/>
                  </a:solidFill>
                  <a:latin typeface="Segoe" pitchFamily="34" charset="0"/>
                  <a:cs typeface="Segoe UI" pitchFamily="34" charset="0"/>
                </a:rPr>
                <a:t>Enterprise class security and manageability</a:t>
              </a:r>
              <a:endParaRPr lang="en-US" sz="1400" b="1">
                <a:solidFill>
                  <a:schemeClr val="bg1"/>
                </a:solidFill>
                <a:latin typeface="Segoe" pitchFamily="34" charset="0"/>
              </a:endParaRPr>
            </a:p>
          </p:txBody>
        </p:sp>
        <p:sp>
          <p:nvSpPr>
            <p:cNvPr id="24617" name="Rectangle 45"/>
            <p:cNvSpPr>
              <a:spLocks noChangeArrowheads="1"/>
            </p:cNvSpPr>
            <p:nvPr/>
          </p:nvSpPr>
          <p:spPr bwMode="auto">
            <a:xfrm>
              <a:off x="5940558" y="4151376"/>
              <a:ext cx="2788163" cy="395776"/>
            </a:xfrm>
            <a:prstGeom prst="rect">
              <a:avLst/>
            </a:prstGeom>
            <a:noFill/>
            <a:ln w="55000" cmpd="thickThin" algn="ctr">
              <a:noFill/>
              <a:miter lim="800000"/>
              <a:headEnd/>
              <a:tailEnd/>
            </a:ln>
          </p:spPr>
          <p:txBody>
            <a:bodyPr/>
            <a:lstStyle/>
            <a:p>
              <a:pPr defTabSz="914400"/>
              <a:r>
                <a:rPr lang="en-US" sz="1400" b="1">
                  <a:solidFill>
                    <a:schemeClr val="bg1"/>
                  </a:solidFill>
                  <a:latin typeface="Segoe" pitchFamily="34" charset="0"/>
                </a:rPr>
                <a:t>SDL, SmartScreen, GPO, Slipstream</a:t>
              </a:r>
            </a:p>
          </p:txBody>
        </p:sp>
      </p:grpSp>
      <p:grpSp>
        <p:nvGrpSpPr>
          <p:cNvPr id="7" name="Group 53"/>
          <p:cNvGrpSpPr>
            <a:grpSpLocks/>
          </p:cNvGrpSpPr>
          <p:nvPr/>
        </p:nvGrpSpPr>
        <p:grpSpPr bwMode="auto">
          <a:xfrm>
            <a:off x="693738" y="4718050"/>
            <a:ext cx="7945437" cy="420688"/>
            <a:chOff x="693293" y="4718304"/>
            <a:chExt cx="7945534" cy="420624"/>
          </a:xfrm>
        </p:grpSpPr>
        <p:sp>
          <p:nvSpPr>
            <p:cNvPr id="47" name="Rounded Rectangle 46"/>
            <p:cNvSpPr/>
            <p:nvPr/>
          </p:nvSpPr>
          <p:spPr>
            <a:xfrm>
              <a:off x="693293" y="4718304"/>
              <a:ext cx="1489078" cy="420624"/>
            </a:xfrm>
            <a:prstGeom prst="roundRect">
              <a:avLst>
                <a:gd name="adj" fmla="val 10000"/>
              </a:avLst>
            </a:prstGeom>
            <a:gradFill flip="none" rotWithShape="1">
              <a:gsLst>
                <a:gs pos="0">
                  <a:srgbClr val="50C5DC">
                    <a:alpha val="80000"/>
                  </a:srgbClr>
                </a:gs>
                <a:gs pos="5000">
                  <a:srgbClr val="50C5DC">
                    <a:lumMod val="60000"/>
                    <a:lumOff val="40000"/>
                    <a:alpha val="80000"/>
                  </a:srgbClr>
                </a:gs>
                <a:gs pos="15000">
                  <a:srgbClr val="50C5DC">
                    <a:alpha val="80000"/>
                  </a:srgbClr>
                </a:gs>
                <a:gs pos="40000">
                  <a:srgbClr val="50C5DC">
                    <a:lumMod val="75000"/>
                    <a:alpha val="80000"/>
                  </a:srgbClr>
                </a:gs>
                <a:gs pos="70000">
                  <a:srgbClr val="50C5DC">
                    <a:alpha val="80000"/>
                  </a:srgbClr>
                </a:gs>
                <a:gs pos="80000">
                  <a:srgbClr val="50C5DC">
                    <a:alpha val="80000"/>
                  </a:srgbClr>
                </a:gs>
                <a:gs pos="90000">
                  <a:srgbClr val="50C5DC">
                    <a:lumMod val="75000"/>
                    <a:alpha val="80000"/>
                  </a:srgbClr>
                </a:gs>
                <a:gs pos="100000">
                  <a:srgbClr val="50C5DC">
                    <a:lumMod val="60000"/>
                    <a:lumOff val="40000"/>
                    <a:alpha val="80000"/>
                  </a:srgbClr>
                </a:gs>
              </a:gsLst>
              <a:lin ang="5400000" scaled="0"/>
              <a:tileRect/>
            </a:gradFill>
            <a:ln w="6350" cap="flat" cmpd="sng" algn="ctr">
              <a:gradFill flip="none" rotWithShape="1">
                <a:gsLst>
                  <a:gs pos="61000">
                    <a:srgbClr val="50C5DC"/>
                  </a:gs>
                  <a:gs pos="100000">
                    <a:srgbClr val="50C5DC">
                      <a:lumMod val="75000"/>
                    </a:srgbClr>
                  </a:gs>
                </a:gsLst>
                <a:lin ang="5400000" scaled="1"/>
                <a:tileRect/>
              </a:gradFill>
              <a:prstDash val="solid"/>
              <a:headEnd type="none" w="med" len="med"/>
              <a:tailEnd type="none" w="med" len="med"/>
            </a:ln>
            <a:effectLst>
              <a:outerShdw blurRad="63500" algn="ctr" rotWithShape="0">
                <a:prstClr val="black">
                  <a:alpha val="40000"/>
                </a:prstClr>
              </a:outerShdw>
            </a:effectLst>
            <a:scene3d>
              <a:camera prst="orthographicFront">
                <a:rot lat="0" lon="0" rev="0"/>
              </a:camera>
              <a:lightRig rig="glow" dir="t">
                <a:rot lat="0" lon="0" rev="5400000"/>
              </a:lightRig>
            </a:scene3d>
            <a:sp3d prstMaterial="flat">
              <a:bevelT w="381000" h="127000" prst="softRound"/>
              <a:contourClr>
                <a:srgbClr val="50C5DC"/>
              </a:contourClr>
            </a:sp3d>
          </p:spPr>
          <p:txBody>
            <a:bodyPr lIns="109728" tIns="54864" rIns="109728" bIns="54864" anchor="ctr"/>
            <a:lstStyle/>
            <a:p>
              <a:pPr algn="ctr" defTabSz="914099" fontAlgn="auto">
                <a:lnSpc>
                  <a:spcPct val="90000"/>
                </a:lnSpc>
                <a:spcBef>
                  <a:spcPts val="400"/>
                </a:spcBef>
                <a:spcAft>
                  <a:spcPts val="0"/>
                </a:spcAft>
                <a:defRPr/>
              </a:pPr>
              <a:r>
                <a:rPr lang="en-US" altLang="zh-CN" dirty="0">
                  <a:solidFill>
                    <a:schemeClr val="bg1"/>
                  </a:solidFill>
                  <a:effectLst>
                    <a:outerShdw blurRad="38100" dist="38100" dir="2700000" algn="tl">
                      <a:srgbClr val="000000">
                        <a:alpha val="43137"/>
                      </a:srgbClr>
                    </a:outerShdw>
                  </a:effectLst>
                  <a:latin typeface="Segoe" pitchFamily="34" charset="0"/>
                  <a:cs typeface="+mn-cs"/>
                </a:rPr>
                <a:t>Developers</a:t>
              </a:r>
            </a:p>
          </p:txBody>
        </p:sp>
        <p:sp>
          <p:nvSpPr>
            <p:cNvPr id="24611" name="Text Box 14"/>
            <p:cNvSpPr txBox="1">
              <a:spLocks noChangeArrowheads="1"/>
            </p:cNvSpPr>
            <p:nvPr/>
          </p:nvSpPr>
          <p:spPr bwMode="auto">
            <a:xfrm>
              <a:off x="2286516" y="4718304"/>
              <a:ext cx="3590614" cy="359332"/>
            </a:xfrm>
            <a:prstGeom prst="rect">
              <a:avLst/>
            </a:prstGeom>
            <a:noFill/>
            <a:ln w="9525">
              <a:noFill/>
              <a:miter lim="800000"/>
              <a:headEnd/>
              <a:tailEnd/>
            </a:ln>
          </p:spPr>
          <p:txBody>
            <a:bodyPr/>
            <a:lstStyle/>
            <a:p>
              <a:r>
                <a:rPr lang="en-US" sz="1400" b="1">
                  <a:solidFill>
                    <a:schemeClr val="bg1"/>
                  </a:solidFill>
                  <a:latin typeface="Segoe" pitchFamily="34" charset="0"/>
                  <a:cs typeface="Segoe UI" pitchFamily="34" charset="0"/>
                </a:rPr>
                <a:t>Standards, built-in dev tools, and compatibility</a:t>
              </a:r>
              <a:endParaRPr lang="en-US" sz="1400" b="1">
                <a:solidFill>
                  <a:schemeClr val="bg1"/>
                </a:solidFill>
                <a:latin typeface="Segoe" pitchFamily="34" charset="0"/>
              </a:endParaRPr>
            </a:p>
          </p:txBody>
        </p:sp>
        <p:sp>
          <p:nvSpPr>
            <p:cNvPr id="24612" name="Rectangle 48"/>
            <p:cNvSpPr>
              <a:spLocks noChangeArrowheads="1"/>
            </p:cNvSpPr>
            <p:nvPr/>
          </p:nvSpPr>
          <p:spPr bwMode="auto">
            <a:xfrm>
              <a:off x="5940559" y="4718304"/>
              <a:ext cx="2698268" cy="323706"/>
            </a:xfrm>
            <a:prstGeom prst="rect">
              <a:avLst/>
            </a:prstGeom>
            <a:noFill/>
            <a:ln w="55000" cmpd="thickThin" algn="ctr">
              <a:noFill/>
              <a:miter lim="800000"/>
              <a:headEnd/>
              <a:tailEnd/>
            </a:ln>
          </p:spPr>
          <p:txBody>
            <a:bodyPr/>
            <a:lstStyle/>
            <a:p>
              <a:pPr defTabSz="914400"/>
              <a:r>
                <a:rPr lang="en-US" sz="1400" b="1">
                  <a:solidFill>
                    <a:schemeClr val="bg1"/>
                  </a:solidFill>
                  <a:latin typeface="Segoe" pitchFamily="34" charset="0"/>
                </a:rPr>
                <a:t>Dev Tools, CSS 2.1, AJAX </a:t>
              </a:r>
              <a:br>
                <a:rPr lang="en-US" sz="1400" b="1">
                  <a:solidFill>
                    <a:schemeClr val="bg1"/>
                  </a:solidFill>
                  <a:latin typeface="Segoe" pitchFamily="34" charset="0"/>
                </a:rPr>
              </a:br>
              <a:r>
                <a:rPr lang="en-US" sz="1400" b="1">
                  <a:solidFill>
                    <a:schemeClr val="bg1"/>
                  </a:solidFill>
                  <a:latin typeface="Segoe" pitchFamily="34" charset="0"/>
                </a:rPr>
                <a:t>layout versioning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10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Top)">
                                      <p:cBhvr>
                                        <p:cTn id="27" dur="500"/>
                                        <p:tgtEl>
                                          <p:spTgt spid="2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4" name="Rectangle 8"/>
          <p:cNvSpPr>
            <a:spLocks noGrp="1" noChangeArrowheads="1"/>
          </p:cNvSpPr>
          <p:nvPr>
            <p:ph type="title"/>
          </p:nvPr>
        </p:nvSpPr>
        <p:spPr>
          <a:xfrm>
            <a:off x="381000" y="230188"/>
            <a:ext cx="8382000" cy="664797"/>
          </a:xfrm>
        </p:spPr>
        <p:txBody>
          <a:bodyPr/>
          <a:lstStyle/>
          <a:p>
            <a:pPr defTabSz="914363" eaLnBrk="1" fontAlgn="auto" hangingPunct="1">
              <a:spcAft>
                <a:spcPts val="0"/>
              </a:spcAft>
              <a:defRPr/>
            </a:pPr>
            <a:r>
              <a:rPr smtClean="0"/>
              <a:t>Agenda</a:t>
            </a:r>
            <a:endParaRPr lang="en-GB" smtClean="0"/>
          </a:p>
        </p:txBody>
      </p:sp>
      <p:sp>
        <p:nvSpPr>
          <p:cNvPr id="6147" name="Rectangle 3"/>
          <p:cNvSpPr>
            <a:spLocks noGrp="1" noChangeArrowheads="1"/>
          </p:cNvSpPr>
          <p:nvPr>
            <p:ph type="body" idx="1"/>
          </p:nvPr>
        </p:nvSpPr>
        <p:spPr>
          <a:xfrm>
            <a:off x="0" y="1244600"/>
            <a:ext cx="8601075" cy="2609850"/>
          </a:xfrm>
        </p:spPr>
        <p:txBody>
          <a:bodyPr/>
          <a:lstStyle/>
          <a:p>
            <a:pPr marL="463550" indent="-350838" defTabSz="914363" eaLnBrk="1" fontAlgn="auto" hangingPunct="1">
              <a:spcAft>
                <a:spcPts val="0"/>
              </a:spcAft>
              <a:defRPr/>
            </a:pPr>
            <a:r>
              <a:rPr lang="en-US" dirty="0" smtClean="0"/>
              <a:t>Why Internet Explorer 8</a:t>
            </a:r>
          </a:p>
          <a:p>
            <a:pPr marL="463550" indent="-350838" defTabSz="914363" eaLnBrk="1" fontAlgn="auto" hangingPunct="1">
              <a:spcAft>
                <a:spcPts val="0"/>
              </a:spcAft>
              <a:defRPr/>
            </a:pPr>
            <a:r>
              <a:rPr lang="en-US" dirty="0" smtClean="0">
                <a:solidFill>
                  <a:schemeClr val="accent5"/>
                </a:solidFill>
              </a:rPr>
              <a:t>Peace of Mind</a:t>
            </a:r>
          </a:p>
          <a:p>
            <a:pPr marL="463550" indent="-350838" defTabSz="914363" eaLnBrk="1" fontAlgn="auto" hangingPunct="1">
              <a:spcAft>
                <a:spcPts val="0"/>
              </a:spcAft>
              <a:defRPr/>
            </a:pPr>
            <a:r>
              <a:rPr lang="en-US" dirty="0" smtClean="0"/>
              <a:t>Faster and Easier</a:t>
            </a:r>
          </a:p>
          <a:p>
            <a:pPr marL="463550" indent="-350838" defTabSz="914363" eaLnBrk="1" fontAlgn="auto" hangingPunct="1">
              <a:spcAft>
                <a:spcPts val="0"/>
              </a:spcAft>
              <a:defRPr/>
            </a:pPr>
            <a:r>
              <a:rPr lang="en-US" dirty="0" smtClean="0"/>
              <a:t>Reach Beyond the Page</a:t>
            </a:r>
          </a:p>
          <a:p>
            <a:pPr marL="463550" indent="-350838" defTabSz="914363" eaLnBrk="1" fontAlgn="auto" hangingPunct="1">
              <a:spcAft>
                <a:spcPts val="0"/>
              </a:spcAft>
              <a:defRPr/>
            </a:pPr>
            <a:endParaRPr lang="en-US" dirty="0" smtClean="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457200" y="1169988"/>
            <a:ext cx="8377238" cy="1447800"/>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indent="-282575" defTabSz="914363" fontAlgn="auto">
              <a:lnSpc>
                <a:spcPct val="90000"/>
              </a:lnSpc>
              <a:spcBef>
                <a:spcPct val="20000"/>
              </a:spcBef>
              <a:spcAft>
                <a:spcPts val="0"/>
              </a:spcAft>
              <a:buFontTx/>
              <a:buBlip>
                <a:blip r:embed="rId3"/>
              </a:buBlip>
              <a:defRPr/>
            </a:pPr>
            <a:r>
              <a:rPr lang="en-US" sz="1600" dirty="0">
                <a:solidFill>
                  <a:schemeClr val="tx1"/>
                </a:solidFill>
                <a:latin typeface="Trebuchet MS" pitchFamily="34" charset="0"/>
              </a:rPr>
              <a:t>Social Engineering &amp; Exploits</a:t>
            </a:r>
          </a:p>
          <a:p>
            <a:pPr marL="282575" indent="-282575" defTabSz="914363" fontAlgn="auto">
              <a:lnSpc>
                <a:spcPct val="90000"/>
              </a:lnSpc>
              <a:spcBef>
                <a:spcPct val="20000"/>
              </a:spcBef>
              <a:spcAft>
                <a:spcPts val="0"/>
              </a:spcAft>
              <a:buFontTx/>
              <a:buBlip>
                <a:blip r:embed="rId3"/>
              </a:buBlip>
              <a:defRPr/>
            </a:pPr>
            <a:r>
              <a:rPr lang="en-US" sz="1600" dirty="0">
                <a:solidFill>
                  <a:schemeClr val="tx1"/>
                </a:solidFill>
                <a:latin typeface="Trebuchet MS" pitchFamily="34" charset="0"/>
              </a:rPr>
              <a:t>Reduce unwanted communications</a:t>
            </a:r>
          </a:p>
        </p:txBody>
      </p:sp>
      <p:sp>
        <p:nvSpPr>
          <p:cNvPr id="24" name="Title 23"/>
          <p:cNvSpPr>
            <a:spLocks noGrp="1"/>
          </p:cNvSpPr>
          <p:nvPr>
            <p:ph type="title"/>
          </p:nvPr>
        </p:nvSpPr>
        <p:spPr>
          <a:xfrm>
            <a:off x="381000" y="207334"/>
            <a:ext cx="8382000" cy="886397"/>
          </a:xfrm>
        </p:spPr>
        <p:txBody>
          <a:bodyPr>
            <a:normAutofit/>
          </a:bodyPr>
          <a:lstStyle/>
          <a:p>
            <a:pPr defTabSz="914363" eaLnBrk="1" fontAlgn="auto" hangingPunct="1">
              <a:spcAft>
                <a:spcPts val="0"/>
              </a:spcAft>
              <a:defRPr/>
            </a:pPr>
            <a:r>
              <a:rPr sz="3600" smtClean="0"/>
              <a:t>Enhancing Online Trust &amp; Confidence</a:t>
            </a:r>
            <a:r>
              <a:rPr sz="4000" smtClean="0"/>
              <a:t/>
            </a:r>
            <a:br>
              <a:rPr sz="4000" smtClean="0"/>
            </a:br>
            <a:r>
              <a:rPr sz="2800" i="1" smtClean="0"/>
              <a:t>Social Engineering, Browser &amp; Site Exploites</a:t>
            </a:r>
            <a:endParaRPr sz="4000" i="1"/>
          </a:p>
        </p:txBody>
      </p:sp>
      <p:sp>
        <p:nvSpPr>
          <p:cNvPr id="29" name="Round Same Side Corner Rectangle 28"/>
          <p:cNvSpPr/>
          <p:nvPr/>
        </p:nvSpPr>
        <p:spPr bwMode="auto">
          <a:xfrm>
            <a:off x="488918" y="1201472"/>
            <a:ext cx="3405641" cy="705394"/>
          </a:xfrm>
          <a:prstGeom prst="round2SameRect">
            <a:avLst>
              <a:gd name="adj1" fmla="val 50000"/>
              <a:gd name="adj2" fmla="val 50000"/>
            </a:avLst>
          </a:prstGeom>
          <a:gradFill>
            <a:gsLst>
              <a:gs pos="0">
                <a:srgbClr val="3C6ECE"/>
              </a:gs>
              <a:gs pos="100000">
                <a:srgbClr val="1B5499"/>
              </a:gs>
            </a:gsLst>
            <a:lin ang="5400000" scaled="0"/>
          </a:gradFill>
          <a:ln w="38100" cmpd="sng">
            <a:gradFill flip="none" rotWithShape="1">
              <a:gsLst>
                <a:gs pos="0">
                  <a:srgbClr val="3C6ECE"/>
                </a:gs>
                <a:gs pos="100000">
                  <a:srgbClr val="1B5499"/>
                </a:gs>
              </a:gsLst>
              <a:lin ang="13500000" scaled="1"/>
              <a:tileRect/>
            </a:gradFill>
            <a:headEnd type="none" w="med" len="med"/>
            <a:tailEnd type="none" w="med" len="med"/>
          </a:ln>
          <a:effectLst>
            <a:outerShdw blurRad="406400" algn="ctr" rotWithShape="0">
              <a:prstClr val="black"/>
            </a:outerShdw>
          </a:effectLst>
          <a:scene3d>
            <a:camera prst="orthographicFront"/>
            <a:lightRig rig="flat" dir="t">
              <a:rot lat="0" lon="0" rev="14400000"/>
            </a:lightRig>
          </a:scene3d>
          <a:sp3d prstMaterial="powder">
            <a:bevelT h="9144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lvl="1" indent="0" algn="ctr" defTabSz="914363" fontAlgn="auto">
              <a:lnSpc>
                <a:spcPct val="90000"/>
              </a:lnSpc>
              <a:spcBef>
                <a:spcPct val="20000"/>
              </a:spcBef>
              <a:spcAft>
                <a:spcPts val="0"/>
              </a:spcAft>
              <a:defRPr/>
            </a:pPr>
            <a:r>
              <a:rPr lang="en-US" sz="2000" dirty="0">
                <a:solidFill>
                  <a:srgbClr val="FFFFFF"/>
                </a:solidFill>
                <a:latin typeface="Trebuchet MS" pitchFamily="34" charset="0"/>
              </a:rPr>
              <a:t>Freedom from intrusion</a:t>
            </a:r>
          </a:p>
        </p:txBody>
      </p:sp>
      <p:sp>
        <p:nvSpPr>
          <p:cNvPr id="26631" name="TextBox 35"/>
          <p:cNvSpPr txBox="1">
            <a:spLocks noChangeArrowheads="1"/>
          </p:cNvSpPr>
          <p:nvPr/>
        </p:nvSpPr>
        <p:spPr bwMode="auto">
          <a:xfrm>
            <a:off x="4953000" y="1558925"/>
            <a:ext cx="3817938" cy="855663"/>
          </a:xfrm>
          <a:prstGeom prst="rect">
            <a:avLst/>
          </a:prstGeom>
          <a:noFill/>
          <a:ln w="9525">
            <a:noFill/>
            <a:miter lim="800000"/>
            <a:headEnd/>
            <a:tailEnd/>
          </a:ln>
        </p:spPr>
        <p:txBody>
          <a:bodyPr>
            <a:spAutoFit/>
          </a:bodyPr>
          <a:lstStyle/>
          <a:p>
            <a:pPr marL="282575" indent="-282575">
              <a:lnSpc>
                <a:spcPct val="90000"/>
              </a:lnSpc>
              <a:spcBef>
                <a:spcPct val="20000"/>
              </a:spcBef>
              <a:buClr>
                <a:srgbClr val="FFCC29"/>
              </a:buClr>
              <a:buFontTx/>
              <a:buBlip>
                <a:blip r:embed="rId3"/>
              </a:buBlip>
            </a:pPr>
            <a:r>
              <a:rPr lang="en-US" sz="1600">
                <a:latin typeface="Trebuchet MS" pitchFamily="34" charset="0"/>
              </a:rPr>
              <a:t>International Domain Names</a:t>
            </a:r>
          </a:p>
          <a:p>
            <a:pPr marL="282575" indent="-282575">
              <a:lnSpc>
                <a:spcPct val="90000"/>
              </a:lnSpc>
              <a:spcBef>
                <a:spcPct val="20000"/>
              </a:spcBef>
              <a:buClr>
                <a:srgbClr val="FFCC29"/>
              </a:buClr>
              <a:buFontTx/>
              <a:buBlip>
                <a:blip r:embed="rId3"/>
              </a:buBlip>
            </a:pPr>
            <a:r>
              <a:rPr lang="en-US" sz="1600">
                <a:latin typeface="Trebuchet MS" pitchFamily="34" charset="0"/>
              </a:rPr>
              <a:t>Pop-up Blocker in IE7</a:t>
            </a:r>
          </a:p>
          <a:p>
            <a:pPr marL="282575" indent="-282575">
              <a:lnSpc>
                <a:spcPct val="90000"/>
              </a:lnSpc>
              <a:spcBef>
                <a:spcPct val="20000"/>
              </a:spcBef>
              <a:buClr>
                <a:srgbClr val="FFCC29"/>
              </a:buClr>
              <a:buFontTx/>
              <a:buBlip>
                <a:blip r:embed="rId3"/>
              </a:buBlip>
            </a:pPr>
            <a:r>
              <a:rPr lang="en-US" sz="1600">
                <a:latin typeface="Trebuchet MS" pitchFamily="34" charset="0"/>
              </a:rPr>
              <a:t>Increased usability  </a:t>
            </a:r>
          </a:p>
        </p:txBody>
      </p:sp>
      <p:grpSp>
        <p:nvGrpSpPr>
          <p:cNvPr id="2" name="Group 12"/>
          <p:cNvGrpSpPr>
            <a:grpSpLocks/>
          </p:cNvGrpSpPr>
          <p:nvPr/>
        </p:nvGrpSpPr>
        <p:grpSpPr bwMode="auto">
          <a:xfrm>
            <a:off x="457200" y="4618038"/>
            <a:ext cx="8377238" cy="1635125"/>
            <a:chOff x="457019" y="4618658"/>
            <a:chExt cx="8377237" cy="1635125"/>
          </a:xfrm>
        </p:grpSpPr>
        <p:sp>
          <p:nvSpPr>
            <p:cNvPr id="33" name="Rectangle 32"/>
            <p:cNvSpPr/>
            <p:nvPr/>
          </p:nvSpPr>
          <p:spPr bwMode="auto">
            <a:xfrm>
              <a:off x="457019" y="4618658"/>
              <a:ext cx="8377237" cy="1635125"/>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lvl="1" indent="-282575" defTabSz="914363" fontAlgn="auto">
                <a:lnSpc>
                  <a:spcPct val="90000"/>
                </a:lnSpc>
                <a:spcBef>
                  <a:spcPct val="20000"/>
                </a:spcBef>
                <a:spcAft>
                  <a:spcPts val="0"/>
                </a:spcAft>
                <a:buClr>
                  <a:srgbClr val="FFCC29"/>
                </a:buClr>
                <a:buFontTx/>
                <a:buBlip>
                  <a:blip r:embed="rId3"/>
                </a:buBlip>
                <a:defRPr/>
              </a:pPr>
              <a:r>
                <a:rPr lang="en-US" sz="1600" dirty="0">
                  <a:solidFill>
                    <a:schemeClr val="tx1"/>
                  </a:solidFill>
                  <a:latin typeface="Trebuchet MS" pitchFamily="34" charset="0"/>
                </a:rPr>
                <a:t>Choice and control</a:t>
              </a:r>
            </a:p>
            <a:p>
              <a:pPr marL="282575" lvl="1" indent="-282575" defTabSz="914363" fontAlgn="auto">
                <a:lnSpc>
                  <a:spcPct val="90000"/>
                </a:lnSpc>
                <a:spcBef>
                  <a:spcPct val="20000"/>
                </a:spcBef>
                <a:spcAft>
                  <a:spcPts val="0"/>
                </a:spcAft>
                <a:buClr>
                  <a:srgbClr val="FFCC29"/>
                </a:buClr>
                <a:buFontTx/>
                <a:buBlip>
                  <a:blip r:embed="rId3"/>
                </a:buBlip>
                <a:defRPr/>
              </a:pPr>
              <a:r>
                <a:rPr lang="en-US" sz="1600" dirty="0">
                  <a:solidFill>
                    <a:schemeClr val="tx1"/>
                  </a:solidFill>
                  <a:latin typeface="Trebuchet MS" pitchFamily="34" charset="0"/>
                </a:rPr>
                <a:t>Clear notice of information use</a:t>
              </a:r>
            </a:p>
            <a:p>
              <a:pPr marL="282575" lvl="1" indent="-282575" defTabSz="914363" fontAlgn="auto">
                <a:lnSpc>
                  <a:spcPct val="90000"/>
                </a:lnSpc>
                <a:spcBef>
                  <a:spcPct val="20000"/>
                </a:spcBef>
                <a:spcAft>
                  <a:spcPts val="0"/>
                </a:spcAft>
                <a:buClr>
                  <a:srgbClr val="FFCC29"/>
                </a:buClr>
                <a:buFontTx/>
                <a:buBlip>
                  <a:blip r:embed="rId3"/>
                </a:buBlip>
                <a:defRPr/>
              </a:pPr>
              <a:r>
                <a:rPr lang="en-US" sz="1600" dirty="0">
                  <a:solidFill>
                    <a:schemeClr val="tx1"/>
                  </a:solidFill>
                  <a:latin typeface="Trebuchet MS" pitchFamily="34" charset="0"/>
                </a:rPr>
                <a:t>Provide only what is needed</a:t>
              </a:r>
            </a:p>
          </p:txBody>
        </p:sp>
        <p:sp>
          <p:nvSpPr>
            <p:cNvPr id="30" name="Round Same Side Corner Rectangle 29"/>
            <p:cNvSpPr/>
            <p:nvPr/>
          </p:nvSpPr>
          <p:spPr bwMode="auto">
            <a:xfrm>
              <a:off x="510184" y="4622814"/>
              <a:ext cx="3405641" cy="705394"/>
            </a:xfrm>
            <a:prstGeom prst="round2SameRect">
              <a:avLst>
                <a:gd name="adj1" fmla="val 50000"/>
                <a:gd name="adj2" fmla="val 50000"/>
              </a:avLst>
            </a:prstGeom>
            <a:gradFill>
              <a:gsLst>
                <a:gs pos="0">
                  <a:srgbClr val="B8571C"/>
                </a:gs>
                <a:gs pos="100000">
                  <a:srgbClr val="DA8037"/>
                </a:gs>
              </a:gsLst>
              <a:lin ang="16200000" scaled="0"/>
            </a:gradFill>
            <a:ln w="38100" cmpd="sng">
              <a:gradFill>
                <a:gsLst>
                  <a:gs pos="0">
                    <a:srgbClr val="B8571C"/>
                  </a:gs>
                  <a:gs pos="100000">
                    <a:srgbClr val="DA8037"/>
                  </a:gs>
                </a:gsLst>
                <a:lin ang="2700000" scaled="0"/>
              </a:gradFill>
              <a:headEnd type="none" w="med" len="med"/>
              <a:tailEnd type="none" w="med" len="med"/>
            </a:ln>
            <a:effectLst>
              <a:outerShdw blurRad="406400" algn="ctr" rotWithShape="0">
                <a:prstClr val="black"/>
              </a:outerShdw>
            </a:effectLst>
            <a:scene3d>
              <a:camera prst="orthographicFront"/>
              <a:lightRig rig="flat" dir="t">
                <a:rot lat="0" lon="0" rev="14400000"/>
              </a:lightRig>
            </a:scene3d>
            <a:sp3d prstMaterial="powder">
              <a:bevelT h="9144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lvl="1" indent="0" algn="ctr" defTabSz="914363" fontAlgn="auto">
                <a:lnSpc>
                  <a:spcPct val="90000"/>
                </a:lnSpc>
                <a:spcBef>
                  <a:spcPct val="20000"/>
                </a:spcBef>
                <a:spcAft>
                  <a:spcPts val="0"/>
                </a:spcAft>
                <a:defRPr/>
              </a:pPr>
              <a:r>
                <a:rPr lang="en-US" sz="2000" dirty="0">
                  <a:solidFill>
                    <a:srgbClr val="FFFFFF"/>
                  </a:solidFill>
                  <a:latin typeface="Trebuchet MS" pitchFamily="34" charset="0"/>
                </a:rPr>
                <a:t>Control of information</a:t>
              </a:r>
            </a:p>
          </p:txBody>
        </p:sp>
        <p:sp>
          <p:nvSpPr>
            <p:cNvPr id="26643" name="TextBox 36"/>
            <p:cNvSpPr txBox="1">
              <a:spLocks noChangeArrowheads="1"/>
            </p:cNvSpPr>
            <p:nvPr/>
          </p:nvSpPr>
          <p:spPr bwMode="auto">
            <a:xfrm>
              <a:off x="4956175" y="4894883"/>
              <a:ext cx="3817938" cy="1126462"/>
            </a:xfrm>
            <a:prstGeom prst="rect">
              <a:avLst/>
            </a:prstGeom>
            <a:noFill/>
            <a:ln w="9525">
              <a:noFill/>
              <a:miter lim="800000"/>
              <a:headEnd/>
              <a:tailEnd/>
            </a:ln>
          </p:spPr>
          <p:txBody>
            <a:bodyPr>
              <a:spAutoFit/>
            </a:bodyPr>
            <a:lstStyle/>
            <a:p>
              <a:pPr marL="282575" indent="-282575">
                <a:lnSpc>
                  <a:spcPct val="90000"/>
                </a:lnSpc>
                <a:spcBef>
                  <a:spcPct val="20000"/>
                </a:spcBef>
                <a:buClr>
                  <a:srgbClr val="FFCC29"/>
                </a:buClr>
                <a:buFontTx/>
                <a:buBlip>
                  <a:blip r:embed="rId3"/>
                </a:buBlip>
              </a:pPr>
              <a:r>
                <a:rPr lang="en-US" sz="1600">
                  <a:latin typeface="Trebuchet MS" pitchFamily="34" charset="0"/>
                </a:rPr>
                <a:t>User-friendly, discoverable notices</a:t>
              </a:r>
            </a:p>
            <a:p>
              <a:pPr marL="282575" indent="-282575">
                <a:lnSpc>
                  <a:spcPct val="90000"/>
                </a:lnSpc>
                <a:spcBef>
                  <a:spcPct val="20000"/>
                </a:spcBef>
                <a:buClr>
                  <a:srgbClr val="FFCC29"/>
                </a:buClr>
                <a:buFontTx/>
                <a:buBlip>
                  <a:blip r:embed="rId3"/>
                </a:buBlip>
              </a:pPr>
              <a:r>
                <a:rPr lang="en-US" sz="1600">
                  <a:latin typeface="Trebuchet MS" pitchFamily="34" charset="0"/>
                </a:rPr>
                <a:t>P3P-enabled cookie controls</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Delete Browsing History</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InPrivate™ Browsing &amp; Blocking</a:t>
              </a:r>
            </a:p>
          </p:txBody>
        </p:sp>
      </p:grpSp>
      <p:grpSp>
        <p:nvGrpSpPr>
          <p:cNvPr id="3" name="Group 11"/>
          <p:cNvGrpSpPr>
            <a:grpSpLocks/>
          </p:cNvGrpSpPr>
          <p:nvPr/>
        </p:nvGrpSpPr>
        <p:grpSpPr bwMode="auto">
          <a:xfrm>
            <a:off x="434975" y="2749550"/>
            <a:ext cx="8377238" cy="1819275"/>
            <a:chOff x="435756" y="2749286"/>
            <a:chExt cx="8377237" cy="1819424"/>
          </a:xfrm>
        </p:grpSpPr>
        <p:sp>
          <p:nvSpPr>
            <p:cNvPr id="34" name="Rectangle 33"/>
            <p:cNvSpPr/>
            <p:nvPr/>
          </p:nvSpPr>
          <p:spPr bwMode="auto">
            <a:xfrm>
              <a:off x="435756" y="2749286"/>
              <a:ext cx="8377237" cy="1759094"/>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lvl="1" indent="-282575" defTabSz="914363" fontAlgn="auto">
                <a:lnSpc>
                  <a:spcPct val="90000"/>
                </a:lnSpc>
                <a:spcBef>
                  <a:spcPct val="20000"/>
                </a:spcBef>
                <a:spcAft>
                  <a:spcPts val="0"/>
                </a:spcAft>
                <a:buFontTx/>
                <a:buBlip>
                  <a:blip r:embed="rId3"/>
                </a:buBlip>
                <a:defRPr/>
              </a:pPr>
              <a:r>
                <a:rPr lang="en-US" sz="1600" dirty="0">
                  <a:solidFill>
                    <a:schemeClr val="tx1"/>
                  </a:solidFill>
                  <a:latin typeface="Trebuchet MS" pitchFamily="34" charset="0"/>
                </a:rPr>
                <a:t>Browser &amp; Web Server Exploits</a:t>
              </a:r>
            </a:p>
            <a:p>
              <a:pPr marL="282575" lvl="1" indent="-282575" defTabSz="914363" fontAlgn="auto">
                <a:lnSpc>
                  <a:spcPct val="90000"/>
                </a:lnSpc>
                <a:spcBef>
                  <a:spcPct val="20000"/>
                </a:spcBef>
                <a:spcAft>
                  <a:spcPts val="0"/>
                </a:spcAft>
                <a:buFontTx/>
                <a:buBlip>
                  <a:blip r:embed="rId3"/>
                </a:buBlip>
                <a:defRPr/>
              </a:pPr>
              <a:r>
                <a:rPr lang="en-US" sz="1600" dirty="0">
                  <a:solidFill>
                    <a:schemeClr val="tx1"/>
                  </a:solidFill>
                  <a:latin typeface="Trebuchet MS" pitchFamily="34" charset="0"/>
                </a:rPr>
                <a:t>Protection from deceptive websites, </a:t>
              </a:r>
              <a:br>
                <a:rPr lang="en-US" sz="1600" dirty="0">
                  <a:solidFill>
                    <a:schemeClr val="tx1"/>
                  </a:solidFill>
                  <a:latin typeface="Trebuchet MS" pitchFamily="34" charset="0"/>
                </a:rPr>
              </a:br>
              <a:r>
                <a:rPr lang="en-US" sz="1600" dirty="0">
                  <a:solidFill>
                    <a:schemeClr val="tx1"/>
                  </a:solidFill>
                  <a:latin typeface="Trebuchet MS" pitchFamily="34" charset="0"/>
                </a:rPr>
                <a:t>malicious code, online fraud, identity theft</a:t>
              </a:r>
            </a:p>
          </p:txBody>
        </p:sp>
        <p:sp>
          <p:nvSpPr>
            <p:cNvPr id="31" name="Round Same Side Corner Rectangle 30"/>
            <p:cNvSpPr/>
            <p:nvPr/>
          </p:nvSpPr>
          <p:spPr bwMode="auto">
            <a:xfrm>
              <a:off x="435756" y="2781121"/>
              <a:ext cx="3405641" cy="705394"/>
            </a:xfrm>
            <a:prstGeom prst="round2SameRect">
              <a:avLst>
                <a:gd name="adj1" fmla="val 50000"/>
                <a:gd name="adj2" fmla="val 50000"/>
              </a:avLst>
            </a:prstGeom>
            <a:gradFill>
              <a:gsLst>
                <a:gs pos="0">
                  <a:srgbClr val="2EBB84"/>
                </a:gs>
                <a:gs pos="100000">
                  <a:srgbClr val="1C8254"/>
                </a:gs>
              </a:gsLst>
              <a:lin ang="5400000" scaled="0"/>
            </a:gradFill>
            <a:ln w="38100" cmpd="sng">
              <a:gradFill>
                <a:gsLst>
                  <a:gs pos="0">
                    <a:srgbClr val="1C8254"/>
                  </a:gs>
                  <a:gs pos="100000">
                    <a:srgbClr val="2EBB84"/>
                  </a:gs>
                </a:gsLst>
                <a:lin ang="2700000" scaled="0"/>
              </a:gradFill>
              <a:headEnd type="none" w="med" len="med"/>
              <a:tailEnd type="none" w="med" len="med"/>
            </a:ln>
            <a:effectLst>
              <a:outerShdw blurRad="406400" algn="ctr" rotWithShape="0">
                <a:prstClr val="black"/>
              </a:outerShdw>
            </a:effectLst>
            <a:scene3d>
              <a:camera prst="orthographicFront"/>
              <a:lightRig rig="flat" dir="t">
                <a:rot lat="0" lon="0" rev="14400000"/>
              </a:lightRig>
            </a:scene3d>
            <a:sp3d prstMaterial="powder">
              <a:bevelT h="9144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lvl="1" indent="0" algn="ctr" defTabSz="914363" fontAlgn="auto">
                <a:lnSpc>
                  <a:spcPct val="90000"/>
                </a:lnSpc>
                <a:spcBef>
                  <a:spcPct val="20000"/>
                </a:spcBef>
                <a:spcAft>
                  <a:spcPts val="0"/>
                </a:spcAft>
                <a:defRPr/>
              </a:pPr>
              <a:r>
                <a:rPr lang="en-US" sz="2000" dirty="0">
                  <a:solidFill>
                    <a:srgbClr val="FFFFFF"/>
                  </a:solidFill>
                  <a:latin typeface="Trebuchet MS" pitchFamily="34" charset="0"/>
                </a:rPr>
                <a:t>Protection from harm</a:t>
              </a:r>
            </a:p>
          </p:txBody>
        </p:sp>
        <p:sp>
          <p:nvSpPr>
            <p:cNvPr id="26638" name="TextBox 37"/>
            <p:cNvSpPr txBox="1">
              <a:spLocks noChangeArrowheads="1"/>
            </p:cNvSpPr>
            <p:nvPr/>
          </p:nvSpPr>
          <p:spPr bwMode="auto">
            <a:xfrm>
              <a:off x="4995056" y="2900247"/>
              <a:ext cx="3817937" cy="1668463"/>
            </a:xfrm>
            <a:prstGeom prst="rect">
              <a:avLst/>
            </a:prstGeom>
            <a:noFill/>
            <a:ln w="9525">
              <a:noFill/>
              <a:miter lim="800000"/>
              <a:headEnd/>
              <a:tailEnd/>
            </a:ln>
          </p:spPr>
          <p:txBody>
            <a:bodyPr>
              <a:spAutoFit/>
            </a:bodyPr>
            <a:lstStyle/>
            <a:p>
              <a:pPr marL="282575" indent="-282575">
                <a:lnSpc>
                  <a:spcPct val="90000"/>
                </a:lnSpc>
                <a:spcBef>
                  <a:spcPct val="20000"/>
                </a:spcBef>
                <a:buClr>
                  <a:srgbClr val="FFCC29"/>
                </a:buClr>
                <a:buFontTx/>
                <a:buBlip>
                  <a:blip r:embed="rId3"/>
                </a:buBlip>
              </a:pPr>
              <a:r>
                <a:rPr lang="en-US" sz="1600">
                  <a:latin typeface="Trebuchet MS" pitchFamily="34" charset="0"/>
                </a:rPr>
                <a:t>Secure Development Lifecycle</a:t>
              </a:r>
            </a:p>
            <a:p>
              <a:pPr marL="282575" indent="-282575">
                <a:lnSpc>
                  <a:spcPct val="90000"/>
                </a:lnSpc>
                <a:spcBef>
                  <a:spcPct val="20000"/>
                </a:spcBef>
                <a:buClr>
                  <a:srgbClr val="FFCC29"/>
                </a:buClr>
                <a:buFontTx/>
                <a:buBlip>
                  <a:blip r:embed="rId3"/>
                </a:buBlip>
              </a:pPr>
              <a:r>
                <a:rPr lang="en-US" sz="1600">
                  <a:latin typeface="Trebuchet MS" pitchFamily="34" charset="0"/>
                </a:rPr>
                <a:t>Extended Validation (EV) SSL certs</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SmartScreen</a:t>
              </a:r>
              <a:r>
                <a:rPr lang="en-US" sz="1200" baseline="30000">
                  <a:solidFill>
                    <a:srgbClr val="FF0000"/>
                  </a:solidFill>
                  <a:latin typeface="Trebuchet MS" pitchFamily="34" charset="0"/>
                </a:rPr>
                <a:t>®</a:t>
              </a:r>
              <a:r>
                <a:rPr lang="en-US" sz="1600">
                  <a:solidFill>
                    <a:srgbClr val="FF0000"/>
                  </a:solidFill>
                  <a:latin typeface="Trebuchet MS" pitchFamily="34" charset="0"/>
                </a:rPr>
                <a:t> Filter</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Domain Highlighting</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XSS Filter/ DEP/NX</a:t>
              </a:r>
            </a:p>
            <a:p>
              <a:pPr marL="282575" indent="-282575">
                <a:lnSpc>
                  <a:spcPct val="90000"/>
                </a:lnSpc>
                <a:spcBef>
                  <a:spcPct val="20000"/>
                </a:spcBef>
                <a:buClr>
                  <a:srgbClr val="FFCC29"/>
                </a:buClr>
                <a:buFontTx/>
                <a:buBlip>
                  <a:blip r:embed="rId3"/>
                </a:buBlip>
              </a:pPr>
              <a:r>
                <a:rPr lang="en-US" sz="1600">
                  <a:solidFill>
                    <a:srgbClr val="FF0000"/>
                  </a:solidFill>
                  <a:latin typeface="Trebuchet MS" pitchFamily="34" charset="0"/>
                </a:rPr>
                <a:t>ActiveX Controls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ack-blue"/>
          <p:cNvPicPr>
            <a:picLocks noChangeAspect="1" noChangeArrowheads="1"/>
          </p:cNvPicPr>
          <p:nvPr/>
        </p:nvPicPr>
        <p:blipFill>
          <a:blip r:embed="rId3"/>
          <a:srcRect/>
          <a:stretch>
            <a:fillRect/>
          </a:stretch>
        </p:blipFill>
        <p:spPr bwMode="auto">
          <a:xfrm>
            <a:off x="-52388" y="1304925"/>
            <a:ext cx="9188451" cy="5614988"/>
          </a:xfrm>
          <a:prstGeom prst="rect">
            <a:avLst/>
          </a:prstGeom>
          <a:noFill/>
          <a:ln w="9525">
            <a:noFill/>
            <a:miter lim="800000"/>
            <a:headEnd/>
            <a:tailEnd/>
          </a:ln>
        </p:spPr>
      </p:pic>
      <p:sp>
        <p:nvSpPr>
          <p:cNvPr id="20483" name="Rectangle 3"/>
          <p:cNvSpPr>
            <a:spLocks noGrp="1" noChangeArrowheads="1"/>
          </p:cNvSpPr>
          <p:nvPr>
            <p:ph type="title"/>
          </p:nvPr>
        </p:nvSpPr>
        <p:spPr>
          <a:xfrm>
            <a:off x="381000" y="219555"/>
            <a:ext cx="8382000" cy="664797"/>
          </a:xfrm>
        </p:spPr>
        <p:txBody>
          <a:bodyPr/>
          <a:lstStyle/>
          <a:p>
            <a:pPr defTabSz="914363" eaLnBrk="1" fontAlgn="auto" hangingPunct="1">
              <a:spcAft>
                <a:spcPts val="0"/>
              </a:spcAft>
              <a:defRPr/>
            </a:pPr>
            <a:r>
              <a:rPr smtClean="0"/>
              <a:t>Peace of Mind</a:t>
            </a:r>
            <a:endParaRPr/>
          </a:p>
        </p:txBody>
      </p:sp>
      <p:pic>
        <p:nvPicPr>
          <p:cNvPr id="20484" name="Picture 4" descr="bar-3"/>
          <p:cNvPicPr>
            <a:picLocks noChangeAspect="1" noChangeArrowheads="1"/>
          </p:cNvPicPr>
          <p:nvPr/>
        </p:nvPicPr>
        <p:blipFill>
          <a:blip r:embed="rId4">
            <a:grayscl/>
          </a:blip>
          <a:srcRect/>
          <a:stretch>
            <a:fillRect/>
          </a:stretch>
        </p:blipFill>
        <p:spPr bwMode="auto">
          <a:xfrm>
            <a:off x="0" y="1520825"/>
            <a:ext cx="2998788" cy="3502025"/>
          </a:xfrm>
          <a:prstGeom prst="rect">
            <a:avLst/>
          </a:prstGeom>
          <a:noFill/>
          <a:ln w="9525">
            <a:noFill/>
            <a:miter lim="800000"/>
            <a:headEnd/>
            <a:tailEnd/>
          </a:ln>
        </p:spPr>
      </p:pic>
      <p:pic>
        <p:nvPicPr>
          <p:cNvPr id="20486" name="Picture 6" descr="bar-3"/>
          <p:cNvPicPr>
            <a:picLocks noChangeAspect="1" noChangeArrowheads="1"/>
          </p:cNvPicPr>
          <p:nvPr/>
        </p:nvPicPr>
        <p:blipFill>
          <a:blip r:embed="rId4">
            <a:grayscl/>
          </a:blip>
          <a:srcRect/>
          <a:stretch>
            <a:fillRect/>
          </a:stretch>
        </p:blipFill>
        <p:spPr bwMode="auto">
          <a:xfrm>
            <a:off x="3073400" y="1520825"/>
            <a:ext cx="2998788" cy="3502025"/>
          </a:xfrm>
          <a:prstGeom prst="rect">
            <a:avLst/>
          </a:prstGeom>
          <a:noFill/>
          <a:ln w="9525">
            <a:noFill/>
            <a:miter lim="800000"/>
            <a:headEnd/>
            <a:tailEnd/>
          </a:ln>
        </p:spPr>
      </p:pic>
      <p:pic>
        <p:nvPicPr>
          <p:cNvPr id="20487" name="Picture 7" descr="bar-3"/>
          <p:cNvPicPr>
            <a:picLocks noChangeAspect="1" noChangeArrowheads="1"/>
          </p:cNvPicPr>
          <p:nvPr/>
        </p:nvPicPr>
        <p:blipFill>
          <a:blip r:embed="rId4">
            <a:grayscl/>
          </a:blip>
          <a:srcRect/>
          <a:stretch>
            <a:fillRect/>
          </a:stretch>
        </p:blipFill>
        <p:spPr bwMode="auto">
          <a:xfrm>
            <a:off x="6070600" y="1520825"/>
            <a:ext cx="2998788" cy="3502025"/>
          </a:xfrm>
          <a:prstGeom prst="rect">
            <a:avLst/>
          </a:prstGeom>
          <a:noFill/>
          <a:ln w="9525">
            <a:noFill/>
            <a:miter lim="800000"/>
            <a:headEnd/>
            <a:tailEnd/>
          </a:ln>
        </p:spPr>
      </p:pic>
      <p:sp>
        <p:nvSpPr>
          <p:cNvPr id="20488" name="Rectangle 8"/>
          <p:cNvSpPr>
            <a:spLocks noChangeArrowheads="1"/>
          </p:cNvSpPr>
          <p:nvPr/>
        </p:nvSpPr>
        <p:spPr bwMode="auto">
          <a:xfrm>
            <a:off x="117475" y="1666875"/>
            <a:ext cx="2789238" cy="1557338"/>
          </a:xfrm>
          <a:prstGeom prst="rect">
            <a:avLst/>
          </a:prstGeom>
          <a:noFill/>
          <a:ln w="9525" algn="ctr">
            <a:noFill/>
            <a:miter lim="800000"/>
            <a:headEnd/>
            <a:tailEnd/>
          </a:ln>
          <a:effectLst/>
        </p:spPr>
        <p:txBody>
          <a:bodyPr>
            <a:spAutoFit/>
          </a:bodyPr>
          <a:lstStyle/>
          <a:p>
            <a:pPr defTabSz="914363" fontAlgn="auto">
              <a:lnSpc>
                <a:spcPct val="80000"/>
              </a:lnSpc>
              <a:spcBef>
                <a:spcPct val="20000"/>
              </a:spcBef>
              <a:spcAft>
                <a:spcPts val="0"/>
              </a:spcAft>
              <a:buClr>
                <a:schemeClr val="tx2"/>
              </a:buClr>
              <a:buSzPct val="110000"/>
              <a:buFont typeface="Wingdings" pitchFamily="2" charset="2"/>
              <a:buNone/>
              <a:defRPr/>
            </a:pPr>
            <a:r>
              <a:rPr lang="en-GB" sz="2400" dirty="0">
                <a:solidFill>
                  <a:schemeClr val="accent1"/>
                </a:solidFill>
                <a:effectLst>
                  <a:outerShdw blurRad="38100" dist="38100" dir="2700000" algn="tl">
                    <a:srgbClr val="000000"/>
                  </a:outerShdw>
                </a:effectLst>
                <a:cs typeface="+mn-cs"/>
              </a:rPr>
              <a:t>Safety</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a:cs typeface="+mn-cs"/>
              </a:rPr>
              <a:t>From Phishing</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a:cs typeface="+mn-cs"/>
              </a:rPr>
              <a:t>From Malware</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a:cs typeface="+mn-cs"/>
              </a:rPr>
              <a:t>From Bogus Domains</a:t>
            </a:r>
          </a:p>
        </p:txBody>
      </p:sp>
      <p:sp>
        <p:nvSpPr>
          <p:cNvPr id="20489" name="Rectangle 9"/>
          <p:cNvSpPr>
            <a:spLocks noChangeArrowheads="1"/>
          </p:cNvSpPr>
          <p:nvPr/>
        </p:nvSpPr>
        <p:spPr bwMode="auto">
          <a:xfrm>
            <a:off x="6172200" y="1666875"/>
            <a:ext cx="2789238" cy="1311275"/>
          </a:xfrm>
          <a:prstGeom prst="rect">
            <a:avLst/>
          </a:prstGeom>
          <a:noFill/>
          <a:ln w="9525" algn="ctr">
            <a:noFill/>
            <a:miter lim="800000"/>
            <a:headEnd/>
            <a:tailEnd/>
          </a:ln>
          <a:effectLst/>
        </p:spPr>
        <p:txBody>
          <a:bodyPr>
            <a:spAutoFit/>
          </a:bodyPr>
          <a:lstStyle/>
          <a:p>
            <a:pPr defTabSz="914363" fontAlgn="auto">
              <a:lnSpc>
                <a:spcPct val="80000"/>
              </a:lnSpc>
              <a:spcBef>
                <a:spcPct val="20000"/>
              </a:spcBef>
              <a:spcAft>
                <a:spcPts val="0"/>
              </a:spcAft>
              <a:buClr>
                <a:schemeClr val="tx2"/>
              </a:buClr>
              <a:buSzPct val="110000"/>
              <a:buFont typeface="Wingdings" pitchFamily="2" charset="2"/>
              <a:buNone/>
              <a:defRPr/>
            </a:pPr>
            <a:r>
              <a:rPr lang="en-GB" sz="2400" dirty="0">
                <a:solidFill>
                  <a:schemeClr val="accent1"/>
                </a:solidFill>
                <a:effectLst>
                  <a:outerShdw blurRad="38100" dist="38100" dir="2700000" algn="tl">
                    <a:srgbClr val="000000"/>
                  </a:outerShdw>
                </a:effectLst>
                <a:cs typeface="+mn-cs"/>
              </a:rPr>
              <a:t>Reliability</a:t>
            </a:r>
          </a:p>
          <a:p>
            <a:pPr marL="233363" lvl="1" indent="-231775" defTabSz="914363" fontAlgn="auto">
              <a:lnSpc>
                <a:spcPct val="80000"/>
              </a:lnSpc>
              <a:spcBef>
                <a:spcPct val="20000"/>
              </a:spcBef>
              <a:spcAft>
                <a:spcPts val="0"/>
              </a:spcAft>
              <a:buClr>
                <a:schemeClr val="tx2"/>
              </a:buClr>
              <a:buSzPct val="110000"/>
              <a:buFontTx/>
              <a:buBlip>
                <a:blip r:embed="rId5"/>
              </a:buBlip>
              <a:defRPr/>
            </a:pPr>
            <a:r>
              <a:rPr lang="en-GB" sz="2000" dirty="0">
                <a:cs typeface="+mn-cs"/>
              </a:rPr>
              <a:t>More Stable</a:t>
            </a:r>
          </a:p>
          <a:p>
            <a:pPr marL="233363" lvl="1" indent="-231775" defTabSz="914363" fontAlgn="auto">
              <a:lnSpc>
                <a:spcPct val="80000"/>
              </a:lnSpc>
              <a:spcBef>
                <a:spcPct val="20000"/>
              </a:spcBef>
              <a:spcAft>
                <a:spcPts val="0"/>
              </a:spcAft>
              <a:buClr>
                <a:schemeClr val="tx2"/>
              </a:buClr>
              <a:buSzPct val="110000"/>
              <a:buFontTx/>
              <a:buBlip>
                <a:blip r:embed="rId5"/>
              </a:buBlip>
              <a:defRPr/>
            </a:pPr>
            <a:r>
              <a:rPr lang="en-GB" sz="2000" dirty="0">
                <a:cs typeface="+mn-cs"/>
              </a:rPr>
              <a:t>More Reliable</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a:cs typeface="+mn-cs"/>
              </a:rPr>
              <a:t>Faster Recovery</a:t>
            </a:r>
          </a:p>
        </p:txBody>
      </p:sp>
      <p:sp>
        <p:nvSpPr>
          <p:cNvPr id="20485" name="Rectangle 5"/>
          <p:cNvSpPr>
            <a:spLocks noChangeArrowheads="1"/>
          </p:cNvSpPr>
          <p:nvPr/>
        </p:nvSpPr>
        <p:spPr bwMode="auto">
          <a:xfrm>
            <a:off x="3117850" y="1652588"/>
            <a:ext cx="2789238" cy="1003300"/>
          </a:xfrm>
          <a:prstGeom prst="rect">
            <a:avLst/>
          </a:prstGeom>
          <a:noFill/>
          <a:ln w="9525" algn="ctr">
            <a:noFill/>
            <a:miter lim="800000"/>
            <a:headEnd/>
            <a:tailEnd/>
          </a:ln>
          <a:effectLst/>
        </p:spPr>
        <p:txBody>
          <a:bodyPr>
            <a:spAutoFit/>
          </a:bodyPr>
          <a:lstStyle/>
          <a:p>
            <a:pPr defTabSz="914363" fontAlgn="auto">
              <a:lnSpc>
                <a:spcPct val="80000"/>
              </a:lnSpc>
              <a:spcBef>
                <a:spcPct val="20000"/>
              </a:spcBef>
              <a:spcAft>
                <a:spcPts val="0"/>
              </a:spcAft>
              <a:buClr>
                <a:schemeClr val="tx2"/>
              </a:buClr>
              <a:buSzPct val="110000"/>
              <a:buFont typeface="Wingdings" pitchFamily="2" charset="2"/>
              <a:buNone/>
              <a:defRPr/>
            </a:pPr>
            <a:r>
              <a:rPr lang="en-GB" sz="2400" dirty="0">
                <a:solidFill>
                  <a:schemeClr val="accent1"/>
                </a:solidFill>
                <a:effectLst>
                  <a:outerShdw blurRad="38100" dist="38100" dir="2700000" algn="tl">
                    <a:srgbClr val="000000"/>
                  </a:outerShdw>
                </a:effectLst>
                <a:cs typeface="+mn-cs"/>
              </a:rPr>
              <a:t>Privacy</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err="1">
                <a:cs typeface="+mn-cs"/>
              </a:rPr>
              <a:t>InPrivate</a:t>
            </a:r>
            <a:r>
              <a:rPr lang="en-GB" sz="2000" dirty="0">
                <a:cs typeface="+mn-cs"/>
              </a:rPr>
              <a:t> Browsing</a:t>
            </a:r>
          </a:p>
          <a:p>
            <a:pPr marL="233363" lvl="1" indent="-231775" defTabSz="914363" fontAlgn="auto">
              <a:lnSpc>
                <a:spcPct val="80000"/>
              </a:lnSpc>
              <a:spcBef>
                <a:spcPct val="20000"/>
              </a:spcBef>
              <a:spcAft>
                <a:spcPts val="0"/>
              </a:spcAft>
              <a:buClr>
                <a:schemeClr val="tx2"/>
              </a:buClr>
              <a:buSzPct val="110000"/>
              <a:buFont typeface="Wingdings" pitchFamily="2" charset="2"/>
              <a:buBlip>
                <a:blip r:embed="rId5"/>
              </a:buBlip>
              <a:defRPr/>
            </a:pPr>
            <a:r>
              <a:rPr lang="en-GB" sz="2000" dirty="0" err="1">
                <a:cs typeface="+mn-cs"/>
              </a:rPr>
              <a:t>InPrivate</a:t>
            </a:r>
            <a:r>
              <a:rPr lang="en-GB" sz="2000" dirty="0">
                <a:cs typeface="+mn-cs"/>
              </a:rPr>
              <a:t> Blocking</a:t>
            </a:r>
          </a:p>
        </p:txBody>
      </p:sp>
      <p:sp>
        <p:nvSpPr>
          <p:cNvPr id="10" name="TextBox 9"/>
          <p:cNvSpPr txBox="1">
            <a:spLocks noChangeArrowheads="1"/>
          </p:cNvSpPr>
          <p:nvPr/>
        </p:nvSpPr>
        <p:spPr bwMode="auto">
          <a:xfrm>
            <a:off x="255588" y="3594100"/>
            <a:ext cx="2381250" cy="646113"/>
          </a:xfrm>
          <a:prstGeom prst="rect">
            <a:avLst/>
          </a:prstGeom>
          <a:noFill/>
          <a:ln w="9525">
            <a:noFill/>
            <a:miter lim="800000"/>
            <a:headEnd/>
            <a:tailEnd/>
          </a:ln>
        </p:spPr>
        <p:txBody>
          <a:bodyPr>
            <a:spAutoFit/>
          </a:bodyPr>
          <a:lstStyle/>
          <a:p>
            <a:pPr algn="ctr"/>
            <a:r>
              <a:rPr lang="en-US" b="1" i="1">
                <a:solidFill>
                  <a:srgbClr val="0066FF"/>
                </a:solidFill>
                <a:latin typeface="Segoe" pitchFamily="34" charset="0"/>
              </a:rPr>
              <a:t>Browse with Confidence</a:t>
            </a:r>
          </a:p>
        </p:txBody>
      </p:sp>
      <p:sp>
        <p:nvSpPr>
          <p:cNvPr id="11" name="TextBox 10"/>
          <p:cNvSpPr txBox="1">
            <a:spLocks noChangeArrowheads="1"/>
          </p:cNvSpPr>
          <p:nvPr/>
        </p:nvSpPr>
        <p:spPr bwMode="auto">
          <a:xfrm>
            <a:off x="3370263" y="3582988"/>
            <a:ext cx="2381250" cy="646112"/>
          </a:xfrm>
          <a:prstGeom prst="rect">
            <a:avLst/>
          </a:prstGeom>
          <a:noFill/>
          <a:ln w="9525">
            <a:noFill/>
            <a:miter lim="800000"/>
            <a:headEnd/>
            <a:tailEnd/>
          </a:ln>
        </p:spPr>
        <p:txBody>
          <a:bodyPr>
            <a:spAutoFit/>
          </a:bodyPr>
          <a:lstStyle/>
          <a:p>
            <a:pPr algn="ctr"/>
            <a:r>
              <a:rPr lang="en-US" b="1" i="1">
                <a:solidFill>
                  <a:srgbClr val="0066FF"/>
                </a:solidFill>
                <a:latin typeface="Segoe" pitchFamily="34" charset="0"/>
              </a:rPr>
              <a:t>Surf without Leaving Tracks</a:t>
            </a:r>
          </a:p>
        </p:txBody>
      </p:sp>
      <p:sp>
        <p:nvSpPr>
          <p:cNvPr id="12" name="TextBox 11"/>
          <p:cNvSpPr txBox="1">
            <a:spLocks noChangeArrowheads="1"/>
          </p:cNvSpPr>
          <p:nvPr/>
        </p:nvSpPr>
        <p:spPr bwMode="auto">
          <a:xfrm>
            <a:off x="6315075" y="3582988"/>
            <a:ext cx="2382838" cy="646112"/>
          </a:xfrm>
          <a:prstGeom prst="rect">
            <a:avLst/>
          </a:prstGeom>
          <a:noFill/>
          <a:ln w="9525">
            <a:noFill/>
            <a:miter lim="800000"/>
            <a:headEnd/>
            <a:tailEnd/>
          </a:ln>
        </p:spPr>
        <p:txBody>
          <a:bodyPr>
            <a:spAutoFit/>
          </a:bodyPr>
          <a:lstStyle/>
          <a:p>
            <a:pPr algn="ctr"/>
            <a:r>
              <a:rPr lang="en-US" b="1" i="1">
                <a:solidFill>
                  <a:srgbClr val="0066FF"/>
                </a:solidFill>
                <a:latin typeface="Segoe" pitchFamily="34" charset="0"/>
              </a:rPr>
              <a:t>Explore with Peace of Mind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2000"/>
                                        <p:tgtEl>
                                          <p:spTgt spid="2048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fade">
                                      <p:cBhvr>
                                        <p:cTn id="11" dur="500"/>
                                        <p:tgtEl>
                                          <p:spTgt spid="20484"/>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88"/>
                                        </p:tgtEl>
                                        <p:attrNameLst>
                                          <p:attrName>style.visibility</p:attrName>
                                        </p:attrNameLst>
                                      </p:cBhvr>
                                      <p:to>
                                        <p:strVal val="visible"/>
                                      </p:to>
                                    </p:set>
                                    <p:animEffect transition="in" filter="fade">
                                      <p:cBhvr>
                                        <p:cTn id="18" dur="500"/>
                                        <p:tgtEl>
                                          <p:spTgt spid="20488"/>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500"/>
                                        <p:tgtEl>
                                          <p:spTgt spid="20486"/>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fade">
                                      <p:cBhvr>
                                        <p:cTn id="29" dur="500"/>
                                        <p:tgtEl>
                                          <p:spTgt spid="20485"/>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fade">
                                      <p:cBhvr>
                                        <p:cTn id="33" dur="500"/>
                                        <p:tgtEl>
                                          <p:spTgt spid="20487"/>
                                        </p:tgtEl>
                                      </p:cBhvr>
                                    </p:animEffect>
                                  </p:childTnLst>
                                </p:cTn>
                              </p:par>
                              <p:par>
                                <p:cTn id="34" presetID="10" presetClass="entr" presetSubtype="0" fill="hold" nodeType="withEffect">
                                  <p:stCondLst>
                                    <p:cond delay="0"/>
                                  </p:stCondLst>
                                  <p:childTnLst>
                                    <p:set>
                                      <p:cBhvr>
                                        <p:cTn id="35" dur="1" fill="hold">
                                          <p:stCondLst>
                                            <p:cond delay="0"/>
                                          </p:stCondLst>
                                        </p:cTn>
                                        <p:tgtEl>
                                          <p:spTgt spid="20489"/>
                                        </p:tgtEl>
                                        <p:attrNameLst>
                                          <p:attrName>style.visibility</p:attrName>
                                        </p:attrNameLst>
                                      </p:cBhvr>
                                      <p:to>
                                        <p:strVal val="visible"/>
                                      </p:to>
                                    </p:set>
                                    <p:animEffect transition="in" filter="fade">
                                      <p:cBhvr>
                                        <p:cTn id="36" dur="500"/>
                                        <p:tgtEl>
                                          <p:spTgt spid="20489"/>
                                        </p:tgtEl>
                                      </p:cBhvr>
                                    </p:animEffec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5"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lstStyle/>
          <a:p>
            <a:pPr defTabSz="914363" eaLnBrk="1" fontAlgn="auto" hangingPunct="1">
              <a:spcAft>
                <a:spcPts val="0"/>
              </a:spcAft>
              <a:defRPr/>
            </a:pPr>
            <a:r>
              <a:rPr smtClean="0"/>
              <a:t>SmartScreen® Filter</a:t>
            </a:r>
            <a:endParaRPr/>
          </a:p>
        </p:txBody>
      </p:sp>
      <p:sp>
        <p:nvSpPr>
          <p:cNvPr id="17" name="Text Placeholder 2"/>
          <p:cNvSpPr txBox="1">
            <a:spLocks/>
          </p:cNvSpPr>
          <p:nvPr/>
        </p:nvSpPr>
        <p:spPr bwMode="auto">
          <a:xfrm>
            <a:off x="26988" y="850900"/>
            <a:ext cx="8975725" cy="3213100"/>
          </a:xfrm>
          <a:prstGeom prst="rect">
            <a:avLst/>
          </a:prstGeom>
          <a:noFill/>
          <a:ln w="9525">
            <a:noFill/>
            <a:miter lim="800000"/>
            <a:headEnd/>
            <a:tailEnd/>
          </a:ln>
        </p:spPr>
        <p:txBody>
          <a:bodyPr/>
          <a:lstStyle/>
          <a:p>
            <a:pPr marL="396875" indent="-396875">
              <a:lnSpc>
                <a:spcPct val="90000"/>
              </a:lnSpc>
              <a:spcBef>
                <a:spcPct val="20000"/>
              </a:spcBef>
              <a:buFontTx/>
              <a:buBlip>
                <a:blip r:embed="rId3"/>
              </a:buBlip>
            </a:pPr>
            <a:r>
              <a:rPr lang="en-US" sz="3200">
                <a:latin typeface="Segoe" pitchFamily="34" charset="0"/>
              </a:rPr>
              <a:t>SmartScreen® Filter</a:t>
            </a:r>
          </a:p>
          <a:p>
            <a:pPr marL="914400" lvl="1" indent="-396875">
              <a:lnSpc>
                <a:spcPct val="90000"/>
              </a:lnSpc>
              <a:spcBef>
                <a:spcPct val="20000"/>
              </a:spcBef>
              <a:buFontTx/>
              <a:buBlip>
                <a:blip r:embed="rId4"/>
              </a:buBlip>
            </a:pPr>
            <a:r>
              <a:rPr lang="en-US" sz="2800">
                <a:latin typeface="Segoe" pitchFamily="34" charset="0"/>
              </a:rPr>
              <a:t>Increases anti-phishing and anti-malware protection</a:t>
            </a:r>
          </a:p>
          <a:p>
            <a:pPr marL="914400" lvl="1" indent="-396875">
              <a:lnSpc>
                <a:spcPct val="90000"/>
              </a:lnSpc>
              <a:spcBef>
                <a:spcPct val="20000"/>
              </a:spcBef>
              <a:buFontTx/>
              <a:buBlip>
                <a:blip r:embed="rId4"/>
              </a:buBlip>
            </a:pPr>
            <a:r>
              <a:rPr lang="en-US" sz="2800">
                <a:latin typeface="Segoe" pitchFamily="34" charset="0"/>
              </a:rPr>
              <a:t>Allows you to report unsafe sites to Microsoft</a:t>
            </a:r>
          </a:p>
        </p:txBody>
      </p:sp>
      <p:pic>
        <p:nvPicPr>
          <p:cNvPr id="28676" name="Picture 2" descr="C:\Users\Michael Cassens\Desktop\IE8 New\SmartScreenOptions.jpg"/>
          <p:cNvPicPr>
            <a:picLocks noChangeAspect="1" noChangeArrowheads="1"/>
          </p:cNvPicPr>
          <p:nvPr/>
        </p:nvPicPr>
        <p:blipFill>
          <a:blip r:embed="rId5"/>
          <a:srcRect/>
          <a:stretch>
            <a:fillRect/>
          </a:stretch>
        </p:blipFill>
        <p:spPr bwMode="auto">
          <a:xfrm>
            <a:off x="1439863" y="2728913"/>
            <a:ext cx="6276975" cy="3330575"/>
          </a:xfrm>
          <a:prstGeom prst="rect">
            <a:avLst/>
          </a:prstGeom>
          <a:noFill/>
          <a:ln w="9525">
            <a:noFill/>
            <a:miter lim="800000"/>
            <a:headEnd/>
            <a:tailEnd/>
          </a:ln>
        </p:spPr>
      </p:pic>
      <p:sp>
        <p:nvSpPr>
          <p:cNvPr id="18" name="Rectangle 17"/>
          <p:cNvSpPr/>
          <p:nvPr/>
        </p:nvSpPr>
        <p:spPr bwMode="auto">
          <a:xfrm>
            <a:off x="1552378" y="5192650"/>
            <a:ext cx="2501007" cy="716831"/>
          </a:xfrm>
          <a:prstGeom prst="rect">
            <a:avLst/>
          </a:prstGeom>
          <a:gradFill>
            <a:gsLst>
              <a:gs pos="0">
                <a:schemeClr val="accent2">
                  <a:shade val="51000"/>
                  <a:satMod val="130000"/>
                  <a:alpha val="15000"/>
                </a:schemeClr>
              </a:gs>
              <a:gs pos="80000">
                <a:schemeClr val="accent2">
                  <a:shade val="93000"/>
                  <a:satMod val="130000"/>
                  <a:alpha val="15000"/>
                </a:schemeClr>
              </a:gs>
              <a:gs pos="100000">
                <a:schemeClr val="accent2">
                  <a:shade val="94000"/>
                  <a:satMod val="135000"/>
                  <a:alpha val="15000"/>
                </a:schemeClr>
              </a:gs>
            </a:gsLst>
          </a:gradFill>
          <a:ln>
            <a:solidFill>
              <a:srgbClr val="3497AE"/>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wipe(left)">
                                      <p:cBhvr>
                                        <p:cTn id="10" dur="500"/>
                                        <p:tgtEl>
                                          <p:spTgt spid="1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wipe(left)">
                                      <p:cBhvr>
                                        <p:cTn id="13" dur="500"/>
                                        <p:tgtEl>
                                          <p:spTgt spid="17">
                                            <p:txEl>
                                              <p:pRg st="2" end="2"/>
                                            </p:txEl>
                                          </p:spTgt>
                                        </p:tgtEl>
                                      </p:cBhvr>
                                    </p:animEffect>
                                  </p:childTnLst>
                                </p:cTn>
                              </p:par>
                            </p:childTnLst>
                          </p:cTn>
                        </p:par>
                        <p:par>
                          <p:cTn id="14" fill="hold">
                            <p:stCondLst>
                              <p:cond delay="500"/>
                            </p:stCondLst>
                            <p:childTnLst>
                              <p:par>
                                <p:cTn id="15" presetID="23" presetClass="entr" presetSubtype="3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strVal val="4*#ppt_w"/>
                                          </p:val>
                                        </p:tav>
                                        <p:tav tm="100000">
                                          <p:val>
                                            <p:strVal val="#ppt_w"/>
                                          </p:val>
                                        </p:tav>
                                      </p:tavLst>
                                    </p:anim>
                                    <p:anim calcmode="lin" valueType="num">
                                      <p:cBhvr>
                                        <p:cTn id="18"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7"/>
</p:tagLst>
</file>

<file path=ppt/tags/tag2.xml><?xml version="1.0" encoding="utf-8"?>
<p:tagLst xmlns:a="http://schemas.openxmlformats.org/drawingml/2006/main" xmlns:r="http://schemas.openxmlformats.org/officeDocument/2006/relationships" xmlns:p="http://schemas.openxmlformats.org/presentationml/2006/main">
  <p:tag name="TIMING" val="|0|2.7"/>
</p:tagLst>
</file>

<file path=ppt/theme/theme1.xml><?xml version="1.0" encoding="utf-8"?>
<a:theme xmlns:a="http://schemas.openxmlformats.org/drawingml/2006/main" name="IE8_Template_4x3_v03">
  <a:themeElements>
    <a:clrScheme name="Custom 62">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4F8ED3"/>
      </a:hlink>
      <a:folHlink>
        <a:srgbClr val="DE7400"/>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IE8_Template_4x3_v03</Template>
  <TotalTime>0</TotalTime>
  <Words>1231</Words>
  <Application>Microsoft Office PowerPoint</Application>
  <PresentationFormat>On-screen Show (4:3)</PresentationFormat>
  <Paragraphs>209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IE8_Template_4x3_v03</vt:lpstr>
      <vt:lpstr>White with Courier font for code slides</vt:lpstr>
      <vt:lpstr>Whats New in Internet Explorer 8?</vt:lpstr>
      <vt:lpstr>Agenda</vt:lpstr>
      <vt:lpstr>Lets See…</vt:lpstr>
      <vt:lpstr>Agenda</vt:lpstr>
      <vt:lpstr>Put the Web at Your Service</vt:lpstr>
      <vt:lpstr>Agenda</vt:lpstr>
      <vt:lpstr>Enhancing Online Trust &amp; Confidence Social Engineering, Browser &amp; Site Exploites</vt:lpstr>
      <vt:lpstr>Peace of Mind</vt:lpstr>
      <vt:lpstr>SmartScreen® Filter</vt:lpstr>
      <vt:lpstr>Security Enhancements</vt:lpstr>
      <vt:lpstr>Slide 11</vt:lpstr>
      <vt:lpstr>Reliability Enhancements</vt:lpstr>
      <vt:lpstr>Accessibility</vt:lpstr>
      <vt:lpstr>Agenda</vt:lpstr>
      <vt:lpstr>Faster and Easier</vt:lpstr>
      <vt:lpstr>Features</vt:lpstr>
      <vt:lpstr>Agenda</vt:lpstr>
      <vt:lpstr>Accelerators</vt:lpstr>
      <vt:lpstr>Web Slices</vt:lpstr>
      <vt:lpstr>Internet Explorer Gallery Currently Launching in US, GER, China</vt:lpstr>
      <vt:lpstr>Improved Search</vt:lpstr>
      <vt:lpstr>Download Internet Explorer 8</vt:lpstr>
      <vt:lpstr>Feedback / QnA</vt:lpstr>
      <vt:lpstr>Contact (optional slide)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2008-08-28T00:38:01Z</dcterms:created>
  <dcterms:modified xsi:type="dcterms:W3CDTF">2008-11-19T10:15:35Z</dcterms:modified>
</cp:coreProperties>
</file>