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diagrams/drawing2.xml" ContentType="application/vnd.ms-office.drawingml.diagramDrawing+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diagrams/quickStyle2.xml" ContentType="application/vnd.openxmlformats-officedocument.drawingml.diagramStyle+xml"/>
  <Override PartName="/ppt/notesSlides/notesSlide38.xml" ContentType="application/vnd.openxmlformats-officedocument.presentationml.notes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27.xml" ContentType="application/vnd.openxmlformats-officedocument.presentationml.notesSlide+xml"/>
  <Default Extension="xml" ContentType="application/xml"/>
  <Override PartName="/ppt/slides/slide14.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notesSlides/notesSlide23.xml" ContentType="application/vnd.openxmlformats-officedocument.presentationml.notesSlide+xml"/>
  <Override PartName="/ppt/notesSlides/notesSlide41.xml" ContentType="application/vnd.openxmlformats-officedocument.presentationml.notesSlide+xml"/>
  <Override PartName="/docProps/custom.xml" ContentType="application/vnd.openxmlformats-officedocument.custom-propertie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diagrams/layout1.xml" ContentType="application/vnd.openxmlformats-officedocument.drawingml.diagramLayout+xml"/>
  <Override PartName="/ppt/diagrams/data2.xml" ContentType="application/vnd.openxmlformats-officedocument.drawingml.diagramData+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Masters/slideMaster2.xml" ContentType="application/vnd.openxmlformats-officedocument.presentationml.slideMaster+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Default Extension="png" ContentType="image/png"/>
  <Override PartName="/ppt/notesSlides/notesSlide1.xml" ContentType="application/vnd.openxmlformats-officedocument.presentationml.notesSlide+xml"/>
  <Override PartName="/ppt/notesSlides/notesSlide3.xml" ContentType="application/vnd.openxmlformats-officedocument.presentationml.notesSlide+xml"/>
  <Override PartName="/ppt/diagrams/colors2.xml" ContentType="application/vnd.openxmlformats-officedocument.drawingml.diagramColors+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notesSlides/notesSlide39.xml" ContentType="application/vnd.openxmlformats-officedocument.presentationml.notesSlid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Override PartName="/ppt/slideLayouts/slideLayout3.xml" ContentType="application/vnd.openxmlformats-officedocument.presentationml.slideLayout+xml"/>
  <Default Extension="jpeg" ContentType="image/jpeg"/>
  <Override PartName="/ppt/diagrams/quickStyle1.xml" ContentType="application/vnd.openxmlformats-officedocument.drawingml.diagramStyle+xml"/>
  <Override PartName="/ppt/notesSlides/notesSlide17.xml" ContentType="application/vnd.openxmlformats-officedocument.presentationml.notesSlide+xml"/>
  <Override PartName="/ppt/notesSlides/notesSlide28.xml" ContentType="application/vnd.openxmlformats-officedocument.presentationml.notesSlide+xml"/>
  <Override PartName="/ppt/notesSlides/notesSlide3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s/slide4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ppt/notesSlides/notesSlide35.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notesSlides/notesSlide42.xml" ContentType="application/vnd.openxmlformats-officedocument.presentationml.notesSlide+xml"/>
  <Override PartName="/ppt/slideLayouts/slideLayout10.xml" ContentType="application/vnd.openxmlformats-officedocument.presentationml.slideLayout+xml"/>
  <Override PartName="/ppt/diagrams/layout2.xml" ContentType="application/vnd.openxmlformats-officedocument.drawingml.diagram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40.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diagrams/data1.xml" ContentType="application/vnd.openxmlformats-officedocument.drawingml.diagramData+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theme/theme3.xml" ContentType="application/vnd.openxmlformats-officedocument.theme+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34.xml" ContentType="application/vnd.openxmlformats-officedocument.presentationml.slide+xml"/>
  <Default Extension="wmf" ContentType="image/x-wmf"/>
  <Override PartName="/ppt/notesSlides/notesSlide18.xml" ContentType="application/vnd.openxmlformats-officedocument.presentationml.notesSlide+xml"/>
  <Override PartName="/ppt/notesSlides/notesSlide36.xml" ContentType="application/vnd.openxmlformats-officedocument.presentationml.notesSlide+xml"/>
  <Default Extension="rels" ContentType="application/vnd.openxmlformats-package.relationships+xml"/>
  <Override PartName="/ppt/slides/slide23.xml" ContentType="application/vnd.openxmlformats-officedocument.presentationml.slide+xml"/>
  <Override PartName="/ppt/slides/slide41.xml" ContentType="application/vnd.openxmlformats-officedocument.presentationml.slide+xml"/>
  <Override PartName="/ppt/notesSlides/notesSlide25.xml" ContentType="application/vnd.openxmlformats-officedocument.presentationml.notesSlide+xml"/>
  <Override PartName="/ppt/slides/slide12.xml" ContentType="application/vnd.openxmlformats-officedocument.presentationml.slide+xml"/>
  <Override PartName="/ppt/slides/slide30.xml" ContentType="application/vnd.openxmlformats-officedocument.presentationml.slide+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32.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5" r:id="rId1"/>
    <p:sldMasterId id="2147483757" r:id="rId2"/>
  </p:sldMasterIdLst>
  <p:notesMasterIdLst>
    <p:notesMasterId r:id="rId45"/>
  </p:notesMasterIdLst>
  <p:sldIdLst>
    <p:sldId id="256" r:id="rId3"/>
    <p:sldId id="352" r:id="rId4"/>
    <p:sldId id="344" r:id="rId5"/>
    <p:sldId id="343" r:id="rId6"/>
    <p:sldId id="348" r:id="rId7"/>
    <p:sldId id="358" r:id="rId8"/>
    <p:sldId id="359" r:id="rId9"/>
    <p:sldId id="360" r:id="rId10"/>
    <p:sldId id="361" r:id="rId11"/>
    <p:sldId id="368" r:id="rId12"/>
    <p:sldId id="369" r:id="rId13"/>
    <p:sldId id="397" r:id="rId14"/>
    <p:sldId id="362" r:id="rId15"/>
    <p:sldId id="363" r:id="rId16"/>
    <p:sldId id="372" r:id="rId17"/>
    <p:sldId id="370" r:id="rId18"/>
    <p:sldId id="371" r:id="rId19"/>
    <p:sldId id="373" r:id="rId20"/>
    <p:sldId id="386" r:id="rId21"/>
    <p:sldId id="375" r:id="rId22"/>
    <p:sldId id="364" r:id="rId23"/>
    <p:sldId id="376" r:id="rId24"/>
    <p:sldId id="377" r:id="rId25"/>
    <p:sldId id="382" r:id="rId26"/>
    <p:sldId id="381" r:id="rId27"/>
    <p:sldId id="383" r:id="rId28"/>
    <p:sldId id="379" r:id="rId29"/>
    <p:sldId id="385" r:id="rId30"/>
    <p:sldId id="384" r:id="rId31"/>
    <p:sldId id="365" r:id="rId32"/>
    <p:sldId id="380" r:id="rId33"/>
    <p:sldId id="387" r:id="rId34"/>
    <p:sldId id="388" r:id="rId35"/>
    <p:sldId id="389" r:id="rId36"/>
    <p:sldId id="390" r:id="rId37"/>
    <p:sldId id="392" r:id="rId38"/>
    <p:sldId id="366" r:id="rId39"/>
    <p:sldId id="398" r:id="rId40"/>
    <p:sldId id="394" r:id="rId41"/>
    <p:sldId id="327" r:id="rId42"/>
    <p:sldId id="395" r:id="rId43"/>
    <p:sldId id="357" r:id="rId4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DA338"/>
  </p:clrMru>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8485" autoAdjust="0"/>
  </p:normalViewPr>
  <p:slideViewPr>
    <p:cSldViewPr>
      <p:cViewPr varScale="1">
        <p:scale>
          <a:sx n="131" d="100"/>
          <a:sy n="131" d="100"/>
        </p:scale>
        <p:origin x="-104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slide" Target="slides/slide40.xml"/><Relationship Id="rId47"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slide" Target="slides/slide39.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notesMaster" Target="notesMasters/notes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slide" Target="slides/slide42.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theme" Target="theme/theme1.xml"/><Relationship Id="rId8" Type="http://schemas.openxmlformats.org/officeDocument/2006/relationships/slide" Target="slides/slide6.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EDFA4AC-3283-40FB-BBEF-835EEAF7E3E3}" type="doc">
      <dgm:prSet loTypeId="urn:microsoft.com/office/officeart/2005/8/layout/venn1" loCatId="relationship" qsTypeId="urn:microsoft.com/office/officeart/2005/8/quickstyle/simple3" qsCatId="simple" csTypeId="urn:microsoft.com/office/officeart/2005/8/colors/accent1_2" csCatId="accent1" phldr="1"/>
      <dgm:spPr/>
      <dgm:t>
        <a:bodyPr/>
        <a:lstStyle/>
        <a:p>
          <a:endParaRPr lang="en-US"/>
        </a:p>
      </dgm:t>
    </dgm:pt>
    <dgm:pt modelId="{09F60327-8663-4A6D-807D-D338C9829AF5}">
      <dgm:prSet phldrT="[Text]"/>
      <dgm:spPr/>
      <dgm:t>
        <a:bodyPr/>
        <a:lstStyle/>
        <a:p>
          <a:r>
            <a:rPr lang="en-US" dirty="0" smtClean="0"/>
            <a:t>Fuzzer A</a:t>
          </a:r>
          <a:br>
            <a:rPr lang="en-US" dirty="0" smtClean="0"/>
          </a:br>
          <a:r>
            <a:rPr lang="en-US" dirty="0" smtClean="0"/>
            <a:t>9 Issues</a:t>
          </a:r>
          <a:br>
            <a:rPr lang="en-US" dirty="0" smtClean="0"/>
          </a:br>
          <a:r>
            <a:rPr lang="en-US" dirty="0" smtClean="0"/>
            <a:t>8 Unique</a:t>
          </a:r>
        </a:p>
      </dgm:t>
    </dgm:pt>
    <dgm:pt modelId="{412A23D5-AF18-4B92-A578-EE636AAA580C}" type="parTrans" cxnId="{274F86A0-B525-4EEF-B28B-49C6A98D05A4}">
      <dgm:prSet/>
      <dgm:spPr/>
      <dgm:t>
        <a:bodyPr/>
        <a:lstStyle/>
        <a:p>
          <a:endParaRPr lang="en-US"/>
        </a:p>
      </dgm:t>
    </dgm:pt>
    <dgm:pt modelId="{B3004D5F-8486-483E-A53F-63AA3935A6D3}" type="sibTrans" cxnId="{274F86A0-B525-4EEF-B28B-49C6A98D05A4}">
      <dgm:prSet/>
      <dgm:spPr/>
      <dgm:t>
        <a:bodyPr/>
        <a:lstStyle/>
        <a:p>
          <a:endParaRPr lang="en-US"/>
        </a:p>
      </dgm:t>
    </dgm:pt>
    <dgm:pt modelId="{064CA272-13AD-4FB3-9763-37924E51C8D8}">
      <dgm:prSet phldrT="[Text]"/>
      <dgm:spPr/>
      <dgm:t>
        <a:bodyPr/>
        <a:lstStyle/>
        <a:p>
          <a:r>
            <a:rPr lang="en-US" dirty="0" smtClean="0"/>
            <a:t>Fuzzer B</a:t>
          </a:r>
          <a:br>
            <a:rPr lang="en-US" dirty="0" smtClean="0"/>
          </a:br>
          <a:r>
            <a:rPr lang="en-US" dirty="0" smtClean="0"/>
            <a:t>23 Issues</a:t>
          </a:r>
          <a:br>
            <a:rPr lang="en-US" dirty="0" smtClean="0"/>
          </a:br>
          <a:r>
            <a:rPr lang="en-US" dirty="0" smtClean="0"/>
            <a:t>21 Unique</a:t>
          </a:r>
          <a:endParaRPr lang="en-US" dirty="0"/>
        </a:p>
      </dgm:t>
    </dgm:pt>
    <dgm:pt modelId="{5C36E65A-3178-4D6D-8BCB-2B0F22F3476F}" type="parTrans" cxnId="{2C261BB8-EC35-46F7-9DA5-A39CD7B7017C}">
      <dgm:prSet/>
      <dgm:spPr/>
      <dgm:t>
        <a:bodyPr/>
        <a:lstStyle/>
        <a:p>
          <a:endParaRPr lang="en-US"/>
        </a:p>
      </dgm:t>
    </dgm:pt>
    <dgm:pt modelId="{676D8F69-0C98-425E-BBEB-D1C879642352}" type="sibTrans" cxnId="{2C261BB8-EC35-46F7-9DA5-A39CD7B7017C}">
      <dgm:prSet/>
      <dgm:spPr/>
      <dgm:t>
        <a:bodyPr/>
        <a:lstStyle/>
        <a:p>
          <a:endParaRPr lang="en-US"/>
        </a:p>
      </dgm:t>
    </dgm:pt>
    <dgm:pt modelId="{7FEC29BD-899B-45E7-8D5B-642D560638CC}">
      <dgm:prSet phldrT="[Text]"/>
      <dgm:spPr/>
      <dgm:t>
        <a:bodyPr/>
        <a:lstStyle/>
        <a:p>
          <a:r>
            <a:rPr lang="en-US" dirty="0" smtClean="0"/>
            <a:t>Constraint Solver</a:t>
          </a:r>
          <a:br>
            <a:rPr lang="en-US" dirty="0" smtClean="0"/>
          </a:br>
          <a:r>
            <a:rPr lang="en-US" dirty="0" smtClean="0"/>
            <a:t>24 Issues</a:t>
          </a:r>
          <a:br>
            <a:rPr lang="en-US" dirty="0" smtClean="0"/>
          </a:br>
          <a:r>
            <a:rPr lang="en-US" dirty="0" smtClean="0"/>
            <a:t>23 Unique</a:t>
          </a:r>
          <a:endParaRPr lang="en-US" dirty="0"/>
        </a:p>
      </dgm:t>
    </dgm:pt>
    <dgm:pt modelId="{633BA006-C3CB-431A-AB16-D2B8B1BF9C35}" type="parTrans" cxnId="{921E6165-6034-4E2F-AD40-6B4FA4F3C40B}">
      <dgm:prSet/>
      <dgm:spPr/>
      <dgm:t>
        <a:bodyPr/>
        <a:lstStyle/>
        <a:p>
          <a:endParaRPr lang="en-US"/>
        </a:p>
      </dgm:t>
    </dgm:pt>
    <dgm:pt modelId="{5F146BBC-13F3-4611-B20A-023E3B9DC6DB}" type="sibTrans" cxnId="{921E6165-6034-4E2F-AD40-6B4FA4F3C40B}">
      <dgm:prSet/>
      <dgm:spPr/>
      <dgm:t>
        <a:bodyPr/>
        <a:lstStyle/>
        <a:p>
          <a:endParaRPr lang="en-US"/>
        </a:p>
      </dgm:t>
    </dgm:pt>
    <dgm:pt modelId="{990AE7B6-5BF9-4644-B1B2-9B9688B320CE}">
      <dgm:prSet phldrT="[Text]"/>
      <dgm:spPr/>
      <dgm:t>
        <a:bodyPr/>
        <a:lstStyle/>
        <a:p>
          <a:r>
            <a:rPr lang="en-US" dirty="0" smtClean="0"/>
            <a:t>Fuzzer C</a:t>
          </a:r>
          <a:br>
            <a:rPr lang="en-US" dirty="0" smtClean="0"/>
          </a:br>
          <a:r>
            <a:rPr lang="en-US" dirty="0" smtClean="0"/>
            <a:t>7 Issues</a:t>
          </a:r>
          <a:br>
            <a:rPr lang="en-US" dirty="0" smtClean="0"/>
          </a:br>
          <a:r>
            <a:rPr lang="en-US" dirty="0" smtClean="0"/>
            <a:t>5 Unique</a:t>
          </a:r>
        </a:p>
      </dgm:t>
    </dgm:pt>
    <dgm:pt modelId="{027BFEE9-4FD3-4B98-A44B-5C45D4724DDF}" type="parTrans" cxnId="{043A7796-2BE0-4A5C-9EF5-59097FC823F2}">
      <dgm:prSet/>
      <dgm:spPr/>
      <dgm:t>
        <a:bodyPr/>
        <a:lstStyle/>
        <a:p>
          <a:endParaRPr lang="en-US"/>
        </a:p>
      </dgm:t>
    </dgm:pt>
    <dgm:pt modelId="{ED971823-630E-4C92-A488-88EC2620E60B}" type="sibTrans" cxnId="{043A7796-2BE0-4A5C-9EF5-59097FC823F2}">
      <dgm:prSet/>
      <dgm:spPr/>
      <dgm:t>
        <a:bodyPr/>
        <a:lstStyle/>
        <a:p>
          <a:endParaRPr lang="en-US"/>
        </a:p>
      </dgm:t>
    </dgm:pt>
    <dgm:pt modelId="{F42FB73C-C43F-4099-BBEB-5E3F005021DD}" type="pres">
      <dgm:prSet presAssocID="{7EDFA4AC-3283-40FB-BBEF-835EEAF7E3E3}" presName="compositeShape" presStyleCnt="0">
        <dgm:presLayoutVars>
          <dgm:chMax val="7"/>
          <dgm:dir/>
          <dgm:resizeHandles val="exact"/>
        </dgm:presLayoutVars>
      </dgm:prSet>
      <dgm:spPr/>
      <dgm:t>
        <a:bodyPr/>
        <a:lstStyle/>
        <a:p>
          <a:endParaRPr lang="en-US"/>
        </a:p>
      </dgm:t>
    </dgm:pt>
    <dgm:pt modelId="{D5C2F3A4-1AA4-41A1-B550-67CCDA3B2FE5}" type="pres">
      <dgm:prSet presAssocID="{09F60327-8663-4A6D-807D-D338C9829AF5}" presName="circ1" presStyleLbl="vennNode1" presStyleIdx="0" presStyleCnt="4" custScaleX="80722" custScaleY="86099" custLinFactNeighborX="87960" custLinFactNeighborY="26622"/>
      <dgm:spPr/>
      <dgm:t>
        <a:bodyPr/>
        <a:lstStyle/>
        <a:p>
          <a:endParaRPr lang="en-US"/>
        </a:p>
      </dgm:t>
    </dgm:pt>
    <dgm:pt modelId="{2F42F9B6-A1A2-4923-ADDF-61C5A66CF3FA}" type="pres">
      <dgm:prSet presAssocID="{09F60327-8663-4A6D-807D-D338C9829AF5}" presName="circ1Tx" presStyleLbl="revTx" presStyleIdx="0" presStyleCnt="0">
        <dgm:presLayoutVars>
          <dgm:chMax val="0"/>
          <dgm:chPref val="0"/>
          <dgm:bulletEnabled val="1"/>
        </dgm:presLayoutVars>
      </dgm:prSet>
      <dgm:spPr/>
      <dgm:t>
        <a:bodyPr/>
        <a:lstStyle/>
        <a:p>
          <a:endParaRPr lang="en-US"/>
        </a:p>
      </dgm:t>
    </dgm:pt>
    <dgm:pt modelId="{9A4867C1-3070-4D3C-A267-AA020CE870FA}" type="pres">
      <dgm:prSet presAssocID="{064CA272-13AD-4FB3-9763-37924E51C8D8}" presName="circ2" presStyleLbl="vennNode1" presStyleIdx="1" presStyleCnt="4" custScaleX="139876" custScaleY="92616" custLinFactNeighborX="18550" custLinFactNeighborY="55159"/>
      <dgm:spPr/>
      <dgm:t>
        <a:bodyPr/>
        <a:lstStyle/>
        <a:p>
          <a:endParaRPr lang="en-US"/>
        </a:p>
      </dgm:t>
    </dgm:pt>
    <dgm:pt modelId="{D0594A3D-7037-4CE8-963B-AC2ACDA18996}" type="pres">
      <dgm:prSet presAssocID="{064CA272-13AD-4FB3-9763-37924E51C8D8}" presName="circ2Tx" presStyleLbl="revTx" presStyleIdx="0" presStyleCnt="0">
        <dgm:presLayoutVars>
          <dgm:chMax val="0"/>
          <dgm:chPref val="0"/>
          <dgm:bulletEnabled val="1"/>
        </dgm:presLayoutVars>
      </dgm:prSet>
      <dgm:spPr/>
      <dgm:t>
        <a:bodyPr/>
        <a:lstStyle/>
        <a:p>
          <a:endParaRPr lang="en-US"/>
        </a:p>
      </dgm:t>
    </dgm:pt>
    <dgm:pt modelId="{634D1FF6-7395-4812-B9AF-690F13BE3A9B}" type="pres">
      <dgm:prSet presAssocID="{7FEC29BD-899B-45E7-8D5B-642D560638CC}" presName="circ3" presStyleLbl="vennNode1" presStyleIdx="2" presStyleCnt="4" custScaleX="145193" custScaleY="130768" custLinFactNeighborX="-55169" custLinFactNeighborY="-70914"/>
      <dgm:spPr/>
      <dgm:t>
        <a:bodyPr/>
        <a:lstStyle/>
        <a:p>
          <a:endParaRPr lang="en-US"/>
        </a:p>
      </dgm:t>
    </dgm:pt>
    <dgm:pt modelId="{9C638CE1-249D-4355-84EE-3644092C45E2}" type="pres">
      <dgm:prSet presAssocID="{7FEC29BD-899B-45E7-8D5B-642D560638CC}" presName="circ3Tx" presStyleLbl="revTx" presStyleIdx="0" presStyleCnt="0">
        <dgm:presLayoutVars>
          <dgm:chMax val="0"/>
          <dgm:chPref val="0"/>
          <dgm:bulletEnabled val="1"/>
        </dgm:presLayoutVars>
      </dgm:prSet>
      <dgm:spPr/>
      <dgm:t>
        <a:bodyPr/>
        <a:lstStyle/>
        <a:p>
          <a:endParaRPr lang="en-US"/>
        </a:p>
      </dgm:t>
    </dgm:pt>
    <dgm:pt modelId="{BBA23C0F-49A2-4030-A50E-913148D72C1E}" type="pres">
      <dgm:prSet presAssocID="{990AE7B6-5BF9-4644-B1B2-9B9688B320CE}" presName="circ4" presStyleLbl="vennNode1" presStyleIdx="3" presStyleCnt="4" custScaleX="99177" custScaleY="69747" custLinFactNeighborX="21389" custLinFactNeighborY="57626"/>
      <dgm:spPr/>
      <dgm:t>
        <a:bodyPr/>
        <a:lstStyle/>
        <a:p>
          <a:endParaRPr lang="en-US"/>
        </a:p>
      </dgm:t>
    </dgm:pt>
    <dgm:pt modelId="{5BB7212B-CEF7-475C-B761-372C1EB4777B}" type="pres">
      <dgm:prSet presAssocID="{990AE7B6-5BF9-4644-B1B2-9B9688B320CE}" presName="circ4Tx" presStyleLbl="revTx" presStyleIdx="0" presStyleCnt="0">
        <dgm:presLayoutVars>
          <dgm:chMax val="0"/>
          <dgm:chPref val="0"/>
          <dgm:bulletEnabled val="1"/>
        </dgm:presLayoutVars>
      </dgm:prSet>
      <dgm:spPr/>
      <dgm:t>
        <a:bodyPr/>
        <a:lstStyle/>
        <a:p>
          <a:endParaRPr lang="en-US"/>
        </a:p>
      </dgm:t>
    </dgm:pt>
  </dgm:ptLst>
  <dgm:cxnLst>
    <dgm:cxn modelId="{CE53DD59-AFF3-4B71-B680-C7EF69B6C1B9}" type="presOf" srcId="{7FEC29BD-899B-45E7-8D5B-642D560638CC}" destId="{9C638CE1-249D-4355-84EE-3644092C45E2}" srcOrd="1" destOrd="0" presId="urn:microsoft.com/office/officeart/2005/8/layout/venn1"/>
    <dgm:cxn modelId="{2C261BB8-EC35-46F7-9DA5-A39CD7B7017C}" srcId="{7EDFA4AC-3283-40FB-BBEF-835EEAF7E3E3}" destId="{064CA272-13AD-4FB3-9763-37924E51C8D8}" srcOrd="1" destOrd="0" parTransId="{5C36E65A-3178-4D6D-8BCB-2B0F22F3476F}" sibTransId="{676D8F69-0C98-425E-BBEB-D1C879642352}"/>
    <dgm:cxn modelId="{274F86A0-B525-4EEF-B28B-49C6A98D05A4}" srcId="{7EDFA4AC-3283-40FB-BBEF-835EEAF7E3E3}" destId="{09F60327-8663-4A6D-807D-D338C9829AF5}" srcOrd="0" destOrd="0" parTransId="{412A23D5-AF18-4B92-A578-EE636AAA580C}" sibTransId="{B3004D5F-8486-483E-A53F-63AA3935A6D3}"/>
    <dgm:cxn modelId="{E49E982A-4E1D-4E72-9246-374C08D78BA3}" type="presOf" srcId="{064CA272-13AD-4FB3-9763-37924E51C8D8}" destId="{9A4867C1-3070-4D3C-A267-AA020CE870FA}" srcOrd="0" destOrd="0" presId="urn:microsoft.com/office/officeart/2005/8/layout/venn1"/>
    <dgm:cxn modelId="{921E6165-6034-4E2F-AD40-6B4FA4F3C40B}" srcId="{7EDFA4AC-3283-40FB-BBEF-835EEAF7E3E3}" destId="{7FEC29BD-899B-45E7-8D5B-642D560638CC}" srcOrd="2" destOrd="0" parTransId="{633BA006-C3CB-431A-AB16-D2B8B1BF9C35}" sibTransId="{5F146BBC-13F3-4611-B20A-023E3B9DC6DB}"/>
    <dgm:cxn modelId="{1D2A169E-6153-44C4-9E59-F219BFEDF642}" type="presOf" srcId="{7FEC29BD-899B-45E7-8D5B-642D560638CC}" destId="{634D1FF6-7395-4812-B9AF-690F13BE3A9B}" srcOrd="0" destOrd="0" presId="urn:microsoft.com/office/officeart/2005/8/layout/venn1"/>
    <dgm:cxn modelId="{E385CAC1-7177-4921-A6E8-BA93F6E527F5}" type="presOf" srcId="{990AE7B6-5BF9-4644-B1B2-9B9688B320CE}" destId="{BBA23C0F-49A2-4030-A50E-913148D72C1E}" srcOrd="0" destOrd="0" presId="urn:microsoft.com/office/officeart/2005/8/layout/venn1"/>
    <dgm:cxn modelId="{043A7796-2BE0-4A5C-9EF5-59097FC823F2}" srcId="{7EDFA4AC-3283-40FB-BBEF-835EEAF7E3E3}" destId="{990AE7B6-5BF9-4644-B1B2-9B9688B320CE}" srcOrd="3" destOrd="0" parTransId="{027BFEE9-4FD3-4B98-A44B-5C45D4724DDF}" sibTransId="{ED971823-630E-4C92-A488-88EC2620E60B}"/>
    <dgm:cxn modelId="{AF9024E6-F83A-4444-8691-0411083291AE}" type="presOf" srcId="{7EDFA4AC-3283-40FB-BBEF-835EEAF7E3E3}" destId="{F42FB73C-C43F-4099-BBEB-5E3F005021DD}" srcOrd="0" destOrd="0" presId="urn:microsoft.com/office/officeart/2005/8/layout/venn1"/>
    <dgm:cxn modelId="{9457DE88-AF39-4ED3-A154-24A0F4DDBFBA}" type="presOf" srcId="{09F60327-8663-4A6D-807D-D338C9829AF5}" destId="{D5C2F3A4-1AA4-41A1-B550-67CCDA3B2FE5}" srcOrd="0" destOrd="0" presId="urn:microsoft.com/office/officeart/2005/8/layout/venn1"/>
    <dgm:cxn modelId="{1B60ADE6-BD46-4032-98E1-D0B165F9802E}" type="presOf" srcId="{990AE7B6-5BF9-4644-B1B2-9B9688B320CE}" destId="{5BB7212B-CEF7-475C-B761-372C1EB4777B}" srcOrd="1" destOrd="0" presId="urn:microsoft.com/office/officeart/2005/8/layout/venn1"/>
    <dgm:cxn modelId="{93DC1F49-8118-4E8C-A040-2D279E7832EB}" type="presOf" srcId="{064CA272-13AD-4FB3-9763-37924E51C8D8}" destId="{D0594A3D-7037-4CE8-963B-AC2ACDA18996}" srcOrd="1" destOrd="0" presId="urn:microsoft.com/office/officeart/2005/8/layout/venn1"/>
    <dgm:cxn modelId="{DA2C391F-74C1-4F20-BEC3-4DDF9E777321}" type="presOf" srcId="{09F60327-8663-4A6D-807D-D338C9829AF5}" destId="{2F42F9B6-A1A2-4923-ADDF-61C5A66CF3FA}" srcOrd="1" destOrd="0" presId="urn:microsoft.com/office/officeart/2005/8/layout/venn1"/>
    <dgm:cxn modelId="{8E4A9878-89FF-4D38-B644-B27B042803AC}" type="presParOf" srcId="{F42FB73C-C43F-4099-BBEB-5E3F005021DD}" destId="{D5C2F3A4-1AA4-41A1-B550-67CCDA3B2FE5}" srcOrd="0" destOrd="0" presId="urn:microsoft.com/office/officeart/2005/8/layout/venn1"/>
    <dgm:cxn modelId="{86C687D0-B447-4F01-BF59-0BCB8B87F342}" type="presParOf" srcId="{F42FB73C-C43F-4099-BBEB-5E3F005021DD}" destId="{2F42F9B6-A1A2-4923-ADDF-61C5A66CF3FA}" srcOrd="1" destOrd="0" presId="urn:microsoft.com/office/officeart/2005/8/layout/venn1"/>
    <dgm:cxn modelId="{FB8921E2-E483-4BA6-9EBA-CCFE6C4FF622}" type="presParOf" srcId="{F42FB73C-C43F-4099-BBEB-5E3F005021DD}" destId="{9A4867C1-3070-4D3C-A267-AA020CE870FA}" srcOrd="2" destOrd="0" presId="urn:microsoft.com/office/officeart/2005/8/layout/venn1"/>
    <dgm:cxn modelId="{E7A26EF4-3069-40A8-81C5-B42B5EF212F7}" type="presParOf" srcId="{F42FB73C-C43F-4099-BBEB-5E3F005021DD}" destId="{D0594A3D-7037-4CE8-963B-AC2ACDA18996}" srcOrd="3" destOrd="0" presId="urn:microsoft.com/office/officeart/2005/8/layout/venn1"/>
    <dgm:cxn modelId="{B0C69D32-4B3E-4993-898F-FB9459E8EF0D}" type="presParOf" srcId="{F42FB73C-C43F-4099-BBEB-5E3F005021DD}" destId="{634D1FF6-7395-4812-B9AF-690F13BE3A9B}" srcOrd="4" destOrd="0" presId="urn:microsoft.com/office/officeart/2005/8/layout/venn1"/>
    <dgm:cxn modelId="{F051714D-C331-411B-8862-D3AE7E8C8571}" type="presParOf" srcId="{F42FB73C-C43F-4099-BBEB-5E3F005021DD}" destId="{9C638CE1-249D-4355-84EE-3644092C45E2}" srcOrd="5" destOrd="0" presId="urn:microsoft.com/office/officeart/2005/8/layout/venn1"/>
    <dgm:cxn modelId="{CC352688-1939-435E-9D1F-90A7EA7BB8EC}" type="presParOf" srcId="{F42FB73C-C43F-4099-BBEB-5E3F005021DD}" destId="{BBA23C0F-49A2-4030-A50E-913148D72C1E}" srcOrd="6" destOrd="0" presId="urn:microsoft.com/office/officeart/2005/8/layout/venn1"/>
    <dgm:cxn modelId="{9220A765-A5E2-4210-95CC-7387FFEEB4B1}" type="presParOf" srcId="{F42FB73C-C43F-4099-BBEB-5E3F005021DD}" destId="{5BB7212B-CEF7-475C-B761-372C1EB4777B}" srcOrd="7"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7EDFA4AC-3283-40FB-BBEF-835EEAF7E3E3}" type="doc">
      <dgm:prSet loTypeId="urn:microsoft.com/office/officeart/2005/8/layout/venn1" loCatId="relationship" qsTypeId="urn:microsoft.com/office/officeart/2005/8/quickstyle/simple3" qsCatId="simple" csTypeId="urn:microsoft.com/office/officeart/2005/8/colors/accent1_2" csCatId="accent1" phldr="1"/>
      <dgm:spPr/>
      <dgm:t>
        <a:bodyPr/>
        <a:lstStyle/>
        <a:p>
          <a:endParaRPr lang="en-US"/>
        </a:p>
      </dgm:t>
    </dgm:pt>
    <dgm:pt modelId="{09F60327-8663-4A6D-807D-D338C9829AF5}">
      <dgm:prSet phldrT="[Text]" custT="1"/>
      <dgm:spPr/>
      <dgm:t>
        <a:bodyPr anchor="b" anchorCtr="1"/>
        <a:lstStyle/>
        <a:p>
          <a:r>
            <a:rPr lang="en-US" sz="1400" dirty="0" smtClean="0"/>
            <a:t>Fuzzer A</a:t>
          </a:r>
          <a:br>
            <a:rPr lang="en-US" sz="1400" dirty="0" smtClean="0"/>
          </a:br>
          <a:r>
            <a:rPr lang="en-US" sz="1400" smtClean="0"/>
            <a:t>7 Issues</a:t>
          </a:r>
          <a:r>
            <a:rPr lang="en-US" sz="1400" dirty="0" smtClean="0"/>
            <a:t/>
          </a:r>
          <a:br>
            <a:rPr lang="en-US" sz="1400" dirty="0" smtClean="0"/>
          </a:br>
          <a:r>
            <a:rPr lang="en-US" sz="1400" dirty="0" smtClean="0"/>
            <a:t>3 Unique</a:t>
          </a:r>
        </a:p>
      </dgm:t>
    </dgm:pt>
    <dgm:pt modelId="{412A23D5-AF18-4B92-A578-EE636AAA580C}" type="parTrans" cxnId="{274F86A0-B525-4EEF-B28B-49C6A98D05A4}">
      <dgm:prSet/>
      <dgm:spPr/>
      <dgm:t>
        <a:bodyPr/>
        <a:lstStyle/>
        <a:p>
          <a:endParaRPr lang="en-US" sz="1400"/>
        </a:p>
      </dgm:t>
    </dgm:pt>
    <dgm:pt modelId="{B3004D5F-8486-483E-A53F-63AA3935A6D3}" type="sibTrans" cxnId="{274F86A0-B525-4EEF-B28B-49C6A98D05A4}">
      <dgm:prSet/>
      <dgm:spPr/>
      <dgm:t>
        <a:bodyPr/>
        <a:lstStyle/>
        <a:p>
          <a:endParaRPr lang="en-US" sz="1400"/>
        </a:p>
      </dgm:t>
    </dgm:pt>
    <dgm:pt modelId="{064CA272-13AD-4FB3-9763-37924E51C8D8}">
      <dgm:prSet phldrT="[Text]" custT="1"/>
      <dgm:spPr/>
      <dgm:t>
        <a:bodyPr/>
        <a:lstStyle/>
        <a:p>
          <a:r>
            <a:rPr lang="en-US" sz="1400" dirty="0" smtClean="0"/>
            <a:t>Fuzzer B</a:t>
          </a:r>
          <a:br>
            <a:rPr lang="en-US" sz="1400" dirty="0" smtClean="0"/>
          </a:br>
          <a:r>
            <a:rPr lang="en-US" sz="1400" dirty="0" smtClean="0"/>
            <a:t>10 Issues</a:t>
          </a:r>
          <a:br>
            <a:rPr lang="en-US" sz="1400" dirty="0" smtClean="0"/>
          </a:br>
          <a:r>
            <a:rPr lang="en-US" sz="1400" dirty="0" smtClean="0"/>
            <a:t>4 Unique</a:t>
          </a:r>
          <a:endParaRPr lang="en-US" sz="1400" dirty="0"/>
        </a:p>
      </dgm:t>
    </dgm:pt>
    <dgm:pt modelId="{5C36E65A-3178-4D6D-8BCB-2B0F22F3476F}" type="parTrans" cxnId="{2C261BB8-EC35-46F7-9DA5-A39CD7B7017C}">
      <dgm:prSet/>
      <dgm:spPr/>
      <dgm:t>
        <a:bodyPr/>
        <a:lstStyle/>
        <a:p>
          <a:endParaRPr lang="en-US" sz="1400"/>
        </a:p>
      </dgm:t>
    </dgm:pt>
    <dgm:pt modelId="{676D8F69-0C98-425E-BBEB-D1C879642352}" type="sibTrans" cxnId="{2C261BB8-EC35-46F7-9DA5-A39CD7B7017C}">
      <dgm:prSet/>
      <dgm:spPr/>
      <dgm:t>
        <a:bodyPr/>
        <a:lstStyle/>
        <a:p>
          <a:endParaRPr lang="en-US" sz="1400"/>
        </a:p>
      </dgm:t>
    </dgm:pt>
    <dgm:pt modelId="{7FEC29BD-899B-45E7-8D5B-642D560638CC}">
      <dgm:prSet phldrT="[Text]" custT="1"/>
      <dgm:spPr/>
      <dgm:t>
        <a:bodyPr/>
        <a:lstStyle/>
        <a:p>
          <a:r>
            <a:rPr lang="en-US" sz="1400" dirty="0" smtClean="0"/>
            <a:t>Constraint Solver</a:t>
          </a:r>
          <a:br>
            <a:rPr lang="en-US" sz="1400" dirty="0" smtClean="0"/>
          </a:br>
          <a:r>
            <a:rPr lang="en-US" sz="1400" dirty="0" smtClean="0"/>
            <a:t>3 Issues</a:t>
          </a:r>
          <a:br>
            <a:rPr lang="en-US" sz="1400" dirty="0" smtClean="0"/>
          </a:br>
          <a:r>
            <a:rPr lang="en-US" sz="1400" dirty="0" smtClean="0"/>
            <a:t>1 Unique</a:t>
          </a:r>
          <a:endParaRPr lang="en-US" sz="1400" dirty="0"/>
        </a:p>
      </dgm:t>
    </dgm:pt>
    <dgm:pt modelId="{633BA006-C3CB-431A-AB16-D2B8B1BF9C35}" type="parTrans" cxnId="{921E6165-6034-4E2F-AD40-6B4FA4F3C40B}">
      <dgm:prSet/>
      <dgm:spPr/>
      <dgm:t>
        <a:bodyPr/>
        <a:lstStyle/>
        <a:p>
          <a:endParaRPr lang="en-US" sz="1400"/>
        </a:p>
      </dgm:t>
    </dgm:pt>
    <dgm:pt modelId="{5F146BBC-13F3-4611-B20A-023E3B9DC6DB}" type="sibTrans" cxnId="{921E6165-6034-4E2F-AD40-6B4FA4F3C40B}">
      <dgm:prSet/>
      <dgm:spPr/>
      <dgm:t>
        <a:bodyPr/>
        <a:lstStyle/>
        <a:p>
          <a:endParaRPr lang="en-US" sz="1400"/>
        </a:p>
      </dgm:t>
    </dgm:pt>
    <dgm:pt modelId="{990AE7B6-5BF9-4644-B1B2-9B9688B320CE}">
      <dgm:prSet phldrT="[Text]" custT="1"/>
      <dgm:spPr/>
      <dgm:t>
        <a:bodyPr/>
        <a:lstStyle/>
        <a:p>
          <a:endParaRPr lang="en-US" sz="1400" dirty="0" smtClean="0"/>
        </a:p>
        <a:p>
          <a:endParaRPr lang="en-US" sz="1400" dirty="0" smtClean="0"/>
        </a:p>
        <a:p>
          <a:r>
            <a:rPr lang="en-US" sz="1400" dirty="0" smtClean="0"/>
            <a:t>Fuzzer C</a:t>
          </a:r>
          <a:br>
            <a:rPr lang="en-US" sz="1400" dirty="0" smtClean="0"/>
          </a:br>
          <a:r>
            <a:rPr lang="en-US" sz="1400" smtClean="0"/>
            <a:t>6 Issues</a:t>
          </a:r>
          <a:r>
            <a:rPr lang="en-US" sz="1400" dirty="0" smtClean="0"/>
            <a:t/>
          </a:r>
          <a:br>
            <a:rPr lang="en-US" sz="1400" dirty="0" smtClean="0"/>
          </a:br>
          <a:r>
            <a:rPr lang="en-US" sz="1400" dirty="0" smtClean="0"/>
            <a:t>1 Unique</a:t>
          </a:r>
        </a:p>
      </dgm:t>
    </dgm:pt>
    <dgm:pt modelId="{027BFEE9-4FD3-4B98-A44B-5C45D4724DDF}" type="parTrans" cxnId="{043A7796-2BE0-4A5C-9EF5-59097FC823F2}">
      <dgm:prSet/>
      <dgm:spPr/>
      <dgm:t>
        <a:bodyPr/>
        <a:lstStyle/>
        <a:p>
          <a:endParaRPr lang="en-US" sz="1400"/>
        </a:p>
      </dgm:t>
    </dgm:pt>
    <dgm:pt modelId="{ED971823-630E-4C92-A488-88EC2620E60B}" type="sibTrans" cxnId="{043A7796-2BE0-4A5C-9EF5-59097FC823F2}">
      <dgm:prSet/>
      <dgm:spPr/>
      <dgm:t>
        <a:bodyPr/>
        <a:lstStyle/>
        <a:p>
          <a:endParaRPr lang="en-US" sz="1400"/>
        </a:p>
      </dgm:t>
    </dgm:pt>
    <dgm:pt modelId="{F42FB73C-C43F-4099-BBEB-5E3F005021DD}" type="pres">
      <dgm:prSet presAssocID="{7EDFA4AC-3283-40FB-BBEF-835EEAF7E3E3}" presName="compositeShape" presStyleCnt="0">
        <dgm:presLayoutVars>
          <dgm:chMax val="7"/>
          <dgm:dir/>
          <dgm:resizeHandles val="exact"/>
        </dgm:presLayoutVars>
      </dgm:prSet>
      <dgm:spPr/>
      <dgm:t>
        <a:bodyPr/>
        <a:lstStyle/>
        <a:p>
          <a:endParaRPr lang="en-US"/>
        </a:p>
      </dgm:t>
    </dgm:pt>
    <dgm:pt modelId="{D5C2F3A4-1AA4-41A1-B550-67CCDA3B2FE5}" type="pres">
      <dgm:prSet presAssocID="{09F60327-8663-4A6D-807D-D338C9829AF5}" presName="circ1" presStyleLbl="vennNode1" presStyleIdx="0" presStyleCnt="4" custScaleX="96169" custScaleY="130984" custLinFactNeighborX="-50581" custLinFactNeighborY="-427"/>
      <dgm:spPr>
        <a:prstGeom prst="ellipse">
          <a:avLst/>
        </a:prstGeom>
      </dgm:spPr>
      <dgm:t>
        <a:bodyPr/>
        <a:lstStyle/>
        <a:p>
          <a:endParaRPr lang="en-US"/>
        </a:p>
      </dgm:t>
    </dgm:pt>
    <dgm:pt modelId="{2F42F9B6-A1A2-4923-ADDF-61C5A66CF3FA}" type="pres">
      <dgm:prSet presAssocID="{09F60327-8663-4A6D-807D-D338C9829AF5}" presName="circ1Tx" presStyleLbl="revTx" presStyleIdx="0" presStyleCnt="0">
        <dgm:presLayoutVars>
          <dgm:chMax val="0"/>
          <dgm:chPref val="0"/>
          <dgm:bulletEnabled val="1"/>
        </dgm:presLayoutVars>
      </dgm:prSet>
      <dgm:spPr/>
      <dgm:t>
        <a:bodyPr/>
        <a:lstStyle/>
        <a:p>
          <a:endParaRPr lang="en-US"/>
        </a:p>
      </dgm:t>
    </dgm:pt>
    <dgm:pt modelId="{9A4867C1-3070-4D3C-A267-AA020CE870FA}" type="pres">
      <dgm:prSet presAssocID="{064CA272-13AD-4FB3-9763-37924E51C8D8}" presName="circ2" presStyleLbl="vennNode1" presStyleIdx="1" presStyleCnt="4" custScaleX="247165" custScaleY="192308" custLinFactNeighborX="7102" custLinFactNeighborY="-26231"/>
      <dgm:spPr/>
      <dgm:t>
        <a:bodyPr/>
        <a:lstStyle/>
        <a:p>
          <a:endParaRPr lang="en-US"/>
        </a:p>
      </dgm:t>
    </dgm:pt>
    <dgm:pt modelId="{D0594A3D-7037-4CE8-963B-AC2ACDA18996}" type="pres">
      <dgm:prSet presAssocID="{064CA272-13AD-4FB3-9763-37924E51C8D8}" presName="circ2Tx" presStyleLbl="revTx" presStyleIdx="0" presStyleCnt="0">
        <dgm:presLayoutVars>
          <dgm:chMax val="0"/>
          <dgm:chPref val="0"/>
          <dgm:bulletEnabled val="1"/>
        </dgm:presLayoutVars>
      </dgm:prSet>
      <dgm:spPr/>
      <dgm:t>
        <a:bodyPr/>
        <a:lstStyle/>
        <a:p>
          <a:endParaRPr lang="en-US"/>
        </a:p>
      </dgm:t>
    </dgm:pt>
    <dgm:pt modelId="{634D1FF6-7395-4812-B9AF-690F13BE3A9B}" type="pres">
      <dgm:prSet presAssocID="{7FEC29BD-899B-45E7-8D5B-642D560638CC}" presName="circ3" presStyleLbl="vennNode1" presStyleIdx="2" presStyleCnt="4" custScaleX="104364" custScaleY="67416" custLinFactNeighborX="-57301" custLinFactNeighborY="-59374"/>
      <dgm:spPr/>
      <dgm:t>
        <a:bodyPr/>
        <a:lstStyle/>
        <a:p>
          <a:endParaRPr lang="en-US"/>
        </a:p>
      </dgm:t>
    </dgm:pt>
    <dgm:pt modelId="{9C638CE1-249D-4355-84EE-3644092C45E2}" type="pres">
      <dgm:prSet presAssocID="{7FEC29BD-899B-45E7-8D5B-642D560638CC}" presName="circ3Tx" presStyleLbl="revTx" presStyleIdx="0" presStyleCnt="0">
        <dgm:presLayoutVars>
          <dgm:chMax val="0"/>
          <dgm:chPref val="0"/>
          <dgm:bulletEnabled val="1"/>
        </dgm:presLayoutVars>
      </dgm:prSet>
      <dgm:spPr/>
      <dgm:t>
        <a:bodyPr/>
        <a:lstStyle/>
        <a:p>
          <a:endParaRPr lang="en-US"/>
        </a:p>
      </dgm:t>
    </dgm:pt>
    <dgm:pt modelId="{BBA23C0F-49A2-4030-A50E-913148D72C1E}" type="pres">
      <dgm:prSet presAssocID="{990AE7B6-5BF9-4644-B1B2-9B9688B320CE}" presName="circ4" presStyleLbl="vennNode1" presStyleIdx="3" presStyleCnt="4" custScaleX="108173" custScaleY="145458" custLinFactNeighborX="28498" custLinFactNeighborY="27458"/>
      <dgm:spPr/>
      <dgm:t>
        <a:bodyPr/>
        <a:lstStyle/>
        <a:p>
          <a:endParaRPr lang="en-US"/>
        </a:p>
      </dgm:t>
    </dgm:pt>
    <dgm:pt modelId="{5BB7212B-CEF7-475C-B761-372C1EB4777B}" type="pres">
      <dgm:prSet presAssocID="{990AE7B6-5BF9-4644-B1B2-9B9688B320CE}" presName="circ4Tx" presStyleLbl="revTx" presStyleIdx="0" presStyleCnt="0">
        <dgm:presLayoutVars>
          <dgm:chMax val="0"/>
          <dgm:chPref val="0"/>
          <dgm:bulletEnabled val="1"/>
        </dgm:presLayoutVars>
      </dgm:prSet>
      <dgm:spPr/>
      <dgm:t>
        <a:bodyPr/>
        <a:lstStyle/>
        <a:p>
          <a:endParaRPr lang="en-US"/>
        </a:p>
      </dgm:t>
    </dgm:pt>
  </dgm:ptLst>
  <dgm:cxnLst>
    <dgm:cxn modelId="{2C261BB8-EC35-46F7-9DA5-A39CD7B7017C}" srcId="{7EDFA4AC-3283-40FB-BBEF-835EEAF7E3E3}" destId="{064CA272-13AD-4FB3-9763-37924E51C8D8}" srcOrd="1" destOrd="0" parTransId="{5C36E65A-3178-4D6D-8BCB-2B0F22F3476F}" sibTransId="{676D8F69-0C98-425E-BBEB-D1C879642352}"/>
    <dgm:cxn modelId="{DFBAA784-513E-4143-A206-038EB381CBB7}" type="presOf" srcId="{064CA272-13AD-4FB3-9763-37924E51C8D8}" destId="{9A4867C1-3070-4D3C-A267-AA020CE870FA}" srcOrd="0" destOrd="0" presId="urn:microsoft.com/office/officeart/2005/8/layout/venn1"/>
    <dgm:cxn modelId="{64365E1E-23D6-45EB-9EB1-C89E1FF04A57}" type="presOf" srcId="{7FEC29BD-899B-45E7-8D5B-642D560638CC}" destId="{9C638CE1-249D-4355-84EE-3644092C45E2}" srcOrd="1" destOrd="0" presId="urn:microsoft.com/office/officeart/2005/8/layout/venn1"/>
    <dgm:cxn modelId="{274F86A0-B525-4EEF-B28B-49C6A98D05A4}" srcId="{7EDFA4AC-3283-40FB-BBEF-835EEAF7E3E3}" destId="{09F60327-8663-4A6D-807D-D338C9829AF5}" srcOrd="0" destOrd="0" parTransId="{412A23D5-AF18-4B92-A578-EE636AAA580C}" sibTransId="{B3004D5F-8486-483E-A53F-63AA3935A6D3}"/>
    <dgm:cxn modelId="{921E6165-6034-4E2F-AD40-6B4FA4F3C40B}" srcId="{7EDFA4AC-3283-40FB-BBEF-835EEAF7E3E3}" destId="{7FEC29BD-899B-45E7-8D5B-642D560638CC}" srcOrd="2" destOrd="0" parTransId="{633BA006-C3CB-431A-AB16-D2B8B1BF9C35}" sibTransId="{5F146BBC-13F3-4611-B20A-023E3B9DC6DB}"/>
    <dgm:cxn modelId="{1E669D53-47DA-4503-A7A7-C2F08D806628}" type="presOf" srcId="{09F60327-8663-4A6D-807D-D338C9829AF5}" destId="{2F42F9B6-A1A2-4923-ADDF-61C5A66CF3FA}" srcOrd="1" destOrd="0" presId="urn:microsoft.com/office/officeart/2005/8/layout/venn1"/>
    <dgm:cxn modelId="{ED31C33B-AA85-4CA7-AB53-5C50E5A111BC}" type="presOf" srcId="{7FEC29BD-899B-45E7-8D5B-642D560638CC}" destId="{634D1FF6-7395-4812-B9AF-690F13BE3A9B}" srcOrd="0" destOrd="0" presId="urn:microsoft.com/office/officeart/2005/8/layout/venn1"/>
    <dgm:cxn modelId="{043A7796-2BE0-4A5C-9EF5-59097FC823F2}" srcId="{7EDFA4AC-3283-40FB-BBEF-835EEAF7E3E3}" destId="{990AE7B6-5BF9-4644-B1B2-9B9688B320CE}" srcOrd="3" destOrd="0" parTransId="{027BFEE9-4FD3-4B98-A44B-5C45D4724DDF}" sibTransId="{ED971823-630E-4C92-A488-88EC2620E60B}"/>
    <dgm:cxn modelId="{0C27DFA1-E046-450A-943F-ABEE860604C7}" type="presOf" srcId="{990AE7B6-5BF9-4644-B1B2-9B9688B320CE}" destId="{5BB7212B-CEF7-475C-B761-372C1EB4777B}" srcOrd="1" destOrd="0" presId="urn:microsoft.com/office/officeart/2005/8/layout/venn1"/>
    <dgm:cxn modelId="{7BA6F8B2-F60B-4E92-95E2-A5A42C7F57C0}" type="presOf" srcId="{990AE7B6-5BF9-4644-B1B2-9B9688B320CE}" destId="{BBA23C0F-49A2-4030-A50E-913148D72C1E}" srcOrd="0" destOrd="0" presId="urn:microsoft.com/office/officeart/2005/8/layout/venn1"/>
    <dgm:cxn modelId="{5BD788B7-71C4-449D-97AF-5723DE87DD15}" type="presOf" srcId="{09F60327-8663-4A6D-807D-D338C9829AF5}" destId="{D5C2F3A4-1AA4-41A1-B550-67CCDA3B2FE5}" srcOrd="0" destOrd="0" presId="urn:microsoft.com/office/officeart/2005/8/layout/venn1"/>
    <dgm:cxn modelId="{8431ABDA-AA4A-423A-BBEE-DDFD30CAE6BD}" type="presOf" srcId="{7EDFA4AC-3283-40FB-BBEF-835EEAF7E3E3}" destId="{F42FB73C-C43F-4099-BBEB-5E3F005021DD}" srcOrd="0" destOrd="0" presId="urn:microsoft.com/office/officeart/2005/8/layout/venn1"/>
    <dgm:cxn modelId="{309F8F6D-38C4-4D47-B779-2D72A1C1623D}" type="presOf" srcId="{064CA272-13AD-4FB3-9763-37924E51C8D8}" destId="{D0594A3D-7037-4CE8-963B-AC2ACDA18996}" srcOrd="1" destOrd="0" presId="urn:microsoft.com/office/officeart/2005/8/layout/venn1"/>
    <dgm:cxn modelId="{AF5247A0-5A84-4A78-802B-BDECF6635D94}" type="presParOf" srcId="{F42FB73C-C43F-4099-BBEB-5E3F005021DD}" destId="{D5C2F3A4-1AA4-41A1-B550-67CCDA3B2FE5}" srcOrd="0" destOrd="0" presId="urn:microsoft.com/office/officeart/2005/8/layout/venn1"/>
    <dgm:cxn modelId="{E87C4916-957F-4B48-97C0-42B4C0362C4A}" type="presParOf" srcId="{F42FB73C-C43F-4099-BBEB-5E3F005021DD}" destId="{2F42F9B6-A1A2-4923-ADDF-61C5A66CF3FA}" srcOrd="1" destOrd="0" presId="urn:microsoft.com/office/officeart/2005/8/layout/venn1"/>
    <dgm:cxn modelId="{709EDB4F-2F28-4258-91A0-B0414F3631D9}" type="presParOf" srcId="{F42FB73C-C43F-4099-BBEB-5E3F005021DD}" destId="{9A4867C1-3070-4D3C-A267-AA020CE870FA}" srcOrd="2" destOrd="0" presId="urn:microsoft.com/office/officeart/2005/8/layout/venn1"/>
    <dgm:cxn modelId="{156F7AB9-DA13-4661-9658-8B6366F90E0D}" type="presParOf" srcId="{F42FB73C-C43F-4099-BBEB-5E3F005021DD}" destId="{D0594A3D-7037-4CE8-963B-AC2ACDA18996}" srcOrd="3" destOrd="0" presId="urn:microsoft.com/office/officeart/2005/8/layout/venn1"/>
    <dgm:cxn modelId="{E66B3326-83F8-4E9F-A84A-38FCAC6F997E}" type="presParOf" srcId="{F42FB73C-C43F-4099-BBEB-5E3F005021DD}" destId="{634D1FF6-7395-4812-B9AF-690F13BE3A9B}" srcOrd="4" destOrd="0" presId="urn:microsoft.com/office/officeart/2005/8/layout/venn1"/>
    <dgm:cxn modelId="{9D0DA846-3B60-4F70-B3AC-851B59FCD290}" type="presParOf" srcId="{F42FB73C-C43F-4099-BBEB-5E3F005021DD}" destId="{9C638CE1-249D-4355-84EE-3644092C45E2}" srcOrd="5" destOrd="0" presId="urn:microsoft.com/office/officeart/2005/8/layout/venn1"/>
    <dgm:cxn modelId="{129FF91A-D967-4DE4-B8C8-2460524075D3}" type="presParOf" srcId="{F42FB73C-C43F-4099-BBEB-5E3F005021DD}" destId="{BBA23C0F-49A2-4030-A50E-913148D72C1E}" srcOrd="6" destOrd="0" presId="urn:microsoft.com/office/officeart/2005/8/layout/venn1"/>
    <dgm:cxn modelId="{CF6FD0AB-8432-4E53-961C-746702F2D398}" type="presParOf" srcId="{F42FB73C-C43F-4099-BBEB-5E3F005021DD}" destId="{5BB7212B-CEF7-475C-B761-372C1EB4777B}" srcOrd="7" destOrd="0" presId="urn:microsoft.com/office/officeart/2005/8/layout/venn1"/>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D5C2F3A4-1AA4-41A1-B550-67CCDA3B2FE5}" macro="" textlink="">
      <dsp:nvSpPr>
        <dsp:cNvPr id="0" name=""/>
        <dsp:cNvSpPr/>
      </dsp:nvSpPr>
      <dsp:spPr>
        <a:xfrm>
          <a:off x="3944737" y="533405"/>
          <a:ext cx="1769852" cy="1887744"/>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kern="1200" dirty="0" smtClean="0"/>
            <a:t>Fuzzer A</a:t>
          </a:r>
          <a:br>
            <a:rPr lang="en-US" sz="1500" kern="1200" dirty="0" smtClean="0"/>
          </a:br>
          <a:r>
            <a:rPr lang="en-US" sz="1500" kern="1200" dirty="0" smtClean="0"/>
            <a:t>9 Issues</a:t>
          </a:r>
          <a:br>
            <a:rPr lang="en-US" sz="1500" kern="1200" dirty="0" smtClean="0"/>
          </a:br>
          <a:r>
            <a:rPr lang="en-US" sz="1500" kern="1200" dirty="0" smtClean="0"/>
            <a:t>8 Unique</a:t>
          </a:r>
        </a:p>
      </dsp:txBody>
      <dsp:txXfrm>
        <a:off x="4148950" y="787524"/>
        <a:ext cx="1361424" cy="598995"/>
      </dsp:txXfrm>
    </dsp:sp>
    <dsp:sp modelId="{9A4867C1-3070-4D3C-A267-AA020CE870FA}" macro="" textlink="">
      <dsp:nvSpPr>
        <dsp:cNvPr id="0" name=""/>
        <dsp:cNvSpPr/>
      </dsp:nvSpPr>
      <dsp:spPr>
        <a:xfrm>
          <a:off x="2744191" y="2057415"/>
          <a:ext cx="3066820" cy="2030631"/>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kern="1200" dirty="0" smtClean="0"/>
            <a:t>Fuzzer B</a:t>
          </a:r>
          <a:br>
            <a:rPr lang="en-US" sz="1500" kern="1200" dirty="0" smtClean="0"/>
          </a:br>
          <a:r>
            <a:rPr lang="en-US" sz="1500" kern="1200" dirty="0" smtClean="0"/>
            <a:t>23 Issues</a:t>
          </a:r>
          <a:br>
            <a:rPr lang="en-US" sz="1500" kern="1200" dirty="0" smtClean="0"/>
          </a:br>
          <a:r>
            <a:rPr lang="en-US" sz="1500" kern="1200" dirty="0" smtClean="0"/>
            <a:t>21 Unique</a:t>
          </a:r>
          <a:endParaRPr lang="en-US" sz="1500" kern="1200" dirty="0"/>
        </a:p>
      </dsp:txBody>
      <dsp:txXfrm>
        <a:off x="4395556" y="2291719"/>
        <a:ext cx="1179546" cy="1562024"/>
      </dsp:txXfrm>
    </dsp:sp>
    <dsp:sp modelId="{634D1FF6-7395-4812-B9AF-690F13BE3A9B}" macro="" textlink="">
      <dsp:nvSpPr>
        <dsp:cNvPr id="0" name=""/>
        <dsp:cNvSpPr/>
      </dsp:nvSpPr>
      <dsp:spPr>
        <a:xfrm>
          <a:off x="99821" y="0"/>
          <a:ext cx="3183397" cy="2867125"/>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kern="1200" dirty="0" smtClean="0"/>
            <a:t>Constraint Solver</a:t>
          </a:r>
          <a:br>
            <a:rPr lang="en-US" sz="1500" kern="1200" dirty="0" smtClean="0"/>
          </a:br>
          <a:r>
            <a:rPr lang="en-US" sz="1500" kern="1200" dirty="0" smtClean="0"/>
            <a:t>24 Issues</a:t>
          </a:r>
          <a:br>
            <a:rPr lang="en-US" sz="1500" kern="1200" dirty="0" smtClean="0"/>
          </a:br>
          <a:r>
            <a:rPr lang="en-US" sz="1500" kern="1200" dirty="0" smtClean="0"/>
            <a:t>23 Unique</a:t>
          </a:r>
          <a:endParaRPr lang="en-US" sz="1500" kern="1200" dirty="0"/>
        </a:p>
      </dsp:txBody>
      <dsp:txXfrm>
        <a:off x="467136" y="1571405"/>
        <a:ext cx="2448767" cy="909760"/>
      </dsp:txXfrm>
    </dsp:sp>
    <dsp:sp modelId="{BBA23C0F-49A2-4030-A50E-913148D72C1E}" macro="" textlink="">
      <dsp:nvSpPr>
        <dsp:cNvPr id="0" name=""/>
        <dsp:cNvSpPr/>
      </dsp:nvSpPr>
      <dsp:spPr>
        <a:xfrm>
          <a:off x="1313061" y="2362209"/>
          <a:ext cx="2174483" cy="1529222"/>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66750">
            <a:lnSpc>
              <a:spcPct val="90000"/>
            </a:lnSpc>
            <a:spcBef>
              <a:spcPct val="0"/>
            </a:spcBef>
            <a:spcAft>
              <a:spcPct val="35000"/>
            </a:spcAft>
          </a:pPr>
          <a:r>
            <a:rPr lang="en-US" sz="1500" kern="1200" dirty="0" smtClean="0"/>
            <a:t>Fuzzer C</a:t>
          </a:r>
          <a:br>
            <a:rPr lang="en-US" sz="1500" kern="1200" dirty="0" smtClean="0"/>
          </a:br>
          <a:r>
            <a:rPr lang="en-US" sz="1500" kern="1200" dirty="0" smtClean="0"/>
            <a:t>7 Issues</a:t>
          </a:r>
          <a:br>
            <a:rPr lang="en-US" sz="1500" kern="1200" dirty="0" smtClean="0"/>
          </a:br>
          <a:r>
            <a:rPr lang="en-US" sz="1500" kern="1200" dirty="0" smtClean="0"/>
            <a:t>5 Unique</a:t>
          </a:r>
        </a:p>
      </dsp:txBody>
      <dsp:txXfrm>
        <a:off x="1480329" y="2538658"/>
        <a:ext cx="836339" cy="1176325"/>
      </dsp:txXfrm>
    </dsp:sp>
  </dsp:spTree>
</dgm:drawing>
</file>

<file path=ppt/diagrams/drawing2.xml><?xml version="1.0" encoding="utf-8"?>
<dgm:drawing xmlns:dgm="http://schemas.openxmlformats.org/drawingml/2006/diagram" xmlns:a="http://schemas.openxmlformats.org/drawingml/2006/main">
  <dsp:spTree xmlns:dsp="http://schemas.microsoft.com/office/drawing/2008/diagram">
    <dsp:nvGrpSpPr>
      <dsp:cNvPr id="0" name=""/>
      <dsp:cNvGrpSpPr/>
    </dsp:nvGrpSpPr>
    <dsp:grpSpPr/>
    <dsp:sp modelId="{D5C2F3A4-1AA4-41A1-B550-67CCDA3B2FE5}" macro="" textlink="">
      <dsp:nvSpPr>
        <dsp:cNvPr id="0" name=""/>
        <dsp:cNvSpPr/>
      </dsp:nvSpPr>
      <dsp:spPr>
        <a:xfrm>
          <a:off x="228599" y="-143376"/>
          <a:ext cx="2032320" cy="2768058"/>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b" anchorCtr="1">
          <a:noAutofit/>
        </a:bodyPr>
        <a:lstStyle/>
        <a:p>
          <a:pPr lvl="0" algn="ctr" defTabSz="622300">
            <a:lnSpc>
              <a:spcPct val="90000"/>
            </a:lnSpc>
            <a:spcBef>
              <a:spcPct val="0"/>
            </a:spcBef>
            <a:spcAft>
              <a:spcPct val="35000"/>
            </a:spcAft>
          </a:pPr>
          <a:r>
            <a:rPr lang="en-US" sz="1400" kern="1200" dirty="0" smtClean="0"/>
            <a:t>Fuzzer A</a:t>
          </a:r>
          <a:br>
            <a:rPr lang="en-US" sz="1400" kern="1200" dirty="0" smtClean="0"/>
          </a:br>
          <a:r>
            <a:rPr lang="en-US" sz="1400" kern="1200" smtClean="0"/>
            <a:t>7 Issues</a:t>
          </a:r>
          <a:r>
            <a:rPr lang="en-US" sz="1400" kern="1200" dirty="0" smtClean="0"/>
            <a:t/>
          </a:r>
          <a:br>
            <a:rPr lang="en-US" sz="1400" kern="1200" dirty="0" smtClean="0"/>
          </a:br>
          <a:r>
            <a:rPr lang="en-US" sz="1400" kern="1200" dirty="0" smtClean="0"/>
            <a:t>3 Unique</a:t>
          </a:r>
        </a:p>
      </dsp:txBody>
      <dsp:txXfrm>
        <a:off x="463097" y="229246"/>
        <a:ext cx="1563323" cy="878326"/>
      </dsp:txXfrm>
    </dsp:sp>
    <dsp:sp modelId="{9A4867C1-3070-4D3C-A267-AA020CE870FA}" macro="" textlink="">
      <dsp:nvSpPr>
        <dsp:cNvPr id="0" name=""/>
        <dsp:cNvSpPr/>
      </dsp:nvSpPr>
      <dsp:spPr>
        <a:xfrm>
          <a:off x="786838" y="0"/>
          <a:ext cx="5223288" cy="4064006"/>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Fuzzer B</a:t>
          </a:r>
          <a:br>
            <a:rPr lang="en-US" sz="1400" kern="1200" dirty="0" smtClean="0"/>
          </a:br>
          <a:r>
            <a:rPr lang="en-US" sz="1400" kern="1200" dirty="0" smtClean="0"/>
            <a:t>10 Issues</a:t>
          </a:r>
          <a:br>
            <a:rPr lang="en-US" sz="1400" kern="1200" dirty="0" smtClean="0"/>
          </a:br>
          <a:r>
            <a:rPr lang="en-US" sz="1400" kern="1200" dirty="0" smtClean="0"/>
            <a:t>4 Unique</a:t>
          </a:r>
          <a:endParaRPr lang="en-US" sz="1400" kern="1200" dirty="0"/>
        </a:p>
      </dsp:txBody>
      <dsp:txXfrm>
        <a:off x="3599378" y="468923"/>
        <a:ext cx="2008957" cy="3126158"/>
      </dsp:txXfrm>
    </dsp:sp>
    <dsp:sp modelId="{634D1FF6-7395-4812-B9AF-690F13BE3A9B}" macro="" textlink="">
      <dsp:nvSpPr>
        <dsp:cNvPr id="0" name=""/>
        <dsp:cNvSpPr/>
      </dsp:nvSpPr>
      <dsp:spPr>
        <a:xfrm>
          <a:off x="0" y="1143009"/>
          <a:ext cx="2205503" cy="1424688"/>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r>
            <a:rPr lang="en-US" sz="1400" kern="1200" dirty="0" smtClean="0"/>
            <a:t>Constraint Solver</a:t>
          </a:r>
          <a:br>
            <a:rPr lang="en-US" sz="1400" kern="1200" dirty="0" smtClean="0"/>
          </a:br>
          <a:r>
            <a:rPr lang="en-US" sz="1400" kern="1200" dirty="0" smtClean="0"/>
            <a:t>3 Issues</a:t>
          </a:r>
          <a:br>
            <a:rPr lang="en-US" sz="1400" kern="1200" dirty="0" smtClean="0"/>
          </a:br>
          <a:r>
            <a:rPr lang="en-US" sz="1400" kern="1200" dirty="0" smtClean="0"/>
            <a:t>1 Unique</a:t>
          </a:r>
          <a:endParaRPr lang="en-US" sz="1400" kern="1200" dirty="0"/>
        </a:p>
      </dsp:txBody>
      <dsp:txXfrm>
        <a:off x="254481" y="1923848"/>
        <a:ext cx="1696541" cy="452064"/>
      </dsp:txXfrm>
    </dsp:sp>
    <dsp:sp modelId="{BBA23C0F-49A2-4030-A50E-913148D72C1E}" macro="" textlink="">
      <dsp:nvSpPr>
        <dsp:cNvPr id="0" name=""/>
        <dsp:cNvSpPr/>
      </dsp:nvSpPr>
      <dsp:spPr>
        <a:xfrm>
          <a:off x="838200" y="990065"/>
          <a:ext cx="2285998" cy="3073934"/>
        </a:xfrm>
        <a:prstGeom prst="ellipse">
          <a:avLst/>
        </a:prstGeom>
        <a:gradFill rotWithShape="0">
          <a:gsLst>
            <a:gs pos="0">
              <a:schemeClr val="accent1">
                <a:alpha val="50000"/>
                <a:hueOff val="0"/>
                <a:satOff val="0"/>
                <a:lumOff val="0"/>
                <a:alphaOff val="0"/>
                <a:tint val="62000"/>
                <a:satMod val="180000"/>
              </a:schemeClr>
            </a:gs>
            <a:gs pos="65000">
              <a:schemeClr val="accent1">
                <a:alpha val="50000"/>
                <a:hueOff val="0"/>
                <a:satOff val="0"/>
                <a:lumOff val="0"/>
                <a:alphaOff val="0"/>
                <a:tint val="32000"/>
                <a:satMod val="250000"/>
              </a:schemeClr>
            </a:gs>
            <a:gs pos="100000">
              <a:schemeClr val="accent1">
                <a:alpha val="50000"/>
                <a:hueOff val="0"/>
                <a:satOff val="0"/>
                <a:lumOff val="0"/>
                <a:alphaOff val="0"/>
                <a:tint val="23000"/>
                <a:satMod val="300000"/>
              </a:schemeClr>
            </a:gs>
          </a:gsLst>
          <a:lin ang="162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lvl="0" algn="ctr" defTabSz="622300">
            <a:lnSpc>
              <a:spcPct val="90000"/>
            </a:lnSpc>
            <a:spcBef>
              <a:spcPct val="0"/>
            </a:spcBef>
            <a:spcAft>
              <a:spcPct val="35000"/>
            </a:spcAft>
          </a:pPr>
          <a:endParaRPr lang="en-US" sz="1400" kern="1200" dirty="0" smtClean="0"/>
        </a:p>
        <a:p>
          <a:pPr lvl="0" algn="ctr" defTabSz="622300">
            <a:lnSpc>
              <a:spcPct val="90000"/>
            </a:lnSpc>
            <a:spcBef>
              <a:spcPct val="0"/>
            </a:spcBef>
            <a:spcAft>
              <a:spcPct val="35000"/>
            </a:spcAft>
          </a:pPr>
          <a:endParaRPr lang="en-US" sz="1400" kern="1200" dirty="0" smtClean="0"/>
        </a:p>
        <a:p>
          <a:pPr lvl="0" algn="ctr" defTabSz="622300">
            <a:lnSpc>
              <a:spcPct val="90000"/>
            </a:lnSpc>
            <a:spcBef>
              <a:spcPct val="0"/>
            </a:spcBef>
            <a:spcAft>
              <a:spcPct val="35000"/>
            </a:spcAft>
          </a:pPr>
          <a:r>
            <a:rPr lang="en-US" sz="1400" kern="1200" dirty="0" smtClean="0"/>
            <a:t>Fuzzer C</a:t>
          </a:r>
          <a:br>
            <a:rPr lang="en-US" sz="1400" kern="1200" dirty="0" smtClean="0"/>
          </a:br>
          <a:r>
            <a:rPr lang="en-US" sz="1400" kern="1200" smtClean="0"/>
            <a:t>6 Issues</a:t>
          </a:r>
          <a:r>
            <a:rPr lang="en-US" sz="1400" kern="1200" dirty="0" smtClean="0"/>
            <a:t/>
          </a:r>
          <a:br>
            <a:rPr lang="en-US" sz="1400" kern="1200" dirty="0" smtClean="0"/>
          </a:br>
          <a:r>
            <a:rPr lang="en-US" sz="1400" kern="1200" dirty="0" smtClean="0"/>
            <a:t>1 Unique</a:t>
          </a:r>
        </a:p>
      </dsp:txBody>
      <dsp:txXfrm>
        <a:off x="1014046" y="1344749"/>
        <a:ext cx="879230" cy="2364565"/>
      </dsp:txXfrm>
    </dsp:sp>
  </dsp:spTree>
</dgm:drawing>
</file>

<file path=ppt/diagrams/layout1.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2.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D7E2E63-141B-4364-ACF9-EAF5449F5F7E}" type="datetimeFigureOut">
              <a:rPr lang="en-US" smtClean="0"/>
              <a:pPr/>
              <a:t>3/9/2009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00B4F2A-D276-4FCA-8D8E-388671EEA856}"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3/9/2009 10:26 AM</a:t>
            </a:fld>
            <a:endParaRPr lang="en-US"/>
          </a:p>
        </p:txBody>
      </p:sp>
      <p:sp>
        <p:nvSpPr>
          <p:cNvPr id="6" name="Footer Placeholder 5"/>
          <p:cNvSpPr>
            <a:spLocks noGrp="1"/>
          </p:cNvSpPr>
          <p:nvPr>
            <p:ph type="ftr" sz="quarter" idx="12"/>
          </p:nvPr>
        </p:nvSpPr>
        <p:spPr/>
        <p:txBody>
          <a:bodyPr/>
          <a:lstStyle/>
          <a:p>
            <a:r>
              <a:rPr lang="en-US" dirty="0" smtClean="0">
                <a:solidFill>
                  <a:srgbClr val="000000"/>
                </a:solidFill>
                <a:latin typeface="Trebuchet MS" pitchFamily="34" charset="0"/>
              </a:rPr>
              <a:t>© 2008 Microsoft Corporation. All rights reserved. Microsoft, Windows, Windows Vista and other product names are or may be registered trademarks and/or trademarks in the U.S. and/or other countries.</a:t>
            </a:r>
          </a:p>
          <a:p>
            <a:r>
              <a:rPr lang="en-US" dirty="0" smtClean="0">
                <a:solidFill>
                  <a:srgbClr val="000000"/>
                </a:solidFill>
                <a:latin typeface="Trebuchet MS" pitchFamily="34"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dirty="0" smtClean="0">
                <a:solidFill>
                  <a:srgbClr val="000000"/>
                </a:solidFill>
                <a:latin typeface="Trebuchet MS" pitchFamily="34" charset="0"/>
              </a:rPr>
            </a:br>
            <a:r>
              <a:rPr lang="en-US" dirty="0" smtClean="0">
                <a:solidFill>
                  <a:srgbClr val="000000"/>
                </a:solidFill>
                <a:latin typeface="Trebuchet MS" pitchFamily="34" charset="0"/>
              </a:rPr>
              <a:t>MICROSOFT MAKES NO WARRANTIES, EXPRESS, IMPLIED OR STATUTORY, AS TO THE INFORMATION IN THIS PRESENTATION.</a:t>
            </a:r>
          </a:p>
          <a:p>
            <a:endParaRPr lang="en-US" dirty="0">
              <a:latin typeface="Trebuchet MS" pitchFamily="34" charset="0"/>
            </a:endParaRPr>
          </a:p>
        </p:txBody>
      </p:sp>
      <p:sp>
        <p:nvSpPr>
          <p:cNvPr id="7" name="Slide Number Placeholder 6"/>
          <p:cNvSpPr>
            <a:spLocks noGrp="1"/>
          </p:cNvSpPr>
          <p:nvPr>
            <p:ph type="sldNum" sz="quarter" idx="13"/>
          </p:nvPr>
        </p:nvSpPr>
        <p:spPr/>
        <p:txBody>
          <a:bodyPr/>
          <a:lstStyle/>
          <a:p>
            <a:fld id="{EC87E0CF-87F6-4B58-B8B8-DCAB2DAAF3CA}" type="slidenum">
              <a:rPr lang="en-US" smtClean="0"/>
              <a:pPr/>
              <a:t>12</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14</a:t>
            </a:fld>
            <a:endParaRPr 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15</a:t>
            </a:fld>
            <a:endParaRPr lang="en-US"/>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16</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17</a:t>
            </a:fld>
            <a:endParaRPr lang="en-US"/>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a:t>
            </a:fld>
            <a:endParaRPr lang="en-US"/>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20</a:t>
            </a:fld>
            <a:endParaRPr lang="en-US"/>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21</a:t>
            </a:fld>
            <a:endParaRPr lang="en-US"/>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22</a:t>
            </a:fld>
            <a:endParaRPr lang="en-US"/>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23</a:t>
            </a:fld>
            <a:endParaRPr lang="en-US"/>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24</a:t>
            </a:fld>
            <a:endParaRPr lang="en-US"/>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25</a:t>
            </a:fld>
            <a:endParaRPr lang="en-US"/>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26</a:t>
            </a:fld>
            <a:endParaRPr lang="en-US"/>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27</a:t>
            </a:fld>
            <a:endParaRPr lang="en-US"/>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28</a:t>
            </a:fld>
            <a:endParaRPr lang="en-US"/>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29</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a:t>
            </a:fld>
            <a:endParaRPr lang="en-US"/>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30</a:t>
            </a:fld>
            <a:endParaRPr lang="en-US"/>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31</a:t>
            </a:fld>
            <a:endParaRPr lang="en-US"/>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32</a:t>
            </a:fld>
            <a:endParaRPr lang="en-US"/>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33</a:t>
            </a:fld>
            <a:endParaRPr lang="en-US"/>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34</a:t>
            </a:fld>
            <a:endParaRPr lang="en-US"/>
          </a:p>
        </p:txBody>
      </p:sp>
    </p:spTree>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35</a:t>
            </a:fld>
            <a:endParaRPr lang="en-US"/>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36</a:t>
            </a:fld>
            <a:endParaRPr lang="en-US"/>
          </a:p>
        </p:txBody>
      </p:sp>
    </p:spTree>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37</a:t>
            </a:fld>
            <a:endParaRPr lang="en-US"/>
          </a:p>
        </p:txBody>
      </p:sp>
    </p:spTree>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38</a:t>
            </a:fld>
            <a:endParaRPr lang="en-US"/>
          </a:p>
        </p:txBody>
      </p:sp>
    </p:spTree>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39</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4</a:t>
            </a:fld>
            <a:endParaRPr lang="en-US"/>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40</a:t>
            </a:fld>
            <a:endParaRPr lang="en-US"/>
          </a:p>
        </p:txBody>
      </p:sp>
    </p:spTree>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41</a:t>
            </a:fld>
            <a:endParaRPr lang="en-US"/>
          </a:p>
        </p:txBody>
      </p:sp>
    </p:spTree>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Header Placeholder 3"/>
          <p:cNvSpPr>
            <a:spLocks noGrp="1"/>
          </p:cNvSpPr>
          <p:nvPr>
            <p:ph type="hdr" sz="quarter" idx="10"/>
          </p:nvPr>
        </p:nvSpPr>
        <p:spPr/>
        <p:txBody>
          <a:bodyPr/>
          <a:lstStyle/>
          <a:p>
            <a:endParaRPr lang="en-US" dirty="0"/>
          </a:p>
        </p:txBody>
      </p:sp>
      <p:sp>
        <p:nvSpPr>
          <p:cNvPr id="5" name="Date Placeholder 4"/>
          <p:cNvSpPr>
            <a:spLocks noGrp="1"/>
          </p:cNvSpPr>
          <p:nvPr>
            <p:ph type="dt" idx="11"/>
          </p:nvPr>
        </p:nvSpPr>
        <p:spPr/>
        <p:txBody>
          <a:bodyPr/>
          <a:lstStyle/>
          <a:p>
            <a:fld id="{81331B57-0BE5-4F82-AA58-76F53EFF3ADA}" type="datetime8">
              <a:rPr lang="en-US" smtClean="0"/>
              <a:pPr/>
              <a:t>3/9/2009 10:26 AM</a:t>
            </a:fld>
            <a:endParaRPr lang="en-US"/>
          </a:p>
        </p:txBody>
      </p:sp>
      <p:sp>
        <p:nvSpPr>
          <p:cNvPr id="6" name="Footer Placeholder 5"/>
          <p:cNvSpPr>
            <a:spLocks noGrp="1"/>
          </p:cNvSpPr>
          <p:nvPr>
            <p:ph type="ftr" sz="quarter" idx="12"/>
          </p:nvPr>
        </p:nvSpPr>
        <p:spPr/>
        <p:txBody>
          <a:bodyPr/>
          <a:lstStyle/>
          <a:p>
            <a:r>
              <a:rPr lang="en-US" smtClean="0">
                <a:solidFill>
                  <a:srgbClr val="000000"/>
                </a:solidFill>
              </a:rPr>
              <a:t>© 2007 Microsoft Corporation. All rights reserved. Microsoft, Windows, Windows Vista and other product names are or may be registered trademarks and/or trademarks in the U.S. and/or other countries.</a:t>
            </a:r>
          </a:p>
          <a:p>
            <a:r>
              <a:rPr lang="en-US" smtClean="0">
                <a:solidFill>
                  <a:srgbClr val="000000"/>
                </a:solidFill>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mtClean="0">
                <a:solidFill>
                  <a:srgbClr val="000000"/>
                </a:solidFill>
              </a:rPr>
            </a:br>
            <a:r>
              <a:rPr lang="en-US" smtClean="0">
                <a:solidFill>
                  <a:srgbClr val="000000"/>
                </a:solidFill>
              </a:rPr>
              <a:t>MICROSOFT MAKES NO WARRANTIES, EXPRESS, IMPLIED OR STATUTORY, AS TO THE INFORMATION IN THIS PRESENTATION.</a:t>
            </a:r>
          </a:p>
          <a:p>
            <a:endParaRPr lang="en-US" dirty="0"/>
          </a:p>
        </p:txBody>
      </p:sp>
      <p:sp>
        <p:nvSpPr>
          <p:cNvPr id="7" name="Slide Number Placeholder 6"/>
          <p:cNvSpPr>
            <a:spLocks noGrp="1"/>
          </p:cNvSpPr>
          <p:nvPr>
            <p:ph type="sldNum" sz="quarter" idx="13"/>
          </p:nvPr>
        </p:nvSpPr>
        <p:spPr/>
        <p:txBody>
          <a:bodyPr/>
          <a:lstStyle/>
          <a:p>
            <a:fld id="{EC87E0CF-87F6-4B58-B8B8-DCAB2DAAF3CA}" type="slidenum">
              <a:rPr lang="en-US" smtClean="0"/>
              <a:pPr/>
              <a:t>42</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6</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000B4F2A-D276-4FCA-8D8E-388671EEA856}"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057400"/>
            <a:ext cx="7681913" cy="1523495"/>
          </a:xfrm>
        </p:spPr>
        <p:txBody>
          <a:bodyPr>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49" y="4344988"/>
            <a:ext cx="7681913"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3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6"/>
          <p:cNvSpPr>
            <a:spLocks noGrp="1"/>
          </p:cNvSpPr>
          <p:nvPr>
            <p:ph type="body" sz="quarter" idx="11"/>
          </p:nvPr>
        </p:nvSpPr>
        <p:spPr>
          <a:xfrm>
            <a:off x="0" y="6238875"/>
            <a:ext cx="9144001" cy="619125"/>
          </a:xfrm>
          <a:solidFill>
            <a:srgbClr val="FFFF99"/>
          </a:solidFill>
        </p:spPr>
        <p:txBody>
          <a:bodyPr wrap="square" lIns="152394" tIns="76197" rIns="152394" bIns="76197" anchor="b" anchorCtr="0">
            <a:noAutofit/>
          </a:bodyPr>
          <a:lstStyle>
            <a:lvl1pPr algn="r">
              <a:buFont typeface="Arial" pitchFamily="34" charset="0"/>
              <a:buNone/>
              <a:defRPr>
                <a:solidFill>
                  <a:srgbClr val="000000"/>
                </a:solidFill>
                <a:effectLst/>
                <a:latin typeface="Trebuchet MS" pitchFamily="34" charset="0"/>
              </a:defRPr>
            </a:lvl1pPr>
          </a:lstStyle>
          <a:p>
            <a:pPr lvl="0"/>
            <a:r>
              <a:rPr lang="en-US" smtClean="0"/>
              <a:t>Click to edit Master text styles</a:t>
            </a:r>
          </a:p>
        </p:txBody>
      </p:sp>
    </p:spTree>
  </p:cSld>
  <p:clrMapOvr>
    <a:masterClrMapping/>
  </p:clrMapOvr>
  <p:transition>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Use for slides with Software Cod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722313" y="1905000"/>
            <a:ext cx="8040688" cy="193899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1_Demo, Video etc. &quot;special&quot; slides">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730250" y="1448306"/>
            <a:ext cx="8032750" cy="1523494"/>
          </a:xfrm>
        </p:spPr>
        <p:txBody>
          <a:bodyPr anchor="ctr" anchorCtr="0">
            <a:noAutofit/>
          </a:bodyPr>
          <a:lstStyle>
            <a:lvl1pPr>
              <a:lnSpc>
                <a:spcPct val="90000"/>
              </a:lnSpc>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730250" y="3352800"/>
            <a:ext cx="7043208" cy="461665"/>
          </a:xfrm>
        </p:spPr>
        <p:txBody>
          <a:bodyPr>
            <a:noAutofit/>
          </a:bodyPr>
          <a:lstStyle>
            <a:lvl1pPr marL="0" indent="0" algn="l">
              <a:lnSpc>
                <a:spcPct val="90000"/>
              </a:lnSpc>
              <a:spcBef>
                <a:spcPts val="0"/>
              </a:spcBef>
              <a:buNone/>
              <a:defRPr>
                <a:solidFill>
                  <a:schemeClr val="tx1">
                    <a:tint val="75000"/>
                  </a:schemeClr>
                </a:solidFill>
              </a:defRPr>
            </a:lvl1pPr>
            <a:lvl2pPr marL="457182" indent="0" algn="ctr">
              <a:buNone/>
              <a:defRPr>
                <a:solidFill>
                  <a:schemeClr val="tx1">
                    <a:tint val="75000"/>
                  </a:schemeClr>
                </a:solidFill>
              </a:defRPr>
            </a:lvl2pPr>
            <a:lvl3pPr marL="914363" indent="0" algn="ctr">
              <a:buNone/>
              <a:defRPr>
                <a:solidFill>
                  <a:schemeClr val="tx1">
                    <a:tint val="75000"/>
                  </a:schemeClr>
                </a:solidFill>
              </a:defRPr>
            </a:lvl3pPr>
            <a:lvl4pPr marL="1371545" indent="0" algn="ctr">
              <a:buNone/>
              <a:defRPr>
                <a:solidFill>
                  <a:schemeClr val="tx1">
                    <a:tint val="75000"/>
                  </a:schemeClr>
                </a:solidFill>
              </a:defRPr>
            </a:lvl4pPr>
            <a:lvl5pPr marL="1828727" indent="0" algn="ctr">
              <a:buNone/>
              <a:defRPr>
                <a:solidFill>
                  <a:schemeClr val="tx1">
                    <a:tint val="75000"/>
                  </a:schemeClr>
                </a:solidFill>
              </a:defRPr>
            </a:lvl5pPr>
            <a:lvl6pPr marL="2285909" indent="0" algn="ctr">
              <a:buNone/>
              <a:defRPr>
                <a:solidFill>
                  <a:schemeClr val="tx1">
                    <a:tint val="75000"/>
                  </a:schemeClr>
                </a:solidFill>
              </a:defRPr>
            </a:lvl6pPr>
            <a:lvl7pPr marL="2743090" indent="0" algn="ctr">
              <a:buNone/>
              <a:defRPr>
                <a:solidFill>
                  <a:schemeClr val="tx1">
                    <a:tint val="75000"/>
                  </a:schemeClr>
                </a:solidFill>
              </a:defRPr>
            </a:lvl7pPr>
            <a:lvl8pPr marL="3200272" indent="0" algn="ctr">
              <a:buNone/>
              <a:defRPr>
                <a:solidFill>
                  <a:schemeClr val="tx1">
                    <a:tint val="75000"/>
                  </a:schemeClr>
                </a:solidFill>
              </a:defRPr>
            </a:lvl8pPr>
            <a:lvl9pPr marL="3657454" indent="0" algn="ctr">
              <a:buNone/>
              <a:defRPr>
                <a:solidFill>
                  <a:schemeClr val="tx1">
                    <a:tint val="75000"/>
                  </a:schemeClr>
                </a:solidFill>
              </a:defRPr>
            </a:lvl9pPr>
          </a:lstStyle>
          <a:p>
            <a:r>
              <a:rPr lang="en-US" smtClean="0"/>
              <a:t>Click to edit Master subtitle style</a:t>
            </a:r>
            <a:endParaRPr lang="en-US" dirty="0"/>
          </a:p>
        </p:txBody>
      </p:sp>
      <p:sp>
        <p:nvSpPr>
          <p:cNvPr id="5" name="Rectangle 4"/>
          <p:cNvSpPr/>
          <p:nvPr/>
        </p:nvSpPr>
        <p:spPr bwMode="auto">
          <a:xfrm>
            <a:off x="0" y="5715000"/>
            <a:ext cx="9144000" cy="1141413"/>
          </a:xfrm>
          <a:prstGeom prst="rect">
            <a:avLst/>
          </a:prstGeom>
          <a:solidFill>
            <a:srgbClr val="114488"/>
          </a:solidFill>
          <a:ln>
            <a:headEnd type="none" w="med" len="med"/>
            <a:tailEnd type="none" w="med" len="med"/>
          </a:ln>
          <a:effectLst/>
          <a:scene3d>
            <a:camera prst="orthographicFront" fov="0">
              <a:rot lat="0" lon="0" rev="0"/>
            </a:camera>
            <a:lightRig rig="glow" dir="t">
              <a:rot lat="0" lon="0" rev="6360000"/>
            </a:lightRig>
          </a:scene3d>
          <a:sp3d prstMaterial="flat">
            <a:bevelT w="0" h="0"/>
            <a:contourClr>
              <a:schemeClr val="accent2">
                <a:satMod val="300000"/>
              </a:schemeClr>
            </a:contourClr>
          </a:sp3d>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endParaRPr lang="en-US" sz="2300" dirty="0" smtClean="0">
              <a:solidFill>
                <a:srgbClr val="FFFFFF"/>
              </a:solidFill>
              <a:effectLst>
                <a:outerShdw blurRad="38100" dist="38100" dir="2700000" algn="tl">
                  <a:srgbClr val="000000">
                    <a:alpha val="43137"/>
                  </a:srgbClr>
                </a:outerShdw>
              </a:effectLst>
              <a:latin typeface="Trebuchet MS" pitchFamily="34" charset="0"/>
            </a:endParaRPr>
          </a:p>
        </p:txBody>
      </p:sp>
      <p:sp>
        <p:nvSpPr>
          <p:cNvPr id="7" name="Text Placeholder 6"/>
          <p:cNvSpPr>
            <a:spLocks noGrp="1"/>
          </p:cNvSpPr>
          <p:nvPr>
            <p:ph type="body" sz="quarter" idx="10" hasCustomPrompt="1"/>
          </p:nvPr>
        </p:nvSpPr>
        <p:spPr>
          <a:xfrm>
            <a:off x="1072886" y="4648200"/>
            <a:ext cx="7690114" cy="1073150"/>
          </a:xfrm>
          <a:effectLst>
            <a:reflection blurRad="6350" stA="52000" endA="300" endPos="35000" dir="5400000" sy="-100000" algn="bl" rotWithShape="0"/>
          </a:effectLst>
        </p:spPr>
        <p:txBody>
          <a:bodyPr anchor="t" anchorCtr="0">
            <a:noAutofit/>
            <a:scene3d>
              <a:camera prst="orthographicFront"/>
              <a:lightRig rig="flat" dir="t"/>
            </a:scene3d>
            <a:sp3d extrusionH="88900" contourW="2540">
              <a:bevelT w="38100" h="31750"/>
              <a:contourClr>
                <a:srgbClr val="F4A234"/>
              </a:contourClr>
            </a:sp3d>
          </a:bodyPr>
          <a:lstStyle>
            <a:lvl1pPr marL="0" indent="0" algn="r">
              <a:buFont typeface="Arial" pitchFamily="34" charset="0"/>
              <a:buNone/>
              <a:defRPr kumimoji="0" lang="en-US" sz="10000" b="1" i="1" u="none" strike="noStrike" kern="1200" cap="none" spc="-642" normalizeH="0" baseline="0" noProof="0" dirty="0" smtClean="0">
                <a:ln w="11430"/>
                <a:gradFill>
                  <a:gsLst>
                    <a:gs pos="0">
                      <a:srgbClr val="FF9929">
                        <a:lumMod val="20000"/>
                        <a:lumOff val="80000"/>
                      </a:srgbClr>
                    </a:gs>
                    <a:gs pos="28000">
                      <a:srgbClr val="F8F57B"/>
                    </a:gs>
                    <a:gs pos="62000">
                      <a:srgbClr val="D5B953"/>
                    </a:gs>
                    <a:gs pos="88000">
                      <a:srgbClr val="D1943B"/>
                    </a:gs>
                  </a:gsLst>
                  <a:lin ang="5400000"/>
                </a:gradFill>
                <a:effectLst>
                  <a:outerShdw blurRad="50800" dist="39000" dir="5460000" algn="tl">
                    <a:srgbClr val="000000">
                      <a:alpha val="38000"/>
                    </a:srgbClr>
                  </a:outerShdw>
                </a:effectLst>
                <a:uLnTx/>
                <a:uFillTx/>
                <a:latin typeface="Trebuchet MS" pitchFamily="34" charset="0"/>
                <a:ea typeface="+mn-ea"/>
                <a:cs typeface="+mn-cs"/>
              </a:defRPr>
            </a:lvl1pPr>
          </a:lstStyle>
          <a:p>
            <a:pPr lvl="0"/>
            <a:r>
              <a:rPr lang="en-US" dirty="0" smtClean="0"/>
              <a:t>click to…</a:t>
            </a:r>
          </a:p>
        </p:txBody>
      </p:sp>
    </p:spTree>
  </p:cSld>
  <p:clrMapOvr>
    <a:masterClrMapping/>
  </p:clrMapOvr>
  <p:transition>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6" name="Text Placeholder 5"/>
          <p:cNvSpPr>
            <a:spLocks noGrp="1"/>
          </p:cNvSpPr>
          <p:nvPr>
            <p:ph type="body" sz="quarter" idx="10"/>
          </p:nvPr>
        </p:nvSpPr>
        <p:spPr>
          <a:xfrm>
            <a:off x="381000" y="1411552"/>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a:xfrm>
            <a:off x="381000" y="1412875"/>
            <a:ext cx="8382000" cy="2210862"/>
          </a:xfrm>
        </p:spPr>
        <p:txBody>
          <a:bodyPr/>
          <a:lstStyle>
            <a:lvl1pPr>
              <a:lnSpc>
                <a:spcPct val="90000"/>
              </a:lnSpc>
              <a:defRPr/>
            </a:lvl1pPr>
            <a:lvl2pPr>
              <a:lnSpc>
                <a:spcPct val="90000"/>
              </a:lnSpc>
              <a:defRPr/>
            </a:lvl2pPr>
            <a:lvl3pPr>
              <a:lnSpc>
                <a:spcPct val="90000"/>
              </a:lnSpc>
              <a:defRPr/>
            </a:lvl3pPr>
            <a:lvl4pPr>
              <a:lnSpc>
                <a:spcPct val="90000"/>
              </a:lnSpc>
              <a:defRPr/>
            </a:lvl4pPr>
            <a:lvl5pPr>
              <a:lnSpc>
                <a:spcPct val="90000"/>
              </a:lnSpc>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1000" y="1411553"/>
            <a:ext cx="4114800" cy="2129814"/>
          </a:xfrm>
        </p:spPr>
        <p:txBody>
          <a:bodyPr/>
          <a:lstStyle>
            <a:lvl1pPr marL="339976" indent="-339976">
              <a:lnSpc>
                <a:spcPct val="90000"/>
              </a:lnSpc>
              <a:defRPr sz="2800"/>
            </a:lvl1pPr>
            <a:lvl2pPr marL="673338" indent="-325424">
              <a:lnSpc>
                <a:spcPct val="90000"/>
              </a:lnSpc>
              <a:defRPr sz="2400"/>
            </a:lvl2pPr>
            <a:lvl3pPr marL="953785" indent="-288384">
              <a:lnSpc>
                <a:spcPct val="90000"/>
              </a:lnSpc>
              <a:defRPr sz="2000"/>
            </a:lvl3pPr>
            <a:lvl4pPr marL="1227618" indent="-273833">
              <a:lnSpc>
                <a:spcPct val="90000"/>
              </a:lnSpc>
              <a:defRPr sz="1800"/>
            </a:lvl4pPr>
            <a:lvl5pPr marL="1516002" indent="-280447">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411553"/>
            <a:ext cx="4114800" cy="2129814"/>
          </a:xfrm>
        </p:spPr>
        <p:txBody>
          <a:bodyPr/>
          <a:lstStyle>
            <a:lvl1pPr marL="347914" indent="-347914">
              <a:lnSpc>
                <a:spcPct val="90000"/>
              </a:lnSpc>
              <a:defRPr sz="2800"/>
            </a:lvl1pPr>
            <a:lvl2pPr marL="673338" indent="-339976">
              <a:lnSpc>
                <a:spcPct val="90000"/>
              </a:lnSpc>
              <a:defRPr sz="2400"/>
            </a:lvl2pPr>
            <a:lvl3pPr marL="961722" indent="-302936">
              <a:lnSpc>
                <a:spcPct val="90000"/>
              </a:lnSpc>
              <a:defRPr sz="2000"/>
            </a:lvl3pPr>
            <a:lvl4pPr marL="1227618" indent="-265896">
              <a:lnSpc>
                <a:spcPct val="90000"/>
              </a:lnSpc>
              <a:defRPr sz="1800"/>
            </a:lvl4pPr>
            <a:lvl5pPr marL="1516002" indent="-273833">
              <a:lnSpc>
                <a:spcPct val="90000"/>
              </a:lnSpc>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381000" y="1411553"/>
            <a:ext cx="4114800"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380999" y="2174875"/>
            <a:ext cx="4114800" cy="1537344"/>
          </a:xfrm>
        </p:spPr>
        <p:txBody>
          <a:bodyPr/>
          <a:lstStyle>
            <a:lvl1pPr marL="281770" indent="-281770">
              <a:defRPr sz="2300"/>
            </a:lvl1pPr>
            <a:lvl2pPr marL="562218" indent="-265896">
              <a:defRPr sz="2000"/>
            </a:lvl2pPr>
            <a:lvl3pPr marL="813562" indent="-243407">
              <a:defRPr sz="1800"/>
            </a:lvl3pPr>
            <a:lvl4pPr marL="1050354" indent="-228856">
              <a:defRPr sz="1700"/>
            </a:lvl4pPr>
            <a:lvl5pPr marL="1279210" indent="-206367">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981" y="1411553"/>
            <a:ext cx="4117019" cy="692498"/>
          </a:xfrm>
        </p:spPr>
        <p:txBody>
          <a:bodyPr anchor="b"/>
          <a:lstStyle>
            <a:lvl1pPr marL="0" indent="0">
              <a:lnSpc>
                <a:spcPct val="90000"/>
              </a:lnSpc>
              <a:spcBef>
                <a:spcPts val="0"/>
              </a:spcBef>
              <a:buNone/>
              <a:defRPr sz="2500" b="1"/>
            </a:lvl1pPr>
            <a:lvl2pPr marL="457182" indent="0">
              <a:buNone/>
              <a:defRPr sz="2000" b="1"/>
            </a:lvl2pPr>
            <a:lvl3pPr marL="914363" indent="0">
              <a:buNone/>
              <a:defRPr sz="1800" b="1"/>
            </a:lvl3pPr>
            <a:lvl4pPr marL="1371545" indent="0">
              <a:buNone/>
              <a:defRPr sz="1600" b="1"/>
            </a:lvl4pPr>
            <a:lvl5pPr marL="1828727" indent="0">
              <a:buNone/>
              <a:defRPr sz="1600" b="1"/>
            </a:lvl5pPr>
            <a:lvl6pPr marL="2285909" indent="0">
              <a:buNone/>
              <a:defRPr sz="1600" b="1"/>
            </a:lvl6pPr>
            <a:lvl7pPr marL="2743090" indent="0">
              <a:buNone/>
              <a:defRPr sz="1600" b="1"/>
            </a:lvl7pPr>
            <a:lvl8pPr marL="3200272" indent="0">
              <a:buNone/>
              <a:defRPr sz="1600" b="1"/>
            </a:lvl8pPr>
            <a:lvl9pPr marL="3657454"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6" y="2174875"/>
            <a:ext cx="4117974" cy="1537344"/>
          </a:xfrm>
        </p:spPr>
        <p:txBody>
          <a:bodyPr/>
          <a:lstStyle>
            <a:lvl1pPr marL="296321" indent="-296321">
              <a:defRPr sz="2300"/>
            </a:lvl1pPr>
            <a:lvl2pPr marL="570155" indent="-273833">
              <a:defRPr sz="2000"/>
            </a:lvl2pPr>
            <a:lvl3pPr marL="821499" indent="-244730">
              <a:defRPr sz="1800"/>
            </a:lvl3pPr>
            <a:lvl4pPr marL="1050354" indent="-236793">
              <a:defRPr sz="1700"/>
            </a:lvl4pPr>
            <a:lvl5pPr marL="1279210" indent="-220919">
              <a:defRPr sz="17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cSld>
  <p:clrMapOvr>
    <a:masterClrMapping/>
  </p:clrMapOvr>
  <p:transition>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transition>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2_Title and Content">
    <p:bg bwMode="black">
      <p:bgPr>
        <a:solidFill>
          <a:srgbClr val="000000"/>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white"/>
        <p:txBody>
          <a:bodyPr/>
          <a:lstStyle/>
          <a:p>
            <a:r>
              <a:rPr lang="en-US" smtClean="0"/>
              <a:t>Click to edit Master title style</a:t>
            </a:r>
            <a:endParaRPr lang="en-US" dirty="0"/>
          </a:p>
        </p:txBody>
      </p:sp>
      <p:sp>
        <p:nvSpPr>
          <p:cNvPr id="6" name="Text Placeholder 5"/>
          <p:cNvSpPr>
            <a:spLocks noGrp="1"/>
          </p:cNvSpPr>
          <p:nvPr>
            <p:ph type="body" sz="quarter" idx="10"/>
          </p:nvPr>
        </p:nvSpPr>
        <p:spPr bwMode="white">
          <a:xfrm>
            <a:off x="381000" y="1411553"/>
            <a:ext cx="8382000" cy="2200602"/>
          </a:xfrm>
        </p:spPr>
        <p:txBody>
          <a:bodyPr/>
          <a:lstStyle>
            <a:lvl1pPr>
              <a:buClr>
                <a:schemeClr val="tx1"/>
              </a:buClr>
              <a:buSzPct val="70000"/>
              <a:buFont typeface="Wingdings" pitchFamily="2" charset="2"/>
              <a:buChar char="l"/>
              <a:defRPr/>
            </a:lvl1pPr>
            <a:lvl2pPr>
              <a:buClr>
                <a:schemeClr val="tx1"/>
              </a:buClr>
              <a:buSzPct val="70000"/>
              <a:buFont typeface="Wingdings" pitchFamily="2" charset="2"/>
              <a:buChar char="l"/>
              <a:defRPr/>
            </a:lvl2pPr>
            <a:lvl3pPr>
              <a:buClr>
                <a:schemeClr val="tx1"/>
              </a:buClr>
              <a:buSzPct val="70000"/>
              <a:buFont typeface="Wingdings" pitchFamily="2" charset="2"/>
              <a:buChar char="l"/>
              <a:defRPr/>
            </a:lvl3pPr>
            <a:lvl4pPr>
              <a:buClr>
                <a:schemeClr val="tx1"/>
              </a:buClr>
              <a:buSzPct val="70000"/>
              <a:buFont typeface="Wingdings" pitchFamily="2" charset="2"/>
              <a:buChar char="l"/>
              <a:defRPr/>
            </a:lvl4pPr>
            <a:lvl5pPr>
              <a:buClr>
                <a:schemeClr val="tx1"/>
              </a:buClr>
              <a:buSzPct val="70000"/>
              <a:buFont typeface="Wingdings" pitchFamily="2" charset="2"/>
              <a:buChar char="l"/>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transition>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2.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3.png"/></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theme" Target="../theme/theme2.xml"/><Relationship Id="rId1" Type="http://schemas.openxmlformats.org/officeDocument/2006/relationships/slideLayout" Target="../slideLayouts/slideLayout11.xml"/><Relationship Id="rId4" Type="http://schemas.openxmlformats.org/officeDocument/2006/relationships/image" Target="../media/image7.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12" cstate="print">
            <a:lum/>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381000" y="1412875"/>
            <a:ext cx="8382000" cy="2135969"/>
          </a:xfrm>
          <a:prstGeom prst="rect">
            <a:avLst/>
          </a:prstGeom>
        </p:spPr>
        <p:txBody>
          <a:bodyPr vert="horz"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Box 3"/>
          <p:cNvSpPr txBox="1"/>
          <p:nvPr/>
        </p:nvSpPr>
        <p:spPr>
          <a:xfrm>
            <a:off x="4572000" y="6475512"/>
            <a:ext cx="4191000" cy="153888"/>
          </a:xfrm>
          <a:prstGeom prst="rect">
            <a:avLst/>
          </a:prstGeom>
          <a:noFill/>
        </p:spPr>
        <p:txBody>
          <a:bodyPr wrap="square" lIns="0" tIns="0" rIns="0" bIns="0" rtlCol="0">
            <a:spAutoFit/>
          </a:bodyPr>
          <a:lstStyle/>
          <a:p>
            <a:pPr algn="r"/>
            <a:r>
              <a:rPr lang="en-US" sz="1000" dirty="0" smtClean="0">
                <a:solidFill>
                  <a:srgbClr val="77AACC"/>
                </a:solidFill>
                <a:effectLst/>
                <a:latin typeface="Segoe" pitchFamily="34" charset="0"/>
              </a:rPr>
              <a:t>Trustworthy Computing</a:t>
            </a:r>
          </a:p>
        </p:txBody>
      </p:sp>
    </p:spTree>
  </p:cSld>
  <p:clrMap bg1="dk1" tx1="lt1" bg2="dk2" tx2="lt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Lst>
  <p:transition>
    <p:fade/>
  </p:transition>
  <p:txStyles>
    <p:titleStyle>
      <a:lvl1pPr algn="l" defTabSz="914363" rtl="0" eaLnBrk="1" latinLnBrk="0" hangingPunct="1">
        <a:lnSpc>
          <a:spcPct val="90000"/>
        </a:lnSpc>
        <a:spcBef>
          <a:spcPct val="0"/>
        </a:spcBef>
        <a:buNone/>
        <a:defRPr lang="en-US" sz="4800" b="0" kern="1200" cap="none" spc="-150"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Segoe" pitchFamily="34" charset="0"/>
          <a:ea typeface="+mn-ea"/>
          <a:cs typeface="Arial" charset="0"/>
        </a:defRPr>
      </a:lvl1pPr>
    </p:titleStyle>
    <p:bodyStyle>
      <a:lvl1pPr marL="457200" indent="-457200" algn="l" defTabSz="914363" rtl="0" eaLnBrk="1" latinLnBrk="0" hangingPunct="1">
        <a:lnSpc>
          <a:spcPct val="90000"/>
        </a:lnSpc>
        <a:spcBef>
          <a:spcPct val="20000"/>
        </a:spcBef>
        <a:buSzPct val="90000"/>
        <a:buFontTx/>
        <a:buBlip>
          <a:blip r:embed="rId13"/>
        </a:buBlip>
        <a:defRPr sz="3200" kern="1200">
          <a:solidFill>
            <a:schemeClr val="tx1"/>
          </a:solidFill>
          <a:effectLst>
            <a:outerShdw blurRad="38100" dist="38100" dir="2700000" algn="tl">
              <a:srgbClr val="000000">
                <a:alpha val="43137"/>
              </a:srgbClr>
            </a:outerShdw>
          </a:effectLst>
          <a:latin typeface="Segoe" pitchFamily="34" charset="0"/>
          <a:ea typeface="+mn-ea"/>
          <a:cs typeface="+mn-cs"/>
        </a:defRPr>
      </a:lvl1pPr>
      <a:lvl2pPr marL="854075" indent="-396875" algn="l" defTabSz="914363" rtl="0" eaLnBrk="1" latinLnBrk="0" hangingPunct="1">
        <a:lnSpc>
          <a:spcPct val="90000"/>
        </a:lnSpc>
        <a:spcBef>
          <a:spcPct val="20000"/>
        </a:spcBef>
        <a:buSzPct val="90000"/>
        <a:buFontTx/>
        <a:buBlip>
          <a:blip r:embed="rId14"/>
        </a:buBlip>
        <a:defRPr sz="2800" kern="1200">
          <a:solidFill>
            <a:schemeClr val="tx1"/>
          </a:solidFill>
          <a:effectLst>
            <a:outerShdw blurRad="38100" dist="38100" dir="2700000" algn="tl">
              <a:srgbClr val="000000">
                <a:alpha val="43137"/>
              </a:srgbClr>
            </a:outerShdw>
          </a:effectLst>
          <a:latin typeface="Segoe" pitchFamily="34" charset="0"/>
          <a:ea typeface="+mn-ea"/>
          <a:cs typeface="+mn-cs"/>
        </a:defRPr>
      </a:lvl2pPr>
      <a:lvl3pPr marL="1258888" indent="-404813" algn="l" defTabSz="914363" rtl="0" eaLnBrk="1" latinLnBrk="0" hangingPunct="1">
        <a:lnSpc>
          <a:spcPct val="90000"/>
        </a:lnSpc>
        <a:spcBef>
          <a:spcPct val="20000"/>
        </a:spcBef>
        <a:buSzPct val="90000"/>
        <a:buFontTx/>
        <a:buBlip>
          <a:blip r:embed="rId14"/>
        </a:buBlip>
        <a:defRPr sz="2400" kern="1200">
          <a:solidFill>
            <a:schemeClr val="tx1"/>
          </a:solidFill>
          <a:effectLst>
            <a:outerShdw blurRad="38100" dist="38100" dir="2700000" algn="tl">
              <a:srgbClr val="000000">
                <a:alpha val="43137"/>
              </a:srgbClr>
            </a:outerShdw>
          </a:effectLst>
          <a:latin typeface="Segoe" pitchFamily="34" charset="0"/>
          <a:ea typeface="+mn-ea"/>
          <a:cs typeface="+mn-cs"/>
        </a:defRPr>
      </a:lvl3pPr>
      <a:lvl4pPr marL="1604963" indent="-346075" algn="l" defTabSz="914363" rtl="0" eaLnBrk="1" latinLnBrk="0" hangingPunct="1">
        <a:lnSpc>
          <a:spcPct val="90000"/>
        </a:lnSpc>
        <a:spcBef>
          <a:spcPct val="20000"/>
        </a:spcBef>
        <a:buSzPct val="90000"/>
        <a:buFontTx/>
        <a:buBlip>
          <a:blip r:embed="rId14"/>
        </a:buBlip>
        <a:defRPr sz="2400" kern="1200">
          <a:solidFill>
            <a:schemeClr val="tx1"/>
          </a:solidFill>
          <a:effectLst>
            <a:outerShdw blurRad="38100" dist="38100" dir="2700000" algn="tl">
              <a:srgbClr val="000000">
                <a:alpha val="43137"/>
              </a:srgbClr>
            </a:outerShdw>
          </a:effectLst>
          <a:latin typeface="Segoe" pitchFamily="34" charset="0"/>
          <a:ea typeface="+mn-ea"/>
          <a:cs typeface="+mn-cs"/>
        </a:defRPr>
      </a:lvl4pPr>
      <a:lvl5pPr marL="1941513" indent="-336550" algn="l" defTabSz="914363" rtl="0" eaLnBrk="1" latinLnBrk="0" hangingPunct="1">
        <a:lnSpc>
          <a:spcPct val="90000"/>
        </a:lnSpc>
        <a:spcBef>
          <a:spcPct val="20000"/>
        </a:spcBef>
        <a:buSzPct val="90000"/>
        <a:buFontTx/>
        <a:buBlip>
          <a:blip r:embed="rId14"/>
        </a:buBlip>
        <a:defRPr sz="2400" kern="1200">
          <a:solidFill>
            <a:schemeClr val="tx1"/>
          </a:solidFill>
          <a:effectLst>
            <a:outerShdw blurRad="38100" dist="38100" dir="2700000" algn="tl">
              <a:srgbClr val="000000">
                <a:alpha val="43137"/>
              </a:srgbClr>
            </a:outerShdw>
          </a:effectLst>
          <a:latin typeface="Segoe" pitchFamily="34" charset="0"/>
          <a:ea typeface="+mn-ea"/>
          <a:cs typeface="+mn-cs"/>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blipFill dpi="0" rotWithShape="1">
          <a:blip r:embed="rId3" cstate="print"/>
          <a:srcRect/>
          <a:stretch>
            <a:fillRect/>
          </a:stretch>
        </a:blipFill>
        <a:effectLst/>
      </p:bgPr>
    </p:bg>
    <p:spTree>
      <p:nvGrpSpPr>
        <p:cNvPr id="1" name=""/>
        <p:cNvGrpSpPr/>
        <p:nvPr/>
      </p:nvGrpSpPr>
      <p:grpSpPr>
        <a:xfrm>
          <a:off x="0" y="0"/>
          <a:ext cx="0" cy="0"/>
          <a:chOff x="0" y="0"/>
          <a:chExt cx="0" cy="0"/>
        </a:xfrm>
      </p:grpSpPr>
      <p:pic>
        <p:nvPicPr>
          <p:cNvPr id="4" name="Picture 3" descr="white rectangle.png"/>
          <p:cNvPicPr>
            <a:picLocks noChangeAspect="1"/>
          </p:cNvPicPr>
          <p:nvPr/>
        </p:nvPicPr>
        <p:blipFill>
          <a:blip r:embed="rId4" cstate="print"/>
          <a:srcRect b="10453"/>
          <a:stretch>
            <a:fillRect/>
          </a:stretch>
        </p:blipFill>
        <p:spPr>
          <a:xfrm>
            <a:off x="0" y="1299706"/>
            <a:ext cx="9144000" cy="5558294"/>
          </a:xfrm>
          <a:prstGeom prst="rect">
            <a:avLst/>
          </a:prstGeom>
        </p:spPr>
      </p:pic>
      <p:sp>
        <p:nvSpPr>
          <p:cNvPr id="2" name="Title Placeholder 1"/>
          <p:cNvSpPr>
            <a:spLocks noGrp="1"/>
          </p:cNvSpPr>
          <p:nvPr>
            <p:ph type="title"/>
          </p:nvPr>
        </p:nvSpPr>
        <p:spPr>
          <a:xfrm>
            <a:off x="381000" y="230188"/>
            <a:ext cx="8382000" cy="664797"/>
          </a:xfrm>
          <a:prstGeom prst="rect">
            <a:avLst/>
          </a:prstGeom>
        </p:spPr>
        <p:txBody>
          <a:bodyPr vert="horz" wrap="square" lIns="0" tIns="0" rIns="0" bIns="0" rtlCol="0" anchor="t">
            <a:spAutoFit/>
          </a:bodyPr>
          <a:lstStyle/>
          <a:p>
            <a:r>
              <a:rPr lang="en-US" smtClean="0"/>
              <a:t>Click to edit Master title style</a:t>
            </a:r>
            <a:endParaRPr lang="en-US" dirty="0"/>
          </a:p>
        </p:txBody>
      </p:sp>
      <p:sp>
        <p:nvSpPr>
          <p:cNvPr id="3" name="Text Placeholder 2"/>
          <p:cNvSpPr>
            <a:spLocks noGrp="1"/>
          </p:cNvSpPr>
          <p:nvPr>
            <p:ph type="body" idx="1"/>
          </p:nvPr>
        </p:nvSpPr>
        <p:spPr>
          <a:xfrm>
            <a:off x="722312" y="1905000"/>
            <a:ext cx="8040688" cy="2108269"/>
          </a:xfrm>
          <a:prstGeom prst="rect">
            <a:avLst/>
          </a:prstGeom>
        </p:spPr>
        <p:txBody>
          <a:bodyPr vert="horz" wrap="square" lIns="0" tIns="0" rIns="0" bIns="0" rtlCol="0">
            <a:sp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 bg1="lt1" tx1="dk1" bg2="lt2" tx2="dk2" accent1="accent1" accent2="accent2" accent3="accent3" accent4="accent4" accent5="accent5" accent6="accent6" hlink="hlink" folHlink="folHlink"/>
  <p:sldLayoutIdLst>
    <p:sldLayoutId id="2147483758" r:id="rId1"/>
  </p:sldLayoutIdLst>
  <p:transition>
    <p:fade/>
  </p:transition>
  <p:txStyles>
    <p:titleStyle>
      <a:lvl1pPr algn="l" defTabSz="914363" rtl="0" eaLnBrk="1" latinLnBrk="0" hangingPunct="1">
        <a:lnSpc>
          <a:spcPct val="90000"/>
        </a:lnSpc>
        <a:spcBef>
          <a:spcPct val="0"/>
        </a:spcBef>
        <a:buNone/>
        <a:defRPr lang="en-US" sz="4800" b="0" kern="1200" cap="none" spc="-125" dirty="0" smtClean="0">
          <a:ln w="3175">
            <a:noFill/>
          </a:ln>
          <a:gradFill flip="none" rotWithShape="1">
            <a:gsLst>
              <a:gs pos="0">
                <a:srgbClr val="FFFFB9"/>
              </a:gs>
              <a:gs pos="36000">
                <a:srgbClr val="FFFF99"/>
              </a:gs>
              <a:gs pos="86000">
                <a:srgbClr val="F6AE1E"/>
              </a:gs>
            </a:gsLst>
            <a:lin ang="5400000" scaled="0"/>
            <a:tileRect/>
          </a:gradFill>
          <a:effectLst>
            <a:outerShdw blurRad="50800" dist="38100" dir="2700000" algn="tl" rotWithShape="0">
              <a:prstClr val="black">
                <a:alpha val="40000"/>
              </a:prstClr>
            </a:outerShdw>
          </a:effectLst>
          <a:latin typeface="Trebuchet MS" pitchFamily="34" charset="0"/>
          <a:ea typeface="+mn-ea"/>
          <a:cs typeface="Arial" charset="0"/>
        </a:defRPr>
      </a:lvl1pPr>
    </p:titleStyle>
    <p:bodyStyle>
      <a:lvl1pPr marL="0" indent="0" algn="l" defTabSz="914363" rtl="0" eaLnBrk="1" latinLnBrk="0" hangingPunct="1">
        <a:lnSpc>
          <a:spcPct val="90000"/>
        </a:lnSpc>
        <a:spcBef>
          <a:spcPct val="20000"/>
        </a:spcBef>
        <a:buFont typeface="Arial" pitchFamily="34" charset="0"/>
        <a:buNone/>
        <a:defRPr sz="3000" b="1" kern="1200">
          <a:solidFill>
            <a:schemeClr val="tx1"/>
          </a:solidFill>
          <a:latin typeface="Courier New" pitchFamily="49" charset="0"/>
          <a:ea typeface="+mn-ea"/>
          <a:cs typeface="Courier New" pitchFamily="49" charset="0"/>
        </a:defRPr>
      </a:lvl1pPr>
      <a:lvl2pPr marL="384954" indent="-7937" algn="l" defTabSz="914363" rtl="0" eaLnBrk="1" latinLnBrk="0" hangingPunct="1">
        <a:lnSpc>
          <a:spcPct val="90000"/>
        </a:lnSpc>
        <a:spcBef>
          <a:spcPct val="20000"/>
        </a:spcBef>
        <a:buFont typeface="Arial" pitchFamily="34" charset="0"/>
        <a:buNone/>
        <a:defRPr sz="2800" b="1" kern="1200">
          <a:solidFill>
            <a:schemeClr val="tx1"/>
          </a:solidFill>
          <a:latin typeface="Courier New" pitchFamily="49" charset="0"/>
          <a:ea typeface="+mn-ea"/>
          <a:cs typeface="Courier New" pitchFamily="49" charset="0"/>
        </a:defRPr>
      </a:lvl2pPr>
      <a:lvl3pPr marL="761970"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3pPr>
      <a:lvl4pPr marL="1094009" indent="7937"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4pPr>
      <a:lvl5pPr marL="1426047" indent="0" algn="l" defTabSz="914363" rtl="0" eaLnBrk="1" latinLnBrk="0" hangingPunct="1">
        <a:lnSpc>
          <a:spcPct val="90000"/>
        </a:lnSpc>
        <a:spcBef>
          <a:spcPct val="20000"/>
        </a:spcBef>
        <a:buFont typeface="Arial" pitchFamily="34" charset="0"/>
        <a:buNone/>
        <a:defRPr sz="2400" b="1" kern="1200">
          <a:solidFill>
            <a:schemeClr val="tx1"/>
          </a:solidFill>
          <a:latin typeface="Courier New" pitchFamily="49" charset="0"/>
          <a:ea typeface="+mn-ea"/>
          <a:cs typeface="Courier New" pitchFamily="49" charset="0"/>
        </a:defRPr>
      </a:lvl5pPr>
      <a:lvl6pPr marL="2514499"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681"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863"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045" indent="-228591" algn="l" defTabSz="914363"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363" rtl="0" eaLnBrk="1" latinLnBrk="0" hangingPunct="1">
        <a:defRPr sz="1800" kern="1200">
          <a:solidFill>
            <a:schemeClr val="tx1"/>
          </a:solidFill>
          <a:latin typeface="+mn-lt"/>
          <a:ea typeface="+mn-ea"/>
          <a:cs typeface="+mn-cs"/>
        </a:defRPr>
      </a:lvl1pPr>
      <a:lvl2pPr marL="457182" algn="l" defTabSz="914363" rtl="0" eaLnBrk="1" latinLnBrk="0" hangingPunct="1">
        <a:defRPr sz="1800" kern="1200">
          <a:solidFill>
            <a:schemeClr val="tx1"/>
          </a:solidFill>
          <a:latin typeface="+mn-lt"/>
          <a:ea typeface="+mn-ea"/>
          <a:cs typeface="+mn-cs"/>
        </a:defRPr>
      </a:lvl2pPr>
      <a:lvl3pPr marL="914363" algn="l" defTabSz="914363" rtl="0" eaLnBrk="1" latinLnBrk="0" hangingPunct="1">
        <a:defRPr sz="1800" kern="1200">
          <a:solidFill>
            <a:schemeClr val="tx1"/>
          </a:solidFill>
          <a:latin typeface="+mn-lt"/>
          <a:ea typeface="+mn-ea"/>
          <a:cs typeface="+mn-cs"/>
        </a:defRPr>
      </a:lvl3pPr>
      <a:lvl4pPr marL="1371545" algn="l" defTabSz="914363" rtl="0" eaLnBrk="1" latinLnBrk="0" hangingPunct="1">
        <a:defRPr sz="1800" kern="1200">
          <a:solidFill>
            <a:schemeClr val="tx1"/>
          </a:solidFill>
          <a:latin typeface="+mn-lt"/>
          <a:ea typeface="+mn-ea"/>
          <a:cs typeface="+mn-cs"/>
        </a:defRPr>
      </a:lvl4pPr>
      <a:lvl5pPr marL="1828727" algn="l" defTabSz="914363" rtl="0" eaLnBrk="1" latinLnBrk="0" hangingPunct="1">
        <a:defRPr sz="1800" kern="1200">
          <a:solidFill>
            <a:schemeClr val="tx1"/>
          </a:solidFill>
          <a:latin typeface="+mn-lt"/>
          <a:ea typeface="+mn-ea"/>
          <a:cs typeface="+mn-cs"/>
        </a:defRPr>
      </a:lvl5pPr>
      <a:lvl6pPr marL="2285909" algn="l" defTabSz="914363" rtl="0" eaLnBrk="1" latinLnBrk="0" hangingPunct="1">
        <a:defRPr sz="1800" kern="1200">
          <a:solidFill>
            <a:schemeClr val="tx1"/>
          </a:solidFill>
          <a:latin typeface="+mn-lt"/>
          <a:ea typeface="+mn-ea"/>
          <a:cs typeface="+mn-cs"/>
        </a:defRPr>
      </a:lvl6pPr>
      <a:lvl7pPr marL="2743090" algn="l" defTabSz="914363" rtl="0" eaLnBrk="1" latinLnBrk="0" hangingPunct="1">
        <a:defRPr sz="1800" kern="1200">
          <a:solidFill>
            <a:schemeClr val="tx1"/>
          </a:solidFill>
          <a:latin typeface="+mn-lt"/>
          <a:ea typeface="+mn-ea"/>
          <a:cs typeface="+mn-cs"/>
        </a:defRPr>
      </a:lvl7pPr>
      <a:lvl8pPr marL="3200272" algn="l" defTabSz="914363" rtl="0" eaLnBrk="1" latinLnBrk="0" hangingPunct="1">
        <a:defRPr sz="1800" kern="1200">
          <a:solidFill>
            <a:schemeClr val="tx1"/>
          </a:solidFill>
          <a:latin typeface="+mn-lt"/>
          <a:ea typeface="+mn-ea"/>
          <a:cs typeface="+mn-cs"/>
        </a:defRPr>
      </a:lvl8pPr>
      <a:lvl9pPr marL="3657454" algn="l" defTabSz="914363"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jason.shirk@microsoft.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hyperlink" Target="mailto:dave.weinstein@microsoft.co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1.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 Id="rId4" Type="http://schemas.openxmlformats.org/officeDocument/2006/relationships/image" Target="../media/image8.wmf"/></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1.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3.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1.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4.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4.xml"/><Relationship Id="rId1" Type="http://schemas.openxmlformats.org/officeDocument/2006/relationships/slideLayout" Target="../slideLayouts/slideLayout4.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4.xml"/></Relationships>
</file>

<file path=ppt/slides/_rels/slide41.xml.rels><?xml version="1.0" encoding="UTF-8" standalone="yes"?>
<Relationships xmlns="http://schemas.openxmlformats.org/package/2006/relationships"><Relationship Id="rId3" Type="http://schemas.openxmlformats.org/officeDocument/2006/relationships/hyperlink" Target="http://www.microsoft.com/security/msec/default.mspx" TargetMode="External"/><Relationship Id="rId2" Type="http://schemas.openxmlformats.org/officeDocument/2006/relationships/notesSlide" Target="../notesSlides/notesSlide41.xml"/><Relationship Id="rId1" Type="http://schemas.openxmlformats.org/officeDocument/2006/relationships/slideLayout" Target="../slideLayouts/slideLayout4.xml"/><Relationship Id="rId4" Type="http://schemas.openxmlformats.org/officeDocument/2006/relationships/hyperlink" Target="http://blogs.technet.com/swi/default.aspx" TargetMode="External"/></Relationships>
</file>

<file path=ppt/slides/_rels/slide42.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42.xml"/><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9.wmf"/><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30250" y="2057400"/>
            <a:ext cx="7681913" cy="1600200"/>
          </a:xfrm>
        </p:spPr>
        <p:txBody>
          <a:bodyPr>
            <a:normAutofit/>
          </a:bodyPr>
          <a:lstStyle/>
          <a:p>
            <a:r>
              <a:rPr lang="en-US" sz="3600" dirty="0" smtClean="0"/>
              <a:t>Automated Real-time and Post Mortem Security Crash Analysis and Categorization</a:t>
            </a:r>
            <a:endParaRPr lang="en-US" sz="3600" dirty="0"/>
          </a:p>
        </p:txBody>
      </p:sp>
      <p:sp>
        <p:nvSpPr>
          <p:cNvPr id="3" name="Subtitle 2"/>
          <p:cNvSpPr>
            <a:spLocks noGrp="1"/>
          </p:cNvSpPr>
          <p:nvPr>
            <p:ph type="subTitle" idx="1"/>
          </p:nvPr>
        </p:nvSpPr>
        <p:spPr>
          <a:xfrm>
            <a:off x="609600" y="4648200"/>
            <a:ext cx="7391400" cy="1981200"/>
          </a:xfrm>
        </p:spPr>
        <p:txBody>
          <a:bodyPr/>
          <a:lstStyle/>
          <a:p>
            <a:r>
              <a:rPr lang="en-US" sz="2400" dirty="0" smtClean="0"/>
              <a:t>Jason Shirk, PM		Dave Weinstein, Sr. SDE</a:t>
            </a:r>
          </a:p>
          <a:p>
            <a:r>
              <a:rPr lang="en-US" sz="1800" dirty="0" smtClean="0">
                <a:hlinkClick r:id="rId3"/>
              </a:rPr>
              <a:t>jason.shirk@microsoft.com</a:t>
            </a:r>
            <a:r>
              <a:rPr lang="en-US" sz="2400" smtClean="0"/>
              <a:t>	</a:t>
            </a:r>
            <a:r>
              <a:rPr lang="en-US" sz="1800" smtClean="0">
                <a:hlinkClick r:id="rId4"/>
              </a:rPr>
              <a:t>dave.weinstein@microsoft.com</a:t>
            </a:r>
            <a:endParaRPr lang="en-US" sz="1800" dirty="0" smtClean="0"/>
          </a:p>
          <a:p>
            <a:endParaRPr lang="en-US" sz="2400" dirty="0" smtClean="0"/>
          </a:p>
          <a:p>
            <a:endParaRPr lang="en-US" sz="2400" dirty="0" smtClean="0"/>
          </a:p>
          <a:p>
            <a:r>
              <a:rPr lang="en-US" sz="2400" dirty="0" smtClean="0"/>
              <a:t>Security Science</a:t>
            </a:r>
          </a:p>
          <a:p>
            <a:r>
              <a:rPr lang="en-US" sz="2400" dirty="0" smtClean="0"/>
              <a:t>Microsoft Security Engineering Center (MSEC)</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First Prototype (Early 2008)</a:t>
            </a:r>
            <a:endParaRPr lang="en-US" dirty="0"/>
          </a:p>
        </p:txBody>
      </p:sp>
      <p:sp>
        <p:nvSpPr>
          <p:cNvPr id="4" name="Content Placeholder 3"/>
          <p:cNvSpPr>
            <a:spLocks noGrp="1"/>
          </p:cNvSpPr>
          <p:nvPr>
            <p:ph idx="1"/>
          </p:nvPr>
        </p:nvSpPr>
        <p:spPr>
          <a:xfrm>
            <a:off x="381000" y="1412875"/>
            <a:ext cx="8382000" cy="2640723"/>
          </a:xfrm>
        </p:spPr>
        <p:txBody>
          <a:bodyPr/>
          <a:lstStyle/>
          <a:p>
            <a:r>
              <a:rPr lang="en-US" dirty="0" smtClean="0"/>
              <a:t>Windows Debugger Extension</a:t>
            </a:r>
          </a:p>
          <a:p>
            <a:pPr lvl="1"/>
            <a:r>
              <a:rPr lang="en-US" dirty="0" smtClean="0"/>
              <a:t>Designed to produce output that would be human readable and also parsed by tools to determine the hash and the severity</a:t>
            </a:r>
          </a:p>
          <a:p>
            <a:pPr lvl="1"/>
            <a:r>
              <a:rPr lang="en-US" dirty="0" smtClean="0"/>
              <a:t>Detection logic was hand-coded C</a:t>
            </a:r>
          </a:p>
          <a:p>
            <a:pPr lvl="1"/>
            <a:r>
              <a:rPr lang="en-US" dirty="0" smtClean="0"/>
              <a:t>Proof of concept was successful</a:t>
            </a:r>
          </a:p>
        </p:txBody>
      </p:sp>
    </p:spTree>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Architecture for a Solution</a:t>
            </a:r>
            <a:endParaRPr lang="en-US" dirty="0"/>
          </a:p>
        </p:txBody>
      </p:sp>
      <p:sp>
        <p:nvSpPr>
          <p:cNvPr id="3" name="Content Placeholder 2"/>
          <p:cNvSpPr>
            <a:spLocks noGrp="1"/>
          </p:cNvSpPr>
          <p:nvPr>
            <p:ph idx="1"/>
          </p:nvPr>
        </p:nvSpPr>
        <p:spPr>
          <a:xfrm>
            <a:off x="381000" y="1412875"/>
            <a:ext cx="8382000" cy="4173450"/>
          </a:xfrm>
        </p:spPr>
        <p:txBody>
          <a:bodyPr/>
          <a:lstStyle/>
          <a:p>
            <a:r>
              <a:rPr lang="en-US" sz="2800" dirty="0" smtClean="0"/>
              <a:t>Rules Driven Engine</a:t>
            </a:r>
          </a:p>
          <a:p>
            <a:pPr lvl="1"/>
            <a:r>
              <a:rPr lang="en-US" sz="2400" dirty="0" smtClean="0"/>
              <a:t>Maintainability</a:t>
            </a:r>
          </a:p>
          <a:p>
            <a:pPr lvl="1"/>
            <a:r>
              <a:rPr lang="en-US" sz="2400" dirty="0" smtClean="0"/>
              <a:t>Ease of understanding the rules</a:t>
            </a:r>
          </a:p>
          <a:p>
            <a:r>
              <a:rPr lang="en-US" sz="2800" dirty="0" smtClean="0"/>
              <a:t>Processor independence</a:t>
            </a:r>
          </a:p>
          <a:p>
            <a:pPr lvl="1"/>
            <a:r>
              <a:rPr lang="en-US" sz="2400" dirty="0" smtClean="0"/>
              <a:t>The prototype already had too many special cases for x86 versus x64 cluttering the code flow</a:t>
            </a:r>
          </a:p>
          <a:p>
            <a:r>
              <a:rPr lang="en-US" sz="2800" dirty="0" smtClean="0"/>
              <a:t>Human and Machine readable output</a:t>
            </a:r>
          </a:p>
          <a:p>
            <a:pPr lvl="1"/>
            <a:r>
              <a:rPr lang="en-US" sz="2400" dirty="0" smtClean="0"/>
              <a:t>Other tools will be layered on top</a:t>
            </a:r>
          </a:p>
          <a:p>
            <a:pPr lvl="1"/>
            <a:r>
              <a:rPr lang="en-US" sz="2400" dirty="0" smtClean="0"/>
              <a:t>Manual use is still a supported scenario</a:t>
            </a:r>
          </a:p>
          <a:p>
            <a:r>
              <a:rPr lang="en-US" sz="2800" dirty="0" smtClean="0"/>
              <a:t>Implemented as a Windows Debugger extension</a:t>
            </a:r>
          </a:p>
        </p:txBody>
      </p:sp>
    </p:spTree>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438400"/>
            <a:ext cx="8032750" cy="1523494"/>
          </a:xfrm>
        </p:spPr>
        <p:txBody>
          <a:bodyPr/>
          <a:lstStyle/>
          <a:p>
            <a:r>
              <a:rPr lang="en-US" dirty="0" smtClean="0"/>
              <a:t>!exploitable Crash Analyzer</a:t>
            </a:r>
            <a:endParaRPr lang="en-US" dirty="0"/>
          </a:p>
        </p:txBody>
      </p:sp>
      <p:sp>
        <p:nvSpPr>
          <p:cNvPr id="4" name="Text Placeholder 3"/>
          <p:cNvSpPr>
            <a:spLocks noGrp="1"/>
          </p:cNvSpPr>
          <p:nvPr>
            <p:ph type="body" sz="quarter" idx="10"/>
          </p:nvPr>
        </p:nvSpPr>
        <p:spPr/>
        <p:txBody>
          <a:bodyPr/>
          <a:lstStyle/>
          <a:p>
            <a:r>
              <a:rPr lang="en-US" dirty="0"/>
              <a:t>D</a:t>
            </a:r>
            <a:r>
              <a:rPr lang="en-US" dirty="0" smtClean="0"/>
              <a:t>emo </a:t>
            </a:r>
            <a:endParaRPr lang="en-US" dirty="0"/>
          </a:p>
        </p:txBody>
      </p:sp>
    </p:spTree>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smtClean="0"/>
              <a:t>Rules Engine</a:t>
            </a:r>
            <a:endParaRPr lang="en-US" dirty="0"/>
          </a:p>
        </p:txBody>
      </p:sp>
    </p:spTree>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Types of Rules</a:t>
            </a:r>
            <a:endParaRPr lang="en-US" dirty="0"/>
          </a:p>
        </p:txBody>
      </p:sp>
      <p:sp>
        <p:nvSpPr>
          <p:cNvPr id="3" name="Content Placeholder 2"/>
          <p:cNvSpPr>
            <a:spLocks noGrp="1"/>
          </p:cNvSpPr>
          <p:nvPr>
            <p:ph idx="1"/>
          </p:nvPr>
        </p:nvSpPr>
        <p:spPr>
          <a:xfrm>
            <a:off x="381000" y="1412875"/>
            <a:ext cx="8382000" cy="4979825"/>
          </a:xfrm>
        </p:spPr>
        <p:txBody>
          <a:bodyPr/>
          <a:lstStyle/>
          <a:p>
            <a:r>
              <a:rPr lang="en-US" sz="2800" dirty="0" smtClean="0"/>
              <a:t>Gather Rules </a:t>
            </a:r>
          </a:p>
          <a:p>
            <a:pPr lvl="1"/>
            <a:r>
              <a:rPr lang="en-US" sz="2400" dirty="0" smtClean="0"/>
              <a:t>Query the debugger for information</a:t>
            </a:r>
          </a:p>
          <a:p>
            <a:pPr lvl="1"/>
            <a:r>
              <a:rPr lang="en-US" sz="2400" dirty="0" smtClean="0"/>
              <a:t>Perform complex computations</a:t>
            </a:r>
          </a:p>
          <a:p>
            <a:pPr lvl="1"/>
            <a:r>
              <a:rPr lang="en-US" sz="2400" dirty="0" smtClean="0"/>
              <a:t>All results are cached in the state</a:t>
            </a:r>
          </a:p>
          <a:p>
            <a:r>
              <a:rPr lang="en-US" sz="2800" dirty="0" smtClean="0"/>
              <a:t>Report Rules</a:t>
            </a:r>
          </a:p>
          <a:p>
            <a:pPr lvl="1"/>
            <a:r>
              <a:rPr lang="en-US" sz="2400" dirty="0" smtClean="0"/>
              <a:t>Produce  both human and machine readable reports based on the state</a:t>
            </a:r>
          </a:p>
          <a:p>
            <a:r>
              <a:rPr lang="en-US" sz="2800" dirty="0" smtClean="0"/>
              <a:t>Analysis Rules</a:t>
            </a:r>
          </a:p>
          <a:p>
            <a:pPr lvl="1"/>
            <a:r>
              <a:rPr lang="en-US" sz="2400" dirty="0" smtClean="0"/>
              <a:t>Use the cached state to determine if a case has been met, and determine the results</a:t>
            </a:r>
          </a:p>
          <a:p>
            <a:pPr lvl="1"/>
            <a:r>
              <a:rPr lang="en-US" sz="2400" dirty="0" smtClean="0"/>
              <a:t>Can perform programmatic queries of the cached state</a:t>
            </a:r>
          </a:p>
          <a:p>
            <a:endParaRPr lang="en-US" dirty="0"/>
          </a:p>
        </p:txBody>
      </p:sp>
    </p:spTree>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Rules Engine Flow</a:t>
            </a:r>
            <a:endParaRPr lang="en-US" dirty="0"/>
          </a:p>
        </p:txBody>
      </p:sp>
      <p:sp>
        <p:nvSpPr>
          <p:cNvPr id="6" name="Rounded Rectangle 5"/>
          <p:cNvSpPr/>
          <p:nvPr/>
        </p:nvSpPr>
        <p:spPr bwMode="auto">
          <a:xfrm>
            <a:off x="6781800" y="4953000"/>
            <a:ext cx="1981200" cy="4572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Report Results</a:t>
            </a:r>
          </a:p>
        </p:txBody>
      </p:sp>
      <p:sp>
        <p:nvSpPr>
          <p:cNvPr id="8" name="Flowchart: Decision 7"/>
          <p:cNvSpPr/>
          <p:nvPr/>
        </p:nvSpPr>
        <p:spPr bwMode="auto">
          <a:xfrm>
            <a:off x="685800" y="2286000"/>
            <a:ext cx="2209800" cy="533400"/>
          </a:xfrm>
          <a:prstGeom prst="flowChartDecision">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Gather?</a:t>
            </a:r>
          </a:p>
        </p:txBody>
      </p:sp>
      <p:sp>
        <p:nvSpPr>
          <p:cNvPr id="9" name="Flowchart: Decision 8"/>
          <p:cNvSpPr/>
          <p:nvPr/>
        </p:nvSpPr>
        <p:spPr bwMode="auto">
          <a:xfrm>
            <a:off x="685800" y="3124200"/>
            <a:ext cx="2209800" cy="533400"/>
          </a:xfrm>
          <a:prstGeom prst="flowChartDecision">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Report?</a:t>
            </a:r>
          </a:p>
        </p:txBody>
      </p:sp>
      <p:sp>
        <p:nvSpPr>
          <p:cNvPr id="11" name="Rounded Rectangle 10"/>
          <p:cNvSpPr/>
          <p:nvPr/>
        </p:nvSpPr>
        <p:spPr bwMode="auto">
          <a:xfrm>
            <a:off x="609600" y="1524000"/>
            <a:ext cx="2362200" cy="4572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Get Next Rule</a:t>
            </a:r>
          </a:p>
        </p:txBody>
      </p:sp>
      <p:sp>
        <p:nvSpPr>
          <p:cNvPr id="12" name="Rounded Rectangle 11"/>
          <p:cNvSpPr/>
          <p:nvPr/>
        </p:nvSpPr>
        <p:spPr bwMode="auto">
          <a:xfrm>
            <a:off x="3657600" y="2362200"/>
            <a:ext cx="1676400" cy="3810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Update State</a:t>
            </a:r>
          </a:p>
        </p:txBody>
      </p:sp>
      <p:sp>
        <p:nvSpPr>
          <p:cNvPr id="13" name="Rounded Rectangle 12"/>
          <p:cNvSpPr/>
          <p:nvPr/>
        </p:nvSpPr>
        <p:spPr bwMode="auto">
          <a:xfrm>
            <a:off x="3657600" y="3200400"/>
            <a:ext cx="1676400" cy="3810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Report</a:t>
            </a:r>
          </a:p>
        </p:txBody>
      </p:sp>
      <p:sp>
        <p:nvSpPr>
          <p:cNvPr id="15" name="Flowchart: Decision 14"/>
          <p:cNvSpPr/>
          <p:nvPr/>
        </p:nvSpPr>
        <p:spPr bwMode="auto">
          <a:xfrm>
            <a:off x="685800" y="4800600"/>
            <a:ext cx="2209800" cy="533400"/>
          </a:xfrm>
          <a:prstGeom prst="flowChartDecision">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Matches?</a:t>
            </a:r>
          </a:p>
        </p:txBody>
      </p:sp>
      <p:sp>
        <p:nvSpPr>
          <p:cNvPr id="16" name="Flowchart: Decision 15"/>
          <p:cNvSpPr/>
          <p:nvPr/>
        </p:nvSpPr>
        <p:spPr bwMode="auto">
          <a:xfrm>
            <a:off x="6400800" y="2743200"/>
            <a:ext cx="2743200" cy="533400"/>
          </a:xfrm>
          <a:prstGeom prst="flowChartDecision">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More Rules?</a:t>
            </a:r>
          </a:p>
        </p:txBody>
      </p:sp>
      <p:sp>
        <p:nvSpPr>
          <p:cNvPr id="17" name="Flowchart: Decision 16"/>
          <p:cNvSpPr/>
          <p:nvPr/>
        </p:nvSpPr>
        <p:spPr bwMode="auto">
          <a:xfrm>
            <a:off x="685800" y="5791200"/>
            <a:ext cx="2209800" cy="533400"/>
          </a:xfrm>
          <a:prstGeom prst="flowChartDecision">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Final?</a:t>
            </a:r>
            <a:endParaRPr lang="en-US" sz="2400" dirty="0" smtClean="0">
              <a:solidFill>
                <a:srgbClr val="FFFFFF"/>
              </a:solidFill>
              <a:effectLst>
                <a:outerShdw blurRad="38100" dist="38100" dir="2700000" algn="tl">
                  <a:srgbClr val="000000">
                    <a:alpha val="43137"/>
                  </a:srgbClr>
                </a:outerShdw>
              </a:effectLst>
              <a:latin typeface="Trebuchet MS" pitchFamily="34" charset="0"/>
            </a:endParaRPr>
          </a:p>
        </p:txBody>
      </p:sp>
      <p:sp>
        <p:nvSpPr>
          <p:cNvPr id="18" name="Rounded Rectangle 17"/>
          <p:cNvSpPr/>
          <p:nvPr/>
        </p:nvSpPr>
        <p:spPr bwMode="auto">
          <a:xfrm>
            <a:off x="990600" y="3962400"/>
            <a:ext cx="1600200" cy="457200"/>
          </a:xfrm>
          <a:prstGeom prst="roundRect">
            <a:avLst/>
          </a:prstGeom>
          <a:ln>
            <a:headEnd type="none" w="med" len="med"/>
            <a:tailEnd type="none" w="med" len="med"/>
          </a:ln>
        </p:spPr>
        <p:style>
          <a:lnRef idx="0">
            <a:schemeClr val="accent2"/>
          </a:lnRef>
          <a:fillRef idx="3">
            <a:schemeClr val="accent2"/>
          </a:fillRef>
          <a:effectRef idx="3">
            <a:schemeClr val="accent2"/>
          </a:effectRef>
          <a:fontRef idx="minor">
            <a:schemeClr val="lt1"/>
          </a:fontRef>
        </p:style>
        <p:txBody>
          <a:bodyPr vert="horz" wrap="square" lIns="91436" tIns="45718" rIns="91436" bIns="45718" numCol="1" rtlCol="0" anchor="ctr" anchorCtr="0" compatLnSpc="1">
            <a:prstTxWarp prst="textNoShape">
              <a:avLst/>
            </a:prstTxWarp>
          </a:bodyPr>
          <a:lstStyle/>
          <a:p>
            <a:pPr algn="ctr" defTabSz="914099" fontAlgn="base">
              <a:spcBef>
                <a:spcPct val="0"/>
              </a:spcBef>
              <a:spcAft>
                <a:spcPct val="0"/>
              </a:spcAft>
            </a:pPr>
            <a:r>
              <a:rPr lang="en-US" dirty="0" smtClean="0">
                <a:solidFill>
                  <a:srgbClr val="FFFFFF"/>
                </a:solidFill>
                <a:effectLst>
                  <a:outerShdw blurRad="38100" dist="38100" dir="2700000" algn="tl">
                    <a:srgbClr val="000000">
                      <a:alpha val="43137"/>
                    </a:srgbClr>
                  </a:outerShdw>
                </a:effectLst>
                <a:latin typeface="Trebuchet MS" pitchFamily="34" charset="0"/>
              </a:rPr>
              <a:t>Analyze</a:t>
            </a:r>
          </a:p>
        </p:txBody>
      </p:sp>
      <p:cxnSp>
        <p:nvCxnSpPr>
          <p:cNvPr id="20" name="Straight Arrow Connector 19"/>
          <p:cNvCxnSpPr>
            <a:stCxn id="8" idx="3"/>
            <a:endCxn id="12" idx="1"/>
          </p:cNvCxnSpPr>
          <p:nvPr/>
        </p:nvCxnSpPr>
        <p:spPr>
          <a:xfrm>
            <a:off x="2895600" y="25527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4" name="Straight Arrow Connector 23"/>
          <p:cNvCxnSpPr/>
          <p:nvPr/>
        </p:nvCxnSpPr>
        <p:spPr>
          <a:xfrm>
            <a:off x="2895600" y="3352800"/>
            <a:ext cx="762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7" name="Elbow Connector 26"/>
          <p:cNvCxnSpPr/>
          <p:nvPr/>
        </p:nvCxnSpPr>
        <p:spPr>
          <a:xfrm>
            <a:off x="5334000" y="2514600"/>
            <a:ext cx="1066800" cy="4572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30" name="Elbow Connector 29"/>
          <p:cNvCxnSpPr>
            <a:stCxn id="13" idx="3"/>
          </p:cNvCxnSpPr>
          <p:nvPr/>
        </p:nvCxnSpPr>
        <p:spPr>
          <a:xfrm flipV="1">
            <a:off x="5334000" y="2971800"/>
            <a:ext cx="1066800" cy="419100"/>
          </a:xfrm>
          <a:prstGeom prst="bentConnector3">
            <a:avLst>
              <a:gd name="adj1" fmla="val 50000"/>
            </a:avLst>
          </a:prstGeom>
          <a:ln>
            <a:tailEnd type="arrow"/>
          </a:ln>
        </p:spPr>
        <p:style>
          <a:lnRef idx="1">
            <a:schemeClr val="accent1"/>
          </a:lnRef>
          <a:fillRef idx="0">
            <a:schemeClr val="accent1"/>
          </a:fillRef>
          <a:effectRef idx="0">
            <a:schemeClr val="accent1"/>
          </a:effectRef>
          <a:fontRef idx="minor">
            <a:schemeClr val="tx1"/>
          </a:fontRef>
        </p:style>
      </p:cxnSp>
      <p:cxnSp>
        <p:nvCxnSpPr>
          <p:cNvPr id="53" name="Elbow Connector 52"/>
          <p:cNvCxnSpPr>
            <a:stCxn id="15" idx="3"/>
          </p:cNvCxnSpPr>
          <p:nvPr/>
        </p:nvCxnSpPr>
        <p:spPr>
          <a:xfrm flipV="1">
            <a:off x="2895600" y="2971800"/>
            <a:ext cx="2971800" cy="2095500"/>
          </a:xfrm>
          <a:prstGeom prst="bentConnector3">
            <a:avLst>
              <a:gd name="adj1" fmla="val 100187"/>
            </a:avLst>
          </a:prstGeom>
        </p:spPr>
        <p:style>
          <a:lnRef idx="1">
            <a:schemeClr val="accent1"/>
          </a:lnRef>
          <a:fillRef idx="0">
            <a:schemeClr val="accent1"/>
          </a:fillRef>
          <a:effectRef idx="0">
            <a:schemeClr val="accent1"/>
          </a:effectRef>
          <a:fontRef idx="minor">
            <a:schemeClr val="tx1"/>
          </a:fontRef>
        </p:style>
      </p:cxnSp>
      <p:cxnSp>
        <p:nvCxnSpPr>
          <p:cNvPr id="62" name="Elbow Connector 61"/>
          <p:cNvCxnSpPr/>
          <p:nvPr/>
        </p:nvCxnSpPr>
        <p:spPr>
          <a:xfrm rot="5400000" flipH="1" flipV="1">
            <a:off x="2838450" y="3028950"/>
            <a:ext cx="3086100" cy="2971800"/>
          </a:xfrm>
          <a:prstGeom prst="bentConnector3">
            <a:avLst>
              <a:gd name="adj1" fmla="val 1097"/>
            </a:avLst>
          </a:prstGeom>
        </p:spPr>
        <p:style>
          <a:lnRef idx="1">
            <a:schemeClr val="accent1"/>
          </a:lnRef>
          <a:fillRef idx="0">
            <a:schemeClr val="accent1"/>
          </a:fillRef>
          <a:effectRef idx="0">
            <a:schemeClr val="accent1"/>
          </a:effectRef>
          <a:fontRef idx="minor">
            <a:schemeClr val="tx1"/>
          </a:fontRef>
        </p:style>
      </p:cxnSp>
      <p:cxnSp>
        <p:nvCxnSpPr>
          <p:cNvPr id="70" name="Straight Arrow Connector 69"/>
          <p:cNvCxnSpPr>
            <a:endCxn id="6" idx="2"/>
          </p:cNvCxnSpPr>
          <p:nvPr/>
        </p:nvCxnSpPr>
        <p:spPr>
          <a:xfrm rot="5400000" flipH="1" flipV="1">
            <a:off x="7353300" y="5829300"/>
            <a:ext cx="838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3" name="Straight Arrow Connector 72"/>
          <p:cNvCxnSpPr>
            <a:endCxn id="6" idx="0"/>
          </p:cNvCxnSpPr>
          <p:nvPr/>
        </p:nvCxnSpPr>
        <p:spPr>
          <a:xfrm rot="5400000">
            <a:off x="6934200" y="4114800"/>
            <a:ext cx="16764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76" name="Elbow Connector 75"/>
          <p:cNvCxnSpPr/>
          <p:nvPr/>
        </p:nvCxnSpPr>
        <p:spPr>
          <a:xfrm flipV="1">
            <a:off x="1828800" y="6096000"/>
            <a:ext cx="5943600" cy="228600"/>
          </a:xfrm>
          <a:prstGeom prst="bentConnector3">
            <a:avLst>
              <a:gd name="adj1" fmla="val 99888"/>
            </a:avLst>
          </a:prstGeom>
        </p:spPr>
        <p:style>
          <a:lnRef idx="1">
            <a:schemeClr val="accent1"/>
          </a:lnRef>
          <a:fillRef idx="0">
            <a:schemeClr val="accent1"/>
          </a:fillRef>
          <a:effectRef idx="0">
            <a:schemeClr val="accent1"/>
          </a:effectRef>
          <a:fontRef idx="minor">
            <a:schemeClr val="tx1"/>
          </a:fontRef>
        </p:style>
      </p:cxnSp>
      <p:cxnSp>
        <p:nvCxnSpPr>
          <p:cNvPr id="86" name="Elbow Connector 85"/>
          <p:cNvCxnSpPr>
            <a:stCxn id="16" idx="0"/>
            <a:endCxn id="11" idx="3"/>
          </p:cNvCxnSpPr>
          <p:nvPr/>
        </p:nvCxnSpPr>
        <p:spPr>
          <a:xfrm rot="16200000" flipV="1">
            <a:off x="4876800" y="-152400"/>
            <a:ext cx="990600" cy="4800600"/>
          </a:xfrm>
          <a:prstGeom prst="bentConnector2">
            <a:avLst/>
          </a:prstGeom>
          <a:ln>
            <a:tailEnd type="arrow"/>
          </a:ln>
        </p:spPr>
        <p:style>
          <a:lnRef idx="1">
            <a:schemeClr val="accent1"/>
          </a:lnRef>
          <a:fillRef idx="0">
            <a:schemeClr val="accent1"/>
          </a:fillRef>
          <a:effectRef idx="0">
            <a:schemeClr val="accent1"/>
          </a:effectRef>
          <a:fontRef idx="minor">
            <a:schemeClr val="tx1"/>
          </a:fontRef>
        </p:style>
      </p:cxnSp>
      <p:cxnSp>
        <p:nvCxnSpPr>
          <p:cNvPr id="89" name="Straight Arrow Connector 88"/>
          <p:cNvCxnSpPr/>
          <p:nvPr/>
        </p:nvCxnSpPr>
        <p:spPr>
          <a:xfrm rot="5400000">
            <a:off x="1600994" y="2133600"/>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1" name="Straight Arrow Connector 90"/>
          <p:cNvCxnSpPr/>
          <p:nvPr/>
        </p:nvCxnSpPr>
        <p:spPr>
          <a:xfrm rot="5400000">
            <a:off x="1600994" y="29710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2" name="Straight Arrow Connector 91"/>
          <p:cNvCxnSpPr/>
          <p:nvPr/>
        </p:nvCxnSpPr>
        <p:spPr>
          <a:xfrm rot="5400000">
            <a:off x="1600994" y="3809206"/>
            <a:ext cx="3048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3" name="Straight Arrow Connector 92"/>
          <p:cNvCxnSpPr/>
          <p:nvPr/>
        </p:nvCxnSpPr>
        <p:spPr>
          <a:xfrm rot="5400000">
            <a:off x="1562100" y="46101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96" name="Straight Arrow Connector 95"/>
          <p:cNvCxnSpPr/>
          <p:nvPr/>
        </p:nvCxnSpPr>
        <p:spPr>
          <a:xfrm rot="5400000">
            <a:off x="1524794" y="5561806"/>
            <a:ext cx="4572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What does a rule look like?</a:t>
            </a:r>
            <a:endParaRPr lang="en-US" dirty="0"/>
          </a:p>
        </p:txBody>
      </p:sp>
      <p:sp>
        <p:nvSpPr>
          <p:cNvPr id="5" name="Text Placeholder 4"/>
          <p:cNvSpPr>
            <a:spLocks noGrp="1"/>
          </p:cNvSpPr>
          <p:nvPr>
            <p:ph type="body" sz="quarter" idx="10"/>
          </p:nvPr>
        </p:nvSpPr>
        <p:spPr>
          <a:xfrm>
            <a:off x="722313" y="1905000"/>
            <a:ext cx="8040688" cy="3010055"/>
          </a:xfrm>
        </p:spPr>
        <p:txBody>
          <a:bodyPr/>
          <a:lstStyle/>
          <a:p>
            <a:r>
              <a:rPr lang="en-US" sz="1200" dirty="0" smtClean="0"/>
              <a:t>// Rule: Read AVS in a block move are considered probably exploitable</a:t>
            </a:r>
          </a:p>
          <a:p>
            <a:r>
              <a:rPr lang="en-US" sz="1200" dirty="0" smtClean="0"/>
              <a:t>BEGIN_ANALYZE_DATA</a:t>
            </a:r>
          </a:p>
          <a:p>
            <a:r>
              <a:rPr lang="en-US" sz="1200" dirty="0" smtClean="0"/>
              <a:t>	PROCESSOR_MODE		USER</a:t>
            </a:r>
          </a:p>
          <a:p>
            <a:r>
              <a:rPr lang="en-US" sz="1200" dirty="0" smtClean="0"/>
              <a:t>	EXCEPTION_ADDRESS_RANGE	DONT_CARE</a:t>
            </a:r>
          </a:p>
          <a:p>
            <a:r>
              <a:rPr lang="en-US" sz="1200" dirty="0" smtClean="0"/>
              <a:t>	EXCEPTION_TYPE		STATUS_ACCESS_VIOLATION</a:t>
            </a:r>
          </a:p>
          <a:p>
            <a:r>
              <a:rPr lang="en-US" sz="1200" dirty="0" smtClean="0"/>
              <a:t>	EXCEPTION_SUBTYPE		ACCESS_VIOLATION_TYPE_READ</a:t>
            </a:r>
          </a:p>
          <a:p>
            <a:r>
              <a:rPr lang="en-US" sz="1200" dirty="0" smtClean="0"/>
              <a:t>	EXCEPTION_LEVEL		DONT_CARE</a:t>
            </a:r>
          </a:p>
          <a:p>
            <a:r>
              <a:rPr lang="en-US" sz="1200" dirty="0" smtClean="0"/>
              <a:t>	ANALYZE_FUNCTION		</a:t>
            </a:r>
            <a:r>
              <a:rPr lang="en-US" sz="1200" dirty="0" err="1" smtClean="0"/>
              <a:t>IsFaultingInstructionBlockDataMove</a:t>
            </a:r>
            <a:endParaRPr lang="en-US" sz="1200" dirty="0" smtClean="0"/>
          </a:p>
          <a:p>
            <a:r>
              <a:rPr lang="en-US" sz="1200" dirty="0" smtClean="0"/>
              <a:t>	RESULT_CLASSIFICATION	PROBABLY_EXPLOITABLE</a:t>
            </a:r>
          </a:p>
          <a:p>
            <a:r>
              <a:rPr lang="en-US" sz="1200" dirty="0" smtClean="0"/>
              <a:t>	RESULT_DESCRIPTION		</a:t>
            </a:r>
            <a:r>
              <a:rPr lang="en-US" sz="1200" dirty="0" err="1" smtClean="0"/>
              <a:t>L"Read</a:t>
            </a:r>
            <a:r>
              <a:rPr lang="en-US" sz="1200" dirty="0" smtClean="0"/>
              <a:t> Access Violation on Block Data Move"</a:t>
            </a:r>
          </a:p>
          <a:p>
            <a:r>
              <a:rPr lang="en-US" sz="1200" dirty="0" smtClean="0"/>
              <a:t>	RESULT_SHORTDESCRIPTION	</a:t>
            </a:r>
            <a:r>
              <a:rPr lang="en-US" sz="1200" dirty="0" err="1" smtClean="0"/>
              <a:t>L"ReadAVonBlockMove</a:t>
            </a:r>
            <a:r>
              <a:rPr lang="en-US" sz="1200" dirty="0" smtClean="0"/>
              <a:t>"</a:t>
            </a:r>
          </a:p>
          <a:p>
            <a:r>
              <a:rPr lang="en-US" sz="1200" dirty="0" smtClean="0"/>
              <a:t>	RESULT_EXPLANATION		</a:t>
            </a:r>
            <a:r>
              <a:rPr lang="en-US" sz="1200" dirty="0" err="1" smtClean="0"/>
              <a:t>L"This</a:t>
            </a:r>
            <a:r>
              <a:rPr lang="en-US" sz="1200" dirty="0" smtClean="0"/>
              <a:t> […] classified as probably exploitable."</a:t>
            </a:r>
          </a:p>
          <a:p>
            <a:r>
              <a:rPr lang="en-US" sz="1200" dirty="0" smtClean="0"/>
              <a:t>	RESULT_URL		NULL</a:t>
            </a:r>
          </a:p>
          <a:p>
            <a:r>
              <a:rPr lang="en-US" sz="1200" dirty="0" smtClean="0"/>
              <a:t>	RESULT_IS_FINAL		true</a:t>
            </a:r>
          </a:p>
          <a:p>
            <a:r>
              <a:rPr lang="en-US" sz="1200" dirty="0" smtClean="0"/>
              <a:t>END_ANALYZE_DATA</a:t>
            </a:r>
            <a:endParaRPr lang="en-US" sz="1200" dirty="0"/>
          </a:p>
        </p:txBody>
      </p:sp>
    </p:spTree>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smtClean="0"/>
              <a:t>Not quite as impressive as it first appears</a:t>
            </a:r>
            <a:r>
              <a:rPr lang="en-US" dirty="0" smtClean="0"/>
              <a:t>…</a:t>
            </a:r>
            <a:endParaRPr lang="en-US" dirty="0"/>
          </a:p>
        </p:txBody>
      </p:sp>
      <p:sp>
        <p:nvSpPr>
          <p:cNvPr id="3" name="Text Placeholder 2"/>
          <p:cNvSpPr>
            <a:spLocks noGrp="1"/>
          </p:cNvSpPr>
          <p:nvPr>
            <p:ph type="body" sz="quarter" idx="10"/>
          </p:nvPr>
        </p:nvSpPr>
        <p:spPr>
          <a:xfrm>
            <a:off x="722313" y="1905000"/>
            <a:ext cx="8040688" cy="3511731"/>
          </a:xfrm>
        </p:spPr>
        <p:txBody>
          <a:bodyPr/>
          <a:lstStyle/>
          <a:p>
            <a:r>
              <a:rPr lang="it-IT" sz="1400" dirty="0" smtClean="0"/>
              <a:t>#define BEGIN_ANALYZE_DATA		,{ ANALYZE_DATA, NULL, NULL </a:t>
            </a:r>
          </a:p>
          <a:p>
            <a:r>
              <a:rPr lang="en-US" sz="1400" dirty="0" smtClean="0"/>
              <a:t>#define PROCESSOR_MODE			,</a:t>
            </a:r>
          </a:p>
          <a:p>
            <a:r>
              <a:rPr lang="en-US" sz="1400" dirty="0" smtClean="0"/>
              <a:t>#define EXCEPTION_ADDRESS_RANGE		,</a:t>
            </a:r>
          </a:p>
          <a:p>
            <a:r>
              <a:rPr lang="en-US" sz="1400" dirty="0" smtClean="0"/>
              <a:t>#define EXCEPTION_TYPE			,</a:t>
            </a:r>
          </a:p>
          <a:p>
            <a:r>
              <a:rPr lang="en-US" sz="1400" dirty="0" smtClean="0"/>
              <a:t>#define EXCEPTION_SUBTYPE			,</a:t>
            </a:r>
          </a:p>
          <a:p>
            <a:r>
              <a:rPr lang="en-US" sz="1400" dirty="0" smtClean="0"/>
              <a:t>#define EXCEPTION_LEVEL			,</a:t>
            </a:r>
          </a:p>
          <a:p>
            <a:r>
              <a:rPr lang="en-US" sz="1400" dirty="0" smtClean="0"/>
              <a:t>#define ANALYZE_FUNCTION			,</a:t>
            </a:r>
          </a:p>
          <a:p>
            <a:r>
              <a:rPr lang="en-US" sz="1400" dirty="0" smtClean="0"/>
              <a:t>#define RESULT_CLASSIFICATION		,</a:t>
            </a:r>
          </a:p>
          <a:p>
            <a:r>
              <a:rPr lang="en-US" sz="1400" dirty="0" smtClean="0"/>
              <a:t>#define RESULT_DESCRIPTION		,</a:t>
            </a:r>
          </a:p>
          <a:p>
            <a:r>
              <a:rPr lang="en-US" sz="1400" dirty="0" smtClean="0"/>
              <a:t>#define RESULT_SHORTDESCRIPTION		,</a:t>
            </a:r>
          </a:p>
          <a:p>
            <a:r>
              <a:rPr lang="en-US" sz="1400" dirty="0" smtClean="0"/>
              <a:t>#define RESULT_EXPLANATION		,</a:t>
            </a:r>
          </a:p>
          <a:p>
            <a:r>
              <a:rPr lang="en-US" sz="1400" dirty="0" smtClean="0"/>
              <a:t>#define RESULT_URL			,</a:t>
            </a:r>
          </a:p>
          <a:p>
            <a:r>
              <a:rPr lang="en-US" sz="1400" dirty="0" smtClean="0"/>
              <a:t>#define RESULT_IS_FINAL			,</a:t>
            </a:r>
          </a:p>
          <a:p>
            <a:r>
              <a:rPr lang="en-US" sz="1400" dirty="0" smtClean="0"/>
              <a:t>#define END_ANALYZE_DATA			}</a:t>
            </a:r>
          </a:p>
          <a:p>
            <a:endParaRPr lang="en-US" sz="1400" dirty="0"/>
          </a:p>
        </p:txBody>
      </p:sp>
    </p:spTree>
  </p:cSld>
  <p:clrMapOvr>
    <a:masterClrMapping/>
  </p:clrMapOvr>
  <p:transition>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smtClean="0"/>
              <a:t>Rule Conventions</a:t>
            </a:r>
            <a:endParaRPr lang="en-US" dirty="0"/>
          </a:p>
        </p:txBody>
      </p:sp>
      <p:sp>
        <p:nvSpPr>
          <p:cNvPr id="7" name="Content Placeholder 6"/>
          <p:cNvSpPr>
            <a:spLocks noGrp="1"/>
          </p:cNvSpPr>
          <p:nvPr>
            <p:ph idx="1"/>
          </p:nvPr>
        </p:nvSpPr>
        <p:spPr>
          <a:xfrm>
            <a:off x="381000" y="1412875"/>
            <a:ext cx="8382000" cy="4382738"/>
          </a:xfrm>
        </p:spPr>
        <p:txBody>
          <a:bodyPr/>
          <a:lstStyle/>
          <a:p>
            <a:r>
              <a:rPr lang="en-US" sz="2800" dirty="0" smtClean="0"/>
              <a:t>Final Analysis rules which can be determined without further gather steps should happen before more information is gathered</a:t>
            </a:r>
          </a:p>
          <a:p>
            <a:pPr lvl="1"/>
            <a:r>
              <a:rPr lang="en-US" sz="2400" dirty="0" smtClean="0"/>
              <a:t>Performance, performance, performance</a:t>
            </a:r>
          </a:p>
          <a:p>
            <a:r>
              <a:rPr lang="en-US" sz="2800" dirty="0" smtClean="0"/>
              <a:t>All heavyweight processing is done in gather rules</a:t>
            </a:r>
          </a:p>
          <a:p>
            <a:pPr lvl="1"/>
            <a:r>
              <a:rPr lang="en-US" sz="2400" dirty="0" smtClean="0"/>
              <a:t>To help enforce this, Analysis functions don’t have access to the underlying Debugger objects</a:t>
            </a:r>
          </a:p>
          <a:p>
            <a:r>
              <a:rPr lang="en-US" sz="2800" dirty="0" smtClean="0"/>
              <a:t>Data which is not affected by multiple gather rules should be reported once it is gathered</a:t>
            </a:r>
          </a:p>
          <a:p>
            <a:pPr lvl="1"/>
            <a:r>
              <a:rPr lang="en-US" sz="2400" dirty="0" smtClean="0"/>
              <a:t>Data which is gathered by multiple rules must be reported when results are reported</a:t>
            </a:r>
            <a:endParaRPr lang="en-US" sz="2400" dirty="0"/>
          </a:p>
        </p:txBody>
      </p:sp>
    </p:spTree>
  </p:cSld>
  <p:clrMapOvr>
    <a:masterClrMapping/>
  </p:clrMapOvr>
  <p:transition>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Expanding the Rules Set</a:t>
            </a:r>
            <a:endParaRPr lang="en-US" dirty="0"/>
          </a:p>
        </p:txBody>
      </p:sp>
      <p:sp>
        <p:nvSpPr>
          <p:cNvPr id="3" name="Content Placeholder 2"/>
          <p:cNvSpPr>
            <a:spLocks noGrp="1"/>
          </p:cNvSpPr>
          <p:nvPr>
            <p:ph idx="1"/>
          </p:nvPr>
        </p:nvSpPr>
        <p:spPr>
          <a:xfrm>
            <a:off x="381000" y="1412875"/>
            <a:ext cx="8382000" cy="4973669"/>
          </a:xfrm>
        </p:spPr>
        <p:txBody>
          <a:bodyPr/>
          <a:lstStyle/>
          <a:p>
            <a:r>
              <a:rPr lang="en-US" dirty="0" smtClean="0"/>
              <a:t>Basic Rules Changes</a:t>
            </a:r>
          </a:p>
          <a:p>
            <a:pPr lvl="1"/>
            <a:r>
              <a:rPr lang="en-US" dirty="0" smtClean="0"/>
              <a:t>Adding new analysis rules that use the built-in fields</a:t>
            </a:r>
          </a:p>
          <a:p>
            <a:r>
              <a:rPr lang="en-US" dirty="0" smtClean="0"/>
              <a:t>Complex Rules Changes</a:t>
            </a:r>
          </a:p>
          <a:p>
            <a:pPr lvl="1"/>
            <a:r>
              <a:rPr lang="en-US" dirty="0" smtClean="0"/>
              <a:t>Adding new analysis rules that require a custom analysis function</a:t>
            </a:r>
          </a:p>
          <a:p>
            <a:pPr lvl="1"/>
            <a:r>
              <a:rPr lang="en-US" dirty="0" smtClean="0"/>
              <a:t>Adding new analysis rules that require additional state and matching gather rules</a:t>
            </a:r>
          </a:p>
          <a:p>
            <a:r>
              <a:rPr lang="en-US" dirty="0" smtClean="0"/>
              <a:t>Advanced Rules Changes</a:t>
            </a:r>
          </a:p>
          <a:p>
            <a:pPr lvl="1"/>
            <a:r>
              <a:rPr lang="en-US" dirty="0" smtClean="0"/>
              <a:t>Adding or modifying the built in fields or field constants</a:t>
            </a:r>
            <a:endParaRPr lang="en-US" dirty="0"/>
          </a:p>
        </p:txBody>
      </p:sp>
    </p:spTree>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Scaling a Difficult Problem</a:t>
            </a:r>
            <a:endParaRPr lang="en-US" dirty="0"/>
          </a:p>
        </p:txBody>
      </p:sp>
      <p:sp>
        <p:nvSpPr>
          <p:cNvPr id="3" name="Text Placeholder 2"/>
          <p:cNvSpPr>
            <a:spLocks noGrp="1"/>
          </p:cNvSpPr>
          <p:nvPr>
            <p:ph type="body" sz="quarter" idx="10"/>
          </p:nvPr>
        </p:nvSpPr>
        <p:spPr>
          <a:xfrm>
            <a:off x="381000" y="1411552"/>
            <a:ext cx="8382000" cy="4973669"/>
          </a:xfrm>
        </p:spPr>
        <p:txBody>
          <a:bodyPr/>
          <a:lstStyle/>
          <a:p>
            <a:r>
              <a:rPr lang="en-US" sz="2800" dirty="0" smtClean="0"/>
              <a:t>Problems exist with identifying unique crashes</a:t>
            </a:r>
          </a:p>
          <a:p>
            <a:pPr lvl="1"/>
            <a:r>
              <a:rPr lang="en-US" sz="2400" dirty="0" smtClean="0"/>
              <a:t>The same issue can arise multiple times</a:t>
            </a:r>
          </a:p>
          <a:p>
            <a:pPr lvl="1"/>
            <a:r>
              <a:rPr lang="en-US" sz="2400" dirty="0" smtClean="0"/>
              <a:t>The same issue can arise through multiple code paths</a:t>
            </a:r>
          </a:p>
          <a:p>
            <a:pPr lvl="1"/>
            <a:r>
              <a:rPr lang="en-US" sz="2400" dirty="0" smtClean="0"/>
              <a:t>The same issue can be found across multiple machines</a:t>
            </a:r>
          </a:p>
          <a:p>
            <a:pPr marL="457200" lvl="1" indent="-457200">
              <a:buBlip>
                <a:blip r:embed="rId3"/>
              </a:buBlip>
            </a:pPr>
            <a:r>
              <a:rPr lang="en-US" dirty="0" smtClean="0"/>
              <a:t>Classifying the crashes is another issue entirely</a:t>
            </a:r>
          </a:p>
          <a:p>
            <a:pPr lvl="1"/>
            <a:r>
              <a:rPr lang="en-US" sz="2400" dirty="0" smtClean="0"/>
              <a:t>Manual inspection of crash dumps does not scale</a:t>
            </a:r>
          </a:p>
          <a:p>
            <a:pPr lvl="1"/>
            <a:r>
              <a:rPr lang="en-US" sz="2400" dirty="0" smtClean="0"/>
              <a:t>Identifying security issues takes experienced resources</a:t>
            </a:r>
          </a:p>
          <a:p>
            <a:pPr lvl="1"/>
            <a:r>
              <a:rPr lang="en-US" sz="2400" dirty="0" smtClean="0"/>
              <a:t>Takes a lot of time to manually analyze the crash</a:t>
            </a:r>
          </a:p>
          <a:p>
            <a:r>
              <a:rPr lang="en-US" sz="2800" dirty="0" smtClean="0"/>
              <a:t>Testing produces more crashes than there are resources to triage</a:t>
            </a:r>
          </a:p>
          <a:p>
            <a:pPr lvl="1"/>
            <a:r>
              <a:rPr lang="en-US" sz="2400" dirty="0" smtClean="0"/>
              <a:t>Automation can help trim down the triaging</a:t>
            </a:r>
          </a:p>
          <a:p>
            <a:pPr lvl="1"/>
            <a:r>
              <a:rPr lang="en-US" sz="2400" dirty="0" smtClean="0"/>
              <a:t>Grouping crashes by location in code helps</a:t>
            </a:r>
          </a:p>
        </p:txBody>
      </p:sp>
      <p:pic>
        <p:nvPicPr>
          <p:cNvPr id="2050" name="Picture 2" descr="C:\Users\Jasoshi\AppData\Local\Microsoft\Windows\Temporary Internet Files\Content.IE5\07BZAL55\MCj02937900000[1].wmf"/>
          <p:cNvPicPr>
            <a:picLocks noChangeAspect="1" noChangeArrowheads="1"/>
          </p:cNvPicPr>
          <p:nvPr/>
        </p:nvPicPr>
        <p:blipFill>
          <a:blip r:embed="rId4" cstate="print"/>
          <a:srcRect/>
          <a:stretch>
            <a:fillRect/>
          </a:stretch>
        </p:blipFill>
        <p:spPr bwMode="auto">
          <a:xfrm>
            <a:off x="7696200" y="0"/>
            <a:ext cx="1447800" cy="1435352"/>
          </a:xfrm>
          <a:prstGeom prst="rect">
            <a:avLst/>
          </a:prstGeom>
          <a:noFill/>
        </p:spPr>
      </p:pic>
    </p:spTree>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smtClean="0"/>
              <a:t>Code Analysis</a:t>
            </a:r>
            <a:endParaRPr lang="en-US" dirty="0"/>
          </a:p>
        </p:txBody>
      </p:sp>
    </p:spTree>
  </p:cSld>
  <p:clrMapOvr>
    <a:masterClrMapping/>
  </p:clrMapOvr>
  <p:transition>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Meta-Disassembler</a:t>
            </a:r>
            <a:endParaRPr lang="en-US" dirty="0"/>
          </a:p>
        </p:txBody>
      </p:sp>
      <p:sp>
        <p:nvSpPr>
          <p:cNvPr id="3" name="Content Placeholder 2"/>
          <p:cNvSpPr>
            <a:spLocks noGrp="1"/>
          </p:cNvSpPr>
          <p:nvPr>
            <p:ph idx="1"/>
          </p:nvPr>
        </p:nvSpPr>
        <p:spPr>
          <a:xfrm>
            <a:off x="381000" y="1412875"/>
            <a:ext cx="8382000" cy="4044184"/>
          </a:xfrm>
        </p:spPr>
        <p:txBody>
          <a:bodyPr/>
          <a:lstStyle/>
          <a:p>
            <a:r>
              <a:rPr lang="en-US" dirty="0" smtClean="0"/>
              <a:t>Design Goal:</a:t>
            </a:r>
          </a:p>
          <a:p>
            <a:pPr lvl="1"/>
            <a:r>
              <a:rPr lang="en-US" dirty="0" smtClean="0"/>
              <a:t>Convert actual assembly into a pseudo-assembly language that includes only the information needed for threat analysis</a:t>
            </a:r>
          </a:p>
          <a:p>
            <a:pPr lvl="1">
              <a:buNone/>
            </a:pPr>
            <a:endParaRPr lang="en-US" dirty="0" smtClean="0"/>
          </a:p>
          <a:p>
            <a:r>
              <a:rPr lang="en-US" dirty="0" smtClean="0"/>
              <a:t>Implementation Goal:</a:t>
            </a:r>
          </a:p>
          <a:p>
            <a:pPr lvl="1"/>
            <a:r>
              <a:rPr lang="en-US" dirty="0" smtClean="0"/>
              <a:t>Minimize external dependencies by using the </a:t>
            </a:r>
            <a:r>
              <a:rPr lang="en-US" dirty="0" err="1" smtClean="0"/>
              <a:t>disassembler</a:t>
            </a:r>
            <a:r>
              <a:rPr lang="en-US" dirty="0" smtClean="0"/>
              <a:t> built into the Windows Debugger</a:t>
            </a:r>
          </a:p>
          <a:p>
            <a:pPr lvl="1"/>
            <a:endParaRPr lang="en-US" dirty="0"/>
          </a:p>
        </p:txBody>
      </p:sp>
    </p:spTree>
  </p:cSld>
  <p:clrMapOvr>
    <a:masterClrMapping/>
  </p:clrMapOvr>
  <p:transition>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Meta-Instructions</a:t>
            </a:r>
            <a:endParaRPr lang="en-US" dirty="0"/>
          </a:p>
        </p:txBody>
      </p:sp>
      <p:sp>
        <p:nvSpPr>
          <p:cNvPr id="5" name="Content Placeholder 4"/>
          <p:cNvSpPr>
            <a:spLocks noGrp="1"/>
          </p:cNvSpPr>
          <p:nvPr>
            <p:ph sz="half" idx="2"/>
          </p:nvPr>
        </p:nvSpPr>
        <p:spPr>
          <a:xfrm>
            <a:off x="380999" y="2174875"/>
            <a:ext cx="4114800" cy="1875898"/>
          </a:xfrm>
        </p:spPr>
        <p:txBody>
          <a:bodyPr/>
          <a:lstStyle/>
          <a:p>
            <a:r>
              <a:rPr lang="en-US" dirty="0" smtClean="0"/>
              <a:t>DATA_MOVE</a:t>
            </a:r>
          </a:p>
          <a:p>
            <a:r>
              <a:rPr lang="en-US" dirty="0" smtClean="0"/>
              <a:t>BLOCK_DATA_MOVE</a:t>
            </a:r>
          </a:p>
          <a:p>
            <a:r>
              <a:rPr lang="en-US" dirty="0" smtClean="0"/>
              <a:t>BRANCH</a:t>
            </a:r>
          </a:p>
          <a:p>
            <a:r>
              <a:rPr lang="en-US" dirty="0" smtClean="0"/>
              <a:t>RETURN</a:t>
            </a:r>
          </a:p>
          <a:p>
            <a:r>
              <a:rPr lang="en-US" dirty="0" smtClean="0"/>
              <a:t>INTERRUPT</a:t>
            </a:r>
            <a:endParaRPr lang="en-US" dirty="0"/>
          </a:p>
        </p:txBody>
      </p:sp>
      <p:sp>
        <p:nvSpPr>
          <p:cNvPr id="7" name="Content Placeholder 6"/>
          <p:cNvSpPr>
            <a:spLocks noGrp="1"/>
          </p:cNvSpPr>
          <p:nvPr>
            <p:ph sz="quarter" idx="4"/>
          </p:nvPr>
        </p:nvSpPr>
        <p:spPr>
          <a:xfrm>
            <a:off x="4645026" y="2174875"/>
            <a:ext cx="4117974" cy="1486561"/>
          </a:xfrm>
        </p:spPr>
        <p:txBody>
          <a:bodyPr/>
          <a:lstStyle/>
          <a:p>
            <a:r>
              <a:rPr lang="en-US" dirty="0" smtClean="0"/>
              <a:t>DATA_EXCHANGE</a:t>
            </a:r>
          </a:p>
          <a:p>
            <a:r>
              <a:rPr lang="en-US" dirty="0" smtClean="0"/>
              <a:t>CALCULATION</a:t>
            </a:r>
          </a:p>
          <a:p>
            <a:r>
              <a:rPr lang="en-US" dirty="0" smtClean="0"/>
              <a:t>STACK_PUSH</a:t>
            </a:r>
          </a:p>
          <a:p>
            <a:r>
              <a:rPr lang="en-US" dirty="0" smtClean="0"/>
              <a:t>STACK_POP</a:t>
            </a:r>
          </a:p>
        </p:txBody>
      </p:sp>
    </p:spTree>
  </p:cSld>
  <p:clrMapOvr>
    <a:masterClrMapping/>
  </p:clrMapOvr>
  <p:transition>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Meta-Instruction Operands</a:t>
            </a:r>
            <a:endParaRPr lang="en-US" dirty="0"/>
          </a:p>
        </p:txBody>
      </p:sp>
      <p:sp>
        <p:nvSpPr>
          <p:cNvPr id="3" name="Content Placeholder 2"/>
          <p:cNvSpPr>
            <a:spLocks noGrp="1"/>
          </p:cNvSpPr>
          <p:nvPr>
            <p:ph idx="1"/>
          </p:nvPr>
        </p:nvSpPr>
        <p:spPr>
          <a:xfrm>
            <a:off x="381000" y="1412875"/>
            <a:ext cx="8382000" cy="4869025"/>
          </a:xfrm>
        </p:spPr>
        <p:txBody>
          <a:bodyPr/>
          <a:lstStyle/>
          <a:p>
            <a:r>
              <a:rPr lang="en-US" sz="2800" dirty="0" smtClean="0"/>
              <a:t>Implicit and Explicit Operands</a:t>
            </a:r>
          </a:p>
          <a:p>
            <a:pPr lvl="1"/>
            <a:r>
              <a:rPr lang="en-US" sz="2400" dirty="0" smtClean="0"/>
              <a:t>Implicit come from the instruction definition</a:t>
            </a:r>
          </a:p>
          <a:p>
            <a:pPr lvl="1"/>
            <a:r>
              <a:rPr lang="en-US" sz="2400" dirty="0" smtClean="0"/>
              <a:t>Explicit are found in the instruction instance</a:t>
            </a:r>
          </a:p>
          <a:p>
            <a:r>
              <a:rPr lang="en-US" sz="2800" dirty="0" smtClean="0"/>
              <a:t>Types of Operands in an Instruction</a:t>
            </a:r>
          </a:p>
          <a:p>
            <a:pPr lvl="1"/>
            <a:r>
              <a:rPr lang="en-US" sz="2400" dirty="0" smtClean="0"/>
              <a:t>Source Operands</a:t>
            </a:r>
          </a:p>
          <a:p>
            <a:pPr lvl="1"/>
            <a:r>
              <a:rPr lang="en-US" sz="2400" dirty="0" smtClean="0"/>
              <a:t>Destination Operands</a:t>
            </a:r>
          </a:p>
          <a:p>
            <a:pPr lvl="1"/>
            <a:r>
              <a:rPr lang="en-US" sz="2400" dirty="0" smtClean="0"/>
              <a:t>Destination Pointer Operands</a:t>
            </a:r>
          </a:p>
          <a:p>
            <a:pPr lvl="2"/>
            <a:r>
              <a:rPr lang="en-US" sz="2000" dirty="0" smtClean="0"/>
              <a:t>Source operands that point to where the destination is in memory</a:t>
            </a:r>
          </a:p>
          <a:p>
            <a:pPr lvl="1"/>
            <a:r>
              <a:rPr lang="en-US" sz="2400" dirty="0" smtClean="0"/>
              <a:t>Branch or Return Operands</a:t>
            </a:r>
          </a:p>
          <a:p>
            <a:pPr lvl="2"/>
            <a:r>
              <a:rPr lang="en-US" sz="2000" dirty="0" smtClean="0"/>
              <a:t>Only implicit</a:t>
            </a:r>
          </a:p>
          <a:p>
            <a:pPr lvl="2"/>
            <a:r>
              <a:rPr lang="en-US" sz="2000" dirty="0" smtClean="0"/>
              <a:t>Used to handle conventions for passing operands to and from functions</a:t>
            </a:r>
            <a:endParaRPr lang="en-US" sz="2000" dirty="0"/>
          </a:p>
        </p:txBody>
      </p:sp>
    </p:spTree>
  </p:cSld>
  <p:clrMapOvr>
    <a:masterClrMapping/>
  </p:clrMapOvr>
  <p:transition>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Meta-Instruction Complications</a:t>
            </a:r>
            <a:endParaRPr lang="en-US" dirty="0"/>
          </a:p>
        </p:txBody>
      </p:sp>
      <p:sp>
        <p:nvSpPr>
          <p:cNvPr id="3" name="Content Placeholder 2"/>
          <p:cNvSpPr>
            <a:spLocks noGrp="1"/>
          </p:cNvSpPr>
          <p:nvPr>
            <p:ph idx="1"/>
          </p:nvPr>
        </p:nvSpPr>
        <p:spPr>
          <a:xfrm>
            <a:off x="381000" y="1412875"/>
            <a:ext cx="8382000" cy="4789003"/>
          </a:xfrm>
        </p:spPr>
        <p:txBody>
          <a:bodyPr/>
          <a:lstStyle/>
          <a:p>
            <a:r>
              <a:rPr lang="en-US" dirty="0" smtClean="0"/>
              <a:t>Not all “Destination” operands are actually modified</a:t>
            </a:r>
          </a:p>
          <a:p>
            <a:pPr lvl="1"/>
            <a:r>
              <a:rPr lang="en-US" dirty="0" smtClean="0"/>
              <a:t>CMP EAX, EBX</a:t>
            </a:r>
          </a:p>
          <a:p>
            <a:r>
              <a:rPr lang="en-US" dirty="0" smtClean="0"/>
              <a:t>Often “Destination” operands are also implicit source operands</a:t>
            </a:r>
          </a:p>
          <a:p>
            <a:pPr lvl="1"/>
            <a:r>
              <a:rPr lang="en-US" dirty="0" smtClean="0"/>
              <a:t>Common in calculations and comparisons</a:t>
            </a:r>
          </a:p>
          <a:p>
            <a:r>
              <a:rPr lang="en-US" dirty="0" smtClean="0"/>
              <a:t>Idiomatic use of assembly instructions for side affects can affect source/destination tracking</a:t>
            </a:r>
          </a:p>
          <a:p>
            <a:pPr lvl="1"/>
            <a:r>
              <a:rPr lang="en-US" dirty="0" smtClean="0"/>
              <a:t>XOR EAX, EAX</a:t>
            </a:r>
          </a:p>
        </p:txBody>
      </p:sp>
    </p:spTree>
  </p:cSld>
  <p:clrMapOvr>
    <a:masterClrMapping/>
  </p:clrMapOvr>
  <p:transition>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Registers</a:t>
            </a:r>
            <a:endParaRPr lang="en-US" dirty="0"/>
          </a:p>
        </p:txBody>
      </p:sp>
      <p:sp>
        <p:nvSpPr>
          <p:cNvPr id="3" name="Content Placeholder 2"/>
          <p:cNvSpPr>
            <a:spLocks noGrp="1"/>
          </p:cNvSpPr>
          <p:nvPr>
            <p:ph idx="1"/>
          </p:nvPr>
        </p:nvSpPr>
        <p:spPr>
          <a:xfrm>
            <a:off x="381000" y="1412875"/>
            <a:ext cx="8382000" cy="4844403"/>
          </a:xfrm>
        </p:spPr>
        <p:txBody>
          <a:bodyPr/>
          <a:lstStyle/>
          <a:p>
            <a:r>
              <a:rPr lang="en-US" dirty="0" smtClean="0"/>
              <a:t>Registers are really just strings at the Analysis stage</a:t>
            </a:r>
          </a:p>
          <a:p>
            <a:pPr lvl="1"/>
            <a:r>
              <a:rPr lang="en-US" dirty="0" smtClean="0"/>
              <a:t>The meta-</a:t>
            </a:r>
            <a:r>
              <a:rPr lang="en-US" dirty="0" err="1" smtClean="0"/>
              <a:t>disassemblers</a:t>
            </a:r>
            <a:r>
              <a:rPr lang="en-US" dirty="0" smtClean="0"/>
              <a:t> specific to a processor are responsible for defining the register set</a:t>
            </a:r>
          </a:p>
          <a:p>
            <a:r>
              <a:rPr lang="en-US" dirty="0" smtClean="0"/>
              <a:t>For x86/x64 processors, we add special pseudo-registers</a:t>
            </a:r>
          </a:p>
          <a:p>
            <a:pPr lvl="1"/>
            <a:r>
              <a:rPr lang="en-US" dirty="0" smtClean="0"/>
              <a:t>Calculations off of EBP/RBP or ESP/RSP are turned into registers</a:t>
            </a:r>
          </a:p>
          <a:p>
            <a:pPr lvl="1"/>
            <a:r>
              <a:rPr lang="en-US" dirty="0" smtClean="0"/>
              <a:t>This lets us treat stack variables as independent registers</a:t>
            </a:r>
          </a:p>
        </p:txBody>
      </p:sp>
    </p:spTree>
  </p:cSld>
  <p:clrMapOvr>
    <a:masterClrMapping/>
  </p:clrMapOvr>
  <p:transition>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Register Complications</a:t>
            </a:r>
            <a:endParaRPr lang="en-US" dirty="0"/>
          </a:p>
        </p:txBody>
      </p:sp>
      <p:sp>
        <p:nvSpPr>
          <p:cNvPr id="3" name="Content Placeholder 2"/>
          <p:cNvSpPr>
            <a:spLocks noGrp="1"/>
          </p:cNvSpPr>
          <p:nvPr>
            <p:ph idx="1"/>
          </p:nvPr>
        </p:nvSpPr>
        <p:spPr>
          <a:xfrm>
            <a:off x="381000" y="1412875"/>
            <a:ext cx="8382000" cy="2345257"/>
          </a:xfrm>
        </p:spPr>
        <p:txBody>
          <a:bodyPr/>
          <a:lstStyle/>
          <a:p>
            <a:r>
              <a:rPr lang="en-US" dirty="0" smtClean="0"/>
              <a:t>On the x86 and x64 architectures, registers are sub and super-sets of each other</a:t>
            </a:r>
          </a:p>
          <a:p>
            <a:pPr lvl="1"/>
            <a:r>
              <a:rPr lang="en-US" dirty="0" smtClean="0"/>
              <a:t>i.e. EAX encapsulates AX, AH, and AL</a:t>
            </a:r>
          </a:p>
          <a:p>
            <a:r>
              <a:rPr lang="en-US" dirty="0" smtClean="0"/>
              <a:t>On most if not all processors, individual flags are subsets of a flags register</a:t>
            </a:r>
          </a:p>
        </p:txBody>
      </p:sp>
    </p:spTree>
  </p:cSld>
  <p:clrMapOvr>
    <a:masterClrMapping/>
  </p:clrMapOvr>
  <p:transition>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smtClean="0"/>
              <a:t>What does an Instruction Definition look like?</a:t>
            </a:r>
            <a:endParaRPr lang="en-US" dirty="0"/>
          </a:p>
        </p:txBody>
      </p:sp>
      <p:sp>
        <p:nvSpPr>
          <p:cNvPr id="4" name="Text Placeholder 3"/>
          <p:cNvSpPr>
            <a:spLocks noGrp="1"/>
          </p:cNvSpPr>
          <p:nvPr>
            <p:ph type="body" sz="quarter" idx="10"/>
          </p:nvPr>
        </p:nvSpPr>
        <p:spPr>
          <a:xfrm>
            <a:off x="533400" y="2057400"/>
            <a:ext cx="8534400" cy="3748719"/>
          </a:xfrm>
        </p:spPr>
        <p:txBody>
          <a:bodyPr/>
          <a:lstStyle/>
          <a:p>
            <a:r>
              <a:rPr lang="en-US" sz="1400" dirty="0" smtClean="0"/>
              <a:t>// Call</a:t>
            </a:r>
          </a:p>
          <a:p>
            <a:r>
              <a:rPr lang="en-US" sz="1400" dirty="0" smtClean="0"/>
              <a:t>BEGIN_INSTRUCTION</a:t>
            </a:r>
          </a:p>
          <a:p>
            <a:r>
              <a:rPr lang="en-US" sz="1400" dirty="0" smtClean="0"/>
              <a:t>	EXACT_MNEMONIC( </a:t>
            </a:r>
            <a:r>
              <a:rPr lang="en-US" sz="1400" dirty="0" err="1" smtClean="0"/>
              <a:t>L"call</a:t>
            </a:r>
            <a:r>
              <a:rPr lang="en-US" sz="1400" dirty="0" smtClean="0"/>
              <a:t>" )</a:t>
            </a:r>
          </a:p>
          <a:p>
            <a:r>
              <a:rPr lang="en-US" sz="1400" dirty="0" smtClean="0"/>
              <a:t>	INSTRUCTION_CLASSIFICATION BRANCH</a:t>
            </a:r>
          </a:p>
          <a:p>
            <a:r>
              <a:rPr lang="en-US" sz="1400" dirty="0" smtClean="0"/>
              <a:t>	OPERAND_ENCODING SOURCE_OPERANDS_ONLY</a:t>
            </a:r>
          </a:p>
          <a:p>
            <a:r>
              <a:rPr lang="en-US" sz="1400" dirty="0" smtClean="0"/>
              <a:t>	NO_ANALYSIS_FUNCTION</a:t>
            </a:r>
          </a:p>
          <a:p>
            <a:r>
              <a:rPr lang="en-US" sz="1400" dirty="0" smtClean="0"/>
              <a:t>	NO_IMPLICIT_SOURCE_REGISTERS</a:t>
            </a:r>
          </a:p>
          <a:p>
            <a:r>
              <a:rPr lang="en-US" sz="1400" dirty="0" smtClean="0"/>
              <a:t>	NO_IMPLICIT_DESTINATION_REGISTERS</a:t>
            </a:r>
          </a:p>
          <a:p>
            <a:r>
              <a:rPr lang="en-US" sz="1400" dirty="0" smtClean="0"/>
              <a:t>	NO_IMPLICIT_DESTINATION_POINTER_REGISTERS</a:t>
            </a:r>
          </a:p>
          <a:p>
            <a:r>
              <a:rPr lang="en-US" sz="1400" dirty="0" smtClean="0"/>
              <a:t>	IMPLICIT_PASSED_OR_RETURNED_REGISTERS OPERAND_ENTRY( STACK_CONTENTS ),</a:t>
            </a:r>
          </a:p>
          <a:p>
            <a:r>
              <a:rPr lang="en-US" sz="1400" dirty="0" smtClean="0"/>
              <a:t>					    OPERAND_ENTRY( </a:t>
            </a:r>
            <a:r>
              <a:rPr lang="en-US" sz="1400" dirty="0" err="1" smtClean="0"/>
              <a:t>L”ecx</a:t>
            </a:r>
            <a:r>
              <a:rPr lang="en-US" sz="1400" dirty="0" smtClean="0"/>
              <a:t>” ),</a:t>
            </a:r>
          </a:p>
          <a:p>
            <a:r>
              <a:rPr lang="en-US" sz="1400" dirty="0" smtClean="0"/>
              <a:t>					    OPERAND_ENTRY( </a:t>
            </a:r>
            <a:r>
              <a:rPr lang="en-US" sz="1400" dirty="0" err="1" smtClean="0"/>
              <a:t>L”edx</a:t>
            </a:r>
            <a:r>
              <a:rPr lang="en-US" sz="1400" dirty="0" smtClean="0"/>
              <a:t>” ), </a:t>
            </a:r>
          </a:p>
          <a:p>
            <a:r>
              <a:rPr lang="en-US" sz="1400" dirty="0" smtClean="0"/>
              <a:t>					    END_OPERAND_LIST</a:t>
            </a:r>
          </a:p>
          <a:p>
            <a:r>
              <a:rPr lang="en-US" sz="1400" dirty="0" smtClean="0"/>
              <a:t>END_INSTRUCTION</a:t>
            </a:r>
          </a:p>
          <a:p>
            <a:endParaRPr lang="en-US" sz="2800" dirty="0"/>
          </a:p>
        </p:txBody>
      </p:sp>
    </p:spTree>
  </p:cSld>
  <p:clrMapOvr>
    <a:masterClrMapping/>
  </p:clrMapOvr>
  <p:transition>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What is being left out?</a:t>
            </a:r>
            <a:endParaRPr lang="en-US" dirty="0"/>
          </a:p>
        </p:txBody>
      </p:sp>
      <p:sp>
        <p:nvSpPr>
          <p:cNvPr id="5" name="Text Placeholder 4"/>
          <p:cNvSpPr>
            <a:spLocks noGrp="1"/>
          </p:cNvSpPr>
          <p:nvPr>
            <p:ph type="body" sz="quarter" idx="10"/>
          </p:nvPr>
        </p:nvSpPr>
        <p:spPr>
          <a:xfrm>
            <a:off x="381000" y="1411552"/>
            <a:ext cx="8382000" cy="4167295"/>
          </a:xfrm>
        </p:spPr>
        <p:txBody>
          <a:bodyPr/>
          <a:lstStyle/>
          <a:p>
            <a:r>
              <a:rPr lang="en-US" dirty="0" smtClean="0"/>
              <a:t>All pure constants</a:t>
            </a:r>
          </a:p>
          <a:p>
            <a:r>
              <a:rPr lang="en-US" dirty="0" smtClean="0"/>
              <a:t>All non </a:t>
            </a:r>
            <a:r>
              <a:rPr lang="en-US" dirty="0" err="1" smtClean="0"/>
              <a:t>xBP</a:t>
            </a:r>
            <a:r>
              <a:rPr lang="en-US" dirty="0" smtClean="0"/>
              <a:t>/</a:t>
            </a:r>
            <a:r>
              <a:rPr lang="en-US" dirty="0" err="1" smtClean="0"/>
              <a:t>xSP</a:t>
            </a:r>
            <a:r>
              <a:rPr lang="en-US" dirty="0" smtClean="0"/>
              <a:t> based constant relative calculations</a:t>
            </a:r>
          </a:p>
          <a:p>
            <a:pPr lvl="1"/>
            <a:r>
              <a:rPr lang="en-US" dirty="0" smtClean="0"/>
              <a:t>[EAX *4] is only tracked as EAX</a:t>
            </a:r>
          </a:p>
          <a:p>
            <a:pPr lvl="1"/>
            <a:r>
              <a:rPr lang="en-US" dirty="0" smtClean="0"/>
              <a:t>[EAX + ECX] tracks as both EAX and ECX</a:t>
            </a:r>
          </a:p>
          <a:p>
            <a:r>
              <a:rPr lang="en-US" dirty="0" smtClean="0"/>
              <a:t>Not all instructions are modeled</a:t>
            </a:r>
          </a:p>
          <a:p>
            <a:pPr lvl="1"/>
            <a:r>
              <a:rPr lang="en-US" dirty="0" smtClean="0"/>
              <a:t>Anything that isn’t in our instruction definition set is ignored, resulting in loss of tracking information</a:t>
            </a:r>
          </a:p>
        </p:txBody>
      </p:sp>
    </p:spTree>
  </p:cSld>
  <p:clrMapOvr>
    <a:masterClrMapping/>
  </p:clrMapOvr>
  <p:transition>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smtClean="0"/>
              <a:t>Simple Analysis Functions based on Meta-Instructions</a:t>
            </a:r>
            <a:endParaRPr lang="en-US" dirty="0"/>
          </a:p>
        </p:txBody>
      </p:sp>
      <p:sp>
        <p:nvSpPr>
          <p:cNvPr id="6" name="Text Placeholder 5"/>
          <p:cNvSpPr>
            <a:spLocks noGrp="1"/>
          </p:cNvSpPr>
          <p:nvPr>
            <p:ph type="body" sz="quarter" idx="10"/>
          </p:nvPr>
        </p:nvSpPr>
        <p:spPr>
          <a:xfrm>
            <a:off x="533400" y="2438400"/>
            <a:ext cx="8610600" cy="2388346"/>
          </a:xfrm>
        </p:spPr>
        <p:txBody>
          <a:bodyPr/>
          <a:lstStyle/>
          <a:p>
            <a:r>
              <a:rPr lang="en-US" sz="1600" dirty="0" smtClean="0"/>
              <a:t>/// Determines if the faulting instruction is a block data move</a:t>
            </a:r>
          </a:p>
          <a:p>
            <a:r>
              <a:rPr lang="en-US" sz="1600" dirty="0" err="1" smtClean="0"/>
              <a:t>bool</a:t>
            </a:r>
            <a:endParaRPr lang="en-US" sz="1600" dirty="0" smtClean="0"/>
          </a:p>
          <a:p>
            <a:r>
              <a:rPr lang="en-US" sz="1600" dirty="0" err="1" smtClean="0"/>
              <a:t>IsFaultingInstructionBlockDataMove</a:t>
            </a:r>
            <a:r>
              <a:rPr lang="en-US" sz="1600" dirty="0" smtClean="0"/>
              <a:t>( const DEBUGGER_STATE &amp;</a:t>
            </a:r>
            <a:r>
              <a:rPr lang="en-US" sz="1600" dirty="0" err="1" smtClean="0"/>
              <a:t>objState</a:t>
            </a:r>
            <a:r>
              <a:rPr lang="en-US" sz="1600" dirty="0" smtClean="0"/>
              <a:t> )</a:t>
            </a:r>
          </a:p>
          <a:p>
            <a:r>
              <a:rPr lang="en-US" sz="1600" dirty="0" smtClean="0"/>
              <a:t>{</a:t>
            </a:r>
          </a:p>
          <a:p>
            <a:r>
              <a:rPr lang="en-US" sz="1600" dirty="0" smtClean="0"/>
              <a:t>     INSTRUCTION_CLASS </a:t>
            </a:r>
            <a:r>
              <a:rPr lang="en-US" sz="1600" dirty="0" err="1" smtClean="0"/>
              <a:t>eFaultingClass</a:t>
            </a:r>
            <a:r>
              <a:rPr lang="en-US" sz="1600" dirty="0" smtClean="0"/>
              <a:t> = </a:t>
            </a:r>
          </a:p>
          <a:p>
            <a:r>
              <a:rPr lang="en-US" sz="1600" dirty="0" smtClean="0"/>
              <a:t>				</a:t>
            </a:r>
            <a:r>
              <a:rPr lang="en-US" sz="1600" dirty="0" err="1" smtClean="0"/>
              <a:t>objState.objSourceCode.front</a:t>
            </a:r>
            <a:r>
              <a:rPr lang="en-US" sz="1600" dirty="0" smtClean="0"/>
              <a:t>()-&gt;</a:t>
            </a:r>
            <a:r>
              <a:rPr lang="en-US" sz="1600" dirty="0" err="1" smtClean="0"/>
              <a:t>eClass</a:t>
            </a:r>
            <a:r>
              <a:rPr lang="en-US" sz="1600" dirty="0" smtClean="0"/>
              <a:t>;</a:t>
            </a:r>
          </a:p>
          <a:p>
            <a:endParaRPr lang="en-US" sz="1600" dirty="0" smtClean="0"/>
          </a:p>
          <a:p>
            <a:r>
              <a:rPr lang="en-US" sz="1600" dirty="0" smtClean="0"/>
              <a:t>     return( </a:t>
            </a:r>
            <a:r>
              <a:rPr lang="en-US" sz="1600" dirty="0" err="1" smtClean="0"/>
              <a:t>eFaultingClass</a:t>
            </a:r>
            <a:r>
              <a:rPr lang="en-US" sz="1600" dirty="0" smtClean="0"/>
              <a:t> == BLOCK_DATA_MOVE );</a:t>
            </a:r>
          </a:p>
          <a:p>
            <a:r>
              <a:rPr lang="en-US" sz="1600" dirty="0" smtClean="0"/>
              <a:t>}</a:t>
            </a:r>
            <a:endParaRPr lang="en-US" sz="1600" dirty="0"/>
          </a:p>
        </p:txBody>
      </p:sp>
    </p:spTree>
  </p:cSld>
  <p:clrMapOvr>
    <a:masterClrMapping/>
  </p:clrMapOvr>
  <p:transition>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219200" y="1905000"/>
          <a:ext cx="6248400" cy="42164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normAutofit fontScale="90000"/>
          </a:bodyPr>
          <a:lstStyle/>
          <a:p>
            <a:r>
              <a:rPr lang="en-US" dirty="0" smtClean="0"/>
              <a:t>An Experiment: 1 parser, 2 weeks, 4 fuzzers = 57 distinct crashes</a:t>
            </a:r>
            <a:endParaRPr lang="en-US" dirty="0"/>
          </a:p>
        </p:txBody>
      </p:sp>
    </p:spTree>
  </p:cSld>
  <p:clrMapOvr>
    <a:masterClrMapping/>
  </p:clrMapOvr>
  <p:transition>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mtClean="0"/>
              <a:t>Extending the Analysis</a:t>
            </a:r>
            <a:endParaRPr lang="en-US" dirty="0"/>
          </a:p>
        </p:txBody>
      </p:sp>
      <p:sp>
        <p:nvSpPr>
          <p:cNvPr id="3" name="Content Placeholder 2"/>
          <p:cNvSpPr>
            <a:spLocks noGrp="1"/>
          </p:cNvSpPr>
          <p:nvPr>
            <p:ph idx="1"/>
          </p:nvPr>
        </p:nvSpPr>
        <p:spPr>
          <a:xfrm>
            <a:off x="381000" y="1412875"/>
            <a:ext cx="8382000" cy="4007251"/>
          </a:xfrm>
        </p:spPr>
        <p:txBody>
          <a:bodyPr/>
          <a:lstStyle/>
          <a:p>
            <a:r>
              <a:rPr lang="en-US" dirty="0" smtClean="0"/>
              <a:t>Analyzing the faulting instruction is not sufficient </a:t>
            </a:r>
          </a:p>
          <a:p>
            <a:pPr lvl="1"/>
            <a:r>
              <a:rPr lang="en-US" dirty="0" smtClean="0"/>
              <a:t>There are a set of problems that can only be found by following the flow of tainted data through the basic block</a:t>
            </a:r>
          </a:p>
          <a:p>
            <a:r>
              <a:rPr lang="en-US" dirty="0" smtClean="0"/>
              <a:t>The Meta-Instruction definition shown previously has evolved as the code analysis algorithms and rules were created during development</a:t>
            </a:r>
          </a:p>
        </p:txBody>
      </p:sp>
    </p:spTree>
  </p:cSld>
  <p:clrMapOvr>
    <a:masterClrMapping/>
  </p:clrMapOvr>
  <p:transition>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Taint Tracking in the Basic Block</a:t>
            </a:r>
            <a:endParaRPr lang="en-US" dirty="0"/>
          </a:p>
        </p:txBody>
      </p:sp>
      <p:sp>
        <p:nvSpPr>
          <p:cNvPr id="3" name="Content Placeholder 2"/>
          <p:cNvSpPr>
            <a:spLocks noGrp="1"/>
          </p:cNvSpPr>
          <p:nvPr>
            <p:ph idx="1"/>
          </p:nvPr>
        </p:nvSpPr>
        <p:spPr>
          <a:xfrm>
            <a:off x="381000" y="1412875"/>
            <a:ext cx="8382000" cy="4382738"/>
          </a:xfrm>
        </p:spPr>
        <p:txBody>
          <a:bodyPr/>
          <a:lstStyle/>
          <a:p>
            <a:r>
              <a:rPr lang="en-US" dirty="0" smtClean="0"/>
              <a:t>Issues we have to handle</a:t>
            </a:r>
          </a:p>
          <a:p>
            <a:pPr lvl="1"/>
            <a:r>
              <a:rPr lang="en-US" dirty="0" smtClean="0"/>
              <a:t>Transitions on and off of the stack</a:t>
            </a:r>
          </a:p>
          <a:p>
            <a:pPr lvl="1"/>
            <a:r>
              <a:rPr lang="en-US" dirty="0" smtClean="0"/>
              <a:t>Differentiating between types of operands</a:t>
            </a:r>
          </a:p>
          <a:p>
            <a:pPr lvl="2"/>
            <a:r>
              <a:rPr lang="en-US" dirty="0" smtClean="0"/>
              <a:t>Handled explicitly in the Instruction definition</a:t>
            </a:r>
          </a:p>
          <a:p>
            <a:pPr lvl="1"/>
            <a:r>
              <a:rPr lang="en-US" dirty="0" smtClean="0"/>
              <a:t>Tracking taint setting and clearing across the overlapping registers of the x86 and x64 instruction sets</a:t>
            </a:r>
          </a:p>
          <a:p>
            <a:pPr lvl="1"/>
            <a:r>
              <a:rPr lang="en-US" dirty="0" smtClean="0"/>
              <a:t>Tracking the difference between implicit and explicit operands</a:t>
            </a:r>
          </a:p>
          <a:p>
            <a:pPr lvl="2"/>
            <a:r>
              <a:rPr lang="en-US" dirty="0" smtClean="0"/>
              <a:t>Handled explicitly in the Instruction definition</a:t>
            </a:r>
          </a:p>
        </p:txBody>
      </p:sp>
    </p:spTree>
  </p:cSld>
  <p:clrMapOvr>
    <a:masterClrMapping/>
  </p:clrMapOvr>
  <p:transition>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Dealing with the Stack</a:t>
            </a:r>
            <a:endParaRPr lang="en-US" dirty="0"/>
          </a:p>
        </p:txBody>
      </p:sp>
      <p:sp>
        <p:nvSpPr>
          <p:cNvPr id="3" name="Content Placeholder 2"/>
          <p:cNvSpPr>
            <a:spLocks noGrp="1"/>
          </p:cNvSpPr>
          <p:nvPr>
            <p:ph idx="1"/>
          </p:nvPr>
        </p:nvSpPr>
        <p:spPr>
          <a:xfrm>
            <a:off x="381000" y="1412875"/>
            <a:ext cx="8382000" cy="3976473"/>
          </a:xfrm>
        </p:spPr>
        <p:txBody>
          <a:bodyPr/>
          <a:lstStyle/>
          <a:p>
            <a:r>
              <a:rPr lang="en-US" dirty="0" smtClean="0"/>
              <a:t>Lightweight virtual stack</a:t>
            </a:r>
          </a:p>
          <a:p>
            <a:pPr lvl="1"/>
            <a:r>
              <a:rPr lang="en-US" dirty="0" smtClean="0"/>
              <a:t>Tracks tainted data going onto and off of the stack</a:t>
            </a:r>
          </a:p>
          <a:p>
            <a:pPr lvl="1"/>
            <a:r>
              <a:rPr lang="en-US" dirty="0" smtClean="0"/>
              <a:t>Has some potential processor specific assumptions lurking in the code</a:t>
            </a:r>
          </a:p>
          <a:p>
            <a:pPr lvl="2"/>
            <a:r>
              <a:rPr lang="en-US" dirty="0" smtClean="0"/>
              <a:t>Stack operations are either limited to one explicit register OR are driven by the implicit registers</a:t>
            </a:r>
          </a:p>
          <a:p>
            <a:pPr lvl="2"/>
            <a:r>
              <a:rPr lang="en-US" dirty="0" smtClean="0"/>
              <a:t>Implicit registers are popped from or pushed onto the stack in the order they are listed in the Instruction definition</a:t>
            </a:r>
          </a:p>
        </p:txBody>
      </p:sp>
    </p:spTree>
  </p:cSld>
  <p:clrMapOvr>
    <a:masterClrMapping/>
  </p:clrMapOvr>
  <p:transition>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1329595"/>
          </a:xfrm>
        </p:spPr>
        <p:txBody>
          <a:bodyPr/>
          <a:lstStyle/>
          <a:p>
            <a:r>
              <a:rPr smtClean="0"/>
              <a:t>Dealing with Overlapping Registers</a:t>
            </a:r>
            <a:endParaRPr lang="en-US" dirty="0"/>
          </a:p>
        </p:txBody>
      </p:sp>
      <p:sp>
        <p:nvSpPr>
          <p:cNvPr id="3" name="Content Placeholder 2"/>
          <p:cNvSpPr>
            <a:spLocks noGrp="1"/>
          </p:cNvSpPr>
          <p:nvPr>
            <p:ph idx="1"/>
          </p:nvPr>
        </p:nvSpPr>
        <p:spPr>
          <a:xfrm>
            <a:off x="381000" y="2286000"/>
            <a:ext cx="8382000" cy="2646878"/>
          </a:xfrm>
        </p:spPr>
        <p:txBody>
          <a:bodyPr/>
          <a:lstStyle/>
          <a:p>
            <a:r>
              <a:rPr lang="en-US" dirty="0" smtClean="0"/>
              <a:t>For each instruction set, register relationships are defined</a:t>
            </a:r>
          </a:p>
          <a:p>
            <a:pPr lvl="1"/>
            <a:r>
              <a:rPr lang="en-US" dirty="0" smtClean="0"/>
              <a:t>“Setting” relationships taint everything higher</a:t>
            </a:r>
          </a:p>
          <a:p>
            <a:pPr lvl="2"/>
            <a:r>
              <a:rPr lang="en-US" dirty="0" smtClean="0"/>
              <a:t>AH -&gt; AX -&gt; EAX -&gt; RAX</a:t>
            </a:r>
          </a:p>
          <a:p>
            <a:pPr lvl="1"/>
            <a:r>
              <a:rPr lang="en-US" dirty="0" smtClean="0"/>
              <a:t>“Clearing” relationships clear everything lower</a:t>
            </a:r>
          </a:p>
          <a:p>
            <a:pPr lvl="2"/>
            <a:r>
              <a:rPr lang="en-US" dirty="0" smtClean="0"/>
              <a:t>AX-&gt;AH-&gt;AL</a:t>
            </a:r>
          </a:p>
        </p:txBody>
      </p:sp>
    </p:spTree>
  </p:cSld>
  <p:clrMapOvr>
    <a:masterClrMapping/>
  </p:clrMapOvr>
  <p:transition>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General Taint Tracking Algorithm</a:t>
            </a:r>
            <a:endParaRPr lang="en-US" dirty="0"/>
          </a:p>
        </p:txBody>
      </p:sp>
      <p:sp>
        <p:nvSpPr>
          <p:cNvPr id="3" name="Content Placeholder 2"/>
          <p:cNvSpPr>
            <a:spLocks noGrp="1"/>
          </p:cNvSpPr>
          <p:nvPr>
            <p:ph idx="1"/>
          </p:nvPr>
        </p:nvSpPr>
        <p:spPr>
          <a:xfrm>
            <a:off x="381000" y="1412875"/>
            <a:ext cx="8382000" cy="5084469"/>
          </a:xfrm>
        </p:spPr>
        <p:txBody>
          <a:bodyPr/>
          <a:lstStyle/>
          <a:p>
            <a:r>
              <a:rPr lang="en-US" dirty="0" smtClean="0"/>
              <a:t>Maintain two sets of registers</a:t>
            </a:r>
          </a:p>
          <a:p>
            <a:pPr lvl="1"/>
            <a:r>
              <a:rPr lang="en-US" dirty="0" smtClean="0"/>
              <a:t>Those known to be tainted</a:t>
            </a:r>
          </a:p>
          <a:p>
            <a:pPr lvl="1"/>
            <a:r>
              <a:rPr lang="en-US" dirty="0" smtClean="0"/>
              <a:t>Those known to be cleared</a:t>
            </a:r>
          </a:p>
          <a:p>
            <a:r>
              <a:rPr lang="en-US" dirty="0" smtClean="0"/>
              <a:t>From this we can determine which registers are tainted at any given point by</a:t>
            </a:r>
          </a:p>
          <a:p>
            <a:pPr lvl="1"/>
            <a:r>
              <a:rPr lang="en-US" dirty="0" smtClean="0"/>
              <a:t>Expanding the tainted set using the “set” mapping</a:t>
            </a:r>
          </a:p>
          <a:p>
            <a:pPr lvl="1"/>
            <a:r>
              <a:rPr lang="en-US" dirty="0" smtClean="0"/>
              <a:t>Removing from that expanded set any register that is explicitly known to be cleared</a:t>
            </a:r>
          </a:p>
          <a:p>
            <a:r>
              <a:rPr lang="en-US" dirty="0" smtClean="0"/>
              <a:t>At the end of each instruction, taint propagates to these two sets</a:t>
            </a:r>
          </a:p>
        </p:txBody>
      </p:sp>
    </p:spTree>
  </p:cSld>
  <p:clrMapOvr>
    <a:masterClrMapping/>
  </p:clrMapOvr>
  <p:transition>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Rules using complex taint analysis</a:t>
            </a:r>
            <a:endParaRPr lang="en-US" dirty="0"/>
          </a:p>
        </p:txBody>
      </p:sp>
      <p:sp>
        <p:nvSpPr>
          <p:cNvPr id="4" name="Text Placeholder 3"/>
          <p:cNvSpPr>
            <a:spLocks noGrp="1"/>
          </p:cNvSpPr>
          <p:nvPr>
            <p:ph type="body" sz="quarter" idx="10"/>
          </p:nvPr>
        </p:nvSpPr>
        <p:spPr>
          <a:xfrm>
            <a:off x="722312" y="1905000"/>
            <a:ext cx="8421687" cy="4944430"/>
          </a:xfrm>
        </p:spPr>
        <p:txBody>
          <a:bodyPr/>
          <a:lstStyle/>
          <a:p>
            <a:r>
              <a:rPr lang="en-US" sz="1050" dirty="0" smtClean="0"/>
              <a:t>/// Determines if the branch target is based off of the tainted data</a:t>
            </a:r>
          </a:p>
          <a:p>
            <a:r>
              <a:rPr lang="en-US" sz="1050" dirty="0" smtClean="0"/>
              <a:t>///</a:t>
            </a:r>
          </a:p>
          <a:p>
            <a:r>
              <a:rPr lang="en-US" sz="1050" dirty="0" smtClean="0"/>
              <a:t>/// Important: This makes an assumption that branch selection is based off of</a:t>
            </a:r>
          </a:p>
          <a:p>
            <a:r>
              <a:rPr lang="en-US" sz="1050" dirty="0" smtClean="0"/>
              <a:t>///            implicit source registers, and that explicit source registers determine</a:t>
            </a:r>
          </a:p>
          <a:p>
            <a:r>
              <a:rPr lang="en-US" sz="1050" dirty="0" smtClean="0"/>
              <a:t>///            the branch target. </a:t>
            </a:r>
          </a:p>
          <a:p>
            <a:r>
              <a:rPr lang="en-US" sz="1050" dirty="0" err="1" smtClean="0"/>
              <a:t>bool</a:t>
            </a:r>
            <a:endParaRPr lang="en-US" sz="1050" dirty="0" smtClean="0"/>
          </a:p>
          <a:p>
            <a:r>
              <a:rPr lang="en-US" sz="1050" dirty="0" err="1" smtClean="0"/>
              <a:t>IsTaintedDataUsedToDetermineBranchTarget</a:t>
            </a:r>
            <a:r>
              <a:rPr lang="en-US" sz="1050" dirty="0" smtClean="0"/>
              <a:t>( const DEBUGGER_STATE &amp;</a:t>
            </a:r>
            <a:r>
              <a:rPr lang="en-US" sz="1050" dirty="0" err="1" smtClean="0"/>
              <a:t>objState</a:t>
            </a:r>
            <a:r>
              <a:rPr lang="en-US" sz="1050" dirty="0" smtClean="0"/>
              <a:t> )</a:t>
            </a:r>
          </a:p>
          <a:p>
            <a:r>
              <a:rPr lang="en-US" sz="1050" dirty="0" smtClean="0"/>
              <a:t>{</a:t>
            </a:r>
          </a:p>
          <a:p>
            <a:r>
              <a:rPr lang="en-US" sz="1050" dirty="0" smtClean="0"/>
              <a:t>     INSTRUCTION *</a:t>
            </a:r>
            <a:r>
              <a:rPr lang="en-US" sz="1050" dirty="0" err="1" smtClean="0"/>
              <a:t>pInstruction</a:t>
            </a:r>
            <a:r>
              <a:rPr lang="en-US" sz="1050" dirty="0" smtClean="0"/>
              <a:t> = </a:t>
            </a:r>
            <a:r>
              <a:rPr lang="en-US" sz="1050" dirty="0" err="1" smtClean="0"/>
              <a:t>objState.objSourceCode.back</a:t>
            </a:r>
            <a:r>
              <a:rPr lang="en-US" sz="1050" dirty="0" smtClean="0"/>
              <a:t>();</a:t>
            </a:r>
          </a:p>
          <a:p>
            <a:r>
              <a:rPr lang="en-US" sz="1050" dirty="0" smtClean="0"/>
              <a:t>	</a:t>
            </a:r>
          </a:p>
          <a:p>
            <a:r>
              <a:rPr lang="en-US" sz="1050" dirty="0" smtClean="0"/>
              <a:t>     if( </a:t>
            </a:r>
            <a:r>
              <a:rPr lang="en-US" sz="1050" dirty="0" err="1" smtClean="0"/>
              <a:t>pInstruction</a:t>
            </a:r>
            <a:r>
              <a:rPr lang="en-US" sz="1050" dirty="0" smtClean="0"/>
              <a:t>-&gt;</a:t>
            </a:r>
            <a:r>
              <a:rPr lang="en-US" sz="1050" dirty="0" err="1" smtClean="0"/>
              <a:t>eClass</a:t>
            </a:r>
            <a:r>
              <a:rPr lang="en-US" sz="1050" dirty="0" smtClean="0"/>
              <a:t> == BRANCH )</a:t>
            </a:r>
          </a:p>
          <a:p>
            <a:r>
              <a:rPr lang="en-US" sz="1050" dirty="0" smtClean="0"/>
              <a:t>     {</a:t>
            </a:r>
          </a:p>
          <a:p>
            <a:r>
              <a:rPr lang="en-US" sz="1050" dirty="0" smtClean="0"/>
              <a:t>	for( OPERAND_SET::</a:t>
            </a:r>
            <a:r>
              <a:rPr lang="en-US" sz="1050" dirty="0" err="1" smtClean="0"/>
              <a:t>const_iterator</a:t>
            </a:r>
            <a:r>
              <a:rPr lang="en-US" sz="1050" dirty="0" smtClean="0"/>
              <a:t> </a:t>
            </a:r>
            <a:r>
              <a:rPr lang="en-US" sz="1050" dirty="0" err="1" smtClean="0"/>
              <a:t>itOperand</a:t>
            </a:r>
            <a:r>
              <a:rPr lang="en-US" sz="1050" dirty="0" smtClean="0"/>
              <a:t> = </a:t>
            </a:r>
            <a:r>
              <a:rPr lang="en-US" sz="1050" dirty="0" err="1" smtClean="0"/>
              <a:t>pInstruction</a:t>
            </a:r>
            <a:r>
              <a:rPr lang="en-US" sz="1050" dirty="0" smtClean="0"/>
              <a:t>-&gt;</a:t>
            </a:r>
            <a:r>
              <a:rPr lang="en-US" sz="1050" dirty="0" err="1" smtClean="0"/>
              <a:t>setSourceRegisters.begin</a:t>
            </a:r>
            <a:r>
              <a:rPr lang="en-US" sz="1050" dirty="0" smtClean="0"/>
              <a:t>(); </a:t>
            </a:r>
          </a:p>
          <a:p>
            <a:r>
              <a:rPr lang="en-US" sz="1050" dirty="0" smtClean="0"/>
              <a:t>	     </a:t>
            </a:r>
            <a:r>
              <a:rPr lang="en-US" sz="1050" dirty="0" err="1" smtClean="0"/>
              <a:t>itOperand</a:t>
            </a:r>
            <a:r>
              <a:rPr lang="en-US" sz="1050" dirty="0" smtClean="0"/>
              <a:t> != </a:t>
            </a:r>
            <a:r>
              <a:rPr lang="en-US" sz="1050" dirty="0" err="1" smtClean="0"/>
              <a:t>pInstruction</a:t>
            </a:r>
            <a:r>
              <a:rPr lang="en-US" sz="1050" dirty="0" smtClean="0"/>
              <a:t>-&gt;</a:t>
            </a:r>
            <a:r>
              <a:rPr lang="en-US" sz="1050" dirty="0" err="1" smtClean="0"/>
              <a:t>setSourceRegisters.end</a:t>
            </a:r>
            <a:r>
              <a:rPr lang="en-US" sz="1050" dirty="0" smtClean="0"/>
              <a:t>(); </a:t>
            </a:r>
            <a:r>
              <a:rPr lang="en-US" sz="1050" dirty="0" err="1" smtClean="0"/>
              <a:t>itOperand</a:t>
            </a:r>
            <a:r>
              <a:rPr lang="en-US" sz="1050" dirty="0" smtClean="0"/>
              <a:t>++ )</a:t>
            </a:r>
          </a:p>
          <a:p>
            <a:r>
              <a:rPr lang="en-US" sz="1050" dirty="0" smtClean="0"/>
              <a:t>	{</a:t>
            </a:r>
          </a:p>
          <a:p>
            <a:r>
              <a:rPr lang="en-US" sz="1050" dirty="0" smtClean="0"/>
              <a:t>	     if( (</a:t>
            </a:r>
            <a:r>
              <a:rPr lang="en-US" sz="1050" dirty="0" err="1" smtClean="0"/>
              <a:t>pInstruction</a:t>
            </a:r>
            <a:r>
              <a:rPr lang="en-US" sz="1050" dirty="0" smtClean="0"/>
              <a:t>-&gt;</a:t>
            </a:r>
            <a:r>
              <a:rPr lang="en-US" sz="1050" dirty="0" err="1" smtClean="0"/>
              <a:t>setTaintedInputRegisters.find</a:t>
            </a:r>
            <a:r>
              <a:rPr lang="en-US" sz="1050" dirty="0" smtClean="0"/>
              <a:t>( *</a:t>
            </a:r>
            <a:r>
              <a:rPr lang="en-US" sz="1050" dirty="0" err="1" smtClean="0"/>
              <a:t>itOperand</a:t>
            </a:r>
            <a:r>
              <a:rPr lang="en-US" sz="1050" dirty="0" smtClean="0"/>
              <a:t> ) !=</a:t>
            </a:r>
          </a:p>
          <a:p>
            <a:r>
              <a:rPr lang="en-US" sz="1050" dirty="0" smtClean="0"/>
              <a:t>			</a:t>
            </a:r>
            <a:r>
              <a:rPr lang="en-US" sz="1050" dirty="0" err="1" smtClean="0"/>
              <a:t>pInstruction</a:t>
            </a:r>
            <a:r>
              <a:rPr lang="en-US" sz="1050" dirty="0" smtClean="0"/>
              <a:t>-&gt;</a:t>
            </a:r>
            <a:r>
              <a:rPr lang="en-US" sz="1050" dirty="0" err="1" smtClean="0"/>
              <a:t>setTaintedInputRegisters.end</a:t>
            </a:r>
            <a:r>
              <a:rPr lang="en-US" sz="1050" dirty="0" smtClean="0"/>
              <a:t>()) &amp;&amp;</a:t>
            </a:r>
          </a:p>
          <a:p>
            <a:r>
              <a:rPr lang="en-US" sz="1050" dirty="0" smtClean="0"/>
              <a:t>	         (</a:t>
            </a:r>
            <a:r>
              <a:rPr lang="en-US" sz="1050" dirty="0" err="1" smtClean="0"/>
              <a:t>pInstruction</a:t>
            </a:r>
            <a:r>
              <a:rPr lang="en-US" sz="1050" dirty="0" smtClean="0"/>
              <a:t>-&gt;</a:t>
            </a:r>
            <a:r>
              <a:rPr lang="en-US" sz="1050" dirty="0" err="1" smtClean="0"/>
              <a:t>setExplicitRegisters.find</a:t>
            </a:r>
            <a:r>
              <a:rPr lang="en-US" sz="1050" dirty="0" smtClean="0"/>
              <a:t>( *</a:t>
            </a:r>
            <a:r>
              <a:rPr lang="en-US" sz="1050" dirty="0" err="1" smtClean="0"/>
              <a:t>itOperand</a:t>
            </a:r>
            <a:r>
              <a:rPr lang="en-US" sz="1050" dirty="0" smtClean="0"/>
              <a:t> ) != </a:t>
            </a:r>
          </a:p>
          <a:p>
            <a:r>
              <a:rPr lang="en-US" sz="1050" dirty="0" smtClean="0"/>
              <a:t>			</a:t>
            </a:r>
            <a:r>
              <a:rPr lang="en-US" sz="1050" dirty="0" err="1" smtClean="0"/>
              <a:t>pInstruction</a:t>
            </a:r>
            <a:r>
              <a:rPr lang="en-US" sz="1050" dirty="0" smtClean="0"/>
              <a:t>-&gt;</a:t>
            </a:r>
            <a:r>
              <a:rPr lang="en-US" sz="1050" dirty="0" err="1" smtClean="0"/>
              <a:t>setExplicitRegisters.end</a:t>
            </a:r>
            <a:r>
              <a:rPr lang="en-US" sz="1050" dirty="0" smtClean="0"/>
              <a:t>() ) )</a:t>
            </a:r>
          </a:p>
          <a:p>
            <a:r>
              <a:rPr lang="en-US" sz="1050" dirty="0" smtClean="0"/>
              <a:t>	     {</a:t>
            </a:r>
          </a:p>
          <a:p>
            <a:r>
              <a:rPr lang="en-US" sz="1050" dirty="0" smtClean="0"/>
              <a:t>	        return( true );</a:t>
            </a:r>
          </a:p>
          <a:p>
            <a:r>
              <a:rPr lang="en-US" sz="1050" dirty="0" smtClean="0"/>
              <a:t>	     }</a:t>
            </a:r>
          </a:p>
          <a:p>
            <a:r>
              <a:rPr lang="en-US" sz="1050" dirty="0" smtClean="0"/>
              <a:t>	}</a:t>
            </a:r>
          </a:p>
          <a:p>
            <a:r>
              <a:rPr lang="en-US" sz="1050" dirty="0" smtClean="0"/>
              <a:t>     }</a:t>
            </a:r>
          </a:p>
          <a:p>
            <a:endParaRPr lang="en-US" sz="1050" dirty="0" smtClean="0"/>
          </a:p>
          <a:p>
            <a:r>
              <a:rPr lang="en-US" sz="1050" dirty="0" smtClean="0"/>
              <a:t>     return( false );</a:t>
            </a:r>
          </a:p>
          <a:p>
            <a:r>
              <a:rPr lang="en-US" sz="1050" dirty="0" smtClean="0"/>
              <a:t>}</a:t>
            </a:r>
          </a:p>
          <a:p>
            <a:endParaRPr lang="en-US" sz="1050" dirty="0"/>
          </a:p>
        </p:txBody>
      </p:sp>
    </p:spTree>
  </p:cSld>
  <p:clrMapOvr>
    <a:masterClrMapping/>
  </p:clrMapOvr>
  <p:transition>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smtClean="0"/>
              <a:t>Wrapping Things Up</a:t>
            </a:r>
            <a:endParaRPr lang="en-US" dirty="0"/>
          </a:p>
        </p:txBody>
      </p:sp>
    </p:spTree>
  </p:cSld>
  <p:clrMapOvr>
    <a:masterClrMapping/>
  </p:clrMapOvr>
  <p:transition>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mtClean="0"/>
              <a:t>Assumptions and Limitations</a:t>
            </a:r>
            <a:endParaRPr lang="en-US" dirty="0"/>
          </a:p>
        </p:txBody>
      </p:sp>
      <p:sp>
        <p:nvSpPr>
          <p:cNvPr id="3" name="Content Placeholder 2"/>
          <p:cNvSpPr>
            <a:spLocks noGrp="1"/>
          </p:cNvSpPr>
          <p:nvPr>
            <p:ph idx="1"/>
          </p:nvPr>
        </p:nvSpPr>
        <p:spPr>
          <a:xfrm>
            <a:off x="304800" y="1524000"/>
            <a:ext cx="8382000" cy="5324535"/>
          </a:xfrm>
        </p:spPr>
        <p:txBody>
          <a:bodyPr/>
          <a:lstStyle/>
          <a:p>
            <a:r>
              <a:rPr lang="en-US" sz="2800" dirty="0" smtClean="0"/>
              <a:t>Fundamental Assumption</a:t>
            </a:r>
          </a:p>
          <a:p>
            <a:pPr lvl="1"/>
            <a:r>
              <a:rPr lang="en-US" sz="2400" dirty="0" smtClean="0"/>
              <a:t>All input operands in the faulting instruction are under the control of the attacker</a:t>
            </a:r>
          </a:p>
          <a:p>
            <a:r>
              <a:rPr lang="en-US" sz="2800" dirty="0" smtClean="0"/>
              <a:t>Limitations</a:t>
            </a:r>
          </a:p>
          <a:p>
            <a:pPr lvl="1"/>
            <a:r>
              <a:rPr lang="en-US" sz="2400" dirty="0" smtClean="0"/>
              <a:t>The lightweight flow analysis and the above assumption can result in over-assessing risk</a:t>
            </a:r>
          </a:p>
          <a:p>
            <a:pPr lvl="1"/>
            <a:r>
              <a:rPr lang="en-US" sz="2400" dirty="0" smtClean="0"/>
              <a:t>Registers are not aliased by value</a:t>
            </a:r>
          </a:p>
          <a:p>
            <a:pPr lvl="2"/>
            <a:r>
              <a:rPr lang="en-US" sz="2000" dirty="0" smtClean="0"/>
              <a:t>Even if EAX and ECX were set to the same value before the faulting instruction, we will not consider them equivalently tainted</a:t>
            </a:r>
          </a:p>
          <a:p>
            <a:pPr lvl="2"/>
            <a:r>
              <a:rPr lang="en-US" sz="2000" dirty="0" smtClean="0"/>
              <a:t>Changes in registers don’t affect special cases</a:t>
            </a:r>
          </a:p>
          <a:p>
            <a:pPr lvl="3"/>
            <a:r>
              <a:rPr lang="en-US" sz="2000" dirty="0" smtClean="0"/>
              <a:t>EBP-10 is a pseudo-register, unaffected by changes to EBP itself</a:t>
            </a:r>
          </a:p>
          <a:p>
            <a:endParaRPr lang="en-US" dirty="0" smtClean="0"/>
          </a:p>
        </p:txBody>
      </p:sp>
    </p:spTree>
  </p:cSld>
  <p:clrMapOvr>
    <a:masterClrMapping/>
  </p:clrMapOvr>
  <p:transition>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Use Inside of Microsoft</a:t>
            </a:r>
            <a:endParaRPr lang="en-US" dirty="0"/>
          </a:p>
        </p:txBody>
      </p:sp>
      <p:sp>
        <p:nvSpPr>
          <p:cNvPr id="3" name="Content Placeholder 2"/>
          <p:cNvSpPr>
            <a:spLocks noGrp="1"/>
          </p:cNvSpPr>
          <p:nvPr>
            <p:ph idx="1"/>
          </p:nvPr>
        </p:nvSpPr>
        <p:spPr>
          <a:xfrm>
            <a:off x="381000" y="1412875"/>
            <a:ext cx="8382000" cy="2314480"/>
          </a:xfrm>
        </p:spPr>
        <p:txBody>
          <a:bodyPr/>
          <a:lstStyle/>
          <a:p>
            <a:r>
              <a:rPr lang="en-US" dirty="0" smtClean="0"/>
              <a:t>Used by Security Tools for crash categorization and </a:t>
            </a:r>
            <a:r>
              <a:rPr lang="en-US" dirty="0" err="1" smtClean="0"/>
              <a:t>bucketization</a:t>
            </a:r>
            <a:endParaRPr lang="en-US" dirty="0" smtClean="0"/>
          </a:p>
          <a:p>
            <a:r>
              <a:rPr lang="en-US" dirty="0" smtClean="0"/>
              <a:t>Used by Teams and Developers to evaluate the implications of crashes on products </a:t>
            </a:r>
            <a:r>
              <a:rPr lang="en-US" smtClean="0"/>
              <a:t>in development</a:t>
            </a:r>
            <a:endParaRPr lang="en-US" dirty="0" smtClean="0"/>
          </a:p>
        </p:txBody>
      </p:sp>
    </p:spTree>
  </p:cSld>
  <p:clrMapOvr>
    <a:masterClrMapping/>
  </p:clrMapOvr>
  <p:transition>
    <p:fade/>
  </p:transition>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smtClean="0"/>
              <a:t>Questions</a:t>
            </a:r>
            <a:endParaRPr lang="en-US" dirty="0"/>
          </a:p>
        </p:txBody>
      </p:sp>
      <p:sp>
        <p:nvSpPr>
          <p:cNvPr id="6" name="Text Placeholder 5"/>
          <p:cNvSpPr>
            <a:spLocks noGrp="1"/>
          </p:cNvSpPr>
          <p:nvPr>
            <p:ph type="body" sz="quarter" idx="10"/>
          </p:nvPr>
        </p:nvSpPr>
        <p:spPr>
          <a:xfrm>
            <a:off x="381000" y="1411552"/>
            <a:ext cx="8382000" cy="1846659"/>
          </a:xfrm>
        </p:spPr>
        <p:txBody>
          <a:bodyPr/>
          <a:lstStyle/>
          <a:p>
            <a:r>
              <a:rPr lang="en-US" dirty="0" smtClean="0"/>
              <a:t>Technical Questions for Dave</a:t>
            </a:r>
          </a:p>
          <a:p>
            <a:r>
              <a:rPr lang="en-US" dirty="0" smtClean="0"/>
              <a:t>Non-Technical Questions for Jason</a:t>
            </a:r>
          </a:p>
          <a:p>
            <a:pPr lvl="1"/>
            <a:r>
              <a:rPr lang="en-US" dirty="0" smtClean="0"/>
              <a:t>These will be answered after the technical questions</a:t>
            </a:r>
            <a:endParaRPr lang="en-US" dirty="0"/>
          </a:p>
        </p:txBody>
      </p:sp>
    </p:spTree>
  </p:cSld>
  <p:clrMapOvr>
    <a:masterClrMapping/>
  </p:clrMapOvr>
  <p:transition>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Diagram 4"/>
          <p:cNvGraphicFramePr/>
          <p:nvPr/>
        </p:nvGraphicFramePr>
        <p:xfrm>
          <a:off x="1295400" y="20574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2" name="Title 1"/>
          <p:cNvSpPr>
            <a:spLocks noGrp="1"/>
          </p:cNvSpPr>
          <p:nvPr>
            <p:ph type="title"/>
          </p:nvPr>
        </p:nvSpPr>
        <p:spPr/>
        <p:txBody>
          <a:bodyPr>
            <a:normAutofit fontScale="90000"/>
          </a:bodyPr>
          <a:lstStyle/>
          <a:p>
            <a:r>
              <a:rPr lang="en-US" dirty="0" smtClean="0"/>
              <a:t>The same results, with similar crashes grouped together = 9 unique issues</a:t>
            </a:r>
            <a:endParaRPr lang="en-US" dirty="0"/>
          </a:p>
        </p:txBody>
      </p:sp>
    </p:spTree>
  </p:cSld>
  <p:clrMapOvr>
    <a:masterClrMapping/>
  </p:clrMapOvr>
  <p:transition>
    <p:fade/>
  </p:transition>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Thanks!</a:t>
            </a:r>
            <a:endParaRPr lang="en-US" dirty="0"/>
          </a:p>
        </p:txBody>
      </p:sp>
      <p:sp>
        <p:nvSpPr>
          <p:cNvPr id="3" name="Content Placeholder 2"/>
          <p:cNvSpPr>
            <a:spLocks noGrp="1"/>
          </p:cNvSpPr>
          <p:nvPr>
            <p:ph idx="1"/>
          </p:nvPr>
        </p:nvSpPr>
        <p:spPr/>
        <p:txBody>
          <a:bodyPr>
            <a:normAutofit fontScale="85000" lnSpcReduction="20000"/>
          </a:bodyPr>
          <a:lstStyle/>
          <a:p>
            <a:pPr lvl="1"/>
            <a:r>
              <a:rPr lang="en-US" dirty="0" smtClean="0"/>
              <a:t>Michael Eddington (Leviathan)</a:t>
            </a:r>
          </a:p>
          <a:p>
            <a:pPr lvl="1"/>
            <a:endParaRPr lang="en-US" dirty="0" smtClean="0"/>
          </a:p>
          <a:p>
            <a:pPr lvl="1"/>
            <a:r>
              <a:rPr lang="en-US" dirty="0" smtClean="0"/>
              <a:t>Microsoft - Adel </a:t>
            </a:r>
            <a:r>
              <a:rPr lang="en-US" dirty="0" err="1" smtClean="0"/>
              <a:t>Abouchaev</a:t>
            </a:r>
            <a:r>
              <a:rPr lang="en-US" dirty="0" smtClean="0"/>
              <a:t>, Dustin Duran, Tom Gallagher, Damian Hasse, Rob Hensing, Shawn </a:t>
            </a:r>
            <a:r>
              <a:rPr lang="en-US" dirty="0" err="1" smtClean="0"/>
              <a:t>Hernan</a:t>
            </a:r>
            <a:r>
              <a:rPr lang="en-US" dirty="0" smtClean="0"/>
              <a:t>, Vassilii Khachaturov, Scott Lambert, Michael Levin, Dan Margolis, </a:t>
            </a:r>
            <a:r>
              <a:rPr lang="en-US" dirty="0" err="1" smtClean="0"/>
              <a:t>Nachi</a:t>
            </a:r>
            <a:r>
              <a:rPr lang="en-US" dirty="0" smtClean="0"/>
              <a:t> </a:t>
            </a:r>
            <a:r>
              <a:rPr lang="en-US" dirty="0" err="1" smtClean="0"/>
              <a:t>Nagappan</a:t>
            </a:r>
            <a:r>
              <a:rPr lang="en-US" dirty="0" smtClean="0"/>
              <a:t>, Peter </a:t>
            </a:r>
            <a:r>
              <a:rPr lang="en-US" dirty="0" err="1" smtClean="0"/>
              <a:t>Oehlert</a:t>
            </a:r>
            <a:r>
              <a:rPr lang="en-US" dirty="0" smtClean="0"/>
              <a:t>, Andy Renk, Hassan Sultan, Gavin Thomas, Chris Walker</a:t>
            </a:r>
            <a:endParaRPr lang="en-US" dirty="0"/>
          </a:p>
        </p:txBody>
      </p:sp>
    </p:spTree>
  </p:cSld>
  <p:clrMapOvr>
    <a:masterClrMapping/>
  </p:clrMapOvr>
  <p:transition>
    <p:fade/>
  </p:transition>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Links</a:t>
            </a:r>
            <a:endParaRPr lang="en-US" dirty="0"/>
          </a:p>
        </p:txBody>
      </p:sp>
      <p:sp>
        <p:nvSpPr>
          <p:cNvPr id="3" name="Content Placeholder 2"/>
          <p:cNvSpPr>
            <a:spLocks noGrp="1"/>
          </p:cNvSpPr>
          <p:nvPr>
            <p:ph idx="1"/>
          </p:nvPr>
        </p:nvSpPr>
        <p:spPr>
          <a:xfrm>
            <a:off x="381000" y="1412875"/>
            <a:ext cx="8382000" cy="4345805"/>
          </a:xfrm>
        </p:spPr>
        <p:txBody>
          <a:bodyPr/>
          <a:lstStyle/>
          <a:p>
            <a:r>
              <a:rPr lang="en-US" dirty="0" smtClean="0"/>
              <a:t>For more information on Microsoft’s Security Science and !exploitable Crash Analyzer, please visit:</a:t>
            </a:r>
          </a:p>
          <a:p>
            <a:pPr lvl="1"/>
            <a:r>
              <a:rPr lang="en-US" sz="2400" u="sng" dirty="0" smtClean="0">
                <a:hlinkClick r:id="rId3"/>
              </a:rPr>
              <a:t>http://www.microsoft.com/security/</a:t>
            </a:r>
            <a:r>
              <a:rPr lang="en-US" sz="2400" b="1" u="sng" dirty="0" smtClean="0">
                <a:hlinkClick r:id="rId3"/>
              </a:rPr>
              <a:t>msec</a:t>
            </a:r>
            <a:r>
              <a:rPr lang="en-US" sz="2400" u="sng" dirty="0" smtClean="0">
                <a:hlinkClick r:id="rId3"/>
              </a:rPr>
              <a:t>/default.mspx</a:t>
            </a:r>
            <a:r>
              <a:rPr lang="en-US" sz="2400" dirty="0" smtClean="0"/>
              <a:t> </a:t>
            </a:r>
          </a:p>
          <a:p>
            <a:endParaRPr lang="en-US" dirty="0" smtClean="0"/>
          </a:p>
          <a:p>
            <a:r>
              <a:rPr lang="en-US" dirty="0" smtClean="0"/>
              <a:t>And the Security Research &amp; Defense (SRD) blog:</a:t>
            </a:r>
          </a:p>
          <a:p>
            <a:pPr lvl="1"/>
            <a:r>
              <a:rPr lang="en-US" sz="2400" u="sng" dirty="0" smtClean="0">
                <a:hlinkClick r:id="rId4"/>
              </a:rPr>
              <a:t>http://blogs.technet.com/swi/default.aspx</a:t>
            </a:r>
            <a:endParaRPr lang="en-US" sz="2400" dirty="0" smtClean="0"/>
          </a:p>
          <a:p>
            <a:endParaRPr lang="en-US" dirty="0"/>
          </a:p>
        </p:txBody>
      </p:sp>
    </p:spTree>
  </p:cSld>
  <p:clrMapOvr>
    <a:masterClrMapping/>
  </p:clrMapOvr>
  <p:transition>
    <p:fade/>
  </p:transition>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2" descr="Microsoft logo and tagline"/>
          <p:cNvPicPr>
            <a:picLocks noChangeAspect="1" noChangeArrowheads="1"/>
          </p:cNvPicPr>
          <p:nvPr/>
        </p:nvPicPr>
        <p:blipFill>
          <a:blip r:embed="rId3" cstate="print">
            <a:lum bright="-100000"/>
          </a:blip>
          <a:srcRect/>
          <a:stretch>
            <a:fillRect/>
          </a:stretch>
        </p:blipFill>
        <p:spPr bwMode="black">
          <a:xfrm>
            <a:off x="1602053" y="2787386"/>
            <a:ext cx="5939896" cy="1283229"/>
          </a:xfrm>
          <a:prstGeom prst="rect">
            <a:avLst/>
          </a:prstGeom>
          <a:noFill/>
        </p:spPr>
      </p:pic>
      <p:sp>
        <p:nvSpPr>
          <p:cNvPr id="5" name="Text Box 3"/>
          <p:cNvSpPr txBox="1">
            <a:spLocks noChangeArrowheads="1"/>
          </p:cNvSpPr>
          <p:nvPr/>
        </p:nvSpPr>
        <p:spPr bwMode="blackWhite">
          <a:xfrm>
            <a:off x="381000" y="6083573"/>
            <a:ext cx="8382000" cy="523206"/>
          </a:xfrm>
          <a:prstGeom prst="rect">
            <a:avLst/>
          </a:prstGeom>
          <a:noFill/>
          <a:ln w="12700">
            <a:noFill/>
            <a:miter lim="800000"/>
            <a:headEnd type="none" w="sm" len="sm"/>
            <a:tailEnd type="none" w="sm" len="sm"/>
          </a:ln>
          <a:effectLst/>
        </p:spPr>
        <p:txBody>
          <a:bodyPr vert="horz" wrap="square" lIns="91425" tIns="45713" rIns="91425" bIns="45713" numCol="1" anchor="t" anchorCtr="0" compatLnSpc="1">
            <a:prstTxWarp prst="textNoShape">
              <a:avLst/>
            </a:prstTxWarp>
            <a:spAutoFit/>
          </a:bodyPr>
          <a:lstStyle/>
          <a:p>
            <a:pPr algn="ctr" defTabSz="914099" eaLnBrk="0" hangingPunct="0"/>
            <a:r>
              <a:rPr lang="en-US" sz="700" dirty="0">
                <a:latin typeface="Segoe" pitchFamily="34" charset="0"/>
                <a:cs typeface="Arial" charset="0"/>
              </a:rPr>
              <a:t>© </a:t>
            </a:r>
            <a:r>
              <a:rPr lang="en-US" sz="700" dirty="0" smtClean="0">
                <a:latin typeface="Segoe" pitchFamily="34" charset="0"/>
                <a:cs typeface="Arial" charset="0"/>
              </a:rPr>
              <a:t>20097 Microsoft </a:t>
            </a:r>
            <a:r>
              <a:rPr lang="en-US" sz="700" dirty="0">
                <a:latin typeface="Segoe" pitchFamily="34" charset="0"/>
                <a:cs typeface="Arial" charset="0"/>
              </a:rPr>
              <a:t>Corporation. All rights reserved. Microsoft, Windows, Windows Vista and other product names are or may be registered trademarks and/or trademarks in the U.S. and/or other countries.</a:t>
            </a:r>
          </a:p>
          <a:p>
            <a:pPr algn="ctr" defTabSz="914099" eaLnBrk="0" hangingPunct="0"/>
            <a:r>
              <a:rPr lang="en-US" sz="700" dirty="0">
                <a:latin typeface="Segoe" pitchFamily="34" charset="0"/>
                <a:cs typeface="Arial" charset="0"/>
              </a:rPr>
              <a:t>The information herein is for informational purposes only and represents the current view of Microsoft Corporation as of the date of this presentation.  Because Microsoft must respond to changing market conditions, it should not be interpreted to be a commitment on the part of Microsoft, and Microsoft cannot guarantee the accuracy of any information provided after the date of this presentation.  </a:t>
            </a:r>
            <a:br>
              <a:rPr lang="en-US" sz="700" dirty="0">
                <a:latin typeface="Segoe" pitchFamily="34" charset="0"/>
                <a:cs typeface="Arial" charset="0"/>
              </a:rPr>
            </a:br>
            <a:r>
              <a:rPr lang="en-US" sz="700" dirty="0">
                <a:latin typeface="Segoe" pitchFamily="34" charset="0"/>
                <a:cs typeface="Arial" charset="0"/>
              </a:rPr>
              <a:t>MICROSOFT MAKES NO WARRANTIES, EXPRESS, IMPLIED OR STATUTORY, AS TO THE INFORMATION IN THIS PRESENTATION.</a:t>
            </a:r>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Scoping the Problem</a:t>
            </a:r>
            <a:endParaRPr lang="en-US" dirty="0"/>
          </a:p>
        </p:txBody>
      </p:sp>
      <p:sp>
        <p:nvSpPr>
          <p:cNvPr id="3" name="Content Placeholder 2"/>
          <p:cNvSpPr>
            <a:spLocks noGrp="1"/>
          </p:cNvSpPr>
          <p:nvPr>
            <p:ph idx="1"/>
          </p:nvPr>
        </p:nvSpPr>
        <p:spPr>
          <a:xfrm>
            <a:off x="381000" y="1295400"/>
            <a:ext cx="8382000" cy="4225926"/>
          </a:xfrm>
        </p:spPr>
        <p:txBody>
          <a:bodyPr>
            <a:normAutofit/>
          </a:bodyPr>
          <a:lstStyle/>
          <a:p>
            <a:r>
              <a:rPr lang="en-US" dirty="0" smtClean="0"/>
              <a:t>Windows Vista</a:t>
            </a:r>
            <a:r>
              <a:rPr lang="en-US" sz="1200" dirty="0" smtClean="0"/>
              <a:t>®</a:t>
            </a:r>
            <a:r>
              <a:rPr lang="en-US" dirty="0" smtClean="0"/>
              <a:t> File Fuzzing Effort</a:t>
            </a:r>
          </a:p>
          <a:p>
            <a:pPr lvl="1"/>
            <a:r>
              <a:rPr lang="en-US" dirty="0" smtClean="0"/>
              <a:t>Fuzzed from September ‘05 to November ’06</a:t>
            </a:r>
          </a:p>
          <a:p>
            <a:pPr lvl="1"/>
            <a:r>
              <a:rPr lang="en-US" dirty="0" smtClean="0"/>
              <a:t>350M iterations total</a:t>
            </a:r>
          </a:p>
          <a:p>
            <a:pPr lvl="1"/>
            <a:r>
              <a:rPr lang="en-US" dirty="0" smtClean="0"/>
              <a:t>250+ file parsers fuzzed</a:t>
            </a:r>
          </a:p>
          <a:p>
            <a:pPr lvl="1"/>
            <a:r>
              <a:rPr lang="en-US" dirty="0" smtClean="0"/>
              <a:t>300+ issues fixed</a:t>
            </a:r>
          </a:p>
          <a:p>
            <a:pPr lvl="1"/>
            <a:r>
              <a:rPr lang="en-US" dirty="0" smtClean="0"/>
              <a:t>Lots of people fuzzing</a:t>
            </a:r>
          </a:p>
          <a:p>
            <a:pPr lvl="1"/>
            <a:r>
              <a:rPr lang="en-US" dirty="0" smtClean="0"/>
              <a:t>Overall, a huge effort</a:t>
            </a:r>
          </a:p>
          <a:p>
            <a:endParaRPr lang="en-US" dirty="0"/>
          </a:p>
          <a:p>
            <a:endParaRPr lang="en-US" dirty="0" smtClean="0"/>
          </a:p>
          <a:p>
            <a:pPr lvl="1"/>
            <a:endParaRPr lang="en-US" dirty="0"/>
          </a:p>
        </p:txBody>
      </p:sp>
      <p:pic>
        <p:nvPicPr>
          <p:cNvPr id="1026" name="Picture 2" descr="C:\Users\Jasoshi\AppData\Local\Microsoft\Windows\Temporary Internet Files\Content.IE5\HATMF8HW\MCDD01443_0000[1].wmf"/>
          <p:cNvPicPr>
            <a:picLocks noChangeAspect="1" noChangeArrowheads="1"/>
          </p:cNvPicPr>
          <p:nvPr/>
        </p:nvPicPr>
        <p:blipFill>
          <a:blip r:embed="rId3" cstate="print"/>
          <a:srcRect/>
          <a:stretch>
            <a:fillRect/>
          </a:stretch>
        </p:blipFill>
        <p:spPr bwMode="auto">
          <a:xfrm>
            <a:off x="7696200" y="0"/>
            <a:ext cx="1447800" cy="1447800"/>
          </a:xfrm>
          <a:prstGeom prst="rect">
            <a:avLst/>
          </a:prstGeom>
          <a:noFill/>
        </p:spPr>
      </p:pic>
    </p:spTree>
  </p:cSld>
  <p:clrMapOvr>
    <a:masterClrMapping/>
  </p:clrMapOvr>
  <p:transition>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lang="en-US" dirty="0" smtClean="0"/>
              <a:t>Realizing the Problem</a:t>
            </a:r>
            <a:endParaRPr lang="en-US" dirty="0"/>
          </a:p>
        </p:txBody>
      </p:sp>
      <p:sp>
        <p:nvSpPr>
          <p:cNvPr id="3" name="Content Placeholder 2"/>
          <p:cNvSpPr>
            <a:spLocks noGrp="1"/>
          </p:cNvSpPr>
          <p:nvPr>
            <p:ph idx="1"/>
          </p:nvPr>
        </p:nvSpPr>
        <p:spPr>
          <a:xfrm>
            <a:off x="381000" y="1412875"/>
            <a:ext cx="8382000" cy="4635115"/>
          </a:xfrm>
        </p:spPr>
        <p:txBody>
          <a:bodyPr/>
          <a:lstStyle/>
          <a:p>
            <a:r>
              <a:rPr lang="en-US" sz="2800" dirty="0" smtClean="0"/>
              <a:t>Vista is just one release of one product</a:t>
            </a:r>
          </a:p>
          <a:p>
            <a:r>
              <a:rPr lang="en-US" sz="2800" dirty="0" smtClean="0"/>
              <a:t>Microsoft is a much larger organization</a:t>
            </a:r>
          </a:p>
          <a:p>
            <a:pPr lvl="1"/>
            <a:r>
              <a:rPr lang="en-US" sz="2400" dirty="0" smtClean="0"/>
              <a:t>10,000’s of developers</a:t>
            </a:r>
          </a:p>
          <a:p>
            <a:pPr lvl="1"/>
            <a:r>
              <a:rPr lang="en-US" sz="2400" dirty="0" smtClean="0"/>
              <a:t>10,000,000’s of lines of code</a:t>
            </a:r>
          </a:p>
          <a:p>
            <a:pPr lvl="1"/>
            <a:r>
              <a:rPr lang="en-US" sz="2400" dirty="0" smtClean="0"/>
              <a:t>1,000,000,000 + users</a:t>
            </a:r>
          </a:p>
          <a:p>
            <a:r>
              <a:rPr lang="en-US" sz="2800" dirty="0" smtClean="0"/>
              <a:t>What percentage of the security community would we need to just parse the logs?</a:t>
            </a:r>
          </a:p>
          <a:p>
            <a:pPr lvl="1"/>
            <a:r>
              <a:rPr lang="en-US" sz="2400" dirty="0" smtClean="0"/>
              <a:t>Everyone in MSEC?</a:t>
            </a:r>
          </a:p>
          <a:p>
            <a:pPr lvl="1"/>
            <a:r>
              <a:rPr lang="en-US" sz="2400" dirty="0" smtClean="0"/>
              <a:t>Everyone in this room?</a:t>
            </a:r>
          </a:p>
          <a:p>
            <a:pPr lvl="1"/>
            <a:r>
              <a:rPr lang="en-US" sz="2400" dirty="0" smtClean="0"/>
              <a:t>Everyone qualified in the world?</a:t>
            </a:r>
          </a:p>
          <a:p>
            <a:pPr lvl="1"/>
            <a:r>
              <a:rPr lang="en-US" sz="2400" dirty="0" smtClean="0"/>
              <a:t>More?</a:t>
            </a:r>
            <a:endParaRPr lang="en-US" sz="2400" dirty="0"/>
          </a:p>
        </p:txBody>
      </p:sp>
      <p:pic>
        <p:nvPicPr>
          <p:cNvPr id="3079" name="Picture 7" descr="C:\Users\Jasoshi\AppData\Local\Microsoft\Windows\Temporary Internet Files\Content.IE5\Q0K3E4WC\MCj04401060000[1].png"/>
          <p:cNvPicPr>
            <a:picLocks noChangeAspect="1" noChangeArrowheads="1"/>
          </p:cNvPicPr>
          <p:nvPr/>
        </p:nvPicPr>
        <p:blipFill>
          <a:blip r:embed="rId3" cstate="print">
            <a:grayscl/>
          </a:blip>
          <a:srcRect/>
          <a:stretch>
            <a:fillRect/>
          </a:stretch>
        </p:blipFill>
        <p:spPr bwMode="auto">
          <a:xfrm>
            <a:off x="7732469" y="-1"/>
            <a:ext cx="1411532" cy="1600201"/>
          </a:xfrm>
          <a:prstGeom prst="rect">
            <a:avLst/>
          </a:prstGeom>
          <a:noFill/>
        </p:spPr>
      </p:pic>
    </p:spTree>
  </p:cSld>
  <p:clrMapOvr>
    <a:masterClrMapping/>
  </p:clrMapOvr>
  <p:transition>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First Steps</a:t>
            </a:r>
            <a:endParaRPr lang="en-US" dirty="0"/>
          </a:p>
        </p:txBody>
      </p:sp>
      <p:sp>
        <p:nvSpPr>
          <p:cNvPr id="3" name="Content Placeholder 2"/>
          <p:cNvSpPr>
            <a:spLocks noGrp="1"/>
          </p:cNvSpPr>
          <p:nvPr>
            <p:ph idx="1"/>
          </p:nvPr>
        </p:nvSpPr>
        <p:spPr>
          <a:xfrm>
            <a:off x="381000" y="1412875"/>
            <a:ext cx="8382000" cy="5589222"/>
          </a:xfrm>
        </p:spPr>
        <p:txBody>
          <a:bodyPr/>
          <a:lstStyle/>
          <a:p>
            <a:r>
              <a:rPr lang="en-US" dirty="0" smtClean="0"/>
              <a:t>Grouping Similar Crashes</a:t>
            </a:r>
          </a:p>
          <a:p>
            <a:pPr lvl="1"/>
            <a:r>
              <a:rPr lang="en-US" dirty="0" smtClean="0"/>
              <a:t>Necessary to find duplicate issues</a:t>
            </a:r>
          </a:p>
          <a:p>
            <a:pPr lvl="1"/>
            <a:r>
              <a:rPr lang="en-US" dirty="0" smtClean="0"/>
              <a:t>Uncomplicated solution implemented by hashing the stack</a:t>
            </a:r>
          </a:p>
          <a:p>
            <a:r>
              <a:rPr lang="en-US" dirty="0" smtClean="0"/>
              <a:t>Simple Categorization by Exception Type</a:t>
            </a:r>
          </a:p>
          <a:p>
            <a:pPr lvl="1"/>
            <a:r>
              <a:rPr lang="en-US" dirty="0" smtClean="0"/>
              <a:t>Information is provided by the OS</a:t>
            </a:r>
          </a:p>
          <a:p>
            <a:r>
              <a:rPr lang="en-US" dirty="0" smtClean="0"/>
              <a:t>Solutions were custom code in individual tools</a:t>
            </a:r>
          </a:p>
          <a:p>
            <a:pPr lvl="1"/>
            <a:r>
              <a:rPr lang="en-US" dirty="0" smtClean="0"/>
              <a:t>Code sharing by “cut and paste”</a:t>
            </a:r>
          </a:p>
          <a:p>
            <a:pPr lvl="1"/>
            <a:r>
              <a:rPr lang="en-US" dirty="0" smtClean="0"/>
              <a:t>Difficult to determine which tools used which rules</a:t>
            </a:r>
          </a:p>
          <a:p>
            <a:pPr lvl="1"/>
            <a:endParaRPr lang="en-US" dirty="0"/>
          </a:p>
        </p:txBody>
      </p:sp>
    </p:spTree>
  </p:cSld>
  <p:clrMapOvr>
    <a:masterClrMapping/>
  </p:clrMapOvr>
  <p:transition>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30188"/>
            <a:ext cx="8382000" cy="664797"/>
          </a:xfrm>
        </p:spPr>
        <p:txBody>
          <a:bodyPr/>
          <a:lstStyle/>
          <a:p>
            <a:r>
              <a:rPr smtClean="0"/>
              <a:t>Moving Forward</a:t>
            </a:r>
            <a:endParaRPr lang="en-US" dirty="0"/>
          </a:p>
        </p:txBody>
      </p:sp>
      <p:sp>
        <p:nvSpPr>
          <p:cNvPr id="3" name="Content Placeholder 2"/>
          <p:cNvSpPr>
            <a:spLocks noGrp="1"/>
          </p:cNvSpPr>
          <p:nvPr>
            <p:ph idx="1"/>
          </p:nvPr>
        </p:nvSpPr>
        <p:spPr>
          <a:xfrm>
            <a:off x="381000" y="1412874"/>
            <a:ext cx="8382000" cy="5216525"/>
          </a:xfrm>
        </p:spPr>
        <p:txBody>
          <a:bodyPr/>
          <a:lstStyle/>
          <a:p>
            <a:r>
              <a:rPr lang="en-US" sz="2800" dirty="0" smtClean="0"/>
              <a:t>Hashing code for crashes existed in multiple tools and in multiple libraries</a:t>
            </a:r>
          </a:p>
          <a:p>
            <a:r>
              <a:rPr lang="en-US" sz="2800" dirty="0" smtClean="0"/>
              <a:t>Crash categorization code based on the MSDN article “Analyze Crashes to Find Security Vulnerabilities in Your Apps” (Nov. 2007) existed in multiple tools and in multiple libraries</a:t>
            </a:r>
          </a:p>
          <a:p>
            <a:r>
              <a:rPr lang="en-US" sz="2800" dirty="0" smtClean="0"/>
              <a:t>Rule of Thumb: “When the same code is in more than one place, it is wrong in at least one of them”</a:t>
            </a:r>
          </a:p>
          <a:p>
            <a:r>
              <a:rPr lang="en-US" sz="2800" dirty="0" smtClean="0"/>
              <a:t>It was time to put the classification and analysis logic in one place…</a:t>
            </a:r>
          </a:p>
        </p:txBody>
      </p:sp>
    </p:spTree>
  </p:cSld>
  <p:clrMapOvr>
    <a:masterClrMapping/>
  </p:clrMapOvr>
  <p:transition>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smtClean="0"/>
              <a:t>Requirements for a Solution</a:t>
            </a:r>
            <a:endParaRPr lang="en-US" dirty="0"/>
          </a:p>
        </p:txBody>
      </p:sp>
      <p:sp>
        <p:nvSpPr>
          <p:cNvPr id="3" name="Content Placeholder 2"/>
          <p:cNvSpPr>
            <a:spLocks noGrp="1"/>
          </p:cNvSpPr>
          <p:nvPr>
            <p:ph idx="1"/>
          </p:nvPr>
        </p:nvSpPr>
        <p:spPr>
          <a:xfrm>
            <a:off x="381000" y="1412875"/>
            <a:ext cx="8382000" cy="5601533"/>
          </a:xfrm>
        </p:spPr>
        <p:txBody>
          <a:bodyPr/>
          <a:lstStyle/>
          <a:p>
            <a:r>
              <a:rPr lang="en-US" dirty="0" smtClean="0"/>
              <a:t>Performance in Live Debugging</a:t>
            </a:r>
          </a:p>
          <a:p>
            <a:pPr lvl="1"/>
            <a:r>
              <a:rPr lang="en-US" dirty="0" smtClean="0"/>
              <a:t>Security tools have to evaluate every first chance exception for security implications</a:t>
            </a:r>
          </a:p>
          <a:p>
            <a:r>
              <a:rPr lang="en-US" dirty="0" smtClean="0"/>
              <a:t>Minimize False Positives</a:t>
            </a:r>
          </a:p>
          <a:p>
            <a:pPr lvl="1"/>
            <a:r>
              <a:rPr lang="en-US" dirty="0" smtClean="0"/>
              <a:t>Tools must scale, noise blocks that</a:t>
            </a:r>
          </a:p>
          <a:p>
            <a:r>
              <a:rPr lang="en-US" dirty="0" smtClean="0"/>
              <a:t>Avoid False Negatives </a:t>
            </a:r>
          </a:p>
          <a:p>
            <a:pPr lvl="1"/>
            <a:r>
              <a:rPr lang="en-US" dirty="0" smtClean="0"/>
              <a:t>Categorizing an exploitable crash as not being exploitable is a major fault</a:t>
            </a:r>
          </a:p>
          <a:p>
            <a:r>
              <a:rPr lang="en-US" dirty="0" smtClean="0"/>
              <a:t>Maintainability and Expandability</a:t>
            </a:r>
          </a:p>
          <a:p>
            <a:pPr lvl="1"/>
            <a:r>
              <a:rPr lang="en-US" dirty="0" smtClean="0"/>
              <a:t>The state of the art in exploitation changes, tools must keep up</a:t>
            </a:r>
          </a:p>
          <a:p>
            <a:pPr lvl="1"/>
            <a:endParaRPr lang="en-US" dirty="0"/>
          </a:p>
        </p:txBody>
      </p:sp>
    </p:spTree>
  </p:cSld>
  <p:clrMapOvr>
    <a:masterClrMapping/>
  </p:clrMapOvr>
  <p:transition>
    <p:fade/>
  </p:transition>
  <p:timing>
    <p:tnLst>
      <p:par>
        <p:cTn id="1" dur="indefinite" restart="never" nodeType="tmRoot"/>
      </p:par>
    </p:tnLst>
  </p:timing>
</p:sld>
</file>

<file path=ppt/theme/theme1.xml><?xml version="1.0" encoding="utf-8"?>
<a:theme xmlns:a="http://schemas.openxmlformats.org/drawingml/2006/main" name="1_Blue_Streaks 4x3 Template Segoe">
  <a:themeElements>
    <a:clrScheme name="TwC">
      <a:dk1>
        <a:sysClr val="windowText" lastClr="000000"/>
      </a:dk1>
      <a:lt1>
        <a:sysClr val="window" lastClr="FFFFFF"/>
      </a:lt1>
      <a:dk2>
        <a:srgbClr val="424456"/>
      </a:dk2>
      <a:lt2>
        <a:srgbClr val="DEDEDE"/>
      </a:lt2>
      <a:accent1>
        <a:srgbClr val="10869F"/>
      </a:accent1>
      <a:accent2>
        <a:srgbClr val="C4652D"/>
      </a:accent2>
      <a:accent3>
        <a:srgbClr val="0EA266"/>
      </a:accent3>
      <a:accent4>
        <a:srgbClr val="BF9900"/>
      </a:accent4>
      <a:accent5>
        <a:srgbClr val="0070C0"/>
      </a:accent5>
      <a:accent6>
        <a:srgbClr val="A04DA3"/>
      </a:accent6>
      <a:hlink>
        <a:srgbClr val="FFCC00"/>
      </a:hlink>
      <a:folHlink>
        <a:srgbClr val="A5A5A5"/>
      </a:folHlink>
    </a:clrScheme>
    <a:fontScheme name="Trebuchet - Trebuchet">
      <a:majorFont>
        <a:latin typeface="Trebuchet MS"/>
        <a:ea typeface=""/>
        <a:cs typeface=""/>
      </a:majorFont>
      <a:minorFont>
        <a:latin typeface="Trebuchet MS"/>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91436" tIns="45718" rIns="91436" bIns="45718" numCol="1" rtlCol="0" anchor="ctr" anchorCtr="0" compatLnSpc="1">
        <a:prstTxWarp prst="textNoShape">
          <a:avLst/>
        </a:prstTxWarp>
      </a:bodyPr>
      <a:lstStyle>
        <a:defPPr algn="ctr" defTabSz="914099" fontAlgn="base">
          <a:spcBef>
            <a:spcPct val="0"/>
          </a:spcBef>
          <a:spcAft>
            <a:spcPct val="0"/>
          </a:spcAft>
          <a:defRPr sz="2400" dirty="0" smtClean="0">
            <a:solidFill>
              <a:srgbClr val="FFFFFF"/>
            </a:solidFill>
            <a:effectLst>
              <a:outerShdw blurRad="38100" dist="38100" dir="2700000" algn="tl">
                <a:srgbClr val="000000">
                  <a:alpha val="43137"/>
                </a:srgbClr>
              </a:outerShdw>
            </a:effectLst>
            <a:latin typeface="Trebuchet MS" pitchFamily="34" charset="0"/>
          </a:defRPr>
        </a:defPPr>
      </a:lstStyle>
      <a:style>
        <a:lnRef idx="0">
          <a:schemeClr val="accent2"/>
        </a:lnRef>
        <a:fillRef idx="3">
          <a:schemeClr val="accent2"/>
        </a:fillRef>
        <a:effectRef idx="3">
          <a:schemeClr val="accent2"/>
        </a:effectRef>
        <a:fontRef idx="minor">
          <a:schemeClr val="lt1"/>
        </a:fontRef>
      </a:style>
    </a:spDef>
    <a:txDef>
      <a:spPr>
        <a:noFill/>
      </a:spPr>
      <a:bodyPr wrap="square" rtlCol="0">
        <a:spAutoFit/>
      </a:bodyPr>
      <a:lstStyle>
        <a:defPPr>
          <a:defRPr sz="2400" dirty="0" smtClean="0">
            <a:effectLst>
              <a:outerShdw blurRad="38100" dist="38100" dir="2700000" algn="tl">
                <a:srgbClr val="000000">
                  <a:alpha val="43137"/>
                </a:srgbClr>
              </a:outerShdw>
            </a:effectLst>
            <a:latin typeface="Segoe" pitchFamily="34" charset="0"/>
          </a:defRPr>
        </a:defPPr>
      </a:lstStyle>
    </a:txDef>
  </a:objectDefaults>
  <a:extraClrSchemeLst/>
</a:theme>
</file>

<file path=ppt/theme/theme2.xml><?xml version="1.0" encoding="utf-8"?>
<a:theme xmlns:a="http://schemas.openxmlformats.org/drawingml/2006/main" name="White with Courier font for code slides">
  <a:themeElements>
    <a:clrScheme name="Blue Template-Template">
      <a:dk1>
        <a:srgbClr val="000000"/>
      </a:dk1>
      <a:lt1>
        <a:srgbClr val="FFFFFF"/>
      </a:lt1>
      <a:dk2>
        <a:srgbClr val="050595"/>
      </a:dk2>
      <a:lt2>
        <a:srgbClr val="FFFFFF"/>
      </a:lt2>
      <a:accent1>
        <a:srgbClr val="FFC000"/>
      </a:accent1>
      <a:accent2>
        <a:srgbClr val="3497AE"/>
      </a:accent2>
      <a:accent3>
        <a:srgbClr val="DF8045"/>
      </a:accent3>
      <a:accent4>
        <a:srgbClr val="7DCC2E"/>
      </a:accent4>
      <a:accent5>
        <a:srgbClr val="FF9929"/>
      </a:accent5>
      <a:accent6>
        <a:srgbClr val="7D3DA1"/>
      </a:accent6>
      <a:hlink>
        <a:srgbClr val="F3EB4F"/>
      </a:hlink>
      <a:folHlink>
        <a:srgbClr val="7DDDFF"/>
      </a:folHlink>
    </a:clrScheme>
    <a:fontScheme name="Blue-Purple TT">
      <a:majorFont>
        <a:latin typeface="Segoe"/>
        <a:ea typeface=""/>
        <a:cs typeface=""/>
      </a:majorFont>
      <a:minorFont>
        <a:latin typeface="Segoe"/>
        <a:ea typeface=""/>
        <a:cs typeface=""/>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ln>
          <a:headEnd type="none" w="med" len="med"/>
          <a:tailEnd type="none" w="med" len="med"/>
        </a:ln>
      </a:spPr>
      <a:bodyPr vert="horz" wrap="square" lIns="109728" tIns="54864" rIns="109728" bIns="54864" numCol="1" rtlCol="0" anchor="ctr" anchorCtr="0" compatLnSpc="1">
        <a:prstTxWarp prst="textNoShape">
          <a:avLst/>
        </a:prstTxWarp>
      </a:bodyPr>
      <a:lstStyle>
        <a:defPPr marL="0" marR="0" indent="0" algn="ctr" defTabSz="1096963" rtl="0" eaLnBrk="1" fontAlgn="base" latinLnBrk="0" hangingPunct="1">
          <a:lnSpc>
            <a:spcPct val="100000"/>
          </a:lnSpc>
          <a:spcBef>
            <a:spcPct val="0"/>
          </a:spcBef>
          <a:spcAft>
            <a:spcPct val="0"/>
          </a:spcAft>
          <a:buClrTx/>
          <a:buSzTx/>
          <a:buFontTx/>
          <a:buNone/>
          <a:tabLst/>
          <a:defRPr kumimoji="0" sz="2800" b="0" i="0" u="none" strike="noStrike" cap="none" normalizeH="0" baseline="0" dirty="0" smtClean="0">
            <a:solidFill>
              <a:schemeClr val="tx1"/>
            </a:solidFill>
            <a:effectLst>
              <a:outerShdw blurRad="38100" dist="38100" dir="2700000" algn="tl">
                <a:srgbClr val="000000">
                  <a:alpha val="43137"/>
                </a:srgbClr>
              </a:outerShdw>
            </a:effectLst>
            <a:latin typeface="Segoe" pitchFamily="34" charset="0"/>
          </a:defRPr>
        </a:defPPr>
      </a:lstStyle>
      <a:style>
        <a:lnRef idx="0">
          <a:schemeClr val="accent2"/>
        </a:lnRef>
        <a:fillRef idx="3">
          <a:schemeClr val="accent2"/>
        </a:fillRef>
        <a:effectRef idx="3">
          <a:schemeClr val="accent2"/>
        </a:effectRef>
        <a:fontRef idx="minor">
          <a:schemeClr val="lt1"/>
        </a:fontRef>
      </a:style>
    </a:sp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TwC_PPT-Tmplt_Business[dark]110508</Template>
  <TotalTime>8572</TotalTime>
  <Words>2034</Words>
  <Application>Microsoft Office PowerPoint</Application>
  <PresentationFormat>On-screen Show (4:3)</PresentationFormat>
  <Paragraphs>374</Paragraphs>
  <Slides>42</Slides>
  <Notes>42</Notes>
  <HiddenSlides>0</HiddenSlides>
  <MMClips>0</MMClips>
  <ScaleCrop>false</ScaleCrop>
  <HeadingPairs>
    <vt:vector size="4" baseType="variant">
      <vt:variant>
        <vt:lpstr>Theme</vt:lpstr>
      </vt:variant>
      <vt:variant>
        <vt:i4>2</vt:i4>
      </vt:variant>
      <vt:variant>
        <vt:lpstr>Slide Titles</vt:lpstr>
      </vt:variant>
      <vt:variant>
        <vt:i4>42</vt:i4>
      </vt:variant>
    </vt:vector>
  </HeadingPairs>
  <TitlesOfParts>
    <vt:vector size="44" baseType="lpstr">
      <vt:lpstr>1_Blue_Streaks 4x3 Template Segoe</vt:lpstr>
      <vt:lpstr>White with Courier font for code slides</vt:lpstr>
      <vt:lpstr>Automated Real-time and Post Mortem Security Crash Analysis and Categorization</vt:lpstr>
      <vt:lpstr>Scaling a Difficult Problem</vt:lpstr>
      <vt:lpstr>An Experiment: 1 parser, 2 weeks, 4 fuzzers = 57 distinct crashes</vt:lpstr>
      <vt:lpstr>The same results, with similar crashes grouped together = 9 unique issues</vt:lpstr>
      <vt:lpstr>Scoping the Problem</vt:lpstr>
      <vt:lpstr>Realizing the Problem</vt:lpstr>
      <vt:lpstr>First Steps</vt:lpstr>
      <vt:lpstr>Moving Forward</vt:lpstr>
      <vt:lpstr>Requirements for a Solution</vt:lpstr>
      <vt:lpstr>First Prototype (Early 2008)</vt:lpstr>
      <vt:lpstr>Architecture for a Solution</vt:lpstr>
      <vt:lpstr>!exploitable Crash Analyzer</vt:lpstr>
      <vt:lpstr>Rules Engine</vt:lpstr>
      <vt:lpstr>Types of Rules</vt:lpstr>
      <vt:lpstr>Rules Engine Flow</vt:lpstr>
      <vt:lpstr>What does a rule look like?</vt:lpstr>
      <vt:lpstr>Not quite as impressive as it first appears…</vt:lpstr>
      <vt:lpstr>Rule Conventions</vt:lpstr>
      <vt:lpstr>Expanding the Rules Set</vt:lpstr>
      <vt:lpstr>Code Analysis</vt:lpstr>
      <vt:lpstr>Meta-Disassembler</vt:lpstr>
      <vt:lpstr>Meta-Instructions</vt:lpstr>
      <vt:lpstr>Meta-Instruction Operands</vt:lpstr>
      <vt:lpstr>Meta-Instruction Complications</vt:lpstr>
      <vt:lpstr>Registers</vt:lpstr>
      <vt:lpstr>Register Complications</vt:lpstr>
      <vt:lpstr>What does an Instruction Definition look like?</vt:lpstr>
      <vt:lpstr>What is being left out?</vt:lpstr>
      <vt:lpstr>Simple Analysis Functions based on Meta-Instructions</vt:lpstr>
      <vt:lpstr>Extending the Analysis</vt:lpstr>
      <vt:lpstr>Taint Tracking in the Basic Block</vt:lpstr>
      <vt:lpstr>Dealing with the Stack</vt:lpstr>
      <vt:lpstr>Dealing with Overlapping Registers</vt:lpstr>
      <vt:lpstr>General Taint Tracking Algorithm</vt:lpstr>
      <vt:lpstr>Rules using complex taint analysis</vt:lpstr>
      <vt:lpstr>Wrapping Things Up</vt:lpstr>
      <vt:lpstr>Assumptions and Limitations</vt:lpstr>
      <vt:lpstr>Use Inside of Microsoft</vt:lpstr>
      <vt:lpstr>Questions</vt:lpstr>
      <vt:lpstr>Thanks!</vt:lpstr>
      <vt:lpstr>Links</vt:lpstr>
      <vt:lpstr>Slide 42</vt:lpstr>
    </vt:vector>
  </TitlesOfParts>
  <Company>Microsoft</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Automated Real-time and Post Mortem Security Crash Analysis and Categorization</dc:title>
  <dc:creator>Jason Shirk (MSEC)</dc:creator>
  <cp:lastModifiedBy>Jason Shirk (MSEC)</cp:lastModifiedBy>
  <cp:revision>257</cp:revision>
  <dcterms:created xsi:type="dcterms:W3CDTF">2008-09-12T19:56:53Z</dcterms:created>
  <dcterms:modified xsi:type="dcterms:W3CDTF">2009-03-09T18:04:15Z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ies>
</file>