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7" r:id="rId4"/>
  </p:sldMasterIdLst>
  <p:notesMasterIdLst>
    <p:notesMasterId r:id="rId41"/>
  </p:notesMasterIdLst>
  <p:handoutMasterIdLst>
    <p:handoutMasterId r:id="rId42"/>
  </p:handoutMasterIdLst>
  <p:sldIdLst>
    <p:sldId id="603" r:id="rId5"/>
    <p:sldId id="604" r:id="rId6"/>
    <p:sldId id="605" r:id="rId7"/>
    <p:sldId id="606" r:id="rId8"/>
    <p:sldId id="607" r:id="rId9"/>
    <p:sldId id="579" r:id="rId10"/>
    <p:sldId id="608" r:id="rId11"/>
    <p:sldId id="508" r:id="rId12"/>
    <p:sldId id="512" r:id="rId13"/>
    <p:sldId id="609" r:id="rId14"/>
    <p:sldId id="432" r:id="rId15"/>
    <p:sldId id="610" r:id="rId16"/>
    <p:sldId id="590" r:id="rId17"/>
    <p:sldId id="616" r:id="rId18"/>
    <p:sldId id="611" r:id="rId19"/>
    <p:sldId id="612" r:id="rId20"/>
    <p:sldId id="613" r:id="rId21"/>
    <p:sldId id="543" r:id="rId22"/>
    <p:sldId id="614" r:id="rId23"/>
    <p:sldId id="615" r:id="rId24"/>
    <p:sldId id="584" r:id="rId25"/>
    <p:sldId id="585" r:id="rId26"/>
    <p:sldId id="586" r:id="rId27"/>
    <p:sldId id="439" r:id="rId28"/>
    <p:sldId id="617" r:id="rId29"/>
    <p:sldId id="618" r:id="rId30"/>
    <p:sldId id="493" r:id="rId31"/>
    <p:sldId id="494" r:id="rId32"/>
    <p:sldId id="481" r:id="rId33"/>
    <p:sldId id="591" r:id="rId34"/>
    <p:sldId id="592" r:id="rId35"/>
    <p:sldId id="593" r:id="rId36"/>
    <p:sldId id="594" r:id="rId37"/>
    <p:sldId id="595" r:id="rId38"/>
    <p:sldId id="596" r:id="rId39"/>
    <p:sldId id="597" r:id="rId40"/>
  </p:sldIdLst>
  <p:sldSz cx="9144000" cy="6858000" type="screen4x3"/>
  <p:notesSz cx="6858000" cy="9144000"/>
  <p:embeddedFontLst>
    <p:embeddedFont>
      <p:font typeface="Segoe" pitchFamily="34" charset="0"/>
      <p:regular r:id="rId43"/>
      <p:bold r:id="rId44"/>
      <p:italic r:id="rId45"/>
      <p:boldItalic r:id="rId46"/>
    </p:embeddedFont>
    <p:embeddedFont>
      <p:font typeface="Trebuchet MS" pitchFamily="34" charset="0"/>
      <p:regular r:id="rId47"/>
      <p:bold r:id="rId48"/>
      <p:italic r:id="rId49"/>
      <p:boldItalic r:id="rId50"/>
    </p:embeddedFont>
    <p:embeddedFont>
      <p:font typeface="Segoe Semibold" pitchFamily="34" charset="0"/>
      <p:bold r:id="rId51"/>
      <p:boldItalic r:id="rId52"/>
    </p:embeddedFont>
    <p:embeddedFont>
      <p:font typeface="Segoe UI" pitchFamily="34" charset="0"/>
      <p:regular r:id="rId53"/>
      <p:bold r:id="rId54"/>
      <p:italic r:id="rId55"/>
      <p:boldItalic r:id="rId56"/>
    </p:embeddedFont>
    <p:embeddedFont>
      <p:font typeface="Segoe Light" pitchFamily="34" charset="0"/>
      <p:regular r:id="rId57"/>
      <p:italic r:id="rId58"/>
    </p:embeddedFont>
    <p:embeddedFont>
      <p:font typeface="Calibri" pitchFamily="34" charset="0"/>
      <p:regular r:id="rId59"/>
      <p:bold r:id="rId60"/>
      <p:italic r:id="rId61"/>
      <p:boldItalic r:id="rId62"/>
    </p:embeddedFont>
    <p:embeddedFont>
      <p:font typeface="Wingdings 2" pitchFamily="18" charset="2"/>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Snee" initials="C" lastIdx="37" clrIdx="0"/>
  <p:cmAuthor id="1" name="Jeff Alldridge" initials="JNA" lastIdx="12" clrIdx="1"/>
  <p:cmAuthor id="2" name="Andrew Roubin" initials="AR" lastIdx="25" clrIdx="2"/>
  <p:cmAuthor id="3" name="sandy.sharma" initials="s" lastIdx="6" clrIdx="3"/>
  <p:cmAuthor id="4" name="Samir Ghosh" initials="SG" lastIdx="2" clrIdx="4"/>
  <p:cmAuthor id="5" name="Jeff Alldridge" initials="JA" lastIdx="1" clrIdx="5"/>
  <p:cmAuthor id="6" name="Vinita.Desai" initials="V" lastIdx="1" clrIdx="6"/>
</p:cmAuthorLst>
</file>

<file path=ppt/presProps.xml><?xml version="1.0" encoding="utf-8"?>
<p:presentationPr xmlns:a="http://schemas.openxmlformats.org/drawingml/2006/main" xmlns:r="http://schemas.openxmlformats.org/officeDocument/2006/relationships" xmlns:p="http://schemas.openxmlformats.org/presentationml/2006/main">
  <p:webPr useLongFilenames="0" encoding="windows-1252"/>
  <p:clrMru>
    <a:srgbClr val="F86308"/>
    <a:srgbClr val="3D0509"/>
    <a:srgbClr val="123252"/>
    <a:srgbClr val="FA9106"/>
    <a:srgbClr val="FF9B15"/>
    <a:srgbClr val="01325B"/>
    <a:srgbClr val="00125C"/>
    <a:srgbClr val="00203E"/>
    <a:srgbClr val="CDE8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065" autoAdjust="0"/>
    <p:restoredTop sz="53519" autoAdjust="0"/>
  </p:normalViewPr>
  <p:slideViewPr>
    <p:cSldViewPr snapToGrid="0">
      <p:cViewPr varScale="1">
        <p:scale>
          <a:sx n="71" d="100"/>
          <a:sy n="71" d="100"/>
        </p:scale>
        <p:origin x="-564" y="-90"/>
      </p:cViewPr>
      <p:guideLst>
        <p:guide orient="horz" pos="2160"/>
        <p:guide pos="2880"/>
      </p:guideLst>
    </p:cSldViewPr>
  </p:slideViewPr>
  <p:outlineViewPr>
    <p:cViewPr>
      <p:scale>
        <a:sx n="33" d="100"/>
        <a:sy n="33" d="100"/>
      </p:scale>
      <p:origin x="0" y="3288"/>
    </p:cViewPr>
  </p:outlineViewPr>
  <p:notesTextViewPr>
    <p:cViewPr>
      <p:scale>
        <a:sx n="100" d="100"/>
        <a:sy n="100" d="100"/>
      </p:scale>
      <p:origin x="0" y="0"/>
    </p:cViewPr>
  </p:notesTextViewPr>
  <p:sorterViewPr>
    <p:cViewPr>
      <p:scale>
        <a:sx n="90" d="100"/>
        <a:sy n="90" d="100"/>
      </p:scale>
      <p:origin x="0" y="2388"/>
    </p:cViewPr>
  </p:sorterViewPr>
  <p:notesViewPr>
    <p:cSldViewPr snapToGrid="0">
      <p:cViewPr varScale="1">
        <p:scale>
          <a:sx n="83" d="100"/>
          <a:sy n="83" d="100"/>
        </p:scale>
        <p:origin x="-226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font" Target="fonts/font2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16951-F311-4939-B1FF-BC10A26B8688}" type="datetimeFigureOut">
              <a:rPr lang="en-US" smtClean="0"/>
              <a:pPr/>
              <a:t>1/29/2009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B5967E-BFB1-46C7-B507-73F6DB825426}" type="slidenum">
              <a:rPr lang="en-US" smtClean="0"/>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4C399-EB09-45CB-85D3-8AA35DD899CD}" type="datetimeFigureOut">
              <a:rPr lang="en-US" smtClean="0"/>
              <a:pPr/>
              <a:t>1/29/2009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47A56-2D5F-4F81-A89C-0D4AEB32CCB3}"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6421" y="4344025"/>
            <a:ext cx="5485158" cy="4799975"/>
          </a:xfrm>
        </p:spPr>
        <p:txBody>
          <a:bodyPr>
            <a:noAutofit/>
          </a:bodyPr>
          <a:lstStyle/>
          <a:p>
            <a:pPr>
              <a:defRPr/>
            </a:pPr>
            <a:endParaRPr lang="en-US" sz="800" dirty="0">
              <a:latin typeface="Segoe" pitchFamily="34" charset="0"/>
            </a:endParaRPr>
          </a:p>
        </p:txBody>
      </p:sp>
      <p:sp>
        <p:nvSpPr>
          <p:cNvPr id="49156" name="Slide Number Placeholder 3"/>
          <p:cNvSpPr>
            <a:spLocks noGrp="1"/>
          </p:cNvSpPr>
          <p:nvPr>
            <p:ph type="sldNum" sz="quarter" idx="5"/>
          </p:nvPr>
        </p:nvSpPr>
        <p:spPr>
          <a:noFill/>
          <a:ln>
            <a:headEnd/>
            <a:tailEnd/>
          </a:ln>
        </p:spPr>
        <p:txBody>
          <a:bodyPr/>
          <a:lstStyle/>
          <a:p>
            <a:fld id="{7853D27B-6A2A-40BA-B87A-020E9DB1BB86}"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404813"/>
            <a:ext cx="2608262" cy="1955800"/>
          </a:xfrm>
        </p:spPr>
      </p:sp>
      <p:sp>
        <p:nvSpPr>
          <p:cNvPr id="3" name="Notes Placeholder 2"/>
          <p:cNvSpPr>
            <a:spLocks noGrp="1"/>
          </p:cNvSpPr>
          <p:nvPr>
            <p:ph type="body" idx="1"/>
          </p:nvPr>
        </p:nvSpPr>
        <p:spPr>
          <a:xfrm>
            <a:off x="685800" y="2485292"/>
            <a:ext cx="5715000" cy="6482862"/>
          </a:xfrm>
        </p:spPr>
        <p:txBody>
          <a:bodyPr>
            <a:noAutofit/>
          </a:bodyPr>
          <a:lstStyle/>
          <a:p>
            <a:endParaRPr lang="en-US" sz="900"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557213"/>
            <a:ext cx="4071938" cy="3052762"/>
          </a:xfrm>
        </p:spPr>
      </p:sp>
      <p:sp>
        <p:nvSpPr>
          <p:cNvPr id="3" name="Notes Placeholder 2"/>
          <p:cNvSpPr>
            <a:spLocks noGrp="1"/>
          </p:cNvSpPr>
          <p:nvPr>
            <p:ph type="body" idx="1"/>
          </p:nvPr>
        </p:nvSpPr>
        <p:spPr/>
        <p:txBody>
          <a:bodyPr>
            <a:normAutofit fontScale="92500" lnSpcReduction="20000"/>
          </a:bodyPr>
          <a:lstStyle/>
          <a:p>
            <a:endParaRPr lang="en-US" b="0" baseline="0" dirty="0" smtClean="0"/>
          </a:p>
        </p:txBody>
      </p:sp>
      <p:sp>
        <p:nvSpPr>
          <p:cNvPr id="4" name="Slide Number Placeholder 3"/>
          <p:cNvSpPr>
            <a:spLocks noGrp="1"/>
          </p:cNvSpPr>
          <p:nvPr>
            <p:ph type="sldNum" sz="quarter" idx="10"/>
          </p:nvPr>
        </p:nvSpPr>
        <p:spPr/>
        <p:txBody>
          <a:bodyPr/>
          <a:lstStyle/>
          <a:p>
            <a:fld id="{18247A56-2D5F-4F81-A89C-0D4AEB32CCB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26A834-1619-459D-9B3F-B5B6DD11E73E}" type="slidenum">
              <a:rPr lang="en-US"/>
              <a:pPr>
                <a:defRPr/>
              </a:pPr>
              <a:t>14</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normAutofit fontScale="92500" lnSpcReduction="10000"/>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p:txBody>
      </p:sp>
      <p:sp>
        <p:nvSpPr>
          <p:cNvPr id="4" name="Slide Number Placeholder 3"/>
          <p:cNvSpPr>
            <a:spLocks noGrp="1"/>
          </p:cNvSpPr>
          <p:nvPr>
            <p:ph type="sldNum" sz="quarter" idx="10"/>
          </p:nvPr>
        </p:nvSpPr>
        <p:spPr/>
        <p:txBody>
          <a:bodyPr/>
          <a:lstStyle/>
          <a:p>
            <a:fld id="{18247A56-2D5F-4F81-A89C-0D4AEB32CCB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buFont typeface="Arial" pitchFamily="34" charset="0"/>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247A56-2D5F-4F81-A89C-0D4AEB32CCB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429125" cy="3322638"/>
          </a:xfrm>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lgn="r" rtl="0"/>
            <a:fld id="{A36835FE-DFB7-4F06-9955-A1A3E95F8178}" type="slidenum">
              <a:rPr lang="en-US" sz="1200" kern="1200">
                <a:solidFill>
                  <a:prstClr val="black"/>
                </a:solidFill>
                <a:latin typeface="Calibri"/>
                <a:ea typeface="+mn-ea"/>
                <a:cs typeface="+mn-cs"/>
              </a:rPr>
              <a:pPr algn="r" rtl="0"/>
              <a:t>17</a:t>
            </a:fld>
            <a:endParaRPr lang="en-US" sz="1200" kern="1200" dirty="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474663"/>
            <a:ext cx="4713287" cy="3533775"/>
          </a:xfrm>
        </p:spPr>
      </p:sp>
      <p:sp>
        <p:nvSpPr>
          <p:cNvPr id="3" name="Notes Placeholder 2"/>
          <p:cNvSpPr>
            <a:spLocks noGrp="1"/>
          </p:cNvSpPr>
          <p:nvPr>
            <p:ph type="body" idx="1"/>
          </p:nvPr>
        </p:nvSpPr>
        <p:spPr/>
        <p:txBody>
          <a:bodyPr>
            <a:normAutofit fontScale="55000" lnSpcReduction="20000"/>
          </a:bodyPr>
          <a:lstStyle/>
          <a:p>
            <a:endParaRPr lang="en-US" b="0"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baseline="0" dirty="0" smtClean="0"/>
          </a:p>
        </p:txBody>
      </p:sp>
      <p:sp>
        <p:nvSpPr>
          <p:cNvPr id="4" name="Slide Number Placeholder 3"/>
          <p:cNvSpPr>
            <a:spLocks noGrp="1"/>
          </p:cNvSpPr>
          <p:nvPr>
            <p:ph type="sldNum" sz="quarter" idx="10"/>
          </p:nvPr>
        </p:nvSpPr>
        <p:spPr/>
        <p:txBody>
          <a:bodyPr/>
          <a:lstStyle/>
          <a:p>
            <a:fld id="{78531385-A808-4275-85AB-3D4F835441F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0" baseline="0" dirty="0" smtClean="0"/>
          </a:p>
        </p:txBody>
      </p:sp>
      <p:sp>
        <p:nvSpPr>
          <p:cNvPr id="4" name="Slide Number Placeholder 3"/>
          <p:cNvSpPr>
            <a:spLocks noGrp="1"/>
          </p:cNvSpPr>
          <p:nvPr>
            <p:ph type="sldNum" sz="quarter" idx="10"/>
          </p:nvPr>
        </p:nvSpPr>
        <p:spPr/>
        <p:txBody>
          <a:bodyPr/>
          <a:lstStyle/>
          <a:p>
            <a:fld id="{18247A56-2D5F-4F81-A89C-0D4AEB32CCB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252413"/>
            <a:ext cx="3159125" cy="2368550"/>
          </a:xfrm>
        </p:spPr>
      </p:sp>
      <p:sp>
        <p:nvSpPr>
          <p:cNvPr id="3" name="Notes Placeholder 2"/>
          <p:cNvSpPr>
            <a:spLocks noGrp="1"/>
          </p:cNvSpPr>
          <p:nvPr>
            <p:ph type="body" idx="1"/>
          </p:nvPr>
        </p:nvSpPr>
        <p:spPr>
          <a:xfrm>
            <a:off x="685799" y="2754923"/>
            <a:ext cx="5750169" cy="6072554"/>
          </a:xfrm>
        </p:spPr>
        <p:txBody>
          <a:bodyPr>
            <a:normAutofit fontScale="55000" lnSpcReduction="20000"/>
          </a:bodyPr>
          <a:lstStyle/>
          <a:p>
            <a:endParaRPr lang="en-US" b="0" baseline="0" dirty="0" smtClean="0"/>
          </a:p>
        </p:txBody>
      </p:sp>
      <p:sp>
        <p:nvSpPr>
          <p:cNvPr id="4" name="Slide Number Placeholder 3"/>
          <p:cNvSpPr>
            <a:spLocks noGrp="1"/>
          </p:cNvSpPr>
          <p:nvPr>
            <p:ph type="sldNum" sz="quarter" idx="10"/>
          </p:nvPr>
        </p:nvSpPr>
        <p:spPr/>
        <p:txBody>
          <a:bodyPr/>
          <a:lstStyle/>
          <a:p>
            <a:fld id="{18247A56-2D5F-4F81-A89C-0D4AEB32CCB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1488" y="239713"/>
            <a:ext cx="3017837" cy="2265362"/>
          </a:xfrm>
        </p:spPr>
      </p:sp>
      <p:sp>
        <p:nvSpPr>
          <p:cNvPr id="3" name="Notes Placeholder 2"/>
          <p:cNvSpPr>
            <a:spLocks noGrp="1"/>
          </p:cNvSpPr>
          <p:nvPr>
            <p:ph type="body" idx="1"/>
          </p:nvPr>
        </p:nvSpPr>
        <p:spPr>
          <a:xfrm>
            <a:off x="422031" y="2602523"/>
            <a:ext cx="6142892" cy="6178062"/>
          </a:xfrm>
        </p:spPr>
        <p:txBody>
          <a:bodyPr>
            <a:noAutofit/>
          </a:bodyPr>
          <a:lstStyle/>
          <a:p>
            <a:endParaRPr lang="en-US" sz="700" b="0"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52413"/>
            <a:ext cx="2900363" cy="2174875"/>
          </a:xfrm>
        </p:spPr>
      </p:sp>
      <p:sp>
        <p:nvSpPr>
          <p:cNvPr id="3" name="Notes Placeholder 2"/>
          <p:cNvSpPr>
            <a:spLocks noGrp="1"/>
          </p:cNvSpPr>
          <p:nvPr>
            <p:ph type="body" idx="1"/>
          </p:nvPr>
        </p:nvSpPr>
        <p:spPr>
          <a:xfrm>
            <a:off x="410309" y="2520462"/>
            <a:ext cx="6084276" cy="6342184"/>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700" b="0"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404813"/>
            <a:ext cx="3546475" cy="2659062"/>
          </a:xfrm>
        </p:spPr>
      </p:sp>
      <p:sp>
        <p:nvSpPr>
          <p:cNvPr id="3" name="Notes Placeholder 2"/>
          <p:cNvSpPr>
            <a:spLocks noGrp="1"/>
          </p:cNvSpPr>
          <p:nvPr>
            <p:ph type="body" idx="1"/>
          </p:nvPr>
        </p:nvSpPr>
        <p:spPr>
          <a:xfrm>
            <a:off x="685800" y="3223845"/>
            <a:ext cx="5486400" cy="5521569"/>
          </a:xfrm>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311150"/>
            <a:ext cx="3803650" cy="2852738"/>
          </a:xfrm>
        </p:spPr>
      </p:sp>
      <p:sp>
        <p:nvSpPr>
          <p:cNvPr id="3" name="Notes Placeholder 2"/>
          <p:cNvSpPr>
            <a:spLocks noGrp="1"/>
          </p:cNvSpPr>
          <p:nvPr>
            <p:ph type="body" idx="1"/>
          </p:nvPr>
        </p:nvSpPr>
        <p:spPr>
          <a:xfrm>
            <a:off x="685801" y="3352800"/>
            <a:ext cx="5486400" cy="5105400"/>
          </a:xfrm>
        </p:spPr>
        <p:txBody>
          <a:bodyPr>
            <a:normAutofit fontScale="92500" lnSpcReduction="10000"/>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247A56-2D5F-4F81-A89C-0D4AEB32CCB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DAB034-7F52-4712-9714-9C7F7128E855}"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392113"/>
            <a:ext cx="4633913" cy="3476625"/>
          </a:xfrm>
        </p:spPr>
      </p:sp>
      <p:sp>
        <p:nvSpPr>
          <p:cNvPr id="3" name="Notes Placeholder 2"/>
          <p:cNvSpPr>
            <a:spLocks noGrp="1"/>
          </p:cNvSpPr>
          <p:nvPr>
            <p:ph type="body" idx="1"/>
          </p:nvPr>
        </p:nvSpPr>
        <p:spPr/>
        <p:txBody>
          <a:bodyPr>
            <a:normAutofit fontScale="92500" lnSpcReduction="10000"/>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0FF0CE-91E8-435E-B3AB-04EF99453D64}" type="slidenum">
              <a:rPr lang="en-US" smtClean="0"/>
              <a:pPr/>
              <a:t>27</a:t>
            </a:fld>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247A56-2D5F-4F81-A89C-0D4AEB32CCB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2769"/>
          <p:cNvSpPr>
            <a:spLocks noGrp="1" noRot="1" noChangeAspect="1" noTextEdit="1"/>
          </p:cNvSpPr>
          <p:nvPr>
            <p:ph type="sldImg"/>
          </p:nvPr>
        </p:nvSpPr>
        <p:spPr>
          <a:noFill/>
          <a:ln cap="flat">
            <a:headEnd type="none" w="med" len="med"/>
            <a:tailEnd type="none" w="med" len="med"/>
          </a:ln>
        </p:spPr>
      </p:sp>
      <p:sp>
        <p:nvSpPr>
          <p:cNvPr id="39939" name="Rectangle 32770"/>
          <p:cNvSpPr>
            <a:spLocks noGrp="1"/>
          </p:cNvSpPr>
          <p:nvPr>
            <p:ph type="body" idx="1"/>
          </p:nvPr>
        </p:nvSpPr>
        <p:spPr>
          <a:noFill/>
          <a:ln/>
        </p:spPr>
        <p:txBody>
          <a:bodyPr>
            <a:normAutofit fontScale="85000" lnSpcReduction="10000"/>
          </a:bodyPr>
          <a:lstStyle/>
          <a:p>
            <a:endParaRPr lang="en-US" sz="1200" i="0" kern="1200" dirty="0" smtClean="0">
              <a:solidFill>
                <a:schemeClr val="tx1"/>
              </a:solidFill>
              <a:latin typeface="+mn-lt"/>
              <a:ea typeface="+mn-ea"/>
              <a:cs typeface="+mn-cs"/>
            </a:endParaRPr>
          </a:p>
        </p:txBody>
      </p:sp>
      <p:sp>
        <p:nvSpPr>
          <p:cNvPr id="39940" name="TextBox 32771"/>
          <p:cNvSpPr txBox="1">
            <a:spLocks noGrp="1"/>
          </p:cNvSpPr>
          <p:nvPr/>
        </p:nvSpPr>
        <p:spPr bwMode="auto">
          <a:xfrm>
            <a:off x="5582998" y="8684928"/>
            <a:ext cx="1273451" cy="457513"/>
          </a:xfrm>
          <a:prstGeom prst="rect">
            <a:avLst/>
          </a:prstGeom>
          <a:noFill/>
          <a:ln w="9525" algn="ctr">
            <a:noFill/>
            <a:miter lim="800000"/>
            <a:headEnd/>
            <a:tailEnd/>
          </a:ln>
        </p:spPr>
        <p:txBody>
          <a:bodyPr lIns="93153" tIns="46576" rIns="93153" bIns="46576" anchor="b"/>
          <a:lstStyle/>
          <a:p>
            <a:pPr algn="r" defTabSz="931383"/>
            <a:fld id="{B65330FF-91FE-4098-B40D-4673D5441261}" type="slidenum">
              <a:rPr lang="en-US">
                <a:latin typeface="Trebuchet MS" pitchFamily="34" charset="0"/>
              </a:rPr>
              <a:pPr algn="r" defTabSz="931383"/>
              <a:t>3</a:t>
            </a:fld>
            <a:endParaRPr lang="en-US" dirty="0">
              <a:latin typeface="Trebuchet MS"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p>
            <a:fld id="{EAB39633-10F2-4B23-A1EF-815F6619DA48}" type="datetime8">
              <a:rPr lang="en-US" smtClean="0"/>
              <a:pPr/>
              <a:t>1/29/2009 10:54 AM</a:t>
            </a:fld>
            <a:endParaRPr lang="en-US" smtClean="0"/>
          </a:p>
        </p:txBody>
      </p:sp>
      <p:sp>
        <p:nvSpPr>
          <p:cNvPr id="12292" name="Rectangle 7"/>
          <p:cNvSpPr>
            <a:spLocks noGrp="1" noChangeArrowheads="1"/>
          </p:cNvSpPr>
          <p:nvPr>
            <p:ph type="sldNum" sz="quarter" idx="5"/>
          </p:nvPr>
        </p:nvSpPr>
        <p:spPr>
          <a:noFill/>
        </p:spPr>
        <p:txBody>
          <a:bodyPr/>
          <a:lstStyle/>
          <a:p>
            <a:fld id="{95D525A6-BC30-4E4F-BADD-38384BB8FD83}" type="slidenum">
              <a:rPr lang="en-US" smtClean="0"/>
              <a:pPr/>
              <a:t>30</a:t>
            </a:fld>
            <a:endParaRPr lang="en-US" smtClean="0"/>
          </a:p>
        </p:txBody>
      </p:sp>
      <p:sp>
        <p:nvSpPr>
          <p:cNvPr id="12293" name="Rectangle 2"/>
          <p:cNvSpPr>
            <a:spLocks noGrp="1" noRot="1" noChangeAspect="1" noChangeArrowheads="1" noTextEdit="1"/>
          </p:cNvSpPr>
          <p:nvPr>
            <p:ph type="sldImg"/>
          </p:nvPr>
        </p:nvSpPr>
        <p:spPr>
          <a:xfrm>
            <a:off x="1401763" y="581025"/>
            <a:ext cx="4318000" cy="3238500"/>
          </a:xfrm>
          <a:ln/>
        </p:spPr>
      </p:sp>
      <p:sp>
        <p:nvSpPr>
          <p:cNvPr id="22534" name="Rectangle 3"/>
          <p:cNvSpPr>
            <a:spLocks noGrp="1" noChangeArrowheads="1"/>
          </p:cNvSpPr>
          <p:nvPr>
            <p:ph type="body" idx="1"/>
          </p:nvPr>
        </p:nvSpPr>
        <p:spPr>
          <a:xfrm>
            <a:off x="685800" y="4343399"/>
            <a:ext cx="5486400" cy="4530969"/>
          </a:xfrm>
          <a:ln/>
        </p:spPr>
        <p:txBody>
          <a:bodyPr>
            <a:normAutofit fontScale="92500" lnSpcReduction="20000"/>
          </a:bodyPr>
          <a:lstStyle/>
          <a:p>
            <a:pPr eaLnBrk="1" hangingPunct="1">
              <a:defRPr/>
            </a:pPr>
            <a:endParaRPr lang="en-US" dirty="0" smtClean="0">
              <a:latin typeface="Segoe"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p>
            <a:fld id="{2A1E27D2-F941-4247-9122-AAE232C1D8AE}" type="datetime8">
              <a:rPr lang="en-US" smtClean="0"/>
              <a:pPr/>
              <a:t>1/29/2009 10:54 AM</a:t>
            </a:fld>
            <a:endParaRPr lang="en-US" smtClean="0"/>
          </a:p>
        </p:txBody>
      </p:sp>
      <p:sp>
        <p:nvSpPr>
          <p:cNvPr id="7172" name="Rectangle 7"/>
          <p:cNvSpPr>
            <a:spLocks noGrp="1" noChangeArrowheads="1"/>
          </p:cNvSpPr>
          <p:nvPr>
            <p:ph type="sldNum" sz="quarter" idx="5"/>
          </p:nvPr>
        </p:nvSpPr>
        <p:spPr>
          <a:noFill/>
        </p:spPr>
        <p:txBody>
          <a:bodyPr/>
          <a:lstStyle/>
          <a:p>
            <a:fld id="{933FE799-650E-4C71-A0B9-0DBFE8CA478F}" type="slidenum">
              <a:rPr lang="en-US" smtClean="0"/>
              <a:pPr/>
              <a:t>31</a:t>
            </a:fld>
            <a:endParaRPr lang="en-US" smtClean="0"/>
          </a:p>
        </p:txBody>
      </p:sp>
      <p:sp>
        <p:nvSpPr>
          <p:cNvPr id="7173" name="Rectangle 2"/>
          <p:cNvSpPr>
            <a:spLocks noGrp="1" noRot="1" noChangeAspect="1" noChangeArrowheads="1" noTextEdit="1"/>
          </p:cNvSpPr>
          <p:nvPr>
            <p:ph type="sldImg"/>
          </p:nvPr>
        </p:nvSpPr>
        <p:spPr>
          <a:ln/>
        </p:spPr>
      </p:sp>
      <p:sp>
        <p:nvSpPr>
          <p:cNvPr id="717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7ED3D133-09E6-48F9-A87E-4F1FBC035F22}" type="datetime8">
              <a:rPr lang="en-US" smtClean="0"/>
              <a:pPr/>
              <a:t>1/29/2009 10:54 AM</a:t>
            </a:fld>
            <a:endParaRPr lang="en-US" smtClean="0"/>
          </a:p>
        </p:txBody>
      </p:sp>
      <p:sp>
        <p:nvSpPr>
          <p:cNvPr id="19460" name="Rectangle 7"/>
          <p:cNvSpPr>
            <a:spLocks noGrp="1" noChangeArrowheads="1"/>
          </p:cNvSpPr>
          <p:nvPr>
            <p:ph type="sldNum" sz="quarter" idx="5"/>
          </p:nvPr>
        </p:nvSpPr>
        <p:spPr>
          <a:noFill/>
        </p:spPr>
        <p:txBody>
          <a:bodyPr/>
          <a:lstStyle/>
          <a:p>
            <a:fld id="{FD02DDC4-88E3-433F-A408-B75CF8800697}" type="slidenum">
              <a:rPr lang="en-US" smtClean="0"/>
              <a:pPr/>
              <a:t>32</a:t>
            </a:fld>
            <a:endParaRPr lang="en-US" smtClean="0"/>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D5E64203-A5E8-41FE-B948-37CC7EF439D5}" type="datetime8">
              <a:rPr lang="en-US" smtClean="0"/>
              <a:pPr/>
              <a:t>1/29/2009 10:54 AM</a:t>
            </a:fld>
            <a:endParaRPr lang="en-US" smtClean="0"/>
          </a:p>
        </p:txBody>
      </p:sp>
      <p:sp>
        <p:nvSpPr>
          <p:cNvPr id="20484" name="Rectangle 7"/>
          <p:cNvSpPr>
            <a:spLocks noGrp="1" noChangeArrowheads="1"/>
          </p:cNvSpPr>
          <p:nvPr>
            <p:ph type="sldNum" sz="quarter" idx="5"/>
          </p:nvPr>
        </p:nvSpPr>
        <p:spPr>
          <a:noFill/>
        </p:spPr>
        <p:txBody>
          <a:bodyPr/>
          <a:lstStyle/>
          <a:p>
            <a:fld id="{71E1CA5A-18FF-4037-A745-5B4E807C465C}" type="slidenum">
              <a:rPr lang="en-US" smtClean="0"/>
              <a:pPr/>
              <a:t>33</a:t>
            </a:fld>
            <a:endParaRPr lang="en-US" smtClean="0"/>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C22B00BB-3FD8-4AC6-ADCD-C27C17D72059}" type="datetime8">
              <a:rPr lang="en-US" smtClean="0"/>
              <a:pPr/>
              <a:t>1/29/2009 10:54 AM</a:t>
            </a:fld>
            <a:endParaRPr lang="en-US" smtClean="0"/>
          </a:p>
        </p:txBody>
      </p:sp>
      <p:sp>
        <p:nvSpPr>
          <p:cNvPr id="21508" name="Rectangle 7"/>
          <p:cNvSpPr>
            <a:spLocks noGrp="1" noChangeArrowheads="1"/>
          </p:cNvSpPr>
          <p:nvPr>
            <p:ph type="sldNum" sz="quarter" idx="5"/>
          </p:nvPr>
        </p:nvSpPr>
        <p:spPr>
          <a:noFill/>
        </p:spPr>
        <p:txBody>
          <a:bodyPr/>
          <a:lstStyle/>
          <a:p>
            <a:fld id="{3F4669CB-AEAF-4B1F-BDFF-1D21886314AA}" type="slidenum">
              <a:rPr lang="en-US" smtClean="0"/>
              <a:pPr/>
              <a:t>34</a:t>
            </a:fld>
            <a:endParaRPr lang="en-US" smtClean="0"/>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247A56-2D5F-4F81-A89C-0D4AEB32CCB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C22B00BB-3FD8-4AC6-ADCD-C27C17D72059}" type="datetime8">
              <a:rPr lang="en-US" smtClean="0"/>
              <a:pPr/>
              <a:t>1/29/2009 10:54 AM</a:t>
            </a:fld>
            <a:endParaRPr lang="en-US" smtClean="0"/>
          </a:p>
        </p:txBody>
      </p:sp>
      <p:sp>
        <p:nvSpPr>
          <p:cNvPr id="21508" name="Rectangle 7"/>
          <p:cNvSpPr>
            <a:spLocks noGrp="1" noChangeArrowheads="1"/>
          </p:cNvSpPr>
          <p:nvPr>
            <p:ph type="sldNum" sz="quarter" idx="5"/>
          </p:nvPr>
        </p:nvSpPr>
        <p:spPr>
          <a:noFill/>
        </p:spPr>
        <p:txBody>
          <a:bodyPr/>
          <a:lstStyle/>
          <a:p>
            <a:fld id="{3F4669CB-AEAF-4B1F-BDFF-1D21886314AA}" type="slidenum">
              <a:rPr lang="en-US" smtClean="0"/>
              <a:pPr/>
              <a:t>36</a:t>
            </a:fld>
            <a:endParaRPr lang="en-US" smtClean="0"/>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D023B526-D5F6-4137-A56C-399BD5A47356}"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1647825" y="477838"/>
            <a:ext cx="3602038" cy="2701925"/>
          </a:xfrm>
          <a:ln/>
        </p:spPr>
      </p:sp>
      <p:sp>
        <p:nvSpPr>
          <p:cNvPr id="38914" name="Rectangle 3"/>
          <p:cNvSpPr>
            <a:spLocks noGrp="1" noChangeArrowheads="1"/>
          </p:cNvSpPr>
          <p:nvPr>
            <p:ph type="body" idx="1"/>
          </p:nvPr>
        </p:nvSpPr>
        <p:spPr>
          <a:xfrm>
            <a:off x="686422" y="3321259"/>
            <a:ext cx="5485158" cy="5137254"/>
          </a:xfrm>
          <a:noFill/>
          <a:ln/>
        </p:spPr>
        <p:txBody>
          <a:bodyPr>
            <a:normAutofit fontScale="92500"/>
          </a:bodyPr>
          <a:lstStyle/>
          <a:p>
            <a:endParaRPr lang="en-US" sz="1000"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18247A56-2D5F-4F81-A89C-0D4AEB32CCB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FF0000"/>
              </a:solidFill>
            </a:endParaRPr>
          </a:p>
        </p:txBody>
      </p:sp>
      <p:sp>
        <p:nvSpPr>
          <p:cNvPr id="4" name="Slide Number Placeholder 3"/>
          <p:cNvSpPr>
            <a:spLocks noGrp="1"/>
          </p:cNvSpPr>
          <p:nvPr>
            <p:ph type="sldNum" sz="quarter" idx="10"/>
          </p:nvPr>
        </p:nvSpPr>
        <p:spPr/>
        <p:txBody>
          <a:bodyPr/>
          <a:lstStyle/>
          <a:p>
            <a:fld id="{18247A56-2D5F-4F81-A89C-0D4AEB32CCB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smtClean="0">
              <a:solidFill>
                <a:srgbClr val="FF0000"/>
              </a:solidFill>
            </a:endParaRPr>
          </a:p>
        </p:txBody>
      </p:sp>
      <p:sp>
        <p:nvSpPr>
          <p:cNvPr id="4" name="Slide Number Placeholder 3"/>
          <p:cNvSpPr>
            <a:spLocks noGrp="1"/>
          </p:cNvSpPr>
          <p:nvPr>
            <p:ph type="sldNum" sz="quarter" idx="10"/>
          </p:nvPr>
        </p:nvSpPr>
        <p:spPr/>
        <p:txBody>
          <a:bodyPr/>
          <a:lstStyle/>
          <a:p>
            <a:fld id="{18247A56-2D5F-4F81-A89C-0D4AEB32CCB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247A56-2D5F-4F81-A89C-0D4AEB32CCB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djusted Layout">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15" descr="MS-apo_W"/>
          <p:cNvPicPr>
            <a:picLocks noChangeAspect="1" noChangeArrowheads="1"/>
          </p:cNvPicPr>
          <p:nvPr userDrawn="1"/>
        </p:nvPicPr>
        <p:blipFill>
          <a:blip r:embed="rId3"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100584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11" name="Picture 15" descr="MS-apo_W"/>
          <p:cNvPicPr>
            <a:picLocks noChangeAspect="1" noChangeArrowheads="1"/>
          </p:cNvPicPr>
          <p:nvPr userDrawn="1"/>
        </p:nvPicPr>
        <p:blipFill>
          <a:blip r:embed="rId2"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dirty="0" smtClean="0"/>
              <a:t>Click to edit Master title style</a:t>
            </a:r>
            <a:endParaRPr lang="en-US" dirty="0"/>
          </a:p>
        </p:txBody>
      </p:sp>
      <p:sp>
        <p:nvSpPr>
          <p:cNvPr id="4" name="TextBox 3"/>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7" name="Picture 15" descr="MS-apo_W"/>
          <p:cNvPicPr>
            <a:picLocks noChangeAspect="1" noChangeArrowheads="1"/>
          </p:cNvPicPr>
          <p:nvPr userDrawn="1"/>
        </p:nvPicPr>
        <p:blipFill>
          <a:blip r:embed="rId2"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6" name="Picture 15" descr="MS-apo_W"/>
          <p:cNvPicPr>
            <a:picLocks noChangeAspect="1" noChangeArrowheads="1"/>
          </p:cNvPicPr>
          <p:nvPr userDrawn="1"/>
        </p:nvPicPr>
        <p:blipFill>
          <a:blip r:embed="rId2"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9" name="Picture 15" descr="MS-apo_W"/>
          <p:cNvPicPr>
            <a:picLocks noChangeAspect="1" noChangeArrowheads="1"/>
          </p:cNvPicPr>
          <p:nvPr userDrawn="1"/>
        </p:nvPicPr>
        <p:blipFill>
          <a:blip r:embed="rId2"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ounded Rectangle 2"/>
          <p:cNvSpPr/>
          <p:nvPr userDrawn="1"/>
        </p:nvSpPr>
        <p:spPr>
          <a:xfrm>
            <a:off x="6056564" y="1583871"/>
            <a:ext cx="2558390" cy="438560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lgn="l" rtl="0">
              <a:spcAft>
                <a:spcPts val="600"/>
              </a:spcAft>
              <a:buClr>
                <a:srgbClr val="A00E18"/>
              </a:buClr>
            </a:pPr>
            <a:endParaRPr lang="en-US" kern="1200" dirty="0">
              <a:solidFill>
                <a:srgbClr val="FFFFFF"/>
              </a:solidFill>
              <a:latin typeface="Segoe"/>
              <a:ea typeface="+mn-ea"/>
              <a:cs typeface="+mn-cs"/>
            </a:endParaRPr>
          </a:p>
        </p:txBody>
      </p:sp>
      <p:sp>
        <p:nvSpPr>
          <p:cNvPr id="4" name="Rounded Rectangle 3"/>
          <p:cNvSpPr/>
          <p:nvPr userDrawn="1"/>
        </p:nvSpPr>
        <p:spPr>
          <a:xfrm>
            <a:off x="3282884" y="1578630"/>
            <a:ext cx="2560320" cy="439084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lgn="l" rtl="0">
              <a:spcAft>
                <a:spcPts val="600"/>
              </a:spcAft>
              <a:buClr>
                <a:srgbClr val="A00E18"/>
              </a:buClr>
            </a:pPr>
            <a:endParaRPr lang="en-US" kern="1200" dirty="0">
              <a:solidFill>
                <a:srgbClr val="FFFFFF"/>
              </a:solidFill>
              <a:latin typeface="Segoe"/>
              <a:ea typeface="+mn-ea"/>
              <a:cs typeface="+mn-cs"/>
            </a:endParaRPr>
          </a:p>
        </p:txBody>
      </p:sp>
      <p:sp>
        <p:nvSpPr>
          <p:cNvPr id="5" name="Rounded Rectangle 4"/>
          <p:cNvSpPr/>
          <p:nvPr userDrawn="1"/>
        </p:nvSpPr>
        <p:spPr>
          <a:xfrm>
            <a:off x="509204" y="1578630"/>
            <a:ext cx="2560320" cy="439084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lgn="l" rtl="0">
              <a:spcAft>
                <a:spcPts val="600"/>
              </a:spcAft>
              <a:buClr>
                <a:srgbClr val="A00E18"/>
              </a:buClr>
            </a:pPr>
            <a:endParaRPr lang="en-US" kern="1200" dirty="0">
              <a:solidFill>
                <a:srgbClr val="FFFFFF"/>
              </a:solidFill>
              <a:latin typeface="Segoe"/>
              <a:ea typeface="+mn-ea"/>
              <a:cs typeface="+mn-cs"/>
            </a:endParaRPr>
          </a:p>
        </p:txBody>
      </p:sp>
      <p:sp>
        <p:nvSpPr>
          <p:cNvPr id="6" name="Round Same Side Corner Rectangle 5"/>
          <p:cNvSpPr/>
          <p:nvPr userDrawn="1"/>
        </p:nvSpPr>
        <p:spPr>
          <a:xfrm>
            <a:off x="509204" y="1564528"/>
            <a:ext cx="2569464" cy="435428"/>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Segoe"/>
              <a:ea typeface="+mn-ea"/>
              <a:cs typeface="+mn-cs"/>
            </a:endParaRPr>
          </a:p>
        </p:txBody>
      </p:sp>
      <p:sp>
        <p:nvSpPr>
          <p:cNvPr id="7" name="Round Same Side Corner Rectangle 6"/>
          <p:cNvSpPr/>
          <p:nvPr userDrawn="1"/>
        </p:nvSpPr>
        <p:spPr>
          <a:xfrm>
            <a:off x="3282884" y="1564528"/>
            <a:ext cx="2560320" cy="435428"/>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Segoe"/>
              <a:ea typeface="+mn-ea"/>
              <a:cs typeface="+mn-cs"/>
            </a:endParaRPr>
          </a:p>
        </p:txBody>
      </p:sp>
      <p:sp>
        <p:nvSpPr>
          <p:cNvPr id="8" name="Round Same Side Corner Rectangle 7"/>
          <p:cNvSpPr/>
          <p:nvPr userDrawn="1"/>
        </p:nvSpPr>
        <p:spPr>
          <a:xfrm>
            <a:off x="6055835" y="1564528"/>
            <a:ext cx="2558912" cy="435428"/>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Segoe"/>
              <a:ea typeface="+mn-ea"/>
              <a:cs typeface="+mn-cs"/>
            </a:endParaRPr>
          </a:p>
        </p:txBody>
      </p:sp>
      <p:sp>
        <p:nvSpPr>
          <p:cNvPr id="9" name="TextBox 8"/>
          <p:cNvSpPr txBox="1"/>
          <p:nvPr userDrawn="1"/>
        </p:nvSpPr>
        <p:spPr>
          <a:xfrm>
            <a:off x="508958" y="1615326"/>
            <a:ext cx="2570671"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en-US" b="1" kern="1200" dirty="0">
                <a:solidFill>
                  <a:srgbClr val="FFFFFF"/>
                </a:solidFill>
                <a:latin typeface="Segoe"/>
                <a:ea typeface="+mn-ea"/>
                <a:cs typeface="+mn-cs"/>
              </a:rPr>
              <a:t>ITEM 1</a:t>
            </a:r>
            <a:endParaRPr lang="en-US" kern="1200" dirty="0">
              <a:solidFill>
                <a:srgbClr val="FFFFFF"/>
              </a:solidFill>
              <a:latin typeface="Segoe"/>
              <a:ea typeface="+mn-ea"/>
              <a:cs typeface="+mn-cs"/>
            </a:endParaRPr>
          </a:p>
        </p:txBody>
      </p:sp>
      <p:sp>
        <p:nvSpPr>
          <p:cNvPr id="10" name="TextBox 9"/>
          <p:cNvSpPr txBox="1"/>
          <p:nvPr userDrawn="1"/>
        </p:nvSpPr>
        <p:spPr>
          <a:xfrm>
            <a:off x="3278038" y="1615326"/>
            <a:ext cx="2562045"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en-US" b="1" kern="1200" dirty="0">
                <a:solidFill>
                  <a:srgbClr val="FFFFFF"/>
                </a:solidFill>
                <a:latin typeface="Segoe"/>
                <a:ea typeface="+mn-ea"/>
                <a:cs typeface="+mn-cs"/>
              </a:rPr>
              <a:t>ITEM 2</a:t>
            </a:r>
          </a:p>
        </p:txBody>
      </p:sp>
      <p:sp>
        <p:nvSpPr>
          <p:cNvPr id="11" name="TextBox 10"/>
          <p:cNvSpPr txBox="1"/>
          <p:nvPr userDrawn="1"/>
        </p:nvSpPr>
        <p:spPr>
          <a:xfrm>
            <a:off x="6055743" y="1615326"/>
            <a:ext cx="2562046"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en-US" b="1" kern="1200" dirty="0">
                <a:solidFill>
                  <a:srgbClr val="FFFFFF"/>
                </a:solidFill>
                <a:latin typeface="Segoe"/>
                <a:ea typeface="+mn-ea"/>
                <a:cs typeface="+mn-cs"/>
              </a:rPr>
              <a:t>ITEM 3</a:t>
            </a:r>
            <a:endParaRPr lang="en-US" kern="1200" dirty="0">
              <a:solidFill>
                <a:srgbClr val="FFFFFF"/>
              </a:solidFill>
              <a:latin typeface="Segoe"/>
              <a:ea typeface="+mn-ea"/>
              <a:cs typeface="+mn-cs"/>
            </a:endParaRPr>
          </a:p>
        </p:txBody>
      </p:sp>
      <p:sp>
        <p:nvSpPr>
          <p:cNvPr id="13" name="Content Placeholder 15"/>
          <p:cNvSpPr>
            <a:spLocks noGrp="1"/>
          </p:cNvSpPr>
          <p:nvPr userDrawn="1">
            <p:ph sz="half" idx="1"/>
          </p:nvPr>
        </p:nvSpPr>
        <p:spPr>
          <a:xfrm>
            <a:off x="632388" y="2264056"/>
            <a:ext cx="2375731" cy="249299"/>
          </a:xfrm>
        </p:spPr>
        <p:txBody>
          <a:bodyPr/>
          <a:lstStyle>
            <a:lvl1pPr>
              <a:defRPr sz="1800"/>
            </a:lvl1pPr>
          </a:lstStyle>
          <a:p>
            <a:endParaRPr lang="en-US" dirty="0"/>
          </a:p>
        </p:txBody>
      </p:sp>
      <p:sp>
        <p:nvSpPr>
          <p:cNvPr id="14" name="Content Placeholder 16"/>
          <p:cNvSpPr>
            <a:spLocks noGrp="1"/>
          </p:cNvSpPr>
          <p:nvPr userDrawn="1">
            <p:ph sz="half" idx="2"/>
          </p:nvPr>
        </p:nvSpPr>
        <p:spPr>
          <a:xfrm>
            <a:off x="3367043" y="2264056"/>
            <a:ext cx="2375731" cy="249299"/>
          </a:xfrm>
        </p:spPr>
        <p:txBody>
          <a:bodyPr/>
          <a:lstStyle>
            <a:lvl1pPr>
              <a:defRPr sz="1800"/>
            </a:lvl1pPr>
          </a:lstStyle>
          <a:p>
            <a:endParaRPr lang="en-US"/>
          </a:p>
        </p:txBody>
      </p:sp>
      <p:sp>
        <p:nvSpPr>
          <p:cNvPr id="15" name="Content Placeholder 17"/>
          <p:cNvSpPr>
            <a:spLocks noGrp="1"/>
          </p:cNvSpPr>
          <p:nvPr userDrawn="1">
            <p:ph sz="half" idx="10"/>
          </p:nvPr>
        </p:nvSpPr>
        <p:spPr>
          <a:xfrm>
            <a:off x="6161518" y="2264056"/>
            <a:ext cx="2451219" cy="249299"/>
          </a:xfrm>
        </p:spPr>
        <p:txBody>
          <a:bodyPr/>
          <a:lstStyle>
            <a:lvl1pPr>
              <a:defRPr sz="1800"/>
            </a:lvl1pPr>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851616" y="4796969"/>
            <a:ext cx="5760720" cy="1097280"/>
          </a:xfrm>
        </p:spPr>
        <p:txBody>
          <a:bodyPr>
            <a:noAutofit/>
          </a:bodyPr>
          <a:lstStyle>
            <a:lvl1pPr algn="r">
              <a:buFontTx/>
              <a:buNone/>
              <a:defRPr sz="3200">
                <a:solidFill>
                  <a:schemeClr val="bg1"/>
                </a:solidFill>
              </a:defRPr>
            </a:lvl1pPr>
          </a:lstStyle>
          <a:p>
            <a:pPr lvl="0"/>
            <a:r>
              <a:rPr lang="en-US" dirty="0" smtClean="0"/>
              <a:t>Demo Title</a:t>
            </a:r>
            <a:endParaRPr lang="en-US" dirty="0"/>
          </a:p>
        </p:txBody>
      </p:sp>
      <p:sp>
        <p:nvSpPr>
          <p:cNvPr id="5" name="Text Placeholder 3"/>
          <p:cNvSpPr>
            <a:spLocks noGrp="1"/>
          </p:cNvSpPr>
          <p:nvPr>
            <p:ph type="body" sz="quarter" idx="11" hasCustomPrompt="1"/>
          </p:nvPr>
        </p:nvSpPr>
        <p:spPr>
          <a:xfrm>
            <a:off x="2862502" y="3893454"/>
            <a:ext cx="5760720" cy="794293"/>
          </a:xfrm>
        </p:spPr>
        <p:txBody>
          <a:bodyPr>
            <a:noAutofit/>
          </a:bodyPr>
          <a:lstStyle>
            <a:lvl1pPr algn="r">
              <a:buFontTx/>
              <a:buNone/>
              <a:defRPr sz="6000">
                <a:solidFill>
                  <a:schemeClr val="tx2">
                    <a:lumMod val="25000"/>
                  </a:schemeClr>
                </a:solidFill>
              </a:defRPr>
            </a:lvl1pPr>
          </a:lstStyle>
          <a:p>
            <a:pPr lvl="0"/>
            <a:r>
              <a:rPr lang="en-US" dirty="0" smtClean="0"/>
              <a:t>Demo</a:t>
            </a:r>
            <a:endParaRPr lang="en-US" dirty="0"/>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9" name="Picture 15" descr="MS-apo_W"/>
          <p:cNvPicPr>
            <a:picLocks noChangeAspect="1" noChangeArrowheads="1"/>
          </p:cNvPicPr>
          <p:nvPr userDrawn="1"/>
        </p:nvPicPr>
        <p:blipFill>
          <a:blip r:embed="rId3"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section Slide">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3" name="Picture 15" descr="MS-apo_W"/>
          <p:cNvPicPr>
            <a:picLocks noChangeAspect="1" noChangeArrowheads="1"/>
          </p:cNvPicPr>
          <p:nvPr userDrawn="1"/>
        </p:nvPicPr>
        <p:blipFill>
          <a:blip r:embed="rId3" cstate="email"/>
          <a:srcRect b="-76077"/>
          <a:stretch>
            <a:fillRect/>
          </a:stretch>
        </p:blipFill>
        <p:spPr bwMode="auto">
          <a:xfrm>
            <a:off x="325759" y="6535827"/>
            <a:ext cx="2026692" cy="322173"/>
          </a:xfrm>
          <a:prstGeom prst="rect">
            <a:avLst/>
          </a:prstGeom>
          <a:noFill/>
          <a:ln w="9525">
            <a:noFill/>
            <a:miter lim="800000"/>
            <a:headEnd/>
            <a:tailEnd/>
          </a:ln>
        </p:spPr>
      </p:pic>
      <p:pic>
        <p:nvPicPr>
          <p:cNvPr id="6" name="Picture 2" descr="Z:\Victor\APO Platform Branding\Icons\PNGs\ICONS-updated.png"/>
          <p:cNvPicPr>
            <a:picLocks noChangeAspect="1" noChangeArrowheads="1"/>
          </p:cNvPicPr>
          <p:nvPr userDrawn="1"/>
        </p:nvPicPr>
        <p:blipFill>
          <a:blip r:embed="rId4" cstate="email"/>
          <a:srcRect/>
          <a:stretch>
            <a:fillRect/>
          </a:stretch>
        </p:blipFill>
        <p:spPr bwMode="auto">
          <a:xfrm>
            <a:off x="5867400" y="4965798"/>
            <a:ext cx="2981325" cy="1131800"/>
          </a:xfrm>
          <a:prstGeom prst="rect">
            <a:avLst/>
          </a:prstGeom>
          <a:noFill/>
        </p:spPr>
      </p:pic>
      <p:cxnSp>
        <p:nvCxnSpPr>
          <p:cNvPr id="7" name="Straight Connector 6"/>
          <p:cNvCxnSpPr/>
          <p:nvPr userDrawn="1"/>
        </p:nvCxnSpPr>
        <p:spPr bwMode="auto">
          <a:xfrm rot="10800000">
            <a:off x="274320" y="3474720"/>
            <a:ext cx="8869680" cy="1588"/>
          </a:xfrm>
          <a:prstGeom prst="line">
            <a:avLst/>
          </a:prstGeom>
          <a:noFill/>
          <a:ln w="38100" cap="flat" cmpd="sng" algn="ctr">
            <a:solidFill>
              <a:schemeClr val="bg1"/>
            </a:solidFill>
            <a:prstDash val="solid"/>
            <a:round/>
            <a:headEnd type="none" w="med" len="med"/>
            <a:tailEnd type="none" w="med" len="med"/>
          </a:ln>
          <a:effectLst/>
        </p:spPr>
      </p:cxnSp>
      <p:sp>
        <p:nvSpPr>
          <p:cNvPr id="9" name="Text Placeholder 8"/>
          <p:cNvSpPr>
            <a:spLocks noGrp="1"/>
          </p:cNvSpPr>
          <p:nvPr>
            <p:ph type="body" sz="quarter" idx="10"/>
          </p:nvPr>
        </p:nvSpPr>
        <p:spPr>
          <a:xfrm>
            <a:off x="548640" y="1737360"/>
            <a:ext cx="7680960" cy="1645920"/>
          </a:xfrm>
          <a:noFill/>
          <a:ln w="9525">
            <a:noFill/>
            <a:miter lim="800000"/>
            <a:headEnd/>
            <a:tailEnd/>
          </a:ln>
        </p:spPr>
        <p:txBody>
          <a:bodyPr vert="horz" wrap="square" lIns="0" tIns="0" rIns="0" bIns="0" numCol="1" rtlCol="0" anchor="b" anchorCtr="0" compatLnSpc="1">
            <a:prstTxWarp prst="textNoShape">
              <a:avLst/>
            </a:prstTxWarp>
            <a:noAutofit/>
          </a:bodyPr>
          <a:lstStyle>
            <a:lvl1pPr marL="0" indent="0">
              <a:buFontTx/>
              <a:buNone/>
              <a:defRPr lang="en-US" sz="5400" kern="1200" spc="-150" dirty="0" smtClean="0">
                <a:ln w="3175">
                  <a:noFill/>
                </a:ln>
                <a:solidFill>
                  <a:schemeClr val="tx1"/>
                </a:solidFill>
                <a:effectLst>
                  <a:outerShdw blurRad="38100" dist="38100" dir="2700000" algn="tl">
                    <a:srgbClr val="000000">
                      <a:alpha val="43137"/>
                    </a:srgbClr>
                  </a:outerShdw>
                </a:effectLst>
                <a:latin typeface="Segoe" pitchFamily="34" charset="0"/>
                <a:ea typeface="+mn-ea"/>
                <a:cs typeface="Arial" charset="0"/>
              </a:defRPr>
            </a:lvl1pPr>
          </a:lstStyle>
          <a:p>
            <a:pPr lvl="0" algn="l" defTabSz="914363" rtl="0" eaLnBrk="1" fontAlgn="base" hangingPunct="1">
              <a:lnSpc>
                <a:spcPct val="90000"/>
              </a:lnSpc>
              <a:spcBef>
                <a:spcPct val="0"/>
              </a:spcBef>
              <a:spcAft>
                <a:spcPct val="0"/>
              </a:spcAft>
              <a:defRPr/>
            </a:pPr>
            <a:endParaRPr lang="en-US" dirty="0" smtClean="0"/>
          </a:p>
          <a:p>
            <a:pPr lvl="0" algn="l" defTabSz="914363" rtl="0" eaLnBrk="1" fontAlgn="base" hangingPunct="1">
              <a:lnSpc>
                <a:spcPct val="90000"/>
              </a:lnSpc>
              <a:spcBef>
                <a:spcPct val="0"/>
              </a:spcBef>
              <a:spcAft>
                <a:spcPct val="0"/>
              </a:spcAft>
              <a:defRPr/>
            </a:pPr>
            <a:r>
              <a:rPr lang="en-US" dirty="0" smtClean="0"/>
              <a:t>Click to edit Title</a:t>
            </a:r>
            <a:endParaRPr lang="en-US" dirty="0"/>
          </a:p>
        </p:txBody>
      </p:sp>
      <p:sp>
        <p:nvSpPr>
          <p:cNvPr id="12" name="Text Placeholder 11"/>
          <p:cNvSpPr>
            <a:spLocks noGrp="1"/>
          </p:cNvSpPr>
          <p:nvPr>
            <p:ph type="body" sz="quarter" idx="11" hasCustomPrompt="1"/>
          </p:nvPr>
        </p:nvSpPr>
        <p:spPr>
          <a:xfrm>
            <a:off x="548640" y="3749040"/>
            <a:ext cx="7680960" cy="457200"/>
          </a:xfr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defTabSz="914363" rtl="0" eaLnBrk="1" fontAlgn="base" hangingPunct="1">
              <a:lnSpc>
                <a:spcPct val="90000"/>
              </a:lnSpc>
              <a:spcBef>
                <a:spcPct val="0"/>
              </a:spcBef>
              <a:spcAft>
                <a:spcPts val="900"/>
              </a:spcAft>
              <a:buClr>
                <a:srgbClr val="777777"/>
              </a:buClr>
              <a:buSzPct val="130000"/>
              <a:buFont typeface="Wingdings" pitchFamily="2" charset="2"/>
              <a:buNone/>
              <a:defRPr lang="en-US" sz="3200" kern="1200" dirty="0" smtClean="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Subhead</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 with footer">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3" name="Picture 15" descr="MS-apo_W"/>
          <p:cNvPicPr>
            <a:picLocks noChangeAspect="1" noChangeArrowheads="1"/>
          </p:cNvPicPr>
          <p:nvPr userDrawn="1"/>
        </p:nvPicPr>
        <p:blipFill>
          <a:blip r:embed="rId3" cstate="email"/>
          <a:srcRect b="-76077"/>
          <a:stretch>
            <a:fillRect/>
          </a:stretch>
        </p:blipFill>
        <p:spPr bwMode="auto">
          <a:xfrm>
            <a:off x="325759"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15" descr="MS-apo_W"/>
          <p:cNvPicPr>
            <a:picLocks noChangeAspect="1" noChangeArrowheads="1"/>
          </p:cNvPicPr>
          <p:nvPr userDrawn="1"/>
        </p:nvPicPr>
        <p:blipFill>
          <a:blip r:embed="rId3" cstate="email"/>
          <a:srcRect b="-76077"/>
          <a:stretch>
            <a:fillRect/>
          </a:stretch>
        </p:blipFill>
        <p:spPr bwMode="auto">
          <a:xfrm>
            <a:off x="423731" y="6535827"/>
            <a:ext cx="2026692" cy="322173"/>
          </a:xfrm>
          <a:prstGeom prst="rect">
            <a:avLst/>
          </a:prstGeom>
          <a:noFill/>
          <a:ln w="9525">
            <a:noFill/>
            <a:miter lim="800000"/>
            <a:headEnd/>
            <a:tailEnd/>
          </a:ln>
        </p:spPr>
      </p:pic>
      <p:sp>
        <p:nvSpPr>
          <p:cNvPr id="10" name="Title 3"/>
          <p:cNvSpPr>
            <a:spLocks noGrp="1"/>
          </p:cNvSpPr>
          <p:nvPr>
            <p:ph type="ctrTitle"/>
          </p:nvPr>
        </p:nvSpPr>
        <p:spPr>
          <a:xfrm>
            <a:off x="436881" y="1898731"/>
            <a:ext cx="3718559" cy="376382"/>
          </a:xfrm>
        </p:spPr>
        <p:txBody>
          <a:bodyPr/>
          <a:lstStyle>
            <a:lvl1pPr>
              <a:defRPr sz="2100"/>
            </a:lvl1pPr>
          </a:lstStyle>
          <a:p>
            <a:r>
              <a:rPr lang="en-US" dirty="0" smtClean="0"/>
              <a:t>Microsoft Application Platform</a:t>
            </a:r>
            <a:endParaRPr lang="en-US" dirty="0"/>
          </a:p>
        </p:txBody>
      </p:sp>
      <p:sp>
        <p:nvSpPr>
          <p:cNvPr id="11" name="Subtitle 6"/>
          <p:cNvSpPr>
            <a:spLocks noGrp="1"/>
          </p:cNvSpPr>
          <p:nvPr>
            <p:ph type="subTitle" idx="1" hasCustomPrompt="1"/>
          </p:nvPr>
        </p:nvSpPr>
        <p:spPr>
          <a:xfrm>
            <a:off x="436880" y="2493885"/>
            <a:ext cx="3698240" cy="1246495"/>
          </a:xfrm>
        </p:spPr>
        <p:txBody>
          <a:bodyPr/>
          <a:lstStyle>
            <a:lvl1pPr marL="0">
              <a:spcAft>
                <a:spcPts val="0"/>
              </a:spcAft>
              <a:buNone/>
              <a:defRPr sz="3000" baseline="0"/>
            </a:lvl1pPr>
          </a:lstStyle>
          <a:p>
            <a:r>
              <a:rPr lang="en-US" dirty="0" smtClean="0"/>
              <a:t>Strategic Advantage and the Microsoft Application Platform</a:t>
            </a:r>
            <a:endParaRPr lang="en-US" dirty="0"/>
          </a:p>
        </p:txBody>
      </p:sp>
      <p:cxnSp>
        <p:nvCxnSpPr>
          <p:cNvPr id="14" name="Straight Connector 13"/>
          <p:cNvCxnSpPr/>
          <p:nvPr userDrawn="1"/>
        </p:nvCxnSpPr>
        <p:spPr bwMode="auto">
          <a:xfrm>
            <a:off x="0" y="2330067"/>
            <a:ext cx="413132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15" name="Picture 2" descr="C:\Users\Victor.Melniciuc\Desktop\APO Branding\Graphics Update 5-2-08\Logos\TAG.png"/>
          <p:cNvPicPr>
            <a:picLocks noChangeAspect="1" noChangeArrowheads="1"/>
          </p:cNvPicPr>
          <p:nvPr userDrawn="1"/>
        </p:nvPicPr>
        <p:blipFill>
          <a:blip r:embed="rId4" cstate="email"/>
          <a:srcRect/>
          <a:stretch>
            <a:fillRect/>
          </a:stretch>
        </p:blipFill>
        <p:spPr bwMode="auto">
          <a:xfrm>
            <a:off x="0" y="799719"/>
            <a:ext cx="3763419" cy="46986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crosoft slide">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Picture 1" descr="ms-logo-YPOP-BR.png"/>
          <p:cNvPicPr>
            <a:picLocks noChangeAspect="1"/>
          </p:cNvPicPr>
          <p:nvPr userDrawn="1"/>
        </p:nvPicPr>
        <p:blipFill>
          <a:blip r:embed="rId3"/>
          <a:stretch>
            <a:fillRect/>
          </a:stretch>
        </p:blipFill>
        <p:spPr>
          <a:xfrm>
            <a:off x="1676400" y="2452578"/>
            <a:ext cx="5630254" cy="1091134"/>
          </a:xfrm>
          <a:prstGeom prst="rect">
            <a:avLst/>
          </a:prstGeom>
        </p:spPr>
      </p:pic>
      <p:sp>
        <p:nvSpPr>
          <p:cNvPr id="3" name="Text Box 3"/>
          <p:cNvSpPr txBox="1">
            <a:spLocks noChangeArrowheads="1"/>
          </p:cNvSpPr>
          <p:nvPr userDrawn="1"/>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rtl="0" eaLnBrk="0" hangingPunct="0"/>
            <a:r>
              <a:rPr lang="en-US" sz="700" kern="1200" dirty="0">
                <a:solidFill>
                  <a:srgbClr val="FFFFFF"/>
                </a:solidFill>
                <a:latin typeface="Segoe"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99" rtl="0" eaLnBrk="0" hangingPunct="0"/>
            <a:r>
              <a:rPr lang="en-US" sz="700" kern="1200" dirty="0">
                <a:solidFill>
                  <a:srgbClr val="FFFFFF"/>
                </a:solidFill>
                <a:latin typeface="Segoe"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Segoe" pitchFamily="34" charset="0"/>
                <a:ea typeface="+mn-ea"/>
                <a:cs typeface="Arial" charset="0"/>
              </a:rPr>
            </a:br>
            <a:r>
              <a:rPr lang="en-US" sz="700" kern="1200" dirty="0">
                <a:solidFill>
                  <a:srgbClr val="FFFFFF"/>
                </a:solidFill>
                <a:latin typeface="Segoe"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6"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pic>
        <p:nvPicPr>
          <p:cNvPr id="5" name="Picture 4" descr="Silverlight_logo.png"/>
          <p:cNvPicPr>
            <a:picLocks noChangeAspect="1"/>
          </p:cNvPicPr>
          <p:nvPr userDrawn="1"/>
        </p:nvPicPr>
        <p:blipFill>
          <a:blip r:embed="rId2" cstate="email"/>
          <a:stretch>
            <a:fillRect/>
          </a:stretch>
        </p:blipFill>
        <p:spPr>
          <a:xfrm>
            <a:off x="7383683" y="6053264"/>
            <a:ext cx="1379318" cy="447849"/>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pic>
        <p:nvPicPr>
          <p:cNvPr id="12" name="Picture 15" descr="MS-apo_W"/>
          <p:cNvPicPr>
            <a:picLocks noChangeAspect="1" noChangeArrowheads="1"/>
          </p:cNvPicPr>
          <p:nvPr userDrawn="1"/>
        </p:nvPicPr>
        <p:blipFill>
          <a:blip r:embed="rId3" cstate="email"/>
          <a:srcRect b="-76077"/>
          <a:stretch>
            <a:fillRect/>
          </a:stretch>
        </p:blipFill>
        <p:spPr bwMode="auto">
          <a:xfrm>
            <a:off x="423731" y="6535827"/>
            <a:ext cx="2026692" cy="322173"/>
          </a:xfrm>
          <a:prstGeom prst="rect">
            <a:avLst/>
          </a:prstGeom>
          <a:noFill/>
          <a:ln w="9525">
            <a:noFill/>
            <a:miter lim="800000"/>
            <a:headEnd/>
            <a:tailEnd/>
          </a:ln>
        </p:spPr>
      </p:pic>
      <p:sp>
        <p:nvSpPr>
          <p:cNvPr id="13" name="Title 3"/>
          <p:cNvSpPr>
            <a:spLocks noGrp="1"/>
          </p:cNvSpPr>
          <p:nvPr userDrawn="1">
            <p:ph type="ctrTitle"/>
          </p:nvPr>
        </p:nvSpPr>
        <p:spPr>
          <a:xfrm>
            <a:off x="436881" y="1898731"/>
            <a:ext cx="3718559" cy="376382"/>
          </a:xfrm>
        </p:spPr>
        <p:txBody>
          <a:bodyPr/>
          <a:lstStyle>
            <a:lvl1pPr>
              <a:defRPr sz="2100"/>
            </a:lvl1pPr>
          </a:lstStyle>
          <a:p>
            <a:r>
              <a:rPr lang="en-US" dirty="0" smtClean="0"/>
              <a:t>Microsoft Application Platform</a:t>
            </a:r>
            <a:endParaRPr lang="en-US" dirty="0"/>
          </a:p>
        </p:txBody>
      </p:sp>
      <p:sp>
        <p:nvSpPr>
          <p:cNvPr id="14" name="Subtitle 6"/>
          <p:cNvSpPr>
            <a:spLocks noGrp="1"/>
          </p:cNvSpPr>
          <p:nvPr userDrawn="1">
            <p:ph type="subTitle" idx="1" hasCustomPrompt="1"/>
          </p:nvPr>
        </p:nvSpPr>
        <p:spPr>
          <a:xfrm>
            <a:off x="436880" y="2493885"/>
            <a:ext cx="3698240" cy="1246495"/>
          </a:xfrm>
        </p:spPr>
        <p:txBody>
          <a:bodyPr/>
          <a:lstStyle>
            <a:lvl1pPr marL="0">
              <a:spcAft>
                <a:spcPts val="0"/>
              </a:spcAft>
              <a:buNone/>
              <a:defRPr sz="3000" baseline="0"/>
            </a:lvl1pPr>
          </a:lstStyle>
          <a:p>
            <a:r>
              <a:rPr lang="en-US" dirty="0" smtClean="0"/>
              <a:t>Strategic Advantage and the Microsoft Application Platform</a:t>
            </a:r>
            <a:endParaRPr lang="en-US" dirty="0"/>
          </a:p>
        </p:txBody>
      </p:sp>
      <p:cxnSp>
        <p:nvCxnSpPr>
          <p:cNvPr id="16" name="Straight Connector 15"/>
          <p:cNvCxnSpPr/>
          <p:nvPr userDrawn="1"/>
        </p:nvCxnSpPr>
        <p:spPr bwMode="auto">
          <a:xfrm>
            <a:off x="0" y="2330067"/>
            <a:ext cx="413132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8" name="Picture 2" descr="C:\Users\Victor.Melniciuc\Desktop\APO Branding\Graphics Update 5-2-08\Logos\TAG.png"/>
          <p:cNvPicPr>
            <a:picLocks noChangeAspect="1" noChangeArrowheads="1"/>
          </p:cNvPicPr>
          <p:nvPr userDrawn="1"/>
        </p:nvPicPr>
        <p:blipFill>
          <a:blip r:embed="rId4" cstate="email"/>
          <a:srcRect/>
          <a:stretch>
            <a:fillRect/>
          </a:stretch>
        </p:blipFill>
        <p:spPr bwMode="auto">
          <a:xfrm>
            <a:off x="0" y="799719"/>
            <a:ext cx="3763419" cy="46986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pic>
        <p:nvPicPr>
          <p:cNvPr id="12" name="Picture 15" descr="MS-apo_W"/>
          <p:cNvPicPr>
            <a:picLocks noChangeAspect="1" noChangeArrowheads="1"/>
          </p:cNvPicPr>
          <p:nvPr userDrawn="1"/>
        </p:nvPicPr>
        <p:blipFill>
          <a:blip r:embed="rId3" cstate="email"/>
          <a:srcRect b="-76077"/>
          <a:stretch>
            <a:fillRect/>
          </a:stretch>
        </p:blipFill>
        <p:spPr bwMode="auto">
          <a:xfrm>
            <a:off x="423731" y="6535827"/>
            <a:ext cx="2026692" cy="322173"/>
          </a:xfrm>
          <a:prstGeom prst="rect">
            <a:avLst/>
          </a:prstGeom>
          <a:noFill/>
          <a:ln w="9525">
            <a:noFill/>
            <a:miter lim="800000"/>
            <a:headEnd/>
            <a:tailEnd/>
          </a:ln>
        </p:spPr>
      </p:pic>
      <p:sp>
        <p:nvSpPr>
          <p:cNvPr id="13" name="Title 3"/>
          <p:cNvSpPr>
            <a:spLocks noGrp="1"/>
          </p:cNvSpPr>
          <p:nvPr userDrawn="1">
            <p:ph type="ctrTitle"/>
          </p:nvPr>
        </p:nvSpPr>
        <p:spPr>
          <a:xfrm>
            <a:off x="436881" y="1898731"/>
            <a:ext cx="3718559" cy="376382"/>
          </a:xfrm>
        </p:spPr>
        <p:txBody>
          <a:bodyPr/>
          <a:lstStyle>
            <a:lvl1pPr>
              <a:defRPr sz="2100"/>
            </a:lvl1pPr>
          </a:lstStyle>
          <a:p>
            <a:r>
              <a:rPr lang="en-US" dirty="0" smtClean="0"/>
              <a:t>Microsoft Application Platform</a:t>
            </a:r>
            <a:endParaRPr lang="en-US" dirty="0"/>
          </a:p>
        </p:txBody>
      </p:sp>
      <p:sp>
        <p:nvSpPr>
          <p:cNvPr id="14" name="Subtitle 6"/>
          <p:cNvSpPr>
            <a:spLocks noGrp="1"/>
          </p:cNvSpPr>
          <p:nvPr userDrawn="1">
            <p:ph type="subTitle" idx="1" hasCustomPrompt="1"/>
          </p:nvPr>
        </p:nvSpPr>
        <p:spPr>
          <a:xfrm>
            <a:off x="436880" y="2493885"/>
            <a:ext cx="3698240" cy="1246495"/>
          </a:xfrm>
        </p:spPr>
        <p:txBody>
          <a:bodyPr/>
          <a:lstStyle>
            <a:lvl1pPr marL="0">
              <a:spcAft>
                <a:spcPts val="0"/>
              </a:spcAft>
              <a:buNone/>
              <a:defRPr sz="3000" baseline="0"/>
            </a:lvl1pPr>
          </a:lstStyle>
          <a:p>
            <a:r>
              <a:rPr lang="en-US" dirty="0" smtClean="0"/>
              <a:t>Strategic Advantage and the Microsoft Application Platform</a:t>
            </a:r>
            <a:endParaRPr lang="en-US" dirty="0"/>
          </a:p>
        </p:txBody>
      </p:sp>
      <p:cxnSp>
        <p:nvCxnSpPr>
          <p:cNvPr id="16" name="Straight Connector 15"/>
          <p:cNvCxnSpPr/>
          <p:nvPr userDrawn="1"/>
        </p:nvCxnSpPr>
        <p:spPr bwMode="auto">
          <a:xfrm>
            <a:off x="0" y="2330067"/>
            <a:ext cx="413132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8" name="Picture 2" descr="C:\Users\Victor.Melniciuc\Desktop\APO Branding\Graphics Update 5-2-08\Logos\TAG.png"/>
          <p:cNvPicPr>
            <a:picLocks noChangeAspect="1" noChangeArrowheads="1"/>
          </p:cNvPicPr>
          <p:nvPr userDrawn="1"/>
        </p:nvPicPr>
        <p:blipFill>
          <a:blip r:embed="rId4" cstate="email"/>
          <a:srcRect/>
          <a:stretch>
            <a:fillRect/>
          </a:stretch>
        </p:blipFill>
        <p:spPr bwMode="auto">
          <a:xfrm>
            <a:off x="0" y="799719"/>
            <a:ext cx="3763419" cy="46986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dirty="0" smtClean="0"/>
              <a:t>Agenda</a:t>
            </a:r>
            <a:endParaRPr lang="en-US" dirty="0"/>
          </a:p>
        </p:txBody>
      </p:sp>
      <p:sp>
        <p:nvSpPr>
          <p:cNvPr id="13" name="Content Placeholder 2"/>
          <p:cNvSpPr>
            <a:spLocks noGrp="1"/>
          </p:cNvSpPr>
          <p:nvPr>
            <p:ph idx="1"/>
          </p:nvPr>
        </p:nvSpPr>
        <p:spPr>
          <a:xfrm>
            <a:off x="457200" y="1371600"/>
            <a:ext cx="8320088"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Box 13"/>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15" name="Picture 15" descr="MS-apo_W"/>
          <p:cNvPicPr>
            <a:picLocks noChangeAspect="1" noChangeArrowheads="1"/>
          </p:cNvPicPr>
          <p:nvPr userDrawn="1"/>
        </p:nvPicPr>
        <p:blipFill>
          <a:blip r:embed="rId3"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p:nvPr>
        </p:nvSpPr>
        <p:spPr>
          <a:xfrm>
            <a:off x="463742" y="4069205"/>
            <a:ext cx="4176712" cy="332399"/>
          </a:xfrm>
        </p:spPr>
        <p:txBody>
          <a:bodyPr/>
          <a:lstStyle>
            <a:lvl1pPr marL="0" indent="0">
              <a:buNone/>
              <a:defRPr sz="2800">
                <a:solidFill>
                  <a:schemeClr val="bg2"/>
                </a:solidFill>
              </a:defRPr>
            </a:lvl1pPr>
          </a:lstStyle>
          <a:p>
            <a:endParaRPr lang="en-US" sz="2400" dirty="0" smtClean="0">
              <a:solidFill>
                <a:schemeClr val="tx1">
                  <a:lumMod val="85000"/>
                </a:schemeClr>
              </a:solidFill>
            </a:endParaRPr>
          </a:p>
        </p:txBody>
      </p:sp>
      <p:sp>
        <p:nvSpPr>
          <p:cNvPr id="5" name="Title 1"/>
          <p:cNvSpPr>
            <a:spLocks noGrp="1"/>
          </p:cNvSpPr>
          <p:nvPr>
            <p:ph type="title" hasCustomPrompt="1"/>
          </p:nvPr>
        </p:nvSpPr>
        <p:spPr>
          <a:xfrm>
            <a:off x="454561" y="1075800"/>
            <a:ext cx="4753778" cy="1107996"/>
          </a:xfrm>
          <a:noFill/>
          <a:ln w="9525">
            <a:noFill/>
            <a:miter lim="800000"/>
            <a:headEnd/>
            <a:tailEnd/>
          </a:ln>
        </p:spPr>
        <p:txBody>
          <a:bodyPr vert="horz" wrap="square" lIns="0" tIns="0" rIns="0" bIns="0" numCol="1" anchor="b" anchorCtr="0" compatLnSpc="1">
            <a:prstTxWarp prst="textNoShape">
              <a:avLst/>
            </a:prstTxWarp>
            <a:spAutoFit/>
          </a:bodyPr>
          <a:lstStyle>
            <a:lvl1pPr>
              <a:defRPr lang="en-US" sz="4000" dirty="0">
                <a:solidFill>
                  <a:schemeClr val="bg1"/>
                </a:solidFill>
                <a:effectLst/>
                <a:latin typeface="+mj-lt"/>
                <a:ea typeface="+mj-ea"/>
                <a:cs typeface="+mj-cs"/>
              </a:defRPr>
            </a:lvl1pPr>
          </a:lstStyle>
          <a:p>
            <a:r>
              <a:rPr lang="en-US" dirty="0" smtClean="0"/>
              <a:t>Application Lifecycle Management</a:t>
            </a:r>
            <a:endParaRPr lang="en-US" dirty="0"/>
          </a:p>
        </p:txBody>
      </p:sp>
      <p:cxnSp>
        <p:nvCxnSpPr>
          <p:cNvPr id="6" name="Straight Connector 5"/>
          <p:cNvCxnSpPr/>
          <p:nvPr userDrawn="1"/>
        </p:nvCxnSpPr>
        <p:spPr bwMode="auto">
          <a:xfrm>
            <a:off x="0" y="2609850"/>
            <a:ext cx="5374640" cy="636"/>
          </a:xfrm>
          <a:prstGeom prst="line">
            <a:avLst/>
          </a:prstGeom>
          <a:noFill/>
          <a:ln w="9525" cap="flat" cmpd="sng" algn="ctr">
            <a:solidFill>
              <a:schemeClr val="tx1">
                <a:lumMod val="65000"/>
              </a:schemeClr>
            </a:solidFill>
            <a:prstDash val="solid"/>
            <a:round/>
            <a:headEnd type="none" w="med" len="med"/>
            <a:tailEnd type="none" w="med" len="med"/>
          </a:ln>
          <a:effectLst/>
        </p:spPr>
      </p:cxnSp>
      <p:sp>
        <p:nvSpPr>
          <p:cNvPr id="8" name="TextBox 7"/>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a:t>
            </a:r>
            <a:r>
              <a:rPr lang="en-US" sz="1200" kern="1200" dirty="0" smtClean="0">
                <a:solidFill>
                  <a:srgbClr val="FFFFFF"/>
                </a:solidFill>
                <a:latin typeface="Segoe"/>
                <a:ea typeface="+mn-ea"/>
                <a:cs typeface="+mn-cs"/>
              </a:rPr>
              <a:t>systems </a:t>
            </a:r>
            <a:r>
              <a:rPr lang="en-US" sz="1200" kern="1200" dirty="0">
                <a:solidFill>
                  <a:srgbClr val="FFFFFF"/>
                </a:solidFill>
                <a:latin typeface="Segoe"/>
                <a:ea typeface="+mn-ea"/>
                <a:cs typeface="+mn-cs"/>
              </a:rPr>
              <a:t>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9" name="Picture 15" descr="MS-apo_W"/>
          <p:cNvPicPr>
            <a:picLocks noChangeAspect="1" noChangeArrowheads="1"/>
          </p:cNvPicPr>
          <p:nvPr userDrawn="1"/>
        </p:nvPicPr>
        <p:blipFill>
          <a:blip r:embed="rId3" cstate="email"/>
          <a:srcRect b="-76077"/>
          <a:stretch>
            <a:fillRect/>
          </a:stretch>
        </p:blipFill>
        <p:spPr bwMode="auto">
          <a:xfrm>
            <a:off x="423731" y="6535827"/>
            <a:ext cx="2026692" cy="322173"/>
          </a:xfrm>
          <a:prstGeom prst="rect">
            <a:avLst/>
          </a:prstGeom>
          <a:noFill/>
          <a:ln w="9525">
            <a:noFill/>
            <a:miter lim="800000"/>
            <a:headEnd/>
            <a:tailEnd/>
          </a:ln>
        </p:spPr>
      </p:pic>
      <p:pic>
        <p:nvPicPr>
          <p:cNvPr id="15" name="Picture 2" descr="C:\Users\Victor.Melniciuc\Desktop\APO Branding\Graphics Update 5-2-08\Logos\ICONS-updated.png"/>
          <p:cNvPicPr>
            <a:picLocks noChangeAspect="1" noChangeArrowheads="1"/>
          </p:cNvPicPr>
          <p:nvPr userDrawn="1"/>
        </p:nvPicPr>
        <p:blipFill>
          <a:blip r:embed="rId4" cstate="email"/>
          <a:srcRect/>
          <a:stretch>
            <a:fillRect/>
          </a:stretch>
        </p:blipFill>
        <p:spPr bwMode="auto">
          <a:xfrm>
            <a:off x="5235620" y="1802447"/>
            <a:ext cx="3200680" cy="1215073"/>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553998"/>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457200" y="1684116"/>
            <a:ext cx="8320088"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15" name="Picture 15" descr="MS-apo_W"/>
          <p:cNvPicPr>
            <a:picLocks noChangeAspect="1" noChangeArrowheads="1"/>
          </p:cNvPicPr>
          <p:nvPr userDrawn="1"/>
        </p:nvPicPr>
        <p:blipFill>
          <a:blip r:embed="rId2"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p:spPr>
        <p:txBody>
          <a:bodyPr/>
          <a:lstStyle>
            <a:lvl1pPr>
              <a:defRPr lang="en-US" sz="4000" dirty="0" smtClean="0">
                <a:solidFill>
                  <a:schemeClr val="bg1"/>
                </a:solidFill>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pic>
        <p:nvPicPr>
          <p:cNvPr id="12" name="Picture 15" descr="MS-apo_W"/>
          <p:cNvPicPr>
            <a:picLocks noChangeAspect="1" noChangeArrowheads="1"/>
          </p:cNvPicPr>
          <p:nvPr userDrawn="1"/>
        </p:nvPicPr>
        <p:blipFill>
          <a:blip r:embed="rId2"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p:spPr>
        <p:txBody>
          <a:bodyPr/>
          <a:lstStyle>
            <a:lvl1pPr>
              <a:defRPr lang="en-US" sz="4000" dirty="0" smtClean="0">
                <a:solidFill>
                  <a:schemeClr val="bg1"/>
                </a:solidFill>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32388" y="2136734"/>
            <a:ext cx="2375731" cy="18466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a:solidFill>
                  <a:srgbClr val="FFFFFF"/>
                </a:solidFill>
                <a:latin typeface="Segoe"/>
                <a:ea typeface="+mn-ea"/>
                <a:cs typeface="+mn-cs"/>
              </a:rPr>
              <a:t>Do your systems talk business</a:t>
            </a:r>
            <a:r>
              <a:rPr lang="en-US" sz="1200" kern="1200" dirty="0" smtClean="0">
                <a:solidFill>
                  <a:srgbClr val="FFFFFF"/>
                </a:solidFill>
                <a:latin typeface="Segoe"/>
                <a:ea typeface="+mn-ea"/>
                <a:cs typeface="+mn-cs"/>
              </a:rPr>
              <a:t>?   |    </a:t>
            </a:r>
            <a:fld id="{0E3FD99C-B34B-4A94-B48B-DDD52BF86808}" type="slidenum">
              <a:rPr lang="en-US" sz="1200" kern="1200" smtClean="0">
                <a:solidFill>
                  <a:srgbClr val="FFFFFF"/>
                </a:solidFill>
                <a:latin typeface="Segoe"/>
                <a:ea typeface="+mn-ea"/>
                <a:cs typeface="+mn-cs"/>
              </a:rPr>
              <a:pPr algn="r" rtl="0" fontAlgn="base">
                <a:spcBef>
                  <a:spcPct val="0"/>
                </a:spcBef>
                <a:spcAft>
                  <a:spcPct val="0"/>
                </a:spcAft>
              </a:pPr>
              <a:t>‹Nº›</a:t>
            </a:fld>
            <a:endParaRPr lang="en-US" sz="1200" kern="1200" dirty="0">
              <a:solidFill>
                <a:srgbClr val="FFFFFF"/>
              </a:solidFill>
              <a:latin typeface="Segoe"/>
              <a:ea typeface="+mn-ea"/>
              <a:cs typeface="+mn-cs"/>
            </a:endParaRPr>
          </a:p>
        </p:txBody>
      </p:sp>
      <p:sp>
        <p:nvSpPr>
          <p:cNvPr id="9" name="Content Placeholder 3"/>
          <p:cNvSpPr>
            <a:spLocks noGrp="1"/>
          </p:cNvSpPr>
          <p:nvPr>
            <p:ph sz="half" idx="2"/>
          </p:nvPr>
        </p:nvSpPr>
        <p:spPr>
          <a:xfrm>
            <a:off x="3367043" y="2136734"/>
            <a:ext cx="2375731" cy="18466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0"/>
          </p:nvPr>
        </p:nvSpPr>
        <p:spPr>
          <a:xfrm>
            <a:off x="6161518" y="2136734"/>
            <a:ext cx="2451219" cy="18466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5" descr="MS-apo_W"/>
          <p:cNvPicPr>
            <a:picLocks noChangeAspect="1" noChangeArrowheads="1"/>
          </p:cNvPicPr>
          <p:nvPr userDrawn="1"/>
        </p:nvPicPr>
        <p:blipFill>
          <a:blip r:embed="rId2" cstate="email"/>
          <a:srcRect b="-76077"/>
          <a:stretch>
            <a:fillRect/>
          </a:stretch>
        </p:blipFill>
        <p:spPr bwMode="auto">
          <a:xfrm>
            <a:off x="423731" y="6535827"/>
            <a:ext cx="2026692" cy="32217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65760"/>
            <a:ext cx="8321675"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32" name="Rectangle 8"/>
          <p:cNvSpPr>
            <a:spLocks noGrp="1" noChangeArrowheads="1"/>
          </p:cNvSpPr>
          <p:nvPr>
            <p:ph type="body" idx="1"/>
          </p:nvPr>
        </p:nvSpPr>
        <p:spPr bwMode="auto">
          <a:xfrm>
            <a:off x="457200" y="1371600"/>
            <a:ext cx="8320088" cy="19389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84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5" r:id="rId17"/>
    <p:sldLayoutId id="2147483846" r:id="rId18"/>
    <p:sldLayoutId id="2147483843" r:id="rId19"/>
    <p:sldLayoutId id="2147483844" r:id="rId20"/>
    <p:sldLayoutId id="2147483848" r:id="rId21"/>
  </p:sldLayoutIdLst>
  <p:transition>
    <p:fade/>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4000">
          <a:solidFill>
            <a:schemeClr val="bg1"/>
          </a:solidFill>
          <a:effectLst/>
          <a:latin typeface="+mj-lt"/>
          <a:ea typeface="+mj-ea"/>
          <a:cs typeface="+mj-cs"/>
        </a:defRPr>
      </a:lvl1pPr>
      <a:lvl2pPr algn="l" rtl="0" eaLnBrk="0" fontAlgn="base" hangingPunct="0">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2pPr>
      <a:lvl3pPr algn="l" rtl="0" eaLnBrk="0" fontAlgn="base" hangingPunct="0">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3pPr>
      <a:lvl4pPr algn="l" rtl="0" eaLnBrk="0" fontAlgn="base" hangingPunct="0">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4pPr>
      <a:lvl5pPr algn="l" rtl="0" eaLnBrk="0" fontAlgn="base" hangingPunct="0">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5pPr>
      <a:lvl6pPr marL="457200" algn="l" rtl="0" fontAlgn="base">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fontAlgn="base">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fontAlgn="base">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fontAlgn="base">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eaLnBrk="0" fontAlgn="base" hangingPunct="0">
        <a:lnSpc>
          <a:spcPct val="90000"/>
        </a:lnSpc>
        <a:spcBef>
          <a:spcPts val="0"/>
        </a:spcBef>
        <a:spcAft>
          <a:spcPts val="900"/>
        </a:spcAft>
        <a:buClr>
          <a:schemeClr val="bg1"/>
        </a:buClr>
        <a:buSzPct val="85000"/>
        <a:buFont typeface="Wingdings" pitchFamily="2" charset="2"/>
        <a:buChar char="§"/>
        <a:defRPr sz="2800">
          <a:solidFill>
            <a:schemeClr val="bg2"/>
          </a:solidFill>
          <a:effectLst/>
          <a:latin typeface="+mn-lt"/>
          <a:ea typeface="+mn-ea"/>
          <a:cs typeface="+mn-cs"/>
        </a:defRPr>
      </a:lvl1pPr>
      <a:lvl2pPr marL="684213" indent="-230188" algn="l" rtl="0" eaLnBrk="0" fontAlgn="base" hangingPunct="0">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2pPr>
      <a:lvl3pPr marL="1146175" indent="-231775" algn="l" rtl="0" eaLnBrk="0" fontAlgn="base" hangingPunct="0">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3pPr>
      <a:lvl4pPr marL="1600200" indent="-228600" algn="l" rtl="0" eaLnBrk="0" fontAlgn="base" hangingPunct="0">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4pPr>
      <a:lvl5pPr marL="2054225" indent="-225425" algn="l" rtl="0" eaLnBrk="0" fontAlgn="base" hangingPunct="0">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24"/>
        </a:buBlip>
        <a:defRPr sz="2000">
          <a:solidFill>
            <a:schemeClr val="bg2"/>
          </a:solidFill>
          <a:effectLst>
            <a:outerShdw blurRad="38100" dist="38100" dir="2700000" algn="tl">
              <a:srgbClr val="C0C0C0"/>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24"/>
        </a:buBlip>
        <a:defRPr sz="2000">
          <a:solidFill>
            <a:schemeClr val="bg2"/>
          </a:solidFill>
          <a:effectLst>
            <a:outerShdw blurRad="38100" dist="38100" dir="2700000" algn="tl">
              <a:srgbClr val="C0C0C0"/>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24"/>
        </a:buBlip>
        <a:defRPr sz="2000">
          <a:solidFill>
            <a:schemeClr val="bg2"/>
          </a:solidFill>
          <a:effectLst>
            <a:outerShdw blurRad="38100" dist="38100" dir="2700000" algn="tl">
              <a:srgbClr val="C0C0C0"/>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24"/>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6.png"/><Relationship Id="rId11" Type="http://schemas.openxmlformats.org/officeDocument/2006/relationships/image" Target="../media/image84.png"/><Relationship Id="rId5" Type="http://schemas.openxmlformats.org/officeDocument/2006/relationships/image" Target="../media/image75.png"/><Relationship Id="rId10" Type="http://schemas.openxmlformats.org/officeDocument/2006/relationships/image" Target="../media/image83.png"/><Relationship Id="rId4" Type="http://schemas.openxmlformats.org/officeDocument/2006/relationships/image" Target="../media/image74.png"/><Relationship Id="rId9" Type="http://schemas.openxmlformats.org/officeDocument/2006/relationships/image" Target="../media/image82.png"/></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74.png"/><Relationship Id="rId12"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3.png"/><Relationship Id="rId11" Type="http://schemas.openxmlformats.org/officeDocument/2006/relationships/image" Target="../media/image92.png"/><Relationship Id="rId5" Type="http://schemas.openxmlformats.org/officeDocument/2006/relationships/image" Target="../media/image91.png"/><Relationship Id="rId15" Type="http://schemas.openxmlformats.org/officeDocument/2006/relationships/image" Target="../media/image96.png"/><Relationship Id="rId10" Type="http://schemas.openxmlformats.org/officeDocument/2006/relationships/image" Target="../media/image77.png"/><Relationship Id="rId4" Type="http://schemas.openxmlformats.org/officeDocument/2006/relationships/image" Target="../media/image90.png"/><Relationship Id="rId9" Type="http://schemas.openxmlformats.org/officeDocument/2006/relationships/image" Target="../media/image76.png"/><Relationship Id="rId14" Type="http://schemas.openxmlformats.org/officeDocument/2006/relationships/image" Target="../media/image95.png"/></Relationships>
</file>

<file path=ppt/slides/_rels/slide1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14.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notesSlide" Target="../notesSlides/notesSlide14.xml"/><Relationship Id="rId16" Type="http://schemas.openxmlformats.org/officeDocument/2006/relationships/image" Target="../media/image118.png"/><Relationship Id="rId1" Type="http://schemas.openxmlformats.org/officeDocument/2006/relationships/slideLayout" Target="../slideLayouts/slideLayout11.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68.png"/><Relationship Id="rId18" Type="http://schemas.openxmlformats.org/officeDocument/2006/relationships/image" Target="../media/image123.png"/><Relationship Id="rId3" Type="http://schemas.openxmlformats.org/officeDocument/2006/relationships/image" Target="../media/image67.png"/><Relationship Id="rId21" Type="http://schemas.openxmlformats.org/officeDocument/2006/relationships/image" Target="../media/image126.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72.png"/><Relationship Id="rId2" Type="http://schemas.openxmlformats.org/officeDocument/2006/relationships/notesSlide" Target="../notesSlides/notesSlide15.xml"/><Relationship Id="rId16" Type="http://schemas.openxmlformats.org/officeDocument/2006/relationships/image" Target="../media/image71.png"/><Relationship Id="rId20" Type="http://schemas.openxmlformats.org/officeDocument/2006/relationships/image" Target="../media/image125.png"/><Relationship Id="rId1" Type="http://schemas.openxmlformats.org/officeDocument/2006/relationships/slideLayout" Target="../slideLayouts/slideLayout11.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70.png"/><Relationship Id="rId10" Type="http://schemas.openxmlformats.org/officeDocument/2006/relationships/image" Target="../media/image78.png"/><Relationship Id="rId19" Type="http://schemas.openxmlformats.org/officeDocument/2006/relationships/image" Target="../media/image124.png"/><Relationship Id="rId4" Type="http://schemas.openxmlformats.org/officeDocument/2006/relationships/image" Target="../media/image122.png"/><Relationship Id="rId9" Type="http://schemas.openxmlformats.org/officeDocument/2006/relationships/image" Target="../media/image77.png"/><Relationship Id="rId14" Type="http://schemas.openxmlformats.org/officeDocument/2006/relationships/image" Target="../media/image69.png"/><Relationship Id="rId22" Type="http://schemas.openxmlformats.org/officeDocument/2006/relationships/image" Target="../media/image127.png"/></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9.png"/><Relationship Id="rId18" Type="http://schemas.openxmlformats.org/officeDocument/2006/relationships/image" Target="../media/image131.png"/><Relationship Id="rId3" Type="http://schemas.openxmlformats.org/officeDocument/2006/relationships/image" Target="../media/image81.png"/><Relationship Id="rId21" Type="http://schemas.openxmlformats.org/officeDocument/2006/relationships/image" Target="../media/image134.png"/><Relationship Id="rId7" Type="http://schemas.openxmlformats.org/officeDocument/2006/relationships/image" Target="../media/image73.png"/><Relationship Id="rId12" Type="http://schemas.openxmlformats.org/officeDocument/2006/relationships/image" Target="../media/image128.png"/><Relationship Id="rId17" Type="http://schemas.openxmlformats.org/officeDocument/2006/relationships/image" Target="../media/image130.png"/><Relationship Id="rId25" Type="http://schemas.openxmlformats.org/officeDocument/2006/relationships/image" Target="../media/image138.png"/><Relationship Id="rId2" Type="http://schemas.openxmlformats.org/officeDocument/2006/relationships/notesSlide" Target="../notesSlides/notesSlide16.xml"/><Relationship Id="rId16" Type="http://schemas.openxmlformats.org/officeDocument/2006/relationships/image" Target="../media/image129.png"/><Relationship Id="rId20" Type="http://schemas.openxmlformats.org/officeDocument/2006/relationships/image" Target="../media/image133.png"/><Relationship Id="rId1" Type="http://schemas.openxmlformats.org/officeDocument/2006/relationships/slideLayout" Target="../slideLayouts/slideLayout11.xml"/><Relationship Id="rId6" Type="http://schemas.openxmlformats.org/officeDocument/2006/relationships/image" Target="../media/image84.png"/><Relationship Id="rId11" Type="http://schemas.openxmlformats.org/officeDocument/2006/relationships/image" Target="../media/image77.png"/><Relationship Id="rId24" Type="http://schemas.openxmlformats.org/officeDocument/2006/relationships/image" Target="../media/image137.png"/><Relationship Id="rId5" Type="http://schemas.openxmlformats.org/officeDocument/2006/relationships/image" Target="../media/image83.png"/><Relationship Id="rId15" Type="http://schemas.openxmlformats.org/officeDocument/2006/relationships/image" Target="../media/image91.png"/><Relationship Id="rId23" Type="http://schemas.openxmlformats.org/officeDocument/2006/relationships/image" Target="../media/image136.png"/><Relationship Id="rId10" Type="http://schemas.openxmlformats.org/officeDocument/2006/relationships/image" Target="../media/image76.png"/><Relationship Id="rId19" Type="http://schemas.openxmlformats.org/officeDocument/2006/relationships/image" Target="../media/image132.png"/><Relationship Id="rId4" Type="http://schemas.openxmlformats.org/officeDocument/2006/relationships/image" Target="../media/image82.png"/><Relationship Id="rId9" Type="http://schemas.openxmlformats.org/officeDocument/2006/relationships/image" Target="../media/image75.png"/><Relationship Id="rId14" Type="http://schemas.openxmlformats.org/officeDocument/2006/relationships/image" Target="../media/image90.png"/><Relationship Id="rId22" Type="http://schemas.openxmlformats.org/officeDocument/2006/relationships/image" Target="../media/image135.png"/></Relationships>
</file>

<file path=ppt/slides/_rels/slide17.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5.png"/><Relationship Id="rId3" Type="http://schemas.openxmlformats.org/officeDocument/2006/relationships/image" Target="../media/image139.png"/><Relationship Id="rId7" Type="http://schemas.openxmlformats.org/officeDocument/2006/relationships/image" Target="../media/image143.png"/><Relationship Id="rId12" Type="http://schemas.openxmlformats.org/officeDocument/2006/relationships/image" Target="../media/image96.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42.png"/><Relationship Id="rId11" Type="http://schemas.openxmlformats.org/officeDocument/2006/relationships/image" Target="../media/image95.png"/><Relationship Id="rId5" Type="http://schemas.openxmlformats.org/officeDocument/2006/relationships/image" Target="../media/image141.png"/><Relationship Id="rId10" Type="http://schemas.openxmlformats.org/officeDocument/2006/relationships/image" Target="../media/image94.png"/><Relationship Id="rId4" Type="http://schemas.openxmlformats.org/officeDocument/2006/relationships/image" Target="../media/image140.png"/><Relationship Id="rId9" Type="http://schemas.openxmlformats.org/officeDocument/2006/relationships/image" Target="../media/image93.png"/><Relationship Id="rId14" Type="http://schemas.openxmlformats.org/officeDocument/2006/relationships/image" Target="../media/image137.png"/></Relationships>
</file>

<file path=ppt/slides/_rels/slide1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94.png"/><Relationship Id="rId3" Type="http://schemas.openxmlformats.org/officeDocument/2006/relationships/image" Target="../media/image16.png"/><Relationship Id="rId7" Type="http://schemas.openxmlformats.org/officeDocument/2006/relationships/image" Target="../media/image147.png"/><Relationship Id="rId12" Type="http://schemas.openxmlformats.org/officeDocument/2006/relationships/image" Target="../media/image93.png"/><Relationship Id="rId2" Type="http://schemas.openxmlformats.org/officeDocument/2006/relationships/notesSlide" Target="../notesSlides/notesSlide19.xml"/><Relationship Id="rId16" Type="http://schemas.openxmlformats.org/officeDocument/2006/relationships/image" Target="../media/image152.png"/><Relationship Id="rId1" Type="http://schemas.openxmlformats.org/officeDocument/2006/relationships/slideLayout" Target="../slideLayouts/slideLayout11.xml"/><Relationship Id="rId6" Type="http://schemas.openxmlformats.org/officeDocument/2006/relationships/image" Target="../media/image91.png"/><Relationship Id="rId11" Type="http://schemas.openxmlformats.org/officeDocument/2006/relationships/image" Target="../media/image151.png"/><Relationship Id="rId5" Type="http://schemas.openxmlformats.org/officeDocument/2006/relationships/image" Target="../media/image90.png"/><Relationship Id="rId15" Type="http://schemas.openxmlformats.org/officeDocument/2006/relationships/image" Target="../media/image96.png"/><Relationship Id="rId10" Type="http://schemas.openxmlformats.org/officeDocument/2006/relationships/image" Target="../media/image150.png"/><Relationship Id="rId4" Type="http://schemas.openxmlformats.org/officeDocument/2006/relationships/image" Target="../media/image89.png"/><Relationship Id="rId9" Type="http://schemas.openxmlformats.org/officeDocument/2006/relationships/image" Target="../media/image149.png"/><Relationship Id="rId1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53.png"/><Relationship Id="rId7" Type="http://schemas.openxmlformats.org/officeDocument/2006/relationships/image" Target="../media/image14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56.png"/><Relationship Id="rId11" Type="http://schemas.openxmlformats.org/officeDocument/2006/relationships/image" Target="../media/image151.png"/><Relationship Id="rId5" Type="http://schemas.openxmlformats.org/officeDocument/2006/relationships/image" Target="../media/image155.png"/><Relationship Id="rId10" Type="http://schemas.openxmlformats.org/officeDocument/2006/relationships/image" Target="../media/image150.png"/><Relationship Id="rId4" Type="http://schemas.openxmlformats.org/officeDocument/2006/relationships/image" Target="../media/image154.png"/><Relationship Id="rId9" Type="http://schemas.openxmlformats.org/officeDocument/2006/relationships/image" Target="../media/image149.png"/></Relationships>
</file>

<file path=ppt/slides/_rels/slide21.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93.png"/><Relationship Id="rId3" Type="http://schemas.openxmlformats.org/officeDocument/2006/relationships/image" Target="../media/image16.png"/><Relationship Id="rId7" Type="http://schemas.openxmlformats.org/officeDocument/2006/relationships/image" Target="../media/image148.png"/><Relationship Id="rId12" Type="http://schemas.openxmlformats.org/officeDocument/2006/relationships/image" Target="../media/image160.png"/><Relationship Id="rId2" Type="http://schemas.openxmlformats.org/officeDocument/2006/relationships/notesSlide" Target="../notesSlides/notesSlide21.xml"/><Relationship Id="rId16" Type="http://schemas.openxmlformats.org/officeDocument/2006/relationships/image" Target="../media/image96.png"/><Relationship Id="rId1" Type="http://schemas.openxmlformats.org/officeDocument/2006/relationships/slideLayout" Target="../slideLayouts/slideLayout11.xml"/><Relationship Id="rId6" Type="http://schemas.openxmlformats.org/officeDocument/2006/relationships/image" Target="../media/image147.png"/><Relationship Id="rId11" Type="http://schemas.openxmlformats.org/officeDocument/2006/relationships/image" Target="../media/image159.png"/><Relationship Id="rId5" Type="http://schemas.openxmlformats.org/officeDocument/2006/relationships/image" Target="../media/image158.png"/><Relationship Id="rId15" Type="http://schemas.openxmlformats.org/officeDocument/2006/relationships/image" Target="../media/image95.png"/><Relationship Id="rId10" Type="http://schemas.openxmlformats.org/officeDocument/2006/relationships/image" Target="../media/image151.png"/><Relationship Id="rId4" Type="http://schemas.openxmlformats.org/officeDocument/2006/relationships/image" Target="../media/image157.png"/><Relationship Id="rId9" Type="http://schemas.openxmlformats.org/officeDocument/2006/relationships/image" Target="../media/image150.png"/><Relationship Id="rId14" Type="http://schemas.openxmlformats.org/officeDocument/2006/relationships/image" Target="../media/image94.png"/></Relationships>
</file>

<file path=ppt/slides/_rels/slide22.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93.png"/><Relationship Id="rId3" Type="http://schemas.openxmlformats.org/officeDocument/2006/relationships/image" Target="../media/image16.png"/><Relationship Id="rId7" Type="http://schemas.openxmlformats.org/officeDocument/2006/relationships/image" Target="../media/image149.png"/><Relationship Id="rId12" Type="http://schemas.openxmlformats.org/officeDocument/2006/relationships/image" Target="../media/image164.png"/><Relationship Id="rId2" Type="http://schemas.openxmlformats.org/officeDocument/2006/relationships/notesSlide" Target="../notesSlides/notesSlide22.xml"/><Relationship Id="rId16" Type="http://schemas.openxmlformats.org/officeDocument/2006/relationships/image" Target="../media/image96.png"/><Relationship Id="rId1" Type="http://schemas.openxmlformats.org/officeDocument/2006/relationships/slideLayout" Target="../slideLayouts/slideLayout11.xml"/><Relationship Id="rId6" Type="http://schemas.openxmlformats.org/officeDocument/2006/relationships/image" Target="../media/image148.png"/><Relationship Id="rId11" Type="http://schemas.openxmlformats.org/officeDocument/2006/relationships/image" Target="../media/image163.png"/><Relationship Id="rId5" Type="http://schemas.openxmlformats.org/officeDocument/2006/relationships/image" Target="../media/image147.png"/><Relationship Id="rId15" Type="http://schemas.openxmlformats.org/officeDocument/2006/relationships/image" Target="../media/image95.png"/><Relationship Id="rId10"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image" Target="../media/image151.png"/><Relationship Id="rId14" Type="http://schemas.openxmlformats.org/officeDocument/2006/relationships/image" Target="../media/image94.png"/></Relationships>
</file>

<file path=ppt/slides/_rels/slide23.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93.png"/><Relationship Id="rId3" Type="http://schemas.openxmlformats.org/officeDocument/2006/relationships/image" Target="../media/image16.png"/><Relationship Id="rId7" Type="http://schemas.openxmlformats.org/officeDocument/2006/relationships/image" Target="../media/image149.png"/><Relationship Id="rId12" Type="http://schemas.openxmlformats.org/officeDocument/2006/relationships/image" Target="../media/image167.png"/><Relationship Id="rId2" Type="http://schemas.openxmlformats.org/officeDocument/2006/relationships/notesSlide" Target="../notesSlides/notesSlide23.xml"/><Relationship Id="rId16" Type="http://schemas.openxmlformats.org/officeDocument/2006/relationships/image" Target="../media/image96.png"/><Relationship Id="rId1" Type="http://schemas.openxmlformats.org/officeDocument/2006/relationships/slideLayout" Target="../slideLayouts/slideLayout11.xml"/><Relationship Id="rId6" Type="http://schemas.openxmlformats.org/officeDocument/2006/relationships/image" Target="../media/image148.png"/><Relationship Id="rId11" Type="http://schemas.openxmlformats.org/officeDocument/2006/relationships/image" Target="../media/image166.png"/><Relationship Id="rId5" Type="http://schemas.openxmlformats.org/officeDocument/2006/relationships/image" Target="../media/image147.png"/><Relationship Id="rId15" Type="http://schemas.openxmlformats.org/officeDocument/2006/relationships/image" Target="../media/image95.png"/><Relationship Id="rId10" Type="http://schemas.openxmlformats.org/officeDocument/2006/relationships/image" Target="../media/image162.png"/><Relationship Id="rId4" Type="http://schemas.openxmlformats.org/officeDocument/2006/relationships/image" Target="../media/image165.png"/><Relationship Id="rId9" Type="http://schemas.openxmlformats.org/officeDocument/2006/relationships/image" Target="../media/image151.png"/><Relationship Id="rId14"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70.png"/><Relationship Id="rId4" Type="http://schemas.openxmlformats.org/officeDocument/2006/relationships/image" Target="../media/image169.png"/></Relationships>
</file>

<file path=ppt/slides/_rels/slide25.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76.png"/><Relationship Id="rId18" Type="http://schemas.openxmlformats.org/officeDocument/2006/relationships/image" Target="../media/image181.png"/><Relationship Id="rId3" Type="http://schemas.openxmlformats.org/officeDocument/2006/relationships/image" Target="../media/image171.png"/><Relationship Id="rId7" Type="http://schemas.openxmlformats.org/officeDocument/2006/relationships/image" Target="../media/image150.png"/><Relationship Id="rId12" Type="http://schemas.openxmlformats.org/officeDocument/2006/relationships/image" Target="../media/image175.png"/><Relationship Id="rId17" Type="http://schemas.openxmlformats.org/officeDocument/2006/relationships/image" Target="../media/image180.png"/><Relationship Id="rId2" Type="http://schemas.openxmlformats.org/officeDocument/2006/relationships/notesSlide" Target="../notesSlides/notesSlide25.xml"/><Relationship Id="rId16" Type="http://schemas.openxmlformats.org/officeDocument/2006/relationships/image" Target="../media/image179.png"/><Relationship Id="rId1" Type="http://schemas.openxmlformats.org/officeDocument/2006/relationships/slideLayout" Target="../slideLayouts/slideLayout11.xml"/><Relationship Id="rId6" Type="http://schemas.openxmlformats.org/officeDocument/2006/relationships/image" Target="../media/image149.png"/><Relationship Id="rId11" Type="http://schemas.openxmlformats.org/officeDocument/2006/relationships/image" Target="../media/image174.png"/><Relationship Id="rId5" Type="http://schemas.openxmlformats.org/officeDocument/2006/relationships/image" Target="../media/image148.png"/><Relationship Id="rId15" Type="http://schemas.openxmlformats.org/officeDocument/2006/relationships/image" Target="../media/image178.png"/><Relationship Id="rId10" Type="http://schemas.openxmlformats.org/officeDocument/2006/relationships/image" Target="../media/image173.png"/><Relationship Id="rId19" Type="http://schemas.openxmlformats.org/officeDocument/2006/relationships/image" Target="../media/image182.png"/><Relationship Id="rId4" Type="http://schemas.openxmlformats.org/officeDocument/2006/relationships/image" Target="../media/image147.png"/><Relationship Id="rId9" Type="http://schemas.openxmlformats.org/officeDocument/2006/relationships/image" Target="../media/image172.png"/><Relationship Id="rId14" Type="http://schemas.openxmlformats.org/officeDocument/2006/relationships/image" Target="../media/image177.png"/></Relationships>
</file>

<file path=ppt/slides/_rels/slide2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3" Type="http://schemas.openxmlformats.org/officeDocument/2006/relationships/hyperlink" Target="http://www.mps.it/" TargetMode="External"/><Relationship Id="rId18" Type="http://schemas.openxmlformats.org/officeDocument/2006/relationships/image" Target="../media/image190.jpeg"/><Relationship Id="rId26" Type="http://schemas.openxmlformats.org/officeDocument/2006/relationships/image" Target="../media/image194.gif"/><Relationship Id="rId39" Type="http://schemas.openxmlformats.org/officeDocument/2006/relationships/hyperlink" Target="http://www.epicor.com/" TargetMode="External"/><Relationship Id="rId21" Type="http://schemas.openxmlformats.org/officeDocument/2006/relationships/hyperlink" Target="http://www.schwan.com/" TargetMode="External"/><Relationship Id="rId34" Type="http://schemas.openxmlformats.org/officeDocument/2006/relationships/image" Target="../media/image198.jpeg"/><Relationship Id="rId42" Type="http://schemas.openxmlformats.org/officeDocument/2006/relationships/image" Target="../media/image202.gif"/><Relationship Id="rId47" Type="http://schemas.openxmlformats.org/officeDocument/2006/relationships/hyperlink" Target="http://www.3ds.com/" TargetMode="External"/><Relationship Id="rId50" Type="http://schemas.openxmlformats.org/officeDocument/2006/relationships/image" Target="../media/image206.gif"/><Relationship Id="rId55" Type="http://schemas.openxmlformats.org/officeDocument/2006/relationships/image" Target="../media/image209.gif"/><Relationship Id="rId63" Type="http://schemas.openxmlformats.org/officeDocument/2006/relationships/image" Target="../media/image213.jpeg"/><Relationship Id="rId68" Type="http://schemas.openxmlformats.org/officeDocument/2006/relationships/image" Target="../media/image217.jpeg"/><Relationship Id="rId7" Type="http://schemas.openxmlformats.org/officeDocument/2006/relationships/hyperlink" Target="http://www.capgemini.com/" TargetMode="External"/><Relationship Id="rId2" Type="http://schemas.openxmlformats.org/officeDocument/2006/relationships/notesSlide" Target="../notesSlides/notesSlide27.xml"/><Relationship Id="rId16" Type="http://schemas.openxmlformats.org/officeDocument/2006/relationships/image" Target="../media/image189.gif"/><Relationship Id="rId29" Type="http://schemas.openxmlformats.org/officeDocument/2006/relationships/hyperlink" Target="http://www.schneider-electric.com/" TargetMode="External"/><Relationship Id="rId1" Type="http://schemas.openxmlformats.org/officeDocument/2006/relationships/slideLayout" Target="../slideLayouts/slideLayout11.xml"/><Relationship Id="rId6" Type="http://schemas.openxmlformats.org/officeDocument/2006/relationships/image" Target="../media/image184.gif"/><Relationship Id="rId11" Type="http://schemas.openxmlformats.org/officeDocument/2006/relationships/hyperlink" Target="http://www.virgin.com/" TargetMode="External"/><Relationship Id="rId24" Type="http://schemas.openxmlformats.org/officeDocument/2006/relationships/image" Target="../media/image193.jpeg"/><Relationship Id="rId32" Type="http://schemas.openxmlformats.org/officeDocument/2006/relationships/image" Target="../media/image197.gif"/><Relationship Id="rId37" Type="http://schemas.openxmlformats.org/officeDocument/2006/relationships/hyperlink" Target="http://www.hypovereinsbank.de/" TargetMode="External"/><Relationship Id="rId40" Type="http://schemas.openxmlformats.org/officeDocument/2006/relationships/image" Target="../media/image201.gif"/><Relationship Id="rId45" Type="http://schemas.openxmlformats.org/officeDocument/2006/relationships/hyperlink" Target="http://www.marykay.com/" TargetMode="External"/><Relationship Id="rId53" Type="http://schemas.openxmlformats.org/officeDocument/2006/relationships/hyperlink" Target="http://www.newegg.com/" TargetMode="External"/><Relationship Id="rId58" Type="http://schemas.openxmlformats.org/officeDocument/2006/relationships/hyperlink" Target="http://www.crutchfield.com/" TargetMode="External"/><Relationship Id="rId66" Type="http://schemas.openxmlformats.org/officeDocument/2006/relationships/image" Target="../media/image215.jpeg"/><Relationship Id="rId5" Type="http://schemas.openxmlformats.org/officeDocument/2006/relationships/hyperlink" Target="http://www.siemens.de/" TargetMode="External"/><Relationship Id="rId15" Type="http://schemas.openxmlformats.org/officeDocument/2006/relationships/hyperlink" Target="http://www.askjssi.com/" TargetMode="External"/><Relationship Id="rId23" Type="http://schemas.openxmlformats.org/officeDocument/2006/relationships/hyperlink" Target="http://www.debeos.de/DEBEOS.Willkommen/" TargetMode="External"/><Relationship Id="rId28" Type="http://schemas.openxmlformats.org/officeDocument/2006/relationships/image" Target="../media/image195.gif"/><Relationship Id="rId36" Type="http://schemas.openxmlformats.org/officeDocument/2006/relationships/image" Target="../media/image199.gif"/><Relationship Id="rId49" Type="http://schemas.openxmlformats.org/officeDocument/2006/relationships/hyperlink" Target="http://www.starbucks.com/" TargetMode="External"/><Relationship Id="rId57" Type="http://schemas.openxmlformats.org/officeDocument/2006/relationships/image" Target="../media/image210.gif"/><Relationship Id="rId61" Type="http://schemas.openxmlformats.org/officeDocument/2006/relationships/image" Target="../media/image212.jpeg"/><Relationship Id="rId10" Type="http://schemas.openxmlformats.org/officeDocument/2006/relationships/image" Target="../media/image186.jpeg"/><Relationship Id="rId19" Type="http://schemas.openxmlformats.org/officeDocument/2006/relationships/hyperlink" Target="http://www.workflowone.com/" TargetMode="External"/><Relationship Id="rId31" Type="http://schemas.openxmlformats.org/officeDocument/2006/relationships/hyperlink" Target="http://www.statoil.com/" TargetMode="External"/><Relationship Id="rId44" Type="http://schemas.openxmlformats.org/officeDocument/2006/relationships/image" Target="../media/image203.gif"/><Relationship Id="rId52" Type="http://schemas.openxmlformats.org/officeDocument/2006/relationships/image" Target="../media/image207.gif"/><Relationship Id="rId60" Type="http://schemas.openxmlformats.org/officeDocument/2006/relationships/hyperlink" Target="http://www.logicacmg.com/au/" TargetMode="External"/><Relationship Id="rId65" Type="http://schemas.openxmlformats.org/officeDocument/2006/relationships/image" Target="../media/image214.jpeg"/><Relationship Id="rId4" Type="http://schemas.openxmlformats.org/officeDocument/2006/relationships/image" Target="../media/image183.gif"/><Relationship Id="rId9" Type="http://schemas.openxmlformats.org/officeDocument/2006/relationships/hyperlink" Target="http://www.t-com.de/" TargetMode="External"/><Relationship Id="rId14" Type="http://schemas.openxmlformats.org/officeDocument/2006/relationships/image" Target="../media/image188.gif"/><Relationship Id="rId22" Type="http://schemas.openxmlformats.org/officeDocument/2006/relationships/image" Target="../media/image192.jpeg"/><Relationship Id="rId27" Type="http://schemas.openxmlformats.org/officeDocument/2006/relationships/hyperlink" Target="http://www.aclbank.com/th" TargetMode="External"/><Relationship Id="rId30" Type="http://schemas.openxmlformats.org/officeDocument/2006/relationships/image" Target="../media/image196.jpeg"/><Relationship Id="rId35" Type="http://schemas.openxmlformats.org/officeDocument/2006/relationships/hyperlink" Target="http://www.delmonte.com/" TargetMode="External"/><Relationship Id="rId43" Type="http://schemas.openxmlformats.org/officeDocument/2006/relationships/hyperlink" Target="http://www.sasfin.com/" TargetMode="External"/><Relationship Id="rId48" Type="http://schemas.openxmlformats.org/officeDocument/2006/relationships/image" Target="../media/image205.jpeg"/><Relationship Id="rId56" Type="http://schemas.openxmlformats.org/officeDocument/2006/relationships/hyperlink" Target="http://www.ocbc.com/" TargetMode="External"/><Relationship Id="rId64" Type="http://schemas.openxmlformats.org/officeDocument/2006/relationships/hyperlink" Target="http://www.enterprise.spawar.navy.mil/" TargetMode="External"/><Relationship Id="rId8" Type="http://schemas.openxmlformats.org/officeDocument/2006/relationships/image" Target="../media/image185.gif"/><Relationship Id="rId51" Type="http://schemas.openxmlformats.org/officeDocument/2006/relationships/hyperlink" Target="http://www.enterprise.com/" TargetMode="External"/><Relationship Id="rId3" Type="http://schemas.openxmlformats.org/officeDocument/2006/relationships/hyperlink" Target="http://www.citigroup.com/citigroup/homepage/index.htm" TargetMode="External"/><Relationship Id="rId12" Type="http://schemas.openxmlformats.org/officeDocument/2006/relationships/image" Target="../media/image187.jpeg"/><Relationship Id="rId17" Type="http://schemas.openxmlformats.org/officeDocument/2006/relationships/hyperlink" Target="http://www.globalcrossing.com/Default.aspx" TargetMode="External"/><Relationship Id="rId25" Type="http://schemas.openxmlformats.org/officeDocument/2006/relationships/hyperlink" Target="http://www.fujitsu.com/global/services/consulting/" TargetMode="External"/><Relationship Id="rId33" Type="http://schemas.openxmlformats.org/officeDocument/2006/relationships/hyperlink" Target="http://www.novartis.com/" TargetMode="External"/><Relationship Id="rId38" Type="http://schemas.openxmlformats.org/officeDocument/2006/relationships/image" Target="../media/image200.jpeg"/><Relationship Id="rId46" Type="http://schemas.openxmlformats.org/officeDocument/2006/relationships/image" Target="../media/image204.jpeg"/><Relationship Id="rId59" Type="http://schemas.openxmlformats.org/officeDocument/2006/relationships/image" Target="../media/image211.gif"/><Relationship Id="rId67" Type="http://schemas.openxmlformats.org/officeDocument/2006/relationships/image" Target="../media/image216.jpeg"/><Relationship Id="rId20" Type="http://schemas.openxmlformats.org/officeDocument/2006/relationships/image" Target="../media/image191.jpeg"/><Relationship Id="rId41" Type="http://schemas.openxmlformats.org/officeDocument/2006/relationships/hyperlink" Target="http://www.cgi.com/" TargetMode="External"/><Relationship Id="rId54" Type="http://schemas.openxmlformats.org/officeDocument/2006/relationships/image" Target="../media/image208.jpeg"/><Relationship Id="rId62" Type="http://schemas.openxmlformats.org/officeDocument/2006/relationships/hyperlink" Target="http://www.vital.n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hyperlink" Target="http://mediaproducts.gartner.com/reprints/microsoft/vol3/article2/article2.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tags" Target="../tags/tag3.xml"/><Relationship Id="rId21" Type="http://schemas.openxmlformats.org/officeDocument/2006/relationships/image" Target="../media/image29.png"/><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25.png"/><Relationship Id="rId2" Type="http://schemas.openxmlformats.org/officeDocument/2006/relationships/tags" Target="../tags/tag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1.xml"/><Relationship Id="rId24" Type="http://schemas.openxmlformats.org/officeDocument/2006/relationships/image" Target="../media/image32.png"/><Relationship Id="rId5" Type="http://schemas.openxmlformats.org/officeDocument/2006/relationships/tags" Target="../tags/tag5.xml"/><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tags" Target="../tags/tag10.xml"/><Relationship Id="rId19" Type="http://schemas.openxmlformats.org/officeDocument/2006/relationships/image" Target="../media/image2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8" Type="http://schemas.openxmlformats.org/officeDocument/2006/relationships/image" Target="../media/image224.jpeg"/><Relationship Id="rId3" Type="http://schemas.openxmlformats.org/officeDocument/2006/relationships/image" Target="../media/image219.png"/><Relationship Id="rId7" Type="http://schemas.openxmlformats.org/officeDocument/2006/relationships/image" Target="../media/image223.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222.jpeg"/><Relationship Id="rId5" Type="http://schemas.openxmlformats.org/officeDocument/2006/relationships/image" Target="../media/image221.png"/><Relationship Id="rId4" Type="http://schemas.openxmlformats.org/officeDocument/2006/relationships/image" Target="../media/image220.jpeg"/></Relationships>
</file>

<file path=ppt/slides/_rels/slide31.xml.rels><?xml version="1.0" encoding="UTF-8" standalone="yes"?>
<Relationships xmlns="http://schemas.openxmlformats.org/package/2006/relationships"><Relationship Id="rId8" Type="http://schemas.openxmlformats.org/officeDocument/2006/relationships/image" Target="../media/image228.jpeg"/><Relationship Id="rId3" Type="http://schemas.openxmlformats.org/officeDocument/2006/relationships/image" Target="../media/image219.png"/><Relationship Id="rId7" Type="http://schemas.openxmlformats.org/officeDocument/2006/relationships/image" Target="../media/image227.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226.png"/><Relationship Id="rId5" Type="http://schemas.openxmlformats.org/officeDocument/2006/relationships/image" Target="../media/image221.png"/><Relationship Id="rId4" Type="http://schemas.openxmlformats.org/officeDocument/2006/relationships/image" Target="../media/image225.png"/></Relationships>
</file>

<file path=ppt/slides/_rels/slide32.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29.png"/><Relationship Id="rId7" Type="http://schemas.openxmlformats.org/officeDocument/2006/relationships/hyperlink" Target="http://www.microsoft.com/casestudies/casestudy.aspx?casestudyid=53363"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221.png"/><Relationship Id="rId11" Type="http://schemas.openxmlformats.org/officeDocument/2006/relationships/image" Target="../media/image233.png"/><Relationship Id="rId5" Type="http://schemas.openxmlformats.org/officeDocument/2006/relationships/image" Target="../media/image230.png"/><Relationship Id="rId10" Type="http://schemas.openxmlformats.org/officeDocument/2006/relationships/hyperlink" Target="http://www.microsoft.com/casestudies/casestudy.aspx?casestudyid=200154" TargetMode="External"/><Relationship Id="rId4" Type="http://schemas.openxmlformats.org/officeDocument/2006/relationships/hyperlink" Target="http://www.microsoft.com/casestudies/casestudy.aspx?casestudyid=48839" TargetMode="External"/><Relationship Id="rId9" Type="http://schemas.openxmlformats.org/officeDocument/2006/relationships/image" Target="../media/image232.png"/></Relationships>
</file>

<file path=ppt/slides/_rels/slide33.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29.png"/><Relationship Id="rId7" Type="http://schemas.openxmlformats.org/officeDocument/2006/relationships/hyperlink" Target="http://www.microsoft.com/casestudies/casestudy.aspx?casestudyid=200330" TargetMode="External"/><Relationship Id="rId12" Type="http://schemas.openxmlformats.org/officeDocument/2006/relationships/image" Target="../media/image237.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234.png"/><Relationship Id="rId11" Type="http://schemas.openxmlformats.org/officeDocument/2006/relationships/hyperlink" Target="http://www.microsoft.com/casestudies/casestudy.aspx?casestudyid=49173" TargetMode="External"/><Relationship Id="rId5" Type="http://schemas.openxmlformats.org/officeDocument/2006/relationships/hyperlink" Target="http://www.microsoft.com/casestudies/casestudy.aspx?casestudyid=49191" TargetMode="External"/><Relationship Id="rId10" Type="http://schemas.openxmlformats.org/officeDocument/2006/relationships/image" Target="../media/image236.png"/><Relationship Id="rId4" Type="http://schemas.openxmlformats.org/officeDocument/2006/relationships/image" Target="../media/image221.png"/><Relationship Id="rId9" Type="http://schemas.openxmlformats.org/officeDocument/2006/relationships/hyperlink" Target="http://www.microsoft.com/casestudies/casestudy.aspx?casestudyid=200088"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members.microsoft.com/customerevidence/search/EvidenceDetails.aspx?EvidenceID=13676&amp;LanguageID=1&amp;PFT=Microsoft%20SQL%20Server%202005&amp;TaxID=20363" TargetMode="External"/><Relationship Id="rId3" Type="http://schemas.openxmlformats.org/officeDocument/2006/relationships/image" Target="../media/image229.png"/><Relationship Id="rId7" Type="http://schemas.openxmlformats.org/officeDocument/2006/relationships/image" Target="../media/image239.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hyperlink" Target="http://members.microsoft.com/customerevidence/search/EvidenceDetails.aspx?EvidenceID=13639&amp;LanguageID=1&amp;PFT=Microsoft%20SQL%20Server%202005&amp;TaxID=20363" TargetMode="External"/><Relationship Id="rId11" Type="http://schemas.openxmlformats.org/officeDocument/2006/relationships/image" Target="../media/image241.png"/><Relationship Id="rId5" Type="http://schemas.openxmlformats.org/officeDocument/2006/relationships/image" Target="../media/image238.png"/><Relationship Id="rId10" Type="http://schemas.openxmlformats.org/officeDocument/2006/relationships/hyperlink" Target="http://www.microsoft.com/casestudies/casestudy.aspx?casestudyid=49607" TargetMode="External"/><Relationship Id="rId4" Type="http://schemas.openxmlformats.org/officeDocument/2006/relationships/image" Target="../media/image221.png"/><Relationship Id="rId9" Type="http://schemas.openxmlformats.org/officeDocument/2006/relationships/image" Target="../media/image240.png"/></Relationships>
</file>

<file path=ppt/slides/_rels/slide35.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hyperlink" Target="http://memorabilia.hardrock.com/" TargetMode="External"/><Relationship Id="rId18" Type="http://schemas.openxmlformats.org/officeDocument/2006/relationships/image" Target="../media/image249.png"/><Relationship Id="rId3" Type="http://schemas.openxmlformats.org/officeDocument/2006/relationships/hyperlink" Target="http://www.microsoft.com/silverlight/trailers/vegas/default.htm" TargetMode="External"/><Relationship Id="rId7" Type="http://schemas.openxmlformats.org/officeDocument/2006/relationships/hyperlink" Target="http://silverlight/Demokit/demos/showcase_OlympicsNBC/NBC_Olympics/Mix08Demo.html" TargetMode="External"/><Relationship Id="rId12" Type="http://schemas.openxmlformats.org/officeDocument/2006/relationships/image" Target="../media/image246.jpeg"/><Relationship Id="rId17" Type="http://schemas.openxmlformats.org/officeDocument/2006/relationships/hyperlink" Target="http://silverlight.net/Samples/2b1/SilverlightControls/run/default.html" TargetMode="External"/><Relationship Id="rId2" Type="http://schemas.openxmlformats.org/officeDocument/2006/relationships/notesSlide" Target="../notesSlides/notesSlide35.xml"/><Relationship Id="rId16" Type="http://schemas.openxmlformats.org/officeDocument/2006/relationships/image" Target="../media/image248.png"/><Relationship Id="rId1" Type="http://schemas.openxmlformats.org/officeDocument/2006/relationships/slideLayout" Target="../slideLayouts/slideLayout21.xml"/><Relationship Id="rId6" Type="http://schemas.openxmlformats.org/officeDocument/2006/relationships/image" Target="../media/image243.jpeg"/><Relationship Id="rId11" Type="http://schemas.openxmlformats.org/officeDocument/2006/relationships/hyperlink" Target="http://silverlight/Demokit/demos/SilverlightAirlines/Run/Default.html" TargetMode="External"/><Relationship Id="rId5" Type="http://schemas.openxmlformats.org/officeDocument/2006/relationships/hyperlink" Target="http://www.microsoft.com/japan/products/expression/creatorsEX/gallery_y.html" TargetMode="External"/><Relationship Id="rId15" Type="http://schemas.openxmlformats.org/officeDocument/2006/relationships/hyperlink" Target="http://silverlight/Demokit/demos/slChess/SilverlightChess/Default.html" TargetMode="External"/><Relationship Id="rId10" Type="http://schemas.openxmlformats.org/officeDocument/2006/relationships/image" Target="../media/image245.jpeg"/><Relationship Id="rId4" Type="http://schemas.openxmlformats.org/officeDocument/2006/relationships/image" Target="../media/image242.png"/><Relationship Id="rId9" Type="http://schemas.openxmlformats.org/officeDocument/2006/relationships/hyperlink" Target="http://hsn.tv/" TargetMode="External"/><Relationship Id="rId14" Type="http://schemas.openxmlformats.org/officeDocument/2006/relationships/image" Target="../media/image247.png"/></Relationships>
</file>

<file path=ppt/slides/_rels/slide36.xml.rels><?xml version="1.0" encoding="UTF-8" standalone="yes"?>
<Relationships xmlns="http://schemas.openxmlformats.org/package/2006/relationships"><Relationship Id="rId8" Type="http://schemas.openxmlformats.org/officeDocument/2006/relationships/image" Target="../media/image250.jpeg"/><Relationship Id="rId3" Type="http://schemas.openxmlformats.org/officeDocument/2006/relationships/image" Target="../media/image229.png"/><Relationship Id="rId7" Type="http://schemas.openxmlformats.org/officeDocument/2006/relationships/hyperlink" Target="http://www.dell.com/"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228.jpeg"/><Relationship Id="rId5" Type="http://schemas.openxmlformats.org/officeDocument/2006/relationships/hyperlink" Target="http://www.eds.com/" TargetMode="External"/><Relationship Id="rId10" Type="http://schemas.openxmlformats.org/officeDocument/2006/relationships/image" Target="../media/image251.jpeg"/><Relationship Id="rId4" Type="http://schemas.openxmlformats.org/officeDocument/2006/relationships/image" Target="../media/image221.png"/><Relationship Id="rId9" Type="http://schemas.openxmlformats.org/officeDocument/2006/relationships/hyperlink" Target="http://www.cmegroup.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0.png"/><Relationship Id="rId2" Type="http://schemas.openxmlformats.org/officeDocument/2006/relationships/notesSlide" Target="../notesSlides/notesSlide9.xml"/><Relationship Id="rId16" Type="http://schemas.openxmlformats.org/officeDocument/2006/relationships/image" Target="../media/image79.png"/><Relationship Id="rId1" Type="http://schemas.openxmlformats.org/officeDocument/2006/relationships/slideLayout" Target="../slideLayouts/slideLayout1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8.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439870" y="5192144"/>
            <a:ext cx="3931920" cy="868680"/>
          </a:xfrm>
          <a:prstGeom prst="rect">
            <a:avLst/>
          </a:prstGeom>
          <a:noFill/>
          <a:ln w="9525">
            <a:noFill/>
            <a:miter lim="800000"/>
            <a:headEnd/>
            <a:tailEnd/>
          </a:ln>
        </p:spPr>
        <p:txBody>
          <a:bodyPr lIns="0" tIns="0" rIns="0" bIns="0" anchor="ctr">
            <a:noAutofit/>
          </a:bodyPr>
          <a:lstStyle/>
          <a:p>
            <a:pPr fontAlgn="base">
              <a:lnSpc>
                <a:spcPct val="90000"/>
              </a:lnSpc>
              <a:spcBef>
                <a:spcPct val="0"/>
              </a:spcBef>
              <a:spcAft>
                <a:spcPct val="0"/>
              </a:spcAft>
              <a:buClr>
                <a:srgbClr val="FFB601"/>
              </a:buClr>
              <a:buSzPct val="85000"/>
              <a:defRPr/>
            </a:pPr>
            <a:r>
              <a:rPr lang="en-US" sz="2000" dirty="0" smtClean="0">
                <a:solidFill>
                  <a:schemeClr val="tx2">
                    <a:lumMod val="50000"/>
                  </a:schemeClr>
                </a:solidFill>
              </a:rPr>
              <a:t>Juan Tonda</a:t>
            </a:r>
            <a:endParaRPr lang="en-US" sz="2000" dirty="0" smtClean="0">
              <a:solidFill>
                <a:schemeClr val="tx2">
                  <a:lumMod val="50000"/>
                </a:schemeClr>
              </a:solidFill>
              <a:effectLst/>
            </a:endParaRPr>
          </a:p>
          <a:p>
            <a:pPr fontAlgn="base">
              <a:lnSpc>
                <a:spcPct val="90000"/>
              </a:lnSpc>
              <a:spcBef>
                <a:spcPct val="0"/>
              </a:spcBef>
              <a:spcAft>
                <a:spcPct val="0"/>
              </a:spcAft>
              <a:buClr>
                <a:srgbClr val="FFB601"/>
              </a:buClr>
              <a:buSzPct val="85000"/>
              <a:defRPr/>
            </a:pPr>
            <a:r>
              <a:rPr lang="en-US" sz="1200" kern="1200" dirty="0" smtClean="0">
                <a:solidFill>
                  <a:schemeClr val="tx2">
                    <a:lumMod val="50000"/>
                  </a:schemeClr>
                </a:solidFill>
                <a:ea typeface="+mn-ea"/>
                <a:cs typeface="+mn-cs"/>
              </a:rPr>
              <a:t>Director </a:t>
            </a:r>
            <a:r>
              <a:rPr lang="en-US" sz="1200" kern="1200" dirty="0" err="1" smtClean="0">
                <a:solidFill>
                  <a:schemeClr val="tx2">
                    <a:lumMod val="50000"/>
                  </a:schemeClr>
                </a:solidFill>
                <a:ea typeface="+mn-ea"/>
                <a:cs typeface="+mn-cs"/>
              </a:rPr>
              <a:t>División</a:t>
            </a:r>
            <a:r>
              <a:rPr lang="en-US" sz="1200" kern="1200" dirty="0" smtClean="0">
                <a:solidFill>
                  <a:schemeClr val="tx2">
                    <a:lumMod val="50000"/>
                  </a:schemeClr>
                </a:solidFill>
                <a:ea typeface="+mn-ea"/>
                <a:cs typeface="+mn-cs"/>
              </a:rPr>
              <a:t> </a:t>
            </a:r>
            <a:r>
              <a:rPr lang="en-US" sz="1200" kern="1200" dirty="0" err="1" smtClean="0">
                <a:solidFill>
                  <a:schemeClr val="tx2">
                    <a:lumMod val="50000"/>
                  </a:schemeClr>
                </a:solidFill>
                <a:ea typeface="+mn-ea"/>
                <a:cs typeface="+mn-cs"/>
              </a:rPr>
              <a:t>Servidores</a:t>
            </a:r>
            <a:r>
              <a:rPr lang="en-US" sz="1200" kern="1200" dirty="0" smtClean="0">
                <a:solidFill>
                  <a:schemeClr val="tx2">
                    <a:lumMod val="50000"/>
                  </a:schemeClr>
                </a:solidFill>
                <a:ea typeface="+mn-ea"/>
                <a:cs typeface="+mn-cs"/>
              </a:rPr>
              <a:t> y </a:t>
            </a:r>
            <a:r>
              <a:rPr lang="en-US" sz="1200" kern="1200" dirty="0" err="1" smtClean="0">
                <a:solidFill>
                  <a:schemeClr val="tx2">
                    <a:lumMod val="50000"/>
                  </a:schemeClr>
                </a:solidFill>
                <a:ea typeface="+mn-ea"/>
                <a:cs typeface="+mn-cs"/>
              </a:rPr>
              <a:t>Plataforma</a:t>
            </a:r>
            <a:endParaRPr lang="en-US" sz="1200" kern="1200" dirty="0" smtClean="0">
              <a:solidFill>
                <a:schemeClr val="tx2">
                  <a:lumMod val="50000"/>
                </a:schemeClr>
              </a:solidFill>
              <a:ea typeface="+mn-ea"/>
              <a:cs typeface="+mn-cs"/>
            </a:endParaRPr>
          </a:p>
          <a:p>
            <a:pPr fontAlgn="base">
              <a:lnSpc>
                <a:spcPct val="90000"/>
              </a:lnSpc>
              <a:spcBef>
                <a:spcPts val="600"/>
              </a:spcBef>
              <a:spcAft>
                <a:spcPct val="0"/>
              </a:spcAft>
              <a:buClr>
                <a:srgbClr val="FFB601"/>
              </a:buClr>
              <a:buSzPct val="85000"/>
              <a:defRPr/>
            </a:pPr>
            <a:r>
              <a:rPr lang="en-US" sz="1200" dirty="0" smtClean="0">
                <a:solidFill>
                  <a:schemeClr val="bg1"/>
                </a:solidFill>
                <a:effectLst/>
              </a:rPr>
              <a:t>Microsoft</a:t>
            </a:r>
            <a:endParaRPr lang="en-US" sz="1100" kern="1200" dirty="0">
              <a:solidFill>
                <a:schemeClr val="bg1"/>
              </a:solidFill>
              <a:effectLst/>
              <a:ea typeface="+mn-ea"/>
              <a:cs typeface="+mn-cs"/>
            </a:endParaRPr>
          </a:p>
        </p:txBody>
      </p:sp>
      <p:sp>
        <p:nvSpPr>
          <p:cNvPr id="9" name="Subtitle 6"/>
          <p:cNvSpPr txBox="1">
            <a:spLocks/>
          </p:cNvSpPr>
          <p:nvPr/>
        </p:nvSpPr>
        <p:spPr>
          <a:xfrm>
            <a:off x="274320" y="731520"/>
            <a:ext cx="6442364" cy="621455"/>
          </a:xfrm>
          <a:prstGeom prst="rect">
            <a:avLst/>
          </a:prstGeom>
        </p:spPr>
        <p:txBody>
          <a:bodyPr lIns="0" tIns="0" rIns="0" bIns="0"/>
          <a:lstStyle>
            <a:lvl1pPr marL="0">
              <a:spcAft>
                <a:spcPts val="0"/>
              </a:spcAft>
              <a:buNone/>
              <a:defRPr sz="3000" baseline="0"/>
            </a:lvl1pPr>
          </a:lstStyle>
          <a:p>
            <a:pPr marL="0" marR="0" lvl="0" indent="-342900" algn="l" defTabSz="914400" rtl="0" eaLnBrk="0" fontAlgn="base" latinLnBrk="0" hangingPunct="0">
              <a:lnSpc>
                <a:spcPct val="90000"/>
              </a:lnSpc>
              <a:spcBef>
                <a:spcPts val="0"/>
              </a:spcBef>
              <a:spcAft>
                <a:spcPts val="0"/>
              </a:spcAft>
              <a:buClr>
                <a:schemeClr val="bg1"/>
              </a:buClr>
              <a:buSzPct val="85000"/>
              <a:buFont typeface="Wingdings" pitchFamily="2" charset="2"/>
              <a:buNone/>
              <a:tabLst/>
              <a:defRPr/>
            </a:pPr>
            <a:r>
              <a:rPr kumimoji="0" lang="en-US" sz="3200" b="0" i="0" u="none" strike="noStrike" kern="0" cap="none" spc="-30" normalizeH="0" noProof="0" dirty="0" smtClean="0">
                <a:ln>
                  <a:noFill/>
                </a:ln>
                <a:solidFill>
                  <a:schemeClr val="bg2"/>
                </a:solidFill>
                <a:effectLst/>
                <a:uLnTx/>
                <a:uFillTx/>
                <a:latin typeface="+mn-lt"/>
                <a:ea typeface="+mn-ea"/>
                <a:cs typeface="+mn-cs"/>
              </a:rPr>
              <a:t>¿</a:t>
            </a:r>
            <a:r>
              <a:rPr kumimoji="0" lang="en-US" sz="3200" b="0" i="0" u="none" strike="noStrike" kern="0" cap="none" spc="-30" normalizeH="0" noProof="0" dirty="0" err="1" smtClean="0">
                <a:ln>
                  <a:noFill/>
                </a:ln>
                <a:solidFill>
                  <a:schemeClr val="bg2"/>
                </a:solidFill>
                <a:effectLst/>
                <a:uLnTx/>
                <a:uFillTx/>
                <a:latin typeface="+mn-lt"/>
                <a:ea typeface="+mn-ea"/>
                <a:cs typeface="+mn-cs"/>
              </a:rPr>
              <a:t>Hablan</a:t>
            </a:r>
            <a:r>
              <a:rPr kumimoji="0" lang="en-US" sz="3200" b="0" i="0" u="none" strike="noStrike" kern="0" cap="none" spc="-30" normalizeH="0" noProof="0" dirty="0" smtClean="0">
                <a:ln>
                  <a:noFill/>
                </a:ln>
                <a:solidFill>
                  <a:schemeClr val="bg2"/>
                </a:solidFill>
                <a:effectLst/>
                <a:uLnTx/>
                <a:uFillTx/>
                <a:latin typeface="+mn-lt"/>
                <a:ea typeface="+mn-ea"/>
                <a:cs typeface="+mn-cs"/>
              </a:rPr>
              <a:t> de </a:t>
            </a:r>
            <a:r>
              <a:rPr kumimoji="0" lang="en-US" sz="3200" b="0" i="0" u="none" strike="noStrike" kern="0" cap="none" spc="-30" normalizeH="0" noProof="0" dirty="0" err="1" smtClean="0">
                <a:ln>
                  <a:noFill/>
                </a:ln>
                <a:solidFill>
                  <a:schemeClr val="bg2"/>
                </a:solidFill>
                <a:effectLst/>
                <a:uLnTx/>
                <a:uFillTx/>
                <a:latin typeface="+mn-lt"/>
                <a:ea typeface="+mn-ea"/>
                <a:cs typeface="+mn-cs"/>
              </a:rPr>
              <a:t>Negocios</a:t>
            </a:r>
            <a:r>
              <a:rPr kumimoji="0" lang="en-US" sz="3200" b="0" i="0" u="none" strike="noStrike" kern="0" cap="none" spc="-30" normalizeH="0" noProof="0" dirty="0" smtClean="0">
                <a:ln>
                  <a:noFill/>
                </a:ln>
                <a:solidFill>
                  <a:schemeClr val="bg2"/>
                </a:solidFill>
                <a:effectLst/>
                <a:uLnTx/>
                <a:uFillTx/>
                <a:latin typeface="+mn-lt"/>
                <a:ea typeface="+mn-ea"/>
                <a:cs typeface="+mn-cs"/>
              </a:rPr>
              <a:t> </a:t>
            </a:r>
            <a:r>
              <a:rPr kumimoji="0" lang="en-US" sz="3200" b="0" i="0" u="none" strike="noStrike" kern="0" cap="none" spc="-30" normalizeH="0" noProof="0" dirty="0" err="1" smtClean="0">
                <a:ln>
                  <a:noFill/>
                </a:ln>
                <a:solidFill>
                  <a:schemeClr val="bg2"/>
                </a:solidFill>
                <a:effectLst/>
                <a:uLnTx/>
                <a:uFillTx/>
                <a:latin typeface="+mn-lt"/>
                <a:ea typeface="+mn-ea"/>
                <a:cs typeface="+mn-cs"/>
              </a:rPr>
              <a:t>tus</a:t>
            </a:r>
            <a:r>
              <a:rPr kumimoji="0" lang="en-US" sz="3200" b="0" i="0" u="none" strike="noStrike" kern="0" cap="none" spc="-30" normalizeH="0" noProof="0" dirty="0" smtClean="0">
                <a:ln>
                  <a:noFill/>
                </a:ln>
                <a:solidFill>
                  <a:schemeClr val="bg2"/>
                </a:solidFill>
                <a:effectLst/>
                <a:uLnTx/>
                <a:uFillTx/>
                <a:latin typeface="+mn-lt"/>
                <a:ea typeface="+mn-ea"/>
                <a:cs typeface="+mn-cs"/>
              </a:rPr>
              <a:t> </a:t>
            </a:r>
            <a:r>
              <a:rPr kumimoji="0" lang="en-US" sz="3200" b="0" i="0" u="none" strike="noStrike" kern="0" cap="none" spc="-30" normalizeH="0" noProof="0" dirty="0" err="1" smtClean="0">
                <a:ln>
                  <a:noFill/>
                </a:ln>
                <a:solidFill>
                  <a:schemeClr val="bg2"/>
                </a:solidFill>
                <a:effectLst/>
                <a:uLnTx/>
                <a:uFillTx/>
                <a:latin typeface="+mn-lt"/>
                <a:ea typeface="+mn-ea"/>
                <a:cs typeface="+mn-cs"/>
              </a:rPr>
              <a:t>Sistemas</a:t>
            </a:r>
            <a:r>
              <a:rPr kumimoji="0" lang="en-US" sz="3200" b="0" i="0" u="none" strike="noStrike" kern="0" cap="none" spc="-30" normalizeH="0" noProof="0" dirty="0" smtClean="0">
                <a:ln>
                  <a:noFill/>
                </a:ln>
                <a:solidFill>
                  <a:schemeClr val="bg2"/>
                </a:solidFill>
                <a:effectLst/>
                <a:uLnTx/>
                <a:uFillTx/>
                <a:latin typeface="+mn-lt"/>
                <a:ea typeface="+mn-ea"/>
                <a:cs typeface="+mn-cs"/>
              </a:rPr>
              <a:t>?</a:t>
            </a:r>
            <a:endParaRPr kumimoji="0" lang="en-US" sz="3200" b="0" i="0" u="none" strike="noStrike" kern="0" cap="none" spc="-30" normalizeH="0" noProof="0" dirty="0">
              <a:ln>
                <a:noFill/>
              </a:ln>
              <a:solidFill>
                <a:schemeClr val="bg2"/>
              </a:solidFill>
              <a:effectLst/>
              <a:uLnTx/>
              <a:uFillTx/>
              <a:latin typeface="+mn-lt"/>
              <a:ea typeface="+mn-ea"/>
              <a:cs typeface="+mn-cs"/>
            </a:endParaRPr>
          </a:p>
        </p:txBody>
      </p:sp>
      <p:cxnSp>
        <p:nvCxnSpPr>
          <p:cNvPr id="13" name="Straight Connector 12"/>
          <p:cNvCxnSpPr/>
          <p:nvPr/>
        </p:nvCxnSpPr>
        <p:spPr bwMode="auto">
          <a:xfrm>
            <a:off x="-91440" y="1371600"/>
            <a:ext cx="4114800" cy="1588"/>
          </a:xfrm>
          <a:prstGeom prst="line">
            <a:avLst/>
          </a:prstGeom>
          <a:noFill/>
          <a:ln w="28575" cap="flat" cmpd="sng" algn="ctr">
            <a:solidFill>
              <a:schemeClr val="bg1">
                <a:lumMod val="75000"/>
              </a:schemeClr>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bwMode="auto">
          <a:xfrm>
            <a:off x="-91440" y="5303520"/>
            <a:ext cx="9326880" cy="59436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0" rIns="91440" bIns="27432" numCol="1" rtlCol="0" anchor="ctr"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rPr>
              <a:t>Aplicaciones</a:t>
            </a:r>
            <a:r>
              <a:rPr lang="en-US" sz="1200" b="1" dirty="0" smtClean="0">
                <a:solidFill>
                  <a:schemeClr val="bg1">
                    <a:lumMod val="50000"/>
                  </a:schemeClr>
                </a:solidFill>
              </a:rPr>
              <a:t> </a:t>
            </a:r>
          </a:p>
          <a:p>
            <a:pPr fontAlgn="base">
              <a:lnSpc>
                <a:spcPct val="90000"/>
              </a:lnSpc>
              <a:spcBef>
                <a:spcPct val="0"/>
              </a:spcBef>
              <a:spcAft>
                <a:spcPct val="0"/>
              </a:spcAft>
            </a:pPr>
            <a:r>
              <a:rPr lang="en-US" sz="1200" b="1" dirty="0" err="1" smtClean="0">
                <a:solidFill>
                  <a:schemeClr val="bg1">
                    <a:lumMod val="50000"/>
                  </a:schemeClr>
                </a:solidFill>
              </a:rPr>
              <a:t>Corporativas</a:t>
            </a:r>
            <a:endParaRPr lang="en-US" sz="1200" b="1" dirty="0" smtClean="0">
              <a:solidFill>
                <a:schemeClr val="bg1">
                  <a:lumMod val="50000"/>
                </a:schemeClr>
              </a:solidFill>
            </a:endParaRPr>
          </a:p>
        </p:txBody>
      </p:sp>
      <p:sp>
        <p:nvSpPr>
          <p:cNvPr id="181" name="Rectangle 180"/>
          <p:cNvSpPr/>
          <p:nvPr/>
        </p:nvSpPr>
        <p:spPr bwMode="auto">
          <a:xfrm>
            <a:off x="-91440" y="5943600"/>
            <a:ext cx="9326880" cy="41148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0" rIns="91440" bIns="27432" numCol="1" rtlCol="0" anchor="ctr"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latin typeface="+mj-lt"/>
              </a:rPr>
              <a:t>Infrastructura</a:t>
            </a:r>
            <a:endParaRPr lang="en-US" sz="1200" b="1" dirty="0" smtClean="0">
              <a:solidFill>
                <a:schemeClr val="bg1">
                  <a:lumMod val="50000"/>
                </a:schemeClr>
              </a:solidFill>
              <a:latin typeface="+mj-lt"/>
            </a:endParaRPr>
          </a:p>
        </p:txBody>
      </p:sp>
      <p:sp>
        <p:nvSpPr>
          <p:cNvPr id="179" name="Rectangle 178"/>
          <p:cNvSpPr/>
          <p:nvPr/>
        </p:nvSpPr>
        <p:spPr bwMode="auto">
          <a:xfrm>
            <a:off x="-91440" y="1554480"/>
            <a:ext cx="9326880" cy="82296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182880" rIns="91440" bIns="27432" numCol="1" rtlCol="0" anchor="t"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latin typeface="+mj-lt"/>
              </a:rPr>
              <a:t>Usuarios</a:t>
            </a:r>
            <a:r>
              <a:rPr lang="en-US" sz="1200" b="1" dirty="0" smtClean="0">
                <a:solidFill>
                  <a:schemeClr val="bg1">
                    <a:lumMod val="50000"/>
                  </a:schemeClr>
                </a:solidFill>
                <a:latin typeface="+mj-lt"/>
              </a:rPr>
              <a:t> </a:t>
            </a:r>
          </a:p>
          <a:p>
            <a:pPr fontAlgn="base">
              <a:lnSpc>
                <a:spcPct val="90000"/>
              </a:lnSpc>
              <a:spcBef>
                <a:spcPct val="0"/>
              </a:spcBef>
              <a:spcAft>
                <a:spcPct val="0"/>
              </a:spcAft>
            </a:pPr>
            <a:r>
              <a:rPr lang="en-US" sz="1200" b="1" dirty="0" smtClean="0">
                <a:solidFill>
                  <a:schemeClr val="bg1">
                    <a:lumMod val="50000"/>
                  </a:schemeClr>
                </a:solidFill>
                <a:latin typeface="+mj-lt"/>
              </a:rPr>
              <a:t>de </a:t>
            </a:r>
            <a:r>
              <a:rPr lang="en-US" sz="1200" b="1" dirty="0" err="1" smtClean="0">
                <a:solidFill>
                  <a:schemeClr val="bg1">
                    <a:lumMod val="50000"/>
                  </a:schemeClr>
                </a:solidFill>
                <a:latin typeface="+mj-lt"/>
              </a:rPr>
              <a:t>Negocio</a:t>
            </a:r>
            <a:endParaRPr lang="en-US" sz="1200" b="1" dirty="0" smtClean="0">
              <a:solidFill>
                <a:schemeClr val="bg1">
                  <a:lumMod val="50000"/>
                </a:schemeClr>
              </a:solidFill>
              <a:latin typeface="+mj-lt"/>
            </a:endParaRPr>
          </a:p>
        </p:txBody>
      </p:sp>
      <p:sp>
        <p:nvSpPr>
          <p:cNvPr id="84" name="Isosceles Triangle 83"/>
          <p:cNvSpPr/>
          <p:nvPr/>
        </p:nvSpPr>
        <p:spPr bwMode="auto">
          <a:xfrm>
            <a:off x="5486400" y="1920240"/>
            <a:ext cx="3657600" cy="2651760"/>
          </a:xfrm>
          <a:prstGeom prst="triangle">
            <a:avLst>
              <a:gd name="adj" fmla="val 21739"/>
            </a:avLst>
          </a:prstGeom>
          <a:gradFill flip="none" rotWithShape="1">
            <a:gsLst>
              <a:gs pos="10000">
                <a:schemeClr val="bg1">
                  <a:alpha val="0"/>
                </a:schemeClr>
              </a:gs>
              <a:gs pos="40000">
                <a:schemeClr val="bg1">
                  <a:alpha val="30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0"/>
              </a:spcBef>
              <a:spcAft>
                <a:spcPct val="0"/>
              </a:spcAft>
            </a:pPr>
            <a:endParaRPr lang="en-US" b="1" smtClean="0">
              <a:latin typeface="Arial" charset="0"/>
            </a:endParaRPr>
          </a:p>
        </p:txBody>
      </p:sp>
      <p:sp>
        <p:nvSpPr>
          <p:cNvPr id="87" name="Isosceles Triangle 86"/>
          <p:cNvSpPr/>
          <p:nvPr/>
        </p:nvSpPr>
        <p:spPr bwMode="auto">
          <a:xfrm>
            <a:off x="2743200" y="1920240"/>
            <a:ext cx="3931920" cy="2651760"/>
          </a:xfrm>
          <a:prstGeom prst="triangle">
            <a:avLst>
              <a:gd name="adj" fmla="val 50501"/>
            </a:avLst>
          </a:prstGeom>
          <a:gradFill flip="none" rotWithShape="1">
            <a:gsLst>
              <a:gs pos="10000">
                <a:schemeClr val="bg1">
                  <a:alpha val="0"/>
                </a:schemeClr>
              </a:gs>
              <a:gs pos="40000">
                <a:schemeClr val="bg1">
                  <a:alpha val="30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0"/>
              </a:spcBef>
              <a:spcAft>
                <a:spcPct val="0"/>
              </a:spcAft>
            </a:pPr>
            <a:endParaRPr lang="en-US" b="1" smtClean="0">
              <a:latin typeface="Arial" charset="0"/>
            </a:endParaRPr>
          </a:p>
        </p:txBody>
      </p:sp>
      <p:sp>
        <p:nvSpPr>
          <p:cNvPr id="83" name="Isosceles Triangle 82"/>
          <p:cNvSpPr/>
          <p:nvPr/>
        </p:nvSpPr>
        <p:spPr bwMode="auto">
          <a:xfrm>
            <a:off x="182880" y="1920240"/>
            <a:ext cx="3657600" cy="2651760"/>
          </a:xfrm>
          <a:prstGeom prst="triangle">
            <a:avLst>
              <a:gd name="adj" fmla="val 81154"/>
            </a:avLst>
          </a:prstGeom>
          <a:gradFill flip="none" rotWithShape="1">
            <a:gsLst>
              <a:gs pos="10000">
                <a:schemeClr val="bg1">
                  <a:alpha val="0"/>
                </a:schemeClr>
              </a:gs>
              <a:gs pos="40000">
                <a:schemeClr val="bg1">
                  <a:alpha val="30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0"/>
              </a:spcBef>
              <a:spcAft>
                <a:spcPct val="0"/>
              </a:spcAft>
            </a:pPr>
            <a:endParaRPr lang="en-US" b="1" smtClean="0">
              <a:latin typeface="Arial" charset="0"/>
            </a:endParaRPr>
          </a:p>
        </p:txBody>
      </p:sp>
      <p:grpSp>
        <p:nvGrpSpPr>
          <p:cNvPr id="3" name="Group 317"/>
          <p:cNvGrpSpPr/>
          <p:nvPr/>
        </p:nvGrpSpPr>
        <p:grpSpPr>
          <a:xfrm>
            <a:off x="1005840" y="3383280"/>
            <a:ext cx="7360920" cy="2011680"/>
            <a:chOff x="1005840" y="3383280"/>
            <a:chExt cx="7360920" cy="2011680"/>
          </a:xfrm>
        </p:grpSpPr>
        <p:cxnSp>
          <p:nvCxnSpPr>
            <p:cNvPr id="227" name="Straight Connector 226"/>
            <p:cNvCxnSpPr>
              <a:stCxn id="41" idx="2"/>
              <a:endCxn id="202" idx="0"/>
            </p:cNvCxnSpPr>
            <p:nvPr/>
          </p:nvCxnSpPr>
          <p:spPr bwMode="auto">
            <a:xfrm rot="16200000" flipH="1">
              <a:off x="1348740" y="3863340"/>
              <a:ext cx="1188720" cy="1874520"/>
            </a:xfrm>
            <a:prstGeom prst="line">
              <a:avLst/>
            </a:prstGeom>
            <a:noFill/>
            <a:ln w="28575" cap="flat" cmpd="sng" algn="ctr">
              <a:solidFill>
                <a:schemeClr val="accent2"/>
              </a:solidFill>
              <a:prstDash val="solid"/>
              <a:round/>
              <a:headEnd type="none" w="med" len="med"/>
              <a:tailEnd type="none" w="med" len="med"/>
            </a:ln>
            <a:effectLst/>
          </p:spPr>
        </p:cxnSp>
        <p:cxnSp>
          <p:nvCxnSpPr>
            <p:cNvPr id="229" name="Straight Connector 228"/>
            <p:cNvCxnSpPr>
              <a:stCxn id="39" idx="2"/>
              <a:endCxn id="201" idx="0"/>
            </p:cNvCxnSpPr>
            <p:nvPr/>
          </p:nvCxnSpPr>
          <p:spPr bwMode="auto">
            <a:xfrm rot="16200000" flipH="1">
              <a:off x="708659" y="4320540"/>
              <a:ext cx="2011680" cy="137159"/>
            </a:xfrm>
            <a:prstGeom prst="line">
              <a:avLst/>
            </a:prstGeom>
            <a:noFill/>
            <a:ln w="28575" cap="flat" cmpd="sng" algn="ctr">
              <a:solidFill>
                <a:schemeClr val="accent2"/>
              </a:solidFill>
              <a:prstDash val="solid"/>
              <a:round/>
              <a:headEnd type="none" w="med" len="med"/>
              <a:tailEnd type="none" w="med" len="med"/>
            </a:ln>
            <a:effectLst/>
          </p:spPr>
        </p:cxnSp>
        <p:cxnSp>
          <p:nvCxnSpPr>
            <p:cNvPr id="242" name="Straight Connector 241"/>
            <p:cNvCxnSpPr>
              <a:stCxn id="39" idx="2"/>
              <a:endCxn id="202" idx="0"/>
            </p:cNvCxnSpPr>
            <p:nvPr/>
          </p:nvCxnSpPr>
          <p:spPr bwMode="auto">
            <a:xfrm rot="16200000" flipH="1">
              <a:off x="1257300" y="3771900"/>
              <a:ext cx="2011680" cy="1234440"/>
            </a:xfrm>
            <a:prstGeom prst="line">
              <a:avLst/>
            </a:prstGeom>
            <a:noFill/>
            <a:ln w="28575" cap="flat" cmpd="sng" algn="ctr">
              <a:solidFill>
                <a:schemeClr val="accent2"/>
              </a:solidFill>
              <a:prstDash val="solid"/>
              <a:round/>
              <a:headEnd type="none" w="med" len="med"/>
              <a:tailEnd type="none" w="med" len="med"/>
            </a:ln>
            <a:effectLst/>
          </p:spPr>
        </p:cxnSp>
        <p:cxnSp>
          <p:nvCxnSpPr>
            <p:cNvPr id="249" name="Straight Connector 248"/>
            <p:cNvCxnSpPr>
              <a:stCxn id="39" idx="2"/>
              <a:endCxn id="204" idx="0"/>
            </p:cNvCxnSpPr>
            <p:nvPr/>
          </p:nvCxnSpPr>
          <p:spPr bwMode="auto">
            <a:xfrm rot="16200000" flipH="1">
              <a:off x="1805940" y="3223260"/>
              <a:ext cx="2011680" cy="2331720"/>
            </a:xfrm>
            <a:prstGeom prst="line">
              <a:avLst/>
            </a:prstGeom>
            <a:noFill/>
            <a:ln w="28575" cap="flat" cmpd="sng" algn="ctr">
              <a:solidFill>
                <a:schemeClr val="accent2"/>
              </a:solidFill>
              <a:prstDash val="solid"/>
              <a:round/>
              <a:headEnd type="none" w="med" len="med"/>
              <a:tailEnd type="none" w="med" len="med"/>
            </a:ln>
            <a:effectLst/>
          </p:spPr>
        </p:cxnSp>
        <p:cxnSp>
          <p:nvCxnSpPr>
            <p:cNvPr id="255" name="Straight Connector 254"/>
            <p:cNvCxnSpPr>
              <a:stCxn id="39" idx="2"/>
              <a:endCxn id="208" idx="0"/>
            </p:cNvCxnSpPr>
            <p:nvPr/>
          </p:nvCxnSpPr>
          <p:spPr bwMode="auto">
            <a:xfrm rot="16200000" flipH="1">
              <a:off x="2903220" y="2125980"/>
              <a:ext cx="2011680" cy="4526280"/>
            </a:xfrm>
            <a:prstGeom prst="line">
              <a:avLst/>
            </a:prstGeom>
            <a:noFill/>
            <a:ln w="28575" cap="flat" cmpd="sng" algn="ctr">
              <a:solidFill>
                <a:schemeClr val="accent2"/>
              </a:solidFill>
              <a:prstDash val="solid"/>
              <a:round/>
              <a:headEnd type="none" w="med" len="med"/>
              <a:tailEnd type="none" w="med" len="med"/>
            </a:ln>
            <a:effectLst/>
          </p:spPr>
        </p:cxnSp>
        <p:cxnSp>
          <p:nvCxnSpPr>
            <p:cNvPr id="266" name="Straight Connector 265"/>
            <p:cNvCxnSpPr>
              <a:stCxn id="41" idx="2"/>
              <a:endCxn id="204" idx="0"/>
            </p:cNvCxnSpPr>
            <p:nvPr/>
          </p:nvCxnSpPr>
          <p:spPr bwMode="auto">
            <a:xfrm rot="16200000" flipH="1">
              <a:off x="1897380" y="3314700"/>
              <a:ext cx="1188720" cy="2971800"/>
            </a:xfrm>
            <a:prstGeom prst="line">
              <a:avLst/>
            </a:prstGeom>
            <a:noFill/>
            <a:ln w="28575" cap="flat" cmpd="sng" algn="ctr">
              <a:solidFill>
                <a:schemeClr val="accent2"/>
              </a:solidFill>
              <a:prstDash val="solid"/>
              <a:round/>
              <a:headEnd type="none" w="med" len="med"/>
              <a:tailEnd type="none" w="med" len="med"/>
            </a:ln>
            <a:effectLst/>
          </p:spPr>
        </p:cxnSp>
        <p:cxnSp>
          <p:nvCxnSpPr>
            <p:cNvPr id="272" name="Straight Connector 271"/>
            <p:cNvCxnSpPr>
              <a:stCxn id="41" idx="2"/>
              <a:endCxn id="206" idx="0"/>
            </p:cNvCxnSpPr>
            <p:nvPr/>
          </p:nvCxnSpPr>
          <p:spPr bwMode="auto">
            <a:xfrm rot="16200000" flipH="1">
              <a:off x="2446020" y="2766060"/>
              <a:ext cx="1188720" cy="4069080"/>
            </a:xfrm>
            <a:prstGeom prst="line">
              <a:avLst/>
            </a:prstGeom>
            <a:noFill/>
            <a:ln w="28575" cap="flat" cmpd="sng" algn="ctr">
              <a:solidFill>
                <a:schemeClr val="accent2"/>
              </a:solidFill>
              <a:prstDash val="solid"/>
              <a:round/>
              <a:headEnd type="none" w="med" len="med"/>
              <a:tailEnd type="none" w="med" len="med"/>
            </a:ln>
            <a:effectLst/>
          </p:spPr>
        </p:cxnSp>
        <p:cxnSp>
          <p:nvCxnSpPr>
            <p:cNvPr id="278" name="Straight Connector 277"/>
            <p:cNvCxnSpPr>
              <a:stCxn id="41" idx="2"/>
            </p:cNvCxnSpPr>
            <p:nvPr/>
          </p:nvCxnSpPr>
          <p:spPr bwMode="auto">
            <a:xfrm rot="16200000" flipH="1">
              <a:off x="3543300" y="1668780"/>
              <a:ext cx="1188720" cy="6263640"/>
            </a:xfrm>
            <a:prstGeom prst="line">
              <a:avLst/>
            </a:prstGeom>
            <a:noFill/>
            <a:ln w="28575" cap="flat" cmpd="sng" algn="ctr">
              <a:solidFill>
                <a:schemeClr val="accent2"/>
              </a:solidFill>
              <a:prstDash val="solid"/>
              <a:round/>
              <a:headEnd type="none" w="med" len="med"/>
              <a:tailEnd type="none" w="med" len="med"/>
            </a:ln>
            <a:effectLst/>
          </p:spPr>
        </p:cxnSp>
        <p:cxnSp>
          <p:nvCxnSpPr>
            <p:cNvPr id="287" name="Straight Connector 286"/>
            <p:cNvCxnSpPr>
              <a:stCxn id="188" idx="2"/>
              <a:endCxn id="201" idx="0"/>
            </p:cNvCxnSpPr>
            <p:nvPr/>
          </p:nvCxnSpPr>
          <p:spPr bwMode="auto">
            <a:xfrm rot="16200000" flipH="1">
              <a:off x="1440179" y="5052060"/>
              <a:ext cx="365760" cy="320039"/>
            </a:xfrm>
            <a:prstGeom prst="line">
              <a:avLst/>
            </a:prstGeom>
            <a:noFill/>
            <a:ln w="28575" cap="flat" cmpd="sng" algn="ctr">
              <a:solidFill>
                <a:schemeClr val="accent2"/>
              </a:solidFill>
              <a:prstDash val="solid"/>
              <a:round/>
              <a:headEnd type="none" w="med" len="med"/>
              <a:tailEnd type="none" w="med" len="med"/>
            </a:ln>
            <a:effectLst/>
          </p:spPr>
        </p:cxnSp>
        <p:cxnSp>
          <p:nvCxnSpPr>
            <p:cNvPr id="293" name="Straight Connector 292"/>
            <p:cNvCxnSpPr>
              <a:stCxn id="188" idx="2"/>
              <a:endCxn id="202" idx="0"/>
            </p:cNvCxnSpPr>
            <p:nvPr/>
          </p:nvCxnSpPr>
          <p:spPr bwMode="auto">
            <a:xfrm rot="16200000" flipH="1">
              <a:off x="1988820" y="4503420"/>
              <a:ext cx="365760" cy="1417320"/>
            </a:xfrm>
            <a:prstGeom prst="line">
              <a:avLst/>
            </a:prstGeom>
            <a:noFill/>
            <a:ln w="28575" cap="flat" cmpd="sng" algn="ctr">
              <a:solidFill>
                <a:schemeClr val="accent2"/>
              </a:solidFill>
              <a:prstDash val="solid"/>
              <a:round/>
              <a:headEnd type="none" w="med" len="med"/>
              <a:tailEnd type="none" w="med" len="med"/>
            </a:ln>
            <a:effectLst/>
          </p:spPr>
        </p:cxnSp>
        <p:cxnSp>
          <p:nvCxnSpPr>
            <p:cNvPr id="299" name="Straight Connector 298"/>
            <p:cNvCxnSpPr>
              <a:stCxn id="188" idx="2"/>
              <a:endCxn id="204" idx="0"/>
            </p:cNvCxnSpPr>
            <p:nvPr/>
          </p:nvCxnSpPr>
          <p:spPr bwMode="auto">
            <a:xfrm rot="16200000" flipH="1">
              <a:off x="2537460" y="3954780"/>
              <a:ext cx="365760" cy="2514600"/>
            </a:xfrm>
            <a:prstGeom prst="line">
              <a:avLst/>
            </a:prstGeom>
            <a:noFill/>
            <a:ln w="28575" cap="flat" cmpd="sng" algn="ctr">
              <a:solidFill>
                <a:schemeClr val="accent2"/>
              </a:solidFill>
              <a:prstDash val="solid"/>
              <a:round/>
              <a:headEnd type="none" w="med" len="med"/>
              <a:tailEnd type="none" w="med" len="med"/>
            </a:ln>
            <a:effectLst/>
          </p:spPr>
        </p:cxnSp>
        <p:cxnSp>
          <p:nvCxnSpPr>
            <p:cNvPr id="304" name="Straight Connector 303"/>
            <p:cNvCxnSpPr>
              <a:stCxn id="188" idx="2"/>
            </p:cNvCxnSpPr>
            <p:nvPr/>
          </p:nvCxnSpPr>
          <p:spPr bwMode="auto">
            <a:xfrm rot="16200000" flipH="1">
              <a:off x="4183380" y="2308860"/>
              <a:ext cx="365760" cy="5806440"/>
            </a:xfrm>
            <a:prstGeom prst="line">
              <a:avLst/>
            </a:prstGeom>
            <a:noFill/>
            <a:ln w="28575" cap="flat" cmpd="sng" algn="ctr">
              <a:solidFill>
                <a:schemeClr val="accent2"/>
              </a:solidFill>
              <a:prstDash val="solid"/>
              <a:round/>
              <a:headEnd type="none" w="med" len="med"/>
              <a:tailEnd type="none" w="med" len="med"/>
            </a:ln>
            <a:effectLst/>
          </p:spPr>
        </p:cxnSp>
        <p:cxnSp>
          <p:nvCxnSpPr>
            <p:cNvPr id="310" name="Straight Connector 309"/>
            <p:cNvCxnSpPr>
              <a:stCxn id="40" idx="2"/>
              <a:endCxn id="212" idx="0"/>
            </p:cNvCxnSpPr>
            <p:nvPr/>
          </p:nvCxnSpPr>
          <p:spPr bwMode="auto">
            <a:xfrm rot="16200000" flipH="1">
              <a:off x="4640580" y="1668780"/>
              <a:ext cx="1188720" cy="6263640"/>
            </a:xfrm>
            <a:prstGeom prst="line">
              <a:avLst/>
            </a:prstGeom>
            <a:noFill/>
            <a:ln w="28575" cap="flat" cmpd="sng" algn="ctr">
              <a:solidFill>
                <a:schemeClr val="accent2"/>
              </a:solidFill>
              <a:prstDash val="solid"/>
              <a:round/>
              <a:headEnd type="none" w="med" len="med"/>
              <a:tailEnd type="none" w="med" len="med"/>
            </a:ln>
            <a:effectLst/>
          </p:spPr>
        </p:cxnSp>
      </p:grpSp>
      <p:grpSp>
        <p:nvGrpSpPr>
          <p:cNvPr id="4" name="Group 366"/>
          <p:cNvGrpSpPr/>
          <p:nvPr/>
        </p:nvGrpSpPr>
        <p:grpSpPr>
          <a:xfrm>
            <a:off x="1783079" y="3383280"/>
            <a:ext cx="6583681" cy="2011681"/>
            <a:chOff x="1783079" y="3383280"/>
            <a:chExt cx="6583681" cy="2011681"/>
          </a:xfrm>
        </p:grpSpPr>
        <p:cxnSp>
          <p:nvCxnSpPr>
            <p:cNvPr id="231" name="Straight Connector 230"/>
            <p:cNvCxnSpPr>
              <a:stCxn id="48" idx="2"/>
              <a:endCxn id="201" idx="0"/>
            </p:cNvCxnSpPr>
            <p:nvPr/>
          </p:nvCxnSpPr>
          <p:spPr bwMode="auto">
            <a:xfrm rot="5400000">
              <a:off x="1623060" y="3543300"/>
              <a:ext cx="2011680" cy="1691641"/>
            </a:xfrm>
            <a:prstGeom prst="line">
              <a:avLst/>
            </a:prstGeom>
            <a:noFill/>
            <a:ln w="28575" cap="flat" cmpd="sng" algn="ctr">
              <a:solidFill>
                <a:schemeClr val="accent2"/>
              </a:solidFill>
              <a:prstDash val="solid"/>
              <a:round/>
              <a:headEnd type="none" w="med" len="med"/>
              <a:tailEnd type="none" w="med" len="med"/>
            </a:ln>
            <a:effectLst/>
          </p:spPr>
        </p:cxnSp>
        <p:cxnSp>
          <p:nvCxnSpPr>
            <p:cNvPr id="324" name="Straight Connector 323"/>
            <p:cNvCxnSpPr>
              <a:stCxn id="49" idx="2"/>
              <a:endCxn id="202" idx="0"/>
            </p:cNvCxnSpPr>
            <p:nvPr/>
          </p:nvCxnSpPr>
          <p:spPr bwMode="auto">
            <a:xfrm rot="5400000">
              <a:off x="2583180" y="4503420"/>
              <a:ext cx="1188720" cy="594360"/>
            </a:xfrm>
            <a:prstGeom prst="line">
              <a:avLst/>
            </a:prstGeom>
            <a:noFill/>
            <a:ln w="28575" cap="flat" cmpd="sng" algn="ctr">
              <a:solidFill>
                <a:schemeClr val="accent2"/>
              </a:solidFill>
              <a:prstDash val="solid"/>
              <a:round/>
              <a:headEnd type="none" w="med" len="med"/>
              <a:tailEnd type="none" w="med" len="med"/>
            </a:ln>
            <a:effectLst/>
          </p:spPr>
        </p:cxnSp>
        <p:cxnSp>
          <p:nvCxnSpPr>
            <p:cNvPr id="329" name="Straight Connector 328"/>
            <p:cNvCxnSpPr>
              <a:stCxn id="48" idx="2"/>
              <a:endCxn id="208" idx="0"/>
            </p:cNvCxnSpPr>
            <p:nvPr/>
          </p:nvCxnSpPr>
          <p:spPr bwMode="auto">
            <a:xfrm rot="16200000" flipH="1">
              <a:off x="3817620" y="3040380"/>
              <a:ext cx="2011680" cy="2697480"/>
            </a:xfrm>
            <a:prstGeom prst="line">
              <a:avLst/>
            </a:prstGeom>
            <a:noFill/>
            <a:ln w="28575" cap="flat" cmpd="sng" algn="ctr">
              <a:solidFill>
                <a:schemeClr val="accent2"/>
              </a:solidFill>
              <a:prstDash val="solid"/>
              <a:round/>
              <a:headEnd type="none" w="med" len="med"/>
              <a:tailEnd type="none" w="med" len="med"/>
            </a:ln>
            <a:effectLst/>
          </p:spPr>
        </p:cxnSp>
        <p:cxnSp>
          <p:nvCxnSpPr>
            <p:cNvPr id="332" name="Straight Connector 331"/>
            <p:cNvCxnSpPr>
              <a:stCxn id="48" idx="2"/>
            </p:cNvCxnSpPr>
            <p:nvPr/>
          </p:nvCxnSpPr>
          <p:spPr bwMode="auto">
            <a:xfrm rot="16200000" flipH="1">
              <a:off x="4366260" y="2491740"/>
              <a:ext cx="2011680" cy="3794760"/>
            </a:xfrm>
            <a:prstGeom prst="line">
              <a:avLst/>
            </a:prstGeom>
            <a:noFill/>
            <a:ln w="28575" cap="flat" cmpd="sng" algn="ctr">
              <a:solidFill>
                <a:schemeClr val="accent2"/>
              </a:solidFill>
              <a:prstDash val="solid"/>
              <a:round/>
              <a:headEnd type="none" w="med" len="med"/>
              <a:tailEnd type="none" w="med" len="med"/>
            </a:ln>
            <a:effectLst/>
          </p:spPr>
        </p:cxnSp>
        <p:cxnSp>
          <p:nvCxnSpPr>
            <p:cNvPr id="335" name="Straight Connector 334"/>
            <p:cNvCxnSpPr>
              <a:stCxn id="48" idx="2"/>
              <a:endCxn id="212" idx="0"/>
            </p:cNvCxnSpPr>
            <p:nvPr/>
          </p:nvCxnSpPr>
          <p:spPr bwMode="auto">
            <a:xfrm rot="16200000" flipH="1">
              <a:off x="4914900" y="1943100"/>
              <a:ext cx="2011680" cy="4892040"/>
            </a:xfrm>
            <a:prstGeom prst="line">
              <a:avLst/>
            </a:prstGeom>
            <a:noFill/>
            <a:ln w="28575" cap="flat" cmpd="sng" algn="ctr">
              <a:solidFill>
                <a:schemeClr val="accent2"/>
              </a:solidFill>
              <a:prstDash val="solid"/>
              <a:round/>
              <a:headEnd type="none" w="med" len="med"/>
              <a:tailEnd type="none" w="med" len="med"/>
            </a:ln>
            <a:effectLst/>
          </p:spPr>
        </p:cxnSp>
        <p:cxnSp>
          <p:nvCxnSpPr>
            <p:cNvPr id="342" name="Straight Connector 341"/>
            <p:cNvCxnSpPr>
              <a:stCxn id="49" idx="2"/>
              <a:endCxn id="206" idx="0"/>
            </p:cNvCxnSpPr>
            <p:nvPr/>
          </p:nvCxnSpPr>
          <p:spPr bwMode="auto">
            <a:xfrm rot="16200000" flipH="1">
              <a:off x="3680460" y="4000500"/>
              <a:ext cx="1188720" cy="1600200"/>
            </a:xfrm>
            <a:prstGeom prst="line">
              <a:avLst/>
            </a:prstGeom>
            <a:noFill/>
            <a:ln w="28575" cap="flat" cmpd="sng" algn="ctr">
              <a:solidFill>
                <a:schemeClr val="accent2"/>
              </a:solidFill>
              <a:prstDash val="solid"/>
              <a:round/>
              <a:headEnd type="none" w="med" len="med"/>
              <a:tailEnd type="none" w="med" len="med"/>
            </a:ln>
            <a:effectLst/>
          </p:spPr>
        </p:cxnSp>
        <p:cxnSp>
          <p:nvCxnSpPr>
            <p:cNvPr id="345" name="Straight Connector 344"/>
            <p:cNvCxnSpPr>
              <a:stCxn id="49" idx="2"/>
              <a:endCxn id="212" idx="0"/>
            </p:cNvCxnSpPr>
            <p:nvPr/>
          </p:nvCxnSpPr>
          <p:spPr bwMode="auto">
            <a:xfrm rot="16200000" flipH="1">
              <a:off x="5326380" y="2354580"/>
              <a:ext cx="1188720" cy="4892040"/>
            </a:xfrm>
            <a:prstGeom prst="line">
              <a:avLst/>
            </a:prstGeom>
            <a:noFill/>
            <a:ln w="28575" cap="flat" cmpd="sng" algn="ctr">
              <a:solidFill>
                <a:schemeClr val="accent2"/>
              </a:solidFill>
              <a:prstDash val="solid"/>
              <a:round/>
              <a:headEnd type="none" w="med" len="med"/>
              <a:tailEnd type="none" w="med" len="med"/>
            </a:ln>
            <a:effectLst/>
          </p:spPr>
        </p:cxnSp>
      </p:grpSp>
      <p:grpSp>
        <p:nvGrpSpPr>
          <p:cNvPr id="5" name="Group 391"/>
          <p:cNvGrpSpPr/>
          <p:nvPr/>
        </p:nvGrpSpPr>
        <p:grpSpPr>
          <a:xfrm>
            <a:off x="1783079" y="3566160"/>
            <a:ext cx="6583681" cy="1828801"/>
            <a:chOff x="1783079" y="3566160"/>
            <a:chExt cx="6583681" cy="1828801"/>
          </a:xfrm>
        </p:grpSpPr>
        <p:cxnSp>
          <p:nvCxnSpPr>
            <p:cNvPr id="233" name="Straight Connector 232"/>
            <p:cNvCxnSpPr>
              <a:stCxn id="57" idx="2"/>
              <a:endCxn id="201" idx="0"/>
            </p:cNvCxnSpPr>
            <p:nvPr/>
          </p:nvCxnSpPr>
          <p:spPr bwMode="auto">
            <a:xfrm rot="5400000">
              <a:off x="2354580" y="2994660"/>
              <a:ext cx="1828800" cy="2971801"/>
            </a:xfrm>
            <a:prstGeom prst="line">
              <a:avLst/>
            </a:prstGeom>
            <a:noFill/>
            <a:ln w="28575" cap="flat" cmpd="sng" algn="ctr">
              <a:solidFill>
                <a:schemeClr val="accent2"/>
              </a:solidFill>
              <a:prstDash val="solid"/>
              <a:round/>
              <a:headEnd type="none" w="med" len="med"/>
              <a:tailEnd type="none" w="med" len="med"/>
            </a:ln>
            <a:effectLst/>
          </p:spPr>
        </p:cxnSp>
        <p:cxnSp>
          <p:nvCxnSpPr>
            <p:cNvPr id="370" name="Straight Connector 369"/>
            <p:cNvCxnSpPr>
              <a:stCxn id="57" idx="2"/>
              <a:endCxn id="202" idx="0"/>
            </p:cNvCxnSpPr>
            <p:nvPr/>
          </p:nvCxnSpPr>
          <p:spPr bwMode="auto">
            <a:xfrm rot="5400000">
              <a:off x="2903220" y="3543300"/>
              <a:ext cx="1828800" cy="1874520"/>
            </a:xfrm>
            <a:prstGeom prst="line">
              <a:avLst/>
            </a:prstGeom>
            <a:noFill/>
            <a:ln w="28575" cap="flat" cmpd="sng" algn="ctr">
              <a:solidFill>
                <a:schemeClr val="accent2"/>
              </a:solidFill>
              <a:prstDash val="solid"/>
              <a:round/>
              <a:headEnd type="none" w="med" len="med"/>
              <a:tailEnd type="none" w="med" len="med"/>
            </a:ln>
            <a:effectLst/>
          </p:spPr>
        </p:cxnSp>
        <p:cxnSp>
          <p:nvCxnSpPr>
            <p:cNvPr id="374" name="Straight Connector 373"/>
            <p:cNvCxnSpPr>
              <a:stCxn id="57" idx="2"/>
              <a:endCxn id="204" idx="0"/>
            </p:cNvCxnSpPr>
            <p:nvPr/>
          </p:nvCxnSpPr>
          <p:spPr bwMode="auto">
            <a:xfrm rot="5400000">
              <a:off x="3451860" y="4091940"/>
              <a:ext cx="1828800" cy="777240"/>
            </a:xfrm>
            <a:prstGeom prst="line">
              <a:avLst/>
            </a:prstGeom>
            <a:noFill/>
            <a:ln w="28575" cap="flat" cmpd="sng" algn="ctr">
              <a:solidFill>
                <a:schemeClr val="accent2"/>
              </a:solidFill>
              <a:prstDash val="solid"/>
              <a:round/>
              <a:headEnd type="none" w="med" len="med"/>
              <a:tailEnd type="none" w="med" len="med"/>
            </a:ln>
            <a:effectLst/>
          </p:spPr>
        </p:cxnSp>
        <p:cxnSp>
          <p:nvCxnSpPr>
            <p:cNvPr id="377" name="Straight Connector 376"/>
            <p:cNvCxnSpPr>
              <a:stCxn id="57" idx="2"/>
              <a:endCxn id="206" idx="0"/>
            </p:cNvCxnSpPr>
            <p:nvPr/>
          </p:nvCxnSpPr>
          <p:spPr bwMode="auto">
            <a:xfrm rot="16200000" flipH="1">
              <a:off x="4000500" y="4320540"/>
              <a:ext cx="1828800" cy="320040"/>
            </a:xfrm>
            <a:prstGeom prst="line">
              <a:avLst/>
            </a:prstGeom>
            <a:noFill/>
            <a:ln w="28575" cap="flat" cmpd="sng" algn="ctr">
              <a:solidFill>
                <a:schemeClr val="accent2"/>
              </a:solidFill>
              <a:prstDash val="solid"/>
              <a:round/>
              <a:headEnd type="none" w="med" len="med"/>
              <a:tailEnd type="none" w="med" len="med"/>
            </a:ln>
            <a:effectLst/>
          </p:spPr>
        </p:cxnSp>
        <p:cxnSp>
          <p:nvCxnSpPr>
            <p:cNvPr id="380" name="Straight Connector 379"/>
            <p:cNvCxnSpPr>
              <a:stCxn id="57" idx="2"/>
              <a:endCxn id="208" idx="0"/>
            </p:cNvCxnSpPr>
            <p:nvPr/>
          </p:nvCxnSpPr>
          <p:spPr bwMode="auto">
            <a:xfrm rot="16200000" flipH="1">
              <a:off x="4549140" y="3771900"/>
              <a:ext cx="1828800" cy="1417320"/>
            </a:xfrm>
            <a:prstGeom prst="line">
              <a:avLst/>
            </a:prstGeom>
            <a:noFill/>
            <a:ln w="28575" cap="flat" cmpd="sng" algn="ctr">
              <a:solidFill>
                <a:schemeClr val="accent2"/>
              </a:solidFill>
              <a:prstDash val="solid"/>
              <a:round/>
              <a:headEnd type="none" w="med" len="med"/>
              <a:tailEnd type="none" w="med" len="med"/>
            </a:ln>
            <a:effectLst/>
          </p:spPr>
        </p:cxnSp>
        <p:cxnSp>
          <p:nvCxnSpPr>
            <p:cNvPr id="384" name="Straight Connector 383"/>
            <p:cNvCxnSpPr>
              <a:stCxn id="57" idx="2"/>
            </p:cNvCxnSpPr>
            <p:nvPr/>
          </p:nvCxnSpPr>
          <p:spPr bwMode="auto">
            <a:xfrm rot="16200000" flipH="1">
              <a:off x="5097780" y="3223260"/>
              <a:ext cx="1828800" cy="2514600"/>
            </a:xfrm>
            <a:prstGeom prst="line">
              <a:avLst/>
            </a:prstGeom>
            <a:noFill/>
            <a:ln w="28575" cap="flat" cmpd="sng" algn="ctr">
              <a:solidFill>
                <a:schemeClr val="accent2"/>
              </a:solidFill>
              <a:prstDash val="solid"/>
              <a:round/>
              <a:headEnd type="none" w="med" len="med"/>
              <a:tailEnd type="none" w="med" len="med"/>
            </a:ln>
            <a:effectLst/>
          </p:spPr>
        </p:cxnSp>
        <p:cxnSp>
          <p:nvCxnSpPr>
            <p:cNvPr id="387" name="Straight Connector 386"/>
            <p:cNvCxnSpPr>
              <a:stCxn id="57" idx="2"/>
              <a:endCxn id="212" idx="0"/>
            </p:cNvCxnSpPr>
            <p:nvPr/>
          </p:nvCxnSpPr>
          <p:spPr bwMode="auto">
            <a:xfrm rot="16200000" flipH="1">
              <a:off x="5646420" y="2674620"/>
              <a:ext cx="1828800" cy="3611880"/>
            </a:xfrm>
            <a:prstGeom prst="line">
              <a:avLst/>
            </a:prstGeom>
            <a:noFill/>
            <a:ln w="28575" cap="flat" cmpd="sng" algn="ctr">
              <a:solidFill>
                <a:schemeClr val="accent2"/>
              </a:solidFill>
              <a:prstDash val="solid"/>
              <a:round/>
              <a:headEnd type="none" w="med" len="med"/>
              <a:tailEnd type="none" w="med" len="med"/>
            </a:ln>
            <a:effectLst/>
          </p:spPr>
        </p:cxnSp>
      </p:grpSp>
      <p:grpSp>
        <p:nvGrpSpPr>
          <p:cNvPr id="6" name="Group 425"/>
          <p:cNvGrpSpPr/>
          <p:nvPr/>
        </p:nvGrpSpPr>
        <p:grpSpPr>
          <a:xfrm>
            <a:off x="1783079" y="3383280"/>
            <a:ext cx="6583681" cy="2011681"/>
            <a:chOff x="1783079" y="3383280"/>
            <a:chExt cx="6583681" cy="2011681"/>
          </a:xfrm>
        </p:grpSpPr>
        <p:cxnSp>
          <p:nvCxnSpPr>
            <p:cNvPr id="225" name="Straight Connector 224"/>
            <p:cNvCxnSpPr>
              <a:stCxn id="76" idx="2"/>
              <a:endCxn id="201" idx="0"/>
            </p:cNvCxnSpPr>
            <p:nvPr/>
          </p:nvCxnSpPr>
          <p:spPr bwMode="auto">
            <a:xfrm rot="5400000">
              <a:off x="2994660" y="2171700"/>
              <a:ext cx="2011680" cy="4434841"/>
            </a:xfrm>
            <a:prstGeom prst="line">
              <a:avLst/>
            </a:prstGeom>
            <a:noFill/>
            <a:ln w="28575" cap="flat" cmpd="sng" algn="ctr">
              <a:solidFill>
                <a:schemeClr val="accent2"/>
              </a:solidFill>
              <a:prstDash val="solid"/>
              <a:round/>
              <a:headEnd type="none" w="med" len="med"/>
              <a:tailEnd type="none" w="med" len="med"/>
            </a:ln>
            <a:effectLst/>
          </p:spPr>
        </p:cxnSp>
        <p:cxnSp>
          <p:nvCxnSpPr>
            <p:cNvPr id="235" name="Straight Connector 234"/>
            <p:cNvCxnSpPr>
              <a:stCxn id="77" idx="2"/>
              <a:endCxn id="202" idx="0"/>
            </p:cNvCxnSpPr>
            <p:nvPr/>
          </p:nvCxnSpPr>
          <p:spPr bwMode="auto">
            <a:xfrm rot="5400000">
              <a:off x="4137660" y="2948940"/>
              <a:ext cx="1188720" cy="3703320"/>
            </a:xfrm>
            <a:prstGeom prst="line">
              <a:avLst/>
            </a:prstGeom>
            <a:noFill/>
            <a:ln w="28575" cap="flat" cmpd="sng" algn="ctr">
              <a:solidFill>
                <a:schemeClr val="accent2"/>
              </a:solidFill>
              <a:prstDash val="solid"/>
              <a:round/>
              <a:headEnd type="none" w="med" len="med"/>
              <a:tailEnd type="none" w="med" len="med"/>
            </a:ln>
            <a:effectLst/>
          </p:spPr>
        </p:cxnSp>
        <p:cxnSp>
          <p:nvCxnSpPr>
            <p:cNvPr id="395" name="Straight Connector 394"/>
            <p:cNvCxnSpPr>
              <a:stCxn id="76" idx="2"/>
              <a:endCxn id="204" idx="0"/>
            </p:cNvCxnSpPr>
            <p:nvPr/>
          </p:nvCxnSpPr>
          <p:spPr bwMode="auto">
            <a:xfrm rot="5400000">
              <a:off x="4091940" y="3268980"/>
              <a:ext cx="2011680" cy="2240280"/>
            </a:xfrm>
            <a:prstGeom prst="line">
              <a:avLst/>
            </a:prstGeom>
            <a:noFill/>
            <a:ln w="28575" cap="flat" cmpd="sng" algn="ctr">
              <a:solidFill>
                <a:schemeClr val="accent2"/>
              </a:solidFill>
              <a:prstDash val="solid"/>
              <a:round/>
              <a:headEnd type="none" w="med" len="med"/>
              <a:tailEnd type="none" w="med" len="med"/>
            </a:ln>
            <a:effectLst/>
          </p:spPr>
        </p:cxnSp>
        <p:cxnSp>
          <p:nvCxnSpPr>
            <p:cNvPr id="398" name="Straight Connector 397"/>
            <p:cNvCxnSpPr>
              <a:stCxn id="76" idx="2"/>
              <a:endCxn id="206" idx="0"/>
            </p:cNvCxnSpPr>
            <p:nvPr/>
          </p:nvCxnSpPr>
          <p:spPr bwMode="auto">
            <a:xfrm rot="5400000">
              <a:off x="4640580" y="3817620"/>
              <a:ext cx="2011680" cy="1143000"/>
            </a:xfrm>
            <a:prstGeom prst="line">
              <a:avLst/>
            </a:prstGeom>
            <a:noFill/>
            <a:ln w="28575" cap="flat" cmpd="sng" algn="ctr">
              <a:solidFill>
                <a:schemeClr val="accent2"/>
              </a:solidFill>
              <a:prstDash val="solid"/>
              <a:round/>
              <a:headEnd type="none" w="med" len="med"/>
              <a:tailEnd type="none" w="med" len="med"/>
            </a:ln>
            <a:effectLst/>
          </p:spPr>
        </p:cxnSp>
        <p:cxnSp>
          <p:nvCxnSpPr>
            <p:cNvPr id="401" name="Straight Connector 400"/>
            <p:cNvCxnSpPr>
              <a:stCxn id="76" idx="2"/>
            </p:cNvCxnSpPr>
            <p:nvPr/>
          </p:nvCxnSpPr>
          <p:spPr bwMode="auto">
            <a:xfrm rot="16200000" flipH="1">
              <a:off x="5737860" y="3863340"/>
              <a:ext cx="2011680" cy="1051560"/>
            </a:xfrm>
            <a:prstGeom prst="line">
              <a:avLst/>
            </a:prstGeom>
            <a:noFill/>
            <a:ln w="28575" cap="flat" cmpd="sng" algn="ctr">
              <a:solidFill>
                <a:schemeClr val="accent2"/>
              </a:solidFill>
              <a:prstDash val="solid"/>
              <a:round/>
              <a:headEnd type="none" w="med" len="med"/>
              <a:tailEnd type="none" w="med" len="med"/>
            </a:ln>
            <a:effectLst/>
          </p:spPr>
        </p:cxnSp>
        <p:cxnSp>
          <p:nvCxnSpPr>
            <p:cNvPr id="404" name="Straight Connector 403"/>
            <p:cNvCxnSpPr>
              <a:stCxn id="76" idx="2"/>
              <a:endCxn id="212" idx="0"/>
            </p:cNvCxnSpPr>
            <p:nvPr/>
          </p:nvCxnSpPr>
          <p:spPr bwMode="auto">
            <a:xfrm rot="16200000" flipH="1">
              <a:off x="6286500" y="3314700"/>
              <a:ext cx="2011680" cy="2148840"/>
            </a:xfrm>
            <a:prstGeom prst="line">
              <a:avLst/>
            </a:prstGeom>
            <a:noFill/>
            <a:ln w="28575" cap="flat" cmpd="sng" algn="ctr">
              <a:solidFill>
                <a:schemeClr val="accent2"/>
              </a:solidFill>
              <a:prstDash val="solid"/>
              <a:round/>
              <a:headEnd type="none" w="med" len="med"/>
              <a:tailEnd type="none" w="med" len="med"/>
            </a:ln>
            <a:effectLst/>
          </p:spPr>
        </p:cxnSp>
        <p:cxnSp>
          <p:nvCxnSpPr>
            <p:cNvPr id="417" name="Straight Connector 416"/>
            <p:cNvCxnSpPr>
              <a:stCxn id="77" idx="2"/>
              <a:endCxn id="204" idx="0"/>
            </p:cNvCxnSpPr>
            <p:nvPr/>
          </p:nvCxnSpPr>
          <p:spPr bwMode="auto">
            <a:xfrm rot="5400000">
              <a:off x="4686300" y="3497580"/>
              <a:ext cx="1188720" cy="2606040"/>
            </a:xfrm>
            <a:prstGeom prst="line">
              <a:avLst/>
            </a:prstGeom>
            <a:noFill/>
            <a:ln w="28575" cap="flat" cmpd="sng" algn="ctr">
              <a:solidFill>
                <a:schemeClr val="accent2"/>
              </a:solidFill>
              <a:prstDash val="solid"/>
              <a:round/>
              <a:headEnd type="none" w="med" len="med"/>
              <a:tailEnd type="none" w="med" len="med"/>
            </a:ln>
            <a:effectLst/>
          </p:spPr>
        </p:cxnSp>
        <p:cxnSp>
          <p:nvCxnSpPr>
            <p:cNvPr id="420" name="Straight Connector 419"/>
            <p:cNvCxnSpPr>
              <a:stCxn id="77" idx="2"/>
              <a:endCxn id="208" idx="0"/>
            </p:cNvCxnSpPr>
            <p:nvPr/>
          </p:nvCxnSpPr>
          <p:spPr bwMode="auto">
            <a:xfrm rot="5400000">
              <a:off x="5783580" y="4594860"/>
              <a:ext cx="1188720" cy="411480"/>
            </a:xfrm>
            <a:prstGeom prst="line">
              <a:avLst/>
            </a:prstGeom>
            <a:noFill/>
            <a:ln w="28575" cap="flat" cmpd="sng" algn="ctr">
              <a:solidFill>
                <a:schemeClr val="accent2"/>
              </a:solidFill>
              <a:prstDash val="solid"/>
              <a:round/>
              <a:headEnd type="none" w="med" len="med"/>
              <a:tailEnd type="none" w="med" len="med"/>
            </a:ln>
            <a:effectLst/>
          </p:spPr>
        </p:cxnSp>
        <p:cxnSp>
          <p:nvCxnSpPr>
            <p:cNvPr id="423" name="Straight Connector 422"/>
            <p:cNvCxnSpPr>
              <a:stCxn id="77" idx="2"/>
              <a:endCxn id="212" idx="0"/>
            </p:cNvCxnSpPr>
            <p:nvPr/>
          </p:nvCxnSpPr>
          <p:spPr bwMode="auto">
            <a:xfrm rot="16200000" flipH="1">
              <a:off x="6880860" y="3909060"/>
              <a:ext cx="1188720" cy="1783080"/>
            </a:xfrm>
            <a:prstGeom prst="line">
              <a:avLst/>
            </a:prstGeom>
            <a:noFill/>
            <a:ln w="28575" cap="flat" cmpd="sng" algn="ctr">
              <a:solidFill>
                <a:schemeClr val="accent2"/>
              </a:solidFill>
              <a:prstDash val="solid"/>
              <a:round/>
              <a:headEnd type="none" w="med" len="med"/>
              <a:tailEnd type="none" w="med" len="med"/>
            </a:ln>
            <a:effectLst/>
          </p:spPr>
        </p:cxnSp>
      </p:grpSp>
      <p:grpSp>
        <p:nvGrpSpPr>
          <p:cNvPr id="7" name="Group 459"/>
          <p:cNvGrpSpPr/>
          <p:nvPr/>
        </p:nvGrpSpPr>
        <p:grpSpPr>
          <a:xfrm>
            <a:off x="1783079" y="3383280"/>
            <a:ext cx="6583681" cy="2011681"/>
            <a:chOff x="1783079" y="3383280"/>
            <a:chExt cx="6583681" cy="2011681"/>
          </a:xfrm>
        </p:grpSpPr>
        <p:cxnSp>
          <p:nvCxnSpPr>
            <p:cNvPr id="222" name="Straight Connector 221"/>
            <p:cNvCxnSpPr>
              <a:stCxn id="79" idx="2"/>
              <a:endCxn id="201" idx="0"/>
            </p:cNvCxnSpPr>
            <p:nvPr/>
          </p:nvCxnSpPr>
          <p:spPr bwMode="auto">
            <a:xfrm rot="5400000">
              <a:off x="3863340" y="1303020"/>
              <a:ext cx="2011680" cy="6172201"/>
            </a:xfrm>
            <a:prstGeom prst="line">
              <a:avLst/>
            </a:prstGeom>
            <a:noFill/>
            <a:ln w="28575" cap="flat" cmpd="sng" algn="ctr">
              <a:solidFill>
                <a:schemeClr val="accent2"/>
              </a:solidFill>
              <a:prstDash val="solid"/>
              <a:round/>
              <a:headEnd type="none" w="med" len="med"/>
              <a:tailEnd type="none" w="med" len="med"/>
            </a:ln>
            <a:effectLst/>
          </p:spPr>
        </p:cxnSp>
        <p:cxnSp>
          <p:nvCxnSpPr>
            <p:cNvPr id="429" name="Straight Connector 428"/>
            <p:cNvCxnSpPr>
              <a:stCxn id="79" idx="2"/>
              <a:endCxn id="202" idx="0"/>
            </p:cNvCxnSpPr>
            <p:nvPr/>
          </p:nvCxnSpPr>
          <p:spPr bwMode="auto">
            <a:xfrm rot="5400000">
              <a:off x="4411980" y="1851660"/>
              <a:ext cx="2011680" cy="5074920"/>
            </a:xfrm>
            <a:prstGeom prst="line">
              <a:avLst/>
            </a:prstGeom>
            <a:noFill/>
            <a:ln w="28575" cap="flat" cmpd="sng" algn="ctr">
              <a:solidFill>
                <a:schemeClr val="accent2"/>
              </a:solidFill>
              <a:prstDash val="solid"/>
              <a:round/>
              <a:headEnd type="none" w="med" len="med"/>
              <a:tailEnd type="none" w="med" len="med"/>
            </a:ln>
            <a:effectLst/>
          </p:spPr>
        </p:cxnSp>
        <p:cxnSp>
          <p:nvCxnSpPr>
            <p:cNvPr id="432" name="Straight Connector 431"/>
            <p:cNvCxnSpPr>
              <a:stCxn id="79" idx="2"/>
              <a:endCxn id="206" idx="0"/>
            </p:cNvCxnSpPr>
            <p:nvPr/>
          </p:nvCxnSpPr>
          <p:spPr bwMode="auto">
            <a:xfrm rot="5400000">
              <a:off x="5509260" y="2948940"/>
              <a:ext cx="2011680" cy="2880360"/>
            </a:xfrm>
            <a:prstGeom prst="line">
              <a:avLst/>
            </a:prstGeom>
            <a:noFill/>
            <a:ln w="28575" cap="flat" cmpd="sng" algn="ctr">
              <a:solidFill>
                <a:schemeClr val="accent2"/>
              </a:solidFill>
              <a:prstDash val="solid"/>
              <a:round/>
              <a:headEnd type="none" w="med" len="med"/>
              <a:tailEnd type="none" w="med" len="med"/>
            </a:ln>
            <a:effectLst/>
          </p:spPr>
        </p:cxnSp>
        <p:cxnSp>
          <p:nvCxnSpPr>
            <p:cNvPr id="435" name="Straight Connector 434"/>
            <p:cNvCxnSpPr>
              <a:stCxn id="79" idx="2"/>
              <a:endCxn id="208" idx="0"/>
            </p:cNvCxnSpPr>
            <p:nvPr/>
          </p:nvCxnSpPr>
          <p:spPr bwMode="auto">
            <a:xfrm rot="5400000">
              <a:off x="6057900" y="3497580"/>
              <a:ext cx="2011680" cy="1783080"/>
            </a:xfrm>
            <a:prstGeom prst="line">
              <a:avLst/>
            </a:prstGeom>
            <a:noFill/>
            <a:ln w="28575" cap="flat" cmpd="sng" algn="ctr">
              <a:solidFill>
                <a:schemeClr val="accent2"/>
              </a:solidFill>
              <a:prstDash val="solid"/>
              <a:round/>
              <a:headEnd type="none" w="med" len="med"/>
              <a:tailEnd type="none" w="med" len="med"/>
            </a:ln>
            <a:effectLst/>
          </p:spPr>
        </p:cxnSp>
        <p:cxnSp>
          <p:nvCxnSpPr>
            <p:cNvPr id="438" name="Straight Connector 437"/>
            <p:cNvCxnSpPr>
              <a:stCxn id="79" idx="2"/>
            </p:cNvCxnSpPr>
            <p:nvPr/>
          </p:nvCxnSpPr>
          <p:spPr bwMode="auto">
            <a:xfrm rot="5400000">
              <a:off x="6606540" y="4046220"/>
              <a:ext cx="2011680" cy="685800"/>
            </a:xfrm>
            <a:prstGeom prst="line">
              <a:avLst/>
            </a:prstGeom>
            <a:noFill/>
            <a:ln w="28575" cap="flat" cmpd="sng" algn="ctr">
              <a:solidFill>
                <a:schemeClr val="accent2"/>
              </a:solidFill>
              <a:prstDash val="solid"/>
              <a:round/>
              <a:headEnd type="none" w="med" len="med"/>
              <a:tailEnd type="none" w="med" len="med"/>
            </a:ln>
            <a:effectLst/>
          </p:spPr>
        </p:cxnSp>
        <p:cxnSp>
          <p:nvCxnSpPr>
            <p:cNvPr id="441" name="Straight Connector 440"/>
            <p:cNvCxnSpPr>
              <a:stCxn id="79" idx="2"/>
              <a:endCxn id="212" idx="0"/>
            </p:cNvCxnSpPr>
            <p:nvPr/>
          </p:nvCxnSpPr>
          <p:spPr bwMode="auto">
            <a:xfrm rot="16200000" flipH="1">
              <a:off x="7155180" y="4183380"/>
              <a:ext cx="2011680" cy="411480"/>
            </a:xfrm>
            <a:prstGeom prst="line">
              <a:avLst/>
            </a:prstGeom>
            <a:noFill/>
            <a:ln w="28575" cap="flat" cmpd="sng" algn="ctr">
              <a:solidFill>
                <a:schemeClr val="accent2"/>
              </a:solidFill>
              <a:prstDash val="solid"/>
              <a:round/>
              <a:headEnd type="none" w="med" len="med"/>
              <a:tailEnd type="none" w="med" len="med"/>
            </a:ln>
            <a:effectLst/>
          </p:spPr>
        </p:cxnSp>
        <p:cxnSp>
          <p:nvCxnSpPr>
            <p:cNvPr id="444" name="Straight Connector 443"/>
            <p:cNvCxnSpPr>
              <a:stCxn id="80" idx="2"/>
              <a:endCxn id="212" idx="0"/>
            </p:cNvCxnSpPr>
            <p:nvPr/>
          </p:nvCxnSpPr>
          <p:spPr bwMode="auto">
            <a:xfrm rot="16200000" flipH="1">
              <a:off x="7749540" y="4777740"/>
              <a:ext cx="1188720" cy="45720"/>
            </a:xfrm>
            <a:prstGeom prst="line">
              <a:avLst/>
            </a:prstGeom>
            <a:noFill/>
            <a:ln w="28575" cap="flat" cmpd="sng" algn="ctr">
              <a:solidFill>
                <a:schemeClr val="accent2"/>
              </a:solidFill>
              <a:prstDash val="solid"/>
              <a:round/>
              <a:headEnd type="none" w="med" len="med"/>
              <a:tailEnd type="none" w="med" len="med"/>
            </a:ln>
            <a:effectLst/>
          </p:spPr>
        </p:cxnSp>
        <p:cxnSp>
          <p:nvCxnSpPr>
            <p:cNvPr id="447" name="Straight Connector 446"/>
            <p:cNvCxnSpPr>
              <a:stCxn id="80" idx="2"/>
            </p:cNvCxnSpPr>
            <p:nvPr/>
          </p:nvCxnSpPr>
          <p:spPr bwMode="auto">
            <a:xfrm rot="5400000">
              <a:off x="7200900" y="4274820"/>
              <a:ext cx="1188720" cy="1051560"/>
            </a:xfrm>
            <a:prstGeom prst="line">
              <a:avLst/>
            </a:prstGeom>
            <a:noFill/>
            <a:ln w="28575" cap="flat" cmpd="sng" algn="ctr">
              <a:solidFill>
                <a:schemeClr val="accent2"/>
              </a:solidFill>
              <a:prstDash val="solid"/>
              <a:round/>
              <a:headEnd type="none" w="med" len="med"/>
              <a:tailEnd type="none" w="med" len="med"/>
            </a:ln>
            <a:effectLst/>
          </p:spPr>
        </p:cxnSp>
        <p:cxnSp>
          <p:nvCxnSpPr>
            <p:cNvPr id="450" name="Straight Connector 449"/>
            <p:cNvCxnSpPr>
              <a:stCxn id="80" idx="2"/>
              <a:endCxn id="208" idx="0"/>
            </p:cNvCxnSpPr>
            <p:nvPr/>
          </p:nvCxnSpPr>
          <p:spPr bwMode="auto">
            <a:xfrm rot="5400000">
              <a:off x="6652260" y="3726180"/>
              <a:ext cx="1188720" cy="2148840"/>
            </a:xfrm>
            <a:prstGeom prst="line">
              <a:avLst/>
            </a:prstGeom>
            <a:noFill/>
            <a:ln w="28575" cap="flat" cmpd="sng" algn="ctr">
              <a:solidFill>
                <a:schemeClr val="accent2"/>
              </a:solidFill>
              <a:prstDash val="solid"/>
              <a:round/>
              <a:headEnd type="none" w="med" len="med"/>
              <a:tailEnd type="none" w="med" len="med"/>
            </a:ln>
            <a:effectLst/>
          </p:spPr>
        </p:cxnSp>
        <p:cxnSp>
          <p:nvCxnSpPr>
            <p:cNvPr id="453" name="Straight Connector 452"/>
            <p:cNvCxnSpPr>
              <a:stCxn id="80" idx="2"/>
              <a:endCxn id="206" idx="0"/>
            </p:cNvCxnSpPr>
            <p:nvPr/>
          </p:nvCxnSpPr>
          <p:spPr bwMode="auto">
            <a:xfrm rot="5400000">
              <a:off x="6103620" y="3177540"/>
              <a:ext cx="1188720" cy="3246120"/>
            </a:xfrm>
            <a:prstGeom prst="line">
              <a:avLst/>
            </a:prstGeom>
            <a:noFill/>
            <a:ln w="28575" cap="flat" cmpd="sng" algn="ctr">
              <a:solidFill>
                <a:schemeClr val="accent2"/>
              </a:solidFill>
              <a:prstDash val="solid"/>
              <a:round/>
              <a:headEnd type="none" w="med" len="med"/>
              <a:tailEnd type="none" w="med" len="med"/>
            </a:ln>
            <a:effectLst/>
          </p:spPr>
        </p:cxnSp>
        <p:cxnSp>
          <p:nvCxnSpPr>
            <p:cNvPr id="457" name="Straight Connector 456"/>
            <p:cNvCxnSpPr>
              <a:stCxn id="80" idx="2"/>
              <a:endCxn id="202" idx="0"/>
            </p:cNvCxnSpPr>
            <p:nvPr/>
          </p:nvCxnSpPr>
          <p:spPr bwMode="auto">
            <a:xfrm rot="5400000">
              <a:off x="5006340" y="2080260"/>
              <a:ext cx="1188720" cy="5440680"/>
            </a:xfrm>
            <a:prstGeom prst="line">
              <a:avLst/>
            </a:prstGeom>
            <a:noFill/>
            <a:ln w="28575" cap="flat" cmpd="sng" algn="ctr">
              <a:solidFill>
                <a:schemeClr val="accent2"/>
              </a:solidFill>
              <a:prstDash val="solid"/>
              <a:round/>
              <a:headEnd type="none" w="med" len="med"/>
              <a:tailEnd type="none" w="med" len="med"/>
            </a:ln>
            <a:effectLst/>
          </p:spPr>
        </p:cxnSp>
      </p:grpSp>
      <p:sp>
        <p:nvSpPr>
          <p:cNvPr id="2" name="Title 1"/>
          <p:cNvSpPr>
            <a:spLocks noGrp="1"/>
          </p:cNvSpPr>
          <p:nvPr>
            <p:ph type="title"/>
          </p:nvPr>
        </p:nvSpPr>
        <p:spPr>
          <a:xfrm>
            <a:off x="457200" y="182880"/>
            <a:ext cx="8321675" cy="609398"/>
          </a:xfrm>
        </p:spPr>
        <p:txBody>
          <a:bodyPr/>
          <a:lstStyle/>
          <a:p>
            <a:r>
              <a:rPr smtClean="0"/>
              <a:t>Explosión de Soluciones Diferentes</a:t>
            </a:r>
            <a:endParaRPr lang="en-US" dirty="0"/>
          </a:p>
        </p:txBody>
      </p:sp>
      <p:grpSp>
        <p:nvGrpSpPr>
          <p:cNvPr id="8" name="Group 163"/>
          <p:cNvGrpSpPr/>
          <p:nvPr/>
        </p:nvGrpSpPr>
        <p:grpSpPr>
          <a:xfrm>
            <a:off x="1280159" y="5394960"/>
            <a:ext cx="7589521" cy="914400"/>
            <a:chOff x="1280159" y="5394960"/>
            <a:chExt cx="7589521" cy="914400"/>
          </a:xfrm>
        </p:grpSpPr>
        <p:grpSp>
          <p:nvGrpSpPr>
            <p:cNvPr id="9" name="Group 110"/>
            <p:cNvGrpSpPr/>
            <p:nvPr/>
          </p:nvGrpSpPr>
          <p:grpSpPr>
            <a:xfrm>
              <a:off x="1280160" y="5394960"/>
              <a:ext cx="1005840" cy="914400"/>
              <a:chOff x="9418320" y="2468880"/>
              <a:chExt cx="914400" cy="914400"/>
            </a:xfrm>
          </p:grpSpPr>
          <p:sp>
            <p:nvSpPr>
              <p:cNvPr id="234" name="Can 233"/>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SQL</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Windows</a:t>
                </a:r>
                <a:endParaRPr lang="en-US" sz="900" dirty="0"/>
              </a:p>
            </p:txBody>
          </p:sp>
          <p:sp>
            <p:nvSpPr>
              <p:cNvPr id="236" name="Can 235"/>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0" name="Group 111"/>
            <p:cNvGrpSpPr/>
            <p:nvPr/>
          </p:nvGrpSpPr>
          <p:grpSpPr>
            <a:xfrm>
              <a:off x="2377440" y="5394960"/>
              <a:ext cx="1005840" cy="914400"/>
              <a:chOff x="9418320" y="2468880"/>
              <a:chExt cx="914400" cy="914400"/>
            </a:xfrm>
          </p:grpSpPr>
          <p:sp>
            <p:nvSpPr>
              <p:cNvPr id="230" name="Can 229"/>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Oracle</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Solaris</a:t>
                </a:r>
                <a:endParaRPr lang="en-US" sz="900" dirty="0"/>
              </a:p>
            </p:txBody>
          </p:sp>
          <p:sp>
            <p:nvSpPr>
              <p:cNvPr id="232" name="Can 231"/>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1" name="Group 115"/>
            <p:cNvGrpSpPr/>
            <p:nvPr/>
          </p:nvGrpSpPr>
          <p:grpSpPr>
            <a:xfrm>
              <a:off x="3474720" y="5394960"/>
              <a:ext cx="1005840" cy="914400"/>
              <a:chOff x="9418320" y="2468880"/>
              <a:chExt cx="914400" cy="914400"/>
            </a:xfrm>
          </p:grpSpPr>
          <p:sp>
            <p:nvSpPr>
              <p:cNvPr id="226" name="Can 225"/>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MS SQL</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Windows</a:t>
                </a:r>
                <a:endParaRPr lang="en-US" sz="900" dirty="0"/>
              </a:p>
            </p:txBody>
          </p:sp>
          <p:sp>
            <p:nvSpPr>
              <p:cNvPr id="228" name="Can 227"/>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2" name="Group 118"/>
            <p:cNvGrpSpPr/>
            <p:nvPr/>
          </p:nvGrpSpPr>
          <p:grpSpPr>
            <a:xfrm>
              <a:off x="4572000" y="5394960"/>
              <a:ext cx="1005840" cy="914400"/>
              <a:chOff x="9418320" y="2468880"/>
              <a:chExt cx="914400" cy="914400"/>
            </a:xfrm>
          </p:grpSpPr>
          <p:sp>
            <p:nvSpPr>
              <p:cNvPr id="223" name="Can 222"/>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Oracle DB</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Unix</a:t>
                </a:r>
                <a:endParaRPr lang="en-US" sz="900" dirty="0"/>
              </a:p>
            </p:txBody>
          </p:sp>
          <p:sp>
            <p:nvSpPr>
              <p:cNvPr id="224" name="Can 223"/>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3" name="Group 122"/>
            <p:cNvGrpSpPr/>
            <p:nvPr/>
          </p:nvGrpSpPr>
          <p:grpSpPr>
            <a:xfrm>
              <a:off x="5669280" y="5394960"/>
              <a:ext cx="1005840" cy="914400"/>
              <a:chOff x="9418320" y="2468880"/>
              <a:chExt cx="914400" cy="914400"/>
            </a:xfrm>
          </p:grpSpPr>
          <p:sp>
            <p:nvSpPr>
              <p:cNvPr id="219" name="Can 218"/>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DB2</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Z/OS</a:t>
                </a:r>
                <a:endParaRPr lang="en-US" sz="900" dirty="0"/>
              </a:p>
            </p:txBody>
          </p:sp>
          <p:sp>
            <p:nvSpPr>
              <p:cNvPr id="221" name="Can 220"/>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4" name="Group 126"/>
            <p:cNvGrpSpPr/>
            <p:nvPr/>
          </p:nvGrpSpPr>
          <p:grpSpPr>
            <a:xfrm>
              <a:off x="6766560" y="5394960"/>
              <a:ext cx="1005840" cy="914400"/>
              <a:chOff x="9418320" y="2468880"/>
              <a:chExt cx="914400" cy="914400"/>
            </a:xfrm>
          </p:grpSpPr>
          <p:sp>
            <p:nvSpPr>
              <p:cNvPr id="216" name="Can 215"/>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1200" b="1" dirty="0" smtClean="0">
                    <a:solidFill>
                      <a:schemeClr val="tx1"/>
                    </a:solidFill>
                    <a:effectLst>
                      <a:outerShdw blurRad="101600" dist="25400" dir="2700000" algn="tl">
                        <a:srgbClr val="000000"/>
                      </a:outerShdw>
                    </a:effectLst>
                  </a:rPr>
                  <a:t>???</a:t>
                </a:r>
                <a:endParaRPr lang="en-US" sz="1200" dirty="0"/>
              </a:p>
            </p:txBody>
          </p:sp>
          <p:sp>
            <p:nvSpPr>
              <p:cNvPr id="217" name="Can 216"/>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400" b="1" dirty="0" smtClean="0">
                    <a:solidFill>
                      <a:schemeClr val="tx1"/>
                    </a:solidFill>
                    <a:effectLst>
                      <a:outerShdw blurRad="101600" dist="25400" dir="2700000" algn="tl">
                        <a:srgbClr val="000000"/>
                      </a:outerShdw>
                    </a:effectLst>
                  </a:rPr>
                  <a:t>Other</a:t>
                </a:r>
                <a:endParaRPr lang="en-US" sz="1400" b="1" dirty="0">
                  <a:solidFill>
                    <a:schemeClr val="tx1"/>
                  </a:solidFill>
                  <a:effectLst>
                    <a:outerShdw blurRad="101600" dist="25400" dir="2700000" algn="tl">
                      <a:srgbClr val="000000"/>
                    </a:outerShdw>
                  </a:effectLst>
                </a:endParaRPr>
              </a:p>
            </p:txBody>
          </p:sp>
        </p:grpSp>
        <p:grpSp>
          <p:nvGrpSpPr>
            <p:cNvPr id="15" name="Group 131"/>
            <p:cNvGrpSpPr/>
            <p:nvPr/>
          </p:nvGrpSpPr>
          <p:grpSpPr>
            <a:xfrm>
              <a:off x="7863840" y="5394960"/>
              <a:ext cx="1005840" cy="914400"/>
              <a:chOff x="9418320" y="2468880"/>
              <a:chExt cx="914400" cy="914400"/>
            </a:xfrm>
          </p:grpSpPr>
          <p:sp>
            <p:nvSpPr>
              <p:cNvPr id="213" name="Can 212"/>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1200" b="1" dirty="0" smtClean="0">
                    <a:solidFill>
                      <a:schemeClr val="tx1"/>
                    </a:solidFill>
                    <a:effectLst>
                      <a:outerShdw blurRad="101600" dist="25400" dir="2700000" algn="tl">
                        <a:srgbClr val="000000"/>
                      </a:outerShdw>
                    </a:effectLst>
                  </a:rPr>
                  <a:t>???</a:t>
                </a:r>
                <a:endParaRPr lang="en-US" sz="1200" dirty="0"/>
              </a:p>
            </p:txBody>
          </p:sp>
          <p:sp>
            <p:nvSpPr>
              <p:cNvPr id="214" name="Can 213"/>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Customers</a:t>
                </a:r>
                <a:endParaRPr lang="en-US" sz="1100" b="1" dirty="0">
                  <a:solidFill>
                    <a:schemeClr val="tx1"/>
                  </a:solidFill>
                  <a:effectLst>
                    <a:outerShdw blurRad="101600" dist="25400" dir="2700000" algn="tl">
                      <a:srgbClr val="000000"/>
                    </a:outerShdw>
                  </a:effectLst>
                </a:endParaRPr>
              </a:p>
            </p:txBody>
          </p:sp>
        </p:grpSp>
        <p:pic>
          <p:nvPicPr>
            <p:cNvPr id="191" name="Picture 2" descr="\\showsrus\images\LOGOS\GEN_LOGO\O\ORACLE.png"/>
            <p:cNvPicPr>
              <a:picLocks noChangeAspect="1" noChangeArrowheads="1"/>
            </p:cNvPicPr>
            <p:nvPr/>
          </p:nvPicPr>
          <p:blipFill>
            <a:blip r:embed="rId3"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192" name="Picture 3" descr="\\showsrus\images\LOGOS\GEN_LOGO\S\SAP logo med.png"/>
            <p:cNvPicPr>
              <a:picLocks noChangeAspect="1" noChangeArrowheads="1"/>
            </p:cNvPicPr>
            <p:nvPr/>
          </p:nvPicPr>
          <p:blipFill>
            <a:blip r:embed="rId4"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195" name="Picture 4" descr="\\showsrus\images\LOGOS\GEN_LOGO\S\Siebel-logo-color.png"/>
            <p:cNvPicPr>
              <a:picLocks noChangeAspect="1" noChangeArrowheads="1"/>
            </p:cNvPicPr>
            <p:nvPr/>
          </p:nvPicPr>
          <p:blipFill>
            <a:blip r:embed="rId5"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197" name="Picture 5" descr="C:\Program Files\Microsoft Resource DVD Artwork\DVD_ART\BoxShots_Logos\Microsoft Dynamics\Dynamics-Brand signature\MS Dynamics logo reverse v.png"/>
            <p:cNvPicPr>
              <a:picLocks noChangeAspect="1" noChangeArrowheads="1"/>
            </p:cNvPicPr>
            <p:nvPr/>
          </p:nvPicPr>
          <p:blipFill>
            <a:blip r:embed="rId6"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199" name="Picture 2" descr="C:\Users\Jeff.Alldridge\Desktop\Cache Bin\Week 5.12-16\IBM_white.png"/>
            <p:cNvPicPr>
              <a:picLocks noChangeAspect="1" noChangeArrowheads="1"/>
            </p:cNvPicPr>
            <p:nvPr/>
          </p:nvPicPr>
          <p:blipFill>
            <a:blip r:embed="rId7"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201" name="Rectangle 200"/>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ERP</a:t>
              </a:r>
            </a:p>
          </p:txBody>
        </p:sp>
        <p:sp>
          <p:nvSpPr>
            <p:cNvPr id="202" name="Rectangle 201"/>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Finance</a:t>
              </a:r>
            </a:p>
          </p:txBody>
        </p:sp>
        <p:sp>
          <p:nvSpPr>
            <p:cNvPr id="204" name="Rectangle 203"/>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Inventory</a:t>
              </a:r>
            </a:p>
          </p:txBody>
        </p:sp>
        <p:sp>
          <p:nvSpPr>
            <p:cNvPr id="206" name="Rectangle 205"/>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CRM</a:t>
              </a:r>
            </a:p>
          </p:txBody>
        </p:sp>
        <p:sp>
          <p:nvSpPr>
            <p:cNvPr id="208" name="Rectangle 207"/>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Operations</a:t>
              </a:r>
            </a:p>
          </p:txBody>
        </p:sp>
        <p:sp>
          <p:nvSpPr>
            <p:cNvPr id="212" name="Rectangle 211"/>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a:t>
              </a:r>
            </a:p>
          </p:txBody>
        </p:sp>
      </p:grpSp>
      <p:pic>
        <p:nvPicPr>
          <p:cNvPr id="2050" name="Picture 2" descr="C:\Users\Jeff.Alldridge\Desktop\Matt Valentine Decks\graphics\Abe-Frown.png"/>
          <p:cNvPicPr>
            <a:picLocks noChangeAspect="1" noChangeArrowheads="1"/>
          </p:cNvPicPr>
          <p:nvPr/>
        </p:nvPicPr>
        <p:blipFill>
          <a:blip r:embed="rId8" cstate="email"/>
          <a:srcRect/>
          <a:stretch>
            <a:fillRect/>
          </a:stretch>
        </p:blipFill>
        <p:spPr bwMode="auto">
          <a:xfrm>
            <a:off x="4023360" y="1188720"/>
            <a:ext cx="1428080" cy="1371600"/>
          </a:xfrm>
          <a:prstGeom prst="rect">
            <a:avLst/>
          </a:prstGeom>
          <a:noFill/>
        </p:spPr>
      </p:pic>
      <p:pic>
        <p:nvPicPr>
          <p:cNvPr id="2051" name="Picture 3" descr="C:\Users\Jeff.Alldridge\Desktop\Matt Valentine Decks\graphics\Ryan-Frown.png"/>
          <p:cNvPicPr>
            <a:picLocks noChangeAspect="1" noChangeArrowheads="1"/>
          </p:cNvPicPr>
          <p:nvPr/>
        </p:nvPicPr>
        <p:blipFill>
          <a:blip r:embed="rId9" cstate="email"/>
          <a:srcRect/>
          <a:stretch>
            <a:fillRect/>
          </a:stretch>
        </p:blipFill>
        <p:spPr bwMode="auto">
          <a:xfrm>
            <a:off x="2194560" y="1188720"/>
            <a:ext cx="1444213" cy="1371600"/>
          </a:xfrm>
          <a:prstGeom prst="rect">
            <a:avLst/>
          </a:prstGeom>
          <a:noFill/>
        </p:spPr>
      </p:pic>
      <p:pic>
        <p:nvPicPr>
          <p:cNvPr id="2052" name="Picture 4" descr="C:\Users\Jeff.Alldridge\Desktop\Matt Valentine Decks\graphics\Tuesday-Frown.png"/>
          <p:cNvPicPr>
            <a:picLocks noChangeAspect="1" noChangeArrowheads="1"/>
          </p:cNvPicPr>
          <p:nvPr/>
        </p:nvPicPr>
        <p:blipFill>
          <a:blip r:embed="rId10" cstate="email"/>
          <a:srcRect/>
          <a:stretch>
            <a:fillRect/>
          </a:stretch>
        </p:blipFill>
        <p:spPr bwMode="auto">
          <a:xfrm>
            <a:off x="5989320" y="1188720"/>
            <a:ext cx="927848" cy="1371600"/>
          </a:xfrm>
          <a:prstGeom prst="rect">
            <a:avLst/>
          </a:prstGeom>
          <a:noFill/>
        </p:spPr>
      </p:pic>
      <p:pic>
        <p:nvPicPr>
          <p:cNvPr id="2053" name="Picture 5" descr="C:\Users\Jeff.Alldridge\Desktop\Matt Valentine Decks\graphics\Vince-Frown.png"/>
          <p:cNvPicPr>
            <a:picLocks noChangeAspect="1" noChangeArrowheads="1"/>
          </p:cNvPicPr>
          <p:nvPr/>
        </p:nvPicPr>
        <p:blipFill>
          <a:blip r:embed="rId11" cstate="email"/>
          <a:srcRect/>
          <a:stretch>
            <a:fillRect/>
          </a:stretch>
        </p:blipFill>
        <p:spPr bwMode="auto">
          <a:xfrm>
            <a:off x="4206240" y="3657600"/>
            <a:ext cx="1629783" cy="1828800"/>
          </a:xfrm>
          <a:prstGeom prst="rect">
            <a:avLst/>
          </a:prstGeom>
          <a:noFill/>
        </p:spPr>
      </p:pic>
      <p:sp>
        <p:nvSpPr>
          <p:cNvPr id="141" name="Flowchart: Process 140"/>
          <p:cNvSpPr/>
          <p:nvPr/>
        </p:nvSpPr>
        <p:spPr>
          <a:xfrm>
            <a:off x="4389120" y="4846320"/>
            <a:ext cx="1006679" cy="457200"/>
          </a:xfrm>
          <a:prstGeom prst="flowChartProces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400" b="1" dirty="0" smtClean="0">
                <a:solidFill>
                  <a:schemeClr val="tx1"/>
                </a:solidFill>
                <a:effectLst>
                  <a:outerShdw blurRad="38100" dist="38100" dir="2700000" algn="tl">
                    <a:srgbClr val="000000">
                      <a:alpha val="43137"/>
                    </a:srgbClr>
                  </a:outerShdw>
                </a:effectLst>
                <a:latin typeface="+mj-lt"/>
              </a:rPr>
              <a:t>TI </a:t>
            </a:r>
          </a:p>
        </p:txBody>
      </p:sp>
      <p:grpSp>
        <p:nvGrpSpPr>
          <p:cNvPr id="16" name="Group 478"/>
          <p:cNvGrpSpPr/>
          <p:nvPr/>
        </p:nvGrpSpPr>
        <p:grpSpPr>
          <a:xfrm>
            <a:off x="648587" y="2519916"/>
            <a:ext cx="8218967" cy="2349797"/>
            <a:chOff x="648587" y="2519916"/>
            <a:chExt cx="8218967" cy="2349797"/>
          </a:xfrm>
        </p:grpSpPr>
        <p:sp>
          <p:nvSpPr>
            <p:cNvPr id="461" name="Oval 460"/>
            <p:cNvSpPr/>
            <p:nvPr/>
          </p:nvSpPr>
          <p:spPr bwMode="auto">
            <a:xfrm>
              <a:off x="712382" y="2923954"/>
              <a:ext cx="1722474" cy="1913860"/>
            </a:xfrm>
            <a:prstGeom prst="ellipse">
              <a:avLst/>
            </a:prstGeom>
            <a:noFill/>
            <a:ln w="28575" cap="flat" cmpd="sng" algn="ctr">
              <a:solidFill>
                <a:schemeClr val="accent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2" name="Oval 461"/>
            <p:cNvSpPr/>
            <p:nvPr/>
          </p:nvSpPr>
          <p:spPr bwMode="auto">
            <a:xfrm>
              <a:off x="7304568" y="2934587"/>
              <a:ext cx="1562986" cy="1073888"/>
            </a:xfrm>
            <a:prstGeom prst="ellipse">
              <a:avLst/>
            </a:prstGeom>
            <a:noFill/>
            <a:ln w="28575" cap="flat" cmpd="sng" algn="ctr">
              <a:solidFill>
                <a:schemeClr val="accent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3" name="Oval 462"/>
            <p:cNvSpPr/>
            <p:nvPr/>
          </p:nvSpPr>
          <p:spPr bwMode="auto">
            <a:xfrm>
              <a:off x="5560829" y="2966485"/>
              <a:ext cx="1562986" cy="1073888"/>
            </a:xfrm>
            <a:prstGeom prst="ellipse">
              <a:avLst/>
            </a:prstGeom>
            <a:noFill/>
            <a:ln w="28575" cap="flat" cmpd="sng" algn="ctr">
              <a:solidFill>
                <a:schemeClr val="accent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4" name="Oval 463"/>
            <p:cNvSpPr/>
            <p:nvPr/>
          </p:nvSpPr>
          <p:spPr bwMode="auto">
            <a:xfrm>
              <a:off x="2860157" y="2945219"/>
              <a:ext cx="1222745" cy="1073888"/>
            </a:xfrm>
            <a:prstGeom prst="ellipse">
              <a:avLst/>
            </a:prstGeom>
            <a:noFill/>
            <a:ln w="28575" cap="flat" cmpd="sng" algn="ctr">
              <a:solidFill>
                <a:schemeClr val="accent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5" name="Arc 464"/>
            <p:cNvSpPr/>
            <p:nvPr/>
          </p:nvSpPr>
          <p:spPr bwMode="auto">
            <a:xfrm>
              <a:off x="1701209" y="2530550"/>
              <a:ext cx="3062177" cy="882502"/>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6" name="Arc 465"/>
            <p:cNvSpPr/>
            <p:nvPr/>
          </p:nvSpPr>
          <p:spPr bwMode="auto">
            <a:xfrm>
              <a:off x="3312041" y="2530550"/>
              <a:ext cx="3062177" cy="882502"/>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7" name="Arc 466"/>
            <p:cNvSpPr/>
            <p:nvPr/>
          </p:nvSpPr>
          <p:spPr bwMode="auto">
            <a:xfrm>
              <a:off x="4922874" y="2530550"/>
              <a:ext cx="3062177" cy="882502"/>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3" name="Arc 472"/>
            <p:cNvSpPr/>
            <p:nvPr/>
          </p:nvSpPr>
          <p:spPr bwMode="auto">
            <a:xfrm>
              <a:off x="648587" y="2519916"/>
              <a:ext cx="2541180" cy="2190307"/>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4" name="Arc 473"/>
            <p:cNvSpPr/>
            <p:nvPr/>
          </p:nvSpPr>
          <p:spPr bwMode="auto">
            <a:xfrm>
              <a:off x="6283843" y="2519916"/>
              <a:ext cx="2285999" cy="2190307"/>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5" name="Arc 474"/>
            <p:cNvSpPr/>
            <p:nvPr/>
          </p:nvSpPr>
          <p:spPr bwMode="auto">
            <a:xfrm>
              <a:off x="4954772" y="2785731"/>
              <a:ext cx="1775638" cy="1180214"/>
            </a:xfrm>
            <a:prstGeom prst="arc">
              <a:avLst>
                <a:gd name="adj1" fmla="val 1138228"/>
                <a:gd name="adj2" fmla="val 11671853"/>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6" name="Arc 475"/>
            <p:cNvSpPr/>
            <p:nvPr/>
          </p:nvSpPr>
          <p:spPr bwMode="auto">
            <a:xfrm>
              <a:off x="2785721" y="2785731"/>
              <a:ext cx="1775638" cy="1180214"/>
            </a:xfrm>
            <a:prstGeom prst="arc">
              <a:avLst>
                <a:gd name="adj1" fmla="val 20893228"/>
                <a:gd name="adj2" fmla="val 6873258"/>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7" name="Arc 476"/>
            <p:cNvSpPr/>
            <p:nvPr/>
          </p:nvSpPr>
          <p:spPr bwMode="auto">
            <a:xfrm>
              <a:off x="850605" y="3689499"/>
              <a:ext cx="2445480" cy="1180214"/>
            </a:xfrm>
            <a:prstGeom prst="arc">
              <a:avLst>
                <a:gd name="adj1" fmla="val 20893228"/>
                <a:gd name="adj2" fmla="val 6873258"/>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8" name="Arc 477"/>
            <p:cNvSpPr/>
            <p:nvPr/>
          </p:nvSpPr>
          <p:spPr bwMode="auto">
            <a:xfrm>
              <a:off x="6836735" y="3689499"/>
              <a:ext cx="1371592" cy="563524"/>
            </a:xfrm>
            <a:prstGeom prst="arc">
              <a:avLst>
                <a:gd name="adj1" fmla="val 20893228"/>
                <a:gd name="adj2" fmla="val 11521360"/>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48" name="Flowchart: Process 47"/>
          <p:cNvSpPr/>
          <p:nvPr/>
        </p:nvSpPr>
        <p:spPr>
          <a:xfrm>
            <a:off x="3017520" y="274320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New product idea portal</a:t>
            </a:r>
          </a:p>
        </p:txBody>
      </p:sp>
      <p:sp>
        <p:nvSpPr>
          <p:cNvPr id="49" name="Flowchart: Process 48"/>
          <p:cNvSpPr/>
          <p:nvPr/>
        </p:nvSpPr>
        <p:spPr>
          <a:xfrm>
            <a:off x="301752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New product portfolio analysis</a:t>
            </a:r>
          </a:p>
        </p:txBody>
      </p:sp>
      <p:sp>
        <p:nvSpPr>
          <p:cNvPr id="57" name="Flowchart: Process 56"/>
          <p:cNvSpPr/>
          <p:nvPr/>
        </p:nvSpPr>
        <p:spPr>
          <a:xfrm>
            <a:off x="4297680" y="292608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Financial reporting</a:t>
            </a:r>
          </a:p>
        </p:txBody>
      </p:sp>
      <p:sp>
        <p:nvSpPr>
          <p:cNvPr id="76" name="Flowchart: Process 75"/>
          <p:cNvSpPr/>
          <p:nvPr/>
        </p:nvSpPr>
        <p:spPr>
          <a:xfrm>
            <a:off x="5760720" y="274320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Regulatory compliance portal</a:t>
            </a:r>
          </a:p>
        </p:txBody>
      </p:sp>
      <p:sp>
        <p:nvSpPr>
          <p:cNvPr id="77" name="Flowchart: Process 76"/>
          <p:cNvSpPr/>
          <p:nvPr/>
        </p:nvSpPr>
        <p:spPr>
          <a:xfrm>
            <a:off x="612648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Compliance reports</a:t>
            </a:r>
          </a:p>
        </p:txBody>
      </p:sp>
      <p:sp>
        <p:nvSpPr>
          <p:cNvPr id="79" name="Flowchart: Process 78"/>
          <p:cNvSpPr/>
          <p:nvPr/>
        </p:nvSpPr>
        <p:spPr>
          <a:xfrm>
            <a:off x="7498080" y="274320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Supply chain integration</a:t>
            </a:r>
          </a:p>
        </p:txBody>
      </p:sp>
      <p:sp>
        <p:nvSpPr>
          <p:cNvPr id="80" name="Flowchart: Process 79"/>
          <p:cNvSpPr/>
          <p:nvPr/>
        </p:nvSpPr>
        <p:spPr>
          <a:xfrm>
            <a:off x="786384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Trading partner portal</a:t>
            </a:r>
          </a:p>
        </p:txBody>
      </p:sp>
      <p:sp>
        <p:nvSpPr>
          <p:cNvPr id="39" name="Flowchart: Process 38"/>
          <p:cNvSpPr/>
          <p:nvPr/>
        </p:nvSpPr>
        <p:spPr>
          <a:xfrm>
            <a:off x="1188720" y="274320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Sales forecasts and reports</a:t>
            </a:r>
          </a:p>
        </p:txBody>
      </p:sp>
      <p:sp>
        <p:nvSpPr>
          <p:cNvPr id="40" name="Flowchart: Process 39"/>
          <p:cNvSpPr/>
          <p:nvPr/>
        </p:nvSpPr>
        <p:spPr>
          <a:xfrm>
            <a:off x="164592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Operations</a:t>
            </a:r>
          </a:p>
        </p:txBody>
      </p:sp>
      <p:sp>
        <p:nvSpPr>
          <p:cNvPr id="41" name="Flowchart: Process 40"/>
          <p:cNvSpPr/>
          <p:nvPr/>
        </p:nvSpPr>
        <p:spPr>
          <a:xfrm>
            <a:off x="54864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Sales force automation</a:t>
            </a:r>
          </a:p>
        </p:txBody>
      </p:sp>
      <p:sp>
        <p:nvSpPr>
          <p:cNvPr id="188" name="Flowchart: Process 187"/>
          <p:cNvSpPr/>
          <p:nvPr/>
        </p:nvSpPr>
        <p:spPr>
          <a:xfrm>
            <a:off x="1005840" y="438912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Customer service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up)">
                                      <p:cBhvr>
                                        <p:cTn id="7" dur="500"/>
                                        <p:tgtEl>
                                          <p:spTgt spid="8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up)">
                                      <p:cBhvr>
                                        <p:cTn id="11" dur="500"/>
                                        <p:tgtEl>
                                          <p:spTgt spid="8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ipe(up)">
                                      <p:cBhvr>
                                        <p:cTn id="15" dur="500"/>
                                        <p:tgtEl>
                                          <p:spTgt spid="84"/>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88"/>
                                        </p:tgtEl>
                                        <p:attrNameLst>
                                          <p:attrName>style.visibility</p:attrName>
                                        </p:attrNameLst>
                                      </p:cBhvr>
                                      <p:to>
                                        <p:strVal val="visible"/>
                                      </p:to>
                                    </p:set>
                                    <p:anim calcmode="lin" valueType="num">
                                      <p:cBhvr>
                                        <p:cTn id="31" dur="500" fill="hold"/>
                                        <p:tgtEl>
                                          <p:spTgt spid="188"/>
                                        </p:tgtEl>
                                        <p:attrNameLst>
                                          <p:attrName>ppt_w</p:attrName>
                                        </p:attrNameLst>
                                      </p:cBhvr>
                                      <p:tavLst>
                                        <p:tav tm="0">
                                          <p:val>
                                            <p:fltVal val="0"/>
                                          </p:val>
                                        </p:tav>
                                        <p:tav tm="100000">
                                          <p:val>
                                            <p:strVal val="#ppt_w"/>
                                          </p:val>
                                        </p:tav>
                                      </p:tavLst>
                                    </p:anim>
                                    <p:anim calcmode="lin" valueType="num">
                                      <p:cBhvr>
                                        <p:cTn id="32" dur="500" fill="hold"/>
                                        <p:tgtEl>
                                          <p:spTgt spid="188"/>
                                        </p:tgtEl>
                                        <p:attrNameLst>
                                          <p:attrName>ppt_h</p:attrName>
                                        </p:attrNameLst>
                                      </p:cBhvr>
                                      <p:tavLst>
                                        <p:tav tm="0">
                                          <p:val>
                                            <p:fltVal val="0"/>
                                          </p:val>
                                        </p:tav>
                                        <p:tav tm="100000">
                                          <p:val>
                                            <p:strVal val="#ppt_h"/>
                                          </p:val>
                                        </p:tav>
                                      </p:tavLst>
                                    </p:anim>
                                    <p:animEffect transition="in" filter="fade">
                                      <p:cBhvr>
                                        <p:cTn id="33" dur="500"/>
                                        <p:tgtEl>
                                          <p:spTgt spid="188"/>
                                        </p:tgtEl>
                                      </p:cBhvr>
                                    </p:animEffect>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53"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4000"/>
                            </p:stCondLst>
                            <p:childTnLst>
                              <p:par>
                                <p:cTn id="47" presetID="53"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500"/>
                            </p:stCondLst>
                            <p:childTnLst>
                              <p:par>
                                <p:cTn id="53" presetID="53"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childTnLst>
                                </p:cTn>
                              </p:par>
                            </p:childTnLst>
                          </p:cTn>
                        </p:par>
                        <p:par>
                          <p:cTn id="58" fill="hold">
                            <p:stCondLst>
                              <p:cond delay="5000"/>
                            </p:stCondLst>
                            <p:childTnLst>
                              <p:par>
                                <p:cTn id="59" presetID="53" presetClass="entr" presetSubtype="0"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5500"/>
                            </p:stCondLst>
                            <p:childTnLst>
                              <p:par>
                                <p:cTn id="65" presetID="53" presetClass="entr" presetSubtype="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p:cTn id="67" dur="500" fill="hold"/>
                                        <p:tgtEl>
                                          <p:spTgt spid="77"/>
                                        </p:tgtEl>
                                        <p:attrNameLst>
                                          <p:attrName>ppt_w</p:attrName>
                                        </p:attrNameLst>
                                      </p:cBhvr>
                                      <p:tavLst>
                                        <p:tav tm="0">
                                          <p:val>
                                            <p:fltVal val="0"/>
                                          </p:val>
                                        </p:tav>
                                        <p:tav tm="100000">
                                          <p:val>
                                            <p:strVal val="#ppt_w"/>
                                          </p:val>
                                        </p:tav>
                                      </p:tavLst>
                                    </p:anim>
                                    <p:anim calcmode="lin" valueType="num">
                                      <p:cBhvr>
                                        <p:cTn id="68" dur="500" fill="hold"/>
                                        <p:tgtEl>
                                          <p:spTgt spid="77"/>
                                        </p:tgtEl>
                                        <p:attrNameLst>
                                          <p:attrName>ppt_h</p:attrName>
                                        </p:attrNameLst>
                                      </p:cBhvr>
                                      <p:tavLst>
                                        <p:tav tm="0">
                                          <p:val>
                                            <p:fltVal val="0"/>
                                          </p:val>
                                        </p:tav>
                                        <p:tav tm="100000">
                                          <p:val>
                                            <p:strVal val="#ppt_h"/>
                                          </p:val>
                                        </p:tav>
                                      </p:tavLst>
                                    </p:anim>
                                    <p:animEffect transition="in" filter="fade">
                                      <p:cBhvr>
                                        <p:cTn id="69" dur="500"/>
                                        <p:tgtEl>
                                          <p:spTgt spid="77"/>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ppt_w</p:attrName>
                                        </p:attrNameLst>
                                      </p:cBhvr>
                                      <p:tavLst>
                                        <p:tav tm="0">
                                          <p:val>
                                            <p:fltVal val="0"/>
                                          </p:val>
                                        </p:tav>
                                        <p:tav tm="100000">
                                          <p:val>
                                            <p:strVal val="#ppt_w"/>
                                          </p:val>
                                        </p:tav>
                                      </p:tavLst>
                                    </p:anim>
                                    <p:anim calcmode="lin" valueType="num">
                                      <p:cBhvr>
                                        <p:cTn id="74" dur="500" fill="hold"/>
                                        <p:tgtEl>
                                          <p:spTgt spid="79"/>
                                        </p:tgtEl>
                                        <p:attrNameLst>
                                          <p:attrName>ppt_h</p:attrName>
                                        </p:attrNameLst>
                                      </p:cBhvr>
                                      <p:tavLst>
                                        <p:tav tm="0">
                                          <p:val>
                                            <p:fltVal val="0"/>
                                          </p:val>
                                        </p:tav>
                                        <p:tav tm="100000">
                                          <p:val>
                                            <p:strVal val="#ppt_h"/>
                                          </p:val>
                                        </p:tav>
                                      </p:tavLst>
                                    </p:anim>
                                    <p:animEffect transition="in" filter="fade">
                                      <p:cBhvr>
                                        <p:cTn id="75" dur="500"/>
                                        <p:tgtEl>
                                          <p:spTgt spid="79"/>
                                        </p:tgtEl>
                                      </p:cBhvr>
                                    </p:animEffect>
                                  </p:childTnLst>
                                </p:cTn>
                              </p:par>
                            </p:childTnLst>
                          </p:cTn>
                        </p:par>
                        <p:par>
                          <p:cTn id="76" fill="hold">
                            <p:stCondLst>
                              <p:cond delay="6500"/>
                            </p:stCondLst>
                            <p:childTnLst>
                              <p:par>
                                <p:cTn id="77" presetID="53" presetClass="entr" presetSubtype="0"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500" fill="hold"/>
                                        <p:tgtEl>
                                          <p:spTgt spid="80"/>
                                        </p:tgtEl>
                                        <p:attrNameLst>
                                          <p:attrName>ppt_w</p:attrName>
                                        </p:attrNameLst>
                                      </p:cBhvr>
                                      <p:tavLst>
                                        <p:tav tm="0">
                                          <p:val>
                                            <p:fltVal val="0"/>
                                          </p:val>
                                        </p:tav>
                                        <p:tav tm="100000">
                                          <p:val>
                                            <p:strVal val="#ppt_w"/>
                                          </p:val>
                                        </p:tav>
                                      </p:tavLst>
                                    </p:anim>
                                    <p:anim calcmode="lin" valueType="num">
                                      <p:cBhvr>
                                        <p:cTn id="80" dur="500" fill="hold"/>
                                        <p:tgtEl>
                                          <p:spTgt spid="80"/>
                                        </p:tgtEl>
                                        <p:attrNameLst>
                                          <p:attrName>ppt_h</p:attrName>
                                        </p:attrNameLst>
                                      </p:cBhvr>
                                      <p:tavLst>
                                        <p:tav tm="0">
                                          <p:val>
                                            <p:fltVal val="0"/>
                                          </p:val>
                                        </p:tav>
                                        <p:tav tm="100000">
                                          <p:val>
                                            <p:strVal val="#ppt_h"/>
                                          </p:val>
                                        </p:tav>
                                      </p:tavLst>
                                    </p:anim>
                                    <p:animEffect transition="in" filter="fade">
                                      <p:cBhvr>
                                        <p:cTn id="81" dur="500"/>
                                        <p:tgtEl>
                                          <p:spTgt spid="8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wipe(up)">
                                      <p:cBhvr>
                                        <p:cTn id="86" dur="500"/>
                                        <p:tgtEl>
                                          <p:spTgt spid="3"/>
                                        </p:tgtEl>
                                      </p:cBhvr>
                                    </p:animEffect>
                                  </p:childTnLst>
                                </p:cTn>
                              </p:par>
                            </p:childTnLst>
                          </p:cTn>
                        </p:par>
                        <p:par>
                          <p:cTn id="87" fill="hold">
                            <p:stCondLst>
                              <p:cond delay="500"/>
                            </p:stCondLst>
                            <p:childTnLst>
                              <p:par>
                                <p:cTn id="88" presetID="22" presetClass="entr" presetSubtype="1" fill="hold" nodeType="after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up)">
                                      <p:cBhvr>
                                        <p:cTn id="90" dur="500"/>
                                        <p:tgtEl>
                                          <p:spTgt spid="4"/>
                                        </p:tgtEl>
                                      </p:cBhvr>
                                    </p:animEffect>
                                  </p:childTnLst>
                                </p:cTn>
                              </p:par>
                            </p:childTnLst>
                          </p:cTn>
                        </p:par>
                        <p:par>
                          <p:cTn id="91" fill="hold">
                            <p:stCondLst>
                              <p:cond delay="1000"/>
                            </p:stCondLst>
                            <p:childTnLst>
                              <p:par>
                                <p:cTn id="92" presetID="22" presetClass="entr" presetSubtype="1"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up)">
                                      <p:cBhvr>
                                        <p:cTn id="94" dur="500"/>
                                        <p:tgtEl>
                                          <p:spTgt spid="5"/>
                                        </p:tgtEl>
                                      </p:cBhvr>
                                    </p:animEffect>
                                  </p:childTnLst>
                                </p:cTn>
                              </p:par>
                            </p:childTnLst>
                          </p:cTn>
                        </p:par>
                        <p:par>
                          <p:cTn id="95" fill="hold">
                            <p:stCondLst>
                              <p:cond delay="1500"/>
                            </p:stCondLst>
                            <p:childTnLst>
                              <p:par>
                                <p:cTn id="96" presetID="22" presetClass="entr" presetSubtype="1"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ipe(up)">
                                      <p:cBhvr>
                                        <p:cTn id="98" dur="500"/>
                                        <p:tgtEl>
                                          <p:spTgt spid="6"/>
                                        </p:tgtEl>
                                      </p:cBhvr>
                                    </p:animEffect>
                                  </p:childTnLst>
                                </p:cTn>
                              </p:par>
                            </p:childTnLst>
                          </p:cTn>
                        </p:par>
                        <p:par>
                          <p:cTn id="99" fill="hold">
                            <p:stCondLst>
                              <p:cond delay="2000"/>
                            </p:stCondLst>
                            <p:childTnLst>
                              <p:par>
                                <p:cTn id="100" presetID="22" presetClass="entr" presetSubtype="1" fill="hold" nodeType="after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wipe(up)">
                                      <p:cBhvr>
                                        <p:cTn id="102" dur="500"/>
                                        <p:tgtEl>
                                          <p:spTgt spid="7"/>
                                        </p:tgtEl>
                                      </p:cBhvr>
                                    </p:animEffect>
                                  </p:childTnLst>
                                </p:cTn>
                              </p:par>
                            </p:childTnLst>
                          </p:cTn>
                        </p:par>
                        <p:par>
                          <p:cTn id="103" fill="hold">
                            <p:stCondLst>
                              <p:cond delay="2500"/>
                            </p:stCondLst>
                            <p:childTnLst>
                              <p:par>
                                <p:cTn id="104" presetID="10"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childTnLst>
                                </p:cTn>
                              </p:par>
                            </p:childTnLst>
                          </p:cTn>
                        </p:par>
                        <p:par>
                          <p:cTn id="107" fill="hold">
                            <p:stCondLst>
                              <p:cond delay="3500"/>
                            </p:stCondLst>
                            <p:childTnLst>
                              <p:par>
                                <p:cTn id="108" presetID="10" presetClass="entr" presetSubtype="0" fill="hold" grpId="0" nodeType="afterEffect">
                                  <p:stCondLst>
                                    <p:cond delay="0"/>
                                  </p:stCondLst>
                                  <p:childTnLst>
                                    <p:set>
                                      <p:cBhvr>
                                        <p:cTn id="109" dur="1" fill="hold">
                                          <p:stCondLst>
                                            <p:cond delay="0"/>
                                          </p:stCondLst>
                                        </p:cTn>
                                        <p:tgtEl>
                                          <p:spTgt spid="141"/>
                                        </p:tgtEl>
                                        <p:attrNameLst>
                                          <p:attrName>style.visibility</p:attrName>
                                        </p:attrNameLst>
                                      </p:cBhvr>
                                      <p:to>
                                        <p:strVal val="visible"/>
                                      </p:to>
                                    </p:set>
                                    <p:animEffect transition="in" filter="fade">
                                      <p:cBhvr>
                                        <p:cTn id="110" dur="1000"/>
                                        <p:tgtEl>
                                          <p:spTgt spid="141"/>
                                        </p:tgtEl>
                                      </p:cBhvr>
                                    </p:animEffect>
                                  </p:childTnLst>
                                </p:cTn>
                              </p:par>
                            </p:childTnLst>
                          </p:cTn>
                        </p:par>
                        <p:par>
                          <p:cTn id="111" fill="hold">
                            <p:stCondLst>
                              <p:cond delay="4500"/>
                            </p:stCondLst>
                            <p:childTnLst>
                              <p:par>
                                <p:cTn id="112" presetID="10" presetClass="entr" presetSubtype="0" fill="hold" nodeType="afterEffect">
                                  <p:stCondLst>
                                    <p:cond delay="0"/>
                                  </p:stCondLst>
                                  <p:childTnLst>
                                    <p:set>
                                      <p:cBhvr>
                                        <p:cTn id="113" dur="1" fill="hold">
                                          <p:stCondLst>
                                            <p:cond delay="0"/>
                                          </p:stCondLst>
                                        </p:cTn>
                                        <p:tgtEl>
                                          <p:spTgt spid="2053"/>
                                        </p:tgtEl>
                                        <p:attrNameLst>
                                          <p:attrName>style.visibility</p:attrName>
                                        </p:attrNameLst>
                                      </p:cBhvr>
                                      <p:to>
                                        <p:strVal val="visible"/>
                                      </p:to>
                                    </p:set>
                                    <p:animEffect transition="in" filter="fade">
                                      <p:cBhvr>
                                        <p:cTn id="114"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7" grpId="0" animBg="1"/>
      <p:bldP spid="83" grpId="0" animBg="1"/>
      <p:bldP spid="141" grpId="0" animBg="1"/>
      <p:bldP spid="48" grpId="0" animBg="1"/>
      <p:bldP spid="49" grpId="0" animBg="1"/>
      <p:bldP spid="57" grpId="0" animBg="1"/>
      <p:bldP spid="76" grpId="0" animBg="1"/>
      <p:bldP spid="77" grpId="0" animBg="1"/>
      <p:bldP spid="79" grpId="0" animBg="1"/>
      <p:bldP spid="80" grpId="0" animBg="1"/>
      <p:bldP spid="39" grpId="0" animBg="1"/>
      <p:bldP spid="40" grpId="0" animBg="1"/>
      <p:bldP spid="41" grpId="0" animBg="1"/>
      <p:bldP spid="1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bwMode="auto">
          <a:xfrm>
            <a:off x="4572000" y="1286193"/>
            <a:ext cx="4114800" cy="484632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marR="0" indent="0" algn="ctr" fontAlgn="base">
              <a:lnSpc>
                <a:spcPct val="90000"/>
              </a:lnSpc>
              <a:spcBef>
                <a:spcPct val="0"/>
              </a:spcBef>
              <a:spcAft>
                <a:spcPct val="0"/>
              </a:spcAft>
              <a:buClrTx/>
              <a:buSzPct val="80000"/>
              <a:buFontTx/>
              <a:buNone/>
              <a:tabLst/>
            </a:pPr>
            <a:endParaRPr lang="en-US" sz="1100" b="1" dirty="0">
              <a:solidFill>
                <a:schemeClr val="bg1">
                  <a:lumMod val="50000"/>
                </a:schemeClr>
              </a:solidFill>
            </a:endParaRPr>
          </a:p>
        </p:txBody>
      </p:sp>
      <p:sp>
        <p:nvSpPr>
          <p:cNvPr id="11300" name="Rectangle 12290"/>
          <p:cNvSpPr>
            <a:spLocks noChangeArrowheads="1"/>
          </p:cNvSpPr>
          <p:nvPr/>
        </p:nvSpPr>
        <p:spPr bwMode="auto">
          <a:xfrm>
            <a:off x="4754880" y="1920240"/>
            <a:ext cx="3840480" cy="4279633"/>
          </a:xfrm>
          <a:prstGeom prst="rect">
            <a:avLst/>
          </a:prstGeom>
          <a:ln>
            <a:headEnd type="none" w="med" len="med"/>
            <a:tailEnd type="none" w="med" len="med"/>
          </a:ln>
        </p:spPr>
        <p:txBody>
          <a:bodyPr wrap="square">
            <a:spAutoFit/>
          </a:bodyPr>
          <a:lstStyle/>
          <a:p>
            <a:pPr marL="231775" indent="-231775">
              <a:lnSpc>
                <a:spcPct val="85000"/>
              </a:lnSpc>
              <a:spcAft>
                <a:spcPts val="900"/>
              </a:spcAft>
              <a:buClr>
                <a:schemeClr val="bg2"/>
              </a:buClr>
              <a:buSzPct val="80000"/>
            </a:pPr>
            <a:r>
              <a:rPr lang="en-US" b="1" i="1" dirty="0" err="1" smtClean="0">
                <a:solidFill>
                  <a:schemeClr val="bg1"/>
                </a:solidFill>
                <a:cs typeface="Segoe UI" pitchFamily="34" charset="0"/>
              </a:rPr>
              <a:t>Retos</a:t>
            </a:r>
            <a:r>
              <a:rPr lang="en-US" b="1" i="1" dirty="0" smtClean="0">
                <a:solidFill>
                  <a:schemeClr val="bg1"/>
                </a:solidFill>
                <a:cs typeface="Segoe UI" pitchFamily="34" charset="0"/>
              </a:rPr>
              <a:t> de </a:t>
            </a:r>
            <a:r>
              <a:rPr lang="en-US" b="1" i="1" dirty="0" err="1" smtClean="0">
                <a:solidFill>
                  <a:schemeClr val="bg1"/>
                </a:solidFill>
                <a:cs typeface="Segoe UI" pitchFamily="34" charset="0"/>
              </a:rPr>
              <a:t>innovación</a:t>
            </a:r>
            <a:endParaRPr lang="en-US" b="1" i="1" dirty="0" smtClean="0">
              <a:solidFill>
                <a:schemeClr val="bg1"/>
              </a:solidFill>
              <a:cs typeface="Segoe UI" pitchFamily="34" charset="0"/>
            </a:endParaRP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Cada</a:t>
            </a:r>
            <a:r>
              <a:rPr lang="en-US" sz="1600" dirty="0" smtClean="0">
                <a:solidFill>
                  <a:schemeClr val="bg2"/>
                </a:solidFill>
                <a:cs typeface="Arial" pitchFamily="34" charset="0"/>
              </a:rPr>
              <a:t> </a:t>
            </a:r>
            <a:r>
              <a:rPr lang="en-US" sz="1600" dirty="0" err="1" smtClean="0">
                <a:solidFill>
                  <a:schemeClr val="bg2"/>
                </a:solidFill>
                <a:cs typeface="Arial" pitchFamily="34" charset="0"/>
              </a:rPr>
              <a:t>solución</a:t>
            </a:r>
            <a:r>
              <a:rPr lang="en-US" sz="1600" dirty="0" smtClean="0">
                <a:solidFill>
                  <a:schemeClr val="bg2"/>
                </a:solidFill>
                <a:cs typeface="Arial" pitchFamily="34" charset="0"/>
              </a:rPr>
              <a:t> </a:t>
            </a:r>
            <a:r>
              <a:rPr lang="en-US" sz="1600" dirty="0" err="1" smtClean="0">
                <a:solidFill>
                  <a:schemeClr val="bg2"/>
                </a:solidFill>
                <a:cs typeface="Arial" pitchFamily="34" charset="0"/>
              </a:rPr>
              <a:t>tiene</a:t>
            </a:r>
            <a:r>
              <a:rPr lang="en-US" sz="1600" dirty="0" smtClean="0">
                <a:solidFill>
                  <a:schemeClr val="bg2"/>
                </a:solidFill>
                <a:cs typeface="Arial" pitchFamily="34" charset="0"/>
              </a:rPr>
              <a:t> </a:t>
            </a:r>
            <a:r>
              <a:rPr lang="en-US" sz="1600" dirty="0" err="1" smtClean="0">
                <a:solidFill>
                  <a:schemeClr val="bg2"/>
                </a:solidFill>
                <a:cs typeface="Arial" pitchFamily="34" charset="0"/>
              </a:rPr>
              <a:t>una</a:t>
            </a:r>
            <a:r>
              <a:rPr lang="en-US" sz="1600" dirty="0" smtClean="0">
                <a:solidFill>
                  <a:schemeClr val="bg2"/>
                </a:solidFill>
                <a:cs typeface="Arial" pitchFamily="34" charset="0"/>
              </a:rPr>
              <a:t> </a:t>
            </a:r>
            <a:r>
              <a:rPr lang="en-US" sz="1600" dirty="0" err="1" smtClean="0">
                <a:solidFill>
                  <a:schemeClr val="bg2"/>
                </a:solidFill>
                <a:cs typeface="Arial" pitchFamily="34" charset="0"/>
              </a:rPr>
              <a:t>nueva</a:t>
            </a:r>
            <a:r>
              <a:rPr lang="en-US" sz="1600" dirty="0" smtClean="0">
                <a:solidFill>
                  <a:schemeClr val="bg2"/>
                </a:solidFill>
                <a:cs typeface="Arial" pitchFamily="34" charset="0"/>
              </a:rPr>
              <a:t> </a:t>
            </a:r>
            <a:r>
              <a:rPr lang="en-US" sz="1600" dirty="0" err="1" smtClean="0">
                <a:solidFill>
                  <a:schemeClr val="bg2"/>
                </a:solidFill>
                <a:cs typeface="Arial" pitchFamily="34" charset="0"/>
              </a:rPr>
              <a:t>interfaz</a:t>
            </a:r>
            <a:endParaRPr lang="en-US" sz="1600" dirty="0" smtClean="0">
              <a:solidFill>
                <a:schemeClr val="bg2"/>
              </a:solidFill>
              <a:cs typeface="Arial" pitchFamily="34" charset="0"/>
            </a:endParaRPr>
          </a:p>
          <a:p>
            <a:pPr marL="231775" indent="-231775">
              <a:lnSpc>
                <a:spcPct val="85000"/>
              </a:lnSpc>
              <a:spcAft>
                <a:spcPts val="1200"/>
              </a:spcAft>
              <a:buClr>
                <a:schemeClr val="bg2"/>
              </a:buClr>
              <a:buSzPct val="80000"/>
              <a:buFont typeface="Wingdings" pitchFamily="2" charset="2"/>
              <a:buChar char="§"/>
            </a:pPr>
            <a:r>
              <a:rPr lang="en-US" sz="1600" dirty="0" smtClean="0">
                <a:solidFill>
                  <a:schemeClr val="bg2"/>
                </a:solidFill>
                <a:cs typeface="Arial" pitchFamily="34" charset="0"/>
              </a:rPr>
              <a:t>Solution delivery </a:t>
            </a:r>
            <a:r>
              <a:rPr lang="en-US" sz="1600" dirty="0" err="1" smtClean="0">
                <a:solidFill>
                  <a:schemeClr val="bg2"/>
                </a:solidFill>
                <a:cs typeface="Arial" pitchFamily="34" charset="0"/>
              </a:rPr>
              <a:t>toma</a:t>
            </a:r>
            <a:r>
              <a:rPr lang="en-US" sz="1600" dirty="0" smtClean="0">
                <a:solidFill>
                  <a:schemeClr val="bg2"/>
                </a:solidFill>
                <a:cs typeface="Arial" pitchFamily="34" charset="0"/>
              </a:rPr>
              <a:t> mucho </a:t>
            </a:r>
            <a:r>
              <a:rPr lang="en-US" sz="1600" dirty="0" err="1" smtClean="0">
                <a:solidFill>
                  <a:schemeClr val="bg2"/>
                </a:solidFill>
                <a:cs typeface="Arial" pitchFamily="34" charset="0"/>
              </a:rPr>
              <a:t>timepo</a:t>
            </a:r>
            <a:endParaRPr lang="en-US" sz="1600" dirty="0" smtClean="0">
              <a:solidFill>
                <a:schemeClr val="bg2"/>
              </a:solidFill>
              <a:cs typeface="Arial" pitchFamily="34" charset="0"/>
            </a:endParaRP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Soluciones</a:t>
            </a:r>
            <a:r>
              <a:rPr lang="en-US" sz="1600" dirty="0" smtClean="0">
                <a:solidFill>
                  <a:schemeClr val="bg2"/>
                </a:solidFill>
                <a:cs typeface="Arial" pitchFamily="34" charset="0"/>
              </a:rPr>
              <a:t> no </a:t>
            </a:r>
            <a:r>
              <a:rPr lang="en-US" sz="1600" dirty="0" err="1" smtClean="0">
                <a:solidFill>
                  <a:schemeClr val="bg2"/>
                </a:solidFill>
                <a:cs typeface="Arial" pitchFamily="34" charset="0"/>
              </a:rPr>
              <a:t>encuadran</a:t>
            </a:r>
            <a:r>
              <a:rPr lang="en-US" sz="1600" dirty="0" smtClean="0">
                <a:solidFill>
                  <a:schemeClr val="bg2"/>
                </a:solidFill>
                <a:cs typeface="Arial" pitchFamily="34" charset="0"/>
              </a:rPr>
              <a:t> con </a:t>
            </a:r>
            <a:r>
              <a:rPr lang="en-US" sz="1600" dirty="0" err="1" smtClean="0">
                <a:solidFill>
                  <a:schemeClr val="bg2"/>
                </a:solidFill>
                <a:cs typeface="Arial" pitchFamily="34" charset="0"/>
              </a:rPr>
              <a:t>las</a:t>
            </a:r>
            <a:r>
              <a:rPr lang="en-US" sz="1600" dirty="0" smtClean="0">
                <a:solidFill>
                  <a:schemeClr val="bg2"/>
                </a:solidFill>
                <a:cs typeface="Arial" pitchFamily="34" charset="0"/>
              </a:rPr>
              <a:t> </a:t>
            </a:r>
            <a:r>
              <a:rPr lang="en-US" sz="1600" dirty="0" err="1" smtClean="0">
                <a:solidFill>
                  <a:schemeClr val="bg2"/>
                </a:solidFill>
                <a:cs typeface="Arial" pitchFamily="34" charset="0"/>
              </a:rPr>
              <a:t>necesidades</a:t>
            </a:r>
            <a:r>
              <a:rPr lang="en-US" sz="1600" dirty="0" smtClean="0">
                <a:solidFill>
                  <a:schemeClr val="bg2"/>
                </a:solidFill>
                <a:cs typeface="Arial" pitchFamily="34" charset="0"/>
              </a:rPr>
              <a:t> de </a:t>
            </a:r>
            <a:r>
              <a:rPr lang="en-US" sz="1600" dirty="0" err="1" smtClean="0">
                <a:solidFill>
                  <a:schemeClr val="bg2"/>
                </a:solidFill>
                <a:cs typeface="Arial" pitchFamily="34" charset="0"/>
              </a:rPr>
              <a:t>engocio</a:t>
            </a:r>
            <a:endParaRPr lang="en-US" sz="1600" dirty="0" smtClean="0">
              <a:solidFill>
                <a:schemeClr val="bg2"/>
              </a:solidFill>
              <a:cs typeface="Arial" pitchFamily="34" charset="0"/>
            </a:endParaRPr>
          </a:p>
          <a:p>
            <a:pPr marL="231775" indent="-231775">
              <a:lnSpc>
                <a:spcPct val="85000"/>
              </a:lnSpc>
              <a:spcBef>
                <a:spcPts val="1800"/>
              </a:spcBef>
              <a:spcAft>
                <a:spcPts val="900"/>
              </a:spcAft>
              <a:buClr>
                <a:schemeClr val="bg2"/>
              </a:buClr>
              <a:buSzPct val="80000"/>
            </a:pPr>
            <a:r>
              <a:rPr lang="en-US" sz="1600" b="1" i="1" dirty="0" err="1" smtClean="0">
                <a:solidFill>
                  <a:schemeClr val="bg1"/>
                </a:solidFill>
                <a:cs typeface="Segoe UI" pitchFamily="34" charset="0"/>
              </a:rPr>
              <a:t>Retos</a:t>
            </a:r>
            <a:r>
              <a:rPr lang="en-US" sz="1600" b="1" i="1" dirty="0" smtClean="0">
                <a:solidFill>
                  <a:schemeClr val="bg1"/>
                </a:solidFill>
                <a:cs typeface="Segoe UI" pitchFamily="34" charset="0"/>
              </a:rPr>
              <a:t> </a:t>
            </a:r>
            <a:r>
              <a:rPr lang="en-US" sz="1600" b="1" i="1" dirty="0" err="1" smtClean="0">
                <a:solidFill>
                  <a:schemeClr val="bg1"/>
                </a:solidFill>
                <a:cs typeface="Segoe UI" pitchFamily="34" charset="0"/>
              </a:rPr>
              <a:t>operacionales</a:t>
            </a:r>
            <a:endParaRPr lang="en-US" sz="1600" dirty="0" smtClean="0">
              <a:solidFill>
                <a:schemeClr val="bg1"/>
              </a:solidFill>
              <a:cs typeface="Arial" pitchFamily="34" charset="0"/>
            </a:endParaRP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Inversiones</a:t>
            </a:r>
            <a:r>
              <a:rPr lang="en-US" sz="1600" dirty="0" smtClean="0">
                <a:solidFill>
                  <a:schemeClr val="bg2"/>
                </a:solidFill>
                <a:cs typeface="Arial" pitchFamily="34" charset="0"/>
              </a:rPr>
              <a:t> </a:t>
            </a:r>
            <a:r>
              <a:rPr lang="en-US" sz="1600" dirty="0" err="1" smtClean="0">
                <a:solidFill>
                  <a:schemeClr val="bg2"/>
                </a:solidFill>
                <a:cs typeface="Arial" pitchFamily="34" charset="0"/>
              </a:rPr>
              <a:t>existentes</a:t>
            </a:r>
            <a:r>
              <a:rPr lang="en-US" sz="1600" dirty="0" smtClean="0">
                <a:solidFill>
                  <a:schemeClr val="bg2"/>
                </a:solidFill>
                <a:cs typeface="Arial" pitchFamily="34" charset="0"/>
              </a:rPr>
              <a:t> no </a:t>
            </a:r>
            <a:r>
              <a:rPr lang="en-US" sz="1600" dirty="0" err="1" smtClean="0">
                <a:solidFill>
                  <a:schemeClr val="bg2"/>
                </a:solidFill>
                <a:cs typeface="Arial" pitchFamily="34" charset="0"/>
              </a:rPr>
              <a:t>funcionan</a:t>
            </a:r>
            <a:r>
              <a:rPr lang="en-US" sz="1600" dirty="0" smtClean="0">
                <a:solidFill>
                  <a:schemeClr val="bg2"/>
                </a:solidFill>
                <a:cs typeface="Arial" pitchFamily="34" charset="0"/>
              </a:rPr>
              <a:t> </a:t>
            </a:r>
            <a:r>
              <a:rPr lang="en-US" sz="1600" dirty="0" err="1" smtClean="0">
                <a:solidFill>
                  <a:schemeClr val="bg2"/>
                </a:solidFill>
                <a:cs typeface="Arial" pitchFamily="34" charset="0"/>
              </a:rPr>
              <a:t>bien</a:t>
            </a:r>
            <a:r>
              <a:rPr lang="en-US" sz="1600" dirty="0" smtClean="0">
                <a:solidFill>
                  <a:schemeClr val="bg2"/>
                </a:solidFill>
                <a:cs typeface="Arial" pitchFamily="34" charset="0"/>
              </a:rPr>
              <a:t> con </a:t>
            </a:r>
            <a:r>
              <a:rPr lang="en-US" sz="1600" dirty="0" err="1" smtClean="0">
                <a:solidFill>
                  <a:schemeClr val="bg2"/>
                </a:solidFill>
                <a:cs typeface="Arial" pitchFamily="34" charset="0"/>
              </a:rPr>
              <a:t>otras</a:t>
            </a:r>
            <a:endParaRPr lang="en-US" sz="1600" dirty="0" smtClean="0">
              <a:solidFill>
                <a:schemeClr val="bg2"/>
              </a:solidFill>
              <a:cs typeface="Arial" pitchFamily="34" charset="0"/>
            </a:endParaRP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Cada</a:t>
            </a:r>
            <a:r>
              <a:rPr lang="en-US" sz="1600" dirty="0" smtClean="0">
                <a:solidFill>
                  <a:schemeClr val="bg2"/>
                </a:solidFill>
                <a:cs typeface="Arial" pitchFamily="34" charset="0"/>
              </a:rPr>
              <a:t> </a:t>
            </a:r>
            <a:r>
              <a:rPr lang="en-US" sz="1600" dirty="0" err="1" smtClean="0">
                <a:solidFill>
                  <a:schemeClr val="bg2"/>
                </a:solidFill>
                <a:cs typeface="Arial" pitchFamily="34" charset="0"/>
              </a:rPr>
              <a:t>solucion</a:t>
            </a:r>
            <a:r>
              <a:rPr lang="en-US" sz="1600" dirty="0" smtClean="0">
                <a:solidFill>
                  <a:schemeClr val="bg2"/>
                </a:solidFill>
                <a:cs typeface="Arial" pitchFamily="34" charset="0"/>
              </a:rPr>
              <a:t> </a:t>
            </a:r>
            <a:r>
              <a:rPr lang="en-US" sz="1600" dirty="0" err="1" smtClean="0">
                <a:solidFill>
                  <a:schemeClr val="bg2"/>
                </a:solidFill>
                <a:cs typeface="Arial" pitchFamily="34" charset="0"/>
              </a:rPr>
              <a:t>requiere</a:t>
            </a:r>
            <a:r>
              <a:rPr lang="en-US" sz="1600" dirty="0" smtClean="0">
                <a:solidFill>
                  <a:schemeClr val="bg2"/>
                </a:solidFill>
                <a:cs typeface="Arial" pitchFamily="34" charset="0"/>
              </a:rPr>
              <a:t> </a:t>
            </a:r>
            <a:r>
              <a:rPr lang="en-US" sz="1600" dirty="0" err="1" smtClean="0">
                <a:solidFill>
                  <a:schemeClr val="bg2"/>
                </a:solidFill>
                <a:cs typeface="Arial" pitchFamily="34" charset="0"/>
              </a:rPr>
              <a:t>nuevas</a:t>
            </a:r>
            <a:r>
              <a:rPr lang="en-US" sz="1600" dirty="0" smtClean="0">
                <a:solidFill>
                  <a:schemeClr val="bg2"/>
                </a:solidFill>
                <a:cs typeface="Arial" pitchFamily="34" charset="0"/>
              </a:rPr>
              <a:t> </a:t>
            </a:r>
            <a:r>
              <a:rPr lang="en-US" sz="1600" dirty="0" err="1" smtClean="0">
                <a:solidFill>
                  <a:schemeClr val="bg2"/>
                </a:solidFill>
                <a:cs typeface="Arial" pitchFamily="34" charset="0"/>
              </a:rPr>
              <a:t>habilidades</a:t>
            </a:r>
            <a:r>
              <a:rPr lang="en-US" sz="1600" dirty="0" smtClean="0">
                <a:solidFill>
                  <a:schemeClr val="bg2"/>
                </a:solidFill>
                <a:cs typeface="Arial" pitchFamily="34" charset="0"/>
              </a:rPr>
              <a:t> de </a:t>
            </a:r>
            <a:r>
              <a:rPr lang="en-US" sz="1600" dirty="0" err="1" smtClean="0">
                <a:solidFill>
                  <a:schemeClr val="bg2"/>
                </a:solidFill>
                <a:cs typeface="Arial" pitchFamily="34" charset="0"/>
              </a:rPr>
              <a:t>gestión</a:t>
            </a:r>
            <a:r>
              <a:rPr lang="en-US" sz="1600" dirty="0" smtClean="0">
                <a:solidFill>
                  <a:schemeClr val="bg2"/>
                </a:solidFill>
                <a:cs typeface="Arial" pitchFamily="34" charset="0"/>
              </a:rPr>
              <a:t> y </a:t>
            </a:r>
            <a:r>
              <a:rPr lang="en-US" sz="1600" dirty="0" err="1" smtClean="0">
                <a:solidFill>
                  <a:schemeClr val="bg2"/>
                </a:solidFill>
                <a:cs typeface="Arial" pitchFamily="34" charset="0"/>
              </a:rPr>
              <a:t>herramientas</a:t>
            </a:r>
            <a:r>
              <a:rPr lang="en-US" sz="1600" dirty="0" smtClean="0">
                <a:solidFill>
                  <a:schemeClr val="bg2"/>
                </a:solidFill>
                <a:cs typeface="Arial" pitchFamily="34" charset="0"/>
              </a:rPr>
              <a:t> </a:t>
            </a:r>
          </a:p>
          <a:p>
            <a:pPr marL="231775" indent="-231775">
              <a:lnSpc>
                <a:spcPct val="85000"/>
              </a:lnSpc>
              <a:spcAft>
                <a:spcPts val="1200"/>
              </a:spcAft>
              <a:buClr>
                <a:schemeClr val="bg2"/>
              </a:buClr>
              <a:buSzPct val="80000"/>
              <a:buFont typeface="Wingdings" pitchFamily="2" charset="2"/>
              <a:buChar char="§"/>
            </a:pPr>
            <a:r>
              <a:rPr lang="en-US" sz="1600" dirty="0" smtClean="0">
                <a:solidFill>
                  <a:schemeClr val="bg2"/>
                </a:solidFill>
                <a:cs typeface="Arial" pitchFamily="34" charset="0"/>
              </a:rPr>
              <a:t>Standards de </a:t>
            </a:r>
            <a:r>
              <a:rPr lang="en-US" sz="1600" dirty="0" err="1" smtClean="0">
                <a:solidFill>
                  <a:schemeClr val="bg2"/>
                </a:solidFill>
                <a:cs typeface="Arial" pitchFamily="34" charset="0"/>
              </a:rPr>
              <a:t>seguridad</a:t>
            </a:r>
            <a:r>
              <a:rPr lang="en-US" sz="1600" dirty="0" smtClean="0">
                <a:solidFill>
                  <a:schemeClr val="bg2"/>
                </a:solidFill>
                <a:cs typeface="Arial" pitchFamily="34" charset="0"/>
              </a:rPr>
              <a:t> </a:t>
            </a:r>
            <a:r>
              <a:rPr lang="en-US" sz="1600" dirty="0" err="1" smtClean="0">
                <a:solidFill>
                  <a:schemeClr val="bg2"/>
                </a:solidFill>
                <a:cs typeface="Arial" pitchFamily="34" charset="0"/>
              </a:rPr>
              <a:t>incoherentes</a:t>
            </a:r>
            <a:r>
              <a:rPr lang="en-US" sz="1600" dirty="0" smtClean="0">
                <a:solidFill>
                  <a:schemeClr val="bg2"/>
                </a:solidFill>
                <a:cs typeface="Arial" pitchFamily="34" charset="0"/>
              </a:rPr>
              <a:t> </a:t>
            </a:r>
            <a:r>
              <a:rPr lang="en-US" sz="1600" dirty="0" err="1" smtClean="0">
                <a:solidFill>
                  <a:schemeClr val="bg2"/>
                </a:solidFill>
                <a:cs typeface="Arial" pitchFamily="34" charset="0"/>
              </a:rPr>
              <a:t>llevan</a:t>
            </a:r>
            <a:r>
              <a:rPr lang="en-US" sz="1600" dirty="0" smtClean="0">
                <a:solidFill>
                  <a:schemeClr val="bg2"/>
                </a:solidFill>
                <a:cs typeface="Arial" pitchFamily="34" charset="0"/>
              </a:rPr>
              <a:t> a </a:t>
            </a:r>
            <a:r>
              <a:rPr lang="en-US" sz="1600" dirty="0" err="1" smtClean="0">
                <a:solidFill>
                  <a:schemeClr val="bg2"/>
                </a:solidFill>
                <a:cs typeface="Arial" pitchFamily="34" charset="0"/>
              </a:rPr>
              <a:t>cumplimiento</a:t>
            </a:r>
            <a:r>
              <a:rPr lang="en-US" sz="1600" dirty="0" smtClean="0">
                <a:solidFill>
                  <a:schemeClr val="bg2"/>
                </a:solidFill>
                <a:cs typeface="Arial" pitchFamily="34" charset="0"/>
              </a:rPr>
              <a:t> (compliance) y </a:t>
            </a:r>
            <a:r>
              <a:rPr lang="en-US" sz="1600" dirty="0" err="1" smtClean="0">
                <a:solidFill>
                  <a:schemeClr val="bg2"/>
                </a:solidFill>
                <a:cs typeface="Arial" pitchFamily="34" charset="0"/>
              </a:rPr>
              <a:t>otras</a:t>
            </a:r>
            <a:r>
              <a:rPr lang="en-US" sz="1600" dirty="0" smtClean="0">
                <a:solidFill>
                  <a:schemeClr val="bg2"/>
                </a:solidFill>
                <a:cs typeface="Arial" pitchFamily="34" charset="0"/>
              </a:rPr>
              <a:t> </a:t>
            </a:r>
            <a:r>
              <a:rPr lang="en-US" sz="1600" dirty="0" err="1" smtClean="0">
                <a:solidFill>
                  <a:schemeClr val="bg2"/>
                </a:solidFill>
                <a:cs typeface="Arial" pitchFamily="34" charset="0"/>
              </a:rPr>
              <a:t>cuestiones</a:t>
            </a:r>
            <a:endParaRPr lang="en-US" sz="1600" dirty="0" smtClean="0">
              <a:solidFill>
                <a:schemeClr val="bg2"/>
              </a:solidFill>
              <a:cs typeface="Arial" pitchFamily="34" charset="0"/>
            </a:endParaRPr>
          </a:p>
        </p:txBody>
      </p:sp>
      <p:sp>
        <p:nvSpPr>
          <p:cNvPr id="7170" name="Title 1"/>
          <p:cNvSpPr>
            <a:spLocks noGrp="1"/>
          </p:cNvSpPr>
          <p:nvPr>
            <p:ph type="title"/>
          </p:nvPr>
        </p:nvSpPr>
        <p:spPr/>
        <p:txBody>
          <a:bodyPr/>
          <a:lstStyle/>
          <a:p>
            <a:r>
              <a:rPr lang="en-US" dirty="0" err="1" smtClean="0"/>
              <a:t>Soluciones</a:t>
            </a:r>
            <a:r>
              <a:rPr lang="en-US" dirty="0" smtClean="0"/>
              <a:t> Silo </a:t>
            </a:r>
            <a:r>
              <a:rPr lang="en-US" dirty="0" err="1" smtClean="0"/>
              <a:t>Crean</a:t>
            </a:r>
            <a:r>
              <a:rPr lang="en-US" dirty="0" smtClean="0"/>
              <a:t> </a:t>
            </a:r>
            <a:r>
              <a:rPr lang="en-US" dirty="0" err="1" smtClean="0"/>
              <a:t>Retos</a:t>
            </a:r>
            <a:endParaRPr lang="en-US" dirty="0"/>
          </a:p>
        </p:txBody>
      </p:sp>
      <p:sp>
        <p:nvSpPr>
          <p:cNvPr id="11290" name="TextBox 39"/>
          <p:cNvSpPr txBox="1">
            <a:spLocks noChangeArrowheads="1"/>
          </p:cNvSpPr>
          <p:nvPr/>
        </p:nvSpPr>
        <p:spPr bwMode="auto">
          <a:xfrm>
            <a:off x="2525713" y="6858000"/>
            <a:ext cx="185737" cy="369888"/>
          </a:xfrm>
          <a:prstGeom prst="rect">
            <a:avLst/>
          </a:prstGeom>
          <a:noFill/>
          <a:ln w="9525">
            <a:noFill/>
            <a:miter lim="800000"/>
            <a:headEnd/>
            <a:tailEnd/>
          </a:ln>
        </p:spPr>
        <p:txBody>
          <a:bodyPr wrap="none">
            <a:spAutoFit/>
          </a:bodyPr>
          <a:lstStyle/>
          <a:p>
            <a:endParaRPr lang="en-US" dirty="0"/>
          </a:p>
        </p:txBody>
      </p:sp>
      <p:sp>
        <p:nvSpPr>
          <p:cNvPr id="111" name="Rounded Rectangle 110"/>
          <p:cNvSpPr/>
          <p:nvPr/>
        </p:nvSpPr>
        <p:spPr bwMode="auto">
          <a:xfrm>
            <a:off x="457200" y="1188720"/>
            <a:ext cx="2743200" cy="4846320"/>
          </a:xfrm>
          <a:prstGeom prst="roundRect">
            <a:avLst>
              <a:gd name="adj" fmla="val 389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endParaRPr lang="en-US" sz="1400" b="1" dirty="0">
              <a:solidFill>
                <a:schemeClr val="tx1"/>
              </a:solidFill>
              <a:effectLst>
                <a:outerShdw blurRad="38100" dist="38100" dir="2700000" algn="tl">
                  <a:srgbClr val="000000">
                    <a:alpha val="43137"/>
                  </a:srgbClr>
                </a:outerShdw>
              </a:effectLst>
              <a:latin typeface="+mj-lt"/>
            </a:endParaRPr>
          </a:p>
        </p:txBody>
      </p:sp>
      <p:sp>
        <p:nvSpPr>
          <p:cNvPr id="11281" name="Rectangle 13351"/>
          <p:cNvSpPr>
            <a:spLocks noChangeArrowheads="1"/>
          </p:cNvSpPr>
          <p:nvPr/>
        </p:nvSpPr>
        <p:spPr bwMode="auto">
          <a:xfrm>
            <a:off x="635000" y="1737360"/>
            <a:ext cx="2387600" cy="488595"/>
          </a:xfrm>
          <a:prstGeom prst="rect">
            <a:avLst/>
          </a:prstGeom>
          <a:noFill/>
          <a:ln w="9525" algn="ctr">
            <a:noFill/>
            <a:miter lim="800000"/>
            <a:headEnd/>
            <a:tailEnd/>
          </a:ln>
        </p:spPr>
        <p:txBody>
          <a:bodyPr wrap="square" lIns="0" rIns="0" anchor="ctr" anchorCtr="1">
            <a:spAutoFit/>
          </a:bodyPr>
          <a:lstStyle/>
          <a:p>
            <a:pPr algn="r" eaLnBrk="0" hangingPunct="0">
              <a:lnSpc>
                <a:spcPct val="80000"/>
              </a:lnSpc>
            </a:pPr>
            <a:r>
              <a:rPr lang="en-US" sz="1600" dirty="0" err="1" smtClean="0">
                <a:effectLst>
                  <a:outerShdw blurRad="38100" dist="38100" dir="2700000" algn="tl">
                    <a:srgbClr val="000000">
                      <a:alpha val="43137"/>
                    </a:srgbClr>
                  </a:outerShdw>
                </a:effectLst>
                <a:latin typeface="+mn-lt"/>
                <a:cs typeface="Segoe UI" pitchFamily="34" charset="0"/>
              </a:rPr>
              <a:t>Inversión</a:t>
            </a:r>
            <a:r>
              <a:rPr lang="en-US" sz="1600" dirty="0" smtClean="0">
                <a:effectLst>
                  <a:outerShdw blurRad="38100" dist="38100" dir="2700000" algn="tl">
                    <a:srgbClr val="000000">
                      <a:alpha val="43137"/>
                    </a:srgbClr>
                  </a:outerShdw>
                </a:effectLst>
                <a:latin typeface="+mn-lt"/>
                <a:cs typeface="Segoe UI" pitchFamily="34" charset="0"/>
              </a:rPr>
              <a:t> a </a:t>
            </a:r>
          </a:p>
          <a:p>
            <a:pPr algn="r" eaLnBrk="0" hangingPunct="0">
              <a:lnSpc>
                <a:spcPct val="80000"/>
              </a:lnSpc>
            </a:pPr>
            <a:r>
              <a:rPr lang="en-US" sz="1600" dirty="0" err="1" smtClean="0">
                <a:effectLst>
                  <a:outerShdw blurRad="38100" dist="38100" dir="2700000" algn="tl">
                    <a:srgbClr val="000000">
                      <a:alpha val="43137"/>
                    </a:srgbClr>
                  </a:outerShdw>
                </a:effectLst>
                <a:latin typeface="+mn-lt"/>
                <a:cs typeface="Segoe UI" pitchFamily="34" charset="0"/>
              </a:rPr>
              <a:t>corto</a:t>
            </a:r>
            <a:r>
              <a:rPr lang="en-US" sz="1600" dirty="0" smtClean="0">
                <a:effectLst>
                  <a:outerShdw blurRad="38100" dist="38100" dir="2700000" algn="tl">
                    <a:srgbClr val="000000">
                      <a:alpha val="43137"/>
                    </a:srgbClr>
                  </a:outerShdw>
                </a:effectLst>
                <a:latin typeface="+mn-lt"/>
                <a:cs typeface="Segoe UI" pitchFamily="34" charset="0"/>
              </a:rPr>
              <a:t> </a:t>
            </a:r>
            <a:r>
              <a:rPr lang="en-US" sz="1600" dirty="0" err="1" smtClean="0">
                <a:effectLst>
                  <a:outerShdw blurRad="38100" dist="38100" dir="2700000" algn="tl">
                    <a:srgbClr val="000000">
                      <a:alpha val="43137"/>
                    </a:srgbClr>
                  </a:outerShdw>
                </a:effectLst>
                <a:latin typeface="+mn-lt"/>
                <a:cs typeface="Segoe UI" pitchFamily="34" charset="0"/>
              </a:rPr>
              <a:t>plazo</a:t>
            </a:r>
            <a:endParaRPr lang="en-US" sz="1600" dirty="0">
              <a:effectLst>
                <a:outerShdw blurRad="38100" dist="38100" dir="2700000" algn="tl">
                  <a:srgbClr val="000000">
                    <a:alpha val="43137"/>
                  </a:srgbClr>
                </a:outerShdw>
              </a:effectLst>
              <a:latin typeface="+mn-lt"/>
              <a:cs typeface="Segoe UI" pitchFamily="34" charset="0"/>
            </a:endParaRPr>
          </a:p>
        </p:txBody>
      </p:sp>
      <p:sp>
        <p:nvSpPr>
          <p:cNvPr id="11283" name="Text Placeholder 2"/>
          <p:cNvSpPr>
            <a:spLocks/>
          </p:cNvSpPr>
          <p:nvPr/>
        </p:nvSpPr>
        <p:spPr bwMode="auto">
          <a:xfrm>
            <a:off x="457200" y="1350461"/>
            <a:ext cx="2743200" cy="249299"/>
          </a:xfrm>
          <a:prstGeom prst="rect">
            <a:avLst/>
          </a:prstGeom>
          <a:noFill/>
          <a:ln w="9525">
            <a:noFill/>
            <a:miter lim="800000"/>
            <a:headEnd/>
            <a:tailEnd/>
          </a:ln>
        </p:spPr>
        <p:txBody>
          <a:bodyPr wrap="square" lIns="0" tIns="0" rIns="0" bIns="0">
            <a:spAutoFit/>
          </a:bodyPr>
          <a:lstStyle/>
          <a:p>
            <a:pPr algn="ctr" defTabSz="912813" eaLnBrk="0" hangingPunct="0">
              <a:lnSpc>
                <a:spcPct val="90000"/>
              </a:lnSpc>
              <a:spcBef>
                <a:spcPct val="30000"/>
              </a:spcBef>
              <a:buClr>
                <a:schemeClr val="tx2"/>
              </a:buClr>
              <a:buSzPct val="95000"/>
              <a:buFont typeface="Wingdings" pitchFamily="2" charset="2"/>
              <a:buNone/>
            </a:pPr>
            <a:r>
              <a:rPr lang="en-US" b="1" dirty="0" err="1" smtClean="0">
                <a:effectLst>
                  <a:outerShdw blurRad="38100" dist="38100" dir="2700000" algn="tl">
                    <a:srgbClr val="000000">
                      <a:alpha val="43137"/>
                    </a:srgbClr>
                  </a:outerShdw>
                </a:effectLst>
                <a:latin typeface="+mn-lt"/>
                <a:cs typeface="Segoe UI" pitchFamily="34" charset="0"/>
              </a:rPr>
              <a:t>Aproximación</a:t>
            </a:r>
            <a:r>
              <a:rPr lang="en-US" b="1" dirty="0" smtClean="0">
                <a:effectLst>
                  <a:outerShdw blurRad="38100" dist="38100" dir="2700000" algn="tl">
                    <a:srgbClr val="000000">
                      <a:alpha val="43137"/>
                    </a:srgbClr>
                  </a:outerShdw>
                </a:effectLst>
                <a:latin typeface="+mn-lt"/>
                <a:cs typeface="Segoe UI" pitchFamily="34" charset="0"/>
              </a:rPr>
              <a:t> </a:t>
            </a:r>
            <a:r>
              <a:rPr lang="en-US" b="1" dirty="0" err="1" smtClean="0">
                <a:effectLst>
                  <a:outerShdw blurRad="38100" dist="38100" dir="2700000" algn="tl">
                    <a:srgbClr val="000000">
                      <a:alpha val="43137"/>
                    </a:srgbClr>
                  </a:outerShdw>
                </a:effectLst>
                <a:latin typeface="+mn-lt"/>
                <a:cs typeface="Segoe UI" pitchFamily="34" charset="0"/>
              </a:rPr>
              <a:t>Tradicional</a:t>
            </a:r>
            <a:endParaRPr lang="en-US" b="1" dirty="0">
              <a:effectLst>
                <a:outerShdw blurRad="38100" dist="38100" dir="2700000" algn="tl">
                  <a:srgbClr val="000000">
                    <a:alpha val="43137"/>
                  </a:srgbClr>
                </a:outerShdw>
              </a:effectLst>
              <a:latin typeface="+mn-lt"/>
              <a:cs typeface="Segoe UI" pitchFamily="34" charset="0"/>
            </a:endParaRPr>
          </a:p>
        </p:txBody>
      </p:sp>
      <p:grpSp>
        <p:nvGrpSpPr>
          <p:cNvPr id="28" name="Group 27"/>
          <p:cNvGrpSpPr/>
          <p:nvPr/>
        </p:nvGrpSpPr>
        <p:grpSpPr>
          <a:xfrm>
            <a:off x="762000" y="2194560"/>
            <a:ext cx="2133600" cy="1421525"/>
            <a:chOff x="1025944" y="2255520"/>
            <a:chExt cx="2133600" cy="1421525"/>
          </a:xfrm>
        </p:grpSpPr>
        <p:pic>
          <p:nvPicPr>
            <p:cNvPr id="57" name="Picture 10" descr="401417_circle"/>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025944" y="2457845"/>
              <a:ext cx="2133600" cy="1219200"/>
            </a:xfrm>
            <a:prstGeom prst="rect">
              <a:avLst/>
            </a:prstGeom>
            <a:noFill/>
            <a:ln w="9525">
              <a:noFill/>
              <a:miter lim="800000"/>
              <a:headEnd/>
              <a:tailEnd/>
            </a:ln>
          </p:spPr>
        </p:pic>
        <p:pic>
          <p:nvPicPr>
            <p:cNvPr id="99" name="Picture 7" descr="watch"/>
            <p:cNvPicPr>
              <a:picLocks noChangeAspect="1" noChangeArrowheads="1"/>
            </p:cNvPicPr>
            <p:nvPr/>
          </p:nvPicPr>
          <p:blipFill>
            <a:blip r:embed="rId4" cstate="email"/>
            <a:srcRect/>
            <a:stretch>
              <a:fillRect/>
            </a:stretch>
          </p:blipFill>
          <p:spPr bwMode="auto">
            <a:xfrm>
              <a:off x="1216444" y="2255520"/>
              <a:ext cx="1227565" cy="1273175"/>
            </a:xfrm>
            <a:prstGeom prst="rect">
              <a:avLst/>
            </a:prstGeom>
            <a:noFill/>
          </p:spPr>
        </p:pic>
        <p:pic>
          <p:nvPicPr>
            <p:cNvPr id="98" name="Picture 97" descr="money.png"/>
            <p:cNvPicPr>
              <a:picLocks noChangeAspect="1"/>
            </p:cNvPicPr>
            <p:nvPr/>
          </p:nvPicPr>
          <p:blipFill>
            <a:blip r:embed="rId5" cstate="email"/>
            <a:stretch>
              <a:fillRect/>
            </a:stretch>
          </p:blipFill>
          <p:spPr>
            <a:xfrm>
              <a:off x="1978444" y="2788920"/>
              <a:ext cx="873672" cy="762000"/>
            </a:xfrm>
            <a:prstGeom prst="rect">
              <a:avLst/>
            </a:prstGeom>
          </p:spPr>
        </p:pic>
      </p:grpSp>
      <p:sp>
        <p:nvSpPr>
          <p:cNvPr id="11282" name="Rectangle 13337"/>
          <p:cNvSpPr>
            <a:spLocks noChangeArrowheads="1"/>
          </p:cNvSpPr>
          <p:nvPr/>
        </p:nvSpPr>
        <p:spPr bwMode="auto">
          <a:xfrm>
            <a:off x="682042" y="3840480"/>
            <a:ext cx="2293516" cy="488595"/>
          </a:xfrm>
          <a:prstGeom prst="rect">
            <a:avLst/>
          </a:prstGeom>
          <a:noFill/>
          <a:ln w="9525" algn="ctr">
            <a:noFill/>
            <a:miter lim="800000"/>
            <a:headEnd/>
            <a:tailEnd/>
          </a:ln>
        </p:spPr>
        <p:txBody>
          <a:bodyPr wrap="square" lIns="0" rIns="0" anchor="ctr" anchorCtr="1">
            <a:spAutoFit/>
          </a:bodyPr>
          <a:lstStyle/>
          <a:p>
            <a:pPr algn="ctr" eaLnBrk="0" hangingPunct="0">
              <a:lnSpc>
                <a:spcPct val="80000"/>
              </a:lnSpc>
            </a:pPr>
            <a:r>
              <a:rPr lang="en-US" sz="1600" dirty="0" err="1" smtClean="0">
                <a:effectLst>
                  <a:outerShdw blurRad="38100" dist="38100" dir="2700000" algn="tl">
                    <a:srgbClr val="000000">
                      <a:alpha val="43137"/>
                    </a:srgbClr>
                  </a:outerShdw>
                </a:effectLst>
                <a:latin typeface="+mn-lt"/>
                <a:cs typeface="Segoe UI" pitchFamily="34" charset="0"/>
              </a:rPr>
              <a:t>Soluciones</a:t>
            </a:r>
            <a:r>
              <a:rPr lang="en-US" sz="1600" dirty="0" smtClean="0">
                <a:effectLst>
                  <a:outerShdw blurRad="38100" dist="38100" dir="2700000" algn="tl">
                    <a:srgbClr val="000000">
                      <a:alpha val="43137"/>
                    </a:srgbClr>
                  </a:outerShdw>
                </a:effectLst>
                <a:latin typeface="+mn-lt"/>
                <a:cs typeface="Segoe UI" pitchFamily="34" charset="0"/>
              </a:rPr>
              <a:t> Silo </a:t>
            </a:r>
            <a:r>
              <a:rPr lang="en-US" sz="1600" dirty="0" err="1" smtClean="0">
                <a:effectLst>
                  <a:outerShdw blurRad="38100" dist="38100" dir="2700000" algn="tl">
                    <a:srgbClr val="000000">
                      <a:alpha val="43137"/>
                    </a:srgbClr>
                  </a:outerShdw>
                </a:effectLst>
                <a:latin typeface="+mn-lt"/>
                <a:cs typeface="Segoe UI" pitchFamily="34" charset="0"/>
              </a:rPr>
              <a:t>dirigidas</a:t>
            </a:r>
            <a:r>
              <a:rPr lang="en-US" sz="1600" dirty="0" smtClean="0">
                <a:effectLst>
                  <a:outerShdw blurRad="38100" dist="38100" dir="2700000" algn="tl">
                    <a:srgbClr val="000000">
                      <a:alpha val="43137"/>
                    </a:srgbClr>
                  </a:outerShdw>
                </a:effectLst>
                <a:latin typeface="+mn-lt"/>
                <a:cs typeface="Segoe UI" pitchFamily="34" charset="0"/>
              </a:rPr>
              <a:t> a </a:t>
            </a:r>
            <a:r>
              <a:rPr lang="en-US" sz="1600" dirty="0" err="1" smtClean="0">
                <a:effectLst>
                  <a:outerShdw blurRad="38100" dist="38100" dir="2700000" algn="tl">
                    <a:srgbClr val="000000">
                      <a:alpha val="43137"/>
                    </a:srgbClr>
                  </a:outerShdw>
                </a:effectLst>
                <a:latin typeface="+mn-lt"/>
                <a:cs typeface="Segoe UI" pitchFamily="34" charset="0"/>
              </a:rPr>
              <a:t>necesidades</a:t>
            </a:r>
            <a:r>
              <a:rPr lang="en-US" sz="1600" dirty="0" smtClean="0">
                <a:effectLst>
                  <a:outerShdw blurRad="38100" dist="38100" dir="2700000" algn="tl">
                    <a:srgbClr val="000000">
                      <a:alpha val="43137"/>
                    </a:srgbClr>
                  </a:outerShdw>
                </a:effectLst>
                <a:latin typeface="+mn-lt"/>
                <a:cs typeface="Segoe UI" pitchFamily="34" charset="0"/>
              </a:rPr>
              <a:t> </a:t>
            </a:r>
            <a:r>
              <a:rPr lang="en-US" sz="1600" dirty="0" err="1" smtClean="0">
                <a:effectLst>
                  <a:outerShdw blurRad="38100" dist="38100" dir="2700000" algn="tl">
                    <a:srgbClr val="000000">
                      <a:alpha val="43137"/>
                    </a:srgbClr>
                  </a:outerShdw>
                </a:effectLst>
                <a:latin typeface="+mn-lt"/>
                <a:cs typeface="Segoe UI" pitchFamily="34" charset="0"/>
              </a:rPr>
              <a:t>individuales</a:t>
            </a:r>
            <a:endParaRPr lang="en-US" sz="1600" dirty="0">
              <a:effectLst>
                <a:outerShdw blurRad="38100" dist="38100" dir="2700000" algn="tl">
                  <a:srgbClr val="000000">
                    <a:alpha val="43137"/>
                  </a:srgbClr>
                </a:outerShdw>
              </a:effectLst>
              <a:latin typeface="+mn-lt"/>
              <a:cs typeface="Segoe UI" pitchFamily="34" charset="0"/>
            </a:endParaRPr>
          </a:p>
        </p:txBody>
      </p:sp>
      <p:sp>
        <p:nvSpPr>
          <p:cNvPr id="61" name="Notched Right Arrow 60"/>
          <p:cNvSpPr/>
          <p:nvPr/>
        </p:nvSpPr>
        <p:spPr bwMode="auto">
          <a:xfrm>
            <a:off x="2743200" y="2921000"/>
            <a:ext cx="1998133" cy="1371600"/>
          </a:xfrm>
          <a:prstGeom prst="notchedRightArrow">
            <a:avLst/>
          </a:prstGeom>
          <a:gradFill flip="none" rotWithShape="1">
            <a:gsLst>
              <a:gs pos="0">
                <a:schemeClr val="bg2"/>
              </a:gs>
              <a:gs pos="50000">
                <a:schemeClr val="bg2">
                  <a:lumMod val="50000"/>
                  <a:lumOff val="50000"/>
                  <a:shade val="67500"/>
                  <a:satMod val="115000"/>
                </a:schemeClr>
              </a:gs>
              <a:gs pos="100000">
                <a:schemeClr val="bg2">
                  <a:lumMod val="50000"/>
                  <a:lumOff val="50000"/>
                  <a:shade val="100000"/>
                  <a:satMod val="115000"/>
                  <a:alpha val="0"/>
                </a:schemeClr>
              </a:gs>
            </a:gsLst>
            <a:lin ang="10800000" scaled="1"/>
            <a:tileRect/>
          </a:gradFill>
          <a:ln>
            <a:gradFill>
              <a:gsLst>
                <a:gs pos="20000">
                  <a:schemeClr val="tx1">
                    <a:alpha val="0"/>
                  </a:schemeClr>
                </a:gs>
                <a:gs pos="70000">
                  <a:schemeClr val="tx1"/>
                </a:gs>
              </a:gsLst>
              <a:lin ang="0" scaled="0"/>
            </a:gra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solidFill>
                <a:schemeClr val="tx1"/>
              </a:solidFill>
              <a:effectLst/>
              <a:latin typeface="Segoe" pitchFamily="34" charset="0"/>
            </a:endParaRPr>
          </a:p>
        </p:txBody>
      </p:sp>
      <p:sp>
        <p:nvSpPr>
          <p:cNvPr id="51" name="Oval 50"/>
          <p:cNvSpPr/>
          <p:nvPr/>
        </p:nvSpPr>
        <p:spPr bwMode="auto">
          <a:xfrm>
            <a:off x="548640" y="4389120"/>
            <a:ext cx="2560320" cy="1554480"/>
          </a:xfrm>
          <a:prstGeom prst="ellipse">
            <a:avLst/>
          </a:prstGeom>
          <a:gradFill flip="none" rotWithShape="1">
            <a:gsLst>
              <a:gs pos="40000">
                <a:schemeClr val="tx1"/>
              </a:gs>
              <a:gs pos="9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50" name="Picture 49" descr="silo-solution.png"/>
          <p:cNvPicPr>
            <a:picLocks noChangeAspect="1"/>
          </p:cNvPicPr>
          <p:nvPr/>
        </p:nvPicPr>
        <p:blipFill>
          <a:blip r:embed="rId6" cstate="email"/>
          <a:stretch>
            <a:fillRect/>
          </a:stretch>
        </p:blipFill>
        <p:spPr>
          <a:xfrm>
            <a:off x="622663" y="4483456"/>
            <a:ext cx="2352906" cy="1344518"/>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Up-Down Arrow 49"/>
          <p:cNvSpPr/>
          <p:nvPr/>
        </p:nvSpPr>
        <p:spPr bwMode="auto">
          <a:xfrm>
            <a:off x="7269480" y="1645920"/>
            <a:ext cx="1280160" cy="3931920"/>
          </a:xfrm>
          <a:prstGeom prst="upDownArrow">
            <a:avLst>
              <a:gd name="adj1" fmla="val 50000"/>
              <a:gd name="adj2" fmla="val 40566"/>
            </a:avLst>
          </a:prstGeom>
          <a:gradFill>
            <a:gsLst>
              <a:gs pos="5000">
                <a:schemeClr val="tx2">
                  <a:lumMod val="75000"/>
                  <a:alpha val="20000"/>
                </a:schemeClr>
              </a:gs>
              <a:gs pos="50000">
                <a:schemeClr val="tx2">
                  <a:lumMod val="90000"/>
                  <a:alpha val="0"/>
                </a:schemeClr>
              </a:gs>
              <a:gs pos="95000">
                <a:schemeClr val="tx2">
                  <a:lumMod val="75000"/>
                  <a:alpha val="20000"/>
                </a:schemeClr>
              </a:gs>
            </a:gsLst>
            <a:lin ang="5400000" scaled="0"/>
          </a:gradFill>
          <a:ln>
            <a:gradFill>
              <a:gsLst>
                <a:gs pos="15000">
                  <a:schemeClr val="tx2">
                    <a:lumMod val="50000"/>
                  </a:schemeClr>
                </a:gs>
                <a:gs pos="50000">
                  <a:schemeClr val="tx2">
                    <a:lumMod val="50000"/>
                    <a:alpha val="0"/>
                  </a:schemeClr>
                </a:gs>
                <a:gs pos="85000">
                  <a:schemeClr val="tx2">
                    <a:lumMod val="5000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54864" rIns="91440" bIns="0" numCol="1" rtlCol="0" anchor="t"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endParaRPr lang="en-US" sz="1600" b="1" smtClean="0">
              <a:solidFill>
                <a:schemeClr val="bg2"/>
              </a:solidFill>
              <a:latin typeface="+mj-lt"/>
            </a:endParaRPr>
          </a:p>
        </p:txBody>
      </p:sp>
      <p:sp>
        <p:nvSpPr>
          <p:cNvPr id="2" name="Title 1"/>
          <p:cNvSpPr>
            <a:spLocks noGrp="1"/>
          </p:cNvSpPr>
          <p:nvPr>
            <p:ph type="title"/>
          </p:nvPr>
        </p:nvSpPr>
        <p:spPr/>
        <p:txBody>
          <a:bodyPr/>
          <a:lstStyle/>
          <a:p>
            <a:r>
              <a:rPr lang="en-US" dirty="0" smtClean="0"/>
              <a:t>¿</a:t>
            </a:r>
            <a:r>
              <a:rPr lang="en-US" dirty="0" err="1" smtClean="0"/>
              <a:t>Existe</a:t>
            </a:r>
            <a:r>
              <a:rPr lang="en-US" dirty="0" smtClean="0"/>
              <a:t> un </a:t>
            </a:r>
            <a:r>
              <a:rPr lang="en-US" dirty="0" err="1" smtClean="0"/>
              <a:t>modelo</a:t>
            </a:r>
            <a:r>
              <a:rPr lang="en-US" dirty="0" smtClean="0"/>
              <a:t> </a:t>
            </a:r>
            <a:r>
              <a:rPr lang="en-US" dirty="0" err="1" smtClean="0"/>
              <a:t>mejor</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10" name="TextBox 9"/>
          <p:cNvSpPr txBox="1"/>
          <p:nvPr/>
        </p:nvSpPr>
        <p:spPr>
          <a:xfrm>
            <a:off x="6766560" y="5577840"/>
            <a:ext cx="2286000" cy="731520"/>
          </a:xfrm>
          <a:prstGeom prst="rect">
            <a:avLst/>
          </a:prstGeom>
          <a:noFill/>
        </p:spPr>
        <p:txBody>
          <a:bodyPr wrap="square" tIns="0" bIns="0" rtlCol="0" anchor="ctr">
            <a:noAutofit/>
          </a:bodyPr>
          <a:lstStyle/>
          <a:p>
            <a:pPr algn="ctr"/>
            <a:r>
              <a:rPr lang="en-US" b="1" dirty="0" err="1" smtClean="0">
                <a:solidFill>
                  <a:schemeClr val="bg1">
                    <a:lumMod val="50000"/>
                  </a:schemeClr>
                </a:solidFill>
              </a:rPr>
              <a:t>Reducción</a:t>
            </a:r>
            <a:r>
              <a:rPr lang="en-US" b="1" dirty="0" smtClean="0">
                <a:solidFill>
                  <a:schemeClr val="bg1">
                    <a:lumMod val="50000"/>
                  </a:schemeClr>
                </a:solidFill>
              </a:rPr>
              <a:t> del </a:t>
            </a:r>
            <a:r>
              <a:rPr lang="en-US" b="1" dirty="0" err="1" smtClean="0">
                <a:solidFill>
                  <a:schemeClr val="bg1">
                    <a:lumMod val="50000"/>
                  </a:schemeClr>
                </a:solidFill>
              </a:rPr>
              <a:t>coste</a:t>
            </a:r>
            <a:r>
              <a:rPr lang="en-US" b="1" dirty="0" smtClean="0">
                <a:solidFill>
                  <a:schemeClr val="bg1">
                    <a:lumMod val="50000"/>
                  </a:schemeClr>
                </a:solidFill>
              </a:rPr>
              <a:t> de </a:t>
            </a:r>
            <a:r>
              <a:rPr lang="en-US" b="1" dirty="0" err="1" smtClean="0">
                <a:solidFill>
                  <a:schemeClr val="bg1">
                    <a:lumMod val="50000"/>
                  </a:schemeClr>
                </a:solidFill>
              </a:rPr>
              <a:t>propiedad</a:t>
            </a:r>
            <a:r>
              <a:rPr lang="en-US" b="1" dirty="0" smtClean="0">
                <a:solidFill>
                  <a:schemeClr val="bg1">
                    <a:lumMod val="50000"/>
                  </a:schemeClr>
                </a:solidFill>
              </a:rPr>
              <a:t> (TCO)</a:t>
            </a:r>
            <a:endParaRPr lang="en-US" b="1" dirty="0">
              <a:solidFill>
                <a:schemeClr val="bg1">
                  <a:lumMod val="50000"/>
                </a:schemeClr>
              </a:solidFill>
            </a:endParaRPr>
          </a:p>
        </p:txBody>
      </p:sp>
      <p:sp>
        <p:nvSpPr>
          <p:cNvPr id="11" name="TextBox 10"/>
          <p:cNvSpPr txBox="1"/>
          <p:nvPr/>
        </p:nvSpPr>
        <p:spPr>
          <a:xfrm>
            <a:off x="6766560" y="914400"/>
            <a:ext cx="2286000" cy="731520"/>
          </a:xfrm>
          <a:prstGeom prst="rect">
            <a:avLst/>
          </a:prstGeom>
          <a:noFill/>
        </p:spPr>
        <p:txBody>
          <a:bodyPr wrap="square" tIns="0" bIns="0" rtlCol="0" anchor="ctr">
            <a:noAutofit/>
          </a:bodyPr>
          <a:lstStyle/>
          <a:p>
            <a:pPr algn="ctr"/>
            <a:r>
              <a:rPr lang="en-US" b="1" dirty="0" err="1" smtClean="0">
                <a:solidFill>
                  <a:schemeClr val="bg1">
                    <a:lumMod val="50000"/>
                  </a:schemeClr>
                </a:solidFill>
              </a:rPr>
              <a:t>Innovación</a:t>
            </a:r>
            <a:r>
              <a:rPr lang="en-US" b="1" dirty="0" smtClean="0">
                <a:solidFill>
                  <a:schemeClr val="bg1">
                    <a:lumMod val="50000"/>
                  </a:schemeClr>
                </a:solidFill>
              </a:rPr>
              <a:t> y </a:t>
            </a:r>
            <a:r>
              <a:rPr lang="en-US" b="1" dirty="0" err="1" smtClean="0">
                <a:solidFill>
                  <a:schemeClr val="bg1">
                    <a:lumMod val="50000"/>
                  </a:schemeClr>
                </a:solidFill>
              </a:rPr>
              <a:t>desarrollo</a:t>
            </a:r>
            <a:r>
              <a:rPr lang="en-US" b="1" dirty="0" smtClean="0">
                <a:solidFill>
                  <a:schemeClr val="bg1">
                    <a:lumMod val="50000"/>
                  </a:schemeClr>
                </a:solidFill>
              </a:rPr>
              <a:t> del </a:t>
            </a:r>
            <a:r>
              <a:rPr lang="en-US" b="1" dirty="0" err="1" smtClean="0">
                <a:solidFill>
                  <a:schemeClr val="bg1">
                    <a:lumMod val="50000"/>
                  </a:schemeClr>
                </a:solidFill>
              </a:rPr>
              <a:t>negocio</a:t>
            </a:r>
            <a:endParaRPr lang="en-US" b="1" dirty="0">
              <a:solidFill>
                <a:schemeClr val="bg1">
                  <a:lumMod val="50000"/>
                </a:schemeClr>
              </a:solidFill>
            </a:endParaRPr>
          </a:p>
        </p:txBody>
      </p:sp>
      <p:pic>
        <p:nvPicPr>
          <p:cNvPr id="90" name="Picture 2" descr="C:\Users\Jeff.Alldridge\Desktop\Matt Valentine Decks\graphics\Abe-Frown.png"/>
          <p:cNvPicPr>
            <a:picLocks noChangeAspect="1" noChangeArrowheads="1"/>
          </p:cNvPicPr>
          <p:nvPr/>
        </p:nvPicPr>
        <p:blipFill>
          <a:blip r:embed="rId3" cstate="email"/>
          <a:stretch>
            <a:fillRect/>
          </a:stretch>
        </p:blipFill>
        <p:spPr bwMode="auto">
          <a:xfrm>
            <a:off x="4023361" y="1005840"/>
            <a:ext cx="1428077" cy="1371600"/>
          </a:xfrm>
          <a:prstGeom prst="rect">
            <a:avLst/>
          </a:prstGeom>
          <a:noFill/>
        </p:spPr>
      </p:pic>
      <p:pic>
        <p:nvPicPr>
          <p:cNvPr id="91" name="Picture 3" descr="C:\Users\Jeff.Alldridge\Desktop\Matt Valentine Decks\graphics\Ryan-Frown.png"/>
          <p:cNvPicPr>
            <a:picLocks noChangeAspect="1" noChangeArrowheads="1"/>
          </p:cNvPicPr>
          <p:nvPr/>
        </p:nvPicPr>
        <p:blipFill>
          <a:blip r:embed="rId4" cstate="email"/>
          <a:stretch>
            <a:fillRect/>
          </a:stretch>
        </p:blipFill>
        <p:spPr bwMode="auto">
          <a:xfrm>
            <a:off x="2194560" y="1005840"/>
            <a:ext cx="1444213" cy="1371598"/>
          </a:xfrm>
          <a:prstGeom prst="rect">
            <a:avLst/>
          </a:prstGeom>
          <a:noFill/>
        </p:spPr>
      </p:pic>
      <p:pic>
        <p:nvPicPr>
          <p:cNvPr id="92" name="Picture 4" descr="C:\Users\Jeff.Alldridge\Desktop\Matt Valentine Decks\graphics\Tuesday-Frown.png"/>
          <p:cNvPicPr>
            <a:picLocks noChangeAspect="1" noChangeArrowheads="1"/>
          </p:cNvPicPr>
          <p:nvPr/>
        </p:nvPicPr>
        <p:blipFill>
          <a:blip r:embed="rId5" cstate="email"/>
          <a:stretch>
            <a:fillRect/>
          </a:stretch>
        </p:blipFill>
        <p:spPr bwMode="auto">
          <a:xfrm>
            <a:off x="5989320" y="1005840"/>
            <a:ext cx="927847" cy="1371600"/>
          </a:xfrm>
          <a:prstGeom prst="rect">
            <a:avLst/>
          </a:prstGeom>
          <a:noFill/>
        </p:spPr>
      </p:pic>
      <p:sp>
        <p:nvSpPr>
          <p:cNvPr id="56" name="Rectangle 55"/>
          <p:cNvSpPr/>
          <p:nvPr/>
        </p:nvSpPr>
        <p:spPr>
          <a:xfrm>
            <a:off x="914400" y="4480560"/>
            <a:ext cx="7315200" cy="3657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b="1" dirty="0" err="1" smtClean="0">
                <a:solidFill>
                  <a:schemeClr val="tx1"/>
                </a:solidFill>
                <a:effectLst>
                  <a:outerShdw blurRad="38100" dist="38100" dir="2700000" algn="tl">
                    <a:srgbClr val="000000">
                      <a:alpha val="43137"/>
                    </a:srgbClr>
                  </a:outerShdw>
                </a:effectLst>
              </a:rPr>
              <a:t>Infraestructura</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Optimizada</a:t>
            </a:r>
            <a:endParaRPr lang="en-US" b="1" dirty="0" smtClean="0">
              <a:solidFill>
                <a:schemeClr val="tx1"/>
              </a:solidFill>
              <a:effectLst>
                <a:outerShdw blurRad="38100" dist="38100" dir="2700000" algn="tl">
                  <a:srgbClr val="000000">
                    <a:alpha val="43137"/>
                  </a:srgbClr>
                </a:outerShdw>
              </a:effectLst>
            </a:endParaRPr>
          </a:p>
        </p:txBody>
      </p:sp>
      <p:sp>
        <p:nvSpPr>
          <p:cNvPr id="53" name="Rectangle 52"/>
          <p:cNvSpPr/>
          <p:nvPr/>
        </p:nvSpPr>
        <p:spPr bwMode="auto">
          <a:xfrm>
            <a:off x="0" y="3291840"/>
            <a:ext cx="9144000" cy="1097280"/>
          </a:xfrm>
          <a:prstGeom prst="rect">
            <a:avLst/>
          </a:prstGeom>
          <a:gradFill>
            <a:gsLst>
              <a:gs pos="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bg1">
                    <a:lumMod val="50000"/>
                  </a:schemeClr>
                </a:solidFill>
                <a:latin typeface="+mj-lt"/>
              </a:rPr>
              <a:t>Aplicaciones</a:t>
            </a:r>
            <a:r>
              <a:rPr lang="en-US" sz="1600" b="1" dirty="0" smtClean="0">
                <a:solidFill>
                  <a:schemeClr val="bg1">
                    <a:lumMod val="50000"/>
                  </a:schemeClr>
                </a:solidFill>
                <a:latin typeface="+mj-lt"/>
              </a:rPr>
              <a:t> </a:t>
            </a:r>
            <a:r>
              <a:rPr lang="en-US" sz="1600" b="1" dirty="0" err="1" smtClean="0">
                <a:solidFill>
                  <a:schemeClr val="bg1">
                    <a:lumMod val="50000"/>
                  </a:schemeClr>
                </a:solidFill>
                <a:latin typeface="+mj-lt"/>
              </a:rPr>
              <a:t>Corporativas</a:t>
            </a:r>
            <a:endParaRPr lang="en-US" sz="1600" b="1" dirty="0" smtClean="0">
              <a:solidFill>
                <a:schemeClr val="bg1">
                  <a:lumMod val="50000"/>
                </a:schemeClr>
              </a:solidFill>
              <a:latin typeface="+mj-lt"/>
            </a:endParaRPr>
          </a:p>
        </p:txBody>
      </p:sp>
      <p:sp>
        <p:nvSpPr>
          <p:cNvPr id="57" name="Rectangle 56"/>
          <p:cNvSpPr/>
          <p:nvPr/>
        </p:nvSpPr>
        <p:spPr>
          <a:xfrm>
            <a:off x="914400" y="2834640"/>
            <a:ext cx="7315200" cy="3657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b="1" dirty="0" err="1" smtClean="0">
                <a:solidFill>
                  <a:schemeClr val="tx1"/>
                </a:solidFill>
                <a:effectLst>
                  <a:outerShdw blurRad="38100" dist="38100" dir="2700000" algn="tl">
                    <a:srgbClr val="000000">
                      <a:alpha val="43137"/>
                    </a:srgbClr>
                  </a:outerShdw>
                </a:effectLst>
              </a:rPr>
              <a:t>Plataforma</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unificada</a:t>
            </a:r>
            <a:r>
              <a:rPr lang="en-US" b="1" dirty="0" smtClean="0">
                <a:solidFill>
                  <a:schemeClr val="tx1"/>
                </a:solidFill>
                <a:effectLst>
                  <a:outerShdw blurRad="38100" dist="38100" dir="2700000" algn="tl">
                    <a:srgbClr val="000000">
                      <a:alpha val="43137"/>
                    </a:srgbClr>
                  </a:outerShdw>
                </a:effectLst>
              </a:rPr>
              <a:t> e </a:t>
            </a:r>
            <a:r>
              <a:rPr lang="en-US" b="1" dirty="0" err="1" smtClean="0">
                <a:solidFill>
                  <a:schemeClr val="tx1"/>
                </a:solidFill>
                <a:effectLst>
                  <a:outerShdw blurRad="38100" dist="38100" dir="2700000" algn="tl">
                    <a:srgbClr val="000000">
                      <a:alpha val="43137"/>
                    </a:srgbClr>
                  </a:outerShdw>
                </a:effectLst>
              </a:rPr>
              <a:t>integrada</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para</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múltiples</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aplicaciones</a:t>
            </a:r>
            <a:endParaRPr lang="en-US" b="1" dirty="0" smtClean="0">
              <a:solidFill>
                <a:schemeClr val="tx1"/>
              </a:solidFill>
              <a:effectLst>
                <a:outerShdw blurRad="38100" dist="38100" dir="2700000" algn="tl">
                  <a:srgbClr val="000000">
                    <a:alpha val="43137"/>
                  </a:srgbClr>
                </a:outerShdw>
              </a:effectLst>
            </a:endParaRPr>
          </a:p>
        </p:txBody>
      </p:sp>
      <p:grpSp>
        <p:nvGrpSpPr>
          <p:cNvPr id="3" name="Group 163"/>
          <p:cNvGrpSpPr/>
          <p:nvPr/>
        </p:nvGrpSpPr>
        <p:grpSpPr>
          <a:xfrm>
            <a:off x="777240" y="3703320"/>
            <a:ext cx="7589521" cy="548640"/>
            <a:chOff x="1280159" y="5394960"/>
            <a:chExt cx="7589521" cy="548640"/>
          </a:xfrm>
        </p:grpSpPr>
        <p:sp>
          <p:nvSpPr>
            <p:cNvPr id="86" name="Can 85"/>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84" name="Can 83"/>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82" name="Can 81"/>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80" name="Can 79"/>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78" name="Can 77"/>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76" name="Can 75"/>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400" b="1" dirty="0" smtClean="0">
                  <a:solidFill>
                    <a:schemeClr val="tx1"/>
                  </a:solidFill>
                  <a:effectLst>
                    <a:outerShdw blurRad="101600" dist="25400" dir="2700000" algn="tl">
                      <a:srgbClr val="000000"/>
                    </a:outerShdw>
                  </a:effectLst>
                </a:rPr>
                <a:t>Other</a:t>
              </a:r>
              <a:endParaRPr lang="en-US" sz="1400" b="1" dirty="0">
                <a:solidFill>
                  <a:schemeClr val="tx1"/>
                </a:solidFill>
                <a:effectLst>
                  <a:outerShdw blurRad="101600" dist="25400" dir="2700000" algn="tl">
                    <a:srgbClr val="000000"/>
                  </a:outerShdw>
                </a:effectLst>
              </a:endParaRPr>
            </a:p>
          </p:txBody>
        </p:sp>
        <p:sp>
          <p:nvSpPr>
            <p:cNvPr id="74" name="Can 73"/>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Customers</a:t>
              </a:r>
              <a:endParaRPr lang="en-US" sz="1100" b="1" dirty="0">
                <a:solidFill>
                  <a:schemeClr val="tx1"/>
                </a:solidFill>
                <a:effectLst>
                  <a:outerShdw blurRad="101600" dist="25400" dir="2700000" algn="tl">
                    <a:srgbClr val="000000"/>
                  </a:outerShdw>
                </a:effectLst>
              </a:endParaRPr>
            </a:p>
          </p:txBody>
        </p:sp>
        <p:pic>
          <p:nvPicPr>
            <p:cNvPr id="61" name="Picture 2" descr="\\showsrus\images\LOGOS\GEN_LOGO\O\ORACLE.png"/>
            <p:cNvPicPr>
              <a:picLocks noChangeAspect="1" noChangeArrowheads="1"/>
            </p:cNvPicPr>
            <p:nvPr/>
          </p:nvPicPr>
          <p:blipFill>
            <a:blip r:embed="rId6"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62" name="Picture 3" descr="\\showsrus\images\LOGOS\GEN_LOGO\S\SAP logo med.png"/>
            <p:cNvPicPr>
              <a:picLocks noChangeAspect="1" noChangeArrowheads="1"/>
            </p:cNvPicPr>
            <p:nvPr/>
          </p:nvPicPr>
          <p:blipFill>
            <a:blip r:embed="rId7"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63" name="Picture 4" descr="\\showsrus\images\LOGOS\GEN_LOGO\S\Siebel-logo-color.png"/>
            <p:cNvPicPr>
              <a:picLocks noChangeAspect="1" noChangeArrowheads="1"/>
            </p:cNvPicPr>
            <p:nvPr/>
          </p:nvPicPr>
          <p:blipFill>
            <a:blip r:embed="rId8"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64" name="Picture 5" descr="C:\Program Files\Microsoft Resource DVD Artwork\DVD_ART\BoxShots_Logos\Microsoft Dynamics\Dynamics-Brand signature\MS Dynamics logo reverse v.png"/>
            <p:cNvPicPr>
              <a:picLocks noChangeAspect="1" noChangeArrowheads="1"/>
            </p:cNvPicPr>
            <p:nvPr/>
          </p:nvPicPr>
          <p:blipFill>
            <a:blip r:embed="rId9"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65" name="Picture 2" descr="C:\Users\Jeff.Alldridge\Desktop\Cache Bin\Week 5.12-16\IBM_white.png"/>
            <p:cNvPicPr>
              <a:picLocks noChangeAspect="1" noChangeArrowheads="1"/>
            </p:cNvPicPr>
            <p:nvPr/>
          </p:nvPicPr>
          <p:blipFill>
            <a:blip r:embed="rId10"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66" name="Rectangle 65"/>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ERP</a:t>
              </a:r>
            </a:p>
          </p:txBody>
        </p:sp>
        <p:sp>
          <p:nvSpPr>
            <p:cNvPr id="67" name="Rectangle 66"/>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Finance</a:t>
              </a:r>
            </a:p>
          </p:txBody>
        </p:sp>
        <p:sp>
          <p:nvSpPr>
            <p:cNvPr id="68" name="Rectangle 67"/>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Inventory</a:t>
              </a:r>
            </a:p>
          </p:txBody>
        </p:sp>
        <p:sp>
          <p:nvSpPr>
            <p:cNvPr id="69" name="Rectangle 68"/>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CRM</a:t>
              </a:r>
            </a:p>
          </p:txBody>
        </p:sp>
        <p:sp>
          <p:nvSpPr>
            <p:cNvPr id="70" name="Rectangle 69"/>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Operations</a:t>
              </a:r>
            </a:p>
          </p:txBody>
        </p:sp>
        <p:sp>
          <p:nvSpPr>
            <p:cNvPr id="72" name="Rectangle 71"/>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a:t>
              </a:r>
            </a:p>
          </p:txBody>
        </p:sp>
      </p:grpSp>
      <p:pic>
        <p:nvPicPr>
          <p:cNvPr id="93" name="Picture 5" descr="C:\Users\Jeff.Alldridge\Desktop\Matt Valentine Decks\graphics\Vince-Frown.png"/>
          <p:cNvPicPr>
            <a:picLocks noChangeAspect="1" noChangeArrowheads="1"/>
          </p:cNvPicPr>
          <p:nvPr/>
        </p:nvPicPr>
        <p:blipFill>
          <a:blip r:embed="rId11" cstate="email"/>
          <a:stretch>
            <a:fillRect/>
          </a:stretch>
        </p:blipFill>
        <p:spPr bwMode="auto">
          <a:xfrm>
            <a:off x="4114800" y="4754880"/>
            <a:ext cx="1466806" cy="1645920"/>
          </a:xfrm>
          <a:prstGeom prst="rect">
            <a:avLst/>
          </a:prstGeom>
          <a:noFill/>
        </p:spPr>
      </p:pic>
      <p:sp>
        <p:nvSpPr>
          <p:cNvPr id="34" name="Rectangle 33"/>
          <p:cNvSpPr/>
          <p:nvPr/>
        </p:nvSpPr>
        <p:spPr bwMode="auto">
          <a:xfrm>
            <a:off x="457200" y="2383790"/>
            <a:ext cx="8229600" cy="320040"/>
          </a:xfrm>
          <a:prstGeom prst="rect">
            <a:avLst/>
          </a:prstGeom>
          <a:gradFill>
            <a:gsLst>
              <a:gs pos="500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marR="0" indent="457200" fontAlgn="base">
              <a:lnSpc>
                <a:spcPct val="90000"/>
              </a:lnSpc>
              <a:spcBef>
                <a:spcPct val="0"/>
              </a:spcBef>
              <a:spcAft>
                <a:spcPct val="0"/>
              </a:spcAft>
              <a:buClrTx/>
              <a:buSzTx/>
              <a:buFontTx/>
              <a:buNone/>
              <a:tabLst/>
            </a:pPr>
            <a:r>
              <a:rPr lang="en-US" sz="1100" b="1" dirty="0" err="1" smtClean="0">
                <a:solidFill>
                  <a:schemeClr val="bg1">
                    <a:lumMod val="50000"/>
                  </a:schemeClr>
                </a:solidFill>
                <a:latin typeface="+mj-lt"/>
              </a:rPr>
              <a:t>Interfaz</a:t>
            </a:r>
            <a:r>
              <a:rPr lang="en-US" sz="1100" b="1" dirty="0" smtClean="0">
                <a:solidFill>
                  <a:schemeClr val="bg1">
                    <a:lumMod val="50000"/>
                  </a:schemeClr>
                </a:solidFill>
                <a:latin typeface="+mj-lt"/>
              </a:rPr>
              <a:t> de </a:t>
            </a:r>
            <a:r>
              <a:rPr lang="en-US" sz="1100" b="1" dirty="0" err="1" smtClean="0">
                <a:solidFill>
                  <a:schemeClr val="bg1">
                    <a:lumMod val="50000"/>
                  </a:schemeClr>
                </a:solidFill>
                <a:latin typeface="+mj-lt"/>
              </a:rPr>
              <a:t>usuario</a:t>
            </a:r>
            <a:r>
              <a:rPr lang="en-US" sz="1100" b="1" dirty="0" smtClean="0">
                <a:solidFill>
                  <a:schemeClr val="bg1">
                    <a:lumMod val="50000"/>
                  </a:schemeClr>
                </a:solidFill>
                <a:latin typeface="+mj-lt"/>
              </a:rPr>
              <a:t> familiar e </a:t>
            </a:r>
            <a:r>
              <a:rPr lang="en-US" sz="1100" b="1" dirty="0" err="1" smtClean="0">
                <a:solidFill>
                  <a:schemeClr val="bg1">
                    <a:lumMod val="50000"/>
                  </a:schemeClr>
                </a:solidFill>
                <a:latin typeface="+mj-lt"/>
              </a:rPr>
              <a:t>intuitiva</a:t>
            </a:r>
            <a:endParaRPr lang="en-US" sz="1100" b="1" dirty="0" smtClean="0">
              <a:solidFill>
                <a:schemeClr val="bg1">
                  <a:lumMod val="50000"/>
                </a:schemeClr>
              </a:solidFill>
              <a:latin typeface="+mj-lt"/>
            </a:endParaRPr>
          </a:p>
        </p:txBody>
      </p:sp>
      <p:grpSp>
        <p:nvGrpSpPr>
          <p:cNvPr id="4" name="Group 37"/>
          <p:cNvGrpSpPr>
            <a:grpSpLocks noChangeAspect="1"/>
          </p:cNvGrpSpPr>
          <p:nvPr/>
        </p:nvGrpSpPr>
        <p:grpSpPr>
          <a:xfrm>
            <a:off x="3548897" y="2058262"/>
            <a:ext cx="3263472" cy="731520"/>
            <a:chOff x="3376377" y="2286000"/>
            <a:chExt cx="3671406" cy="822960"/>
          </a:xfrm>
        </p:grpSpPr>
        <p:pic>
          <p:nvPicPr>
            <p:cNvPr id="39" name="Picture 38" descr="Desktop.png"/>
            <p:cNvPicPr>
              <a:picLocks noChangeAspect="1"/>
            </p:cNvPicPr>
            <p:nvPr/>
          </p:nvPicPr>
          <p:blipFill>
            <a:blip r:embed="rId12" cstate="email"/>
            <a:stretch>
              <a:fillRect/>
            </a:stretch>
          </p:blipFill>
          <p:spPr>
            <a:xfrm>
              <a:off x="6224823" y="2286000"/>
              <a:ext cx="822960" cy="822960"/>
            </a:xfrm>
            <a:prstGeom prst="rect">
              <a:avLst/>
            </a:prstGeom>
          </p:spPr>
        </p:pic>
        <p:pic>
          <p:nvPicPr>
            <p:cNvPr id="44" name="Picture 43" descr="Internet.png"/>
            <p:cNvPicPr>
              <a:picLocks noChangeAspect="1"/>
            </p:cNvPicPr>
            <p:nvPr/>
          </p:nvPicPr>
          <p:blipFill>
            <a:blip r:embed="rId13" cstate="email"/>
            <a:stretch>
              <a:fillRect/>
            </a:stretch>
          </p:blipFill>
          <p:spPr>
            <a:xfrm>
              <a:off x="4439153" y="2468880"/>
              <a:ext cx="640080" cy="640080"/>
            </a:xfrm>
            <a:prstGeom prst="rect">
              <a:avLst/>
            </a:prstGeom>
          </p:spPr>
        </p:pic>
        <p:pic>
          <p:nvPicPr>
            <p:cNvPr id="45" name="Picture 44" descr="PDA.png"/>
            <p:cNvPicPr>
              <a:picLocks noChangeAspect="1"/>
            </p:cNvPicPr>
            <p:nvPr/>
          </p:nvPicPr>
          <p:blipFill>
            <a:blip r:embed="rId14" cstate="email"/>
            <a:stretch>
              <a:fillRect/>
            </a:stretch>
          </p:blipFill>
          <p:spPr>
            <a:xfrm>
              <a:off x="5370810" y="2468880"/>
              <a:ext cx="640080" cy="640080"/>
            </a:xfrm>
            <a:prstGeom prst="rect">
              <a:avLst/>
            </a:prstGeom>
          </p:spPr>
        </p:pic>
        <p:pic>
          <p:nvPicPr>
            <p:cNvPr id="46" name="Picture 45" descr="phone.png"/>
            <p:cNvPicPr>
              <a:picLocks noChangeAspect="1"/>
            </p:cNvPicPr>
            <p:nvPr/>
          </p:nvPicPr>
          <p:blipFill>
            <a:blip r:embed="rId15" cstate="email">
              <a:lum bright="20000" contrast="-40000"/>
            </a:blip>
            <a:stretch>
              <a:fillRect/>
            </a:stretch>
          </p:blipFill>
          <p:spPr>
            <a:xfrm>
              <a:off x="3376377" y="2286000"/>
              <a:ext cx="822960" cy="82296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1000"/>
                                        <p:tgtEl>
                                          <p:spTgt spid="91"/>
                                        </p:tgtEl>
                                      </p:cBhvr>
                                    </p:animEffect>
                                  </p:childTnLst>
                                </p:cTn>
                              </p:par>
                              <p:par>
                                <p:cTn id="45" presetID="10"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1000"/>
                                        <p:tgtEl>
                                          <p:spTgt spid="90"/>
                                        </p:tgtEl>
                                      </p:cBhvr>
                                    </p:animEffect>
                                  </p:childTnLst>
                                </p:cTn>
                              </p:par>
                              <p:par>
                                <p:cTn id="48" presetID="10" presetClass="entr" presetSubtype="0"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fade">
                                      <p:cBhvr>
                                        <p:cTn id="50" dur="1000"/>
                                        <p:tgtEl>
                                          <p:spTgt spid="92"/>
                                        </p:tgtEl>
                                      </p:cBhvr>
                                    </p:animEffect>
                                  </p:childTnLst>
                                </p:cTn>
                              </p:par>
                              <p:par>
                                <p:cTn id="51" presetID="10"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6" grpId="0" animBg="1"/>
      <p:bldP spid="53" grpId="0" animBg="1"/>
      <p:bldP spid="57"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359924" y="365760"/>
            <a:ext cx="8784076" cy="609398"/>
          </a:xfrm>
        </p:spPr>
        <p:txBody>
          <a:bodyPr/>
          <a:lstStyle/>
          <a:p>
            <a:r>
              <a:rPr lang="en-US" dirty="0" err="1" smtClean="0"/>
              <a:t>Una</a:t>
            </a:r>
            <a:r>
              <a:rPr lang="en-US" dirty="0" smtClean="0"/>
              <a:t> </a:t>
            </a:r>
            <a:r>
              <a:rPr lang="en-US" dirty="0" err="1" smtClean="0"/>
              <a:t>Infraestructura</a:t>
            </a:r>
            <a:r>
              <a:rPr lang="en-US" dirty="0" smtClean="0"/>
              <a:t> </a:t>
            </a:r>
            <a:r>
              <a:rPr lang="en-US" dirty="0" err="1" smtClean="0"/>
              <a:t>Optimizada</a:t>
            </a:r>
            <a:r>
              <a:rPr lang="en-US" dirty="0" smtClean="0"/>
              <a:t> </a:t>
            </a:r>
            <a:r>
              <a:rPr lang="en-US" dirty="0" err="1" smtClean="0"/>
              <a:t>es</a:t>
            </a:r>
            <a:r>
              <a:rPr lang="en-US" dirty="0" smtClean="0"/>
              <a:t>:</a:t>
            </a:r>
            <a:endParaRPr lang="en-US" dirty="0"/>
          </a:p>
        </p:txBody>
      </p:sp>
      <p:sp>
        <p:nvSpPr>
          <p:cNvPr id="98" name="Rounded Rectangle 97"/>
          <p:cNvSpPr/>
          <p:nvPr/>
        </p:nvSpPr>
        <p:spPr bwMode="auto">
          <a:xfrm>
            <a:off x="328999" y="1368831"/>
            <a:ext cx="8480260" cy="1441778"/>
          </a:xfrm>
          <a:prstGeom prst="roundRect">
            <a:avLst>
              <a:gd name="adj" fmla="val 500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defRPr/>
            </a:pPr>
            <a:endParaRPr lang="en-US"/>
          </a:p>
        </p:txBody>
      </p:sp>
      <p:sp>
        <p:nvSpPr>
          <p:cNvPr id="99" name="Rounded Rectangle 98"/>
          <p:cNvSpPr/>
          <p:nvPr/>
        </p:nvSpPr>
        <p:spPr bwMode="auto">
          <a:xfrm>
            <a:off x="293373" y="3083436"/>
            <a:ext cx="8480260" cy="1565917"/>
          </a:xfrm>
          <a:prstGeom prst="roundRect">
            <a:avLst>
              <a:gd name="adj" fmla="val 50000"/>
            </a:avLst>
          </a:prstGeom>
          <a:gradFill flip="none" rotWithShape="1">
            <a:gsLst>
              <a:gs pos="0">
                <a:srgbClr val="021B84"/>
              </a:gs>
              <a:gs pos="39999">
                <a:srgbClr val="0070C0"/>
              </a:gs>
              <a:gs pos="70000">
                <a:srgbClr val="00B0F0"/>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p>
        </p:txBody>
      </p:sp>
      <p:sp>
        <p:nvSpPr>
          <p:cNvPr id="101" name="Rounded Rectangle 100"/>
          <p:cNvSpPr/>
          <p:nvPr/>
        </p:nvSpPr>
        <p:spPr bwMode="auto">
          <a:xfrm>
            <a:off x="296883" y="4830962"/>
            <a:ext cx="8480260" cy="1512757"/>
          </a:xfrm>
          <a:prstGeom prst="roundRect">
            <a:avLst>
              <a:gd name="adj" fmla="val 50000"/>
            </a:avLst>
          </a:prstGeom>
          <a:solidFill>
            <a:schemeClr val="accent2">
              <a:lumMod val="75000"/>
            </a:schemeClr>
          </a:soli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p>
        </p:txBody>
      </p:sp>
      <p:sp>
        <p:nvSpPr>
          <p:cNvPr id="102" name="Rounded Rectangle 101"/>
          <p:cNvSpPr/>
          <p:nvPr/>
        </p:nvSpPr>
        <p:spPr>
          <a:xfrm>
            <a:off x="393220" y="1429489"/>
            <a:ext cx="3606089" cy="1330615"/>
          </a:xfrm>
          <a:prstGeom prst="roundRect">
            <a:avLst>
              <a:gd name="adj" fmla="val 50000"/>
            </a:avLst>
          </a:prstGeom>
          <a:gradFill flip="none" rotWithShape="1">
            <a:gsLst>
              <a:gs pos="0">
                <a:schemeClr val="tx1"/>
              </a:gs>
              <a:gs pos="81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393221" y="3183680"/>
            <a:ext cx="3684916" cy="1377374"/>
          </a:xfrm>
          <a:prstGeom prst="roundRect">
            <a:avLst>
              <a:gd name="adj" fmla="val 50000"/>
            </a:avLst>
          </a:prstGeom>
          <a:gradFill flip="none" rotWithShape="1">
            <a:gsLst>
              <a:gs pos="0">
                <a:schemeClr val="tx1"/>
              </a:gs>
              <a:gs pos="81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93220" y="4955378"/>
            <a:ext cx="3290779" cy="1268182"/>
          </a:xfrm>
          <a:prstGeom prst="roundRect">
            <a:avLst>
              <a:gd name="adj" fmla="val 50000"/>
            </a:avLst>
          </a:prstGeom>
          <a:gradFill flip="none" rotWithShape="1">
            <a:gsLst>
              <a:gs pos="0">
                <a:schemeClr val="tx1"/>
              </a:gs>
              <a:gs pos="81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766" y="1722550"/>
            <a:ext cx="3030392" cy="701731"/>
          </a:xfrm>
          <a:prstGeom prst="rect">
            <a:avLst/>
          </a:prstGeom>
          <a:noFill/>
        </p:spPr>
        <p:txBody>
          <a:bodyPr wrap="square" lIns="91440" tIns="45720" rIns="91440" bIns="45720">
            <a:spAutoFit/>
          </a:bodyPr>
          <a:lstStyle/>
          <a:p>
            <a:pPr marL="0" marR="0" lvl="0" indent="0" algn="ctr" defTabSz="914400" eaLnBrk="1" latinLnBrk="0" hangingPunct="1">
              <a:lnSpc>
                <a:spcPct val="90000"/>
              </a:lnSpc>
              <a:buClrTx/>
              <a:buSzTx/>
              <a:buFontTx/>
              <a:buNone/>
              <a:tabLst/>
              <a:defRPr/>
            </a:pPr>
            <a:r>
              <a:rPr lang="en-US" sz="4400" dirty="0" smtClean="0">
                <a:ln w="18415" cmpd="sng">
                  <a:no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latin typeface="+mj-lt"/>
                <a:cs typeface="+mn-cs"/>
              </a:rPr>
              <a:t>Segura</a:t>
            </a:r>
            <a:endParaRPr lang="en-US" sz="4400" dirty="0">
              <a:ln w="18415" cmpd="sng">
                <a:no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latin typeface="+mj-lt"/>
              <a:cs typeface="+mn-cs"/>
            </a:endParaRPr>
          </a:p>
        </p:txBody>
      </p:sp>
      <p:sp>
        <p:nvSpPr>
          <p:cNvPr id="69" name="Rectangle 68"/>
          <p:cNvSpPr>
            <a:spLocks noChangeArrowheads="1"/>
          </p:cNvSpPr>
          <p:nvPr/>
        </p:nvSpPr>
        <p:spPr bwMode="auto">
          <a:xfrm>
            <a:off x="4220015" y="1726813"/>
            <a:ext cx="4272455" cy="1471166"/>
          </a:xfrm>
          <a:prstGeom prst="rect">
            <a:avLst/>
          </a:prstGeom>
          <a:noFill/>
          <a:ln w="9525">
            <a:noFill/>
            <a:miter lim="800000"/>
            <a:headEnd/>
            <a:tailEnd/>
          </a:ln>
        </p:spPr>
        <p:txBody>
          <a:bodyPr wrap="square" lIns="91432" tIns="45717" rIns="91432" bIns="45717">
            <a:spAutoFit/>
          </a:bodyPr>
          <a:lstStyle/>
          <a:p>
            <a:pPr marL="171450" marR="0" lvl="0" indent="-171450" algn="ctr" defTabSz="912813" rtl="0" eaLnBrk="1" fontAlgn="base" latinLnBrk="0" hangingPunct="1">
              <a:lnSpc>
                <a:spcPct val="70000"/>
              </a:lnSpc>
              <a:spcBef>
                <a:spcPct val="20000"/>
              </a:spcBef>
              <a:spcAft>
                <a:spcPct val="0"/>
              </a:spcAft>
              <a:buClr>
                <a:srgbClr val="CCCCCC"/>
              </a:buClr>
              <a:buSzPct val="80000"/>
              <a:tabLst/>
              <a:defRPr/>
            </a:pP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Segoe"/>
                <a:ea typeface="+mn-ea"/>
                <a:cs typeface="+mn-cs"/>
              </a:rPr>
              <a:t>Protege</a:t>
            </a:r>
            <a:r>
              <a:rPr kumimoji="0" lang="en-US" sz="32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rPr>
              <a:t> </a:t>
            </a:r>
            <a:r>
              <a:rPr kumimoji="0" lang="en-US" sz="3200" b="0" i="0" u="none" strike="noStrike" kern="1200" cap="none" spc="0" normalizeH="0" noProof="0" dirty="0" err="1" smtClean="0">
                <a:ln>
                  <a:noFill/>
                </a:ln>
                <a:solidFill>
                  <a:schemeClr val="bg1"/>
                </a:solidFill>
                <a:effectLst>
                  <a:outerShdw blurRad="38100" dist="38100" dir="2700000" algn="tl">
                    <a:srgbClr val="000000">
                      <a:alpha val="43137"/>
                    </a:srgbClr>
                  </a:outerShdw>
                </a:effectLst>
                <a:uLnTx/>
                <a:uFillTx/>
                <a:latin typeface="Segoe"/>
                <a:ea typeface="+mn-ea"/>
                <a:cs typeface="+mn-cs"/>
              </a:rPr>
              <a:t>sus</a:t>
            </a:r>
            <a:r>
              <a:rPr kumimoji="0" lang="en-US" sz="32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rPr>
              <a:t> </a:t>
            </a:r>
            <a:r>
              <a:rPr kumimoji="0" lang="en-US" sz="3200" b="0" i="0" u="none" strike="noStrike" kern="1200" cap="none" spc="0" normalizeH="0" noProof="0" dirty="0" err="1" smtClean="0">
                <a:ln>
                  <a:noFill/>
                </a:ln>
                <a:solidFill>
                  <a:schemeClr val="bg1"/>
                </a:solidFill>
                <a:effectLst>
                  <a:outerShdw blurRad="38100" dist="38100" dir="2700000" algn="tl">
                    <a:srgbClr val="000000">
                      <a:alpha val="43137"/>
                    </a:srgbClr>
                  </a:outerShdw>
                </a:effectLst>
                <a:uLnTx/>
                <a:uFillTx/>
                <a:latin typeface="Segoe"/>
                <a:ea typeface="+mn-ea"/>
                <a:cs typeface="+mn-cs"/>
              </a:rPr>
              <a:t>datos</a:t>
            </a:r>
            <a:r>
              <a:rPr kumimoji="0" lang="en-US" sz="32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rPr>
              <a:t> y </a:t>
            </a:r>
            <a:r>
              <a:rPr kumimoji="0" lang="en-US" sz="3200" b="0" i="0" u="none" strike="noStrike" kern="1200" cap="none" spc="0" normalizeH="0" noProof="0" dirty="0" err="1" smtClean="0">
                <a:ln>
                  <a:noFill/>
                </a:ln>
                <a:solidFill>
                  <a:schemeClr val="bg1"/>
                </a:solidFill>
                <a:effectLst>
                  <a:outerShdw blurRad="38100" dist="38100" dir="2700000" algn="tl">
                    <a:srgbClr val="000000">
                      <a:alpha val="43137"/>
                    </a:srgbClr>
                  </a:outerShdw>
                </a:effectLst>
                <a:uLnTx/>
                <a:uFillTx/>
                <a:latin typeface="Segoe"/>
                <a:ea typeface="+mn-ea"/>
                <a:cs typeface="+mn-cs"/>
              </a:rPr>
              <a:t>simplifica</a:t>
            </a:r>
            <a:r>
              <a:rPr kumimoji="0" lang="en-US" sz="32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rPr>
              <a:t> el </a:t>
            </a:r>
            <a:r>
              <a:rPr kumimoji="0" lang="en-US" sz="3200" b="0" i="0" u="none" strike="noStrike" kern="1200" cap="none" spc="0" normalizeH="0" noProof="0" dirty="0" err="1" smtClean="0">
                <a:ln>
                  <a:noFill/>
                </a:ln>
                <a:solidFill>
                  <a:schemeClr val="bg1"/>
                </a:solidFill>
                <a:effectLst>
                  <a:outerShdw blurRad="38100" dist="38100" dir="2700000" algn="tl">
                    <a:srgbClr val="000000">
                      <a:alpha val="43137"/>
                    </a:srgbClr>
                  </a:outerShdw>
                </a:effectLst>
                <a:uLnTx/>
                <a:uFillTx/>
                <a:latin typeface="Segoe"/>
                <a:ea typeface="+mn-ea"/>
                <a:cs typeface="+mn-cs"/>
              </a:rPr>
              <a:t>cumplimiento</a:t>
            </a:r>
            <a:r>
              <a:rPr kumimoji="0" lang="en-US" sz="32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Segoe"/>
                <a:ea typeface="+mn-ea"/>
                <a:cs typeface="+mn-cs"/>
              </a:rPr>
              <a:t>(compliance)</a:t>
            </a:r>
            <a:endParaRPr lang="en-US" sz="3200" dirty="0">
              <a:solidFill>
                <a:schemeClr val="bg1"/>
              </a:solidFill>
              <a:effectLst>
                <a:outerShdw blurRad="38100" dist="38100" dir="2700000" algn="tl">
                  <a:srgbClr val="000000">
                    <a:alpha val="43137"/>
                  </a:srgbClr>
                </a:outerShdw>
              </a:effectLst>
              <a:latin typeface="Segoe"/>
            </a:endParaRPr>
          </a:p>
        </p:txBody>
      </p:sp>
      <p:grpSp>
        <p:nvGrpSpPr>
          <p:cNvPr id="2" name="Group 22"/>
          <p:cNvGrpSpPr>
            <a:grpSpLocks/>
          </p:cNvGrpSpPr>
          <p:nvPr/>
        </p:nvGrpSpPr>
        <p:grpSpPr bwMode="auto">
          <a:xfrm>
            <a:off x="2785244" y="1711837"/>
            <a:ext cx="999947" cy="825094"/>
            <a:chOff x="1437654" y="1594479"/>
            <a:chExt cx="776123" cy="773053"/>
          </a:xfrm>
        </p:grpSpPr>
        <p:pic>
          <p:nvPicPr>
            <p:cNvPr id="74" name="Picture 2" descr="C:\Work\Katmai Marketing\PAG_icon library\PAG_icon library\Database blue.png"/>
            <p:cNvPicPr>
              <a:picLocks noChangeAspect="1" noChangeArrowheads="1"/>
            </p:cNvPicPr>
            <p:nvPr/>
          </p:nvPicPr>
          <p:blipFill>
            <a:blip r:embed="rId3" cstate="email"/>
            <a:srcRect/>
            <a:stretch>
              <a:fillRect/>
            </a:stretch>
          </p:blipFill>
          <p:spPr bwMode="auto">
            <a:xfrm flipH="1">
              <a:off x="1704281" y="1594479"/>
              <a:ext cx="509496" cy="613866"/>
            </a:xfrm>
            <a:prstGeom prst="rect">
              <a:avLst/>
            </a:prstGeom>
            <a:noFill/>
            <a:ln w="9525">
              <a:noFill/>
              <a:miter lim="800000"/>
              <a:headEnd/>
              <a:tailEnd/>
            </a:ln>
          </p:spPr>
        </p:pic>
        <p:pic>
          <p:nvPicPr>
            <p:cNvPr id="75" name="Picture 3" descr="C:\Work\Katmai Marketing\PAG_icon library\PAG_icon library\Security Threat Detected.png"/>
            <p:cNvPicPr>
              <a:picLocks noChangeAspect="1" noChangeArrowheads="1"/>
            </p:cNvPicPr>
            <p:nvPr/>
          </p:nvPicPr>
          <p:blipFill>
            <a:blip r:embed="rId4" cstate="email"/>
            <a:srcRect/>
            <a:stretch>
              <a:fillRect/>
            </a:stretch>
          </p:blipFill>
          <p:spPr bwMode="auto">
            <a:xfrm flipH="1">
              <a:off x="1437654" y="1765415"/>
              <a:ext cx="527150" cy="602117"/>
            </a:xfrm>
            <a:prstGeom prst="rect">
              <a:avLst/>
            </a:prstGeom>
            <a:noFill/>
            <a:ln w="9525">
              <a:noFill/>
              <a:miter lim="800000"/>
              <a:headEnd/>
              <a:tailEnd/>
            </a:ln>
          </p:spPr>
        </p:pic>
      </p:grpSp>
      <p:sp>
        <p:nvSpPr>
          <p:cNvPr id="114" name="Rectangle 113"/>
          <p:cNvSpPr/>
          <p:nvPr/>
        </p:nvSpPr>
        <p:spPr>
          <a:xfrm>
            <a:off x="5368" y="3535462"/>
            <a:ext cx="3030392" cy="701731"/>
          </a:xfrm>
          <a:prstGeom prst="rect">
            <a:avLst/>
          </a:prstGeom>
          <a:noFill/>
        </p:spPr>
        <p:txBody>
          <a:bodyPr wrap="square" lIns="91440" tIns="45720" rIns="91440" bIns="45720">
            <a:spAutoFit/>
          </a:bodyPr>
          <a:lstStyle/>
          <a:p>
            <a:pPr marL="0" marR="0" lvl="0" indent="0" algn="ctr" defTabSz="914400" eaLnBrk="1" latinLnBrk="0" hangingPunct="1">
              <a:lnSpc>
                <a:spcPct val="90000"/>
              </a:lnSpc>
              <a:buClrTx/>
              <a:buSzTx/>
              <a:buFontTx/>
              <a:buNone/>
              <a:tabLst/>
              <a:defRPr/>
            </a:pPr>
            <a:r>
              <a:rPr lang="en-US" sz="4400" dirty="0" err="1" smtClean="0">
                <a:ln w="18415" cmpd="sng">
                  <a:no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latin typeface="+mj-lt"/>
                <a:cs typeface="+mn-cs"/>
              </a:rPr>
              <a:t>Fiable</a:t>
            </a:r>
            <a:endParaRPr lang="en-US" sz="4400" dirty="0">
              <a:ln w="18415" cmpd="sng">
                <a:no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latin typeface="+mj-lt"/>
              <a:cs typeface="+mn-cs"/>
            </a:endParaRPr>
          </a:p>
        </p:txBody>
      </p:sp>
      <p:sp>
        <p:nvSpPr>
          <p:cNvPr id="115" name="Rectangle 114"/>
          <p:cNvSpPr>
            <a:spLocks noChangeArrowheads="1"/>
          </p:cNvSpPr>
          <p:nvPr/>
        </p:nvSpPr>
        <p:spPr bwMode="auto">
          <a:xfrm>
            <a:off x="4372415" y="3571262"/>
            <a:ext cx="4272455" cy="796751"/>
          </a:xfrm>
          <a:prstGeom prst="rect">
            <a:avLst/>
          </a:prstGeom>
          <a:noFill/>
          <a:ln w="9525">
            <a:noFill/>
            <a:miter lim="800000"/>
            <a:headEnd/>
            <a:tailEnd/>
          </a:ln>
        </p:spPr>
        <p:txBody>
          <a:bodyPr wrap="square" lIns="91432" tIns="45717" rIns="91432" bIns="45717">
            <a:spAutoFit/>
          </a:bodyPr>
          <a:lstStyle/>
          <a:p>
            <a:pPr marL="171450" marR="0" lvl="0" indent="-171450" algn="ctr" defTabSz="912813" rtl="0" eaLnBrk="1" fontAlgn="base" latinLnBrk="0" hangingPunct="1">
              <a:lnSpc>
                <a:spcPct val="70000"/>
              </a:lnSpc>
              <a:spcBef>
                <a:spcPct val="20000"/>
              </a:spcBef>
              <a:spcAft>
                <a:spcPct val="0"/>
              </a:spcAft>
              <a:buClr>
                <a:srgbClr val="CCCCCC"/>
              </a:buClr>
              <a:buSzPct val="80000"/>
              <a:tabLst/>
              <a:defRPr/>
            </a:pPr>
            <a:r>
              <a:rPr lang="en-US" sz="3200" dirty="0" err="1" smtClean="0">
                <a:solidFill>
                  <a:schemeClr val="bg1"/>
                </a:solidFill>
                <a:effectLst>
                  <a:outerShdw blurRad="38100" dist="38100" dir="2700000" algn="tl">
                    <a:srgbClr val="000000">
                      <a:alpha val="43137"/>
                    </a:srgbClr>
                  </a:outerShdw>
                </a:effectLst>
                <a:latin typeface="Segoe"/>
              </a:rPr>
              <a:t>Disponibilidad</a:t>
            </a:r>
            <a:r>
              <a:rPr lang="en-US" sz="3200" dirty="0" smtClean="0">
                <a:solidFill>
                  <a:schemeClr val="bg1"/>
                </a:solidFill>
                <a:effectLst>
                  <a:outerShdw blurRad="38100" dist="38100" dir="2700000" algn="tl">
                    <a:srgbClr val="000000">
                      <a:alpha val="43137"/>
                    </a:srgbClr>
                  </a:outerShdw>
                </a:effectLst>
                <a:latin typeface="Segoe"/>
              </a:rPr>
              <a:t> </a:t>
            </a:r>
            <a:r>
              <a:rPr lang="en-US" sz="3200" dirty="0" err="1" smtClean="0">
                <a:solidFill>
                  <a:schemeClr val="bg1"/>
                </a:solidFill>
                <a:effectLst>
                  <a:outerShdw blurRad="38100" dist="38100" dir="2700000" algn="tl">
                    <a:srgbClr val="000000">
                      <a:alpha val="43137"/>
                    </a:srgbClr>
                  </a:outerShdw>
                </a:effectLst>
                <a:latin typeface="Segoe"/>
              </a:rPr>
              <a:t>Sistema</a:t>
            </a:r>
            <a:r>
              <a:rPr lang="en-US" sz="3200" dirty="0" smtClean="0">
                <a:solidFill>
                  <a:schemeClr val="bg1"/>
                </a:solidFill>
                <a:effectLst>
                  <a:outerShdw blurRad="38100" dist="38100" dir="2700000" algn="tl">
                    <a:srgbClr val="000000">
                      <a:alpha val="43137"/>
                    </a:srgbClr>
                  </a:outerShdw>
                </a:effectLst>
                <a:latin typeface="Segoe"/>
              </a:rPr>
              <a:t> </a:t>
            </a:r>
            <a:r>
              <a:rPr lang="en-US" sz="3200" dirty="0" err="1" smtClean="0">
                <a:solidFill>
                  <a:schemeClr val="bg1"/>
                </a:solidFill>
                <a:effectLst>
                  <a:outerShdw blurRad="38100" dist="38100" dir="2700000" algn="tl">
                    <a:srgbClr val="000000">
                      <a:alpha val="43137"/>
                    </a:srgbClr>
                  </a:outerShdw>
                </a:effectLst>
                <a:latin typeface="Segoe"/>
              </a:rPr>
              <a:t>Misión</a:t>
            </a:r>
            <a:r>
              <a:rPr lang="en-US" sz="3200" dirty="0" smtClean="0">
                <a:solidFill>
                  <a:schemeClr val="bg1"/>
                </a:solidFill>
                <a:effectLst>
                  <a:outerShdw blurRad="38100" dist="38100" dir="2700000" algn="tl">
                    <a:srgbClr val="000000">
                      <a:alpha val="43137"/>
                    </a:srgbClr>
                  </a:outerShdw>
                </a:effectLst>
                <a:latin typeface="Segoe"/>
              </a:rPr>
              <a:t> </a:t>
            </a:r>
            <a:r>
              <a:rPr lang="en-US" sz="3200" dirty="0" err="1" smtClean="0">
                <a:solidFill>
                  <a:schemeClr val="bg1"/>
                </a:solidFill>
                <a:effectLst>
                  <a:outerShdw blurRad="38100" dist="38100" dir="2700000" algn="tl">
                    <a:srgbClr val="000000">
                      <a:alpha val="43137"/>
                    </a:srgbClr>
                  </a:outerShdw>
                </a:effectLst>
                <a:latin typeface="Segoe"/>
              </a:rPr>
              <a:t>Crítica</a:t>
            </a:r>
            <a:endParaRPr lang="en-US" sz="3200" dirty="0">
              <a:solidFill>
                <a:schemeClr val="bg1"/>
              </a:solidFill>
              <a:effectLst>
                <a:outerShdw blurRad="38100" dist="38100" dir="2700000" algn="tl">
                  <a:srgbClr val="000000">
                    <a:alpha val="43137"/>
                  </a:srgbClr>
                </a:outerShdw>
              </a:effectLst>
              <a:latin typeface="Segoe"/>
            </a:endParaRPr>
          </a:p>
        </p:txBody>
      </p:sp>
      <p:grpSp>
        <p:nvGrpSpPr>
          <p:cNvPr id="3" name="Group 32"/>
          <p:cNvGrpSpPr/>
          <p:nvPr/>
        </p:nvGrpSpPr>
        <p:grpSpPr>
          <a:xfrm>
            <a:off x="3066532" y="3267326"/>
            <a:ext cx="761944" cy="1232621"/>
            <a:chOff x="4045045" y="3471769"/>
            <a:chExt cx="1117857" cy="1808392"/>
          </a:xfrm>
        </p:grpSpPr>
        <p:pic>
          <p:nvPicPr>
            <p:cNvPr id="64"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5" cstate="email"/>
            <a:srcRect/>
            <a:stretch>
              <a:fillRect/>
            </a:stretch>
          </p:blipFill>
          <p:spPr bwMode="auto">
            <a:xfrm>
              <a:off x="4045045" y="4451780"/>
              <a:ext cx="1117857" cy="828381"/>
            </a:xfrm>
            <a:prstGeom prst="rect">
              <a:avLst/>
            </a:prstGeom>
            <a:noFill/>
            <a:ln>
              <a:noFill/>
            </a:ln>
          </p:spPr>
        </p:pic>
        <p:pic>
          <p:nvPicPr>
            <p:cNvPr id="65" name="Picture 2" descr="C:\Program Files\Microsoft Resource DVD Artwork\DVD_ART\BoxShots_Logos\People Ready\PRB man 3 silouette people ready.png"/>
            <p:cNvPicPr>
              <a:picLocks noChangeAspect="1" noChangeArrowheads="1"/>
            </p:cNvPicPr>
            <p:nvPr/>
          </p:nvPicPr>
          <p:blipFill>
            <a:blip r:embed="rId6" cstate="email">
              <a:lum bright="100000"/>
            </a:blip>
            <a:srcRect/>
            <a:stretch>
              <a:fillRect/>
            </a:stretch>
          </p:blipFill>
          <p:spPr bwMode="auto">
            <a:xfrm>
              <a:off x="4365873" y="3471769"/>
              <a:ext cx="436448" cy="1092734"/>
            </a:xfrm>
            <a:prstGeom prst="rect">
              <a:avLst/>
            </a:prstGeom>
            <a:noFill/>
          </p:spPr>
        </p:pic>
      </p:grpSp>
      <p:sp>
        <p:nvSpPr>
          <p:cNvPr id="116" name="Rectangle 115"/>
          <p:cNvSpPr/>
          <p:nvPr/>
        </p:nvSpPr>
        <p:spPr>
          <a:xfrm>
            <a:off x="4500" y="5258912"/>
            <a:ext cx="3030392" cy="701731"/>
          </a:xfrm>
          <a:prstGeom prst="rect">
            <a:avLst/>
          </a:prstGeom>
          <a:noFill/>
        </p:spPr>
        <p:txBody>
          <a:bodyPr wrap="square" lIns="91440" tIns="45720" rIns="91440" bIns="45720">
            <a:spAutoFit/>
          </a:bodyPr>
          <a:lstStyle/>
          <a:p>
            <a:pPr marL="0" marR="0" lvl="0" indent="0" algn="ctr" defTabSz="914400" eaLnBrk="1" latinLnBrk="0" hangingPunct="1">
              <a:lnSpc>
                <a:spcPct val="90000"/>
              </a:lnSpc>
              <a:buClrTx/>
              <a:buSzTx/>
              <a:buFontTx/>
              <a:buNone/>
              <a:tabLst/>
              <a:defRPr/>
            </a:pPr>
            <a:r>
              <a:rPr lang="en-US" sz="4400" dirty="0" err="1" smtClean="0">
                <a:ln w="18415" cmpd="sng">
                  <a:no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latin typeface="+mj-lt"/>
              </a:rPr>
              <a:t>Es</a:t>
            </a:r>
            <a:r>
              <a:rPr lang="en-US" sz="4400" dirty="0" err="1" smtClean="0">
                <a:ln w="18415" cmpd="sng">
                  <a:no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latin typeface="+mj-lt"/>
                <a:cs typeface="+mn-cs"/>
              </a:rPr>
              <a:t>calable</a:t>
            </a:r>
            <a:endParaRPr lang="en-US" sz="4400" dirty="0">
              <a:ln w="18415" cmpd="sng">
                <a:noFill/>
                <a:prstDash val="solid"/>
              </a:ln>
              <a:solidFill>
                <a:schemeClr val="bg1"/>
              </a:solidFill>
              <a:effectLst>
                <a:outerShdw blurRad="63500" dir="3600000" algn="tl" rotWithShape="0">
                  <a:srgbClr val="000000">
                    <a:alpha val="70000"/>
                  </a:srgbClr>
                </a:outerShdw>
                <a:reflection blurRad="6350" stA="55000" endA="300" endPos="45500" dir="5400000" sy="-100000" algn="bl" rotWithShape="0"/>
              </a:effectLst>
              <a:latin typeface="+mj-lt"/>
              <a:cs typeface="+mn-cs"/>
            </a:endParaRPr>
          </a:p>
        </p:txBody>
      </p:sp>
      <p:sp>
        <p:nvSpPr>
          <p:cNvPr id="117" name="Rectangle 116"/>
          <p:cNvSpPr>
            <a:spLocks noChangeArrowheads="1"/>
          </p:cNvSpPr>
          <p:nvPr/>
        </p:nvSpPr>
        <p:spPr bwMode="auto">
          <a:xfrm>
            <a:off x="4313998" y="5252918"/>
            <a:ext cx="4272455" cy="798739"/>
          </a:xfrm>
          <a:prstGeom prst="rect">
            <a:avLst/>
          </a:prstGeom>
          <a:noFill/>
          <a:ln w="9525">
            <a:noFill/>
            <a:miter lim="800000"/>
            <a:headEnd/>
            <a:tailEnd/>
          </a:ln>
        </p:spPr>
        <p:txBody>
          <a:bodyPr wrap="square" lIns="91432" tIns="45717" rIns="91432" bIns="45717">
            <a:spAutoFit/>
          </a:bodyPr>
          <a:lstStyle/>
          <a:p>
            <a:pPr marL="171450" marR="0" lvl="0" indent="-171450" algn="ctr" defTabSz="912813" rtl="0" eaLnBrk="1" fontAlgn="base" latinLnBrk="0" hangingPunct="1">
              <a:lnSpc>
                <a:spcPct val="70000"/>
              </a:lnSpc>
              <a:spcBef>
                <a:spcPct val="20000"/>
              </a:spcBef>
              <a:spcAft>
                <a:spcPct val="0"/>
              </a:spcAft>
              <a:buClr>
                <a:srgbClr val="CCCCCC"/>
              </a:buClr>
              <a:buSzPct val="80000"/>
              <a:tabLst/>
              <a:defRPr/>
            </a:pPr>
            <a:r>
              <a:rPr lang="en-US" sz="3200" dirty="0" err="1" smtClean="0">
                <a:solidFill>
                  <a:schemeClr val="bg1"/>
                </a:solidFill>
                <a:effectLst>
                  <a:outerShdw blurRad="38100" dist="38100" dir="2700000" algn="tl">
                    <a:srgbClr val="000000">
                      <a:alpha val="43137"/>
                    </a:srgbClr>
                  </a:outerShdw>
                </a:effectLst>
                <a:latin typeface="Segoe"/>
              </a:rPr>
              <a:t>Optimiza</a:t>
            </a:r>
            <a:r>
              <a:rPr lang="en-US" sz="3200" dirty="0" smtClean="0">
                <a:solidFill>
                  <a:schemeClr val="bg1"/>
                </a:solidFill>
                <a:effectLst>
                  <a:outerShdw blurRad="38100" dist="38100" dir="2700000" algn="tl">
                    <a:srgbClr val="000000">
                      <a:alpha val="43137"/>
                    </a:srgbClr>
                  </a:outerShdw>
                </a:effectLst>
                <a:latin typeface="Segoe"/>
              </a:rPr>
              <a:t> </a:t>
            </a:r>
            <a:r>
              <a:rPr lang="en-US" sz="3200" dirty="0" err="1" smtClean="0">
                <a:solidFill>
                  <a:schemeClr val="bg1"/>
                </a:solidFill>
                <a:effectLst>
                  <a:outerShdw blurRad="38100" dist="38100" dir="2700000" algn="tl">
                    <a:srgbClr val="000000">
                      <a:alpha val="43137"/>
                    </a:srgbClr>
                  </a:outerShdw>
                </a:effectLst>
                <a:latin typeface="Segoe"/>
              </a:rPr>
              <a:t>Rendimiento</a:t>
            </a:r>
            <a:r>
              <a:rPr lang="en-US" sz="3200" dirty="0" smtClean="0">
                <a:solidFill>
                  <a:schemeClr val="bg1"/>
                </a:solidFill>
                <a:effectLst>
                  <a:outerShdw blurRad="38100" dist="38100" dir="2700000" algn="tl">
                    <a:srgbClr val="000000">
                      <a:alpha val="43137"/>
                    </a:srgbClr>
                  </a:outerShdw>
                </a:effectLst>
                <a:latin typeface="Segoe"/>
              </a:rPr>
              <a:t> y </a:t>
            </a:r>
            <a:r>
              <a:rPr lang="en-US" sz="3200" dirty="0" err="1" smtClean="0">
                <a:solidFill>
                  <a:schemeClr val="bg1"/>
                </a:solidFill>
                <a:effectLst>
                  <a:outerShdw blurRad="38100" dist="38100" dir="2700000" algn="tl">
                    <a:srgbClr val="000000">
                      <a:alpha val="43137"/>
                    </a:srgbClr>
                  </a:outerShdw>
                </a:effectLst>
                <a:latin typeface="Segoe"/>
              </a:rPr>
              <a:t>escala</a:t>
            </a:r>
            <a:endParaRPr lang="en-US" sz="3200" dirty="0">
              <a:solidFill>
                <a:schemeClr val="bg1"/>
              </a:solidFill>
              <a:effectLst>
                <a:outerShdw blurRad="38100" dist="38100" dir="2700000" algn="tl">
                  <a:srgbClr val="000000">
                    <a:alpha val="43137"/>
                  </a:srgbClr>
                </a:outerShdw>
              </a:effectLst>
              <a:latin typeface="Segoe"/>
            </a:endParaRPr>
          </a:p>
        </p:txBody>
      </p:sp>
      <p:grpSp>
        <p:nvGrpSpPr>
          <p:cNvPr id="4" name="Group 39"/>
          <p:cNvGrpSpPr>
            <a:grpSpLocks/>
          </p:cNvGrpSpPr>
          <p:nvPr/>
        </p:nvGrpSpPr>
        <p:grpSpPr bwMode="auto">
          <a:xfrm>
            <a:off x="2870787" y="5284376"/>
            <a:ext cx="1387398" cy="809043"/>
            <a:chOff x="381001" y="2916394"/>
            <a:chExt cx="2171090" cy="1294624"/>
          </a:xfrm>
        </p:grpSpPr>
        <p:grpSp>
          <p:nvGrpSpPr>
            <p:cNvPr id="5" name="Group 38"/>
            <p:cNvGrpSpPr>
              <a:grpSpLocks/>
            </p:cNvGrpSpPr>
            <p:nvPr/>
          </p:nvGrpSpPr>
          <p:grpSpPr bwMode="auto">
            <a:xfrm>
              <a:off x="381001" y="2921538"/>
              <a:ext cx="1001188" cy="811395"/>
              <a:chOff x="381001" y="2921538"/>
              <a:chExt cx="1001188" cy="811395"/>
            </a:xfrm>
          </p:grpSpPr>
          <p:pic>
            <p:nvPicPr>
              <p:cNvPr id="53"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email"/>
              <a:srcRect/>
              <a:stretch>
                <a:fillRect/>
              </a:stretch>
            </p:blipFill>
            <p:spPr bwMode="auto">
              <a:xfrm>
                <a:off x="381001" y="2921538"/>
                <a:ext cx="494850" cy="677162"/>
              </a:xfrm>
              <a:prstGeom prst="rect">
                <a:avLst/>
              </a:prstGeom>
              <a:noFill/>
              <a:ln w="9525">
                <a:noFill/>
                <a:miter lim="800000"/>
                <a:headEnd/>
                <a:tailEnd/>
              </a:ln>
            </p:spPr>
          </p:pic>
          <p:pic>
            <p:nvPicPr>
              <p:cNvPr id="54" name="Picture 2" descr="C:\Program Files\Microsoft Resource DVD Artwork\DVD_ART\Artwork_Imagery\HARDWARE_IMAGERY\Illustration - Misc Hardware\Windows Vista Illustration Icons\Server.png"/>
              <p:cNvPicPr>
                <a:picLocks noChangeAspect="1" noChangeArrowheads="1"/>
              </p:cNvPicPr>
              <p:nvPr/>
            </p:nvPicPr>
            <p:blipFill>
              <a:blip r:embed="rId8" cstate="email"/>
              <a:srcRect/>
              <a:stretch>
                <a:fillRect/>
              </a:stretch>
            </p:blipFill>
            <p:spPr bwMode="auto">
              <a:xfrm>
                <a:off x="579089" y="2926788"/>
                <a:ext cx="536614" cy="734312"/>
              </a:xfrm>
              <a:prstGeom prst="rect">
                <a:avLst/>
              </a:prstGeom>
              <a:noFill/>
              <a:ln w="9525">
                <a:noFill/>
                <a:miter lim="800000"/>
                <a:headEnd/>
                <a:tailEnd/>
              </a:ln>
            </p:spPr>
          </p:pic>
          <p:pic>
            <p:nvPicPr>
              <p:cNvPr id="55" name="Picture 2" descr="C:\Program Files\Microsoft Resource DVD Artwork\DVD_ART\Artwork_Imagery\HARDWARE_IMAGERY\Illustration - Misc Hardware\Windows Vista Illustration Icons\Server.png"/>
              <p:cNvPicPr>
                <a:picLocks noChangeAspect="1" noChangeArrowheads="1"/>
              </p:cNvPicPr>
              <p:nvPr/>
            </p:nvPicPr>
            <p:blipFill>
              <a:blip r:embed="rId9" cstate="email"/>
              <a:srcRect/>
              <a:stretch>
                <a:fillRect/>
              </a:stretch>
            </p:blipFill>
            <p:spPr bwMode="auto">
              <a:xfrm>
                <a:off x="796845" y="2931937"/>
                <a:ext cx="585344" cy="800996"/>
              </a:xfrm>
              <a:prstGeom prst="rect">
                <a:avLst/>
              </a:prstGeom>
              <a:noFill/>
              <a:ln w="9525">
                <a:noFill/>
                <a:miter lim="800000"/>
                <a:headEnd/>
                <a:tailEnd/>
              </a:ln>
            </p:spPr>
          </p:pic>
        </p:grpSp>
        <p:pic>
          <p:nvPicPr>
            <p:cNvPr id="5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10" cstate="email"/>
            <a:srcRect/>
            <a:stretch>
              <a:fillRect/>
            </a:stretch>
          </p:blipFill>
          <p:spPr bwMode="auto">
            <a:xfrm>
              <a:off x="933072" y="2916394"/>
              <a:ext cx="1143000" cy="1143001"/>
            </a:xfrm>
            <a:prstGeom prst="rect">
              <a:avLst/>
            </a:prstGeom>
            <a:noFill/>
            <a:ln w="9525">
              <a:noFill/>
              <a:miter lim="800000"/>
              <a:headEnd/>
              <a:tailEnd/>
            </a:ln>
          </p:spPr>
        </p:pic>
        <p:pic>
          <p:nvPicPr>
            <p:cNvPr id="52"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10" cstate="email"/>
            <a:srcRect/>
            <a:stretch>
              <a:fillRect/>
            </a:stretch>
          </p:blipFill>
          <p:spPr bwMode="auto">
            <a:xfrm>
              <a:off x="1409091" y="3068017"/>
              <a:ext cx="1143000" cy="114300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slide(fromLeft)">
                                      <p:cBhvr>
                                        <p:cTn id="7" dur="1000"/>
                                        <p:tgtEl>
                                          <p:spTgt spid="98"/>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slide(fromLeft)">
                                      <p:cBhvr>
                                        <p:cTn id="10" dur="1000"/>
                                        <p:tgtEl>
                                          <p:spTgt spid="99"/>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slide(fromLeft)">
                                      <p:cBhvr>
                                        <p:cTn id="13"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0" y="-1"/>
            <a:ext cx="9144000" cy="64008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2" name="Group 45"/>
          <p:cNvGrpSpPr>
            <a:grpSpLocks/>
          </p:cNvGrpSpPr>
          <p:nvPr/>
        </p:nvGrpSpPr>
        <p:grpSpPr bwMode="auto">
          <a:xfrm>
            <a:off x="598488" y="1388830"/>
            <a:ext cx="8129587" cy="4365625"/>
            <a:chOff x="598784" y="1651422"/>
            <a:chExt cx="8129588" cy="4435929"/>
          </a:xfrm>
        </p:grpSpPr>
        <p:pic>
          <p:nvPicPr>
            <p:cNvPr id="35884" name="Picture 31" descr="401417_bar8"/>
            <p:cNvPicPr>
              <a:picLocks noChangeAspect="1" noChangeArrowheads="1"/>
            </p:cNvPicPr>
            <p:nvPr/>
          </p:nvPicPr>
          <p:blipFill>
            <a:blip r:embed="rId3">
              <a:lum bright="-6000" contrast="6000"/>
            </a:blip>
            <a:srcRect/>
            <a:stretch>
              <a:fillRect/>
            </a:stretch>
          </p:blipFill>
          <p:spPr bwMode="auto">
            <a:xfrm>
              <a:off x="598784" y="1651422"/>
              <a:ext cx="2079625" cy="4424063"/>
            </a:xfrm>
            <a:prstGeom prst="rect">
              <a:avLst/>
            </a:prstGeom>
            <a:noFill/>
            <a:ln w="9525">
              <a:noFill/>
              <a:miter lim="800000"/>
              <a:headEnd/>
              <a:tailEnd/>
            </a:ln>
          </p:spPr>
        </p:pic>
        <p:pic>
          <p:nvPicPr>
            <p:cNvPr id="35885" name="Picture 29" descr="401417_bar11"/>
            <p:cNvPicPr>
              <a:picLocks noChangeAspect="1" noChangeArrowheads="1"/>
            </p:cNvPicPr>
            <p:nvPr/>
          </p:nvPicPr>
          <p:blipFill>
            <a:blip r:embed="rId4">
              <a:lum bright="-6000" contrast="6000"/>
            </a:blip>
            <a:srcRect/>
            <a:stretch>
              <a:fillRect/>
            </a:stretch>
          </p:blipFill>
          <p:spPr bwMode="auto">
            <a:xfrm>
              <a:off x="2616497" y="1651423"/>
              <a:ext cx="2079625" cy="4423228"/>
            </a:xfrm>
            <a:prstGeom prst="rect">
              <a:avLst/>
            </a:prstGeom>
            <a:noFill/>
            <a:ln w="9525">
              <a:noFill/>
              <a:miter lim="800000"/>
              <a:headEnd/>
              <a:tailEnd/>
            </a:ln>
          </p:spPr>
        </p:pic>
        <p:pic>
          <p:nvPicPr>
            <p:cNvPr id="35886" name="Picture 30" descr="401417_bar10"/>
            <p:cNvPicPr>
              <a:picLocks noChangeAspect="1" noChangeArrowheads="1"/>
            </p:cNvPicPr>
            <p:nvPr/>
          </p:nvPicPr>
          <p:blipFill>
            <a:blip r:embed="rId5">
              <a:lum bright="-6000" contrast="6000"/>
            </a:blip>
            <a:srcRect/>
            <a:stretch>
              <a:fillRect/>
            </a:stretch>
          </p:blipFill>
          <p:spPr bwMode="auto">
            <a:xfrm>
              <a:off x="4632622" y="1651423"/>
              <a:ext cx="2079625" cy="4435928"/>
            </a:xfrm>
            <a:prstGeom prst="rect">
              <a:avLst/>
            </a:prstGeom>
            <a:noFill/>
            <a:ln w="9525">
              <a:noFill/>
              <a:miter lim="800000"/>
              <a:headEnd/>
              <a:tailEnd/>
            </a:ln>
          </p:spPr>
        </p:pic>
        <p:pic>
          <p:nvPicPr>
            <p:cNvPr id="35887" name="Picture 32" descr="401417_bar9"/>
            <p:cNvPicPr>
              <a:picLocks noChangeAspect="1" noChangeArrowheads="1"/>
            </p:cNvPicPr>
            <p:nvPr/>
          </p:nvPicPr>
          <p:blipFill>
            <a:blip r:embed="rId6">
              <a:lum bright="-6000" contrast="6000"/>
            </a:blip>
            <a:srcRect/>
            <a:stretch>
              <a:fillRect/>
            </a:stretch>
          </p:blipFill>
          <p:spPr bwMode="auto">
            <a:xfrm>
              <a:off x="6648747" y="1651423"/>
              <a:ext cx="2079625" cy="4423228"/>
            </a:xfrm>
            <a:prstGeom prst="rect">
              <a:avLst/>
            </a:prstGeom>
            <a:noFill/>
            <a:ln w="9525">
              <a:noFill/>
              <a:miter lim="800000"/>
              <a:headEnd/>
              <a:tailEnd/>
            </a:ln>
          </p:spPr>
        </p:pic>
      </p:grpSp>
      <p:grpSp>
        <p:nvGrpSpPr>
          <p:cNvPr id="3" name="Group 69"/>
          <p:cNvGrpSpPr>
            <a:grpSpLocks/>
          </p:cNvGrpSpPr>
          <p:nvPr/>
        </p:nvGrpSpPr>
        <p:grpSpPr bwMode="auto">
          <a:xfrm>
            <a:off x="596900" y="1920642"/>
            <a:ext cx="8177213" cy="2890838"/>
            <a:chOff x="597221" y="2234741"/>
            <a:chExt cx="8177501" cy="2891001"/>
          </a:xfrm>
        </p:grpSpPr>
        <p:pic>
          <p:nvPicPr>
            <p:cNvPr id="35881" name="Picture 7" descr="sl06-people-bar"/>
            <p:cNvPicPr>
              <a:picLocks noChangeAspect="1" noChangeArrowheads="1"/>
            </p:cNvPicPr>
            <p:nvPr/>
          </p:nvPicPr>
          <p:blipFill>
            <a:blip r:embed="rId7">
              <a:lum bright="32000" contrast="-36000"/>
            </a:blip>
            <a:srcRect/>
            <a:stretch>
              <a:fillRect/>
            </a:stretch>
          </p:blipFill>
          <p:spPr bwMode="auto">
            <a:xfrm>
              <a:off x="597221" y="3208134"/>
              <a:ext cx="8052971" cy="931895"/>
            </a:xfrm>
            <a:prstGeom prst="rect">
              <a:avLst/>
            </a:prstGeom>
            <a:noFill/>
            <a:ln w="9525">
              <a:noFill/>
              <a:miter lim="800000"/>
              <a:headEnd/>
              <a:tailEnd/>
            </a:ln>
          </p:spPr>
        </p:pic>
        <p:pic>
          <p:nvPicPr>
            <p:cNvPr id="35882" name="Picture 8" descr="sl06-tech-bar"/>
            <p:cNvPicPr>
              <a:picLocks noChangeAspect="1" noChangeArrowheads="1"/>
            </p:cNvPicPr>
            <p:nvPr/>
          </p:nvPicPr>
          <p:blipFill>
            <a:blip r:embed="rId8">
              <a:lum bright="32000" contrast="-36000"/>
            </a:blip>
            <a:srcRect/>
            <a:stretch>
              <a:fillRect/>
            </a:stretch>
          </p:blipFill>
          <p:spPr bwMode="auto">
            <a:xfrm>
              <a:off x="597221" y="2234741"/>
              <a:ext cx="8036367" cy="931895"/>
            </a:xfrm>
            <a:prstGeom prst="rect">
              <a:avLst/>
            </a:prstGeom>
            <a:noFill/>
            <a:ln w="9525">
              <a:noFill/>
              <a:miter lim="800000"/>
              <a:headEnd/>
              <a:tailEnd/>
            </a:ln>
          </p:spPr>
        </p:pic>
        <p:pic>
          <p:nvPicPr>
            <p:cNvPr id="35883" name="Picture 9" descr="sl06-process-bar"/>
            <p:cNvPicPr>
              <a:picLocks noChangeAspect="1" noChangeArrowheads="1"/>
            </p:cNvPicPr>
            <p:nvPr/>
          </p:nvPicPr>
          <p:blipFill>
            <a:blip r:embed="rId9">
              <a:lum bright="32000" contrast="-36000"/>
            </a:blip>
            <a:srcRect/>
            <a:stretch>
              <a:fillRect/>
            </a:stretch>
          </p:blipFill>
          <p:spPr bwMode="auto">
            <a:xfrm>
              <a:off x="597221" y="4193847"/>
              <a:ext cx="8177501" cy="931895"/>
            </a:xfrm>
            <a:prstGeom prst="rect">
              <a:avLst/>
            </a:prstGeom>
            <a:noFill/>
            <a:ln w="9525">
              <a:noFill/>
              <a:miter lim="800000"/>
              <a:headEnd/>
              <a:tailEnd/>
            </a:ln>
          </p:spPr>
        </p:pic>
      </p:grpSp>
      <p:grpSp>
        <p:nvGrpSpPr>
          <p:cNvPr id="4" name="Group 73"/>
          <p:cNvGrpSpPr>
            <a:grpSpLocks/>
          </p:cNvGrpSpPr>
          <p:nvPr/>
        </p:nvGrpSpPr>
        <p:grpSpPr bwMode="auto">
          <a:xfrm>
            <a:off x="650875" y="4844817"/>
            <a:ext cx="1952625" cy="752475"/>
            <a:chOff x="650421" y="5159997"/>
            <a:chExt cx="1952625" cy="752475"/>
          </a:xfrm>
        </p:grpSpPr>
        <p:pic>
          <p:nvPicPr>
            <p:cNvPr id="35879" name="Picture 36" descr="401417_bar14"/>
            <p:cNvPicPr>
              <a:picLocks noChangeAspect="1" noChangeArrowheads="1"/>
            </p:cNvPicPr>
            <p:nvPr/>
          </p:nvPicPr>
          <p:blipFill>
            <a:blip r:embed="rId10"/>
            <a:srcRect/>
            <a:stretch>
              <a:fillRect/>
            </a:stretch>
          </p:blipFill>
          <p:spPr bwMode="auto">
            <a:xfrm>
              <a:off x="650421" y="5159997"/>
              <a:ext cx="1952625" cy="752475"/>
            </a:xfrm>
            <a:prstGeom prst="rect">
              <a:avLst/>
            </a:prstGeom>
            <a:noFill/>
            <a:ln w="9525">
              <a:noFill/>
              <a:miter lim="800000"/>
              <a:headEnd/>
              <a:tailEnd/>
            </a:ln>
          </p:spPr>
        </p:pic>
        <p:sp>
          <p:nvSpPr>
            <p:cNvPr id="37927" name="TextBox 87065"/>
            <p:cNvSpPr txBox="1">
              <a:spLocks noChangeArrowheads="1"/>
            </p:cNvSpPr>
            <p:nvPr/>
          </p:nvSpPr>
          <p:spPr bwMode="auto">
            <a:xfrm>
              <a:off x="882196" y="5429872"/>
              <a:ext cx="1479550" cy="292100"/>
            </a:xfrm>
            <a:prstGeom prst="rect">
              <a:avLst/>
            </a:prstGeom>
            <a:noFill/>
            <a:ln w="9525">
              <a:noFill/>
              <a:miter lim="800000"/>
              <a:headEnd/>
              <a:tailEnd/>
            </a:ln>
          </p:spPr>
          <p:txBody>
            <a:bodyPr lIns="109728" tIns="54864" rIns="109728" bIns="54864" anchor="ctr">
              <a:spAutoFit/>
            </a:bodyPr>
            <a:lstStyle/>
            <a:p>
              <a:pPr algn="ctr" defTabSz="1096963">
                <a:lnSpc>
                  <a:spcPct val="85000"/>
                </a:lnSpc>
                <a:spcBef>
                  <a:spcPct val="50000"/>
                </a:spcBef>
                <a:defRPr/>
              </a:pPr>
              <a:r>
                <a:rPr lang="en-US" sz="1400" i="1" dirty="0" smtClean="0">
                  <a:effectLst>
                    <a:outerShdw blurRad="38100" dist="38100" dir="2700000" algn="tl">
                      <a:srgbClr val="000000"/>
                    </a:outerShdw>
                  </a:effectLst>
                  <a:cs typeface="Arial" pitchFamily="34" charset="0"/>
                </a:rPr>
                <a:t>Centro de </a:t>
              </a:r>
              <a:r>
                <a:rPr lang="en-US" sz="1400" i="1" dirty="0" err="1" smtClean="0">
                  <a:effectLst>
                    <a:outerShdw blurRad="38100" dist="38100" dir="2700000" algn="tl">
                      <a:srgbClr val="000000"/>
                    </a:outerShdw>
                  </a:effectLst>
                  <a:cs typeface="Arial" pitchFamily="34" charset="0"/>
                </a:rPr>
                <a:t>Coste</a:t>
              </a:r>
              <a:endParaRPr lang="en-US" sz="1400" i="1" dirty="0">
                <a:effectLst>
                  <a:outerShdw blurRad="38100" dist="38100" dir="2700000" algn="tl">
                    <a:srgbClr val="000000"/>
                  </a:outerShdw>
                </a:effectLst>
                <a:cs typeface="Arial" pitchFamily="34" charset="0"/>
              </a:endParaRPr>
            </a:p>
          </p:txBody>
        </p:sp>
      </p:grpSp>
      <p:grpSp>
        <p:nvGrpSpPr>
          <p:cNvPr id="5" name="Group 72"/>
          <p:cNvGrpSpPr>
            <a:grpSpLocks/>
          </p:cNvGrpSpPr>
          <p:nvPr/>
        </p:nvGrpSpPr>
        <p:grpSpPr bwMode="auto">
          <a:xfrm>
            <a:off x="2679700" y="4844817"/>
            <a:ext cx="1952625" cy="752475"/>
            <a:chOff x="2679246" y="5159997"/>
            <a:chExt cx="1952625" cy="752475"/>
          </a:xfrm>
        </p:grpSpPr>
        <p:pic>
          <p:nvPicPr>
            <p:cNvPr id="35877" name="Picture 35" descr="401417_bar14"/>
            <p:cNvPicPr>
              <a:picLocks noChangeAspect="1" noChangeArrowheads="1"/>
            </p:cNvPicPr>
            <p:nvPr/>
          </p:nvPicPr>
          <p:blipFill>
            <a:blip r:embed="rId10"/>
            <a:srcRect/>
            <a:stretch>
              <a:fillRect/>
            </a:stretch>
          </p:blipFill>
          <p:spPr bwMode="auto">
            <a:xfrm>
              <a:off x="2679246" y="5159997"/>
              <a:ext cx="1952625" cy="752475"/>
            </a:xfrm>
            <a:prstGeom prst="rect">
              <a:avLst/>
            </a:prstGeom>
            <a:noFill/>
            <a:ln w="9525">
              <a:noFill/>
              <a:miter lim="800000"/>
              <a:headEnd/>
              <a:tailEnd/>
            </a:ln>
          </p:spPr>
        </p:pic>
        <p:sp>
          <p:nvSpPr>
            <p:cNvPr id="37925" name="TextBox 87067"/>
            <p:cNvSpPr txBox="1">
              <a:spLocks noChangeArrowheads="1"/>
            </p:cNvSpPr>
            <p:nvPr/>
          </p:nvSpPr>
          <p:spPr bwMode="auto">
            <a:xfrm>
              <a:off x="2917371" y="5339385"/>
              <a:ext cx="1466850" cy="477054"/>
            </a:xfrm>
            <a:prstGeom prst="rect">
              <a:avLst/>
            </a:prstGeom>
            <a:noFill/>
            <a:ln w="9525">
              <a:noFill/>
              <a:miter lim="800000"/>
              <a:headEnd/>
              <a:tailEnd/>
            </a:ln>
          </p:spPr>
          <p:txBody>
            <a:bodyPr lIns="109728" tIns="54864" rIns="109728" bIns="54864" anchor="ctr">
              <a:spAutoFit/>
            </a:bodyPr>
            <a:lstStyle/>
            <a:p>
              <a:pPr algn="ctr" defTabSz="1096963">
                <a:lnSpc>
                  <a:spcPct val="85000"/>
                </a:lnSpc>
                <a:spcBef>
                  <a:spcPct val="50000"/>
                </a:spcBef>
                <a:defRPr/>
              </a:pPr>
              <a:r>
                <a:rPr lang="en-US" sz="1400" i="1" dirty="0" smtClean="0">
                  <a:effectLst>
                    <a:outerShdw blurRad="38100" dist="38100" dir="2700000" algn="tl">
                      <a:srgbClr val="000000"/>
                    </a:outerShdw>
                  </a:effectLst>
                  <a:cs typeface="Arial" pitchFamily="34" charset="0"/>
                </a:rPr>
                <a:t>Centro de </a:t>
              </a:r>
              <a:r>
                <a:rPr lang="en-US" sz="1400" i="1" dirty="0" err="1" smtClean="0">
                  <a:effectLst>
                    <a:outerShdw blurRad="38100" dist="38100" dir="2700000" algn="tl">
                      <a:srgbClr val="000000"/>
                    </a:outerShdw>
                  </a:effectLst>
                  <a:cs typeface="Arial" pitchFamily="34" charset="0"/>
                </a:rPr>
                <a:t>Coste</a:t>
              </a:r>
              <a:r>
                <a:rPr lang="en-US" sz="1400" i="1" dirty="0" smtClean="0">
                  <a:effectLst>
                    <a:outerShdw blurRad="38100" dist="38100" dir="2700000" algn="tl">
                      <a:srgbClr val="000000"/>
                    </a:outerShdw>
                  </a:effectLst>
                  <a:cs typeface="Arial" pitchFamily="34" charset="0"/>
                </a:rPr>
                <a:t> </a:t>
              </a:r>
              <a:r>
                <a:rPr lang="en-US" sz="1400" i="1" dirty="0" err="1" smtClean="0">
                  <a:effectLst>
                    <a:outerShdw blurRad="38100" dist="38100" dir="2700000" algn="tl">
                      <a:srgbClr val="000000"/>
                    </a:outerShdw>
                  </a:effectLst>
                  <a:cs typeface="Arial" pitchFamily="34" charset="0"/>
                </a:rPr>
                <a:t>Eficiente</a:t>
              </a:r>
              <a:endParaRPr lang="en-US" sz="1400" i="1" dirty="0">
                <a:effectLst>
                  <a:outerShdw blurRad="38100" dist="38100" dir="2700000" algn="tl">
                    <a:srgbClr val="000000"/>
                  </a:outerShdw>
                </a:effectLst>
                <a:cs typeface="Arial" pitchFamily="34" charset="0"/>
              </a:endParaRPr>
            </a:p>
          </p:txBody>
        </p:sp>
      </p:grpSp>
      <p:grpSp>
        <p:nvGrpSpPr>
          <p:cNvPr id="6" name="Group 71"/>
          <p:cNvGrpSpPr>
            <a:grpSpLocks/>
          </p:cNvGrpSpPr>
          <p:nvPr/>
        </p:nvGrpSpPr>
        <p:grpSpPr bwMode="auto">
          <a:xfrm>
            <a:off x="4689475" y="4844817"/>
            <a:ext cx="1952625" cy="752475"/>
            <a:chOff x="4689021" y="5159997"/>
            <a:chExt cx="1952625" cy="752475"/>
          </a:xfrm>
        </p:grpSpPr>
        <p:pic>
          <p:nvPicPr>
            <p:cNvPr id="35875" name="Picture 33" descr="401417_bar14"/>
            <p:cNvPicPr>
              <a:picLocks noChangeAspect="1" noChangeArrowheads="1"/>
            </p:cNvPicPr>
            <p:nvPr/>
          </p:nvPicPr>
          <p:blipFill>
            <a:blip r:embed="rId10"/>
            <a:srcRect/>
            <a:stretch>
              <a:fillRect/>
            </a:stretch>
          </p:blipFill>
          <p:spPr bwMode="auto">
            <a:xfrm>
              <a:off x="4689021" y="5159997"/>
              <a:ext cx="1952625" cy="752475"/>
            </a:xfrm>
            <a:prstGeom prst="rect">
              <a:avLst/>
            </a:prstGeom>
            <a:noFill/>
            <a:ln w="9525">
              <a:noFill/>
              <a:miter lim="800000"/>
              <a:headEnd/>
              <a:tailEnd/>
            </a:ln>
          </p:spPr>
        </p:pic>
        <p:sp>
          <p:nvSpPr>
            <p:cNvPr id="37923" name="TextBox 87071"/>
            <p:cNvSpPr txBox="1">
              <a:spLocks noChangeArrowheads="1"/>
            </p:cNvSpPr>
            <p:nvPr/>
          </p:nvSpPr>
          <p:spPr bwMode="auto">
            <a:xfrm>
              <a:off x="4960484" y="5339385"/>
              <a:ext cx="1389062" cy="477054"/>
            </a:xfrm>
            <a:prstGeom prst="rect">
              <a:avLst/>
            </a:prstGeom>
            <a:noFill/>
            <a:ln w="9525">
              <a:noFill/>
              <a:miter lim="800000"/>
              <a:headEnd/>
              <a:tailEnd/>
            </a:ln>
          </p:spPr>
          <p:txBody>
            <a:bodyPr lIns="109728" tIns="54864" rIns="109728" bIns="54864" anchor="ctr">
              <a:spAutoFit/>
            </a:bodyPr>
            <a:lstStyle/>
            <a:p>
              <a:pPr algn="ctr" defTabSz="1096963">
                <a:lnSpc>
                  <a:spcPct val="85000"/>
                </a:lnSpc>
                <a:spcBef>
                  <a:spcPct val="50000"/>
                </a:spcBef>
                <a:defRPr/>
              </a:pPr>
              <a:r>
                <a:rPr lang="en-US" sz="1400" i="1" dirty="0" err="1" smtClean="0">
                  <a:effectLst>
                    <a:outerShdw blurRad="38100" dist="38100" dir="2700000" algn="tl">
                      <a:srgbClr val="000000"/>
                    </a:outerShdw>
                  </a:effectLst>
                  <a:cs typeface="Arial" pitchFamily="34" charset="0"/>
                </a:rPr>
                <a:t>Facilitador</a:t>
              </a:r>
              <a:r>
                <a:rPr lang="en-US" sz="1400" i="1" dirty="0" smtClean="0">
                  <a:effectLst>
                    <a:outerShdw blurRad="38100" dist="38100" dir="2700000" algn="tl">
                      <a:srgbClr val="000000"/>
                    </a:outerShdw>
                  </a:effectLst>
                  <a:cs typeface="Arial" pitchFamily="34" charset="0"/>
                </a:rPr>
                <a:t> del </a:t>
              </a:r>
              <a:r>
                <a:rPr lang="en-US" sz="1400" i="1" dirty="0" err="1" smtClean="0">
                  <a:effectLst>
                    <a:outerShdw blurRad="38100" dist="38100" dir="2700000" algn="tl">
                      <a:srgbClr val="000000"/>
                    </a:outerShdw>
                  </a:effectLst>
                  <a:cs typeface="Arial" pitchFamily="34" charset="0"/>
                </a:rPr>
                <a:t>Negocio</a:t>
              </a:r>
              <a:endParaRPr lang="en-US" sz="1400" i="1" dirty="0">
                <a:effectLst>
                  <a:outerShdw blurRad="38100" dist="38100" dir="2700000" algn="tl">
                    <a:srgbClr val="000000"/>
                  </a:outerShdw>
                </a:effectLst>
                <a:cs typeface="Arial" pitchFamily="34" charset="0"/>
              </a:endParaRPr>
            </a:p>
          </p:txBody>
        </p:sp>
      </p:grpSp>
      <p:grpSp>
        <p:nvGrpSpPr>
          <p:cNvPr id="7" name="Group 70"/>
          <p:cNvGrpSpPr>
            <a:grpSpLocks/>
          </p:cNvGrpSpPr>
          <p:nvPr/>
        </p:nvGrpSpPr>
        <p:grpSpPr bwMode="auto">
          <a:xfrm>
            <a:off x="6708775" y="4844817"/>
            <a:ext cx="1952625" cy="752475"/>
            <a:chOff x="6708321" y="5159997"/>
            <a:chExt cx="1952625" cy="752475"/>
          </a:xfrm>
        </p:grpSpPr>
        <p:pic>
          <p:nvPicPr>
            <p:cNvPr id="35873" name="Picture 34" descr="401417_bar14"/>
            <p:cNvPicPr>
              <a:picLocks noChangeAspect="1" noChangeArrowheads="1"/>
            </p:cNvPicPr>
            <p:nvPr/>
          </p:nvPicPr>
          <p:blipFill>
            <a:blip r:embed="rId10"/>
            <a:srcRect/>
            <a:stretch>
              <a:fillRect/>
            </a:stretch>
          </p:blipFill>
          <p:spPr bwMode="auto">
            <a:xfrm>
              <a:off x="6708321" y="5159997"/>
              <a:ext cx="1952625" cy="752475"/>
            </a:xfrm>
            <a:prstGeom prst="rect">
              <a:avLst/>
            </a:prstGeom>
            <a:noFill/>
            <a:ln w="9525">
              <a:noFill/>
              <a:miter lim="800000"/>
              <a:headEnd/>
              <a:tailEnd/>
            </a:ln>
          </p:spPr>
        </p:pic>
        <p:sp>
          <p:nvSpPr>
            <p:cNvPr id="37921" name="TextBox 87072"/>
            <p:cNvSpPr txBox="1">
              <a:spLocks noChangeArrowheads="1"/>
            </p:cNvSpPr>
            <p:nvPr/>
          </p:nvSpPr>
          <p:spPr bwMode="auto">
            <a:xfrm>
              <a:off x="6957559" y="5337797"/>
              <a:ext cx="1385887" cy="477054"/>
            </a:xfrm>
            <a:prstGeom prst="rect">
              <a:avLst/>
            </a:prstGeom>
            <a:noFill/>
            <a:ln w="9525">
              <a:noFill/>
              <a:miter lim="800000"/>
              <a:headEnd/>
              <a:tailEnd/>
            </a:ln>
          </p:spPr>
          <p:txBody>
            <a:bodyPr lIns="109728" tIns="54864" rIns="109728" bIns="54864" anchor="ctr">
              <a:spAutoFit/>
            </a:bodyPr>
            <a:lstStyle/>
            <a:p>
              <a:pPr algn="ctr" defTabSz="1096963">
                <a:lnSpc>
                  <a:spcPct val="85000"/>
                </a:lnSpc>
                <a:spcBef>
                  <a:spcPct val="50000"/>
                </a:spcBef>
                <a:defRPr/>
              </a:pPr>
              <a:r>
                <a:rPr lang="en-US" sz="1400" i="1" dirty="0" err="1" smtClean="0">
                  <a:effectLst>
                    <a:outerShdw blurRad="38100" dist="38100" dir="2700000" algn="tl">
                      <a:srgbClr val="000000"/>
                    </a:outerShdw>
                  </a:effectLst>
                  <a:cs typeface="Arial" pitchFamily="34" charset="0"/>
                </a:rPr>
                <a:t>Activo</a:t>
              </a:r>
              <a:r>
                <a:rPr lang="en-US" sz="1400" i="1" dirty="0" smtClean="0">
                  <a:effectLst>
                    <a:outerShdw blurRad="38100" dist="38100" dir="2700000" algn="tl">
                      <a:srgbClr val="000000"/>
                    </a:outerShdw>
                  </a:effectLst>
                  <a:cs typeface="Arial" pitchFamily="34" charset="0"/>
                </a:rPr>
                <a:t> </a:t>
              </a:r>
              <a:r>
                <a:rPr lang="en-US" sz="1400" i="1" dirty="0" err="1" smtClean="0">
                  <a:effectLst>
                    <a:outerShdw blurRad="38100" dist="38100" dir="2700000" algn="tl">
                      <a:srgbClr val="000000"/>
                    </a:outerShdw>
                  </a:effectLst>
                  <a:cs typeface="Arial" pitchFamily="34" charset="0"/>
                </a:rPr>
                <a:t>Estratégico</a:t>
              </a:r>
              <a:endParaRPr lang="en-US" sz="1400" i="1" dirty="0">
                <a:effectLst>
                  <a:outerShdw blurRad="38100" dist="38100" dir="2700000" algn="tl">
                    <a:srgbClr val="000000"/>
                  </a:outerShdw>
                </a:effectLst>
                <a:cs typeface="Arial" pitchFamily="34" charset="0"/>
              </a:endParaRPr>
            </a:p>
          </p:txBody>
        </p:sp>
      </p:grpSp>
      <p:sp>
        <p:nvSpPr>
          <p:cNvPr id="61" name="Straight Connector 15360"/>
          <p:cNvSpPr>
            <a:spLocks noChangeShapeType="1"/>
          </p:cNvSpPr>
          <p:nvPr/>
        </p:nvSpPr>
        <p:spPr bwMode="auto">
          <a:xfrm>
            <a:off x="590550" y="1863492"/>
            <a:ext cx="0" cy="3962400"/>
          </a:xfrm>
          <a:prstGeom prst="line">
            <a:avLst/>
          </a:prstGeom>
          <a:noFill/>
          <a:ln w="38100" algn="ctr">
            <a:solidFill>
              <a:schemeClr val="accent1"/>
            </a:solidFill>
            <a:round/>
            <a:headEnd type="triangle" w="med" len="med"/>
            <a:tailEnd/>
          </a:ln>
        </p:spPr>
        <p:txBody>
          <a:bodyPr/>
          <a:lstStyle/>
          <a:p>
            <a:endParaRPr lang="en-US" dirty="0"/>
          </a:p>
        </p:txBody>
      </p:sp>
      <p:sp>
        <p:nvSpPr>
          <p:cNvPr id="62" name="Straight Connector 15361"/>
          <p:cNvSpPr>
            <a:spLocks noChangeShapeType="1"/>
          </p:cNvSpPr>
          <p:nvPr/>
        </p:nvSpPr>
        <p:spPr bwMode="auto">
          <a:xfrm>
            <a:off x="590550" y="5825892"/>
            <a:ext cx="8118475" cy="0"/>
          </a:xfrm>
          <a:prstGeom prst="line">
            <a:avLst/>
          </a:prstGeom>
          <a:noFill/>
          <a:ln w="38100" algn="ctr">
            <a:solidFill>
              <a:schemeClr val="accent1"/>
            </a:solidFill>
            <a:round/>
            <a:headEnd/>
            <a:tailEnd type="triangle" w="med" len="med"/>
          </a:ln>
        </p:spPr>
        <p:txBody>
          <a:bodyPr/>
          <a:lstStyle/>
          <a:p>
            <a:endParaRPr lang="en-US" dirty="0"/>
          </a:p>
        </p:txBody>
      </p:sp>
      <p:sp>
        <p:nvSpPr>
          <p:cNvPr id="63" name="TextBox 15370"/>
          <p:cNvSpPr txBox="1">
            <a:spLocks noChangeArrowheads="1"/>
          </p:cNvSpPr>
          <p:nvPr/>
        </p:nvSpPr>
        <p:spPr bwMode="auto">
          <a:xfrm>
            <a:off x="7515225" y="5808430"/>
            <a:ext cx="1002197" cy="400110"/>
          </a:xfrm>
          <a:prstGeom prst="rect">
            <a:avLst/>
          </a:prstGeom>
          <a:noFill/>
          <a:ln w="9525">
            <a:noFill/>
            <a:miter lim="800000"/>
            <a:headEnd/>
            <a:tailEnd/>
          </a:ln>
        </p:spPr>
        <p:txBody>
          <a:bodyPr wrap="none">
            <a:spAutoFit/>
          </a:bodyPr>
          <a:lstStyle/>
          <a:p>
            <a:pPr>
              <a:defRPr/>
            </a:pPr>
            <a:r>
              <a:rPr lang="en-US" sz="2000" i="1" dirty="0" err="1" smtClean="0">
                <a:solidFill>
                  <a:schemeClr val="bg1">
                    <a:lumMod val="50000"/>
                  </a:schemeClr>
                </a:solidFill>
                <a:cs typeface="Arial" pitchFamily="34" charset="0"/>
              </a:rPr>
              <a:t>Tiempo</a:t>
            </a:r>
            <a:endParaRPr lang="en-US" sz="2000" i="1" dirty="0">
              <a:solidFill>
                <a:schemeClr val="bg1">
                  <a:lumMod val="50000"/>
                </a:schemeClr>
              </a:solidFill>
              <a:cs typeface="Arial" pitchFamily="34" charset="0"/>
            </a:endParaRPr>
          </a:p>
        </p:txBody>
      </p:sp>
      <p:sp>
        <p:nvSpPr>
          <p:cNvPr id="64" name="TextBox 15371"/>
          <p:cNvSpPr txBox="1">
            <a:spLocks noChangeArrowheads="1"/>
          </p:cNvSpPr>
          <p:nvPr/>
        </p:nvSpPr>
        <p:spPr bwMode="auto">
          <a:xfrm>
            <a:off x="220663" y="2087330"/>
            <a:ext cx="325437" cy="396875"/>
          </a:xfrm>
          <a:prstGeom prst="rect">
            <a:avLst/>
          </a:prstGeom>
          <a:noFill/>
          <a:ln w="9525">
            <a:noFill/>
            <a:miter lim="800000"/>
            <a:headEnd/>
            <a:tailEnd/>
          </a:ln>
        </p:spPr>
        <p:txBody>
          <a:bodyPr wrap="none">
            <a:spAutoFit/>
          </a:bodyPr>
          <a:lstStyle/>
          <a:p>
            <a:pPr>
              <a:defRPr/>
            </a:pPr>
            <a:r>
              <a:rPr lang="en-US" sz="2000" i="1" dirty="0" smtClean="0">
                <a:solidFill>
                  <a:schemeClr val="bg1">
                    <a:lumMod val="50000"/>
                  </a:schemeClr>
                </a:solidFill>
                <a:cs typeface="Arial" pitchFamily="34" charset="0"/>
              </a:rPr>
              <a:t>€</a:t>
            </a:r>
            <a:endParaRPr lang="en-US" sz="2000" i="1" dirty="0">
              <a:solidFill>
                <a:schemeClr val="bg1">
                  <a:lumMod val="50000"/>
                </a:schemeClr>
              </a:solidFill>
              <a:cs typeface="Arial" pitchFamily="34" charset="0"/>
            </a:endParaRPr>
          </a:p>
        </p:txBody>
      </p:sp>
      <p:grpSp>
        <p:nvGrpSpPr>
          <p:cNvPr id="8" name="Group 74"/>
          <p:cNvGrpSpPr>
            <a:grpSpLocks/>
          </p:cNvGrpSpPr>
          <p:nvPr/>
        </p:nvGrpSpPr>
        <p:grpSpPr bwMode="auto">
          <a:xfrm>
            <a:off x="599012" y="5887808"/>
            <a:ext cx="2479612" cy="523220"/>
            <a:chOff x="725631" y="6202707"/>
            <a:chExt cx="2479792" cy="523397"/>
          </a:xfrm>
        </p:grpSpPr>
        <p:sp>
          <p:nvSpPr>
            <p:cNvPr id="65" name="TextBox 15372"/>
            <p:cNvSpPr txBox="1">
              <a:spLocks noChangeArrowheads="1"/>
            </p:cNvSpPr>
            <p:nvPr/>
          </p:nvSpPr>
          <p:spPr bwMode="auto">
            <a:xfrm>
              <a:off x="1274946" y="6202707"/>
              <a:ext cx="1930477" cy="523397"/>
            </a:xfrm>
            <a:prstGeom prst="rect">
              <a:avLst/>
            </a:prstGeom>
            <a:noFill/>
            <a:ln w="9525">
              <a:noFill/>
              <a:miter lim="800000"/>
              <a:headEnd/>
              <a:tailEnd/>
            </a:ln>
          </p:spPr>
          <p:txBody>
            <a:bodyPr wrap="none">
              <a:spAutoFit/>
            </a:bodyPr>
            <a:lstStyle/>
            <a:p>
              <a:pPr>
                <a:defRPr/>
              </a:pPr>
              <a:r>
                <a:rPr lang="en-US" sz="1400" dirty="0" err="1" smtClean="0">
                  <a:solidFill>
                    <a:schemeClr val="bg1">
                      <a:lumMod val="50000"/>
                    </a:schemeClr>
                  </a:solidFill>
                  <a:cs typeface="Arial" pitchFamily="34" charset="0"/>
                </a:rPr>
                <a:t>Coste</a:t>
              </a:r>
              <a:r>
                <a:rPr lang="en-US" sz="1400" dirty="0" smtClean="0">
                  <a:solidFill>
                    <a:schemeClr val="bg1">
                      <a:lumMod val="50000"/>
                    </a:schemeClr>
                  </a:solidFill>
                  <a:cs typeface="Arial" pitchFamily="34" charset="0"/>
                </a:rPr>
                <a:t> de TI</a:t>
              </a:r>
              <a:endParaRPr lang="en-US" sz="1400" i="1" dirty="0">
                <a:solidFill>
                  <a:schemeClr val="bg1">
                    <a:lumMod val="50000"/>
                  </a:schemeClr>
                </a:solidFill>
                <a:cs typeface="Arial" pitchFamily="34" charset="0"/>
              </a:endParaRPr>
            </a:p>
            <a:p>
              <a:pPr>
                <a:defRPr/>
              </a:pPr>
              <a:r>
                <a:rPr lang="en-US" sz="1400" dirty="0" smtClean="0">
                  <a:solidFill>
                    <a:schemeClr val="bg1">
                      <a:lumMod val="50000"/>
                    </a:schemeClr>
                  </a:solidFill>
                  <a:cs typeface="Arial" pitchFamily="34" charset="0"/>
                </a:rPr>
                <a:t>Valor </a:t>
              </a:r>
              <a:r>
                <a:rPr lang="en-US" sz="1400" dirty="0" err="1" smtClean="0">
                  <a:solidFill>
                    <a:schemeClr val="bg1">
                      <a:lumMod val="50000"/>
                    </a:schemeClr>
                  </a:solidFill>
                  <a:cs typeface="Arial" pitchFamily="34" charset="0"/>
                </a:rPr>
                <a:t>para</a:t>
              </a:r>
              <a:r>
                <a:rPr lang="en-US" sz="1400" dirty="0" smtClean="0">
                  <a:solidFill>
                    <a:schemeClr val="bg1">
                      <a:lumMod val="50000"/>
                    </a:schemeClr>
                  </a:solidFill>
                  <a:cs typeface="Arial" pitchFamily="34" charset="0"/>
                </a:rPr>
                <a:t> el </a:t>
              </a:r>
              <a:r>
                <a:rPr lang="en-US" sz="1400" dirty="0" err="1" smtClean="0">
                  <a:solidFill>
                    <a:schemeClr val="bg1">
                      <a:lumMod val="50000"/>
                    </a:schemeClr>
                  </a:solidFill>
                  <a:cs typeface="Arial" pitchFamily="34" charset="0"/>
                </a:rPr>
                <a:t>Negocio</a:t>
              </a:r>
              <a:endParaRPr lang="en-US" sz="1400" i="1" dirty="0">
                <a:solidFill>
                  <a:schemeClr val="bg1">
                    <a:lumMod val="50000"/>
                  </a:schemeClr>
                </a:solidFill>
                <a:cs typeface="Arial" pitchFamily="34" charset="0"/>
              </a:endParaRPr>
            </a:p>
          </p:txBody>
        </p:sp>
        <p:sp>
          <p:nvSpPr>
            <p:cNvPr id="66" name="Straight Connector 15373"/>
            <p:cNvSpPr>
              <a:spLocks noChangeShapeType="1"/>
            </p:cNvSpPr>
            <p:nvPr/>
          </p:nvSpPr>
          <p:spPr bwMode="auto">
            <a:xfrm>
              <a:off x="725631" y="6570681"/>
              <a:ext cx="457233" cy="0"/>
            </a:xfrm>
            <a:prstGeom prst="line">
              <a:avLst/>
            </a:prstGeom>
            <a:noFill/>
            <a:ln w="57150" algn="ctr">
              <a:solidFill>
                <a:schemeClr val="accent2"/>
              </a:solidFill>
              <a:round/>
              <a:headEnd/>
              <a:tailEnd/>
            </a:ln>
            <a:effectLst>
              <a:outerShdw dist="38100" dir="2700000" algn="tl" rotWithShape="0">
                <a:srgbClr val="000000">
                  <a:alpha val="39999"/>
                </a:srgbClr>
              </a:outerShdw>
            </a:effectLst>
          </p:spPr>
          <p:txBody>
            <a:bodyPr/>
            <a:lstStyle/>
            <a:p>
              <a:pPr>
                <a:defRPr/>
              </a:pPr>
              <a:endParaRPr lang="en-US" dirty="0">
                <a:cs typeface="Arial" pitchFamily="34" charset="0"/>
              </a:endParaRPr>
            </a:p>
          </p:txBody>
        </p:sp>
        <p:sp>
          <p:nvSpPr>
            <p:cNvPr id="67" name="Straight Connector 15374"/>
            <p:cNvSpPr>
              <a:spLocks noChangeShapeType="1"/>
            </p:cNvSpPr>
            <p:nvPr/>
          </p:nvSpPr>
          <p:spPr bwMode="auto">
            <a:xfrm>
              <a:off x="725631" y="6356594"/>
              <a:ext cx="457233" cy="0"/>
            </a:xfrm>
            <a:prstGeom prst="line">
              <a:avLst/>
            </a:prstGeom>
            <a:noFill/>
            <a:ln w="57150" algn="ctr">
              <a:solidFill>
                <a:srgbClr val="E1BB1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p>
          </p:txBody>
        </p:sp>
      </p:grpSp>
      <p:sp>
        <p:nvSpPr>
          <p:cNvPr id="68" name="Shape 15380"/>
          <p:cNvSpPr>
            <a:spLocks/>
          </p:cNvSpPr>
          <p:nvPr/>
        </p:nvSpPr>
        <p:spPr bwMode="auto">
          <a:xfrm>
            <a:off x="685800" y="2006367"/>
            <a:ext cx="7912100" cy="2667000"/>
          </a:xfrm>
          <a:custGeom>
            <a:avLst/>
            <a:gdLst>
              <a:gd name="T0" fmla="*/ 0 w 4656"/>
              <a:gd name="T1" fmla="*/ 0 h 1392"/>
              <a:gd name="T2" fmla="*/ 2147483647 w 4656"/>
              <a:gd name="T3" fmla="*/ 2147483647 h 1392"/>
              <a:gd name="T4" fmla="*/ 2147483647 w 4656"/>
              <a:gd name="T5" fmla="*/ 2147483647 h 1392"/>
              <a:gd name="T6" fmla="*/ 2147483647 w 4656"/>
              <a:gd name="T7" fmla="*/ 2147483647 h 1392"/>
              <a:gd name="T8" fmla="*/ 0 1 256"/>
              <a:gd name="T9" fmla="*/ 0 1 256"/>
              <a:gd name="T10" fmla="*/ 0 1 256"/>
              <a:gd name="T11" fmla="*/ 0 1 256"/>
              <a:gd name="T12" fmla="*/ 0 w 4656"/>
              <a:gd name="T13" fmla="*/ 0 h 1392"/>
              <a:gd name="T14" fmla="*/ 0 w 4656"/>
              <a:gd name="T15" fmla="*/ 0 h 1392"/>
            </a:gdLst>
            <a:ahLst/>
            <a:cxnLst>
              <a:cxn ang="T8">
                <a:pos x="T0" y="T1"/>
              </a:cxn>
              <a:cxn ang="T9">
                <a:pos x="T2" y="T3"/>
              </a:cxn>
              <a:cxn ang="T10">
                <a:pos x="T4" y="T5"/>
              </a:cxn>
              <a:cxn ang="T11">
                <a:pos x="T6" y="T7"/>
              </a:cxn>
            </a:cxnLst>
            <a:rect l="T12" t="T13" r="T14" b="T15"/>
            <a:pathLst>
              <a:path w="4656" h="1392">
                <a:moveTo>
                  <a:pt x="0" y="0"/>
                </a:moveTo>
                <a:cubicBezTo>
                  <a:pt x="144" y="292"/>
                  <a:pt x="288" y="584"/>
                  <a:pt x="768" y="816"/>
                </a:cubicBezTo>
                <a:cubicBezTo>
                  <a:pt x="1248" y="1048"/>
                  <a:pt x="2232" y="1392"/>
                  <a:pt x="2880" y="1392"/>
                </a:cubicBezTo>
                <a:cubicBezTo>
                  <a:pt x="3528" y="1392"/>
                  <a:pt x="4092" y="1104"/>
                  <a:pt x="4656" y="816"/>
                </a:cubicBezTo>
              </a:path>
            </a:pathLst>
          </a:custGeom>
          <a:noFill/>
          <a:ln w="57150" algn="ctr">
            <a:solidFill>
              <a:srgbClr val="FFCC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endParaRPr>
          </a:p>
        </p:txBody>
      </p:sp>
      <p:sp>
        <p:nvSpPr>
          <p:cNvPr id="69" name="Shape 15381"/>
          <p:cNvSpPr>
            <a:spLocks/>
          </p:cNvSpPr>
          <p:nvPr/>
        </p:nvSpPr>
        <p:spPr bwMode="auto">
          <a:xfrm>
            <a:off x="685800" y="1815867"/>
            <a:ext cx="7912100" cy="2095500"/>
          </a:xfrm>
          <a:custGeom>
            <a:avLst/>
            <a:gdLst>
              <a:gd name="T0" fmla="*/ 0 w 4416"/>
              <a:gd name="T1" fmla="*/ 2147483647 h 1320"/>
              <a:gd name="T2" fmla="*/ 2147483647 w 4416"/>
              <a:gd name="T3" fmla="*/ 2147483647 h 1320"/>
              <a:gd name="T4" fmla="*/ 2147483647 w 4416"/>
              <a:gd name="T5" fmla="*/ 2147483647 h 1320"/>
              <a:gd name="T6" fmla="*/ 2147483647 w 4416"/>
              <a:gd name="T7" fmla="*/ 0 h 1320"/>
              <a:gd name="T8" fmla="*/ 0 60000 65536"/>
              <a:gd name="T9" fmla="*/ 0 60000 65536"/>
              <a:gd name="T10" fmla="*/ 0 60000 65536"/>
              <a:gd name="T11" fmla="*/ 0 60000 65536"/>
              <a:gd name="T12" fmla="*/ 0 w 4416"/>
              <a:gd name="T13" fmla="*/ 0 h 1320"/>
              <a:gd name="T14" fmla="*/ 4416 w 4416"/>
              <a:gd name="T15" fmla="*/ 1320 h 1320"/>
            </a:gdLst>
            <a:ahLst/>
            <a:cxnLst>
              <a:cxn ang="T8">
                <a:pos x="T0" y="T1"/>
              </a:cxn>
              <a:cxn ang="T9">
                <a:pos x="T2" y="T3"/>
              </a:cxn>
              <a:cxn ang="T10">
                <a:pos x="T4" y="T5"/>
              </a:cxn>
              <a:cxn ang="T11">
                <a:pos x="T6" y="T7"/>
              </a:cxn>
            </a:cxnLst>
            <a:rect l="T12" t="T13" r="T14" b="T15"/>
            <a:pathLst>
              <a:path w="4416" h="1320">
                <a:moveTo>
                  <a:pt x="0" y="1296"/>
                </a:moveTo>
                <a:cubicBezTo>
                  <a:pt x="400" y="1308"/>
                  <a:pt x="800" y="1320"/>
                  <a:pt x="1344" y="1248"/>
                </a:cubicBezTo>
                <a:cubicBezTo>
                  <a:pt x="1888" y="1176"/>
                  <a:pt x="2752" y="1072"/>
                  <a:pt x="3264" y="864"/>
                </a:cubicBezTo>
                <a:cubicBezTo>
                  <a:pt x="3776" y="656"/>
                  <a:pt x="4096" y="328"/>
                  <a:pt x="4416" y="0"/>
                </a:cubicBezTo>
              </a:path>
            </a:pathLst>
          </a:custGeom>
          <a:noFill/>
          <a:ln w="57150" algn="ctr">
            <a:solidFill>
              <a:schemeClr val="accent2"/>
            </a:solidFill>
            <a:round/>
            <a:headEnd/>
            <a:tailEnd/>
          </a:ln>
          <a:effectLst>
            <a:outerShdw dist="38100" dir="2700000" algn="tl" rotWithShape="0">
              <a:srgbClr val="000000">
                <a:alpha val="39999"/>
              </a:srgbClr>
            </a:outerShdw>
          </a:effectLst>
        </p:spPr>
        <p:txBody>
          <a:bodyPr/>
          <a:lstStyle/>
          <a:p>
            <a:pPr fontAlgn="auto">
              <a:spcBef>
                <a:spcPts val="0"/>
              </a:spcBef>
              <a:spcAft>
                <a:spcPts val="0"/>
              </a:spcAft>
              <a:defRPr/>
            </a:pPr>
            <a:endParaRPr lang="en-US" dirty="0">
              <a:solidFill>
                <a:srgbClr val="000000"/>
              </a:solidFill>
            </a:endParaRPr>
          </a:p>
        </p:txBody>
      </p:sp>
      <p:pic>
        <p:nvPicPr>
          <p:cNvPr id="59" name="Picture 14" descr="sl06-arc"/>
          <p:cNvPicPr>
            <a:picLocks noChangeAspect="1" noChangeArrowheads="1"/>
          </p:cNvPicPr>
          <p:nvPr/>
        </p:nvPicPr>
        <p:blipFill>
          <a:blip r:embed="rId11"/>
          <a:srcRect/>
          <a:stretch>
            <a:fillRect/>
          </a:stretch>
        </p:blipFill>
        <p:spPr bwMode="auto">
          <a:xfrm>
            <a:off x="-396875" y="729382"/>
            <a:ext cx="9534525" cy="1042176"/>
          </a:xfrm>
          <a:prstGeom prst="rect">
            <a:avLst/>
          </a:prstGeom>
          <a:noFill/>
          <a:ln w="9525">
            <a:noFill/>
            <a:miter lim="800000"/>
            <a:headEnd/>
            <a:tailEnd/>
          </a:ln>
        </p:spPr>
      </p:pic>
      <p:pic>
        <p:nvPicPr>
          <p:cNvPr id="35857" name="Picture 37" descr="sl06-people"/>
          <p:cNvPicPr>
            <a:picLocks noChangeAspect="1" noChangeArrowheads="1"/>
          </p:cNvPicPr>
          <p:nvPr/>
        </p:nvPicPr>
        <p:blipFill>
          <a:blip r:embed="rId12"/>
          <a:srcRect/>
          <a:stretch>
            <a:fillRect/>
          </a:stretch>
        </p:blipFill>
        <p:spPr bwMode="auto">
          <a:xfrm>
            <a:off x="827088" y="3270017"/>
            <a:ext cx="804862" cy="365125"/>
          </a:xfrm>
          <a:prstGeom prst="rect">
            <a:avLst/>
          </a:prstGeom>
          <a:noFill/>
          <a:ln w="9525">
            <a:noFill/>
            <a:miter lim="800000"/>
            <a:headEnd/>
            <a:tailEnd/>
          </a:ln>
        </p:spPr>
      </p:pic>
      <p:pic>
        <p:nvPicPr>
          <p:cNvPr id="35858" name="Picture 38" descr="sl06-technology"/>
          <p:cNvPicPr>
            <a:picLocks noChangeAspect="1" noChangeArrowheads="1"/>
          </p:cNvPicPr>
          <p:nvPr/>
        </p:nvPicPr>
        <p:blipFill>
          <a:blip r:embed="rId13"/>
          <a:srcRect/>
          <a:stretch>
            <a:fillRect/>
          </a:stretch>
        </p:blipFill>
        <p:spPr bwMode="auto">
          <a:xfrm>
            <a:off x="765175" y="2273067"/>
            <a:ext cx="1277938" cy="363538"/>
          </a:xfrm>
          <a:prstGeom prst="rect">
            <a:avLst/>
          </a:prstGeom>
          <a:noFill/>
          <a:ln w="9525">
            <a:noFill/>
            <a:miter lim="800000"/>
            <a:headEnd/>
            <a:tailEnd/>
          </a:ln>
        </p:spPr>
      </p:pic>
      <p:pic>
        <p:nvPicPr>
          <p:cNvPr id="35859" name="Picture 39" descr="sl06-process"/>
          <p:cNvPicPr>
            <a:picLocks noChangeAspect="1" noChangeArrowheads="1"/>
          </p:cNvPicPr>
          <p:nvPr/>
        </p:nvPicPr>
        <p:blipFill>
          <a:blip r:embed="rId14"/>
          <a:srcRect/>
          <a:stretch>
            <a:fillRect/>
          </a:stretch>
        </p:blipFill>
        <p:spPr bwMode="auto">
          <a:xfrm>
            <a:off x="809625" y="4332055"/>
            <a:ext cx="863600" cy="304800"/>
          </a:xfrm>
          <a:prstGeom prst="rect">
            <a:avLst/>
          </a:prstGeom>
          <a:noFill/>
          <a:ln w="9525">
            <a:noFill/>
            <a:miter lim="800000"/>
            <a:headEnd/>
            <a:tailEnd/>
          </a:ln>
        </p:spPr>
      </p:pic>
      <p:sp>
        <p:nvSpPr>
          <p:cNvPr id="34" name="Straight Connector 33"/>
          <p:cNvSpPr>
            <a:spLocks noChangeShapeType="1"/>
          </p:cNvSpPr>
          <p:nvPr/>
        </p:nvSpPr>
        <p:spPr bwMode="auto">
          <a:xfrm>
            <a:off x="2087563" y="1576155"/>
            <a:ext cx="1581150" cy="0"/>
          </a:xfrm>
          <a:prstGeom prst="line">
            <a:avLst/>
          </a:prstGeom>
          <a:noFill/>
          <a:ln w="28575" cap="sq"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b="0" kern="0" dirty="0">
              <a:solidFill>
                <a:sysClr val="windowText" lastClr="000000"/>
              </a:solidFill>
              <a:cs typeface="Arial"/>
            </a:endParaRPr>
          </a:p>
        </p:txBody>
      </p:sp>
      <p:pic>
        <p:nvPicPr>
          <p:cNvPr id="51" name="Picture 15" descr="sl06-copper-ball"/>
          <p:cNvPicPr>
            <a:picLocks noChangeAspect="1" noChangeArrowheads="1"/>
          </p:cNvPicPr>
          <p:nvPr/>
        </p:nvPicPr>
        <p:blipFill>
          <a:blip r:embed="rId15" cstate="email"/>
          <a:srcRect/>
          <a:stretch>
            <a:fillRect/>
          </a:stretch>
        </p:blipFill>
        <p:spPr bwMode="auto">
          <a:xfrm>
            <a:off x="319088" y="1152292"/>
            <a:ext cx="538162" cy="538163"/>
          </a:xfrm>
          <a:prstGeom prst="rect">
            <a:avLst/>
          </a:prstGeom>
          <a:noFill/>
          <a:ln w="9525">
            <a:noFill/>
            <a:miter lim="800000"/>
            <a:headEnd/>
            <a:tailEnd/>
          </a:ln>
        </p:spPr>
      </p:pic>
      <p:pic>
        <p:nvPicPr>
          <p:cNvPr id="35868" name="Picture 32" descr="sl06-copper-ball"/>
          <p:cNvPicPr>
            <a:picLocks noChangeAspect="1" noChangeArrowheads="1"/>
          </p:cNvPicPr>
          <p:nvPr/>
        </p:nvPicPr>
        <p:blipFill>
          <a:blip r:embed="rId16" cstate="email">
            <a:lum bright="-18000"/>
          </a:blip>
          <a:srcRect/>
          <a:stretch>
            <a:fillRect/>
          </a:stretch>
        </p:blipFill>
        <p:spPr bwMode="auto">
          <a:xfrm>
            <a:off x="33338" y="882417"/>
            <a:ext cx="995362" cy="995363"/>
          </a:xfrm>
          <a:prstGeom prst="rect">
            <a:avLst/>
          </a:prstGeom>
          <a:noFill/>
          <a:ln w="9525">
            <a:noFill/>
            <a:miter lim="800000"/>
            <a:headEnd/>
            <a:tailEnd/>
          </a:ln>
        </p:spPr>
      </p:pic>
      <p:pic>
        <p:nvPicPr>
          <p:cNvPr id="35869" name="Picture 33" descr="sl06-identify-01"/>
          <p:cNvPicPr>
            <a:picLocks noChangeAspect="1" noChangeArrowheads="1"/>
          </p:cNvPicPr>
          <p:nvPr/>
        </p:nvPicPr>
        <p:blipFill>
          <a:blip r:embed="rId17" cstate="email"/>
          <a:srcRect/>
          <a:stretch>
            <a:fillRect/>
          </a:stretch>
        </p:blipFill>
        <p:spPr bwMode="auto">
          <a:xfrm>
            <a:off x="109538" y="1030055"/>
            <a:ext cx="842962" cy="725488"/>
          </a:xfrm>
          <a:prstGeom prst="rect">
            <a:avLst/>
          </a:prstGeom>
          <a:noFill/>
          <a:ln w="9525">
            <a:noFill/>
            <a:miter lim="800000"/>
            <a:headEnd/>
            <a:tailEnd/>
          </a:ln>
        </p:spPr>
      </p:pic>
      <p:grpSp>
        <p:nvGrpSpPr>
          <p:cNvPr id="9" name="Group 54"/>
          <p:cNvGrpSpPr>
            <a:grpSpLocks/>
          </p:cNvGrpSpPr>
          <p:nvPr/>
        </p:nvGrpSpPr>
        <p:grpSpPr bwMode="auto">
          <a:xfrm>
            <a:off x="8112125" y="882417"/>
            <a:ext cx="995363" cy="995363"/>
            <a:chOff x="8112542" y="2014580"/>
            <a:chExt cx="995362" cy="995363"/>
          </a:xfrm>
        </p:grpSpPr>
        <p:pic>
          <p:nvPicPr>
            <p:cNvPr id="35866" name="Picture 35" descr="sl06-copper-ball"/>
            <p:cNvPicPr>
              <a:picLocks noChangeAspect="1" noChangeArrowheads="1"/>
            </p:cNvPicPr>
            <p:nvPr/>
          </p:nvPicPr>
          <p:blipFill>
            <a:blip r:embed="rId18" cstate="email">
              <a:lum bright="-18000"/>
            </a:blip>
            <a:srcRect/>
            <a:stretch>
              <a:fillRect/>
            </a:stretch>
          </p:blipFill>
          <p:spPr bwMode="auto">
            <a:xfrm>
              <a:off x="8112542" y="2014580"/>
              <a:ext cx="995362" cy="995363"/>
            </a:xfrm>
            <a:prstGeom prst="rect">
              <a:avLst/>
            </a:prstGeom>
            <a:noFill/>
            <a:ln w="9525">
              <a:noFill/>
              <a:miter lim="800000"/>
              <a:headEnd/>
              <a:tailEnd/>
            </a:ln>
          </p:spPr>
        </p:pic>
        <p:pic>
          <p:nvPicPr>
            <p:cNvPr id="35867" name="Picture 36" descr="sl06-identify-02"/>
            <p:cNvPicPr>
              <a:picLocks noChangeAspect="1" noChangeArrowheads="1"/>
            </p:cNvPicPr>
            <p:nvPr/>
          </p:nvPicPr>
          <p:blipFill>
            <a:blip r:embed="rId19" cstate="email"/>
            <a:srcRect/>
            <a:stretch>
              <a:fillRect/>
            </a:stretch>
          </p:blipFill>
          <p:spPr bwMode="auto">
            <a:xfrm>
              <a:off x="8128417" y="2084430"/>
              <a:ext cx="944562" cy="863600"/>
            </a:xfrm>
            <a:prstGeom prst="rect">
              <a:avLst/>
            </a:prstGeom>
            <a:noFill/>
            <a:ln w="9525">
              <a:noFill/>
              <a:miter lim="800000"/>
              <a:headEnd/>
              <a:tailEnd/>
            </a:ln>
          </p:spPr>
        </p:pic>
      </p:grpSp>
      <p:sp>
        <p:nvSpPr>
          <p:cNvPr id="58" name="Straight Connector 57"/>
          <p:cNvSpPr>
            <a:spLocks noChangeShapeType="1"/>
          </p:cNvSpPr>
          <p:nvPr/>
        </p:nvSpPr>
        <p:spPr bwMode="auto">
          <a:xfrm>
            <a:off x="1992313" y="1101492"/>
            <a:ext cx="1647825" cy="0"/>
          </a:xfrm>
          <a:prstGeom prst="line">
            <a:avLst/>
          </a:prstGeom>
          <a:noFill/>
          <a:ln w="28575" cap="sq"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b="0" kern="0" dirty="0">
              <a:solidFill>
                <a:sysClr val="windowText" lastClr="000000"/>
              </a:solidFill>
              <a:cs typeface="Arial"/>
            </a:endParaRPr>
          </a:p>
        </p:txBody>
      </p:sp>
      <p:sp>
        <p:nvSpPr>
          <p:cNvPr id="37943" name="Rectangle 55"/>
          <p:cNvSpPr>
            <a:spLocks noGrp="1" noChangeArrowheads="1"/>
          </p:cNvSpPr>
          <p:nvPr>
            <p:ph type="title"/>
          </p:nvPr>
        </p:nvSpPr>
        <p:spPr>
          <a:xfrm>
            <a:off x="382588" y="228600"/>
            <a:ext cx="8380412" cy="553998"/>
          </a:xfrm>
        </p:spPr>
        <p:txBody>
          <a:bodyPr>
            <a:normAutofit/>
          </a:bodyPr>
          <a:lstStyle/>
          <a:p>
            <a:pPr eaLnBrk="1" hangingPunct="1">
              <a:defRPr/>
            </a:pPr>
            <a:r>
              <a:rPr lang="en-US" sz="3200" dirty="0" err="1" smtClean="0"/>
              <a:t>Modelo</a:t>
            </a:r>
            <a:r>
              <a:rPr lang="en-US" sz="3200" dirty="0" smtClean="0"/>
              <a:t> de </a:t>
            </a:r>
            <a:r>
              <a:rPr lang="en-US" sz="3200" dirty="0" err="1" smtClean="0"/>
              <a:t>Optimización</a:t>
            </a:r>
            <a:r>
              <a:rPr lang="en-US" sz="3200" dirty="0" smtClean="0"/>
              <a:t> de </a:t>
            </a:r>
            <a:r>
              <a:rPr lang="en-US" sz="3200" dirty="0" err="1" smtClean="0"/>
              <a:t>Infraestructura</a:t>
            </a:r>
            <a:endParaRPr lang="en-US" sz="3200" dirty="0"/>
          </a:p>
        </p:txBody>
      </p:sp>
      <p:grpSp>
        <p:nvGrpSpPr>
          <p:cNvPr id="10" name="Group 56"/>
          <p:cNvGrpSpPr/>
          <p:nvPr/>
        </p:nvGrpSpPr>
        <p:grpSpPr>
          <a:xfrm>
            <a:off x="731520" y="1463040"/>
            <a:ext cx="7488555" cy="369332"/>
            <a:chOff x="731520" y="1463040"/>
            <a:chExt cx="7488555" cy="369332"/>
          </a:xfrm>
        </p:grpSpPr>
        <p:sp>
          <p:nvSpPr>
            <p:cNvPr id="52" name="TextBox 51"/>
            <p:cNvSpPr txBox="1"/>
            <p:nvPr/>
          </p:nvSpPr>
          <p:spPr>
            <a:xfrm>
              <a:off x="731520" y="1463040"/>
              <a:ext cx="1828800" cy="369332"/>
            </a:xfrm>
            <a:prstGeom prst="rect">
              <a:avLst/>
            </a:prstGeom>
            <a:noFill/>
          </p:spPr>
          <p:txBody>
            <a:bodyPr wrap="square" rtlCol="0">
              <a:noAutofit/>
            </a:bodyPr>
            <a:lstStyle/>
            <a:p>
              <a:pPr algn="ctr"/>
              <a:r>
                <a:rPr lang="en-US" sz="2200" dirty="0" err="1" smtClean="0">
                  <a:effectLst>
                    <a:outerShdw blurRad="76200" dist="25400" dir="2700000" sx="101000" sy="101000" algn="tl">
                      <a:srgbClr val="000000">
                        <a:alpha val="70000"/>
                      </a:srgbClr>
                    </a:outerShdw>
                  </a:effectLst>
                </a:rPr>
                <a:t>Básico</a:t>
              </a:r>
              <a:endParaRPr lang="en-US" sz="2200" dirty="0">
                <a:effectLst>
                  <a:outerShdw blurRad="76200" dist="25400" dir="2700000" sx="101000" sy="101000" algn="tl">
                    <a:srgbClr val="000000">
                      <a:alpha val="70000"/>
                    </a:srgbClr>
                  </a:outerShdw>
                </a:effectLst>
              </a:endParaRPr>
            </a:p>
          </p:txBody>
        </p:sp>
        <p:sp>
          <p:nvSpPr>
            <p:cNvPr id="53" name="TextBox 52"/>
            <p:cNvSpPr txBox="1"/>
            <p:nvPr/>
          </p:nvSpPr>
          <p:spPr>
            <a:xfrm>
              <a:off x="2722244" y="1463040"/>
              <a:ext cx="1906905" cy="369332"/>
            </a:xfrm>
            <a:prstGeom prst="rect">
              <a:avLst/>
            </a:prstGeom>
            <a:noFill/>
          </p:spPr>
          <p:txBody>
            <a:bodyPr wrap="square" rtlCol="0">
              <a:noAutofit/>
            </a:bodyPr>
            <a:lstStyle/>
            <a:p>
              <a:pPr algn="ctr"/>
              <a:r>
                <a:rPr lang="en-US" sz="2200" dirty="0" err="1" smtClean="0">
                  <a:effectLst>
                    <a:outerShdw blurRad="76200" dist="25400" dir="2700000" sx="101000" sy="101000" algn="tl">
                      <a:srgbClr val="000000">
                        <a:alpha val="70000"/>
                      </a:srgbClr>
                    </a:outerShdw>
                  </a:effectLst>
                </a:rPr>
                <a:t>Estandarizado</a:t>
              </a:r>
              <a:endParaRPr lang="en-US" sz="2200" dirty="0">
                <a:effectLst>
                  <a:outerShdw blurRad="76200" dist="25400" dir="2700000" sx="101000" sy="101000" algn="tl">
                    <a:srgbClr val="000000">
                      <a:alpha val="70000"/>
                    </a:srgbClr>
                  </a:outerShdw>
                </a:effectLst>
              </a:endParaRPr>
            </a:p>
          </p:txBody>
        </p:sp>
        <p:sp>
          <p:nvSpPr>
            <p:cNvPr id="55" name="TextBox 54"/>
            <p:cNvSpPr txBox="1"/>
            <p:nvPr/>
          </p:nvSpPr>
          <p:spPr>
            <a:xfrm>
              <a:off x="4741545" y="1463040"/>
              <a:ext cx="1828800" cy="369332"/>
            </a:xfrm>
            <a:prstGeom prst="rect">
              <a:avLst/>
            </a:prstGeom>
            <a:noFill/>
          </p:spPr>
          <p:txBody>
            <a:bodyPr wrap="square" rtlCol="0">
              <a:noAutofit/>
            </a:bodyPr>
            <a:lstStyle/>
            <a:p>
              <a:pPr algn="ctr"/>
              <a:r>
                <a:rPr lang="en-US" sz="2200" dirty="0" err="1" smtClean="0">
                  <a:effectLst>
                    <a:outerShdw blurRad="76200" dist="25400" dir="2700000" sx="101000" sy="101000" algn="tl">
                      <a:srgbClr val="000000">
                        <a:alpha val="70000"/>
                      </a:srgbClr>
                    </a:outerShdw>
                  </a:effectLst>
                </a:rPr>
                <a:t>Avanzado</a:t>
              </a:r>
              <a:endParaRPr lang="en-US" sz="2200" dirty="0">
                <a:effectLst>
                  <a:outerShdw blurRad="76200" dist="25400" dir="2700000" sx="101000" sy="101000" algn="tl">
                    <a:srgbClr val="000000">
                      <a:alpha val="70000"/>
                    </a:srgbClr>
                  </a:outerShdw>
                </a:effectLst>
              </a:endParaRPr>
            </a:p>
          </p:txBody>
        </p:sp>
        <p:sp>
          <p:nvSpPr>
            <p:cNvPr id="56" name="TextBox 55"/>
            <p:cNvSpPr txBox="1"/>
            <p:nvPr/>
          </p:nvSpPr>
          <p:spPr>
            <a:xfrm>
              <a:off x="6751320" y="1463040"/>
              <a:ext cx="1468755" cy="369332"/>
            </a:xfrm>
            <a:prstGeom prst="rect">
              <a:avLst/>
            </a:prstGeom>
            <a:noFill/>
          </p:spPr>
          <p:txBody>
            <a:bodyPr wrap="square" rtlCol="0">
              <a:noAutofit/>
            </a:bodyPr>
            <a:lstStyle/>
            <a:p>
              <a:pPr algn="ctr"/>
              <a:r>
                <a:rPr lang="en-US" sz="2200" dirty="0" err="1" smtClean="0">
                  <a:effectLst>
                    <a:outerShdw blurRad="76200" dist="25400" dir="2700000" sx="101000" sy="101000" algn="tl">
                      <a:srgbClr val="000000">
                        <a:alpha val="70000"/>
                      </a:srgbClr>
                    </a:outerShdw>
                  </a:effectLst>
                </a:rPr>
                <a:t>Dinámico</a:t>
              </a:r>
              <a:endParaRPr lang="en-US" sz="2200" dirty="0">
                <a:effectLst>
                  <a:outerShdw blurRad="76200" dist="25400" dir="2700000" sx="101000" sy="101000" algn="tl">
                    <a:srgbClr val="000000">
                      <a:alpha val="70000"/>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700"/>
                            </p:stCondLst>
                            <p:childTnLst>
                              <p:par>
                                <p:cTn id="9" presetID="0" presetClass="path" presetSubtype="0" accel="50000" decel="50000" fill="hold" nodeType="afterEffect">
                                  <p:stCondLst>
                                    <p:cond delay="0"/>
                                  </p:stCondLst>
                                  <p:childTnLst>
                                    <p:animMotion origin="layout" path="M 3.88889E-6 4.07407E-6 C 0.14566 -0.03612 0.29149 -0.07176 0.44045 -0.07176 C 0.58941 -0.07176 0.74184 -0.03612 0.89427 4.07407E-6 " pathEditMode="relative" rAng="0" ptsTypes="aaA">
                                      <p:cBhvr>
                                        <p:cTn id="10" dur="2000" fill="hold"/>
                                        <p:tgtEl>
                                          <p:spTgt spid="51"/>
                                        </p:tgtEl>
                                        <p:attrNameLst>
                                          <p:attrName>ppt_x</p:attrName>
                                          <p:attrName>ppt_y</p:attrName>
                                        </p:attrNameLst>
                                      </p:cBhvr>
                                      <p:rCtr x="447" y="-36"/>
                                    </p:animMotion>
                                  </p:childTnLst>
                                </p:cTn>
                              </p:par>
                              <p:par>
                                <p:cTn id="11" presetID="22" presetClass="entr" presetSubtype="8"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1000"/>
                                        <p:tgtEl>
                                          <p:spTgt spid="59"/>
                                        </p:tgtEl>
                                      </p:cBhvr>
                                    </p:animEffect>
                                  </p:childTnLst>
                                </p:cTn>
                              </p:par>
                            </p:childTnLst>
                          </p:cTn>
                        </p:par>
                        <p:par>
                          <p:cTn id="14" fill="hold">
                            <p:stCondLst>
                              <p:cond delay="2700"/>
                            </p:stCondLst>
                            <p:childTnLst>
                              <p:par>
                                <p:cTn id="15" presetID="10" presetClass="exit" presetSubtype="0" fill="hold" nodeType="afterEffect">
                                  <p:stCondLst>
                                    <p:cond delay="0"/>
                                  </p:stCondLst>
                                  <p:childTnLst>
                                    <p:animEffect transition="out" filter="fade">
                                      <p:cBhvr>
                                        <p:cTn id="16" dur="500"/>
                                        <p:tgtEl>
                                          <p:spTgt spid="51"/>
                                        </p:tgtEl>
                                      </p:cBhvr>
                                    </p:animEffect>
                                    <p:set>
                                      <p:cBhvr>
                                        <p:cTn id="17" dur="1" fill="hold">
                                          <p:stCondLst>
                                            <p:cond delay="499"/>
                                          </p:stCondLst>
                                        </p:cTn>
                                        <p:tgtEl>
                                          <p:spTgt spid="51"/>
                                        </p:tgtEl>
                                        <p:attrNameLst>
                                          <p:attrName>style.visibility</p:attrName>
                                        </p:attrNameLst>
                                      </p:cBhvr>
                                      <p:to>
                                        <p:strVal val="hidden"/>
                                      </p:to>
                                    </p:set>
                                  </p:childTnLst>
                                </p:cTn>
                              </p:par>
                            </p:childTnLst>
                          </p:cTn>
                        </p:par>
                        <p:par>
                          <p:cTn id="18" fill="hold">
                            <p:stCondLst>
                              <p:cond delay="3200"/>
                            </p:stCondLst>
                            <p:childTnLst>
                              <p:par>
                                <p:cTn id="19" presetID="22" presetClass="entr" presetSubtype="4"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down)">
                                      <p:cBhvr>
                                        <p:cTn id="21" dur="500"/>
                                        <p:tgtEl>
                                          <p:spTgt spid="6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500"/>
                                        <p:tgtEl>
                                          <p:spTgt spid="62"/>
                                        </p:tgtEl>
                                      </p:cBhvr>
                                    </p:animEffect>
                                  </p:childTnLst>
                                </p:cTn>
                              </p:par>
                              <p:par>
                                <p:cTn id="25" presetID="10"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childTnLst>
                                </p:cTn>
                              </p:par>
                              <p:par>
                                <p:cTn id="28" presetID="10" presetClass="entr" presetSubtype="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childTnLst>
                                </p:cTn>
                              </p:par>
                              <p:par>
                                <p:cTn id="31" presetID="55"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0.70"/>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par>
                                <p:cTn id="36" presetID="55"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strVal val="#ppt_w*0.70"/>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Effect transition="in" filter="fade">
                                      <p:cBhvr>
                                        <p:cTn id="40" dur="1000"/>
                                        <p:tgtEl>
                                          <p:spTgt spid="5"/>
                                        </p:tgtEl>
                                      </p:cBhvr>
                                    </p:animEffect>
                                  </p:childTnLst>
                                </p:cTn>
                              </p:par>
                              <p:par>
                                <p:cTn id="41" presetID="55"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70"/>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Effect transition="in" filter="fade">
                                      <p:cBhvr>
                                        <p:cTn id="45" dur="1000"/>
                                        <p:tgtEl>
                                          <p:spTgt spid="6"/>
                                        </p:tgtEl>
                                      </p:cBhvr>
                                    </p:animEffect>
                                  </p:childTnLst>
                                </p:cTn>
                              </p:par>
                              <p:par>
                                <p:cTn id="46" presetID="55"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strVal val="#ppt_w*0.70"/>
                                          </p:val>
                                        </p:tav>
                                        <p:tav tm="100000">
                                          <p:val>
                                            <p:strVal val="#ppt_w"/>
                                          </p:val>
                                        </p:tav>
                                      </p:tavLst>
                                    </p:anim>
                                    <p:anim calcmode="lin" valueType="num">
                                      <p:cBhvr>
                                        <p:cTn id="49" dur="1000" fill="hold"/>
                                        <p:tgtEl>
                                          <p:spTgt spid="7"/>
                                        </p:tgtEl>
                                        <p:attrNameLst>
                                          <p:attrName>ppt_h</p:attrName>
                                        </p:attrNameLst>
                                      </p:cBhvr>
                                      <p:tavLst>
                                        <p:tav tm="0">
                                          <p:val>
                                            <p:strVal val="#ppt_h"/>
                                          </p:val>
                                        </p:tav>
                                        <p:tav tm="100000">
                                          <p:val>
                                            <p:strVal val="#ppt_h"/>
                                          </p:val>
                                        </p:tav>
                                      </p:tavLst>
                                    </p:anim>
                                    <p:animEffect transition="in" filter="fade">
                                      <p:cBhvr>
                                        <p:cTn id="50" dur="1000"/>
                                        <p:tgtEl>
                                          <p:spTgt spid="7"/>
                                        </p:tgtEl>
                                      </p:cBhvr>
                                    </p:animEffect>
                                  </p:childTnLst>
                                </p:cTn>
                              </p:par>
                            </p:childTnLst>
                          </p:cTn>
                        </p:par>
                        <p:par>
                          <p:cTn id="51" fill="hold">
                            <p:stCondLst>
                              <p:cond delay="4200"/>
                            </p:stCondLst>
                            <p:childTnLst>
                              <p:par>
                                <p:cTn id="52" presetID="22" presetClass="entr" presetSubtype="8"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wipe(left)">
                                      <p:cBhvr>
                                        <p:cTn id="54" dur="1000"/>
                                        <p:tgtEl>
                                          <p:spTgt spid="6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1000"/>
                                        <p:tgtEl>
                                          <p:spTgt spid="69"/>
                                        </p:tgtEl>
                                      </p:cBhvr>
                                    </p:animEffect>
                                  </p:childTnLst>
                                </p:cTn>
                              </p:par>
                              <p:par>
                                <p:cTn id="58" presetID="10"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descr="Abe-Frown.png"/>
          <p:cNvPicPr>
            <a:picLocks noChangeAspect="1"/>
          </p:cNvPicPr>
          <p:nvPr/>
        </p:nvPicPr>
        <p:blipFill>
          <a:blip r:embed="rId3" cstate="email"/>
          <a:stretch>
            <a:fillRect/>
          </a:stretch>
        </p:blipFill>
        <p:spPr>
          <a:xfrm>
            <a:off x="4121176" y="731520"/>
            <a:ext cx="1713693" cy="1645920"/>
          </a:xfrm>
          <a:prstGeom prst="rect">
            <a:avLst/>
          </a:prstGeom>
        </p:spPr>
      </p:pic>
      <p:pic>
        <p:nvPicPr>
          <p:cNvPr id="139" name="Picture 138" descr="Abe-Frown.png"/>
          <p:cNvPicPr>
            <a:picLocks noChangeAspect="1"/>
          </p:cNvPicPr>
          <p:nvPr/>
        </p:nvPicPr>
        <p:blipFill>
          <a:blip r:embed="rId4" cstate="email"/>
          <a:stretch>
            <a:fillRect/>
          </a:stretch>
        </p:blipFill>
        <p:spPr>
          <a:xfrm>
            <a:off x="4114800" y="731520"/>
            <a:ext cx="1713693" cy="1645919"/>
          </a:xfrm>
          <a:prstGeom prst="rect">
            <a:avLst/>
          </a:prstGeom>
        </p:spPr>
      </p:pic>
      <p:sp>
        <p:nvSpPr>
          <p:cNvPr id="168" name="Round Same Side Corner Rectangle 167"/>
          <p:cNvSpPr/>
          <p:nvPr/>
        </p:nvSpPr>
        <p:spPr bwMode="auto">
          <a:xfrm>
            <a:off x="6492240" y="2194560"/>
            <a:ext cx="2468880" cy="2834640"/>
          </a:xfrm>
          <a:prstGeom prst="round2SameRect">
            <a:avLst>
              <a:gd name="adj1" fmla="val 5817"/>
              <a:gd name="adj2" fmla="val 0"/>
            </a:avLst>
          </a:prstGeom>
          <a:gradFill>
            <a:gsLst>
              <a:gs pos="0">
                <a:schemeClr val="bg1">
                  <a:alpha val="0"/>
                </a:schemeClr>
              </a:gs>
              <a:gs pos="80000">
                <a:schemeClr val="bg1">
                  <a:lumMod val="75000"/>
                </a:schemeClr>
              </a:gs>
            </a:gsLst>
          </a:gradFill>
          <a:ln>
            <a:gradFill>
              <a:gsLst>
                <a:gs pos="70000">
                  <a:schemeClr val="accent1"/>
                </a:gs>
                <a:gs pos="95000">
                  <a:schemeClr val="accent1">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algn="ctr" fontAlgn="base">
              <a:lnSpc>
                <a:spcPct val="90000"/>
              </a:lnSpc>
              <a:spcBef>
                <a:spcPct val="0"/>
              </a:spcBef>
              <a:spcAft>
                <a:spcPct val="0"/>
              </a:spcAft>
            </a:pPr>
            <a:r>
              <a:rPr lang="en-US" sz="1200" b="1" dirty="0" smtClean="0">
                <a:effectLst>
                  <a:outerShdw blurRad="38100" dist="38100" dir="2700000" algn="tl">
                    <a:srgbClr val="000000">
                      <a:alpha val="43137"/>
                    </a:srgbClr>
                  </a:outerShdw>
                </a:effectLst>
              </a:rPr>
              <a:t>Supply Chain Mgmt</a:t>
            </a:r>
          </a:p>
        </p:txBody>
      </p:sp>
      <p:sp>
        <p:nvSpPr>
          <p:cNvPr id="80" name="Round Same Side Corner Rectangle 79"/>
          <p:cNvSpPr/>
          <p:nvPr/>
        </p:nvSpPr>
        <p:spPr bwMode="auto">
          <a:xfrm>
            <a:off x="1188720" y="2194560"/>
            <a:ext cx="2468880" cy="2834640"/>
          </a:xfrm>
          <a:prstGeom prst="round2SameRect">
            <a:avLst>
              <a:gd name="adj1" fmla="val 5817"/>
              <a:gd name="adj2" fmla="val 0"/>
            </a:avLst>
          </a:prstGeom>
          <a:gradFill>
            <a:gsLst>
              <a:gs pos="0">
                <a:schemeClr val="bg1">
                  <a:alpha val="0"/>
                </a:schemeClr>
              </a:gs>
              <a:gs pos="80000">
                <a:schemeClr val="bg1">
                  <a:lumMod val="75000"/>
                </a:schemeClr>
              </a:gs>
            </a:gsLst>
          </a:gradFill>
          <a:ln>
            <a:gradFill>
              <a:gsLst>
                <a:gs pos="70000">
                  <a:schemeClr val="accent1"/>
                </a:gs>
                <a:gs pos="95000">
                  <a:schemeClr val="accent1">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algn="ctr" fontAlgn="base">
              <a:lnSpc>
                <a:spcPct val="90000"/>
              </a:lnSpc>
              <a:spcBef>
                <a:spcPct val="0"/>
              </a:spcBef>
              <a:spcAft>
                <a:spcPct val="0"/>
              </a:spcAft>
            </a:pPr>
            <a:r>
              <a:rPr lang="en-US" sz="1200" b="1" dirty="0" smtClean="0">
                <a:effectLst>
                  <a:outerShdw blurRad="38100" dist="38100" dir="2700000" algn="tl">
                    <a:srgbClr val="000000">
                      <a:alpha val="43137"/>
                    </a:srgbClr>
                  </a:outerShdw>
                </a:effectLst>
              </a:rPr>
              <a:t>Customer Information</a:t>
            </a:r>
          </a:p>
        </p:txBody>
      </p:sp>
      <p:sp>
        <p:nvSpPr>
          <p:cNvPr id="170" name="Round Same Side Corner Rectangle 169"/>
          <p:cNvSpPr/>
          <p:nvPr/>
        </p:nvSpPr>
        <p:spPr bwMode="auto">
          <a:xfrm>
            <a:off x="3840480" y="2194560"/>
            <a:ext cx="2468880" cy="2834640"/>
          </a:xfrm>
          <a:prstGeom prst="round2SameRect">
            <a:avLst>
              <a:gd name="adj1" fmla="val 5817"/>
              <a:gd name="adj2" fmla="val 0"/>
            </a:avLst>
          </a:prstGeom>
          <a:gradFill>
            <a:gsLst>
              <a:gs pos="0">
                <a:schemeClr val="bg1">
                  <a:alpha val="0"/>
                </a:schemeClr>
              </a:gs>
              <a:gs pos="80000">
                <a:schemeClr val="bg1">
                  <a:lumMod val="75000"/>
                </a:schemeClr>
              </a:gs>
            </a:gsLst>
          </a:gradFill>
          <a:ln>
            <a:gradFill>
              <a:gsLst>
                <a:gs pos="70000">
                  <a:schemeClr val="accent1"/>
                </a:gs>
                <a:gs pos="95000">
                  <a:schemeClr val="accent1">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algn="ctr" fontAlgn="base">
              <a:lnSpc>
                <a:spcPct val="90000"/>
              </a:lnSpc>
              <a:spcBef>
                <a:spcPct val="0"/>
              </a:spcBef>
              <a:spcAft>
                <a:spcPct val="0"/>
              </a:spcAft>
            </a:pPr>
            <a:r>
              <a:rPr lang="en-US" sz="1200" b="1" dirty="0" smtClean="0">
                <a:effectLst>
                  <a:outerShdw blurRad="38100" dist="38100" dir="2700000" algn="tl">
                    <a:srgbClr val="000000">
                      <a:alpha val="43137"/>
                    </a:srgbClr>
                  </a:outerShdw>
                </a:effectLst>
              </a:rPr>
              <a:t>Product Life-Cycle Mgmt</a:t>
            </a:r>
          </a:p>
        </p:txBody>
      </p:sp>
      <p:sp>
        <p:nvSpPr>
          <p:cNvPr id="148" name="Rectangle 147"/>
          <p:cNvSpPr/>
          <p:nvPr/>
        </p:nvSpPr>
        <p:spPr bwMode="auto">
          <a:xfrm>
            <a:off x="-91440" y="2560320"/>
            <a:ext cx="9418320" cy="228600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182880" rIns="91440" bIns="27432" numCol="1" rtlCol="0" anchor="t" anchorCtr="0" compatLnSpc="1">
            <a:prstTxWarp prst="textNoShape">
              <a:avLst/>
            </a:prstTxWarp>
            <a:noAutofit/>
          </a:bodyPr>
          <a:lstStyle/>
          <a:p>
            <a:pPr fontAlgn="base">
              <a:lnSpc>
                <a:spcPct val="90000"/>
              </a:lnSpc>
              <a:spcBef>
                <a:spcPct val="0"/>
              </a:spcBef>
              <a:spcAft>
                <a:spcPct val="0"/>
              </a:spcAft>
            </a:pPr>
            <a:endParaRPr lang="en-US" sz="1200" b="1" dirty="0" smtClean="0">
              <a:solidFill>
                <a:schemeClr val="bg1">
                  <a:lumMod val="50000"/>
                </a:schemeClr>
              </a:solidFill>
              <a:latin typeface="+mj-lt"/>
            </a:endParaRPr>
          </a:p>
        </p:txBody>
      </p:sp>
      <p:grpSp>
        <p:nvGrpSpPr>
          <p:cNvPr id="3" name="Group 172"/>
          <p:cNvGrpSpPr/>
          <p:nvPr/>
        </p:nvGrpSpPr>
        <p:grpSpPr>
          <a:xfrm>
            <a:off x="1188719" y="4114800"/>
            <a:ext cx="7772401" cy="1188720"/>
            <a:chOff x="1188719" y="4114800"/>
            <a:chExt cx="7772401" cy="1188720"/>
          </a:xfrm>
        </p:grpSpPr>
        <p:sp>
          <p:nvSpPr>
            <p:cNvPr id="169" name="Rectangle 168"/>
            <p:cNvSpPr/>
            <p:nvPr/>
          </p:nvSpPr>
          <p:spPr bwMode="auto">
            <a:xfrm>
              <a:off x="1188719" y="4114800"/>
              <a:ext cx="2468880" cy="1188720"/>
            </a:xfrm>
            <a:prstGeom prst="rect">
              <a:avLst/>
            </a:prstGeom>
            <a:gradFill>
              <a:gsLst>
                <a:gs pos="0">
                  <a:schemeClr val="accent2">
                    <a:alpha val="0"/>
                  </a:schemeClr>
                </a:gs>
                <a:gs pos="80000">
                  <a:schemeClr val="accent2">
                    <a:alpha val="40000"/>
                  </a:schemeClr>
                </a:gs>
              </a:gsLst>
              <a:lin ang="5400000" scaled="0"/>
            </a:gradFill>
            <a:ln>
              <a:gradFill>
                <a:gsLst>
                  <a:gs pos="70000">
                    <a:schemeClr val="accent2"/>
                  </a:gs>
                  <a:gs pos="95000">
                    <a:schemeClr val="accent2">
                      <a:alpha val="0"/>
                    </a:schemeClr>
                  </a:gs>
                </a:gsLst>
                <a:lin ang="162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endParaRPr lang="en-US" sz="1200" b="1" smtClean="0">
                <a:solidFill>
                  <a:schemeClr val="lt1"/>
                </a:solidFill>
                <a:effectLst>
                  <a:outerShdw blurRad="38100" dist="38100" dir="2700000" algn="tl">
                    <a:srgbClr val="000000">
                      <a:alpha val="43137"/>
                    </a:srgbClr>
                  </a:outerShdw>
                </a:effectLst>
              </a:endParaRPr>
            </a:p>
          </p:txBody>
        </p:sp>
        <p:sp>
          <p:nvSpPr>
            <p:cNvPr id="171" name="Rectangle 170"/>
            <p:cNvSpPr/>
            <p:nvPr/>
          </p:nvSpPr>
          <p:spPr bwMode="auto">
            <a:xfrm>
              <a:off x="3840480" y="4114800"/>
              <a:ext cx="2468880" cy="1188720"/>
            </a:xfrm>
            <a:prstGeom prst="rect">
              <a:avLst/>
            </a:prstGeom>
            <a:gradFill>
              <a:gsLst>
                <a:gs pos="0">
                  <a:schemeClr val="accent2">
                    <a:alpha val="0"/>
                  </a:schemeClr>
                </a:gs>
                <a:gs pos="80000">
                  <a:schemeClr val="accent2">
                    <a:alpha val="40000"/>
                  </a:schemeClr>
                </a:gs>
              </a:gsLst>
              <a:lin ang="5400000" scaled="0"/>
            </a:gradFill>
            <a:ln>
              <a:gradFill>
                <a:gsLst>
                  <a:gs pos="70000">
                    <a:schemeClr val="accent2"/>
                  </a:gs>
                  <a:gs pos="95000">
                    <a:schemeClr val="accent2">
                      <a:alpha val="0"/>
                    </a:schemeClr>
                  </a:gs>
                </a:gsLst>
                <a:lin ang="162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endParaRPr lang="en-US" sz="1200" b="1" smtClean="0">
                <a:solidFill>
                  <a:schemeClr val="lt1"/>
                </a:solidFill>
                <a:effectLst>
                  <a:outerShdw blurRad="38100" dist="38100" dir="2700000" algn="tl">
                    <a:srgbClr val="000000">
                      <a:alpha val="43137"/>
                    </a:srgbClr>
                  </a:outerShdw>
                </a:effectLst>
              </a:endParaRPr>
            </a:p>
          </p:txBody>
        </p:sp>
        <p:sp>
          <p:nvSpPr>
            <p:cNvPr id="172" name="Rectangle 171"/>
            <p:cNvSpPr/>
            <p:nvPr/>
          </p:nvSpPr>
          <p:spPr bwMode="auto">
            <a:xfrm>
              <a:off x="6492240" y="4114800"/>
              <a:ext cx="2468880" cy="1188720"/>
            </a:xfrm>
            <a:prstGeom prst="rect">
              <a:avLst/>
            </a:prstGeom>
            <a:gradFill>
              <a:gsLst>
                <a:gs pos="0">
                  <a:schemeClr val="accent2">
                    <a:alpha val="0"/>
                  </a:schemeClr>
                </a:gs>
                <a:gs pos="80000">
                  <a:schemeClr val="accent2">
                    <a:alpha val="40000"/>
                  </a:schemeClr>
                </a:gs>
              </a:gsLst>
              <a:lin ang="5400000" scaled="0"/>
            </a:gradFill>
            <a:ln>
              <a:gradFill>
                <a:gsLst>
                  <a:gs pos="70000">
                    <a:schemeClr val="accent2"/>
                  </a:gs>
                  <a:gs pos="95000">
                    <a:schemeClr val="accent2">
                      <a:alpha val="0"/>
                    </a:schemeClr>
                  </a:gs>
                </a:gsLst>
                <a:lin ang="162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endParaRPr lang="en-US" sz="1200" b="1" smtClean="0">
                <a:solidFill>
                  <a:schemeClr val="lt1"/>
                </a:solidFill>
                <a:effectLst>
                  <a:outerShdw blurRad="38100" dist="38100" dir="2700000" algn="tl">
                    <a:srgbClr val="000000">
                      <a:alpha val="43137"/>
                    </a:srgbClr>
                  </a:outerShdw>
                </a:effectLst>
              </a:endParaRPr>
            </a:p>
          </p:txBody>
        </p:sp>
      </p:grpSp>
      <p:cxnSp>
        <p:nvCxnSpPr>
          <p:cNvPr id="122" name="Elbow Connector 121"/>
          <p:cNvCxnSpPr/>
          <p:nvPr/>
        </p:nvCxnSpPr>
        <p:spPr bwMode="auto">
          <a:xfrm rot="10800000" flipV="1">
            <a:off x="629728" y="1621764"/>
            <a:ext cx="4071670" cy="2993367"/>
          </a:xfrm>
          <a:prstGeom prst="bentConnector3">
            <a:avLst>
              <a:gd name="adj1" fmla="val 100636"/>
            </a:avLst>
          </a:prstGeom>
          <a:noFill/>
          <a:ln w="28575" cap="flat" cmpd="sng" algn="ctr">
            <a:gradFill>
              <a:gsLst>
                <a:gs pos="80000">
                  <a:schemeClr val="accent2"/>
                </a:gs>
                <a:gs pos="0">
                  <a:schemeClr val="accent2">
                    <a:alpha val="0"/>
                  </a:schemeClr>
                </a:gs>
              </a:gsLst>
              <a:lin ang="0" scaled="0"/>
            </a:gradFill>
            <a:prstDash val="sysDash"/>
            <a:round/>
            <a:headEnd type="none" w="med" len="med"/>
            <a:tailEnd type="none" w="med" len="med"/>
          </a:ln>
          <a:effectLst/>
        </p:spPr>
      </p:cxnSp>
      <p:sp>
        <p:nvSpPr>
          <p:cNvPr id="73" name="Rectangle 72"/>
          <p:cNvSpPr/>
          <p:nvPr/>
        </p:nvSpPr>
        <p:spPr bwMode="auto">
          <a:xfrm>
            <a:off x="-91440" y="5303520"/>
            <a:ext cx="9326880" cy="59436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0" rIns="91440" bIns="27432" numCol="1" rtlCol="0" anchor="ctr"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rPr>
              <a:t>Aplicaciones</a:t>
            </a:r>
            <a:r>
              <a:rPr lang="en-US" sz="1200" b="1" dirty="0" smtClean="0">
                <a:solidFill>
                  <a:schemeClr val="bg1">
                    <a:lumMod val="50000"/>
                  </a:schemeClr>
                </a:solidFill>
              </a:rPr>
              <a:t> </a:t>
            </a:r>
          </a:p>
          <a:p>
            <a:pPr fontAlgn="base">
              <a:lnSpc>
                <a:spcPct val="90000"/>
              </a:lnSpc>
              <a:spcBef>
                <a:spcPct val="0"/>
              </a:spcBef>
              <a:spcAft>
                <a:spcPct val="0"/>
              </a:spcAft>
            </a:pPr>
            <a:r>
              <a:rPr lang="en-US" sz="1200" b="1" dirty="0" err="1" smtClean="0">
                <a:solidFill>
                  <a:schemeClr val="bg1">
                    <a:lumMod val="50000"/>
                  </a:schemeClr>
                </a:solidFill>
              </a:rPr>
              <a:t>Corporativas</a:t>
            </a:r>
            <a:endParaRPr lang="en-US" sz="1200" b="1" dirty="0" smtClean="0">
              <a:solidFill>
                <a:schemeClr val="bg1">
                  <a:lumMod val="50000"/>
                </a:schemeClr>
              </a:solidFill>
            </a:endParaRPr>
          </a:p>
        </p:txBody>
      </p:sp>
      <p:sp>
        <p:nvSpPr>
          <p:cNvPr id="2" name="Title 1"/>
          <p:cNvSpPr>
            <a:spLocks noGrp="1"/>
          </p:cNvSpPr>
          <p:nvPr>
            <p:ph type="title"/>
          </p:nvPr>
        </p:nvSpPr>
        <p:spPr>
          <a:xfrm>
            <a:off x="457200" y="182880"/>
            <a:ext cx="8321675" cy="609398"/>
          </a:xfrm>
        </p:spPr>
        <p:txBody>
          <a:bodyPr/>
          <a:lstStyle/>
          <a:p>
            <a:r>
              <a:rPr smtClean="0"/>
              <a:t>Plataforma de Aplicaciones Microsoft</a:t>
            </a:r>
            <a:br>
              <a:rPr smtClean="0"/>
            </a:br>
            <a:r>
              <a:rPr sz="2400" kern="1200" smtClean="0">
                <a:solidFill>
                  <a:schemeClr val="accent3"/>
                </a:solidFill>
              </a:rPr>
              <a:t>Una plataforma integrada </a:t>
            </a:r>
            <a:br>
              <a:rPr sz="2400" kern="1200" smtClean="0">
                <a:solidFill>
                  <a:schemeClr val="accent3"/>
                </a:solidFill>
              </a:rPr>
            </a:br>
            <a:r>
              <a:rPr sz="2400" kern="1200" smtClean="0">
                <a:solidFill>
                  <a:schemeClr val="accent3"/>
                </a:solidFill>
              </a:rPr>
              <a:t>para múltiples aplicaciones</a:t>
            </a:r>
            <a:r>
              <a:rPr lang="en-US" sz="2400" kern="1200" dirty="0" smtClean="0">
                <a:solidFill>
                  <a:schemeClr val="accent3"/>
                </a:solidFill>
              </a:rPr>
              <a:t> </a:t>
            </a:r>
            <a:r>
              <a:rPr smtClean="0"/>
              <a:t/>
            </a:r>
            <a:br>
              <a:rPr smtClean="0"/>
            </a:br>
            <a:endParaRPr sz="2400" kern="1200">
              <a:solidFill>
                <a:schemeClr val="accent3"/>
              </a:solidFill>
            </a:endParaRPr>
          </a:p>
        </p:txBody>
      </p:sp>
      <p:grpSp>
        <p:nvGrpSpPr>
          <p:cNvPr id="4" name="Group 175"/>
          <p:cNvGrpSpPr/>
          <p:nvPr/>
        </p:nvGrpSpPr>
        <p:grpSpPr>
          <a:xfrm>
            <a:off x="1783079" y="4709160"/>
            <a:ext cx="6583681" cy="685801"/>
            <a:chOff x="1783079" y="4709160"/>
            <a:chExt cx="6583681" cy="685801"/>
          </a:xfrm>
        </p:grpSpPr>
        <p:cxnSp>
          <p:nvCxnSpPr>
            <p:cNvPr id="85" name="Straight Connector 84"/>
            <p:cNvCxnSpPr>
              <a:stCxn id="76" idx="2"/>
            </p:cNvCxnSpPr>
            <p:nvPr/>
          </p:nvCxnSpPr>
          <p:spPr bwMode="auto">
            <a:xfrm rot="5400000">
              <a:off x="7155180" y="4823460"/>
              <a:ext cx="685800" cy="457200"/>
            </a:xfrm>
            <a:prstGeom prst="line">
              <a:avLst/>
            </a:prstGeom>
            <a:noFill/>
            <a:ln w="28575" cap="flat" cmpd="sng" algn="ctr">
              <a:solidFill>
                <a:schemeClr val="accent2"/>
              </a:solidFill>
              <a:prstDash val="solid"/>
              <a:round/>
              <a:headEnd type="none" w="med" len="med"/>
              <a:tailEnd type="none" w="med" len="med"/>
            </a:ln>
            <a:effectLst/>
          </p:spPr>
        </p:cxnSp>
        <p:cxnSp>
          <p:nvCxnSpPr>
            <p:cNvPr id="86" name="Straight Connector 85"/>
            <p:cNvCxnSpPr>
              <a:stCxn id="76" idx="2"/>
              <a:endCxn id="162" idx="0"/>
            </p:cNvCxnSpPr>
            <p:nvPr/>
          </p:nvCxnSpPr>
          <p:spPr bwMode="auto">
            <a:xfrm rot="16200000" flipH="1">
              <a:off x="7703820" y="4732020"/>
              <a:ext cx="685800" cy="640080"/>
            </a:xfrm>
            <a:prstGeom prst="line">
              <a:avLst/>
            </a:prstGeom>
            <a:noFill/>
            <a:ln w="28575" cap="flat" cmpd="sng" algn="ctr">
              <a:solidFill>
                <a:schemeClr val="accent2"/>
              </a:solidFill>
              <a:prstDash val="solid"/>
              <a:round/>
              <a:headEnd type="none" w="med" len="med"/>
              <a:tailEnd type="none" w="med" len="med"/>
            </a:ln>
            <a:effectLst/>
          </p:spPr>
        </p:cxnSp>
        <p:cxnSp>
          <p:nvCxnSpPr>
            <p:cNvPr id="87" name="Straight Connector 86"/>
            <p:cNvCxnSpPr>
              <a:stCxn id="76" idx="2"/>
            </p:cNvCxnSpPr>
            <p:nvPr/>
          </p:nvCxnSpPr>
          <p:spPr bwMode="auto">
            <a:xfrm rot="5400000">
              <a:off x="6606540" y="4274820"/>
              <a:ext cx="685800" cy="1554480"/>
            </a:xfrm>
            <a:prstGeom prst="line">
              <a:avLst/>
            </a:prstGeom>
            <a:noFill/>
            <a:ln w="28575" cap="flat" cmpd="sng" algn="ctr">
              <a:solidFill>
                <a:schemeClr val="accent2"/>
              </a:solidFill>
              <a:prstDash val="solid"/>
              <a:round/>
              <a:headEnd type="none" w="med" len="med"/>
              <a:tailEnd type="none" w="med" len="med"/>
            </a:ln>
            <a:effectLst/>
          </p:spPr>
        </p:cxnSp>
        <p:cxnSp>
          <p:nvCxnSpPr>
            <p:cNvPr id="89" name="Straight Connector 88"/>
            <p:cNvCxnSpPr>
              <a:stCxn id="64" idx="2"/>
              <a:endCxn id="151" idx="0"/>
            </p:cNvCxnSpPr>
            <p:nvPr/>
          </p:nvCxnSpPr>
          <p:spPr bwMode="auto">
            <a:xfrm rot="5400000">
              <a:off x="3086100" y="3406140"/>
              <a:ext cx="685800" cy="3291841"/>
            </a:xfrm>
            <a:prstGeom prst="line">
              <a:avLst/>
            </a:prstGeom>
            <a:noFill/>
            <a:ln w="28575" cap="flat" cmpd="sng" algn="ctr">
              <a:solidFill>
                <a:schemeClr val="accent2"/>
              </a:solidFill>
              <a:prstDash val="solid"/>
              <a:round/>
              <a:headEnd type="none" w="med" len="med"/>
              <a:tailEnd type="none" w="med" len="med"/>
            </a:ln>
            <a:effectLst/>
          </p:spPr>
        </p:cxnSp>
        <p:cxnSp>
          <p:nvCxnSpPr>
            <p:cNvPr id="90" name="Straight Connector 89"/>
            <p:cNvCxnSpPr>
              <a:stCxn id="64" idx="2"/>
              <a:endCxn id="154" idx="0"/>
            </p:cNvCxnSpPr>
            <p:nvPr/>
          </p:nvCxnSpPr>
          <p:spPr bwMode="auto">
            <a:xfrm rot="5400000">
              <a:off x="4183380" y="4503420"/>
              <a:ext cx="685800" cy="1097280"/>
            </a:xfrm>
            <a:prstGeom prst="line">
              <a:avLst/>
            </a:prstGeom>
            <a:noFill/>
            <a:ln w="28575" cap="flat" cmpd="sng" algn="ctr">
              <a:solidFill>
                <a:schemeClr val="accent2"/>
              </a:solidFill>
              <a:prstDash val="solid"/>
              <a:round/>
              <a:headEnd type="none" w="med" len="med"/>
              <a:tailEnd type="none" w="med" len="med"/>
            </a:ln>
            <a:effectLst/>
          </p:spPr>
        </p:cxnSp>
        <p:cxnSp>
          <p:nvCxnSpPr>
            <p:cNvPr id="91" name="Straight Connector 90"/>
            <p:cNvCxnSpPr>
              <a:stCxn id="64" idx="2"/>
              <a:endCxn id="156" idx="0"/>
            </p:cNvCxnSpPr>
            <p:nvPr/>
          </p:nvCxnSpPr>
          <p:spPr bwMode="auto">
            <a:xfrm rot="16200000" flipH="1">
              <a:off x="5280660" y="4503420"/>
              <a:ext cx="685800" cy="1097280"/>
            </a:xfrm>
            <a:prstGeom prst="line">
              <a:avLst/>
            </a:prstGeom>
            <a:noFill/>
            <a:ln w="28575" cap="flat" cmpd="sng" algn="ctr">
              <a:solidFill>
                <a:schemeClr val="accent2"/>
              </a:solidFill>
              <a:prstDash val="solid"/>
              <a:round/>
              <a:headEnd type="none" w="med" len="med"/>
              <a:tailEnd type="none" w="med" len="med"/>
            </a:ln>
            <a:effectLst/>
          </p:spPr>
        </p:cxnSp>
        <p:cxnSp>
          <p:nvCxnSpPr>
            <p:cNvPr id="92" name="Straight Connector 91"/>
            <p:cNvCxnSpPr>
              <a:stCxn id="64" idx="2"/>
            </p:cNvCxnSpPr>
            <p:nvPr/>
          </p:nvCxnSpPr>
          <p:spPr bwMode="auto">
            <a:xfrm rot="16200000" flipH="1">
              <a:off x="5829300" y="3954780"/>
              <a:ext cx="685800" cy="2194560"/>
            </a:xfrm>
            <a:prstGeom prst="line">
              <a:avLst/>
            </a:prstGeom>
            <a:noFill/>
            <a:ln w="28575" cap="flat" cmpd="sng" algn="ctr">
              <a:solidFill>
                <a:schemeClr val="accent2"/>
              </a:solidFill>
              <a:prstDash val="solid"/>
              <a:round/>
              <a:headEnd type="none" w="med" len="med"/>
              <a:tailEnd type="none" w="med" len="med"/>
            </a:ln>
            <a:effectLst/>
          </p:spPr>
        </p:cxnSp>
        <p:cxnSp>
          <p:nvCxnSpPr>
            <p:cNvPr id="96" name="Straight Connector 95"/>
            <p:cNvCxnSpPr>
              <a:stCxn id="60" idx="2"/>
              <a:endCxn id="153" idx="0"/>
            </p:cNvCxnSpPr>
            <p:nvPr/>
          </p:nvCxnSpPr>
          <p:spPr bwMode="auto">
            <a:xfrm rot="16200000" flipH="1">
              <a:off x="2308860" y="4823460"/>
              <a:ext cx="685800" cy="457200"/>
            </a:xfrm>
            <a:prstGeom prst="line">
              <a:avLst/>
            </a:prstGeom>
            <a:noFill/>
            <a:ln w="28575" cap="flat" cmpd="sng" algn="ctr">
              <a:solidFill>
                <a:schemeClr val="accent2"/>
              </a:solidFill>
              <a:prstDash val="solid"/>
              <a:round/>
              <a:headEnd type="none" w="med" len="med"/>
              <a:tailEnd type="none" w="med" len="med"/>
            </a:ln>
            <a:effectLst/>
          </p:spPr>
        </p:cxnSp>
        <p:cxnSp>
          <p:nvCxnSpPr>
            <p:cNvPr id="97" name="Straight Connector 96"/>
            <p:cNvCxnSpPr>
              <a:stCxn id="60" idx="2"/>
              <a:endCxn id="155" idx="0"/>
            </p:cNvCxnSpPr>
            <p:nvPr/>
          </p:nvCxnSpPr>
          <p:spPr bwMode="auto">
            <a:xfrm rot="16200000" flipH="1">
              <a:off x="3406140" y="3726180"/>
              <a:ext cx="685800" cy="2651760"/>
            </a:xfrm>
            <a:prstGeom prst="line">
              <a:avLst/>
            </a:prstGeom>
            <a:noFill/>
            <a:ln w="28575" cap="flat" cmpd="sng" algn="ctr">
              <a:solidFill>
                <a:schemeClr val="accent2"/>
              </a:solidFill>
              <a:prstDash val="solid"/>
              <a:round/>
              <a:headEnd type="none" w="med" len="med"/>
              <a:tailEnd type="none" w="med" len="med"/>
            </a:ln>
            <a:effectLst/>
          </p:spPr>
        </p:cxnSp>
        <p:cxnSp>
          <p:nvCxnSpPr>
            <p:cNvPr id="98" name="Straight Connector 97"/>
            <p:cNvCxnSpPr>
              <a:endCxn id="156" idx="0"/>
            </p:cNvCxnSpPr>
            <p:nvPr/>
          </p:nvCxnSpPr>
          <p:spPr bwMode="auto">
            <a:xfrm>
              <a:off x="2560320" y="4754880"/>
              <a:ext cx="3611880" cy="640080"/>
            </a:xfrm>
            <a:prstGeom prst="line">
              <a:avLst/>
            </a:prstGeom>
            <a:noFill/>
            <a:ln w="28575" cap="flat" cmpd="sng" algn="ctr">
              <a:solidFill>
                <a:schemeClr val="accent2"/>
              </a:solidFill>
              <a:prstDash val="solid"/>
              <a:round/>
              <a:headEnd type="none" w="med" len="med"/>
              <a:tailEnd type="none" w="med" len="med"/>
            </a:ln>
            <a:effectLst/>
          </p:spPr>
        </p:cxnSp>
      </p:grpSp>
      <p:grpSp>
        <p:nvGrpSpPr>
          <p:cNvPr id="5" name="Group 98"/>
          <p:cNvGrpSpPr/>
          <p:nvPr/>
        </p:nvGrpSpPr>
        <p:grpSpPr>
          <a:xfrm>
            <a:off x="1376884" y="1233576"/>
            <a:ext cx="7206703" cy="869544"/>
            <a:chOff x="1376884" y="1233576"/>
            <a:chExt cx="7206703" cy="869544"/>
          </a:xfrm>
        </p:grpSpPr>
        <p:cxnSp>
          <p:nvCxnSpPr>
            <p:cNvPr id="100" name="Straight Connector 99"/>
            <p:cNvCxnSpPr/>
            <p:nvPr/>
          </p:nvCxnSpPr>
          <p:spPr bwMode="auto">
            <a:xfrm rot="10800000" flipV="1">
              <a:off x="1376884" y="1233576"/>
              <a:ext cx="3315886" cy="869543"/>
            </a:xfrm>
            <a:prstGeom prst="line">
              <a:avLst/>
            </a:prstGeom>
            <a:noFill/>
            <a:ln w="19050" cap="flat" cmpd="sng" algn="ctr">
              <a:gradFill>
                <a:gsLst>
                  <a:gs pos="0">
                    <a:schemeClr val="accent2">
                      <a:alpha val="0"/>
                    </a:schemeClr>
                  </a:gs>
                  <a:gs pos="50000">
                    <a:schemeClr val="accent2"/>
                  </a:gs>
                  <a:gs pos="100000">
                    <a:schemeClr val="accent2">
                      <a:alpha val="0"/>
                    </a:schemeClr>
                  </a:gs>
                </a:gsLst>
                <a:lin ang="5400000" scaled="0"/>
              </a:gradFill>
              <a:prstDash val="sysDash"/>
              <a:round/>
              <a:headEnd type="none" w="med" len="med"/>
              <a:tailEnd type="none" w="med" len="med"/>
            </a:ln>
            <a:effectLst/>
          </p:spPr>
        </p:cxnSp>
        <p:cxnSp>
          <p:nvCxnSpPr>
            <p:cNvPr id="101" name="Straight Connector 100"/>
            <p:cNvCxnSpPr/>
            <p:nvPr/>
          </p:nvCxnSpPr>
          <p:spPr bwMode="auto">
            <a:xfrm rot="5400000">
              <a:off x="3923942" y="1342918"/>
              <a:ext cx="817781" cy="702623"/>
            </a:xfrm>
            <a:prstGeom prst="line">
              <a:avLst/>
            </a:prstGeom>
            <a:noFill/>
            <a:ln w="19050" cap="flat" cmpd="sng" algn="ctr">
              <a:gradFill>
                <a:gsLst>
                  <a:gs pos="0">
                    <a:schemeClr val="accent2">
                      <a:alpha val="0"/>
                    </a:schemeClr>
                  </a:gs>
                  <a:gs pos="50000">
                    <a:schemeClr val="accent2"/>
                  </a:gs>
                  <a:gs pos="100000">
                    <a:schemeClr val="accent2">
                      <a:alpha val="0"/>
                    </a:schemeClr>
                  </a:gs>
                </a:gsLst>
                <a:lin ang="5400000" scaled="0"/>
              </a:gradFill>
              <a:prstDash val="sysDash"/>
              <a:round/>
              <a:headEnd type="none" w="med" len="med"/>
              <a:tailEnd type="none" w="med" len="med"/>
            </a:ln>
            <a:effectLst/>
          </p:spPr>
        </p:cxnSp>
        <p:cxnSp>
          <p:nvCxnSpPr>
            <p:cNvPr id="102" name="Straight Connector 101"/>
            <p:cNvCxnSpPr/>
            <p:nvPr/>
          </p:nvCxnSpPr>
          <p:spPr bwMode="auto">
            <a:xfrm>
              <a:off x="5287992" y="1285336"/>
              <a:ext cx="866308" cy="817784"/>
            </a:xfrm>
            <a:prstGeom prst="line">
              <a:avLst/>
            </a:prstGeom>
            <a:noFill/>
            <a:ln w="19050" cap="flat" cmpd="sng" algn="ctr">
              <a:gradFill>
                <a:gsLst>
                  <a:gs pos="0">
                    <a:schemeClr val="accent2">
                      <a:alpha val="0"/>
                    </a:schemeClr>
                  </a:gs>
                  <a:gs pos="50000">
                    <a:schemeClr val="accent2"/>
                  </a:gs>
                  <a:gs pos="100000">
                    <a:schemeClr val="accent2">
                      <a:alpha val="0"/>
                    </a:schemeClr>
                  </a:gs>
                </a:gsLst>
                <a:lin ang="5400000" scaled="0"/>
              </a:gradFill>
              <a:prstDash val="sysDash"/>
              <a:round/>
              <a:headEnd type="none" w="med" len="med"/>
              <a:tailEnd type="none" w="med" len="med"/>
            </a:ln>
            <a:effectLst/>
          </p:spPr>
        </p:cxnSp>
        <p:cxnSp>
          <p:nvCxnSpPr>
            <p:cNvPr id="103" name="Straight Connector 102"/>
            <p:cNvCxnSpPr/>
            <p:nvPr/>
          </p:nvCxnSpPr>
          <p:spPr bwMode="auto">
            <a:xfrm>
              <a:off x="5296619" y="1311215"/>
              <a:ext cx="3286968" cy="791905"/>
            </a:xfrm>
            <a:prstGeom prst="line">
              <a:avLst/>
            </a:prstGeom>
            <a:noFill/>
            <a:ln w="19050" cap="flat" cmpd="sng" algn="ctr">
              <a:gradFill>
                <a:gsLst>
                  <a:gs pos="0">
                    <a:schemeClr val="accent2">
                      <a:alpha val="0"/>
                    </a:schemeClr>
                  </a:gs>
                  <a:gs pos="50000">
                    <a:schemeClr val="accent2"/>
                  </a:gs>
                  <a:gs pos="100000">
                    <a:schemeClr val="accent2">
                      <a:alpha val="0"/>
                    </a:schemeClr>
                  </a:gs>
                </a:gsLst>
                <a:lin ang="5400000" scaled="0"/>
              </a:gradFill>
              <a:prstDash val="sysDash"/>
              <a:round/>
              <a:headEnd type="none" w="med" len="med"/>
              <a:tailEnd type="none" w="med" len="med"/>
            </a:ln>
            <a:effectLst/>
          </p:spPr>
        </p:cxnSp>
      </p:grpSp>
      <p:grpSp>
        <p:nvGrpSpPr>
          <p:cNvPr id="6" name="Group 163"/>
          <p:cNvGrpSpPr/>
          <p:nvPr/>
        </p:nvGrpSpPr>
        <p:grpSpPr>
          <a:xfrm>
            <a:off x="1280159" y="5394960"/>
            <a:ext cx="7589521" cy="548640"/>
            <a:chOff x="1280159" y="5394960"/>
            <a:chExt cx="7589521" cy="548640"/>
          </a:xfrm>
        </p:grpSpPr>
        <p:sp>
          <p:nvSpPr>
            <p:cNvPr id="109" name="Can 108"/>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15" name="Can 114"/>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18" name="Can 117"/>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21" name="Can 120"/>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26" name="Can 125"/>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31" name="Can 130"/>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400" b="1" dirty="0" smtClean="0">
                  <a:solidFill>
                    <a:schemeClr val="tx1"/>
                  </a:solidFill>
                  <a:effectLst>
                    <a:outerShdw blurRad="101600" dist="25400" dir="2700000" algn="tl">
                      <a:srgbClr val="000000"/>
                    </a:outerShdw>
                  </a:effectLst>
                </a:rPr>
                <a:t>Other</a:t>
              </a:r>
              <a:endParaRPr lang="en-US" sz="1400" b="1" dirty="0">
                <a:solidFill>
                  <a:schemeClr val="tx1"/>
                </a:solidFill>
                <a:effectLst>
                  <a:outerShdw blurRad="101600" dist="25400" dir="2700000" algn="tl">
                    <a:srgbClr val="000000"/>
                  </a:outerShdw>
                </a:effectLst>
              </a:endParaRPr>
            </a:p>
          </p:txBody>
        </p:sp>
        <p:sp>
          <p:nvSpPr>
            <p:cNvPr id="134" name="Can 133"/>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Customers</a:t>
              </a:r>
              <a:endParaRPr lang="en-US" sz="1100" b="1" dirty="0">
                <a:solidFill>
                  <a:schemeClr val="tx1"/>
                </a:solidFill>
                <a:effectLst>
                  <a:outerShdw blurRad="101600" dist="25400" dir="2700000" algn="tl">
                    <a:srgbClr val="000000"/>
                  </a:outerShdw>
                </a:effectLst>
              </a:endParaRPr>
            </a:p>
          </p:txBody>
        </p:sp>
        <p:pic>
          <p:nvPicPr>
            <p:cNvPr id="27" name="Picture 2" descr="\\showsrus\images\LOGOS\GEN_LOGO\O\ORACLE.png"/>
            <p:cNvPicPr>
              <a:picLocks noChangeAspect="1" noChangeArrowheads="1"/>
            </p:cNvPicPr>
            <p:nvPr/>
          </p:nvPicPr>
          <p:blipFill>
            <a:blip r:embed="rId5"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28" name="Picture 3" descr="\\showsrus\images\LOGOS\GEN_LOGO\S\SAP logo med.png"/>
            <p:cNvPicPr>
              <a:picLocks noChangeAspect="1" noChangeArrowheads="1"/>
            </p:cNvPicPr>
            <p:nvPr/>
          </p:nvPicPr>
          <p:blipFill>
            <a:blip r:embed="rId6"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29" name="Picture 4" descr="\\showsrus\images\LOGOS\GEN_LOGO\S\Siebel-logo-color.png"/>
            <p:cNvPicPr>
              <a:picLocks noChangeAspect="1" noChangeArrowheads="1"/>
            </p:cNvPicPr>
            <p:nvPr/>
          </p:nvPicPr>
          <p:blipFill>
            <a:blip r:embed="rId7"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30" name="Picture 5" descr="C:\Program Files\Microsoft Resource DVD Artwork\DVD_ART\BoxShots_Logos\Microsoft Dynamics\Dynamics-Brand signature\MS Dynamics logo reverse v.png"/>
            <p:cNvPicPr>
              <a:picLocks noChangeAspect="1" noChangeArrowheads="1"/>
            </p:cNvPicPr>
            <p:nvPr/>
          </p:nvPicPr>
          <p:blipFill>
            <a:blip r:embed="rId8"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1026" name="Picture 2" descr="C:\Users\Jeff.Alldridge\Desktop\Cache Bin\Week 5.12-16\IBM_white.png"/>
            <p:cNvPicPr>
              <a:picLocks noChangeAspect="1" noChangeArrowheads="1"/>
            </p:cNvPicPr>
            <p:nvPr/>
          </p:nvPicPr>
          <p:blipFill>
            <a:blip r:embed="rId9"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151" name="Rectangle 150"/>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ERP</a:t>
              </a:r>
            </a:p>
          </p:txBody>
        </p:sp>
        <p:sp>
          <p:nvSpPr>
            <p:cNvPr id="153" name="Rectangle 152"/>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Finance</a:t>
              </a:r>
            </a:p>
          </p:txBody>
        </p:sp>
        <p:sp>
          <p:nvSpPr>
            <p:cNvPr id="154" name="Rectangle 153"/>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Inventory</a:t>
              </a:r>
            </a:p>
          </p:txBody>
        </p:sp>
        <p:sp>
          <p:nvSpPr>
            <p:cNvPr id="155" name="Rectangle 154"/>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CRM</a:t>
              </a:r>
            </a:p>
          </p:txBody>
        </p:sp>
        <p:sp>
          <p:nvSpPr>
            <p:cNvPr id="156" name="Rectangle 155"/>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Operations</a:t>
              </a:r>
            </a:p>
          </p:txBody>
        </p:sp>
        <p:sp>
          <p:nvSpPr>
            <p:cNvPr id="162" name="Rectangle 161"/>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a:t>
              </a:r>
            </a:p>
          </p:txBody>
        </p:sp>
      </p:grpSp>
      <p:sp>
        <p:nvSpPr>
          <p:cNvPr id="95" name="Rectangle 94"/>
          <p:cNvSpPr/>
          <p:nvPr/>
        </p:nvSpPr>
        <p:spPr>
          <a:xfrm>
            <a:off x="1371600" y="5989320"/>
            <a:ext cx="7406640" cy="3200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rPr>
              <a:t>Infraestructura</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Optimizada</a:t>
            </a:r>
            <a:endParaRPr lang="en-US" sz="1600" b="1" dirty="0" smtClean="0">
              <a:solidFill>
                <a:schemeClr val="tx1"/>
              </a:solidFill>
              <a:effectLst>
                <a:outerShdw blurRad="38100" dist="38100" dir="2700000" algn="tl">
                  <a:srgbClr val="000000">
                    <a:alpha val="43137"/>
                  </a:srgbClr>
                </a:outerShdw>
              </a:effectLst>
            </a:endParaRPr>
          </a:p>
        </p:txBody>
      </p:sp>
      <p:grpSp>
        <p:nvGrpSpPr>
          <p:cNvPr id="7" name="Group 82"/>
          <p:cNvGrpSpPr/>
          <p:nvPr/>
        </p:nvGrpSpPr>
        <p:grpSpPr>
          <a:xfrm>
            <a:off x="1417320" y="2651760"/>
            <a:ext cx="2011680" cy="2057400"/>
            <a:chOff x="1554480" y="2651760"/>
            <a:chExt cx="2011680" cy="2057400"/>
          </a:xfrm>
        </p:grpSpPr>
        <p:sp>
          <p:nvSpPr>
            <p:cNvPr id="56" name="TextBox 55"/>
            <p:cNvSpPr txBox="1"/>
            <p:nvPr/>
          </p:nvSpPr>
          <p:spPr>
            <a:xfrm>
              <a:off x="1554480" y="320040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Client application</a:t>
              </a:r>
            </a:p>
          </p:txBody>
        </p:sp>
        <p:sp>
          <p:nvSpPr>
            <p:cNvPr id="59" name="TextBox 58"/>
            <p:cNvSpPr txBox="1"/>
            <p:nvPr/>
          </p:nvSpPr>
          <p:spPr>
            <a:xfrm>
              <a:off x="1554480" y="265176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Desktop interface</a:t>
              </a:r>
            </a:p>
          </p:txBody>
        </p:sp>
        <p:sp>
          <p:nvSpPr>
            <p:cNvPr id="60" name="TextBox 59"/>
            <p:cNvSpPr txBox="1"/>
            <p:nvPr/>
          </p:nvSpPr>
          <p:spPr>
            <a:xfrm>
              <a:off x="1554480" y="429768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Custom integration</a:t>
              </a:r>
              <a:br>
                <a:rPr lang="en-US" sz="1200" b="1" dirty="0" smtClean="0">
                  <a:solidFill>
                    <a:schemeClr val="bg1">
                      <a:lumMod val="50000"/>
                    </a:schemeClr>
                  </a:solidFill>
                </a:rPr>
              </a:br>
              <a:r>
                <a:rPr lang="en-US" sz="1200" b="1" dirty="0" smtClean="0">
                  <a:solidFill>
                    <a:schemeClr val="bg1">
                      <a:lumMod val="50000"/>
                    </a:schemeClr>
                  </a:solidFill>
                </a:rPr>
                <a:t>with LOB</a:t>
              </a:r>
            </a:p>
          </p:txBody>
        </p:sp>
        <p:sp>
          <p:nvSpPr>
            <p:cNvPr id="61" name="TextBox 60"/>
            <p:cNvSpPr txBox="1"/>
            <p:nvPr/>
          </p:nvSpPr>
          <p:spPr>
            <a:xfrm>
              <a:off x="1554480" y="374904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Application DB</a:t>
              </a:r>
            </a:p>
          </p:txBody>
        </p:sp>
      </p:grpSp>
      <p:grpSp>
        <p:nvGrpSpPr>
          <p:cNvPr id="8" name="Group 162"/>
          <p:cNvGrpSpPr/>
          <p:nvPr/>
        </p:nvGrpSpPr>
        <p:grpSpPr>
          <a:xfrm>
            <a:off x="4069080" y="2651760"/>
            <a:ext cx="2011680" cy="2057400"/>
            <a:chOff x="4069080" y="2651760"/>
            <a:chExt cx="2011680" cy="2057400"/>
          </a:xfrm>
        </p:grpSpPr>
        <p:sp>
          <p:nvSpPr>
            <p:cNvPr id="63" name="TextBox 62"/>
            <p:cNvSpPr txBox="1"/>
            <p:nvPr/>
          </p:nvSpPr>
          <p:spPr>
            <a:xfrm>
              <a:off x="4069080" y="265176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Web &amp; desktop interface</a:t>
              </a:r>
            </a:p>
          </p:txBody>
        </p:sp>
        <p:sp>
          <p:nvSpPr>
            <p:cNvPr id="64" name="TextBox 63"/>
            <p:cNvSpPr txBox="1"/>
            <p:nvPr/>
          </p:nvSpPr>
          <p:spPr>
            <a:xfrm>
              <a:off x="4069080" y="429768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Custom API</a:t>
              </a:r>
            </a:p>
          </p:txBody>
        </p:sp>
        <p:grpSp>
          <p:nvGrpSpPr>
            <p:cNvPr id="9" name="Group 69"/>
            <p:cNvGrpSpPr/>
            <p:nvPr/>
          </p:nvGrpSpPr>
          <p:grpSpPr>
            <a:xfrm>
              <a:off x="4069080" y="3200400"/>
              <a:ext cx="2011680" cy="960120"/>
              <a:chOff x="4069080" y="3200400"/>
              <a:chExt cx="2011680" cy="960120"/>
            </a:xfrm>
            <a:effectLst>
              <a:outerShdw blurRad="76200" dist="25400" dir="2700000" algn="ctr" rotWithShape="0">
                <a:schemeClr val="bg2">
                  <a:alpha val="30000"/>
                </a:schemeClr>
              </a:outerShdw>
            </a:effectLst>
          </p:grpSpPr>
          <p:sp>
            <p:nvSpPr>
              <p:cNvPr id="62" name="TextBox 61"/>
              <p:cNvSpPr txBox="1"/>
              <p:nvPr/>
            </p:nvSpPr>
            <p:spPr>
              <a:xfrm>
                <a:off x="4069080" y="3200400"/>
                <a:ext cx="2011680" cy="96012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Web server</a:t>
                </a:r>
              </a:p>
              <a:p>
                <a:pPr marL="114300" indent="-114300" algn="ctr" fontAlgn="base">
                  <a:lnSpc>
                    <a:spcPct val="90000"/>
                  </a:lnSpc>
                  <a:spcBef>
                    <a:spcPct val="0"/>
                  </a:spcBef>
                  <a:spcAft>
                    <a:spcPts val="2400"/>
                  </a:spcAft>
                  <a:buSzPct val="80000"/>
                </a:pPr>
                <a:r>
                  <a:rPr lang="en-US" sz="1200" b="1" dirty="0" err="1" smtClean="0">
                    <a:solidFill>
                      <a:schemeClr val="bg1">
                        <a:lumMod val="50000"/>
                      </a:schemeClr>
                    </a:solidFill>
                  </a:rPr>
                  <a:t>MySQL</a:t>
                </a:r>
                <a:r>
                  <a:rPr lang="en-US" sz="1200" b="1" dirty="0" smtClean="0">
                    <a:solidFill>
                      <a:schemeClr val="bg1">
                        <a:lumMod val="50000"/>
                      </a:schemeClr>
                    </a:solidFill>
                  </a:rPr>
                  <a:t> &amp; Linux</a:t>
                </a:r>
              </a:p>
            </p:txBody>
          </p:sp>
          <p:cxnSp>
            <p:nvCxnSpPr>
              <p:cNvPr id="69" name="Straight Connector 68"/>
              <p:cNvCxnSpPr/>
              <p:nvPr/>
            </p:nvCxnSpPr>
            <p:spPr bwMode="auto">
              <a:xfrm>
                <a:off x="4297680" y="3679666"/>
                <a:ext cx="1554480" cy="1588"/>
              </a:xfrm>
              <a:prstGeom prst="line">
                <a:avLst/>
              </a:prstGeom>
              <a:noFill/>
              <a:ln w="9525" cap="flat" cmpd="sng" algn="ctr">
                <a:solidFill>
                  <a:schemeClr val="tx2">
                    <a:lumMod val="75000"/>
                  </a:schemeClr>
                </a:solidFill>
                <a:prstDash val="solid"/>
                <a:round/>
                <a:headEnd type="none" w="med" len="med"/>
                <a:tailEnd type="none" w="med" len="med"/>
              </a:ln>
              <a:effectLst/>
            </p:spPr>
          </p:cxnSp>
        </p:grpSp>
      </p:grpSp>
      <p:grpSp>
        <p:nvGrpSpPr>
          <p:cNvPr id="10" name="Group 81"/>
          <p:cNvGrpSpPr/>
          <p:nvPr/>
        </p:nvGrpSpPr>
        <p:grpSpPr>
          <a:xfrm>
            <a:off x="6720840" y="2651760"/>
            <a:ext cx="2011680" cy="2057400"/>
            <a:chOff x="6583680" y="2651760"/>
            <a:chExt cx="2011680" cy="2057400"/>
          </a:xfrm>
          <a:effectLst>
            <a:outerShdw blurRad="76200" dist="25400" dir="2700000" algn="ctr" rotWithShape="0">
              <a:schemeClr val="bg2">
                <a:alpha val="30000"/>
              </a:schemeClr>
            </a:outerShdw>
          </a:effectLst>
        </p:grpSpPr>
        <p:sp>
          <p:nvSpPr>
            <p:cNvPr id="76" name="TextBox 75"/>
            <p:cNvSpPr txBox="1"/>
            <p:nvPr/>
          </p:nvSpPr>
          <p:spPr>
            <a:xfrm>
              <a:off x="6583680" y="2651760"/>
              <a:ext cx="2011680" cy="205740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“Green screen” interface</a:t>
              </a:r>
            </a:p>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Custom proprietary application</a:t>
              </a:r>
            </a:p>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Flat file data store</a:t>
              </a:r>
            </a:p>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EDI</a:t>
              </a:r>
            </a:p>
          </p:txBody>
        </p:sp>
        <p:cxnSp>
          <p:nvCxnSpPr>
            <p:cNvPr id="77" name="Straight Connector 76"/>
            <p:cNvCxnSpPr/>
            <p:nvPr/>
          </p:nvCxnSpPr>
          <p:spPr bwMode="auto">
            <a:xfrm>
              <a:off x="6812280" y="3136392"/>
              <a:ext cx="1554480" cy="1588"/>
            </a:xfrm>
            <a:prstGeom prst="line">
              <a:avLst/>
            </a:prstGeom>
            <a:noFill/>
            <a:ln w="9525" cap="flat" cmpd="sng" algn="ctr">
              <a:solidFill>
                <a:schemeClr val="tx2">
                  <a:lumMod val="75000"/>
                </a:schemeClr>
              </a:solidFill>
              <a:prstDash val="solid"/>
              <a:round/>
              <a:headEnd type="none" w="med" len="med"/>
              <a:tailEnd type="none" w="med" len="med"/>
            </a:ln>
            <a:effectLst/>
          </p:spPr>
        </p:cxnSp>
        <p:cxnSp>
          <p:nvCxnSpPr>
            <p:cNvPr id="79" name="Straight Connector 78"/>
            <p:cNvCxnSpPr/>
            <p:nvPr/>
          </p:nvCxnSpPr>
          <p:spPr bwMode="auto">
            <a:xfrm>
              <a:off x="6812280" y="3749040"/>
              <a:ext cx="1554480" cy="1588"/>
            </a:xfrm>
            <a:prstGeom prst="line">
              <a:avLst/>
            </a:prstGeom>
            <a:noFill/>
            <a:ln w="9525" cap="flat" cmpd="sng" algn="ctr">
              <a:solidFill>
                <a:schemeClr val="tx2">
                  <a:lumMod val="75000"/>
                </a:schemeClr>
              </a:solidFill>
              <a:prstDash val="solid"/>
              <a:round/>
              <a:headEnd type="none" w="med" len="med"/>
              <a:tailEnd type="none" w="med" len="med"/>
            </a:ln>
            <a:effectLst/>
          </p:spPr>
        </p:cxnSp>
        <p:cxnSp>
          <p:nvCxnSpPr>
            <p:cNvPr id="81" name="Straight Connector 80"/>
            <p:cNvCxnSpPr/>
            <p:nvPr/>
          </p:nvCxnSpPr>
          <p:spPr bwMode="auto">
            <a:xfrm>
              <a:off x="6812280" y="4206240"/>
              <a:ext cx="1554480" cy="1588"/>
            </a:xfrm>
            <a:prstGeom prst="line">
              <a:avLst/>
            </a:prstGeom>
            <a:noFill/>
            <a:ln w="9525" cap="flat" cmpd="sng" algn="ctr">
              <a:solidFill>
                <a:schemeClr val="tx2">
                  <a:lumMod val="75000"/>
                </a:schemeClr>
              </a:solidFill>
              <a:prstDash val="solid"/>
              <a:round/>
              <a:headEnd type="none" w="med" len="med"/>
              <a:tailEnd type="none" w="med" len="med"/>
            </a:ln>
            <a:effectLst/>
          </p:spPr>
        </p:cxnSp>
      </p:grpSp>
      <p:grpSp>
        <p:nvGrpSpPr>
          <p:cNvPr id="11" name="Group 176"/>
          <p:cNvGrpSpPr/>
          <p:nvPr/>
        </p:nvGrpSpPr>
        <p:grpSpPr>
          <a:xfrm>
            <a:off x="-2560320" y="1280160"/>
            <a:ext cx="2286000" cy="4297680"/>
            <a:chOff x="-2560320" y="2377440"/>
            <a:chExt cx="2286000" cy="4297680"/>
          </a:xfrm>
        </p:grpSpPr>
        <p:sp>
          <p:nvSpPr>
            <p:cNvPr id="143" name="Rectangle 142"/>
            <p:cNvSpPr/>
            <p:nvPr/>
          </p:nvSpPr>
          <p:spPr>
            <a:xfrm>
              <a:off x="-2560320" y="3474720"/>
              <a:ext cx="2286000" cy="100584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91440" tIns="0" rIns="91440" bIns="0" rtlCol="0" anchor="ctr">
              <a:noAutofit/>
            </a:bodyPr>
            <a:lstStyle/>
            <a:p>
              <a:pPr fontAlgn="base">
                <a:lnSpc>
                  <a:spcPct val="90000"/>
                </a:lnSpc>
                <a:spcBef>
                  <a:spcPct val="0"/>
                </a:spcBef>
                <a:spcAft>
                  <a:spcPct val="0"/>
                </a:spcAft>
                <a:buSzPct val="80000"/>
              </a:pPr>
              <a:r>
                <a:rPr lang="en-US" sz="1100" b="1" dirty="0" smtClean="0">
                  <a:solidFill>
                    <a:schemeClr val="bg1">
                      <a:lumMod val="50000"/>
                    </a:schemeClr>
                  </a:solidFill>
                </a:rPr>
                <a:t>Business intelligence and data management services for analyzing, reporting, and sharing information with familiar, easy-to-use tools.</a:t>
              </a:r>
            </a:p>
          </p:txBody>
        </p:sp>
        <p:sp>
          <p:nvSpPr>
            <p:cNvPr id="144" name="Rectangle 143"/>
            <p:cNvSpPr/>
            <p:nvPr/>
          </p:nvSpPr>
          <p:spPr>
            <a:xfrm>
              <a:off x="-2560320" y="4572000"/>
              <a:ext cx="2286000" cy="100584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91440" tIns="0" rIns="91440" bIns="0" rtlCol="0" anchor="ctr">
              <a:noAutofit/>
            </a:bodyPr>
            <a:lstStyle/>
            <a:p>
              <a:pPr fontAlgn="base">
                <a:lnSpc>
                  <a:spcPct val="90000"/>
                </a:lnSpc>
                <a:spcBef>
                  <a:spcPct val="0"/>
                </a:spcBef>
                <a:spcAft>
                  <a:spcPct val="0"/>
                </a:spcAft>
                <a:buSzPct val="80000"/>
              </a:pPr>
              <a:r>
                <a:rPr lang="en-US" sz="1100" b="1" dirty="0" smtClean="0">
                  <a:solidFill>
                    <a:schemeClr val="bg1">
                      <a:lumMod val="50000"/>
                    </a:schemeClr>
                  </a:solidFill>
                </a:rPr>
                <a:t>Business process management services for connecting and orchestrating processes and integrating systems.</a:t>
              </a:r>
            </a:p>
          </p:txBody>
        </p:sp>
        <p:sp>
          <p:nvSpPr>
            <p:cNvPr id="145" name="Rectangle 144"/>
            <p:cNvSpPr/>
            <p:nvPr/>
          </p:nvSpPr>
          <p:spPr>
            <a:xfrm>
              <a:off x="-2560320" y="2377440"/>
              <a:ext cx="2286000" cy="100584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91440" tIns="0" rIns="91440" bIns="0" rtlCol="0" anchor="ctr">
              <a:noAutofit/>
            </a:bodyPr>
            <a:lstStyle/>
            <a:p>
              <a:pPr fontAlgn="base">
                <a:lnSpc>
                  <a:spcPct val="90000"/>
                </a:lnSpc>
                <a:spcBef>
                  <a:spcPct val="0"/>
                </a:spcBef>
                <a:spcAft>
                  <a:spcPct val="0"/>
                </a:spcAft>
                <a:buSzPct val="80000"/>
              </a:pPr>
              <a:r>
                <a:rPr lang="en-US" sz="1100" b="1" dirty="0" smtClean="0">
                  <a:solidFill>
                    <a:schemeClr val="bg1">
                      <a:lumMod val="50000"/>
                    </a:schemeClr>
                  </a:solidFill>
                </a:rPr>
                <a:t>Services for improving the usability of applications with the goal of increasing user productivity and satisfaction.</a:t>
              </a:r>
            </a:p>
          </p:txBody>
        </p:sp>
        <p:sp>
          <p:nvSpPr>
            <p:cNvPr id="146" name="Rectangle 145"/>
            <p:cNvSpPr/>
            <p:nvPr/>
          </p:nvSpPr>
          <p:spPr>
            <a:xfrm>
              <a:off x="-2560320" y="5669280"/>
              <a:ext cx="2286000" cy="100584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91440" tIns="0" rIns="91440" bIns="0" rtlCol="0" anchor="ctr">
              <a:noAutofit/>
            </a:bodyPr>
            <a:lstStyle/>
            <a:p>
              <a:pPr fontAlgn="base">
                <a:lnSpc>
                  <a:spcPct val="90000"/>
                </a:lnSpc>
                <a:spcBef>
                  <a:spcPct val="0"/>
                </a:spcBef>
                <a:spcAft>
                  <a:spcPct val="0"/>
                </a:spcAft>
                <a:buSzPct val="80000"/>
              </a:pPr>
              <a:r>
                <a:rPr lang="en-US" sz="1100" b="1" dirty="0" smtClean="0">
                  <a:solidFill>
                    <a:schemeClr val="bg1">
                      <a:lumMod val="50000"/>
                    </a:schemeClr>
                  </a:solidFill>
                </a:rPr>
                <a:t>Application life-cycle management including development tools, processes, and services for the team-based design, development, and management of applications.</a:t>
              </a:r>
            </a:p>
          </p:txBody>
        </p:sp>
      </p:grpSp>
      <p:grpSp>
        <p:nvGrpSpPr>
          <p:cNvPr id="12" name="Group 106"/>
          <p:cNvGrpSpPr/>
          <p:nvPr/>
        </p:nvGrpSpPr>
        <p:grpSpPr>
          <a:xfrm>
            <a:off x="1188720" y="2103120"/>
            <a:ext cx="7685164" cy="411480"/>
            <a:chOff x="1188720" y="2103120"/>
            <a:chExt cx="7685164" cy="411480"/>
          </a:xfrm>
        </p:grpSpPr>
        <p:pic>
          <p:nvPicPr>
            <p:cNvPr id="108" name="Picture 107" descr="Green-Screen.png"/>
            <p:cNvPicPr>
              <a:picLocks noChangeAspect="1"/>
            </p:cNvPicPr>
            <p:nvPr/>
          </p:nvPicPr>
          <p:blipFill>
            <a:blip r:embed="rId10" cstate="email"/>
            <a:stretch>
              <a:fillRect/>
            </a:stretch>
          </p:blipFill>
          <p:spPr>
            <a:xfrm>
              <a:off x="8503920" y="2103120"/>
              <a:ext cx="369964" cy="365760"/>
            </a:xfrm>
            <a:prstGeom prst="rect">
              <a:avLst/>
            </a:prstGeom>
          </p:spPr>
        </p:pic>
        <p:pic>
          <p:nvPicPr>
            <p:cNvPr id="110" name="Picture 13" descr="C:\Documents and Settings\ashish.joshi\My Documents\My Pictures\Microsoft Clip Organizer\j0434843.png"/>
            <p:cNvPicPr>
              <a:picLocks noChangeAspect="1" noChangeArrowheads="1"/>
            </p:cNvPicPr>
            <p:nvPr/>
          </p:nvPicPr>
          <p:blipFill>
            <a:blip r:embed="rId11" cstate="email"/>
            <a:stretch>
              <a:fillRect/>
            </a:stretch>
          </p:blipFill>
          <p:spPr bwMode="auto">
            <a:xfrm>
              <a:off x="1188720" y="2103120"/>
              <a:ext cx="365760" cy="365760"/>
            </a:xfrm>
            <a:prstGeom prst="rect">
              <a:avLst/>
            </a:prstGeom>
            <a:noFill/>
            <a:ln>
              <a:noFill/>
            </a:ln>
          </p:spPr>
        </p:pic>
        <p:pic>
          <p:nvPicPr>
            <p:cNvPr id="111" name="Picture 13" descr="C:\Documents and Settings\ashish.joshi\My Documents\My Pictures\Microsoft Clip Organizer\j0434843.png"/>
            <p:cNvPicPr>
              <a:picLocks noChangeAspect="1" noChangeArrowheads="1"/>
            </p:cNvPicPr>
            <p:nvPr/>
          </p:nvPicPr>
          <p:blipFill>
            <a:blip r:embed="rId11" cstate="email"/>
            <a:stretch>
              <a:fillRect/>
            </a:stretch>
          </p:blipFill>
          <p:spPr bwMode="auto">
            <a:xfrm>
              <a:off x="6035040" y="2103120"/>
              <a:ext cx="365760" cy="365760"/>
            </a:xfrm>
            <a:prstGeom prst="rect">
              <a:avLst/>
            </a:prstGeom>
            <a:noFill/>
            <a:ln>
              <a:noFill/>
            </a:ln>
          </p:spPr>
        </p:pic>
        <p:pic>
          <p:nvPicPr>
            <p:cNvPr id="112" name="Picture 111" descr="IE7_icon_rgb_2in.png"/>
            <p:cNvPicPr>
              <a:picLocks noChangeAspect="1"/>
            </p:cNvPicPr>
            <p:nvPr/>
          </p:nvPicPr>
          <p:blipFill>
            <a:blip r:embed="rId12" cstate="email"/>
            <a:stretch>
              <a:fillRect/>
            </a:stretch>
          </p:blipFill>
          <p:spPr>
            <a:xfrm>
              <a:off x="3749040" y="2103120"/>
              <a:ext cx="417861" cy="411480"/>
            </a:xfrm>
            <a:prstGeom prst="rect">
              <a:avLst/>
            </a:prstGeom>
            <a:ln>
              <a:noFill/>
            </a:ln>
          </p:spPr>
        </p:pic>
      </p:grpSp>
      <p:grpSp>
        <p:nvGrpSpPr>
          <p:cNvPr id="13" name="Group 148"/>
          <p:cNvGrpSpPr/>
          <p:nvPr/>
        </p:nvGrpSpPr>
        <p:grpSpPr>
          <a:xfrm>
            <a:off x="3705052" y="804701"/>
            <a:ext cx="3009093" cy="1176768"/>
            <a:chOff x="3667345" y="804701"/>
            <a:chExt cx="3009093" cy="1176768"/>
          </a:xfrm>
        </p:grpSpPr>
        <p:pic>
          <p:nvPicPr>
            <p:cNvPr id="150" name="Picture 149" descr="C:\Users\Jeff.Alldridge\Desktop\Matt Valentine Decks\graphics\question mark\q1.png"/>
            <p:cNvPicPr>
              <a:picLocks noChangeAspect="1" noChangeArrowheads="1"/>
            </p:cNvPicPr>
            <p:nvPr/>
          </p:nvPicPr>
          <p:blipFill>
            <a:blip r:embed="rId13" cstate="email"/>
            <a:srcRect/>
            <a:stretch>
              <a:fillRect/>
            </a:stretch>
          </p:blipFill>
          <p:spPr bwMode="auto">
            <a:xfrm>
              <a:off x="4101228" y="1120535"/>
              <a:ext cx="300198" cy="548640"/>
            </a:xfrm>
            <a:prstGeom prst="rect">
              <a:avLst/>
            </a:prstGeom>
            <a:noFill/>
          </p:spPr>
        </p:pic>
        <p:pic>
          <p:nvPicPr>
            <p:cNvPr id="152" name="Picture 3" descr="C:\Users\Jeff.Alldridge\Desktop\Matt Valentine Decks\graphics\question mark\q2.png"/>
            <p:cNvPicPr>
              <a:picLocks noChangeAspect="1" noChangeArrowheads="1"/>
            </p:cNvPicPr>
            <p:nvPr/>
          </p:nvPicPr>
          <p:blipFill>
            <a:blip r:embed="rId14" cstate="email"/>
            <a:srcRect/>
            <a:stretch>
              <a:fillRect/>
            </a:stretch>
          </p:blipFill>
          <p:spPr bwMode="auto">
            <a:xfrm>
              <a:off x="5498730" y="804701"/>
              <a:ext cx="243264" cy="548640"/>
            </a:xfrm>
            <a:prstGeom prst="rect">
              <a:avLst/>
            </a:prstGeom>
            <a:noFill/>
          </p:spPr>
        </p:pic>
        <p:pic>
          <p:nvPicPr>
            <p:cNvPr id="157" name="Picture 4" descr="C:\Users\Jeff.Alldridge\Desktop\Matt Valentine Decks\graphics\question mark\q3.png"/>
            <p:cNvPicPr>
              <a:picLocks noChangeAspect="1" noChangeArrowheads="1"/>
            </p:cNvPicPr>
            <p:nvPr/>
          </p:nvPicPr>
          <p:blipFill>
            <a:blip r:embed="rId15" cstate="email"/>
            <a:srcRect/>
            <a:stretch>
              <a:fillRect/>
            </a:stretch>
          </p:blipFill>
          <p:spPr bwMode="auto">
            <a:xfrm>
              <a:off x="3667345" y="1432829"/>
              <a:ext cx="274320" cy="548640"/>
            </a:xfrm>
            <a:prstGeom prst="rect">
              <a:avLst/>
            </a:prstGeom>
            <a:noFill/>
          </p:spPr>
        </p:pic>
        <p:pic>
          <p:nvPicPr>
            <p:cNvPr id="158" name="Picture 5" descr="C:\Users\Jeff.Alldridge\Desktop\Matt Valentine Decks\graphics\question mark\q4.png"/>
            <p:cNvPicPr>
              <a:picLocks noChangeAspect="1" noChangeArrowheads="1"/>
            </p:cNvPicPr>
            <p:nvPr/>
          </p:nvPicPr>
          <p:blipFill>
            <a:blip r:embed="rId16" cstate="email"/>
            <a:srcRect/>
            <a:stretch>
              <a:fillRect/>
            </a:stretch>
          </p:blipFill>
          <p:spPr bwMode="auto">
            <a:xfrm>
              <a:off x="6412468" y="1376778"/>
              <a:ext cx="263970" cy="548640"/>
            </a:xfrm>
            <a:prstGeom prst="rect">
              <a:avLst/>
            </a:prstGeom>
            <a:noFill/>
          </p:spPr>
        </p:pic>
        <p:pic>
          <p:nvPicPr>
            <p:cNvPr id="159" name="Picture 6" descr="C:\Users\Jeff.Alldridge\Desktop\Matt Valentine Decks\graphics\question mark\q5.png"/>
            <p:cNvPicPr>
              <a:picLocks noChangeAspect="1" noChangeArrowheads="1"/>
            </p:cNvPicPr>
            <p:nvPr/>
          </p:nvPicPr>
          <p:blipFill>
            <a:blip r:embed="rId17" cstate="email"/>
            <a:srcRect/>
            <a:stretch>
              <a:fillRect/>
            </a:stretch>
          </p:blipFill>
          <p:spPr bwMode="auto">
            <a:xfrm>
              <a:off x="5849603" y="1241602"/>
              <a:ext cx="325122" cy="548640"/>
            </a:xfrm>
            <a:prstGeom prst="rect">
              <a:avLst/>
            </a:prstGeom>
            <a:noFill/>
          </p:spPr>
        </p:pic>
      </p:grpSp>
      <p:sp>
        <p:nvSpPr>
          <p:cNvPr id="88" name="Rectangle 87"/>
          <p:cNvSpPr/>
          <p:nvPr/>
        </p:nvSpPr>
        <p:spPr bwMode="auto">
          <a:xfrm>
            <a:off x="105242" y="-890246"/>
            <a:ext cx="2926080" cy="365760"/>
          </a:xfrm>
          <a:prstGeom prst="rect">
            <a:avLst/>
          </a:prstGeom>
          <a:gradFill>
            <a:gsLst>
              <a:gs pos="5000">
                <a:schemeClr val="tx1">
                  <a:alpha val="0"/>
                </a:schemeClr>
              </a:gs>
              <a:gs pos="30000">
                <a:schemeClr val="tx1">
                  <a:lumMod val="95000"/>
                </a:schemeClr>
              </a:gs>
              <a:gs pos="70000">
                <a:schemeClr val="tx1">
                  <a:lumMod val="85000"/>
                </a:schemeClr>
              </a:gs>
              <a:gs pos="95000">
                <a:schemeClr val="tx1">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a:effectLst>
            <a:outerShdw blurRad="38100" dist="12700"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endParaRPr lang="en-US" b="1" dirty="0" smtClean="0">
              <a:solidFill>
                <a:schemeClr val="bg1">
                  <a:lumMod val="50000"/>
                </a:schemeClr>
              </a:solidFill>
              <a:latin typeface="+mj-lt"/>
            </a:endParaRPr>
          </a:p>
        </p:txBody>
      </p:sp>
      <p:grpSp>
        <p:nvGrpSpPr>
          <p:cNvPr id="14" name="Group 119"/>
          <p:cNvGrpSpPr/>
          <p:nvPr/>
        </p:nvGrpSpPr>
        <p:grpSpPr>
          <a:xfrm>
            <a:off x="281217" y="2329139"/>
            <a:ext cx="640080" cy="2572392"/>
            <a:chOff x="281217" y="2329139"/>
            <a:chExt cx="640080" cy="2572392"/>
          </a:xfrm>
        </p:grpSpPr>
        <p:pic>
          <p:nvPicPr>
            <p:cNvPr id="113" name="Picture 112" descr="Desktop.png"/>
            <p:cNvPicPr>
              <a:picLocks noChangeAspect="1"/>
            </p:cNvPicPr>
            <p:nvPr/>
          </p:nvPicPr>
          <p:blipFill>
            <a:blip r:embed="rId18" cstate="email"/>
            <a:stretch>
              <a:fillRect/>
            </a:stretch>
          </p:blipFill>
          <p:spPr>
            <a:xfrm>
              <a:off x="281217" y="4261451"/>
              <a:ext cx="640080" cy="640080"/>
            </a:xfrm>
            <a:prstGeom prst="rect">
              <a:avLst/>
            </a:prstGeom>
          </p:spPr>
        </p:pic>
        <p:pic>
          <p:nvPicPr>
            <p:cNvPr id="114" name="Picture 113" descr="Internet.png"/>
            <p:cNvPicPr>
              <a:picLocks noChangeAspect="1"/>
            </p:cNvPicPr>
            <p:nvPr/>
          </p:nvPicPr>
          <p:blipFill>
            <a:blip r:embed="rId19" cstate="email"/>
            <a:stretch>
              <a:fillRect/>
            </a:stretch>
          </p:blipFill>
          <p:spPr>
            <a:xfrm>
              <a:off x="352337" y="3083849"/>
              <a:ext cx="497840" cy="497840"/>
            </a:xfrm>
            <a:prstGeom prst="rect">
              <a:avLst/>
            </a:prstGeom>
          </p:spPr>
        </p:pic>
        <p:pic>
          <p:nvPicPr>
            <p:cNvPr id="116" name="Picture 115" descr="PDA.png"/>
            <p:cNvPicPr>
              <a:picLocks noChangeAspect="1"/>
            </p:cNvPicPr>
            <p:nvPr/>
          </p:nvPicPr>
          <p:blipFill>
            <a:blip r:embed="rId20" cstate="email"/>
            <a:stretch>
              <a:fillRect/>
            </a:stretch>
          </p:blipFill>
          <p:spPr>
            <a:xfrm>
              <a:off x="395467" y="3756710"/>
              <a:ext cx="497840" cy="497840"/>
            </a:xfrm>
            <a:prstGeom prst="rect">
              <a:avLst/>
            </a:prstGeom>
          </p:spPr>
        </p:pic>
        <p:pic>
          <p:nvPicPr>
            <p:cNvPr id="119" name="Picture 118" descr="phone.png"/>
            <p:cNvPicPr>
              <a:picLocks noChangeAspect="1"/>
            </p:cNvPicPr>
            <p:nvPr/>
          </p:nvPicPr>
          <p:blipFill>
            <a:blip r:embed="rId21" cstate="email">
              <a:lum bright="20000" contrast="-40000"/>
            </a:blip>
            <a:stretch>
              <a:fillRect/>
            </a:stretch>
          </p:blipFill>
          <p:spPr>
            <a:xfrm>
              <a:off x="281217" y="2329139"/>
              <a:ext cx="640080" cy="640080"/>
            </a:xfrm>
            <a:prstGeom prst="rect">
              <a:avLst/>
            </a:prstGeom>
          </p:spPr>
        </p:pic>
      </p:grpSp>
      <p:pic>
        <p:nvPicPr>
          <p:cNvPr id="104" name="Picture 103" descr="AppPlat-ModelX.png"/>
          <p:cNvPicPr>
            <a:picLocks noChangeAspect="1"/>
          </p:cNvPicPr>
          <p:nvPr/>
        </p:nvPicPr>
        <p:blipFill>
          <a:blip r:embed="rId22" cstate="email"/>
          <a:stretch>
            <a:fillRect/>
          </a:stretch>
        </p:blipFill>
        <p:spPr>
          <a:xfrm>
            <a:off x="1463040" y="2743200"/>
            <a:ext cx="1934042" cy="1934042"/>
          </a:xfrm>
          <a:prstGeom prst="rect">
            <a:avLst/>
          </a:prstGeom>
          <a:effectLst>
            <a:outerShdw blurRad="76200" algn="ctr" rotWithShape="0">
              <a:prstClr val="black">
                <a:alpha val="40000"/>
              </a:prstClr>
            </a:outerShdw>
          </a:effectLst>
        </p:spPr>
      </p:pic>
      <p:sp>
        <p:nvSpPr>
          <p:cNvPr id="105" name="Rectangle 104"/>
          <p:cNvSpPr/>
          <p:nvPr/>
        </p:nvSpPr>
        <p:spPr>
          <a:xfrm>
            <a:off x="91440" y="2697480"/>
            <a:ext cx="1097280" cy="590931"/>
          </a:xfrm>
          <a:prstGeom prst="rect">
            <a:avLst/>
          </a:prstGeom>
        </p:spPr>
        <p:txBody>
          <a:bodyPr wrap="square" lIns="45720">
            <a:noAutofit/>
          </a:bodyPr>
          <a:lstStyle/>
          <a:p>
            <a:pPr fontAlgn="base">
              <a:lnSpc>
                <a:spcPct val="90000"/>
              </a:lnSpc>
              <a:spcBef>
                <a:spcPct val="0"/>
              </a:spcBef>
              <a:spcAft>
                <a:spcPct val="0"/>
              </a:spcAft>
            </a:pPr>
            <a:r>
              <a:rPr lang="en-US" sz="1200" b="1" dirty="0" err="1" smtClean="0">
                <a:solidFill>
                  <a:schemeClr val="bg1">
                    <a:lumMod val="50000"/>
                  </a:schemeClr>
                </a:solidFill>
                <a:latin typeface="+mj-lt"/>
              </a:rPr>
              <a:t>Aplicaciones</a:t>
            </a:r>
            <a:endParaRPr lang="en-US" sz="1200" b="1" dirty="0" smtClean="0">
              <a:solidFill>
                <a:schemeClr val="bg1">
                  <a:lumMod val="50000"/>
                </a:schemeClr>
              </a:solidFill>
              <a:latin typeface="+mj-lt"/>
            </a:endParaRPr>
          </a:p>
          <a:p>
            <a:pPr fontAlgn="base">
              <a:lnSpc>
                <a:spcPct val="90000"/>
              </a:lnSpc>
              <a:spcBef>
                <a:spcPct val="0"/>
              </a:spcBef>
              <a:spcAft>
                <a:spcPct val="0"/>
              </a:spcAft>
            </a:pPr>
            <a:r>
              <a:rPr lang="en-US" sz="1200" b="1" dirty="0" err="1" smtClean="0">
                <a:solidFill>
                  <a:schemeClr val="bg1">
                    <a:lumMod val="50000"/>
                  </a:schemeClr>
                </a:solidFill>
                <a:latin typeface="+mj-lt"/>
              </a:rPr>
              <a:t>Existentes</a:t>
            </a:r>
            <a:endParaRPr lang="en-US" sz="1200" b="1" dirty="0" smtClean="0">
              <a:solidFill>
                <a:schemeClr val="bg1">
                  <a:lumMod val="50000"/>
                </a:schemeClr>
              </a:solidFill>
              <a:latin typeface="+mj-lt"/>
            </a:endParaRPr>
          </a:p>
        </p:txBody>
      </p:sp>
      <p:pic>
        <p:nvPicPr>
          <p:cNvPr id="106" name="Picture 105" descr="AppPlat-ModelX.png"/>
          <p:cNvPicPr>
            <a:picLocks noChangeAspect="1"/>
          </p:cNvPicPr>
          <p:nvPr/>
        </p:nvPicPr>
        <p:blipFill>
          <a:blip r:embed="rId22" cstate="email"/>
          <a:stretch>
            <a:fillRect/>
          </a:stretch>
        </p:blipFill>
        <p:spPr>
          <a:xfrm>
            <a:off x="4114800" y="2743200"/>
            <a:ext cx="1934042" cy="1934042"/>
          </a:xfrm>
          <a:prstGeom prst="rect">
            <a:avLst/>
          </a:prstGeom>
          <a:effectLst>
            <a:outerShdw blurRad="76200" algn="ctr" rotWithShape="0">
              <a:prstClr val="black">
                <a:alpha val="40000"/>
              </a:prstClr>
            </a:outerShdw>
          </a:effectLst>
        </p:spPr>
      </p:pic>
      <p:pic>
        <p:nvPicPr>
          <p:cNvPr id="107" name="Picture 106" descr="AppPlat-ModelX.png"/>
          <p:cNvPicPr>
            <a:picLocks noChangeAspect="1"/>
          </p:cNvPicPr>
          <p:nvPr/>
        </p:nvPicPr>
        <p:blipFill>
          <a:blip r:embed="rId22" cstate="email"/>
          <a:stretch>
            <a:fillRect/>
          </a:stretch>
        </p:blipFill>
        <p:spPr>
          <a:xfrm>
            <a:off x="6766560" y="2743200"/>
            <a:ext cx="1934042" cy="1934042"/>
          </a:xfrm>
          <a:prstGeom prst="rect">
            <a:avLst/>
          </a:prstGeom>
          <a:effectLst>
            <a:outerShdw blurRad="762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105"/>
                                        </p:tgtEl>
                                      </p:cBhvr>
                                    </p:animEffect>
                                    <p:set>
                                      <p:cBhvr>
                                        <p:cTn id="23" dur="1" fill="hold">
                                          <p:stCondLst>
                                            <p:cond delay="499"/>
                                          </p:stCondLst>
                                        </p:cTn>
                                        <p:tgtEl>
                                          <p:spTgt spid="105"/>
                                        </p:tgtEl>
                                        <p:attrNameLst>
                                          <p:attrName>style.visibility</p:attrName>
                                        </p:attrNameLst>
                                      </p:cBhvr>
                                      <p:to>
                                        <p:strVal val="hidden"/>
                                      </p:to>
                                    </p:set>
                                  </p:childTnLst>
                                </p:cTn>
                              </p:par>
                            </p:childTnLst>
                          </p:cTn>
                        </p:par>
                        <p:par>
                          <p:cTn id="24" fill="hold">
                            <p:stCondLst>
                              <p:cond delay="2500"/>
                            </p:stCondLst>
                            <p:childTnLst>
                              <p:par>
                                <p:cTn id="25" presetID="53" presetClass="exit" presetSubtype="0" fill="hold" nodeType="afterEffect">
                                  <p:stCondLst>
                                    <p:cond delay="0"/>
                                  </p:stCondLst>
                                  <p:childTnLst>
                                    <p:anim calcmode="lin" valueType="num">
                                      <p:cBhvr>
                                        <p:cTn id="26" dur="500"/>
                                        <p:tgtEl>
                                          <p:spTgt spid="7"/>
                                        </p:tgtEl>
                                        <p:attrNameLst>
                                          <p:attrName>ppt_w</p:attrName>
                                        </p:attrNameLst>
                                      </p:cBhvr>
                                      <p:tavLst>
                                        <p:tav tm="0">
                                          <p:val>
                                            <p:strVal val="ppt_w"/>
                                          </p:val>
                                        </p:tav>
                                        <p:tav tm="100000">
                                          <p:val>
                                            <p:fltVal val="0"/>
                                          </p:val>
                                        </p:tav>
                                      </p:tavLst>
                                    </p:anim>
                                    <p:anim calcmode="lin" valueType="num">
                                      <p:cBhvr>
                                        <p:cTn id="27" dur="500"/>
                                        <p:tgtEl>
                                          <p:spTgt spid="7"/>
                                        </p:tgtEl>
                                        <p:attrNameLst>
                                          <p:attrName>ppt_h</p:attrName>
                                        </p:attrNameLst>
                                      </p:cBhvr>
                                      <p:tavLst>
                                        <p:tav tm="0">
                                          <p:val>
                                            <p:strVal val="ppt_h"/>
                                          </p:val>
                                        </p:tav>
                                        <p:tav tm="100000">
                                          <p:val>
                                            <p:fltVal val="0"/>
                                          </p:val>
                                        </p:tav>
                                      </p:tavLst>
                                    </p:anim>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3000"/>
                            </p:stCondLst>
                            <p:childTnLst>
                              <p:par>
                                <p:cTn id="31" presetID="53" presetClass="exit" presetSubtype="0" fill="hold" nodeType="afterEffect">
                                  <p:stCondLst>
                                    <p:cond delay="0"/>
                                  </p:stCondLst>
                                  <p:childTnLst>
                                    <p:anim calcmode="lin" valueType="num">
                                      <p:cBhvr>
                                        <p:cTn id="32" dur="500"/>
                                        <p:tgtEl>
                                          <p:spTgt spid="8"/>
                                        </p:tgtEl>
                                        <p:attrNameLst>
                                          <p:attrName>ppt_w</p:attrName>
                                        </p:attrNameLst>
                                      </p:cBhvr>
                                      <p:tavLst>
                                        <p:tav tm="0">
                                          <p:val>
                                            <p:strVal val="ppt_w"/>
                                          </p:val>
                                        </p:tav>
                                        <p:tav tm="100000">
                                          <p:val>
                                            <p:fltVal val="0"/>
                                          </p:val>
                                        </p:tav>
                                      </p:tavLst>
                                    </p:anim>
                                    <p:anim calcmode="lin" valueType="num">
                                      <p:cBhvr>
                                        <p:cTn id="33" dur="500"/>
                                        <p:tgtEl>
                                          <p:spTgt spid="8"/>
                                        </p:tgtEl>
                                        <p:attrNameLst>
                                          <p:attrName>ppt_h</p:attrName>
                                        </p:attrNameLst>
                                      </p:cBhvr>
                                      <p:tavLst>
                                        <p:tav tm="0">
                                          <p:val>
                                            <p:strVal val="ppt_h"/>
                                          </p:val>
                                        </p:tav>
                                        <p:tav tm="100000">
                                          <p:val>
                                            <p:fltVal val="0"/>
                                          </p:val>
                                        </p:tav>
                                      </p:tavLst>
                                    </p:anim>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3500"/>
                            </p:stCondLst>
                            <p:childTnLst>
                              <p:par>
                                <p:cTn id="37" presetID="53" presetClass="exit" presetSubtype="0" fill="hold" nodeType="afterEffect">
                                  <p:stCondLst>
                                    <p:cond delay="0"/>
                                  </p:stCondLst>
                                  <p:childTnLst>
                                    <p:anim calcmode="lin" valueType="num">
                                      <p:cBhvr>
                                        <p:cTn id="38" dur="500"/>
                                        <p:tgtEl>
                                          <p:spTgt spid="10"/>
                                        </p:tgtEl>
                                        <p:attrNameLst>
                                          <p:attrName>ppt_w</p:attrName>
                                        </p:attrNameLst>
                                      </p:cBhvr>
                                      <p:tavLst>
                                        <p:tav tm="0">
                                          <p:val>
                                            <p:strVal val="ppt_w"/>
                                          </p:val>
                                        </p:tav>
                                        <p:tav tm="100000">
                                          <p:val>
                                            <p:fltVal val="0"/>
                                          </p:val>
                                        </p:tav>
                                      </p:tavLst>
                                    </p:anim>
                                    <p:anim calcmode="lin" valueType="num">
                                      <p:cBhvr>
                                        <p:cTn id="39" dur="500"/>
                                        <p:tgtEl>
                                          <p:spTgt spid="10"/>
                                        </p:tgtEl>
                                        <p:attrNameLst>
                                          <p:attrName>ppt_h</p:attrName>
                                        </p:attrNameLst>
                                      </p:cBhvr>
                                      <p:tavLst>
                                        <p:tav tm="0">
                                          <p:val>
                                            <p:strVal val="ppt_h"/>
                                          </p:val>
                                        </p:tav>
                                        <p:tav tm="100000">
                                          <p:val>
                                            <p:fltVal val="0"/>
                                          </p:val>
                                        </p:tav>
                                      </p:tavLst>
                                    </p:anim>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104"/>
                                        </p:tgtEl>
                                        <p:attrNameLst>
                                          <p:attrName>style.visibility</p:attrName>
                                        </p:attrNameLst>
                                      </p:cBhvr>
                                      <p:to>
                                        <p:strVal val="visible"/>
                                      </p:to>
                                    </p:set>
                                    <p:anim calcmode="lin" valueType="num">
                                      <p:cBhvr>
                                        <p:cTn id="46" dur="500" fill="hold"/>
                                        <p:tgtEl>
                                          <p:spTgt spid="104"/>
                                        </p:tgtEl>
                                        <p:attrNameLst>
                                          <p:attrName>ppt_w</p:attrName>
                                        </p:attrNameLst>
                                      </p:cBhvr>
                                      <p:tavLst>
                                        <p:tav tm="0">
                                          <p:val>
                                            <p:fltVal val="0"/>
                                          </p:val>
                                        </p:tav>
                                        <p:tav tm="100000">
                                          <p:val>
                                            <p:strVal val="#ppt_w"/>
                                          </p:val>
                                        </p:tav>
                                      </p:tavLst>
                                    </p:anim>
                                    <p:anim calcmode="lin" valueType="num">
                                      <p:cBhvr>
                                        <p:cTn id="47" dur="500" fill="hold"/>
                                        <p:tgtEl>
                                          <p:spTgt spid="104"/>
                                        </p:tgtEl>
                                        <p:attrNameLst>
                                          <p:attrName>ppt_h</p:attrName>
                                        </p:attrNameLst>
                                      </p:cBhvr>
                                      <p:tavLst>
                                        <p:tav tm="0">
                                          <p:val>
                                            <p:fltVal val="0"/>
                                          </p:val>
                                        </p:tav>
                                        <p:tav tm="100000">
                                          <p:val>
                                            <p:strVal val="#ppt_h"/>
                                          </p:val>
                                        </p:tav>
                                      </p:tavLst>
                                    </p:anim>
                                    <p:animEffect transition="in" filter="fade">
                                      <p:cBhvr>
                                        <p:cTn id="48" dur="500"/>
                                        <p:tgtEl>
                                          <p:spTgt spid="104"/>
                                        </p:tgtEl>
                                      </p:cBhvr>
                                    </p:animEffect>
                                  </p:childTnLst>
                                </p:cTn>
                              </p:par>
                            </p:childTnLst>
                          </p:cTn>
                        </p:par>
                        <p:par>
                          <p:cTn id="49" fill="hold">
                            <p:stCondLst>
                              <p:cond delay="500"/>
                            </p:stCondLst>
                            <p:childTnLst>
                              <p:par>
                                <p:cTn id="50" presetID="53" presetClass="entr" presetSubtype="0" fill="hold"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animEffect transition="in" filter="fade">
                                      <p:cBhvr>
                                        <p:cTn id="54" dur="500"/>
                                        <p:tgtEl>
                                          <p:spTgt spid="106"/>
                                        </p:tgtEl>
                                      </p:cBhvr>
                                    </p:animEffect>
                                  </p:childTnLst>
                                </p:cTn>
                              </p:par>
                            </p:childTnLst>
                          </p:cTn>
                        </p:par>
                        <p:par>
                          <p:cTn id="55" fill="hold">
                            <p:stCondLst>
                              <p:cond delay="1000"/>
                            </p:stCondLst>
                            <p:childTnLst>
                              <p:par>
                                <p:cTn id="56" presetID="53" presetClass="entr" presetSubtype="0"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Effect transition="in" filter="fade">
                                      <p:cBhvr>
                                        <p:cTn id="60" dur="500"/>
                                        <p:tgtEl>
                                          <p:spTgt spid="107"/>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childTnLst>
                                </p:cTn>
                              </p:par>
                            </p:childTnLst>
                          </p:cTn>
                        </p:par>
                        <p:par>
                          <p:cTn id="65" fill="hold">
                            <p:stCondLst>
                              <p:cond delay="2500"/>
                            </p:stCondLst>
                            <p:childTnLst>
                              <p:par>
                                <p:cTn id="66" presetID="1" presetClass="emph" presetSubtype="2" fill="hold" nodeType="afterEffect">
                                  <p:stCondLst>
                                    <p:cond delay="0"/>
                                  </p:stCondLst>
                                  <p:childTnLst>
                                    <p:animClr clrSpc="rgb">
                                      <p:cBhvr>
                                        <p:cTn id="67" dur="1000" fill="hold"/>
                                        <p:tgtEl>
                                          <p:spTgt spid="73"/>
                                        </p:tgtEl>
                                        <p:attrNameLst>
                                          <p:attrName>fillcolor</p:attrName>
                                        </p:attrNameLst>
                                      </p:cBhvr>
                                      <p:to>
                                        <a:schemeClr val="accent2"/>
                                      </p:to>
                                    </p:animClr>
                                    <p:set>
                                      <p:cBhvr>
                                        <p:cTn id="68" dur="1000" fill="hold"/>
                                        <p:tgtEl>
                                          <p:spTgt spid="73"/>
                                        </p:tgtEl>
                                        <p:attrNameLst>
                                          <p:attrName>fill.type</p:attrName>
                                        </p:attrNameLst>
                                      </p:cBhvr>
                                      <p:to>
                                        <p:strVal val="solid"/>
                                      </p:to>
                                    </p:set>
                                    <p:set>
                                      <p:cBhvr>
                                        <p:cTn id="69" dur="1000" fill="hold"/>
                                        <p:tgtEl>
                                          <p:spTgt spid="73"/>
                                        </p:tgtEl>
                                        <p:attrNameLst>
                                          <p:attrName>fill.on</p:attrName>
                                        </p:attrNameLst>
                                      </p:cBhvr>
                                      <p:to>
                                        <p:strVal val="true"/>
                                      </p:to>
                                    </p:set>
                                  </p:childTnLst>
                                </p:cTn>
                              </p:par>
                              <p:par>
                                <p:cTn id="70" presetID="3" presetClass="emph" presetSubtype="2" fill="hold" grpId="0" nodeType="withEffect">
                                  <p:stCondLst>
                                    <p:cond delay="0"/>
                                  </p:stCondLst>
                                  <p:childTnLst>
                                    <p:animClr clrSpc="rgb">
                                      <p:cBhvr override="childStyle">
                                        <p:cTn id="71" dur="1000" fill="hold"/>
                                        <p:tgtEl>
                                          <p:spTgt spid="73"/>
                                        </p:tgtEl>
                                        <p:attrNameLst>
                                          <p:attrName>style.color</p:attrName>
                                        </p:attrNameLst>
                                      </p:cBhvr>
                                      <p:to>
                                        <a:schemeClr val="tx1"/>
                                      </p:to>
                                    </p:animClr>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1000"/>
                                        <p:tgtEl>
                                          <p:spTgt spid="122"/>
                                        </p:tgtEl>
                                      </p:cBhvr>
                                    </p:animEffect>
                                  </p:childTnLst>
                                </p:cTn>
                              </p:par>
                              <p:par>
                                <p:cTn id="81" presetID="10" presetClass="entr" presetSubtype="0" fill="hold" nodeType="withEffect">
                                  <p:stCondLst>
                                    <p:cond delay="0"/>
                                  </p:stCondLst>
                                  <p:childTnLst>
                                    <p:set>
                                      <p:cBhvr>
                                        <p:cTn id="82" dur="1" fill="hold">
                                          <p:stCondLst>
                                            <p:cond delay="0"/>
                                          </p:stCondLst>
                                        </p:cTn>
                                        <p:tgtEl>
                                          <p:spTgt spid="139"/>
                                        </p:tgtEl>
                                        <p:attrNameLst>
                                          <p:attrName>style.visibility</p:attrName>
                                        </p:attrNameLst>
                                      </p:cBhvr>
                                      <p:to>
                                        <p:strVal val="visible"/>
                                      </p:to>
                                    </p:set>
                                    <p:animEffect transition="in" filter="fade">
                                      <p:cBhvr>
                                        <p:cTn id="83" dur="1000"/>
                                        <p:tgtEl>
                                          <p:spTgt spid="139"/>
                                        </p:tgtEl>
                                      </p:cBhvr>
                                    </p:animEffect>
                                  </p:childTnLst>
                                </p:cTn>
                              </p:par>
                            </p:childTnLst>
                          </p:cTn>
                        </p:par>
                        <p:par>
                          <p:cTn id="84" fill="hold">
                            <p:stCondLst>
                              <p:cond delay="2000"/>
                            </p:stCondLst>
                            <p:childTnLst>
                              <p:par>
                                <p:cTn id="85" presetID="10" presetClass="exit" presetSubtype="0" fill="hold" nodeType="afterEffect">
                                  <p:stCondLst>
                                    <p:cond delay="0"/>
                                  </p:stCondLst>
                                  <p:childTnLst>
                                    <p:animEffect transition="out" filter="fade">
                                      <p:cBhvr>
                                        <p:cTn id="86" dur="500"/>
                                        <p:tgtEl>
                                          <p:spTgt spid="94"/>
                                        </p:tgtEl>
                                      </p:cBhvr>
                                    </p:animEffect>
                                    <p:set>
                                      <p:cBhvr>
                                        <p:cTn id="87"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bwMode="auto">
          <a:xfrm>
            <a:off x="-91440" y="5303520"/>
            <a:ext cx="9326880" cy="59436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0" rIns="91440" bIns="27432" numCol="1" rtlCol="0" anchor="ctr"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latin typeface="+mj-lt"/>
              </a:rPr>
              <a:t>Aplicaciones</a:t>
            </a:r>
            <a:endParaRPr lang="en-US" sz="1200" b="1" dirty="0" smtClean="0">
              <a:solidFill>
                <a:schemeClr val="bg1">
                  <a:lumMod val="50000"/>
                </a:schemeClr>
              </a:solidFill>
              <a:latin typeface="+mj-lt"/>
            </a:endParaRPr>
          </a:p>
          <a:p>
            <a:pPr fontAlgn="base">
              <a:lnSpc>
                <a:spcPct val="90000"/>
              </a:lnSpc>
              <a:spcBef>
                <a:spcPct val="0"/>
              </a:spcBef>
              <a:spcAft>
                <a:spcPct val="0"/>
              </a:spcAft>
            </a:pPr>
            <a:r>
              <a:rPr lang="en-US" sz="1200" b="1" dirty="0" err="1" smtClean="0">
                <a:solidFill>
                  <a:schemeClr val="bg1">
                    <a:lumMod val="50000"/>
                  </a:schemeClr>
                </a:solidFill>
                <a:latin typeface="+mj-lt"/>
              </a:rPr>
              <a:t>Corporativas</a:t>
            </a:r>
            <a:endParaRPr lang="en-US" sz="1200" b="1" dirty="0" smtClean="0">
              <a:solidFill>
                <a:schemeClr val="bg1">
                  <a:lumMod val="50000"/>
                </a:schemeClr>
              </a:solidFill>
              <a:latin typeface="+mj-lt"/>
            </a:endParaRPr>
          </a:p>
        </p:txBody>
      </p:sp>
      <p:sp>
        <p:nvSpPr>
          <p:cNvPr id="179" name="Rectangle 178"/>
          <p:cNvSpPr/>
          <p:nvPr/>
        </p:nvSpPr>
        <p:spPr bwMode="auto">
          <a:xfrm>
            <a:off x="-91440" y="1463040"/>
            <a:ext cx="9326880" cy="82296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182880" rIns="91440" bIns="27432" numCol="1" rtlCol="0" anchor="t"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latin typeface="+mj-lt"/>
              </a:rPr>
              <a:t>Usuarios</a:t>
            </a:r>
            <a:endParaRPr lang="en-US" sz="1200" b="1" dirty="0" smtClean="0">
              <a:solidFill>
                <a:schemeClr val="bg1">
                  <a:lumMod val="50000"/>
                </a:schemeClr>
              </a:solidFill>
              <a:latin typeface="+mj-lt"/>
            </a:endParaRPr>
          </a:p>
          <a:p>
            <a:pPr fontAlgn="base">
              <a:lnSpc>
                <a:spcPct val="90000"/>
              </a:lnSpc>
              <a:spcBef>
                <a:spcPct val="0"/>
              </a:spcBef>
              <a:spcAft>
                <a:spcPct val="0"/>
              </a:spcAft>
            </a:pPr>
            <a:r>
              <a:rPr lang="en-US" sz="1200" b="1" dirty="0" smtClean="0">
                <a:solidFill>
                  <a:schemeClr val="bg1">
                    <a:lumMod val="50000"/>
                  </a:schemeClr>
                </a:solidFill>
                <a:latin typeface="+mj-lt"/>
              </a:rPr>
              <a:t>De </a:t>
            </a:r>
            <a:r>
              <a:rPr lang="en-US" sz="1200" b="1" dirty="0" err="1" smtClean="0">
                <a:solidFill>
                  <a:schemeClr val="bg1">
                    <a:lumMod val="50000"/>
                  </a:schemeClr>
                </a:solidFill>
                <a:latin typeface="+mj-lt"/>
              </a:rPr>
              <a:t>Negocio</a:t>
            </a:r>
            <a:endParaRPr lang="en-US" sz="1200" b="1" dirty="0" smtClean="0">
              <a:solidFill>
                <a:schemeClr val="bg1">
                  <a:lumMod val="50000"/>
                </a:schemeClr>
              </a:solidFill>
              <a:latin typeface="+mj-lt"/>
            </a:endParaRPr>
          </a:p>
        </p:txBody>
      </p:sp>
      <p:sp>
        <p:nvSpPr>
          <p:cNvPr id="84" name="Isosceles Triangle 83"/>
          <p:cNvSpPr/>
          <p:nvPr/>
        </p:nvSpPr>
        <p:spPr bwMode="auto">
          <a:xfrm>
            <a:off x="5486400" y="1920240"/>
            <a:ext cx="3657600" cy="2651760"/>
          </a:xfrm>
          <a:prstGeom prst="triangle">
            <a:avLst>
              <a:gd name="adj" fmla="val 21739"/>
            </a:avLst>
          </a:prstGeom>
          <a:gradFill flip="none" rotWithShape="1">
            <a:gsLst>
              <a:gs pos="10000">
                <a:schemeClr val="bg1">
                  <a:alpha val="0"/>
                </a:schemeClr>
              </a:gs>
              <a:gs pos="40000">
                <a:schemeClr val="bg1">
                  <a:alpha val="30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7" name="Isosceles Triangle 86"/>
          <p:cNvSpPr/>
          <p:nvPr/>
        </p:nvSpPr>
        <p:spPr bwMode="auto">
          <a:xfrm>
            <a:off x="2743200" y="1920240"/>
            <a:ext cx="3931920" cy="2651760"/>
          </a:xfrm>
          <a:prstGeom prst="triangle">
            <a:avLst>
              <a:gd name="adj" fmla="val 50501"/>
            </a:avLst>
          </a:prstGeom>
          <a:gradFill flip="none" rotWithShape="1">
            <a:gsLst>
              <a:gs pos="10000">
                <a:schemeClr val="bg1">
                  <a:alpha val="0"/>
                </a:schemeClr>
              </a:gs>
              <a:gs pos="40000">
                <a:schemeClr val="bg1">
                  <a:alpha val="30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Isosceles Triangle 82"/>
          <p:cNvSpPr/>
          <p:nvPr/>
        </p:nvSpPr>
        <p:spPr bwMode="auto">
          <a:xfrm>
            <a:off x="182880" y="1920240"/>
            <a:ext cx="3657600" cy="2651760"/>
          </a:xfrm>
          <a:prstGeom prst="triangle">
            <a:avLst>
              <a:gd name="adj" fmla="val 81154"/>
            </a:avLst>
          </a:prstGeom>
          <a:gradFill flip="none" rotWithShape="1">
            <a:gsLst>
              <a:gs pos="10000">
                <a:schemeClr val="bg1">
                  <a:alpha val="0"/>
                </a:schemeClr>
              </a:gs>
              <a:gs pos="40000">
                <a:schemeClr val="bg1">
                  <a:alpha val="30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457200" y="182880"/>
            <a:ext cx="8321675" cy="609398"/>
          </a:xfrm>
        </p:spPr>
        <p:txBody>
          <a:bodyPr/>
          <a:lstStyle/>
          <a:p>
            <a:r>
              <a:rPr sz="3200" smtClean="0"/>
              <a:t>¿Por qué una Plataforma de Aplicaciones?</a:t>
            </a:r>
            <a:br>
              <a:rPr sz="3200" smtClean="0"/>
            </a:br>
            <a:endParaRPr sz="1800" kern="1200">
              <a:solidFill>
                <a:schemeClr val="accent3"/>
              </a:solidFill>
            </a:endParaRPr>
          </a:p>
        </p:txBody>
      </p:sp>
      <p:grpSp>
        <p:nvGrpSpPr>
          <p:cNvPr id="3" name="Group 180"/>
          <p:cNvGrpSpPr/>
          <p:nvPr/>
        </p:nvGrpSpPr>
        <p:grpSpPr>
          <a:xfrm>
            <a:off x="2194560" y="1005840"/>
            <a:ext cx="4722608" cy="1371600"/>
            <a:chOff x="2194560" y="1280160"/>
            <a:chExt cx="4722608" cy="1371600"/>
          </a:xfrm>
        </p:grpSpPr>
        <p:pic>
          <p:nvPicPr>
            <p:cNvPr id="2050" name="Picture 2" descr="C:\Users\Jeff.Alldridge\Desktop\Matt Valentine Decks\graphics\Abe-Frown.png"/>
            <p:cNvPicPr>
              <a:picLocks noChangeAspect="1" noChangeArrowheads="1"/>
            </p:cNvPicPr>
            <p:nvPr/>
          </p:nvPicPr>
          <p:blipFill>
            <a:blip r:embed="rId3" cstate="email"/>
            <a:srcRect/>
            <a:stretch>
              <a:fillRect/>
            </a:stretch>
          </p:blipFill>
          <p:spPr bwMode="auto">
            <a:xfrm>
              <a:off x="4023360" y="1280160"/>
              <a:ext cx="1428080" cy="1371600"/>
            </a:xfrm>
            <a:prstGeom prst="rect">
              <a:avLst/>
            </a:prstGeom>
            <a:noFill/>
          </p:spPr>
        </p:pic>
        <p:pic>
          <p:nvPicPr>
            <p:cNvPr id="2051" name="Picture 3" descr="C:\Users\Jeff.Alldridge\Desktop\Matt Valentine Decks\graphics\Ryan-Frown.png"/>
            <p:cNvPicPr>
              <a:picLocks noChangeAspect="1" noChangeArrowheads="1"/>
            </p:cNvPicPr>
            <p:nvPr/>
          </p:nvPicPr>
          <p:blipFill>
            <a:blip r:embed="rId4" cstate="email"/>
            <a:srcRect/>
            <a:stretch>
              <a:fillRect/>
            </a:stretch>
          </p:blipFill>
          <p:spPr bwMode="auto">
            <a:xfrm>
              <a:off x="2194560" y="1280160"/>
              <a:ext cx="1444213" cy="1371600"/>
            </a:xfrm>
            <a:prstGeom prst="rect">
              <a:avLst/>
            </a:prstGeom>
            <a:noFill/>
          </p:spPr>
        </p:pic>
        <p:pic>
          <p:nvPicPr>
            <p:cNvPr id="2052" name="Picture 4" descr="C:\Users\Jeff.Alldridge\Desktop\Matt Valentine Decks\graphics\Tuesday-Frown.png"/>
            <p:cNvPicPr>
              <a:picLocks noChangeAspect="1" noChangeArrowheads="1"/>
            </p:cNvPicPr>
            <p:nvPr/>
          </p:nvPicPr>
          <p:blipFill>
            <a:blip r:embed="rId5" cstate="email"/>
            <a:srcRect/>
            <a:stretch>
              <a:fillRect/>
            </a:stretch>
          </p:blipFill>
          <p:spPr bwMode="auto">
            <a:xfrm>
              <a:off x="5989320" y="1280160"/>
              <a:ext cx="927848" cy="1371600"/>
            </a:xfrm>
            <a:prstGeom prst="rect">
              <a:avLst/>
            </a:prstGeom>
            <a:noFill/>
          </p:spPr>
        </p:pic>
      </p:grpSp>
      <p:grpSp>
        <p:nvGrpSpPr>
          <p:cNvPr id="4" name="Group 173"/>
          <p:cNvGrpSpPr/>
          <p:nvPr/>
        </p:nvGrpSpPr>
        <p:grpSpPr>
          <a:xfrm>
            <a:off x="648587" y="2519916"/>
            <a:ext cx="8218967" cy="2966484"/>
            <a:chOff x="648587" y="2519916"/>
            <a:chExt cx="8218967" cy="2966484"/>
          </a:xfrm>
        </p:grpSpPr>
        <p:grpSp>
          <p:nvGrpSpPr>
            <p:cNvPr id="5" name="Group 123"/>
            <p:cNvGrpSpPr/>
            <p:nvPr/>
          </p:nvGrpSpPr>
          <p:grpSpPr>
            <a:xfrm>
              <a:off x="648587" y="2519916"/>
              <a:ext cx="8218967" cy="2883670"/>
              <a:chOff x="648587" y="2519916"/>
              <a:chExt cx="8218967" cy="2883670"/>
            </a:xfrm>
          </p:grpSpPr>
          <p:grpSp>
            <p:nvGrpSpPr>
              <p:cNvPr id="6" name="Group 317"/>
              <p:cNvGrpSpPr/>
              <p:nvPr/>
            </p:nvGrpSpPr>
            <p:grpSpPr>
              <a:xfrm>
                <a:off x="1005839" y="3383279"/>
                <a:ext cx="7360921" cy="2011681"/>
                <a:chOff x="1005839" y="3383279"/>
                <a:chExt cx="7360921" cy="2011681"/>
              </a:xfrm>
            </p:grpSpPr>
            <p:cxnSp>
              <p:nvCxnSpPr>
                <p:cNvPr id="227" name="Straight Connector 226"/>
                <p:cNvCxnSpPr>
                  <a:stCxn id="41" idx="2"/>
                  <a:endCxn id="202" idx="0"/>
                </p:cNvCxnSpPr>
                <p:nvPr/>
              </p:nvCxnSpPr>
              <p:spPr bwMode="auto">
                <a:xfrm rot="5400000" flipH="1" flipV="1">
                  <a:off x="1207364" y="3272044"/>
                  <a:ext cx="732671" cy="1135721"/>
                </a:xfrm>
                <a:prstGeom prst="line">
                  <a:avLst/>
                </a:prstGeom>
                <a:noFill/>
                <a:ln w="28575" cap="flat" cmpd="sng" algn="ctr">
                  <a:solidFill>
                    <a:schemeClr val="accent2"/>
                  </a:solidFill>
                  <a:prstDash val="solid"/>
                  <a:round/>
                  <a:headEnd type="none" w="med" len="med"/>
                  <a:tailEnd type="none" w="med" len="med"/>
                </a:ln>
                <a:effectLst/>
              </p:spPr>
            </p:cxnSp>
            <p:cxnSp>
              <p:nvCxnSpPr>
                <p:cNvPr id="229" name="Straight Connector 228"/>
                <p:cNvCxnSpPr>
                  <a:stCxn id="39" idx="2"/>
                  <a:endCxn id="201" idx="0"/>
                </p:cNvCxnSpPr>
                <p:nvPr/>
              </p:nvCxnSpPr>
              <p:spPr bwMode="auto">
                <a:xfrm rot="16200000" flipH="1">
                  <a:off x="708659" y="4320540"/>
                  <a:ext cx="2011680" cy="137159"/>
                </a:xfrm>
                <a:prstGeom prst="line">
                  <a:avLst/>
                </a:prstGeom>
                <a:noFill/>
                <a:ln w="28575" cap="flat" cmpd="sng" algn="ctr">
                  <a:solidFill>
                    <a:schemeClr val="accent2"/>
                  </a:solidFill>
                  <a:prstDash val="solid"/>
                  <a:round/>
                  <a:headEnd type="none" w="med" len="med"/>
                  <a:tailEnd type="none" w="med" len="med"/>
                </a:ln>
                <a:effectLst/>
              </p:spPr>
            </p:cxnSp>
            <p:cxnSp>
              <p:nvCxnSpPr>
                <p:cNvPr id="242" name="Straight Connector 241"/>
                <p:cNvCxnSpPr>
                  <a:stCxn id="39" idx="2"/>
                  <a:endCxn id="202" idx="0"/>
                </p:cNvCxnSpPr>
                <p:nvPr/>
              </p:nvCxnSpPr>
              <p:spPr bwMode="auto">
                <a:xfrm rot="16200000" flipH="1">
                  <a:off x="1848596" y="3180603"/>
                  <a:ext cx="90289" cy="495641"/>
                </a:xfrm>
                <a:prstGeom prst="line">
                  <a:avLst/>
                </a:prstGeom>
                <a:noFill/>
                <a:ln w="28575" cap="flat" cmpd="sng" algn="ctr">
                  <a:solidFill>
                    <a:schemeClr val="accent2"/>
                  </a:solidFill>
                  <a:prstDash val="solid"/>
                  <a:round/>
                  <a:headEnd type="none" w="med" len="med"/>
                  <a:tailEnd type="none" w="med" len="med"/>
                </a:ln>
                <a:effectLst/>
              </p:spPr>
            </p:cxnSp>
            <p:cxnSp>
              <p:nvCxnSpPr>
                <p:cNvPr id="249" name="Straight Connector 248"/>
                <p:cNvCxnSpPr>
                  <a:stCxn id="39" idx="2"/>
                  <a:endCxn id="204" idx="0"/>
                </p:cNvCxnSpPr>
                <p:nvPr/>
              </p:nvCxnSpPr>
              <p:spPr bwMode="auto">
                <a:xfrm rot="16200000" flipH="1">
                  <a:off x="1805940" y="3223260"/>
                  <a:ext cx="2011680" cy="2331720"/>
                </a:xfrm>
                <a:prstGeom prst="line">
                  <a:avLst/>
                </a:prstGeom>
                <a:noFill/>
                <a:ln w="28575" cap="flat" cmpd="sng" algn="ctr">
                  <a:solidFill>
                    <a:schemeClr val="accent2"/>
                  </a:solidFill>
                  <a:prstDash val="solid"/>
                  <a:round/>
                  <a:headEnd type="none" w="med" len="med"/>
                  <a:tailEnd type="none" w="med" len="med"/>
                </a:ln>
                <a:effectLst/>
              </p:spPr>
            </p:cxnSp>
            <p:cxnSp>
              <p:nvCxnSpPr>
                <p:cNvPr id="255" name="Straight Connector 254"/>
                <p:cNvCxnSpPr>
                  <a:stCxn id="39" idx="2"/>
                  <a:endCxn id="208" idx="0"/>
                </p:cNvCxnSpPr>
                <p:nvPr/>
              </p:nvCxnSpPr>
              <p:spPr bwMode="auto">
                <a:xfrm rot="16200000" flipH="1">
                  <a:off x="2903220" y="2125980"/>
                  <a:ext cx="2011680" cy="4526280"/>
                </a:xfrm>
                <a:prstGeom prst="line">
                  <a:avLst/>
                </a:prstGeom>
                <a:noFill/>
                <a:ln w="28575" cap="flat" cmpd="sng" algn="ctr">
                  <a:solidFill>
                    <a:schemeClr val="accent2"/>
                  </a:solidFill>
                  <a:prstDash val="solid"/>
                  <a:round/>
                  <a:headEnd type="none" w="med" len="med"/>
                  <a:tailEnd type="none" w="med" len="med"/>
                </a:ln>
                <a:effectLst/>
              </p:spPr>
            </p:cxnSp>
            <p:cxnSp>
              <p:nvCxnSpPr>
                <p:cNvPr id="266" name="Straight Connector 265"/>
                <p:cNvCxnSpPr>
                  <a:stCxn id="41" idx="2"/>
                  <a:endCxn id="204" idx="0"/>
                </p:cNvCxnSpPr>
                <p:nvPr/>
              </p:nvCxnSpPr>
              <p:spPr bwMode="auto">
                <a:xfrm rot="16200000" flipH="1">
                  <a:off x="1897380" y="3314700"/>
                  <a:ext cx="1188720" cy="2971800"/>
                </a:xfrm>
                <a:prstGeom prst="line">
                  <a:avLst/>
                </a:prstGeom>
                <a:noFill/>
                <a:ln w="28575" cap="flat" cmpd="sng" algn="ctr">
                  <a:solidFill>
                    <a:schemeClr val="accent2"/>
                  </a:solidFill>
                  <a:prstDash val="solid"/>
                  <a:round/>
                  <a:headEnd type="none" w="med" len="med"/>
                  <a:tailEnd type="none" w="med" len="med"/>
                </a:ln>
                <a:effectLst/>
              </p:spPr>
            </p:cxnSp>
            <p:cxnSp>
              <p:nvCxnSpPr>
                <p:cNvPr id="272" name="Straight Connector 271"/>
                <p:cNvCxnSpPr>
                  <a:stCxn id="41" idx="2"/>
                  <a:endCxn id="206" idx="0"/>
                </p:cNvCxnSpPr>
                <p:nvPr/>
              </p:nvCxnSpPr>
              <p:spPr bwMode="auto">
                <a:xfrm rot="16200000" flipH="1">
                  <a:off x="2446020" y="2766060"/>
                  <a:ext cx="1188720" cy="4069080"/>
                </a:xfrm>
                <a:prstGeom prst="line">
                  <a:avLst/>
                </a:prstGeom>
                <a:noFill/>
                <a:ln w="28575" cap="flat" cmpd="sng" algn="ctr">
                  <a:solidFill>
                    <a:schemeClr val="accent2"/>
                  </a:solidFill>
                  <a:prstDash val="solid"/>
                  <a:round/>
                  <a:headEnd type="none" w="med" len="med"/>
                  <a:tailEnd type="none" w="med" len="med"/>
                </a:ln>
                <a:effectLst/>
              </p:spPr>
            </p:cxnSp>
            <p:cxnSp>
              <p:nvCxnSpPr>
                <p:cNvPr id="278" name="Straight Connector 277"/>
                <p:cNvCxnSpPr>
                  <a:stCxn id="41" idx="2"/>
                  <a:endCxn id="210" idx="0"/>
                </p:cNvCxnSpPr>
                <p:nvPr/>
              </p:nvCxnSpPr>
              <p:spPr bwMode="auto">
                <a:xfrm rot="16200000" flipH="1">
                  <a:off x="3543300" y="1668780"/>
                  <a:ext cx="1188720" cy="6263640"/>
                </a:xfrm>
                <a:prstGeom prst="line">
                  <a:avLst/>
                </a:prstGeom>
                <a:noFill/>
                <a:ln w="28575" cap="flat" cmpd="sng" algn="ctr">
                  <a:solidFill>
                    <a:schemeClr val="accent2"/>
                  </a:solidFill>
                  <a:prstDash val="solid"/>
                  <a:round/>
                  <a:headEnd type="none" w="med" len="med"/>
                  <a:tailEnd type="none" w="med" len="med"/>
                </a:ln>
                <a:effectLst/>
              </p:spPr>
            </p:cxnSp>
            <p:cxnSp>
              <p:nvCxnSpPr>
                <p:cNvPr id="287" name="Straight Connector 286"/>
                <p:cNvCxnSpPr>
                  <a:stCxn id="188" idx="2"/>
                  <a:endCxn id="201" idx="0"/>
                </p:cNvCxnSpPr>
                <p:nvPr/>
              </p:nvCxnSpPr>
              <p:spPr bwMode="auto">
                <a:xfrm rot="16200000" flipH="1">
                  <a:off x="1440179" y="5052060"/>
                  <a:ext cx="365760" cy="320039"/>
                </a:xfrm>
                <a:prstGeom prst="line">
                  <a:avLst/>
                </a:prstGeom>
                <a:noFill/>
                <a:ln w="28575" cap="flat" cmpd="sng" algn="ctr">
                  <a:solidFill>
                    <a:schemeClr val="accent2"/>
                  </a:solidFill>
                  <a:prstDash val="solid"/>
                  <a:round/>
                  <a:headEnd type="none" w="med" len="med"/>
                  <a:tailEnd type="none" w="med" len="med"/>
                </a:ln>
                <a:effectLst/>
              </p:spPr>
            </p:cxnSp>
            <p:cxnSp>
              <p:nvCxnSpPr>
                <p:cNvPr id="293" name="Straight Connector 292"/>
                <p:cNvCxnSpPr>
                  <a:stCxn id="188" idx="2"/>
                  <a:endCxn id="202" idx="0"/>
                </p:cNvCxnSpPr>
                <p:nvPr/>
              </p:nvCxnSpPr>
              <p:spPr bwMode="auto">
                <a:xfrm rot="5400000" flipH="1" flipV="1">
                  <a:off x="1024484" y="3912124"/>
                  <a:ext cx="1555631" cy="678521"/>
                </a:xfrm>
                <a:prstGeom prst="line">
                  <a:avLst/>
                </a:prstGeom>
                <a:noFill/>
                <a:ln w="28575" cap="flat" cmpd="sng" algn="ctr">
                  <a:solidFill>
                    <a:schemeClr val="accent2"/>
                  </a:solidFill>
                  <a:prstDash val="solid"/>
                  <a:round/>
                  <a:headEnd type="none" w="med" len="med"/>
                  <a:tailEnd type="none" w="med" len="med"/>
                </a:ln>
                <a:effectLst/>
              </p:spPr>
            </p:cxnSp>
            <p:cxnSp>
              <p:nvCxnSpPr>
                <p:cNvPr id="299" name="Straight Connector 298"/>
                <p:cNvCxnSpPr>
                  <a:stCxn id="188" idx="2"/>
                  <a:endCxn id="204" idx="0"/>
                </p:cNvCxnSpPr>
                <p:nvPr/>
              </p:nvCxnSpPr>
              <p:spPr bwMode="auto">
                <a:xfrm rot="16200000" flipH="1">
                  <a:off x="2537460" y="3954780"/>
                  <a:ext cx="365760" cy="2514600"/>
                </a:xfrm>
                <a:prstGeom prst="line">
                  <a:avLst/>
                </a:prstGeom>
                <a:noFill/>
                <a:ln w="28575" cap="flat" cmpd="sng" algn="ctr">
                  <a:solidFill>
                    <a:schemeClr val="accent2"/>
                  </a:solidFill>
                  <a:prstDash val="solid"/>
                  <a:round/>
                  <a:headEnd type="none" w="med" len="med"/>
                  <a:tailEnd type="none" w="med" len="med"/>
                </a:ln>
                <a:effectLst/>
              </p:spPr>
            </p:cxnSp>
            <p:cxnSp>
              <p:nvCxnSpPr>
                <p:cNvPr id="304" name="Straight Connector 303"/>
                <p:cNvCxnSpPr>
                  <a:stCxn id="188" idx="2"/>
                  <a:endCxn id="210" idx="0"/>
                </p:cNvCxnSpPr>
                <p:nvPr/>
              </p:nvCxnSpPr>
              <p:spPr bwMode="auto">
                <a:xfrm rot="16200000" flipH="1">
                  <a:off x="4183380" y="2308860"/>
                  <a:ext cx="365760" cy="5806440"/>
                </a:xfrm>
                <a:prstGeom prst="line">
                  <a:avLst/>
                </a:prstGeom>
                <a:noFill/>
                <a:ln w="28575" cap="flat" cmpd="sng" algn="ctr">
                  <a:solidFill>
                    <a:schemeClr val="accent2"/>
                  </a:solidFill>
                  <a:prstDash val="solid"/>
                  <a:round/>
                  <a:headEnd type="none" w="med" len="med"/>
                  <a:tailEnd type="none" w="med" len="med"/>
                </a:ln>
                <a:effectLst/>
              </p:spPr>
            </p:cxnSp>
            <p:cxnSp>
              <p:nvCxnSpPr>
                <p:cNvPr id="310" name="Straight Connector 309"/>
                <p:cNvCxnSpPr>
                  <a:stCxn id="40" idx="2"/>
                  <a:endCxn id="212" idx="0"/>
                </p:cNvCxnSpPr>
                <p:nvPr/>
              </p:nvCxnSpPr>
              <p:spPr bwMode="auto">
                <a:xfrm rot="16200000" flipH="1">
                  <a:off x="4640580" y="1668780"/>
                  <a:ext cx="1188720" cy="6263640"/>
                </a:xfrm>
                <a:prstGeom prst="line">
                  <a:avLst/>
                </a:prstGeom>
                <a:noFill/>
                <a:ln w="28575" cap="flat" cmpd="sng" algn="ctr">
                  <a:solidFill>
                    <a:schemeClr val="accent2"/>
                  </a:solidFill>
                  <a:prstDash val="solid"/>
                  <a:round/>
                  <a:headEnd type="none" w="med" len="med"/>
                  <a:tailEnd type="none" w="med" len="med"/>
                </a:ln>
                <a:effectLst/>
              </p:spPr>
            </p:cxnSp>
          </p:grpSp>
          <p:grpSp>
            <p:nvGrpSpPr>
              <p:cNvPr id="7" name="Group 366"/>
              <p:cNvGrpSpPr/>
              <p:nvPr/>
            </p:nvGrpSpPr>
            <p:grpSpPr>
              <a:xfrm>
                <a:off x="1783079" y="3383280"/>
                <a:ext cx="6583681" cy="2020306"/>
                <a:chOff x="1783079" y="3383280"/>
                <a:chExt cx="6583681" cy="2020306"/>
              </a:xfrm>
            </p:grpSpPr>
            <p:cxnSp>
              <p:nvCxnSpPr>
                <p:cNvPr id="231" name="Straight Connector 230"/>
                <p:cNvCxnSpPr>
                  <a:stCxn id="48" idx="2"/>
                  <a:endCxn id="201" idx="0"/>
                </p:cNvCxnSpPr>
                <p:nvPr/>
              </p:nvCxnSpPr>
              <p:spPr bwMode="auto">
                <a:xfrm rot="5400000">
                  <a:off x="1623060" y="3543300"/>
                  <a:ext cx="2011680" cy="1691641"/>
                </a:xfrm>
                <a:prstGeom prst="line">
                  <a:avLst/>
                </a:prstGeom>
                <a:noFill/>
                <a:ln w="28575" cap="flat" cmpd="sng" algn="ctr">
                  <a:solidFill>
                    <a:schemeClr val="accent2"/>
                  </a:solidFill>
                  <a:prstDash val="solid"/>
                  <a:round/>
                  <a:headEnd type="none" w="med" len="med"/>
                  <a:tailEnd type="none" w="med" len="med"/>
                </a:ln>
                <a:effectLst/>
              </p:spPr>
            </p:cxnSp>
            <p:cxnSp>
              <p:nvCxnSpPr>
                <p:cNvPr id="324" name="Straight Connector 323"/>
                <p:cNvCxnSpPr>
                  <a:endCxn id="202" idx="0"/>
                </p:cNvCxnSpPr>
                <p:nvPr/>
              </p:nvCxnSpPr>
              <p:spPr bwMode="auto">
                <a:xfrm rot="5400000">
                  <a:off x="2583180" y="4512046"/>
                  <a:ext cx="1188720" cy="594360"/>
                </a:xfrm>
                <a:prstGeom prst="line">
                  <a:avLst/>
                </a:prstGeom>
                <a:noFill/>
                <a:ln w="28575" cap="flat" cmpd="sng" algn="ctr">
                  <a:solidFill>
                    <a:schemeClr val="accent2"/>
                  </a:solidFill>
                  <a:prstDash val="solid"/>
                  <a:round/>
                  <a:headEnd type="none" w="med" len="med"/>
                  <a:tailEnd type="none" w="med" len="med"/>
                </a:ln>
                <a:effectLst/>
              </p:spPr>
            </p:cxnSp>
            <p:cxnSp>
              <p:nvCxnSpPr>
                <p:cNvPr id="329" name="Straight Connector 328"/>
                <p:cNvCxnSpPr>
                  <a:stCxn id="48" idx="2"/>
                  <a:endCxn id="208" idx="0"/>
                </p:cNvCxnSpPr>
                <p:nvPr/>
              </p:nvCxnSpPr>
              <p:spPr bwMode="auto">
                <a:xfrm rot="16200000" flipH="1">
                  <a:off x="3817620" y="3040380"/>
                  <a:ext cx="2011680" cy="2697480"/>
                </a:xfrm>
                <a:prstGeom prst="line">
                  <a:avLst/>
                </a:prstGeom>
                <a:noFill/>
                <a:ln w="28575" cap="flat" cmpd="sng" algn="ctr">
                  <a:solidFill>
                    <a:schemeClr val="accent2"/>
                  </a:solidFill>
                  <a:prstDash val="solid"/>
                  <a:round/>
                  <a:headEnd type="none" w="med" len="med"/>
                  <a:tailEnd type="none" w="med" len="med"/>
                </a:ln>
                <a:effectLst/>
              </p:spPr>
            </p:cxnSp>
            <p:cxnSp>
              <p:nvCxnSpPr>
                <p:cNvPr id="332" name="Straight Connector 331"/>
                <p:cNvCxnSpPr>
                  <a:stCxn id="48" idx="2"/>
                  <a:endCxn id="210" idx="0"/>
                </p:cNvCxnSpPr>
                <p:nvPr/>
              </p:nvCxnSpPr>
              <p:spPr bwMode="auto">
                <a:xfrm rot="16200000" flipH="1">
                  <a:off x="4366260" y="2491740"/>
                  <a:ext cx="2011680" cy="3794760"/>
                </a:xfrm>
                <a:prstGeom prst="line">
                  <a:avLst/>
                </a:prstGeom>
                <a:noFill/>
                <a:ln w="28575" cap="flat" cmpd="sng" algn="ctr">
                  <a:solidFill>
                    <a:schemeClr val="accent2"/>
                  </a:solidFill>
                  <a:prstDash val="solid"/>
                  <a:round/>
                  <a:headEnd type="none" w="med" len="med"/>
                  <a:tailEnd type="none" w="med" len="med"/>
                </a:ln>
                <a:effectLst/>
              </p:spPr>
            </p:cxnSp>
            <p:cxnSp>
              <p:nvCxnSpPr>
                <p:cNvPr id="335" name="Straight Connector 334"/>
                <p:cNvCxnSpPr>
                  <a:stCxn id="48" idx="2"/>
                  <a:endCxn id="212" idx="0"/>
                </p:cNvCxnSpPr>
                <p:nvPr/>
              </p:nvCxnSpPr>
              <p:spPr bwMode="auto">
                <a:xfrm rot="16200000" flipH="1">
                  <a:off x="4914900" y="1943100"/>
                  <a:ext cx="2011680" cy="4892040"/>
                </a:xfrm>
                <a:prstGeom prst="line">
                  <a:avLst/>
                </a:prstGeom>
                <a:noFill/>
                <a:ln w="28575" cap="flat" cmpd="sng" algn="ctr">
                  <a:solidFill>
                    <a:schemeClr val="accent2"/>
                  </a:solidFill>
                  <a:prstDash val="solid"/>
                  <a:round/>
                  <a:headEnd type="none" w="med" len="med"/>
                  <a:tailEnd type="none" w="med" len="med"/>
                </a:ln>
                <a:effectLst/>
              </p:spPr>
            </p:cxnSp>
            <p:cxnSp>
              <p:nvCxnSpPr>
                <p:cNvPr id="342" name="Straight Connector 341"/>
                <p:cNvCxnSpPr>
                  <a:endCxn id="206" idx="0"/>
                </p:cNvCxnSpPr>
                <p:nvPr/>
              </p:nvCxnSpPr>
              <p:spPr bwMode="auto">
                <a:xfrm rot="16200000" flipH="1">
                  <a:off x="3680460" y="4000500"/>
                  <a:ext cx="1188720" cy="1600200"/>
                </a:xfrm>
                <a:prstGeom prst="line">
                  <a:avLst/>
                </a:prstGeom>
                <a:noFill/>
                <a:ln w="28575" cap="flat" cmpd="sng" algn="ctr">
                  <a:solidFill>
                    <a:schemeClr val="accent2"/>
                  </a:solidFill>
                  <a:prstDash val="solid"/>
                  <a:round/>
                  <a:headEnd type="none" w="med" len="med"/>
                  <a:tailEnd type="none" w="med" len="med"/>
                </a:ln>
                <a:effectLst/>
              </p:spPr>
            </p:cxnSp>
            <p:cxnSp>
              <p:nvCxnSpPr>
                <p:cNvPr id="345" name="Straight Connector 344"/>
                <p:cNvCxnSpPr>
                  <a:endCxn id="212" idx="0"/>
                </p:cNvCxnSpPr>
                <p:nvPr/>
              </p:nvCxnSpPr>
              <p:spPr bwMode="auto">
                <a:xfrm rot="16200000" flipH="1">
                  <a:off x="5326380" y="2354580"/>
                  <a:ext cx="1188720" cy="4892040"/>
                </a:xfrm>
                <a:prstGeom prst="line">
                  <a:avLst/>
                </a:prstGeom>
                <a:noFill/>
                <a:ln w="28575" cap="flat" cmpd="sng" algn="ctr">
                  <a:solidFill>
                    <a:schemeClr val="accent2"/>
                  </a:solidFill>
                  <a:prstDash val="solid"/>
                  <a:round/>
                  <a:headEnd type="none" w="med" len="med"/>
                  <a:tailEnd type="none" w="med" len="med"/>
                </a:ln>
                <a:effectLst/>
              </p:spPr>
            </p:cxnSp>
          </p:grpSp>
          <p:grpSp>
            <p:nvGrpSpPr>
              <p:cNvPr id="8" name="Group 391"/>
              <p:cNvGrpSpPr/>
              <p:nvPr/>
            </p:nvGrpSpPr>
            <p:grpSpPr>
              <a:xfrm>
                <a:off x="1783079" y="3473570"/>
                <a:ext cx="6583681" cy="1921391"/>
                <a:chOff x="1783079" y="3473570"/>
                <a:chExt cx="6583681" cy="1921391"/>
              </a:xfrm>
            </p:grpSpPr>
            <p:cxnSp>
              <p:nvCxnSpPr>
                <p:cNvPr id="233" name="Straight Connector 232"/>
                <p:cNvCxnSpPr>
                  <a:stCxn id="57" idx="2"/>
                  <a:endCxn id="201" idx="0"/>
                </p:cNvCxnSpPr>
                <p:nvPr/>
              </p:nvCxnSpPr>
              <p:spPr bwMode="auto">
                <a:xfrm rot="5400000">
                  <a:off x="2354580" y="2994660"/>
                  <a:ext cx="1828800" cy="2971801"/>
                </a:xfrm>
                <a:prstGeom prst="line">
                  <a:avLst/>
                </a:prstGeom>
                <a:noFill/>
                <a:ln w="28575" cap="flat" cmpd="sng" algn="ctr">
                  <a:solidFill>
                    <a:schemeClr val="accent2"/>
                  </a:solidFill>
                  <a:prstDash val="solid"/>
                  <a:round/>
                  <a:headEnd type="none" w="med" len="med"/>
                  <a:tailEnd type="none" w="med" len="med"/>
                </a:ln>
                <a:effectLst/>
              </p:spPr>
            </p:cxnSp>
            <p:cxnSp>
              <p:nvCxnSpPr>
                <p:cNvPr id="370" name="Straight Connector 369"/>
                <p:cNvCxnSpPr>
                  <a:stCxn id="57" idx="2"/>
                  <a:endCxn id="202" idx="0"/>
                </p:cNvCxnSpPr>
                <p:nvPr/>
              </p:nvCxnSpPr>
              <p:spPr bwMode="auto">
                <a:xfrm rot="5400000" flipH="1">
                  <a:off x="3401925" y="2213206"/>
                  <a:ext cx="92591" cy="2613319"/>
                </a:xfrm>
                <a:prstGeom prst="line">
                  <a:avLst/>
                </a:prstGeom>
                <a:noFill/>
                <a:ln w="28575" cap="flat" cmpd="sng" algn="ctr">
                  <a:solidFill>
                    <a:schemeClr val="accent2"/>
                  </a:solidFill>
                  <a:prstDash val="solid"/>
                  <a:round/>
                  <a:headEnd type="none" w="med" len="med"/>
                  <a:tailEnd type="none" w="med" len="med"/>
                </a:ln>
                <a:effectLst/>
              </p:spPr>
            </p:cxnSp>
            <p:cxnSp>
              <p:nvCxnSpPr>
                <p:cNvPr id="374" name="Straight Connector 373"/>
                <p:cNvCxnSpPr>
                  <a:stCxn id="57" idx="2"/>
                  <a:endCxn id="204" idx="0"/>
                </p:cNvCxnSpPr>
                <p:nvPr/>
              </p:nvCxnSpPr>
              <p:spPr bwMode="auto">
                <a:xfrm rot="5400000">
                  <a:off x="3451860" y="4091940"/>
                  <a:ext cx="1828800" cy="777240"/>
                </a:xfrm>
                <a:prstGeom prst="line">
                  <a:avLst/>
                </a:prstGeom>
                <a:noFill/>
                <a:ln w="28575" cap="flat" cmpd="sng" algn="ctr">
                  <a:solidFill>
                    <a:schemeClr val="accent2"/>
                  </a:solidFill>
                  <a:prstDash val="solid"/>
                  <a:round/>
                  <a:headEnd type="none" w="med" len="med"/>
                  <a:tailEnd type="none" w="med" len="med"/>
                </a:ln>
                <a:effectLst/>
              </p:spPr>
            </p:cxnSp>
            <p:cxnSp>
              <p:nvCxnSpPr>
                <p:cNvPr id="377" name="Straight Connector 376"/>
                <p:cNvCxnSpPr>
                  <a:stCxn id="57" idx="2"/>
                  <a:endCxn id="206" idx="0"/>
                </p:cNvCxnSpPr>
                <p:nvPr/>
              </p:nvCxnSpPr>
              <p:spPr bwMode="auto">
                <a:xfrm rot="16200000" flipH="1">
                  <a:off x="4000500" y="4320540"/>
                  <a:ext cx="1828800" cy="320040"/>
                </a:xfrm>
                <a:prstGeom prst="line">
                  <a:avLst/>
                </a:prstGeom>
                <a:noFill/>
                <a:ln w="28575" cap="flat" cmpd="sng" algn="ctr">
                  <a:solidFill>
                    <a:schemeClr val="accent2"/>
                  </a:solidFill>
                  <a:prstDash val="solid"/>
                  <a:round/>
                  <a:headEnd type="none" w="med" len="med"/>
                  <a:tailEnd type="none" w="med" len="med"/>
                </a:ln>
                <a:effectLst/>
              </p:spPr>
            </p:cxnSp>
            <p:cxnSp>
              <p:nvCxnSpPr>
                <p:cNvPr id="380" name="Straight Connector 379"/>
                <p:cNvCxnSpPr>
                  <a:stCxn id="57" idx="2"/>
                  <a:endCxn id="208" idx="0"/>
                </p:cNvCxnSpPr>
                <p:nvPr/>
              </p:nvCxnSpPr>
              <p:spPr bwMode="auto">
                <a:xfrm rot="16200000" flipH="1">
                  <a:off x="4549140" y="3771900"/>
                  <a:ext cx="1828800" cy="1417320"/>
                </a:xfrm>
                <a:prstGeom prst="line">
                  <a:avLst/>
                </a:prstGeom>
                <a:noFill/>
                <a:ln w="28575" cap="flat" cmpd="sng" algn="ctr">
                  <a:solidFill>
                    <a:schemeClr val="accent2"/>
                  </a:solidFill>
                  <a:prstDash val="solid"/>
                  <a:round/>
                  <a:headEnd type="none" w="med" len="med"/>
                  <a:tailEnd type="none" w="med" len="med"/>
                </a:ln>
                <a:effectLst/>
              </p:spPr>
            </p:cxnSp>
            <p:cxnSp>
              <p:nvCxnSpPr>
                <p:cNvPr id="384" name="Straight Connector 383"/>
                <p:cNvCxnSpPr>
                  <a:stCxn id="57" idx="2"/>
                  <a:endCxn id="210" idx="0"/>
                </p:cNvCxnSpPr>
                <p:nvPr/>
              </p:nvCxnSpPr>
              <p:spPr bwMode="auto">
                <a:xfrm rot="16200000" flipH="1">
                  <a:off x="5097780" y="3223260"/>
                  <a:ext cx="1828800" cy="2514600"/>
                </a:xfrm>
                <a:prstGeom prst="line">
                  <a:avLst/>
                </a:prstGeom>
                <a:noFill/>
                <a:ln w="28575" cap="flat" cmpd="sng" algn="ctr">
                  <a:solidFill>
                    <a:schemeClr val="accent2"/>
                  </a:solidFill>
                  <a:prstDash val="solid"/>
                  <a:round/>
                  <a:headEnd type="none" w="med" len="med"/>
                  <a:tailEnd type="none" w="med" len="med"/>
                </a:ln>
                <a:effectLst/>
              </p:spPr>
            </p:cxnSp>
            <p:cxnSp>
              <p:nvCxnSpPr>
                <p:cNvPr id="387" name="Straight Connector 386"/>
                <p:cNvCxnSpPr>
                  <a:stCxn id="57" idx="2"/>
                  <a:endCxn id="212" idx="0"/>
                </p:cNvCxnSpPr>
                <p:nvPr/>
              </p:nvCxnSpPr>
              <p:spPr bwMode="auto">
                <a:xfrm rot="16200000" flipH="1">
                  <a:off x="5646420" y="2674620"/>
                  <a:ext cx="1828800" cy="3611880"/>
                </a:xfrm>
                <a:prstGeom prst="line">
                  <a:avLst/>
                </a:prstGeom>
                <a:noFill/>
                <a:ln w="28575" cap="flat" cmpd="sng" algn="ctr">
                  <a:solidFill>
                    <a:schemeClr val="accent2"/>
                  </a:solidFill>
                  <a:prstDash val="solid"/>
                  <a:round/>
                  <a:headEnd type="none" w="med" len="med"/>
                  <a:tailEnd type="none" w="med" len="med"/>
                </a:ln>
                <a:effectLst/>
              </p:spPr>
            </p:cxnSp>
          </p:grpSp>
          <p:grpSp>
            <p:nvGrpSpPr>
              <p:cNvPr id="9" name="Group 425"/>
              <p:cNvGrpSpPr/>
              <p:nvPr/>
            </p:nvGrpSpPr>
            <p:grpSpPr>
              <a:xfrm>
                <a:off x="1783079" y="3383280"/>
                <a:ext cx="6583681" cy="2011681"/>
                <a:chOff x="1783079" y="3383280"/>
                <a:chExt cx="6583681" cy="2011681"/>
              </a:xfrm>
            </p:grpSpPr>
            <p:cxnSp>
              <p:nvCxnSpPr>
                <p:cNvPr id="225" name="Straight Connector 224"/>
                <p:cNvCxnSpPr>
                  <a:stCxn id="76" idx="2"/>
                  <a:endCxn id="201" idx="0"/>
                </p:cNvCxnSpPr>
                <p:nvPr/>
              </p:nvCxnSpPr>
              <p:spPr bwMode="auto">
                <a:xfrm rot="5400000">
                  <a:off x="2994660" y="2171700"/>
                  <a:ext cx="2011680" cy="4434841"/>
                </a:xfrm>
                <a:prstGeom prst="line">
                  <a:avLst/>
                </a:prstGeom>
                <a:noFill/>
                <a:ln w="28575" cap="flat" cmpd="sng" algn="ctr">
                  <a:solidFill>
                    <a:schemeClr val="accent2"/>
                  </a:solidFill>
                  <a:prstDash val="solid"/>
                  <a:round/>
                  <a:headEnd type="none" w="med" len="med"/>
                  <a:tailEnd type="none" w="med" len="med"/>
                </a:ln>
                <a:effectLst/>
              </p:spPr>
            </p:cxnSp>
            <p:cxnSp>
              <p:nvCxnSpPr>
                <p:cNvPr id="235" name="Straight Connector 234"/>
                <p:cNvCxnSpPr>
                  <a:stCxn id="77" idx="2"/>
                  <a:endCxn id="202" idx="0"/>
                </p:cNvCxnSpPr>
                <p:nvPr/>
              </p:nvCxnSpPr>
              <p:spPr bwMode="auto">
                <a:xfrm rot="5400000" flipH="1">
                  <a:off x="3996285" y="1618846"/>
                  <a:ext cx="732671" cy="4442119"/>
                </a:xfrm>
                <a:prstGeom prst="line">
                  <a:avLst/>
                </a:prstGeom>
                <a:noFill/>
                <a:ln w="28575" cap="flat" cmpd="sng" algn="ctr">
                  <a:solidFill>
                    <a:schemeClr val="accent2"/>
                  </a:solidFill>
                  <a:prstDash val="solid"/>
                  <a:round/>
                  <a:headEnd type="none" w="med" len="med"/>
                  <a:tailEnd type="none" w="med" len="med"/>
                </a:ln>
                <a:effectLst/>
              </p:spPr>
            </p:cxnSp>
            <p:cxnSp>
              <p:nvCxnSpPr>
                <p:cNvPr id="395" name="Straight Connector 394"/>
                <p:cNvCxnSpPr>
                  <a:stCxn id="76" idx="2"/>
                  <a:endCxn id="204" idx="0"/>
                </p:cNvCxnSpPr>
                <p:nvPr/>
              </p:nvCxnSpPr>
              <p:spPr bwMode="auto">
                <a:xfrm rot="5400000">
                  <a:off x="4091940" y="3268980"/>
                  <a:ext cx="2011680" cy="2240280"/>
                </a:xfrm>
                <a:prstGeom prst="line">
                  <a:avLst/>
                </a:prstGeom>
                <a:noFill/>
                <a:ln w="28575" cap="flat" cmpd="sng" algn="ctr">
                  <a:solidFill>
                    <a:schemeClr val="accent2"/>
                  </a:solidFill>
                  <a:prstDash val="solid"/>
                  <a:round/>
                  <a:headEnd type="none" w="med" len="med"/>
                  <a:tailEnd type="none" w="med" len="med"/>
                </a:ln>
                <a:effectLst/>
              </p:spPr>
            </p:cxnSp>
            <p:cxnSp>
              <p:nvCxnSpPr>
                <p:cNvPr id="398" name="Straight Connector 397"/>
                <p:cNvCxnSpPr>
                  <a:stCxn id="76" idx="2"/>
                  <a:endCxn id="206" idx="0"/>
                </p:cNvCxnSpPr>
                <p:nvPr/>
              </p:nvCxnSpPr>
              <p:spPr bwMode="auto">
                <a:xfrm rot="5400000">
                  <a:off x="4640580" y="3817620"/>
                  <a:ext cx="2011680" cy="1143000"/>
                </a:xfrm>
                <a:prstGeom prst="line">
                  <a:avLst/>
                </a:prstGeom>
                <a:noFill/>
                <a:ln w="28575" cap="flat" cmpd="sng" algn="ctr">
                  <a:solidFill>
                    <a:schemeClr val="accent2"/>
                  </a:solidFill>
                  <a:prstDash val="solid"/>
                  <a:round/>
                  <a:headEnd type="none" w="med" len="med"/>
                  <a:tailEnd type="none" w="med" len="med"/>
                </a:ln>
                <a:effectLst/>
              </p:spPr>
            </p:cxnSp>
            <p:cxnSp>
              <p:nvCxnSpPr>
                <p:cNvPr id="401" name="Straight Connector 400"/>
                <p:cNvCxnSpPr>
                  <a:stCxn id="76" idx="2"/>
                  <a:endCxn id="210" idx="0"/>
                </p:cNvCxnSpPr>
                <p:nvPr/>
              </p:nvCxnSpPr>
              <p:spPr bwMode="auto">
                <a:xfrm rot="16200000" flipH="1">
                  <a:off x="5737860" y="3863340"/>
                  <a:ext cx="2011680" cy="1051560"/>
                </a:xfrm>
                <a:prstGeom prst="line">
                  <a:avLst/>
                </a:prstGeom>
                <a:noFill/>
                <a:ln w="28575" cap="flat" cmpd="sng" algn="ctr">
                  <a:solidFill>
                    <a:schemeClr val="accent2"/>
                  </a:solidFill>
                  <a:prstDash val="solid"/>
                  <a:round/>
                  <a:headEnd type="none" w="med" len="med"/>
                  <a:tailEnd type="none" w="med" len="med"/>
                </a:ln>
                <a:effectLst/>
              </p:spPr>
            </p:cxnSp>
            <p:cxnSp>
              <p:nvCxnSpPr>
                <p:cNvPr id="404" name="Straight Connector 403"/>
                <p:cNvCxnSpPr>
                  <a:stCxn id="76" idx="2"/>
                  <a:endCxn id="212" idx="0"/>
                </p:cNvCxnSpPr>
                <p:nvPr/>
              </p:nvCxnSpPr>
              <p:spPr bwMode="auto">
                <a:xfrm rot="16200000" flipH="1">
                  <a:off x="6286500" y="3314700"/>
                  <a:ext cx="2011680" cy="2148840"/>
                </a:xfrm>
                <a:prstGeom prst="line">
                  <a:avLst/>
                </a:prstGeom>
                <a:noFill/>
                <a:ln w="28575" cap="flat" cmpd="sng" algn="ctr">
                  <a:solidFill>
                    <a:schemeClr val="accent2"/>
                  </a:solidFill>
                  <a:prstDash val="solid"/>
                  <a:round/>
                  <a:headEnd type="none" w="med" len="med"/>
                  <a:tailEnd type="none" w="med" len="med"/>
                </a:ln>
                <a:effectLst/>
              </p:spPr>
            </p:cxnSp>
            <p:cxnSp>
              <p:nvCxnSpPr>
                <p:cNvPr id="417" name="Straight Connector 416"/>
                <p:cNvCxnSpPr>
                  <a:stCxn id="77" idx="2"/>
                  <a:endCxn id="204" idx="0"/>
                </p:cNvCxnSpPr>
                <p:nvPr/>
              </p:nvCxnSpPr>
              <p:spPr bwMode="auto">
                <a:xfrm rot="5400000">
                  <a:off x="4686300" y="3497580"/>
                  <a:ext cx="1188720" cy="2606040"/>
                </a:xfrm>
                <a:prstGeom prst="line">
                  <a:avLst/>
                </a:prstGeom>
                <a:noFill/>
                <a:ln w="28575" cap="flat" cmpd="sng" algn="ctr">
                  <a:solidFill>
                    <a:schemeClr val="accent2"/>
                  </a:solidFill>
                  <a:prstDash val="solid"/>
                  <a:round/>
                  <a:headEnd type="none" w="med" len="med"/>
                  <a:tailEnd type="none" w="med" len="med"/>
                </a:ln>
                <a:effectLst/>
              </p:spPr>
            </p:cxnSp>
            <p:cxnSp>
              <p:nvCxnSpPr>
                <p:cNvPr id="420" name="Straight Connector 419"/>
                <p:cNvCxnSpPr>
                  <a:stCxn id="77" idx="2"/>
                  <a:endCxn id="208" idx="0"/>
                </p:cNvCxnSpPr>
                <p:nvPr/>
              </p:nvCxnSpPr>
              <p:spPr bwMode="auto">
                <a:xfrm rot="5400000">
                  <a:off x="5783580" y="4594860"/>
                  <a:ext cx="1188720" cy="411480"/>
                </a:xfrm>
                <a:prstGeom prst="line">
                  <a:avLst/>
                </a:prstGeom>
                <a:noFill/>
                <a:ln w="28575" cap="flat" cmpd="sng" algn="ctr">
                  <a:solidFill>
                    <a:schemeClr val="accent2"/>
                  </a:solidFill>
                  <a:prstDash val="solid"/>
                  <a:round/>
                  <a:headEnd type="none" w="med" len="med"/>
                  <a:tailEnd type="none" w="med" len="med"/>
                </a:ln>
                <a:effectLst/>
              </p:spPr>
            </p:cxnSp>
            <p:cxnSp>
              <p:nvCxnSpPr>
                <p:cNvPr id="423" name="Straight Connector 422"/>
                <p:cNvCxnSpPr>
                  <a:stCxn id="77" idx="2"/>
                  <a:endCxn id="212" idx="0"/>
                </p:cNvCxnSpPr>
                <p:nvPr/>
              </p:nvCxnSpPr>
              <p:spPr bwMode="auto">
                <a:xfrm rot="16200000" flipH="1">
                  <a:off x="6880860" y="3909060"/>
                  <a:ext cx="1188720" cy="1783080"/>
                </a:xfrm>
                <a:prstGeom prst="line">
                  <a:avLst/>
                </a:prstGeom>
                <a:noFill/>
                <a:ln w="28575" cap="flat" cmpd="sng" algn="ctr">
                  <a:solidFill>
                    <a:schemeClr val="accent2"/>
                  </a:solidFill>
                  <a:prstDash val="solid"/>
                  <a:round/>
                  <a:headEnd type="none" w="med" len="med"/>
                  <a:tailEnd type="none" w="med" len="med"/>
                </a:ln>
                <a:effectLst/>
              </p:spPr>
            </p:cxnSp>
          </p:grpSp>
          <p:grpSp>
            <p:nvGrpSpPr>
              <p:cNvPr id="10" name="Group 459"/>
              <p:cNvGrpSpPr/>
              <p:nvPr/>
            </p:nvGrpSpPr>
            <p:grpSpPr>
              <a:xfrm>
                <a:off x="1783079" y="3383280"/>
                <a:ext cx="6583681" cy="2011681"/>
                <a:chOff x="1783079" y="3383280"/>
                <a:chExt cx="6583681" cy="2011681"/>
              </a:xfrm>
            </p:grpSpPr>
            <p:cxnSp>
              <p:nvCxnSpPr>
                <p:cNvPr id="222" name="Straight Connector 221"/>
                <p:cNvCxnSpPr>
                  <a:stCxn id="79" idx="2"/>
                  <a:endCxn id="201" idx="0"/>
                </p:cNvCxnSpPr>
                <p:nvPr/>
              </p:nvCxnSpPr>
              <p:spPr bwMode="auto">
                <a:xfrm rot="5400000">
                  <a:off x="3863340" y="1303020"/>
                  <a:ext cx="2011680" cy="6172201"/>
                </a:xfrm>
                <a:prstGeom prst="line">
                  <a:avLst/>
                </a:prstGeom>
                <a:noFill/>
                <a:ln w="28575" cap="flat" cmpd="sng" algn="ctr">
                  <a:solidFill>
                    <a:schemeClr val="accent2"/>
                  </a:solidFill>
                  <a:prstDash val="solid"/>
                  <a:round/>
                  <a:headEnd type="none" w="med" len="med"/>
                  <a:tailEnd type="none" w="med" len="med"/>
                </a:ln>
                <a:effectLst/>
              </p:spPr>
            </p:cxnSp>
            <p:cxnSp>
              <p:nvCxnSpPr>
                <p:cNvPr id="429" name="Straight Connector 428"/>
                <p:cNvCxnSpPr>
                  <a:stCxn id="79" idx="2"/>
                  <a:endCxn id="202" idx="0"/>
                </p:cNvCxnSpPr>
                <p:nvPr/>
              </p:nvCxnSpPr>
              <p:spPr bwMode="auto">
                <a:xfrm rot="5400000">
                  <a:off x="5003277" y="521565"/>
                  <a:ext cx="90289" cy="5813719"/>
                </a:xfrm>
                <a:prstGeom prst="line">
                  <a:avLst/>
                </a:prstGeom>
                <a:noFill/>
                <a:ln w="28575" cap="flat" cmpd="sng" algn="ctr">
                  <a:solidFill>
                    <a:schemeClr val="accent2"/>
                  </a:solidFill>
                  <a:prstDash val="solid"/>
                  <a:round/>
                  <a:headEnd type="none" w="med" len="med"/>
                  <a:tailEnd type="none" w="med" len="med"/>
                </a:ln>
                <a:effectLst/>
              </p:spPr>
            </p:cxnSp>
            <p:cxnSp>
              <p:nvCxnSpPr>
                <p:cNvPr id="432" name="Straight Connector 431"/>
                <p:cNvCxnSpPr>
                  <a:stCxn id="79" idx="2"/>
                  <a:endCxn id="206" idx="0"/>
                </p:cNvCxnSpPr>
                <p:nvPr/>
              </p:nvCxnSpPr>
              <p:spPr bwMode="auto">
                <a:xfrm rot="5400000">
                  <a:off x="5509260" y="2948940"/>
                  <a:ext cx="2011680" cy="2880360"/>
                </a:xfrm>
                <a:prstGeom prst="line">
                  <a:avLst/>
                </a:prstGeom>
                <a:noFill/>
                <a:ln w="28575" cap="flat" cmpd="sng" algn="ctr">
                  <a:solidFill>
                    <a:schemeClr val="accent2"/>
                  </a:solidFill>
                  <a:prstDash val="solid"/>
                  <a:round/>
                  <a:headEnd type="none" w="med" len="med"/>
                  <a:tailEnd type="none" w="med" len="med"/>
                </a:ln>
                <a:effectLst/>
              </p:spPr>
            </p:cxnSp>
            <p:cxnSp>
              <p:nvCxnSpPr>
                <p:cNvPr id="435" name="Straight Connector 434"/>
                <p:cNvCxnSpPr>
                  <a:stCxn id="79" idx="2"/>
                  <a:endCxn id="208" idx="0"/>
                </p:cNvCxnSpPr>
                <p:nvPr/>
              </p:nvCxnSpPr>
              <p:spPr bwMode="auto">
                <a:xfrm rot="5400000">
                  <a:off x="6057900" y="3497580"/>
                  <a:ext cx="2011680" cy="1783080"/>
                </a:xfrm>
                <a:prstGeom prst="line">
                  <a:avLst/>
                </a:prstGeom>
                <a:noFill/>
                <a:ln w="28575" cap="flat" cmpd="sng" algn="ctr">
                  <a:solidFill>
                    <a:schemeClr val="accent2"/>
                  </a:solidFill>
                  <a:prstDash val="solid"/>
                  <a:round/>
                  <a:headEnd type="none" w="med" len="med"/>
                  <a:tailEnd type="none" w="med" len="med"/>
                </a:ln>
                <a:effectLst/>
              </p:spPr>
            </p:cxnSp>
            <p:cxnSp>
              <p:nvCxnSpPr>
                <p:cNvPr id="438" name="Straight Connector 437"/>
                <p:cNvCxnSpPr>
                  <a:stCxn id="79" idx="2"/>
                  <a:endCxn id="210" idx="0"/>
                </p:cNvCxnSpPr>
                <p:nvPr/>
              </p:nvCxnSpPr>
              <p:spPr bwMode="auto">
                <a:xfrm rot="5400000">
                  <a:off x="6606540" y="4046220"/>
                  <a:ext cx="2011680" cy="685800"/>
                </a:xfrm>
                <a:prstGeom prst="line">
                  <a:avLst/>
                </a:prstGeom>
                <a:noFill/>
                <a:ln w="28575" cap="flat" cmpd="sng" algn="ctr">
                  <a:solidFill>
                    <a:schemeClr val="accent2"/>
                  </a:solidFill>
                  <a:prstDash val="solid"/>
                  <a:round/>
                  <a:headEnd type="none" w="med" len="med"/>
                  <a:tailEnd type="none" w="med" len="med"/>
                </a:ln>
                <a:effectLst/>
              </p:spPr>
            </p:cxnSp>
            <p:cxnSp>
              <p:nvCxnSpPr>
                <p:cNvPr id="441" name="Straight Connector 440"/>
                <p:cNvCxnSpPr>
                  <a:stCxn id="79" idx="2"/>
                  <a:endCxn id="212" idx="0"/>
                </p:cNvCxnSpPr>
                <p:nvPr/>
              </p:nvCxnSpPr>
              <p:spPr bwMode="auto">
                <a:xfrm rot="16200000" flipH="1">
                  <a:off x="7155180" y="4183380"/>
                  <a:ext cx="2011680" cy="411480"/>
                </a:xfrm>
                <a:prstGeom prst="line">
                  <a:avLst/>
                </a:prstGeom>
                <a:noFill/>
                <a:ln w="28575" cap="flat" cmpd="sng" algn="ctr">
                  <a:solidFill>
                    <a:schemeClr val="accent2"/>
                  </a:solidFill>
                  <a:prstDash val="solid"/>
                  <a:round/>
                  <a:headEnd type="none" w="med" len="med"/>
                  <a:tailEnd type="none" w="med" len="med"/>
                </a:ln>
                <a:effectLst/>
              </p:spPr>
            </p:cxnSp>
            <p:cxnSp>
              <p:nvCxnSpPr>
                <p:cNvPr id="444" name="Straight Connector 443"/>
                <p:cNvCxnSpPr>
                  <a:stCxn id="80" idx="2"/>
                  <a:endCxn id="212" idx="0"/>
                </p:cNvCxnSpPr>
                <p:nvPr/>
              </p:nvCxnSpPr>
              <p:spPr bwMode="auto">
                <a:xfrm rot="16200000" flipH="1">
                  <a:off x="7749540" y="4777740"/>
                  <a:ext cx="1188720" cy="45720"/>
                </a:xfrm>
                <a:prstGeom prst="line">
                  <a:avLst/>
                </a:prstGeom>
                <a:noFill/>
                <a:ln w="28575" cap="flat" cmpd="sng" algn="ctr">
                  <a:solidFill>
                    <a:schemeClr val="accent2"/>
                  </a:solidFill>
                  <a:prstDash val="solid"/>
                  <a:round/>
                  <a:headEnd type="none" w="med" len="med"/>
                  <a:tailEnd type="none" w="med" len="med"/>
                </a:ln>
                <a:effectLst/>
              </p:spPr>
            </p:cxnSp>
            <p:cxnSp>
              <p:nvCxnSpPr>
                <p:cNvPr id="447" name="Straight Connector 446"/>
                <p:cNvCxnSpPr>
                  <a:stCxn id="80" idx="2"/>
                  <a:endCxn id="210" idx="0"/>
                </p:cNvCxnSpPr>
                <p:nvPr/>
              </p:nvCxnSpPr>
              <p:spPr bwMode="auto">
                <a:xfrm rot="5400000">
                  <a:off x="7200900" y="4274820"/>
                  <a:ext cx="1188720" cy="1051560"/>
                </a:xfrm>
                <a:prstGeom prst="line">
                  <a:avLst/>
                </a:prstGeom>
                <a:noFill/>
                <a:ln w="28575" cap="flat" cmpd="sng" algn="ctr">
                  <a:solidFill>
                    <a:schemeClr val="accent2"/>
                  </a:solidFill>
                  <a:prstDash val="solid"/>
                  <a:round/>
                  <a:headEnd type="none" w="med" len="med"/>
                  <a:tailEnd type="none" w="med" len="med"/>
                </a:ln>
                <a:effectLst/>
              </p:spPr>
            </p:cxnSp>
            <p:cxnSp>
              <p:nvCxnSpPr>
                <p:cNvPr id="450" name="Straight Connector 449"/>
                <p:cNvCxnSpPr>
                  <a:stCxn id="80" idx="2"/>
                  <a:endCxn id="208" idx="0"/>
                </p:cNvCxnSpPr>
                <p:nvPr/>
              </p:nvCxnSpPr>
              <p:spPr bwMode="auto">
                <a:xfrm rot="5400000">
                  <a:off x="6652260" y="3726180"/>
                  <a:ext cx="1188720" cy="2148840"/>
                </a:xfrm>
                <a:prstGeom prst="line">
                  <a:avLst/>
                </a:prstGeom>
                <a:noFill/>
                <a:ln w="28575" cap="flat" cmpd="sng" algn="ctr">
                  <a:solidFill>
                    <a:schemeClr val="accent2"/>
                  </a:solidFill>
                  <a:prstDash val="solid"/>
                  <a:round/>
                  <a:headEnd type="none" w="med" len="med"/>
                  <a:tailEnd type="none" w="med" len="med"/>
                </a:ln>
                <a:effectLst/>
              </p:spPr>
            </p:cxnSp>
            <p:cxnSp>
              <p:nvCxnSpPr>
                <p:cNvPr id="453" name="Straight Connector 452"/>
                <p:cNvCxnSpPr>
                  <a:stCxn id="80" idx="2"/>
                  <a:endCxn id="206" idx="0"/>
                </p:cNvCxnSpPr>
                <p:nvPr/>
              </p:nvCxnSpPr>
              <p:spPr bwMode="auto">
                <a:xfrm rot="5400000">
                  <a:off x="6103620" y="3177540"/>
                  <a:ext cx="1188720" cy="3246120"/>
                </a:xfrm>
                <a:prstGeom prst="line">
                  <a:avLst/>
                </a:prstGeom>
                <a:noFill/>
                <a:ln w="28575" cap="flat" cmpd="sng" algn="ctr">
                  <a:solidFill>
                    <a:schemeClr val="accent2"/>
                  </a:solidFill>
                  <a:prstDash val="solid"/>
                  <a:round/>
                  <a:headEnd type="none" w="med" len="med"/>
                  <a:tailEnd type="none" w="med" len="med"/>
                </a:ln>
                <a:effectLst/>
              </p:spPr>
            </p:cxnSp>
            <p:cxnSp>
              <p:nvCxnSpPr>
                <p:cNvPr id="457" name="Straight Connector 456"/>
                <p:cNvCxnSpPr>
                  <a:stCxn id="80" idx="2"/>
                  <a:endCxn id="202" idx="0"/>
                </p:cNvCxnSpPr>
                <p:nvPr/>
              </p:nvCxnSpPr>
              <p:spPr bwMode="auto">
                <a:xfrm rot="5400000" flipH="1">
                  <a:off x="4864965" y="750166"/>
                  <a:ext cx="732671" cy="6179479"/>
                </a:xfrm>
                <a:prstGeom prst="line">
                  <a:avLst/>
                </a:prstGeom>
                <a:noFill/>
                <a:ln w="28575" cap="flat" cmpd="sng" algn="ctr">
                  <a:solidFill>
                    <a:schemeClr val="accent2"/>
                  </a:solidFill>
                  <a:prstDash val="solid"/>
                  <a:round/>
                  <a:headEnd type="none" w="med" len="med"/>
                  <a:tailEnd type="none" w="med" len="med"/>
                </a:ln>
                <a:effectLst/>
              </p:spPr>
            </p:cxnSp>
          </p:grpSp>
          <p:grpSp>
            <p:nvGrpSpPr>
              <p:cNvPr id="11" name="Group 478"/>
              <p:cNvGrpSpPr/>
              <p:nvPr/>
            </p:nvGrpSpPr>
            <p:grpSpPr>
              <a:xfrm>
                <a:off x="648587" y="2519916"/>
                <a:ext cx="8218967" cy="2349797"/>
                <a:chOff x="648587" y="2519916"/>
                <a:chExt cx="8218967" cy="2349797"/>
              </a:xfrm>
            </p:grpSpPr>
            <p:sp>
              <p:nvSpPr>
                <p:cNvPr id="461" name="Oval 460"/>
                <p:cNvSpPr/>
                <p:nvPr/>
              </p:nvSpPr>
              <p:spPr bwMode="auto">
                <a:xfrm>
                  <a:off x="712382" y="2923954"/>
                  <a:ext cx="1722474" cy="1913860"/>
                </a:xfrm>
                <a:prstGeom prst="ellipse">
                  <a:avLst/>
                </a:prstGeom>
                <a:noFill/>
                <a:ln w="28575" cap="flat" cmpd="sng" algn="ctr">
                  <a:solidFill>
                    <a:schemeClr val="accent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2" name="Oval 461"/>
                <p:cNvSpPr/>
                <p:nvPr/>
              </p:nvSpPr>
              <p:spPr bwMode="auto">
                <a:xfrm>
                  <a:off x="7304568" y="2934587"/>
                  <a:ext cx="1562986" cy="1073888"/>
                </a:xfrm>
                <a:prstGeom prst="ellipse">
                  <a:avLst/>
                </a:prstGeom>
                <a:noFill/>
                <a:ln w="28575" cap="flat" cmpd="sng" algn="ctr">
                  <a:solidFill>
                    <a:schemeClr val="accent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3" name="Oval 462"/>
                <p:cNvSpPr/>
                <p:nvPr/>
              </p:nvSpPr>
              <p:spPr bwMode="auto">
                <a:xfrm>
                  <a:off x="5560829" y="2966485"/>
                  <a:ext cx="1562986" cy="1073888"/>
                </a:xfrm>
                <a:prstGeom prst="ellipse">
                  <a:avLst/>
                </a:prstGeom>
                <a:noFill/>
                <a:ln w="28575" cap="flat" cmpd="sng" algn="ctr">
                  <a:solidFill>
                    <a:schemeClr val="accent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4" name="Oval 463"/>
                <p:cNvSpPr/>
                <p:nvPr/>
              </p:nvSpPr>
              <p:spPr bwMode="auto">
                <a:xfrm>
                  <a:off x="2860157" y="2945219"/>
                  <a:ext cx="1222745" cy="1073888"/>
                </a:xfrm>
                <a:prstGeom prst="ellipse">
                  <a:avLst/>
                </a:prstGeom>
                <a:noFill/>
                <a:ln w="28575" cap="flat" cmpd="sng" algn="ctr">
                  <a:solidFill>
                    <a:schemeClr val="accent2"/>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5" name="Arc 464"/>
                <p:cNvSpPr/>
                <p:nvPr/>
              </p:nvSpPr>
              <p:spPr bwMode="auto">
                <a:xfrm>
                  <a:off x="1701209" y="2530550"/>
                  <a:ext cx="3062177" cy="882502"/>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6" name="Arc 465"/>
                <p:cNvSpPr/>
                <p:nvPr/>
              </p:nvSpPr>
              <p:spPr bwMode="auto">
                <a:xfrm>
                  <a:off x="3312041" y="2530550"/>
                  <a:ext cx="3062177" cy="882502"/>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7" name="Arc 466"/>
                <p:cNvSpPr/>
                <p:nvPr/>
              </p:nvSpPr>
              <p:spPr bwMode="auto">
                <a:xfrm>
                  <a:off x="4922874" y="2530550"/>
                  <a:ext cx="3062177" cy="882502"/>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3" name="Arc 472"/>
                <p:cNvSpPr/>
                <p:nvPr/>
              </p:nvSpPr>
              <p:spPr bwMode="auto">
                <a:xfrm>
                  <a:off x="648587" y="2519916"/>
                  <a:ext cx="2541180" cy="2190307"/>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4" name="Arc 473"/>
                <p:cNvSpPr/>
                <p:nvPr/>
              </p:nvSpPr>
              <p:spPr bwMode="auto">
                <a:xfrm>
                  <a:off x="6283843" y="2519916"/>
                  <a:ext cx="2285999" cy="2190307"/>
                </a:xfrm>
                <a:prstGeom prst="arc">
                  <a:avLst>
                    <a:gd name="adj1" fmla="val 10376674"/>
                    <a:gd name="adj2" fmla="val 472047"/>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5" name="Arc 474"/>
                <p:cNvSpPr/>
                <p:nvPr/>
              </p:nvSpPr>
              <p:spPr bwMode="auto">
                <a:xfrm>
                  <a:off x="4954772" y="2785731"/>
                  <a:ext cx="1775638" cy="1180214"/>
                </a:xfrm>
                <a:prstGeom prst="arc">
                  <a:avLst>
                    <a:gd name="adj1" fmla="val 1138228"/>
                    <a:gd name="adj2" fmla="val 11671853"/>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6" name="Arc 475"/>
                <p:cNvSpPr/>
                <p:nvPr/>
              </p:nvSpPr>
              <p:spPr bwMode="auto">
                <a:xfrm>
                  <a:off x="2785721" y="2785731"/>
                  <a:ext cx="1775638" cy="1180214"/>
                </a:xfrm>
                <a:prstGeom prst="arc">
                  <a:avLst>
                    <a:gd name="adj1" fmla="val 20893228"/>
                    <a:gd name="adj2" fmla="val 6873258"/>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7" name="Arc 476"/>
                <p:cNvSpPr/>
                <p:nvPr/>
              </p:nvSpPr>
              <p:spPr bwMode="auto">
                <a:xfrm>
                  <a:off x="850605" y="3689499"/>
                  <a:ext cx="2445480" cy="1180214"/>
                </a:xfrm>
                <a:prstGeom prst="arc">
                  <a:avLst>
                    <a:gd name="adj1" fmla="val 20893228"/>
                    <a:gd name="adj2" fmla="val 6873258"/>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8" name="Arc 477"/>
                <p:cNvSpPr/>
                <p:nvPr/>
              </p:nvSpPr>
              <p:spPr bwMode="auto">
                <a:xfrm>
                  <a:off x="6836735" y="3689499"/>
                  <a:ext cx="1371592" cy="563524"/>
                </a:xfrm>
                <a:prstGeom prst="arc">
                  <a:avLst>
                    <a:gd name="adj1" fmla="val 20893228"/>
                    <a:gd name="adj2" fmla="val 11521360"/>
                  </a:avLst>
                </a:prstGeom>
                <a:noFill/>
                <a:ln w="28575"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grpSp>
          <p:nvGrpSpPr>
            <p:cNvPr id="12" name="Group 160"/>
            <p:cNvGrpSpPr/>
            <p:nvPr/>
          </p:nvGrpSpPr>
          <p:grpSpPr>
            <a:xfrm>
              <a:off x="4206240" y="3657600"/>
              <a:ext cx="1629783" cy="1828800"/>
              <a:chOff x="4206240" y="3657600"/>
              <a:chExt cx="1629783" cy="1828800"/>
            </a:xfrm>
          </p:grpSpPr>
          <p:pic>
            <p:nvPicPr>
              <p:cNvPr id="2053" name="Picture 5" descr="C:\Users\Jeff.Alldridge\Desktop\Matt Valentine Decks\graphics\Vince-Frown.png"/>
              <p:cNvPicPr>
                <a:picLocks noChangeAspect="1" noChangeArrowheads="1"/>
              </p:cNvPicPr>
              <p:nvPr/>
            </p:nvPicPr>
            <p:blipFill>
              <a:blip r:embed="rId6" cstate="email"/>
              <a:srcRect/>
              <a:stretch>
                <a:fillRect/>
              </a:stretch>
            </p:blipFill>
            <p:spPr bwMode="auto">
              <a:xfrm>
                <a:off x="4206240" y="3657600"/>
                <a:ext cx="1629783" cy="1828800"/>
              </a:xfrm>
              <a:prstGeom prst="rect">
                <a:avLst/>
              </a:prstGeom>
              <a:noFill/>
              <a:ln>
                <a:noFill/>
              </a:ln>
            </p:spPr>
          </p:pic>
          <p:sp>
            <p:nvSpPr>
              <p:cNvPr id="141" name="Flowchart: Process 140"/>
              <p:cNvSpPr/>
              <p:nvPr/>
            </p:nvSpPr>
            <p:spPr>
              <a:xfrm>
                <a:off x="4389120" y="4754880"/>
                <a:ext cx="1005840" cy="457200"/>
              </a:xfrm>
              <a:prstGeom prst="flowChartProces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400" b="1" dirty="0" smtClean="0">
                    <a:solidFill>
                      <a:schemeClr val="tx1"/>
                    </a:solidFill>
                    <a:effectLst>
                      <a:outerShdw blurRad="38100" dist="38100" dir="2700000" algn="tl">
                        <a:srgbClr val="000000">
                          <a:alpha val="43137"/>
                        </a:srgbClr>
                      </a:outerShdw>
                    </a:effectLst>
                    <a:latin typeface="+mj-lt"/>
                  </a:rPr>
                  <a:t>IT Manager</a:t>
                </a:r>
              </a:p>
            </p:txBody>
          </p:sp>
        </p:grpSp>
      </p:grpSp>
      <p:grpSp>
        <p:nvGrpSpPr>
          <p:cNvPr id="13" name="Group 163"/>
          <p:cNvGrpSpPr/>
          <p:nvPr/>
        </p:nvGrpSpPr>
        <p:grpSpPr>
          <a:xfrm>
            <a:off x="1280159" y="5394960"/>
            <a:ext cx="7589521" cy="548640"/>
            <a:chOff x="1280159" y="5394960"/>
            <a:chExt cx="7589521" cy="548640"/>
          </a:xfrm>
        </p:grpSpPr>
        <p:sp>
          <p:nvSpPr>
            <p:cNvPr id="137" name="Can 136"/>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38" name="Can 137"/>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39" name="Can 138"/>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40" name="Can 139"/>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42" name="Can 141"/>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sp>
          <p:nvSpPr>
            <p:cNvPr id="143" name="Can 142"/>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400" b="1" dirty="0" smtClean="0">
                  <a:solidFill>
                    <a:schemeClr val="tx1"/>
                  </a:solidFill>
                  <a:effectLst>
                    <a:outerShdw blurRad="101600" dist="25400" dir="2700000" algn="tl">
                      <a:srgbClr val="000000"/>
                    </a:outerShdw>
                  </a:effectLst>
                </a:rPr>
                <a:t>Other</a:t>
              </a:r>
              <a:endParaRPr lang="en-US" sz="1400" b="1" dirty="0">
                <a:solidFill>
                  <a:schemeClr val="tx1"/>
                </a:solidFill>
                <a:effectLst>
                  <a:outerShdw blurRad="101600" dist="25400" dir="2700000" algn="tl">
                    <a:srgbClr val="000000"/>
                  </a:outerShdw>
                </a:effectLst>
              </a:endParaRPr>
            </a:p>
          </p:txBody>
        </p:sp>
        <p:sp>
          <p:nvSpPr>
            <p:cNvPr id="144" name="Can 143"/>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Customers</a:t>
              </a:r>
              <a:endParaRPr lang="en-US" sz="1100" b="1" dirty="0">
                <a:solidFill>
                  <a:schemeClr val="tx1"/>
                </a:solidFill>
                <a:effectLst>
                  <a:outerShdw blurRad="101600" dist="25400" dir="2700000" algn="tl">
                    <a:srgbClr val="000000"/>
                  </a:outerShdw>
                </a:effectLst>
              </a:endParaRPr>
            </a:p>
          </p:txBody>
        </p:sp>
        <p:pic>
          <p:nvPicPr>
            <p:cNvPr id="145" name="Picture 2" descr="\\showsrus\images\LOGOS\GEN_LOGO\O\ORACLE.png"/>
            <p:cNvPicPr>
              <a:picLocks noChangeAspect="1" noChangeArrowheads="1"/>
            </p:cNvPicPr>
            <p:nvPr/>
          </p:nvPicPr>
          <p:blipFill>
            <a:blip r:embed="rId7"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146" name="Picture 3" descr="\\showsrus\images\LOGOS\GEN_LOGO\S\SAP logo med.png"/>
            <p:cNvPicPr>
              <a:picLocks noChangeAspect="1" noChangeArrowheads="1"/>
            </p:cNvPicPr>
            <p:nvPr/>
          </p:nvPicPr>
          <p:blipFill>
            <a:blip r:embed="rId8"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147" name="Picture 4" descr="\\showsrus\images\LOGOS\GEN_LOGO\S\Siebel-logo-color.png"/>
            <p:cNvPicPr>
              <a:picLocks noChangeAspect="1" noChangeArrowheads="1"/>
            </p:cNvPicPr>
            <p:nvPr/>
          </p:nvPicPr>
          <p:blipFill>
            <a:blip r:embed="rId9"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148" name="Picture 5" descr="C:\Program Files\Microsoft Resource DVD Artwork\DVD_ART\BoxShots_Logos\Microsoft Dynamics\Dynamics-Brand signature\MS Dynamics logo reverse v.png"/>
            <p:cNvPicPr>
              <a:picLocks noChangeAspect="1" noChangeArrowheads="1"/>
            </p:cNvPicPr>
            <p:nvPr/>
          </p:nvPicPr>
          <p:blipFill>
            <a:blip r:embed="rId10"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149" name="Picture 2" descr="C:\Users\Jeff.Alldridge\Desktop\Cache Bin\Week 5.12-16\IBM_white.png"/>
            <p:cNvPicPr>
              <a:picLocks noChangeAspect="1" noChangeArrowheads="1"/>
            </p:cNvPicPr>
            <p:nvPr/>
          </p:nvPicPr>
          <p:blipFill>
            <a:blip r:embed="rId11"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150" name="Rectangle 149"/>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ERP</a:t>
              </a:r>
            </a:p>
          </p:txBody>
        </p:sp>
        <p:sp>
          <p:nvSpPr>
            <p:cNvPr id="151" name="Rectangle 150"/>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Finance</a:t>
              </a:r>
            </a:p>
          </p:txBody>
        </p:sp>
        <p:sp>
          <p:nvSpPr>
            <p:cNvPr id="152" name="Rectangle 151"/>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Inventory</a:t>
              </a:r>
            </a:p>
          </p:txBody>
        </p:sp>
        <p:sp>
          <p:nvSpPr>
            <p:cNvPr id="153" name="Rectangle 152"/>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CRM</a:t>
              </a:r>
            </a:p>
          </p:txBody>
        </p:sp>
        <p:sp>
          <p:nvSpPr>
            <p:cNvPr id="154" name="Rectangle 153"/>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Operations</a:t>
              </a:r>
            </a:p>
          </p:txBody>
        </p:sp>
        <p:sp>
          <p:nvSpPr>
            <p:cNvPr id="156" name="Rectangle 155"/>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a:t>
              </a:r>
            </a:p>
          </p:txBody>
        </p:sp>
      </p:grpSp>
      <p:sp>
        <p:nvSpPr>
          <p:cNvPr id="157" name="Rectangle 156"/>
          <p:cNvSpPr/>
          <p:nvPr/>
        </p:nvSpPr>
        <p:spPr>
          <a:xfrm>
            <a:off x="1371600" y="5989320"/>
            <a:ext cx="7406640" cy="3200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rPr>
              <a:t>Infraestructura</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Optimizada</a:t>
            </a:r>
            <a:endParaRPr lang="en-US" sz="1600" b="1" dirty="0" smtClean="0">
              <a:solidFill>
                <a:schemeClr val="tx1"/>
              </a:solidFill>
              <a:effectLst>
                <a:outerShdw blurRad="38100" dist="38100" dir="2700000" algn="tl">
                  <a:srgbClr val="000000">
                    <a:alpha val="43137"/>
                  </a:srgbClr>
                </a:outerShdw>
              </a:effectLst>
            </a:endParaRPr>
          </a:p>
        </p:txBody>
      </p:sp>
      <p:grpSp>
        <p:nvGrpSpPr>
          <p:cNvPr id="14" name="Group 185"/>
          <p:cNvGrpSpPr/>
          <p:nvPr/>
        </p:nvGrpSpPr>
        <p:grpSpPr>
          <a:xfrm>
            <a:off x="182880" y="3291840"/>
            <a:ext cx="1629783" cy="1828799"/>
            <a:chOff x="-1928746" y="3657600"/>
            <a:chExt cx="1629783" cy="1828799"/>
          </a:xfrm>
        </p:grpSpPr>
        <p:pic>
          <p:nvPicPr>
            <p:cNvPr id="159" name="Picture 5" descr="C:\Users\Jeff.Alldridge\Desktop\Matt Valentine Decks\graphics\Vince-Frown.png"/>
            <p:cNvPicPr>
              <a:picLocks noChangeAspect="1" noChangeArrowheads="1"/>
            </p:cNvPicPr>
            <p:nvPr/>
          </p:nvPicPr>
          <p:blipFill>
            <a:blip r:embed="rId12" cstate="email"/>
            <a:stretch>
              <a:fillRect/>
            </a:stretch>
          </p:blipFill>
          <p:spPr bwMode="auto">
            <a:xfrm>
              <a:off x="-1928746" y="3657600"/>
              <a:ext cx="1629783" cy="1828799"/>
            </a:xfrm>
            <a:prstGeom prst="rect">
              <a:avLst/>
            </a:prstGeom>
            <a:noFill/>
          </p:spPr>
        </p:pic>
        <p:sp>
          <p:nvSpPr>
            <p:cNvPr id="160" name="Flowchart: Process 159"/>
            <p:cNvSpPr/>
            <p:nvPr/>
          </p:nvSpPr>
          <p:spPr>
            <a:xfrm>
              <a:off x="-1745866" y="4854206"/>
              <a:ext cx="1005840" cy="457200"/>
            </a:xfrm>
            <a:prstGeom prst="flowChartProces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400" b="1" dirty="0" smtClean="0">
                  <a:solidFill>
                    <a:schemeClr val="tx1"/>
                  </a:solidFill>
                  <a:effectLst>
                    <a:outerShdw blurRad="38100" dist="38100" dir="2700000" algn="tl">
                      <a:srgbClr val="000000">
                        <a:alpha val="43137"/>
                      </a:srgbClr>
                    </a:outerShdw>
                  </a:effectLst>
                  <a:latin typeface="+mj-lt"/>
                </a:rPr>
                <a:t>TI</a:t>
              </a:r>
            </a:p>
          </p:txBody>
        </p:sp>
      </p:grpSp>
      <p:grpSp>
        <p:nvGrpSpPr>
          <p:cNvPr id="15" name="Group 174"/>
          <p:cNvGrpSpPr/>
          <p:nvPr/>
        </p:nvGrpSpPr>
        <p:grpSpPr>
          <a:xfrm>
            <a:off x="548640" y="2743200"/>
            <a:ext cx="8229600" cy="2286000"/>
            <a:chOff x="548640" y="2743200"/>
            <a:chExt cx="8229600" cy="2286000"/>
          </a:xfrm>
        </p:grpSpPr>
        <p:sp>
          <p:nvSpPr>
            <p:cNvPr id="48" name="Flowchart: Process 47"/>
            <p:cNvSpPr/>
            <p:nvPr/>
          </p:nvSpPr>
          <p:spPr>
            <a:xfrm>
              <a:off x="3017520" y="274320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New product idea portal</a:t>
              </a:r>
            </a:p>
          </p:txBody>
        </p:sp>
        <p:sp>
          <p:nvSpPr>
            <p:cNvPr id="57" name="Flowchart: Process 56"/>
            <p:cNvSpPr/>
            <p:nvPr/>
          </p:nvSpPr>
          <p:spPr>
            <a:xfrm>
              <a:off x="4297680" y="292608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Financial reporting</a:t>
              </a:r>
            </a:p>
          </p:txBody>
        </p:sp>
        <p:sp>
          <p:nvSpPr>
            <p:cNvPr id="76" name="Flowchart: Process 75"/>
            <p:cNvSpPr/>
            <p:nvPr/>
          </p:nvSpPr>
          <p:spPr>
            <a:xfrm>
              <a:off x="5760720" y="274320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Regulatory compliance portal</a:t>
              </a:r>
            </a:p>
          </p:txBody>
        </p:sp>
        <p:sp>
          <p:nvSpPr>
            <p:cNvPr id="77" name="Flowchart: Process 76"/>
            <p:cNvSpPr/>
            <p:nvPr/>
          </p:nvSpPr>
          <p:spPr>
            <a:xfrm>
              <a:off x="612648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Compliance reports</a:t>
              </a:r>
            </a:p>
          </p:txBody>
        </p:sp>
        <p:sp>
          <p:nvSpPr>
            <p:cNvPr id="79" name="Flowchart: Process 78"/>
            <p:cNvSpPr/>
            <p:nvPr/>
          </p:nvSpPr>
          <p:spPr>
            <a:xfrm>
              <a:off x="7498080" y="274320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Supply chain integration</a:t>
              </a:r>
            </a:p>
          </p:txBody>
        </p:sp>
        <p:sp>
          <p:nvSpPr>
            <p:cNvPr id="80" name="Flowchart: Process 79"/>
            <p:cNvSpPr/>
            <p:nvPr/>
          </p:nvSpPr>
          <p:spPr>
            <a:xfrm>
              <a:off x="786384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Trading partner portal</a:t>
              </a:r>
            </a:p>
          </p:txBody>
        </p:sp>
        <p:sp>
          <p:nvSpPr>
            <p:cNvPr id="39" name="Flowchart: Process 38"/>
            <p:cNvSpPr/>
            <p:nvPr/>
          </p:nvSpPr>
          <p:spPr>
            <a:xfrm>
              <a:off x="1188720" y="274320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Sales forecasts and reports</a:t>
              </a:r>
            </a:p>
          </p:txBody>
        </p:sp>
        <p:sp>
          <p:nvSpPr>
            <p:cNvPr id="40" name="Flowchart: Process 39"/>
            <p:cNvSpPr/>
            <p:nvPr/>
          </p:nvSpPr>
          <p:spPr>
            <a:xfrm>
              <a:off x="164592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Operations</a:t>
              </a:r>
            </a:p>
          </p:txBody>
        </p:sp>
        <p:sp>
          <p:nvSpPr>
            <p:cNvPr id="41" name="Flowchart: Process 40"/>
            <p:cNvSpPr/>
            <p:nvPr/>
          </p:nvSpPr>
          <p:spPr>
            <a:xfrm>
              <a:off x="54864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Sales force automation</a:t>
              </a:r>
            </a:p>
          </p:txBody>
        </p:sp>
        <p:sp>
          <p:nvSpPr>
            <p:cNvPr id="188" name="Flowchart: Process 187"/>
            <p:cNvSpPr/>
            <p:nvPr/>
          </p:nvSpPr>
          <p:spPr>
            <a:xfrm>
              <a:off x="1005840" y="438912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Customer service</a:t>
              </a:r>
            </a:p>
          </p:txBody>
        </p:sp>
        <p:sp>
          <p:nvSpPr>
            <p:cNvPr id="162" name="Flowchart: Process 161"/>
            <p:cNvSpPr/>
            <p:nvPr/>
          </p:nvSpPr>
          <p:spPr>
            <a:xfrm>
              <a:off x="3017520" y="3566160"/>
              <a:ext cx="914400" cy="640080"/>
            </a:xfrm>
            <a:prstGeom prst="flowChartProcess">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100" b="1" dirty="0" smtClean="0">
                  <a:solidFill>
                    <a:schemeClr val="bg1">
                      <a:lumMod val="50000"/>
                    </a:schemeClr>
                  </a:solidFill>
                </a:rPr>
                <a:t>New product portfolio analysis</a:t>
              </a:r>
            </a:p>
          </p:txBody>
        </p:sp>
      </p:grpSp>
      <p:grpSp>
        <p:nvGrpSpPr>
          <p:cNvPr id="16" name="Group 181"/>
          <p:cNvGrpSpPr/>
          <p:nvPr/>
        </p:nvGrpSpPr>
        <p:grpSpPr>
          <a:xfrm>
            <a:off x="2194560" y="1005840"/>
            <a:ext cx="4722607" cy="1371600"/>
            <a:chOff x="2194560" y="1280160"/>
            <a:chExt cx="4722607" cy="1371600"/>
          </a:xfrm>
        </p:grpSpPr>
        <p:pic>
          <p:nvPicPr>
            <p:cNvPr id="183" name="Picture 2" descr="C:\Users\Jeff.Alldridge\Desktop\Matt Valentine Decks\graphics\Abe-Frown.png"/>
            <p:cNvPicPr>
              <a:picLocks noChangeAspect="1" noChangeArrowheads="1"/>
            </p:cNvPicPr>
            <p:nvPr/>
          </p:nvPicPr>
          <p:blipFill>
            <a:blip r:embed="rId13" cstate="email"/>
            <a:stretch>
              <a:fillRect/>
            </a:stretch>
          </p:blipFill>
          <p:spPr bwMode="auto">
            <a:xfrm>
              <a:off x="4023361" y="1280160"/>
              <a:ext cx="1428077" cy="1371600"/>
            </a:xfrm>
            <a:prstGeom prst="rect">
              <a:avLst/>
            </a:prstGeom>
            <a:noFill/>
          </p:spPr>
        </p:pic>
        <p:pic>
          <p:nvPicPr>
            <p:cNvPr id="184" name="Picture 3" descr="C:\Users\Jeff.Alldridge\Desktop\Matt Valentine Decks\graphics\Ryan-Frown.png"/>
            <p:cNvPicPr>
              <a:picLocks noChangeAspect="1" noChangeArrowheads="1"/>
            </p:cNvPicPr>
            <p:nvPr/>
          </p:nvPicPr>
          <p:blipFill>
            <a:blip r:embed="rId14" cstate="email"/>
            <a:stretch>
              <a:fillRect/>
            </a:stretch>
          </p:blipFill>
          <p:spPr bwMode="auto">
            <a:xfrm>
              <a:off x="2194560" y="1280161"/>
              <a:ext cx="1444213" cy="1371598"/>
            </a:xfrm>
            <a:prstGeom prst="rect">
              <a:avLst/>
            </a:prstGeom>
            <a:noFill/>
          </p:spPr>
        </p:pic>
        <p:pic>
          <p:nvPicPr>
            <p:cNvPr id="185" name="Picture 4" descr="C:\Users\Jeff.Alldridge\Desktop\Matt Valentine Decks\graphics\Tuesday-Frown.png"/>
            <p:cNvPicPr>
              <a:picLocks noChangeAspect="1" noChangeArrowheads="1"/>
            </p:cNvPicPr>
            <p:nvPr/>
          </p:nvPicPr>
          <p:blipFill>
            <a:blip r:embed="rId15" cstate="email"/>
            <a:stretch>
              <a:fillRect/>
            </a:stretch>
          </p:blipFill>
          <p:spPr bwMode="auto">
            <a:xfrm>
              <a:off x="5989320" y="1280160"/>
              <a:ext cx="927847" cy="1371600"/>
            </a:xfrm>
            <a:prstGeom prst="rect">
              <a:avLst/>
            </a:prstGeom>
            <a:noFill/>
          </p:spPr>
        </p:pic>
      </p:grpSp>
      <p:sp>
        <p:nvSpPr>
          <p:cNvPr id="158" name="Rectangle 157"/>
          <p:cNvSpPr/>
          <p:nvPr/>
        </p:nvSpPr>
        <p:spPr bwMode="auto">
          <a:xfrm>
            <a:off x="-91440" y="2286000"/>
            <a:ext cx="9326880" cy="274320"/>
          </a:xfrm>
          <a:prstGeom prst="rect">
            <a:avLst/>
          </a:prstGeom>
          <a:gradFill>
            <a:gsLst>
              <a:gs pos="0">
                <a:schemeClr val="tx2">
                  <a:alpha val="0"/>
                </a:schemeClr>
              </a:gs>
              <a:gs pos="30000">
                <a:schemeClr val="tx1">
                  <a:lumMod val="95000"/>
                  <a:alpha val="80000"/>
                </a:schemeClr>
              </a:gs>
              <a:gs pos="70000">
                <a:schemeClr val="tx1">
                  <a:lumMod val="95000"/>
                  <a:alpha val="80000"/>
                </a:schemeClr>
              </a:gs>
              <a:gs pos="100000">
                <a:schemeClr val="tx2">
                  <a:alpha val="0"/>
                </a:schemeClr>
              </a:gs>
            </a:gsLst>
            <a:lin ang="0" scaled="0"/>
          </a:gradFill>
          <a:ln>
            <a:gradFill>
              <a:gsLst>
                <a:gs pos="0">
                  <a:schemeClr val="tx2">
                    <a:lumMod val="50000"/>
                    <a:alpha val="0"/>
                  </a:schemeClr>
                </a:gs>
                <a:gs pos="20000">
                  <a:schemeClr val="tx2">
                    <a:lumMod val="50000"/>
                  </a:schemeClr>
                </a:gs>
                <a:gs pos="80000">
                  <a:schemeClr val="tx2">
                    <a:lumMod val="50000"/>
                  </a:schemeClr>
                </a:gs>
                <a:gs pos="100000">
                  <a:schemeClr val="tx2">
                    <a:lumMod val="50000"/>
                    <a:alpha val="0"/>
                  </a:schemeClr>
                </a:gs>
              </a:gsLst>
              <a:lin ang="0" scaled="0"/>
            </a:gradFill>
            <a:headEnd type="none" w="med" len="med"/>
            <a:tailEnd type="none" w="med" len="med"/>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ctr" anchorCtr="0" compatLnSpc="1">
            <a:prstTxWarp prst="textNoShape">
              <a:avLst/>
            </a:prstTxWarp>
            <a:noAutofit/>
          </a:bodyPr>
          <a:lstStyle/>
          <a:p>
            <a:pPr marR="0" fontAlgn="base">
              <a:lnSpc>
                <a:spcPct val="90000"/>
              </a:lnSpc>
              <a:spcBef>
                <a:spcPct val="0"/>
              </a:spcBef>
              <a:spcAft>
                <a:spcPct val="0"/>
              </a:spcAft>
              <a:buClrTx/>
              <a:buSzTx/>
              <a:buFontTx/>
              <a:buNone/>
              <a:tabLst/>
            </a:pPr>
            <a:r>
              <a:rPr lang="en-US" sz="1100" b="1" dirty="0" err="1" smtClean="0">
                <a:solidFill>
                  <a:schemeClr val="bg1">
                    <a:lumMod val="50000"/>
                  </a:schemeClr>
                </a:solidFill>
                <a:latin typeface="+mj-lt"/>
              </a:rPr>
              <a:t>Interfaz</a:t>
            </a:r>
            <a:r>
              <a:rPr lang="en-US" sz="1100" b="1" dirty="0" smtClean="0">
                <a:solidFill>
                  <a:schemeClr val="bg1">
                    <a:lumMod val="50000"/>
                  </a:schemeClr>
                </a:solidFill>
                <a:latin typeface="+mj-lt"/>
              </a:rPr>
              <a:t> de </a:t>
            </a:r>
            <a:r>
              <a:rPr lang="en-US" sz="1100" b="1" dirty="0" err="1" smtClean="0">
                <a:solidFill>
                  <a:schemeClr val="bg1">
                    <a:lumMod val="50000"/>
                  </a:schemeClr>
                </a:solidFill>
                <a:latin typeface="+mj-lt"/>
              </a:rPr>
              <a:t>usuario</a:t>
            </a:r>
            <a:r>
              <a:rPr lang="en-US" sz="1100" b="1" dirty="0" smtClean="0">
                <a:solidFill>
                  <a:schemeClr val="bg1">
                    <a:lumMod val="50000"/>
                  </a:schemeClr>
                </a:solidFill>
                <a:latin typeface="+mj-lt"/>
              </a:rPr>
              <a:t> familiar e </a:t>
            </a:r>
            <a:r>
              <a:rPr lang="en-US" sz="1100" b="1" dirty="0" err="1" smtClean="0">
                <a:solidFill>
                  <a:schemeClr val="bg1">
                    <a:lumMod val="50000"/>
                  </a:schemeClr>
                </a:solidFill>
                <a:latin typeface="+mj-lt"/>
              </a:rPr>
              <a:t>intuitiva</a:t>
            </a:r>
            <a:endParaRPr lang="en-US" sz="1100" b="1" dirty="0" smtClean="0">
              <a:solidFill>
                <a:schemeClr val="bg1">
                  <a:lumMod val="50000"/>
                </a:schemeClr>
              </a:solidFill>
              <a:latin typeface="+mj-lt"/>
            </a:endParaRPr>
          </a:p>
        </p:txBody>
      </p:sp>
      <p:pic>
        <p:nvPicPr>
          <p:cNvPr id="187" name="Picture 186" descr="Platform-for-Sandy-Slide-1.png"/>
          <p:cNvPicPr>
            <a:picLocks noChangeAspect="1"/>
          </p:cNvPicPr>
          <p:nvPr/>
        </p:nvPicPr>
        <p:blipFill>
          <a:blip r:embed="rId16" cstate="email"/>
          <a:stretch>
            <a:fillRect/>
          </a:stretch>
        </p:blipFill>
        <p:spPr>
          <a:xfrm>
            <a:off x="1118243" y="2653163"/>
            <a:ext cx="1074761" cy="800099"/>
          </a:xfrm>
          <a:prstGeom prst="rect">
            <a:avLst/>
          </a:prstGeom>
          <a:effectLst>
            <a:outerShdw blurRad="76200" algn="ctr" rotWithShape="0">
              <a:prstClr val="black">
                <a:alpha val="40000"/>
              </a:prstClr>
            </a:outerShdw>
          </a:effectLst>
        </p:spPr>
      </p:pic>
      <p:pic>
        <p:nvPicPr>
          <p:cNvPr id="189" name="Picture 188" descr="Platform-for-Sandy-Slide-3.png"/>
          <p:cNvPicPr>
            <a:picLocks noChangeAspect="1"/>
          </p:cNvPicPr>
          <p:nvPr/>
        </p:nvPicPr>
        <p:blipFill>
          <a:blip r:embed="rId17" cstate="email"/>
          <a:stretch>
            <a:fillRect/>
          </a:stretch>
        </p:blipFill>
        <p:spPr>
          <a:xfrm>
            <a:off x="436105" y="3473569"/>
            <a:ext cx="1064525" cy="792479"/>
          </a:xfrm>
          <a:prstGeom prst="rect">
            <a:avLst/>
          </a:prstGeom>
          <a:effectLst>
            <a:outerShdw blurRad="76200" algn="ctr" rotWithShape="0">
              <a:prstClr val="black">
                <a:alpha val="40000"/>
              </a:prstClr>
            </a:outerShdw>
          </a:effectLst>
        </p:spPr>
      </p:pic>
      <p:pic>
        <p:nvPicPr>
          <p:cNvPr id="190" name="Picture 189" descr="Platform-for-Sandy-Slide-4.png"/>
          <p:cNvPicPr>
            <a:picLocks noChangeAspect="1"/>
          </p:cNvPicPr>
          <p:nvPr/>
        </p:nvPicPr>
        <p:blipFill>
          <a:blip r:embed="rId18" cstate="email"/>
          <a:stretch>
            <a:fillRect/>
          </a:stretch>
        </p:blipFill>
        <p:spPr>
          <a:xfrm>
            <a:off x="4438561" y="2737617"/>
            <a:ext cx="582929" cy="1076636"/>
          </a:xfrm>
          <a:prstGeom prst="rect">
            <a:avLst/>
          </a:prstGeom>
          <a:effectLst>
            <a:outerShdw blurRad="76200" algn="ctr" rotWithShape="0">
              <a:prstClr val="black">
                <a:alpha val="40000"/>
              </a:prstClr>
            </a:outerShdw>
          </a:effectLst>
        </p:spPr>
      </p:pic>
      <p:pic>
        <p:nvPicPr>
          <p:cNvPr id="191" name="Picture 190" descr="Platform-for-Sandy-Slide-5.png"/>
          <p:cNvPicPr>
            <a:picLocks noChangeAspect="1"/>
          </p:cNvPicPr>
          <p:nvPr/>
        </p:nvPicPr>
        <p:blipFill>
          <a:blip r:embed="rId19" cstate="email"/>
          <a:stretch>
            <a:fillRect/>
          </a:stretch>
        </p:blipFill>
        <p:spPr>
          <a:xfrm>
            <a:off x="7803065" y="3568460"/>
            <a:ext cx="1064525" cy="792479"/>
          </a:xfrm>
          <a:prstGeom prst="rect">
            <a:avLst/>
          </a:prstGeom>
          <a:effectLst>
            <a:outerShdw blurRad="76200" algn="ctr" rotWithShape="0">
              <a:prstClr val="black">
                <a:alpha val="40000"/>
              </a:prstClr>
            </a:outerShdw>
          </a:effectLst>
        </p:spPr>
      </p:pic>
      <p:pic>
        <p:nvPicPr>
          <p:cNvPr id="196" name="Picture 195" descr="Platform-for-Sandy-Slide-4.png"/>
          <p:cNvPicPr>
            <a:picLocks noChangeAspect="1"/>
          </p:cNvPicPr>
          <p:nvPr/>
        </p:nvPicPr>
        <p:blipFill>
          <a:blip r:embed="rId18" cstate="email"/>
          <a:stretch>
            <a:fillRect/>
          </a:stretch>
        </p:blipFill>
        <p:spPr>
          <a:xfrm>
            <a:off x="7690719" y="2470198"/>
            <a:ext cx="582929" cy="1076636"/>
          </a:xfrm>
          <a:prstGeom prst="rect">
            <a:avLst/>
          </a:prstGeom>
          <a:effectLst>
            <a:outerShdw blurRad="76200" algn="ctr" rotWithShape="0">
              <a:prstClr val="black">
                <a:alpha val="40000"/>
              </a:prstClr>
            </a:outerShdw>
          </a:effectLst>
        </p:spPr>
      </p:pic>
      <p:pic>
        <p:nvPicPr>
          <p:cNvPr id="197" name="Picture 196" descr="Platform-for-Sandy-Slide-3.png"/>
          <p:cNvPicPr>
            <a:picLocks noChangeAspect="1"/>
          </p:cNvPicPr>
          <p:nvPr/>
        </p:nvPicPr>
        <p:blipFill>
          <a:blip r:embed="rId19" cstate="email"/>
          <a:stretch>
            <a:fillRect/>
          </a:stretch>
        </p:blipFill>
        <p:spPr>
          <a:xfrm>
            <a:off x="5663712" y="2636807"/>
            <a:ext cx="1064525" cy="792479"/>
          </a:xfrm>
          <a:prstGeom prst="rect">
            <a:avLst/>
          </a:prstGeom>
          <a:effectLst>
            <a:outerShdw blurRad="76200" algn="ctr" rotWithShape="0">
              <a:prstClr val="black">
                <a:alpha val="40000"/>
              </a:prstClr>
            </a:outerShdw>
          </a:effectLst>
        </p:spPr>
      </p:pic>
      <p:pic>
        <p:nvPicPr>
          <p:cNvPr id="198" name="Picture 197" descr="Platform-for-Sandy-Slide-4.png"/>
          <p:cNvPicPr>
            <a:picLocks noChangeAspect="1"/>
          </p:cNvPicPr>
          <p:nvPr/>
        </p:nvPicPr>
        <p:blipFill>
          <a:blip r:embed="rId18" cstate="email"/>
          <a:stretch>
            <a:fillRect/>
          </a:stretch>
        </p:blipFill>
        <p:spPr>
          <a:xfrm>
            <a:off x="6310492" y="3324213"/>
            <a:ext cx="582929" cy="1076636"/>
          </a:xfrm>
          <a:prstGeom prst="rect">
            <a:avLst/>
          </a:prstGeom>
          <a:effectLst>
            <a:outerShdw blurRad="76200" algn="ctr" rotWithShape="0">
              <a:prstClr val="black">
                <a:alpha val="40000"/>
              </a:prstClr>
            </a:outerShdw>
          </a:effectLst>
        </p:spPr>
      </p:pic>
      <p:pic>
        <p:nvPicPr>
          <p:cNvPr id="199" name="Picture 198" descr="Platform-for-Sandy-Slide-3.png"/>
          <p:cNvPicPr>
            <a:picLocks noChangeAspect="1"/>
          </p:cNvPicPr>
          <p:nvPr/>
        </p:nvPicPr>
        <p:blipFill>
          <a:blip r:embed="rId17" cstate="email"/>
          <a:stretch>
            <a:fillRect/>
          </a:stretch>
        </p:blipFill>
        <p:spPr>
          <a:xfrm>
            <a:off x="2989524" y="2671313"/>
            <a:ext cx="1064525" cy="792479"/>
          </a:xfrm>
          <a:prstGeom prst="rect">
            <a:avLst/>
          </a:prstGeom>
          <a:effectLst>
            <a:outerShdw blurRad="76200" algn="ctr" rotWithShape="0">
              <a:prstClr val="black">
                <a:alpha val="40000"/>
              </a:prstClr>
            </a:outerShdw>
          </a:effectLst>
        </p:spPr>
      </p:pic>
      <p:pic>
        <p:nvPicPr>
          <p:cNvPr id="200" name="Picture 199" descr="Platform-for-Sandy-Slide-5.png"/>
          <p:cNvPicPr>
            <a:picLocks noChangeAspect="1"/>
          </p:cNvPicPr>
          <p:nvPr/>
        </p:nvPicPr>
        <p:blipFill>
          <a:blip r:embed="rId19" cstate="email"/>
          <a:stretch>
            <a:fillRect/>
          </a:stretch>
        </p:blipFill>
        <p:spPr>
          <a:xfrm>
            <a:off x="945064" y="4310332"/>
            <a:ext cx="1064525" cy="792479"/>
          </a:xfrm>
          <a:prstGeom prst="rect">
            <a:avLst/>
          </a:prstGeom>
          <a:effectLst>
            <a:outerShdw blurRad="76200" algn="ctr" rotWithShape="0">
              <a:prstClr val="black">
                <a:alpha val="40000"/>
              </a:prstClr>
            </a:outerShdw>
          </a:effectLst>
        </p:spPr>
      </p:pic>
      <p:pic>
        <p:nvPicPr>
          <p:cNvPr id="201" name="Picture 200" descr="Platform-for-Sandy-Slide-4.png"/>
          <p:cNvPicPr>
            <a:picLocks noChangeAspect="1"/>
          </p:cNvPicPr>
          <p:nvPr/>
        </p:nvPicPr>
        <p:blipFill>
          <a:blip r:embed="rId18" cstate="email"/>
          <a:stretch>
            <a:fillRect/>
          </a:stretch>
        </p:blipFill>
        <p:spPr>
          <a:xfrm>
            <a:off x="3041081" y="3384598"/>
            <a:ext cx="582929" cy="1076636"/>
          </a:xfrm>
          <a:prstGeom prst="rect">
            <a:avLst/>
          </a:prstGeom>
          <a:effectLst>
            <a:outerShdw blurRad="76200" algn="ctr" rotWithShape="0">
              <a:prstClr val="black">
                <a:alpha val="40000"/>
              </a:prstClr>
            </a:outerShdw>
          </a:effectLst>
        </p:spPr>
      </p:pic>
      <p:pic>
        <p:nvPicPr>
          <p:cNvPr id="202" name="Picture 201" descr="Platform-for-Sandy-Slide-3.png"/>
          <p:cNvPicPr>
            <a:picLocks noChangeAspect="1"/>
          </p:cNvPicPr>
          <p:nvPr/>
        </p:nvPicPr>
        <p:blipFill>
          <a:blip r:embed="rId17" cstate="email"/>
          <a:stretch>
            <a:fillRect/>
          </a:stretch>
        </p:blipFill>
        <p:spPr>
          <a:xfrm>
            <a:off x="1609298" y="3473569"/>
            <a:ext cx="1064525" cy="792479"/>
          </a:xfrm>
          <a:prstGeom prst="rect">
            <a:avLst/>
          </a:prstGeom>
          <a:effectLst>
            <a:outerShdw blurRad="76200" algn="ctr" rotWithShape="0">
              <a:prstClr val="black">
                <a:alpha val="40000"/>
              </a:prstClr>
            </a:outerShdw>
          </a:effectLst>
        </p:spPr>
      </p:pic>
      <p:sp>
        <p:nvSpPr>
          <p:cNvPr id="216" name="Rectangle 215"/>
          <p:cNvSpPr/>
          <p:nvPr/>
        </p:nvSpPr>
        <p:spPr bwMode="auto">
          <a:xfrm>
            <a:off x="5120640" y="2834640"/>
            <a:ext cx="2926080" cy="7315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0" numCol="1" rtlCol="0" anchor="t" anchorCtr="0" compatLnSpc="1">
            <a:prstTxWarp prst="textNoShape">
              <a:avLst/>
            </a:prstTxWarp>
            <a:noAutofit/>
          </a:bodyPr>
          <a:lstStyle/>
          <a:p>
            <a:pPr algn="ctr" fontAlgn="base">
              <a:lnSpc>
                <a:spcPct val="90000"/>
              </a:lnSpc>
              <a:spcBef>
                <a:spcPct val="0"/>
              </a:spcBef>
              <a:spcAft>
                <a:spcPct val="0"/>
              </a:spcAft>
            </a:pPr>
            <a:r>
              <a:rPr lang="en-US" sz="1600" b="1" dirty="0" smtClean="0">
                <a:solidFill>
                  <a:schemeClr val="bg1"/>
                </a:solidFill>
              </a:rPr>
              <a:t>Application and Business Productivity </a:t>
            </a:r>
            <a:r>
              <a:rPr lang="en-US" sz="1600" b="1" i="1" dirty="0" smtClean="0">
                <a:solidFill>
                  <a:schemeClr val="bg1">
                    <a:lumMod val="60000"/>
                    <a:lumOff val="40000"/>
                  </a:schemeClr>
                </a:solidFill>
              </a:rPr>
              <a:t>Platform</a:t>
            </a:r>
          </a:p>
        </p:txBody>
      </p:sp>
      <p:grpSp>
        <p:nvGrpSpPr>
          <p:cNvPr id="17" name="Group 163"/>
          <p:cNvGrpSpPr/>
          <p:nvPr/>
        </p:nvGrpSpPr>
        <p:grpSpPr>
          <a:xfrm>
            <a:off x="2927797" y="1863308"/>
            <a:ext cx="3671406" cy="822960"/>
            <a:chOff x="3376377" y="2286000"/>
            <a:chExt cx="3671406" cy="822960"/>
          </a:xfrm>
        </p:grpSpPr>
        <p:pic>
          <p:nvPicPr>
            <p:cNvPr id="165" name="Picture 164" descr="Desktop.png"/>
            <p:cNvPicPr>
              <a:picLocks noChangeAspect="1"/>
            </p:cNvPicPr>
            <p:nvPr/>
          </p:nvPicPr>
          <p:blipFill>
            <a:blip r:embed="rId20" cstate="email"/>
            <a:stretch>
              <a:fillRect/>
            </a:stretch>
          </p:blipFill>
          <p:spPr>
            <a:xfrm>
              <a:off x="6224823" y="2286000"/>
              <a:ext cx="822960" cy="822960"/>
            </a:xfrm>
            <a:prstGeom prst="rect">
              <a:avLst/>
            </a:prstGeom>
          </p:spPr>
        </p:pic>
        <p:pic>
          <p:nvPicPr>
            <p:cNvPr id="166" name="Picture 165" descr="Internet.png"/>
            <p:cNvPicPr>
              <a:picLocks noChangeAspect="1"/>
            </p:cNvPicPr>
            <p:nvPr/>
          </p:nvPicPr>
          <p:blipFill>
            <a:blip r:embed="rId21" cstate="email"/>
            <a:stretch>
              <a:fillRect/>
            </a:stretch>
          </p:blipFill>
          <p:spPr>
            <a:xfrm>
              <a:off x="4439153" y="2468880"/>
              <a:ext cx="640080" cy="640080"/>
            </a:xfrm>
            <a:prstGeom prst="rect">
              <a:avLst/>
            </a:prstGeom>
          </p:spPr>
        </p:pic>
        <p:pic>
          <p:nvPicPr>
            <p:cNvPr id="167" name="Picture 166" descr="PDA.png"/>
            <p:cNvPicPr>
              <a:picLocks noChangeAspect="1"/>
            </p:cNvPicPr>
            <p:nvPr/>
          </p:nvPicPr>
          <p:blipFill>
            <a:blip r:embed="rId22" cstate="email"/>
            <a:stretch>
              <a:fillRect/>
            </a:stretch>
          </p:blipFill>
          <p:spPr>
            <a:xfrm>
              <a:off x="5370810" y="2468880"/>
              <a:ext cx="640080" cy="640080"/>
            </a:xfrm>
            <a:prstGeom prst="rect">
              <a:avLst/>
            </a:prstGeom>
          </p:spPr>
        </p:pic>
        <p:pic>
          <p:nvPicPr>
            <p:cNvPr id="168" name="Picture 167" descr="phone.png"/>
            <p:cNvPicPr>
              <a:picLocks noChangeAspect="1"/>
            </p:cNvPicPr>
            <p:nvPr/>
          </p:nvPicPr>
          <p:blipFill>
            <a:blip r:embed="rId23" cstate="email">
              <a:lum bright="20000" contrast="-40000"/>
            </a:blip>
            <a:stretch>
              <a:fillRect/>
            </a:stretch>
          </p:blipFill>
          <p:spPr>
            <a:xfrm>
              <a:off x="3376377" y="2286000"/>
              <a:ext cx="822960" cy="822960"/>
            </a:xfrm>
            <a:prstGeom prst="rect">
              <a:avLst/>
            </a:prstGeom>
          </p:spPr>
        </p:pic>
      </p:grpSp>
      <p:grpSp>
        <p:nvGrpSpPr>
          <p:cNvPr id="18" name="Group 154"/>
          <p:cNvGrpSpPr/>
          <p:nvPr/>
        </p:nvGrpSpPr>
        <p:grpSpPr>
          <a:xfrm>
            <a:off x="2468880" y="2743200"/>
            <a:ext cx="3886200" cy="2560320"/>
            <a:chOff x="2468880" y="2743200"/>
            <a:chExt cx="3886200" cy="2560320"/>
          </a:xfrm>
        </p:grpSpPr>
        <p:pic>
          <p:nvPicPr>
            <p:cNvPr id="161" name="Picture 160" descr="AppPlat-ModelX.png"/>
            <p:cNvPicPr>
              <a:picLocks noChangeAspect="1"/>
            </p:cNvPicPr>
            <p:nvPr/>
          </p:nvPicPr>
          <p:blipFill>
            <a:blip r:embed="rId24" cstate="email"/>
            <a:stretch>
              <a:fillRect/>
            </a:stretch>
          </p:blipFill>
          <p:spPr>
            <a:xfrm>
              <a:off x="4114800" y="2971800"/>
              <a:ext cx="2240280" cy="2240280"/>
            </a:xfrm>
            <a:prstGeom prst="rect">
              <a:avLst/>
            </a:prstGeom>
            <a:effectLst>
              <a:outerShdw blurRad="76200" algn="ctr" rotWithShape="0">
                <a:prstClr val="black">
                  <a:alpha val="40000"/>
                </a:prstClr>
              </a:outerShdw>
            </a:effectLst>
          </p:spPr>
        </p:pic>
        <p:sp>
          <p:nvSpPr>
            <p:cNvPr id="164" name="Up-Down Arrow 163"/>
            <p:cNvSpPr/>
            <p:nvPr/>
          </p:nvSpPr>
          <p:spPr bwMode="auto">
            <a:xfrm>
              <a:off x="2468880" y="2743200"/>
              <a:ext cx="1371600" cy="2560320"/>
            </a:xfrm>
            <a:prstGeom prst="upDownArrow">
              <a:avLst>
                <a:gd name="adj1" fmla="val 73783"/>
                <a:gd name="adj2" fmla="val 34939"/>
              </a:avLst>
            </a:prstGeom>
            <a:gradFill flip="none" rotWithShape="1">
              <a:gsLst>
                <a:gs pos="0">
                  <a:schemeClr val="tx2"/>
                </a:gs>
                <a:gs pos="100000">
                  <a:schemeClr val="tx1"/>
                </a:gs>
              </a:gsLst>
              <a:lin ang="16200000" scaled="1"/>
              <a:tileRect/>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182880" numCol="1" rtlCol="0" anchor="b" anchorCtr="0" compatLnSpc="1">
              <a:prstTxWarp prst="textNoShape">
                <a:avLst/>
              </a:prstTxWarp>
              <a:noAutofit/>
            </a:bodyPr>
            <a:lstStyle/>
            <a:p>
              <a:pPr algn="ctr" rtl="0" fontAlgn="base">
                <a:lnSpc>
                  <a:spcPct val="90000"/>
                </a:lnSpc>
                <a:spcBef>
                  <a:spcPct val="0"/>
                </a:spcBef>
                <a:spcAft>
                  <a:spcPct val="0"/>
                </a:spcAft>
              </a:pPr>
              <a:r>
                <a:rPr lang="en-US" sz="1400" b="1" i="1" kern="1200" dirty="0">
                  <a:solidFill>
                    <a:srgbClr val="266DB1">
                      <a:lumMod val="60000"/>
                      <a:lumOff val="40000"/>
                    </a:srgbClr>
                  </a:solidFill>
                  <a:latin typeface="Segoe"/>
                  <a:ea typeface="+mn-ea"/>
                  <a:cs typeface="+mn-cs"/>
                </a:rPr>
                <a:t>Processes</a:t>
              </a:r>
              <a:r>
                <a:rPr lang="en-US" sz="1400" b="1" kern="1200" dirty="0">
                  <a:solidFill>
                    <a:srgbClr val="266DB1">
                      <a:lumMod val="50000"/>
                    </a:srgbClr>
                  </a:solidFill>
                  <a:latin typeface="Segoe"/>
                  <a:ea typeface="+mn-ea"/>
                  <a:cs typeface="+mn-cs"/>
                </a:rPr>
                <a:t> (ALM, </a:t>
              </a:r>
              <a:r>
                <a:rPr lang="en-US" sz="1400" b="1" kern="1200" dirty="0" smtClean="0">
                  <a:solidFill>
                    <a:srgbClr val="266DB1">
                      <a:lumMod val="50000"/>
                    </a:srgbClr>
                  </a:solidFill>
                  <a:latin typeface="Segoe"/>
                  <a:ea typeface="+mn-ea"/>
                  <a:cs typeface="+mn-cs"/>
                </a:rPr>
                <a:t>IT &amp; Security Processes</a:t>
              </a:r>
              <a:r>
                <a:rPr lang="en-US" sz="1400" b="1" kern="1200" dirty="0">
                  <a:solidFill>
                    <a:srgbClr val="266DB1">
                      <a:lumMod val="50000"/>
                    </a:srgbClr>
                  </a:solidFill>
                  <a:latin typeface="Segoe"/>
                  <a:ea typeface="+mn-ea"/>
                  <a:cs typeface="+mn-cs"/>
                </a:rPr>
                <a:t>)</a:t>
              </a:r>
            </a:p>
          </p:txBody>
        </p:sp>
        <p:pic>
          <p:nvPicPr>
            <p:cNvPr id="169" name="Picture 168" descr="AppPlat-Model-ALM.png"/>
            <p:cNvPicPr>
              <a:picLocks noChangeAspect="1"/>
            </p:cNvPicPr>
            <p:nvPr/>
          </p:nvPicPr>
          <p:blipFill>
            <a:blip r:embed="rId25" cstate="email"/>
            <a:stretch>
              <a:fillRect/>
            </a:stretch>
          </p:blipFill>
          <p:spPr>
            <a:xfrm>
              <a:off x="2691174" y="3063240"/>
              <a:ext cx="927012" cy="822960"/>
            </a:xfrm>
            <a:prstGeom prst="rect">
              <a:avLst/>
            </a:prstGeom>
            <a:effectLst>
              <a:outerShdw blurRad="76200" algn="ctr" rotWithShape="0">
                <a:prstClr val="black">
                  <a:alpha val="40000"/>
                </a:prst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189"/>
                                        </p:tgtEl>
                                        <p:attrNameLst>
                                          <p:attrName>style.visibility</p:attrName>
                                        </p:attrNameLst>
                                      </p:cBhvr>
                                      <p:to>
                                        <p:strVal val="visible"/>
                                      </p:to>
                                    </p:set>
                                    <p:anim calcmode="lin" valueType="num">
                                      <p:cBhvr>
                                        <p:cTn id="17" dur="500" fill="hold"/>
                                        <p:tgtEl>
                                          <p:spTgt spid="189"/>
                                        </p:tgtEl>
                                        <p:attrNameLst>
                                          <p:attrName>ppt_w</p:attrName>
                                        </p:attrNameLst>
                                      </p:cBhvr>
                                      <p:tavLst>
                                        <p:tav tm="0">
                                          <p:val>
                                            <p:fltVal val="0"/>
                                          </p:val>
                                        </p:tav>
                                        <p:tav tm="100000">
                                          <p:val>
                                            <p:strVal val="#ppt_w"/>
                                          </p:val>
                                        </p:tav>
                                      </p:tavLst>
                                    </p:anim>
                                    <p:anim calcmode="lin" valueType="num">
                                      <p:cBhvr>
                                        <p:cTn id="18" dur="500" fill="hold"/>
                                        <p:tgtEl>
                                          <p:spTgt spid="189"/>
                                        </p:tgtEl>
                                        <p:attrNameLst>
                                          <p:attrName>ppt_h</p:attrName>
                                        </p:attrNameLst>
                                      </p:cBhvr>
                                      <p:tavLst>
                                        <p:tav tm="0">
                                          <p:val>
                                            <p:fltVal val="0"/>
                                          </p:val>
                                        </p:tav>
                                        <p:tav tm="100000">
                                          <p:val>
                                            <p:strVal val="#ppt_h"/>
                                          </p:val>
                                        </p:tav>
                                      </p:tavLst>
                                    </p:anim>
                                    <p:animEffect transition="in" filter="fade">
                                      <p:cBhvr>
                                        <p:cTn id="19" dur="500"/>
                                        <p:tgtEl>
                                          <p:spTgt spid="189"/>
                                        </p:tgtEl>
                                      </p:cBhvr>
                                    </p:animEffect>
                                  </p:childTnLst>
                                </p:cTn>
                              </p:par>
                            </p:childTnLst>
                          </p:cTn>
                        </p:par>
                        <p:par>
                          <p:cTn id="20" fill="hold">
                            <p:stCondLst>
                              <p:cond delay="1500"/>
                            </p:stCondLst>
                            <p:childTnLst>
                              <p:par>
                                <p:cTn id="21" presetID="53" presetClass="entr" presetSubtype="0" fill="hold" nodeType="afterEffect">
                                  <p:stCondLst>
                                    <p:cond delay="0"/>
                                  </p:stCondLst>
                                  <p:childTnLst>
                                    <p:set>
                                      <p:cBhvr>
                                        <p:cTn id="22" dur="1" fill="hold">
                                          <p:stCondLst>
                                            <p:cond delay="0"/>
                                          </p:stCondLst>
                                        </p:cTn>
                                        <p:tgtEl>
                                          <p:spTgt spid="202"/>
                                        </p:tgtEl>
                                        <p:attrNameLst>
                                          <p:attrName>style.visibility</p:attrName>
                                        </p:attrNameLst>
                                      </p:cBhvr>
                                      <p:to>
                                        <p:strVal val="visible"/>
                                      </p:to>
                                    </p:set>
                                    <p:anim calcmode="lin" valueType="num">
                                      <p:cBhvr>
                                        <p:cTn id="23" dur="500" fill="hold"/>
                                        <p:tgtEl>
                                          <p:spTgt spid="202"/>
                                        </p:tgtEl>
                                        <p:attrNameLst>
                                          <p:attrName>ppt_w</p:attrName>
                                        </p:attrNameLst>
                                      </p:cBhvr>
                                      <p:tavLst>
                                        <p:tav tm="0">
                                          <p:val>
                                            <p:fltVal val="0"/>
                                          </p:val>
                                        </p:tav>
                                        <p:tav tm="100000">
                                          <p:val>
                                            <p:strVal val="#ppt_w"/>
                                          </p:val>
                                        </p:tav>
                                      </p:tavLst>
                                    </p:anim>
                                    <p:anim calcmode="lin" valueType="num">
                                      <p:cBhvr>
                                        <p:cTn id="24" dur="500" fill="hold"/>
                                        <p:tgtEl>
                                          <p:spTgt spid="202"/>
                                        </p:tgtEl>
                                        <p:attrNameLst>
                                          <p:attrName>ppt_h</p:attrName>
                                        </p:attrNameLst>
                                      </p:cBhvr>
                                      <p:tavLst>
                                        <p:tav tm="0">
                                          <p:val>
                                            <p:fltVal val="0"/>
                                          </p:val>
                                        </p:tav>
                                        <p:tav tm="100000">
                                          <p:val>
                                            <p:strVal val="#ppt_h"/>
                                          </p:val>
                                        </p:tav>
                                      </p:tavLst>
                                    </p:anim>
                                    <p:animEffect transition="in" filter="fade">
                                      <p:cBhvr>
                                        <p:cTn id="25" dur="500"/>
                                        <p:tgtEl>
                                          <p:spTgt spid="202"/>
                                        </p:tgtEl>
                                      </p:cBhvr>
                                    </p:animEffect>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200"/>
                                        </p:tgtEl>
                                        <p:attrNameLst>
                                          <p:attrName>style.visibility</p:attrName>
                                        </p:attrNameLst>
                                      </p:cBhvr>
                                      <p:to>
                                        <p:strVal val="visible"/>
                                      </p:to>
                                    </p:set>
                                    <p:anim calcmode="lin" valueType="num">
                                      <p:cBhvr>
                                        <p:cTn id="29" dur="500" fill="hold"/>
                                        <p:tgtEl>
                                          <p:spTgt spid="200"/>
                                        </p:tgtEl>
                                        <p:attrNameLst>
                                          <p:attrName>ppt_w</p:attrName>
                                        </p:attrNameLst>
                                      </p:cBhvr>
                                      <p:tavLst>
                                        <p:tav tm="0">
                                          <p:val>
                                            <p:fltVal val="0"/>
                                          </p:val>
                                        </p:tav>
                                        <p:tav tm="100000">
                                          <p:val>
                                            <p:strVal val="#ppt_w"/>
                                          </p:val>
                                        </p:tav>
                                      </p:tavLst>
                                    </p:anim>
                                    <p:anim calcmode="lin" valueType="num">
                                      <p:cBhvr>
                                        <p:cTn id="30" dur="500" fill="hold"/>
                                        <p:tgtEl>
                                          <p:spTgt spid="200"/>
                                        </p:tgtEl>
                                        <p:attrNameLst>
                                          <p:attrName>ppt_h</p:attrName>
                                        </p:attrNameLst>
                                      </p:cBhvr>
                                      <p:tavLst>
                                        <p:tav tm="0">
                                          <p:val>
                                            <p:fltVal val="0"/>
                                          </p:val>
                                        </p:tav>
                                        <p:tav tm="100000">
                                          <p:val>
                                            <p:strVal val="#ppt_h"/>
                                          </p:val>
                                        </p:tav>
                                      </p:tavLst>
                                    </p:anim>
                                    <p:animEffect transition="in" filter="fade">
                                      <p:cBhvr>
                                        <p:cTn id="31" dur="500"/>
                                        <p:tgtEl>
                                          <p:spTgt spid="200"/>
                                        </p:tgtEl>
                                      </p:cBhvr>
                                    </p:animEffect>
                                  </p:childTnLst>
                                </p:cTn>
                              </p:par>
                            </p:childTnLst>
                          </p:cTn>
                        </p:par>
                        <p:par>
                          <p:cTn id="32" fill="hold">
                            <p:stCondLst>
                              <p:cond delay="2500"/>
                            </p:stCondLst>
                            <p:childTnLst>
                              <p:par>
                                <p:cTn id="33" presetID="53" presetClass="entr" presetSubtype="0" fill="hold" nodeType="afterEffect">
                                  <p:stCondLst>
                                    <p:cond delay="0"/>
                                  </p:stCondLst>
                                  <p:childTnLst>
                                    <p:set>
                                      <p:cBhvr>
                                        <p:cTn id="34" dur="1" fill="hold">
                                          <p:stCondLst>
                                            <p:cond delay="0"/>
                                          </p:stCondLst>
                                        </p:cTn>
                                        <p:tgtEl>
                                          <p:spTgt spid="199"/>
                                        </p:tgtEl>
                                        <p:attrNameLst>
                                          <p:attrName>style.visibility</p:attrName>
                                        </p:attrNameLst>
                                      </p:cBhvr>
                                      <p:to>
                                        <p:strVal val="visible"/>
                                      </p:to>
                                    </p:set>
                                    <p:anim calcmode="lin" valueType="num">
                                      <p:cBhvr>
                                        <p:cTn id="35" dur="500" fill="hold"/>
                                        <p:tgtEl>
                                          <p:spTgt spid="199"/>
                                        </p:tgtEl>
                                        <p:attrNameLst>
                                          <p:attrName>ppt_w</p:attrName>
                                        </p:attrNameLst>
                                      </p:cBhvr>
                                      <p:tavLst>
                                        <p:tav tm="0">
                                          <p:val>
                                            <p:fltVal val="0"/>
                                          </p:val>
                                        </p:tav>
                                        <p:tav tm="100000">
                                          <p:val>
                                            <p:strVal val="#ppt_w"/>
                                          </p:val>
                                        </p:tav>
                                      </p:tavLst>
                                    </p:anim>
                                    <p:anim calcmode="lin" valueType="num">
                                      <p:cBhvr>
                                        <p:cTn id="36" dur="500" fill="hold"/>
                                        <p:tgtEl>
                                          <p:spTgt spid="199"/>
                                        </p:tgtEl>
                                        <p:attrNameLst>
                                          <p:attrName>ppt_h</p:attrName>
                                        </p:attrNameLst>
                                      </p:cBhvr>
                                      <p:tavLst>
                                        <p:tav tm="0">
                                          <p:val>
                                            <p:fltVal val="0"/>
                                          </p:val>
                                        </p:tav>
                                        <p:tav tm="100000">
                                          <p:val>
                                            <p:strVal val="#ppt_h"/>
                                          </p:val>
                                        </p:tav>
                                      </p:tavLst>
                                    </p:anim>
                                    <p:animEffect transition="in" filter="fade">
                                      <p:cBhvr>
                                        <p:cTn id="37" dur="500"/>
                                        <p:tgtEl>
                                          <p:spTgt spid="199"/>
                                        </p:tgtEl>
                                      </p:cBhvr>
                                    </p:animEffect>
                                  </p:childTnLst>
                                </p:cTn>
                              </p:par>
                            </p:childTnLst>
                          </p:cTn>
                        </p:par>
                        <p:par>
                          <p:cTn id="38" fill="hold">
                            <p:stCondLst>
                              <p:cond delay="3000"/>
                            </p:stCondLst>
                            <p:childTnLst>
                              <p:par>
                                <p:cTn id="39" presetID="53" presetClass="entr" presetSubtype="0" fill="hold" nodeType="afterEffect">
                                  <p:stCondLst>
                                    <p:cond delay="0"/>
                                  </p:stCondLst>
                                  <p:childTnLst>
                                    <p:set>
                                      <p:cBhvr>
                                        <p:cTn id="40" dur="1" fill="hold">
                                          <p:stCondLst>
                                            <p:cond delay="0"/>
                                          </p:stCondLst>
                                        </p:cTn>
                                        <p:tgtEl>
                                          <p:spTgt spid="201"/>
                                        </p:tgtEl>
                                        <p:attrNameLst>
                                          <p:attrName>style.visibility</p:attrName>
                                        </p:attrNameLst>
                                      </p:cBhvr>
                                      <p:to>
                                        <p:strVal val="visible"/>
                                      </p:to>
                                    </p:set>
                                    <p:anim calcmode="lin" valueType="num">
                                      <p:cBhvr>
                                        <p:cTn id="41" dur="500" fill="hold"/>
                                        <p:tgtEl>
                                          <p:spTgt spid="201"/>
                                        </p:tgtEl>
                                        <p:attrNameLst>
                                          <p:attrName>ppt_w</p:attrName>
                                        </p:attrNameLst>
                                      </p:cBhvr>
                                      <p:tavLst>
                                        <p:tav tm="0">
                                          <p:val>
                                            <p:fltVal val="0"/>
                                          </p:val>
                                        </p:tav>
                                        <p:tav tm="100000">
                                          <p:val>
                                            <p:strVal val="#ppt_w"/>
                                          </p:val>
                                        </p:tav>
                                      </p:tavLst>
                                    </p:anim>
                                    <p:anim calcmode="lin" valueType="num">
                                      <p:cBhvr>
                                        <p:cTn id="42" dur="500" fill="hold"/>
                                        <p:tgtEl>
                                          <p:spTgt spid="201"/>
                                        </p:tgtEl>
                                        <p:attrNameLst>
                                          <p:attrName>ppt_h</p:attrName>
                                        </p:attrNameLst>
                                      </p:cBhvr>
                                      <p:tavLst>
                                        <p:tav tm="0">
                                          <p:val>
                                            <p:fltVal val="0"/>
                                          </p:val>
                                        </p:tav>
                                        <p:tav tm="100000">
                                          <p:val>
                                            <p:strVal val="#ppt_h"/>
                                          </p:val>
                                        </p:tav>
                                      </p:tavLst>
                                    </p:anim>
                                    <p:animEffect transition="in" filter="fade">
                                      <p:cBhvr>
                                        <p:cTn id="43" dur="500"/>
                                        <p:tgtEl>
                                          <p:spTgt spid="201"/>
                                        </p:tgtEl>
                                      </p:cBhvr>
                                    </p:animEffect>
                                  </p:childTnLst>
                                </p:cTn>
                              </p:par>
                            </p:childTnLst>
                          </p:cTn>
                        </p:par>
                        <p:par>
                          <p:cTn id="44" fill="hold">
                            <p:stCondLst>
                              <p:cond delay="3500"/>
                            </p:stCondLst>
                            <p:childTnLst>
                              <p:par>
                                <p:cTn id="45" presetID="53" presetClass="entr" presetSubtype="0"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p:cTn id="47" dur="500" fill="hold"/>
                                        <p:tgtEl>
                                          <p:spTgt spid="190"/>
                                        </p:tgtEl>
                                        <p:attrNameLst>
                                          <p:attrName>ppt_w</p:attrName>
                                        </p:attrNameLst>
                                      </p:cBhvr>
                                      <p:tavLst>
                                        <p:tav tm="0">
                                          <p:val>
                                            <p:fltVal val="0"/>
                                          </p:val>
                                        </p:tav>
                                        <p:tav tm="100000">
                                          <p:val>
                                            <p:strVal val="#ppt_w"/>
                                          </p:val>
                                        </p:tav>
                                      </p:tavLst>
                                    </p:anim>
                                    <p:anim calcmode="lin" valueType="num">
                                      <p:cBhvr>
                                        <p:cTn id="48" dur="500" fill="hold"/>
                                        <p:tgtEl>
                                          <p:spTgt spid="190"/>
                                        </p:tgtEl>
                                        <p:attrNameLst>
                                          <p:attrName>ppt_h</p:attrName>
                                        </p:attrNameLst>
                                      </p:cBhvr>
                                      <p:tavLst>
                                        <p:tav tm="0">
                                          <p:val>
                                            <p:fltVal val="0"/>
                                          </p:val>
                                        </p:tav>
                                        <p:tav tm="100000">
                                          <p:val>
                                            <p:strVal val="#ppt_h"/>
                                          </p:val>
                                        </p:tav>
                                      </p:tavLst>
                                    </p:anim>
                                    <p:animEffect transition="in" filter="fade">
                                      <p:cBhvr>
                                        <p:cTn id="49" dur="500"/>
                                        <p:tgtEl>
                                          <p:spTgt spid="190"/>
                                        </p:tgtEl>
                                      </p:cBhvr>
                                    </p:animEffect>
                                  </p:childTnLst>
                                </p:cTn>
                              </p:par>
                            </p:childTnLst>
                          </p:cTn>
                        </p:par>
                        <p:par>
                          <p:cTn id="50" fill="hold">
                            <p:stCondLst>
                              <p:cond delay="4000"/>
                            </p:stCondLst>
                            <p:childTnLst>
                              <p:par>
                                <p:cTn id="51" presetID="53" presetClass="entr" presetSubtype="0" fill="hold" nodeType="afterEffect">
                                  <p:stCondLst>
                                    <p:cond delay="0"/>
                                  </p:stCondLst>
                                  <p:childTnLst>
                                    <p:set>
                                      <p:cBhvr>
                                        <p:cTn id="52" dur="1" fill="hold">
                                          <p:stCondLst>
                                            <p:cond delay="0"/>
                                          </p:stCondLst>
                                        </p:cTn>
                                        <p:tgtEl>
                                          <p:spTgt spid="197"/>
                                        </p:tgtEl>
                                        <p:attrNameLst>
                                          <p:attrName>style.visibility</p:attrName>
                                        </p:attrNameLst>
                                      </p:cBhvr>
                                      <p:to>
                                        <p:strVal val="visible"/>
                                      </p:to>
                                    </p:set>
                                    <p:anim calcmode="lin" valueType="num">
                                      <p:cBhvr>
                                        <p:cTn id="53" dur="500" fill="hold"/>
                                        <p:tgtEl>
                                          <p:spTgt spid="197"/>
                                        </p:tgtEl>
                                        <p:attrNameLst>
                                          <p:attrName>ppt_w</p:attrName>
                                        </p:attrNameLst>
                                      </p:cBhvr>
                                      <p:tavLst>
                                        <p:tav tm="0">
                                          <p:val>
                                            <p:fltVal val="0"/>
                                          </p:val>
                                        </p:tav>
                                        <p:tav tm="100000">
                                          <p:val>
                                            <p:strVal val="#ppt_w"/>
                                          </p:val>
                                        </p:tav>
                                      </p:tavLst>
                                    </p:anim>
                                    <p:anim calcmode="lin" valueType="num">
                                      <p:cBhvr>
                                        <p:cTn id="54" dur="500" fill="hold"/>
                                        <p:tgtEl>
                                          <p:spTgt spid="197"/>
                                        </p:tgtEl>
                                        <p:attrNameLst>
                                          <p:attrName>ppt_h</p:attrName>
                                        </p:attrNameLst>
                                      </p:cBhvr>
                                      <p:tavLst>
                                        <p:tav tm="0">
                                          <p:val>
                                            <p:fltVal val="0"/>
                                          </p:val>
                                        </p:tav>
                                        <p:tav tm="100000">
                                          <p:val>
                                            <p:strVal val="#ppt_h"/>
                                          </p:val>
                                        </p:tav>
                                      </p:tavLst>
                                    </p:anim>
                                    <p:animEffect transition="in" filter="fade">
                                      <p:cBhvr>
                                        <p:cTn id="55" dur="500"/>
                                        <p:tgtEl>
                                          <p:spTgt spid="197"/>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198"/>
                                        </p:tgtEl>
                                        <p:attrNameLst>
                                          <p:attrName>style.visibility</p:attrName>
                                        </p:attrNameLst>
                                      </p:cBhvr>
                                      <p:to>
                                        <p:strVal val="visible"/>
                                      </p:to>
                                    </p:set>
                                    <p:anim calcmode="lin" valueType="num">
                                      <p:cBhvr>
                                        <p:cTn id="59" dur="500" fill="hold"/>
                                        <p:tgtEl>
                                          <p:spTgt spid="198"/>
                                        </p:tgtEl>
                                        <p:attrNameLst>
                                          <p:attrName>ppt_w</p:attrName>
                                        </p:attrNameLst>
                                      </p:cBhvr>
                                      <p:tavLst>
                                        <p:tav tm="0">
                                          <p:val>
                                            <p:fltVal val="0"/>
                                          </p:val>
                                        </p:tav>
                                        <p:tav tm="100000">
                                          <p:val>
                                            <p:strVal val="#ppt_w"/>
                                          </p:val>
                                        </p:tav>
                                      </p:tavLst>
                                    </p:anim>
                                    <p:anim calcmode="lin" valueType="num">
                                      <p:cBhvr>
                                        <p:cTn id="60" dur="500" fill="hold"/>
                                        <p:tgtEl>
                                          <p:spTgt spid="198"/>
                                        </p:tgtEl>
                                        <p:attrNameLst>
                                          <p:attrName>ppt_h</p:attrName>
                                        </p:attrNameLst>
                                      </p:cBhvr>
                                      <p:tavLst>
                                        <p:tav tm="0">
                                          <p:val>
                                            <p:fltVal val="0"/>
                                          </p:val>
                                        </p:tav>
                                        <p:tav tm="100000">
                                          <p:val>
                                            <p:strVal val="#ppt_h"/>
                                          </p:val>
                                        </p:tav>
                                      </p:tavLst>
                                    </p:anim>
                                    <p:animEffect transition="in" filter="fade">
                                      <p:cBhvr>
                                        <p:cTn id="61" dur="500"/>
                                        <p:tgtEl>
                                          <p:spTgt spid="198"/>
                                        </p:tgtEl>
                                      </p:cBhvr>
                                    </p:animEffect>
                                  </p:childTnLst>
                                </p:cTn>
                              </p:par>
                            </p:childTnLst>
                          </p:cTn>
                        </p:par>
                        <p:par>
                          <p:cTn id="62" fill="hold">
                            <p:stCondLst>
                              <p:cond delay="5000"/>
                            </p:stCondLst>
                            <p:childTnLst>
                              <p:par>
                                <p:cTn id="63" presetID="53" presetClass="entr" presetSubtype="0" fill="hold" nodeType="afterEffect">
                                  <p:stCondLst>
                                    <p:cond delay="0"/>
                                  </p:stCondLst>
                                  <p:childTnLst>
                                    <p:set>
                                      <p:cBhvr>
                                        <p:cTn id="64" dur="1" fill="hold">
                                          <p:stCondLst>
                                            <p:cond delay="0"/>
                                          </p:stCondLst>
                                        </p:cTn>
                                        <p:tgtEl>
                                          <p:spTgt spid="196"/>
                                        </p:tgtEl>
                                        <p:attrNameLst>
                                          <p:attrName>style.visibility</p:attrName>
                                        </p:attrNameLst>
                                      </p:cBhvr>
                                      <p:to>
                                        <p:strVal val="visible"/>
                                      </p:to>
                                    </p:set>
                                    <p:anim calcmode="lin" valueType="num">
                                      <p:cBhvr>
                                        <p:cTn id="65" dur="500" fill="hold"/>
                                        <p:tgtEl>
                                          <p:spTgt spid="196"/>
                                        </p:tgtEl>
                                        <p:attrNameLst>
                                          <p:attrName>ppt_w</p:attrName>
                                        </p:attrNameLst>
                                      </p:cBhvr>
                                      <p:tavLst>
                                        <p:tav tm="0">
                                          <p:val>
                                            <p:fltVal val="0"/>
                                          </p:val>
                                        </p:tav>
                                        <p:tav tm="100000">
                                          <p:val>
                                            <p:strVal val="#ppt_w"/>
                                          </p:val>
                                        </p:tav>
                                      </p:tavLst>
                                    </p:anim>
                                    <p:anim calcmode="lin" valueType="num">
                                      <p:cBhvr>
                                        <p:cTn id="66" dur="500" fill="hold"/>
                                        <p:tgtEl>
                                          <p:spTgt spid="196"/>
                                        </p:tgtEl>
                                        <p:attrNameLst>
                                          <p:attrName>ppt_h</p:attrName>
                                        </p:attrNameLst>
                                      </p:cBhvr>
                                      <p:tavLst>
                                        <p:tav tm="0">
                                          <p:val>
                                            <p:fltVal val="0"/>
                                          </p:val>
                                        </p:tav>
                                        <p:tav tm="100000">
                                          <p:val>
                                            <p:strVal val="#ppt_h"/>
                                          </p:val>
                                        </p:tav>
                                      </p:tavLst>
                                    </p:anim>
                                    <p:animEffect transition="in" filter="fade">
                                      <p:cBhvr>
                                        <p:cTn id="67" dur="500"/>
                                        <p:tgtEl>
                                          <p:spTgt spid="196"/>
                                        </p:tgtEl>
                                      </p:cBhvr>
                                    </p:animEffect>
                                  </p:childTnLst>
                                </p:cTn>
                              </p:par>
                            </p:childTnLst>
                          </p:cTn>
                        </p:par>
                        <p:par>
                          <p:cTn id="68" fill="hold">
                            <p:stCondLst>
                              <p:cond delay="5500"/>
                            </p:stCondLst>
                            <p:childTnLst>
                              <p:par>
                                <p:cTn id="69" presetID="53" presetClass="entr" presetSubtype="0" fill="hold" nodeType="afterEffect">
                                  <p:stCondLst>
                                    <p:cond delay="0"/>
                                  </p:stCondLst>
                                  <p:childTnLst>
                                    <p:set>
                                      <p:cBhvr>
                                        <p:cTn id="70" dur="1" fill="hold">
                                          <p:stCondLst>
                                            <p:cond delay="0"/>
                                          </p:stCondLst>
                                        </p:cTn>
                                        <p:tgtEl>
                                          <p:spTgt spid="191"/>
                                        </p:tgtEl>
                                        <p:attrNameLst>
                                          <p:attrName>style.visibility</p:attrName>
                                        </p:attrNameLst>
                                      </p:cBhvr>
                                      <p:to>
                                        <p:strVal val="visible"/>
                                      </p:to>
                                    </p:set>
                                    <p:anim calcmode="lin" valueType="num">
                                      <p:cBhvr>
                                        <p:cTn id="71" dur="500" fill="hold"/>
                                        <p:tgtEl>
                                          <p:spTgt spid="191"/>
                                        </p:tgtEl>
                                        <p:attrNameLst>
                                          <p:attrName>ppt_w</p:attrName>
                                        </p:attrNameLst>
                                      </p:cBhvr>
                                      <p:tavLst>
                                        <p:tav tm="0">
                                          <p:val>
                                            <p:fltVal val="0"/>
                                          </p:val>
                                        </p:tav>
                                        <p:tav tm="100000">
                                          <p:val>
                                            <p:strVal val="#ppt_w"/>
                                          </p:val>
                                        </p:tav>
                                      </p:tavLst>
                                    </p:anim>
                                    <p:anim calcmode="lin" valueType="num">
                                      <p:cBhvr>
                                        <p:cTn id="72" dur="500" fill="hold"/>
                                        <p:tgtEl>
                                          <p:spTgt spid="191"/>
                                        </p:tgtEl>
                                        <p:attrNameLst>
                                          <p:attrName>ppt_h</p:attrName>
                                        </p:attrNameLst>
                                      </p:cBhvr>
                                      <p:tavLst>
                                        <p:tav tm="0">
                                          <p:val>
                                            <p:fltVal val="0"/>
                                          </p:val>
                                        </p:tav>
                                        <p:tav tm="100000">
                                          <p:val>
                                            <p:strVal val="#ppt_h"/>
                                          </p:val>
                                        </p:tav>
                                      </p:tavLst>
                                    </p:anim>
                                    <p:animEffect transition="in" filter="fade">
                                      <p:cBhvr>
                                        <p:cTn id="73" dur="500"/>
                                        <p:tgtEl>
                                          <p:spTgt spid="191"/>
                                        </p:tgtEl>
                                      </p:cBhvr>
                                    </p:animEffect>
                                  </p:childTnLst>
                                </p:cTn>
                              </p:par>
                            </p:childTnLst>
                          </p:cTn>
                        </p:par>
                        <p:par>
                          <p:cTn id="74" fill="hold">
                            <p:stCondLst>
                              <p:cond delay="6000"/>
                            </p:stCondLst>
                            <p:childTnLst>
                              <p:par>
                                <p:cTn id="75" presetID="10" presetClass="exit" presetSubtype="0" fill="hold" nodeType="afterEffect">
                                  <p:stCondLst>
                                    <p:cond delay="0"/>
                                  </p:stCondLst>
                                  <p:childTnLst>
                                    <p:animEffect transition="out" filter="fade">
                                      <p:cBhvr>
                                        <p:cTn id="76" dur="1000"/>
                                        <p:tgtEl>
                                          <p:spTgt spid="15"/>
                                        </p:tgtEl>
                                      </p:cBhvr>
                                    </p:animEffect>
                                    <p:set>
                                      <p:cBhvr>
                                        <p:cTn id="77" dur="1" fill="hold">
                                          <p:stCondLst>
                                            <p:cond delay="999"/>
                                          </p:stCondLst>
                                        </p:cTn>
                                        <p:tgtEl>
                                          <p:spTgt spid="1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3.61111E-6 1.11111E-6 L 0.34722 0.17986 " pathEditMode="relative" rAng="0" ptsTypes="AA">
                                      <p:cBhvr>
                                        <p:cTn id="81" dur="2000" fill="hold"/>
                                        <p:tgtEl>
                                          <p:spTgt spid="187"/>
                                        </p:tgtEl>
                                        <p:attrNameLst>
                                          <p:attrName>ppt_x</p:attrName>
                                          <p:attrName>ppt_y</p:attrName>
                                        </p:attrNameLst>
                                      </p:cBhvr>
                                      <p:rCtr x="174" y="90"/>
                                    </p:animMotion>
                                  </p:childTnLst>
                                </p:cTn>
                              </p:par>
                              <p:par>
                                <p:cTn id="82" presetID="0" presetClass="path" presetSubtype="0" accel="50000" decel="50000" fill="hold" nodeType="withEffect">
                                  <p:stCondLst>
                                    <p:cond delay="0"/>
                                  </p:stCondLst>
                                  <p:childTnLst>
                                    <p:animMotion origin="layout" path="M -2.77778E-6 -3.7037E-7 L 0.41615 0.05648 " pathEditMode="relative" rAng="0" ptsTypes="AA">
                                      <p:cBhvr>
                                        <p:cTn id="83" dur="2000" fill="hold"/>
                                        <p:tgtEl>
                                          <p:spTgt spid="189"/>
                                        </p:tgtEl>
                                        <p:attrNameLst>
                                          <p:attrName>ppt_x</p:attrName>
                                          <p:attrName>ppt_y</p:attrName>
                                        </p:attrNameLst>
                                      </p:cBhvr>
                                      <p:rCtr x="208" y="28"/>
                                    </p:animMotion>
                                  </p:childTnLst>
                                </p:cTn>
                              </p:par>
                              <p:par>
                                <p:cTn id="84" presetID="0" presetClass="path" presetSubtype="0" accel="50000" decel="50000" fill="hold" nodeType="withEffect">
                                  <p:stCondLst>
                                    <p:cond delay="0"/>
                                  </p:stCondLst>
                                  <p:childTnLst>
                                    <p:animMotion origin="layout" path="M 1.66667E-6 -1.11111E-6 L 0.35573 -0.06296 " pathEditMode="relative" rAng="0" ptsTypes="AA">
                                      <p:cBhvr>
                                        <p:cTn id="85" dur="2000" fill="hold"/>
                                        <p:tgtEl>
                                          <p:spTgt spid="200"/>
                                        </p:tgtEl>
                                        <p:attrNameLst>
                                          <p:attrName>ppt_x</p:attrName>
                                          <p:attrName>ppt_y</p:attrName>
                                        </p:attrNameLst>
                                      </p:cBhvr>
                                      <p:rCtr x="178" y="-31"/>
                                    </p:animMotion>
                                  </p:childTnLst>
                                </p:cTn>
                              </p:par>
                              <p:par>
                                <p:cTn id="86" presetID="0" presetClass="path" presetSubtype="0" accel="50000" decel="50000" fill="hold" nodeType="withEffect">
                                  <p:stCondLst>
                                    <p:cond delay="0"/>
                                  </p:stCondLst>
                                  <p:childTnLst>
                                    <p:animMotion origin="layout" path="M -1.38889E-6 -3.7037E-7 L 0.28212 0.05926 " pathEditMode="relative" rAng="0" ptsTypes="AA">
                                      <p:cBhvr>
                                        <p:cTn id="87" dur="2000" fill="hold"/>
                                        <p:tgtEl>
                                          <p:spTgt spid="202"/>
                                        </p:tgtEl>
                                        <p:attrNameLst>
                                          <p:attrName>ppt_x</p:attrName>
                                          <p:attrName>ppt_y</p:attrName>
                                        </p:attrNameLst>
                                      </p:cBhvr>
                                      <p:rCtr x="141" y="30"/>
                                    </p:animMotion>
                                  </p:childTnLst>
                                </p:cTn>
                              </p:par>
                              <p:par>
                                <p:cTn id="88" presetID="0" presetClass="path" presetSubtype="0" accel="50000" decel="50000" fill="hold" nodeType="withEffect">
                                  <p:stCondLst>
                                    <p:cond delay="0"/>
                                  </p:stCondLst>
                                  <p:childTnLst>
                                    <p:animMotion origin="layout" path="M 5.55556E-7 -2.22222E-6 L 0.13299 0.175 " pathEditMode="relative" rAng="0" ptsTypes="AA">
                                      <p:cBhvr>
                                        <p:cTn id="89" dur="2000" fill="hold"/>
                                        <p:tgtEl>
                                          <p:spTgt spid="199"/>
                                        </p:tgtEl>
                                        <p:attrNameLst>
                                          <p:attrName>ppt_x</p:attrName>
                                          <p:attrName>ppt_y</p:attrName>
                                        </p:attrNameLst>
                                      </p:cBhvr>
                                      <p:rCtr x="66" y="87"/>
                                    </p:animMotion>
                                  </p:childTnLst>
                                </p:cTn>
                              </p:par>
                              <p:par>
                                <p:cTn id="90" presetID="0" presetClass="path" presetSubtype="0" accel="50000" decel="50000" fill="hold" nodeType="withEffect">
                                  <p:stCondLst>
                                    <p:cond delay="0"/>
                                  </p:stCondLst>
                                  <p:childTnLst>
                                    <p:animMotion origin="layout" path="M 2.77778E-7 -7.40741E-7 L 0.15087 0.05162 " pathEditMode="relative" rAng="0" ptsTypes="AA">
                                      <p:cBhvr>
                                        <p:cTn id="91" dur="2000" fill="hold"/>
                                        <p:tgtEl>
                                          <p:spTgt spid="201"/>
                                        </p:tgtEl>
                                        <p:attrNameLst>
                                          <p:attrName>ppt_x</p:attrName>
                                          <p:attrName>ppt_y</p:attrName>
                                        </p:attrNameLst>
                                      </p:cBhvr>
                                      <p:rCtr x="75" y="26"/>
                                    </p:animMotion>
                                  </p:childTnLst>
                                </p:cTn>
                              </p:par>
                              <p:par>
                                <p:cTn id="92" presetID="0" presetClass="path" presetSubtype="0" accel="50000" decel="50000" fill="hold" nodeType="withEffect">
                                  <p:stCondLst>
                                    <p:cond delay="0"/>
                                  </p:stCondLst>
                                  <p:childTnLst>
                                    <p:animMotion origin="layout" path="M 2.5E-6 3.7037E-6 L 2.5E-6 0.13958 " pathEditMode="relative" rAng="0" ptsTypes="AA">
                                      <p:cBhvr>
                                        <p:cTn id="93" dur="2000" fill="hold"/>
                                        <p:tgtEl>
                                          <p:spTgt spid="190"/>
                                        </p:tgtEl>
                                        <p:attrNameLst>
                                          <p:attrName>ppt_x</p:attrName>
                                          <p:attrName>ppt_y</p:attrName>
                                        </p:attrNameLst>
                                      </p:cBhvr>
                                      <p:rCtr x="0" y="70"/>
                                    </p:animMotion>
                                  </p:childTnLst>
                                </p:cTn>
                              </p:par>
                              <p:par>
                                <p:cTn id="94" presetID="0" presetClass="path" presetSubtype="0" accel="50000" decel="50000" fill="hold" nodeType="withEffect">
                                  <p:stCondLst>
                                    <p:cond delay="0"/>
                                  </p:stCondLst>
                                  <p:childTnLst>
                                    <p:animMotion origin="layout" path="M 1.66667E-6 3.7037E-7 L -0.14219 0.17847 " pathEditMode="relative" rAng="0" ptsTypes="AA">
                                      <p:cBhvr>
                                        <p:cTn id="95" dur="2000" fill="hold"/>
                                        <p:tgtEl>
                                          <p:spTgt spid="197"/>
                                        </p:tgtEl>
                                        <p:attrNameLst>
                                          <p:attrName>ppt_x</p:attrName>
                                          <p:attrName>ppt_y</p:attrName>
                                        </p:attrNameLst>
                                      </p:cBhvr>
                                      <p:rCtr x="-71" y="89"/>
                                    </p:animMotion>
                                  </p:childTnLst>
                                </p:cTn>
                              </p:par>
                              <p:par>
                                <p:cTn id="96" presetID="0" presetClass="path" presetSubtype="0" accel="50000" decel="50000" fill="hold" nodeType="withEffect">
                                  <p:stCondLst>
                                    <p:cond delay="0"/>
                                  </p:stCondLst>
                                  <p:childTnLst>
                                    <p:animMotion origin="layout" path="M 5.55556E-7 -4.44444E-6 L -0.21424 0.05787 " pathEditMode="relative" rAng="0" ptsTypes="AA">
                                      <p:cBhvr>
                                        <p:cTn id="97" dur="2000" fill="hold"/>
                                        <p:tgtEl>
                                          <p:spTgt spid="198"/>
                                        </p:tgtEl>
                                        <p:attrNameLst>
                                          <p:attrName>ppt_x</p:attrName>
                                          <p:attrName>ppt_y</p:attrName>
                                        </p:attrNameLst>
                                      </p:cBhvr>
                                      <p:rCtr x="-107" y="29"/>
                                    </p:animMotion>
                                  </p:childTnLst>
                                </p:cTn>
                              </p:par>
                              <p:par>
                                <p:cTn id="98" presetID="0" presetClass="path" presetSubtype="0" accel="50000" decel="50000" fill="hold" nodeType="withEffect">
                                  <p:stCondLst>
                                    <p:cond delay="0"/>
                                  </p:stCondLst>
                                  <p:childTnLst>
                                    <p:animMotion origin="layout" path="M 3.33333E-6 2.59259E-6 L -0.35556 0.1824 " pathEditMode="relative" rAng="0" ptsTypes="AA">
                                      <p:cBhvr>
                                        <p:cTn id="99" dur="2000" fill="hold"/>
                                        <p:tgtEl>
                                          <p:spTgt spid="196"/>
                                        </p:tgtEl>
                                        <p:attrNameLst>
                                          <p:attrName>ppt_x</p:attrName>
                                          <p:attrName>ppt_y</p:attrName>
                                        </p:attrNameLst>
                                      </p:cBhvr>
                                      <p:rCtr x="-178" y="91"/>
                                    </p:animMotion>
                                  </p:childTnLst>
                                </p:cTn>
                              </p:par>
                              <p:par>
                                <p:cTn id="100" presetID="0" presetClass="path" presetSubtype="0" accel="50000" decel="50000" fill="hold" nodeType="withEffect">
                                  <p:stCondLst>
                                    <p:cond delay="0"/>
                                  </p:stCondLst>
                                  <p:childTnLst>
                                    <p:animMotion origin="layout" path="M -2.77778E-7 -3.7037E-7 L -0.39149 0.05787 " pathEditMode="relative" rAng="0" ptsTypes="AA">
                                      <p:cBhvr>
                                        <p:cTn id="101" dur="2000" fill="hold"/>
                                        <p:tgtEl>
                                          <p:spTgt spid="191"/>
                                        </p:tgtEl>
                                        <p:attrNameLst>
                                          <p:attrName>ppt_x</p:attrName>
                                          <p:attrName>ppt_y</p:attrName>
                                        </p:attrNameLst>
                                      </p:cBhvr>
                                      <p:rCtr x="-196" y="29"/>
                                    </p:animMotion>
                                  </p:childTnLst>
                                </p:cTn>
                              </p:par>
                              <p:par>
                                <p:cTn id="102" presetID="10" presetClass="exit" presetSubtype="0" fill="hold" nodeType="withEffect">
                                  <p:stCondLst>
                                    <p:cond delay="0"/>
                                  </p:stCondLst>
                                  <p:childTnLst>
                                    <p:animEffect transition="out" filter="fade">
                                      <p:cBhvr>
                                        <p:cTn id="103" dur="3000"/>
                                        <p:tgtEl>
                                          <p:spTgt spid="187"/>
                                        </p:tgtEl>
                                      </p:cBhvr>
                                    </p:animEffect>
                                    <p:set>
                                      <p:cBhvr>
                                        <p:cTn id="104" dur="1" fill="hold">
                                          <p:stCondLst>
                                            <p:cond delay="2999"/>
                                          </p:stCondLst>
                                        </p:cTn>
                                        <p:tgtEl>
                                          <p:spTgt spid="187"/>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3000"/>
                                        <p:tgtEl>
                                          <p:spTgt spid="189"/>
                                        </p:tgtEl>
                                      </p:cBhvr>
                                    </p:animEffect>
                                    <p:set>
                                      <p:cBhvr>
                                        <p:cTn id="107" dur="1" fill="hold">
                                          <p:stCondLst>
                                            <p:cond delay="2999"/>
                                          </p:stCondLst>
                                        </p:cTn>
                                        <p:tgtEl>
                                          <p:spTgt spid="189"/>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3000"/>
                                        <p:tgtEl>
                                          <p:spTgt spid="202"/>
                                        </p:tgtEl>
                                      </p:cBhvr>
                                    </p:animEffect>
                                    <p:set>
                                      <p:cBhvr>
                                        <p:cTn id="110" dur="1" fill="hold">
                                          <p:stCondLst>
                                            <p:cond delay="2999"/>
                                          </p:stCondLst>
                                        </p:cTn>
                                        <p:tgtEl>
                                          <p:spTgt spid="20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3000"/>
                                        <p:tgtEl>
                                          <p:spTgt spid="200"/>
                                        </p:tgtEl>
                                      </p:cBhvr>
                                    </p:animEffect>
                                    <p:set>
                                      <p:cBhvr>
                                        <p:cTn id="113" dur="1" fill="hold">
                                          <p:stCondLst>
                                            <p:cond delay="2999"/>
                                          </p:stCondLst>
                                        </p:cTn>
                                        <p:tgtEl>
                                          <p:spTgt spid="20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3000"/>
                                        <p:tgtEl>
                                          <p:spTgt spid="199"/>
                                        </p:tgtEl>
                                      </p:cBhvr>
                                    </p:animEffect>
                                    <p:set>
                                      <p:cBhvr>
                                        <p:cTn id="116" dur="1" fill="hold">
                                          <p:stCondLst>
                                            <p:cond delay="2999"/>
                                          </p:stCondLst>
                                        </p:cTn>
                                        <p:tgtEl>
                                          <p:spTgt spid="199"/>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3000"/>
                                        <p:tgtEl>
                                          <p:spTgt spid="201"/>
                                        </p:tgtEl>
                                      </p:cBhvr>
                                    </p:animEffect>
                                    <p:set>
                                      <p:cBhvr>
                                        <p:cTn id="119" dur="1" fill="hold">
                                          <p:stCondLst>
                                            <p:cond delay="2999"/>
                                          </p:stCondLst>
                                        </p:cTn>
                                        <p:tgtEl>
                                          <p:spTgt spid="201"/>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3000"/>
                                        <p:tgtEl>
                                          <p:spTgt spid="190"/>
                                        </p:tgtEl>
                                      </p:cBhvr>
                                    </p:animEffect>
                                    <p:set>
                                      <p:cBhvr>
                                        <p:cTn id="122" dur="1" fill="hold">
                                          <p:stCondLst>
                                            <p:cond delay="2999"/>
                                          </p:stCondLst>
                                        </p:cTn>
                                        <p:tgtEl>
                                          <p:spTgt spid="190"/>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3000"/>
                                        <p:tgtEl>
                                          <p:spTgt spid="197"/>
                                        </p:tgtEl>
                                      </p:cBhvr>
                                    </p:animEffect>
                                    <p:set>
                                      <p:cBhvr>
                                        <p:cTn id="125" dur="1" fill="hold">
                                          <p:stCondLst>
                                            <p:cond delay="2999"/>
                                          </p:stCondLst>
                                        </p:cTn>
                                        <p:tgtEl>
                                          <p:spTgt spid="19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3000"/>
                                        <p:tgtEl>
                                          <p:spTgt spid="198"/>
                                        </p:tgtEl>
                                      </p:cBhvr>
                                    </p:animEffect>
                                    <p:set>
                                      <p:cBhvr>
                                        <p:cTn id="128" dur="1" fill="hold">
                                          <p:stCondLst>
                                            <p:cond delay="2999"/>
                                          </p:stCondLst>
                                        </p:cTn>
                                        <p:tgtEl>
                                          <p:spTgt spid="19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3000"/>
                                        <p:tgtEl>
                                          <p:spTgt spid="196"/>
                                        </p:tgtEl>
                                      </p:cBhvr>
                                    </p:animEffect>
                                    <p:set>
                                      <p:cBhvr>
                                        <p:cTn id="131" dur="1" fill="hold">
                                          <p:stCondLst>
                                            <p:cond delay="2999"/>
                                          </p:stCondLst>
                                        </p:cTn>
                                        <p:tgtEl>
                                          <p:spTgt spid="196"/>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3000"/>
                                        <p:tgtEl>
                                          <p:spTgt spid="191"/>
                                        </p:tgtEl>
                                      </p:cBhvr>
                                    </p:animEffect>
                                    <p:set>
                                      <p:cBhvr>
                                        <p:cTn id="134" dur="1" fill="hold">
                                          <p:stCondLst>
                                            <p:cond delay="2999"/>
                                          </p:stCondLst>
                                        </p:cTn>
                                        <p:tgtEl>
                                          <p:spTgt spid="191"/>
                                        </p:tgtEl>
                                        <p:attrNameLst>
                                          <p:attrName>style.visibility</p:attrName>
                                        </p:attrNameLst>
                                      </p:cBhvr>
                                      <p:to>
                                        <p:strVal val="hidden"/>
                                      </p:to>
                                    </p:set>
                                  </p:childTnLst>
                                </p:cTn>
                              </p:par>
                              <p:par>
                                <p:cTn id="135" presetID="53" presetClass="entr" presetSubtype="0" fill="hold" nodeType="withEffect">
                                  <p:stCondLst>
                                    <p:cond delay="1000"/>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1000" fill="hold"/>
                                        <p:tgtEl>
                                          <p:spTgt spid="18"/>
                                        </p:tgtEl>
                                        <p:attrNameLst>
                                          <p:attrName>ppt_w</p:attrName>
                                        </p:attrNameLst>
                                      </p:cBhvr>
                                      <p:tavLst>
                                        <p:tav tm="0">
                                          <p:val>
                                            <p:fltVal val="0"/>
                                          </p:val>
                                        </p:tav>
                                        <p:tav tm="100000">
                                          <p:val>
                                            <p:strVal val="#ppt_w"/>
                                          </p:val>
                                        </p:tav>
                                      </p:tavLst>
                                    </p:anim>
                                    <p:anim calcmode="lin" valueType="num">
                                      <p:cBhvr>
                                        <p:cTn id="138" dur="1000" fill="hold"/>
                                        <p:tgtEl>
                                          <p:spTgt spid="18"/>
                                        </p:tgtEl>
                                        <p:attrNameLst>
                                          <p:attrName>ppt_h</p:attrName>
                                        </p:attrNameLst>
                                      </p:cBhvr>
                                      <p:tavLst>
                                        <p:tav tm="0">
                                          <p:val>
                                            <p:fltVal val="0"/>
                                          </p:val>
                                        </p:tav>
                                        <p:tav tm="100000">
                                          <p:val>
                                            <p:strVal val="#ppt_h"/>
                                          </p:val>
                                        </p:tav>
                                      </p:tavLst>
                                    </p:anim>
                                    <p:animEffect transition="in" filter="fade">
                                      <p:cBhvr>
                                        <p:cTn id="139" dur="1000"/>
                                        <p:tgtEl>
                                          <p:spTgt spid="18"/>
                                        </p:tgtEl>
                                      </p:cBhvr>
                                    </p:animEffect>
                                  </p:childTnLst>
                                </p:cTn>
                              </p:par>
                            </p:childTnLst>
                          </p:cTn>
                        </p:par>
                        <p:par>
                          <p:cTn id="140" fill="hold">
                            <p:stCondLst>
                              <p:cond delay="3000"/>
                            </p:stCondLst>
                            <p:childTnLst>
                              <p:par>
                                <p:cTn id="141" presetID="10" presetClass="entr" presetSubtype="0" fill="hold" grpId="0" nodeType="afterEffect">
                                  <p:stCondLst>
                                    <p:cond delay="0"/>
                                  </p:stCondLst>
                                  <p:childTnLst>
                                    <p:set>
                                      <p:cBhvr>
                                        <p:cTn id="142" dur="1" fill="hold">
                                          <p:stCondLst>
                                            <p:cond delay="0"/>
                                          </p:stCondLst>
                                        </p:cTn>
                                        <p:tgtEl>
                                          <p:spTgt spid="216"/>
                                        </p:tgtEl>
                                        <p:attrNameLst>
                                          <p:attrName>style.visibility</p:attrName>
                                        </p:attrNameLst>
                                      </p:cBhvr>
                                      <p:to>
                                        <p:strVal val="visible"/>
                                      </p:to>
                                    </p:set>
                                    <p:animEffect transition="in" filter="fade">
                                      <p:cBhvr>
                                        <p:cTn id="143" dur="1000"/>
                                        <p:tgtEl>
                                          <p:spTgt spid="216"/>
                                        </p:tgtEl>
                                      </p:cBhvr>
                                    </p:animEffect>
                                  </p:childTnLst>
                                </p:cTn>
                              </p:par>
                            </p:childTnLst>
                          </p:cTn>
                        </p:par>
                        <p:par>
                          <p:cTn id="144" fill="hold">
                            <p:stCondLst>
                              <p:cond delay="4000"/>
                            </p:stCondLst>
                            <p:childTnLst>
                              <p:par>
                                <p:cTn id="145" presetID="10" presetClass="entr" presetSubtype="0" fill="hold" nodeType="afterEffect">
                                  <p:stCondLst>
                                    <p:cond delay="0"/>
                                  </p:stCondLst>
                                  <p:childTnLst>
                                    <p:set>
                                      <p:cBhvr>
                                        <p:cTn id="146" dur="1" fill="hold">
                                          <p:stCondLst>
                                            <p:cond delay="0"/>
                                          </p:stCondLst>
                                        </p:cTn>
                                        <p:tgtEl>
                                          <p:spTgt spid="158"/>
                                        </p:tgtEl>
                                        <p:attrNameLst>
                                          <p:attrName>style.visibility</p:attrName>
                                        </p:attrNameLst>
                                      </p:cBhvr>
                                      <p:to>
                                        <p:strVal val="visible"/>
                                      </p:to>
                                    </p:set>
                                    <p:animEffect transition="in" filter="fade">
                                      <p:cBhvr>
                                        <p:cTn id="147" dur="500"/>
                                        <p:tgtEl>
                                          <p:spTgt spid="158"/>
                                        </p:tgtEl>
                                      </p:cBhvr>
                                    </p:animEffect>
                                  </p:childTnLst>
                                </p:cTn>
                              </p:par>
                              <p:par>
                                <p:cTn id="148" presetID="10" presetClass="entr" presetSubtype="0" fill="hold" nodeType="with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fade">
                                      <p:cBhvr>
                                        <p:cTn id="150" dur="1000"/>
                                        <p:tgtEl>
                                          <p:spTgt spid="17"/>
                                        </p:tgtEl>
                                      </p:cBhvr>
                                    </p:animEffect>
                                  </p:childTnLst>
                                </p:cTn>
                              </p:par>
                            </p:childTnLst>
                          </p:cTn>
                        </p:par>
                        <p:par>
                          <p:cTn id="151" fill="hold">
                            <p:stCondLst>
                              <p:cond delay="5000"/>
                            </p:stCondLst>
                            <p:childTnLst>
                              <p:par>
                                <p:cTn id="152" presetID="10" presetClass="entr" presetSubtype="0" fill="hold" nodeType="afterEffect">
                                  <p:stCondLst>
                                    <p:cond delay="0"/>
                                  </p:stCondLst>
                                  <p:childTnLst>
                                    <p:set>
                                      <p:cBhvr>
                                        <p:cTn id="153" dur="1" fill="hold">
                                          <p:stCondLst>
                                            <p:cond delay="0"/>
                                          </p:stCondLst>
                                        </p:cTn>
                                        <p:tgtEl>
                                          <p:spTgt spid="16"/>
                                        </p:tgtEl>
                                        <p:attrNameLst>
                                          <p:attrName>style.visibility</p:attrName>
                                        </p:attrNameLst>
                                      </p:cBhvr>
                                      <p:to>
                                        <p:strVal val="visible"/>
                                      </p:to>
                                    </p:set>
                                    <p:animEffect transition="in" filter="fade">
                                      <p:cBhvr>
                                        <p:cTn id="154" dur="1000"/>
                                        <p:tgtEl>
                                          <p:spTgt spid="16"/>
                                        </p:tgtEl>
                                      </p:cBhvr>
                                    </p:animEffect>
                                  </p:childTnLst>
                                </p:cTn>
                              </p:par>
                              <p:par>
                                <p:cTn id="155" presetID="10" presetClass="entr" presetSubtype="0" fill="hold" nodeType="withEffect">
                                  <p:stCondLst>
                                    <p:cond delay="0"/>
                                  </p:stCondLst>
                                  <p:childTnLst>
                                    <p:set>
                                      <p:cBhvr>
                                        <p:cTn id="156" dur="1" fill="hold">
                                          <p:stCondLst>
                                            <p:cond delay="0"/>
                                          </p:stCondLst>
                                        </p:cTn>
                                        <p:tgtEl>
                                          <p:spTgt spid="14"/>
                                        </p:tgtEl>
                                        <p:attrNameLst>
                                          <p:attrName>style.visibility</p:attrName>
                                        </p:attrNameLst>
                                      </p:cBhvr>
                                      <p:to>
                                        <p:strVal val="visible"/>
                                      </p:to>
                                    </p:set>
                                    <p:animEffect transition="in" filter="fade">
                                      <p:cBhvr>
                                        <p:cTn id="157" dur="1000"/>
                                        <p:tgtEl>
                                          <p:spTgt spid="14"/>
                                        </p:tgtEl>
                                      </p:cBhvr>
                                    </p:animEffect>
                                  </p:childTnLst>
                                </p:cTn>
                              </p:par>
                            </p:childTnLst>
                          </p:cTn>
                        </p:par>
                        <p:par>
                          <p:cTn id="158" fill="hold">
                            <p:stCondLst>
                              <p:cond delay="6000"/>
                            </p:stCondLst>
                            <p:childTnLst>
                              <p:par>
                                <p:cTn id="159" presetID="10" presetClass="exit" presetSubtype="0" fill="hold" nodeType="afterEffect">
                                  <p:stCondLst>
                                    <p:cond delay="0"/>
                                  </p:stCondLst>
                                  <p:childTnLst>
                                    <p:animEffect transition="out" filter="fade">
                                      <p:cBhvr>
                                        <p:cTn id="160" dur="2000"/>
                                        <p:tgtEl>
                                          <p:spTgt spid="3"/>
                                        </p:tgtEl>
                                      </p:cBhvr>
                                    </p:animEffect>
                                    <p:set>
                                      <p:cBhvr>
                                        <p:cTn id="161"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0" y="0"/>
            <a:ext cx="9144000" cy="64008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l" rtl="0" fontAlgn="base">
              <a:spcBef>
                <a:spcPct val="0"/>
              </a:spcBef>
              <a:spcAft>
                <a:spcPct val="0"/>
              </a:spcAft>
            </a:pPr>
            <a:endParaRPr lang="en-US" b="1" kern="1200">
              <a:solidFill>
                <a:srgbClr val="FFFFFF"/>
              </a:solidFill>
              <a:latin typeface="Arial" charset="0"/>
              <a:ea typeface="+mn-ea"/>
              <a:cs typeface="+mn-cs"/>
            </a:endParaRPr>
          </a:p>
        </p:txBody>
      </p:sp>
      <p:sp>
        <p:nvSpPr>
          <p:cNvPr id="45" name="Left-Right Arrow 44"/>
          <p:cNvSpPr/>
          <p:nvPr/>
        </p:nvSpPr>
        <p:spPr bwMode="auto">
          <a:xfrm>
            <a:off x="91440" y="2651760"/>
            <a:ext cx="8961120" cy="3749040"/>
          </a:xfrm>
          <a:prstGeom prst="leftRightArrow">
            <a:avLst>
              <a:gd name="adj1" fmla="val 90796"/>
              <a:gd name="adj2" fmla="val 14048"/>
            </a:avLst>
          </a:prstGeom>
          <a:gradFill flip="none" rotWithShape="1">
            <a:gsLst>
              <a:gs pos="0">
                <a:schemeClr val="tx2"/>
              </a:gs>
              <a:gs pos="100000">
                <a:schemeClr val="tx1"/>
              </a:gs>
            </a:gsLst>
            <a:lin ang="16200000" scaled="1"/>
            <a:tileRect/>
          </a:gradFill>
          <a:ln w="9525">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a:outerShdw blurRad="114300" algn="ctr"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vert="vert270" wrap="square" lIns="0" tIns="0" rIns="0" bIns="0" numCol="1" rtlCol="0" anchor="ctr"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endParaRPr lang="en-US" sz="1400" b="1" i="1">
              <a:solidFill>
                <a:srgbClr val="266DB1">
                  <a:lumMod val="60000"/>
                  <a:lumOff val="40000"/>
                </a:srgbClr>
              </a:solidFill>
              <a:latin typeface="Segoe"/>
            </a:endParaRPr>
          </a:p>
        </p:txBody>
      </p:sp>
      <p:sp>
        <p:nvSpPr>
          <p:cNvPr id="36" name="Rectangle 35"/>
          <p:cNvSpPr/>
          <p:nvPr/>
        </p:nvSpPr>
        <p:spPr bwMode="auto">
          <a:xfrm>
            <a:off x="731520" y="2286000"/>
            <a:ext cx="7680960" cy="36576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0" rIns="91440" bIns="0" numCol="1" rtlCol="0" anchor="ctr" anchorCtr="0" compatLnSpc="1">
            <a:prstTxWarp prst="textNoShape">
              <a:avLst/>
            </a:prstTxWarp>
            <a:noAutofit/>
          </a:bodyPr>
          <a:lstStyle/>
          <a:p>
            <a:pPr algn="l" rtl="0" fontAlgn="base">
              <a:lnSpc>
                <a:spcPct val="90000"/>
              </a:lnSpc>
              <a:spcBef>
                <a:spcPct val="0"/>
              </a:spcBef>
              <a:spcAft>
                <a:spcPct val="0"/>
              </a:spcAft>
            </a:pPr>
            <a:r>
              <a:rPr lang="en-US" sz="1200" b="1" kern="1200" dirty="0" err="1" smtClean="0">
                <a:solidFill>
                  <a:srgbClr val="266DB1">
                    <a:lumMod val="50000"/>
                  </a:srgbClr>
                </a:solidFill>
                <a:latin typeface="Segoe"/>
                <a:ea typeface="+mn-ea"/>
                <a:cs typeface="+mn-cs"/>
              </a:rPr>
              <a:t>Experiencia</a:t>
            </a:r>
            <a:r>
              <a:rPr lang="en-US" sz="1200" b="1" kern="1200" dirty="0" smtClean="0">
                <a:solidFill>
                  <a:srgbClr val="266DB1">
                    <a:lumMod val="50000"/>
                  </a:srgbClr>
                </a:solidFill>
                <a:latin typeface="Segoe"/>
                <a:ea typeface="+mn-ea"/>
                <a:cs typeface="+mn-cs"/>
              </a:rPr>
              <a:t> de </a:t>
            </a:r>
            <a:r>
              <a:rPr lang="en-US" sz="1200" b="1" kern="1200" dirty="0" err="1" smtClean="0">
                <a:solidFill>
                  <a:srgbClr val="266DB1">
                    <a:lumMod val="50000"/>
                  </a:srgbClr>
                </a:solidFill>
                <a:latin typeface="Segoe"/>
                <a:ea typeface="+mn-ea"/>
                <a:cs typeface="+mn-cs"/>
              </a:rPr>
              <a:t>Usuario</a:t>
            </a:r>
            <a:endParaRPr lang="en-US" sz="1200" b="1" kern="1200" dirty="0" smtClean="0">
              <a:solidFill>
                <a:srgbClr val="266DB1">
                  <a:lumMod val="50000"/>
                </a:srgbClr>
              </a:solidFill>
              <a:latin typeface="Segoe"/>
              <a:ea typeface="+mn-ea"/>
              <a:cs typeface="+mn-cs"/>
            </a:endParaRPr>
          </a:p>
          <a:p>
            <a:pPr algn="l" rtl="0" fontAlgn="base">
              <a:lnSpc>
                <a:spcPct val="90000"/>
              </a:lnSpc>
              <a:spcBef>
                <a:spcPct val="0"/>
              </a:spcBef>
              <a:spcAft>
                <a:spcPct val="0"/>
              </a:spcAft>
            </a:pPr>
            <a:r>
              <a:rPr lang="en-US" sz="1200" b="1" dirty="0" smtClean="0">
                <a:solidFill>
                  <a:srgbClr val="266DB1">
                    <a:lumMod val="60000"/>
                    <a:lumOff val="40000"/>
                  </a:srgbClr>
                </a:solidFill>
                <a:latin typeface="Segoe"/>
              </a:rPr>
              <a:t>Familiar e </a:t>
            </a:r>
            <a:r>
              <a:rPr lang="en-US" sz="1200" b="1" dirty="0" err="1" smtClean="0">
                <a:solidFill>
                  <a:srgbClr val="266DB1">
                    <a:lumMod val="60000"/>
                    <a:lumOff val="40000"/>
                  </a:srgbClr>
                </a:solidFill>
                <a:latin typeface="Segoe"/>
              </a:rPr>
              <a:t>Intuitiva</a:t>
            </a:r>
            <a:endParaRPr lang="en-US" sz="1200" b="1" kern="1200" dirty="0">
              <a:solidFill>
                <a:srgbClr val="266DB1">
                  <a:lumMod val="60000"/>
                  <a:lumOff val="40000"/>
                </a:srgbClr>
              </a:solidFill>
              <a:latin typeface="Segoe"/>
              <a:ea typeface="+mn-ea"/>
              <a:cs typeface="+mn-cs"/>
            </a:endParaRPr>
          </a:p>
        </p:txBody>
      </p:sp>
      <p:sp>
        <p:nvSpPr>
          <p:cNvPr id="32" name="Freeform 31"/>
          <p:cNvSpPr/>
          <p:nvPr/>
        </p:nvSpPr>
        <p:spPr bwMode="auto">
          <a:xfrm>
            <a:off x="1463040" y="2926080"/>
            <a:ext cx="6263640" cy="2331720"/>
          </a:xfrm>
          <a:custGeom>
            <a:avLst/>
            <a:gdLst>
              <a:gd name="connsiteX0" fmla="*/ 0 w 6949440"/>
              <a:gd name="connsiteY0" fmla="*/ 0 h 2697480"/>
              <a:gd name="connsiteX1" fmla="*/ 6949440 w 6949440"/>
              <a:gd name="connsiteY1" fmla="*/ 0 h 2697480"/>
              <a:gd name="connsiteX2" fmla="*/ 6949440 w 6949440"/>
              <a:gd name="connsiteY2" fmla="*/ 2697480 h 2697480"/>
              <a:gd name="connsiteX3" fmla="*/ 0 w 6949440"/>
              <a:gd name="connsiteY3" fmla="*/ 2697480 h 2697480"/>
              <a:gd name="connsiteX4" fmla="*/ 0 w 6949440"/>
              <a:gd name="connsiteY4" fmla="*/ 0 h 2697480"/>
              <a:gd name="connsiteX0" fmla="*/ 0 w 6949440"/>
              <a:gd name="connsiteY0" fmla="*/ 0 h 2697480"/>
              <a:gd name="connsiteX1" fmla="*/ 6949440 w 6949440"/>
              <a:gd name="connsiteY1" fmla="*/ 0 h 2697480"/>
              <a:gd name="connsiteX2" fmla="*/ 5425366 w 6949440"/>
              <a:gd name="connsiteY2" fmla="*/ 2697480 h 2697480"/>
              <a:gd name="connsiteX3" fmla="*/ 0 w 6949440"/>
              <a:gd name="connsiteY3" fmla="*/ 2697480 h 2697480"/>
              <a:gd name="connsiteX4" fmla="*/ 0 w 6949440"/>
              <a:gd name="connsiteY4" fmla="*/ 0 h 2697480"/>
              <a:gd name="connsiteX0" fmla="*/ 0 w 7213386"/>
              <a:gd name="connsiteY0" fmla="*/ 0 h 2697480"/>
              <a:gd name="connsiteX1" fmla="*/ 7213386 w 7213386"/>
              <a:gd name="connsiteY1" fmla="*/ 0 h 2697480"/>
              <a:gd name="connsiteX2" fmla="*/ 5425366 w 7213386"/>
              <a:gd name="connsiteY2" fmla="*/ 2697480 h 2697480"/>
              <a:gd name="connsiteX3" fmla="*/ 0 w 7213386"/>
              <a:gd name="connsiteY3" fmla="*/ 2697480 h 2697480"/>
              <a:gd name="connsiteX4" fmla="*/ 0 w 7213386"/>
              <a:gd name="connsiteY4" fmla="*/ 0 h 2697480"/>
              <a:gd name="connsiteX0" fmla="*/ 0 w 7213386"/>
              <a:gd name="connsiteY0" fmla="*/ 0 h 2697480"/>
              <a:gd name="connsiteX1" fmla="*/ 7213386 w 7213386"/>
              <a:gd name="connsiteY1" fmla="*/ 0 h 2697480"/>
              <a:gd name="connsiteX2" fmla="*/ 1730123 w 7213386"/>
              <a:gd name="connsiteY2" fmla="*/ 2697480 h 2697480"/>
              <a:gd name="connsiteX3" fmla="*/ 0 w 7213386"/>
              <a:gd name="connsiteY3" fmla="*/ 2697480 h 2697480"/>
              <a:gd name="connsiteX4" fmla="*/ 0 w 7213386"/>
              <a:gd name="connsiteY4" fmla="*/ 0 h 2697480"/>
              <a:gd name="connsiteX0" fmla="*/ 0 w 7213386"/>
              <a:gd name="connsiteY0" fmla="*/ 0 h 2697480"/>
              <a:gd name="connsiteX1" fmla="*/ 7213386 w 7213386"/>
              <a:gd name="connsiteY1" fmla="*/ 0 h 2697480"/>
              <a:gd name="connsiteX2" fmla="*/ 1585379 w 7213386"/>
              <a:gd name="connsiteY2" fmla="*/ 2697480 h 2697480"/>
              <a:gd name="connsiteX3" fmla="*/ 0 w 7213386"/>
              <a:gd name="connsiteY3" fmla="*/ 2697480 h 2697480"/>
              <a:gd name="connsiteX4" fmla="*/ 0 w 7213386"/>
              <a:gd name="connsiteY4" fmla="*/ 0 h 2697480"/>
              <a:gd name="connsiteX0" fmla="*/ 0 w 7213386"/>
              <a:gd name="connsiteY0" fmla="*/ 0 h 2697480"/>
              <a:gd name="connsiteX1" fmla="*/ 7213386 w 7213386"/>
              <a:gd name="connsiteY1" fmla="*/ 0 h 2697480"/>
              <a:gd name="connsiteX2" fmla="*/ 4817439 w 7213386"/>
              <a:gd name="connsiteY2" fmla="*/ 1150396 h 2697480"/>
              <a:gd name="connsiteX3" fmla="*/ 1585379 w 7213386"/>
              <a:gd name="connsiteY3" fmla="*/ 2697480 h 2697480"/>
              <a:gd name="connsiteX4" fmla="*/ 0 w 7213386"/>
              <a:gd name="connsiteY4" fmla="*/ 2697480 h 2697480"/>
              <a:gd name="connsiteX5" fmla="*/ 0 w 7213386"/>
              <a:gd name="connsiteY5" fmla="*/ 0 h 2697480"/>
              <a:gd name="connsiteX0" fmla="*/ 0 w 7213386"/>
              <a:gd name="connsiteY0" fmla="*/ 0 h 2697480"/>
              <a:gd name="connsiteX1" fmla="*/ 7213386 w 7213386"/>
              <a:gd name="connsiteY1" fmla="*/ 0 h 2697480"/>
              <a:gd name="connsiteX2" fmla="*/ 6332999 w 7213386"/>
              <a:gd name="connsiteY2" fmla="*/ 1981196 h 2697480"/>
              <a:gd name="connsiteX3" fmla="*/ 1585379 w 7213386"/>
              <a:gd name="connsiteY3" fmla="*/ 2697480 h 2697480"/>
              <a:gd name="connsiteX4" fmla="*/ 0 w 7213386"/>
              <a:gd name="connsiteY4" fmla="*/ 2697480 h 2697480"/>
              <a:gd name="connsiteX5" fmla="*/ 0 w 7213386"/>
              <a:gd name="connsiteY5" fmla="*/ 0 h 2697480"/>
              <a:gd name="connsiteX0" fmla="*/ 0 w 7213386"/>
              <a:gd name="connsiteY0" fmla="*/ 0 h 2697480"/>
              <a:gd name="connsiteX1" fmla="*/ 7213386 w 7213386"/>
              <a:gd name="connsiteY1" fmla="*/ 0 h 2697480"/>
              <a:gd name="connsiteX2" fmla="*/ 6332999 w 7213386"/>
              <a:gd name="connsiteY2" fmla="*/ 1981196 h 2697480"/>
              <a:gd name="connsiteX3" fmla="*/ 1449148 w 7213386"/>
              <a:gd name="connsiteY3" fmla="*/ 2697480 h 2697480"/>
              <a:gd name="connsiteX4" fmla="*/ 0 w 7213386"/>
              <a:gd name="connsiteY4" fmla="*/ 2697480 h 2697480"/>
              <a:gd name="connsiteX5" fmla="*/ 0 w 7213386"/>
              <a:gd name="connsiteY5" fmla="*/ 0 h 2697480"/>
              <a:gd name="connsiteX0" fmla="*/ 0 w 7213386"/>
              <a:gd name="connsiteY0" fmla="*/ 0 h 2697480"/>
              <a:gd name="connsiteX1" fmla="*/ 7213386 w 7213386"/>
              <a:gd name="connsiteY1" fmla="*/ 0 h 2697480"/>
              <a:gd name="connsiteX2" fmla="*/ 6332999 w 7213386"/>
              <a:gd name="connsiteY2" fmla="*/ 1981196 h 2697480"/>
              <a:gd name="connsiteX3" fmla="*/ 1449148 w 7213386"/>
              <a:gd name="connsiteY3" fmla="*/ 2697480 h 2697480"/>
              <a:gd name="connsiteX4" fmla="*/ 0 w 7213386"/>
              <a:gd name="connsiteY4" fmla="*/ 2697480 h 2697480"/>
              <a:gd name="connsiteX5" fmla="*/ 0 w 7213386"/>
              <a:gd name="connsiteY5" fmla="*/ 0 h 2697480"/>
              <a:gd name="connsiteX0" fmla="*/ 0 w 6332999"/>
              <a:gd name="connsiteY0" fmla="*/ 0 h 2697480"/>
              <a:gd name="connsiteX1" fmla="*/ 6022430 w 6332999"/>
              <a:gd name="connsiteY1" fmla="*/ 0 h 2697480"/>
              <a:gd name="connsiteX2" fmla="*/ 6332999 w 6332999"/>
              <a:gd name="connsiteY2" fmla="*/ 1981196 h 2697480"/>
              <a:gd name="connsiteX3" fmla="*/ 1449148 w 6332999"/>
              <a:gd name="connsiteY3" fmla="*/ 2697480 h 2697480"/>
              <a:gd name="connsiteX4" fmla="*/ 0 w 6332999"/>
              <a:gd name="connsiteY4" fmla="*/ 2697480 h 2697480"/>
              <a:gd name="connsiteX5" fmla="*/ 0 w 6332999"/>
              <a:gd name="connsiteY5" fmla="*/ 0 h 2697480"/>
              <a:gd name="connsiteX0" fmla="*/ 0 w 7171598"/>
              <a:gd name="connsiteY0" fmla="*/ 0 h 2697480"/>
              <a:gd name="connsiteX1" fmla="*/ 7171598 w 7171598"/>
              <a:gd name="connsiteY1" fmla="*/ 0 h 2697480"/>
              <a:gd name="connsiteX2" fmla="*/ 6332999 w 7171598"/>
              <a:gd name="connsiteY2" fmla="*/ 1981196 h 2697480"/>
              <a:gd name="connsiteX3" fmla="*/ 1449148 w 7171598"/>
              <a:gd name="connsiteY3" fmla="*/ 2697480 h 2697480"/>
              <a:gd name="connsiteX4" fmla="*/ 0 w 7171598"/>
              <a:gd name="connsiteY4" fmla="*/ 2697480 h 2697480"/>
              <a:gd name="connsiteX5" fmla="*/ 0 w 7171598"/>
              <a:gd name="connsiteY5" fmla="*/ 0 h 2697480"/>
              <a:gd name="connsiteX0" fmla="*/ 0 w 7171598"/>
              <a:gd name="connsiteY0" fmla="*/ 0 h 2697480"/>
              <a:gd name="connsiteX1" fmla="*/ 7171598 w 7171598"/>
              <a:gd name="connsiteY1" fmla="*/ 0 h 2697480"/>
              <a:gd name="connsiteX2" fmla="*/ 6333000 w 7171598"/>
              <a:gd name="connsiteY2" fmla="*/ 1981197 h 2697480"/>
              <a:gd name="connsiteX3" fmla="*/ 1449148 w 7171598"/>
              <a:gd name="connsiteY3" fmla="*/ 2697480 h 2697480"/>
              <a:gd name="connsiteX4" fmla="*/ 0 w 7171598"/>
              <a:gd name="connsiteY4" fmla="*/ 2697480 h 2697480"/>
              <a:gd name="connsiteX5" fmla="*/ 0 w 7171598"/>
              <a:gd name="connsiteY5" fmla="*/ 0 h 2697480"/>
              <a:gd name="connsiteX0" fmla="*/ 0 w 7171598"/>
              <a:gd name="connsiteY0" fmla="*/ 0 h 2697480"/>
              <a:gd name="connsiteX1" fmla="*/ 7171598 w 7171598"/>
              <a:gd name="connsiteY1" fmla="*/ 0 h 2697480"/>
              <a:gd name="connsiteX2" fmla="*/ 6333000 w 7171598"/>
              <a:gd name="connsiteY2" fmla="*/ 1981197 h 2697480"/>
              <a:gd name="connsiteX3" fmla="*/ 6326693 w 7171598"/>
              <a:gd name="connsiteY3" fmla="*/ 1451945 h 2697480"/>
              <a:gd name="connsiteX4" fmla="*/ 1449148 w 7171598"/>
              <a:gd name="connsiteY4" fmla="*/ 2697480 h 2697480"/>
              <a:gd name="connsiteX5" fmla="*/ 0 w 7171598"/>
              <a:gd name="connsiteY5" fmla="*/ 2697480 h 2697480"/>
              <a:gd name="connsiteX6" fmla="*/ 0 w 7171598"/>
              <a:gd name="connsiteY6" fmla="*/ 0 h 2697480"/>
              <a:gd name="connsiteX0" fmla="*/ 0 w 7171598"/>
              <a:gd name="connsiteY0" fmla="*/ 0 h 2697480"/>
              <a:gd name="connsiteX1" fmla="*/ 7171598 w 7171598"/>
              <a:gd name="connsiteY1" fmla="*/ 0 h 2697480"/>
              <a:gd name="connsiteX2" fmla="*/ 6333000 w 7171598"/>
              <a:gd name="connsiteY2" fmla="*/ 1981197 h 2697480"/>
              <a:gd name="connsiteX3" fmla="*/ 1449148 w 7171598"/>
              <a:gd name="connsiteY3" fmla="*/ 2697480 h 2697480"/>
              <a:gd name="connsiteX4" fmla="*/ 0 w 7171598"/>
              <a:gd name="connsiteY4" fmla="*/ 2697480 h 2697480"/>
              <a:gd name="connsiteX5" fmla="*/ 0 w 7171598"/>
              <a:gd name="connsiteY5" fmla="*/ 0 h 2697480"/>
              <a:gd name="connsiteX0" fmla="*/ 0 w 8227098"/>
              <a:gd name="connsiteY0" fmla="*/ 0 h 2697480"/>
              <a:gd name="connsiteX1" fmla="*/ 7171598 w 8227098"/>
              <a:gd name="connsiteY1" fmla="*/ 0 h 2697480"/>
              <a:gd name="connsiteX2" fmla="*/ 6333000 w 8227098"/>
              <a:gd name="connsiteY2" fmla="*/ 1981197 h 2697480"/>
              <a:gd name="connsiteX3" fmla="*/ 1449148 w 8227098"/>
              <a:gd name="connsiteY3" fmla="*/ 2697480 h 2697480"/>
              <a:gd name="connsiteX4" fmla="*/ 0 w 8227098"/>
              <a:gd name="connsiteY4" fmla="*/ 2697480 h 2697480"/>
              <a:gd name="connsiteX5" fmla="*/ 0 w 8227098"/>
              <a:gd name="connsiteY5" fmla="*/ 0 h 2697480"/>
              <a:gd name="connsiteX0" fmla="*/ 0 w 8227098"/>
              <a:gd name="connsiteY0" fmla="*/ 0 h 2697480"/>
              <a:gd name="connsiteX1" fmla="*/ 7171598 w 8227098"/>
              <a:gd name="connsiteY1" fmla="*/ 0 h 2697480"/>
              <a:gd name="connsiteX2" fmla="*/ 6333000 w 8227098"/>
              <a:gd name="connsiteY2" fmla="*/ 1981197 h 2697480"/>
              <a:gd name="connsiteX3" fmla="*/ 1449148 w 8227098"/>
              <a:gd name="connsiteY3" fmla="*/ 2697480 h 2697480"/>
              <a:gd name="connsiteX4" fmla="*/ 0 w 8227098"/>
              <a:gd name="connsiteY4" fmla="*/ 2697480 h 2697480"/>
              <a:gd name="connsiteX5" fmla="*/ 0 w 8227098"/>
              <a:gd name="connsiteY5" fmla="*/ 0 h 2697480"/>
              <a:gd name="connsiteX0" fmla="*/ 0 w 7171598"/>
              <a:gd name="connsiteY0" fmla="*/ 0 h 2697480"/>
              <a:gd name="connsiteX1" fmla="*/ 7171598 w 7171598"/>
              <a:gd name="connsiteY1" fmla="*/ 0 h 2697480"/>
              <a:gd name="connsiteX2" fmla="*/ 6333000 w 7171598"/>
              <a:gd name="connsiteY2" fmla="*/ 1981197 h 2697480"/>
              <a:gd name="connsiteX3" fmla="*/ 1449148 w 7171598"/>
              <a:gd name="connsiteY3" fmla="*/ 2697480 h 2697480"/>
              <a:gd name="connsiteX4" fmla="*/ 0 w 7171598"/>
              <a:gd name="connsiteY4" fmla="*/ 2697480 h 2697480"/>
              <a:gd name="connsiteX5" fmla="*/ 0 w 7171598"/>
              <a:gd name="connsiteY5" fmla="*/ 0 h 2697480"/>
              <a:gd name="connsiteX0" fmla="*/ 0 w 7171598"/>
              <a:gd name="connsiteY0" fmla="*/ 0 h 2697480"/>
              <a:gd name="connsiteX1" fmla="*/ 7171598 w 7171598"/>
              <a:gd name="connsiteY1" fmla="*/ 0 h 2697480"/>
              <a:gd name="connsiteX2" fmla="*/ 6333000 w 7171598"/>
              <a:gd name="connsiteY2" fmla="*/ 1981197 h 2697480"/>
              <a:gd name="connsiteX3" fmla="*/ 1449148 w 7171598"/>
              <a:gd name="connsiteY3" fmla="*/ 2697480 h 2697480"/>
              <a:gd name="connsiteX4" fmla="*/ 0 w 7171598"/>
              <a:gd name="connsiteY4" fmla="*/ 2697480 h 2697480"/>
              <a:gd name="connsiteX5" fmla="*/ 0 w 7171598"/>
              <a:gd name="connsiteY5" fmla="*/ 0 h 2697480"/>
              <a:gd name="connsiteX0" fmla="*/ 0 w 7171598"/>
              <a:gd name="connsiteY0" fmla="*/ 0 h 2697480"/>
              <a:gd name="connsiteX1" fmla="*/ 7171598 w 7171598"/>
              <a:gd name="connsiteY1" fmla="*/ 0 h 2697480"/>
              <a:gd name="connsiteX2" fmla="*/ 6333000 w 7171598"/>
              <a:gd name="connsiteY2" fmla="*/ 1818613 h 2697480"/>
              <a:gd name="connsiteX3" fmla="*/ 1449148 w 7171598"/>
              <a:gd name="connsiteY3" fmla="*/ 2697480 h 2697480"/>
              <a:gd name="connsiteX4" fmla="*/ 0 w 7171598"/>
              <a:gd name="connsiteY4" fmla="*/ 2697480 h 2697480"/>
              <a:gd name="connsiteX5" fmla="*/ 0 w 7171598"/>
              <a:gd name="connsiteY5" fmla="*/ 0 h 2697480"/>
              <a:gd name="connsiteX0" fmla="*/ 0 w 7171598"/>
              <a:gd name="connsiteY0" fmla="*/ 0 h 2697480"/>
              <a:gd name="connsiteX1" fmla="*/ 7171598 w 7171598"/>
              <a:gd name="connsiteY1" fmla="*/ 0 h 2697480"/>
              <a:gd name="connsiteX2" fmla="*/ 6333000 w 7171598"/>
              <a:gd name="connsiteY2" fmla="*/ 1945852 h 2697480"/>
              <a:gd name="connsiteX3" fmla="*/ 1449148 w 7171598"/>
              <a:gd name="connsiteY3" fmla="*/ 2697480 h 2697480"/>
              <a:gd name="connsiteX4" fmla="*/ 0 w 7171598"/>
              <a:gd name="connsiteY4" fmla="*/ 2697480 h 2697480"/>
              <a:gd name="connsiteX5" fmla="*/ 0 w 7171598"/>
              <a:gd name="connsiteY5" fmla="*/ 0 h 2697480"/>
              <a:gd name="connsiteX0" fmla="*/ 0 w 7171598"/>
              <a:gd name="connsiteY0" fmla="*/ 0 h 2697480"/>
              <a:gd name="connsiteX1" fmla="*/ 7171598 w 7171598"/>
              <a:gd name="connsiteY1" fmla="*/ 0 h 2697480"/>
              <a:gd name="connsiteX2" fmla="*/ 6333000 w 7171598"/>
              <a:gd name="connsiteY2" fmla="*/ 1945852 h 2697480"/>
              <a:gd name="connsiteX3" fmla="*/ 1086986 w 7171598"/>
              <a:gd name="connsiteY3" fmla="*/ 2697480 h 2697480"/>
              <a:gd name="connsiteX4" fmla="*/ 0 w 7171598"/>
              <a:gd name="connsiteY4" fmla="*/ 2697480 h 2697480"/>
              <a:gd name="connsiteX5" fmla="*/ 0 w 7171598"/>
              <a:gd name="connsiteY5" fmla="*/ 0 h 2697480"/>
              <a:gd name="connsiteX0" fmla="*/ 0 w 7171598"/>
              <a:gd name="connsiteY0" fmla="*/ 0 h 2697480"/>
              <a:gd name="connsiteX1" fmla="*/ 7171598 w 7171598"/>
              <a:gd name="connsiteY1" fmla="*/ 0 h 2697480"/>
              <a:gd name="connsiteX2" fmla="*/ 6333000 w 7171598"/>
              <a:gd name="connsiteY2" fmla="*/ 1945852 h 2697480"/>
              <a:gd name="connsiteX3" fmla="*/ 1351643 w 7171598"/>
              <a:gd name="connsiteY3" fmla="*/ 2697480 h 2697480"/>
              <a:gd name="connsiteX4" fmla="*/ 0 w 7171598"/>
              <a:gd name="connsiteY4" fmla="*/ 2697480 h 2697480"/>
              <a:gd name="connsiteX5" fmla="*/ 0 w 7171598"/>
              <a:gd name="connsiteY5" fmla="*/ 0 h 269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598" h="2697480">
                <a:moveTo>
                  <a:pt x="0" y="0"/>
                </a:moveTo>
                <a:lnTo>
                  <a:pt x="7171598" y="0"/>
                </a:lnTo>
                <a:lnTo>
                  <a:pt x="6333000" y="1945852"/>
                </a:lnTo>
                <a:lnTo>
                  <a:pt x="1351643" y="2697480"/>
                </a:lnTo>
                <a:lnTo>
                  <a:pt x="0" y="2697480"/>
                </a:lnTo>
                <a:lnTo>
                  <a:pt x="0" y="0"/>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0" rIns="91440" bIns="182880" numCol="1" rtlCol="0" anchor="t" anchorCtr="0" compatLnSpc="1">
            <a:prstTxWarp prst="textNoShape">
              <a:avLst/>
            </a:prstTxWarp>
            <a:noAutofit/>
          </a:bodyPr>
          <a:lstStyle/>
          <a:p>
            <a:pPr algn="l" rtl="0" fontAlgn="base">
              <a:lnSpc>
                <a:spcPct val="90000"/>
              </a:lnSpc>
              <a:spcBef>
                <a:spcPct val="0"/>
              </a:spcBef>
              <a:spcAft>
                <a:spcPct val="0"/>
              </a:spcAft>
            </a:pPr>
            <a:endParaRPr lang="en-US" sz="1600" b="1" i="1" kern="1200" dirty="0">
              <a:solidFill>
                <a:srgbClr val="266DB1">
                  <a:lumMod val="20000"/>
                  <a:lumOff val="80000"/>
                </a:srgbClr>
              </a:solidFill>
              <a:effectLst>
                <a:outerShdw blurRad="38100" dist="38100" dir="2700000" algn="tl">
                  <a:srgbClr val="000000">
                    <a:alpha val="43137"/>
                  </a:srgbClr>
                </a:outerShdw>
              </a:effectLst>
              <a:latin typeface="Segoe"/>
              <a:ea typeface="+mn-ea"/>
              <a:cs typeface="+mn-cs"/>
            </a:endParaRPr>
          </a:p>
        </p:txBody>
      </p:sp>
      <p:pic>
        <p:nvPicPr>
          <p:cNvPr id="42" name="Picture 41" descr="UX-Blend.png"/>
          <p:cNvPicPr>
            <a:picLocks noChangeAspect="1"/>
          </p:cNvPicPr>
          <p:nvPr/>
        </p:nvPicPr>
        <p:blipFill>
          <a:blip r:embed="rId3" cstate="email"/>
          <a:stretch>
            <a:fillRect/>
          </a:stretch>
        </p:blipFill>
        <p:spPr>
          <a:xfrm>
            <a:off x="1981200" y="2286001"/>
            <a:ext cx="5943600" cy="2667000"/>
          </a:xfrm>
          <a:prstGeom prst="rect">
            <a:avLst/>
          </a:prstGeom>
        </p:spPr>
      </p:pic>
      <p:sp>
        <p:nvSpPr>
          <p:cNvPr id="43" name="Title 42"/>
          <p:cNvSpPr>
            <a:spLocks noGrp="1"/>
          </p:cNvSpPr>
          <p:nvPr>
            <p:ph type="title"/>
          </p:nvPr>
        </p:nvSpPr>
        <p:spPr>
          <a:xfrm>
            <a:off x="457200" y="182880"/>
            <a:ext cx="8321675" cy="609398"/>
          </a:xfrm>
        </p:spPr>
        <p:txBody>
          <a:bodyPr/>
          <a:lstStyle/>
          <a:p>
            <a:r>
              <a:rPr sz="3200" i="1" smtClean="0">
                <a:solidFill>
                  <a:schemeClr val="bg1">
                    <a:lumMod val="60000"/>
                    <a:lumOff val="40000"/>
                  </a:schemeClr>
                </a:solidFill>
              </a:rPr>
              <a:t>Platforma </a:t>
            </a:r>
            <a:r>
              <a:rPr sz="3200" smtClean="0"/>
              <a:t>Integrada </a:t>
            </a:r>
            <a:r>
              <a:rPr sz="3200" i="1" smtClean="0">
                <a:solidFill>
                  <a:schemeClr val="accent2"/>
                </a:solidFill>
              </a:rPr>
              <a:t/>
            </a:r>
            <a:br>
              <a:rPr sz="3200" i="1" smtClean="0">
                <a:solidFill>
                  <a:schemeClr val="accent2"/>
                </a:solidFill>
              </a:rPr>
            </a:br>
            <a:endParaRPr sz="2400" kern="1200">
              <a:solidFill>
                <a:schemeClr val="accent3"/>
              </a:solidFill>
            </a:endParaRPr>
          </a:p>
        </p:txBody>
      </p:sp>
      <p:pic>
        <p:nvPicPr>
          <p:cNvPr id="68" name="Picture 2" descr="C:\Users\Jeff.Alldridge\Desktop\Matt Valentine Decks\graphics\Abe-Frown.png"/>
          <p:cNvPicPr>
            <a:picLocks noChangeAspect="1" noChangeArrowheads="1"/>
          </p:cNvPicPr>
          <p:nvPr/>
        </p:nvPicPr>
        <p:blipFill>
          <a:blip r:embed="rId4" cstate="email"/>
          <a:stretch>
            <a:fillRect/>
          </a:stretch>
        </p:blipFill>
        <p:spPr bwMode="auto">
          <a:xfrm>
            <a:off x="822960" y="960120"/>
            <a:ext cx="1047257" cy="1005840"/>
          </a:xfrm>
          <a:prstGeom prst="rect">
            <a:avLst/>
          </a:prstGeom>
          <a:noFill/>
        </p:spPr>
      </p:pic>
      <p:pic>
        <p:nvPicPr>
          <p:cNvPr id="69" name="Picture 3" descr="C:\Users\Jeff.Alldridge\Desktop\Matt Valentine Decks\graphics\Ryan-Frown.png"/>
          <p:cNvPicPr>
            <a:picLocks noChangeAspect="1" noChangeArrowheads="1"/>
          </p:cNvPicPr>
          <p:nvPr/>
        </p:nvPicPr>
        <p:blipFill>
          <a:blip r:embed="rId5" cstate="email"/>
          <a:stretch>
            <a:fillRect/>
          </a:stretch>
        </p:blipFill>
        <p:spPr bwMode="auto">
          <a:xfrm>
            <a:off x="3977640" y="914400"/>
            <a:ext cx="1155372" cy="1097280"/>
          </a:xfrm>
          <a:prstGeom prst="rect">
            <a:avLst/>
          </a:prstGeom>
          <a:noFill/>
        </p:spPr>
      </p:pic>
      <p:pic>
        <p:nvPicPr>
          <p:cNvPr id="70" name="Picture 4" descr="C:\Users\Jeff.Alldridge\Desktop\Matt Valentine Decks\graphics\Tuesday-Frown.png"/>
          <p:cNvPicPr>
            <a:picLocks noChangeAspect="1" noChangeArrowheads="1"/>
          </p:cNvPicPr>
          <p:nvPr/>
        </p:nvPicPr>
        <p:blipFill>
          <a:blip r:embed="rId6" cstate="email"/>
          <a:stretch>
            <a:fillRect/>
          </a:stretch>
        </p:blipFill>
        <p:spPr bwMode="auto">
          <a:xfrm>
            <a:off x="2625018" y="1005840"/>
            <a:ext cx="649494" cy="960120"/>
          </a:xfrm>
          <a:prstGeom prst="rect">
            <a:avLst/>
          </a:prstGeom>
          <a:noFill/>
        </p:spPr>
      </p:pic>
      <p:pic>
        <p:nvPicPr>
          <p:cNvPr id="3" name="Picture 2" descr="C:\Users\jeff.alldridge\Documents\Version Cue\APO - Enterprise Architecture\Presentation Graphics\MSB08_Amelia_02.png"/>
          <p:cNvPicPr>
            <a:picLocks noChangeAspect="1" noChangeArrowheads="1"/>
          </p:cNvPicPr>
          <p:nvPr/>
        </p:nvPicPr>
        <p:blipFill>
          <a:blip r:embed="rId7" cstate="email"/>
          <a:srcRect/>
          <a:stretch>
            <a:fillRect/>
          </a:stretch>
        </p:blipFill>
        <p:spPr bwMode="auto">
          <a:xfrm>
            <a:off x="5669280" y="914400"/>
            <a:ext cx="911352" cy="1051560"/>
          </a:xfrm>
          <a:prstGeom prst="rect">
            <a:avLst/>
          </a:prstGeom>
          <a:noFill/>
        </p:spPr>
      </p:pic>
      <p:pic>
        <p:nvPicPr>
          <p:cNvPr id="4" name="Picture 3" descr="C:\Users\jeff.alldridge\Documents\Version Cue\APO - Enterprise Architecture\Presentation Graphics\Vince-Smile.png"/>
          <p:cNvPicPr>
            <a:picLocks noChangeAspect="1" noChangeArrowheads="1"/>
          </p:cNvPicPr>
          <p:nvPr/>
        </p:nvPicPr>
        <p:blipFill>
          <a:blip r:embed="rId8" cstate="email"/>
          <a:srcRect/>
          <a:stretch>
            <a:fillRect/>
          </a:stretch>
        </p:blipFill>
        <p:spPr bwMode="auto">
          <a:xfrm>
            <a:off x="7223760" y="914400"/>
            <a:ext cx="1059360" cy="1188720"/>
          </a:xfrm>
          <a:prstGeom prst="rect">
            <a:avLst/>
          </a:prstGeom>
          <a:noFill/>
        </p:spPr>
      </p:pic>
      <p:sp>
        <p:nvSpPr>
          <p:cNvPr id="47" name="TextBox 46"/>
          <p:cNvSpPr txBox="1"/>
          <p:nvPr/>
        </p:nvSpPr>
        <p:spPr>
          <a:xfrm>
            <a:off x="5440680" y="1828800"/>
            <a:ext cx="1463040" cy="3657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rtl="0" fontAlgn="base">
              <a:lnSpc>
                <a:spcPct val="80000"/>
              </a:lnSpc>
              <a:spcBef>
                <a:spcPct val="0"/>
              </a:spcBef>
              <a:spcAft>
                <a:spcPct val="0"/>
              </a:spcAft>
            </a:pPr>
            <a:r>
              <a:rPr lang="en-US" sz="1200" b="1" kern="1200" dirty="0" err="1" smtClean="0">
                <a:solidFill>
                  <a:srgbClr val="FFFFFF"/>
                </a:solidFill>
                <a:effectLst>
                  <a:outerShdw blurRad="38100" dist="38100" dir="2700000" algn="tl">
                    <a:srgbClr val="000000">
                      <a:alpha val="43137"/>
                    </a:srgbClr>
                  </a:outerShdw>
                </a:effectLst>
                <a:latin typeface="Segoe"/>
                <a:ea typeface="+mn-ea"/>
                <a:cs typeface="+mn-cs"/>
              </a:rPr>
              <a:t>Gobierno</a:t>
            </a:r>
            <a:r>
              <a:rPr lang="en-US" sz="1200" b="1"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200" b="1" kern="1200" dirty="0" err="1" smtClean="0">
                <a:solidFill>
                  <a:srgbClr val="FFFFFF"/>
                </a:solidFill>
                <a:effectLst>
                  <a:outerShdw blurRad="38100" dist="38100" dir="2700000" algn="tl">
                    <a:srgbClr val="000000">
                      <a:alpha val="43137"/>
                    </a:srgbClr>
                  </a:outerShdw>
                </a:effectLst>
                <a:latin typeface="Segoe"/>
                <a:ea typeface="+mn-ea"/>
                <a:cs typeface="+mn-cs"/>
              </a:rPr>
              <a:t>Corporativo</a:t>
            </a:r>
            <a:endParaRPr lang="en-US" sz="1200" b="1"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48" name="TextBox 47"/>
          <p:cNvSpPr txBox="1"/>
          <p:nvPr/>
        </p:nvSpPr>
        <p:spPr>
          <a:xfrm>
            <a:off x="7040880" y="1828800"/>
            <a:ext cx="1463040" cy="3657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rtl="0" fontAlgn="base">
              <a:lnSpc>
                <a:spcPct val="80000"/>
              </a:lnSpc>
              <a:spcBef>
                <a:spcPct val="0"/>
              </a:spcBef>
              <a:spcAft>
                <a:spcPct val="0"/>
              </a:spcAft>
            </a:pPr>
            <a:r>
              <a:rPr lang="en-US" sz="1200" b="1" kern="1200" dirty="0" err="1" smtClean="0">
                <a:solidFill>
                  <a:srgbClr val="FFFFFF"/>
                </a:solidFill>
                <a:effectLst>
                  <a:outerShdw blurRad="38100" dist="38100" dir="2700000" algn="tl">
                    <a:srgbClr val="000000">
                      <a:alpha val="43137"/>
                    </a:srgbClr>
                  </a:outerShdw>
                </a:effectLst>
                <a:latin typeface="Segoe"/>
                <a:ea typeface="+mn-ea"/>
                <a:cs typeface="+mn-cs"/>
              </a:rPr>
              <a:t>Operaciones</a:t>
            </a:r>
            <a:endParaRPr lang="en-US" sz="1200" b="1"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49" name="TextBox 48"/>
          <p:cNvSpPr txBox="1"/>
          <p:nvPr/>
        </p:nvSpPr>
        <p:spPr>
          <a:xfrm>
            <a:off x="2240280" y="1828800"/>
            <a:ext cx="1463040" cy="3657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rtl="0" fontAlgn="base">
              <a:lnSpc>
                <a:spcPct val="80000"/>
              </a:lnSpc>
              <a:spcBef>
                <a:spcPct val="0"/>
              </a:spcBef>
              <a:spcAft>
                <a:spcPct val="0"/>
              </a:spcAft>
            </a:pPr>
            <a:r>
              <a:rPr lang="en-US" sz="1200" b="1" kern="1200" dirty="0" err="1" smtClean="0">
                <a:solidFill>
                  <a:srgbClr val="FFFFFF"/>
                </a:solidFill>
                <a:effectLst>
                  <a:outerShdw blurRad="38100" dist="38100" dir="2700000" algn="tl">
                    <a:srgbClr val="000000">
                      <a:alpha val="43137"/>
                    </a:srgbClr>
                  </a:outerShdw>
                </a:effectLst>
                <a:latin typeface="Segoe"/>
                <a:ea typeface="+mn-ea"/>
                <a:cs typeface="+mn-cs"/>
              </a:rPr>
              <a:t>Innovación</a:t>
            </a:r>
            <a:endParaRPr lang="en-US" sz="1200" b="1"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50" name="TextBox 49"/>
          <p:cNvSpPr txBox="1"/>
          <p:nvPr/>
        </p:nvSpPr>
        <p:spPr>
          <a:xfrm>
            <a:off x="640080" y="1828800"/>
            <a:ext cx="1463040" cy="3657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rtl="0" fontAlgn="base">
              <a:lnSpc>
                <a:spcPct val="80000"/>
              </a:lnSpc>
              <a:spcBef>
                <a:spcPct val="0"/>
              </a:spcBef>
              <a:spcAft>
                <a:spcPct val="0"/>
              </a:spcAft>
            </a:pPr>
            <a:r>
              <a:rPr lang="en-US" sz="1200" b="1" kern="1200" dirty="0" err="1" smtClean="0">
                <a:solidFill>
                  <a:srgbClr val="FFFFFF"/>
                </a:solidFill>
                <a:effectLst>
                  <a:outerShdw blurRad="38100" dist="38100" dir="2700000" algn="tl">
                    <a:srgbClr val="000000">
                      <a:alpha val="43137"/>
                    </a:srgbClr>
                  </a:outerShdw>
                </a:effectLst>
                <a:latin typeface="Segoe"/>
                <a:ea typeface="+mn-ea"/>
                <a:cs typeface="+mn-cs"/>
              </a:rPr>
              <a:t>Clientes</a:t>
            </a:r>
            <a:endParaRPr lang="en-US" sz="1200" b="1"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51" name="TextBox 50"/>
          <p:cNvSpPr txBox="1"/>
          <p:nvPr/>
        </p:nvSpPr>
        <p:spPr>
          <a:xfrm>
            <a:off x="3840480" y="1828800"/>
            <a:ext cx="1463040" cy="3657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rtl="0" fontAlgn="base">
              <a:lnSpc>
                <a:spcPct val="80000"/>
              </a:lnSpc>
              <a:spcBef>
                <a:spcPct val="0"/>
              </a:spcBef>
              <a:spcAft>
                <a:spcPct val="0"/>
              </a:spcAft>
            </a:pPr>
            <a:r>
              <a:rPr lang="en-US" sz="1200" b="1" kern="1200" dirty="0" err="1" smtClean="0">
                <a:solidFill>
                  <a:srgbClr val="FFFFFF"/>
                </a:solidFill>
                <a:effectLst>
                  <a:outerShdw blurRad="38100" dist="38100" dir="2700000" algn="tl">
                    <a:srgbClr val="000000">
                      <a:alpha val="43137"/>
                    </a:srgbClr>
                  </a:outerShdw>
                </a:effectLst>
                <a:latin typeface="Segoe"/>
                <a:ea typeface="+mn-ea"/>
                <a:cs typeface="+mn-cs"/>
              </a:rPr>
              <a:t>Rendimiento</a:t>
            </a:r>
            <a:endParaRPr lang="en-US" sz="1200" b="1" kern="1200" dirty="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2" name="Group 41"/>
          <p:cNvGrpSpPr>
            <a:grpSpLocks noChangeAspect="1"/>
          </p:cNvGrpSpPr>
          <p:nvPr/>
        </p:nvGrpSpPr>
        <p:grpSpPr>
          <a:xfrm>
            <a:off x="3108960" y="2011680"/>
            <a:ext cx="3263472" cy="731520"/>
            <a:chOff x="3376377" y="2286000"/>
            <a:chExt cx="3671406" cy="822960"/>
          </a:xfrm>
        </p:grpSpPr>
        <p:pic>
          <p:nvPicPr>
            <p:cNvPr id="31" name="Picture 30" descr="Desktop.png"/>
            <p:cNvPicPr>
              <a:picLocks noChangeAspect="1"/>
            </p:cNvPicPr>
            <p:nvPr/>
          </p:nvPicPr>
          <p:blipFill>
            <a:blip r:embed="rId9" cstate="email"/>
            <a:stretch>
              <a:fillRect/>
            </a:stretch>
          </p:blipFill>
          <p:spPr>
            <a:xfrm>
              <a:off x="6224823" y="2286000"/>
              <a:ext cx="822960" cy="822960"/>
            </a:xfrm>
            <a:prstGeom prst="rect">
              <a:avLst/>
            </a:prstGeom>
          </p:spPr>
        </p:pic>
        <p:pic>
          <p:nvPicPr>
            <p:cNvPr id="33" name="Picture 32" descr="Internet.png"/>
            <p:cNvPicPr>
              <a:picLocks noChangeAspect="1"/>
            </p:cNvPicPr>
            <p:nvPr/>
          </p:nvPicPr>
          <p:blipFill>
            <a:blip r:embed="rId10" cstate="email"/>
            <a:stretch>
              <a:fillRect/>
            </a:stretch>
          </p:blipFill>
          <p:spPr>
            <a:xfrm>
              <a:off x="4439153" y="2468880"/>
              <a:ext cx="640080" cy="640080"/>
            </a:xfrm>
            <a:prstGeom prst="rect">
              <a:avLst/>
            </a:prstGeom>
          </p:spPr>
        </p:pic>
        <p:pic>
          <p:nvPicPr>
            <p:cNvPr id="34" name="Picture 33" descr="PDA.png"/>
            <p:cNvPicPr>
              <a:picLocks noChangeAspect="1"/>
            </p:cNvPicPr>
            <p:nvPr/>
          </p:nvPicPr>
          <p:blipFill>
            <a:blip r:embed="rId11" cstate="email"/>
            <a:stretch>
              <a:fillRect/>
            </a:stretch>
          </p:blipFill>
          <p:spPr>
            <a:xfrm>
              <a:off x="5370810" y="2468880"/>
              <a:ext cx="640080" cy="640080"/>
            </a:xfrm>
            <a:prstGeom prst="rect">
              <a:avLst/>
            </a:prstGeom>
          </p:spPr>
        </p:pic>
        <p:pic>
          <p:nvPicPr>
            <p:cNvPr id="35" name="Picture 34" descr="phone.png"/>
            <p:cNvPicPr>
              <a:picLocks noChangeAspect="1"/>
            </p:cNvPicPr>
            <p:nvPr/>
          </p:nvPicPr>
          <p:blipFill>
            <a:blip r:embed="rId12" cstate="email">
              <a:lum bright="20000" contrast="-40000"/>
            </a:blip>
            <a:stretch>
              <a:fillRect/>
            </a:stretch>
          </p:blipFill>
          <p:spPr>
            <a:xfrm>
              <a:off x="3376377" y="2286000"/>
              <a:ext cx="822960" cy="822960"/>
            </a:xfrm>
            <a:prstGeom prst="rect">
              <a:avLst/>
            </a:prstGeom>
          </p:spPr>
        </p:pic>
      </p:grpSp>
      <p:sp>
        <p:nvSpPr>
          <p:cNvPr id="40" name="Up-Down Arrow 39"/>
          <p:cNvSpPr/>
          <p:nvPr/>
        </p:nvSpPr>
        <p:spPr bwMode="auto">
          <a:xfrm>
            <a:off x="548640" y="2926080"/>
            <a:ext cx="868680" cy="3154680"/>
          </a:xfrm>
          <a:prstGeom prst="upDownArrow">
            <a:avLst>
              <a:gd name="adj1" fmla="val 67544"/>
              <a:gd name="adj2" fmla="val 34939"/>
            </a:avLst>
          </a:prstGeom>
          <a:gradFill>
            <a:gsLst>
              <a:gs pos="0">
                <a:schemeClr val="tx2"/>
              </a:gs>
              <a:gs pos="100000">
                <a:schemeClr val="tx1"/>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0" tIns="0" rIns="0" bIns="91440" numCol="1" rtlCol="0" anchor="ctr" anchorCtr="0" compatLnSpc="1">
            <a:prstTxWarp prst="textNoShape">
              <a:avLst/>
            </a:prstTxWarp>
            <a:noAutofit/>
          </a:bodyPr>
          <a:lstStyle/>
          <a:p>
            <a:pPr rtl="0" fontAlgn="base">
              <a:lnSpc>
                <a:spcPct val="90000"/>
              </a:lnSpc>
              <a:spcBef>
                <a:spcPct val="0"/>
              </a:spcBef>
              <a:spcAft>
                <a:spcPct val="0"/>
              </a:spcAft>
            </a:pPr>
            <a:r>
              <a:rPr lang="en-US" sz="1400" b="1" i="1" kern="1200" dirty="0" err="1" smtClean="0">
                <a:solidFill>
                  <a:srgbClr val="266DB1">
                    <a:lumMod val="60000"/>
                    <a:lumOff val="40000"/>
                  </a:srgbClr>
                </a:solidFill>
                <a:latin typeface="Segoe"/>
                <a:ea typeface="+mn-ea"/>
                <a:cs typeface="+mn-cs"/>
              </a:rPr>
              <a:t>Procesos</a:t>
            </a:r>
            <a:r>
              <a:rPr lang="en-US" sz="1400" b="1" kern="1200" dirty="0" smtClean="0">
                <a:solidFill>
                  <a:srgbClr val="266DB1">
                    <a:lumMod val="50000"/>
                  </a:srgbClr>
                </a:solidFill>
                <a:latin typeface="Segoe"/>
                <a:ea typeface="+mn-ea"/>
                <a:cs typeface="+mn-cs"/>
              </a:rPr>
              <a:t> </a:t>
            </a:r>
            <a:r>
              <a:rPr lang="en-US" sz="1400" b="1" kern="1200" dirty="0">
                <a:solidFill>
                  <a:srgbClr val="266DB1">
                    <a:lumMod val="50000"/>
                  </a:srgbClr>
                </a:solidFill>
                <a:latin typeface="Segoe"/>
                <a:ea typeface="+mn-ea"/>
                <a:cs typeface="+mn-cs"/>
              </a:rPr>
              <a:t>(ALM, </a:t>
            </a:r>
            <a:r>
              <a:rPr lang="en-US" sz="1400" b="1" kern="1200" dirty="0" smtClean="0">
                <a:solidFill>
                  <a:srgbClr val="266DB1">
                    <a:lumMod val="50000"/>
                  </a:srgbClr>
                </a:solidFill>
                <a:latin typeface="Segoe"/>
                <a:ea typeface="+mn-ea"/>
                <a:cs typeface="+mn-cs"/>
              </a:rPr>
              <a:t>IT &amp;</a:t>
            </a:r>
            <a:br>
              <a:rPr lang="en-US" sz="1400" b="1" kern="1200" dirty="0" smtClean="0">
                <a:solidFill>
                  <a:srgbClr val="266DB1">
                    <a:lumMod val="50000"/>
                  </a:srgbClr>
                </a:solidFill>
                <a:latin typeface="Segoe"/>
                <a:ea typeface="+mn-ea"/>
                <a:cs typeface="+mn-cs"/>
              </a:rPr>
            </a:br>
            <a:r>
              <a:rPr lang="en-US" sz="1400" b="1" kern="1200" dirty="0" smtClean="0">
                <a:solidFill>
                  <a:srgbClr val="266DB1">
                    <a:lumMod val="50000"/>
                  </a:srgbClr>
                </a:solidFill>
                <a:latin typeface="Segoe"/>
                <a:ea typeface="+mn-ea"/>
                <a:cs typeface="+mn-cs"/>
              </a:rPr>
              <a:t>Security </a:t>
            </a:r>
            <a:r>
              <a:rPr lang="en-US" sz="1400" b="1" kern="1200" dirty="0">
                <a:solidFill>
                  <a:srgbClr val="266DB1">
                    <a:lumMod val="50000"/>
                  </a:srgbClr>
                </a:solidFill>
                <a:latin typeface="Segoe"/>
                <a:ea typeface="+mn-ea"/>
                <a:cs typeface="+mn-cs"/>
              </a:rPr>
              <a:t>Processes)</a:t>
            </a:r>
          </a:p>
        </p:txBody>
      </p:sp>
      <p:sp>
        <p:nvSpPr>
          <p:cNvPr id="84" name="Rectangle 83"/>
          <p:cNvSpPr/>
          <p:nvPr/>
        </p:nvSpPr>
        <p:spPr bwMode="auto">
          <a:xfrm>
            <a:off x="1463040" y="5760720"/>
            <a:ext cx="6949440" cy="3200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rtl="0" fontAlgn="base">
              <a:lnSpc>
                <a:spcPct val="90000"/>
              </a:lnSpc>
              <a:spcBef>
                <a:spcPct val="0"/>
              </a:spcBef>
              <a:spcAft>
                <a:spcPct val="0"/>
              </a:spcAft>
            </a:pPr>
            <a:r>
              <a:rPr lang="en-US" sz="1400" b="1" kern="1200" dirty="0" err="1" smtClean="0">
                <a:solidFill>
                  <a:srgbClr val="FFFFFF"/>
                </a:solidFill>
                <a:effectLst>
                  <a:outerShdw blurRad="38100" dist="38100" dir="2700000" algn="tl">
                    <a:srgbClr val="000000">
                      <a:alpha val="43137"/>
                    </a:srgbClr>
                  </a:outerShdw>
                </a:effectLst>
                <a:latin typeface="Segoe"/>
                <a:ea typeface="+mn-ea"/>
                <a:cs typeface="+mn-cs"/>
              </a:rPr>
              <a:t>Infraestructura</a:t>
            </a:r>
            <a:r>
              <a:rPr lang="en-US" sz="1400" b="1" kern="1200" dirty="0" smtClean="0">
                <a:solidFill>
                  <a:srgbClr val="FFFFFF"/>
                </a:solidFill>
                <a:effectLst>
                  <a:outerShdw blurRad="38100" dist="38100" dir="2700000" algn="tl">
                    <a:srgbClr val="000000">
                      <a:alpha val="43137"/>
                    </a:srgbClr>
                  </a:outerShdw>
                </a:effectLst>
                <a:latin typeface="Segoe"/>
                <a:ea typeface="+mn-ea"/>
                <a:cs typeface="+mn-cs"/>
              </a:rPr>
              <a:t> </a:t>
            </a:r>
            <a:r>
              <a:rPr lang="en-US" sz="1400" b="1" kern="1200" dirty="0" err="1" smtClean="0">
                <a:solidFill>
                  <a:srgbClr val="FFFFFF"/>
                </a:solidFill>
                <a:effectLst>
                  <a:outerShdw blurRad="38100" dist="38100" dir="2700000" algn="tl">
                    <a:srgbClr val="000000">
                      <a:alpha val="43137"/>
                    </a:srgbClr>
                  </a:outerShdw>
                </a:effectLst>
                <a:latin typeface="Segoe"/>
                <a:ea typeface="+mn-ea"/>
                <a:cs typeface="+mn-cs"/>
              </a:rPr>
              <a:t>Optimizada</a:t>
            </a:r>
            <a:r>
              <a:rPr lang="en-US" sz="1400" b="1" kern="1200" dirty="0" smtClean="0">
                <a:solidFill>
                  <a:srgbClr val="FFFFFF"/>
                </a:solidFill>
                <a:effectLst>
                  <a:outerShdw blurRad="38100" dist="38100" dir="2700000" algn="tl">
                    <a:srgbClr val="000000">
                      <a:alpha val="43137"/>
                    </a:srgbClr>
                  </a:outerShdw>
                </a:effectLst>
                <a:latin typeface="Segoe"/>
                <a:ea typeface="+mn-ea"/>
                <a:cs typeface="+mn-cs"/>
              </a:rPr>
              <a:t>(</a:t>
            </a:r>
            <a:r>
              <a:rPr lang="en-US" sz="1400" b="1" kern="1200" dirty="0" err="1" smtClean="0">
                <a:solidFill>
                  <a:srgbClr val="FFFFFF"/>
                </a:solidFill>
                <a:effectLst>
                  <a:outerShdw blurRad="38100" dist="38100" dir="2700000" algn="tl">
                    <a:srgbClr val="000000">
                      <a:alpha val="43137"/>
                    </a:srgbClr>
                  </a:outerShdw>
                </a:effectLst>
                <a:latin typeface="Segoe"/>
                <a:ea typeface="+mn-ea"/>
                <a:cs typeface="+mn-cs"/>
              </a:rPr>
              <a:t>Seeguridad</a:t>
            </a:r>
            <a:r>
              <a:rPr lang="en-US" sz="1400" b="1" kern="1200" dirty="0" smtClean="0">
                <a:solidFill>
                  <a:srgbClr val="FFFFFF"/>
                </a:solidFill>
                <a:effectLst>
                  <a:outerShdw blurRad="38100" dist="38100" dir="2700000" algn="tl">
                    <a:srgbClr val="000000">
                      <a:alpha val="43137"/>
                    </a:srgbClr>
                  </a:outerShdw>
                </a:effectLst>
                <a:latin typeface="Segoe"/>
                <a:ea typeface="+mn-ea"/>
                <a:cs typeface="+mn-cs"/>
              </a:rPr>
              <a:t> y </a:t>
            </a:r>
            <a:r>
              <a:rPr lang="en-US" sz="1400" b="1" kern="1200" dirty="0" err="1" smtClean="0">
                <a:solidFill>
                  <a:srgbClr val="FFFFFF"/>
                </a:solidFill>
                <a:effectLst>
                  <a:outerShdw blurRad="38100" dist="38100" dir="2700000" algn="tl">
                    <a:srgbClr val="000000">
                      <a:alpha val="43137"/>
                    </a:srgbClr>
                  </a:outerShdw>
                </a:effectLst>
                <a:latin typeface="Segoe"/>
                <a:ea typeface="+mn-ea"/>
                <a:cs typeface="+mn-cs"/>
              </a:rPr>
              <a:t>Gestión</a:t>
            </a:r>
            <a:r>
              <a:rPr lang="en-US" sz="1400" b="1" kern="1200" dirty="0" smtClean="0">
                <a:solidFill>
                  <a:srgbClr val="FFFFFF"/>
                </a:solidFill>
                <a:effectLst>
                  <a:outerShdw blurRad="38100" dist="38100" dir="2700000" algn="tl">
                    <a:srgbClr val="000000">
                      <a:alpha val="43137"/>
                    </a:srgbClr>
                  </a:outerShdw>
                </a:effectLst>
                <a:latin typeface="Segoe"/>
                <a:ea typeface="+mn-ea"/>
                <a:cs typeface="+mn-cs"/>
              </a:rPr>
              <a:t>)</a:t>
            </a:r>
            <a:endParaRPr lang="en-US" sz="1400" b="1"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38" name="Freeform 37"/>
          <p:cNvSpPr/>
          <p:nvPr/>
        </p:nvSpPr>
        <p:spPr bwMode="auto">
          <a:xfrm>
            <a:off x="2989580" y="2926080"/>
            <a:ext cx="5422900" cy="2331720"/>
          </a:xfrm>
          <a:custGeom>
            <a:avLst/>
            <a:gdLst>
              <a:gd name="connsiteX0" fmla="*/ 0 w 1463040"/>
              <a:gd name="connsiteY0" fmla="*/ 0 h 3108960"/>
              <a:gd name="connsiteX1" fmla="*/ 1463040 w 1463040"/>
              <a:gd name="connsiteY1" fmla="*/ 0 h 3108960"/>
              <a:gd name="connsiteX2" fmla="*/ 1463040 w 1463040"/>
              <a:gd name="connsiteY2" fmla="*/ 3108960 h 3108960"/>
              <a:gd name="connsiteX3" fmla="*/ 0 w 1463040"/>
              <a:gd name="connsiteY3" fmla="*/ 3108960 h 3108960"/>
              <a:gd name="connsiteX4" fmla="*/ 0 w 1463040"/>
              <a:gd name="connsiteY4" fmla="*/ 0 h 3108960"/>
              <a:gd name="connsiteX0" fmla="*/ 948905 w 1463040"/>
              <a:gd name="connsiteY0" fmla="*/ 0 h 3108960"/>
              <a:gd name="connsiteX1" fmla="*/ 1463040 w 1463040"/>
              <a:gd name="connsiteY1" fmla="*/ 0 h 3108960"/>
              <a:gd name="connsiteX2" fmla="*/ 1463040 w 1463040"/>
              <a:gd name="connsiteY2" fmla="*/ 3108960 h 3108960"/>
              <a:gd name="connsiteX3" fmla="*/ 0 w 1463040"/>
              <a:gd name="connsiteY3" fmla="*/ 3108960 h 3108960"/>
              <a:gd name="connsiteX4" fmla="*/ 948905 w 1463040"/>
              <a:gd name="connsiteY4" fmla="*/ 0 h 3108960"/>
              <a:gd name="connsiteX0" fmla="*/ 741871 w 1463040"/>
              <a:gd name="connsiteY0" fmla="*/ 0 h 3108960"/>
              <a:gd name="connsiteX1" fmla="*/ 1463040 w 1463040"/>
              <a:gd name="connsiteY1" fmla="*/ 0 h 3108960"/>
              <a:gd name="connsiteX2" fmla="*/ 1463040 w 1463040"/>
              <a:gd name="connsiteY2" fmla="*/ 3108960 h 3108960"/>
              <a:gd name="connsiteX3" fmla="*/ 0 w 1463040"/>
              <a:gd name="connsiteY3" fmla="*/ 3108960 h 3108960"/>
              <a:gd name="connsiteX4" fmla="*/ 741871 w 1463040"/>
              <a:gd name="connsiteY4" fmla="*/ 0 h 3108960"/>
              <a:gd name="connsiteX0" fmla="*/ 1500995 w 2222164"/>
              <a:gd name="connsiteY0" fmla="*/ 0 h 3108960"/>
              <a:gd name="connsiteX1" fmla="*/ 2222164 w 2222164"/>
              <a:gd name="connsiteY1" fmla="*/ 0 h 3108960"/>
              <a:gd name="connsiteX2" fmla="*/ 2222164 w 2222164"/>
              <a:gd name="connsiteY2" fmla="*/ 3108960 h 3108960"/>
              <a:gd name="connsiteX3" fmla="*/ 0 w 2222164"/>
              <a:gd name="connsiteY3" fmla="*/ 3108960 h 3108960"/>
              <a:gd name="connsiteX4" fmla="*/ 1500995 w 2222164"/>
              <a:gd name="connsiteY4" fmla="*/ 0 h 3108960"/>
              <a:gd name="connsiteX0" fmla="*/ 4364964 w 5086133"/>
              <a:gd name="connsiteY0" fmla="*/ 0 h 3111548"/>
              <a:gd name="connsiteX1" fmla="*/ 5086133 w 5086133"/>
              <a:gd name="connsiteY1" fmla="*/ 0 h 3111548"/>
              <a:gd name="connsiteX2" fmla="*/ 5086133 w 5086133"/>
              <a:gd name="connsiteY2" fmla="*/ 3108960 h 3111548"/>
              <a:gd name="connsiteX3" fmla="*/ 2863969 w 5086133"/>
              <a:gd name="connsiteY3" fmla="*/ 3108960 h 3111548"/>
              <a:gd name="connsiteX4" fmla="*/ 0 w 5086133"/>
              <a:gd name="connsiteY4" fmla="*/ 3111548 h 3111548"/>
              <a:gd name="connsiteX5" fmla="*/ 4364964 w 5086133"/>
              <a:gd name="connsiteY5" fmla="*/ 0 h 3111548"/>
              <a:gd name="connsiteX0" fmla="*/ 4364964 w 5086133"/>
              <a:gd name="connsiteY0" fmla="*/ 0 h 3111548"/>
              <a:gd name="connsiteX1" fmla="*/ 5086133 w 5086133"/>
              <a:gd name="connsiteY1" fmla="*/ 0 h 3111548"/>
              <a:gd name="connsiteX2" fmla="*/ 5086133 w 5086133"/>
              <a:gd name="connsiteY2" fmla="*/ 3108960 h 3111548"/>
              <a:gd name="connsiteX3" fmla="*/ 2863969 w 5086133"/>
              <a:gd name="connsiteY3" fmla="*/ 3108960 h 3111548"/>
              <a:gd name="connsiteX4" fmla="*/ 0 w 5086133"/>
              <a:gd name="connsiteY4" fmla="*/ 3111548 h 3111548"/>
              <a:gd name="connsiteX5" fmla="*/ 2881223 w 5086133"/>
              <a:gd name="connsiteY5" fmla="*/ 1049835 h 3111548"/>
              <a:gd name="connsiteX6" fmla="*/ 4364964 w 5086133"/>
              <a:gd name="connsiteY6" fmla="*/ 0 h 3111548"/>
              <a:gd name="connsiteX0" fmla="*/ 4364964 w 5086133"/>
              <a:gd name="connsiteY0" fmla="*/ 0 h 3111548"/>
              <a:gd name="connsiteX1" fmla="*/ 5086133 w 5086133"/>
              <a:gd name="connsiteY1" fmla="*/ 0 h 3111548"/>
              <a:gd name="connsiteX2" fmla="*/ 5086133 w 5086133"/>
              <a:gd name="connsiteY2" fmla="*/ 3108960 h 3111548"/>
              <a:gd name="connsiteX3" fmla="*/ 2863969 w 5086133"/>
              <a:gd name="connsiteY3" fmla="*/ 3108960 h 3111548"/>
              <a:gd name="connsiteX4" fmla="*/ 0 w 5086133"/>
              <a:gd name="connsiteY4" fmla="*/ 3111548 h 3111548"/>
              <a:gd name="connsiteX5" fmla="*/ 3735238 w 5086133"/>
              <a:gd name="connsiteY5" fmla="*/ 2335170 h 3111548"/>
              <a:gd name="connsiteX6" fmla="*/ 4364964 w 5086133"/>
              <a:gd name="connsiteY6" fmla="*/ 0 h 3111548"/>
              <a:gd name="connsiteX0" fmla="*/ 5184473 w 5905642"/>
              <a:gd name="connsiteY0" fmla="*/ 0 h 3111548"/>
              <a:gd name="connsiteX1" fmla="*/ 5905642 w 5905642"/>
              <a:gd name="connsiteY1" fmla="*/ 0 h 3111548"/>
              <a:gd name="connsiteX2" fmla="*/ 5905642 w 5905642"/>
              <a:gd name="connsiteY2" fmla="*/ 3108960 h 3111548"/>
              <a:gd name="connsiteX3" fmla="*/ 3683478 w 5905642"/>
              <a:gd name="connsiteY3" fmla="*/ 3108960 h 3111548"/>
              <a:gd name="connsiteX4" fmla="*/ 819509 w 5905642"/>
              <a:gd name="connsiteY4" fmla="*/ 3111548 h 3111548"/>
              <a:gd name="connsiteX5" fmla="*/ 0 w 5905642"/>
              <a:gd name="connsiteY5" fmla="*/ 3102922 h 3111548"/>
              <a:gd name="connsiteX6" fmla="*/ 4554747 w 5905642"/>
              <a:gd name="connsiteY6" fmla="*/ 2335170 h 3111548"/>
              <a:gd name="connsiteX7" fmla="*/ 5184473 w 5905642"/>
              <a:gd name="connsiteY7" fmla="*/ 0 h 3111548"/>
              <a:gd name="connsiteX0" fmla="*/ 5460518 w 5905642"/>
              <a:gd name="connsiteY0" fmla="*/ 0 h 3111548"/>
              <a:gd name="connsiteX1" fmla="*/ 5905642 w 5905642"/>
              <a:gd name="connsiteY1" fmla="*/ 0 h 3111548"/>
              <a:gd name="connsiteX2" fmla="*/ 5905642 w 5905642"/>
              <a:gd name="connsiteY2" fmla="*/ 3108960 h 3111548"/>
              <a:gd name="connsiteX3" fmla="*/ 3683478 w 5905642"/>
              <a:gd name="connsiteY3" fmla="*/ 3108960 h 3111548"/>
              <a:gd name="connsiteX4" fmla="*/ 819509 w 5905642"/>
              <a:gd name="connsiteY4" fmla="*/ 3111548 h 3111548"/>
              <a:gd name="connsiteX5" fmla="*/ 0 w 5905642"/>
              <a:gd name="connsiteY5" fmla="*/ 3102922 h 3111548"/>
              <a:gd name="connsiteX6" fmla="*/ 4554747 w 5905642"/>
              <a:gd name="connsiteY6" fmla="*/ 2335170 h 3111548"/>
              <a:gd name="connsiteX7" fmla="*/ 5460518 w 5905642"/>
              <a:gd name="connsiteY7" fmla="*/ 0 h 3111548"/>
              <a:gd name="connsiteX0" fmla="*/ 5315401 w 5905642"/>
              <a:gd name="connsiteY0" fmla="*/ 0 h 3111548"/>
              <a:gd name="connsiteX1" fmla="*/ 5905642 w 5905642"/>
              <a:gd name="connsiteY1" fmla="*/ 0 h 3111548"/>
              <a:gd name="connsiteX2" fmla="*/ 5905642 w 5905642"/>
              <a:gd name="connsiteY2" fmla="*/ 3108960 h 3111548"/>
              <a:gd name="connsiteX3" fmla="*/ 3683478 w 5905642"/>
              <a:gd name="connsiteY3" fmla="*/ 3108960 h 3111548"/>
              <a:gd name="connsiteX4" fmla="*/ 819509 w 5905642"/>
              <a:gd name="connsiteY4" fmla="*/ 3111548 h 3111548"/>
              <a:gd name="connsiteX5" fmla="*/ 0 w 5905642"/>
              <a:gd name="connsiteY5" fmla="*/ 3102922 h 3111548"/>
              <a:gd name="connsiteX6" fmla="*/ 4554747 w 5905642"/>
              <a:gd name="connsiteY6" fmla="*/ 2335170 h 3111548"/>
              <a:gd name="connsiteX7" fmla="*/ 5315401 w 5905642"/>
              <a:gd name="connsiteY7" fmla="*/ 0 h 3111548"/>
              <a:gd name="connsiteX0" fmla="*/ 4798026 w 5388267"/>
              <a:gd name="connsiteY0" fmla="*/ 0 h 3111548"/>
              <a:gd name="connsiteX1" fmla="*/ 5388267 w 5388267"/>
              <a:gd name="connsiteY1" fmla="*/ 0 h 3111548"/>
              <a:gd name="connsiteX2" fmla="*/ 5388267 w 5388267"/>
              <a:gd name="connsiteY2" fmla="*/ 3108960 h 3111548"/>
              <a:gd name="connsiteX3" fmla="*/ 3166103 w 5388267"/>
              <a:gd name="connsiteY3" fmla="*/ 3108960 h 3111548"/>
              <a:gd name="connsiteX4" fmla="*/ 302134 w 5388267"/>
              <a:gd name="connsiteY4" fmla="*/ 3111548 h 3111548"/>
              <a:gd name="connsiteX5" fmla="*/ 0 w 5388267"/>
              <a:gd name="connsiteY5" fmla="*/ 3102922 h 3111548"/>
              <a:gd name="connsiteX6" fmla="*/ 4037372 w 5388267"/>
              <a:gd name="connsiteY6" fmla="*/ 2335170 h 3111548"/>
              <a:gd name="connsiteX7" fmla="*/ 4798026 w 5388267"/>
              <a:gd name="connsiteY7" fmla="*/ 0 h 31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8267" h="3111548">
                <a:moveTo>
                  <a:pt x="4798026" y="0"/>
                </a:moveTo>
                <a:lnTo>
                  <a:pt x="5388267" y="0"/>
                </a:lnTo>
                <a:lnTo>
                  <a:pt x="5388267" y="3108960"/>
                </a:lnTo>
                <a:lnTo>
                  <a:pt x="3166103" y="3108960"/>
                </a:lnTo>
                <a:lnTo>
                  <a:pt x="302134" y="3111548"/>
                </a:lnTo>
                <a:lnTo>
                  <a:pt x="0" y="3102922"/>
                </a:lnTo>
                <a:lnTo>
                  <a:pt x="4037372" y="2335170"/>
                </a:lnTo>
                <a:lnTo>
                  <a:pt x="4798026" y="0"/>
                </a:lnTo>
                <a:close/>
              </a:path>
            </a:pathLst>
          </a:cu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0" rIns="91440" bIns="91440" numCol="1" rtlCol="0" anchor="b" anchorCtr="0" compatLnSpc="1">
            <a:prstTxWarp prst="textNoShape">
              <a:avLst/>
            </a:prstTxWarp>
            <a:noAutofit/>
          </a:bodyPr>
          <a:lstStyle/>
          <a:p>
            <a:pPr algn="r" rtl="0" fontAlgn="base">
              <a:lnSpc>
                <a:spcPct val="90000"/>
              </a:lnSpc>
              <a:spcBef>
                <a:spcPct val="0"/>
              </a:spcBef>
              <a:spcAft>
                <a:spcPct val="0"/>
              </a:spcAft>
            </a:pPr>
            <a:r>
              <a:rPr lang="en-US" sz="1400" b="1" dirty="0" err="1" smtClean="0">
                <a:solidFill>
                  <a:srgbClr val="FFFFFF"/>
                </a:solidFill>
                <a:effectLst>
                  <a:outerShdw blurRad="38100" dist="38100" dir="2700000" algn="tl">
                    <a:srgbClr val="000000">
                      <a:alpha val="43137"/>
                    </a:srgbClr>
                  </a:outerShdw>
                </a:effectLst>
                <a:latin typeface="Segoe"/>
              </a:rPr>
              <a:t>Aplicaciones</a:t>
            </a:r>
            <a:r>
              <a:rPr lang="en-US" sz="1400" b="1" dirty="0" smtClean="0">
                <a:solidFill>
                  <a:srgbClr val="FFFFFF"/>
                </a:solidFill>
                <a:effectLst>
                  <a:outerShdw blurRad="38100" dist="38100" dir="2700000" algn="tl">
                    <a:srgbClr val="000000">
                      <a:alpha val="43137"/>
                    </a:srgbClr>
                  </a:outerShdw>
                </a:effectLst>
                <a:latin typeface="Segoe"/>
              </a:rPr>
              <a:t> </a:t>
            </a:r>
            <a:r>
              <a:rPr lang="en-US" sz="1400" b="1" dirty="0" err="1" smtClean="0">
                <a:solidFill>
                  <a:srgbClr val="FFFFFF"/>
                </a:solidFill>
                <a:effectLst>
                  <a:outerShdw blurRad="38100" dist="38100" dir="2700000" algn="tl">
                    <a:srgbClr val="000000">
                      <a:alpha val="43137"/>
                    </a:srgbClr>
                  </a:outerShdw>
                </a:effectLst>
                <a:latin typeface="Segoe"/>
              </a:rPr>
              <a:t>Corporativas</a:t>
            </a:r>
            <a:endParaRPr lang="en-US" sz="1400" b="1" kern="1200" dirty="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5" name="Group 71"/>
          <p:cNvGrpSpPr/>
          <p:nvPr/>
        </p:nvGrpSpPr>
        <p:grpSpPr>
          <a:xfrm>
            <a:off x="7680960" y="3474720"/>
            <a:ext cx="548640" cy="1463040"/>
            <a:chOff x="8229600" y="3657600"/>
            <a:chExt cx="640080" cy="1463040"/>
          </a:xfrm>
        </p:grpSpPr>
        <p:sp>
          <p:nvSpPr>
            <p:cNvPr id="64" name="Can 63"/>
            <p:cNvSpPr/>
            <p:nvPr/>
          </p:nvSpPr>
          <p:spPr bwMode="invGray">
            <a:xfrm>
              <a:off x="8229600" y="4754880"/>
              <a:ext cx="640080" cy="365760"/>
            </a:xfrm>
            <a:prstGeom prst="can">
              <a:avLst>
                <a:gd name="adj" fmla="val 40162"/>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lIns="0" tIns="18288" rIns="0" bIns="0" anchor="t"/>
            <a:lstStyle/>
            <a:p>
              <a:pPr algn="ctr" defTabSz="914363" rtl="0">
                <a:defRPr/>
              </a:pPr>
              <a:r>
                <a:rPr lang="en-US" sz="1100" b="1" kern="1200" dirty="0">
                  <a:solidFill>
                    <a:srgbClr val="FFFFFF"/>
                  </a:solidFill>
                  <a:effectLst>
                    <a:outerShdw blurRad="38100" dist="38100" dir="2700000" algn="tl">
                      <a:srgbClr val="000000">
                        <a:alpha val="43137"/>
                      </a:srgbClr>
                    </a:outerShdw>
                  </a:effectLst>
                  <a:latin typeface="Segoe"/>
                  <a:ea typeface="+mn-ea"/>
                  <a:cs typeface="+mn-cs"/>
                </a:rPr>
                <a:t>Others</a:t>
              </a:r>
            </a:p>
          </p:txBody>
        </p:sp>
        <p:sp>
          <p:nvSpPr>
            <p:cNvPr id="67" name="Can 66"/>
            <p:cNvSpPr/>
            <p:nvPr/>
          </p:nvSpPr>
          <p:spPr bwMode="invGray">
            <a:xfrm>
              <a:off x="8229600" y="4389120"/>
              <a:ext cx="640080" cy="365760"/>
            </a:xfrm>
            <a:prstGeom prst="can">
              <a:avLst>
                <a:gd name="adj" fmla="val 40162"/>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lIns="0" tIns="18288" rIns="0" bIns="0" anchor="t"/>
            <a:lstStyle/>
            <a:p>
              <a:pPr algn="ctr" defTabSz="914363" rtl="0">
                <a:defRPr/>
              </a:pPr>
              <a:r>
                <a:rPr lang="en-US" sz="1100" b="1" kern="1200" dirty="0">
                  <a:solidFill>
                    <a:srgbClr val="FFFFFF"/>
                  </a:solidFill>
                  <a:effectLst>
                    <a:outerShdw blurRad="38100" dist="38100" dir="2700000" algn="tl">
                      <a:srgbClr val="000000">
                        <a:alpha val="43137"/>
                      </a:srgbClr>
                    </a:outerShdw>
                  </a:effectLst>
                  <a:latin typeface="Segoe"/>
                  <a:ea typeface="+mn-ea"/>
                  <a:cs typeface="+mn-cs"/>
                </a:rPr>
                <a:t>Partners</a:t>
              </a:r>
            </a:p>
          </p:txBody>
        </p:sp>
        <p:sp>
          <p:nvSpPr>
            <p:cNvPr id="58" name="Can 57"/>
            <p:cNvSpPr/>
            <p:nvPr/>
          </p:nvSpPr>
          <p:spPr bwMode="invGray">
            <a:xfrm>
              <a:off x="8229600" y="4023360"/>
              <a:ext cx="640080" cy="365760"/>
            </a:xfrm>
            <a:prstGeom prst="can">
              <a:avLst>
                <a:gd name="adj" fmla="val 40162"/>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lIns="0" tIns="18288" rIns="0" bIns="0" anchor="t"/>
            <a:lstStyle/>
            <a:p>
              <a:pPr algn="ctr" defTabSz="914363" rtl="0">
                <a:defRPr/>
              </a:pPr>
              <a:r>
                <a:rPr lang="en-US" sz="1200" b="1" kern="1200" dirty="0">
                  <a:solidFill>
                    <a:srgbClr val="FFFFFF"/>
                  </a:solidFill>
                  <a:effectLst>
                    <a:outerShdw blurRad="38100" dist="38100" dir="2700000" algn="tl">
                      <a:srgbClr val="000000">
                        <a:alpha val="43137"/>
                      </a:srgbClr>
                    </a:outerShdw>
                  </a:effectLst>
                  <a:latin typeface="Segoe"/>
                  <a:ea typeface="+mn-ea"/>
                  <a:cs typeface="+mn-cs"/>
                </a:rPr>
                <a:t>CRM</a:t>
              </a:r>
            </a:p>
          </p:txBody>
        </p:sp>
        <p:sp>
          <p:nvSpPr>
            <p:cNvPr id="57" name="Can 56"/>
            <p:cNvSpPr/>
            <p:nvPr/>
          </p:nvSpPr>
          <p:spPr bwMode="invGray">
            <a:xfrm>
              <a:off x="8229600" y="3657600"/>
              <a:ext cx="640080" cy="365760"/>
            </a:xfrm>
            <a:prstGeom prst="can">
              <a:avLst>
                <a:gd name="adj" fmla="val 40162"/>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lIns="0" tIns="18288" rIns="0" bIns="0" anchor="t"/>
            <a:lstStyle/>
            <a:p>
              <a:pPr algn="ctr" defTabSz="914363" rtl="0">
                <a:defRPr/>
              </a:pPr>
              <a:r>
                <a:rPr lang="en-US" sz="1200" b="1" kern="1200" dirty="0">
                  <a:solidFill>
                    <a:srgbClr val="FFFFFF"/>
                  </a:solidFill>
                  <a:effectLst>
                    <a:outerShdw blurRad="38100" dist="38100" dir="2700000" algn="tl">
                      <a:srgbClr val="000000">
                        <a:alpha val="43137"/>
                      </a:srgbClr>
                    </a:outerShdw>
                  </a:effectLst>
                  <a:latin typeface="Segoe"/>
                  <a:ea typeface="+mn-ea"/>
                  <a:cs typeface="+mn-cs"/>
                </a:rPr>
                <a:t>ERP</a:t>
              </a:r>
            </a:p>
          </p:txBody>
        </p:sp>
      </p:grpSp>
      <p:sp>
        <p:nvSpPr>
          <p:cNvPr id="74" name="Rectangle 73"/>
          <p:cNvSpPr/>
          <p:nvPr/>
        </p:nvSpPr>
        <p:spPr bwMode="auto">
          <a:xfrm>
            <a:off x="1463040" y="5349240"/>
            <a:ext cx="6949440" cy="3200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rtl="0" fontAlgn="base">
              <a:lnSpc>
                <a:spcPct val="90000"/>
              </a:lnSpc>
              <a:spcBef>
                <a:spcPct val="0"/>
              </a:spcBef>
              <a:spcAft>
                <a:spcPct val="0"/>
              </a:spcAft>
            </a:pPr>
            <a:r>
              <a:rPr lang="en-US" sz="1400" b="1" kern="1200" dirty="0" err="1" smtClean="0">
                <a:solidFill>
                  <a:srgbClr val="FFFFFF"/>
                </a:solidFill>
                <a:effectLst>
                  <a:outerShdw blurRad="38100" dist="38100" dir="2700000" algn="tl">
                    <a:srgbClr val="000000">
                      <a:alpha val="43137"/>
                    </a:srgbClr>
                  </a:outerShdw>
                </a:effectLst>
                <a:latin typeface="Segoe"/>
                <a:ea typeface="+mn-ea"/>
                <a:cs typeface="+mn-cs"/>
              </a:rPr>
              <a:t>Gestión</a:t>
            </a:r>
            <a:r>
              <a:rPr lang="en-US" sz="1400" b="1" kern="1200" dirty="0" smtClean="0">
                <a:solidFill>
                  <a:srgbClr val="FFFFFF"/>
                </a:solidFill>
                <a:effectLst>
                  <a:outerShdw blurRad="38100" dist="38100" dir="2700000" algn="tl">
                    <a:srgbClr val="000000">
                      <a:alpha val="43137"/>
                    </a:srgbClr>
                  </a:outerShdw>
                </a:effectLst>
                <a:latin typeface="Segoe"/>
                <a:ea typeface="+mn-ea"/>
                <a:cs typeface="+mn-cs"/>
              </a:rPr>
              <a:t> de </a:t>
            </a:r>
            <a:r>
              <a:rPr lang="en-US" sz="1400" b="1" kern="1200" dirty="0" err="1" smtClean="0">
                <a:solidFill>
                  <a:srgbClr val="FFFFFF"/>
                </a:solidFill>
                <a:effectLst>
                  <a:outerShdw blurRad="38100" dist="38100" dir="2700000" algn="tl">
                    <a:srgbClr val="000000">
                      <a:alpha val="43137"/>
                    </a:srgbClr>
                  </a:outerShdw>
                </a:effectLst>
                <a:latin typeface="Segoe"/>
                <a:ea typeface="+mn-ea"/>
                <a:cs typeface="+mn-cs"/>
              </a:rPr>
              <a:t>Datos</a:t>
            </a:r>
            <a:endParaRPr lang="en-US" sz="1400" b="1"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75" name="Rectangle 74"/>
          <p:cNvSpPr/>
          <p:nvPr/>
        </p:nvSpPr>
        <p:spPr bwMode="auto">
          <a:xfrm>
            <a:off x="1554480" y="3017520"/>
            <a:ext cx="548640" cy="2148840"/>
          </a:xfrm>
          <a:prstGeom prst="rect">
            <a:avLst/>
          </a:prstGeom>
          <a:gradFill>
            <a:gsLst>
              <a:gs pos="0">
                <a:schemeClr val="tx2">
                  <a:lumMod val="90000"/>
                  <a:alpha val="80000"/>
                </a:schemeClr>
              </a:gs>
              <a:gs pos="100000">
                <a:schemeClr val="tx1">
                  <a:alpha val="8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0" tIns="0" rIns="0" bIns="0" numCol="1" rtlCol="0" anchor="ctr" anchorCtr="0" compatLnSpc="1">
            <a:prstTxWarp prst="textNoShape">
              <a:avLst/>
            </a:prstTxWarp>
            <a:noAutofit/>
          </a:bodyPr>
          <a:lstStyle/>
          <a:p>
            <a:pPr algn="ctr" rtl="0" fontAlgn="base">
              <a:lnSpc>
                <a:spcPct val="90000"/>
              </a:lnSpc>
              <a:spcBef>
                <a:spcPct val="0"/>
              </a:spcBef>
              <a:spcAft>
                <a:spcPct val="0"/>
              </a:spcAft>
            </a:pPr>
            <a:r>
              <a:rPr lang="en-US" sz="1400" b="1" kern="1200" dirty="0" err="1" smtClean="0">
                <a:solidFill>
                  <a:srgbClr val="266DB1">
                    <a:lumMod val="50000"/>
                  </a:srgbClr>
                </a:solidFill>
                <a:latin typeface="Segoe"/>
                <a:ea typeface="+mn-ea"/>
                <a:cs typeface="+mn-cs"/>
              </a:rPr>
              <a:t>Desarrollo</a:t>
            </a:r>
            <a:endParaRPr lang="en-US" sz="1400" b="1" kern="1200" dirty="0">
              <a:solidFill>
                <a:srgbClr val="A00E18"/>
              </a:solidFill>
              <a:latin typeface="Segoe"/>
              <a:ea typeface="+mn-ea"/>
              <a:cs typeface="+mn-cs"/>
            </a:endParaRPr>
          </a:p>
        </p:txBody>
      </p:sp>
      <p:sp>
        <p:nvSpPr>
          <p:cNvPr id="37" name="TextBox 36"/>
          <p:cNvSpPr txBox="1"/>
          <p:nvPr/>
        </p:nvSpPr>
        <p:spPr>
          <a:xfrm>
            <a:off x="2286001" y="3024420"/>
            <a:ext cx="1520190" cy="480131"/>
          </a:xfrm>
          <a:prstGeom prst="rect">
            <a:avLst/>
          </a:prstGeom>
          <a:noFill/>
        </p:spPr>
        <p:txBody>
          <a:bodyPr wrap="square" rtlCol="0">
            <a:spAutoFit/>
          </a:bodyPr>
          <a:lstStyle/>
          <a:p>
            <a:pPr fontAlgn="base">
              <a:lnSpc>
                <a:spcPct val="90000"/>
              </a:lnSpc>
              <a:spcBef>
                <a:spcPct val="0"/>
              </a:spcBef>
              <a:spcAft>
                <a:spcPct val="0"/>
              </a:spcAft>
            </a:pPr>
            <a:r>
              <a:rPr lang="en-US" sz="1400" b="1" dirty="0" err="1" smtClean="0">
                <a:solidFill>
                  <a:srgbClr val="FFFFFF"/>
                </a:solidFill>
                <a:effectLst>
                  <a:outerShdw blurRad="38100" dist="38100" dir="2700000" algn="tl">
                    <a:srgbClr val="000000">
                      <a:alpha val="43137"/>
                    </a:srgbClr>
                  </a:outerShdw>
                </a:effectLst>
              </a:rPr>
              <a:t>Plataforma</a:t>
            </a:r>
            <a:r>
              <a:rPr lang="en-US" sz="1400" b="1" dirty="0" smtClean="0">
                <a:solidFill>
                  <a:srgbClr val="FFFFFF"/>
                </a:solidFill>
                <a:effectLst>
                  <a:outerShdw blurRad="38100" dist="38100" dir="2700000" algn="tl">
                    <a:srgbClr val="000000">
                      <a:alpha val="43137"/>
                    </a:srgbClr>
                  </a:outerShdw>
                </a:effectLst>
              </a:rPr>
              <a:t> de </a:t>
            </a:r>
            <a:r>
              <a:rPr lang="en-US" sz="1400" b="1" dirty="0" err="1" smtClean="0">
                <a:solidFill>
                  <a:srgbClr val="FFFFFF"/>
                </a:solidFill>
                <a:effectLst>
                  <a:outerShdw blurRad="38100" dist="38100" dir="2700000" algn="tl">
                    <a:srgbClr val="000000">
                      <a:alpha val="43137"/>
                    </a:srgbClr>
                  </a:outerShdw>
                </a:effectLst>
              </a:rPr>
              <a:t>Aplicaciones</a:t>
            </a:r>
            <a:endParaRPr lang="en-US" sz="1400" b="1" i="1" dirty="0">
              <a:solidFill>
                <a:srgbClr val="266DB1">
                  <a:lumMod val="20000"/>
                  <a:lumOff val="80000"/>
                </a:srgbClr>
              </a:solidFill>
              <a:effectLst>
                <a:outerShdw blurRad="38100" dist="38100" dir="2700000" algn="tl">
                  <a:srgbClr val="000000">
                    <a:alpha val="43137"/>
                  </a:srgbClr>
                </a:outerShdw>
              </a:effectLst>
            </a:endParaRPr>
          </a:p>
        </p:txBody>
      </p:sp>
      <p:sp>
        <p:nvSpPr>
          <p:cNvPr id="53" name="Rectangle 52"/>
          <p:cNvSpPr/>
          <p:nvPr/>
        </p:nvSpPr>
        <p:spPr>
          <a:xfrm>
            <a:off x="274320" y="3474719"/>
            <a:ext cx="378565" cy="2103120"/>
          </a:xfrm>
          <a:prstGeom prst="rect">
            <a:avLst/>
          </a:prstGeom>
        </p:spPr>
        <p:txBody>
          <a:bodyPr vert="vert270" wrap="none" lIns="0" tIns="0" rIns="0" bIns="0" anchor="ctr">
            <a:noAutofit/>
          </a:bodyPr>
          <a:lstStyle/>
          <a:p>
            <a:pPr algn="ctr" fontAlgn="base">
              <a:lnSpc>
                <a:spcPct val="90000"/>
              </a:lnSpc>
              <a:spcBef>
                <a:spcPct val="0"/>
              </a:spcBef>
              <a:spcAft>
                <a:spcPct val="0"/>
              </a:spcAft>
            </a:pPr>
            <a:r>
              <a:rPr lang="en-US" sz="1400" b="1" dirty="0" smtClean="0">
                <a:solidFill>
                  <a:schemeClr val="bg1"/>
                </a:solidFill>
              </a:rPr>
              <a:t>Local</a:t>
            </a:r>
            <a:endParaRPr lang="en-US" sz="1400" b="1" dirty="0">
              <a:solidFill>
                <a:schemeClr val="bg1"/>
              </a:solidFill>
            </a:endParaRPr>
          </a:p>
        </p:txBody>
      </p:sp>
      <p:sp>
        <p:nvSpPr>
          <p:cNvPr id="54" name="Rectangle 53"/>
          <p:cNvSpPr/>
          <p:nvPr/>
        </p:nvSpPr>
        <p:spPr>
          <a:xfrm>
            <a:off x="8503920" y="3474719"/>
            <a:ext cx="378565" cy="2103120"/>
          </a:xfrm>
          <a:prstGeom prst="rect">
            <a:avLst/>
          </a:prstGeom>
        </p:spPr>
        <p:txBody>
          <a:bodyPr vert="vert" wrap="none" lIns="0" tIns="0" rIns="0" bIns="0" anchor="ctr">
            <a:noAutofit/>
          </a:bodyPr>
          <a:lstStyle/>
          <a:p>
            <a:pPr algn="ctr" fontAlgn="base">
              <a:lnSpc>
                <a:spcPct val="90000"/>
              </a:lnSpc>
              <a:spcBef>
                <a:spcPct val="0"/>
              </a:spcBef>
              <a:spcAft>
                <a:spcPct val="0"/>
              </a:spcAft>
            </a:pPr>
            <a:r>
              <a:rPr lang="en-US" sz="1400" b="1" dirty="0" err="1" smtClean="0">
                <a:solidFill>
                  <a:schemeClr val="bg1"/>
                </a:solidFill>
              </a:rPr>
              <a:t>Remoto</a:t>
            </a:r>
            <a:endParaRPr lang="en-US" sz="1400" b="1" dirty="0">
              <a:solidFill>
                <a:schemeClr val="bg1"/>
              </a:solidFill>
            </a:endParaRPr>
          </a:p>
        </p:txBody>
      </p:sp>
      <p:pic>
        <p:nvPicPr>
          <p:cNvPr id="39" name="Picture 38" descr="AppPlat-Model-ALM.png"/>
          <p:cNvPicPr>
            <a:picLocks noChangeAspect="1"/>
          </p:cNvPicPr>
          <p:nvPr/>
        </p:nvPicPr>
        <p:blipFill>
          <a:blip r:embed="rId13" cstate="email"/>
          <a:stretch>
            <a:fillRect/>
          </a:stretch>
        </p:blipFill>
        <p:spPr>
          <a:xfrm>
            <a:off x="576072" y="3200400"/>
            <a:ext cx="822960" cy="730587"/>
          </a:xfrm>
          <a:prstGeom prst="rect">
            <a:avLst/>
          </a:prstGeom>
          <a:effectLst>
            <a:outerShdw blurRad="76200" algn="ctr" rotWithShape="0">
              <a:prstClr val="black">
                <a:alpha val="40000"/>
              </a:prstClr>
            </a:outerShdw>
          </a:effectLst>
        </p:spPr>
      </p:pic>
      <p:pic>
        <p:nvPicPr>
          <p:cNvPr id="44" name="Picture 43" descr="AppPlat-ModelX.png"/>
          <p:cNvPicPr>
            <a:picLocks noChangeAspect="1"/>
          </p:cNvPicPr>
          <p:nvPr/>
        </p:nvPicPr>
        <p:blipFill>
          <a:blip r:embed="rId14" cstate="email"/>
          <a:stretch>
            <a:fillRect/>
          </a:stretch>
        </p:blipFill>
        <p:spPr>
          <a:xfrm>
            <a:off x="4114800" y="2971800"/>
            <a:ext cx="2240280" cy="2240280"/>
          </a:xfrm>
          <a:prstGeom prst="rect">
            <a:avLst/>
          </a:prstGeom>
          <a:effectLst>
            <a:outerShdw blurRad="762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stCxn id="13" idx="1"/>
          </p:cNvCxnSpPr>
          <p:nvPr/>
        </p:nvCxnSpPr>
        <p:spPr bwMode="auto">
          <a:xfrm rot="10800000" flipV="1">
            <a:off x="2762250" y="1529714"/>
            <a:ext cx="232410" cy="413385"/>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8" name="Rectangle 7"/>
          <p:cNvSpPr/>
          <p:nvPr/>
        </p:nvSpPr>
        <p:spPr bwMode="auto">
          <a:xfrm>
            <a:off x="-91440" y="2103120"/>
            <a:ext cx="9326880" cy="3291840"/>
          </a:xfrm>
          <a:prstGeom prst="rect">
            <a:avLst/>
          </a:prstGeom>
          <a:gradFill>
            <a:gsLst>
              <a:gs pos="0">
                <a:schemeClr val="bg1"/>
              </a:gs>
              <a:gs pos="30000">
                <a:schemeClr val="bg1">
                  <a:lumMod val="50000"/>
                </a:schemeClr>
              </a:gs>
              <a:gs pos="70000">
                <a:schemeClr val="bg1">
                  <a:lumMod val="50000"/>
                </a:schemeClr>
              </a:gs>
              <a:gs pos="100000">
                <a:schemeClr val="bg1"/>
              </a:gs>
            </a:gsLst>
            <a:lin ang="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endParaRPr lang="en-US" b="1" dirty="0" smtClean="0">
              <a:solidFill>
                <a:schemeClr val="bg1">
                  <a:lumMod val="50000"/>
                </a:schemeClr>
              </a:solidFill>
              <a:latin typeface="+mj-lt"/>
            </a:endParaRPr>
          </a:p>
        </p:txBody>
      </p:sp>
      <p:sp>
        <p:nvSpPr>
          <p:cNvPr id="2" name="Title 1"/>
          <p:cNvSpPr>
            <a:spLocks noGrp="1"/>
          </p:cNvSpPr>
          <p:nvPr>
            <p:ph type="title"/>
          </p:nvPr>
        </p:nvSpPr>
        <p:spPr>
          <a:xfrm>
            <a:off x="457200" y="365760"/>
            <a:ext cx="8401050" cy="609398"/>
          </a:xfrm>
        </p:spPr>
        <p:txBody>
          <a:bodyPr/>
          <a:lstStyle/>
          <a:p>
            <a:r>
              <a:rPr smtClean="0"/>
              <a:t>El Cambio hacia Plataforma de Aplicaciones</a:t>
            </a:r>
            <a:endParaRPr lang="en-US" dirty="0"/>
          </a:p>
        </p:txBody>
      </p:sp>
      <p:sp>
        <p:nvSpPr>
          <p:cNvPr id="4" name="Text Placeholder 3"/>
          <p:cNvSpPr>
            <a:spLocks noGrp="1"/>
          </p:cNvSpPr>
          <p:nvPr>
            <p:ph type="body" idx="4294967295"/>
          </p:nvPr>
        </p:nvSpPr>
        <p:spPr>
          <a:xfrm>
            <a:off x="3931920" y="3200400"/>
            <a:ext cx="4846320" cy="2377440"/>
          </a:xfr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91440" tIns="45720" rIns="91440" bIns="0" rtlCol="0" anchor="ctr">
            <a:noAutofit/>
          </a:bodyPr>
          <a:lstStyle/>
          <a:p>
            <a:pPr marL="171450" indent="-171450" eaLnBrk="1" hangingPunct="1">
              <a:spcBef>
                <a:spcPct val="0"/>
              </a:spcBef>
              <a:spcAft>
                <a:spcPts val="1800"/>
              </a:spcAft>
              <a:buSzPct val="80000"/>
            </a:pPr>
            <a:r>
              <a:rPr lang="en-US" sz="1500" kern="1200" dirty="0" err="1" smtClean="0"/>
              <a:t>Organizaciones</a:t>
            </a:r>
            <a:r>
              <a:rPr lang="en-US" sz="1500" kern="1200" dirty="0" smtClean="0"/>
              <a:t> con </a:t>
            </a:r>
            <a:r>
              <a:rPr lang="en-US" sz="1500" kern="1200" dirty="0" err="1" smtClean="0"/>
              <a:t>usos</a:t>
            </a:r>
            <a:r>
              <a:rPr lang="en-US" sz="1500" kern="1200" dirty="0" smtClean="0"/>
              <a:t> </a:t>
            </a:r>
            <a:r>
              <a:rPr lang="en-US" sz="1500" kern="1200" dirty="0" err="1" smtClean="0"/>
              <a:t>dispares</a:t>
            </a:r>
            <a:r>
              <a:rPr lang="en-US" sz="1500" kern="1200" dirty="0" smtClean="0"/>
              <a:t>, </a:t>
            </a:r>
            <a:r>
              <a:rPr lang="en-US" sz="1500" kern="1200" dirty="0" err="1" smtClean="0"/>
              <a:t>aplicaciones</a:t>
            </a:r>
            <a:r>
              <a:rPr lang="en-US" sz="1500" kern="1200" dirty="0" smtClean="0"/>
              <a:t> </a:t>
            </a:r>
            <a:r>
              <a:rPr lang="en-US" sz="1500" kern="1200" dirty="0" err="1" smtClean="0"/>
              <a:t>aisladas</a:t>
            </a:r>
            <a:r>
              <a:rPr lang="en-US" sz="1500" kern="1200" dirty="0" smtClean="0"/>
              <a:t> y </a:t>
            </a:r>
            <a:r>
              <a:rPr lang="en-US" sz="1500" kern="1200" dirty="0" err="1" smtClean="0"/>
              <a:t>sistemas</a:t>
            </a:r>
            <a:r>
              <a:rPr lang="en-US" sz="1500" kern="1200" dirty="0" smtClean="0"/>
              <a:t> </a:t>
            </a:r>
            <a:r>
              <a:rPr lang="en-US" sz="1500" kern="1200" dirty="0" err="1" smtClean="0"/>
              <a:t>están</a:t>
            </a:r>
            <a:r>
              <a:rPr lang="en-US" sz="1500" kern="1200" dirty="0" smtClean="0"/>
              <a:t> </a:t>
            </a:r>
            <a:r>
              <a:rPr lang="en-US" sz="1500" kern="1200" dirty="0" err="1" smtClean="0"/>
              <a:t>convergiendo</a:t>
            </a:r>
            <a:r>
              <a:rPr lang="en-US" sz="1500" kern="1200" dirty="0" smtClean="0"/>
              <a:t> en </a:t>
            </a:r>
            <a:r>
              <a:rPr lang="en-US" sz="1500" kern="1200" dirty="0" err="1" smtClean="0"/>
              <a:t>plataforma</a:t>
            </a:r>
            <a:r>
              <a:rPr lang="en-US" sz="1500" kern="1200" dirty="0" smtClean="0"/>
              <a:t> de </a:t>
            </a:r>
            <a:r>
              <a:rPr lang="en-US" sz="1500" kern="1200" dirty="0" err="1" smtClean="0"/>
              <a:t>aplicación</a:t>
            </a:r>
            <a:r>
              <a:rPr lang="en-US" sz="1500" kern="1200" dirty="0" smtClean="0"/>
              <a:t> </a:t>
            </a:r>
            <a:r>
              <a:rPr lang="en-US" sz="1500" kern="1200" dirty="0" err="1" smtClean="0"/>
              <a:t>unificada</a:t>
            </a:r>
            <a:r>
              <a:rPr lang="en-US" sz="1500" kern="1200" dirty="0" smtClean="0"/>
              <a:t> e </a:t>
            </a:r>
            <a:r>
              <a:rPr lang="en-US" sz="1500" kern="1200" dirty="0" err="1" smtClean="0"/>
              <a:t>integrada</a:t>
            </a:r>
            <a:r>
              <a:rPr lang="en-US" sz="1500" kern="1200" dirty="0" smtClean="0"/>
              <a:t>.</a:t>
            </a:r>
          </a:p>
          <a:p>
            <a:pPr marL="171450" indent="-171450" eaLnBrk="1" hangingPunct="1">
              <a:spcBef>
                <a:spcPct val="0"/>
              </a:spcBef>
              <a:spcAft>
                <a:spcPts val="600"/>
              </a:spcAft>
              <a:buSzPct val="80000"/>
            </a:pPr>
            <a:r>
              <a:rPr lang="en-US" sz="1500" kern="1200" dirty="0" smtClean="0"/>
              <a:t>En </a:t>
            </a:r>
            <a:r>
              <a:rPr lang="en-US" sz="1500" kern="1200" dirty="0" err="1" smtClean="0"/>
              <a:t>efecto</a:t>
            </a:r>
            <a:r>
              <a:rPr lang="en-US" sz="1500" kern="1200" dirty="0" smtClean="0"/>
              <a:t>, de </a:t>
            </a:r>
            <a:r>
              <a:rPr lang="en-US" sz="1500" kern="1200" dirty="0" err="1" smtClean="0"/>
              <a:t>acuerdo</a:t>
            </a:r>
            <a:r>
              <a:rPr lang="en-US" sz="1500" kern="1200" dirty="0" smtClean="0"/>
              <a:t> con Forrester Consulting, 75 </a:t>
            </a:r>
            <a:r>
              <a:rPr lang="en-US" sz="1500" kern="1200" dirty="0" err="1" smtClean="0"/>
              <a:t>peorciento</a:t>
            </a:r>
            <a:r>
              <a:rPr lang="en-US" sz="1500" kern="1200" dirty="0" smtClean="0"/>
              <a:t> de los IT leaders a </a:t>
            </a:r>
            <a:r>
              <a:rPr lang="en-US" sz="1500" kern="1200" dirty="0" err="1" smtClean="0"/>
              <a:t>través</a:t>
            </a:r>
            <a:r>
              <a:rPr lang="en-US" sz="1500" kern="1200" dirty="0" smtClean="0"/>
              <a:t> de 412 </a:t>
            </a:r>
            <a:r>
              <a:rPr lang="en-US" sz="1500" kern="1200" dirty="0" err="1" smtClean="0"/>
              <a:t>companías</a:t>
            </a:r>
            <a:r>
              <a:rPr lang="en-US" sz="1500" kern="1200" dirty="0" smtClean="0"/>
              <a:t> en Norte </a:t>
            </a:r>
            <a:r>
              <a:rPr lang="en-US" sz="1500" kern="1200" dirty="0" err="1" smtClean="0"/>
              <a:t>América</a:t>
            </a:r>
            <a:r>
              <a:rPr lang="en-US" sz="1500" kern="1200" dirty="0" smtClean="0"/>
              <a:t>, </a:t>
            </a:r>
            <a:r>
              <a:rPr lang="en-US" sz="1500" kern="1200" dirty="0" err="1" smtClean="0"/>
              <a:t>Europa</a:t>
            </a:r>
            <a:r>
              <a:rPr lang="en-US" sz="1500" kern="1200" dirty="0" smtClean="0"/>
              <a:t>, Asia-</a:t>
            </a:r>
            <a:r>
              <a:rPr lang="en-US" sz="1500" kern="1200" dirty="0" err="1" smtClean="0"/>
              <a:t>Paciíico</a:t>
            </a:r>
            <a:r>
              <a:rPr lang="en-US" sz="1500" kern="1200" dirty="0" smtClean="0"/>
              <a:t>, y Latino America </a:t>
            </a:r>
            <a:r>
              <a:rPr lang="en-US" sz="1500" kern="1200" dirty="0" err="1" smtClean="0"/>
              <a:t>anticipa</a:t>
            </a:r>
            <a:r>
              <a:rPr lang="en-US" sz="1500" kern="1200" dirty="0" smtClean="0"/>
              <a:t> un </a:t>
            </a:r>
            <a:r>
              <a:rPr lang="en-US" sz="1500" kern="1200" dirty="0" err="1" smtClean="0"/>
              <a:t>cambio</a:t>
            </a:r>
            <a:r>
              <a:rPr lang="en-US" sz="1500" kern="1200" dirty="0" smtClean="0"/>
              <a:t> </a:t>
            </a:r>
            <a:r>
              <a:rPr lang="en-US" sz="1500" kern="1200" dirty="0" err="1" smtClean="0"/>
              <a:t>hacia</a:t>
            </a:r>
            <a:r>
              <a:rPr lang="en-US" sz="1500" kern="1200" dirty="0" smtClean="0"/>
              <a:t> </a:t>
            </a:r>
            <a:r>
              <a:rPr lang="en-US" sz="1500" kern="1200" dirty="0" err="1" smtClean="0"/>
              <a:t>plataformas</a:t>
            </a:r>
            <a:r>
              <a:rPr lang="en-US" sz="1500" kern="1200" dirty="0" smtClean="0"/>
              <a:t> de </a:t>
            </a:r>
            <a:r>
              <a:rPr lang="en-US" sz="1500" kern="1200" dirty="0" err="1" smtClean="0"/>
              <a:t>aplicación</a:t>
            </a:r>
            <a:r>
              <a:rPr lang="en-US" sz="1500" kern="1200" dirty="0" smtClean="0"/>
              <a:t>, con 41 </a:t>
            </a:r>
            <a:r>
              <a:rPr lang="en-US" sz="1500" kern="1200" dirty="0" err="1" smtClean="0"/>
              <a:t>por</a:t>
            </a:r>
            <a:r>
              <a:rPr lang="en-US" sz="1500" kern="1200" dirty="0" smtClean="0"/>
              <a:t> </a:t>
            </a:r>
            <a:r>
              <a:rPr lang="en-US" sz="1500" kern="1200" dirty="0" err="1" smtClean="0"/>
              <a:t>ciento</a:t>
            </a:r>
            <a:r>
              <a:rPr lang="en-US" sz="1500" kern="1200" dirty="0" smtClean="0"/>
              <a:t> de </a:t>
            </a:r>
            <a:r>
              <a:rPr lang="en-US" sz="1500" kern="1200" dirty="0" err="1" smtClean="0"/>
              <a:t>respuestas</a:t>
            </a:r>
            <a:r>
              <a:rPr lang="en-US" sz="1500" kern="1200" dirty="0" smtClean="0"/>
              <a:t> </a:t>
            </a:r>
            <a:r>
              <a:rPr lang="en-US" sz="1500" kern="1200" dirty="0" err="1" smtClean="0"/>
              <a:t>comentando</a:t>
            </a:r>
            <a:r>
              <a:rPr lang="en-US" sz="1500" kern="1200" dirty="0" smtClean="0"/>
              <a:t> </a:t>
            </a:r>
            <a:r>
              <a:rPr lang="en-US" sz="1500" kern="1200" dirty="0" err="1" smtClean="0"/>
              <a:t>que</a:t>
            </a:r>
            <a:r>
              <a:rPr lang="en-US" sz="1500" kern="1200" dirty="0" smtClean="0"/>
              <a:t> </a:t>
            </a:r>
            <a:r>
              <a:rPr lang="en-US" sz="1500" kern="1200" dirty="0" err="1" smtClean="0"/>
              <a:t>su</a:t>
            </a:r>
            <a:r>
              <a:rPr lang="en-US" sz="1500" kern="1200" dirty="0" smtClean="0"/>
              <a:t> </a:t>
            </a:r>
            <a:r>
              <a:rPr lang="en-US" sz="1500" kern="1200" dirty="0" err="1" smtClean="0"/>
              <a:t>estrategia</a:t>
            </a:r>
            <a:r>
              <a:rPr lang="en-US" sz="1500" kern="1200" dirty="0" smtClean="0"/>
              <a:t> de </a:t>
            </a:r>
            <a:r>
              <a:rPr lang="en-US" sz="1500" kern="1200" dirty="0" err="1" smtClean="0"/>
              <a:t>Plataforma</a:t>
            </a:r>
            <a:r>
              <a:rPr lang="en-US" sz="1500" kern="1200" dirty="0" smtClean="0"/>
              <a:t> de </a:t>
            </a:r>
            <a:r>
              <a:rPr lang="en-US" sz="1500" kern="1200" dirty="0" err="1" smtClean="0"/>
              <a:t>Aplicación</a:t>
            </a:r>
            <a:r>
              <a:rPr lang="en-US" sz="1500" kern="1200" dirty="0" smtClean="0"/>
              <a:t> </a:t>
            </a:r>
            <a:r>
              <a:rPr lang="en-US" sz="1500" kern="1200" dirty="0" err="1" smtClean="0"/>
              <a:t>esta</a:t>
            </a:r>
            <a:r>
              <a:rPr lang="en-US" sz="1500" kern="1200" dirty="0" smtClean="0"/>
              <a:t> </a:t>
            </a:r>
            <a:r>
              <a:rPr lang="en-US" sz="1500" kern="1200" dirty="0" err="1" smtClean="0"/>
              <a:t>actualmente</a:t>
            </a:r>
            <a:r>
              <a:rPr lang="en-US" sz="1500" kern="1200" dirty="0" smtClean="0"/>
              <a:t> en </a:t>
            </a:r>
            <a:r>
              <a:rPr lang="en-US" sz="1500" kern="1200" dirty="0" err="1" smtClean="0"/>
              <a:t>proceso</a:t>
            </a:r>
            <a:r>
              <a:rPr lang="en-US" sz="1500" kern="1200" dirty="0" smtClean="0"/>
              <a:t>.</a:t>
            </a:r>
          </a:p>
        </p:txBody>
      </p:sp>
      <p:sp>
        <p:nvSpPr>
          <p:cNvPr id="5" name="Text Placeholder 2"/>
          <p:cNvSpPr txBox="1">
            <a:spLocks/>
          </p:cNvSpPr>
          <p:nvPr/>
        </p:nvSpPr>
        <p:spPr bwMode="auto">
          <a:xfrm>
            <a:off x="914400" y="5852160"/>
            <a:ext cx="7315200"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algn="l" defTabSz="914400" rtl="0" eaLnBrk="0" fontAlgn="base" latinLnBrk="0" hangingPunct="0">
              <a:lnSpc>
                <a:spcPct val="90000"/>
              </a:lnSpc>
              <a:spcBef>
                <a:spcPts val="0"/>
              </a:spcBef>
              <a:spcAft>
                <a:spcPts val="900"/>
              </a:spcAft>
              <a:buClr>
                <a:schemeClr val="bg1"/>
              </a:buClr>
              <a:buSzPct val="85000"/>
              <a:tabLst/>
              <a:defRPr/>
            </a:pPr>
            <a:r>
              <a:rPr kumimoji="0" lang="en-US" sz="1000" b="0" i="0" u="none" strike="noStrike" kern="0" cap="none" spc="0" normalizeH="0" baseline="0" noProof="0" dirty="0" smtClean="0">
                <a:ln>
                  <a:noFill/>
                </a:ln>
                <a:solidFill>
                  <a:schemeClr val="bg1">
                    <a:lumMod val="50000"/>
                  </a:schemeClr>
                </a:solidFill>
                <a:effectLst/>
                <a:uLnTx/>
                <a:uFillTx/>
                <a:latin typeface="+mn-lt"/>
                <a:ea typeface="+mn-ea"/>
                <a:cs typeface="+mn-cs"/>
              </a:rPr>
              <a:t>“Many Organizations Embrace Converged Application Platforms, But Adoption Barriers Remain”, a commissioned study conducted by Forrester Consulting on behalf of Microsoft, October 2007;  </a:t>
            </a:r>
            <a:r>
              <a:rPr kumimoji="0" lang="en-US" sz="1000" b="0" i="0" u="sng" strike="noStrike" kern="0" cap="none" spc="0" normalizeH="0" baseline="0" noProof="0" dirty="0" smtClean="0">
                <a:ln>
                  <a:noFill/>
                </a:ln>
                <a:solidFill>
                  <a:schemeClr val="bg1">
                    <a:lumMod val="50000"/>
                  </a:schemeClr>
                </a:solidFill>
                <a:effectLst/>
                <a:uLnTx/>
                <a:uFillTx/>
                <a:latin typeface="+mn-lt"/>
                <a:ea typeface="+mn-ea"/>
                <a:cs typeface="+mn-cs"/>
              </a:rPr>
              <a:t>http://download.microsoft.com/download/b/3/5/b3561c68-e641-4137-abdd-df09ac51742c/Forrester Consulting - Application Platform Optimization Study 10-2007 - 2.pdf</a:t>
            </a:r>
            <a:r>
              <a:rPr kumimoji="0" lang="en-US" sz="1000" b="0" i="0" u="none" strike="noStrike" kern="0" cap="none" spc="0" normalizeH="0" baseline="0" noProof="0" dirty="0" smtClean="0">
                <a:ln>
                  <a:noFill/>
                </a:ln>
                <a:solidFill>
                  <a:schemeClr val="bg1">
                    <a:lumMod val="50000"/>
                  </a:schemeClr>
                </a:solidFill>
                <a:effectLst/>
                <a:uLnTx/>
                <a:uFillTx/>
                <a:latin typeface="+mn-lt"/>
                <a:ea typeface="+mn-ea"/>
                <a:cs typeface="+mn-cs"/>
              </a:rPr>
              <a:t> </a:t>
            </a:r>
          </a:p>
        </p:txBody>
      </p:sp>
      <p:pic>
        <p:nvPicPr>
          <p:cNvPr id="7" name="Picture 6" descr="Enterprise-Architecture-GRAPH.png"/>
          <p:cNvPicPr>
            <a:picLocks noChangeAspect="1"/>
          </p:cNvPicPr>
          <p:nvPr/>
        </p:nvPicPr>
        <p:blipFill>
          <a:blip r:embed="rId3" cstate="email"/>
          <a:stretch>
            <a:fillRect/>
          </a:stretch>
        </p:blipFill>
        <p:spPr>
          <a:xfrm>
            <a:off x="365760" y="1645920"/>
            <a:ext cx="3200400" cy="3200400"/>
          </a:xfrm>
          <a:prstGeom prst="rect">
            <a:avLst/>
          </a:prstGeom>
          <a:effectLst>
            <a:outerShdw blurRad="304800" sx="105000" sy="105000" algn="ctr" rotWithShape="0">
              <a:schemeClr val="tx1">
                <a:alpha val="50000"/>
              </a:schemeClr>
            </a:outerShdw>
          </a:effectLst>
        </p:spPr>
      </p:pic>
      <p:grpSp>
        <p:nvGrpSpPr>
          <p:cNvPr id="3" name="Group 23"/>
          <p:cNvGrpSpPr/>
          <p:nvPr/>
        </p:nvGrpSpPr>
        <p:grpSpPr>
          <a:xfrm>
            <a:off x="589364" y="2231136"/>
            <a:ext cx="2744386" cy="2270642"/>
            <a:chOff x="589364" y="2048256"/>
            <a:chExt cx="2744386" cy="2270642"/>
          </a:xfrm>
        </p:grpSpPr>
        <p:sp>
          <p:nvSpPr>
            <p:cNvPr id="10" name="Rectangle 9"/>
            <p:cNvSpPr/>
            <p:nvPr/>
          </p:nvSpPr>
          <p:spPr>
            <a:xfrm>
              <a:off x="941789" y="3581781"/>
              <a:ext cx="1791886" cy="737117"/>
            </a:xfrm>
            <a:prstGeom prst="rect">
              <a:avLst/>
            </a:prstGeom>
          </p:spPr>
          <p:txBody>
            <a:bodyPr wrap="none" lIns="0" tIns="0" rIns="0" bIns="0">
              <a:noAutofit/>
            </a:bodyPr>
            <a:lstStyle/>
            <a:p>
              <a:pPr algn="ctr">
                <a:lnSpc>
                  <a:spcPct val="85000"/>
                </a:lnSpc>
              </a:pPr>
              <a:r>
                <a:rPr lang="en-US" b="1" dirty="0" smtClean="0">
                  <a:effectLst>
                    <a:outerShdw blurRad="38100" dist="38100" dir="2700000" algn="tl">
                      <a:srgbClr val="000000">
                        <a:alpha val="43137"/>
                      </a:srgbClr>
                    </a:outerShdw>
                  </a:effectLst>
                </a:rPr>
                <a:t>SI, </a:t>
              </a:r>
              <a:r>
                <a:rPr lang="en-US" b="1" dirty="0" err="1" smtClean="0">
                  <a:effectLst>
                    <a:outerShdw blurRad="38100" dist="38100" dir="2700000" algn="tl">
                      <a:srgbClr val="000000">
                        <a:alpha val="43137"/>
                      </a:srgbClr>
                    </a:outerShdw>
                  </a:effectLst>
                </a:rPr>
                <a:t>Actualmente</a:t>
              </a:r>
              <a:endParaRPr lang="en-US" b="1" dirty="0" smtClean="0">
                <a:effectLst>
                  <a:outerShdw blurRad="38100" dist="38100" dir="2700000" algn="tl">
                    <a:srgbClr val="000000">
                      <a:alpha val="43137"/>
                    </a:srgbClr>
                  </a:outerShdw>
                </a:effectLst>
              </a:endParaRPr>
            </a:p>
            <a:p>
              <a:pPr algn="ctr">
                <a:lnSpc>
                  <a:spcPct val="85000"/>
                </a:lnSpc>
              </a:pP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estamos</a:t>
              </a:r>
              <a:r>
                <a:rPr lang="en-US" b="1" dirty="0" smtClean="0">
                  <a:effectLst>
                    <a:outerShdw blurRad="38100" dist="38100" dir="2700000" algn="tl">
                      <a:srgbClr val="000000">
                        <a:alpha val="43137"/>
                      </a:srgbClr>
                    </a:outerShdw>
                  </a:effectLst>
                </a:rPr>
                <a:t> en </a:t>
              </a:r>
              <a:r>
                <a:rPr lang="en-US" b="1" dirty="0" err="1" smtClean="0">
                  <a:effectLst>
                    <a:outerShdw blurRad="38100" dist="38100" dir="2700000" algn="tl">
                      <a:srgbClr val="000000">
                        <a:alpha val="43137"/>
                      </a:srgbClr>
                    </a:outerShdw>
                  </a:effectLst>
                </a:rPr>
                <a:t>ello</a:t>
              </a:r>
              <a:r>
                <a:rPr lang="en-US" b="1" dirty="0" smtClean="0">
                  <a:effectLst>
                    <a:outerShdw blurRad="38100" dist="38100" dir="2700000" algn="tl">
                      <a:srgbClr val="000000">
                        <a:alpha val="43137"/>
                      </a:srgbClr>
                    </a:outerShdw>
                  </a:effectLst>
                </a:rPr>
                <a:t> 41%</a:t>
              </a:r>
              <a:endParaRPr lang="en-US" b="1" dirty="0">
                <a:effectLst>
                  <a:outerShdw blurRad="38100" dist="38100" dir="2700000" algn="tl">
                    <a:srgbClr val="000000">
                      <a:alpha val="43137"/>
                    </a:srgbClr>
                  </a:outerShdw>
                </a:effectLst>
              </a:endParaRPr>
            </a:p>
          </p:txBody>
        </p:sp>
        <p:sp>
          <p:nvSpPr>
            <p:cNvPr id="11" name="Rectangle 10"/>
            <p:cNvSpPr/>
            <p:nvPr/>
          </p:nvSpPr>
          <p:spPr>
            <a:xfrm>
              <a:off x="589364" y="2048256"/>
              <a:ext cx="1791886" cy="737117"/>
            </a:xfrm>
            <a:prstGeom prst="rect">
              <a:avLst/>
            </a:prstGeom>
          </p:spPr>
          <p:txBody>
            <a:bodyPr wrap="none" lIns="0" tIns="0" rIns="0" bIns="0">
              <a:noAutofit/>
            </a:bodyPr>
            <a:lstStyle/>
            <a:p>
              <a:pPr algn="ctr">
                <a:lnSpc>
                  <a:spcPct val="85000"/>
                </a:lnSpc>
              </a:pPr>
              <a:r>
                <a:rPr lang="en-US" b="1" dirty="0" smtClean="0">
                  <a:effectLst>
                    <a:outerShdw blurRad="38100" dist="38100" dir="2700000" algn="tl">
                      <a:srgbClr val="000000">
                        <a:alpha val="43137"/>
                      </a:srgbClr>
                    </a:outerShdw>
                  </a:effectLst>
                </a:rPr>
                <a:t>Yes, </a:t>
              </a:r>
              <a:r>
                <a:rPr lang="en-US" b="1" dirty="0" err="1" smtClean="0">
                  <a:effectLst>
                    <a:outerShdw blurRad="38100" dist="38100" dir="2700000" algn="tl">
                      <a:srgbClr val="000000">
                        <a:alpha val="43137"/>
                      </a:srgbClr>
                    </a:outerShdw>
                  </a:effectLst>
                </a:rPr>
                <a:t>pero</a:t>
              </a:r>
              <a:r>
                <a:rPr lang="en-US" b="1" dirty="0" smtClean="0">
                  <a:effectLst>
                    <a:outerShdw blurRad="38100" dist="38100" dir="2700000" algn="tl">
                      <a:srgbClr val="000000">
                        <a:alpha val="43137"/>
                      </a:srgbClr>
                    </a:outerShdw>
                  </a:effectLst>
                </a:rPr>
                <a:t> no</a:t>
              </a:r>
            </a:p>
            <a:p>
              <a:pPr algn="ctr">
                <a:lnSpc>
                  <a:spcPct val="85000"/>
                </a:lnSpc>
              </a:pP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está</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planeado</a:t>
              </a:r>
              <a:r>
                <a:rPr lang="en-US" b="1" dirty="0" smtClean="0">
                  <a:effectLst>
                    <a:outerShdw blurRad="38100" dist="38100" dir="2700000" algn="tl">
                      <a:srgbClr val="000000">
                        <a:alpha val="43137"/>
                      </a:srgbClr>
                    </a:outerShdw>
                  </a:effectLst>
                </a:rPr>
                <a:t> 35%</a:t>
              </a:r>
              <a:endParaRPr lang="en-US" b="1" dirty="0">
                <a:effectLst>
                  <a:outerShdw blurRad="38100" dist="38100" dir="2700000" algn="tl">
                    <a:srgbClr val="000000">
                      <a:alpha val="43137"/>
                    </a:srgbClr>
                  </a:outerShdw>
                </a:effectLst>
              </a:endParaRPr>
            </a:p>
          </p:txBody>
        </p:sp>
        <p:sp>
          <p:nvSpPr>
            <p:cNvPr id="12" name="Rectangle 11"/>
            <p:cNvSpPr/>
            <p:nvPr/>
          </p:nvSpPr>
          <p:spPr>
            <a:xfrm>
              <a:off x="2418164" y="2715006"/>
              <a:ext cx="915586" cy="527567"/>
            </a:xfrm>
            <a:prstGeom prst="rect">
              <a:avLst/>
            </a:prstGeom>
          </p:spPr>
          <p:txBody>
            <a:bodyPr wrap="none" lIns="0" tIns="0" rIns="0" bIns="0">
              <a:noAutofit/>
            </a:bodyPr>
            <a:lstStyle/>
            <a:p>
              <a:pPr algn="ctr">
                <a:lnSpc>
                  <a:spcPct val="85000"/>
                </a:lnSpc>
              </a:pPr>
              <a:r>
                <a:rPr lang="en-US" b="1" dirty="0" smtClean="0">
                  <a:effectLst>
                    <a:outerShdw blurRad="38100" dist="38100" dir="2700000" algn="tl">
                      <a:srgbClr val="000000">
                        <a:alpha val="43137"/>
                      </a:srgbClr>
                    </a:outerShdw>
                  </a:effectLst>
                </a:rPr>
                <a:t>No 24%</a:t>
              </a:r>
              <a:endParaRPr lang="en-US" b="1" dirty="0">
                <a:effectLst>
                  <a:outerShdw blurRad="38100" dist="38100" dir="2700000" algn="tl">
                    <a:srgbClr val="000000">
                      <a:alpha val="43137"/>
                    </a:srgbClr>
                  </a:outerShdw>
                </a:effectLst>
              </a:endParaRPr>
            </a:p>
          </p:txBody>
        </p:sp>
      </p:grpSp>
      <p:sp>
        <p:nvSpPr>
          <p:cNvPr id="13" name="Rectangle 12"/>
          <p:cNvSpPr/>
          <p:nvPr/>
        </p:nvSpPr>
        <p:spPr>
          <a:xfrm>
            <a:off x="2994660" y="1392555"/>
            <a:ext cx="1554480" cy="274320"/>
          </a:xfrm>
          <a:prstGeom prst="rect">
            <a:avLst/>
          </a:prstGeom>
        </p:spPr>
        <p:txBody>
          <a:bodyPr wrap="none" lIns="0" tIns="0" rIns="0" bIns="0" anchor="ctr">
            <a:noAutofit/>
          </a:bodyPr>
          <a:lstStyle/>
          <a:p>
            <a:pPr algn="ctr">
              <a:lnSpc>
                <a:spcPct val="85000"/>
              </a:lnSpc>
            </a:pPr>
            <a:r>
              <a:rPr lang="en-US" sz="1400" b="1" dirty="0" err="1" smtClean="0">
                <a:solidFill>
                  <a:schemeClr val="bg1">
                    <a:lumMod val="50000"/>
                  </a:schemeClr>
                </a:solidFill>
              </a:rPr>
              <a:t>Desconocido</a:t>
            </a:r>
            <a:r>
              <a:rPr lang="en-US" sz="1400" b="1" dirty="0" smtClean="0">
                <a:solidFill>
                  <a:schemeClr val="bg1">
                    <a:lumMod val="50000"/>
                  </a:schemeClr>
                </a:solidFill>
              </a:rPr>
              <a:t> 0.5%</a:t>
            </a:r>
            <a:endParaRPr lang="en-US" sz="1400" b="1" dirty="0">
              <a:solidFill>
                <a:schemeClr val="bg1">
                  <a:lumMod val="50000"/>
                </a:schemeClr>
              </a:solidFill>
            </a:endParaRPr>
          </a:p>
        </p:txBody>
      </p:sp>
      <p:sp>
        <p:nvSpPr>
          <p:cNvPr id="20" name="Rectangle 19"/>
          <p:cNvSpPr/>
          <p:nvPr/>
        </p:nvSpPr>
        <p:spPr>
          <a:xfrm>
            <a:off x="365760" y="5023485"/>
            <a:ext cx="3200400" cy="274320"/>
          </a:xfrm>
          <a:prstGeom prst="rect">
            <a:avLst/>
          </a:prstGeom>
        </p:spPr>
        <p:txBody>
          <a:bodyPr wrap="none" lIns="0" tIns="0" rIns="0" bIns="0" anchor="ctr">
            <a:noAutofit/>
          </a:bodyPr>
          <a:lstStyle/>
          <a:p>
            <a:pPr algn="ctr">
              <a:lnSpc>
                <a:spcPct val="85000"/>
              </a:lnSpc>
            </a:pPr>
            <a:r>
              <a:rPr lang="en-US" sz="1400" b="1" dirty="0" smtClean="0"/>
              <a:t>Forrester Research 2007</a:t>
            </a:r>
            <a:endParaRPr lang="en-US" sz="1400" b="1" dirty="0"/>
          </a:p>
        </p:txBody>
      </p:sp>
      <p:sp>
        <p:nvSpPr>
          <p:cNvPr id="23" name="Text Placeholder 3"/>
          <p:cNvSpPr txBox="1">
            <a:spLocks/>
          </p:cNvSpPr>
          <p:nvPr/>
        </p:nvSpPr>
        <p:spPr bwMode="auto">
          <a:xfrm>
            <a:off x="3931920" y="1828800"/>
            <a:ext cx="4846320" cy="118872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w="9525">
            <a:solidFill>
              <a:schemeClr val="tx2">
                <a:lumMod val="75000"/>
              </a:schemeClr>
            </a:solidFill>
            <a:miter lim="800000"/>
            <a:headEnd/>
            <a:tailEnd/>
          </a:ln>
          <a:effectLst>
            <a:outerShdw blurRad="76200" dist="25400" dir="2700000" algn="tl" rotWithShape="0">
              <a:prstClr val="black">
                <a:alpha val="30000"/>
              </a:prstClr>
            </a:outerShdw>
          </a:effectLst>
        </p:spPr>
        <p:txBody>
          <a:bodyPr vert="horz" wrap="square" lIns="91440" tIns="45720" rIns="91440" bIns="0" numCol="1" rtlCol="0" anchor="ctr" anchorCtr="0" compatLnSpc="1">
            <a:prstTxWarp prst="textNoShape">
              <a:avLst/>
            </a:prstTxWarp>
            <a:noAutofit/>
          </a:bodyPr>
          <a:lstStyle/>
          <a:p>
            <a:pPr marL="171450" indent="-171450" fontAlgn="base">
              <a:lnSpc>
                <a:spcPct val="90000"/>
              </a:lnSpc>
              <a:spcBef>
                <a:spcPct val="0"/>
              </a:spcBef>
              <a:spcAft>
                <a:spcPts val="600"/>
              </a:spcAft>
              <a:buClr>
                <a:schemeClr val="bg1"/>
              </a:buClr>
              <a:buSzPct val="80000"/>
              <a:buFont typeface="Wingdings" pitchFamily="2" charset="2"/>
              <a:buChar char="§"/>
            </a:pPr>
            <a:r>
              <a:rPr lang="en-US" sz="1500" dirty="0" err="1" smtClean="0">
                <a:solidFill>
                  <a:schemeClr val="bg2"/>
                </a:solidFill>
              </a:rPr>
              <a:t>Prevé</a:t>
            </a:r>
            <a:r>
              <a:rPr lang="en-US" sz="1500" dirty="0" smtClean="0">
                <a:solidFill>
                  <a:schemeClr val="bg2"/>
                </a:solidFill>
              </a:rPr>
              <a:t>  la </a:t>
            </a:r>
            <a:r>
              <a:rPr lang="en-US" sz="1500" dirty="0" err="1" smtClean="0">
                <a:solidFill>
                  <a:schemeClr val="bg2"/>
                </a:solidFill>
              </a:rPr>
              <a:t>convergencia</a:t>
            </a:r>
            <a:r>
              <a:rPr lang="en-US" sz="1500" dirty="0" smtClean="0">
                <a:solidFill>
                  <a:schemeClr val="bg2"/>
                </a:solidFill>
              </a:rPr>
              <a:t> de </a:t>
            </a:r>
            <a:r>
              <a:rPr lang="en-US" sz="1500" dirty="0" err="1" smtClean="0">
                <a:solidFill>
                  <a:schemeClr val="bg2"/>
                </a:solidFill>
              </a:rPr>
              <a:t>estas</a:t>
            </a:r>
            <a:r>
              <a:rPr lang="en-US" sz="1500" dirty="0" smtClean="0">
                <a:solidFill>
                  <a:schemeClr val="bg2"/>
                </a:solidFill>
              </a:rPr>
              <a:t> </a:t>
            </a:r>
            <a:r>
              <a:rPr lang="en-US" sz="1500" dirty="0" err="1" smtClean="0">
                <a:solidFill>
                  <a:schemeClr val="bg2"/>
                </a:solidFill>
              </a:rPr>
              <a:t>capacidades</a:t>
            </a:r>
            <a:r>
              <a:rPr lang="en-US" sz="1500" dirty="0" smtClean="0">
                <a:solidFill>
                  <a:schemeClr val="bg2"/>
                </a:solidFill>
              </a:rPr>
              <a:t> de </a:t>
            </a:r>
            <a:r>
              <a:rPr lang="en-US" sz="1500" dirty="0" err="1" smtClean="0">
                <a:solidFill>
                  <a:schemeClr val="bg2"/>
                </a:solidFill>
              </a:rPr>
              <a:t>infraestructura</a:t>
            </a:r>
            <a:r>
              <a:rPr lang="en-US" sz="1500" dirty="0" smtClean="0">
                <a:solidFill>
                  <a:schemeClr val="bg2"/>
                </a:solidFill>
              </a:rPr>
              <a:t> de </a:t>
            </a:r>
            <a:r>
              <a:rPr lang="en-US" sz="1500" dirty="0" err="1" smtClean="0">
                <a:solidFill>
                  <a:schemeClr val="bg2"/>
                </a:solidFill>
              </a:rPr>
              <a:t>aplicación</a:t>
            </a:r>
            <a:r>
              <a:rPr lang="en-US" sz="1500" dirty="0" smtClean="0">
                <a:solidFill>
                  <a:schemeClr val="bg2"/>
                </a:solidFill>
              </a:rPr>
              <a:t> —</a:t>
            </a:r>
            <a:r>
              <a:rPr lang="en-US" sz="1500" dirty="0" err="1" smtClean="0">
                <a:solidFill>
                  <a:schemeClr val="bg2"/>
                </a:solidFill>
              </a:rPr>
              <a:t>incluyendo</a:t>
            </a:r>
            <a:r>
              <a:rPr lang="en-US" sz="1500" dirty="0" smtClean="0">
                <a:solidFill>
                  <a:schemeClr val="bg2"/>
                </a:solidFill>
              </a:rPr>
              <a:t> business intelligence, application servers, development tools, portals, integration, SOA, y BPM—</a:t>
            </a:r>
            <a:r>
              <a:rPr lang="en-US" sz="1500" dirty="0" err="1" smtClean="0">
                <a:solidFill>
                  <a:schemeClr val="bg2"/>
                </a:solidFill>
              </a:rPr>
              <a:t>ocurran</a:t>
            </a:r>
            <a:r>
              <a:rPr lang="en-US" sz="1500" dirty="0" smtClean="0">
                <a:solidFill>
                  <a:schemeClr val="bg2"/>
                </a:solidFill>
              </a:rPr>
              <a:t> en </a:t>
            </a:r>
            <a:r>
              <a:rPr lang="en-US" sz="1500" dirty="0" err="1" smtClean="0">
                <a:solidFill>
                  <a:schemeClr val="bg2"/>
                </a:solidFill>
              </a:rPr>
              <a:t>su</a:t>
            </a:r>
            <a:r>
              <a:rPr lang="en-US" sz="1500" dirty="0" smtClean="0">
                <a:solidFill>
                  <a:schemeClr val="bg2"/>
                </a:solidFill>
              </a:rPr>
              <a:t> </a:t>
            </a:r>
            <a:r>
              <a:rPr lang="en-US" sz="1500" dirty="0" err="1" smtClean="0">
                <a:solidFill>
                  <a:schemeClr val="bg2"/>
                </a:solidFill>
              </a:rPr>
              <a:t>organización</a:t>
            </a:r>
            <a:r>
              <a:rPr lang="en-US" sz="1500" dirty="0" smtClean="0">
                <a:solidFill>
                  <a:schemeClr val="bg2"/>
                </a:solidFill>
              </a:rPr>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 descr="\\eventsql\dvd27\Clip_Installer\DVD_ART\Artwork_Imagery\Shapes and Graphics\fans - gradient\hourglass swoosh.png"/>
          <p:cNvPicPr>
            <a:picLocks noChangeArrowheads="1"/>
          </p:cNvPicPr>
          <p:nvPr/>
        </p:nvPicPr>
        <p:blipFill>
          <a:blip r:embed="rId3">
            <a:duotone>
              <a:prstClr val="black"/>
              <a:schemeClr val="tx2">
                <a:tint val="45000"/>
                <a:satMod val="400000"/>
              </a:schemeClr>
            </a:duotone>
          </a:blip>
          <a:srcRect/>
          <a:stretch>
            <a:fillRect/>
          </a:stretch>
        </p:blipFill>
        <p:spPr bwMode="auto">
          <a:xfrm>
            <a:off x="91440" y="1371600"/>
            <a:ext cx="8961120" cy="5029200"/>
          </a:xfrm>
          <a:prstGeom prst="rect">
            <a:avLst/>
          </a:prstGeom>
          <a:noFill/>
        </p:spPr>
      </p:pic>
      <p:sp>
        <p:nvSpPr>
          <p:cNvPr id="66" name="Rectangle 65"/>
          <p:cNvSpPr/>
          <p:nvPr/>
        </p:nvSpPr>
        <p:spPr bwMode="auto">
          <a:xfrm>
            <a:off x="-91440" y="1737360"/>
            <a:ext cx="9326880" cy="82296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182880" rIns="91440" bIns="27432" numCol="1" rtlCol="0" anchor="t"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latin typeface="+mj-lt"/>
              </a:rPr>
              <a:t>Usuarios</a:t>
            </a:r>
            <a:endParaRPr lang="en-US" sz="1200" b="1" dirty="0" smtClean="0">
              <a:solidFill>
                <a:schemeClr val="bg1">
                  <a:lumMod val="50000"/>
                </a:schemeClr>
              </a:solidFill>
              <a:latin typeface="+mj-lt"/>
            </a:endParaRPr>
          </a:p>
          <a:p>
            <a:pPr fontAlgn="base">
              <a:lnSpc>
                <a:spcPct val="90000"/>
              </a:lnSpc>
              <a:spcBef>
                <a:spcPct val="0"/>
              </a:spcBef>
              <a:spcAft>
                <a:spcPct val="0"/>
              </a:spcAft>
            </a:pPr>
            <a:r>
              <a:rPr lang="en-US" sz="1200" b="1" dirty="0" smtClean="0">
                <a:solidFill>
                  <a:schemeClr val="bg1">
                    <a:lumMod val="50000"/>
                  </a:schemeClr>
                </a:solidFill>
                <a:latin typeface="+mj-lt"/>
              </a:rPr>
              <a:t>De </a:t>
            </a:r>
            <a:r>
              <a:rPr lang="en-US" sz="1200" b="1" dirty="0" err="1" smtClean="0">
                <a:solidFill>
                  <a:schemeClr val="bg1">
                    <a:lumMod val="50000"/>
                  </a:schemeClr>
                </a:solidFill>
                <a:latin typeface="+mj-lt"/>
              </a:rPr>
              <a:t>Negocio</a:t>
            </a:r>
            <a:endParaRPr lang="en-US" sz="1200" b="1" dirty="0" smtClean="0">
              <a:solidFill>
                <a:schemeClr val="bg1">
                  <a:lumMod val="50000"/>
                </a:schemeClr>
              </a:solidFill>
              <a:latin typeface="+mj-lt"/>
            </a:endParaRPr>
          </a:p>
        </p:txBody>
      </p:sp>
      <p:grpSp>
        <p:nvGrpSpPr>
          <p:cNvPr id="2" name="Group 66"/>
          <p:cNvGrpSpPr/>
          <p:nvPr/>
        </p:nvGrpSpPr>
        <p:grpSpPr>
          <a:xfrm>
            <a:off x="2194560" y="1234440"/>
            <a:ext cx="4722607" cy="1371600"/>
            <a:chOff x="2194560" y="1280160"/>
            <a:chExt cx="4722607" cy="1371600"/>
          </a:xfrm>
        </p:grpSpPr>
        <p:pic>
          <p:nvPicPr>
            <p:cNvPr id="68" name="Picture 2" descr="C:\Users\Jeff.Alldridge\Desktop\Matt Valentine Decks\graphics\Abe-Frown.png"/>
            <p:cNvPicPr>
              <a:picLocks noChangeAspect="1" noChangeArrowheads="1"/>
            </p:cNvPicPr>
            <p:nvPr/>
          </p:nvPicPr>
          <p:blipFill>
            <a:blip r:embed="rId4" cstate="email"/>
            <a:stretch>
              <a:fillRect/>
            </a:stretch>
          </p:blipFill>
          <p:spPr bwMode="auto">
            <a:xfrm>
              <a:off x="4023361" y="1280160"/>
              <a:ext cx="1428077" cy="1371600"/>
            </a:xfrm>
            <a:prstGeom prst="rect">
              <a:avLst/>
            </a:prstGeom>
            <a:noFill/>
          </p:spPr>
        </p:pic>
        <p:pic>
          <p:nvPicPr>
            <p:cNvPr id="69" name="Picture 3" descr="C:\Users\Jeff.Alldridge\Desktop\Matt Valentine Decks\graphics\Ryan-Frown.png"/>
            <p:cNvPicPr>
              <a:picLocks noChangeAspect="1" noChangeArrowheads="1"/>
            </p:cNvPicPr>
            <p:nvPr/>
          </p:nvPicPr>
          <p:blipFill>
            <a:blip r:embed="rId5" cstate="email"/>
            <a:stretch>
              <a:fillRect/>
            </a:stretch>
          </p:blipFill>
          <p:spPr bwMode="auto">
            <a:xfrm>
              <a:off x="2194560" y="1280161"/>
              <a:ext cx="1444213" cy="1371598"/>
            </a:xfrm>
            <a:prstGeom prst="rect">
              <a:avLst/>
            </a:prstGeom>
            <a:noFill/>
          </p:spPr>
        </p:pic>
        <p:pic>
          <p:nvPicPr>
            <p:cNvPr id="70" name="Picture 4" descr="C:\Users\Jeff.Alldridge\Desktop\Matt Valentine Decks\graphics\Tuesday-Frown.png"/>
            <p:cNvPicPr>
              <a:picLocks noChangeAspect="1" noChangeArrowheads="1"/>
            </p:cNvPicPr>
            <p:nvPr/>
          </p:nvPicPr>
          <p:blipFill>
            <a:blip r:embed="rId6" cstate="email"/>
            <a:stretch>
              <a:fillRect/>
            </a:stretch>
          </p:blipFill>
          <p:spPr bwMode="auto">
            <a:xfrm>
              <a:off x="5989320" y="1280160"/>
              <a:ext cx="927847" cy="1371600"/>
            </a:xfrm>
            <a:prstGeom prst="rect">
              <a:avLst/>
            </a:prstGeom>
            <a:noFill/>
          </p:spPr>
        </p:pic>
      </p:grpSp>
      <p:sp>
        <p:nvSpPr>
          <p:cNvPr id="40" name="Title 1"/>
          <p:cNvSpPr>
            <a:spLocks noGrp="1"/>
          </p:cNvSpPr>
          <p:nvPr>
            <p:ph type="title"/>
          </p:nvPr>
        </p:nvSpPr>
        <p:spPr/>
        <p:txBody>
          <a:bodyPr/>
          <a:lstStyle/>
          <a:p>
            <a:r>
              <a:rPr lang="en-US" dirty="0" smtClean="0"/>
              <a:t>La </a:t>
            </a:r>
            <a:r>
              <a:rPr lang="en-US" dirty="0" err="1" smtClean="0"/>
              <a:t>Aproximación</a:t>
            </a:r>
            <a:r>
              <a:rPr lang="en-US" dirty="0" smtClean="0"/>
              <a:t> de Microsoft</a:t>
            </a:r>
            <a:br>
              <a:rPr lang="en-US" dirty="0" smtClean="0"/>
            </a:br>
            <a:r>
              <a:rPr sz="2400" kern="1200" smtClean="0">
                <a:solidFill>
                  <a:schemeClr val="accent3"/>
                </a:solidFill>
              </a:rPr>
              <a:t>Construyendo el camino hacia Dynamic IT</a:t>
            </a:r>
            <a:endParaRPr sz="2400" kern="1200">
              <a:solidFill>
                <a:schemeClr val="accent3"/>
              </a:solidFill>
            </a:endParaRPr>
          </a:p>
        </p:txBody>
      </p:sp>
      <p:grpSp>
        <p:nvGrpSpPr>
          <p:cNvPr id="3" name="Group 68"/>
          <p:cNvGrpSpPr/>
          <p:nvPr/>
        </p:nvGrpSpPr>
        <p:grpSpPr>
          <a:xfrm>
            <a:off x="274320" y="3200400"/>
            <a:ext cx="8595360" cy="2926080"/>
            <a:chOff x="-814426" y="2799881"/>
            <a:chExt cx="10772853" cy="2253022"/>
          </a:xfrm>
        </p:grpSpPr>
        <p:sp>
          <p:nvSpPr>
            <p:cNvPr id="30" name="Rounded Rectangle 29"/>
            <p:cNvSpPr/>
            <p:nvPr/>
          </p:nvSpPr>
          <p:spPr>
            <a:xfrm>
              <a:off x="-814426" y="2799881"/>
              <a:ext cx="10772853" cy="2253022"/>
            </a:xfrm>
            <a:prstGeom prst="roundRect">
              <a:avLst/>
            </a:prstGeom>
            <a:solidFill>
              <a:schemeClr val="tx1">
                <a:alpha val="60000"/>
              </a:schemeClr>
            </a:soli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182880" rIns="91440" bIns="27432" numCol="1" rtlCol="0" anchor="t" anchorCtr="0" compatLnSpc="1">
              <a:prstTxWarp prst="textNoShape">
                <a:avLst/>
              </a:prstTxWarp>
              <a:noAutofit/>
            </a:bodyPr>
            <a:lstStyle/>
            <a:p>
              <a:pPr fontAlgn="base">
                <a:lnSpc>
                  <a:spcPct val="90000"/>
                </a:lnSpc>
                <a:spcBef>
                  <a:spcPct val="0"/>
                </a:spcBef>
                <a:spcAft>
                  <a:spcPct val="0"/>
                </a:spcAft>
              </a:pPr>
              <a:endParaRPr lang="en-US" sz="1200" b="1" dirty="0">
                <a:solidFill>
                  <a:schemeClr val="bg1">
                    <a:lumMod val="50000"/>
                  </a:schemeClr>
                </a:solidFill>
                <a:latin typeface="+mj-lt"/>
              </a:endParaRPr>
            </a:p>
          </p:txBody>
        </p:sp>
        <p:sp>
          <p:nvSpPr>
            <p:cNvPr id="31" name="TextBox 30"/>
            <p:cNvSpPr txBox="1"/>
            <p:nvPr/>
          </p:nvSpPr>
          <p:spPr>
            <a:xfrm>
              <a:off x="9385403" y="2870288"/>
              <a:ext cx="457200" cy="2112208"/>
            </a:xfrm>
            <a:prstGeom prst="rect">
              <a:avLst/>
            </a:prstGeom>
            <a:noFill/>
          </p:spPr>
          <p:txBody>
            <a:bodyPr vert="vert" wrap="square" lIns="0" tIns="0" rIns="0" bIns="0" rtlCol="0" anchor="ctr">
              <a:noAutofit/>
            </a:bodyPr>
            <a:lstStyle/>
            <a:p>
              <a:pPr algn="ctr"/>
              <a:r>
                <a:rPr lang="en-US" b="1" dirty="0" err="1" smtClean="0">
                  <a:solidFill>
                    <a:schemeClr val="bg1">
                      <a:lumMod val="50000"/>
                    </a:schemeClr>
                  </a:solidFill>
                  <a:latin typeface="+mj-lt"/>
                </a:rPr>
                <a:t>Remoto</a:t>
              </a:r>
              <a:endParaRPr lang="en-US" b="1" dirty="0">
                <a:solidFill>
                  <a:schemeClr val="bg1">
                    <a:lumMod val="50000"/>
                  </a:schemeClr>
                </a:solidFill>
                <a:latin typeface="+mj-lt"/>
              </a:endParaRPr>
            </a:p>
          </p:txBody>
        </p:sp>
        <p:sp>
          <p:nvSpPr>
            <p:cNvPr id="32" name="TextBox 31"/>
            <p:cNvSpPr txBox="1"/>
            <p:nvPr/>
          </p:nvSpPr>
          <p:spPr>
            <a:xfrm>
              <a:off x="-699821" y="2870288"/>
              <a:ext cx="457200" cy="2112208"/>
            </a:xfrm>
            <a:prstGeom prst="rect">
              <a:avLst/>
            </a:prstGeom>
            <a:noFill/>
          </p:spPr>
          <p:txBody>
            <a:bodyPr vert="vert270" wrap="square" lIns="0" tIns="0" rIns="0" bIns="0" rtlCol="0" anchor="ctr">
              <a:noAutofit/>
            </a:bodyPr>
            <a:lstStyle/>
            <a:p>
              <a:pPr algn="ctr"/>
              <a:r>
                <a:rPr lang="en-US" b="1" dirty="0" smtClean="0">
                  <a:solidFill>
                    <a:schemeClr val="bg1">
                      <a:lumMod val="50000"/>
                    </a:schemeClr>
                  </a:solidFill>
                  <a:latin typeface="+mj-lt"/>
                </a:rPr>
                <a:t>Local</a:t>
              </a:r>
              <a:endParaRPr lang="en-US" b="1" dirty="0">
                <a:solidFill>
                  <a:schemeClr val="bg1">
                    <a:lumMod val="50000"/>
                  </a:schemeClr>
                </a:solidFill>
                <a:latin typeface="+mj-lt"/>
              </a:endParaRPr>
            </a:p>
          </p:txBody>
        </p:sp>
      </p:grpSp>
      <p:sp>
        <p:nvSpPr>
          <p:cNvPr id="7" name="Left-Right Arrow 6"/>
          <p:cNvSpPr/>
          <p:nvPr/>
        </p:nvSpPr>
        <p:spPr bwMode="auto">
          <a:xfrm>
            <a:off x="822960" y="3291840"/>
            <a:ext cx="7498080" cy="2743200"/>
          </a:xfrm>
          <a:prstGeom prst="leftRightArrow">
            <a:avLst>
              <a:gd name="adj1" fmla="val 81926"/>
              <a:gd name="adj2" fmla="val 41895"/>
            </a:avLst>
          </a:prstGeom>
          <a:gradFill>
            <a:gsLst>
              <a:gs pos="5000">
                <a:schemeClr val="tx2">
                  <a:lumMod val="75000"/>
                </a:schemeClr>
              </a:gs>
              <a:gs pos="50000">
                <a:schemeClr val="tx2"/>
              </a:gs>
              <a:gs pos="95000">
                <a:schemeClr val="tx2">
                  <a:lumMod val="75000"/>
                </a:schemeClr>
              </a:gs>
            </a:gsLst>
            <a:lin ang="0" scaled="0"/>
          </a:grad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91440" numCol="1" rtlCol="0" anchor="t" anchorCtr="0" compatLnSpc="1">
            <a:prstTxWarp prst="textNoShape">
              <a:avLst/>
            </a:prstTxWarp>
            <a:noAutofit/>
          </a:bodyPr>
          <a:lstStyle/>
          <a:p>
            <a:pPr algn="ctr" fontAlgn="base">
              <a:lnSpc>
                <a:spcPct val="90000"/>
              </a:lnSpc>
              <a:spcBef>
                <a:spcPct val="0"/>
              </a:spcBef>
              <a:spcAft>
                <a:spcPct val="0"/>
              </a:spcAft>
            </a:pPr>
            <a:endParaRPr lang="en-US" sz="1600" b="1" dirty="0" smtClean="0">
              <a:solidFill>
                <a:schemeClr val="bg1">
                  <a:lumMod val="50000"/>
                </a:schemeClr>
              </a:solidFill>
            </a:endParaRPr>
          </a:p>
        </p:txBody>
      </p:sp>
      <p:sp>
        <p:nvSpPr>
          <p:cNvPr id="8" name="Rectangle 7"/>
          <p:cNvSpPr/>
          <p:nvPr/>
        </p:nvSpPr>
        <p:spPr>
          <a:xfrm>
            <a:off x="2240280" y="5349240"/>
            <a:ext cx="4663440" cy="29008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rPr>
              <a:t>Infraestructura</a:t>
            </a:r>
            <a:r>
              <a:rPr lang="en-US" sz="1600" b="1" dirty="0" smtClean="0">
                <a:solidFill>
                  <a:schemeClr val="tx1"/>
                </a:solidFill>
                <a:effectLst>
                  <a:outerShdw blurRad="38100" dist="38100" dir="2700000" algn="tl">
                    <a:srgbClr val="000000">
                      <a:alpha val="43137"/>
                    </a:srgbClr>
                  </a:outerShdw>
                </a:effectLst>
              </a:rPr>
              <a:t> </a:t>
            </a:r>
            <a:r>
              <a:rPr lang="en-US" sz="1600" b="1" dirty="0" err="1" smtClean="0">
                <a:solidFill>
                  <a:schemeClr val="tx1"/>
                </a:solidFill>
                <a:effectLst>
                  <a:outerShdw blurRad="38100" dist="38100" dir="2700000" algn="tl">
                    <a:srgbClr val="000000">
                      <a:alpha val="43137"/>
                    </a:srgbClr>
                  </a:outerShdw>
                </a:effectLst>
              </a:rPr>
              <a:t>Optimizada</a:t>
            </a:r>
            <a:endParaRPr lang="en-US" sz="1600" b="1" dirty="0" smtClean="0">
              <a:solidFill>
                <a:schemeClr val="tx1"/>
              </a:solidFill>
              <a:effectLst>
                <a:outerShdw blurRad="38100" dist="38100" dir="2700000" algn="tl">
                  <a:srgbClr val="000000">
                    <a:alpha val="43137"/>
                  </a:srgbClr>
                </a:outerShdw>
              </a:effectLst>
            </a:endParaRPr>
          </a:p>
        </p:txBody>
      </p:sp>
      <p:sp>
        <p:nvSpPr>
          <p:cNvPr id="9" name="Rectangle 8"/>
          <p:cNvSpPr/>
          <p:nvPr/>
        </p:nvSpPr>
        <p:spPr>
          <a:xfrm>
            <a:off x="2240280" y="3703320"/>
            <a:ext cx="4663440" cy="8229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0" rIns="2011680" bIns="0" numCol="1" rtlCol="0" anchor="ctr" anchorCtr="0" compatLnSpc="1">
            <a:prstTxWarp prst="textNoShape">
              <a:avLst/>
            </a:prstTxWarp>
            <a:noAutofit/>
          </a:bodyPr>
          <a:lstStyle/>
          <a:p>
            <a:pPr fontAlgn="base">
              <a:lnSpc>
                <a:spcPct val="90000"/>
              </a:lnSpc>
              <a:spcBef>
                <a:spcPct val="0"/>
              </a:spcBef>
              <a:spcAft>
                <a:spcPct val="0"/>
              </a:spcAft>
            </a:pPr>
            <a:r>
              <a:rPr lang="en-US" sz="1400" b="1" dirty="0" err="1" smtClean="0">
                <a:solidFill>
                  <a:schemeClr val="tx1"/>
                </a:solidFill>
                <a:effectLst>
                  <a:outerShdw blurRad="38100" dist="38100" dir="2700000" algn="tl">
                    <a:srgbClr val="000000">
                      <a:alpha val="43137"/>
                    </a:srgbClr>
                  </a:outerShdw>
                </a:effectLst>
              </a:rPr>
              <a:t>Plataforma</a:t>
            </a:r>
            <a:r>
              <a:rPr lang="en-US" sz="1400" b="1" dirty="0" smtClean="0">
                <a:solidFill>
                  <a:schemeClr val="tx1"/>
                </a:solidFill>
                <a:effectLst>
                  <a:outerShdw blurRad="38100" dist="38100" dir="2700000" algn="tl">
                    <a:srgbClr val="000000">
                      <a:alpha val="43137"/>
                    </a:srgbClr>
                  </a:outerShdw>
                </a:effectLst>
              </a:rPr>
              <a:t> </a:t>
            </a:r>
            <a:r>
              <a:rPr lang="en-US" sz="1400" b="1" dirty="0" err="1" smtClean="0">
                <a:solidFill>
                  <a:schemeClr val="tx1"/>
                </a:solidFill>
                <a:effectLst>
                  <a:outerShdw blurRad="38100" dist="38100" dir="2700000" algn="tl">
                    <a:srgbClr val="000000">
                      <a:alpha val="43137"/>
                    </a:srgbClr>
                  </a:outerShdw>
                </a:effectLst>
              </a:rPr>
              <a:t>Integrada</a:t>
            </a:r>
            <a:r>
              <a:rPr lang="en-US" sz="1400" b="1" dirty="0" smtClean="0">
                <a:solidFill>
                  <a:schemeClr val="tx1"/>
                </a:solidFill>
                <a:effectLst>
                  <a:outerShdw blurRad="38100" dist="38100" dir="2700000" algn="tl">
                    <a:srgbClr val="000000">
                      <a:alpha val="43137"/>
                    </a:srgbClr>
                  </a:outerShdw>
                </a:effectLst>
              </a:rPr>
              <a:t> </a:t>
            </a:r>
            <a:r>
              <a:rPr lang="en-US" sz="1400" b="1" dirty="0" err="1" smtClean="0">
                <a:solidFill>
                  <a:schemeClr val="tx1"/>
                </a:solidFill>
                <a:effectLst>
                  <a:outerShdw blurRad="38100" dist="38100" dir="2700000" algn="tl">
                    <a:srgbClr val="000000">
                      <a:alpha val="43137"/>
                    </a:srgbClr>
                  </a:outerShdw>
                </a:effectLst>
              </a:rPr>
              <a:t>para</a:t>
            </a:r>
            <a:r>
              <a:rPr lang="en-US" sz="1400" b="1" dirty="0" smtClean="0">
                <a:solidFill>
                  <a:schemeClr val="tx1"/>
                </a:solidFill>
                <a:effectLst>
                  <a:outerShdw blurRad="38100" dist="38100" dir="2700000" algn="tl">
                    <a:srgbClr val="000000">
                      <a:alpha val="43137"/>
                    </a:srgbClr>
                  </a:outerShdw>
                </a:effectLst>
              </a:rPr>
              <a:t> </a:t>
            </a:r>
            <a:r>
              <a:rPr lang="en-US" sz="1400" b="1" dirty="0" err="1" smtClean="0">
                <a:solidFill>
                  <a:schemeClr val="tx1"/>
                </a:solidFill>
                <a:effectLst>
                  <a:outerShdw blurRad="38100" dist="38100" dir="2700000" algn="tl">
                    <a:srgbClr val="000000">
                      <a:alpha val="43137"/>
                    </a:srgbClr>
                  </a:outerShdw>
                </a:effectLst>
              </a:rPr>
              <a:t>Múltiples</a:t>
            </a:r>
            <a:r>
              <a:rPr lang="en-US" sz="1400" b="1" dirty="0" smtClean="0">
                <a:solidFill>
                  <a:schemeClr val="tx1"/>
                </a:solidFill>
                <a:effectLst>
                  <a:outerShdw blurRad="38100" dist="38100" dir="2700000" algn="tl">
                    <a:srgbClr val="000000">
                      <a:alpha val="43137"/>
                    </a:srgbClr>
                  </a:outerShdw>
                </a:effectLst>
              </a:rPr>
              <a:t> </a:t>
            </a:r>
            <a:r>
              <a:rPr lang="en-US" sz="1400" b="1" dirty="0" err="1" smtClean="0">
                <a:solidFill>
                  <a:schemeClr val="tx1"/>
                </a:solidFill>
                <a:effectLst>
                  <a:outerShdw blurRad="38100" dist="38100" dir="2700000" algn="tl">
                    <a:srgbClr val="000000">
                      <a:alpha val="43137"/>
                    </a:srgbClr>
                  </a:outerShdw>
                </a:effectLst>
              </a:rPr>
              <a:t>Aplicaciones</a:t>
            </a:r>
            <a:endParaRPr lang="en-US" sz="1400" b="1" dirty="0" smtClean="0">
              <a:solidFill>
                <a:schemeClr val="tx1"/>
              </a:solidFill>
              <a:effectLst>
                <a:outerShdw blurRad="38100" dist="38100" dir="2700000" algn="tl">
                  <a:srgbClr val="000000">
                    <a:alpha val="43137"/>
                  </a:srgbClr>
                </a:outerShdw>
              </a:effectLst>
            </a:endParaRPr>
          </a:p>
        </p:txBody>
      </p:sp>
      <p:grpSp>
        <p:nvGrpSpPr>
          <p:cNvPr id="4" name="Group 163"/>
          <p:cNvGrpSpPr>
            <a:grpSpLocks noChangeAspect="1"/>
          </p:cNvGrpSpPr>
          <p:nvPr/>
        </p:nvGrpSpPr>
        <p:grpSpPr>
          <a:xfrm>
            <a:off x="2040498" y="4937760"/>
            <a:ext cx="5046224" cy="362607"/>
            <a:chOff x="1280159" y="5394960"/>
            <a:chExt cx="7589521" cy="548640"/>
          </a:xfrm>
        </p:grpSpPr>
        <p:sp>
          <p:nvSpPr>
            <p:cNvPr id="11" name="Can 10"/>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12" name="Can 11"/>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13" name="Can 12"/>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14" name="Can 13"/>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15" name="Can 14"/>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16" name="Can 15"/>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Other</a:t>
              </a:r>
              <a:endParaRPr lang="en-US" sz="1100" b="1" dirty="0">
                <a:solidFill>
                  <a:schemeClr val="tx1"/>
                </a:solidFill>
                <a:effectLst>
                  <a:outerShdw blurRad="101600" dist="25400" dir="2700000" algn="tl">
                    <a:srgbClr val="000000"/>
                  </a:outerShdw>
                </a:effectLst>
              </a:endParaRPr>
            </a:p>
          </p:txBody>
        </p:sp>
        <p:sp>
          <p:nvSpPr>
            <p:cNvPr id="17" name="Can 16"/>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Customers</a:t>
              </a:r>
              <a:endParaRPr lang="en-US" sz="1000" b="1" dirty="0">
                <a:solidFill>
                  <a:schemeClr val="tx1"/>
                </a:solidFill>
                <a:effectLst>
                  <a:outerShdw blurRad="101600" dist="25400" dir="2700000" algn="tl">
                    <a:srgbClr val="000000"/>
                  </a:outerShdw>
                </a:effectLst>
              </a:endParaRPr>
            </a:p>
          </p:txBody>
        </p:sp>
        <p:pic>
          <p:nvPicPr>
            <p:cNvPr id="18" name="Picture 2" descr="\\showsrus\images\LOGOS\GEN_LOGO\O\ORACLE.png"/>
            <p:cNvPicPr>
              <a:picLocks noChangeAspect="1" noChangeArrowheads="1"/>
            </p:cNvPicPr>
            <p:nvPr/>
          </p:nvPicPr>
          <p:blipFill>
            <a:blip r:embed="rId7"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19" name="Picture 3" descr="\\showsrus\images\LOGOS\GEN_LOGO\S\SAP logo med.png"/>
            <p:cNvPicPr>
              <a:picLocks noChangeAspect="1" noChangeArrowheads="1"/>
            </p:cNvPicPr>
            <p:nvPr/>
          </p:nvPicPr>
          <p:blipFill>
            <a:blip r:embed="rId8"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20" name="Picture 4" descr="\\showsrus\images\LOGOS\GEN_LOGO\S\Siebel-logo-color.png"/>
            <p:cNvPicPr>
              <a:picLocks noChangeAspect="1" noChangeArrowheads="1"/>
            </p:cNvPicPr>
            <p:nvPr/>
          </p:nvPicPr>
          <p:blipFill>
            <a:blip r:embed="rId9"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21" name="Picture 5" descr="C:\Program Files\Microsoft Resource DVD Artwork\DVD_ART\BoxShots_Logos\Microsoft Dynamics\Dynamics-Brand signature\MS Dynamics logo reverse v.png"/>
            <p:cNvPicPr>
              <a:picLocks noChangeAspect="1" noChangeArrowheads="1"/>
            </p:cNvPicPr>
            <p:nvPr/>
          </p:nvPicPr>
          <p:blipFill>
            <a:blip r:embed="rId10"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22" name="Picture 2" descr="C:\Users\Jeff.Alldridge\Desktop\Cache Bin\Week 5.12-16\IBM_white.png"/>
            <p:cNvPicPr>
              <a:picLocks noChangeAspect="1" noChangeArrowheads="1"/>
            </p:cNvPicPr>
            <p:nvPr/>
          </p:nvPicPr>
          <p:blipFill>
            <a:blip r:embed="rId11"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23" name="Rectangle 22"/>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ERP</a:t>
              </a:r>
            </a:p>
          </p:txBody>
        </p:sp>
        <p:sp>
          <p:nvSpPr>
            <p:cNvPr id="24" name="Rectangle 23"/>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Finance</a:t>
              </a:r>
            </a:p>
          </p:txBody>
        </p:sp>
        <p:sp>
          <p:nvSpPr>
            <p:cNvPr id="25" name="Rectangle 24"/>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Inventory</a:t>
              </a:r>
            </a:p>
          </p:txBody>
        </p:sp>
        <p:sp>
          <p:nvSpPr>
            <p:cNvPr id="26" name="Rectangle 25"/>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CRM</a:t>
              </a:r>
            </a:p>
          </p:txBody>
        </p:sp>
        <p:sp>
          <p:nvSpPr>
            <p:cNvPr id="27" name="Rectangle 26"/>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Operations</a:t>
              </a:r>
            </a:p>
          </p:txBody>
        </p:sp>
        <p:sp>
          <p:nvSpPr>
            <p:cNvPr id="29" name="Rectangle 28"/>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a:t>
              </a:r>
            </a:p>
          </p:txBody>
        </p:sp>
      </p:grpSp>
      <p:sp>
        <p:nvSpPr>
          <p:cNvPr id="43" name="Rectangle 42"/>
          <p:cNvSpPr/>
          <p:nvPr/>
        </p:nvSpPr>
        <p:spPr>
          <a:xfrm>
            <a:off x="3501034" y="4663440"/>
            <a:ext cx="2364750" cy="286232"/>
          </a:xfrm>
          <a:prstGeom prst="rect">
            <a:avLst/>
          </a:prstGeom>
        </p:spPr>
        <p:txBody>
          <a:bodyPr wrap="none">
            <a:spAutoFit/>
          </a:bodyPr>
          <a:lstStyle/>
          <a:p>
            <a:pPr algn="ctr" fontAlgn="base">
              <a:lnSpc>
                <a:spcPct val="90000"/>
              </a:lnSpc>
              <a:spcBef>
                <a:spcPct val="0"/>
              </a:spcBef>
              <a:spcAft>
                <a:spcPct val="0"/>
              </a:spcAft>
            </a:pPr>
            <a:r>
              <a:rPr lang="en-US" sz="1400" b="1" dirty="0" err="1" smtClean="0">
                <a:solidFill>
                  <a:schemeClr val="bg1">
                    <a:lumMod val="50000"/>
                  </a:schemeClr>
                </a:solidFill>
              </a:rPr>
              <a:t>Aplicaciones</a:t>
            </a:r>
            <a:r>
              <a:rPr lang="en-US" sz="1400" b="1" dirty="0" smtClean="0">
                <a:solidFill>
                  <a:schemeClr val="bg1">
                    <a:lumMod val="50000"/>
                  </a:schemeClr>
                </a:solidFill>
              </a:rPr>
              <a:t> </a:t>
            </a:r>
            <a:r>
              <a:rPr lang="en-US" sz="1400" b="1" dirty="0" err="1" smtClean="0">
                <a:solidFill>
                  <a:schemeClr val="bg1">
                    <a:lumMod val="50000"/>
                  </a:schemeClr>
                </a:solidFill>
              </a:rPr>
              <a:t>Corporativas</a:t>
            </a:r>
            <a:endParaRPr lang="en-US" sz="1400" b="1" dirty="0" smtClean="0">
              <a:solidFill>
                <a:schemeClr val="bg1">
                  <a:lumMod val="50000"/>
                </a:schemeClr>
              </a:solidFill>
            </a:endParaRPr>
          </a:p>
        </p:txBody>
      </p:sp>
      <p:sp>
        <p:nvSpPr>
          <p:cNvPr id="47" name="Rectangle 46"/>
          <p:cNvSpPr/>
          <p:nvPr/>
        </p:nvSpPr>
        <p:spPr bwMode="auto">
          <a:xfrm>
            <a:off x="-91440" y="2560320"/>
            <a:ext cx="9326880" cy="274320"/>
          </a:xfrm>
          <a:prstGeom prst="rect">
            <a:avLst/>
          </a:prstGeom>
          <a:gradFill>
            <a:gsLst>
              <a:gs pos="0">
                <a:schemeClr val="tx2">
                  <a:alpha val="0"/>
                </a:schemeClr>
              </a:gs>
              <a:gs pos="30000">
                <a:schemeClr val="tx1">
                  <a:lumMod val="95000"/>
                  <a:alpha val="80000"/>
                </a:schemeClr>
              </a:gs>
              <a:gs pos="70000">
                <a:schemeClr val="tx1">
                  <a:lumMod val="95000"/>
                  <a:alpha val="80000"/>
                </a:schemeClr>
              </a:gs>
              <a:gs pos="100000">
                <a:schemeClr val="tx2">
                  <a:alpha val="0"/>
                </a:schemeClr>
              </a:gs>
            </a:gsLst>
            <a:lin ang="0" scaled="0"/>
          </a:gradFill>
          <a:ln>
            <a:gradFill>
              <a:gsLst>
                <a:gs pos="0">
                  <a:schemeClr val="tx2">
                    <a:lumMod val="50000"/>
                    <a:alpha val="0"/>
                  </a:schemeClr>
                </a:gs>
                <a:gs pos="20000">
                  <a:schemeClr val="tx2">
                    <a:lumMod val="50000"/>
                  </a:schemeClr>
                </a:gs>
                <a:gs pos="80000">
                  <a:schemeClr val="tx2">
                    <a:lumMod val="50000"/>
                  </a:schemeClr>
                </a:gs>
                <a:gs pos="100000">
                  <a:schemeClr val="tx2">
                    <a:lumMod val="50000"/>
                    <a:alpha val="0"/>
                  </a:schemeClr>
                </a:gs>
              </a:gsLst>
              <a:lin ang="0" scaled="0"/>
            </a:gradFill>
            <a:headEnd type="none" w="med" len="med"/>
            <a:tailEnd type="none" w="med" len="med"/>
          </a:ln>
          <a:effectLst>
            <a:outerShdw blurRad="40000" dist="230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ctr" anchorCtr="0" compatLnSpc="1">
            <a:prstTxWarp prst="textNoShape">
              <a:avLst/>
            </a:prstTxWarp>
            <a:noAutofit/>
          </a:bodyPr>
          <a:lstStyle/>
          <a:p>
            <a:pPr marR="0" fontAlgn="base">
              <a:lnSpc>
                <a:spcPct val="90000"/>
              </a:lnSpc>
              <a:spcBef>
                <a:spcPct val="0"/>
              </a:spcBef>
              <a:spcAft>
                <a:spcPct val="0"/>
              </a:spcAft>
              <a:buClrTx/>
              <a:buSzTx/>
              <a:buFontTx/>
              <a:buNone/>
              <a:tabLst/>
            </a:pPr>
            <a:r>
              <a:rPr lang="en-US" sz="1100" b="1" dirty="0" err="1" smtClean="0">
                <a:solidFill>
                  <a:schemeClr val="bg1">
                    <a:lumMod val="50000"/>
                  </a:schemeClr>
                </a:solidFill>
                <a:latin typeface="+mj-lt"/>
              </a:rPr>
              <a:t>Interfaz</a:t>
            </a:r>
            <a:r>
              <a:rPr lang="en-US" sz="1100" b="1" dirty="0" smtClean="0">
                <a:solidFill>
                  <a:schemeClr val="bg1">
                    <a:lumMod val="50000"/>
                  </a:schemeClr>
                </a:solidFill>
                <a:latin typeface="+mj-lt"/>
              </a:rPr>
              <a:t> de </a:t>
            </a:r>
            <a:r>
              <a:rPr lang="en-US" sz="1100" b="1" dirty="0" err="1" smtClean="0">
                <a:solidFill>
                  <a:schemeClr val="bg1">
                    <a:lumMod val="50000"/>
                  </a:schemeClr>
                </a:solidFill>
                <a:latin typeface="+mj-lt"/>
              </a:rPr>
              <a:t>usuario</a:t>
            </a:r>
            <a:r>
              <a:rPr lang="en-US" sz="1100" b="1" dirty="0" smtClean="0">
                <a:solidFill>
                  <a:schemeClr val="bg1">
                    <a:lumMod val="50000"/>
                  </a:schemeClr>
                </a:solidFill>
                <a:latin typeface="+mj-lt"/>
              </a:rPr>
              <a:t> familiar e </a:t>
            </a:r>
            <a:r>
              <a:rPr lang="en-US" sz="1100" b="1" dirty="0" err="1" smtClean="0">
                <a:solidFill>
                  <a:schemeClr val="bg1">
                    <a:lumMod val="50000"/>
                  </a:schemeClr>
                </a:solidFill>
                <a:latin typeface="+mj-lt"/>
              </a:rPr>
              <a:t>intuitiva</a:t>
            </a:r>
            <a:endParaRPr lang="en-US" sz="1100" b="1" dirty="0" smtClean="0">
              <a:solidFill>
                <a:schemeClr val="bg1">
                  <a:lumMod val="50000"/>
                </a:schemeClr>
              </a:solidFill>
              <a:latin typeface="+mj-lt"/>
            </a:endParaRPr>
          </a:p>
        </p:txBody>
      </p:sp>
      <p:grpSp>
        <p:nvGrpSpPr>
          <p:cNvPr id="5" name="Group 47"/>
          <p:cNvGrpSpPr>
            <a:grpSpLocks noChangeAspect="1"/>
          </p:cNvGrpSpPr>
          <p:nvPr/>
        </p:nvGrpSpPr>
        <p:grpSpPr>
          <a:xfrm>
            <a:off x="3017520" y="2194560"/>
            <a:ext cx="3263472" cy="731520"/>
            <a:chOff x="3376377" y="2286000"/>
            <a:chExt cx="3671406" cy="822960"/>
          </a:xfrm>
        </p:grpSpPr>
        <p:pic>
          <p:nvPicPr>
            <p:cNvPr id="49" name="Picture 48" descr="Desktop.png"/>
            <p:cNvPicPr>
              <a:picLocks noChangeAspect="1"/>
            </p:cNvPicPr>
            <p:nvPr/>
          </p:nvPicPr>
          <p:blipFill>
            <a:blip r:embed="rId12" cstate="email"/>
            <a:stretch>
              <a:fillRect/>
            </a:stretch>
          </p:blipFill>
          <p:spPr>
            <a:xfrm>
              <a:off x="6224823" y="2286000"/>
              <a:ext cx="822960" cy="822960"/>
            </a:xfrm>
            <a:prstGeom prst="rect">
              <a:avLst/>
            </a:prstGeom>
          </p:spPr>
        </p:pic>
        <p:pic>
          <p:nvPicPr>
            <p:cNvPr id="50" name="Picture 49" descr="Internet.png"/>
            <p:cNvPicPr>
              <a:picLocks noChangeAspect="1"/>
            </p:cNvPicPr>
            <p:nvPr/>
          </p:nvPicPr>
          <p:blipFill>
            <a:blip r:embed="rId13" cstate="email"/>
            <a:stretch>
              <a:fillRect/>
            </a:stretch>
          </p:blipFill>
          <p:spPr>
            <a:xfrm>
              <a:off x="4439153" y="2468880"/>
              <a:ext cx="640080" cy="640080"/>
            </a:xfrm>
            <a:prstGeom prst="rect">
              <a:avLst/>
            </a:prstGeom>
          </p:spPr>
        </p:pic>
        <p:pic>
          <p:nvPicPr>
            <p:cNvPr id="51" name="Picture 50" descr="PDA.png"/>
            <p:cNvPicPr>
              <a:picLocks noChangeAspect="1"/>
            </p:cNvPicPr>
            <p:nvPr/>
          </p:nvPicPr>
          <p:blipFill>
            <a:blip r:embed="rId14" cstate="email"/>
            <a:stretch>
              <a:fillRect/>
            </a:stretch>
          </p:blipFill>
          <p:spPr>
            <a:xfrm>
              <a:off x="5370810" y="2468880"/>
              <a:ext cx="640080" cy="640080"/>
            </a:xfrm>
            <a:prstGeom prst="rect">
              <a:avLst/>
            </a:prstGeom>
          </p:spPr>
        </p:pic>
        <p:pic>
          <p:nvPicPr>
            <p:cNvPr id="54" name="Picture 53" descr="phone.png"/>
            <p:cNvPicPr>
              <a:picLocks noChangeAspect="1"/>
            </p:cNvPicPr>
            <p:nvPr/>
          </p:nvPicPr>
          <p:blipFill>
            <a:blip r:embed="rId15" cstate="email">
              <a:lum bright="20000" contrast="-40000"/>
            </a:blip>
            <a:stretch>
              <a:fillRect/>
            </a:stretch>
          </p:blipFill>
          <p:spPr>
            <a:xfrm>
              <a:off x="3376377" y="2286000"/>
              <a:ext cx="822960" cy="822960"/>
            </a:xfrm>
            <a:prstGeom prst="rect">
              <a:avLst/>
            </a:prstGeom>
          </p:spPr>
        </p:pic>
      </p:grpSp>
      <p:pic>
        <p:nvPicPr>
          <p:cNvPr id="61" name="Picture 60" descr="Picture2.png"/>
          <p:cNvPicPr>
            <a:picLocks noChangeAspect="1"/>
          </p:cNvPicPr>
          <p:nvPr/>
        </p:nvPicPr>
        <p:blipFill>
          <a:blip r:embed="rId16" cstate="email"/>
          <a:stretch>
            <a:fillRect/>
          </a:stretch>
        </p:blipFill>
        <p:spPr>
          <a:xfrm>
            <a:off x="4754880" y="3566160"/>
            <a:ext cx="1824211" cy="1155429"/>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eventsql\dvd27\Clip_Installer\DVD_ART\Artwork_Imagery\Shapes and Graphics\fans - gradient\hourglass swoosh.png"/>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239405" y="0"/>
            <a:ext cx="9677400" cy="6430945"/>
          </a:xfrm>
          <a:prstGeom prst="rect">
            <a:avLst/>
          </a:prstGeom>
          <a:noFill/>
        </p:spPr>
      </p:pic>
      <p:pic>
        <p:nvPicPr>
          <p:cNvPr id="5" name="Picture 4" descr="\\eventsql\dvd27\Clip_Installer\DVD_ART\Artwork_Imagery\Shapes and Graphics\Clear glass shapes\large horizontal glass rectangle square.png"/>
          <p:cNvPicPr>
            <a:picLocks noChangeArrowheads="1"/>
          </p:cNvPicPr>
          <p:nvPr/>
        </p:nvPicPr>
        <p:blipFill>
          <a:blip r:embed="rId4"/>
          <a:srcRect/>
          <a:stretch>
            <a:fillRect/>
          </a:stretch>
        </p:blipFill>
        <p:spPr bwMode="auto">
          <a:xfrm>
            <a:off x="182880" y="1920240"/>
            <a:ext cx="3200400" cy="3840480"/>
          </a:xfrm>
          <a:prstGeom prst="rect">
            <a:avLst/>
          </a:prstGeom>
          <a:noFill/>
        </p:spPr>
      </p:pic>
      <p:pic>
        <p:nvPicPr>
          <p:cNvPr id="17" name="Picture 16" descr="\\eventsql\dvd27\Clip_Installer\DVD_ART\Artwork_Imagery\Shapes and Graphics\Clear glass shapes\large horizontal glass rectangle square.png"/>
          <p:cNvPicPr>
            <a:picLocks noChangeArrowheads="1"/>
          </p:cNvPicPr>
          <p:nvPr/>
        </p:nvPicPr>
        <p:blipFill>
          <a:blip r:embed="rId4"/>
          <a:srcRect/>
          <a:stretch>
            <a:fillRect/>
          </a:stretch>
        </p:blipFill>
        <p:spPr bwMode="auto">
          <a:xfrm>
            <a:off x="5760720" y="1920240"/>
            <a:ext cx="3200400" cy="3840480"/>
          </a:xfrm>
          <a:prstGeom prst="rect">
            <a:avLst/>
          </a:prstGeom>
          <a:noFill/>
        </p:spPr>
      </p:pic>
      <p:pic>
        <p:nvPicPr>
          <p:cNvPr id="3" name="Picture 3" descr="\\eventsql\dvd27\Clip_Installer\DVD_ART\Artwork_Imagery\Shapes and Graphics\Arrows - arrow\Curved\curved long blue arrow.png"/>
          <p:cNvPicPr>
            <a:picLocks noChangeAspect="1" noChangeArrowheads="1"/>
          </p:cNvPicPr>
          <p:nvPr/>
        </p:nvPicPr>
        <p:blipFill>
          <a:blip r:embed="rId5" cstate="email">
            <a:duotone>
              <a:schemeClr val="accent1">
                <a:shade val="45000"/>
                <a:satMod val="135000"/>
              </a:schemeClr>
              <a:prstClr val="white"/>
            </a:duotone>
          </a:blip>
          <a:srcRect/>
          <a:stretch>
            <a:fillRect/>
          </a:stretch>
        </p:blipFill>
        <p:spPr bwMode="auto">
          <a:xfrm rot="1063978" flipH="1" flipV="1">
            <a:off x="3018090" y="1540791"/>
            <a:ext cx="3221736" cy="2057400"/>
          </a:xfrm>
          <a:prstGeom prst="rect">
            <a:avLst/>
          </a:prstGeom>
          <a:noFill/>
        </p:spPr>
      </p:pic>
      <p:pic>
        <p:nvPicPr>
          <p:cNvPr id="20" name="Picture 3" descr="\\eventsql\dvd27\Clip_Installer\DVD_ART\Artwork_Imagery\Shapes and Graphics\Arrows - arrow\Curved\curved long blue arrow.png"/>
          <p:cNvPicPr>
            <a:picLocks noChangeAspect="1" noChangeArrowheads="1"/>
          </p:cNvPicPr>
          <p:nvPr/>
        </p:nvPicPr>
        <p:blipFill>
          <a:blip r:embed="rId5" cstate="email">
            <a:duotone>
              <a:schemeClr val="accent1">
                <a:shade val="45000"/>
                <a:satMod val="135000"/>
              </a:schemeClr>
              <a:prstClr val="white"/>
            </a:duotone>
          </a:blip>
          <a:srcRect/>
          <a:stretch>
            <a:fillRect/>
          </a:stretch>
        </p:blipFill>
        <p:spPr bwMode="auto">
          <a:xfrm rot="1063978">
            <a:off x="2900540" y="4349311"/>
            <a:ext cx="3221736" cy="2057400"/>
          </a:xfrm>
          <a:prstGeom prst="rect">
            <a:avLst/>
          </a:prstGeom>
          <a:noFill/>
        </p:spPr>
      </p:pic>
      <p:sp>
        <p:nvSpPr>
          <p:cNvPr id="4" name="Title 3"/>
          <p:cNvSpPr>
            <a:spLocks noGrp="1"/>
          </p:cNvSpPr>
          <p:nvPr>
            <p:ph type="title"/>
          </p:nvPr>
        </p:nvSpPr>
        <p:spPr/>
        <p:txBody>
          <a:bodyPr/>
          <a:lstStyle/>
          <a:p>
            <a:r>
              <a:rPr smtClean="0"/>
              <a:t>Construyendo el Éxito del Negocio</a:t>
            </a:r>
            <a:endParaRPr lang="en-US" dirty="0"/>
          </a:p>
        </p:txBody>
      </p:sp>
      <p:pic>
        <p:nvPicPr>
          <p:cNvPr id="1026" name="Picture 2" descr="\\eventsql\dvd27\Clip_Installer\DVD_ART\Artwork_Imagery\Photos_for_PPT\Soft-edge_photos\FY07 Brand - People Ready Business\PRB07_NYCCOL_RAMP_USDV_PG.png"/>
          <p:cNvPicPr>
            <a:picLocks noChangeAspect="1" noChangeArrowheads="1"/>
          </p:cNvPicPr>
          <p:nvPr/>
        </p:nvPicPr>
        <p:blipFill>
          <a:blip r:embed="rId6" cstate="email"/>
          <a:srcRect/>
          <a:stretch>
            <a:fillRect/>
          </a:stretch>
        </p:blipFill>
        <p:spPr bwMode="auto">
          <a:xfrm>
            <a:off x="299085" y="1968352"/>
            <a:ext cx="2901315" cy="3727599"/>
          </a:xfrm>
          <a:prstGeom prst="rect">
            <a:avLst/>
          </a:prstGeom>
          <a:noFill/>
        </p:spPr>
      </p:pic>
      <p:sp>
        <p:nvSpPr>
          <p:cNvPr id="14" name="Rectangle 13"/>
          <p:cNvSpPr/>
          <p:nvPr/>
        </p:nvSpPr>
        <p:spPr>
          <a:xfrm>
            <a:off x="1020844" y="5760720"/>
            <a:ext cx="1699504" cy="523220"/>
          </a:xfrm>
          <a:prstGeom prst="rect">
            <a:avLst/>
          </a:prstGeom>
        </p:spPr>
        <p:txBody>
          <a:bodyPr wrap="none">
            <a:spAutoFit/>
          </a:bodyPr>
          <a:lstStyle/>
          <a:p>
            <a:r>
              <a:rPr lang="en-US" sz="2800" b="1" dirty="0" err="1" smtClean="0">
                <a:solidFill>
                  <a:schemeClr val="bg1">
                    <a:lumMod val="50000"/>
                  </a:schemeClr>
                </a:solidFill>
              </a:rPr>
              <a:t>Negocio</a:t>
            </a:r>
            <a:r>
              <a:rPr lang="en-US" sz="2800" b="1" dirty="0" smtClean="0">
                <a:solidFill>
                  <a:schemeClr val="bg1">
                    <a:lumMod val="50000"/>
                  </a:schemeClr>
                </a:solidFill>
              </a:rPr>
              <a:t> </a:t>
            </a:r>
            <a:endParaRPr lang="en-US" sz="2800" b="1" dirty="0">
              <a:solidFill>
                <a:schemeClr val="bg1">
                  <a:lumMod val="50000"/>
                </a:schemeClr>
              </a:solidFill>
            </a:endParaRPr>
          </a:p>
        </p:txBody>
      </p:sp>
      <p:pic>
        <p:nvPicPr>
          <p:cNvPr id="1027" name="Picture 3" descr="\\eventsql\dvd27\Clip_Installer\DVD_ART\Artwork_Imagery\Photos_for_PPT\Soft-edge_photos\FY07 Brand - People Ready Business\PRB07_NYCSRVR_LIBV_USDV_PG.png"/>
          <p:cNvPicPr>
            <a:picLocks noChangeAspect="1" noChangeArrowheads="1"/>
          </p:cNvPicPr>
          <p:nvPr/>
        </p:nvPicPr>
        <p:blipFill>
          <a:blip r:embed="rId7" cstate="email"/>
          <a:srcRect/>
          <a:stretch>
            <a:fillRect/>
          </a:stretch>
        </p:blipFill>
        <p:spPr bwMode="auto">
          <a:xfrm>
            <a:off x="5785264" y="2457449"/>
            <a:ext cx="3139714" cy="2724151"/>
          </a:xfrm>
          <a:prstGeom prst="rect">
            <a:avLst/>
          </a:prstGeom>
          <a:noFill/>
        </p:spPr>
      </p:pic>
      <p:sp>
        <p:nvSpPr>
          <p:cNvPr id="15" name="Rectangle 14"/>
          <p:cNvSpPr/>
          <p:nvPr/>
        </p:nvSpPr>
        <p:spPr>
          <a:xfrm>
            <a:off x="7096913" y="5760720"/>
            <a:ext cx="508473" cy="523220"/>
          </a:xfrm>
          <a:prstGeom prst="rect">
            <a:avLst/>
          </a:prstGeom>
        </p:spPr>
        <p:txBody>
          <a:bodyPr wrap="none">
            <a:spAutoFit/>
          </a:bodyPr>
          <a:lstStyle/>
          <a:p>
            <a:r>
              <a:rPr lang="en-US" sz="2800" b="1" dirty="0" smtClean="0">
                <a:solidFill>
                  <a:schemeClr val="bg1">
                    <a:lumMod val="50000"/>
                  </a:schemeClr>
                </a:solidFill>
              </a:rPr>
              <a:t>TI</a:t>
            </a:r>
            <a:endParaRPr lang="en-US" sz="2800" b="1" dirty="0">
              <a:solidFill>
                <a:schemeClr val="bg1">
                  <a:lumMod val="50000"/>
                </a:schemeClr>
              </a:solidFill>
            </a:endParaRPr>
          </a:p>
        </p:txBody>
      </p:sp>
      <p:sp>
        <p:nvSpPr>
          <p:cNvPr id="8" name="TextBox 7"/>
          <p:cNvSpPr txBox="1"/>
          <p:nvPr/>
        </p:nvSpPr>
        <p:spPr>
          <a:xfrm>
            <a:off x="3017520" y="2554777"/>
            <a:ext cx="3108960" cy="1016112"/>
          </a:xfrm>
          <a:prstGeom prst="rect">
            <a:avLst/>
          </a:prstGeom>
          <a:noFill/>
        </p:spPr>
        <p:txBody>
          <a:bodyPr wrap="square" rtlCol="0">
            <a:spAutoFit/>
          </a:bodyPr>
          <a:lstStyle/>
          <a:p>
            <a:pPr algn="ctr">
              <a:lnSpc>
                <a:spcPts val="2400"/>
              </a:lnSpc>
            </a:pPr>
            <a:r>
              <a:rPr lang="en-US" sz="2400" i="1" dirty="0" smtClean="0">
                <a:solidFill>
                  <a:schemeClr val="bg1">
                    <a:lumMod val="50000"/>
                  </a:schemeClr>
                </a:solidFill>
              </a:rPr>
              <a:t>Los </a:t>
            </a:r>
            <a:r>
              <a:rPr lang="en-US" sz="2400" i="1" dirty="0" err="1" smtClean="0">
                <a:solidFill>
                  <a:schemeClr val="bg1">
                    <a:lumMod val="50000"/>
                  </a:schemeClr>
                </a:solidFill>
              </a:rPr>
              <a:t>Requisitos</a:t>
            </a:r>
            <a:r>
              <a:rPr lang="en-US" sz="2400" i="1" dirty="0" smtClean="0">
                <a:solidFill>
                  <a:schemeClr val="bg1">
                    <a:lumMod val="50000"/>
                  </a:schemeClr>
                </a:solidFill>
              </a:rPr>
              <a:t> del </a:t>
            </a:r>
            <a:r>
              <a:rPr lang="en-US" sz="2400" i="1" dirty="0" err="1" smtClean="0">
                <a:solidFill>
                  <a:schemeClr val="bg1">
                    <a:lumMod val="50000"/>
                  </a:schemeClr>
                </a:solidFill>
              </a:rPr>
              <a:t>Negocio</a:t>
            </a:r>
            <a:r>
              <a:rPr lang="en-US" sz="2400" i="1" dirty="0" smtClean="0">
                <a:solidFill>
                  <a:schemeClr val="bg1">
                    <a:lumMod val="50000"/>
                  </a:schemeClr>
                </a:solidFill>
              </a:rPr>
              <a:t> </a:t>
            </a:r>
            <a:br>
              <a:rPr lang="en-US" sz="2400" i="1" dirty="0" smtClean="0">
                <a:solidFill>
                  <a:schemeClr val="bg1">
                    <a:lumMod val="50000"/>
                  </a:schemeClr>
                </a:solidFill>
              </a:rPr>
            </a:br>
            <a:r>
              <a:rPr lang="en-US" sz="2400" i="1" dirty="0" err="1" smtClean="0">
                <a:solidFill>
                  <a:schemeClr val="bg1">
                    <a:lumMod val="50000"/>
                  </a:schemeClr>
                </a:solidFill>
              </a:rPr>
              <a:t>Transforman</a:t>
            </a:r>
            <a:r>
              <a:rPr lang="en-US" sz="2400" i="1" dirty="0" smtClean="0">
                <a:solidFill>
                  <a:schemeClr val="bg1">
                    <a:lumMod val="50000"/>
                  </a:schemeClr>
                </a:solidFill>
              </a:rPr>
              <a:t> TI</a:t>
            </a:r>
            <a:endParaRPr lang="en-US" sz="2400" i="1" dirty="0">
              <a:solidFill>
                <a:schemeClr val="bg1">
                  <a:lumMod val="50000"/>
                </a:schemeClr>
              </a:solidFill>
            </a:endParaRPr>
          </a:p>
        </p:txBody>
      </p:sp>
      <p:sp>
        <p:nvSpPr>
          <p:cNvPr id="21" name="TextBox 20"/>
          <p:cNvSpPr txBox="1"/>
          <p:nvPr/>
        </p:nvSpPr>
        <p:spPr>
          <a:xfrm>
            <a:off x="3017520" y="4292214"/>
            <a:ext cx="3108960" cy="1016112"/>
          </a:xfrm>
          <a:prstGeom prst="rect">
            <a:avLst/>
          </a:prstGeom>
          <a:noFill/>
        </p:spPr>
        <p:txBody>
          <a:bodyPr wrap="square" rtlCol="0">
            <a:spAutoFit/>
          </a:bodyPr>
          <a:lstStyle/>
          <a:p>
            <a:pPr algn="ctr">
              <a:lnSpc>
                <a:spcPts val="2400"/>
              </a:lnSpc>
            </a:pPr>
            <a:r>
              <a:rPr lang="en-US" sz="2400" i="1" dirty="0" smtClean="0">
                <a:solidFill>
                  <a:schemeClr val="bg1">
                    <a:lumMod val="50000"/>
                  </a:schemeClr>
                </a:solidFill>
              </a:rPr>
              <a:t>TI </a:t>
            </a:r>
            <a:r>
              <a:rPr lang="en-US" sz="2400" i="1" dirty="0" err="1" smtClean="0">
                <a:solidFill>
                  <a:schemeClr val="bg1">
                    <a:lumMod val="50000"/>
                  </a:schemeClr>
                </a:solidFill>
              </a:rPr>
              <a:t>Responde</a:t>
            </a:r>
            <a:r>
              <a:rPr lang="en-US" sz="2400" i="1" dirty="0" smtClean="0">
                <a:solidFill>
                  <a:schemeClr val="bg1">
                    <a:lumMod val="50000"/>
                  </a:schemeClr>
                </a:solidFill>
              </a:rPr>
              <a:t/>
            </a:r>
            <a:br>
              <a:rPr lang="en-US" sz="2400" i="1" dirty="0" smtClean="0">
                <a:solidFill>
                  <a:schemeClr val="bg1">
                    <a:lumMod val="50000"/>
                  </a:schemeClr>
                </a:solidFill>
              </a:rPr>
            </a:br>
            <a:r>
              <a:rPr lang="en-US" sz="2400" i="1" dirty="0" smtClean="0">
                <a:solidFill>
                  <a:schemeClr val="bg1">
                    <a:lumMod val="50000"/>
                  </a:schemeClr>
                </a:solidFill>
              </a:rPr>
              <a:t>a los </a:t>
            </a:r>
            <a:r>
              <a:rPr lang="en-US" sz="2400" i="1" dirty="0" err="1" smtClean="0">
                <a:solidFill>
                  <a:schemeClr val="bg1">
                    <a:lumMod val="50000"/>
                  </a:schemeClr>
                </a:solidFill>
              </a:rPr>
              <a:t>Requisitos</a:t>
            </a:r>
            <a:r>
              <a:rPr lang="en-US" sz="2400" i="1" dirty="0" smtClean="0">
                <a:solidFill>
                  <a:schemeClr val="bg1">
                    <a:lumMod val="50000"/>
                  </a:schemeClr>
                </a:solidFill>
              </a:rPr>
              <a:t> del </a:t>
            </a:r>
            <a:r>
              <a:rPr lang="en-US" sz="2400" i="1" dirty="0" err="1" smtClean="0">
                <a:solidFill>
                  <a:schemeClr val="bg1">
                    <a:lumMod val="50000"/>
                  </a:schemeClr>
                </a:solidFill>
              </a:rPr>
              <a:t>Negocio</a:t>
            </a:r>
            <a:endParaRPr lang="en-US" sz="2400" i="1" dirty="0">
              <a:solidFill>
                <a:schemeClr val="bg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1000"/>
                                        <p:tgtEl>
                                          <p:spTgt spid="21"/>
                                        </p:tgtEl>
                                      </p:cBhvr>
                                    </p:animEffect>
                                    <p:set>
                                      <p:cBhvr>
                                        <p:cTn id="23" dur="1" fill="hold">
                                          <p:stCondLst>
                                            <p:cond delay="999"/>
                                          </p:stCondLst>
                                        </p:cTn>
                                        <p:tgtEl>
                                          <p:spTgt spid="2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8"/>
                                        </p:tgtEl>
                                      </p:cBhvr>
                                    </p:animEffect>
                                    <p:set>
                                      <p:cBhvr>
                                        <p:cTn id="26" dur="1" fill="hold">
                                          <p:stCondLst>
                                            <p:cond delay="999"/>
                                          </p:stCondLst>
                                        </p:cTn>
                                        <p:tgtEl>
                                          <p:spTgt spid="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20"/>
                                        </p:tgtEl>
                                      </p:cBhvr>
                                    </p:animEffect>
                                    <p:set>
                                      <p:cBhvr>
                                        <p:cTn id="29" dur="1" fill="hold">
                                          <p:stCondLst>
                                            <p:cond delay="999"/>
                                          </p:stCondLst>
                                        </p:cTn>
                                        <p:tgtEl>
                                          <p:spTgt spid="2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3"/>
                                        </p:tgtEl>
                                      </p:cBhvr>
                                    </p:animEffect>
                                    <p:set>
                                      <p:cBhvr>
                                        <p:cTn id="32"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1" grpId="0"/>
      <p:bldP spid="2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LM-Dimension-Layer-5.png"/>
          <p:cNvPicPr>
            <a:picLocks noChangeAspect="1"/>
          </p:cNvPicPr>
          <p:nvPr/>
        </p:nvPicPr>
        <p:blipFill>
          <a:blip r:embed="rId3"/>
          <a:stretch>
            <a:fillRect/>
          </a:stretch>
        </p:blipFill>
        <p:spPr>
          <a:xfrm>
            <a:off x="868680" y="1371600"/>
            <a:ext cx="7406640" cy="3836715"/>
          </a:xfrm>
          <a:prstGeom prst="rect">
            <a:avLst/>
          </a:prstGeom>
        </p:spPr>
      </p:pic>
      <p:sp>
        <p:nvSpPr>
          <p:cNvPr id="2" name="Title 1"/>
          <p:cNvSpPr>
            <a:spLocks noGrp="1"/>
          </p:cNvSpPr>
          <p:nvPr>
            <p:ph type="title"/>
          </p:nvPr>
        </p:nvSpPr>
        <p:spPr/>
        <p:txBody>
          <a:bodyPr/>
          <a:lstStyle/>
          <a:p>
            <a:r>
              <a:rPr smtClean="0"/>
              <a:t>Plataforma de Aplicaciones</a:t>
            </a:r>
            <a:r>
              <a:rPr baseline="0" smtClean="0"/>
              <a:t> Microsoft</a:t>
            </a:r>
            <a:r>
              <a:rPr smtClean="0"/>
              <a:t/>
            </a:r>
            <a:br>
              <a:rPr smtClean="0"/>
            </a:br>
            <a:r>
              <a:rPr sz="2400" kern="1200" smtClean="0">
                <a:solidFill>
                  <a:schemeClr val="accent3"/>
                </a:solidFill>
              </a:rPr>
              <a:t> </a:t>
            </a:r>
            <a:r>
              <a:rPr sz="2400" smtClean="0"/>
              <a:t/>
            </a:r>
            <a:br>
              <a:rPr sz="2400" smtClean="0"/>
            </a:br>
            <a:endParaRPr sz="2400" kern="1200" smtClean="0">
              <a:solidFill>
                <a:schemeClr val="accent3"/>
              </a:solidFill>
            </a:endParaRPr>
          </a:p>
        </p:txBody>
      </p:sp>
      <p:sp>
        <p:nvSpPr>
          <p:cNvPr id="18" name="Rectangle 17"/>
          <p:cNvSpPr/>
          <p:nvPr/>
        </p:nvSpPr>
        <p:spPr bwMode="auto">
          <a:xfrm>
            <a:off x="3017520" y="3997925"/>
            <a:ext cx="1920240" cy="914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fontAlgn="base">
              <a:lnSpc>
                <a:spcPct val="90000"/>
              </a:lnSpc>
              <a:spcBef>
                <a:spcPct val="0"/>
              </a:spcBef>
              <a:spcAft>
                <a:spcPct val="0"/>
              </a:spcAft>
            </a:pPr>
            <a:r>
              <a:rPr lang="en-US" sz="1000" b="1" dirty="0" smtClean="0">
                <a:solidFill>
                  <a:schemeClr val="tx1"/>
                </a:solidFill>
                <a:effectLst>
                  <a:outerShdw blurRad="38100" dist="38100" dir="2700000" algn="tl">
                    <a:srgbClr val="000000">
                      <a:alpha val="43137"/>
                    </a:srgbClr>
                  </a:outerShdw>
                </a:effectLst>
              </a:rPr>
              <a:t>Connectivity</a:t>
            </a:r>
          </a:p>
        </p:txBody>
      </p:sp>
      <p:sp>
        <p:nvSpPr>
          <p:cNvPr id="19" name="Rectangle 18"/>
          <p:cNvSpPr/>
          <p:nvPr/>
        </p:nvSpPr>
        <p:spPr bwMode="auto">
          <a:xfrm>
            <a:off x="1005840" y="3997925"/>
            <a:ext cx="1920240" cy="914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fontAlgn="base">
              <a:lnSpc>
                <a:spcPct val="90000"/>
              </a:lnSpc>
              <a:spcBef>
                <a:spcPct val="0"/>
              </a:spcBef>
              <a:spcAft>
                <a:spcPct val="0"/>
              </a:spcAft>
            </a:pPr>
            <a:r>
              <a:rPr lang="en-US" sz="1000" b="1" dirty="0" smtClean="0">
                <a:solidFill>
                  <a:schemeClr val="tx1"/>
                </a:solidFill>
                <a:effectLst>
                  <a:outerShdw blurRad="38100" dist="38100" dir="2700000" algn="tl">
                    <a:srgbClr val="000000">
                      <a:alpha val="43137"/>
                    </a:srgbClr>
                  </a:outerShdw>
                </a:effectLst>
              </a:rPr>
              <a:t>Service Enablement</a:t>
            </a:r>
          </a:p>
        </p:txBody>
      </p:sp>
      <p:sp>
        <p:nvSpPr>
          <p:cNvPr id="20" name="Rectangle 19"/>
          <p:cNvSpPr/>
          <p:nvPr/>
        </p:nvSpPr>
        <p:spPr bwMode="auto">
          <a:xfrm>
            <a:off x="4937760" y="3997926"/>
            <a:ext cx="1920240" cy="914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fontAlgn="base">
              <a:lnSpc>
                <a:spcPct val="90000"/>
              </a:lnSpc>
              <a:spcBef>
                <a:spcPct val="0"/>
              </a:spcBef>
              <a:spcAft>
                <a:spcPct val="0"/>
              </a:spcAft>
            </a:pPr>
            <a:r>
              <a:rPr lang="en-US" sz="1000" b="1" dirty="0" smtClean="0">
                <a:solidFill>
                  <a:schemeClr val="tx1"/>
                </a:solidFill>
                <a:effectLst>
                  <a:outerShdw blurRad="38100" dist="38100" dir="2700000" algn="tl">
                    <a:srgbClr val="000000">
                      <a:alpha val="43137"/>
                    </a:srgbClr>
                  </a:outerShdw>
                </a:effectLst>
              </a:rPr>
              <a:t>Composite Applications</a:t>
            </a:r>
          </a:p>
        </p:txBody>
      </p:sp>
      <p:pic>
        <p:nvPicPr>
          <p:cNvPr id="12" name="Picture 11" descr="icon_Atom.png"/>
          <p:cNvPicPr>
            <a:picLocks noChangeAspect="1"/>
          </p:cNvPicPr>
          <p:nvPr/>
        </p:nvPicPr>
        <p:blipFill>
          <a:blip r:embed="rId4" cstate="email"/>
          <a:stretch>
            <a:fillRect/>
          </a:stretch>
        </p:blipFill>
        <p:spPr>
          <a:xfrm>
            <a:off x="824907" y="3474720"/>
            <a:ext cx="1015323" cy="901359"/>
          </a:xfrm>
          <a:prstGeom prst="rect">
            <a:avLst/>
          </a:prstGeom>
          <a:effectLst>
            <a:outerShdw blurRad="114300" algn="ctr" rotWithShape="0">
              <a:prstClr val="black">
                <a:alpha val="40000"/>
              </a:prstClr>
            </a:outerShdw>
          </a:effectLst>
        </p:spPr>
      </p:pic>
      <p:grpSp>
        <p:nvGrpSpPr>
          <p:cNvPr id="3" name="Group 28"/>
          <p:cNvGrpSpPr/>
          <p:nvPr/>
        </p:nvGrpSpPr>
        <p:grpSpPr>
          <a:xfrm>
            <a:off x="1005840" y="2560320"/>
            <a:ext cx="2848864" cy="596735"/>
            <a:chOff x="1079659" y="-914400"/>
            <a:chExt cx="3492341" cy="731520"/>
          </a:xfrm>
        </p:grpSpPr>
        <p:sp>
          <p:nvSpPr>
            <p:cNvPr id="21" name="Rectangle 20"/>
            <p:cNvSpPr/>
            <p:nvPr/>
          </p:nvSpPr>
          <p:spPr bwMode="auto">
            <a:xfrm>
              <a:off x="2312690" y="-914400"/>
              <a:ext cx="1097280" cy="7315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0" bIns="0" numCol="1" rtlCol="0" anchor="ctr" anchorCtr="0" compatLnSpc="1">
              <a:prstTxWarp prst="textNoShape">
                <a:avLst/>
              </a:prstTxWarp>
              <a:noAutofit/>
            </a:bodyPr>
            <a:lstStyle/>
            <a:p>
              <a:pPr marR="0" indent="0" fontAlgn="base">
                <a:lnSpc>
                  <a:spcPct val="90000"/>
                </a:lnSpc>
                <a:spcBef>
                  <a:spcPct val="0"/>
                </a:spcBef>
                <a:spcAft>
                  <a:spcPct val="0"/>
                </a:spcAft>
                <a:buClrTx/>
                <a:buSzTx/>
                <a:buFontTx/>
                <a:buNone/>
                <a:tabLst/>
              </a:pPr>
              <a:r>
                <a:rPr lang="en-US" sz="1000" b="1" dirty="0" smtClean="0">
                  <a:solidFill>
                    <a:schemeClr val="tx1"/>
                  </a:solidFill>
                  <a:effectLst>
                    <a:outerShdw blurRad="38100" dist="38100" dir="2700000" algn="tl">
                      <a:srgbClr val="000000">
                        <a:alpha val="43137"/>
                      </a:srgbClr>
                    </a:outerShdw>
                  </a:effectLst>
                </a:rPr>
                <a:t>Information Analysis</a:t>
              </a:r>
            </a:p>
          </p:txBody>
        </p:sp>
        <p:sp>
          <p:nvSpPr>
            <p:cNvPr id="22" name="Rectangle 21"/>
            <p:cNvSpPr/>
            <p:nvPr/>
          </p:nvSpPr>
          <p:spPr bwMode="auto">
            <a:xfrm>
              <a:off x="1079659" y="-914400"/>
              <a:ext cx="1097280" cy="7315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0" bIns="0" numCol="1" rtlCol="0" anchor="ctr" anchorCtr="0" compatLnSpc="1">
              <a:prstTxWarp prst="textNoShape">
                <a:avLst/>
              </a:prstTxWarp>
              <a:noAutofit/>
            </a:bodyPr>
            <a:lstStyle/>
            <a:p>
              <a:pPr marR="0" indent="0" fontAlgn="base">
                <a:lnSpc>
                  <a:spcPct val="90000"/>
                </a:lnSpc>
                <a:spcBef>
                  <a:spcPct val="0"/>
                </a:spcBef>
                <a:spcAft>
                  <a:spcPct val="0"/>
                </a:spcAft>
                <a:buClrTx/>
                <a:buSzTx/>
                <a:buFontTx/>
                <a:buNone/>
                <a:tabLst/>
              </a:pPr>
              <a:r>
                <a:rPr lang="en-US" sz="1000" b="1" dirty="0" smtClean="0">
                  <a:solidFill>
                    <a:schemeClr val="tx1"/>
                  </a:solidFill>
                  <a:effectLst>
                    <a:outerShdw blurRad="38100" dist="38100" dir="2700000" algn="tl">
                      <a:srgbClr val="000000">
                        <a:alpha val="43137"/>
                      </a:srgbClr>
                    </a:outerShdw>
                  </a:effectLst>
                </a:rPr>
                <a:t>Information Reporting</a:t>
              </a:r>
            </a:p>
          </p:txBody>
        </p:sp>
        <p:sp>
          <p:nvSpPr>
            <p:cNvPr id="23" name="Rectangle 22"/>
            <p:cNvSpPr/>
            <p:nvPr/>
          </p:nvSpPr>
          <p:spPr bwMode="auto">
            <a:xfrm>
              <a:off x="3474720" y="-914400"/>
              <a:ext cx="1097280" cy="7315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0" bIns="0" numCol="1" rtlCol="0" anchor="ctr" anchorCtr="0" compatLnSpc="1">
              <a:prstTxWarp prst="textNoShape">
                <a:avLst/>
              </a:prstTxWarp>
              <a:noAutofit/>
            </a:bodyPr>
            <a:lstStyle/>
            <a:p>
              <a:pPr marR="0" indent="0" fontAlgn="base">
                <a:lnSpc>
                  <a:spcPct val="90000"/>
                </a:lnSpc>
                <a:spcBef>
                  <a:spcPct val="0"/>
                </a:spcBef>
                <a:spcAft>
                  <a:spcPct val="0"/>
                </a:spcAft>
                <a:buClrTx/>
                <a:buSzTx/>
                <a:buFontTx/>
                <a:buNone/>
                <a:tabLst/>
              </a:pPr>
              <a:r>
                <a:rPr lang="en-US" sz="1000" b="1" dirty="0" smtClean="0">
                  <a:solidFill>
                    <a:schemeClr val="tx1"/>
                  </a:solidFill>
                  <a:effectLst>
                    <a:outerShdw blurRad="38100" dist="38100" dir="2700000" algn="tl">
                      <a:srgbClr val="000000">
                        <a:alpha val="43137"/>
                      </a:srgbClr>
                    </a:outerShdw>
                  </a:effectLst>
                </a:rPr>
                <a:t>Performance Management</a:t>
              </a:r>
            </a:p>
          </p:txBody>
        </p:sp>
      </p:grpSp>
      <p:grpSp>
        <p:nvGrpSpPr>
          <p:cNvPr id="4" name="Group 29"/>
          <p:cNvGrpSpPr/>
          <p:nvPr/>
        </p:nvGrpSpPr>
        <p:grpSpPr>
          <a:xfrm>
            <a:off x="4114800" y="2560320"/>
            <a:ext cx="2780821" cy="596735"/>
            <a:chOff x="5369311" y="-914400"/>
            <a:chExt cx="3408929" cy="731520"/>
          </a:xfrm>
        </p:grpSpPr>
        <p:sp>
          <p:nvSpPr>
            <p:cNvPr id="24" name="Rectangle 23"/>
            <p:cNvSpPr/>
            <p:nvPr/>
          </p:nvSpPr>
          <p:spPr bwMode="auto">
            <a:xfrm>
              <a:off x="6583680" y="-914400"/>
              <a:ext cx="1097280" cy="7315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0" bIns="0" numCol="1" rtlCol="0" anchor="ctr" anchorCtr="0" compatLnSpc="1">
              <a:prstTxWarp prst="textNoShape">
                <a:avLst/>
              </a:prstTxWarp>
              <a:noAutofit/>
            </a:bodyPr>
            <a:lstStyle/>
            <a:p>
              <a:pPr fontAlgn="base">
                <a:lnSpc>
                  <a:spcPct val="90000"/>
                </a:lnSpc>
                <a:spcBef>
                  <a:spcPct val="0"/>
                </a:spcBef>
                <a:spcAft>
                  <a:spcPct val="0"/>
                </a:spcAft>
              </a:pPr>
              <a:r>
                <a:rPr lang="en-US" sz="1000" b="1" dirty="0" smtClean="0">
                  <a:solidFill>
                    <a:schemeClr val="tx1"/>
                  </a:solidFill>
                  <a:effectLst>
                    <a:outerShdw blurRad="38100" dist="38100" dir="2700000" algn="tl">
                      <a:srgbClr val="000000">
                        <a:alpha val="43137"/>
                      </a:srgbClr>
                    </a:outerShdw>
                  </a:effectLst>
                </a:rPr>
                <a:t>Rich Media Web</a:t>
              </a:r>
            </a:p>
          </p:txBody>
        </p:sp>
        <p:sp>
          <p:nvSpPr>
            <p:cNvPr id="25" name="Rectangle 24"/>
            <p:cNvSpPr/>
            <p:nvPr/>
          </p:nvSpPr>
          <p:spPr bwMode="auto">
            <a:xfrm>
              <a:off x="5369311" y="-914400"/>
              <a:ext cx="1097280" cy="7315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0" bIns="0" numCol="1" rtlCol="0" anchor="ctr" anchorCtr="0" compatLnSpc="1">
              <a:prstTxWarp prst="textNoShape">
                <a:avLst/>
              </a:prstTxWarp>
              <a:noAutofit/>
            </a:bodyPr>
            <a:lstStyle/>
            <a:p>
              <a:pPr fontAlgn="base">
                <a:lnSpc>
                  <a:spcPct val="90000"/>
                </a:lnSpc>
                <a:spcBef>
                  <a:spcPct val="0"/>
                </a:spcBef>
                <a:spcAft>
                  <a:spcPct val="0"/>
                </a:spcAft>
              </a:pPr>
              <a:r>
                <a:rPr lang="en-US" sz="1000" b="1" dirty="0" smtClean="0">
                  <a:solidFill>
                    <a:schemeClr val="tx1"/>
                  </a:solidFill>
                  <a:effectLst>
                    <a:outerShdw blurRad="38100" dist="38100" dir="2700000" algn="tl">
                      <a:srgbClr val="000000">
                        <a:alpha val="43137"/>
                      </a:srgbClr>
                    </a:outerShdw>
                  </a:effectLst>
                </a:rPr>
                <a:t>Standard Web</a:t>
              </a:r>
            </a:p>
          </p:txBody>
        </p:sp>
        <p:sp>
          <p:nvSpPr>
            <p:cNvPr id="26" name="Rectangle 25"/>
            <p:cNvSpPr/>
            <p:nvPr/>
          </p:nvSpPr>
          <p:spPr bwMode="auto">
            <a:xfrm>
              <a:off x="7680960" y="-914400"/>
              <a:ext cx="1097280" cy="7315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0" rIns="0" bIns="0" numCol="1" rtlCol="0" anchor="ctr" anchorCtr="0" compatLnSpc="1">
              <a:prstTxWarp prst="textNoShape">
                <a:avLst/>
              </a:prstTxWarp>
              <a:noAutofit/>
            </a:bodyPr>
            <a:lstStyle/>
            <a:p>
              <a:pPr fontAlgn="base">
                <a:lnSpc>
                  <a:spcPct val="90000"/>
                </a:lnSpc>
                <a:spcBef>
                  <a:spcPct val="0"/>
                </a:spcBef>
                <a:spcAft>
                  <a:spcPct val="0"/>
                </a:spcAft>
              </a:pPr>
              <a:r>
                <a:rPr lang="en-US" sz="1000" b="1" dirty="0" smtClean="0">
                  <a:solidFill>
                    <a:schemeClr val="tx1"/>
                  </a:solidFill>
                  <a:effectLst>
                    <a:outerShdw blurRad="38100" dist="38100" dir="2700000" algn="tl">
                      <a:srgbClr val="000000">
                        <a:alpha val="43137"/>
                      </a:srgbClr>
                    </a:outerShdw>
                  </a:effectLst>
                </a:rPr>
                <a:t>Social Computing</a:t>
              </a:r>
            </a:p>
          </p:txBody>
        </p:sp>
      </p:grpSp>
      <p:pic>
        <p:nvPicPr>
          <p:cNvPr id="14" name="Picture 13" descr="icon_Data.png"/>
          <p:cNvPicPr>
            <a:picLocks noChangeAspect="1"/>
          </p:cNvPicPr>
          <p:nvPr/>
        </p:nvPicPr>
        <p:blipFill>
          <a:blip r:embed="rId5" cstate="email"/>
          <a:stretch>
            <a:fillRect/>
          </a:stretch>
        </p:blipFill>
        <p:spPr>
          <a:xfrm>
            <a:off x="822960" y="1810600"/>
            <a:ext cx="937259" cy="832058"/>
          </a:xfrm>
          <a:prstGeom prst="rect">
            <a:avLst/>
          </a:prstGeom>
          <a:effectLst>
            <a:outerShdw blurRad="114300" algn="ctr" rotWithShape="0">
              <a:prstClr val="black">
                <a:alpha val="40000"/>
              </a:prstClr>
            </a:outerShdw>
          </a:effectLst>
        </p:spPr>
      </p:pic>
      <p:pic>
        <p:nvPicPr>
          <p:cNvPr id="13" name="Picture 12" descr="icon_Web.png"/>
          <p:cNvPicPr>
            <a:picLocks noChangeAspect="1"/>
          </p:cNvPicPr>
          <p:nvPr/>
        </p:nvPicPr>
        <p:blipFill>
          <a:blip r:embed="rId6" cstate="email"/>
          <a:stretch>
            <a:fillRect/>
          </a:stretch>
        </p:blipFill>
        <p:spPr>
          <a:xfrm>
            <a:off x="3841143" y="1810489"/>
            <a:ext cx="970887" cy="870796"/>
          </a:xfrm>
          <a:prstGeom prst="rect">
            <a:avLst/>
          </a:prstGeom>
          <a:effectLst>
            <a:outerShdw blurRad="114300" algn="ctr" rotWithShape="0">
              <a:prstClr val="black">
                <a:alpha val="40000"/>
              </a:prstClr>
            </a:outerShdw>
          </a:effectLst>
        </p:spPr>
      </p:pic>
      <p:grpSp>
        <p:nvGrpSpPr>
          <p:cNvPr id="5" name="Group 44"/>
          <p:cNvGrpSpPr/>
          <p:nvPr/>
        </p:nvGrpSpPr>
        <p:grpSpPr>
          <a:xfrm>
            <a:off x="1513465" y="5303520"/>
            <a:ext cx="5982511" cy="1087821"/>
            <a:chOff x="1513465" y="5684915"/>
            <a:chExt cx="5982511" cy="1087821"/>
          </a:xfrm>
        </p:grpSpPr>
        <p:sp>
          <p:nvSpPr>
            <p:cNvPr id="41" name="Left-Right Arrow 40"/>
            <p:cNvSpPr/>
            <p:nvPr/>
          </p:nvSpPr>
          <p:spPr bwMode="auto">
            <a:xfrm>
              <a:off x="1513465" y="5684915"/>
              <a:ext cx="5982511" cy="1087821"/>
            </a:xfrm>
            <a:prstGeom prst="leftRightArrow">
              <a:avLst>
                <a:gd name="adj1" fmla="val 73611"/>
                <a:gd name="adj2" fmla="val 46123"/>
              </a:avLst>
            </a:prstGeom>
            <a:gradFill>
              <a:gsLst>
                <a:gs pos="5000">
                  <a:schemeClr val="tx2">
                    <a:lumMod val="75000"/>
                  </a:schemeClr>
                </a:gs>
                <a:gs pos="50000">
                  <a:schemeClr val="tx2"/>
                </a:gs>
                <a:gs pos="95000">
                  <a:schemeClr val="tx2">
                    <a:lumMod val="75000"/>
                  </a:schemeClr>
                </a:gs>
              </a:gsLst>
              <a:lin ang="0" scaled="0"/>
            </a:grad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91440" numCol="1" rtlCol="0" anchor="t"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bg1">
                      <a:lumMod val="50000"/>
                    </a:schemeClr>
                  </a:solidFill>
                </a:rPr>
                <a:t>Aplicaciones</a:t>
              </a:r>
              <a:r>
                <a:rPr lang="en-US" sz="1600" b="1" dirty="0" smtClean="0">
                  <a:solidFill>
                    <a:schemeClr val="bg1">
                      <a:lumMod val="50000"/>
                    </a:schemeClr>
                  </a:solidFill>
                </a:rPr>
                <a:t> </a:t>
              </a:r>
              <a:r>
                <a:rPr lang="en-US" sz="1600" b="1" dirty="0" err="1" smtClean="0">
                  <a:solidFill>
                    <a:schemeClr val="bg1">
                      <a:lumMod val="50000"/>
                    </a:schemeClr>
                  </a:solidFill>
                </a:rPr>
                <a:t>Corporativas</a:t>
              </a:r>
              <a:endParaRPr lang="en-US" sz="1600" b="1" dirty="0" smtClean="0">
                <a:solidFill>
                  <a:schemeClr val="bg1">
                    <a:lumMod val="50000"/>
                  </a:schemeClr>
                </a:solidFill>
              </a:endParaRPr>
            </a:p>
          </p:txBody>
        </p:sp>
        <p:grpSp>
          <p:nvGrpSpPr>
            <p:cNvPr id="6" name="Group 163"/>
            <p:cNvGrpSpPr>
              <a:grpSpLocks noChangeAspect="1"/>
            </p:cNvGrpSpPr>
            <p:nvPr/>
          </p:nvGrpSpPr>
          <p:grpSpPr>
            <a:xfrm>
              <a:off x="1981608" y="6192564"/>
              <a:ext cx="5046228" cy="362607"/>
              <a:chOff x="1280159" y="5394960"/>
              <a:chExt cx="7589521" cy="548640"/>
            </a:xfrm>
          </p:grpSpPr>
          <p:sp>
            <p:nvSpPr>
              <p:cNvPr id="43" name="Can 42"/>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4" name="Can 43"/>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5" name="Can 44"/>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6" name="Can 45"/>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7" name="Can 46"/>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8" name="Can 47"/>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Other</a:t>
                </a:r>
                <a:endParaRPr lang="en-US" sz="1100" b="1" dirty="0">
                  <a:solidFill>
                    <a:schemeClr val="tx1"/>
                  </a:solidFill>
                  <a:effectLst>
                    <a:outerShdw blurRad="101600" dist="25400" dir="2700000" algn="tl">
                      <a:srgbClr val="000000"/>
                    </a:outerShdw>
                  </a:effectLst>
                </a:endParaRPr>
              </a:p>
            </p:txBody>
          </p:sp>
          <p:sp>
            <p:nvSpPr>
              <p:cNvPr id="70" name="Can 69"/>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Customers</a:t>
                </a:r>
                <a:endParaRPr lang="en-US" sz="1000" b="1" dirty="0">
                  <a:solidFill>
                    <a:schemeClr val="tx1"/>
                  </a:solidFill>
                  <a:effectLst>
                    <a:outerShdw blurRad="101600" dist="25400" dir="2700000" algn="tl">
                      <a:srgbClr val="000000"/>
                    </a:outerShdw>
                  </a:effectLst>
                </a:endParaRPr>
              </a:p>
            </p:txBody>
          </p:sp>
          <p:pic>
            <p:nvPicPr>
              <p:cNvPr id="71" name="Picture 2" descr="\\showsrus\images\LOGOS\GEN_LOGO\O\ORACLE.png"/>
              <p:cNvPicPr>
                <a:picLocks noChangeAspect="1" noChangeArrowheads="1"/>
              </p:cNvPicPr>
              <p:nvPr/>
            </p:nvPicPr>
            <p:blipFill>
              <a:blip r:embed="rId7"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72" name="Picture 3" descr="\\showsrus\images\LOGOS\GEN_LOGO\S\SAP logo med.png"/>
              <p:cNvPicPr>
                <a:picLocks noChangeAspect="1" noChangeArrowheads="1"/>
              </p:cNvPicPr>
              <p:nvPr/>
            </p:nvPicPr>
            <p:blipFill>
              <a:blip r:embed="rId8"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73" name="Picture 4" descr="\\showsrus\images\LOGOS\GEN_LOGO\S\Siebel-logo-color.png"/>
              <p:cNvPicPr>
                <a:picLocks noChangeAspect="1" noChangeArrowheads="1"/>
              </p:cNvPicPr>
              <p:nvPr/>
            </p:nvPicPr>
            <p:blipFill>
              <a:blip r:embed="rId9"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74" name="Picture 5" descr="C:\Program Files\Microsoft Resource DVD Artwork\DVD_ART\BoxShots_Logos\Microsoft Dynamics\Dynamics-Brand signature\MS Dynamics logo reverse v.png"/>
              <p:cNvPicPr>
                <a:picLocks noChangeAspect="1" noChangeArrowheads="1"/>
              </p:cNvPicPr>
              <p:nvPr/>
            </p:nvPicPr>
            <p:blipFill>
              <a:blip r:embed="rId10"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75" name="Picture 2" descr="C:\Users\Jeff.Alldridge\Desktop\Cache Bin\Week 5.12-16\IBM_white.png"/>
              <p:cNvPicPr>
                <a:picLocks noChangeAspect="1" noChangeArrowheads="1"/>
              </p:cNvPicPr>
              <p:nvPr/>
            </p:nvPicPr>
            <p:blipFill>
              <a:blip r:embed="rId11"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76" name="Rectangle 75"/>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ERP</a:t>
                </a:r>
              </a:p>
            </p:txBody>
          </p:sp>
          <p:sp>
            <p:nvSpPr>
              <p:cNvPr id="77" name="Rectangle 76"/>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Finance</a:t>
                </a:r>
              </a:p>
            </p:txBody>
          </p:sp>
          <p:sp>
            <p:nvSpPr>
              <p:cNvPr id="78" name="Rectangle 77"/>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Inventory</a:t>
                </a:r>
              </a:p>
            </p:txBody>
          </p:sp>
          <p:sp>
            <p:nvSpPr>
              <p:cNvPr id="79" name="Rectangle 78"/>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CRM</a:t>
                </a:r>
              </a:p>
            </p:txBody>
          </p:sp>
          <p:sp>
            <p:nvSpPr>
              <p:cNvPr id="80" name="Rectangle 79"/>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Operations</a:t>
                </a:r>
              </a:p>
            </p:txBody>
          </p:sp>
          <p:sp>
            <p:nvSpPr>
              <p:cNvPr id="82" name="Rectangle 81"/>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a:t>
                </a:r>
              </a:p>
            </p:txBody>
          </p:sp>
        </p:gr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eventsql\dvd27\Clip_Installer\DVD_ART\Artwork_Imagery\Shapes and Graphics\fans - gradient\hourglass swoosh.png"/>
          <p:cNvPicPr>
            <a:picLocks noChangeArrowheads="1"/>
          </p:cNvPicPr>
          <p:nvPr/>
        </p:nvPicPr>
        <p:blipFill>
          <a:blip r:embed="rId3">
            <a:duotone>
              <a:prstClr val="black"/>
              <a:schemeClr val="tx2">
                <a:tint val="45000"/>
                <a:satMod val="400000"/>
              </a:schemeClr>
            </a:duotone>
          </a:blip>
          <a:srcRect/>
          <a:stretch>
            <a:fillRect/>
          </a:stretch>
        </p:blipFill>
        <p:spPr bwMode="auto">
          <a:xfrm>
            <a:off x="0" y="1371600"/>
            <a:ext cx="9144000" cy="5029200"/>
          </a:xfrm>
          <a:prstGeom prst="rect">
            <a:avLst/>
          </a:prstGeom>
          <a:noFill/>
        </p:spPr>
      </p:pic>
      <p:pic>
        <p:nvPicPr>
          <p:cNvPr id="48" name="Picture 47" descr="Building-Layers-red.png"/>
          <p:cNvPicPr>
            <a:picLocks noChangeAspect="1"/>
          </p:cNvPicPr>
          <p:nvPr/>
        </p:nvPicPr>
        <p:blipFill>
          <a:blip r:embed="rId4"/>
          <a:stretch>
            <a:fillRect/>
          </a:stretch>
        </p:blipFill>
        <p:spPr>
          <a:xfrm>
            <a:off x="640080" y="1920240"/>
            <a:ext cx="8229600" cy="2743200"/>
          </a:xfrm>
          <a:prstGeom prst="rect">
            <a:avLst/>
          </a:prstGeom>
        </p:spPr>
      </p:pic>
      <p:sp>
        <p:nvSpPr>
          <p:cNvPr id="2" name="Title 1"/>
          <p:cNvSpPr>
            <a:spLocks noGrp="1"/>
          </p:cNvSpPr>
          <p:nvPr>
            <p:ph type="title"/>
          </p:nvPr>
        </p:nvSpPr>
        <p:spPr>
          <a:xfrm>
            <a:off x="457200" y="182880"/>
            <a:ext cx="8321675" cy="609398"/>
          </a:xfrm>
        </p:spPr>
        <p:txBody>
          <a:bodyPr/>
          <a:lstStyle/>
          <a:p>
            <a:r>
              <a:rPr lang="en-US" sz="3200" dirty="0" err="1" smtClean="0"/>
              <a:t>Iniciandose</a:t>
            </a:r>
            <a:r>
              <a:rPr lang="en-US" sz="3200" dirty="0" smtClean="0"/>
              <a:t> con </a:t>
            </a:r>
            <a:r>
              <a:rPr lang="en-US" sz="3200" dirty="0" err="1" smtClean="0"/>
              <a:t>Plataformas</a:t>
            </a:r>
            <a:r>
              <a:rPr lang="en-US" sz="3200" dirty="0" smtClean="0"/>
              <a:t> de</a:t>
            </a:r>
            <a:br>
              <a:rPr lang="en-US" sz="3200" dirty="0" smtClean="0"/>
            </a:br>
            <a:r>
              <a:rPr lang="en-US" sz="3200" dirty="0" err="1" smtClean="0"/>
              <a:t>Aplicación</a:t>
            </a:r>
            <a:r>
              <a:rPr lang="en-US" sz="3200" dirty="0" smtClean="0"/>
              <a:t>: BPM </a:t>
            </a:r>
            <a:r>
              <a:rPr lang="en-US" sz="3200" dirty="0" err="1" smtClean="0"/>
              <a:t>Usando</a:t>
            </a:r>
            <a:r>
              <a:rPr lang="en-US" sz="3200" dirty="0" smtClean="0"/>
              <a:t> SOA</a:t>
            </a:r>
            <a:endParaRPr lang="en-US" sz="3200" dirty="0"/>
          </a:p>
        </p:txBody>
      </p:sp>
      <p:pic>
        <p:nvPicPr>
          <p:cNvPr id="35" name="Picture 34" descr="icon_Atom.png"/>
          <p:cNvPicPr>
            <a:picLocks noChangeAspect="1"/>
          </p:cNvPicPr>
          <p:nvPr/>
        </p:nvPicPr>
        <p:blipFill>
          <a:blip r:embed="rId5" cstate="email"/>
          <a:stretch>
            <a:fillRect/>
          </a:stretch>
        </p:blipFill>
        <p:spPr>
          <a:xfrm>
            <a:off x="186497" y="1463040"/>
            <a:ext cx="1181486" cy="1048871"/>
          </a:xfrm>
          <a:prstGeom prst="rect">
            <a:avLst/>
          </a:prstGeom>
          <a:effectLst>
            <a:outerShdw blurRad="114300" algn="ctr" rotWithShape="0">
              <a:prstClr val="black">
                <a:alpha val="40000"/>
              </a:prstClr>
            </a:outerShdw>
          </a:effectLst>
        </p:spPr>
      </p:pic>
      <p:sp>
        <p:nvSpPr>
          <p:cNvPr id="36" name="Rectangle 35"/>
          <p:cNvSpPr/>
          <p:nvPr/>
        </p:nvSpPr>
        <p:spPr bwMode="auto">
          <a:xfrm>
            <a:off x="3383280" y="2560320"/>
            <a:ext cx="2743200" cy="21031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1200"/>
              </a:spcAft>
            </a:pPr>
            <a:r>
              <a:rPr lang="en-US" sz="2000" b="1" dirty="0" err="1" smtClean="0">
                <a:solidFill>
                  <a:schemeClr val="tx1"/>
                </a:solidFill>
                <a:effectLst>
                  <a:outerShdw blurRad="38100" dist="38100" dir="2700000" algn="tl">
                    <a:srgbClr val="000000">
                      <a:alpha val="43137"/>
                    </a:srgbClr>
                  </a:outerShdw>
                </a:effectLst>
              </a:rPr>
              <a:t>Conectividad</a:t>
            </a:r>
            <a:endParaRPr lang="en-US" sz="2000" b="1" dirty="0" smtClean="0">
              <a:solidFill>
                <a:schemeClr val="tx1"/>
              </a:solidFill>
              <a:effectLst>
                <a:outerShdw blurRad="38100" dist="38100" dir="2700000" algn="tl">
                  <a:srgbClr val="000000">
                    <a:alpha val="43137"/>
                  </a:srgbClr>
                </a:outerShdw>
              </a:effectLst>
            </a:endParaRPr>
          </a:p>
          <a:p>
            <a:pPr marL="177800" indent="-177800" fontAlgn="base">
              <a:lnSpc>
                <a:spcPct val="85000"/>
              </a:lnSpc>
              <a:spcBef>
                <a:spcPct val="0"/>
              </a:spcBef>
              <a:spcAft>
                <a:spcPts val="300"/>
              </a:spcAft>
              <a:buSzPct val="80000"/>
              <a:buFont typeface="Wingdings" pitchFamily="2" charset="2"/>
              <a:buChar char="§"/>
            </a:pPr>
            <a:r>
              <a:rPr lang="en-US" sz="1600" dirty="0" smtClean="0">
                <a:solidFill>
                  <a:schemeClr val="tx1"/>
                </a:solidFill>
                <a:effectLst>
                  <a:outerShdw blurRad="38100" dist="38100" dir="2700000" algn="tl">
                    <a:srgbClr val="000000">
                      <a:alpha val="43137"/>
                    </a:srgbClr>
                  </a:outerShdw>
                </a:effectLst>
                <a:latin typeface="+mj-lt"/>
              </a:rPr>
              <a:t>Mensa</a:t>
            </a:r>
          </a:p>
          <a:p>
            <a:pPr marL="177800" indent="-177800" fontAlgn="base">
              <a:lnSpc>
                <a:spcPct val="85000"/>
              </a:lnSpc>
              <a:spcBef>
                <a:spcPct val="0"/>
              </a:spcBef>
              <a:spcAft>
                <a:spcPts val="3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latin typeface="+mj-lt"/>
              </a:rPr>
              <a:t>Transformacion</a:t>
            </a:r>
            <a:endParaRPr lang="en-US" sz="1600" dirty="0" smtClean="0">
              <a:solidFill>
                <a:schemeClr val="tx1"/>
              </a:solidFill>
              <a:effectLst>
                <a:outerShdw blurRad="38100" dist="38100" dir="2700000" algn="tl">
                  <a:srgbClr val="000000">
                    <a:alpha val="43137"/>
                  </a:srgbClr>
                </a:outerShdw>
              </a:effectLst>
              <a:latin typeface="+mj-lt"/>
            </a:endParaRPr>
          </a:p>
          <a:p>
            <a:pPr marL="177800" indent="-177800" fontAlgn="base">
              <a:lnSpc>
                <a:spcPct val="85000"/>
              </a:lnSpc>
              <a:spcBef>
                <a:spcPct val="0"/>
              </a:spcBef>
              <a:spcAft>
                <a:spcPts val="3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latin typeface="+mj-lt"/>
              </a:rPr>
              <a:t>Encaminamiento</a:t>
            </a:r>
            <a:endParaRPr lang="en-US" sz="1600" dirty="0" smtClean="0">
              <a:solidFill>
                <a:schemeClr val="tx1"/>
              </a:solidFill>
              <a:effectLst>
                <a:outerShdw blurRad="38100" dist="38100" dir="2700000" algn="tl">
                  <a:srgbClr val="000000">
                    <a:alpha val="43137"/>
                  </a:srgbClr>
                </a:outerShdw>
              </a:effectLst>
              <a:latin typeface="+mj-lt"/>
            </a:endParaRPr>
          </a:p>
        </p:txBody>
      </p:sp>
      <p:sp>
        <p:nvSpPr>
          <p:cNvPr id="44" name="Rectangle 43"/>
          <p:cNvSpPr/>
          <p:nvPr/>
        </p:nvSpPr>
        <p:spPr bwMode="auto">
          <a:xfrm>
            <a:off x="640080" y="2926080"/>
            <a:ext cx="2743200" cy="173736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1200"/>
              </a:spcAft>
            </a:pPr>
            <a:r>
              <a:rPr lang="en-US" sz="2000" b="1" dirty="0" err="1" smtClean="0">
                <a:solidFill>
                  <a:schemeClr val="tx1"/>
                </a:solidFill>
                <a:effectLst>
                  <a:outerShdw blurRad="38100" dist="38100" dir="2700000" algn="tl">
                    <a:srgbClr val="000000">
                      <a:alpha val="43137"/>
                    </a:srgbClr>
                  </a:outerShdw>
                </a:effectLst>
              </a:rPr>
              <a:t>Establecimiento</a:t>
            </a:r>
            <a:r>
              <a:rPr lang="en-US" sz="2000" b="1" dirty="0" smtClean="0">
                <a:solidFill>
                  <a:schemeClr val="tx1"/>
                </a:solidFill>
                <a:effectLst>
                  <a:outerShdw blurRad="38100" dist="38100" dir="2700000" algn="tl">
                    <a:srgbClr val="000000">
                      <a:alpha val="43137"/>
                    </a:srgbClr>
                  </a:outerShdw>
                </a:effectLst>
              </a:rPr>
              <a:t> de </a:t>
            </a:r>
            <a:r>
              <a:rPr lang="en-US" sz="2000" b="1" dirty="0" err="1" smtClean="0">
                <a:solidFill>
                  <a:schemeClr val="tx1"/>
                </a:solidFill>
                <a:effectLst>
                  <a:outerShdw blurRad="38100" dist="38100" dir="2700000" algn="tl">
                    <a:srgbClr val="000000">
                      <a:alpha val="43137"/>
                    </a:srgbClr>
                  </a:outerShdw>
                </a:effectLst>
              </a:rPr>
              <a:t>Servicio</a:t>
            </a:r>
            <a:endParaRPr lang="en-US" sz="2000" b="1" dirty="0" smtClean="0">
              <a:solidFill>
                <a:schemeClr val="tx1"/>
              </a:solidFill>
              <a:effectLst>
                <a:outerShdw blurRad="38100" dist="38100" dir="2700000" algn="tl">
                  <a:srgbClr val="000000">
                    <a:alpha val="43137"/>
                  </a:srgbClr>
                </a:outerShdw>
              </a:effectLst>
            </a:endParaRPr>
          </a:p>
          <a:p>
            <a:pPr marL="177800" indent="-177800" fontAlgn="base">
              <a:lnSpc>
                <a:spcPct val="85000"/>
              </a:lnSpc>
              <a:spcBef>
                <a:spcPct val="0"/>
              </a:spcBef>
              <a:spcAft>
                <a:spcPts val="3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latin typeface="+mj-lt"/>
              </a:rPr>
              <a:t>Interoperabilidad</a:t>
            </a:r>
            <a:endParaRPr lang="en-US" sz="1600" dirty="0" smtClean="0">
              <a:solidFill>
                <a:schemeClr val="tx1"/>
              </a:solidFill>
              <a:effectLst>
                <a:outerShdw blurRad="38100" dist="38100" dir="2700000" algn="tl">
                  <a:srgbClr val="000000">
                    <a:alpha val="43137"/>
                  </a:srgbClr>
                </a:outerShdw>
              </a:effectLst>
              <a:latin typeface="+mj-lt"/>
            </a:endParaRPr>
          </a:p>
          <a:p>
            <a:pPr marL="177800" indent="-177800" fontAlgn="base">
              <a:lnSpc>
                <a:spcPct val="85000"/>
              </a:lnSpc>
              <a:spcBef>
                <a:spcPct val="0"/>
              </a:spcBef>
              <a:spcAft>
                <a:spcPts val="3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latin typeface="+mj-lt"/>
              </a:rPr>
              <a:t>Descubrimiento</a:t>
            </a:r>
            <a:endParaRPr lang="en-US" sz="1600" dirty="0" smtClean="0">
              <a:solidFill>
                <a:schemeClr val="tx1"/>
              </a:solidFill>
              <a:effectLst>
                <a:outerShdw blurRad="38100" dist="38100" dir="2700000" algn="tl">
                  <a:srgbClr val="000000">
                    <a:alpha val="43137"/>
                  </a:srgbClr>
                </a:outerShdw>
              </a:effectLst>
              <a:latin typeface="+mj-lt"/>
            </a:endParaRPr>
          </a:p>
          <a:p>
            <a:pPr marL="177800" indent="-177800" fontAlgn="base">
              <a:lnSpc>
                <a:spcPct val="85000"/>
              </a:lnSpc>
              <a:spcBef>
                <a:spcPct val="0"/>
              </a:spcBef>
              <a:spcAft>
                <a:spcPts val="3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latin typeface="+mj-lt"/>
              </a:rPr>
              <a:t>Seguridad</a:t>
            </a:r>
            <a:r>
              <a:rPr lang="en-US" sz="1600" dirty="0" smtClean="0">
                <a:solidFill>
                  <a:schemeClr val="tx1"/>
                </a:solidFill>
                <a:effectLst>
                  <a:outerShdw blurRad="38100" dist="38100" dir="2700000" algn="tl">
                    <a:srgbClr val="000000">
                      <a:alpha val="43137"/>
                    </a:srgbClr>
                  </a:outerShdw>
                </a:effectLst>
                <a:latin typeface="+mj-lt"/>
              </a:rPr>
              <a:t> y </a:t>
            </a:r>
            <a:r>
              <a:rPr lang="en-US" sz="1600" dirty="0" err="1" smtClean="0">
                <a:solidFill>
                  <a:schemeClr val="tx1"/>
                </a:solidFill>
                <a:effectLst>
                  <a:outerShdw blurRad="38100" dist="38100" dir="2700000" algn="tl">
                    <a:srgbClr val="000000">
                      <a:alpha val="43137"/>
                    </a:srgbClr>
                  </a:outerShdw>
                </a:effectLst>
                <a:latin typeface="+mj-lt"/>
              </a:rPr>
              <a:t>acceso</a:t>
            </a:r>
            <a:endParaRPr lang="en-US" sz="1600" dirty="0" smtClean="0">
              <a:solidFill>
                <a:schemeClr val="tx1"/>
              </a:solidFill>
              <a:effectLst>
                <a:outerShdw blurRad="38100" dist="38100" dir="2700000" algn="tl">
                  <a:srgbClr val="000000">
                    <a:alpha val="43137"/>
                  </a:srgbClr>
                </a:outerShdw>
              </a:effectLst>
              <a:latin typeface="+mj-lt"/>
            </a:endParaRPr>
          </a:p>
        </p:txBody>
      </p:sp>
      <p:sp>
        <p:nvSpPr>
          <p:cNvPr id="46" name="Rectangle 45"/>
          <p:cNvSpPr/>
          <p:nvPr/>
        </p:nvSpPr>
        <p:spPr bwMode="auto">
          <a:xfrm>
            <a:off x="6126480" y="2194560"/>
            <a:ext cx="2743200" cy="246888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1200"/>
              </a:spcAft>
            </a:pPr>
            <a:r>
              <a:rPr lang="en-US" sz="2000" b="1" dirty="0" err="1" smtClean="0">
                <a:solidFill>
                  <a:schemeClr val="tx1"/>
                </a:solidFill>
                <a:effectLst>
                  <a:outerShdw blurRad="38100" dist="38100" dir="2700000" algn="tl">
                    <a:srgbClr val="000000">
                      <a:alpha val="43137"/>
                    </a:srgbClr>
                  </a:outerShdw>
                </a:effectLst>
              </a:rPr>
              <a:t>Aplicaciones</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Compuestas</a:t>
            </a:r>
            <a:endParaRPr lang="en-US" sz="2000" b="1" dirty="0" smtClean="0">
              <a:solidFill>
                <a:schemeClr val="tx1"/>
              </a:solidFill>
              <a:effectLst>
                <a:outerShdw blurRad="38100" dist="38100" dir="2700000" algn="tl">
                  <a:srgbClr val="000000">
                    <a:alpha val="43137"/>
                  </a:srgbClr>
                </a:outerShdw>
              </a:effectLst>
            </a:endParaRPr>
          </a:p>
          <a:p>
            <a:pPr marL="177800" indent="-177800" fontAlgn="base">
              <a:lnSpc>
                <a:spcPct val="85000"/>
              </a:lnSpc>
              <a:spcBef>
                <a:spcPct val="0"/>
              </a:spcBef>
              <a:spcAft>
                <a:spcPts val="300"/>
              </a:spcAft>
              <a:buSzPct val="80000"/>
              <a:buFont typeface="Wingdings" pitchFamily="2" charset="2"/>
              <a:buChar char="§"/>
            </a:pPr>
            <a:r>
              <a:rPr lang="en-US" sz="1600" dirty="0" smtClean="0">
                <a:solidFill>
                  <a:schemeClr val="tx1"/>
                </a:solidFill>
                <a:effectLst>
                  <a:outerShdw blurRad="38100" dist="38100" dir="2700000" algn="tl">
                    <a:srgbClr val="000000">
                      <a:alpha val="43137"/>
                    </a:srgbClr>
                  </a:outerShdw>
                </a:effectLst>
                <a:latin typeface="+mj-lt"/>
              </a:rPr>
              <a:t>Workflows</a:t>
            </a:r>
          </a:p>
          <a:p>
            <a:pPr marL="177800" indent="-177800" fontAlgn="base">
              <a:lnSpc>
                <a:spcPct val="85000"/>
              </a:lnSpc>
              <a:spcBef>
                <a:spcPct val="0"/>
              </a:spcBef>
              <a:spcAft>
                <a:spcPts val="3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latin typeface="+mj-lt"/>
              </a:rPr>
              <a:t>Automatización</a:t>
            </a:r>
            <a:r>
              <a:rPr lang="en-US" sz="1600" dirty="0" smtClean="0">
                <a:solidFill>
                  <a:schemeClr val="tx1"/>
                </a:solidFill>
                <a:effectLst>
                  <a:outerShdw blurRad="38100" dist="38100" dir="2700000" algn="tl">
                    <a:srgbClr val="000000">
                      <a:alpha val="43137"/>
                    </a:srgbClr>
                  </a:outerShdw>
                </a:effectLst>
                <a:latin typeface="+mj-lt"/>
              </a:rPr>
              <a:t> de </a:t>
            </a:r>
            <a:r>
              <a:rPr lang="en-US" sz="1600" dirty="0" err="1" smtClean="0">
                <a:solidFill>
                  <a:schemeClr val="tx1"/>
                </a:solidFill>
                <a:effectLst>
                  <a:outerShdw blurRad="38100" dist="38100" dir="2700000" algn="tl">
                    <a:srgbClr val="000000">
                      <a:alpha val="43137"/>
                    </a:srgbClr>
                  </a:outerShdw>
                </a:effectLst>
                <a:latin typeface="+mj-lt"/>
              </a:rPr>
              <a:t>porceso</a:t>
            </a:r>
            <a:r>
              <a:rPr lang="en-US" sz="1600" dirty="0" smtClean="0">
                <a:solidFill>
                  <a:schemeClr val="tx1"/>
                </a:solidFill>
                <a:effectLst>
                  <a:outerShdw blurRad="38100" dist="38100" dir="2700000" algn="tl">
                    <a:srgbClr val="000000">
                      <a:alpha val="43137"/>
                    </a:srgbClr>
                  </a:outerShdw>
                </a:effectLst>
                <a:latin typeface="+mj-lt"/>
              </a:rPr>
              <a:t> de </a:t>
            </a:r>
            <a:r>
              <a:rPr lang="en-US" sz="1600" dirty="0" err="1" smtClean="0">
                <a:solidFill>
                  <a:schemeClr val="tx1"/>
                </a:solidFill>
                <a:effectLst>
                  <a:outerShdw blurRad="38100" dist="38100" dir="2700000" algn="tl">
                    <a:srgbClr val="000000">
                      <a:alpha val="43137"/>
                    </a:srgbClr>
                  </a:outerShdw>
                </a:effectLst>
                <a:latin typeface="+mj-lt"/>
              </a:rPr>
              <a:t>negocio</a:t>
            </a:r>
            <a:endParaRPr lang="en-US" sz="1600" dirty="0" smtClean="0">
              <a:solidFill>
                <a:schemeClr val="tx1"/>
              </a:solidFill>
              <a:effectLst>
                <a:outerShdw blurRad="38100" dist="38100" dir="2700000" algn="tl">
                  <a:srgbClr val="000000">
                    <a:alpha val="43137"/>
                  </a:srgbClr>
                </a:outerShdw>
              </a:effectLst>
              <a:latin typeface="+mj-lt"/>
            </a:endParaRPr>
          </a:p>
          <a:p>
            <a:pPr marL="177800" indent="-177800" fontAlgn="base">
              <a:lnSpc>
                <a:spcPct val="85000"/>
              </a:lnSpc>
              <a:spcBef>
                <a:spcPct val="0"/>
              </a:spcBef>
              <a:spcAft>
                <a:spcPts val="3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latin typeface="+mj-lt"/>
              </a:rPr>
              <a:t>Contenido</a:t>
            </a:r>
            <a:r>
              <a:rPr lang="en-US" sz="1600" dirty="0" smtClean="0">
                <a:solidFill>
                  <a:schemeClr val="tx1"/>
                </a:solidFill>
                <a:effectLst>
                  <a:outerShdw blurRad="38100" dist="38100" dir="2700000" algn="tl">
                    <a:srgbClr val="000000">
                      <a:alpha val="43137"/>
                    </a:srgbClr>
                  </a:outerShdw>
                </a:effectLst>
                <a:latin typeface="+mj-lt"/>
              </a:rPr>
              <a:t> </a:t>
            </a:r>
            <a:r>
              <a:rPr lang="en-US" sz="1600" dirty="0" err="1" smtClean="0">
                <a:solidFill>
                  <a:schemeClr val="tx1"/>
                </a:solidFill>
                <a:effectLst>
                  <a:outerShdw blurRad="38100" dist="38100" dir="2700000" algn="tl">
                    <a:srgbClr val="000000">
                      <a:alpha val="43137"/>
                    </a:srgbClr>
                  </a:outerShdw>
                </a:effectLst>
                <a:latin typeface="+mj-lt"/>
              </a:rPr>
              <a:t>Dinámico</a:t>
            </a:r>
            <a:endParaRPr lang="en-US" sz="1600" dirty="0" smtClean="0">
              <a:solidFill>
                <a:schemeClr val="tx1"/>
              </a:solidFill>
              <a:effectLst>
                <a:outerShdw blurRad="38100" dist="38100" dir="2700000" algn="tl">
                  <a:srgbClr val="000000">
                    <a:alpha val="43137"/>
                  </a:srgbClr>
                </a:outerShdw>
              </a:effectLst>
              <a:latin typeface="+mj-lt"/>
            </a:endParaRPr>
          </a:p>
        </p:txBody>
      </p:sp>
      <p:grpSp>
        <p:nvGrpSpPr>
          <p:cNvPr id="3" name="Group 44"/>
          <p:cNvGrpSpPr/>
          <p:nvPr/>
        </p:nvGrpSpPr>
        <p:grpSpPr>
          <a:xfrm>
            <a:off x="1513465" y="5303520"/>
            <a:ext cx="5982511" cy="1087821"/>
            <a:chOff x="1513465" y="5684915"/>
            <a:chExt cx="5982511" cy="1087821"/>
          </a:xfrm>
        </p:grpSpPr>
        <p:sp>
          <p:nvSpPr>
            <p:cNvPr id="42" name="Left-Right Arrow 41"/>
            <p:cNvSpPr/>
            <p:nvPr/>
          </p:nvSpPr>
          <p:spPr bwMode="auto">
            <a:xfrm>
              <a:off x="1513465" y="5684915"/>
              <a:ext cx="5982511" cy="1087821"/>
            </a:xfrm>
            <a:prstGeom prst="leftRightArrow">
              <a:avLst>
                <a:gd name="adj1" fmla="val 73611"/>
                <a:gd name="adj2" fmla="val 46123"/>
              </a:avLst>
            </a:prstGeom>
            <a:gradFill>
              <a:gsLst>
                <a:gs pos="5000">
                  <a:schemeClr val="tx2">
                    <a:lumMod val="75000"/>
                  </a:schemeClr>
                </a:gs>
                <a:gs pos="50000">
                  <a:schemeClr val="tx2"/>
                </a:gs>
                <a:gs pos="95000">
                  <a:schemeClr val="tx2">
                    <a:lumMod val="75000"/>
                  </a:schemeClr>
                </a:gs>
              </a:gsLst>
              <a:lin ang="0" scaled="0"/>
            </a:grad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91440" numCol="1" rtlCol="0" anchor="t"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bg1">
                      <a:lumMod val="50000"/>
                    </a:schemeClr>
                  </a:solidFill>
                </a:rPr>
                <a:t>Aplicaciones</a:t>
              </a:r>
              <a:r>
                <a:rPr lang="en-US" sz="1600" b="1" dirty="0" smtClean="0">
                  <a:solidFill>
                    <a:schemeClr val="bg1">
                      <a:lumMod val="50000"/>
                    </a:schemeClr>
                  </a:solidFill>
                </a:rPr>
                <a:t> </a:t>
              </a:r>
              <a:r>
                <a:rPr lang="en-US" sz="1600" b="1" dirty="0" err="1" smtClean="0">
                  <a:solidFill>
                    <a:schemeClr val="bg1">
                      <a:lumMod val="50000"/>
                    </a:schemeClr>
                  </a:solidFill>
                </a:rPr>
                <a:t>Empresariales</a:t>
              </a:r>
              <a:endParaRPr lang="en-US" sz="1600" b="1" dirty="0" smtClean="0">
                <a:solidFill>
                  <a:schemeClr val="bg1">
                    <a:lumMod val="50000"/>
                  </a:schemeClr>
                </a:solidFill>
              </a:endParaRPr>
            </a:p>
          </p:txBody>
        </p:sp>
        <p:grpSp>
          <p:nvGrpSpPr>
            <p:cNvPr id="4" name="Group 163"/>
            <p:cNvGrpSpPr>
              <a:grpSpLocks noChangeAspect="1"/>
            </p:cNvGrpSpPr>
            <p:nvPr/>
          </p:nvGrpSpPr>
          <p:grpSpPr>
            <a:xfrm>
              <a:off x="1981608" y="6192564"/>
              <a:ext cx="5046224" cy="362607"/>
              <a:chOff x="1280159" y="5394960"/>
              <a:chExt cx="7589521" cy="548640"/>
            </a:xfrm>
          </p:grpSpPr>
          <p:sp>
            <p:nvSpPr>
              <p:cNvPr id="52" name="Can 51"/>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3" name="Can 52"/>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4" name="Can 53"/>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5" name="Can 54"/>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6" name="Can 55"/>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71" name="Can 70"/>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Other</a:t>
                </a:r>
                <a:endParaRPr lang="en-US" sz="1100" b="1" dirty="0">
                  <a:solidFill>
                    <a:schemeClr val="tx1"/>
                  </a:solidFill>
                  <a:effectLst>
                    <a:outerShdw blurRad="101600" dist="25400" dir="2700000" algn="tl">
                      <a:srgbClr val="000000"/>
                    </a:outerShdw>
                  </a:effectLst>
                </a:endParaRPr>
              </a:p>
            </p:txBody>
          </p:sp>
          <p:sp>
            <p:nvSpPr>
              <p:cNvPr id="72" name="Can 71"/>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Customers</a:t>
                </a:r>
                <a:endParaRPr lang="en-US" sz="1000" b="1" dirty="0">
                  <a:solidFill>
                    <a:schemeClr val="tx1"/>
                  </a:solidFill>
                  <a:effectLst>
                    <a:outerShdw blurRad="101600" dist="25400" dir="2700000" algn="tl">
                      <a:srgbClr val="000000"/>
                    </a:outerShdw>
                  </a:effectLst>
                </a:endParaRPr>
              </a:p>
            </p:txBody>
          </p:sp>
          <p:pic>
            <p:nvPicPr>
              <p:cNvPr id="73" name="Picture 2" descr="\\showsrus\images\LOGOS\GEN_LOGO\O\ORACLE.png"/>
              <p:cNvPicPr>
                <a:picLocks noChangeAspect="1" noChangeArrowheads="1"/>
              </p:cNvPicPr>
              <p:nvPr/>
            </p:nvPicPr>
            <p:blipFill>
              <a:blip r:embed="rId6"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74" name="Picture 3" descr="\\showsrus\images\LOGOS\GEN_LOGO\S\SAP logo med.png"/>
              <p:cNvPicPr>
                <a:picLocks noChangeAspect="1" noChangeArrowheads="1"/>
              </p:cNvPicPr>
              <p:nvPr/>
            </p:nvPicPr>
            <p:blipFill>
              <a:blip r:embed="rId7"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75" name="Picture 4" descr="\\showsrus\images\LOGOS\GEN_LOGO\S\Siebel-logo-color.png"/>
              <p:cNvPicPr>
                <a:picLocks noChangeAspect="1" noChangeArrowheads="1"/>
              </p:cNvPicPr>
              <p:nvPr/>
            </p:nvPicPr>
            <p:blipFill>
              <a:blip r:embed="rId8"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76" name="Picture 5" descr="C:\Program Files\Microsoft Resource DVD Artwork\DVD_ART\BoxShots_Logos\Microsoft Dynamics\Dynamics-Brand signature\MS Dynamics logo reverse v.png"/>
              <p:cNvPicPr>
                <a:picLocks noChangeAspect="1" noChangeArrowheads="1"/>
              </p:cNvPicPr>
              <p:nvPr/>
            </p:nvPicPr>
            <p:blipFill>
              <a:blip r:embed="rId9"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77" name="Picture 2" descr="C:\Users\Jeff.Alldridge\Desktop\Cache Bin\Week 5.12-16\IBM_white.png"/>
              <p:cNvPicPr>
                <a:picLocks noChangeAspect="1" noChangeArrowheads="1"/>
              </p:cNvPicPr>
              <p:nvPr/>
            </p:nvPicPr>
            <p:blipFill>
              <a:blip r:embed="rId10"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78" name="Rectangle 77"/>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ERP</a:t>
                </a:r>
              </a:p>
            </p:txBody>
          </p:sp>
          <p:sp>
            <p:nvSpPr>
              <p:cNvPr id="79" name="Rectangle 78"/>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Finance</a:t>
                </a:r>
              </a:p>
            </p:txBody>
          </p:sp>
          <p:sp>
            <p:nvSpPr>
              <p:cNvPr id="80" name="Rectangle 79"/>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Inventory</a:t>
                </a:r>
              </a:p>
            </p:txBody>
          </p:sp>
          <p:sp>
            <p:nvSpPr>
              <p:cNvPr id="81" name="Rectangle 80"/>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CRM</a:t>
                </a:r>
              </a:p>
            </p:txBody>
          </p:sp>
          <p:sp>
            <p:nvSpPr>
              <p:cNvPr id="82" name="Rectangle 81"/>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Operations</a:t>
                </a:r>
              </a:p>
            </p:txBody>
          </p:sp>
          <p:sp>
            <p:nvSpPr>
              <p:cNvPr id="84" name="Rectangle 83"/>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a:t>
                </a:r>
              </a:p>
            </p:txBody>
          </p:sp>
        </p:grpSp>
      </p:grpSp>
      <p:sp>
        <p:nvSpPr>
          <p:cNvPr id="33" name="Rounded Rectangle 32"/>
          <p:cNvSpPr/>
          <p:nvPr/>
        </p:nvSpPr>
        <p:spPr bwMode="auto">
          <a:xfrm>
            <a:off x="2286000" y="4754880"/>
            <a:ext cx="4572000" cy="550206"/>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pPr>
            <a:r>
              <a:rPr lang="en-US" sz="1600" b="1" dirty="0" smtClean="0">
                <a:solidFill>
                  <a:schemeClr val="tx1"/>
                </a:solidFill>
                <a:effectLst>
                  <a:outerShdw blurRad="38100" dist="38100" dir="2700000" algn="tl">
                    <a:srgbClr val="000000">
                      <a:alpha val="43137"/>
                    </a:srgbClr>
                  </a:outerShdw>
                </a:effectLst>
              </a:rPr>
              <a:t>Standards-based interoperability</a:t>
            </a:r>
          </a:p>
          <a:p>
            <a:pPr algn="ctr" fontAlgn="base">
              <a:lnSpc>
                <a:spcPct val="90000"/>
              </a:lnSpc>
              <a:spcBef>
                <a:spcPct val="0"/>
              </a:spcBef>
            </a:pPr>
            <a:r>
              <a:rPr lang="en-US" sz="1600" b="1" dirty="0" smtClean="0">
                <a:solidFill>
                  <a:schemeClr val="tx1"/>
                </a:solidFill>
                <a:effectLst>
                  <a:outerShdw blurRad="38100" dist="38100" dir="2700000" algn="tl">
                    <a:srgbClr val="000000">
                      <a:alpha val="43137"/>
                    </a:srgbClr>
                  </a:outerShdw>
                </a:effectLst>
              </a:rPr>
              <a:t>Business process services</a:t>
            </a:r>
          </a:p>
        </p:txBody>
      </p:sp>
      <p:grpSp>
        <p:nvGrpSpPr>
          <p:cNvPr id="5" name="Group 59"/>
          <p:cNvGrpSpPr>
            <a:grpSpLocks noChangeAspect="1"/>
          </p:cNvGrpSpPr>
          <p:nvPr/>
        </p:nvGrpSpPr>
        <p:grpSpPr>
          <a:xfrm>
            <a:off x="7223760" y="182880"/>
            <a:ext cx="1683918" cy="640080"/>
            <a:chOff x="6324826" y="241060"/>
            <a:chExt cx="2490849" cy="946805"/>
          </a:xfrm>
        </p:grpSpPr>
        <p:pic>
          <p:nvPicPr>
            <p:cNvPr id="58" name="Picture 3" descr="C:\Users\Victor.Melniciuc\Desktop\APO Branding\Graphics Update 5-2-08\Logos\FadeOutIcons.png"/>
            <p:cNvPicPr>
              <a:picLocks noChangeAspect="1" noChangeArrowheads="1"/>
            </p:cNvPicPr>
            <p:nvPr/>
          </p:nvPicPr>
          <p:blipFill>
            <a:blip r:embed="rId11" cstate="email"/>
            <a:srcRect/>
            <a:stretch>
              <a:fillRect/>
            </a:stretch>
          </p:blipFill>
          <p:spPr bwMode="auto">
            <a:xfrm>
              <a:off x="6324826" y="241060"/>
              <a:ext cx="2490849" cy="945600"/>
            </a:xfrm>
            <a:prstGeom prst="rect">
              <a:avLst/>
            </a:prstGeom>
            <a:noFill/>
          </p:spPr>
        </p:pic>
        <p:pic>
          <p:nvPicPr>
            <p:cNvPr id="59" name="Picture 2" descr="Z:\Victor\APO Platform Branding\Icons\PNGs\ICONS-updated-circle_3.png"/>
            <p:cNvPicPr>
              <a:picLocks noChangeAspect="1" noChangeArrowheads="1"/>
            </p:cNvPicPr>
            <p:nvPr/>
          </p:nvPicPr>
          <p:blipFill>
            <a:blip r:embed="rId12" cstate="email"/>
            <a:srcRect/>
            <a:stretch>
              <a:fillRect/>
            </a:stretch>
          </p:blipFill>
          <p:spPr bwMode="auto">
            <a:xfrm>
              <a:off x="7510285" y="562535"/>
              <a:ext cx="703496" cy="625330"/>
            </a:xfrm>
            <a:prstGeom prst="rect">
              <a:avLst/>
            </a:prstGeom>
            <a:noFill/>
          </p:spPr>
        </p:pic>
      </p:grpSp>
      <p:grpSp>
        <p:nvGrpSpPr>
          <p:cNvPr id="6" name="Group 65"/>
          <p:cNvGrpSpPr/>
          <p:nvPr/>
        </p:nvGrpSpPr>
        <p:grpSpPr>
          <a:xfrm>
            <a:off x="947956" y="1038621"/>
            <a:ext cx="7315200" cy="731520"/>
            <a:chOff x="947956" y="1038621"/>
            <a:chExt cx="7315200" cy="731520"/>
          </a:xfrm>
        </p:grpSpPr>
        <p:sp>
          <p:nvSpPr>
            <p:cNvPr id="41" name="Rectangle 40"/>
            <p:cNvSpPr/>
            <p:nvPr/>
          </p:nvSpPr>
          <p:spPr bwMode="auto">
            <a:xfrm>
              <a:off x="947956" y="1297305"/>
              <a:ext cx="7315200" cy="365760"/>
            </a:xfrm>
            <a:prstGeom prst="rect">
              <a:avLst/>
            </a:prstGeom>
            <a:gradFill>
              <a:gsLst>
                <a:gs pos="500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endParaRPr lang="en-US" b="1" dirty="0" smtClean="0">
                <a:solidFill>
                  <a:schemeClr val="bg1">
                    <a:lumMod val="50000"/>
                  </a:schemeClr>
                </a:solidFill>
                <a:latin typeface="+mj-lt"/>
              </a:endParaRPr>
            </a:p>
          </p:txBody>
        </p:sp>
        <p:grpSp>
          <p:nvGrpSpPr>
            <p:cNvPr id="7" name="Group 42"/>
            <p:cNvGrpSpPr>
              <a:grpSpLocks noChangeAspect="1"/>
            </p:cNvGrpSpPr>
            <p:nvPr/>
          </p:nvGrpSpPr>
          <p:grpSpPr>
            <a:xfrm>
              <a:off x="3017520" y="1038621"/>
              <a:ext cx="3263472" cy="731520"/>
              <a:chOff x="3376377" y="2286000"/>
              <a:chExt cx="3671406" cy="822960"/>
            </a:xfrm>
          </p:grpSpPr>
          <p:pic>
            <p:nvPicPr>
              <p:cNvPr id="62" name="Picture 61" descr="Desktop.png"/>
              <p:cNvPicPr>
                <a:picLocks noChangeAspect="1"/>
              </p:cNvPicPr>
              <p:nvPr/>
            </p:nvPicPr>
            <p:blipFill>
              <a:blip r:embed="rId13" cstate="email"/>
              <a:stretch>
                <a:fillRect/>
              </a:stretch>
            </p:blipFill>
            <p:spPr>
              <a:xfrm>
                <a:off x="6224823" y="2286000"/>
                <a:ext cx="822960" cy="822960"/>
              </a:xfrm>
              <a:prstGeom prst="rect">
                <a:avLst/>
              </a:prstGeom>
            </p:spPr>
          </p:pic>
          <p:pic>
            <p:nvPicPr>
              <p:cNvPr id="63" name="Picture 62" descr="Internet.png"/>
              <p:cNvPicPr>
                <a:picLocks noChangeAspect="1"/>
              </p:cNvPicPr>
              <p:nvPr/>
            </p:nvPicPr>
            <p:blipFill>
              <a:blip r:embed="rId14" cstate="email"/>
              <a:stretch>
                <a:fillRect/>
              </a:stretch>
            </p:blipFill>
            <p:spPr>
              <a:xfrm>
                <a:off x="4439153" y="2468880"/>
                <a:ext cx="640080" cy="640080"/>
              </a:xfrm>
              <a:prstGeom prst="rect">
                <a:avLst/>
              </a:prstGeom>
            </p:spPr>
          </p:pic>
          <p:pic>
            <p:nvPicPr>
              <p:cNvPr id="64" name="Picture 63" descr="PDA.png"/>
              <p:cNvPicPr>
                <a:picLocks noChangeAspect="1"/>
              </p:cNvPicPr>
              <p:nvPr/>
            </p:nvPicPr>
            <p:blipFill>
              <a:blip r:embed="rId15" cstate="email"/>
              <a:stretch>
                <a:fillRect/>
              </a:stretch>
            </p:blipFill>
            <p:spPr>
              <a:xfrm>
                <a:off x="5370810" y="2468880"/>
                <a:ext cx="640080" cy="640080"/>
              </a:xfrm>
              <a:prstGeom prst="rect">
                <a:avLst/>
              </a:prstGeom>
            </p:spPr>
          </p:pic>
          <p:pic>
            <p:nvPicPr>
              <p:cNvPr id="65" name="Picture 64" descr="phone.png"/>
              <p:cNvPicPr>
                <a:picLocks noChangeAspect="1"/>
              </p:cNvPicPr>
              <p:nvPr/>
            </p:nvPicPr>
            <p:blipFill>
              <a:blip r:embed="rId16" cstate="email">
                <a:lum bright="20000" contrast="-40000"/>
              </a:blip>
              <a:stretch>
                <a:fillRect/>
              </a:stretch>
            </p:blipFill>
            <p:spPr>
              <a:xfrm>
                <a:off x="3376377" y="2286000"/>
                <a:ext cx="822960" cy="822960"/>
              </a:xfrm>
              <a:prstGeom prst="rect">
                <a:avLst/>
              </a:prstGeom>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par>
                                <p:cTn id="13" presetID="53"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500"/>
                            </p:stCondLst>
                            <p:childTnLst>
                              <p:par>
                                <p:cTn id="26" presetID="53"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up)">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46" grpId="0"/>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eventsql\dvd27\Clip_Installer\DVD_ART\Artwork_Imagery\Shapes and Graphics\fans - gradient\hourglass swoosh.png"/>
          <p:cNvPicPr>
            <a:picLocks noChangeArrowheads="1"/>
          </p:cNvPicPr>
          <p:nvPr/>
        </p:nvPicPr>
        <p:blipFill>
          <a:blip r:embed="rId3">
            <a:duotone>
              <a:prstClr val="black"/>
              <a:schemeClr val="tx2">
                <a:tint val="45000"/>
                <a:satMod val="400000"/>
              </a:schemeClr>
            </a:duotone>
          </a:blip>
          <a:srcRect/>
          <a:stretch>
            <a:fillRect/>
          </a:stretch>
        </p:blipFill>
        <p:spPr bwMode="auto">
          <a:xfrm>
            <a:off x="0" y="1371600"/>
            <a:ext cx="9144000" cy="5029200"/>
          </a:xfrm>
          <a:prstGeom prst="rect">
            <a:avLst/>
          </a:prstGeom>
          <a:noFill/>
        </p:spPr>
      </p:pic>
      <p:pic>
        <p:nvPicPr>
          <p:cNvPr id="48" name="Picture 47" descr="Building-Layers-red.png"/>
          <p:cNvPicPr>
            <a:picLocks noChangeAspect="1"/>
          </p:cNvPicPr>
          <p:nvPr/>
        </p:nvPicPr>
        <p:blipFill>
          <a:blip r:embed="rId4"/>
          <a:stretch>
            <a:fillRect/>
          </a:stretch>
        </p:blipFill>
        <p:spPr>
          <a:xfrm>
            <a:off x="640080" y="1920240"/>
            <a:ext cx="8229600" cy="2743200"/>
          </a:xfrm>
          <a:prstGeom prst="rect">
            <a:avLst/>
          </a:prstGeom>
        </p:spPr>
      </p:pic>
      <p:sp>
        <p:nvSpPr>
          <p:cNvPr id="2" name="Title 1"/>
          <p:cNvSpPr>
            <a:spLocks noGrp="1"/>
          </p:cNvSpPr>
          <p:nvPr>
            <p:ph type="title"/>
          </p:nvPr>
        </p:nvSpPr>
        <p:spPr>
          <a:xfrm>
            <a:off x="457200" y="182880"/>
            <a:ext cx="8321675" cy="609398"/>
          </a:xfrm>
        </p:spPr>
        <p:txBody>
          <a:bodyPr/>
          <a:lstStyle/>
          <a:p>
            <a:pPr lvl="0">
              <a:defRPr/>
            </a:pPr>
            <a:r>
              <a:rPr sz="3200" smtClean="0"/>
              <a:t>Iniciandose con Plataformas de</a:t>
            </a:r>
            <a:br>
              <a:rPr sz="3200" smtClean="0"/>
            </a:br>
            <a:r>
              <a:rPr sz="3200" smtClean="0"/>
              <a:t>Aplicación: Business Intelligence &amp; DM</a:t>
            </a:r>
            <a:endParaRPr sz="3200"/>
          </a:p>
        </p:txBody>
      </p:sp>
      <p:sp>
        <p:nvSpPr>
          <p:cNvPr id="36" name="Rectangle 35"/>
          <p:cNvSpPr/>
          <p:nvPr/>
        </p:nvSpPr>
        <p:spPr bwMode="auto">
          <a:xfrm>
            <a:off x="3383280" y="2560320"/>
            <a:ext cx="2743200" cy="21031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1200"/>
              </a:spcAft>
            </a:pPr>
            <a:r>
              <a:rPr lang="en-US" sz="2000" b="1" dirty="0" err="1" smtClean="0">
                <a:solidFill>
                  <a:schemeClr val="tx1"/>
                </a:solidFill>
                <a:effectLst>
                  <a:outerShdw blurRad="38100" dist="38100" dir="2700000" algn="tl">
                    <a:srgbClr val="000000">
                      <a:alpha val="43137"/>
                    </a:srgbClr>
                  </a:outerShdw>
                </a:effectLst>
              </a:rPr>
              <a:t>Analisis</a:t>
            </a:r>
            <a:r>
              <a:rPr lang="en-US" sz="2000" b="1" dirty="0" smtClean="0">
                <a:solidFill>
                  <a:schemeClr val="tx1"/>
                </a:solidFill>
                <a:effectLst>
                  <a:outerShdw blurRad="38100" dist="38100" dir="2700000" algn="tl">
                    <a:srgbClr val="000000">
                      <a:alpha val="43137"/>
                    </a:srgbClr>
                  </a:outerShdw>
                </a:effectLst>
              </a:rPr>
              <a:t> de </a:t>
            </a:r>
            <a:r>
              <a:rPr lang="en-US" sz="2000" b="1" dirty="0" err="1" smtClean="0">
                <a:solidFill>
                  <a:schemeClr val="tx1"/>
                </a:solidFill>
                <a:effectLst>
                  <a:outerShdw blurRad="38100" dist="38100" dir="2700000" algn="tl">
                    <a:srgbClr val="000000">
                      <a:alpha val="43137"/>
                    </a:srgbClr>
                  </a:outerShdw>
                </a:effectLst>
              </a:rPr>
              <a:t>Información</a:t>
            </a:r>
            <a:endParaRPr lang="en-US" sz="2000" b="1" dirty="0" smtClean="0">
              <a:solidFill>
                <a:schemeClr val="tx1"/>
              </a:solidFill>
              <a:effectLst>
                <a:outerShdw blurRad="38100" dist="38100" dir="2700000" algn="tl">
                  <a:srgbClr val="000000">
                    <a:alpha val="43137"/>
                  </a:srgbClr>
                </a:outerShdw>
              </a:effectLst>
            </a:endParaRPr>
          </a:p>
          <a:p>
            <a:pPr marL="177800" marR="0" indent="-177800" fontAlgn="base">
              <a:lnSpc>
                <a:spcPct val="85000"/>
              </a:lnSpc>
              <a:spcBef>
                <a:spcPct val="0"/>
              </a:spcBef>
              <a:spcAft>
                <a:spcPts val="300"/>
              </a:spcAft>
              <a:buClrTx/>
              <a:buSzPct val="80000"/>
              <a:buFont typeface="Wingdings" pitchFamily="2" charset="2"/>
              <a:buChar char="§"/>
              <a:tabLst/>
            </a:pPr>
            <a:r>
              <a:rPr lang="en-US" sz="1600" dirty="0" smtClean="0">
                <a:solidFill>
                  <a:schemeClr val="tx1"/>
                </a:solidFill>
                <a:effectLst>
                  <a:outerShdw blurRad="38100" dist="38100" dir="2700000" algn="tl">
                    <a:srgbClr val="000000">
                      <a:alpha val="43137"/>
                    </a:srgbClr>
                  </a:outerShdw>
                </a:effectLst>
              </a:rPr>
              <a:t>Data mining</a:t>
            </a:r>
          </a:p>
          <a:p>
            <a:pPr marL="177800" marR="0" indent="-177800" fontAlgn="base">
              <a:lnSpc>
                <a:spcPct val="85000"/>
              </a:lnSpc>
              <a:spcBef>
                <a:spcPct val="0"/>
              </a:spcBef>
              <a:spcAft>
                <a:spcPts val="300"/>
              </a:spcAft>
              <a:buClrTx/>
              <a:buSzPct val="80000"/>
              <a:buFont typeface="Wingdings" pitchFamily="2" charset="2"/>
              <a:buChar char="§"/>
              <a:tabLst/>
            </a:pPr>
            <a:r>
              <a:rPr lang="en-US" sz="1600" dirty="0" smtClean="0">
                <a:solidFill>
                  <a:schemeClr val="tx1"/>
                </a:solidFill>
                <a:effectLst>
                  <a:outerShdw blurRad="38100" dist="38100" dir="2700000" algn="tl">
                    <a:srgbClr val="000000">
                      <a:alpha val="43137"/>
                    </a:srgbClr>
                  </a:outerShdw>
                </a:effectLst>
              </a:rPr>
              <a:t>Information aggregation</a:t>
            </a:r>
          </a:p>
          <a:p>
            <a:pPr marL="177800" marR="0" indent="-177800" fontAlgn="base">
              <a:lnSpc>
                <a:spcPct val="85000"/>
              </a:lnSpc>
              <a:spcBef>
                <a:spcPct val="0"/>
              </a:spcBef>
              <a:spcAft>
                <a:spcPts val="300"/>
              </a:spcAft>
              <a:buClrTx/>
              <a:buSzPct val="80000"/>
              <a:buFont typeface="Wingdings" pitchFamily="2" charset="2"/>
              <a:buChar char="§"/>
              <a:tabLst/>
            </a:pPr>
            <a:r>
              <a:rPr lang="en-US" sz="1600" dirty="0" err="1" smtClean="0">
                <a:solidFill>
                  <a:schemeClr val="tx1"/>
                </a:solidFill>
                <a:effectLst>
                  <a:outerShdw blurRad="38100" dist="38100" dir="2700000" algn="tl">
                    <a:srgbClr val="000000">
                      <a:alpha val="43137"/>
                    </a:srgbClr>
                  </a:outerShdw>
                </a:effectLst>
              </a:rPr>
              <a:t>Tendencia</a:t>
            </a:r>
            <a:r>
              <a:rPr lang="en-US" sz="1600" dirty="0" smtClean="0">
                <a:solidFill>
                  <a:schemeClr val="tx1"/>
                </a:solidFill>
                <a:effectLst>
                  <a:outerShdw blurRad="38100" dist="38100" dir="2700000" algn="tl">
                    <a:srgbClr val="000000">
                      <a:alpha val="43137"/>
                    </a:srgbClr>
                  </a:outerShdw>
                </a:effectLst>
              </a:rPr>
              <a:t> y </a:t>
            </a:r>
            <a:r>
              <a:rPr lang="en-US" sz="1600" dirty="0" err="1" smtClean="0">
                <a:solidFill>
                  <a:schemeClr val="tx1"/>
                </a:solidFill>
                <a:effectLst>
                  <a:outerShdw blurRad="38100" dist="38100" dir="2700000" algn="tl">
                    <a:srgbClr val="000000">
                      <a:alpha val="43137"/>
                    </a:srgbClr>
                  </a:outerShdw>
                </a:effectLst>
              </a:rPr>
              <a:t>relación</a:t>
            </a:r>
            <a:r>
              <a:rPr lang="en-US" sz="1600" dirty="0" smtClean="0">
                <a:solidFill>
                  <a:schemeClr val="tx1"/>
                </a:solidFill>
                <a:effectLst>
                  <a:outerShdw blurRad="38100" dist="38100" dir="2700000" algn="tl">
                    <a:srgbClr val="000000">
                      <a:alpha val="43137"/>
                    </a:srgbClr>
                  </a:outerShdw>
                </a:effectLst>
              </a:rPr>
              <a:t> de </a:t>
            </a:r>
            <a:r>
              <a:rPr lang="en-US" sz="1600" dirty="0" err="1" smtClean="0">
                <a:solidFill>
                  <a:schemeClr val="tx1"/>
                </a:solidFill>
                <a:effectLst>
                  <a:outerShdw blurRad="38100" dist="38100" dir="2700000" algn="tl">
                    <a:srgbClr val="000000">
                      <a:alpha val="43137"/>
                    </a:srgbClr>
                  </a:outerShdw>
                </a:effectLst>
              </a:rPr>
              <a:t>descubrimiento</a:t>
            </a:r>
            <a:endParaRPr lang="en-US" sz="1600" dirty="0" smtClean="0">
              <a:solidFill>
                <a:schemeClr val="tx1"/>
              </a:solidFill>
              <a:effectLst>
                <a:outerShdw blurRad="38100" dist="38100" dir="2700000" algn="tl">
                  <a:srgbClr val="000000">
                    <a:alpha val="43137"/>
                  </a:srgbClr>
                </a:outerShdw>
              </a:effectLst>
            </a:endParaRPr>
          </a:p>
        </p:txBody>
      </p:sp>
      <p:sp>
        <p:nvSpPr>
          <p:cNvPr id="44" name="Rectangle 43"/>
          <p:cNvSpPr/>
          <p:nvPr/>
        </p:nvSpPr>
        <p:spPr bwMode="auto">
          <a:xfrm>
            <a:off x="640080" y="2926080"/>
            <a:ext cx="2743200" cy="173736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1200"/>
              </a:spcAft>
            </a:pPr>
            <a:r>
              <a:rPr lang="en-US" sz="2000" b="1" dirty="0" err="1" smtClean="0">
                <a:solidFill>
                  <a:schemeClr val="tx1"/>
                </a:solidFill>
                <a:effectLst>
                  <a:outerShdw blurRad="38100" dist="38100" dir="2700000" algn="tl">
                    <a:srgbClr val="000000">
                      <a:alpha val="43137"/>
                    </a:srgbClr>
                  </a:outerShdw>
                </a:effectLst>
              </a:rPr>
              <a:t>Reportando</a:t>
            </a:r>
            <a:r>
              <a:rPr lang="en-US" sz="2000" b="1" dirty="0" smtClean="0">
                <a:solidFill>
                  <a:schemeClr val="tx1"/>
                </a:solidFill>
                <a:effectLst>
                  <a:outerShdw blurRad="38100" dist="38100" dir="2700000" algn="tl">
                    <a:srgbClr val="000000">
                      <a:alpha val="43137"/>
                    </a:srgbClr>
                  </a:outerShdw>
                </a:effectLst>
              </a:rPr>
              <a:t> </a:t>
            </a:r>
            <a:r>
              <a:rPr lang="en-US" sz="2000" b="1" dirty="0" err="1" smtClean="0">
                <a:solidFill>
                  <a:schemeClr val="tx1"/>
                </a:solidFill>
                <a:effectLst>
                  <a:outerShdw blurRad="38100" dist="38100" dir="2700000" algn="tl">
                    <a:srgbClr val="000000">
                      <a:alpha val="43137"/>
                    </a:srgbClr>
                  </a:outerShdw>
                </a:effectLst>
              </a:rPr>
              <a:t>Información</a:t>
            </a:r>
            <a:endParaRPr lang="en-US" sz="2000" b="1" dirty="0" smtClean="0">
              <a:solidFill>
                <a:schemeClr val="tx1"/>
              </a:solidFill>
              <a:effectLst>
                <a:outerShdw blurRad="38100" dist="38100" dir="2700000" algn="tl">
                  <a:srgbClr val="000000">
                    <a:alpha val="43137"/>
                  </a:srgbClr>
                </a:outerShdw>
              </a:effectLst>
            </a:endParaRPr>
          </a:p>
          <a:p>
            <a:pPr marL="177800" marR="0" indent="-177800" fontAlgn="base">
              <a:lnSpc>
                <a:spcPct val="85000"/>
              </a:lnSpc>
              <a:spcBef>
                <a:spcPct val="0"/>
              </a:spcBef>
              <a:spcAft>
                <a:spcPts val="300"/>
              </a:spcAft>
              <a:buClrTx/>
              <a:buSzPct val="80000"/>
              <a:buFont typeface="Wingdings" pitchFamily="2" charset="2"/>
              <a:buChar char="§"/>
              <a:tabLst/>
            </a:pPr>
            <a:r>
              <a:rPr lang="en-US" sz="1600" dirty="0" err="1" smtClean="0">
                <a:solidFill>
                  <a:schemeClr val="tx1"/>
                </a:solidFill>
                <a:effectLst>
                  <a:outerShdw blurRad="38100" dist="38100" dir="2700000" algn="tl">
                    <a:srgbClr val="000000">
                      <a:alpha val="43137"/>
                    </a:srgbClr>
                  </a:outerShdw>
                </a:effectLst>
              </a:rPr>
              <a:t>Visualización</a:t>
            </a:r>
            <a:r>
              <a:rPr lang="en-US" sz="1600" dirty="0" smtClean="0">
                <a:solidFill>
                  <a:schemeClr val="tx1"/>
                </a:solidFill>
                <a:effectLst>
                  <a:outerShdw blurRad="38100" dist="38100" dir="2700000" algn="tl">
                    <a:srgbClr val="000000">
                      <a:alpha val="43137"/>
                    </a:srgbClr>
                  </a:outerShdw>
                </a:effectLst>
              </a:rPr>
              <a:t> </a:t>
            </a:r>
            <a:r>
              <a:rPr lang="en-US" sz="1600" dirty="0" err="1" smtClean="0">
                <a:solidFill>
                  <a:schemeClr val="tx1"/>
                </a:solidFill>
                <a:effectLst>
                  <a:outerShdw blurRad="38100" dist="38100" dir="2700000" algn="tl">
                    <a:srgbClr val="000000">
                      <a:alpha val="43137"/>
                    </a:srgbClr>
                  </a:outerShdw>
                </a:effectLst>
              </a:rPr>
              <a:t>Información</a:t>
            </a:r>
            <a:endParaRPr lang="en-US" sz="1600" dirty="0" smtClean="0">
              <a:solidFill>
                <a:schemeClr val="tx1"/>
              </a:solidFill>
              <a:effectLst>
                <a:outerShdw blurRad="38100" dist="38100" dir="2700000" algn="tl">
                  <a:srgbClr val="000000">
                    <a:alpha val="43137"/>
                  </a:srgbClr>
                </a:outerShdw>
              </a:effectLst>
            </a:endParaRPr>
          </a:p>
          <a:p>
            <a:pPr marL="177800" marR="0" indent="-177800" fontAlgn="base">
              <a:lnSpc>
                <a:spcPct val="85000"/>
              </a:lnSpc>
              <a:spcBef>
                <a:spcPct val="0"/>
              </a:spcBef>
              <a:spcAft>
                <a:spcPts val="300"/>
              </a:spcAft>
              <a:buClrTx/>
              <a:buSzPct val="80000"/>
              <a:buFont typeface="Wingdings" pitchFamily="2" charset="2"/>
              <a:buChar char="§"/>
              <a:tabLst/>
            </a:pPr>
            <a:r>
              <a:rPr lang="en-US" sz="1600" dirty="0" err="1" smtClean="0">
                <a:solidFill>
                  <a:schemeClr val="tx1"/>
                </a:solidFill>
                <a:effectLst>
                  <a:outerShdw blurRad="38100" dist="38100" dir="2700000" algn="tl">
                    <a:srgbClr val="000000">
                      <a:alpha val="43137"/>
                    </a:srgbClr>
                  </a:outerShdw>
                </a:effectLst>
              </a:rPr>
              <a:t>Extracción</a:t>
            </a:r>
            <a:r>
              <a:rPr lang="en-US" sz="1600" dirty="0" smtClean="0">
                <a:solidFill>
                  <a:schemeClr val="tx1"/>
                </a:solidFill>
                <a:effectLst>
                  <a:outerShdw blurRad="38100" dist="38100" dir="2700000" algn="tl">
                    <a:srgbClr val="000000">
                      <a:alpha val="43137"/>
                    </a:srgbClr>
                  </a:outerShdw>
                </a:effectLst>
              </a:rPr>
              <a:t> de </a:t>
            </a:r>
            <a:r>
              <a:rPr lang="en-US" sz="1600" dirty="0" err="1" smtClean="0">
                <a:solidFill>
                  <a:schemeClr val="tx1"/>
                </a:solidFill>
                <a:effectLst>
                  <a:outerShdw blurRad="38100" dist="38100" dir="2700000" algn="tl">
                    <a:srgbClr val="000000">
                      <a:alpha val="43137"/>
                    </a:srgbClr>
                  </a:outerShdw>
                </a:effectLst>
              </a:rPr>
              <a:t>Datos</a:t>
            </a:r>
            <a:endParaRPr lang="en-US" sz="1600" dirty="0" smtClean="0">
              <a:solidFill>
                <a:schemeClr val="tx1"/>
              </a:solidFill>
              <a:effectLst>
                <a:outerShdw blurRad="38100" dist="38100" dir="2700000" algn="tl">
                  <a:srgbClr val="000000">
                    <a:alpha val="43137"/>
                  </a:srgbClr>
                </a:outerShdw>
              </a:effectLst>
            </a:endParaRPr>
          </a:p>
        </p:txBody>
      </p:sp>
      <p:sp>
        <p:nvSpPr>
          <p:cNvPr id="46" name="Rectangle 45"/>
          <p:cNvSpPr/>
          <p:nvPr/>
        </p:nvSpPr>
        <p:spPr bwMode="auto">
          <a:xfrm>
            <a:off x="6126480" y="2194560"/>
            <a:ext cx="2743200" cy="246888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1200"/>
              </a:spcAft>
            </a:pPr>
            <a:r>
              <a:rPr lang="en-US" sz="2000" b="1" dirty="0" err="1" smtClean="0">
                <a:solidFill>
                  <a:schemeClr val="tx1"/>
                </a:solidFill>
                <a:effectLst>
                  <a:outerShdw blurRad="38100" dist="38100" dir="2700000" algn="tl">
                    <a:srgbClr val="000000">
                      <a:alpha val="43137"/>
                    </a:srgbClr>
                  </a:outerShdw>
                </a:effectLst>
              </a:rPr>
              <a:t>Gestión</a:t>
            </a:r>
            <a:r>
              <a:rPr lang="en-US" sz="2000" b="1" dirty="0" smtClean="0">
                <a:solidFill>
                  <a:schemeClr val="tx1"/>
                </a:solidFill>
                <a:effectLst>
                  <a:outerShdw blurRad="38100" dist="38100" dir="2700000" algn="tl">
                    <a:srgbClr val="000000">
                      <a:alpha val="43137"/>
                    </a:srgbClr>
                  </a:outerShdw>
                </a:effectLst>
              </a:rPr>
              <a:t> del </a:t>
            </a:r>
            <a:r>
              <a:rPr lang="en-US" sz="2000" b="1" dirty="0" err="1" smtClean="0">
                <a:solidFill>
                  <a:schemeClr val="tx1"/>
                </a:solidFill>
                <a:effectLst>
                  <a:outerShdw blurRad="38100" dist="38100" dir="2700000" algn="tl">
                    <a:srgbClr val="000000">
                      <a:alpha val="43137"/>
                    </a:srgbClr>
                  </a:outerShdw>
                </a:effectLst>
              </a:rPr>
              <a:t>Rendimiento</a:t>
            </a:r>
            <a:endParaRPr lang="en-US" sz="2000" b="1" dirty="0" smtClean="0">
              <a:solidFill>
                <a:schemeClr val="tx1"/>
              </a:solidFill>
              <a:effectLst>
                <a:outerShdw blurRad="38100" dist="38100" dir="2700000" algn="tl">
                  <a:srgbClr val="000000">
                    <a:alpha val="43137"/>
                  </a:srgbClr>
                </a:outerShdw>
              </a:effectLst>
            </a:endParaRPr>
          </a:p>
          <a:p>
            <a:pPr marL="177800" marR="0" indent="-177800" fontAlgn="base">
              <a:lnSpc>
                <a:spcPct val="85000"/>
              </a:lnSpc>
              <a:spcBef>
                <a:spcPct val="0"/>
              </a:spcBef>
              <a:spcAft>
                <a:spcPts val="300"/>
              </a:spcAft>
              <a:buClrTx/>
              <a:buSzPct val="80000"/>
              <a:buFont typeface="Wingdings" pitchFamily="2" charset="2"/>
              <a:buChar char="§"/>
              <a:tabLst/>
            </a:pPr>
            <a:r>
              <a:rPr lang="en-US" sz="1600" dirty="0" smtClean="0">
                <a:solidFill>
                  <a:schemeClr val="tx1"/>
                </a:solidFill>
                <a:effectLst>
                  <a:outerShdw blurRad="38100" dist="38100" dir="2700000" algn="tl">
                    <a:srgbClr val="000000">
                      <a:alpha val="43137"/>
                    </a:srgbClr>
                  </a:outerShdw>
                </a:effectLst>
              </a:rPr>
              <a:t>Scorecards y dashboards</a:t>
            </a:r>
          </a:p>
          <a:p>
            <a:pPr marL="177800" marR="0" indent="-177800" fontAlgn="base">
              <a:lnSpc>
                <a:spcPct val="85000"/>
              </a:lnSpc>
              <a:spcBef>
                <a:spcPct val="0"/>
              </a:spcBef>
              <a:spcAft>
                <a:spcPts val="300"/>
              </a:spcAft>
              <a:buClrTx/>
              <a:buSzPct val="80000"/>
              <a:buFont typeface="Wingdings" pitchFamily="2" charset="2"/>
              <a:buChar char="§"/>
              <a:tabLst/>
            </a:pPr>
            <a:r>
              <a:rPr lang="en-US" sz="1600" dirty="0" err="1" smtClean="0">
                <a:solidFill>
                  <a:schemeClr val="tx1"/>
                </a:solidFill>
                <a:effectLst>
                  <a:outerShdw blurRad="38100" dist="38100" dir="2700000" algn="tl">
                    <a:srgbClr val="000000">
                      <a:alpha val="43137"/>
                    </a:srgbClr>
                  </a:outerShdw>
                </a:effectLst>
              </a:rPr>
              <a:t>Supervisión</a:t>
            </a:r>
            <a:r>
              <a:rPr lang="en-US" sz="1600" dirty="0" smtClean="0">
                <a:solidFill>
                  <a:schemeClr val="tx1"/>
                </a:solidFill>
                <a:effectLst>
                  <a:outerShdw blurRad="38100" dist="38100" dir="2700000" algn="tl">
                    <a:srgbClr val="000000">
                      <a:alpha val="43137"/>
                    </a:srgbClr>
                  </a:outerShdw>
                </a:effectLst>
              </a:rPr>
              <a:t> </a:t>
            </a:r>
            <a:r>
              <a:rPr lang="en-US" sz="1600" dirty="0" err="1" smtClean="0">
                <a:solidFill>
                  <a:schemeClr val="tx1"/>
                </a:solidFill>
                <a:effectLst>
                  <a:outerShdw blurRad="38100" dist="38100" dir="2700000" algn="tl">
                    <a:srgbClr val="000000">
                      <a:alpha val="43137"/>
                    </a:srgbClr>
                  </a:outerShdw>
                </a:effectLst>
              </a:rPr>
              <a:t>iniciativas</a:t>
            </a:r>
            <a:r>
              <a:rPr lang="en-US" sz="1600" dirty="0" smtClean="0">
                <a:solidFill>
                  <a:schemeClr val="tx1"/>
                </a:solidFill>
                <a:effectLst>
                  <a:outerShdw blurRad="38100" dist="38100" dir="2700000" algn="tl">
                    <a:srgbClr val="000000">
                      <a:alpha val="43137"/>
                    </a:srgbClr>
                  </a:outerShdw>
                </a:effectLst>
              </a:rPr>
              <a:t> de </a:t>
            </a:r>
            <a:r>
              <a:rPr lang="en-US" sz="1600" dirty="0" err="1" smtClean="0">
                <a:solidFill>
                  <a:schemeClr val="tx1"/>
                </a:solidFill>
                <a:effectLst>
                  <a:outerShdw blurRad="38100" dist="38100" dir="2700000" algn="tl">
                    <a:srgbClr val="000000">
                      <a:alpha val="43137"/>
                    </a:srgbClr>
                  </a:outerShdw>
                </a:effectLst>
              </a:rPr>
              <a:t>Negocio</a:t>
            </a:r>
            <a:endParaRPr lang="en-US" sz="1600" dirty="0" smtClean="0">
              <a:solidFill>
                <a:schemeClr val="tx1"/>
              </a:solidFill>
              <a:effectLst>
                <a:outerShdw blurRad="38100" dist="38100" dir="2700000" algn="tl">
                  <a:srgbClr val="000000">
                    <a:alpha val="43137"/>
                  </a:srgbClr>
                </a:outerShdw>
              </a:effectLst>
            </a:endParaRPr>
          </a:p>
          <a:p>
            <a:pPr marL="177800" marR="0" indent="-177800" fontAlgn="base">
              <a:lnSpc>
                <a:spcPct val="85000"/>
              </a:lnSpc>
              <a:spcBef>
                <a:spcPct val="0"/>
              </a:spcBef>
              <a:spcAft>
                <a:spcPts val="300"/>
              </a:spcAft>
              <a:buClrTx/>
              <a:buSzPct val="80000"/>
              <a:buFont typeface="Wingdings" pitchFamily="2" charset="2"/>
              <a:buChar char="§"/>
              <a:tabLst/>
            </a:pPr>
            <a:r>
              <a:rPr lang="en-US" sz="1600" dirty="0" err="1" smtClean="0">
                <a:solidFill>
                  <a:schemeClr val="tx1"/>
                </a:solidFill>
                <a:effectLst>
                  <a:outerShdw blurRad="38100" dist="38100" dir="2700000" algn="tl">
                    <a:srgbClr val="000000">
                      <a:alpha val="43137"/>
                    </a:srgbClr>
                  </a:outerShdw>
                </a:effectLst>
              </a:rPr>
              <a:t>Reporte</a:t>
            </a:r>
            <a:r>
              <a:rPr lang="en-US" sz="1600" dirty="0" smtClean="0">
                <a:solidFill>
                  <a:schemeClr val="tx1"/>
                </a:solidFill>
                <a:effectLst>
                  <a:outerShdw blurRad="38100" dist="38100" dir="2700000" algn="tl">
                    <a:srgbClr val="000000">
                      <a:alpha val="43137"/>
                    </a:srgbClr>
                  </a:outerShdw>
                </a:effectLst>
              </a:rPr>
              <a:t> KPI </a:t>
            </a:r>
          </a:p>
        </p:txBody>
      </p:sp>
      <p:grpSp>
        <p:nvGrpSpPr>
          <p:cNvPr id="3" name="Group 44"/>
          <p:cNvGrpSpPr/>
          <p:nvPr/>
        </p:nvGrpSpPr>
        <p:grpSpPr>
          <a:xfrm>
            <a:off x="1513465" y="5303520"/>
            <a:ext cx="5982511" cy="1087821"/>
            <a:chOff x="1513465" y="5684915"/>
            <a:chExt cx="5982511" cy="1087821"/>
          </a:xfrm>
        </p:grpSpPr>
        <p:sp>
          <p:nvSpPr>
            <p:cNvPr id="42" name="Left-Right Arrow 41"/>
            <p:cNvSpPr/>
            <p:nvPr/>
          </p:nvSpPr>
          <p:spPr bwMode="auto">
            <a:xfrm>
              <a:off x="1513465" y="5684915"/>
              <a:ext cx="5982511" cy="1087821"/>
            </a:xfrm>
            <a:prstGeom prst="leftRightArrow">
              <a:avLst>
                <a:gd name="adj1" fmla="val 73611"/>
                <a:gd name="adj2" fmla="val 46123"/>
              </a:avLst>
            </a:prstGeom>
            <a:gradFill>
              <a:gsLst>
                <a:gs pos="5000">
                  <a:schemeClr val="tx2">
                    <a:lumMod val="75000"/>
                  </a:schemeClr>
                </a:gs>
                <a:gs pos="50000">
                  <a:schemeClr val="tx2"/>
                </a:gs>
                <a:gs pos="95000">
                  <a:schemeClr val="tx2">
                    <a:lumMod val="75000"/>
                  </a:schemeClr>
                </a:gs>
              </a:gsLst>
              <a:lin ang="0" scaled="0"/>
            </a:grad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91440" numCol="1" rtlCol="0" anchor="t" anchorCtr="0" compatLnSpc="1">
              <a:prstTxWarp prst="textNoShape">
                <a:avLst/>
              </a:prstTxWarp>
              <a:noAutofit/>
            </a:bodyPr>
            <a:lstStyle/>
            <a:p>
              <a:pPr algn="ctr" fontAlgn="base">
                <a:lnSpc>
                  <a:spcPct val="90000"/>
                </a:lnSpc>
                <a:spcBef>
                  <a:spcPct val="0"/>
                </a:spcBef>
                <a:spcAft>
                  <a:spcPct val="0"/>
                </a:spcAft>
              </a:pPr>
              <a:r>
                <a:rPr lang="en-US" sz="1600" b="1" dirty="0" smtClean="0">
                  <a:solidFill>
                    <a:schemeClr val="bg1">
                      <a:lumMod val="50000"/>
                    </a:schemeClr>
                  </a:solidFill>
                </a:rPr>
                <a:t>Enterprise Applications</a:t>
              </a:r>
            </a:p>
          </p:txBody>
        </p:sp>
        <p:grpSp>
          <p:nvGrpSpPr>
            <p:cNvPr id="4" name="Group 163"/>
            <p:cNvGrpSpPr>
              <a:grpSpLocks noChangeAspect="1"/>
            </p:cNvGrpSpPr>
            <p:nvPr/>
          </p:nvGrpSpPr>
          <p:grpSpPr>
            <a:xfrm>
              <a:off x="1981608" y="6192564"/>
              <a:ext cx="5046224" cy="362607"/>
              <a:chOff x="1280159" y="5394960"/>
              <a:chExt cx="7589521" cy="548640"/>
            </a:xfrm>
          </p:grpSpPr>
          <p:sp>
            <p:nvSpPr>
              <p:cNvPr id="52" name="Can 51"/>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3" name="Can 52"/>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4" name="Can 53"/>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5" name="Can 54"/>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6" name="Can 55"/>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71" name="Can 70"/>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Other</a:t>
                </a:r>
                <a:endParaRPr lang="en-US" sz="1100" b="1" dirty="0">
                  <a:solidFill>
                    <a:schemeClr val="tx1"/>
                  </a:solidFill>
                  <a:effectLst>
                    <a:outerShdw blurRad="101600" dist="25400" dir="2700000" algn="tl">
                      <a:srgbClr val="000000"/>
                    </a:outerShdw>
                  </a:effectLst>
                </a:endParaRPr>
              </a:p>
            </p:txBody>
          </p:sp>
          <p:sp>
            <p:nvSpPr>
              <p:cNvPr id="72" name="Can 71"/>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Customers</a:t>
                </a:r>
                <a:endParaRPr lang="en-US" sz="1000" b="1" dirty="0">
                  <a:solidFill>
                    <a:schemeClr val="tx1"/>
                  </a:solidFill>
                  <a:effectLst>
                    <a:outerShdw blurRad="101600" dist="25400" dir="2700000" algn="tl">
                      <a:srgbClr val="000000"/>
                    </a:outerShdw>
                  </a:effectLst>
                </a:endParaRPr>
              </a:p>
            </p:txBody>
          </p:sp>
          <p:pic>
            <p:nvPicPr>
              <p:cNvPr id="73" name="Picture 2" descr="\\showsrus\images\LOGOS\GEN_LOGO\O\ORACLE.png"/>
              <p:cNvPicPr>
                <a:picLocks noChangeAspect="1" noChangeArrowheads="1"/>
              </p:cNvPicPr>
              <p:nvPr/>
            </p:nvPicPr>
            <p:blipFill>
              <a:blip r:embed="rId5"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74" name="Picture 3" descr="\\showsrus\images\LOGOS\GEN_LOGO\S\SAP logo med.png"/>
              <p:cNvPicPr>
                <a:picLocks noChangeAspect="1" noChangeArrowheads="1"/>
              </p:cNvPicPr>
              <p:nvPr/>
            </p:nvPicPr>
            <p:blipFill>
              <a:blip r:embed="rId6"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75" name="Picture 4" descr="\\showsrus\images\LOGOS\GEN_LOGO\S\Siebel-logo-color.png"/>
              <p:cNvPicPr>
                <a:picLocks noChangeAspect="1" noChangeArrowheads="1"/>
              </p:cNvPicPr>
              <p:nvPr/>
            </p:nvPicPr>
            <p:blipFill>
              <a:blip r:embed="rId7"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76" name="Picture 5" descr="C:\Program Files\Microsoft Resource DVD Artwork\DVD_ART\BoxShots_Logos\Microsoft Dynamics\Dynamics-Brand signature\MS Dynamics logo reverse v.png"/>
              <p:cNvPicPr>
                <a:picLocks noChangeAspect="1" noChangeArrowheads="1"/>
              </p:cNvPicPr>
              <p:nvPr/>
            </p:nvPicPr>
            <p:blipFill>
              <a:blip r:embed="rId8"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77" name="Picture 2" descr="C:\Users\Jeff.Alldridge\Desktop\Cache Bin\Week 5.12-16\IBM_white.png"/>
              <p:cNvPicPr>
                <a:picLocks noChangeAspect="1" noChangeArrowheads="1"/>
              </p:cNvPicPr>
              <p:nvPr/>
            </p:nvPicPr>
            <p:blipFill>
              <a:blip r:embed="rId9"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78" name="Rectangle 77"/>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ERP</a:t>
                </a:r>
              </a:p>
            </p:txBody>
          </p:sp>
          <p:sp>
            <p:nvSpPr>
              <p:cNvPr id="79" name="Rectangle 78"/>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Finance</a:t>
                </a:r>
              </a:p>
            </p:txBody>
          </p:sp>
          <p:sp>
            <p:nvSpPr>
              <p:cNvPr id="80" name="Rectangle 79"/>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Inventory</a:t>
                </a:r>
              </a:p>
            </p:txBody>
          </p:sp>
          <p:sp>
            <p:nvSpPr>
              <p:cNvPr id="81" name="Rectangle 80"/>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CRM</a:t>
                </a:r>
              </a:p>
            </p:txBody>
          </p:sp>
          <p:sp>
            <p:nvSpPr>
              <p:cNvPr id="82" name="Rectangle 81"/>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Operations</a:t>
                </a:r>
              </a:p>
            </p:txBody>
          </p:sp>
          <p:sp>
            <p:nvSpPr>
              <p:cNvPr id="84" name="Rectangle 83"/>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a:t>
                </a:r>
              </a:p>
            </p:txBody>
          </p:sp>
        </p:grpSp>
      </p:grpSp>
      <p:sp>
        <p:nvSpPr>
          <p:cNvPr id="33" name="Rounded Rectangle 32"/>
          <p:cNvSpPr/>
          <p:nvPr/>
        </p:nvSpPr>
        <p:spPr bwMode="auto">
          <a:xfrm>
            <a:off x="2286000" y="4754880"/>
            <a:ext cx="4572000" cy="550206"/>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pPr>
            <a:r>
              <a:rPr lang="en-US" sz="1600" b="1" dirty="0" smtClean="0">
                <a:solidFill>
                  <a:schemeClr val="tx1"/>
                </a:solidFill>
                <a:effectLst>
                  <a:outerShdw blurRad="38100" dist="38100" dir="2700000" algn="tl">
                    <a:srgbClr val="000000">
                      <a:alpha val="43137"/>
                    </a:srgbClr>
                  </a:outerShdw>
                </a:effectLst>
              </a:rPr>
              <a:t>Standards-based interoperability</a:t>
            </a:r>
          </a:p>
          <a:p>
            <a:pPr algn="ctr" fontAlgn="base">
              <a:lnSpc>
                <a:spcPct val="90000"/>
              </a:lnSpc>
              <a:spcBef>
                <a:spcPct val="0"/>
              </a:spcBef>
            </a:pPr>
            <a:r>
              <a:rPr lang="en-US" sz="1600" b="1" dirty="0" smtClean="0">
                <a:solidFill>
                  <a:schemeClr val="tx1"/>
                </a:solidFill>
                <a:effectLst>
                  <a:outerShdw blurRad="38100" dist="38100" dir="2700000" algn="tl">
                    <a:srgbClr val="000000">
                      <a:alpha val="43137"/>
                    </a:srgbClr>
                  </a:outerShdw>
                </a:effectLst>
              </a:rPr>
              <a:t>Information integration services</a:t>
            </a:r>
          </a:p>
        </p:txBody>
      </p:sp>
      <p:grpSp>
        <p:nvGrpSpPr>
          <p:cNvPr id="5" name="Group 60"/>
          <p:cNvGrpSpPr>
            <a:grpSpLocks noChangeAspect="1"/>
          </p:cNvGrpSpPr>
          <p:nvPr/>
        </p:nvGrpSpPr>
        <p:grpSpPr>
          <a:xfrm>
            <a:off x="7223760" y="182880"/>
            <a:ext cx="1686066" cy="640080"/>
            <a:chOff x="6324826" y="241060"/>
            <a:chExt cx="2490849" cy="945600"/>
          </a:xfrm>
        </p:grpSpPr>
        <p:pic>
          <p:nvPicPr>
            <p:cNvPr id="62" name="Picture 3" descr="C:\Users\Victor.Melniciuc\Desktop\APO Branding\Graphics Update 5-2-08\Logos\FadeOutIcons.png"/>
            <p:cNvPicPr>
              <a:picLocks noChangeAspect="1" noChangeArrowheads="1"/>
            </p:cNvPicPr>
            <p:nvPr/>
          </p:nvPicPr>
          <p:blipFill>
            <a:blip r:embed="rId10" cstate="email"/>
            <a:srcRect/>
            <a:stretch>
              <a:fillRect/>
            </a:stretch>
          </p:blipFill>
          <p:spPr bwMode="auto">
            <a:xfrm>
              <a:off x="6324826" y="241060"/>
              <a:ext cx="2490849" cy="945600"/>
            </a:xfrm>
            <a:prstGeom prst="rect">
              <a:avLst/>
            </a:prstGeom>
            <a:noFill/>
          </p:spPr>
        </p:pic>
        <p:pic>
          <p:nvPicPr>
            <p:cNvPr id="63" name="Picture 2" descr="Z:\Victor\APO Platform Branding\Icons\PNGs\ICONS-updated-1.png"/>
            <p:cNvPicPr>
              <a:picLocks noChangeAspect="1" noChangeArrowheads="1"/>
            </p:cNvPicPr>
            <p:nvPr/>
          </p:nvPicPr>
          <p:blipFill>
            <a:blip r:embed="rId11" cstate="email"/>
            <a:srcRect/>
            <a:stretch>
              <a:fillRect/>
            </a:stretch>
          </p:blipFill>
          <p:spPr bwMode="auto">
            <a:xfrm>
              <a:off x="6324951" y="559917"/>
              <a:ext cx="699045" cy="625461"/>
            </a:xfrm>
            <a:prstGeom prst="rect">
              <a:avLst/>
            </a:prstGeom>
            <a:noFill/>
          </p:spPr>
        </p:pic>
      </p:grpSp>
      <p:pic>
        <p:nvPicPr>
          <p:cNvPr id="64" name="Picture 63" descr="icon_Atom.png"/>
          <p:cNvPicPr>
            <a:picLocks noChangeAspect="1"/>
          </p:cNvPicPr>
          <p:nvPr/>
        </p:nvPicPr>
        <p:blipFill>
          <a:blip r:embed="rId12" cstate="email"/>
          <a:stretch>
            <a:fillRect/>
          </a:stretch>
        </p:blipFill>
        <p:spPr>
          <a:xfrm>
            <a:off x="186764" y="1463278"/>
            <a:ext cx="1180950" cy="1048395"/>
          </a:xfrm>
          <a:prstGeom prst="rect">
            <a:avLst/>
          </a:prstGeom>
          <a:effectLst>
            <a:outerShdw blurRad="114300" algn="ctr" rotWithShape="0">
              <a:prstClr val="black">
                <a:alpha val="40000"/>
              </a:prstClr>
            </a:outerShdw>
          </a:effectLst>
        </p:spPr>
      </p:pic>
      <p:grpSp>
        <p:nvGrpSpPr>
          <p:cNvPr id="6" name="Group 42"/>
          <p:cNvGrpSpPr/>
          <p:nvPr/>
        </p:nvGrpSpPr>
        <p:grpSpPr>
          <a:xfrm>
            <a:off x="947956" y="1038621"/>
            <a:ext cx="7315200" cy="731520"/>
            <a:chOff x="947956" y="1038621"/>
            <a:chExt cx="7315200" cy="731520"/>
          </a:xfrm>
        </p:grpSpPr>
        <p:sp>
          <p:nvSpPr>
            <p:cNvPr id="57" name="Rectangle 56"/>
            <p:cNvSpPr/>
            <p:nvPr/>
          </p:nvSpPr>
          <p:spPr bwMode="auto">
            <a:xfrm>
              <a:off x="947956" y="1297305"/>
              <a:ext cx="7315200" cy="365760"/>
            </a:xfrm>
            <a:prstGeom prst="rect">
              <a:avLst/>
            </a:prstGeom>
            <a:gradFill>
              <a:gsLst>
                <a:gs pos="500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endParaRPr lang="en-US" b="1" dirty="0" smtClean="0">
                <a:solidFill>
                  <a:schemeClr val="bg1">
                    <a:lumMod val="50000"/>
                  </a:schemeClr>
                </a:solidFill>
                <a:latin typeface="+mj-lt"/>
              </a:endParaRPr>
            </a:p>
          </p:txBody>
        </p:sp>
        <p:grpSp>
          <p:nvGrpSpPr>
            <p:cNvPr id="7" name="Group 42"/>
            <p:cNvGrpSpPr>
              <a:grpSpLocks noChangeAspect="1"/>
            </p:cNvGrpSpPr>
            <p:nvPr/>
          </p:nvGrpSpPr>
          <p:grpSpPr>
            <a:xfrm>
              <a:off x="3017520" y="1038621"/>
              <a:ext cx="3263472" cy="731520"/>
              <a:chOff x="3376377" y="2286000"/>
              <a:chExt cx="3671406" cy="822960"/>
            </a:xfrm>
          </p:grpSpPr>
          <p:pic>
            <p:nvPicPr>
              <p:cNvPr id="59" name="Picture 58" descr="Desktop.png"/>
              <p:cNvPicPr>
                <a:picLocks noChangeAspect="1"/>
              </p:cNvPicPr>
              <p:nvPr/>
            </p:nvPicPr>
            <p:blipFill>
              <a:blip r:embed="rId13" cstate="email"/>
              <a:stretch>
                <a:fillRect/>
              </a:stretch>
            </p:blipFill>
            <p:spPr>
              <a:xfrm>
                <a:off x="6224823" y="2286000"/>
                <a:ext cx="822960" cy="822960"/>
              </a:xfrm>
              <a:prstGeom prst="rect">
                <a:avLst/>
              </a:prstGeom>
            </p:spPr>
          </p:pic>
          <p:pic>
            <p:nvPicPr>
              <p:cNvPr id="60" name="Picture 59" descr="Internet.png"/>
              <p:cNvPicPr>
                <a:picLocks noChangeAspect="1"/>
              </p:cNvPicPr>
              <p:nvPr/>
            </p:nvPicPr>
            <p:blipFill>
              <a:blip r:embed="rId14" cstate="email"/>
              <a:stretch>
                <a:fillRect/>
              </a:stretch>
            </p:blipFill>
            <p:spPr>
              <a:xfrm>
                <a:off x="4439153" y="2468880"/>
                <a:ext cx="640080" cy="640080"/>
              </a:xfrm>
              <a:prstGeom prst="rect">
                <a:avLst/>
              </a:prstGeom>
            </p:spPr>
          </p:pic>
          <p:pic>
            <p:nvPicPr>
              <p:cNvPr id="65" name="Picture 64" descr="PDA.png"/>
              <p:cNvPicPr>
                <a:picLocks noChangeAspect="1"/>
              </p:cNvPicPr>
              <p:nvPr/>
            </p:nvPicPr>
            <p:blipFill>
              <a:blip r:embed="rId15" cstate="email"/>
              <a:stretch>
                <a:fillRect/>
              </a:stretch>
            </p:blipFill>
            <p:spPr>
              <a:xfrm>
                <a:off x="5370810" y="2468880"/>
                <a:ext cx="640080" cy="640080"/>
              </a:xfrm>
              <a:prstGeom prst="rect">
                <a:avLst/>
              </a:prstGeom>
            </p:spPr>
          </p:pic>
          <p:pic>
            <p:nvPicPr>
              <p:cNvPr id="66" name="Picture 65" descr="phone.png"/>
              <p:cNvPicPr>
                <a:picLocks noChangeAspect="1"/>
              </p:cNvPicPr>
              <p:nvPr/>
            </p:nvPicPr>
            <p:blipFill>
              <a:blip r:embed="rId16" cstate="email">
                <a:lum bright="20000" contrast="-40000"/>
              </a:blip>
              <a:stretch>
                <a:fillRect/>
              </a:stretch>
            </p:blipFill>
            <p:spPr>
              <a:xfrm>
                <a:off x="3376377" y="2286000"/>
                <a:ext cx="822960" cy="822960"/>
              </a:xfrm>
              <a:prstGeom prst="rect">
                <a:avLst/>
              </a:prstGeom>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par>
                                <p:cTn id="13" presetID="53"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500"/>
                            </p:stCondLst>
                            <p:childTnLst>
                              <p:par>
                                <p:cTn id="26" presetID="53" presetClass="entr" presetSubtype="0"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fltVal val="0"/>
                                          </p:val>
                                        </p:tav>
                                        <p:tav tm="100000">
                                          <p:val>
                                            <p:strVal val="#ppt_w"/>
                                          </p:val>
                                        </p:tav>
                                      </p:tavLst>
                                    </p:anim>
                                    <p:anim calcmode="lin" valueType="num">
                                      <p:cBhvr>
                                        <p:cTn id="29" dur="500" fill="hold"/>
                                        <p:tgtEl>
                                          <p:spTgt spid="64"/>
                                        </p:tgtEl>
                                        <p:attrNameLst>
                                          <p:attrName>ppt_h</p:attrName>
                                        </p:attrNameLst>
                                      </p:cBhvr>
                                      <p:tavLst>
                                        <p:tav tm="0">
                                          <p:val>
                                            <p:fltVal val="0"/>
                                          </p:val>
                                        </p:tav>
                                        <p:tav tm="100000">
                                          <p:val>
                                            <p:strVal val="#ppt_h"/>
                                          </p:val>
                                        </p:tav>
                                      </p:tavLst>
                                    </p:anim>
                                    <p:animEffect transition="in" filter="fade">
                                      <p:cBhvr>
                                        <p:cTn id="30" dur="500"/>
                                        <p:tgtEl>
                                          <p:spTgt spid="64"/>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up)">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46" grpId="0"/>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eventsql\dvd27\Clip_Installer\DVD_ART\Artwork_Imagery\Shapes and Graphics\fans - gradient\hourglass swoosh.png"/>
          <p:cNvPicPr>
            <a:picLocks noChangeArrowheads="1"/>
          </p:cNvPicPr>
          <p:nvPr/>
        </p:nvPicPr>
        <p:blipFill>
          <a:blip r:embed="rId3">
            <a:duotone>
              <a:prstClr val="black"/>
              <a:schemeClr val="tx2">
                <a:tint val="45000"/>
                <a:satMod val="400000"/>
              </a:schemeClr>
            </a:duotone>
          </a:blip>
          <a:srcRect/>
          <a:stretch>
            <a:fillRect/>
          </a:stretch>
        </p:blipFill>
        <p:spPr bwMode="auto">
          <a:xfrm>
            <a:off x="0" y="1371600"/>
            <a:ext cx="9144000" cy="5029200"/>
          </a:xfrm>
          <a:prstGeom prst="rect">
            <a:avLst/>
          </a:prstGeom>
          <a:noFill/>
        </p:spPr>
      </p:pic>
      <p:pic>
        <p:nvPicPr>
          <p:cNvPr id="48" name="Picture 47" descr="Building-Layers-red.png"/>
          <p:cNvPicPr>
            <a:picLocks noChangeAspect="1"/>
          </p:cNvPicPr>
          <p:nvPr/>
        </p:nvPicPr>
        <p:blipFill>
          <a:blip r:embed="rId4"/>
          <a:stretch>
            <a:fillRect/>
          </a:stretch>
        </p:blipFill>
        <p:spPr>
          <a:xfrm>
            <a:off x="640080" y="1920240"/>
            <a:ext cx="8229600" cy="2743200"/>
          </a:xfrm>
          <a:prstGeom prst="rect">
            <a:avLst/>
          </a:prstGeom>
        </p:spPr>
      </p:pic>
      <p:sp>
        <p:nvSpPr>
          <p:cNvPr id="2" name="Title 1"/>
          <p:cNvSpPr>
            <a:spLocks noGrp="1"/>
          </p:cNvSpPr>
          <p:nvPr>
            <p:ph type="title"/>
          </p:nvPr>
        </p:nvSpPr>
        <p:spPr>
          <a:xfrm>
            <a:off x="457200" y="182880"/>
            <a:ext cx="8321675" cy="609398"/>
          </a:xfrm>
        </p:spPr>
        <p:txBody>
          <a:bodyPr/>
          <a:lstStyle/>
          <a:p>
            <a:pPr lvl="0">
              <a:defRPr/>
            </a:pPr>
            <a:r>
              <a:rPr lang="es-ES" sz="3200" dirty="0" err="1" smtClean="0"/>
              <a:t>Iniciandose</a:t>
            </a:r>
            <a:r>
              <a:rPr lang="es-ES" sz="3200" dirty="0" smtClean="0"/>
              <a:t> con Plataformas de</a:t>
            </a:r>
            <a:br>
              <a:rPr lang="es-ES" sz="3200" dirty="0" smtClean="0"/>
            </a:br>
            <a:r>
              <a:rPr lang="es-ES" sz="3200" dirty="0" smtClean="0"/>
              <a:t>Aplicación </a:t>
            </a:r>
            <a:r>
              <a:rPr sz="3200" smtClean="0"/>
              <a:t>: </a:t>
            </a:r>
            <a:r>
              <a:rPr lang="es-ES" sz="3200" dirty="0" smtClean="0"/>
              <a:t>WEB </a:t>
            </a:r>
            <a:r>
              <a:rPr sz="3200" smtClean="0"/>
              <a:t>Próxima Generación</a:t>
            </a:r>
            <a:endParaRPr sz="3200"/>
          </a:p>
        </p:txBody>
      </p:sp>
      <p:sp>
        <p:nvSpPr>
          <p:cNvPr id="36" name="Rectangle 35"/>
          <p:cNvSpPr/>
          <p:nvPr/>
        </p:nvSpPr>
        <p:spPr bwMode="auto">
          <a:xfrm>
            <a:off x="3383280" y="2560320"/>
            <a:ext cx="2743200" cy="210312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1200"/>
              </a:spcAft>
            </a:pPr>
            <a:r>
              <a:rPr lang="en-US" sz="2000" b="1" dirty="0" smtClean="0">
                <a:solidFill>
                  <a:schemeClr val="tx1"/>
                </a:solidFill>
                <a:effectLst>
                  <a:outerShdw blurRad="38100" dist="38100" dir="2700000" algn="tl">
                    <a:srgbClr val="000000">
                      <a:alpha val="43137"/>
                    </a:srgbClr>
                  </a:outerShdw>
                </a:effectLst>
              </a:rPr>
              <a:t>Web Rica en </a:t>
            </a:r>
            <a:r>
              <a:rPr lang="en-US" sz="2000" b="1" dirty="0" err="1" smtClean="0">
                <a:solidFill>
                  <a:schemeClr val="tx1"/>
                </a:solidFill>
                <a:effectLst>
                  <a:outerShdw blurRad="38100" dist="38100" dir="2700000" algn="tl">
                    <a:srgbClr val="000000">
                      <a:alpha val="43137"/>
                    </a:srgbClr>
                  </a:outerShdw>
                </a:effectLst>
              </a:rPr>
              <a:t>Contenidos</a:t>
            </a:r>
            <a:endParaRPr lang="en-US" sz="2000" b="1" dirty="0" smtClean="0">
              <a:solidFill>
                <a:schemeClr val="tx1"/>
              </a:solidFill>
              <a:effectLst>
                <a:outerShdw blurRad="38100" dist="38100" dir="2700000" algn="tl">
                  <a:srgbClr val="000000">
                    <a:alpha val="43137"/>
                  </a:srgbClr>
                </a:outerShdw>
              </a:effectLst>
            </a:endParaRPr>
          </a:p>
          <a:p>
            <a:pPr marL="177800" indent="-177800" fontAlgn="base">
              <a:lnSpc>
                <a:spcPct val="80000"/>
              </a:lnSpc>
              <a:spcBef>
                <a:spcPct val="0"/>
              </a:spcBef>
              <a:spcAft>
                <a:spcPts val="5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rPr>
              <a:t>Experiencias</a:t>
            </a:r>
            <a:r>
              <a:rPr lang="en-US" sz="1600" dirty="0" smtClean="0">
                <a:solidFill>
                  <a:schemeClr val="tx1"/>
                </a:solidFill>
                <a:effectLst>
                  <a:outerShdw blurRad="38100" dist="38100" dir="2700000" algn="tl">
                    <a:srgbClr val="000000">
                      <a:alpha val="43137"/>
                    </a:srgbClr>
                  </a:outerShdw>
                </a:effectLst>
              </a:rPr>
              <a:t> </a:t>
            </a:r>
            <a:r>
              <a:rPr lang="en-US" sz="1600" dirty="0" err="1" smtClean="0">
                <a:solidFill>
                  <a:schemeClr val="tx1"/>
                </a:solidFill>
                <a:effectLst>
                  <a:outerShdw blurRad="38100" dist="38100" dir="2700000" algn="tl">
                    <a:srgbClr val="000000">
                      <a:alpha val="43137"/>
                    </a:srgbClr>
                  </a:outerShdw>
                </a:effectLst>
              </a:rPr>
              <a:t>ricas</a:t>
            </a:r>
            <a:r>
              <a:rPr lang="en-US" sz="1600" dirty="0" smtClean="0">
                <a:solidFill>
                  <a:schemeClr val="tx1"/>
                </a:solidFill>
                <a:effectLst>
                  <a:outerShdw blurRad="38100" dist="38100" dir="2700000" algn="tl">
                    <a:srgbClr val="000000">
                      <a:alpha val="43137"/>
                    </a:srgbClr>
                  </a:outerShdw>
                </a:effectLst>
              </a:rPr>
              <a:t> y </a:t>
            </a:r>
            <a:r>
              <a:rPr lang="en-US" sz="1600" dirty="0" err="1" smtClean="0">
                <a:solidFill>
                  <a:schemeClr val="tx1"/>
                </a:solidFill>
                <a:effectLst>
                  <a:outerShdw blurRad="38100" dist="38100" dir="2700000" algn="tl">
                    <a:srgbClr val="000000">
                      <a:alpha val="43137"/>
                    </a:srgbClr>
                  </a:outerShdw>
                </a:effectLst>
              </a:rPr>
              <a:t>que</a:t>
            </a:r>
            <a:r>
              <a:rPr lang="en-US" sz="1600" dirty="0" smtClean="0">
                <a:solidFill>
                  <a:schemeClr val="tx1"/>
                </a:solidFill>
                <a:effectLst>
                  <a:outerShdw blurRad="38100" dist="38100" dir="2700000" algn="tl">
                    <a:srgbClr val="000000">
                      <a:alpha val="43137"/>
                    </a:srgbClr>
                  </a:outerShdw>
                </a:effectLst>
              </a:rPr>
              <a:t> </a:t>
            </a:r>
            <a:r>
              <a:rPr lang="en-US" sz="1600" dirty="0" err="1" smtClean="0">
                <a:solidFill>
                  <a:schemeClr val="tx1"/>
                </a:solidFill>
                <a:effectLst>
                  <a:outerShdw blurRad="38100" dist="38100" dir="2700000" algn="tl">
                    <a:srgbClr val="000000">
                      <a:alpha val="43137"/>
                    </a:srgbClr>
                  </a:outerShdw>
                </a:effectLst>
              </a:rPr>
              <a:t>enganchen</a:t>
            </a:r>
            <a:endParaRPr lang="en-US" sz="1600" dirty="0" smtClean="0">
              <a:solidFill>
                <a:schemeClr val="tx1"/>
              </a:solidFill>
              <a:effectLst>
                <a:outerShdw blurRad="38100" dist="38100" dir="2700000" algn="tl">
                  <a:srgbClr val="000000">
                    <a:alpha val="43137"/>
                  </a:srgbClr>
                </a:outerShdw>
              </a:effectLst>
            </a:endParaRPr>
          </a:p>
          <a:p>
            <a:pPr marL="177800" indent="-177800" fontAlgn="base">
              <a:lnSpc>
                <a:spcPct val="80000"/>
              </a:lnSpc>
              <a:spcBef>
                <a:spcPct val="0"/>
              </a:spcBef>
              <a:spcAft>
                <a:spcPts val="5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rPr>
              <a:t>Contenido</a:t>
            </a:r>
            <a:r>
              <a:rPr lang="en-US" sz="1600" dirty="0" smtClean="0">
                <a:solidFill>
                  <a:schemeClr val="tx1"/>
                </a:solidFill>
                <a:effectLst>
                  <a:outerShdw blurRad="38100" dist="38100" dir="2700000" algn="tl">
                    <a:srgbClr val="000000">
                      <a:alpha val="43137"/>
                    </a:srgbClr>
                  </a:outerShdw>
                </a:effectLst>
              </a:rPr>
              <a:t> </a:t>
            </a:r>
            <a:r>
              <a:rPr lang="en-US" sz="1600" dirty="0" err="1" smtClean="0">
                <a:solidFill>
                  <a:schemeClr val="tx1"/>
                </a:solidFill>
                <a:effectLst>
                  <a:outerShdw blurRad="38100" dist="38100" dir="2700000" algn="tl">
                    <a:srgbClr val="000000">
                      <a:alpha val="43137"/>
                    </a:srgbClr>
                  </a:outerShdw>
                </a:effectLst>
              </a:rPr>
              <a:t>dinamico</a:t>
            </a:r>
            <a:r>
              <a:rPr lang="en-US" sz="1600" dirty="0" smtClean="0">
                <a:solidFill>
                  <a:schemeClr val="tx1"/>
                </a:solidFill>
                <a:effectLst>
                  <a:outerShdw blurRad="38100" dist="38100" dir="2700000" algn="tl">
                    <a:srgbClr val="000000">
                      <a:alpha val="43137"/>
                    </a:srgbClr>
                  </a:outerShdw>
                </a:effectLst>
              </a:rPr>
              <a:t> e </a:t>
            </a:r>
            <a:r>
              <a:rPr lang="en-US" sz="1600" dirty="0" err="1" smtClean="0">
                <a:solidFill>
                  <a:schemeClr val="tx1"/>
                </a:solidFill>
                <a:effectLst>
                  <a:outerShdw blurRad="38100" dist="38100" dir="2700000" algn="tl">
                    <a:srgbClr val="000000">
                      <a:alpha val="43137"/>
                    </a:srgbClr>
                  </a:outerShdw>
                </a:effectLst>
              </a:rPr>
              <a:t>interesante</a:t>
            </a:r>
            <a:endParaRPr lang="en-US" sz="1600" dirty="0" smtClean="0">
              <a:solidFill>
                <a:schemeClr val="tx1"/>
              </a:solidFill>
              <a:effectLst>
                <a:outerShdw blurRad="38100" dist="38100" dir="2700000" algn="tl">
                  <a:srgbClr val="000000">
                    <a:alpha val="43137"/>
                  </a:srgbClr>
                </a:outerShdw>
              </a:effectLst>
            </a:endParaRPr>
          </a:p>
          <a:p>
            <a:pPr marL="177800" indent="-177800" fontAlgn="base">
              <a:lnSpc>
                <a:spcPct val="80000"/>
              </a:lnSpc>
              <a:spcBef>
                <a:spcPct val="0"/>
              </a:spcBef>
              <a:spcAft>
                <a:spcPts val="500"/>
              </a:spcAft>
              <a:buSzPct val="80000"/>
              <a:buFont typeface="Wingdings" pitchFamily="2" charset="2"/>
              <a:buChar char="§"/>
            </a:pPr>
            <a:r>
              <a:rPr lang="en-US" sz="1600" dirty="0" smtClean="0">
                <a:solidFill>
                  <a:schemeClr val="tx1"/>
                </a:solidFill>
                <a:effectLst>
                  <a:outerShdw blurRad="38100" dist="38100" dir="2700000" algn="tl">
                    <a:srgbClr val="000000">
                      <a:alpha val="43137"/>
                    </a:srgbClr>
                  </a:outerShdw>
                </a:effectLst>
              </a:rPr>
              <a:t>Marketing digital</a:t>
            </a:r>
          </a:p>
        </p:txBody>
      </p:sp>
      <p:sp>
        <p:nvSpPr>
          <p:cNvPr id="44" name="Rectangle 43"/>
          <p:cNvSpPr/>
          <p:nvPr/>
        </p:nvSpPr>
        <p:spPr bwMode="auto">
          <a:xfrm>
            <a:off x="640080" y="2926080"/>
            <a:ext cx="2743200" cy="173736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600"/>
              </a:spcAft>
            </a:pPr>
            <a:r>
              <a:rPr lang="en-US" sz="2000" b="1" dirty="0" smtClean="0">
                <a:solidFill>
                  <a:schemeClr val="tx1"/>
                </a:solidFill>
                <a:effectLst>
                  <a:outerShdw blurRad="38100" dist="38100" dir="2700000" algn="tl">
                    <a:srgbClr val="000000">
                      <a:alpha val="43137"/>
                    </a:srgbClr>
                  </a:outerShdw>
                </a:effectLst>
              </a:rPr>
              <a:t>Standard Web</a:t>
            </a:r>
          </a:p>
          <a:p>
            <a:pPr marL="177800" indent="-177800" fontAlgn="base">
              <a:lnSpc>
                <a:spcPct val="80000"/>
              </a:lnSpc>
              <a:spcBef>
                <a:spcPct val="0"/>
              </a:spcBef>
              <a:spcAft>
                <a:spcPts val="300"/>
              </a:spcAft>
              <a:buSzPct val="80000"/>
              <a:buFont typeface="Wingdings" pitchFamily="2" charset="2"/>
              <a:buChar char="§"/>
            </a:pPr>
            <a:r>
              <a:rPr lang="en-US" sz="1600" dirty="0" smtClean="0">
                <a:solidFill>
                  <a:schemeClr val="tx1"/>
                </a:solidFill>
                <a:effectLst>
                  <a:outerShdw blurRad="38100" dist="38100" dir="2700000" algn="tl">
                    <a:srgbClr val="000000">
                      <a:alpha val="43137"/>
                    </a:srgbClr>
                  </a:outerShdw>
                </a:effectLst>
              </a:rPr>
              <a:t>Standards compliance and interoperability</a:t>
            </a:r>
          </a:p>
          <a:p>
            <a:pPr marL="177800" indent="-177800" fontAlgn="base">
              <a:lnSpc>
                <a:spcPct val="80000"/>
              </a:lnSpc>
              <a:spcBef>
                <a:spcPct val="0"/>
              </a:spcBef>
              <a:spcAft>
                <a:spcPts val="3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rPr>
              <a:t>Aplicaciones</a:t>
            </a:r>
            <a:r>
              <a:rPr lang="en-US" sz="1600" dirty="0" smtClean="0">
                <a:solidFill>
                  <a:schemeClr val="tx1"/>
                </a:solidFill>
                <a:effectLst>
                  <a:outerShdw blurRad="38100" dist="38100" dir="2700000" algn="tl">
                    <a:srgbClr val="000000">
                      <a:alpha val="43137"/>
                    </a:srgbClr>
                  </a:outerShdw>
                </a:effectLst>
              </a:rPr>
              <a:t> de </a:t>
            </a:r>
            <a:r>
              <a:rPr lang="en-US" sz="1600" dirty="0" err="1" smtClean="0">
                <a:solidFill>
                  <a:schemeClr val="tx1"/>
                </a:solidFill>
                <a:effectLst>
                  <a:outerShdw blurRad="38100" dist="38100" dir="2700000" algn="tl">
                    <a:srgbClr val="000000">
                      <a:alpha val="43137"/>
                    </a:srgbClr>
                  </a:outerShdw>
                </a:effectLst>
              </a:rPr>
              <a:t>negocio</a:t>
            </a:r>
            <a:r>
              <a:rPr lang="en-US" sz="1600" dirty="0" smtClean="0">
                <a:solidFill>
                  <a:schemeClr val="tx1"/>
                </a:solidFill>
                <a:effectLst>
                  <a:outerShdw blurRad="38100" dist="38100" dir="2700000" algn="tl">
                    <a:srgbClr val="000000">
                      <a:alpha val="43137"/>
                    </a:srgbClr>
                  </a:outerShdw>
                </a:effectLst>
              </a:rPr>
              <a:t> </a:t>
            </a:r>
            <a:r>
              <a:rPr lang="en-US" sz="1600" dirty="0" err="1" smtClean="0">
                <a:solidFill>
                  <a:schemeClr val="tx1"/>
                </a:solidFill>
                <a:effectLst>
                  <a:outerShdw blurRad="38100" dist="38100" dir="2700000" algn="tl">
                    <a:srgbClr val="000000">
                      <a:alpha val="43137"/>
                    </a:srgbClr>
                  </a:outerShdw>
                </a:effectLst>
              </a:rPr>
              <a:t>escalables</a:t>
            </a:r>
            <a:endParaRPr lang="en-US" sz="1600" dirty="0" smtClean="0">
              <a:solidFill>
                <a:schemeClr val="tx1"/>
              </a:solidFill>
              <a:effectLst>
                <a:outerShdw blurRad="38100" dist="38100" dir="2700000" algn="tl">
                  <a:srgbClr val="000000">
                    <a:alpha val="43137"/>
                  </a:srgbClr>
                </a:outerShdw>
              </a:effectLst>
            </a:endParaRPr>
          </a:p>
          <a:p>
            <a:pPr marL="177800" indent="-177800" fontAlgn="base">
              <a:lnSpc>
                <a:spcPct val="80000"/>
              </a:lnSpc>
              <a:spcBef>
                <a:spcPct val="0"/>
              </a:spcBef>
              <a:spcAft>
                <a:spcPts val="300"/>
              </a:spcAft>
              <a:buSzPct val="80000"/>
              <a:buFont typeface="Wingdings" pitchFamily="2" charset="2"/>
              <a:buChar char="§"/>
            </a:pPr>
            <a:r>
              <a:rPr lang="en-US" sz="1600" dirty="0" smtClean="0">
                <a:solidFill>
                  <a:schemeClr val="tx1"/>
                </a:solidFill>
                <a:effectLst>
                  <a:outerShdw blurRad="38100" dist="38100" dir="2700000" algn="tl">
                    <a:srgbClr val="000000">
                      <a:alpha val="43137"/>
                    </a:srgbClr>
                  </a:outerShdw>
                </a:effectLst>
              </a:rPr>
              <a:t>Rapid development and deployment</a:t>
            </a:r>
          </a:p>
        </p:txBody>
      </p:sp>
      <p:sp>
        <p:nvSpPr>
          <p:cNvPr id="46" name="Rectangle 45"/>
          <p:cNvSpPr/>
          <p:nvPr/>
        </p:nvSpPr>
        <p:spPr bwMode="auto">
          <a:xfrm>
            <a:off x="6126480" y="2194560"/>
            <a:ext cx="2743200" cy="246888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91440" bIns="0" numCol="1" rtlCol="0" anchor="t" anchorCtr="0" compatLnSpc="1">
            <a:prstTxWarp prst="textNoShape">
              <a:avLst/>
            </a:prstTxWarp>
            <a:noAutofit/>
          </a:bodyPr>
          <a:lstStyle/>
          <a:p>
            <a:pPr fontAlgn="base">
              <a:lnSpc>
                <a:spcPct val="90000"/>
              </a:lnSpc>
              <a:spcBef>
                <a:spcPct val="0"/>
              </a:spcBef>
              <a:spcAft>
                <a:spcPts val="1200"/>
              </a:spcAft>
            </a:pPr>
            <a:r>
              <a:rPr lang="en-US" sz="2000" b="1" dirty="0" err="1" smtClean="0">
                <a:solidFill>
                  <a:schemeClr val="tx1"/>
                </a:solidFill>
                <a:effectLst>
                  <a:outerShdw blurRad="38100" dist="38100" dir="2700000" algn="tl">
                    <a:srgbClr val="000000">
                      <a:alpha val="43137"/>
                    </a:srgbClr>
                  </a:outerShdw>
                </a:effectLst>
              </a:rPr>
              <a:t>Computación</a:t>
            </a:r>
            <a:r>
              <a:rPr lang="en-US" sz="2000" b="1" dirty="0" smtClean="0">
                <a:solidFill>
                  <a:schemeClr val="tx1"/>
                </a:solidFill>
                <a:effectLst>
                  <a:outerShdw blurRad="38100" dist="38100" dir="2700000" algn="tl">
                    <a:srgbClr val="000000">
                      <a:alpha val="43137"/>
                    </a:srgbClr>
                  </a:outerShdw>
                </a:effectLst>
              </a:rPr>
              <a:t> Social</a:t>
            </a:r>
          </a:p>
          <a:p>
            <a:pPr marL="177800" indent="-177800" fontAlgn="base">
              <a:lnSpc>
                <a:spcPct val="80000"/>
              </a:lnSpc>
              <a:spcBef>
                <a:spcPct val="0"/>
              </a:spcBef>
              <a:spcAft>
                <a:spcPts val="5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rPr>
              <a:t>Comunicativo</a:t>
            </a:r>
            <a:r>
              <a:rPr lang="en-US" sz="1600" dirty="0" smtClean="0">
                <a:solidFill>
                  <a:schemeClr val="tx1"/>
                </a:solidFill>
                <a:effectLst>
                  <a:outerShdw blurRad="38100" dist="38100" dir="2700000" algn="tl">
                    <a:srgbClr val="000000">
                      <a:alpha val="43137"/>
                    </a:srgbClr>
                  </a:outerShdw>
                </a:effectLst>
              </a:rPr>
              <a:t>, </a:t>
            </a:r>
            <a:r>
              <a:rPr lang="en-US" sz="1600" dirty="0" err="1" smtClean="0">
                <a:solidFill>
                  <a:schemeClr val="tx1"/>
                </a:solidFill>
                <a:effectLst>
                  <a:outerShdw blurRad="38100" dist="38100" dir="2700000" algn="tl">
                    <a:srgbClr val="000000">
                      <a:alpha val="43137"/>
                    </a:srgbClr>
                  </a:outerShdw>
                </a:effectLst>
              </a:rPr>
              <a:t>Colaborativo</a:t>
            </a:r>
            <a:r>
              <a:rPr lang="en-US" sz="1600" dirty="0" smtClean="0">
                <a:solidFill>
                  <a:schemeClr val="tx1"/>
                </a:solidFill>
                <a:effectLst>
                  <a:outerShdw blurRad="38100" dist="38100" dir="2700000" algn="tl">
                    <a:srgbClr val="000000">
                      <a:alpha val="43137"/>
                    </a:srgbClr>
                  </a:outerShdw>
                </a:effectLst>
              </a:rPr>
              <a:t> y </a:t>
            </a:r>
            <a:r>
              <a:rPr lang="en-US" sz="1600" dirty="0" err="1" smtClean="0">
                <a:solidFill>
                  <a:schemeClr val="tx1"/>
                </a:solidFill>
                <a:effectLst>
                  <a:outerShdw blurRad="38100" dist="38100" dir="2700000" algn="tl">
                    <a:srgbClr val="000000">
                      <a:alpha val="43137"/>
                    </a:srgbClr>
                  </a:outerShdw>
                </a:effectLst>
              </a:rPr>
              <a:t>Compartir</a:t>
            </a:r>
            <a:r>
              <a:rPr lang="en-US" sz="1600" dirty="0" smtClean="0">
                <a:solidFill>
                  <a:schemeClr val="tx1"/>
                </a:solidFill>
                <a:effectLst>
                  <a:outerShdw blurRad="38100" dist="38100" dir="2700000" algn="tl">
                    <a:srgbClr val="000000">
                      <a:alpha val="43137"/>
                    </a:srgbClr>
                  </a:outerShdw>
                </a:effectLst>
              </a:rPr>
              <a:t> </a:t>
            </a:r>
          </a:p>
          <a:p>
            <a:pPr marL="177800" indent="-177800" fontAlgn="base">
              <a:lnSpc>
                <a:spcPct val="80000"/>
              </a:lnSpc>
              <a:spcBef>
                <a:spcPct val="0"/>
              </a:spcBef>
              <a:spcAft>
                <a:spcPts val="500"/>
              </a:spcAft>
              <a:buSzPct val="80000"/>
              <a:buFont typeface="Wingdings" pitchFamily="2" charset="2"/>
              <a:buChar char="§"/>
            </a:pPr>
            <a:r>
              <a:rPr lang="en-US" sz="1600" dirty="0" err="1" smtClean="0">
                <a:solidFill>
                  <a:schemeClr val="tx1"/>
                </a:solidFill>
                <a:effectLst>
                  <a:outerShdw blurRad="38100" dist="38100" dir="2700000" algn="tl">
                    <a:srgbClr val="000000">
                      <a:alpha val="43137"/>
                    </a:srgbClr>
                  </a:outerShdw>
                </a:effectLst>
              </a:rPr>
              <a:t>Comunidades</a:t>
            </a:r>
            <a:r>
              <a:rPr lang="en-US" sz="1600" dirty="0" smtClean="0">
                <a:solidFill>
                  <a:schemeClr val="tx1"/>
                </a:solidFill>
                <a:effectLst>
                  <a:outerShdw blurRad="38100" dist="38100" dir="2700000" algn="tl">
                    <a:srgbClr val="000000">
                      <a:alpha val="43137"/>
                    </a:srgbClr>
                  </a:outerShdw>
                </a:effectLst>
              </a:rPr>
              <a:t> y </a:t>
            </a:r>
            <a:r>
              <a:rPr lang="en-US" sz="1600" dirty="0" err="1" smtClean="0">
                <a:solidFill>
                  <a:schemeClr val="tx1"/>
                </a:solidFill>
                <a:effectLst>
                  <a:outerShdw blurRad="38100" dist="38100" dir="2700000" algn="tl">
                    <a:srgbClr val="000000">
                      <a:alpha val="43137"/>
                    </a:srgbClr>
                  </a:outerShdw>
                </a:effectLst>
              </a:rPr>
              <a:t>Miembros</a:t>
            </a:r>
            <a:endParaRPr lang="en-US" sz="1600" dirty="0" smtClean="0">
              <a:solidFill>
                <a:schemeClr val="tx1"/>
              </a:solidFill>
              <a:effectLst>
                <a:outerShdw blurRad="38100" dist="38100" dir="2700000" algn="tl">
                  <a:srgbClr val="000000">
                    <a:alpha val="43137"/>
                  </a:srgbClr>
                </a:outerShdw>
              </a:effectLst>
            </a:endParaRPr>
          </a:p>
          <a:p>
            <a:pPr marL="177800" indent="-177800" fontAlgn="base">
              <a:lnSpc>
                <a:spcPct val="80000"/>
              </a:lnSpc>
              <a:spcBef>
                <a:spcPct val="0"/>
              </a:spcBef>
              <a:spcAft>
                <a:spcPts val="500"/>
              </a:spcAft>
              <a:buSzPct val="80000"/>
              <a:buFont typeface="Wingdings" pitchFamily="2" charset="2"/>
              <a:buChar char="§"/>
            </a:pPr>
            <a:r>
              <a:rPr lang="en-US" sz="1600" dirty="0" smtClean="0">
                <a:solidFill>
                  <a:schemeClr val="tx1"/>
                </a:solidFill>
                <a:effectLst>
                  <a:outerShdw blurRad="38100" dist="38100" dir="2700000" algn="tl">
                    <a:srgbClr val="000000">
                      <a:alpha val="43137"/>
                    </a:srgbClr>
                  </a:outerShdw>
                </a:effectLst>
              </a:rPr>
              <a:t>Workflow y </a:t>
            </a:r>
            <a:r>
              <a:rPr lang="en-US" sz="1600" dirty="0" err="1" smtClean="0">
                <a:solidFill>
                  <a:schemeClr val="tx1"/>
                </a:solidFill>
                <a:effectLst>
                  <a:outerShdw blurRad="38100" dist="38100" dir="2700000" algn="tl">
                    <a:srgbClr val="000000">
                      <a:alpha val="43137"/>
                    </a:srgbClr>
                  </a:outerShdw>
                </a:effectLst>
              </a:rPr>
              <a:t>notificación</a:t>
            </a:r>
            <a:endParaRPr lang="en-US" sz="1600" dirty="0" smtClean="0">
              <a:solidFill>
                <a:schemeClr val="tx1"/>
              </a:solidFill>
              <a:effectLst>
                <a:outerShdw blurRad="38100" dist="38100" dir="2700000" algn="tl">
                  <a:srgbClr val="000000">
                    <a:alpha val="43137"/>
                  </a:srgbClr>
                </a:outerShdw>
              </a:effectLst>
            </a:endParaRPr>
          </a:p>
        </p:txBody>
      </p:sp>
      <p:grpSp>
        <p:nvGrpSpPr>
          <p:cNvPr id="3" name="Group 44"/>
          <p:cNvGrpSpPr/>
          <p:nvPr/>
        </p:nvGrpSpPr>
        <p:grpSpPr>
          <a:xfrm>
            <a:off x="1513465" y="5303520"/>
            <a:ext cx="5982511" cy="1087821"/>
            <a:chOff x="1513465" y="5684915"/>
            <a:chExt cx="5982511" cy="1087821"/>
          </a:xfrm>
        </p:grpSpPr>
        <p:sp>
          <p:nvSpPr>
            <p:cNvPr id="42" name="Left-Right Arrow 41"/>
            <p:cNvSpPr/>
            <p:nvPr/>
          </p:nvSpPr>
          <p:spPr bwMode="auto">
            <a:xfrm>
              <a:off x="1513465" y="5684915"/>
              <a:ext cx="5982511" cy="1087821"/>
            </a:xfrm>
            <a:prstGeom prst="leftRightArrow">
              <a:avLst>
                <a:gd name="adj1" fmla="val 73611"/>
                <a:gd name="adj2" fmla="val 46123"/>
              </a:avLst>
            </a:prstGeom>
            <a:gradFill>
              <a:gsLst>
                <a:gs pos="5000">
                  <a:schemeClr val="tx2">
                    <a:lumMod val="75000"/>
                  </a:schemeClr>
                </a:gs>
                <a:gs pos="50000">
                  <a:schemeClr val="tx2"/>
                </a:gs>
                <a:gs pos="95000">
                  <a:schemeClr val="tx2">
                    <a:lumMod val="75000"/>
                  </a:schemeClr>
                </a:gs>
              </a:gsLst>
              <a:lin ang="0" scaled="0"/>
            </a:grad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91440" numCol="1" rtlCol="0" anchor="t" anchorCtr="0" compatLnSpc="1">
              <a:prstTxWarp prst="textNoShape">
                <a:avLst/>
              </a:prstTxWarp>
              <a:noAutofit/>
            </a:bodyPr>
            <a:lstStyle/>
            <a:p>
              <a:pPr algn="ctr" fontAlgn="base">
                <a:lnSpc>
                  <a:spcPct val="90000"/>
                </a:lnSpc>
                <a:spcBef>
                  <a:spcPct val="0"/>
                </a:spcBef>
                <a:spcAft>
                  <a:spcPct val="0"/>
                </a:spcAft>
              </a:pPr>
              <a:r>
                <a:rPr lang="en-US" sz="1600" b="1" dirty="0" smtClean="0">
                  <a:solidFill>
                    <a:schemeClr val="bg1">
                      <a:lumMod val="50000"/>
                    </a:schemeClr>
                  </a:solidFill>
                </a:rPr>
                <a:t>Enterprise Applications</a:t>
              </a:r>
            </a:p>
          </p:txBody>
        </p:sp>
        <p:grpSp>
          <p:nvGrpSpPr>
            <p:cNvPr id="4" name="Group 163"/>
            <p:cNvGrpSpPr>
              <a:grpSpLocks noChangeAspect="1"/>
            </p:cNvGrpSpPr>
            <p:nvPr/>
          </p:nvGrpSpPr>
          <p:grpSpPr>
            <a:xfrm>
              <a:off x="1981608" y="6192564"/>
              <a:ext cx="5046224" cy="362607"/>
              <a:chOff x="1280159" y="5394960"/>
              <a:chExt cx="7589521" cy="548640"/>
            </a:xfrm>
          </p:grpSpPr>
          <p:sp>
            <p:nvSpPr>
              <p:cNvPr id="52" name="Can 51"/>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3" name="Can 52"/>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4" name="Can 53"/>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5" name="Can 54"/>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56" name="Can 55"/>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71" name="Can 70"/>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Other</a:t>
                </a:r>
                <a:endParaRPr lang="en-US" sz="1100" b="1" dirty="0">
                  <a:solidFill>
                    <a:schemeClr val="tx1"/>
                  </a:solidFill>
                  <a:effectLst>
                    <a:outerShdw blurRad="101600" dist="25400" dir="2700000" algn="tl">
                      <a:srgbClr val="000000"/>
                    </a:outerShdw>
                  </a:effectLst>
                </a:endParaRPr>
              </a:p>
            </p:txBody>
          </p:sp>
          <p:sp>
            <p:nvSpPr>
              <p:cNvPr id="72" name="Can 71"/>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Customers</a:t>
                </a:r>
                <a:endParaRPr lang="en-US" sz="1000" b="1" dirty="0">
                  <a:solidFill>
                    <a:schemeClr val="tx1"/>
                  </a:solidFill>
                  <a:effectLst>
                    <a:outerShdw blurRad="101600" dist="25400" dir="2700000" algn="tl">
                      <a:srgbClr val="000000"/>
                    </a:outerShdw>
                  </a:effectLst>
                </a:endParaRPr>
              </a:p>
            </p:txBody>
          </p:sp>
          <p:pic>
            <p:nvPicPr>
              <p:cNvPr id="73" name="Picture 2" descr="\\showsrus\images\LOGOS\GEN_LOGO\O\ORACLE.png"/>
              <p:cNvPicPr>
                <a:picLocks noChangeAspect="1" noChangeArrowheads="1"/>
              </p:cNvPicPr>
              <p:nvPr/>
            </p:nvPicPr>
            <p:blipFill>
              <a:blip r:embed="rId5"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74" name="Picture 3" descr="\\showsrus\images\LOGOS\GEN_LOGO\S\SAP logo med.png"/>
              <p:cNvPicPr>
                <a:picLocks noChangeAspect="1" noChangeArrowheads="1"/>
              </p:cNvPicPr>
              <p:nvPr/>
            </p:nvPicPr>
            <p:blipFill>
              <a:blip r:embed="rId6"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75" name="Picture 4" descr="\\showsrus\images\LOGOS\GEN_LOGO\S\Siebel-logo-color.png"/>
              <p:cNvPicPr>
                <a:picLocks noChangeAspect="1" noChangeArrowheads="1"/>
              </p:cNvPicPr>
              <p:nvPr/>
            </p:nvPicPr>
            <p:blipFill>
              <a:blip r:embed="rId7"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76" name="Picture 5" descr="C:\Program Files\Microsoft Resource DVD Artwork\DVD_ART\BoxShots_Logos\Microsoft Dynamics\Dynamics-Brand signature\MS Dynamics logo reverse v.png"/>
              <p:cNvPicPr>
                <a:picLocks noChangeAspect="1" noChangeArrowheads="1"/>
              </p:cNvPicPr>
              <p:nvPr/>
            </p:nvPicPr>
            <p:blipFill>
              <a:blip r:embed="rId8"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77" name="Picture 2" descr="C:\Users\Jeff.Alldridge\Desktop\Cache Bin\Week 5.12-16\IBM_white.png"/>
              <p:cNvPicPr>
                <a:picLocks noChangeAspect="1" noChangeArrowheads="1"/>
              </p:cNvPicPr>
              <p:nvPr/>
            </p:nvPicPr>
            <p:blipFill>
              <a:blip r:embed="rId9"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78" name="Rectangle 77"/>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ERP</a:t>
                </a:r>
              </a:p>
            </p:txBody>
          </p:sp>
          <p:sp>
            <p:nvSpPr>
              <p:cNvPr id="79" name="Rectangle 78"/>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Finance</a:t>
                </a:r>
              </a:p>
            </p:txBody>
          </p:sp>
          <p:sp>
            <p:nvSpPr>
              <p:cNvPr id="80" name="Rectangle 79"/>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Inventory</a:t>
                </a:r>
              </a:p>
            </p:txBody>
          </p:sp>
          <p:sp>
            <p:nvSpPr>
              <p:cNvPr id="81" name="Rectangle 80"/>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CRM</a:t>
                </a:r>
              </a:p>
            </p:txBody>
          </p:sp>
          <p:sp>
            <p:nvSpPr>
              <p:cNvPr id="82" name="Rectangle 81"/>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Operations</a:t>
                </a:r>
              </a:p>
            </p:txBody>
          </p:sp>
          <p:sp>
            <p:nvSpPr>
              <p:cNvPr id="84" name="Rectangle 83"/>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a:t>
                </a:r>
              </a:p>
            </p:txBody>
          </p:sp>
        </p:grpSp>
      </p:grpSp>
      <p:sp>
        <p:nvSpPr>
          <p:cNvPr id="33" name="Rounded Rectangle 32"/>
          <p:cNvSpPr/>
          <p:nvPr/>
        </p:nvSpPr>
        <p:spPr bwMode="auto">
          <a:xfrm>
            <a:off x="2286000" y="4736592"/>
            <a:ext cx="4572000" cy="64008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pPr>
            <a:r>
              <a:rPr lang="en-US" sz="1400" b="1" dirty="0" smtClean="0">
                <a:solidFill>
                  <a:schemeClr val="tx1"/>
                </a:solidFill>
                <a:effectLst>
                  <a:outerShdw blurRad="38100" dist="38100" dir="2700000" algn="tl">
                    <a:srgbClr val="000000">
                      <a:alpha val="43137"/>
                    </a:srgbClr>
                  </a:outerShdw>
                </a:effectLst>
              </a:rPr>
              <a:t>Standards-based interoperability</a:t>
            </a:r>
          </a:p>
          <a:p>
            <a:pPr algn="ctr" fontAlgn="base">
              <a:lnSpc>
                <a:spcPct val="90000"/>
              </a:lnSpc>
              <a:spcBef>
                <a:spcPct val="0"/>
              </a:spcBef>
            </a:pPr>
            <a:r>
              <a:rPr lang="en-US" sz="1400" b="1" dirty="0" smtClean="0">
                <a:solidFill>
                  <a:schemeClr val="tx1"/>
                </a:solidFill>
                <a:effectLst>
                  <a:outerShdw blurRad="38100" dist="38100" dir="2700000" algn="tl">
                    <a:srgbClr val="000000">
                      <a:alpha val="43137"/>
                    </a:srgbClr>
                  </a:outerShdw>
                </a:effectLst>
              </a:rPr>
              <a:t>Information integration services</a:t>
            </a:r>
          </a:p>
          <a:p>
            <a:pPr algn="ctr" fontAlgn="base">
              <a:lnSpc>
                <a:spcPct val="90000"/>
              </a:lnSpc>
              <a:spcBef>
                <a:spcPct val="0"/>
              </a:spcBef>
            </a:pPr>
            <a:r>
              <a:rPr lang="en-US" sz="1400" b="1" dirty="0" smtClean="0">
                <a:solidFill>
                  <a:schemeClr val="tx1"/>
                </a:solidFill>
                <a:effectLst>
                  <a:outerShdw blurRad="38100" dist="38100" dir="2700000" algn="tl">
                    <a:srgbClr val="000000">
                      <a:alpha val="43137"/>
                    </a:srgbClr>
                  </a:outerShdw>
                </a:effectLst>
              </a:rPr>
              <a:t>Business process services</a:t>
            </a:r>
          </a:p>
        </p:txBody>
      </p:sp>
      <p:grpSp>
        <p:nvGrpSpPr>
          <p:cNvPr id="5" name="Group 40"/>
          <p:cNvGrpSpPr>
            <a:grpSpLocks noChangeAspect="1"/>
          </p:cNvGrpSpPr>
          <p:nvPr/>
        </p:nvGrpSpPr>
        <p:grpSpPr>
          <a:xfrm>
            <a:off x="7223760" y="182880"/>
            <a:ext cx="1686066" cy="640080"/>
            <a:chOff x="6324826" y="241060"/>
            <a:chExt cx="2490849" cy="945600"/>
          </a:xfrm>
        </p:grpSpPr>
        <p:pic>
          <p:nvPicPr>
            <p:cNvPr id="45" name="Picture 3" descr="C:\Users\Victor.Melniciuc\Desktop\APO Branding\Graphics Update 5-2-08\Logos\FadeOutIcons.png"/>
            <p:cNvPicPr>
              <a:picLocks noChangeAspect="1" noChangeArrowheads="1"/>
            </p:cNvPicPr>
            <p:nvPr/>
          </p:nvPicPr>
          <p:blipFill>
            <a:blip r:embed="rId10" cstate="email"/>
            <a:srcRect/>
            <a:stretch>
              <a:fillRect/>
            </a:stretch>
          </p:blipFill>
          <p:spPr bwMode="auto">
            <a:xfrm>
              <a:off x="6324826" y="241060"/>
              <a:ext cx="2490849" cy="945600"/>
            </a:xfrm>
            <a:prstGeom prst="rect">
              <a:avLst/>
            </a:prstGeom>
            <a:noFill/>
          </p:spPr>
        </p:pic>
        <p:pic>
          <p:nvPicPr>
            <p:cNvPr id="47" name="Picture 2" descr="Z:\Victor\APO Platform Branding\Icons\PNGs\ICONS-updated-circle_2.png"/>
            <p:cNvPicPr>
              <a:picLocks noChangeAspect="1" noChangeArrowheads="1"/>
            </p:cNvPicPr>
            <p:nvPr/>
          </p:nvPicPr>
          <p:blipFill>
            <a:blip r:embed="rId11" cstate="email"/>
            <a:srcRect/>
            <a:stretch>
              <a:fillRect/>
            </a:stretch>
          </p:blipFill>
          <p:spPr bwMode="auto">
            <a:xfrm>
              <a:off x="6920902" y="245626"/>
              <a:ext cx="701276" cy="623357"/>
            </a:xfrm>
            <a:prstGeom prst="rect">
              <a:avLst/>
            </a:prstGeom>
            <a:noFill/>
          </p:spPr>
        </p:pic>
      </p:grpSp>
      <p:pic>
        <p:nvPicPr>
          <p:cNvPr id="49" name="Picture 48" descr="icon_Atom.png"/>
          <p:cNvPicPr>
            <a:picLocks noChangeAspect="1"/>
          </p:cNvPicPr>
          <p:nvPr/>
        </p:nvPicPr>
        <p:blipFill>
          <a:blip r:embed="rId12" cstate="email"/>
          <a:stretch>
            <a:fillRect/>
          </a:stretch>
        </p:blipFill>
        <p:spPr>
          <a:xfrm>
            <a:off x="192524" y="1463040"/>
            <a:ext cx="1169430" cy="1048871"/>
          </a:xfrm>
          <a:prstGeom prst="rect">
            <a:avLst/>
          </a:prstGeom>
          <a:effectLst>
            <a:outerShdw blurRad="114300" algn="ctr" rotWithShape="0">
              <a:prstClr val="black">
                <a:alpha val="40000"/>
              </a:prstClr>
            </a:outerShdw>
          </a:effectLst>
        </p:spPr>
      </p:pic>
      <p:grpSp>
        <p:nvGrpSpPr>
          <p:cNvPr id="6" name="Group 42"/>
          <p:cNvGrpSpPr/>
          <p:nvPr/>
        </p:nvGrpSpPr>
        <p:grpSpPr>
          <a:xfrm>
            <a:off x="947956" y="1038621"/>
            <a:ext cx="7315200" cy="731520"/>
            <a:chOff x="947956" y="1038621"/>
            <a:chExt cx="7315200" cy="731520"/>
          </a:xfrm>
        </p:grpSpPr>
        <p:sp>
          <p:nvSpPr>
            <p:cNvPr id="61" name="Rectangle 60"/>
            <p:cNvSpPr/>
            <p:nvPr/>
          </p:nvSpPr>
          <p:spPr bwMode="auto">
            <a:xfrm>
              <a:off x="947956" y="1297305"/>
              <a:ext cx="7315200" cy="365760"/>
            </a:xfrm>
            <a:prstGeom prst="rect">
              <a:avLst/>
            </a:prstGeom>
            <a:gradFill>
              <a:gsLst>
                <a:gs pos="500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endParaRPr lang="en-US" b="1" dirty="0" smtClean="0">
                <a:solidFill>
                  <a:schemeClr val="bg1">
                    <a:lumMod val="50000"/>
                  </a:schemeClr>
                </a:solidFill>
                <a:latin typeface="+mj-lt"/>
              </a:endParaRPr>
            </a:p>
          </p:txBody>
        </p:sp>
        <p:grpSp>
          <p:nvGrpSpPr>
            <p:cNvPr id="7" name="Group 42"/>
            <p:cNvGrpSpPr>
              <a:grpSpLocks noChangeAspect="1"/>
            </p:cNvGrpSpPr>
            <p:nvPr/>
          </p:nvGrpSpPr>
          <p:grpSpPr>
            <a:xfrm>
              <a:off x="3017520" y="1038621"/>
              <a:ext cx="3263472" cy="731520"/>
              <a:chOff x="3376377" y="2286000"/>
              <a:chExt cx="3671406" cy="822960"/>
            </a:xfrm>
          </p:grpSpPr>
          <p:pic>
            <p:nvPicPr>
              <p:cNvPr id="63" name="Picture 62" descr="Desktop.png"/>
              <p:cNvPicPr>
                <a:picLocks noChangeAspect="1"/>
              </p:cNvPicPr>
              <p:nvPr/>
            </p:nvPicPr>
            <p:blipFill>
              <a:blip r:embed="rId13" cstate="email"/>
              <a:stretch>
                <a:fillRect/>
              </a:stretch>
            </p:blipFill>
            <p:spPr>
              <a:xfrm>
                <a:off x="6224823" y="2286000"/>
                <a:ext cx="822960" cy="822960"/>
              </a:xfrm>
              <a:prstGeom prst="rect">
                <a:avLst/>
              </a:prstGeom>
            </p:spPr>
          </p:pic>
          <p:pic>
            <p:nvPicPr>
              <p:cNvPr id="64" name="Picture 63" descr="Internet.png"/>
              <p:cNvPicPr>
                <a:picLocks noChangeAspect="1"/>
              </p:cNvPicPr>
              <p:nvPr/>
            </p:nvPicPr>
            <p:blipFill>
              <a:blip r:embed="rId14" cstate="email"/>
              <a:stretch>
                <a:fillRect/>
              </a:stretch>
            </p:blipFill>
            <p:spPr>
              <a:xfrm>
                <a:off x="4439153" y="2468880"/>
                <a:ext cx="640080" cy="640080"/>
              </a:xfrm>
              <a:prstGeom prst="rect">
                <a:avLst/>
              </a:prstGeom>
            </p:spPr>
          </p:pic>
          <p:pic>
            <p:nvPicPr>
              <p:cNvPr id="65" name="Picture 64" descr="PDA.png"/>
              <p:cNvPicPr>
                <a:picLocks noChangeAspect="1"/>
              </p:cNvPicPr>
              <p:nvPr/>
            </p:nvPicPr>
            <p:blipFill>
              <a:blip r:embed="rId15" cstate="email"/>
              <a:stretch>
                <a:fillRect/>
              </a:stretch>
            </p:blipFill>
            <p:spPr>
              <a:xfrm>
                <a:off x="5370810" y="2468880"/>
                <a:ext cx="640080" cy="640080"/>
              </a:xfrm>
              <a:prstGeom prst="rect">
                <a:avLst/>
              </a:prstGeom>
            </p:spPr>
          </p:pic>
          <p:pic>
            <p:nvPicPr>
              <p:cNvPr id="66" name="Picture 65" descr="phone.png"/>
              <p:cNvPicPr>
                <a:picLocks noChangeAspect="1"/>
              </p:cNvPicPr>
              <p:nvPr/>
            </p:nvPicPr>
            <p:blipFill>
              <a:blip r:embed="rId16" cstate="email">
                <a:lum bright="20000" contrast="-40000"/>
              </a:blip>
              <a:stretch>
                <a:fillRect/>
              </a:stretch>
            </p:blipFill>
            <p:spPr>
              <a:xfrm>
                <a:off x="3376377" y="2286000"/>
                <a:ext cx="822960" cy="822960"/>
              </a:xfrm>
              <a:prstGeom prst="rect">
                <a:avLst/>
              </a:prstGeom>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par>
                                <p:cTn id="13" presetID="53"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500"/>
                            </p:stCondLst>
                            <p:childTnLst>
                              <p:par>
                                <p:cTn id="26" presetID="53" presetClass="entr" presetSubtype="0"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up)">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46"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 y="365760"/>
            <a:ext cx="8491796" cy="609398"/>
          </a:xfrm>
        </p:spPr>
        <p:txBody>
          <a:bodyPr/>
          <a:lstStyle/>
          <a:p>
            <a:r>
              <a:rPr smtClean="0"/>
              <a:t>Gestión el Ciclo de Vida de Aplicación</a:t>
            </a:r>
            <a:endParaRPr lang="en-US" dirty="0"/>
          </a:p>
        </p:txBody>
      </p:sp>
      <p:sp>
        <p:nvSpPr>
          <p:cNvPr id="9" name="Left-Right Arrow 8"/>
          <p:cNvSpPr/>
          <p:nvPr/>
        </p:nvSpPr>
        <p:spPr bwMode="auto">
          <a:xfrm>
            <a:off x="2668772" y="0"/>
            <a:ext cx="4253023" cy="808074"/>
          </a:xfrm>
          <a:prstGeom prst="leftRightArrow">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Rounded Rectangle 28"/>
          <p:cNvSpPr/>
          <p:nvPr/>
        </p:nvSpPr>
        <p:spPr bwMode="auto">
          <a:xfrm>
            <a:off x="1812587" y="4778094"/>
            <a:ext cx="5592726" cy="1158949"/>
          </a:xfrm>
          <a:prstGeom prst="round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 name="Rounded Rectangle 30"/>
          <p:cNvSpPr/>
          <p:nvPr/>
        </p:nvSpPr>
        <p:spPr bwMode="auto">
          <a:xfrm>
            <a:off x="1828800" y="-2364828"/>
            <a:ext cx="5123793" cy="1781504"/>
          </a:xfrm>
          <a:prstGeom prst="round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 name="Rounded Rectangle 31"/>
          <p:cNvSpPr/>
          <p:nvPr/>
        </p:nvSpPr>
        <p:spPr bwMode="auto">
          <a:xfrm>
            <a:off x="1497724" y="-1355834"/>
            <a:ext cx="2979683" cy="1355834"/>
          </a:xfrm>
          <a:prstGeom prst="round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0" name="Rounded Rectangle 129"/>
          <p:cNvSpPr/>
          <p:nvPr/>
        </p:nvSpPr>
        <p:spPr>
          <a:xfrm>
            <a:off x="457200" y="4297680"/>
            <a:ext cx="8229600" cy="1828800"/>
          </a:xfrm>
          <a:prstGeom prst="roundRect">
            <a:avLst>
              <a:gd name="adj" fmla="val 8730"/>
            </a:avLst>
          </a:pr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lin ang="16200000" scaled="1"/>
            <a:tileRect/>
          </a:gradFill>
          <a:ln>
            <a:solidFill>
              <a:schemeClr val="bg2">
                <a:lumMod val="50000"/>
                <a:lumOff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0" rIns="91440" bIns="91440" numCol="1" rtlCol="0" anchor="b" anchorCtr="0" compatLnSpc="1">
            <a:prstTxWarp prst="textNoShape">
              <a:avLst/>
            </a:prstTxWarp>
            <a:noAutofit/>
          </a:bodyPr>
          <a:lstStyle/>
          <a:p>
            <a:pPr marR="0" lvl="0" indent="0" algn="ctr" fontAlgn="base">
              <a:lnSpc>
                <a:spcPct val="90000"/>
              </a:lnSpc>
              <a:spcBef>
                <a:spcPct val="0"/>
              </a:spcBef>
              <a:spcAft>
                <a:spcPct val="0"/>
              </a:spcAft>
              <a:buClrTx/>
              <a:buSzTx/>
              <a:buFontTx/>
              <a:buNone/>
              <a:tabLst/>
              <a:defRPr/>
            </a:pPr>
            <a:r>
              <a:rPr lang="es-ES" sz="2400" dirty="0" smtClean="0"/>
              <a:t>Gestión el Ciclo de Vida de Aplicación</a:t>
            </a:r>
            <a:endParaRPr lang="en-US" sz="2400" b="1" dirty="0" smtClean="0">
              <a:solidFill>
                <a:schemeClr val="tx1"/>
              </a:solidFill>
              <a:effectLst>
                <a:outerShdw blurRad="38100" dist="38100" dir="2700000" algn="tl">
                  <a:srgbClr val="000000">
                    <a:alpha val="43137"/>
                  </a:srgbClr>
                </a:outerShdw>
              </a:effectLst>
            </a:endParaRPr>
          </a:p>
        </p:txBody>
      </p:sp>
      <p:sp>
        <p:nvSpPr>
          <p:cNvPr id="132" name="Rounded Rectangle 131"/>
          <p:cNvSpPr/>
          <p:nvPr/>
        </p:nvSpPr>
        <p:spPr>
          <a:xfrm>
            <a:off x="640080" y="4480560"/>
            <a:ext cx="7863840" cy="457200"/>
          </a:xfrm>
          <a:prstGeom prst="round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defRPr/>
            </a:pPr>
            <a:r>
              <a:rPr lang="en-US" sz="2000" b="1" dirty="0" err="1" smtClean="0">
                <a:solidFill>
                  <a:schemeClr val="bg1">
                    <a:lumMod val="50000"/>
                  </a:schemeClr>
                </a:solidFill>
              </a:rPr>
              <a:t>Proceso</a:t>
            </a:r>
            <a:r>
              <a:rPr lang="en-US" sz="2000" b="1" dirty="0" smtClean="0">
                <a:solidFill>
                  <a:schemeClr val="bg1">
                    <a:lumMod val="50000"/>
                  </a:schemeClr>
                </a:solidFill>
              </a:rPr>
              <a:t> y </a:t>
            </a:r>
            <a:r>
              <a:rPr lang="en-US" sz="2000" b="1" dirty="0" err="1" smtClean="0">
                <a:solidFill>
                  <a:schemeClr val="bg1">
                    <a:lumMod val="50000"/>
                  </a:schemeClr>
                </a:solidFill>
              </a:rPr>
              <a:t>Guia</a:t>
            </a:r>
            <a:endParaRPr lang="en-US" sz="2000" b="1" dirty="0" smtClean="0">
              <a:solidFill>
                <a:schemeClr val="bg1">
                  <a:lumMod val="50000"/>
                </a:schemeClr>
              </a:solidFill>
            </a:endParaRPr>
          </a:p>
        </p:txBody>
      </p:sp>
      <p:sp>
        <p:nvSpPr>
          <p:cNvPr id="136" name="Rounded Rectangle 135"/>
          <p:cNvSpPr/>
          <p:nvPr/>
        </p:nvSpPr>
        <p:spPr>
          <a:xfrm>
            <a:off x="457200" y="2011680"/>
            <a:ext cx="8229600" cy="1920240"/>
          </a:xfrm>
          <a:prstGeom prst="roundRect">
            <a:avLst>
              <a:gd name="adj" fmla="val 8144"/>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lvl="0" algn="ctr" fontAlgn="base">
              <a:lnSpc>
                <a:spcPct val="90000"/>
              </a:lnSpc>
              <a:spcBef>
                <a:spcPct val="0"/>
              </a:spcBef>
              <a:spcAft>
                <a:spcPct val="0"/>
              </a:spcAft>
              <a:buSzPct val="80000"/>
              <a:defRPr/>
            </a:pPr>
            <a:endParaRPr lang="en-US" sz="2000" b="1">
              <a:solidFill>
                <a:schemeClr val="bg1">
                  <a:lumMod val="50000"/>
                </a:schemeClr>
              </a:solidFill>
            </a:endParaRPr>
          </a:p>
        </p:txBody>
      </p:sp>
      <p:sp>
        <p:nvSpPr>
          <p:cNvPr id="137" name="TextBox 136"/>
          <p:cNvSpPr txBox="1"/>
          <p:nvPr/>
        </p:nvSpPr>
        <p:spPr>
          <a:xfrm>
            <a:off x="457200" y="2057400"/>
            <a:ext cx="2560320" cy="523220"/>
          </a:xfrm>
          <a:prstGeom prst="rect">
            <a:avLst/>
          </a:prstGeom>
          <a:noFill/>
        </p:spPr>
        <p:txBody>
          <a:bodyPr wrap="none" rtlCol="0">
            <a:noAutofit/>
          </a:bodyPr>
          <a:lstStyle/>
          <a:p>
            <a:pPr algn="ctr" rtl="0"/>
            <a:r>
              <a:rPr lang="en-US" sz="2400" kern="1200" dirty="0">
                <a:solidFill>
                  <a:schemeClr val="bg2"/>
                </a:solidFill>
                <a:ea typeface="+mn-ea"/>
                <a:cs typeface="+mn-cs"/>
              </a:rPr>
              <a:t>Individual</a:t>
            </a:r>
          </a:p>
        </p:txBody>
      </p:sp>
      <p:sp>
        <p:nvSpPr>
          <p:cNvPr id="138" name="TextBox 137"/>
          <p:cNvSpPr txBox="1"/>
          <p:nvPr/>
        </p:nvSpPr>
        <p:spPr>
          <a:xfrm>
            <a:off x="3291840" y="2057400"/>
            <a:ext cx="2560320" cy="523220"/>
          </a:xfrm>
          <a:prstGeom prst="rect">
            <a:avLst/>
          </a:prstGeom>
          <a:noFill/>
        </p:spPr>
        <p:txBody>
          <a:bodyPr wrap="none" rtlCol="0">
            <a:noAutofit/>
          </a:bodyPr>
          <a:lstStyle/>
          <a:p>
            <a:pPr algn="ctr" rtl="0"/>
            <a:r>
              <a:rPr lang="en-US" sz="2400" kern="1200" dirty="0" err="1" smtClean="0">
                <a:solidFill>
                  <a:schemeClr val="bg2"/>
                </a:solidFill>
                <a:ea typeface="+mn-ea"/>
                <a:cs typeface="+mn-cs"/>
              </a:rPr>
              <a:t>Equipo</a:t>
            </a:r>
            <a:endParaRPr lang="en-US" sz="2400" kern="1200" dirty="0">
              <a:solidFill>
                <a:schemeClr val="bg2"/>
              </a:solidFill>
              <a:ea typeface="+mn-ea"/>
              <a:cs typeface="+mn-cs"/>
            </a:endParaRPr>
          </a:p>
        </p:txBody>
      </p:sp>
      <p:sp>
        <p:nvSpPr>
          <p:cNvPr id="139" name="TextBox 138"/>
          <p:cNvSpPr txBox="1"/>
          <p:nvPr/>
        </p:nvSpPr>
        <p:spPr>
          <a:xfrm>
            <a:off x="6126480" y="2057400"/>
            <a:ext cx="2560320" cy="523220"/>
          </a:xfrm>
          <a:prstGeom prst="rect">
            <a:avLst/>
          </a:prstGeom>
          <a:noFill/>
        </p:spPr>
        <p:txBody>
          <a:bodyPr wrap="none" rtlCol="0">
            <a:noAutofit/>
          </a:bodyPr>
          <a:lstStyle/>
          <a:p>
            <a:pPr algn="ctr" rtl="0"/>
            <a:r>
              <a:rPr lang="en-US" sz="2400" kern="1200" dirty="0" err="1" smtClean="0">
                <a:solidFill>
                  <a:schemeClr val="bg2"/>
                </a:solidFill>
                <a:ea typeface="+mn-ea"/>
                <a:cs typeface="+mn-cs"/>
              </a:rPr>
              <a:t>Organizacion</a:t>
            </a:r>
            <a:endParaRPr lang="en-US" sz="2400" kern="1200" dirty="0">
              <a:solidFill>
                <a:schemeClr val="bg2"/>
              </a:solidFill>
              <a:ea typeface="+mn-ea"/>
              <a:cs typeface="+mn-cs"/>
            </a:endParaRPr>
          </a:p>
        </p:txBody>
      </p:sp>
      <p:pic>
        <p:nvPicPr>
          <p:cNvPr id="140" name="Picture 13" descr="C:\Program Files\Microsoft Resource DVD Artwork\DVD_ART\Artwork_Imagery\Photos_for_PPT\Soft-edge_photos\FY07 PRB People Ready Business\PRB07_NJWRHS1_TBAY_SE_SP.png"/>
          <p:cNvPicPr>
            <a:picLocks noChangeAspect="1" noChangeArrowheads="1"/>
          </p:cNvPicPr>
          <p:nvPr/>
        </p:nvPicPr>
        <p:blipFill>
          <a:blip r:embed="rId3" cstate="email"/>
          <a:srcRect/>
          <a:stretch>
            <a:fillRect/>
          </a:stretch>
        </p:blipFill>
        <p:spPr bwMode="auto">
          <a:xfrm>
            <a:off x="6257925" y="2383155"/>
            <a:ext cx="2222612" cy="1506855"/>
          </a:xfrm>
          <a:prstGeom prst="rect">
            <a:avLst/>
          </a:prstGeom>
          <a:noFill/>
        </p:spPr>
      </p:pic>
      <p:pic>
        <p:nvPicPr>
          <p:cNvPr id="141" name="Picture 17" descr="C:\Program Files\Microsoft Resource DVD Artwork\DVD_ART\Artwork_Imagery\Shapes and Graphics\circular shapes\Oval\5-part people oval people.png"/>
          <p:cNvPicPr>
            <a:picLocks noChangeAspect="1" noChangeArrowheads="1"/>
          </p:cNvPicPr>
          <p:nvPr/>
        </p:nvPicPr>
        <p:blipFill>
          <a:blip r:embed="rId4" cstate="email"/>
          <a:srcRect/>
          <a:stretch>
            <a:fillRect/>
          </a:stretch>
        </p:blipFill>
        <p:spPr bwMode="auto">
          <a:xfrm>
            <a:off x="3254675" y="2546985"/>
            <a:ext cx="2634650" cy="1347141"/>
          </a:xfrm>
          <a:prstGeom prst="rect">
            <a:avLst/>
          </a:prstGeom>
          <a:noFill/>
        </p:spPr>
      </p:pic>
      <p:pic>
        <p:nvPicPr>
          <p:cNvPr id="142" name="Picture 18" descr="C:\Program Files\Microsoft Resource DVD Artwork\DVD_ART\Artwork_Imagery\Shapes and Graphics\people\man at pc.png"/>
          <p:cNvPicPr>
            <a:picLocks noChangeAspect="1" noChangeArrowheads="1"/>
          </p:cNvPicPr>
          <p:nvPr/>
        </p:nvPicPr>
        <p:blipFill>
          <a:blip r:embed="rId5" cstate="email"/>
          <a:srcRect/>
          <a:stretch>
            <a:fillRect/>
          </a:stretch>
        </p:blipFill>
        <p:spPr bwMode="auto">
          <a:xfrm>
            <a:off x="640080" y="2364105"/>
            <a:ext cx="2246999" cy="1552575"/>
          </a:xfrm>
          <a:prstGeom prst="rect">
            <a:avLst/>
          </a:prstGeom>
          <a:noFill/>
          <a:effectLst>
            <a:softEdge rad="127000"/>
          </a:effectLst>
        </p:spPr>
      </p:pic>
      <p:sp>
        <p:nvSpPr>
          <p:cNvPr id="145" name="Up-Down Arrow 144"/>
          <p:cNvSpPr/>
          <p:nvPr/>
        </p:nvSpPr>
        <p:spPr>
          <a:xfrm>
            <a:off x="4343400" y="3749040"/>
            <a:ext cx="457200" cy="640080"/>
          </a:xfrm>
          <a:prstGeom prst="upDownArrow">
            <a:avLst/>
          </a:prstGeom>
          <a:gradFill>
            <a:gsLst>
              <a:gs pos="0">
                <a:schemeClr val="tx2"/>
              </a:gs>
              <a:gs pos="100000">
                <a:schemeClr val="tx2">
                  <a:lumMod val="75000"/>
                </a:schemeClr>
              </a:gs>
            </a:gsLst>
            <a:lin ang="5400000" scaled="0"/>
          </a:gradFill>
          <a:ln>
            <a:solidFill>
              <a:schemeClr val="tx2">
                <a:lumMod val="50000"/>
              </a:schemeClr>
            </a:solidFill>
            <a:headEnd type="none" w="med" len="med"/>
            <a:tailEnd type="none" w="med" len="med"/>
          </a:ln>
          <a:effectLst>
            <a:outerShdw blurRad="76200" dist="230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45720" tIns="0" rIns="45720" bIns="0" numCol="1" rtlCol="0" anchor="ctr" anchorCtr="0" compatLnSpc="1">
            <a:prstTxWarp prst="textNoShape">
              <a:avLst/>
            </a:prstTxWarp>
            <a:noAutofit/>
          </a:bodyPr>
          <a:lstStyle/>
          <a:p>
            <a:pPr lvl="0" algn="ctr" fontAlgn="base">
              <a:lnSpc>
                <a:spcPct val="90000"/>
              </a:lnSpc>
              <a:spcBef>
                <a:spcPct val="0"/>
              </a:spcBef>
              <a:spcAft>
                <a:spcPct val="0"/>
              </a:spcAft>
              <a:defRPr/>
            </a:pPr>
            <a:endParaRPr lang="en-US" sz="1100" b="1">
              <a:solidFill>
                <a:schemeClr val="bg2"/>
              </a:solidFill>
            </a:endParaRPr>
          </a:p>
        </p:txBody>
      </p:sp>
      <p:sp>
        <p:nvSpPr>
          <p:cNvPr id="34" name="Rounded Rectangle 33"/>
          <p:cNvSpPr/>
          <p:nvPr/>
        </p:nvSpPr>
        <p:spPr>
          <a:xfrm>
            <a:off x="640080" y="5029200"/>
            <a:ext cx="7863840" cy="457200"/>
          </a:xfrm>
          <a:prstGeom prst="round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defRPr/>
            </a:pPr>
            <a:r>
              <a:rPr lang="en-US" sz="2000" b="1" dirty="0" err="1" smtClean="0">
                <a:solidFill>
                  <a:schemeClr val="bg1">
                    <a:lumMod val="50000"/>
                  </a:schemeClr>
                </a:solidFill>
              </a:rPr>
              <a:t>Herramientas</a:t>
            </a:r>
            <a:endParaRPr lang="en-US" sz="2000" b="1" dirty="0" smtClean="0">
              <a:solidFill>
                <a:schemeClr val="bg1">
                  <a:lumMod val="50000"/>
                </a:schemeClr>
              </a:solidFill>
            </a:endParaRPr>
          </a:p>
        </p:txBody>
      </p:sp>
      <p:sp>
        <p:nvSpPr>
          <p:cNvPr id="35" name="Rectangle 34"/>
          <p:cNvSpPr/>
          <p:nvPr/>
        </p:nvSpPr>
        <p:spPr bwMode="auto">
          <a:xfrm>
            <a:off x="3520440" y="1188720"/>
            <a:ext cx="2103120" cy="640080"/>
          </a:xfrm>
          <a:prstGeom prst="rect">
            <a:avLst/>
          </a:prstGeom>
          <a:solidFill>
            <a:srgbClr val="0070C0"/>
          </a:soli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b="1" dirty="0" smtClean="0">
                <a:solidFill>
                  <a:schemeClr val="bg1">
                    <a:lumMod val="50000"/>
                  </a:schemeClr>
                </a:solidFill>
              </a:rPr>
              <a:t>Business Intelligence</a:t>
            </a:r>
          </a:p>
        </p:txBody>
      </p:sp>
      <p:sp>
        <p:nvSpPr>
          <p:cNvPr id="36" name="Rectangle 35"/>
          <p:cNvSpPr/>
          <p:nvPr/>
        </p:nvSpPr>
        <p:spPr bwMode="auto">
          <a:xfrm>
            <a:off x="1188720" y="1188720"/>
            <a:ext cx="2103120" cy="640080"/>
          </a:xfrm>
          <a:prstGeom prst="rect">
            <a:avLst/>
          </a:prstGeom>
          <a:solidFill>
            <a:schemeClr val="accent2">
              <a:lumMod val="60000"/>
              <a:lumOff val="40000"/>
            </a:schemeClr>
          </a:soli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b="1" dirty="0" smtClean="0">
                <a:solidFill>
                  <a:schemeClr val="bg1">
                    <a:lumMod val="50000"/>
                  </a:schemeClr>
                </a:solidFill>
              </a:rPr>
              <a:t>BPM </a:t>
            </a:r>
            <a:r>
              <a:rPr lang="en-US" b="1" dirty="0" err="1" smtClean="0">
                <a:solidFill>
                  <a:schemeClr val="bg1">
                    <a:lumMod val="50000"/>
                  </a:schemeClr>
                </a:solidFill>
              </a:rPr>
              <a:t>Usando</a:t>
            </a:r>
            <a:r>
              <a:rPr lang="en-US" b="1" dirty="0" smtClean="0">
                <a:solidFill>
                  <a:schemeClr val="bg1">
                    <a:lumMod val="50000"/>
                  </a:schemeClr>
                </a:solidFill>
              </a:rPr>
              <a:t> SOA</a:t>
            </a:r>
          </a:p>
        </p:txBody>
      </p:sp>
      <p:sp>
        <p:nvSpPr>
          <p:cNvPr id="37" name="Rectangle 36"/>
          <p:cNvSpPr/>
          <p:nvPr/>
        </p:nvSpPr>
        <p:spPr bwMode="auto">
          <a:xfrm>
            <a:off x="5852160" y="1188720"/>
            <a:ext cx="2103120" cy="640080"/>
          </a:xfrm>
          <a:prstGeom prst="rect">
            <a:avLst/>
          </a:prstGeom>
          <a:solidFill>
            <a:srgbClr val="00B050"/>
          </a:soli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b="1" dirty="0" smtClean="0">
                <a:solidFill>
                  <a:schemeClr val="bg1">
                    <a:lumMod val="50000"/>
                  </a:schemeClr>
                </a:solidFill>
              </a:rPr>
              <a:t>WEB </a:t>
            </a:r>
            <a:r>
              <a:rPr lang="en-US" b="1" dirty="0" err="1" smtClean="0">
                <a:solidFill>
                  <a:schemeClr val="bg1">
                    <a:lumMod val="50000"/>
                  </a:schemeClr>
                </a:solidFill>
              </a:rPr>
              <a:t>Próxima</a:t>
            </a:r>
            <a:r>
              <a:rPr lang="en-US" b="1" dirty="0" smtClean="0">
                <a:solidFill>
                  <a:schemeClr val="bg1">
                    <a:lumMod val="50000"/>
                  </a:schemeClr>
                </a:solidFill>
              </a:rPr>
              <a:t> </a:t>
            </a:r>
            <a:r>
              <a:rPr lang="en-US" b="1" dirty="0" err="1" smtClean="0">
                <a:solidFill>
                  <a:schemeClr val="bg1">
                    <a:lumMod val="50000"/>
                  </a:schemeClr>
                </a:solidFill>
              </a:rPr>
              <a:t>Generación</a:t>
            </a:r>
            <a:endParaRPr lang="en-US" b="1" dirty="0" smtClean="0">
              <a:solidFill>
                <a:schemeClr val="bg1">
                  <a:lumMod val="50000"/>
                </a:schemeClr>
              </a:solidFill>
            </a:endParaRPr>
          </a:p>
        </p:txBody>
      </p:sp>
      <p:sp>
        <p:nvSpPr>
          <p:cNvPr id="38" name="Up-Down Arrow 37"/>
          <p:cNvSpPr/>
          <p:nvPr/>
        </p:nvSpPr>
        <p:spPr>
          <a:xfrm>
            <a:off x="6675120" y="3749040"/>
            <a:ext cx="457200" cy="640080"/>
          </a:xfrm>
          <a:prstGeom prst="upDownArrow">
            <a:avLst/>
          </a:prstGeom>
          <a:gradFill>
            <a:gsLst>
              <a:gs pos="0">
                <a:schemeClr val="tx2"/>
              </a:gs>
              <a:gs pos="100000">
                <a:schemeClr val="tx2">
                  <a:lumMod val="75000"/>
                </a:schemeClr>
              </a:gs>
            </a:gsLst>
            <a:lin ang="5400000" scaled="0"/>
          </a:gradFill>
          <a:ln>
            <a:solidFill>
              <a:schemeClr val="tx2">
                <a:lumMod val="50000"/>
              </a:schemeClr>
            </a:solidFill>
            <a:headEnd type="none" w="med" len="med"/>
            <a:tailEnd type="none" w="med" len="med"/>
          </a:ln>
          <a:effectLst>
            <a:outerShdw blurRad="76200" dist="230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45720" tIns="0" rIns="45720" bIns="0" numCol="1" rtlCol="0" anchor="ctr" anchorCtr="0" compatLnSpc="1">
            <a:prstTxWarp prst="textNoShape">
              <a:avLst/>
            </a:prstTxWarp>
            <a:noAutofit/>
          </a:bodyPr>
          <a:lstStyle/>
          <a:p>
            <a:pPr lvl="0" algn="ctr" fontAlgn="base">
              <a:lnSpc>
                <a:spcPct val="90000"/>
              </a:lnSpc>
              <a:spcBef>
                <a:spcPct val="0"/>
              </a:spcBef>
              <a:spcAft>
                <a:spcPct val="0"/>
              </a:spcAft>
              <a:defRPr/>
            </a:pPr>
            <a:endParaRPr lang="en-US" sz="1100" b="1">
              <a:solidFill>
                <a:schemeClr val="bg2"/>
              </a:solidFill>
            </a:endParaRPr>
          </a:p>
        </p:txBody>
      </p:sp>
      <p:sp>
        <p:nvSpPr>
          <p:cNvPr id="39" name="Up-Down Arrow 38"/>
          <p:cNvSpPr/>
          <p:nvPr/>
        </p:nvSpPr>
        <p:spPr>
          <a:xfrm>
            <a:off x="2011680" y="3749040"/>
            <a:ext cx="457200" cy="640080"/>
          </a:xfrm>
          <a:prstGeom prst="upDownArrow">
            <a:avLst/>
          </a:prstGeom>
          <a:gradFill>
            <a:gsLst>
              <a:gs pos="0">
                <a:schemeClr val="tx2"/>
              </a:gs>
              <a:gs pos="100000">
                <a:schemeClr val="tx2">
                  <a:lumMod val="75000"/>
                </a:schemeClr>
              </a:gs>
            </a:gsLst>
            <a:lin ang="5400000" scaled="0"/>
          </a:gradFill>
          <a:ln>
            <a:solidFill>
              <a:schemeClr val="tx2">
                <a:lumMod val="50000"/>
              </a:schemeClr>
            </a:solidFill>
            <a:headEnd type="none" w="med" len="med"/>
            <a:tailEnd type="none" w="med" len="med"/>
          </a:ln>
          <a:effectLst>
            <a:outerShdw blurRad="76200" dist="230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45720" tIns="0" rIns="45720" bIns="0" numCol="1" rtlCol="0" anchor="ctr" anchorCtr="0" compatLnSpc="1">
            <a:prstTxWarp prst="textNoShape">
              <a:avLst/>
            </a:prstTxWarp>
            <a:noAutofit/>
          </a:bodyPr>
          <a:lstStyle/>
          <a:p>
            <a:pPr lvl="0" algn="ctr" fontAlgn="base">
              <a:lnSpc>
                <a:spcPct val="90000"/>
              </a:lnSpc>
              <a:spcBef>
                <a:spcPct val="0"/>
              </a:spcBef>
              <a:spcAft>
                <a:spcPct val="0"/>
              </a:spcAft>
              <a:defRPr/>
            </a:pPr>
            <a:endParaRPr lang="en-US" sz="1100" b="1">
              <a:solidFill>
                <a:schemeClr val="bg2"/>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LM-Dimension-Layer-5.png"/>
          <p:cNvPicPr>
            <a:picLocks noChangeAspect="1"/>
          </p:cNvPicPr>
          <p:nvPr/>
        </p:nvPicPr>
        <p:blipFill>
          <a:blip r:embed="rId3"/>
          <a:stretch>
            <a:fillRect/>
          </a:stretch>
        </p:blipFill>
        <p:spPr>
          <a:xfrm>
            <a:off x="868681" y="1371600"/>
            <a:ext cx="7406638" cy="3836715"/>
          </a:xfrm>
          <a:prstGeom prst="rect">
            <a:avLst/>
          </a:prstGeom>
        </p:spPr>
      </p:pic>
      <p:sp>
        <p:nvSpPr>
          <p:cNvPr id="2" name="Title 1"/>
          <p:cNvSpPr>
            <a:spLocks noGrp="1"/>
          </p:cNvSpPr>
          <p:nvPr>
            <p:ph type="title"/>
          </p:nvPr>
        </p:nvSpPr>
        <p:spPr/>
        <p:txBody>
          <a:bodyPr/>
          <a:lstStyle/>
          <a:p>
            <a:r>
              <a:rPr smtClean="0"/>
              <a:t>Plataforma de Aplicaciones Microsoft</a:t>
            </a:r>
            <a:br>
              <a:rPr smtClean="0"/>
            </a:br>
            <a:r>
              <a:rPr sz="2200" kern="1200" smtClean="0">
                <a:solidFill>
                  <a:schemeClr val="accent3"/>
                </a:solidFill>
              </a:rPr>
              <a:t>Una plataforma unificada e integrada para múltiples aplicaciones</a:t>
            </a:r>
            <a:r>
              <a:rPr sz="2400" smtClean="0"/>
              <a:t/>
            </a:r>
            <a:br>
              <a:rPr sz="2400" smtClean="0"/>
            </a:br>
            <a:endParaRPr sz="2400" kern="1200" smtClean="0">
              <a:solidFill>
                <a:schemeClr val="accent3"/>
              </a:solidFill>
            </a:endParaRPr>
          </a:p>
        </p:txBody>
      </p:sp>
      <p:grpSp>
        <p:nvGrpSpPr>
          <p:cNvPr id="3" name="Group 44"/>
          <p:cNvGrpSpPr/>
          <p:nvPr/>
        </p:nvGrpSpPr>
        <p:grpSpPr>
          <a:xfrm>
            <a:off x="1513465" y="5303520"/>
            <a:ext cx="5982511" cy="1087821"/>
            <a:chOff x="1513465" y="5684915"/>
            <a:chExt cx="5982511" cy="1087821"/>
          </a:xfrm>
        </p:grpSpPr>
        <p:sp>
          <p:nvSpPr>
            <p:cNvPr id="41" name="Left-Right Arrow 40"/>
            <p:cNvSpPr/>
            <p:nvPr/>
          </p:nvSpPr>
          <p:spPr bwMode="auto">
            <a:xfrm>
              <a:off x="1513465" y="5684915"/>
              <a:ext cx="5982511" cy="1087821"/>
            </a:xfrm>
            <a:prstGeom prst="leftRightArrow">
              <a:avLst>
                <a:gd name="adj1" fmla="val 73611"/>
                <a:gd name="adj2" fmla="val 46123"/>
              </a:avLst>
            </a:prstGeom>
            <a:gradFill>
              <a:gsLst>
                <a:gs pos="5000">
                  <a:schemeClr val="tx2">
                    <a:lumMod val="75000"/>
                  </a:schemeClr>
                </a:gs>
                <a:gs pos="50000">
                  <a:schemeClr val="tx2"/>
                </a:gs>
                <a:gs pos="95000">
                  <a:schemeClr val="tx2">
                    <a:lumMod val="75000"/>
                  </a:schemeClr>
                </a:gs>
              </a:gsLst>
              <a:lin ang="0" scaled="0"/>
            </a:grad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91440" numCol="1" rtlCol="0" anchor="t"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bg1">
                      <a:lumMod val="50000"/>
                    </a:schemeClr>
                  </a:solidFill>
                  <a:latin typeface="+mj-lt"/>
                </a:rPr>
                <a:t>Aplicaciones</a:t>
              </a:r>
              <a:r>
                <a:rPr lang="en-US" sz="1600" b="1" dirty="0" smtClean="0">
                  <a:solidFill>
                    <a:schemeClr val="bg1">
                      <a:lumMod val="50000"/>
                    </a:schemeClr>
                  </a:solidFill>
                  <a:latin typeface="+mj-lt"/>
                </a:rPr>
                <a:t> </a:t>
              </a:r>
              <a:r>
                <a:rPr lang="en-US" sz="1600" b="1" dirty="0" err="1" smtClean="0">
                  <a:solidFill>
                    <a:schemeClr val="bg1">
                      <a:lumMod val="50000"/>
                    </a:schemeClr>
                  </a:solidFill>
                  <a:latin typeface="+mj-lt"/>
                </a:rPr>
                <a:t>Corporativas</a:t>
              </a:r>
              <a:endParaRPr lang="en-US" sz="1600" b="1" dirty="0" smtClean="0">
                <a:solidFill>
                  <a:schemeClr val="bg1">
                    <a:lumMod val="50000"/>
                  </a:schemeClr>
                </a:solidFill>
                <a:latin typeface="+mj-lt"/>
              </a:endParaRPr>
            </a:p>
          </p:txBody>
        </p:sp>
        <p:grpSp>
          <p:nvGrpSpPr>
            <p:cNvPr id="4" name="Group 163"/>
            <p:cNvGrpSpPr>
              <a:grpSpLocks noChangeAspect="1"/>
            </p:cNvGrpSpPr>
            <p:nvPr/>
          </p:nvGrpSpPr>
          <p:grpSpPr>
            <a:xfrm>
              <a:off x="1981608" y="6192564"/>
              <a:ext cx="5046228" cy="362607"/>
              <a:chOff x="1280159" y="5394960"/>
              <a:chExt cx="7589521" cy="548640"/>
            </a:xfrm>
          </p:grpSpPr>
          <p:sp>
            <p:nvSpPr>
              <p:cNvPr id="43" name="Can 42"/>
              <p:cNvSpPr/>
              <p:nvPr/>
            </p:nvSpPr>
            <p:spPr bwMode="invGray">
              <a:xfrm>
                <a:off x="12801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4" name="Can 43"/>
              <p:cNvSpPr/>
              <p:nvPr/>
            </p:nvSpPr>
            <p:spPr bwMode="invGray">
              <a:xfrm>
                <a:off x="23774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5" name="Can 44"/>
              <p:cNvSpPr/>
              <p:nvPr/>
            </p:nvSpPr>
            <p:spPr bwMode="invGray">
              <a:xfrm>
                <a:off x="347472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6" name="Can 45"/>
              <p:cNvSpPr/>
              <p:nvPr/>
            </p:nvSpPr>
            <p:spPr bwMode="invGray">
              <a:xfrm>
                <a:off x="457200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7" name="Can 46"/>
              <p:cNvSpPr/>
              <p:nvPr/>
            </p:nvSpPr>
            <p:spPr bwMode="invGray">
              <a:xfrm>
                <a:off x="566928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sz="1400" dirty="0"/>
              </a:p>
            </p:txBody>
          </p:sp>
          <p:sp>
            <p:nvSpPr>
              <p:cNvPr id="48" name="Can 47"/>
              <p:cNvSpPr/>
              <p:nvPr/>
            </p:nvSpPr>
            <p:spPr bwMode="invGray">
              <a:xfrm>
                <a:off x="676656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Other</a:t>
                </a:r>
                <a:endParaRPr lang="en-US" sz="1100" b="1" dirty="0">
                  <a:solidFill>
                    <a:schemeClr val="tx1"/>
                  </a:solidFill>
                  <a:effectLst>
                    <a:outerShdw blurRad="101600" dist="25400" dir="2700000" algn="tl">
                      <a:srgbClr val="000000"/>
                    </a:outerShdw>
                  </a:effectLst>
                </a:endParaRPr>
              </a:p>
            </p:txBody>
          </p:sp>
          <p:sp>
            <p:nvSpPr>
              <p:cNvPr id="70" name="Can 69"/>
              <p:cNvSpPr/>
              <p:nvPr/>
            </p:nvSpPr>
            <p:spPr bwMode="invGray">
              <a:xfrm>
                <a:off x="7863840" y="5394960"/>
                <a:ext cx="100584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000" b="1" dirty="0" smtClean="0">
                    <a:solidFill>
                      <a:schemeClr val="tx1"/>
                    </a:solidFill>
                    <a:effectLst>
                      <a:outerShdw blurRad="101600" dist="25400" dir="2700000" algn="tl">
                        <a:srgbClr val="000000"/>
                      </a:outerShdw>
                    </a:effectLst>
                  </a:rPr>
                  <a:t>Customers</a:t>
                </a:r>
                <a:endParaRPr lang="en-US" sz="1000" b="1" dirty="0">
                  <a:solidFill>
                    <a:schemeClr val="tx1"/>
                  </a:solidFill>
                  <a:effectLst>
                    <a:outerShdw blurRad="101600" dist="25400" dir="2700000" algn="tl">
                      <a:srgbClr val="000000"/>
                    </a:outerShdw>
                  </a:effectLst>
                </a:endParaRPr>
              </a:p>
            </p:txBody>
          </p:sp>
          <p:pic>
            <p:nvPicPr>
              <p:cNvPr id="71" name="Picture 2" descr="\\showsrus\images\LOGOS\GEN_LOGO\O\ORACLE.png"/>
              <p:cNvPicPr>
                <a:picLocks noChangeAspect="1" noChangeArrowheads="1"/>
              </p:cNvPicPr>
              <p:nvPr/>
            </p:nvPicPr>
            <p:blipFill>
              <a:blip r:embed="rId4"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72" name="Picture 3" descr="\\showsrus\images\LOGOS\GEN_LOGO\S\SAP logo med.png"/>
              <p:cNvPicPr>
                <a:picLocks noChangeAspect="1" noChangeArrowheads="1"/>
              </p:cNvPicPr>
              <p:nvPr/>
            </p:nvPicPr>
            <p:blipFill>
              <a:blip r:embed="rId5"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73" name="Picture 4" descr="\\showsrus\images\LOGOS\GEN_LOGO\S\Siebel-logo-color.png"/>
              <p:cNvPicPr>
                <a:picLocks noChangeAspect="1" noChangeArrowheads="1"/>
              </p:cNvPicPr>
              <p:nvPr/>
            </p:nvPicPr>
            <p:blipFill>
              <a:blip r:embed="rId6"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74" name="Picture 5" descr="C:\Program Files\Microsoft Resource DVD Artwork\DVD_ART\BoxShots_Logos\Microsoft Dynamics\Dynamics-Brand signature\MS Dynamics logo reverse v.png"/>
              <p:cNvPicPr>
                <a:picLocks noChangeAspect="1" noChangeArrowheads="1"/>
              </p:cNvPicPr>
              <p:nvPr/>
            </p:nvPicPr>
            <p:blipFill>
              <a:blip r:embed="rId7"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75" name="Picture 2" descr="C:\Users\Jeff.Alldridge\Desktop\Cache Bin\Week 5.12-16\IBM_white.png"/>
              <p:cNvPicPr>
                <a:picLocks noChangeAspect="1" noChangeArrowheads="1"/>
              </p:cNvPicPr>
              <p:nvPr/>
            </p:nvPicPr>
            <p:blipFill>
              <a:blip r:embed="rId8"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76" name="Rectangle 75"/>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ERP</a:t>
                </a:r>
              </a:p>
            </p:txBody>
          </p:sp>
          <p:sp>
            <p:nvSpPr>
              <p:cNvPr id="77" name="Rectangle 76"/>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Finance</a:t>
                </a:r>
              </a:p>
            </p:txBody>
          </p:sp>
          <p:sp>
            <p:nvSpPr>
              <p:cNvPr id="78" name="Rectangle 77"/>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Inventory</a:t>
                </a:r>
              </a:p>
            </p:txBody>
          </p:sp>
          <p:sp>
            <p:nvSpPr>
              <p:cNvPr id="79" name="Rectangle 78"/>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CRM</a:t>
                </a:r>
              </a:p>
            </p:txBody>
          </p:sp>
          <p:sp>
            <p:nvSpPr>
              <p:cNvPr id="80" name="Rectangle 79"/>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Operations</a:t>
                </a:r>
              </a:p>
            </p:txBody>
          </p:sp>
          <p:sp>
            <p:nvSpPr>
              <p:cNvPr id="82" name="Rectangle 81"/>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800" b="1" dirty="0" smtClean="0">
                    <a:solidFill>
                      <a:schemeClr val="tx1">
                        <a:lumMod val="65000"/>
                      </a:schemeClr>
                    </a:solidFill>
                    <a:effectLst>
                      <a:outerShdw blurRad="127000" dist="25400" dir="5400000" algn="t" rotWithShape="0">
                        <a:prstClr val="black"/>
                      </a:outerShdw>
                    </a:effectLst>
                  </a:rPr>
                  <a:t>???</a:t>
                </a:r>
              </a:p>
            </p:txBody>
          </p:sp>
        </p:grpSp>
      </p:grpSp>
      <p:pic>
        <p:nvPicPr>
          <p:cNvPr id="42" name="Picture 41" descr="BTServer_bL_r.png"/>
          <p:cNvPicPr>
            <a:picLocks noChangeAspect="1"/>
          </p:cNvPicPr>
          <p:nvPr/>
        </p:nvPicPr>
        <p:blipFill>
          <a:blip r:embed="rId9" cstate="email"/>
          <a:stretch>
            <a:fillRect/>
          </a:stretch>
        </p:blipFill>
        <p:spPr>
          <a:xfrm>
            <a:off x="1358736" y="3956685"/>
            <a:ext cx="1604304" cy="320040"/>
          </a:xfrm>
          <a:prstGeom prst="rect">
            <a:avLst/>
          </a:prstGeom>
          <a:effectLst>
            <a:outerShdw blurRad="25400" dist="12700" algn="ctr" rotWithShape="0">
              <a:prstClr val="black"/>
            </a:outerShdw>
          </a:effectLst>
        </p:spPr>
      </p:pic>
      <p:pic>
        <p:nvPicPr>
          <p:cNvPr id="49" name="Picture 48" descr="WS08_h_rgb_r.png"/>
          <p:cNvPicPr>
            <a:picLocks noChangeAspect="1"/>
          </p:cNvPicPr>
          <p:nvPr/>
        </p:nvPicPr>
        <p:blipFill>
          <a:blip r:embed="rId10" cstate="email"/>
          <a:stretch>
            <a:fillRect/>
          </a:stretch>
        </p:blipFill>
        <p:spPr>
          <a:xfrm>
            <a:off x="1303020" y="4480560"/>
            <a:ext cx="3009898" cy="457200"/>
          </a:xfrm>
          <a:prstGeom prst="rect">
            <a:avLst/>
          </a:prstGeom>
          <a:effectLst>
            <a:outerShdw blurRad="25400" dist="12700" algn="ctr" rotWithShape="0">
              <a:prstClr val="black"/>
            </a:outerShdw>
          </a:effectLst>
        </p:spPr>
      </p:pic>
      <p:pic>
        <p:nvPicPr>
          <p:cNvPr id="50" name="Picture 49" descr="ofc-brand_h_rgb_r.png"/>
          <p:cNvPicPr>
            <a:picLocks noChangeAspect="1"/>
          </p:cNvPicPr>
          <p:nvPr/>
        </p:nvPicPr>
        <p:blipFill>
          <a:blip r:embed="rId11" cstate="email"/>
          <a:stretch>
            <a:fillRect/>
          </a:stretch>
        </p:blipFill>
        <p:spPr>
          <a:xfrm>
            <a:off x="1326915" y="3244215"/>
            <a:ext cx="1835385" cy="527409"/>
          </a:xfrm>
          <a:prstGeom prst="rect">
            <a:avLst/>
          </a:prstGeom>
          <a:effectLst>
            <a:outerShdw blurRad="25400" dist="12700" algn="ctr" rotWithShape="0">
              <a:prstClr val="black"/>
            </a:outerShdw>
          </a:effectLst>
        </p:spPr>
      </p:pic>
      <p:pic>
        <p:nvPicPr>
          <p:cNvPr id="51" name="Picture 50" descr="Sl_h_rgb_r.png"/>
          <p:cNvPicPr>
            <a:picLocks noChangeAspect="1"/>
          </p:cNvPicPr>
          <p:nvPr/>
        </p:nvPicPr>
        <p:blipFill>
          <a:blip r:embed="rId12" cstate="email"/>
          <a:stretch>
            <a:fillRect/>
          </a:stretch>
        </p:blipFill>
        <p:spPr>
          <a:xfrm>
            <a:off x="1301412" y="1991444"/>
            <a:ext cx="1366736" cy="444119"/>
          </a:xfrm>
          <a:prstGeom prst="rect">
            <a:avLst/>
          </a:prstGeom>
          <a:effectLst>
            <a:outerShdw blurRad="25400" dist="12700" algn="ctr" rotWithShape="0">
              <a:prstClr val="black"/>
            </a:outerShdw>
          </a:effectLst>
        </p:spPr>
      </p:pic>
      <p:pic>
        <p:nvPicPr>
          <p:cNvPr id="52" name="Picture 3" descr="C:\Program Files\Microsoft Resource DVD Artwork\DVD_ART\BoxShots_Logos\Microsoft .NET - NET\Microsoft .NET logo white.png"/>
          <p:cNvPicPr>
            <a:picLocks noChangeAspect="1" noChangeArrowheads="1"/>
          </p:cNvPicPr>
          <p:nvPr/>
        </p:nvPicPr>
        <p:blipFill>
          <a:blip r:embed="rId13" cstate="email"/>
          <a:srcRect/>
          <a:stretch>
            <a:fillRect/>
          </a:stretch>
        </p:blipFill>
        <p:spPr bwMode="auto">
          <a:xfrm>
            <a:off x="2860184" y="2048943"/>
            <a:ext cx="763792" cy="402525"/>
          </a:xfrm>
          <a:prstGeom prst="rect">
            <a:avLst/>
          </a:prstGeom>
          <a:noFill/>
        </p:spPr>
      </p:pic>
      <p:pic>
        <p:nvPicPr>
          <p:cNvPr id="53" name="Picture 12" descr="C:\Program Files\Microsoft Resource DVD Artwork\DVD_ART\BoxShots_Logos\System Center\System Center logo w.png"/>
          <p:cNvPicPr>
            <a:picLocks noChangeAspect="1" noChangeArrowheads="1"/>
          </p:cNvPicPr>
          <p:nvPr/>
        </p:nvPicPr>
        <p:blipFill>
          <a:blip r:embed="rId14" cstate="email"/>
          <a:stretch>
            <a:fillRect/>
          </a:stretch>
        </p:blipFill>
        <p:spPr bwMode="auto">
          <a:xfrm>
            <a:off x="5016632" y="3674215"/>
            <a:ext cx="1677724" cy="377904"/>
          </a:xfrm>
          <a:prstGeom prst="rect">
            <a:avLst/>
          </a:prstGeom>
          <a:noFill/>
        </p:spPr>
      </p:pic>
      <p:pic>
        <p:nvPicPr>
          <p:cNvPr id="55" name="Picture 5" descr="\\eventsql\dvd\Online_ART\DVD_ART34\Logos\Microsoft Office 2007 - all products\SharePoint Server 2007\SharePoint Server 2007 Office logo rev v.png"/>
          <p:cNvPicPr>
            <a:picLocks noChangeAspect="1" noChangeArrowheads="1"/>
          </p:cNvPicPr>
          <p:nvPr/>
        </p:nvPicPr>
        <p:blipFill>
          <a:blip r:embed="rId15" cstate="email"/>
          <a:srcRect/>
          <a:stretch>
            <a:fillRect/>
          </a:stretch>
        </p:blipFill>
        <p:spPr bwMode="auto">
          <a:xfrm>
            <a:off x="1338347" y="2567940"/>
            <a:ext cx="2212607" cy="573639"/>
          </a:xfrm>
          <a:prstGeom prst="rect">
            <a:avLst/>
          </a:prstGeom>
          <a:noFill/>
        </p:spPr>
      </p:pic>
      <p:cxnSp>
        <p:nvCxnSpPr>
          <p:cNvPr id="64" name="Straight Connector 63"/>
          <p:cNvCxnSpPr/>
          <p:nvPr/>
        </p:nvCxnSpPr>
        <p:spPr bwMode="auto">
          <a:xfrm rot="5400000">
            <a:off x="3228975" y="3495675"/>
            <a:ext cx="2990850" cy="1588"/>
          </a:xfrm>
          <a:prstGeom prst="line">
            <a:avLst/>
          </a:prstGeom>
          <a:noFill/>
          <a:ln w="28575" cap="flat" cmpd="sng" algn="ctr">
            <a:solidFill>
              <a:schemeClr val="bg2">
                <a:lumMod val="50000"/>
                <a:lumOff val="50000"/>
              </a:schemeClr>
            </a:solidFill>
            <a:prstDash val="solid"/>
            <a:round/>
            <a:headEnd type="none" w="med" len="med"/>
            <a:tailEnd type="none" w="med" len="med"/>
          </a:ln>
          <a:effectLst/>
        </p:spPr>
      </p:cxnSp>
      <p:pic>
        <p:nvPicPr>
          <p:cNvPr id="67" name="Picture 66" descr="Forefront_h_rgb_r.png"/>
          <p:cNvPicPr>
            <a:picLocks noChangeAspect="1"/>
          </p:cNvPicPr>
          <p:nvPr/>
        </p:nvPicPr>
        <p:blipFill>
          <a:blip r:embed="rId16" cstate="email"/>
          <a:stretch>
            <a:fillRect/>
          </a:stretch>
        </p:blipFill>
        <p:spPr>
          <a:xfrm>
            <a:off x="4924426" y="2929578"/>
            <a:ext cx="1862137" cy="521782"/>
          </a:xfrm>
          <a:prstGeom prst="rect">
            <a:avLst/>
          </a:prstGeom>
          <a:effectLst>
            <a:outerShdw blurRad="25400" dist="12700" algn="ctr" rotWithShape="0">
              <a:prstClr val="black"/>
            </a:outerShdw>
          </a:effectLst>
        </p:spPr>
      </p:pic>
      <p:pic>
        <p:nvPicPr>
          <p:cNvPr id="1026" name="Picture 2" descr="C:\Users\jeff.alldridge\Documents\Cache Stash\SQL_h_rgb_r.png"/>
          <p:cNvPicPr>
            <a:picLocks noChangeAspect="1" noChangeArrowheads="1"/>
          </p:cNvPicPr>
          <p:nvPr/>
        </p:nvPicPr>
        <p:blipFill>
          <a:blip r:embed="rId17" cstate="email"/>
          <a:srcRect/>
          <a:stretch>
            <a:fillRect/>
          </a:stretch>
        </p:blipFill>
        <p:spPr bwMode="auto">
          <a:xfrm>
            <a:off x="3109912" y="3950522"/>
            <a:ext cx="1452563" cy="369066"/>
          </a:xfrm>
          <a:prstGeom prst="rect">
            <a:avLst/>
          </a:prstGeom>
          <a:effectLst>
            <a:outerShdw blurRad="25400" dist="12700" algn="ctr" rotWithShape="0">
              <a:prstClr val="black"/>
            </a:outerShdw>
          </a:effectLst>
        </p:spPr>
      </p:pic>
      <p:pic>
        <p:nvPicPr>
          <p:cNvPr id="1030" name="Picture 6" descr="C:\Users\jeff.alldridge\Documents\Cache Stash\WS08-ActiveD_v_rgb_r.png"/>
          <p:cNvPicPr>
            <a:picLocks noChangeAspect="1" noChangeArrowheads="1"/>
          </p:cNvPicPr>
          <p:nvPr/>
        </p:nvPicPr>
        <p:blipFill>
          <a:blip r:embed="rId18" cstate="email"/>
          <a:srcRect/>
          <a:stretch>
            <a:fillRect/>
          </a:stretch>
        </p:blipFill>
        <p:spPr bwMode="auto">
          <a:xfrm>
            <a:off x="5032534" y="4186238"/>
            <a:ext cx="1645920" cy="726878"/>
          </a:xfrm>
          <a:prstGeom prst="rect">
            <a:avLst/>
          </a:prstGeom>
          <a:effectLst>
            <a:outerShdw blurRad="25400" dist="12700" algn="ctr" rotWithShape="0">
              <a:prstClr val="black"/>
            </a:outerShdw>
          </a:effectLst>
        </p:spPr>
      </p:pic>
      <p:pic>
        <p:nvPicPr>
          <p:cNvPr id="1031" name="Picture 7" descr="C:\Users\jeff.alldridge\Documents\Cache Stash\VS_v_rgb_r.png"/>
          <p:cNvPicPr>
            <a:picLocks noChangeAspect="1" noChangeArrowheads="1"/>
          </p:cNvPicPr>
          <p:nvPr/>
        </p:nvPicPr>
        <p:blipFill>
          <a:blip r:embed="rId19" cstate="email"/>
          <a:srcRect/>
          <a:stretch>
            <a:fillRect/>
          </a:stretch>
        </p:blipFill>
        <p:spPr bwMode="auto">
          <a:xfrm>
            <a:off x="5032534" y="2019301"/>
            <a:ext cx="1645920" cy="631373"/>
          </a:xfrm>
          <a:prstGeom prst="rect">
            <a:avLst/>
          </a:prstGeom>
          <a:effectLst>
            <a:outerShdw blurRad="25400" dist="12700" algn="ctr" rotWithShape="0">
              <a:prstClr val="black"/>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4663440" y="1097280"/>
            <a:ext cx="3931920" cy="5120640"/>
          </a:xfrm>
          <a:prstGeom prst="roundRect">
            <a:avLst>
              <a:gd name="adj" fmla="val 3818"/>
            </a:avLst>
          </a:pr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lin ang="16200000" scaled="1"/>
            <a:tileRect/>
          </a:gradFill>
          <a:ln>
            <a:solidFill>
              <a:schemeClr val="bg2">
                <a:lumMod val="50000"/>
                <a:lumOff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r>
              <a:rPr lang="en-US" sz="2400" b="1" dirty="0" err="1" smtClean="0">
                <a:effectLst>
                  <a:outerShdw blurRad="38100" dist="38100" dir="2700000" algn="tl">
                    <a:srgbClr val="000000">
                      <a:alpha val="43137"/>
                    </a:srgbClr>
                  </a:outerShdw>
                </a:effectLst>
              </a:rPr>
              <a:t>Beneficios</a:t>
            </a:r>
            <a:r>
              <a:rPr lang="en-US" sz="2400" b="1" dirty="0" smtClean="0">
                <a:effectLst>
                  <a:outerShdw blurRad="38100" dist="38100" dir="2700000" algn="tl">
                    <a:srgbClr val="000000">
                      <a:alpha val="43137"/>
                    </a:srgbClr>
                  </a:outerShdw>
                </a:effectLst>
              </a:rPr>
              <a:t> </a:t>
            </a:r>
            <a:r>
              <a:rPr lang="en-US" sz="2400" b="1" i="1" dirty="0" err="1" smtClean="0">
                <a:effectLst>
                  <a:outerShdw blurRad="38100" dist="38100" dir="2700000" algn="tl">
                    <a:srgbClr val="000000">
                      <a:alpha val="43137"/>
                    </a:srgbClr>
                  </a:outerShdw>
                </a:effectLst>
              </a:rPr>
              <a:t>Operación</a:t>
            </a:r>
            <a:endParaRPr lang="en-US" sz="2400" b="1" i="1" dirty="0" smtClean="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err="1" smtClean="0"/>
              <a:t>Beneficios</a:t>
            </a:r>
            <a:r>
              <a:rPr lang="en-US" dirty="0" smtClean="0"/>
              <a:t> de la </a:t>
            </a:r>
            <a:r>
              <a:rPr lang="en-US" dirty="0" err="1" smtClean="0"/>
              <a:t>Plataforma</a:t>
            </a:r>
            <a:r>
              <a:rPr lang="en-US" dirty="0" smtClean="0"/>
              <a:t> Microsoft</a:t>
            </a:r>
            <a:endParaRPr lang="en-US" dirty="0"/>
          </a:p>
        </p:txBody>
      </p:sp>
      <p:sp>
        <p:nvSpPr>
          <p:cNvPr id="37" name="Rounded Rectangle 36"/>
          <p:cNvSpPr/>
          <p:nvPr/>
        </p:nvSpPr>
        <p:spPr bwMode="auto">
          <a:xfrm>
            <a:off x="548640" y="1097280"/>
            <a:ext cx="3931920" cy="5120640"/>
          </a:xfrm>
          <a:prstGeom prst="roundRect">
            <a:avLst>
              <a:gd name="adj" fmla="val 3818"/>
            </a:avLst>
          </a:prstGeom>
          <a:gradFill flip="none" rotWithShape="1">
            <a:gsLst>
              <a:gs pos="0">
                <a:schemeClr val="bg2">
                  <a:lumMod val="50000"/>
                  <a:lumOff val="50000"/>
                  <a:shade val="30000"/>
                  <a:satMod val="115000"/>
                </a:schemeClr>
              </a:gs>
              <a:gs pos="50000">
                <a:schemeClr val="bg2">
                  <a:lumMod val="50000"/>
                  <a:lumOff val="50000"/>
                  <a:shade val="67500"/>
                  <a:satMod val="115000"/>
                </a:schemeClr>
              </a:gs>
              <a:gs pos="100000">
                <a:schemeClr val="bg2">
                  <a:lumMod val="50000"/>
                  <a:lumOff val="50000"/>
                  <a:shade val="100000"/>
                  <a:satMod val="115000"/>
                </a:schemeClr>
              </a:gs>
            </a:gsLst>
            <a:lin ang="16200000" scaled="1"/>
            <a:tileRect/>
          </a:gradFill>
          <a:ln>
            <a:solidFill>
              <a:schemeClr val="bg2">
                <a:lumMod val="50000"/>
                <a:lumOff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r>
              <a:rPr lang="en-US" sz="2400" b="1" dirty="0" err="1" smtClean="0">
                <a:effectLst>
                  <a:outerShdw blurRad="38100" dist="38100" dir="2700000" algn="tl">
                    <a:srgbClr val="000000">
                      <a:alpha val="43137"/>
                    </a:srgbClr>
                  </a:outerShdw>
                </a:effectLst>
              </a:rPr>
              <a:t>Beneficios</a:t>
            </a:r>
            <a:r>
              <a:rPr lang="en-US" sz="2400" b="1" dirty="0" smtClean="0">
                <a:effectLst>
                  <a:outerShdw blurRad="38100" dist="38100" dir="2700000" algn="tl">
                    <a:srgbClr val="000000">
                      <a:alpha val="43137"/>
                    </a:srgbClr>
                  </a:outerShdw>
                </a:effectLst>
              </a:rPr>
              <a:t>  </a:t>
            </a:r>
            <a:r>
              <a:rPr lang="en-US" sz="2400" b="1" i="1" dirty="0" err="1" smtClean="0">
                <a:effectLst>
                  <a:outerShdw blurRad="38100" dist="38100" dir="2700000" algn="tl">
                    <a:srgbClr val="000000">
                      <a:alpha val="43137"/>
                    </a:srgbClr>
                  </a:outerShdw>
                </a:effectLst>
              </a:rPr>
              <a:t>Innovación</a:t>
            </a:r>
            <a:endParaRPr lang="en-US" sz="2400" b="1" i="1" dirty="0" smtClean="0">
              <a:effectLst>
                <a:outerShdw blurRad="38100" dist="38100" dir="2700000" algn="tl">
                  <a:srgbClr val="000000">
                    <a:alpha val="43137"/>
                  </a:srgbClr>
                </a:outerShdw>
              </a:effectLst>
            </a:endParaRPr>
          </a:p>
        </p:txBody>
      </p:sp>
      <p:sp>
        <p:nvSpPr>
          <p:cNvPr id="18" name="Rounded Rectangle 17"/>
          <p:cNvSpPr/>
          <p:nvPr/>
        </p:nvSpPr>
        <p:spPr bwMode="auto">
          <a:xfrm>
            <a:off x="4846320" y="1645920"/>
            <a:ext cx="3566160" cy="4480560"/>
          </a:xfrm>
          <a:prstGeom prst="roundRect">
            <a:avLst>
              <a:gd name="adj" fmla="val 3846"/>
            </a:avLst>
          </a:prstGeom>
          <a:gradFill flip="none" rotWithShape="1">
            <a:gsLst>
              <a:gs pos="0">
                <a:schemeClr val="tx1"/>
              </a:gs>
              <a:gs pos="100000">
                <a:schemeClr val="tx2">
                  <a:lumMod val="90000"/>
                </a:schemeClr>
              </a:gs>
            </a:gsLst>
            <a:lin ang="5400000" scaled="0"/>
            <a:tileRect/>
          </a:gradFill>
          <a:ln>
            <a:solidFill>
              <a:schemeClr val="tx2">
                <a:lumMod val="75000"/>
              </a:schemeClr>
            </a:solidFill>
          </a:ln>
        </p:spPr>
        <p:txBody>
          <a:bodyPr wrap="square" lIns="91428" tIns="182880" rIns="91428" bIns="45715">
            <a:noAutofit/>
          </a:bodyPr>
          <a:lstStyle/>
          <a:p>
            <a:pPr marL="231775" indent="-231775">
              <a:lnSpc>
                <a:spcPct val="85000"/>
              </a:lnSpc>
              <a:spcAft>
                <a:spcPts val="1200"/>
              </a:spcAft>
              <a:buClr>
                <a:schemeClr val="bg2"/>
              </a:buClr>
              <a:buSzPct val="80000"/>
              <a:buFont typeface="Wingdings" pitchFamily="2" charset="2"/>
              <a:buChar char="§"/>
            </a:pPr>
            <a:r>
              <a:rPr lang="en-US" sz="1600" kern="0" dirty="0" smtClean="0">
                <a:solidFill>
                  <a:schemeClr val="bg2"/>
                </a:solidFill>
                <a:cs typeface="Arial" pitchFamily="34" charset="0"/>
              </a:rPr>
              <a:t>Alto </a:t>
            </a:r>
            <a:r>
              <a:rPr lang="en-US" sz="1600" kern="0" dirty="0" err="1" smtClean="0">
                <a:solidFill>
                  <a:schemeClr val="bg2"/>
                </a:solidFill>
                <a:cs typeface="Arial" pitchFamily="34" charset="0"/>
              </a:rPr>
              <a:t>rendimiento</a:t>
            </a:r>
            <a:r>
              <a:rPr lang="en-US" sz="1600" kern="0" dirty="0" smtClean="0">
                <a:solidFill>
                  <a:schemeClr val="bg2"/>
                </a:solidFill>
                <a:cs typeface="Arial" pitchFamily="34" charset="0"/>
              </a:rPr>
              <a:t>, </a:t>
            </a:r>
            <a:r>
              <a:rPr lang="en-US" sz="1600" kern="0" dirty="0" err="1" smtClean="0">
                <a:solidFill>
                  <a:schemeClr val="bg2"/>
                </a:solidFill>
                <a:cs typeface="Arial" pitchFamily="34" charset="0"/>
              </a:rPr>
              <a:t>escalabilidad</a:t>
            </a:r>
            <a:r>
              <a:rPr lang="en-US" sz="1600" kern="0" dirty="0" smtClean="0">
                <a:solidFill>
                  <a:schemeClr val="bg2"/>
                </a:solidFill>
                <a:cs typeface="Arial" pitchFamily="34" charset="0"/>
              </a:rPr>
              <a:t> y </a:t>
            </a:r>
            <a:r>
              <a:rPr lang="en-US" sz="1600" kern="0" dirty="0" err="1" smtClean="0">
                <a:solidFill>
                  <a:schemeClr val="bg2"/>
                </a:solidFill>
                <a:cs typeface="Arial" pitchFamily="34" charset="0"/>
              </a:rPr>
              <a:t>fiabilidad</a:t>
            </a:r>
            <a:endParaRPr lang="en-US" sz="1600" kern="0" dirty="0" smtClean="0">
              <a:solidFill>
                <a:schemeClr val="bg2"/>
              </a:solidFill>
            </a:endParaRP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Herramientas</a:t>
            </a:r>
            <a:r>
              <a:rPr lang="en-US" sz="1600" dirty="0" smtClean="0">
                <a:solidFill>
                  <a:schemeClr val="bg2"/>
                </a:solidFill>
                <a:cs typeface="Arial" pitchFamily="34" charset="0"/>
              </a:rPr>
              <a:t> y </a:t>
            </a:r>
            <a:r>
              <a:rPr lang="en-US" sz="1600" dirty="0" err="1" smtClean="0">
                <a:solidFill>
                  <a:schemeClr val="bg2"/>
                </a:solidFill>
                <a:cs typeface="Arial" pitchFamily="34" charset="0"/>
              </a:rPr>
              <a:t>procesos</a:t>
            </a:r>
            <a:r>
              <a:rPr lang="en-US" sz="1600" dirty="0" smtClean="0">
                <a:solidFill>
                  <a:schemeClr val="bg2"/>
                </a:solidFill>
                <a:cs typeface="Arial" pitchFamily="34" charset="0"/>
              </a:rPr>
              <a:t> de </a:t>
            </a:r>
            <a:r>
              <a:rPr lang="en-US" sz="1600" dirty="0" err="1" smtClean="0">
                <a:solidFill>
                  <a:schemeClr val="bg2"/>
                </a:solidFill>
                <a:cs typeface="Arial" pitchFamily="34" charset="0"/>
              </a:rPr>
              <a:t>gestión</a:t>
            </a:r>
            <a:r>
              <a:rPr lang="en-US" sz="1600" dirty="0" smtClean="0">
                <a:solidFill>
                  <a:schemeClr val="bg2"/>
                </a:solidFill>
                <a:cs typeface="Arial" pitchFamily="34" charset="0"/>
              </a:rPr>
              <a:t> </a:t>
            </a:r>
            <a:r>
              <a:rPr lang="en-US" sz="1600" dirty="0" err="1" smtClean="0">
                <a:solidFill>
                  <a:schemeClr val="bg2"/>
                </a:solidFill>
                <a:cs typeface="Arial" pitchFamily="34" charset="0"/>
              </a:rPr>
              <a:t>comunes</a:t>
            </a:r>
            <a:endParaRPr lang="en-US" sz="1600" dirty="0" smtClean="0">
              <a:solidFill>
                <a:schemeClr val="bg2"/>
              </a:solidFill>
              <a:cs typeface="Arial" pitchFamily="34" charset="0"/>
            </a:endParaRP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Inversiones</a:t>
            </a:r>
            <a:r>
              <a:rPr lang="en-US" sz="1600" dirty="0" smtClean="0">
                <a:solidFill>
                  <a:schemeClr val="bg2"/>
                </a:solidFill>
                <a:cs typeface="Arial" pitchFamily="34" charset="0"/>
              </a:rPr>
              <a:t> en </a:t>
            </a:r>
            <a:r>
              <a:rPr lang="en-US" sz="1600" dirty="0" err="1" smtClean="0">
                <a:solidFill>
                  <a:schemeClr val="bg2"/>
                </a:solidFill>
                <a:cs typeface="Arial" pitchFamily="34" charset="0"/>
              </a:rPr>
              <a:t>tecnología</a:t>
            </a:r>
            <a:r>
              <a:rPr lang="en-US" sz="1600" dirty="0" smtClean="0">
                <a:solidFill>
                  <a:schemeClr val="bg2"/>
                </a:solidFill>
                <a:cs typeface="Arial" pitchFamily="34" charset="0"/>
              </a:rPr>
              <a:t> </a:t>
            </a:r>
            <a:r>
              <a:rPr lang="en-US" sz="1600" dirty="0" err="1" smtClean="0">
                <a:solidFill>
                  <a:schemeClr val="bg2"/>
                </a:solidFill>
                <a:cs typeface="Arial" pitchFamily="34" charset="0"/>
              </a:rPr>
              <a:t>que</a:t>
            </a:r>
            <a:r>
              <a:rPr lang="en-US" sz="1600" dirty="0" smtClean="0">
                <a:solidFill>
                  <a:schemeClr val="bg2"/>
                </a:solidFill>
                <a:cs typeface="Arial" pitchFamily="34" charset="0"/>
              </a:rPr>
              <a:t> </a:t>
            </a:r>
            <a:r>
              <a:rPr lang="en-US" sz="1600" dirty="0" err="1" smtClean="0">
                <a:solidFill>
                  <a:schemeClr val="bg2"/>
                </a:solidFill>
                <a:cs typeface="Arial" pitchFamily="34" charset="0"/>
              </a:rPr>
              <a:t>trabajan</a:t>
            </a:r>
            <a:r>
              <a:rPr lang="en-US" sz="1600" dirty="0" smtClean="0">
                <a:solidFill>
                  <a:schemeClr val="bg2"/>
                </a:solidFill>
                <a:cs typeface="Arial" pitchFamily="34" charset="0"/>
              </a:rPr>
              <a:t> </a:t>
            </a:r>
            <a:r>
              <a:rPr lang="en-US" sz="1600" dirty="0" err="1" smtClean="0">
                <a:solidFill>
                  <a:schemeClr val="bg2"/>
                </a:solidFill>
                <a:cs typeface="Arial" pitchFamily="34" charset="0"/>
              </a:rPr>
              <a:t>bien</a:t>
            </a:r>
            <a:r>
              <a:rPr lang="en-US" sz="1600" dirty="0" smtClean="0">
                <a:solidFill>
                  <a:schemeClr val="bg2"/>
                </a:solidFill>
                <a:cs typeface="Arial" pitchFamily="34" charset="0"/>
              </a:rPr>
              <a:t> entre </a:t>
            </a:r>
            <a:r>
              <a:rPr lang="en-US" sz="1600" dirty="0" err="1" smtClean="0">
                <a:solidFill>
                  <a:schemeClr val="bg2"/>
                </a:solidFill>
                <a:cs typeface="Arial" pitchFamily="34" charset="0"/>
              </a:rPr>
              <a:t>ellas</a:t>
            </a:r>
            <a:r>
              <a:rPr lang="en-US" sz="1600" dirty="0" smtClean="0">
                <a:solidFill>
                  <a:schemeClr val="bg2"/>
                </a:solidFill>
                <a:cs typeface="Arial" pitchFamily="34" charset="0"/>
              </a:rPr>
              <a:t> </a:t>
            </a: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Estándares</a:t>
            </a:r>
            <a:r>
              <a:rPr lang="en-US" sz="1600" dirty="0" smtClean="0">
                <a:solidFill>
                  <a:schemeClr val="bg2"/>
                </a:solidFill>
                <a:cs typeface="Arial" pitchFamily="34" charset="0"/>
              </a:rPr>
              <a:t> de </a:t>
            </a:r>
            <a:r>
              <a:rPr lang="en-US" sz="1600" dirty="0" err="1" smtClean="0">
                <a:solidFill>
                  <a:schemeClr val="bg2"/>
                </a:solidFill>
                <a:cs typeface="Arial" pitchFamily="34" charset="0"/>
              </a:rPr>
              <a:t>seguridad</a:t>
            </a:r>
            <a:r>
              <a:rPr lang="en-US" sz="1600" dirty="0" smtClean="0">
                <a:solidFill>
                  <a:schemeClr val="bg2"/>
                </a:solidFill>
                <a:cs typeface="Arial" pitchFamily="34" charset="0"/>
              </a:rPr>
              <a:t> </a:t>
            </a:r>
            <a:r>
              <a:rPr lang="en-US" sz="1600" dirty="0" err="1" smtClean="0">
                <a:solidFill>
                  <a:schemeClr val="bg2"/>
                </a:solidFill>
                <a:cs typeface="Arial" pitchFamily="34" charset="0"/>
              </a:rPr>
              <a:t>consistentes</a:t>
            </a:r>
            <a:endParaRPr lang="en-US" sz="1600" dirty="0" smtClean="0">
              <a:solidFill>
                <a:schemeClr val="bg2"/>
              </a:solidFill>
              <a:cs typeface="Arial" pitchFamily="34" charset="0"/>
            </a:endParaRPr>
          </a:p>
        </p:txBody>
      </p:sp>
      <p:sp>
        <p:nvSpPr>
          <p:cNvPr id="20" name="Rounded Rectangle 19"/>
          <p:cNvSpPr/>
          <p:nvPr/>
        </p:nvSpPr>
        <p:spPr bwMode="auto">
          <a:xfrm>
            <a:off x="731520" y="1645920"/>
            <a:ext cx="3566160" cy="4480560"/>
          </a:xfrm>
          <a:prstGeom prst="roundRect">
            <a:avLst>
              <a:gd name="adj" fmla="val 3846"/>
            </a:avLst>
          </a:prstGeom>
          <a:gradFill flip="none" rotWithShape="1">
            <a:gsLst>
              <a:gs pos="0">
                <a:schemeClr val="tx1"/>
              </a:gs>
              <a:gs pos="100000">
                <a:schemeClr val="tx2">
                  <a:lumMod val="90000"/>
                </a:schemeClr>
              </a:gs>
            </a:gsLst>
            <a:lin ang="5400000" scaled="0"/>
            <a:tileRect/>
          </a:gradFill>
          <a:ln>
            <a:solidFill>
              <a:schemeClr val="tx2">
                <a:lumMod val="75000"/>
              </a:schemeClr>
            </a:solidFill>
          </a:ln>
        </p:spPr>
        <p:txBody>
          <a:bodyPr wrap="square" lIns="91428" tIns="182880" rIns="91428" bIns="45715">
            <a:noAutofit/>
          </a:bodyPr>
          <a:lstStyle/>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Tiempo</a:t>
            </a:r>
            <a:endParaRPr lang="en-US" sz="1600" dirty="0" smtClean="0">
              <a:solidFill>
                <a:schemeClr val="bg2"/>
              </a:solidFill>
              <a:cs typeface="Arial" pitchFamily="34" charset="0"/>
            </a:endParaRP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Flexibilidad</a:t>
            </a:r>
            <a:r>
              <a:rPr lang="en-US" sz="1600" dirty="0" smtClean="0">
                <a:solidFill>
                  <a:schemeClr val="bg2"/>
                </a:solidFill>
                <a:cs typeface="Arial" pitchFamily="34" charset="0"/>
              </a:rPr>
              <a:t> </a:t>
            </a:r>
            <a:r>
              <a:rPr lang="en-US" sz="1600" dirty="0" err="1" smtClean="0">
                <a:solidFill>
                  <a:schemeClr val="bg2"/>
                </a:solidFill>
                <a:cs typeface="Arial" pitchFamily="34" charset="0"/>
              </a:rPr>
              <a:t>para</a:t>
            </a:r>
            <a:r>
              <a:rPr lang="en-US" sz="1600" dirty="0" smtClean="0">
                <a:solidFill>
                  <a:schemeClr val="bg2"/>
                </a:solidFill>
                <a:cs typeface="Arial" pitchFamily="34" charset="0"/>
              </a:rPr>
              <a:t> responder </a:t>
            </a:r>
            <a:r>
              <a:rPr lang="en-US" sz="1600" dirty="0" err="1" smtClean="0">
                <a:solidFill>
                  <a:schemeClr val="bg2"/>
                </a:solidFill>
                <a:cs typeface="Arial" pitchFamily="34" charset="0"/>
              </a:rPr>
              <a:t>rapidamente</a:t>
            </a:r>
            <a:r>
              <a:rPr lang="en-US" sz="1600" dirty="0" smtClean="0">
                <a:solidFill>
                  <a:schemeClr val="bg2"/>
                </a:solidFill>
                <a:cs typeface="Arial" pitchFamily="34" charset="0"/>
              </a:rPr>
              <a:t> a los </a:t>
            </a:r>
            <a:r>
              <a:rPr lang="en-US" sz="1600" dirty="0" err="1" smtClean="0">
                <a:solidFill>
                  <a:schemeClr val="bg2"/>
                </a:solidFill>
                <a:cs typeface="Arial" pitchFamily="34" charset="0"/>
              </a:rPr>
              <a:t>cambios</a:t>
            </a:r>
            <a:endParaRPr lang="en-US" sz="1600" dirty="0" smtClean="0">
              <a:solidFill>
                <a:schemeClr val="bg2"/>
              </a:solidFill>
              <a:cs typeface="Arial" pitchFamily="34" charset="0"/>
            </a:endParaRPr>
          </a:p>
          <a:p>
            <a:pPr marL="231775" indent="-231775">
              <a:lnSpc>
                <a:spcPct val="85000"/>
              </a:lnSpc>
              <a:spcAft>
                <a:spcPts val="1200"/>
              </a:spcAft>
              <a:buClr>
                <a:schemeClr val="bg2"/>
              </a:buClr>
              <a:buSzPct val="80000"/>
              <a:buFont typeface="Wingdings" pitchFamily="2" charset="2"/>
              <a:buChar char="§"/>
            </a:pPr>
            <a:r>
              <a:rPr lang="en-US" sz="1600" dirty="0" err="1" smtClean="0">
                <a:solidFill>
                  <a:schemeClr val="bg2"/>
                </a:solidFill>
                <a:cs typeface="Arial" pitchFamily="34" charset="0"/>
              </a:rPr>
              <a:t>Diferenciación</a:t>
            </a:r>
            <a:r>
              <a:rPr lang="en-US" sz="1600" dirty="0" smtClean="0">
                <a:solidFill>
                  <a:schemeClr val="bg2"/>
                </a:solidFill>
                <a:cs typeface="Arial" pitchFamily="34" charset="0"/>
              </a:rPr>
              <a:t> de la </a:t>
            </a:r>
            <a:r>
              <a:rPr lang="en-US" sz="1600" dirty="0" err="1" smtClean="0">
                <a:solidFill>
                  <a:schemeClr val="bg2"/>
                </a:solidFill>
                <a:cs typeface="Arial" pitchFamily="34" charset="0"/>
              </a:rPr>
              <a:t>solución</a:t>
            </a:r>
            <a:r>
              <a:rPr lang="en-US" sz="1600" dirty="0" smtClean="0">
                <a:solidFill>
                  <a:schemeClr val="bg2"/>
                </a:solidFill>
                <a:cs typeface="Arial" pitchFamily="34" charset="0"/>
              </a:rPr>
              <a:t> </a:t>
            </a:r>
            <a:r>
              <a:rPr lang="en-US" sz="1600" dirty="0" err="1" smtClean="0">
                <a:solidFill>
                  <a:schemeClr val="bg2"/>
                </a:solidFill>
                <a:cs typeface="Arial" pitchFamily="34" charset="0"/>
              </a:rPr>
              <a:t>mediante</a:t>
            </a:r>
            <a:r>
              <a:rPr lang="en-US" sz="1600" dirty="0" smtClean="0">
                <a:solidFill>
                  <a:schemeClr val="bg2"/>
                </a:solidFill>
                <a:cs typeface="Arial" pitchFamily="34" charset="0"/>
              </a:rPr>
              <a:t> </a:t>
            </a:r>
            <a:r>
              <a:rPr lang="en-US" sz="1600" dirty="0" err="1" smtClean="0">
                <a:solidFill>
                  <a:schemeClr val="bg2"/>
                </a:solidFill>
                <a:cs typeface="Arial" pitchFamily="34" charset="0"/>
              </a:rPr>
              <a:t>experiencia</a:t>
            </a:r>
            <a:r>
              <a:rPr lang="en-US" sz="1600" dirty="0" smtClean="0">
                <a:solidFill>
                  <a:schemeClr val="bg2"/>
                </a:solidFill>
                <a:cs typeface="Arial" pitchFamily="34" charset="0"/>
              </a:rPr>
              <a:t> de </a:t>
            </a:r>
            <a:r>
              <a:rPr lang="en-US" sz="1600" dirty="0" err="1" smtClean="0">
                <a:solidFill>
                  <a:schemeClr val="bg2"/>
                </a:solidFill>
                <a:cs typeface="Arial" pitchFamily="34" charset="0"/>
              </a:rPr>
              <a:t>usuario</a:t>
            </a:r>
            <a:r>
              <a:rPr lang="en-US" sz="1600" dirty="0" smtClean="0">
                <a:solidFill>
                  <a:schemeClr val="bg2"/>
                </a:solidFill>
                <a:cs typeface="Arial" pitchFamily="34" charset="0"/>
              </a:rPr>
              <a:t> </a:t>
            </a:r>
          </a:p>
          <a:p>
            <a:pPr marL="231775" indent="-231775">
              <a:lnSpc>
                <a:spcPct val="85000"/>
              </a:lnSpc>
              <a:spcAft>
                <a:spcPts val="1200"/>
              </a:spcAft>
              <a:buClr>
                <a:schemeClr val="bg2"/>
              </a:buClr>
              <a:buSzPct val="80000"/>
              <a:buFont typeface="Wingdings" pitchFamily="2" charset="2"/>
              <a:buChar char="§"/>
            </a:pPr>
            <a:r>
              <a:rPr lang="en-US" sz="1600" dirty="0" smtClean="0">
                <a:solidFill>
                  <a:schemeClr val="bg2"/>
                </a:solidFill>
                <a:cs typeface="Arial" pitchFamily="34" charset="0"/>
              </a:rPr>
              <a:t>El mayor </a:t>
            </a:r>
            <a:r>
              <a:rPr lang="en-US" sz="1600" dirty="0" err="1" smtClean="0">
                <a:solidFill>
                  <a:schemeClr val="bg2"/>
                </a:solidFill>
                <a:cs typeface="Arial" pitchFamily="34" charset="0"/>
              </a:rPr>
              <a:t>ecosistema</a:t>
            </a:r>
            <a:r>
              <a:rPr lang="en-US" sz="1600" dirty="0" smtClean="0">
                <a:solidFill>
                  <a:schemeClr val="bg2"/>
                </a:solidFill>
                <a:cs typeface="Arial" pitchFamily="34" charset="0"/>
              </a:rPr>
              <a:t> de partners </a:t>
            </a:r>
            <a:r>
              <a:rPr lang="en-US" sz="1600" dirty="0" err="1" smtClean="0">
                <a:solidFill>
                  <a:schemeClr val="bg2"/>
                </a:solidFill>
                <a:cs typeface="Arial" pitchFamily="34" charset="0"/>
              </a:rPr>
              <a:t>para</a:t>
            </a:r>
            <a:r>
              <a:rPr lang="en-US" sz="1600" dirty="0" smtClean="0">
                <a:solidFill>
                  <a:schemeClr val="bg2"/>
                </a:solidFill>
                <a:cs typeface="Arial" pitchFamily="34" charset="0"/>
              </a:rPr>
              <a:t> </a:t>
            </a:r>
            <a:r>
              <a:rPr lang="en-US" sz="1600" dirty="0" err="1" smtClean="0">
                <a:solidFill>
                  <a:schemeClr val="bg2"/>
                </a:solidFill>
                <a:cs typeface="Arial" pitchFamily="34" charset="0"/>
              </a:rPr>
              <a:t>aplicaciones</a:t>
            </a:r>
            <a:r>
              <a:rPr lang="en-US" sz="1600" dirty="0" smtClean="0">
                <a:solidFill>
                  <a:schemeClr val="bg2"/>
                </a:solidFill>
                <a:cs typeface="Arial" pitchFamily="34" charset="0"/>
              </a:rPr>
              <a:t> </a:t>
            </a:r>
            <a:r>
              <a:rPr lang="en-US" sz="1600" dirty="0" err="1" smtClean="0">
                <a:solidFill>
                  <a:schemeClr val="bg2"/>
                </a:solidFill>
                <a:cs typeface="Arial" pitchFamily="34" charset="0"/>
              </a:rPr>
              <a:t>empaquetadas</a:t>
            </a:r>
            <a:r>
              <a:rPr lang="en-US" sz="1600" dirty="0" smtClean="0">
                <a:solidFill>
                  <a:schemeClr val="bg2"/>
                </a:solidFill>
                <a:cs typeface="Arial" pitchFamily="34" charset="0"/>
              </a:rPr>
              <a:t> y a </a:t>
            </a:r>
            <a:r>
              <a:rPr lang="en-US" sz="1600" dirty="0" err="1" smtClean="0">
                <a:solidFill>
                  <a:schemeClr val="bg2"/>
                </a:solidFill>
                <a:cs typeface="Arial" pitchFamily="34" charset="0"/>
              </a:rPr>
              <a:t>medida</a:t>
            </a:r>
            <a:endParaRPr lang="en-US" sz="1600" dirty="0" smtClean="0">
              <a:solidFill>
                <a:schemeClr val="bg2"/>
              </a:solidFill>
              <a:cs typeface="Arial" pitchFamily="34" charset="0"/>
            </a:endParaRPr>
          </a:p>
          <a:p>
            <a:pPr marL="231775" indent="-231775">
              <a:lnSpc>
                <a:spcPct val="85000"/>
              </a:lnSpc>
              <a:spcAft>
                <a:spcPts val="1200"/>
              </a:spcAft>
              <a:buClr>
                <a:schemeClr val="bg2"/>
              </a:buClr>
              <a:buSzPct val="80000"/>
              <a:buFont typeface="Wingdings" pitchFamily="2" charset="2"/>
              <a:buChar char="§"/>
            </a:pPr>
            <a:endParaRPr lang="en-US" sz="1600" dirty="0" smtClean="0">
              <a:solidFill>
                <a:schemeClr val="bg2"/>
              </a:solidFill>
              <a:cs typeface="Arial" pitchFamily="34" charset="0"/>
            </a:endParaRPr>
          </a:p>
        </p:txBody>
      </p:sp>
      <p:sp>
        <p:nvSpPr>
          <p:cNvPr id="19" name="Rounded Rectangle 18"/>
          <p:cNvSpPr/>
          <p:nvPr/>
        </p:nvSpPr>
        <p:spPr>
          <a:xfrm>
            <a:off x="0" y="4389120"/>
            <a:ext cx="9144000" cy="1554480"/>
          </a:xfrm>
          <a:prstGeom prst="roundRect">
            <a:avLst>
              <a:gd name="adj" fmla="val 0"/>
            </a:avLst>
          </a:prstGeom>
          <a:gradFill>
            <a:gsLst>
              <a:gs pos="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marR="0" lvl="0" indent="0" algn="ctr" fontAlgn="base">
              <a:lnSpc>
                <a:spcPct val="90000"/>
              </a:lnSpc>
              <a:spcBef>
                <a:spcPct val="0"/>
              </a:spcBef>
              <a:spcAft>
                <a:spcPct val="0"/>
              </a:spcAft>
              <a:buClrTx/>
              <a:buSzTx/>
              <a:buFontTx/>
              <a:buNone/>
              <a:tabLst/>
              <a:defRPr/>
            </a:pPr>
            <a:r>
              <a:rPr lang="en-US" sz="1600" b="1" dirty="0" err="1" smtClean="0">
                <a:solidFill>
                  <a:schemeClr val="bg1">
                    <a:lumMod val="50000"/>
                  </a:schemeClr>
                </a:solidFill>
                <a:latin typeface="+mj-lt"/>
              </a:rPr>
              <a:t>Plataforma</a:t>
            </a:r>
            <a:r>
              <a:rPr lang="en-US" sz="1600" b="1" dirty="0" smtClean="0">
                <a:solidFill>
                  <a:schemeClr val="bg1">
                    <a:lumMod val="50000"/>
                  </a:schemeClr>
                </a:solidFill>
                <a:latin typeface="+mj-lt"/>
              </a:rPr>
              <a:t> de </a:t>
            </a:r>
            <a:r>
              <a:rPr lang="en-US" sz="1600" b="1" dirty="0" err="1" smtClean="0">
                <a:solidFill>
                  <a:schemeClr val="bg1">
                    <a:lumMod val="50000"/>
                  </a:schemeClr>
                </a:solidFill>
                <a:latin typeface="+mj-lt"/>
              </a:rPr>
              <a:t>Aplicaciones</a:t>
            </a:r>
            <a:r>
              <a:rPr lang="en-US" sz="1600" b="1" dirty="0" smtClean="0">
                <a:solidFill>
                  <a:schemeClr val="bg1">
                    <a:lumMod val="50000"/>
                  </a:schemeClr>
                </a:solidFill>
                <a:latin typeface="+mj-lt"/>
              </a:rPr>
              <a:t> </a:t>
            </a:r>
            <a:r>
              <a:rPr lang="en-US" sz="1600" b="1" dirty="0" err="1" smtClean="0">
                <a:solidFill>
                  <a:schemeClr val="bg1">
                    <a:lumMod val="50000"/>
                  </a:schemeClr>
                </a:solidFill>
                <a:latin typeface="+mj-lt"/>
              </a:rPr>
              <a:t>Integrada</a:t>
            </a:r>
            <a:endParaRPr lang="en-US" sz="1600" b="1" dirty="0" smtClean="0">
              <a:solidFill>
                <a:schemeClr val="bg1">
                  <a:lumMod val="50000"/>
                </a:schemeClr>
              </a:solidFill>
              <a:latin typeface="+mj-lt"/>
            </a:endParaRPr>
          </a:p>
          <a:p>
            <a:pPr marR="0" lvl="0" indent="0" algn="ctr" fontAlgn="base">
              <a:lnSpc>
                <a:spcPct val="90000"/>
              </a:lnSpc>
              <a:spcBef>
                <a:spcPct val="0"/>
              </a:spcBef>
              <a:spcAft>
                <a:spcPct val="0"/>
              </a:spcAft>
              <a:buClrTx/>
              <a:buSzTx/>
              <a:buFontTx/>
              <a:buNone/>
              <a:tabLst/>
              <a:defRPr/>
            </a:pPr>
            <a:endParaRPr lang="en-US" sz="1600" b="1" dirty="0" smtClean="0">
              <a:solidFill>
                <a:schemeClr val="bg1">
                  <a:lumMod val="50000"/>
                </a:schemeClr>
              </a:solidFill>
              <a:latin typeface="+mj-lt"/>
            </a:endParaRPr>
          </a:p>
          <a:p>
            <a:pPr marR="0" lvl="0" indent="0" algn="ctr" fontAlgn="base">
              <a:lnSpc>
                <a:spcPct val="90000"/>
              </a:lnSpc>
              <a:spcBef>
                <a:spcPct val="0"/>
              </a:spcBef>
              <a:spcAft>
                <a:spcPct val="0"/>
              </a:spcAft>
              <a:buClrTx/>
              <a:buSzTx/>
              <a:buFontTx/>
              <a:buNone/>
              <a:tabLst/>
              <a:defRPr/>
            </a:pPr>
            <a:endParaRPr lang="en-US" sz="1600" b="1" dirty="0" smtClean="0">
              <a:solidFill>
                <a:schemeClr val="bg1">
                  <a:lumMod val="50000"/>
                </a:schemeClr>
              </a:solidFill>
              <a:latin typeface="+mj-lt"/>
            </a:endParaRPr>
          </a:p>
        </p:txBody>
      </p:sp>
      <p:sp>
        <p:nvSpPr>
          <p:cNvPr id="11" name="Rectangle 10"/>
          <p:cNvSpPr/>
          <p:nvPr/>
        </p:nvSpPr>
        <p:spPr>
          <a:xfrm>
            <a:off x="-2303735" y="321227"/>
            <a:ext cx="184730" cy="341632"/>
          </a:xfrm>
          <a:prstGeom prst="rect">
            <a:avLst/>
          </a:prstGeom>
        </p:spPr>
        <p:txBody>
          <a:bodyPr wrap="none">
            <a:spAutoFit/>
          </a:bodyPr>
          <a:lstStyle/>
          <a:p>
            <a:pPr algn="ctr" fontAlgn="base">
              <a:lnSpc>
                <a:spcPct val="90000"/>
              </a:lnSpc>
              <a:spcBef>
                <a:spcPct val="0"/>
              </a:spcBef>
              <a:spcAft>
                <a:spcPct val="0"/>
              </a:spcAft>
            </a:pPr>
            <a:endParaRPr lang="en-US" b="1" dirty="0">
              <a:solidFill>
                <a:schemeClr val="bg2"/>
              </a:solidFill>
            </a:endParaRPr>
          </a:p>
        </p:txBody>
      </p:sp>
      <p:pic>
        <p:nvPicPr>
          <p:cNvPr id="10" name="Picture 9" descr="Picture2.png"/>
          <p:cNvPicPr>
            <a:picLocks noChangeAspect="1"/>
          </p:cNvPicPr>
          <p:nvPr/>
        </p:nvPicPr>
        <p:blipFill>
          <a:blip r:embed="rId3" cstate="email"/>
          <a:stretch>
            <a:fillRect/>
          </a:stretch>
        </p:blipFill>
        <p:spPr>
          <a:xfrm>
            <a:off x="3659895" y="4747980"/>
            <a:ext cx="1824211" cy="1155429"/>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0" y="0"/>
            <a:ext cx="9144000" cy="64008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normAutofit fontScale="90000"/>
          </a:bodyPr>
          <a:lstStyle/>
          <a:p>
            <a:r>
              <a:rPr sz="4800" smtClean="0"/>
              <a:t>Microsoft Platform Momentum</a:t>
            </a:r>
            <a:endParaRPr lang="en-US" sz="2700" dirty="0"/>
          </a:p>
        </p:txBody>
      </p:sp>
      <p:pic>
        <p:nvPicPr>
          <p:cNvPr id="70658" name="Picture 2" descr="Citigroup">
            <a:hlinkClick r:id="rId3"/>
          </p:cNvPr>
          <p:cNvPicPr>
            <a:picLocks noChangeAspect="1" noChangeArrowheads="1"/>
          </p:cNvPicPr>
          <p:nvPr/>
        </p:nvPicPr>
        <p:blipFill>
          <a:blip r:embed="rId4"/>
          <a:srcRect/>
          <a:stretch>
            <a:fillRect/>
          </a:stretch>
        </p:blipFill>
        <p:spPr bwMode="auto">
          <a:xfrm>
            <a:off x="4495992" y="5200650"/>
            <a:ext cx="1691794" cy="543791"/>
          </a:xfrm>
          <a:prstGeom prst="rect">
            <a:avLst/>
          </a:prstGeom>
          <a:noFill/>
        </p:spPr>
      </p:pic>
      <p:pic>
        <p:nvPicPr>
          <p:cNvPr id="70660" name="Picture 4" descr="SIEMENS AG GERMANY">
            <a:hlinkClick r:id="rId5"/>
          </p:cNvPr>
          <p:cNvPicPr>
            <a:picLocks noChangeAspect="1" noChangeArrowheads="1"/>
          </p:cNvPicPr>
          <p:nvPr/>
        </p:nvPicPr>
        <p:blipFill>
          <a:blip r:embed="rId6"/>
          <a:srcRect/>
          <a:stretch>
            <a:fillRect/>
          </a:stretch>
        </p:blipFill>
        <p:spPr bwMode="auto">
          <a:xfrm>
            <a:off x="250000" y="1920834"/>
            <a:ext cx="1600200" cy="741145"/>
          </a:xfrm>
          <a:prstGeom prst="rect">
            <a:avLst/>
          </a:prstGeom>
          <a:noFill/>
        </p:spPr>
      </p:pic>
      <p:pic>
        <p:nvPicPr>
          <p:cNvPr id="70662" name="Picture 6" descr="Capgemini Belgium">
            <a:hlinkClick r:id="rId7"/>
          </p:cNvPr>
          <p:cNvPicPr>
            <a:picLocks noChangeAspect="1" noChangeArrowheads="1"/>
          </p:cNvPicPr>
          <p:nvPr/>
        </p:nvPicPr>
        <p:blipFill>
          <a:blip r:embed="rId8"/>
          <a:srcRect/>
          <a:stretch>
            <a:fillRect/>
          </a:stretch>
        </p:blipFill>
        <p:spPr bwMode="auto">
          <a:xfrm>
            <a:off x="2224150" y="1079170"/>
            <a:ext cx="1809750" cy="923926"/>
          </a:xfrm>
          <a:prstGeom prst="rect">
            <a:avLst/>
          </a:prstGeom>
          <a:noFill/>
        </p:spPr>
      </p:pic>
      <p:pic>
        <p:nvPicPr>
          <p:cNvPr id="70664" name="Picture 8" descr="T-Com">
            <a:hlinkClick r:id="rId9"/>
          </p:cNvPr>
          <p:cNvPicPr>
            <a:picLocks noChangeAspect="1" noChangeArrowheads="1"/>
          </p:cNvPicPr>
          <p:nvPr/>
        </p:nvPicPr>
        <p:blipFill>
          <a:blip r:embed="rId10"/>
          <a:srcRect/>
          <a:stretch>
            <a:fillRect/>
          </a:stretch>
        </p:blipFill>
        <p:spPr bwMode="auto">
          <a:xfrm>
            <a:off x="238125" y="2768559"/>
            <a:ext cx="1809750" cy="457201"/>
          </a:xfrm>
          <a:prstGeom prst="rect">
            <a:avLst/>
          </a:prstGeom>
          <a:noFill/>
        </p:spPr>
      </p:pic>
      <p:pic>
        <p:nvPicPr>
          <p:cNvPr id="70666" name="Picture 10" descr="Virgin Retail">
            <a:hlinkClick r:id="rId11"/>
          </p:cNvPr>
          <p:cNvPicPr>
            <a:picLocks noChangeAspect="1" noChangeArrowheads="1"/>
          </p:cNvPicPr>
          <p:nvPr/>
        </p:nvPicPr>
        <p:blipFill>
          <a:blip r:embed="rId12" cstate="email"/>
          <a:srcRect/>
          <a:stretch>
            <a:fillRect/>
          </a:stretch>
        </p:blipFill>
        <p:spPr bwMode="auto">
          <a:xfrm>
            <a:off x="280678" y="1188647"/>
            <a:ext cx="1524000" cy="704850"/>
          </a:xfrm>
          <a:prstGeom prst="rect">
            <a:avLst/>
          </a:prstGeom>
          <a:noFill/>
        </p:spPr>
      </p:pic>
      <p:pic>
        <p:nvPicPr>
          <p:cNvPr id="70668" name="Picture 12" descr="Banca Monte dei Paschi di Siena">
            <a:hlinkClick r:id="rId13"/>
          </p:cNvPr>
          <p:cNvPicPr>
            <a:picLocks noChangeAspect="1" noChangeArrowheads="1"/>
          </p:cNvPicPr>
          <p:nvPr/>
        </p:nvPicPr>
        <p:blipFill>
          <a:blip r:embed="rId14"/>
          <a:srcRect/>
          <a:stretch>
            <a:fillRect/>
          </a:stretch>
        </p:blipFill>
        <p:spPr bwMode="auto">
          <a:xfrm>
            <a:off x="247650" y="3518683"/>
            <a:ext cx="1809750" cy="685801"/>
          </a:xfrm>
          <a:prstGeom prst="rect">
            <a:avLst/>
          </a:prstGeom>
          <a:noFill/>
        </p:spPr>
      </p:pic>
      <p:pic>
        <p:nvPicPr>
          <p:cNvPr id="70670" name="Picture 14" descr="Jet Support Services Inc. (JSSI)">
            <a:hlinkClick r:id="rId15"/>
          </p:cNvPr>
          <p:cNvPicPr>
            <a:picLocks noChangeAspect="1" noChangeArrowheads="1"/>
          </p:cNvPicPr>
          <p:nvPr/>
        </p:nvPicPr>
        <p:blipFill>
          <a:blip r:embed="rId16">
            <a:clrChange>
              <a:clrFrom>
                <a:srgbClr val="FFFFFF"/>
              </a:clrFrom>
              <a:clrTo>
                <a:srgbClr val="FFFFFF">
                  <a:alpha val="0"/>
                </a:srgbClr>
              </a:clrTo>
            </a:clrChange>
            <a:lum contrast="20000"/>
          </a:blip>
          <a:srcRect/>
          <a:stretch>
            <a:fillRect/>
          </a:stretch>
        </p:blipFill>
        <p:spPr bwMode="auto">
          <a:xfrm>
            <a:off x="2219324" y="2482207"/>
            <a:ext cx="1571626" cy="1182856"/>
          </a:xfrm>
          <a:prstGeom prst="rect">
            <a:avLst/>
          </a:prstGeom>
          <a:noFill/>
        </p:spPr>
      </p:pic>
      <p:pic>
        <p:nvPicPr>
          <p:cNvPr id="70672" name="Picture 16" descr="logo">
            <a:hlinkClick r:id="rId17"/>
          </p:cNvPr>
          <p:cNvPicPr>
            <a:picLocks noChangeAspect="1" noChangeArrowheads="1"/>
          </p:cNvPicPr>
          <p:nvPr/>
        </p:nvPicPr>
        <p:blipFill>
          <a:blip r:embed="rId18"/>
          <a:srcRect/>
          <a:stretch>
            <a:fillRect/>
          </a:stretch>
        </p:blipFill>
        <p:spPr bwMode="auto">
          <a:xfrm>
            <a:off x="2143620" y="2011877"/>
            <a:ext cx="1952625" cy="342901"/>
          </a:xfrm>
          <a:prstGeom prst="rect">
            <a:avLst/>
          </a:prstGeom>
          <a:noFill/>
        </p:spPr>
      </p:pic>
      <p:pic>
        <p:nvPicPr>
          <p:cNvPr id="70674" name="Picture 18" descr="WorkflowOne">
            <a:hlinkClick r:id="rId19"/>
          </p:cNvPr>
          <p:cNvPicPr>
            <a:picLocks noChangeAspect="1" noChangeArrowheads="1"/>
          </p:cNvPicPr>
          <p:nvPr/>
        </p:nvPicPr>
        <p:blipFill>
          <a:blip r:embed="rId20" cstate="email">
            <a:clrChange>
              <a:clrFrom>
                <a:srgbClr val="FFFFFD"/>
              </a:clrFrom>
              <a:clrTo>
                <a:srgbClr val="FFFFFD">
                  <a:alpha val="0"/>
                </a:srgbClr>
              </a:clrTo>
            </a:clrChange>
          </a:blip>
          <a:srcRect/>
          <a:stretch>
            <a:fillRect/>
          </a:stretch>
        </p:blipFill>
        <p:spPr bwMode="auto">
          <a:xfrm>
            <a:off x="4719699" y="5943600"/>
            <a:ext cx="1447800" cy="352425"/>
          </a:xfrm>
          <a:prstGeom prst="rect">
            <a:avLst/>
          </a:prstGeom>
          <a:noFill/>
        </p:spPr>
      </p:pic>
      <p:pic>
        <p:nvPicPr>
          <p:cNvPr id="70676" name="Picture 20" descr="The Schwan Food Company">
            <a:hlinkClick r:id="rId21"/>
          </p:cNvPr>
          <p:cNvPicPr>
            <a:picLocks noChangeAspect="1" noChangeArrowheads="1"/>
          </p:cNvPicPr>
          <p:nvPr/>
        </p:nvPicPr>
        <p:blipFill>
          <a:blip r:embed="rId22"/>
          <a:srcRect/>
          <a:stretch>
            <a:fillRect/>
          </a:stretch>
        </p:blipFill>
        <p:spPr bwMode="auto">
          <a:xfrm>
            <a:off x="4114800" y="4535507"/>
            <a:ext cx="2183946" cy="540240"/>
          </a:xfrm>
          <a:prstGeom prst="rect">
            <a:avLst/>
          </a:prstGeom>
          <a:noFill/>
        </p:spPr>
      </p:pic>
      <p:pic>
        <p:nvPicPr>
          <p:cNvPr id="70678" name="Picture 22" descr="http://www.debeos.de/images-global/Logo.jpg">
            <a:hlinkClick r:id="rId23" tooltip="DEBEOS. Die machen das"/>
          </p:cNvPr>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3432836" y="5489493"/>
            <a:ext cx="1245574" cy="762000"/>
          </a:xfrm>
          <a:prstGeom prst="rect">
            <a:avLst/>
          </a:prstGeom>
          <a:noFill/>
        </p:spPr>
      </p:pic>
      <p:pic>
        <p:nvPicPr>
          <p:cNvPr id="70680" name="Picture 24" descr="Fujitsu Consulting">
            <a:hlinkClick r:id="rId25"/>
          </p:cNvPr>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2403022" y="4495799"/>
            <a:ext cx="1453987" cy="895351"/>
          </a:xfrm>
          <a:prstGeom prst="rect">
            <a:avLst/>
          </a:prstGeom>
          <a:noFill/>
        </p:spPr>
      </p:pic>
      <p:pic>
        <p:nvPicPr>
          <p:cNvPr id="70682" name="Picture 26" descr="Asia Credit Limited Bank">
            <a:hlinkClick r:id="rId27"/>
          </p:cNvPr>
          <p:cNvPicPr>
            <a:picLocks noChangeAspect="1" noChangeArrowheads="1"/>
          </p:cNvPicPr>
          <p:nvPr/>
        </p:nvPicPr>
        <p:blipFill>
          <a:blip r:embed="rId28"/>
          <a:srcRect/>
          <a:stretch>
            <a:fillRect/>
          </a:stretch>
        </p:blipFill>
        <p:spPr bwMode="auto">
          <a:xfrm>
            <a:off x="4133850" y="3023877"/>
            <a:ext cx="1809750" cy="523876"/>
          </a:xfrm>
          <a:prstGeom prst="rect">
            <a:avLst/>
          </a:prstGeom>
          <a:noFill/>
        </p:spPr>
      </p:pic>
      <p:pic>
        <p:nvPicPr>
          <p:cNvPr id="70684" name="Picture 28" descr="Schneider Electric">
            <a:hlinkClick r:id="rId29"/>
          </p:cNvPr>
          <p:cNvPicPr>
            <a:picLocks noChangeAspect="1" noChangeArrowheads="1"/>
          </p:cNvPicPr>
          <p:nvPr/>
        </p:nvPicPr>
        <p:blipFill>
          <a:blip r:embed="rId30" cstate="email"/>
          <a:srcRect/>
          <a:stretch>
            <a:fillRect/>
          </a:stretch>
        </p:blipFill>
        <p:spPr bwMode="auto">
          <a:xfrm>
            <a:off x="2343522" y="3826948"/>
            <a:ext cx="1581150" cy="649104"/>
          </a:xfrm>
          <a:prstGeom prst="rect">
            <a:avLst/>
          </a:prstGeom>
          <a:noFill/>
        </p:spPr>
      </p:pic>
      <p:pic>
        <p:nvPicPr>
          <p:cNvPr id="70686" name="Picture 30" descr="Statoil">
            <a:hlinkClick r:id="rId31"/>
          </p:cNvPr>
          <p:cNvPicPr>
            <a:picLocks noChangeAspect="1" noChangeArrowheads="1"/>
          </p:cNvPicPr>
          <p:nvPr/>
        </p:nvPicPr>
        <p:blipFill>
          <a:blip r:embed="rId32"/>
          <a:srcRect/>
          <a:stretch>
            <a:fillRect/>
          </a:stretch>
        </p:blipFill>
        <p:spPr bwMode="auto">
          <a:xfrm>
            <a:off x="6435585" y="4200524"/>
            <a:ext cx="1206576" cy="1320883"/>
          </a:xfrm>
          <a:prstGeom prst="rect">
            <a:avLst/>
          </a:prstGeom>
          <a:noFill/>
        </p:spPr>
      </p:pic>
      <p:pic>
        <p:nvPicPr>
          <p:cNvPr id="70688" name="Picture 32" descr="Novartis Institute for Biomedical Research">
            <a:hlinkClick r:id="rId33"/>
          </p:cNvPr>
          <p:cNvPicPr>
            <a:picLocks noChangeAspect="1" noChangeArrowheads="1"/>
          </p:cNvPicPr>
          <p:nvPr/>
        </p:nvPicPr>
        <p:blipFill>
          <a:blip r:embed="rId34">
            <a:clrChange>
              <a:clrFrom>
                <a:srgbClr val="FFFFFF"/>
              </a:clrFrom>
              <a:clrTo>
                <a:srgbClr val="FFFFFF">
                  <a:alpha val="0"/>
                </a:srgbClr>
              </a:clrTo>
            </a:clrChange>
          </a:blip>
          <a:srcRect/>
          <a:stretch>
            <a:fillRect/>
          </a:stretch>
        </p:blipFill>
        <p:spPr bwMode="auto">
          <a:xfrm>
            <a:off x="254206" y="5578248"/>
            <a:ext cx="1809750" cy="638176"/>
          </a:xfrm>
          <a:prstGeom prst="rect">
            <a:avLst/>
          </a:prstGeom>
          <a:noFill/>
        </p:spPr>
      </p:pic>
      <p:pic>
        <p:nvPicPr>
          <p:cNvPr id="70690" name="Picture 34" descr="Del Monte Foods">
            <a:hlinkClick r:id="rId35"/>
          </p:cNvPr>
          <p:cNvPicPr>
            <a:picLocks noChangeAspect="1" noChangeArrowheads="1"/>
          </p:cNvPicPr>
          <p:nvPr/>
        </p:nvPicPr>
        <p:blipFill>
          <a:blip r:embed="rId36"/>
          <a:srcRect/>
          <a:stretch>
            <a:fillRect/>
          </a:stretch>
        </p:blipFill>
        <p:spPr bwMode="auto">
          <a:xfrm>
            <a:off x="4250624" y="1811358"/>
            <a:ext cx="1809750" cy="304800"/>
          </a:xfrm>
          <a:prstGeom prst="rect">
            <a:avLst/>
          </a:prstGeom>
          <a:noFill/>
        </p:spPr>
      </p:pic>
      <p:pic>
        <p:nvPicPr>
          <p:cNvPr id="70692" name="Picture 36" descr="UniCredit Group">
            <a:hlinkClick r:id="rId37"/>
          </p:cNvPr>
          <p:cNvPicPr>
            <a:picLocks noChangeAspect="1" noChangeArrowheads="1"/>
          </p:cNvPicPr>
          <p:nvPr/>
        </p:nvPicPr>
        <p:blipFill>
          <a:blip r:embed="rId38"/>
          <a:srcRect/>
          <a:stretch>
            <a:fillRect/>
          </a:stretch>
        </p:blipFill>
        <p:spPr bwMode="auto">
          <a:xfrm>
            <a:off x="5269676" y="2309008"/>
            <a:ext cx="2193636" cy="381000"/>
          </a:xfrm>
          <a:prstGeom prst="rect">
            <a:avLst/>
          </a:prstGeom>
          <a:noFill/>
        </p:spPr>
      </p:pic>
      <p:pic>
        <p:nvPicPr>
          <p:cNvPr id="70694" name="Picture 38" descr="Epicor Software Corporation">
            <a:hlinkClick r:id="rId39"/>
          </p:cNvPr>
          <p:cNvPicPr>
            <a:picLocks noChangeAspect="1" noChangeArrowheads="1"/>
          </p:cNvPicPr>
          <p:nvPr/>
        </p:nvPicPr>
        <p:blipFill>
          <a:blip r:embed="rId40"/>
          <a:srcRect/>
          <a:stretch>
            <a:fillRect/>
          </a:stretch>
        </p:blipFill>
        <p:spPr bwMode="auto">
          <a:xfrm>
            <a:off x="6253595" y="1738993"/>
            <a:ext cx="1552575" cy="276226"/>
          </a:xfrm>
          <a:prstGeom prst="rect">
            <a:avLst/>
          </a:prstGeom>
          <a:noFill/>
        </p:spPr>
      </p:pic>
      <p:pic>
        <p:nvPicPr>
          <p:cNvPr id="70696" name="Picture 40" descr="CGI Insurance Business Services">
            <a:hlinkClick r:id="rId41"/>
          </p:cNvPr>
          <p:cNvPicPr>
            <a:picLocks noChangeAspect="1" noChangeArrowheads="1"/>
          </p:cNvPicPr>
          <p:nvPr/>
        </p:nvPicPr>
        <p:blipFill>
          <a:blip r:embed="rId42">
            <a:clrChange>
              <a:clrFrom>
                <a:srgbClr val="FFFFFF"/>
              </a:clrFrom>
              <a:clrTo>
                <a:srgbClr val="FFFFFF">
                  <a:alpha val="0"/>
                </a:srgbClr>
              </a:clrTo>
            </a:clrChange>
          </a:blip>
          <a:srcRect/>
          <a:stretch>
            <a:fillRect/>
          </a:stretch>
        </p:blipFill>
        <p:spPr bwMode="auto">
          <a:xfrm>
            <a:off x="7819159" y="5705474"/>
            <a:ext cx="1067666" cy="516331"/>
          </a:xfrm>
          <a:prstGeom prst="rect">
            <a:avLst/>
          </a:prstGeom>
          <a:noFill/>
        </p:spPr>
      </p:pic>
      <p:pic>
        <p:nvPicPr>
          <p:cNvPr id="70698" name="Picture 42" descr="Sasfin Bank Limited">
            <a:hlinkClick r:id="rId43"/>
          </p:cNvPr>
          <p:cNvPicPr>
            <a:picLocks noChangeAspect="1" noChangeArrowheads="1"/>
          </p:cNvPicPr>
          <p:nvPr/>
        </p:nvPicPr>
        <p:blipFill>
          <a:blip r:embed="rId44"/>
          <a:srcRect/>
          <a:stretch>
            <a:fillRect/>
          </a:stretch>
        </p:blipFill>
        <p:spPr bwMode="auto">
          <a:xfrm>
            <a:off x="7705725" y="2832249"/>
            <a:ext cx="1295400" cy="507194"/>
          </a:xfrm>
          <a:prstGeom prst="rect">
            <a:avLst/>
          </a:prstGeom>
          <a:noFill/>
        </p:spPr>
      </p:pic>
      <p:pic>
        <p:nvPicPr>
          <p:cNvPr id="70700" name="Picture 44" descr="Mary Kay">
            <a:hlinkClick r:id="rId45"/>
          </p:cNvPr>
          <p:cNvPicPr>
            <a:picLocks noChangeAspect="1" noChangeArrowheads="1"/>
          </p:cNvPicPr>
          <p:nvPr/>
        </p:nvPicPr>
        <p:blipFill>
          <a:blip r:embed="rId46" cstate="email"/>
          <a:srcRect/>
          <a:stretch>
            <a:fillRect/>
          </a:stretch>
        </p:blipFill>
        <p:spPr bwMode="auto">
          <a:xfrm>
            <a:off x="6069157" y="2903146"/>
            <a:ext cx="1383927" cy="495301"/>
          </a:xfrm>
          <a:prstGeom prst="rect">
            <a:avLst/>
          </a:prstGeom>
          <a:noFill/>
        </p:spPr>
      </p:pic>
      <p:pic>
        <p:nvPicPr>
          <p:cNvPr id="70702" name="Picture 46" descr="Dassault Systèmes">
            <a:hlinkClick r:id="rId47"/>
          </p:cNvPr>
          <p:cNvPicPr>
            <a:picLocks noChangeAspect="1" noChangeArrowheads="1"/>
          </p:cNvPicPr>
          <p:nvPr/>
        </p:nvPicPr>
        <p:blipFill>
          <a:blip r:embed="rId48" cstate="email">
            <a:clrChange>
              <a:clrFrom>
                <a:srgbClr val="FFFFFF"/>
              </a:clrFrom>
              <a:clrTo>
                <a:srgbClr val="FFFFFF">
                  <a:alpha val="0"/>
                </a:srgbClr>
              </a:clrTo>
            </a:clrChange>
          </a:blip>
          <a:srcRect/>
          <a:stretch>
            <a:fillRect/>
          </a:stretch>
        </p:blipFill>
        <p:spPr bwMode="auto">
          <a:xfrm>
            <a:off x="2043174" y="5190259"/>
            <a:ext cx="1608667" cy="1219200"/>
          </a:xfrm>
          <a:prstGeom prst="rect">
            <a:avLst/>
          </a:prstGeom>
          <a:noFill/>
        </p:spPr>
      </p:pic>
      <p:pic>
        <p:nvPicPr>
          <p:cNvPr id="70704" name="Picture 48" descr="Starbucks">
            <a:hlinkClick r:id="rId49"/>
          </p:cNvPr>
          <p:cNvPicPr>
            <a:picLocks noChangeAspect="1" noChangeArrowheads="1"/>
          </p:cNvPicPr>
          <p:nvPr/>
        </p:nvPicPr>
        <p:blipFill>
          <a:blip r:embed="rId50">
            <a:clrChange>
              <a:clrFrom>
                <a:srgbClr val="FFFFFF"/>
              </a:clrFrom>
              <a:clrTo>
                <a:srgbClr val="FFFFFF">
                  <a:alpha val="0"/>
                </a:srgbClr>
              </a:clrTo>
            </a:clrChange>
          </a:blip>
          <a:srcRect/>
          <a:stretch>
            <a:fillRect/>
          </a:stretch>
        </p:blipFill>
        <p:spPr bwMode="auto">
          <a:xfrm>
            <a:off x="190499" y="4421580"/>
            <a:ext cx="1000125" cy="1066800"/>
          </a:xfrm>
          <a:prstGeom prst="rect">
            <a:avLst/>
          </a:prstGeom>
          <a:noFill/>
        </p:spPr>
      </p:pic>
      <p:pic>
        <p:nvPicPr>
          <p:cNvPr id="70706" name="Picture 50" descr="Enterprise Rent-A-Car">
            <a:hlinkClick r:id="rId51"/>
          </p:cNvPr>
          <p:cNvPicPr>
            <a:picLocks noChangeAspect="1" noChangeArrowheads="1"/>
          </p:cNvPicPr>
          <p:nvPr/>
        </p:nvPicPr>
        <p:blipFill>
          <a:blip r:embed="rId52"/>
          <a:srcRect/>
          <a:stretch>
            <a:fillRect/>
          </a:stretch>
        </p:blipFill>
        <p:spPr bwMode="auto">
          <a:xfrm>
            <a:off x="7167995" y="1209114"/>
            <a:ext cx="1699780" cy="348903"/>
          </a:xfrm>
          <a:prstGeom prst="rect">
            <a:avLst/>
          </a:prstGeom>
          <a:noFill/>
        </p:spPr>
      </p:pic>
      <p:pic>
        <p:nvPicPr>
          <p:cNvPr id="70708" name="Picture 52" descr="Newegg.com">
            <a:hlinkClick r:id="rId53"/>
          </p:cNvPr>
          <p:cNvPicPr>
            <a:picLocks noChangeAspect="1" noChangeArrowheads="1"/>
          </p:cNvPicPr>
          <p:nvPr/>
        </p:nvPicPr>
        <p:blipFill>
          <a:blip r:embed="rId54" cstate="email"/>
          <a:srcRect/>
          <a:stretch>
            <a:fillRect/>
          </a:stretch>
        </p:blipFill>
        <p:spPr bwMode="auto">
          <a:xfrm>
            <a:off x="7439024" y="3525116"/>
            <a:ext cx="1525733" cy="658474"/>
          </a:xfrm>
          <a:prstGeom prst="rect">
            <a:avLst/>
          </a:prstGeom>
          <a:noFill/>
        </p:spPr>
      </p:pic>
      <p:pic>
        <p:nvPicPr>
          <p:cNvPr id="70710" name="Picture 54" descr="http://www.sport2000.nl/Image/merken/1_logo_logo_nike.gif"/>
          <p:cNvPicPr>
            <a:picLocks noChangeAspect="1" noChangeArrowheads="1"/>
          </p:cNvPicPr>
          <p:nvPr/>
        </p:nvPicPr>
        <p:blipFill>
          <a:blip r:embed="rId55"/>
          <a:srcRect/>
          <a:stretch>
            <a:fillRect/>
          </a:stretch>
        </p:blipFill>
        <p:spPr bwMode="auto">
          <a:xfrm>
            <a:off x="6484546" y="3505199"/>
            <a:ext cx="852361" cy="690007"/>
          </a:xfrm>
          <a:prstGeom prst="rect">
            <a:avLst/>
          </a:prstGeom>
          <a:noFill/>
        </p:spPr>
      </p:pic>
      <p:pic>
        <p:nvPicPr>
          <p:cNvPr id="70712" name="Picture 56" descr="OCBC Bank">
            <a:hlinkClick r:id="rId56"/>
          </p:cNvPr>
          <p:cNvPicPr>
            <a:picLocks noChangeAspect="1" noChangeArrowheads="1"/>
          </p:cNvPicPr>
          <p:nvPr/>
        </p:nvPicPr>
        <p:blipFill>
          <a:blip r:embed="rId57"/>
          <a:srcRect/>
          <a:stretch>
            <a:fillRect/>
          </a:stretch>
        </p:blipFill>
        <p:spPr bwMode="auto">
          <a:xfrm>
            <a:off x="4392384" y="1152525"/>
            <a:ext cx="2273641" cy="498037"/>
          </a:xfrm>
          <a:prstGeom prst="rect">
            <a:avLst/>
          </a:prstGeom>
          <a:noFill/>
        </p:spPr>
      </p:pic>
      <p:pic>
        <p:nvPicPr>
          <p:cNvPr id="70714" name="Picture 58" descr="Crutchfield Corporation">
            <a:hlinkClick r:id="rId58"/>
          </p:cNvPr>
          <p:cNvPicPr>
            <a:picLocks noChangeAspect="1" noChangeArrowheads="1"/>
          </p:cNvPicPr>
          <p:nvPr/>
        </p:nvPicPr>
        <p:blipFill>
          <a:blip r:embed="rId59"/>
          <a:srcRect/>
          <a:stretch>
            <a:fillRect/>
          </a:stretch>
        </p:blipFill>
        <p:spPr bwMode="auto">
          <a:xfrm>
            <a:off x="4300045" y="3846095"/>
            <a:ext cx="2005505" cy="295549"/>
          </a:xfrm>
          <a:prstGeom prst="rect">
            <a:avLst/>
          </a:prstGeom>
          <a:noFill/>
        </p:spPr>
      </p:pic>
      <p:pic>
        <p:nvPicPr>
          <p:cNvPr id="70716" name="Picture 60" descr="LogicaCMG">
            <a:hlinkClick r:id="rId60"/>
          </p:cNvPr>
          <p:cNvPicPr>
            <a:picLocks noChangeAspect="1" noChangeArrowheads="1"/>
          </p:cNvPicPr>
          <p:nvPr/>
        </p:nvPicPr>
        <p:blipFill>
          <a:blip r:embed="rId61" cstate="email"/>
          <a:srcRect/>
          <a:stretch>
            <a:fillRect/>
          </a:stretch>
        </p:blipFill>
        <p:spPr bwMode="auto">
          <a:xfrm>
            <a:off x="3707701" y="2361335"/>
            <a:ext cx="1297484" cy="600940"/>
          </a:xfrm>
          <a:prstGeom prst="rect">
            <a:avLst/>
          </a:prstGeom>
          <a:noFill/>
        </p:spPr>
      </p:pic>
      <p:pic>
        <p:nvPicPr>
          <p:cNvPr id="70718" name="Picture 62" descr="Vital Forsikring ASA">
            <a:hlinkClick r:id="rId62"/>
          </p:cNvPr>
          <p:cNvPicPr>
            <a:picLocks noChangeAspect="1" noChangeArrowheads="1"/>
          </p:cNvPicPr>
          <p:nvPr/>
        </p:nvPicPr>
        <p:blipFill>
          <a:blip r:embed="rId63"/>
          <a:srcRect/>
          <a:stretch>
            <a:fillRect/>
          </a:stretch>
        </p:blipFill>
        <p:spPr bwMode="auto">
          <a:xfrm>
            <a:off x="1413906" y="4560001"/>
            <a:ext cx="685800" cy="845004"/>
          </a:xfrm>
          <a:prstGeom prst="rect">
            <a:avLst/>
          </a:prstGeom>
          <a:noFill/>
        </p:spPr>
      </p:pic>
      <p:pic>
        <p:nvPicPr>
          <p:cNvPr id="70720" name="Picture 64" descr="Space and Naval Warfare Systems Command">
            <a:hlinkClick r:id="rId64"/>
          </p:cNvPr>
          <p:cNvPicPr>
            <a:picLocks noChangeAspect="1" noChangeArrowheads="1"/>
          </p:cNvPicPr>
          <p:nvPr/>
        </p:nvPicPr>
        <p:blipFill>
          <a:blip r:embed="rId65" cstate="email"/>
          <a:srcRect/>
          <a:stretch>
            <a:fillRect/>
          </a:stretch>
        </p:blipFill>
        <p:spPr bwMode="auto">
          <a:xfrm>
            <a:off x="7829550" y="1808637"/>
            <a:ext cx="1019175" cy="762166"/>
          </a:xfrm>
          <a:prstGeom prst="rect">
            <a:avLst/>
          </a:prstGeom>
          <a:noFill/>
        </p:spPr>
      </p:pic>
      <p:pic>
        <p:nvPicPr>
          <p:cNvPr id="70722" name="Picture 66" descr="FIDELITY"/>
          <p:cNvPicPr>
            <a:picLocks noChangeAspect="1" noChangeArrowheads="1"/>
          </p:cNvPicPr>
          <p:nvPr/>
        </p:nvPicPr>
        <p:blipFill>
          <a:blip r:embed="rId66" cstate="email">
            <a:clrChange>
              <a:clrFrom>
                <a:srgbClr val="FFFFFF"/>
              </a:clrFrom>
              <a:clrTo>
                <a:srgbClr val="FFFFFF">
                  <a:alpha val="0"/>
                </a:srgbClr>
              </a:clrTo>
            </a:clrChange>
          </a:blip>
          <a:srcRect/>
          <a:stretch>
            <a:fillRect/>
          </a:stretch>
        </p:blipFill>
        <p:spPr bwMode="auto">
          <a:xfrm>
            <a:off x="6251370" y="5637439"/>
            <a:ext cx="1343025" cy="639536"/>
          </a:xfrm>
          <a:prstGeom prst="rect">
            <a:avLst/>
          </a:prstGeom>
          <a:noFill/>
        </p:spPr>
      </p:pic>
      <p:pic>
        <p:nvPicPr>
          <p:cNvPr id="70726" name="Picture 70" descr="logo_samsung40.jpg"/>
          <p:cNvPicPr>
            <a:picLocks noChangeAspect="1" noChangeArrowheads="1"/>
          </p:cNvPicPr>
          <p:nvPr/>
        </p:nvPicPr>
        <p:blipFill>
          <a:blip r:embed="rId67" cstate="email"/>
          <a:srcRect/>
          <a:stretch>
            <a:fillRect/>
          </a:stretch>
        </p:blipFill>
        <p:spPr bwMode="auto">
          <a:xfrm>
            <a:off x="7858125" y="4951392"/>
            <a:ext cx="990600" cy="569595"/>
          </a:xfrm>
          <a:prstGeom prst="rect">
            <a:avLst/>
          </a:prstGeom>
          <a:noFill/>
        </p:spPr>
      </p:pic>
      <p:pic>
        <p:nvPicPr>
          <p:cNvPr id="70728" name="Picture 72" descr="dell_logo.jpg"/>
          <p:cNvPicPr>
            <a:picLocks noChangeAspect="1" noChangeArrowheads="1"/>
          </p:cNvPicPr>
          <p:nvPr/>
        </p:nvPicPr>
        <p:blipFill>
          <a:blip r:embed="rId68" cstate="email">
            <a:clrChange>
              <a:clrFrom>
                <a:srgbClr val="FFFFFF"/>
              </a:clrFrom>
              <a:clrTo>
                <a:srgbClr val="FFFFFF">
                  <a:alpha val="0"/>
                </a:srgbClr>
              </a:clrTo>
            </a:clrChange>
          </a:blip>
          <a:srcRect/>
          <a:stretch>
            <a:fillRect/>
          </a:stretch>
        </p:blipFill>
        <p:spPr bwMode="auto">
          <a:xfrm>
            <a:off x="7854950" y="4156734"/>
            <a:ext cx="1041400" cy="781051"/>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Liderazgo Microsoft</a:t>
            </a:r>
            <a:endParaRPr lang="en-US" dirty="0"/>
          </a:p>
        </p:txBody>
      </p:sp>
      <p:sp>
        <p:nvSpPr>
          <p:cNvPr id="4" name="Title 1"/>
          <p:cNvSpPr txBox="1">
            <a:spLocks/>
          </p:cNvSpPr>
          <p:nvPr/>
        </p:nvSpPr>
        <p:spPr bwMode="auto">
          <a:xfrm>
            <a:off x="4846320" y="1966145"/>
            <a:ext cx="3705225" cy="202482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Gartner Magic Quadrant for Enterprise Application Servers, 2Q08</a:t>
            </a:r>
            <a:endParaRPr kumimoji="0" lang="en-US" sz="2400" b="0" i="0" u="none" strike="noStrike" kern="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4846319" y="4314825"/>
            <a:ext cx="4114800" cy="1938992"/>
          </a:xfrm>
          <a:prstGeom prst="rect">
            <a:avLst/>
          </a:prstGeom>
          <a:noFill/>
        </p:spPr>
        <p:txBody>
          <a:bodyPr wrap="square" rtlCol="0">
            <a:spAutoFit/>
          </a:bodyPr>
          <a:lstStyle/>
          <a:p>
            <a:r>
              <a:rPr lang="en-US" sz="800" dirty="0" smtClean="0">
                <a:solidFill>
                  <a:schemeClr val="accent3"/>
                </a:solidFill>
              </a:rPr>
              <a:t>“The Magic Quadrant is copyrighted April, 2008 by Gartner, Inc. and is reused with permission. The Magic Quadrant is a graphical representation of a marketplace at and for a specific time period. It depicts Gartner’s analysis of how certain vendors measure against criteria for that marketplace, as defined by Gartner. Gartner does not endorse any vendor, product or service depicted in the Magic Quadrant, and does not advise technology users to select only those vendors placed in the “Leaders” quadrant. The Magic Quadrant is intended solely as a research tool, and is not meant to be a specific guide to action. Gartner disclaims all warranties, express or implied, with respect to this research, including any warranties of merchantability or fitness for a particular purpose.</a:t>
            </a:r>
          </a:p>
          <a:p>
            <a:endParaRPr lang="en-US" sz="800" dirty="0" smtClean="0">
              <a:solidFill>
                <a:schemeClr val="accent3"/>
              </a:solidFill>
            </a:endParaRPr>
          </a:p>
          <a:p>
            <a:r>
              <a:rPr lang="en-US" sz="800" dirty="0" smtClean="0">
                <a:solidFill>
                  <a:schemeClr val="accent3"/>
                </a:solidFill>
              </a:rPr>
              <a:t>This Magic Quadrant graphic was published by Gartner, Inc. as part of a larger research note and should be evaluated in the context of the entire report. The Gartner report is available upon request from Steven Armstrong (stevar@microsoft.com), Microsoft.”</a:t>
            </a:r>
            <a:endParaRPr lang="en-US" sz="800" dirty="0">
              <a:solidFill>
                <a:schemeClr val="accent3"/>
              </a:solidFill>
            </a:endParaRPr>
          </a:p>
        </p:txBody>
      </p:sp>
      <p:pic>
        <p:nvPicPr>
          <p:cNvPr id="6" name="Picture 5" descr="EAS.jpg"/>
          <p:cNvPicPr>
            <a:picLocks noChangeAspect="1"/>
          </p:cNvPicPr>
          <p:nvPr/>
        </p:nvPicPr>
        <p:blipFill>
          <a:blip r:embed="rId3">
            <a:clrChange>
              <a:clrFrom>
                <a:srgbClr val="FFFFFF"/>
              </a:clrFrom>
              <a:clrTo>
                <a:srgbClr val="FFFFFF">
                  <a:alpha val="0"/>
                </a:srgbClr>
              </a:clrTo>
            </a:clrChange>
          </a:blip>
          <a:srcRect/>
          <a:stretch>
            <a:fillRect/>
          </a:stretch>
        </p:blipFill>
        <p:spPr>
          <a:xfrm>
            <a:off x="219480" y="1304925"/>
            <a:ext cx="4971646" cy="4429125"/>
          </a:xfrm>
          <a:prstGeom prst="rect">
            <a:avLst/>
          </a:prstGeom>
        </p:spPr>
      </p:pic>
      <p:sp>
        <p:nvSpPr>
          <p:cNvPr id="9" name="Rectangle 8"/>
          <p:cNvSpPr/>
          <p:nvPr/>
        </p:nvSpPr>
        <p:spPr bwMode="auto">
          <a:xfrm>
            <a:off x="2749550" y="2178050"/>
            <a:ext cx="698500" cy="23495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Oval 7"/>
          <p:cNvSpPr/>
          <p:nvPr/>
        </p:nvSpPr>
        <p:spPr bwMode="auto">
          <a:xfrm>
            <a:off x="3282950" y="2209800"/>
            <a:ext cx="137160" cy="137160"/>
          </a:xfrm>
          <a:prstGeom prst="ellipse">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ectangle 9"/>
          <p:cNvSpPr/>
          <p:nvPr/>
        </p:nvSpPr>
        <p:spPr>
          <a:xfrm>
            <a:off x="2423727" y="2139434"/>
            <a:ext cx="885179" cy="276999"/>
          </a:xfrm>
          <a:prstGeom prst="rect">
            <a:avLst/>
          </a:prstGeom>
        </p:spPr>
        <p:txBody>
          <a:bodyPr wrap="none">
            <a:spAutoFit/>
          </a:bodyPr>
          <a:lstStyle/>
          <a:p>
            <a:r>
              <a:rPr lang="en-US" sz="1200" b="1" kern="0" dirty="0" smtClean="0">
                <a:solidFill>
                  <a:schemeClr val="bg1"/>
                </a:solidFill>
                <a:hlinkClick r:id="rId4"/>
              </a:rPr>
              <a:t>Microsoft</a:t>
            </a:r>
            <a:endParaRPr lang="en-US" sz="1200" b="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woop-line1.png"/>
          <p:cNvPicPr>
            <a:picLocks noChangeAspect="1"/>
          </p:cNvPicPr>
          <p:nvPr/>
        </p:nvPicPr>
        <p:blipFill>
          <a:blip r:embed="rId13">
            <a:duotone>
              <a:prstClr val="black"/>
              <a:schemeClr val="tx2">
                <a:tint val="45000"/>
                <a:satMod val="400000"/>
              </a:schemeClr>
            </a:duotone>
          </a:blip>
          <a:stretch>
            <a:fillRect/>
          </a:stretch>
        </p:blipFill>
        <p:spPr>
          <a:xfrm>
            <a:off x="-167379" y="193084"/>
            <a:ext cx="9311379" cy="5166961"/>
          </a:xfrm>
          <a:prstGeom prst="rect">
            <a:avLst/>
          </a:prstGeom>
        </p:spPr>
      </p:pic>
      <p:pic>
        <p:nvPicPr>
          <p:cNvPr id="54" name="Picture 6"/>
          <p:cNvPicPr>
            <a:picLocks noChangeAspect="1" noChangeArrowheads="1"/>
          </p:cNvPicPr>
          <p:nvPr/>
        </p:nvPicPr>
        <p:blipFill>
          <a:blip r:embed="rId14" cstate="email"/>
          <a:srcRect/>
          <a:stretch>
            <a:fillRect/>
          </a:stretch>
        </p:blipFill>
        <p:spPr bwMode="auto">
          <a:xfrm>
            <a:off x="2459271" y="1567727"/>
            <a:ext cx="4261554" cy="2196367"/>
          </a:xfrm>
          <a:prstGeom prst="rect">
            <a:avLst/>
          </a:prstGeom>
          <a:noFill/>
          <a:ln w="9525">
            <a:noFill/>
            <a:miter lim="800000"/>
            <a:headEnd/>
            <a:tailEnd/>
          </a:ln>
          <a:effectLst/>
        </p:spPr>
      </p:pic>
      <p:sp>
        <p:nvSpPr>
          <p:cNvPr id="15364" name="TextBox 15363" hidden="1"/>
          <p:cNvSpPr txBox="1">
            <a:spLocks noChangeArrowheads="1"/>
          </p:cNvSpPr>
          <p:nvPr>
            <p:custDataLst>
              <p:tags r:id="rId1"/>
            </p:custDataLst>
          </p:nvPr>
        </p:nvSpPr>
        <p:spPr bwMode="auto">
          <a:xfrm>
            <a:off x="884239" y="2295526"/>
            <a:ext cx="2274887" cy="92333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dirty="0">
                <a:solidFill>
                  <a:srgbClr val="FDFFFF"/>
                </a:solidFill>
                <a:effectLst>
                  <a:outerShdw blurRad="38100" dist="38100" dir="2700000" algn="tl">
                    <a:srgbClr val="000000"/>
                  </a:outerShdw>
                </a:effectLst>
                <a:latin typeface="Trebuchet MS" pitchFamily="34" charset="0"/>
              </a:rPr>
              <a:t>U</a:t>
            </a:r>
            <a:r>
              <a:rPr lang="en-US" dirty="0">
                <a:effectLst>
                  <a:outerShdw blurRad="38100" dist="38100" dir="2700000" algn="tl">
                    <a:srgbClr val="000000"/>
                  </a:outerShdw>
                </a:effectLst>
                <a:latin typeface="Trebuchet MS" pitchFamily="34" charset="0"/>
              </a:rPr>
              <a:t>nified Communications And Collaboration</a:t>
            </a:r>
            <a:endParaRPr lang="en-US" dirty="0">
              <a:latin typeface="Trebuchet MS" pitchFamily="34" charset="0"/>
            </a:endParaRPr>
          </a:p>
        </p:txBody>
      </p:sp>
      <p:sp>
        <p:nvSpPr>
          <p:cNvPr id="15365" name="TextBox 15364" hidden="1"/>
          <p:cNvSpPr txBox="1">
            <a:spLocks noChangeArrowheads="1"/>
          </p:cNvSpPr>
          <p:nvPr>
            <p:custDataLst>
              <p:tags r:id="rId2"/>
            </p:custDataLst>
          </p:nvPr>
        </p:nvSpPr>
        <p:spPr bwMode="auto">
          <a:xfrm>
            <a:off x="3436939" y="2295526"/>
            <a:ext cx="2274887" cy="646331"/>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dirty="0">
                <a:solidFill>
                  <a:srgbClr val="FDFFFF"/>
                </a:solidFill>
                <a:effectLst>
                  <a:outerShdw blurRad="38100" dist="38100" dir="2700000" algn="tl">
                    <a:srgbClr val="000000"/>
                  </a:outerShdw>
                </a:effectLst>
                <a:latin typeface="Trebuchet MS" pitchFamily="34" charset="0"/>
              </a:rPr>
              <a:t>B</a:t>
            </a:r>
            <a:r>
              <a:rPr lang="en-US" dirty="0">
                <a:effectLst>
                  <a:outerShdw blurRad="38100" dist="38100" dir="2700000" algn="tl">
                    <a:srgbClr val="000000"/>
                  </a:outerShdw>
                </a:effectLst>
                <a:latin typeface="Trebuchet MS" pitchFamily="34" charset="0"/>
              </a:rPr>
              <a:t>usiness Intelligence</a:t>
            </a:r>
            <a:endParaRPr lang="en-US" dirty="0">
              <a:latin typeface="Trebuchet MS" pitchFamily="34" charset="0"/>
            </a:endParaRPr>
          </a:p>
        </p:txBody>
      </p:sp>
      <p:sp>
        <p:nvSpPr>
          <p:cNvPr id="15366" name="TextBox 15365" hidden="1"/>
          <p:cNvSpPr txBox="1">
            <a:spLocks noChangeArrowheads="1"/>
          </p:cNvSpPr>
          <p:nvPr>
            <p:custDataLst>
              <p:tags r:id="rId3"/>
            </p:custDataLst>
          </p:nvPr>
        </p:nvSpPr>
        <p:spPr bwMode="auto">
          <a:xfrm>
            <a:off x="5976939" y="2295527"/>
            <a:ext cx="2274887" cy="646331"/>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dirty="0">
                <a:solidFill>
                  <a:srgbClr val="FDFFFF"/>
                </a:solidFill>
                <a:effectLst>
                  <a:outerShdw blurRad="38100" dist="38100" dir="2700000" algn="tl">
                    <a:srgbClr val="000000"/>
                  </a:outerShdw>
                </a:effectLst>
                <a:latin typeface="Trebuchet MS" pitchFamily="34" charset="0"/>
              </a:rPr>
              <a:t>E</a:t>
            </a:r>
            <a:r>
              <a:rPr lang="en-US" dirty="0">
                <a:effectLst>
                  <a:outerShdw blurRad="38100" dist="38100" dir="2700000" algn="tl">
                    <a:srgbClr val="000000"/>
                  </a:outerShdw>
                </a:effectLst>
                <a:latin typeface="Trebuchet MS" pitchFamily="34" charset="0"/>
              </a:rPr>
              <a:t>nterprise Content Management</a:t>
            </a:r>
            <a:endParaRPr lang="en-US" dirty="0">
              <a:latin typeface="Trebuchet MS" pitchFamily="34" charset="0"/>
            </a:endParaRPr>
          </a:p>
        </p:txBody>
      </p:sp>
      <p:sp>
        <p:nvSpPr>
          <p:cNvPr id="15367" name="TextBox 15366" hidden="1"/>
          <p:cNvSpPr txBox="1">
            <a:spLocks noChangeArrowheads="1"/>
          </p:cNvSpPr>
          <p:nvPr>
            <p:custDataLst>
              <p:tags r:id="rId4"/>
            </p:custDataLst>
          </p:nvPr>
        </p:nvSpPr>
        <p:spPr bwMode="auto">
          <a:xfrm>
            <a:off x="914400" y="4392613"/>
            <a:ext cx="1127125" cy="338554"/>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sz="1600" dirty="0">
                <a:solidFill>
                  <a:srgbClr val="FDFFFF"/>
                </a:solidFill>
                <a:effectLst>
                  <a:outerShdw blurRad="38100" dist="38100" dir="2700000" algn="tl">
                    <a:srgbClr val="000000"/>
                  </a:outerShdw>
                </a:effectLst>
                <a:latin typeface="Trebuchet MS" pitchFamily="34" charset="0"/>
              </a:rPr>
              <a:t>W</a:t>
            </a:r>
            <a:r>
              <a:rPr lang="en-US" sz="1600" dirty="0">
                <a:effectLst>
                  <a:outerShdw blurRad="38100" dist="38100" dir="2700000" algn="tl">
                    <a:srgbClr val="000000"/>
                  </a:outerShdw>
                </a:effectLst>
                <a:latin typeface="Trebuchet MS" pitchFamily="34" charset="0"/>
              </a:rPr>
              <a:t>orkflow</a:t>
            </a:r>
            <a:endParaRPr lang="en-US" dirty="0">
              <a:latin typeface="Trebuchet MS" pitchFamily="34" charset="0"/>
            </a:endParaRPr>
          </a:p>
        </p:txBody>
      </p:sp>
      <p:sp>
        <p:nvSpPr>
          <p:cNvPr id="15368" name="TextBox 15367" hidden="1"/>
          <p:cNvSpPr txBox="1">
            <a:spLocks noChangeArrowheads="1"/>
          </p:cNvSpPr>
          <p:nvPr>
            <p:custDataLst>
              <p:tags r:id="rId5"/>
            </p:custDataLst>
          </p:nvPr>
        </p:nvSpPr>
        <p:spPr bwMode="auto">
          <a:xfrm>
            <a:off x="2139950" y="4392613"/>
            <a:ext cx="1127125" cy="338554"/>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sz="1600" dirty="0">
                <a:solidFill>
                  <a:srgbClr val="FDFFFF"/>
                </a:solidFill>
                <a:effectLst>
                  <a:outerShdw blurRad="38100" dist="38100" dir="2700000" algn="tl">
                    <a:srgbClr val="000000"/>
                  </a:outerShdw>
                </a:effectLst>
                <a:latin typeface="Trebuchet MS" pitchFamily="34" charset="0"/>
              </a:rPr>
              <a:t>S</a:t>
            </a:r>
            <a:r>
              <a:rPr lang="en-US" sz="1600" dirty="0">
                <a:effectLst>
                  <a:outerShdw blurRad="38100" dist="38100" dir="2700000" algn="tl">
                    <a:srgbClr val="000000"/>
                  </a:outerShdw>
                </a:effectLst>
                <a:latin typeface="Trebuchet MS" pitchFamily="34" charset="0"/>
              </a:rPr>
              <a:t>earch</a:t>
            </a:r>
            <a:endParaRPr lang="en-US" dirty="0">
              <a:latin typeface="Trebuchet MS" pitchFamily="34" charset="0"/>
            </a:endParaRPr>
          </a:p>
        </p:txBody>
      </p:sp>
      <p:sp>
        <p:nvSpPr>
          <p:cNvPr id="15369" name="TextBox 15368" hidden="1"/>
          <p:cNvSpPr txBox="1">
            <a:spLocks noChangeArrowheads="1"/>
          </p:cNvSpPr>
          <p:nvPr>
            <p:custDataLst>
              <p:tags r:id="rId6"/>
            </p:custDataLst>
          </p:nvPr>
        </p:nvSpPr>
        <p:spPr bwMode="auto">
          <a:xfrm>
            <a:off x="3276601" y="4148140"/>
            <a:ext cx="1127125" cy="830997"/>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sz="1600" dirty="0">
                <a:solidFill>
                  <a:srgbClr val="FDFFFF"/>
                </a:solidFill>
                <a:effectLst>
                  <a:outerShdw blurRad="38100" dist="38100" dir="2700000" algn="tl">
                    <a:srgbClr val="000000"/>
                  </a:outerShdw>
                </a:effectLst>
                <a:latin typeface="Trebuchet MS" pitchFamily="34" charset="0"/>
              </a:rPr>
              <a:t>B</a:t>
            </a:r>
            <a:r>
              <a:rPr lang="en-US" sz="1600" dirty="0">
                <a:effectLst>
                  <a:outerShdw blurRad="38100" dist="38100" dir="2700000" algn="tl">
                    <a:srgbClr val="000000"/>
                  </a:outerShdw>
                </a:effectLst>
                <a:latin typeface="Trebuchet MS" pitchFamily="34" charset="0"/>
              </a:rPr>
              <a:t>usiness Data Catalog</a:t>
            </a:r>
            <a:endParaRPr lang="en-US" dirty="0">
              <a:latin typeface="Trebuchet MS" pitchFamily="34" charset="0"/>
            </a:endParaRPr>
          </a:p>
        </p:txBody>
      </p:sp>
      <p:sp>
        <p:nvSpPr>
          <p:cNvPr id="15370" name="TextBox 15369" hidden="1"/>
          <p:cNvSpPr txBox="1">
            <a:spLocks noChangeArrowheads="1"/>
          </p:cNvSpPr>
          <p:nvPr>
            <p:custDataLst>
              <p:tags r:id="rId7"/>
            </p:custDataLst>
          </p:nvPr>
        </p:nvSpPr>
        <p:spPr bwMode="auto">
          <a:xfrm>
            <a:off x="4518025" y="4270376"/>
            <a:ext cx="1206500" cy="584775"/>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sz="1600" dirty="0">
                <a:solidFill>
                  <a:srgbClr val="FDFFFF"/>
                </a:solidFill>
                <a:effectLst>
                  <a:outerShdw blurRad="38100" dist="38100" dir="2700000" algn="tl">
                    <a:srgbClr val="000000"/>
                  </a:outerShdw>
                </a:effectLst>
                <a:latin typeface="Trebuchet MS" pitchFamily="34" charset="0"/>
              </a:rPr>
              <a:t>E</a:t>
            </a:r>
            <a:r>
              <a:rPr lang="en-US" sz="1600" dirty="0">
                <a:effectLst>
                  <a:outerShdw blurRad="38100" dist="38100" dir="2700000" algn="tl">
                    <a:srgbClr val="000000"/>
                  </a:outerShdw>
                </a:effectLst>
                <a:latin typeface="Trebuchet MS" pitchFamily="34" charset="0"/>
              </a:rPr>
              <a:t>xtensible UI</a:t>
            </a:r>
            <a:endParaRPr lang="en-US" dirty="0">
              <a:latin typeface="Trebuchet MS" pitchFamily="34" charset="0"/>
            </a:endParaRPr>
          </a:p>
        </p:txBody>
      </p:sp>
      <p:sp>
        <p:nvSpPr>
          <p:cNvPr id="15371" name="TextBox 15370" hidden="1"/>
          <p:cNvSpPr txBox="1">
            <a:spLocks noChangeArrowheads="1"/>
          </p:cNvSpPr>
          <p:nvPr>
            <p:custDataLst>
              <p:tags r:id="rId8"/>
            </p:custDataLst>
          </p:nvPr>
        </p:nvSpPr>
        <p:spPr bwMode="auto">
          <a:xfrm>
            <a:off x="5675313" y="4148140"/>
            <a:ext cx="1206500" cy="830997"/>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sz="1600" dirty="0">
                <a:solidFill>
                  <a:srgbClr val="FDFFFF"/>
                </a:solidFill>
                <a:effectLst>
                  <a:outerShdw blurRad="38100" dist="38100" dir="2700000" algn="tl">
                    <a:srgbClr val="000000"/>
                  </a:outerShdw>
                </a:effectLst>
                <a:latin typeface="Trebuchet MS" pitchFamily="34" charset="0"/>
              </a:rPr>
              <a:t>O</a:t>
            </a:r>
            <a:r>
              <a:rPr lang="en-US" sz="1600" dirty="0">
                <a:effectLst>
                  <a:outerShdw blurRad="38100" dist="38100" dir="2700000" algn="tl">
                    <a:srgbClr val="000000"/>
                  </a:outerShdw>
                </a:effectLst>
                <a:latin typeface="Trebuchet MS" pitchFamily="34" charset="0"/>
              </a:rPr>
              <a:t>pen </a:t>
            </a:r>
            <a:br>
              <a:rPr lang="en-US" sz="1600" dirty="0">
                <a:effectLst>
                  <a:outerShdw blurRad="38100" dist="38100" dir="2700000" algn="tl">
                    <a:srgbClr val="000000"/>
                  </a:outerShdw>
                </a:effectLst>
                <a:latin typeface="Trebuchet MS" pitchFamily="34" charset="0"/>
              </a:rPr>
            </a:br>
            <a:r>
              <a:rPr lang="en-US" sz="1600" dirty="0">
                <a:effectLst>
                  <a:outerShdw blurRad="38100" dist="38100" dir="2700000" algn="tl">
                    <a:srgbClr val="000000"/>
                  </a:outerShdw>
                </a:effectLst>
                <a:latin typeface="Trebuchet MS" pitchFamily="34" charset="0"/>
              </a:rPr>
              <a:t>XML File Formats</a:t>
            </a:r>
            <a:endParaRPr lang="en-US" dirty="0">
              <a:latin typeface="Trebuchet MS" pitchFamily="34" charset="0"/>
            </a:endParaRPr>
          </a:p>
        </p:txBody>
      </p:sp>
      <p:sp>
        <p:nvSpPr>
          <p:cNvPr id="15372" name="TextBox 15371" hidden="1"/>
          <p:cNvSpPr txBox="1">
            <a:spLocks noChangeArrowheads="1"/>
          </p:cNvSpPr>
          <p:nvPr>
            <p:custDataLst>
              <p:tags r:id="rId9"/>
            </p:custDataLst>
          </p:nvPr>
        </p:nvSpPr>
        <p:spPr bwMode="auto">
          <a:xfrm>
            <a:off x="6959601" y="4025901"/>
            <a:ext cx="1293813" cy="1077218"/>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30000"/>
              </a:spcBef>
              <a:defRPr/>
            </a:pPr>
            <a:r>
              <a:rPr lang="en-US" sz="1600" dirty="0">
                <a:solidFill>
                  <a:srgbClr val="FDFFFF"/>
                </a:solidFill>
                <a:effectLst>
                  <a:outerShdw blurRad="38100" dist="38100" dir="2700000" algn="tl">
                    <a:srgbClr val="000000"/>
                  </a:outerShdw>
                </a:effectLst>
                <a:latin typeface="Trebuchet MS" pitchFamily="34" charset="0"/>
              </a:rPr>
              <a:t>W</a:t>
            </a:r>
            <a:r>
              <a:rPr lang="en-US" sz="1600" dirty="0">
                <a:effectLst>
                  <a:outerShdw blurRad="38100" dist="38100" dir="2700000" algn="tl">
                    <a:srgbClr val="000000"/>
                  </a:outerShdw>
                </a:effectLst>
                <a:latin typeface="Trebuchet MS" pitchFamily="34" charset="0"/>
              </a:rPr>
              <a:t>ebsite and Security Framework</a:t>
            </a:r>
            <a:endParaRPr lang="en-US" dirty="0">
              <a:latin typeface="Trebuchet MS" pitchFamily="34" charset="0"/>
            </a:endParaRPr>
          </a:p>
        </p:txBody>
      </p:sp>
      <p:sp>
        <p:nvSpPr>
          <p:cNvPr id="9229" name="TextBox 15372" hidden="1"/>
          <p:cNvSpPr txBox="1">
            <a:spLocks noChangeArrowheads="1"/>
          </p:cNvSpPr>
          <p:nvPr>
            <p:custDataLst>
              <p:tags r:id="rId10"/>
            </p:custDataLst>
          </p:nvPr>
        </p:nvSpPr>
        <p:spPr bwMode="auto">
          <a:xfrm>
            <a:off x="2425700" y="5724525"/>
            <a:ext cx="4103046" cy="369332"/>
          </a:xfrm>
          <a:prstGeom prst="rect">
            <a:avLst/>
          </a:prstGeom>
          <a:noFill/>
          <a:ln w="9525">
            <a:noFill/>
            <a:miter lim="800000"/>
            <a:headEnd/>
            <a:tailEnd/>
          </a:ln>
        </p:spPr>
        <p:txBody>
          <a:bodyPr wrap="none">
            <a:spAutoFit/>
          </a:bodyPr>
          <a:lstStyle/>
          <a:p>
            <a:r>
              <a:rPr lang="en-US" dirty="0">
                <a:solidFill>
                  <a:srgbClr val="FDFFFF"/>
                </a:solidFill>
                <a:latin typeface="Trebuchet MS" pitchFamily="34" charset="0"/>
              </a:rPr>
              <a:t>S</a:t>
            </a:r>
            <a:r>
              <a:rPr lang="en-US" dirty="0">
                <a:latin typeface="Trebuchet MS" pitchFamily="34" charset="0"/>
              </a:rPr>
              <a:t>ecured, Well-Managed Infrastructure</a:t>
            </a:r>
          </a:p>
        </p:txBody>
      </p:sp>
      <p:sp>
        <p:nvSpPr>
          <p:cNvPr id="33" name="Title 5"/>
          <p:cNvSpPr>
            <a:spLocks noGrp="1"/>
          </p:cNvSpPr>
          <p:nvPr>
            <p:ph type="title"/>
          </p:nvPr>
        </p:nvSpPr>
        <p:spPr/>
        <p:txBody>
          <a:bodyPr/>
          <a:lstStyle/>
          <a:p>
            <a:r>
              <a:rPr lang="en-US" dirty="0" smtClean="0"/>
              <a:t>Dynamic IT</a:t>
            </a:r>
          </a:p>
        </p:txBody>
      </p:sp>
      <p:sp>
        <p:nvSpPr>
          <p:cNvPr id="69" name="Text Box 20"/>
          <p:cNvSpPr txBox="1">
            <a:spLocks noChangeArrowheads="1"/>
          </p:cNvSpPr>
          <p:nvPr/>
        </p:nvSpPr>
        <p:spPr bwMode="auto">
          <a:xfrm>
            <a:off x="138326" y="1935878"/>
            <a:ext cx="2890624" cy="707872"/>
          </a:xfrm>
          <a:prstGeom prst="rect">
            <a:avLst/>
          </a:prstGeom>
          <a:noFill/>
          <a:ln w="9525">
            <a:noFill/>
            <a:miter lim="800000"/>
            <a:headEnd/>
            <a:tailEnd/>
          </a:ln>
        </p:spPr>
        <p:txBody>
          <a:bodyPr spcFirstLastPara="1" wrap="square" lIns="91425" tIns="45713" rIns="91425" bIns="45713" numCol="1" rtlCol="0">
            <a:spAutoFit/>
          </a:bodyPr>
          <a:lstStyle/>
          <a:p>
            <a:pPr algn="ctr" fontAlgn="base">
              <a:spcBef>
                <a:spcPct val="0"/>
              </a:spcBef>
              <a:spcAft>
                <a:spcPct val="0"/>
              </a:spcAft>
              <a:defRPr/>
            </a:pPr>
            <a:r>
              <a:rPr lang="es-ES" sz="2000" spc="-100" smtClean="0">
                <a:solidFill>
                  <a:schemeClr val="bg2"/>
                </a:solidFill>
                <a:latin typeface="Segoe Semibold" pitchFamily="34" charset="0"/>
                <a:cs typeface="Segoe UI" pitchFamily="34" charset="0"/>
              </a:rPr>
              <a:t>Gestionar la complejidad,</a:t>
            </a:r>
          </a:p>
          <a:p>
            <a:pPr algn="ctr" fontAlgn="base">
              <a:spcBef>
                <a:spcPct val="0"/>
              </a:spcBef>
              <a:spcAft>
                <a:spcPct val="0"/>
              </a:spcAft>
              <a:defRPr/>
            </a:pPr>
            <a:r>
              <a:rPr lang="es-ES" sz="2000" spc="-100" smtClean="0">
                <a:solidFill>
                  <a:schemeClr val="bg2"/>
                </a:solidFill>
                <a:latin typeface="Segoe Semibold" pitchFamily="34" charset="0"/>
                <a:cs typeface="Segoe UI" pitchFamily="34" charset="0"/>
              </a:rPr>
              <a:t>conseguir agilidad</a:t>
            </a:r>
            <a:endParaRPr lang="es-ES" sz="2000" spc="-100">
              <a:solidFill>
                <a:schemeClr val="bg2"/>
              </a:solidFill>
              <a:latin typeface="Segoe Semibold" pitchFamily="34" charset="0"/>
              <a:cs typeface="Segoe UI" pitchFamily="34" charset="0"/>
            </a:endParaRPr>
          </a:p>
        </p:txBody>
      </p:sp>
      <p:sp>
        <p:nvSpPr>
          <p:cNvPr id="70" name="Text Box 21"/>
          <p:cNvSpPr txBox="1">
            <a:spLocks noChangeArrowheads="1"/>
          </p:cNvSpPr>
          <p:nvPr/>
        </p:nvSpPr>
        <p:spPr bwMode="auto">
          <a:xfrm>
            <a:off x="113154" y="3122183"/>
            <a:ext cx="2693739" cy="707872"/>
          </a:xfrm>
          <a:prstGeom prst="rect">
            <a:avLst/>
          </a:prstGeom>
          <a:noFill/>
          <a:ln w="9525">
            <a:noFill/>
            <a:miter lim="800000"/>
            <a:headEnd/>
            <a:tailEnd/>
          </a:ln>
        </p:spPr>
        <p:txBody>
          <a:bodyPr spcFirstLastPara="1" wrap="square" lIns="91425" tIns="45713" rIns="91425" bIns="45713" numCol="1" rtlCol="0">
            <a:spAutoFit/>
          </a:bodyPr>
          <a:lstStyle/>
          <a:p>
            <a:pPr algn="ctr" fontAlgn="base">
              <a:spcBef>
                <a:spcPct val="0"/>
              </a:spcBef>
              <a:spcAft>
                <a:spcPct val="0"/>
              </a:spcAft>
              <a:defRPr/>
            </a:pPr>
            <a:r>
              <a:rPr lang="es-ES" sz="2000" spc="-100" smtClean="0">
                <a:solidFill>
                  <a:schemeClr val="bg2"/>
                </a:solidFill>
                <a:latin typeface="Segoe Semibold" pitchFamily="34" charset="0"/>
                <a:cs typeface="Segoe UI" pitchFamily="34" charset="0"/>
              </a:rPr>
              <a:t>Proteger la información, </a:t>
            </a:r>
            <a:br>
              <a:rPr lang="es-ES" sz="2000" spc="-100" smtClean="0">
                <a:solidFill>
                  <a:schemeClr val="bg2"/>
                </a:solidFill>
                <a:latin typeface="Segoe Semibold" pitchFamily="34" charset="0"/>
                <a:cs typeface="Segoe UI" pitchFamily="34" charset="0"/>
              </a:rPr>
            </a:br>
            <a:r>
              <a:rPr lang="es-ES" sz="2000" spc="-100" smtClean="0">
                <a:solidFill>
                  <a:schemeClr val="bg2"/>
                </a:solidFill>
                <a:latin typeface="Segoe Semibold" pitchFamily="34" charset="0"/>
                <a:cs typeface="Segoe UI" pitchFamily="34" charset="0"/>
              </a:rPr>
              <a:t>controlar el acceso</a:t>
            </a:r>
          </a:p>
        </p:txBody>
      </p:sp>
      <p:sp>
        <p:nvSpPr>
          <p:cNvPr id="71" name="Text Box 22"/>
          <p:cNvSpPr txBox="1">
            <a:spLocks noChangeArrowheads="1"/>
          </p:cNvSpPr>
          <p:nvPr/>
        </p:nvSpPr>
        <p:spPr bwMode="auto">
          <a:xfrm>
            <a:off x="6269953" y="1935878"/>
            <a:ext cx="3000456" cy="707872"/>
          </a:xfrm>
          <a:prstGeom prst="rect">
            <a:avLst/>
          </a:prstGeom>
          <a:noFill/>
          <a:ln w="9525">
            <a:noFill/>
            <a:miter lim="800000"/>
            <a:headEnd/>
            <a:tailEnd/>
          </a:ln>
        </p:spPr>
        <p:txBody>
          <a:bodyPr spcFirstLastPara="1" wrap="square" lIns="91425" tIns="45713" rIns="91425" bIns="45713" numCol="1" rtlCol="0">
            <a:spAutoFit/>
          </a:bodyPr>
          <a:lstStyle/>
          <a:p>
            <a:pPr algn="ctr" fontAlgn="base">
              <a:spcBef>
                <a:spcPct val="0"/>
              </a:spcBef>
              <a:spcAft>
                <a:spcPct val="0"/>
              </a:spcAft>
              <a:defRPr/>
            </a:pPr>
            <a:r>
              <a:rPr lang="es-ES" sz="2000" spc="-100" smtClean="0">
                <a:solidFill>
                  <a:schemeClr val="bg2"/>
                </a:solidFill>
                <a:latin typeface="Segoe Semibold" pitchFamily="34" charset="0"/>
                <a:cs typeface="Segoe UI" pitchFamily="34" charset="0"/>
              </a:rPr>
              <a:t>Avanzar el negocio con soluciones TI</a:t>
            </a:r>
          </a:p>
        </p:txBody>
      </p:sp>
      <p:sp>
        <p:nvSpPr>
          <p:cNvPr id="72" name="Text Box 23"/>
          <p:cNvSpPr txBox="1">
            <a:spLocks noChangeArrowheads="1"/>
          </p:cNvSpPr>
          <p:nvPr/>
        </p:nvSpPr>
        <p:spPr bwMode="auto">
          <a:xfrm>
            <a:off x="6364120" y="3131708"/>
            <a:ext cx="2938274" cy="707872"/>
          </a:xfrm>
          <a:prstGeom prst="rect">
            <a:avLst/>
          </a:prstGeom>
          <a:noFill/>
          <a:ln w="9525">
            <a:noFill/>
            <a:miter lim="800000"/>
            <a:headEnd/>
            <a:tailEnd/>
          </a:ln>
        </p:spPr>
        <p:txBody>
          <a:bodyPr spcFirstLastPara="1" wrap="square" lIns="91425" tIns="45713" rIns="91425" bIns="45713" numCol="1" rtlCol="0">
            <a:spAutoFit/>
          </a:bodyPr>
          <a:lstStyle/>
          <a:p>
            <a:pPr algn="ctr" fontAlgn="base">
              <a:spcBef>
                <a:spcPct val="0"/>
              </a:spcBef>
              <a:spcAft>
                <a:spcPct val="0"/>
              </a:spcAft>
              <a:defRPr/>
            </a:pPr>
            <a:r>
              <a:rPr lang="es-ES" sz="2000" spc="-100" smtClean="0">
                <a:solidFill>
                  <a:schemeClr val="bg2"/>
                </a:solidFill>
                <a:latin typeface="Segoe Semibold" pitchFamily="34" charset="0"/>
                <a:cs typeface="Segoe UI" pitchFamily="34" charset="0"/>
              </a:rPr>
              <a:t>Amplificar el impacto de las personas</a:t>
            </a:r>
          </a:p>
        </p:txBody>
      </p:sp>
      <p:grpSp>
        <p:nvGrpSpPr>
          <p:cNvPr id="2" name="Group 46"/>
          <p:cNvGrpSpPr/>
          <p:nvPr/>
        </p:nvGrpSpPr>
        <p:grpSpPr>
          <a:xfrm>
            <a:off x="2693441" y="1659677"/>
            <a:ext cx="3937425" cy="2333017"/>
            <a:chOff x="3114433" y="1166303"/>
            <a:chExt cx="4108375" cy="2616197"/>
          </a:xfrm>
        </p:grpSpPr>
        <p:pic>
          <p:nvPicPr>
            <p:cNvPr id="49" name="Picture 2" descr="C:\Users\marklin\Documents\Presentation_goodies\Photos_for_PPT\Soft-edge_photos\FY06 Brand - Vista IT Portraits\Windows Vista IT P FY06 Steve man standing servers arms crossed hallway.png"/>
            <p:cNvPicPr>
              <a:picLocks noChangeAspect="1" noChangeArrowheads="1"/>
            </p:cNvPicPr>
            <p:nvPr/>
          </p:nvPicPr>
          <p:blipFill>
            <a:blip r:embed="rId15" cstate="email"/>
            <a:srcRect/>
            <a:stretch>
              <a:fillRect/>
            </a:stretch>
          </p:blipFill>
          <p:spPr bwMode="auto">
            <a:xfrm>
              <a:off x="3712589" y="1166303"/>
              <a:ext cx="2043308" cy="2477318"/>
            </a:xfrm>
            <a:prstGeom prst="rect">
              <a:avLst/>
            </a:prstGeom>
            <a:noFill/>
          </p:spPr>
        </p:pic>
        <p:pic>
          <p:nvPicPr>
            <p:cNvPr id="52" name="Picture 3" descr="C:\Users\marklin\Documents\Presentation_goodies\Photos_for_PPT\Soft-edge_photos\Office\Office worker pad laptop.png"/>
            <p:cNvPicPr>
              <a:picLocks noChangeAspect="1" noChangeArrowheads="1"/>
            </p:cNvPicPr>
            <p:nvPr/>
          </p:nvPicPr>
          <p:blipFill>
            <a:blip r:embed="rId16" cstate="email">
              <a:lum contrast="-20000"/>
            </a:blip>
            <a:srcRect/>
            <a:stretch>
              <a:fillRect/>
            </a:stretch>
          </p:blipFill>
          <p:spPr bwMode="auto">
            <a:xfrm rot="21418971" flipH="1">
              <a:off x="3114433" y="1809562"/>
              <a:ext cx="1376191" cy="1879390"/>
            </a:xfrm>
            <a:prstGeom prst="rect">
              <a:avLst/>
            </a:prstGeom>
            <a:noFill/>
          </p:spPr>
        </p:pic>
        <p:pic>
          <p:nvPicPr>
            <p:cNvPr id="53" name="Picture 5" descr="E:\Clip_Installer\DVD_ART\Artwork_Imagery\Photos_for_PPT\Soft-edge_photos\FY06 Brand  - Developer\MS Developer 06_Jeff man sitting smiling.png"/>
            <p:cNvPicPr>
              <a:picLocks noChangeAspect="1" noChangeArrowheads="1"/>
            </p:cNvPicPr>
            <p:nvPr/>
          </p:nvPicPr>
          <p:blipFill>
            <a:blip r:embed="rId17" cstate="email"/>
            <a:srcRect/>
            <a:stretch>
              <a:fillRect/>
            </a:stretch>
          </p:blipFill>
          <p:spPr bwMode="auto">
            <a:xfrm>
              <a:off x="5281359" y="1965752"/>
              <a:ext cx="1941449" cy="1816748"/>
            </a:xfrm>
            <a:prstGeom prst="rect">
              <a:avLst/>
            </a:prstGeom>
            <a:noFill/>
          </p:spPr>
        </p:pic>
      </p:grpSp>
      <p:pic>
        <p:nvPicPr>
          <p:cNvPr id="73" name="Picture 19" descr="people-ready-black-shadow.png"/>
          <p:cNvPicPr>
            <a:picLocks noChangeAspect="1"/>
          </p:cNvPicPr>
          <p:nvPr/>
        </p:nvPicPr>
        <p:blipFill>
          <a:blip r:embed="rId18" cstate="email"/>
          <a:srcRect/>
          <a:stretch>
            <a:fillRect/>
          </a:stretch>
        </p:blipFill>
        <p:spPr bwMode="auto">
          <a:xfrm>
            <a:off x="3042945" y="3367284"/>
            <a:ext cx="2801079" cy="1215107"/>
          </a:xfrm>
          <a:prstGeom prst="rect">
            <a:avLst/>
          </a:prstGeom>
          <a:noFill/>
          <a:ln w="9525">
            <a:noFill/>
            <a:miter lim="800000"/>
            <a:headEnd/>
            <a:tailEnd/>
          </a:ln>
        </p:spPr>
      </p:pic>
      <p:pic>
        <p:nvPicPr>
          <p:cNvPr id="36" name="Picture 2"/>
          <p:cNvPicPr>
            <a:picLocks noChangeAspect="1" noChangeArrowheads="1"/>
          </p:cNvPicPr>
          <p:nvPr/>
        </p:nvPicPr>
        <p:blipFill>
          <a:blip r:embed="rId19" cstate="email">
            <a:duotone>
              <a:schemeClr val="accent1">
                <a:shade val="45000"/>
                <a:satMod val="135000"/>
              </a:schemeClr>
              <a:prstClr val="white"/>
            </a:duotone>
          </a:blip>
          <a:srcRect/>
          <a:stretch>
            <a:fillRect/>
          </a:stretch>
        </p:blipFill>
        <p:spPr bwMode="auto">
          <a:xfrm>
            <a:off x="0" y="4419392"/>
            <a:ext cx="9144000" cy="2011702"/>
          </a:xfrm>
          <a:prstGeom prst="rect">
            <a:avLst/>
          </a:prstGeom>
          <a:noFill/>
          <a:ln w="9525">
            <a:noFill/>
            <a:miter lim="800000"/>
            <a:headEnd/>
            <a:tailEnd/>
          </a:ln>
          <a:effectLst/>
        </p:spPr>
      </p:pic>
      <p:sp>
        <p:nvSpPr>
          <p:cNvPr id="38" name="TextBox 37"/>
          <p:cNvSpPr txBox="1"/>
          <p:nvPr/>
        </p:nvSpPr>
        <p:spPr>
          <a:xfrm>
            <a:off x="2135052" y="5676630"/>
            <a:ext cx="4875348" cy="313918"/>
          </a:xfrm>
          <a:prstGeom prst="rect">
            <a:avLst/>
          </a:prstGeom>
          <a:noFill/>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s-ES" b="1" i="1" smtClean="0">
                <a:solidFill>
                  <a:schemeClr val="bg1">
                    <a:lumMod val="50000"/>
                  </a:schemeClr>
                </a:solidFill>
                <a:cs typeface="Segoe UI" pitchFamily="34" charset="0"/>
              </a:rPr>
              <a:t>Plataforma segura e interoperable</a:t>
            </a:r>
          </a:p>
        </p:txBody>
      </p:sp>
      <p:sp>
        <p:nvSpPr>
          <p:cNvPr id="39" name="TextBox 38"/>
          <p:cNvSpPr txBox="1"/>
          <p:nvPr/>
        </p:nvSpPr>
        <p:spPr>
          <a:xfrm>
            <a:off x="808645" y="5550086"/>
            <a:ext cx="1286210" cy="437029"/>
          </a:xfrm>
          <a:prstGeom prst="rect">
            <a:avLst/>
          </a:prstGeom>
          <a:noFill/>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s-ES" sz="1400" smtClean="0">
                <a:solidFill>
                  <a:schemeClr val="bg1">
                    <a:lumMod val="20000"/>
                    <a:lumOff val="80000"/>
                  </a:schemeClr>
                </a:solidFill>
                <a:latin typeface="Segoe Semibold" pitchFamily="34" charset="0"/>
                <a:cs typeface="Segoe UI" pitchFamily="34" charset="0"/>
              </a:rPr>
              <a:t>Integrado y virtualizado</a:t>
            </a:r>
          </a:p>
        </p:txBody>
      </p:sp>
      <p:sp>
        <p:nvSpPr>
          <p:cNvPr id="40" name="TextBox 39"/>
          <p:cNvSpPr txBox="1"/>
          <p:nvPr/>
        </p:nvSpPr>
        <p:spPr>
          <a:xfrm>
            <a:off x="2514600" y="5120445"/>
            <a:ext cx="2103120" cy="437029"/>
          </a:xfrm>
          <a:prstGeom prst="rect">
            <a:avLst/>
          </a:prstGeom>
          <a:noFill/>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s-ES" sz="1400" smtClean="0">
                <a:solidFill>
                  <a:schemeClr val="bg1">
                    <a:lumMod val="20000"/>
                    <a:lumOff val="80000"/>
                  </a:schemeClr>
                </a:solidFill>
                <a:latin typeface="Segoe Semibold" pitchFamily="34" charset="0"/>
                <a:cs typeface="Segoe UI" pitchFamily="34" charset="0"/>
              </a:rPr>
              <a:t>Soportando procesos, basado en modelos</a:t>
            </a:r>
          </a:p>
        </p:txBody>
      </p:sp>
      <p:sp>
        <p:nvSpPr>
          <p:cNvPr id="41" name="TextBox 40"/>
          <p:cNvSpPr txBox="1"/>
          <p:nvPr/>
        </p:nvSpPr>
        <p:spPr>
          <a:xfrm>
            <a:off x="5082135" y="5117368"/>
            <a:ext cx="1286210" cy="437029"/>
          </a:xfrm>
          <a:prstGeom prst="rect">
            <a:avLst/>
          </a:prstGeom>
          <a:noFill/>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s-ES" sz="1400" smtClean="0">
                <a:solidFill>
                  <a:schemeClr val="bg1">
                    <a:lumMod val="20000"/>
                    <a:lumOff val="80000"/>
                  </a:schemeClr>
                </a:solidFill>
                <a:latin typeface="Segoe Semibold" pitchFamily="34" charset="0"/>
                <a:cs typeface="Segoe UI" pitchFamily="34" charset="0"/>
              </a:rPr>
              <a:t>Orientado a servicios</a:t>
            </a:r>
          </a:p>
        </p:txBody>
      </p:sp>
      <p:sp>
        <p:nvSpPr>
          <p:cNvPr id="42" name="TextBox 41"/>
          <p:cNvSpPr txBox="1"/>
          <p:nvPr/>
        </p:nvSpPr>
        <p:spPr>
          <a:xfrm>
            <a:off x="7125366" y="5636055"/>
            <a:ext cx="1286210" cy="437029"/>
          </a:xfrm>
          <a:prstGeom prst="rect">
            <a:avLst/>
          </a:prstGeom>
          <a:noFill/>
          <a:effectLst/>
        </p:spPr>
        <p:txBody>
          <a:bodyPr spcFirstLastPara="1" wrap="square" lIns="91425" tIns="45713" rIns="91425" bIns="45713" numCol="1" rtlCol="0">
            <a:spAutoFit/>
          </a:bodyPr>
          <a:lstStyle/>
          <a:p>
            <a:pPr algn="ctr" fontAlgn="base">
              <a:lnSpc>
                <a:spcPct val="80000"/>
              </a:lnSpc>
              <a:spcBef>
                <a:spcPct val="0"/>
              </a:spcBef>
              <a:spcAft>
                <a:spcPct val="0"/>
              </a:spcAft>
              <a:defRPr/>
            </a:pPr>
            <a:r>
              <a:rPr lang="es-ES" sz="1400" smtClean="0">
                <a:solidFill>
                  <a:schemeClr val="bg1">
                    <a:lumMod val="20000"/>
                    <a:lumOff val="80000"/>
                  </a:schemeClr>
                </a:solidFill>
                <a:latin typeface="Segoe Semibold" pitchFamily="34" charset="0"/>
                <a:cs typeface="Segoe UI" pitchFamily="34" charset="0"/>
              </a:rPr>
              <a:t>Enfocado al usuario</a:t>
            </a:r>
          </a:p>
        </p:txBody>
      </p:sp>
      <p:cxnSp>
        <p:nvCxnSpPr>
          <p:cNvPr id="43" name="Straight Connector 42"/>
          <p:cNvCxnSpPr/>
          <p:nvPr/>
        </p:nvCxnSpPr>
        <p:spPr bwMode="auto">
          <a:xfrm>
            <a:off x="2933253" y="5996964"/>
            <a:ext cx="3176462" cy="2030"/>
          </a:xfrm>
          <a:prstGeom prst="line">
            <a:avLst/>
          </a:prstGeom>
          <a:ln w="19050">
            <a:solidFill>
              <a:schemeClr val="bg1">
                <a:lumMod val="40000"/>
                <a:lumOff val="60000"/>
              </a:schemeClr>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White to Light Orange; Drop Shadow;"/>
          <p:cNvSpPr txBox="1">
            <a:spLocks/>
          </p:cNvSpPr>
          <p:nvPr/>
        </p:nvSpPr>
        <p:spPr bwMode="auto">
          <a:xfrm>
            <a:off x="1141214" y="6008533"/>
            <a:ext cx="6859786" cy="341632"/>
          </a:xfrm>
          <a:prstGeom prst="rect">
            <a:avLst/>
          </a:prstGeom>
        </p:spPr>
        <p:txBody>
          <a:bodyPr wrap="square">
            <a:spAutoFit/>
          </a:bodyPr>
          <a:lstStyle/>
          <a:p>
            <a:pPr algn="ctr">
              <a:lnSpc>
                <a:spcPct val="90000"/>
              </a:lnSpc>
              <a:spcBef>
                <a:spcPct val="20000"/>
              </a:spcBef>
            </a:pPr>
            <a:r>
              <a:rPr lang="es-ES" b="1" i="1" dirty="0" smtClean="0">
                <a:ln w="3175">
                  <a:noFill/>
                </a:ln>
                <a:solidFill>
                  <a:schemeClr val="bg1">
                    <a:lumMod val="50000"/>
                  </a:schemeClr>
                </a:solidFill>
                <a:cs typeface="Segoe UI" pitchFamily="34" charset="0"/>
              </a:rPr>
              <a:t>Principales</a:t>
            </a:r>
            <a:r>
              <a:rPr lang="en-US" b="1" i="1" dirty="0" smtClean="0">
                <a:ln w="3175">
                  <a:noFill/>
                </a:ln>
                <a:solidFill>
                  <a:schemeClr val="bg1">
                    <a:lumMod val="50000"/>
                  </a:schemeClr>
                </a:solidFill>
                <a:cs typeface="Segoe UI" pitchFamily="34" charset="0"/>
              </a:rPr>
              <a:t> </a:t>
            </a:r>
            <a:r>
              <a:rPr lang="es-ES" b="1" i="1" dirty="0" smtClean="0">
                <a:ln w="3175">
                  <a:noFill/>
                </a:ln>
                <a:solidFill>
                  <a:schemeClr val="bg1">
                    <a:lumMod val="50000"/>
                  </a:schemeClr>
                </a:solidFill>
                <a:cs typeface="Segoe UI" pitchFamily="34" charset="0"/>
              </a:rPr>
              <a:t>áreas</a:t>
            </a:r>
            <a:r>
              <a:rPr lang="en-US" b="1" i="1" dirty="0" smtClean="0">
                <a:ln w="3175">
                  <a:noFill/>
                </a:ln>
                <a:solidFill>
                  <a:schemeClr val="bg1">
                    <a:lumMod val="50000"/>
                  </a:schemeClr>
                </a:solidFill>
                <a:cs typeface="Segoe UI" pitchFamily="34" charset="0"/>
              </a:rPr>
              <a:t> de </a:t>
            </a:r>
            <a:r>
              <a:rPr lang="es-ES" b="1" i="1" dirty="0" smtClean="0">
                <a:ln w="3175">
                  <a:noFill/>
                </a:ln>
                <a:solidFill>
                  <a:schemeClr val="bg1">
                    <a:lumMod val="50000"/>
                  </a:schemeClr>
                </a:solidFill>
                <a:cs typeface="Segoe UI" pitchFamily="34" charset="0"/>
              </a:rPr>
              <a:t>innovación</a:t>
            </a:r>
          </a:p>
        </p:txBody>
      </p:sp>
      <p:pic>
        <p:nvPicPr>
          <p:cNvPr id="45" name="Picture 2" descr="C:\Program Files\Microsoft Resource DVD Artwork\DVD_ART\Artwork_Imagery\HARDWARE_IMAGERY\Illustration - Misc Hardware\Windows Vista Illustration Icons\Cog Wheel Gear.png"/>
          <p:cNvPicPr>
            <a:picLocks noChangeAspect="1" noChangeArrowheads="1"/>
          </p:cNvPicPr>
          <p:nvPr/>
        </p:nvPicPr>
        <p:blipFill>
          <a:blip r:embed="rId20" cstate="email"/>
          <a:stretch>
            <a:fillRect/>
          </a:stretch>
        </p:blipFill>
        <p:spPr bwMode="auto">
          <a:xfrm flipH="1">
            <a:off x="3244896" y="4570609"/>
            <a:ext cx="528149" cy="551050"/>
          </a:xfrm>
          <a:prstGeom prst="rect">
            <a:avLst/>
          </a:prstGeom>
          <a:noFill/>
          <a:ln>
            <a:noFill/>
          </a:ln>
        </p:spPr>
      </p:pic>
      <p:pic>
        <p:nvPicPr>
          <p:cNvPr id="46" name="Picture 11" descr="C:\Program Files\Microsoft Resource DVD Artwork\DVD_ART\Artwork_Imagery\HARDWARE_IMAGERY\Illustration - Misc Hardware\Windows Vista Illustration Icons\Users.png"/>
          <p:cNvPicPr>
            <a:picLocks noChangeAspect="1" noChangeArrowheads="1"/>
          </p:cNvPicPr>
          <p:nvPr/>
        </p:nvPicPr>
        <p:blipFill>
          <a:blip r:embed="rId21" cstate="email"/>
          <a:stretch>
            <a:fillRect/>
          </a:stretch>
        </p:blipFill>
        <p:spPr bwMode="auto">
          <a:xfrm>
            <a:off x="7502754" y="5019107"/>
            <a:ext cx="631553" cy="655499"/>
          </a:xfrm>
          <a:prstGeom prst="rect">
            <a:avLst/>
          </a:prstGeom>
          <a:noFill/>
          <a:ln>
            <a:noFill/>
          </a:ln>
          <a:effectLst/>
        </p:spPr>
      </p:pic>
      <p:pic>
        <p:nvPicPr>
          <p:cNvPr id="50" name="Picture 2" descr="E:\Clip_Installer\DVD_ART\Artwork_Imagery\Shapes and Graphics\MSN Illustration Icon\MSN icon goonline.png"/>
          <p:cNvPicPr>
            <a:picLocks noChangeAspect="1" noChangeArrowheads="1"/>
          </p:cNvPicPr>
          <p:nvPr/>
        </p:nvPicPr>
        <p:blipFill>
          <a:blip r:embed="rId22" cstate="email"/>
          <a:srcRect l="-31138" t="-20404" r="-30666" b="-15878"/>
          <a:stretch>
            <a:fillRect/>
          </a:stretch>
        </p:blipFill>
        <p:spPr bwMode="auto">
          <a:xfrm>
            <a:off x="5219701" y="4453373"/>
            <a:ext cx="833488" cy="699821"/>
          </a:xfrm>
          <a:prstGeom prst="rect">
            <a:avLst/>
          </a:prstGeom>
          <a:noFill/>
          <a:ln>
            <a:noFill/>
          </a:ln>
          <a:effectLst/>
        </p:spPr>
      </p:pic>
      <p:pic>
        <p:nvPicPr>
          <p:cNvPr id="62" name="Picture 27" descr="Server applicance"/>
          <p:cNvPicPr>
            <a:picLocks noChangeAspect="1" noChangeArrowheads="1"/>
          </p:cNvPicPr>
          <p:nvPr/>
        </p:nvPicPr>
        <p:blipFill>
          <a:blip r:embed="rId23" cstate="email"/>
          <a:srcRect/>
          <a:stretch>
            <a:fillRect/>
          </a:stretch>
        </p:blipFill>
        <p:spPr bwMode="auto">
          <a:xfrm>
            <a:off x="1066800" y="5062404"/>
            <a:ext cx="768553" cy="453631"/>
          </a:xfrm>
          <a:prstGeom prst="rect">
            <a:avLst/>
          </a:prstGeom>
          <a:noFill/>
          <a:ln w="9525">
            <a:noFill/>
            <a:miter lim="800000"/>
            <a:headEnd/>
            <a:tailEnd/>
          </a:ln>
        </p:spPr>
      </p:pic>
      <p:pic>
        <p:nvPicPr>
          <p:cNvPr id="64" name="Rectangle 7185" descr="XP icon control panel"/>
          <p:cNvPicPr>
            <a:picLocks noChangeAspect="1" noChangeArrowheads="1"/>
          </p:cNvPicPr>
          <p:nvPr/>
        </p:nvPicPr>
        <p:blipFill>
          <a:blip r:embed="rId24" cstate="email"/>
          <a:srcRect/>
          <a:stretch>
            <a:fillRect/>
          </a:stretch>
        </p:blipFill>
        <p:spPr bwMode="auto">
          <a:xfrm>
            <a:off x="5761037" y="4745169"/>
            <a:ext cx="368635" cy="3714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ilver edge - clear white center oval"/>
          <p:cNvPicPr preferRelativeResize="0">
            <a:picLocks noChangeAspect="1" noChangeArrowheads="1"/>
          </p:cNvPicPr>
          <p:nvPr/>
        </p:nvPicPr>
        <p:blipFill>
          <a:blip r:embed="rId3"/>
          <a:srcRect/>
          <a:stretch>
            <a:fillRect/>
          </a:stretch>
        </p:blipFill>
        <p:spPr bwMode="auto">
          <a:xfrm>
            <a:off x="185738" y="1546225"/>
            <a:ext cx="2743200" cy="1490663"/>
          </a:xfrm>
          <a:prstGeom prst="rect">
            <a:avLst/>
          </a:prstGeom>
          <a:noFill/>
          <a:ln w="9525">
            <a:noFill/>
            <a:miter lim="800000"/>
            <a:headEnd/>
            <a:tailEnd/>
          </a:ln>
        </p:spPr>
      </p:pic>
      <p:pic>
        <p:nvPicPr>
          <p:cNvPr id="6153" name="Picture 9"/>
          <p:cNvPicPr>
            <a:picLocks noChangeAspect="1" noChangeArrowheads="1"/>
          </p:cNvPicPr>
          <p:nvPr/>
        </p:nvPicPr>
        <p:blipFill>
          <a:blip r:embed="rId4" cstate="email"/>
          <a:srcRect/>
          <a:stretch>
            <a:fillRect/>
          </a:stretch>
        </p:blipFill>
        <p:spPr bwMode="auto">
          <a:xfrm>
            <a:off x="558800" y="2109788"/>
            <a:ext cx="1989138" cy="411162"/>
          </a:xfrm>
          <a:prstGeom prst="rect">
            <a:avLst/>
          </a:prstGeom>
          <a:noFill/>
          <a:ln w="12700">
            <a:noFill/>
            <a:miter lim="800000"/>
            <a:headEnd/>
            <a:tailEnd/>
          </a:ln>
        </p:spPr>
      </p:pic>
      <p:sp>
        <p:nvSpPr>
          <p:cNvPr id="10" name="Rectangle 9"/>
          <p:cNvSpPr/>
          <p:nvPr/>
        </p:nvSpPr>
        <p:spPr>
          <a:xfrm>
            <a:off x="2819047" y="1616406"/>
            <a:ext cx="6072187" cy="1255713"/>
          </a:xfrm>
          <a:prstGeom prst="rect">
            <a:avLst/>
          </a:prstGeom>
        </p:spPr>
        <p:txBody>
          <a:bodyPr>
            <a:spAutoFit/>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9pPr>
          </a:lstStyle>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Advanced MD delivers medical office management capabilities to over 4400 offices using a </a:t>
            </a:r>
            <a:r>
              <a:rPr lang="en-US" sz="1400" dirty="0" err="1" smtClean="0">
                <a:solidFill>
                  <a:schemeClr val="bg2">
                    <a:lumMod val="95000"/>
                    <a:lumOff val="5000"/>
                  </a:schemeClr>
                </a:solidFill>
                <a:effectLst/>
                <a:latin typeface="+mn-lt"/>
              </a:rPr>
              <a:t>SaaS</a:t>
            </a:r>
            <a:r>
              <a:rPr lang="en-US" sz="1400" dirty="0" smtClean="0">
                <a:solidFill>
                  <a:schemeClr val="bg2">
                    <a:lumMod val="95000"/>
                    <a:lumOff val="5000"/>
                  </a:schemeClr>
                </a:solidFill>
                <a:effectLst/>
                <a:latin typeface="+mn-lt"/>
              </a:rPr>
              <a:t> model</a:t>
            </a:r>
            <a:endParaRPr lang="en-US" sz="1400" dirty="0">
              <a:solidFill>
                <a:schemeClr val="bg2">
                  <a:lumMod val="95000"/>
                  <a:lumOff val="5000"/>
                </a:schemeClr>
              </a:solidFill>
              <a:effectLst/>
              <a:latin typeface="+mn-lt"/>
            </a:endParaRPr>
          </a:p>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Their solution is supported by the complete stack of Microsoft products, including Windows Server, SQL, BizTalk and MOM</a:t>
            </a:r>
            <a:endParaRPr lang="en-US" sz="1400" dirty="0">
              <a:solidFill>
                <a:schemeClr val="bg2">
                  <a:lumMod val="95000"/>
                  <a:lumOff val="5000"/>
                </a:schemeClr>
              </a:solidFill>
              <a:effectLst/>
              <a:latin typeface="+mn-lt"/>
            </a:endParaRPr>
          </a:p>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An AJAX-enabled browser client provides a very lightweight and responsive  user experience</a:t>
            </a:r>
            <a:endParaRPr lang="en-US" sz="1400" dirty="0">
              <a:solidFill>
                <a:schemeClr val="bg2">
                  <a:lumMod val="95000"/>
                  <a:lumOff val="5000"/>
                </a:schemeClr>
              </a:solidFill>
              <a:effectLst/>
              <a:latin typeface="+mn-lt"/>
            </a:endParaRPr>
          </a:p>
        </p:txBody>
      </p:sp>
      <p:pic>
        <p:nvPicPr>
          <p:cNvPr id="6150" name="Picture 7" descr="silver edge - clear white center oval"/>
          <p:cNvPicPr>
            <a:picLocks noChangeAspect="1" noChangeArrowheads="1"/>
          </p:cNvPicPr>
          <p:nvPr/>
        </p:nvPicPr>
        <p:blipFill>
          <a:blip r:embed="rId3"/>
          <a:srcRect/>
          <a:stretch>
            <a:fillRect/>
          </a:stretch>
        </p:blipFill>
        <p:spPr bwMode="auto">
          <a:xfrm>
            <a:off x="249238" y="3333750"/>
            <a:ext cx="2687637" cy="1362075"/>
          </a:xfrm>
          <a:prstGeom prst="rect">
            <a:avLst/>
          </a:prstGeom>
          <a:noFill/>
          <a:ln w="9525">
            <a:noFill/>
            <a:miter lim="800000"/>
            <a:headEnd/>
            <a:tailEnd/>
          </a:ln>
        </p:spPr>
      </p:pic>
      <p:pic>
        <p:nvPicPr>
          <p:cNvPr id="6155" name="Picture 10"/>
          <p:cNvPicPr>
            <a:picLocks noChangeAspect="1" noChangeArrowheads="1"/>
          </p:cNvPicPr>
          <p:nvPr/>
        </p:nvPicPr>
        <p:blipFill>
          <a:blip r:embed="rId6" cstate="email"/>
          <a:srcRect/>
          <a:stretch>
            <a:fillRect/>
          </a:stretch>
        </p:blipFill>
        <p:spPr bwMode="auto">
          <a:xfrm>
            <a:off x="1235075" y="3595687"/>
            <a:ext cx="669925" cy="854075"/>
          </a:xfrm>
          <a:prstGeom prst="rect">
            <a:avLst/>
          </a:prstGeom>
          <a:noFill/>
          <a:ln w="12700">
            <a:noFill/>
            <a:miter lim="800000"/>
            <a:headEnd/>
            <a:tailEnd/>
          </a:ln>
        </p:spPr>
      </p:pic>
      <p:sp>
        <p:nvSpPr>
          <p:cNvPr id="14" name="Rectangle 13"/>
          <p:cNvSpPr/>
          <p:nvPr/>
        </p:nvSpPr>
        <p:spPr>
          <a:xfrm>
            <a:off x="2819047" y="3337256"/>
            <a:ext cx="6072187" cy="1288045"/>
          </a:xfrm>
          <a:prstGeom prst="rect">
            <a:avLst/>
          </a:prstGeom>
        </p:spPr>
        <p:txBody>
          <a:bodyPr>
            <a:spAutoFit/>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9pPr>
          </a:lstStyle>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Vital developed an ESB for composing new products by exposing their existing systems as web services</a:t>
            </a:r>
            <a:endParaRPr lang="en-US" sz="1400" dirty="0">
              <a:solidFill>
                <a:schemeClr val="bg2">
                  <a:lumMod val="95000"/>
                  <a:lumOff val="5000"/>
                </a:schemeClr>
              </a:solidFill>
              <a:effectLst/>
              <a:latin typeface="+mn-lt"/>
            </a:endParaRPr>
          </a:p>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They chose BizTalk as the foundation of their ESB</a:t>
            </a:r>
            <a:endParaRPr lang="en-US" sz="1400" dirty="0">
              <a:solidFill>
                <a:schemeClr val="bg2">
                  <a:lumMod val="95000"/>
                  <a:lumOff val="5000"/>
                </a:schemeClr>
              </a:solidFill>
              <a:effectLst/>
              <a:latin typeface="+mn-lt"/>
            </a:endParaRPr>
          </a:p>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Reusable service components are expected to save $2.4 million in development costs for the next application deployed</a:t>
            </a:r>
          </a:p>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Tight integration between SQL, BTS &amp; VS improved dev productivity</a:t>
            </a:r>
            <a:endParaRPr lang="en-US" sz="1400" dirty="0">
              <a:solidFill>
                <a:schemeClr val="bg2">
                  <a:lumMod val="95000"/>
                  <a:lumOff val="5000"/>
                </a:schemeClr>
              </a:solidFill>
              <a:effectLst/>
              <a:latin typeface="+mn-lt"/>
            </a:endParaRPr>
          </a:p>
        </p:txBody>
      </p:sp>
      <p:pic>
        <p:nvPicPr>
          <p:cNvPr id="6152" name="Picture 16" descr="silver edge - clear white center oval"/>
          <p:cNvPicPr>
            <a:picLocks noChangeAspect="1" noChangeArrowheads="1"/>
          </p:cNvPicPr>
          <p:nvPr/>
        </p:nvPicPr>
        <p:blipFill>
          <a:blip r:embed="rId7" cstate="email"/>
          <a:srcRect/>
          <a:stretch>
            <a:fillRect/>
          </a:stretch>
        </p:blipFill>
        <p:spPr bwMode="auto">
          <a:xfrm>
            <a:off x="161925" y="5045075"/>
            <a:ext cx="2687638" cy="1289050"/>
          </a:xfrm>
          <a:prstGeom prst="rect">
            <a:avLst/>
          </a:prstGeom>
          <a:noFill/>
          <a:ln w="9525">
            <a:noFill/>
            <a:miter lim="800000"/>
            <a:headEnd/>
            <a:tailEnd/>
          </a:ln>
        </p:spPr>
      </p:pic>
      <p:pic>
        <p:nvPicPr>
          <p:cNvPr id="6157" name="Picture 11"/>
          <p:cNvPicPr>
            <a:picLocks noChangeAspect="1" noChangeArrowheads="1"/>
          </p:cNvPicPr>
          <p:nvPr/>
        </p:nvPicPr>
        <p:blipFill>
          <a:blip r:embed="rId8" cstate="email"/>
          <a:srcRect/>
          <a:stretch>
            <a:fillRect/>
          </a:stretch>
        </p:blipFill>
        <p:spPr bwMode="auto">
          <a:xfrm>
            <a:off x="631825" y="5459413"/>
            <a:ext cx="1692275" cy="495300"/>
          </a:xfrm>
          <a:prstGeom prst="rect">
            <a:avLst/>
          </a:prstGeom>
          <a:noFill/>
          <a:ln w="12700">
            <a:noFill/>
            <a:miter lim="800000"/>
            <a:headEnd/>
            <a:tailEnd/>
          </a:ln>
        </p:spPr>
      </p:pic>
      <p:sp>
        <p:nvSpPr>
          <p:cNvPr id="18" name="Rectangle 17"/>
          <p:cNvSpPr/>
          <p:nvPr/>
        </p:nvSpPr>
        <p:spPr>
          <a:xfrm>
            <a:off x="2819047" y="5007306"/>
            <a:ext cx="6073775" cy="1287463"/>
          </a:xfrm>
          <a:prstGeom prst="rect">
            <a:avLst/>
          </a:prstGeom>
        </p:spPr>
        <p:txBody>
          <a:bodyPr>
            <a:spAutoFit/>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9pPr>
          </a:lstStyle>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CBA’s business processes were paper based and  data fragmented</a:t>
            </a:r>
            <a:endParaRPr lang="en-US" sz="1400" dirty="0">
              <a:solidFill>
                <a:schemeClr val="bg2">
                  <a:lumMod val="95000"/>
                  <a:lumOff val="5000"/>
                </a:schemeClr>
              </a:solidFill>
              <a:effectLst/>
              <a:latin typeface="+mn-lt"/>
            </a:endParaRPr>
          </a:p>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BizTalk Server and Host Integration Server exposed customer data as standards-based web services</a:t>
            </a:r>
            <a:endParaRPr lang="en-US" sz="1400" dirty="0">
              <a:solidFill>
                <a:schemeClr val="bg2">
                  <a:lumMod val="95000"/>
                  <a:lumOff val="5000"/>
                </a:schemeClr>
              </a:solidFill>
              <a:effectLst/>
              <a:latin typeface="+mn-lt"/>
            </a:endParaRPr>
          </a:p>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A .NET framework-based client provides a productive, intuitive graphical  environment for accessing customer data</a:t>
            </a:r>
          </a:p>
          <a:p>
            <a:pPr marL="463550" indent="-46355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This application has been successfully deployed to 30,000 users</a:t>
            </a:r>
            <a:endParaRPr lang="en-US" sz="1400" dirty="0">
              <a:solidFill>
                <a:schemeClr val="bg2">
                  <a:lumMod val="95000"/>
                  <a:lumOff val="5000"/>
                </a:schemeClr>
              </a:solidFill>
              <a:effectLst/>
              <a:latin typeface="+mn-lt"/>
            </a:endParaRPr>
          </a:p>
        </p:txBody>
      </p:sp>
      <p:sp>
        <p:nvSpPr>
          <p:cNvPr id="19" name="Rectangle 5"/>
          <p:cNvSpPr>
            <a:spLocks noGrp="1" noChangeArrowheads="1"/>
          </p:cNvSpPr>
          <p:nvPr>
            <p:ph type="title"/>
          </p:nvPr>
        </p:nvSpPr>
        <p:spPr>
          <a:xfrm>
            <a:off x="457200" y="365760"/>
            <a:ext cx="8321675" cy="609398"/>
          </a:xfrm>
        </p:spPr>
        <p:txBody>
          <a:bodyPr/>
          <a:lstStyle/>
          <a:p>
            <a:pPr eaLnBrk="1" hangingPunct="1">
              <a:defRPr/>
            </a:pPr>
            <a:r>
              <a:rPr sz="4400" smtClean="0"/>
              <a:t>Real-World SOA </a:t>
            </a:r>
            <a:br>
              <a:rPr sz="4400" smtClean="0"/>
            </a:br>
            <a:r>
              <a:rPr lang="en-US" sz="3200" dirty="0" err="1" smtClean="0">
                <a:solidFill>
                  <a:schemeClr val="tx1">
                    <a:lumMod val="50000"/>
                  </a:schemeClr>
                </a:solidFill>
              </a:rPr>
              <a:t>Clientes</a:t>
            </a:r>
            <a:endParaRPr lang="en-US" sz="1600" dirty="0" smtClean="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ilver edge - clear white center oval"/>
          <p:cNvPicPr preferRelativeResize="0">
            <a:picLocks noChangeAspect="1" noChangeArrowheads="1"/>
          </p:cNvPicPr>
          <p:nvPr/>
        </p:nvPicPr>
        <p:blipFill>
          <a:blip r:embed="rId3"/>
          <a:srcRect/>
          <a:stretch>
            <a:fillRect/>
          </a:stretch>
        </p:blipFill>
        <p:spPr bwMode="auto">
          <a:xfrm>
            <a:off x="172720" y="1241786"/>
            <a:ext cx="2743200" cy="1552709"/>
          </a:xfrm>
          <a:prstGeom prst="rect">
            <a:avLst/>
          </a:prstGeom>
          <a:noFill/>
          <a:ln w="9525">
            <a:noFill/>
            <a:miter lim="800000"/>
            <a:headEnd/>
            <a:tailEnd/>
          </a:ln>
        </p:spPr>
      </p:pic>
      <p:pic>
        <p:nvPicPr>
          <p:cNvPr id="4104" name="Picture 14" descr="ParkNicollet.gif"/>
          <p:cNvPicPr>
            <a:picLocks noChangeAspect="1"/>
          </p:cNvPicPr>
          <p:nvPr/>
        </p:nvPicPr>
        <p:blipFill>
          <a:blip r:embed="rId4"/>
          <a:srcRect/>
          <a:stretch>
            <a:fillRect/>
          </a:stretch>
        </p:blipFill>
        <p:spPr bwMode="auto">
          <a:xfrm>
            <a:off x="750608" y="1628371"/>
            <a:ext cx="1266451" cy="736278"/>
          </a:xfrm>
          <a:prstGeom prst="rect">
            <a:avLst/>
          </a:prstGeom>
          <a:noFill/>
          <a:ln w="9525">
            <a:noFill/>
            <a:miter lim="800000"/>
            <a:headEnd/>
            <a:tailEnd/>
          </a:ln>
        </p:spPr>
      </p:pic>
      <p:sp>
        <p:nvSpPr>
          <p:cNvPr id="10" name="Rectangle 9"/>
          <p:cNvSpPr/>
          <p:nvPr/>
        </p:nvSpPr>
        <p:spPr>
          <a:xfrm>
            <a:off x="2770188" y="1228453"/>
            <a:ext cx="6072187" cy="1344984"/>
          </a:xfrm>
          <a:prstGeom prst="rect">
            <a:avLst/>
          </a:prstGeom>
        </p:spPr>
        <p:txBody>
          <a:bodyPr>
            <a:spAutoFit/>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9pPr>
          </a:lstStyle>
          <a:p>
            <a:pPr marL="228600" indent="-228600">
              <a:lnSpc>
                <a:spcPct val="85000"/>
              </a:lnSpc>
              <a:spcBef>
                <a:spcPts val="6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Moved to SOA as a result of integrating dozens of diverse medical and financial systems</a:t>
            </a:r>
          </a:p>
          <a:p>
            <a:pPr marL="228600" indent="-228600">
              <a:lnSpc>
                <a:spcPct val="85000"/>
              </a:lnSpc>
              <a:spcBef>
                <a:spcPts val="6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Implemented an Enterprise Connectivity(ESB) architecture based upon BizTalk Server and .NET</a:t>
            </a:r>
          </a:p>
          <a:p>
            <a:pPr marL="228600" indent="-228600">
              <a:lnSpc>
                <a:spcPct val="85000"/>
              </a:lnSpc>
              <a:spcBef>
                <a:spcPts val="600"/>
              </a:spcBef>
              <a:buClr>
                <a:srgbClr val="F4BE96"/>
              </a:buClr>
              <a:buSzPct val="80000"/>
              <a:buFont typeface="Segoe" pitchFamily="34" charset="0"/>
              <a:buBlip>
                <a:blip r:embed="rId5"/>
              </a:buBlip>
              <a:defRPr/>
            </a:pPr>
            <a:r>
              <a:rPr lang="en-US" sz="1400" b="1" dirty="0" smtClean="0">
                <a:solidFill>
                  <a:schemeClr val="bg2">
                    <a:lumMod val="95000"/>
                    <a:lumOff val="5000"/>
                  </a:schemeClr>
                </a:solidFill>
                <a:effectLst/>
                <a:latin typeface="+mn-lt"/>
              </a:rPr>
              <a:t>Results</a:t>
            </a:r>
            <a:r>
              <a:rPr lang="en-US" sz="1400" dirty="0" smtClean="0">
                <a:solidFill>
                  <a:schemeClr val="bg2">
                    <a:lumMod val="95000"/>
                    <a:lumOff val="5000"/>
                  </a:schemeClr>
                </a:solidFill>
                <a:effectLst/>
                <a:latin typeface="+mn-lt"/>
              </a:rPr>
              <a:t>: more reliable systems, and insurance claim processing time has been cut in half</a:t>
            </a:r>
            <a:endParaRPr lang="en-US" sz="1400" dirty="0">
              <a:solidFill>
                <a:schemeClr val="bg2">
                  <a:lumMod val="95000"/>
                  <a:lumOff val="5000"/>
                </a:schemeClr>
              </a:solidFill>
              <a:effectLst/>
              <a:latin typeface="+mn-lt"/>
            </a:endParaRPr>
          </a:p>
        </p:txBody>
      </p:sp>
      <p:pic>
        <p:nvPicPr>
          <p:cNvPr id="4102" name="Picture 7" descr="silver edge - clear white center oval"/>
          <p:cNvPicPr>
            <a:picLocks noChangeAspect="1" noChangeArrowheads="1"/>
          </p:cNvPicPr>
          <p:nvPr/>
        </p:nvPicPr>
        <p:blipFill>
          <a:blip r:embed="rId3"/>
          <a:srcRect/>
          <a:stretch>
            <a:fillRect/>
          </a:stretch>
        </p:blipFill>
        <p:spPr bwMode="auto">
          <a:xfrm>
            <a:off x="173038" y="2962234"/>
            <a:ext cx="2687637" cy="1418769"/>
          </a:xfrm>
          <a:prstGeom prst="rect">
            <a:avLst/>
          </a:prstGeom>
          <a:noFill/>
          <a:ln w="9525">
            <a:noFill/>
            <a:miter lim="800000"/>
            <a:headEnd/>
            <a:tailEnd/>
          </a:ln>
        </p:spPr>
      </p:pic>
      <p:pic>
        <p:nvPicPr>
          <p:cNvPr id="4105" name="Picture 16"/>
          <p:cNvPicPr>
            <a:picLocks noChangeAspect="1" noChangeArrowheads="1"/>
          </p:cNvPicPr>
          <p:nvPr/>
        </p:nvPicPr>
        <p:blipFill>
          <a:blip r:embed="rId6" cstate="email"/>
          <a:srcRect/>
          <a:stretch>
            <a:fillRect/>
          </a:stretch>
        </p:blipFill>
        <p:spPr bwMode="auto">
          <a:xfrm>
            <a:off x="656851" y="3557238"/>
            <a:ext cx="1736725" cy="367910"/>
          </a:xfrm>
          <a:prstGeom prst="rect">
            <a:avLst/>
          </a:prstGeom>
          <a:noFill/>
          <a:ln w="12700">
            <a:noFill/>
            <a:miter lim="800000"/>
            <a:headEnd/>
            <a:tailEnd/>
          </a:ln>
        </p:spPr>
      </p:pic>
      <p:sp>
        <p:nvSpPr>
          <p:cNvPr id="14" name="Rectangle 13"/>
          <p:cNvSpPr/>
          <p:nvPr/>
        </p:nvSpPr>
        <p:spPr>
          <a:xfrm>
            <a:off x="2709863" y="2948661"/>
            <a:ext cx="6072187" cy="1344984"/>
          </a:xfrm>
          <a:prstGeom prst="rect">
            <a:avLst/>
          </a:prstGeom>
        </p:spPr>
        <p:txBody>
          <a:bodyPr>
            <a:spAutoFit/>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9pPr>
          </a:lstStyle>
          <a:p>
            <a:pPr marL="285750" indent="-285750">
              <a:lnSpc>
                <a:spcPct val="85000"/>
              </a:lnSpc>
              <a:spcBef>
                <a:spcPts val="6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Existing  B2B infrastructure was mainframe-based, inflexible and expensive to maintain</a:t>
            </a:r>
          </a:p>
          <a:p>
            <a:pPr marL="285750" indent="-285750">
              <a:lnSpc>
                <a:spcPct val="85000"/>
              </a:lnSpc>
              <a:spcBef>
                <a:spcPts val="6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Implemented a new </a:t>
            </a:r>
            <a:r>
              <a:rPr lang="en-US" sz="1400" dirty="0" err="1" smtClean="0">
                <a:solidFill>
                  <a:schemeClr val="bg2">
                    <a:lumMod val="95000"/>
                    <a:lumOff val="5000"/>
                  </a:schemeClr>
                </a:solidFill>
                <a:effectLst/>
                <a:latin typeface="+mn-lt"/>
              </a:rPr>
              <a:t>Connectivitybased</a:t>
            </a:r>
            <a:r>
              <a:rPr lang="en-US" sz="1400" dirty="0" smtClean="0">
                <a:solidFill>
                  <a:schemeClr val="bg2">
                    <a:lumMod val="95000"/>
                    <a:lumOff val="5000"/>
                  </a:schemeClr>
                </a:solidFill>
                <a:effectLst/>
                <a:latin typeface="+mn-lt"/>
              </a:rPr>
              <a:t> upon BizTalk Server, accessible through SharePoint and ASP.NET based portals</a:t>
            </a:r>
          </a:p>
          <a:p>
            <a:pPr marL="285750" indent="-285750">
              <a:lnSpc>
                <a:spcPct val="85000"/>
              </a:lnSpc>
              <a:spcBef>
                <a:spcPts val="600"/>
              </a:spcBef>
              <a:buClr>
                <a:srgbClr val="F4BE96"/>
              </a:buClr>
              <a:buSzPct val="80000"/>
              <a:buFont typeface="Segoe" pitchFamily="34" charset="0"/>
              <a:buBlip>
                <a:blip r:embed="rId5"/>
              </a:buBlip>
              <a:defRPr/>
            </a:pPr>
            <a:r>
              <a:rPr lang="en-US" sz="1400" b="1" dirty="0" smtClean="0">
                <a:solidFill>
                  <a:schemeClr val="bg2">
                    <a:lumMod val="95000"/>
                    <a:lumOff val="5000"/>
                  </a:schemeClr>
                </a:solidFill>
                <a:effectLst/>
                <a:latin typeface="+mn-lt"/>
              </a:rPr>
              <a:t>Results</a:t>
            </a:r>
            <a:r>
              <a:rPr lang="en-US" sz="1400" dirty="0" smtClean="0">
                <a:solidFill>
                  <a:schemeClr val="bg2">
                    <a:lumMod val="95000"/>
                    <a:lumOff val="5000"/>
                  </a:schemeClr>
                </a:solidFill>
                <a:effectLst/>
                <a:latin typeface="+mn-lt"/>
              </a:rPr>
              <a:t>:  improved production planning, greater supply-chain visibility by partners, enhanced end to end system reliability</a:t>
            </a:r>
          </a:p>
        </p:txBody>
      </p:sp>
      <p:pic>
        <p:nvPicPr>
          <p:cNvPr id="4103" name="Picture 16" descr="silver edge - clear white center oval"/>
          <p:cNvPicPr>
            <a:picLocks noChangeAspect="1" noChangeArrowheads="1"/>
          </p:cNvPicPr>
          <p:nvPr/>
        </p:nvPicPr>
        <p:blipFill>
          <a:blip r:embed="rId7" cstate="email"/>
          <a:srcRect/>
          <a:stretch>
            <a:fillRect/>
          </a:stretch>
        </p:blipFill>
        <p:spPr bwMode="auto">
          <a:xfrm>
            <a:off x="161925" y="4833877"/>
            <a:ext cx="2687638" cy="1342704"/>
          </a:xfrm>
          <a:prstGeom prst="rect">
            <a:avLst/>
          </a:prstGeom>
          <a:noFill/>
          <a:ln w="9525">
            <a:noFill/>
            <a:miter lim="800000"/>
            <a:headEnd/>
            <a:tailEnd/>
          </a:ln>
        </p:spPr>
      </p:pic>
      <p:pic>
        <p:nvPicPr>
          <p:cNvPr id="4106" name="Picture 18" descr="EDS_logo.jpg"/>
          <p:cNvPicPr>
            <a:picLocks noChangeAspect="1"/>
          </p:cNvPicPr>
          <p:nvPr/>
        </p:nvPicPr>
        <p:blipFill>
          <a:blip r:embed="rId8"/>
          <a:srcRect/>
          <a:stretch>
            <a:fillRect/>
          </a:stretch>
        </p:blipFill>
        <p:spPr bwMode="auto">
          <a:xfrm>
            <a:off x="973138" y="5157978"/>
            <a:ext cx="1114425" cy="668045"/>
          </a:xfrm>
          <a:prstGeom prst="rect">
            <a:avLst/>
          </a:prstGeom>
          <a:noFill/>
          <a:ln w="9525">
            <a:noFill/>
            <a:miter lim="800000"/>
            <a:headEnd/>
            <a:tailEnd/>
          </a:ln>
        </p:spPr>
      </p:pic>
      <p:sp>
        <p:nvSpPr>
          <p:cNvPr id="18" name="Rectangle 17"/>
          <p:cNvSpPr/>
          <p:nvPr/>
        </p:nvSpPr>
        <p:spPr>
          <a:xfrm>
            <a:off x="2754313" y="4653813"/>
            <a:ext cx="6219358" cy="1438855"/>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Segoe" pitchFamily="34" charset="0"/>
                <a:ea typeface="+mn-ea"/>
                <a:cs typeface="+mn-cs"/>
              </a:defRPr>
            </a:lvl9pPr>
          </a:lstStyle>
          <a:p>
            <a:pPr marL="228600" indent="-22860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Outsourced reservation system management for over 20 airlines, required absolute 100% uptime and throughput of 18 -20,000 transactions per second</a:t>
            </a:r>
          </a:p>
          <a:p>
            <a:pPr marL="228600" indent="-228600">
              <a:lnSpc>
                <a:spcPct val="85000"/>
              </a:lnSpc>
              <a:spcBef>
                <a:spcPct val="15000"/>
              </a:spcBef>
              <a:buClr>
                <a:srgbClr val="F4BE96"/>
              </a:buClr>
              <a:buSzPct val="80000"/>
              <a:buFont typeface="Segoe" pitchFamily="34" charset="0"/>
              <a:buBlip>
                <a:blip r:embed="rId5"/>
              </a:buBlip>
              <a:defRPr/>
            </a:pPr>
            <a:r>
              <a:rPr lang="en-US" sz="1400" dirty="0" smtClean="0">
                <a:solidFill>
                  <a:schemeClr val="bg2">
                    <a:lumMod val="95000"/>
                    <a:lumOff val="5000"/>
                  </a:schemeClr>
                </a:solidFill>
                <a:effectLst/>
                <a:latin typeface="+mn-lt"/>
              </a:rPr>
              <a:t>Implemented a new SOA infrastructure based on .NET and the Microsoft Application Platform</a:t>
            </a:r>
          </a:p>
          <a:p>
            <a:pPr marL="228600" indent="-228600">
              <a:lnSpc>
                <a:spcPct val="85000"/>
              </a:lnSpc>
              <a:spcBef>
                <a:spcPct val="15000"/>
              </a:spcBef>
              <a:buClr>
                <a:srgbClr val="F4BE96"/>
              </a:buClr>
              <a:buSzPct val="80000"/>
              <a:buFont typeface="Segoe" pitchFamily="34" charset="0"/>
              <a:buBlip>
                <a:blip r:embed="rId5"/>
              </a:buBlip>
              <a:defRPr/>
            </a:pPr>
            <a:r>
              <a:rPr lang="en-US" sz="1400" b="1" dirty="0" smtClean="0">
                <a:solidFill>
                  <a:schemeClr val="bg2">
                    <a:lumMod val="95000"/>
                    <a:lumOff val="5000"/>
                  </a:schemeClr>
                </a:solidFill>
                <a:effectLst/>
                <a:latin typeface="+mn-lt"/>
              </a:rPr>
              <a:t>Results</a:t>
            </a:r>
            <a:r>
              <a:rPr lang="en-US" sz="1400" dirty="0" smtClean="0">
                <a:solidFill>
                  <a:schemeClr val="bg2">
                    <a:lumMod val="95000"/>
                    <a:lumOff val="5000"/>
                  </a:schemeClr>
                </a:solidFill>
                <a:effectLst/>
                <a:latin typeface="+mn-lt"/>
              </a:rPr>
              <a:t>:  10-25% savings on new services, $3M savings from legacy modernization, 67.9% lower TCO vs. mainframe</a:t>
            </a:r>
            <a:endParaRPr lang="en-US" sz="1400" dirty="0">
              <a:solidFill>
                <a:schemeClr val="bg2">
                  <a:lumMod val="95000"/>
                  <a:lumOff val="5000"/>
                </a:schemeClr>
              </a:solidFill>
              <a:effectLst/>
              <a:latin typeface="+mn-lt"/>
            </a:endParaRPr>
          </a:p>
        </p:txBody>
      </p:sp>
      <p:sp>
        <p:nvSpPr>
          <p:cNvPr id="19" name="Rectangle 5"/>
          <p:cNvSpPr txBox="1">
            <a:spLocks noChangeArrowheads="1"/>
          </p:cNvSpPr>
          <p:nvPr/>
        </p:nvSpPr>
        <p:spPr bwMode="auto">
          <a:xfrm>
            <a:off x="-2238375" y="-304699"/>
            <a:ext cx="8321675" cy="6093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chemeClr val="tx1">
                  <a:lumMod val="50000"/>
                </a:schemeClr>
              </a:solidFill>
              <a:effectLst/>
              <a:uLnTx/>
              <a:uFillTx/>
              <a:latin typeface="+mj-lt"/>
              <a:ea typeface="+mj-ea"/>
              <a:cs typeface="+mj-cs"/>
            </a:endParaRPr>
          </a:p>
        </p:txBody>
      </p:sp>
      <p:sp>
        <p:nvSpPr>
          <p:cNvPr id="20" name="Title 19"/>
          <p:cNvSpPr>
            <a:spLocks noGrp="1"/>
          </p:cNvSpPr>
          <p:nvPr>
            <p:ph type="title"/>
          </p:nvPr>
        </p:nvSpPr>
        <p:spPr>
          <a:xfrm>
            <a:off x="470848" y="256577"/>
            <a:ext cx="8321675" cy="609398"/>
          </a:xfrm>
        </p:spPr>
        <p:txBody>
          <a:bodyPr/>
          <a:lstStyle/>
          <a:p>
            <a:pPr lvl="0" eaLnBrk="1" hangingPunct="1">
              <a:defRPr/>
            </a:pPr>
            <a:r>
              <a:rPr smtClean="0"/>
              <a:t>Real-World SOA </a:t>
            </a:r>
            <a:br>
              <a:rPr smtClean="0"/>
            </a:br>
            <a:r>
              <a:rPr sz="2800" smtClean="0">
                <a:solidFill>
                  <a:schemeClr val="tx1">
                    <a:lumMod val="50000"/>
                  </a:schemeClr>
                </a:solidFill>
              </a:rPr>
              <a:t>Customers</a:t>
            </a:r>
            <a:r>
              <a:rPr sz="1400" smtClean="0">
                <a:solidFill>
                  <a:schemeClr val="tx1">
                    <a:lumMod val="50000"/>
                  </a:schemeClr>
                </a:solidFill>
              </a:rPr>
              <a:t/>
            </a:r>
            <a:br>
              <a:rPr sz="1400" smtClean="0">
                <a:solidFill>
                  <a:schemeClr val="tx1">
                    <a:lumMod val="50000"/>
                  </a:schemeClr>
                </a:solidFill>
              </a:rPr>
            </a:b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501" name="Rectangle 5"/>
          <p:cNvSpPr>
            <a:spLocks noGrp="1" noChangeArrowheads="1"/>
          </p:cNvSpPr>
          <p:nvPr>
            <p:ph type="title"/>
          </p:nvPr>
        </p:nvSpPr>
        <p:spPr/>
        <p:txBody>
          <a:bodyPr/>
          <a:lstStyle/>
          <a:p>
            <a:pPr eaLnBrk="1" hangingPunct="1">
              <a:defRPr/>
            </a:pPr>
            <a:r>
              <a:rPr sz="4400" smtClean="0"/>
              <a:t>Business Intelligence and DM </a:t>
            </a:r>
            <a:r>
              <a:rPr lang="en-US" sz="3200" dirty="0" smtClean="0">
                <a:solidFill>
                  <a:schemeClr val="tx1">
                    <a:lumMod val="50000"/>
                  </a:schemeClr>
                </a:solidFill>
              </a:rPr>
              <a:t>Customers</a:t>
            </a:r>
            <a:endParaRPr lang="en-US" sz="1600" dirty="0" smtClean="0">
              <a:solidFill>
                <a:schemeClr val="tx1">
                  <a:lumMod val="50000"/>
                </a:schemeClr>
              </a:solidFill>
            </a:endParaRPr>
          </a:p>
        </p:txBody>
      </p:sp>
      <p:pic>
        <p:nvPicPr>
          <p:cNvPr id="4107" name="Picture 16" descr="silver edge - clear white center oval"/>
          <p:cNvPicPr>
            <a:picLocks noChangeAspect="1" noChangeArrowheads="1"/>
          </p:cNvPicPr>
          <p:nvPr/>
        </p:nvPicPr>
        <p:blipFill>
          <a:blip r:embed="rId3" cstate="email"/>
          <a:srcRect/>
          <a:stretch>
            <a:fillRect/>
          </a:stretch>
        </p:blipFill>
        <p:spPr bwMode="auto">
          <a:xfrm>
            <a:off x="161925" y="5276850"/>
            <a:ext cx="2687638" cy="1096963"/>
          </a:xfrm>
          <a:prstGeom prst="rect">
            <a:avLst/>
          </a:prstGeom>
          <a:noFill/>
          <a:ln w="9525">
            <a:noFill/>
            <a:miter lim="800000"/>
            <a:headEnd/>
            <a:tailEnd/>
          </a:ln>
        </p:spPr>
      </p:pic>
      <p:pic>
        <p:nvPicPr>
          <p:cNvPr id="4108" name="Picture 12">
            <a:hlinkClick r:id="rId4"/>
          </p:cNvPr>
          <p:cNvPicPr>
            <a:picLocks noChangeAspect="1" noChangeArrowheads="1"/>
          </p:cNvPicPr>
          <p:nvPr/>
        </p:nvPicPr>
        <p:blipFill>
          <a:blip r:embed="rId5"/>
          <a:srcRect/>
          <a:stretch>
            <a:fillRect/>
          </a:stretch>
        </p:blipFill>
        <p:spPr bwMode="auto">
          <a:xfrm>
            <a:off x="790575" y="5592763"/>
            <a:ext cx="1400175" cy="434975"/>
          </a:xfrm>
          <a:prstGeom prst="rect">
            <a:avLst/>
          </a:prstGeom>
          <a:noFill/>
          <a:ln w="9525">
            <a:noFill/>
            <a:miter lim="800000"/>
            <a:headEnd/>
            <a:tailEnd/>
          </a:ln>
        </p:spPr>
      </p:pic>
      <p:sp>
        <p:nvSpPr>
          <p:cNvPr id="28" name="Rectangle 27"/>
          <p:cNvSpPr/>
          <p:nvPr/>
        </p:nvSpPr>
        <p:spPr>
          <a:xfrm>
            <a:off x="2916238" y="5353050"/>
            <a:ext cx="5632450" cy="857158"/>
          </a:xfrm>
          <a:prstGeom prst="rect">
            <a:avLst/>
          </a:prstGeom>
        </p:spPr>
        <p:txBody>
          <a:bodyPr>
            <a:spAutoFit/>
          </a:bodyPr>
          <a:lstStyle/>
          <a:p>
            <a:pPr marL="463550" indent="-463550">
              <a:lnSpc>
                <a:spcPct val="85000"/>
              </a:lnSpc>
              <a:spcBef>
                <a:spcPct val="15000"/>
              </a:spcBef>
              <a:buClr>
                <a:srgbClr val="F4BE96"/>
              </a:buClr>
              <a:buSzPct val="80000"/>
              <a:buFont typeface="Segoe" pitchFamily="34" charset="0"/>
              <a:buBlip>
                <a:blip r:embed="rId6"/>
              </a:buBlip>
              <a:defRPr/>
            </a:pPr>
            <a:r>
              <a:rPr lang="en-US" sz="1400" dirty="0">
                <a:solidFill>
                  <a:schemeClr val="bg2">
                    <a:lumMod val="95000"/>
                    <a:lumOff val="5000"/>
                  </a:schemeClr>
                </a:solidFill>
              </a:rPr>
              <a:t>Barnes &amp; Noble wanted to extract more business intelligence from its operational systems, including sales and inventory data, to make better business decisions for greater profitability</a:t>
            </a:r>
          </a:p>
          <a:p>
            <a:pPr marL="463550" indent="-463550">
              <a:lnSpc>
                <a:spcPct val="85000"/>
              </a:lnSpc>
              <a:spcBef>
                <a:spcPct val="15000"/>
              </a:spcBef>
              <a:buClr>
                <a:srgbClr val="F4BE96"/>
              </a:buClr>
              <a:buSzPct val="80000"/>
              <a:buFont typeface="Segoe" pitchFamily="34" charset="0"/>
              <a:buBlip>
                <a:blip r:embed="rId6"/>
              </a:buBlip>
              <a:defRPr/>
            </a:pPr>
            <a:r>
              <a:rPr lang="en-US" sz="1400" dirty="0">
                <a:solidFill>
                  <a:schemeClr val="bg2">
                    <a:lumMod val="95000"/>
                    <a:lumOff val="5000"/>
                  </a:schemeClr>
                </a:solidFill>
              </a:rPr>
              <a:t>5 Terabyte Retail Data Warehouse on a 20 way HP Superdome</a:t>
            </a:r>
          </a:p>
        </p:txBody>
      </p:sp>
      <p:pic>
        <p:nvPicPr>
          <p:cNvPr id="4100" name="Picture 4" descr="silver edge - clear white center oval"/>
          <p:cNvPicPr preferRelativeResize="0">
            <a:picLocks noChangeAspect="1" noChangeArrowheads="1"/>
          </p:cNvPicPr>
          <p:nvPr/>
        </p:nvPicPr>
        <p:blipFill>
          <a:blip r:embed="rId3" cstate="email"/>
          <a:srcRect/>
          <a:stretch>
            <a:fillRect/>
          </a:stretch>
        </p:blipFill>
        <p:spPr bwMode="auto">
          <a:xfrm>
            <a:off x="228600" y="1439863"/>
            <a:ext cx="2687638" cy="1096962"/>
          </a:xfrm>
          <a:prstGeom prst="rect">
            <a:avLst/>
          </a:prstGeom>
          <a:noFill/>
          <a:ln w="9525">
            <a:noFill/>
            <a:miter lim="800000"/>
            <a:headEnd/>
            <a:tailEnd/>
          </a:ln>
        </p:spPr>
      </p:pic>
      <p:pic>
        <p:nvPicPr>
          <p:cNvPr id="746510" name="Picture 14">
            <a:hlinkClick r:id="rId7"/>
          </p:cNvPr>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49338" y="1630363"/>
            <a:ext cx="995362" cy="719137"/>
          </a:xfrm>
          <a:prstGeom prst="rect">
            <a:avLst/>
          </a:prstGeom>
          <a:noFill/>
          <a:ln w="12700" algn="ctr">
            <a:noFill/>
            <a:miter lim="800000"/>
            <a:headEnd/>
            <a:tailEnd/>
          </a:ln>
          <a:effectLst>
            <a:outerShdw dist="17961" dir="2700000" algn="ctr" rotWithShape="0">
              <a:srgbClr val="777777">
                <a:alpha val="50000"/>
              </a:srgbClr>
            </a:outerShdw>
          </a:effectLst>
        </p:spPr>
      </p:pic>
      <p:sp>
        <p:nvSpPr>
          <p:cNvPr id="29" name="Rectangle 28"/>
          <p:cNvSpPr/>
          <p:nvPr/>
        </p:nvSpPr>
        <p:spPr>
          <a:xfrm>
            <a:off x="2897188" y="1557338"/>
            <a:ext cx="5892800" cy="857158"/>
          </a:xfrm>
          <a:prstGeom prst="rect">
            <a:avLst/>
          </a:prstGeom>
        </p:spPr>
        <p:txBody>
          <a:bodyPr>
            <a:spAutoFit/>
          </a:bodyPr>
          <a:lstStyle/>
          <a:p>
            <a:pPr marL="463550" indent="-463550">
              <a:lnSpc>
                <a:spcPct val="85000"/>
              </a:lnSpc>
              <a:spcBef>
                <a:spcPct val="15000"/>
              </a:spcBef>
              <a:buClr>
                <a:srgbClr val="F4BE96"/>
              </a:buClr>
              <a:buSzPct val="80000"/>
              <a:buFont typeface="Segoe" pitchFamily="34" charset="0"/>
              <a:buBlip>
                <a:blip r:embed="rId6"/>
              </a:buBlip>
              <a:defRPr/>
            </a:pPr>
            <a:r>
              <a:rPr lang="en-US" sz="1400" dirty="0">
                <a:solidFill>
                  <a:schemeClr val="bg2">
                    <a:lumMod val="95000"/>
                    <a:lumOff val="5000"/>
                  </a:schemeClr>
                </a:solidFill>
              </a:rPr>
              <a:t>PREMIER Bankcard needed an end-to-end BI solution to conduct complex analyses of its credit card customer base.</a:t>
            </a:r>
          </a:p>
          <a:p>
            <a:pPr marL="463550" indent="-463550">
              <a:lnSpc>
                <a:spcPct val="85000"/>
              </a:lnSpc>
              <a:spcBef>
                <a:spcPct val="15000"/>
              </a:spcBef>
              <a:buClr>
                <a:srgbClr val="F4BE96"/>
              </a:buClr>
              <a:buSzPct val="80000"/>
              <a:buFont typeface="Segoe" pitchFamily="34" charset="0"/>
              <a:buBlip>
                <a:blip r:embed="rId6"/>
              </a:buBlip>
              <a:defRPr/>
            </a:pPr>
            <a:r>
              <a:rPr lang="en-US" sz="1400" dirty="0">
                <a:solidFill>
                  <a:schemeClr val="bg2">
                    <a:lumMod val="95000"/>
                    <a:lumOff val="5000"/>
                  </a:schemeClr>
                </a:solidFill>
              </a:rPr>
              <a:t>Have nearly 25 terabytes of data and growing by 300 gigabytes per month accessed by over 2000 users.</a:t>
            </a:r>
          </a:p>
        </p:txBody>
      </p:sp>
      <p:pic>
        <p:nvPicPr>
          <p:cNvPr id="4104" name="Picture 9" descr="silver edge - clear white center oval"/>
          <p:cNvPicPr>
            <a:picLocks noChangeAspect="1" noChangeArrowheads="1"/>
          </p:cNvPicPr>
          <p:nvPr/>
        </p:nvPicPr>
        <p:blipFill>
          <a:blip r:embed="rId3" cstate="email"/>
          <a:srcRect/>
          <a:stretch>
            <a:fillRect/>
          </a:stretch>
        </p:blipFill>
        <p:spPr bwMode="auto">
          <a:xfrm>
            <a:off x="211138" y="3915122"/>
            <a:ext cx="2687637" cy="1096963"/>
          </a:xfrm>
          <a:prstGeom prst="rect">
            <a:avLst/>
          </a:prstGeom>
          <a:noFill/>
          <a:ln w="9525">
            <a:noFill/>
            <a:miter lim="800000"/>
            <a:headEnd/>
            <a:tailEnd/>
          </a:ln>
        </p:spPr>
      </p:pic>
      <p:sp>
        <p:nvSpPr>
          <p:cNvPr id="33" name="Rectangle 32"/>
          <p:cNvSpPr/>
          <p:nvPr/>
        </p:nvSpPr>
        <p:spPr>
          <a:xfrm>
            <a:off x="2898775" y="4086572"/>
            <a:ext cx="5614988" cy="857158"/>
          </a:xfrm>
          <a:prstGeom prst="rect">
            <a:avLst/>
          </a:prstGeom>
        </p:spPr>
        <p:txBody>
          <a:bodyPr>
            <a:spAutoFit/>
          </a:bodyPr>
          <a:lstStyle/>
          <a:p>
            <a:pPr marL="463550" indent="-463550">
              <a:lnSpc>
                <a:spcPct val="85000"/>
              </a:lnSpc>
              <a:spcBef>
                <a:spcPct val="15000"/>
              </a:spcBef>
              <a:buClr>
                <a:srgbClr val="F4BE96"/>
              </a:buClr>
              <a:buSzPct val="80000"/>
              <a:buFont typeface="Segoe" pitchFamily="34" charset="0"/>
              <a:buBlip>
                <a:blip r:embed="rId6"/>
              </a:buBlip>
              <a:defRPr/>
            </a:pPr>
            <a:r>
              <a:rPr lang="en-US" sz="1400" dirty="0">
                <a:solidFill>
                  <a:schemeClr val="bg2">
                    <a:lumMod val="95000"/>
                    <a:lumOff val="5000"/>
                  </a:schemeClr>
                </a:solidFill>
              </a:rPr>
              <a:t>One of Europe's largest grocery chains, </a:t>
            </a:r>
            <a:r>
              <a:rPr lang="en-US" sz="1400" dirty="0" err="1">
                <a:solidFill>
                  <a:schemeClr val="bg2">
                    <a:lumMod val="95000"/>
                    <a:lumOff val="5000"/>
                  </a:schemeClr>
                </a:solidFill>
              </a:rPr>
              <a:t>Danske</a:t>
            </a:r>
            <a:r>
              <a:rPr lang="en-US" sz="1400" dirty="0">
                <a:solidFill>
                  <a:schemeClr val="bg2">
                    <a:lumMod val="95000"/>
                    <a:lumOff val="5000"/>
                  </a:schemeClr>
                </a:solidFill>
              </a:rPr>
              <a:t> Supermarket needed to centralize and analyze data from nearly 1000 stores</a:t>
            </a:r>
          </a:p>
          <a:p>
            <a:pPr marL="463550" indent="-463550">
              <a:lnSpc>
                <a:spcPct val="85000"/>
              </a:lnSpc>
              <a:spcBef>
                <a:spcPct val="15000"/>
              </a:spcBef>
              <a:buClr>
                <a:srgbClr val="F4BE96"/>
              </a:buClr>
              <a:buSzPct val="80000"/>
              <a:buFont typeface="Segoe" pitchFamily="34" charset="0"/>
              <a:buBlip>
                <a:blip r:embed="rId6"/>
              </a:buBlip>
              <a:defRPr/>
            </a:pPr>
            <a:r>
              <a:rPr lang="en-US" sz="1400" dirty="0">
                <a:solidFill>
                  <a:schemeClr val="bg2">
                    <a:lumMod val="95000"/>
                    <a:lumOff val="5000"/>
                  </a:schemeClr>
                </a:solidFill>
              </a:rPr>
              <a:t>Have an 8 Terabyte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with many mainframe data sources.  Largest SSAS cube is 500 gigabytes</a:t>
            </a:r>
          </a:p>
        </p:txBody>
      </p:sp>
      <p:pic>
        <p:nvPicPr>
          <p:cNvPr id="4113" name="Picture 17"/>
          <p:cNvPicPr>
            <a:picLocks noChangeAspect="1" noChangeArrowheads="1"/>
          </p:cNvPicPr>
          <p:nvPr/>
        </p:nvPicPr>
        <p:blipFill>
          <a:blip r:embed="rId9"/>
          <a:srcRect/>
          <a:stretch>
            <a:fillRect/>
          </a:stretch>
        </p:blipFill>
        <p:spPr bwMode="auto">
          <a:xfrm>
            <a:off x="793750" y="4270722"/>
            <a:ext cx="1535113" cy="379413"/>
          </a:xfrm>
          <a:prstGeom prst="rect">
            <a:avLst/>
          </a:prstGeom>
          <a:noFill/>
          <a:ln w="12700">
            <a:noFill/>
            <a:miter lim="800000"/>
            <a:headEnd/>
            <a:tailEnd/>
          </a:ln>
        </p:spPr>
      </p:pic>
      <p:pic>
        <p:nvPicPr>
          <p:cNvPr id="4102" name="Picture 7" descr="silver edge - clear white center oval"/>
          <p:cNvPicPr>
            <a:picLocks noChangeAspect="1" noChangeArrowheads="1"/>
          </p:cNvPicPr>
          <p:nvPr/>
        </p:nvPicPr>
        <p:blipFill>
          <a:blip r:embed="rId3" cstate="email"/>
          <a:srcRect/>
          <a:stretch>
            <a:fillRect/>
          </a:stretch>
        </p:blipFill>
        <p:spPr bwMode="auto">
          <a:xfrm>
            <a:off x="238125" y="2649192"/>
            <a:ext cx="2687638" cy="1096963"/>
          </a:xfrm>
          <a:prstGeom prst="rect">
            <a:avLst/>
          </a:prstGeom>
          <a:noFill/>
          <a:ln w="9525">
            <a:noFill/>
            <a:miter lim="800000"/>
            <a:headEnd/>
            <a:tailEnd/>
          </a:ln>
        </p:spPr>
      </p:pic>
      <p:pic>
        <p:nvPicPr>
          <p:cNvPr id="4111" name="Picture 25">
            <a:hlinkClick r:id="rId10"/>
          </p:cNvPr>
          <p:cNvPicPr>
            <a:picLocks noChangeAspect="1" noChangeArrowheads="1"/>
          </p:cNvPicPr>
          <p:nvPr/>
        </p:nvPicPr>
        <p:blipFill>
          <a:blip r:embed="rId11"/>
          <a:srcRect/>
          <a:stretch>
            <a:fillRect/>
          </a:stretch>
        </p:blipFill>
        <p:spPr bwMode="auto">
          <a:xfrm>
            <a:off x="1181100" y="2874617"/>
            <a:ext cx="760413" cy="655638"/>
          </a:xfrm>
          <a:prstGeom prst="rect">
            <a:avLst/>
          </a:prstGeom>
          <a:noFill/>
          <a:ln w="9525">
            <a:noFill/>
            <a:miter lim="800000"/>
            <a:headEnd/>
            <a:tailEnd/>
          </a:ln>
        </p:spPr>
      </p:pic>
      <p:sp>
        <p:nvSpPr>
          <p:cNvPr id="18" name="Rectangle 17"/>
          <p:cNvSpPr/>
          <p:nvPr/>
        </p:nvSpPr>
        <p:spPr>
          <a:xfrm>
            <a:off x="2901950" y="2784130"/>
            <a:ext cx="5827713" cy="1072601"/>
          </a:xfrm>
          <a:prstGeom prst="rect">
            <a:avLst/>
          </a:prstGeom>
        </p:spPr>
        <p:txBody>
          <a:bodyPr>
            <a:spAutoFit/>
          </a:bodyPr>
          <a:lstStyle/>
          <a:p>
            <a:pPr marL="463550" indent="-463550">
              <a:lnSpc>
                <a:spcPct val="85000"/>
              </a:lnSpc>
              <a:spcBef>
                <a:spcPct val="15000"/>
              </a:spcBef>
              <a:buClr>
                <a:srgbClr val="F4BE96"/>
              </a:buClr>
              <a:buSzPct val="80000"/>
              <a:buFont typeface="Segoe" pitchFamily="34" charset="0"/>
              <a:buBlip>
                <a:blip r:embed="rId6"/>
              </a:buBlip>
              <a:defRPr/>
            </a:pPr>
            <a:r>
              <a:rPr lang="en-US" sz="1400" dirty="0">
                <a:solidFill>
                  <a:schemeClr val="bg2">
                    <a:lumMod val="95000"/>
                    <a:lumOff val="5000"/>
                  </a:schemeClr>
                </a:solidFill>
              </a:rPr>
              <a:t>TDC needed to create a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to support an ever growing number of analysts and do it efficiently and economically</a:t>
            </a:r>
          </a:p>
          <a:p>
            <a:pPr marL="463550" indent="-463550">
              <a:lnSpc>
                <a:spcPct val="85000"/>
              </a:lnSpc>
              <a:spcBef>
                <a:spcPct val="15000"/>
              </a:spcBef>
              <a:buClr>
                <a:srgbClr val="F4BE96"/>
              </a:buClr>
              <a:buSzPct val="80000"/>
              <a:buFont typeface="Segoe" pitchFamily="34" charset="0"/>
              <a:buBlip>
                <a:blip r:embed="rId6"/>
              </a:buBlip>
              <a:defRPr/>
            </a:pPr>
            <a:r>
              <a:rPr lang="en-US" sz="1400" dirty="0">
                <a:solidFill>
                  <a:schemeClr val="bg2">
                    <a:lumMod val="95000"/>
                    <a:lumOff val="5000"/>
                  </a:schemeClr>
                </a:solidFill>
              </a:rPr>
              <a:t>Have a 6 Terabyte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today with 30% projected annual growth accessed by over 2000 analysts</a:t>
            </a:r>
          </a:p>
          <a:p>
            <a:pPr marL="463550" indent="-463550">
              <a:lnSpc>
                <a:spcPct val="85000"/>
              </a:lnSpc>
              <a:spcBef>
                <a:spcPct val="15000"/>
              </a:spcBef>
              <a:buClr>
                <a:srgbClr val="F4BE96"/>
              </a:buClr>
              <a:buSzPct val="80000"/>
              <a:buFont typeface="Segoe" pitchFamily="34" charset="0"/>
              <a:buBlip>
                <a:blip r:embed="rId6"/>
              </a:buBlip>
              <a:defRPr/>
            </a:pPr>
            <a:endParaRPr lang="en-US" sz="1400" dirty="0">
              <a:solidFill>
                <a:schemeClr val="bg2">
                  <a:lumMod val="95000"/>
                  <a:lumOff val="5000"/>
                </a:schemeClr>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ilver edge - clear white center oval"/>
          <p:cNvPicPr preferRelativeResize="0">
            <a:picLocks noChangeAspect="1" noChangeArrowheads="1"/>
          </p:cNvPicPr>
          <p:nvPr/>
        </p:nvPicPr>
        <p:blipFill>
          <a:blip r:embed="rId3" cstate="email"/>
          <a:srcRect/>
          <a:stretch>
            <a:fillRect/>
          </a:stretch>
        </p:blipFill>
        <p:spPr bwMode="auto">
          <a:xfrm>
            <a:off x="228600" y="1439863"/>
            <a:ext cx="2687638" cy="1096962"/>
          </a:xfrm>
          <a:prstGeom prst="rect">
            <a:avLst/>
          </a:prstGeom>
          <a:noFill/>
          <a:ln w="9525">
            <a:noFill/>
            <a:miter lim="800000"/>
            <a:headEnd/>
            <a:tailEnd/>
          </a:ln>
        </p:spPr>
      </p:pic>
      <p:sp>
        <p:nvSpPr>
          <p:cNvPr id="746509" name="Rectangle 13"/>
          <p:cNvSpPr>
            <a:spLocks noChangeArrowheads="1"/>
          </p:cNvSpPr>
          <p:nvPr/>
        </p:nvSpPr>
        <p:spPr bwMode="auto">
          <a:xfrm>
            <a:off x="2871788" y="1462088"/>
            <a:ext cx="5913437" cy="1039812"/>
          </a:xfrm>
          <a:prstGeom prst="rect">
            <a:avLst/>
          </a:prstGeom>
          <a:noFill/>
          <a:ln w="9525" algn="ctr">
            <a:noFill/>
            <a:miter lim="800000"/>
            <a:headEnd/>
            <a:tailEnd/>
          </a:ln>
          <a:effectLst/>
        </p:spPr>
        <p:txBody>
          <a:bodyPr anchor="ctr">
            <a:spAutoFit/>
          </a:bodyPr>
          <a:lstStyle/>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Faced with increased POS data loads from 300 million to 4 billion rows, </a:t>
            </a:r>
            <a:r>
              <a:rPr lang="en-US" sz="1400" dirty="0" err="1">
                <a:solidFill>
                  <a:schemeClr val="bg2">
                    <a:lumMod val="95000"/>
                    <a:lumOff val="5000"/>
                  </a:schemeClr>
                </a:solidFill>
              </a:rPr>
              <a:t>Crossmark</a:t>
            </a:r>
            <a:r>
              <a:rPr lang="en-US" sz="1400" dirty="0">
                <a:solidFill>
                  <a:schemeClr val="bg2">
                    <a:lumMod val="95000"/>
                    <a:lumOff val="5000"/>
                  </a:schemeClr>
                </a:solidFill>
              </a:rPr>
              <a:t> chose SQL Server 2005 to handle the increased volume of the </a:t>
            </a:r>
            <a:r>
              <a:rPr lang="en-US" sz="1400" dirty="0" smtClean="0">
                <a:solidFill>
                  <a:schemeClr val="bg2">
                    <a:lumMod val="95000"/>
                    <a:lumOff val="5000"/>
                  </a:schemeClr>
                </a:solidFill>
              </a:rPr>
              <a:t>data warehouse</a:t>
            </a:r>
            <a:r>
              <a:rPr lang="en-US" sz="1400" dirty="0">
                <a:solidFill>
                  <a:schemeClr val="bg2">
                    <a:lumMod val="95000"/>
                    <a:lumOff val="5000"/>
                  </a:schemeClr>
                </a:solidFill>
              </a:rPr>
              <a:t>.</a:t>
            </a:r>
          </a:p>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4 terabytes of data in a single instance with 25 TB of raw storage accessed by over 350 power users.</a:t>
            </a:r>
          </a:p>
        </p:txBody>
      </p:sp>
      <p:pic>
        <p:nvPicPr>
          <p:cNvPr id="5133" name="Picture 11">
            <a:hlinkClick r:id="rId5"/>
          </p:cNvPr>
          <p:cNvPicPr>
            <a:picLocks noChangeAspect="1" noChangeArrowheads="1"/>
          </p:cNvPicPr>
          <p:nvPr/>
        </p:nvPicPr>
        <p:blipFill>
          <a:blip r:embed="rId6" cstate="email"/>
          <a:srcRect/>
          <a:stretch>
            <a:fillRect/>
          </a:stretch>
        </p:blipFill>
        <p:spPr bwMode="auto">
          <a:xfrm>
            <a:off x="750888" y="1785938"/>
            <a:ext cx="1647825" cy="369887"/>
          </a:xfrm>
          <a:prstGeom prst="rect">
            <a:avLst/>
          </a:prstGeom>
          <a:noFill/>
          <a:ln w="9525">
            <a:noFill/>
            <a:miter lim="800000"/>
            <a:headEnd/>
            <a:tailEnd/>
          </a:ln>
        </p:spPr>
      </p:pic>
      <p:sp>
        <p:nvSpPr>
          <p:cNvPr id="746502" name="Rectangle 6"/>
          <p:cNvSpPr>
            <a:spLocks noChangeArrowheads="1"/>
          </p:cNvSpPr>
          <p:nvPr/>
        </p:nvSpPr>
        <p:spPr bwMode="auto">
          <a:xfrm>
            <a:off x="2871788" y="2860146"/>
            <a:ext cx="6272212" cy="889000"/>
          </a:xfrm>
          <a:prstGeom prst="rect">
            <a:avLst/>
          </a:prstGeom>
          <a:noFill/>
          <a:ln w="9525" algn="ctr">
            <a:noFill/>
            <a:miter lim="800000"/>
            <a:headEnd/>
            <a:tailEnd/>
          </a:ln>
          <a:effectLst/>
        </p:spPr>
        <p:txBody>
          <a:bodyPr anchor="ctr">
            <a:spAutoFit/>
          </a:bodyPr>
          <a:lstStyle/>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SAS migrated its aging DB2 mainframe data warehouse to a new server environment based on Microsoft® SQL Server™ 2005</a:t>
            </a:r>
          </a:p>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2 Terabyte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being migrated </a:t>
            </a:r>
            <a:r>
              <a:rPr lang="en-US" sz="1400" dirty="0" smtClean="0">
                <a:solidFill>
                  <a:schemeClr val="bg2">
                    <a:lumMod val="95000"/>
                    <a:lumOff val="5000"/>
                  </a:schemeClr>
                </a:solidFill>
              </a:rPr>
              <a:t>from an </a:t>
            </a:r>
            <a:r>
              <a:rPr lang="en-US" sz="1400" dirty="0">
                <a:solidFill>
                  <a:schemeClr val="bg2">
                    <a:lumMod val="95000"/>
                    <a:lumOff val="5000"/>
                  </a:schemeClr>
                </a:solidFill>
              </a:rPr>
              <a:t>IBM Mainframe</a:t>
            </a:r>
          </a:p>
          <a:p>
            <a:pPr marL="463550" indent="-463550">
              <a:lnSpc>
                <a:spcPct val="85000"/>
              </a:lnSpc>
              <a:spcBef>
                <a:spcPct val="15000"/>
              </a:spcBef>
              <a:buClr>
                <a:srgbClr val="F4BE96"/>
              </a:buClr>
              <a:buSzPct val="80000"/>
              <a:buFont typeface="Segoe" pitchFamily="34" charset="0"/>
              <a:buBlip>
                <a:blip r:embed="rId4"/>
              </a:buBlip>
              <a:defRPr/>
            </a:pPr>
            <a:endParaRPr lang="en-US" sz="1400" dirty="0">
              <a:solidFill>
                <a:schemeClr val="bg2">
                  <a:lumMod val="95000"/>
                  <a:lumOff val="5000"/>
                </a:schemeClr>
              </a:solidFill>
            </a:endParaRPr>
          </a:p>
        </p:txBody>
      </p:sp>
      <p:pic>
        <p:nvPicPr>
          <p:cNvPr id="5127" name="Picture 7" descr="silver edge - clear white center oval"/>
          <p:cNvPicPr>
            <a:picLocks noChangeAspect="1" noChangeArrowheads="1"/>
          </p:cNvPicPr>
          <p:nvPr/>
        </p:nvPicPr>
        <p:blipFill>
          <a:blip r:embed="rId3" cstate="email"/>
          <a:srcRect/>
          <a:stretch>
            <a:fillRect/>
          </a:stretch>
        </p:blipFill>
        <p:spPr bwMode="auto">
          <a:xfrm>
            <a:off x="238125" y="2660121"/>
            <a:ext cx="2687638" cy="1096963"/>
          </a:xfrm>
          <a:prstGeom prst="rect">
            <a:avLst/>
          </a:prstGeom>
          <a:noFill/>
          <a:ln w="9525">
            <a:noFill/>
            <a:miter lim="800000"/>
            <a:headEnd/>
            <a:tailEnd/>
          </a:ln>
        </p:spPr>
      </p:pic>
      <p:pic>
        <p:nvPicPr>
          <p:cNvPr id="5134" name="Picture 2" descr="Scandinavian Airlines">
            <a:hlinkClick r:id="rId7"/>
          </p:cNvPr>
          <p:cNvPicPr>
            <a:picLocks noChangeAspect="1" noChangeArrowheads="1"/>
          </p:cNvPicPr>
          <p:nvPr/>
        </p:nvPicPr>
        <p:blipFill>
          <a:blip r:embed="rId8"/>
          <a:srcRect/>
          <a:stretch>
            <a:fillRect/>
          </a:stretch>
        </p:blipFill>
        <p:spPr bwMode="auto">
          <a:xfrm>
            <a:off x="1130300" y="2945871"/>
            <a:ext cx="889000" cy="542925"/>
          </a:xfrm>
          <a:prstGeom prst="rect">
            <a:avLst/>
          </a:prstGeom>
          <a:noFill/>
          <a:ln w="9525">
            <a:noFill/>
            <a:miter lim="800000"/>
            <a:headEnd/>
            <a:tailEnd/>
          </a:ln>
        </p:spPr>
      </p:pic>
      <p:pic>
        <p:nvPicPr>
          <p:cNvPr id="5129" name="Picture 9" descr="silver edge - clear white center oval"/>
          <p:cNvPicPr>
            <a:picLocks noChangeAspect="1" noChangeArrowheads="1"/>
          </p:cNvPicPr>
          <p:nvPr/>
        </p:nvPicPr>
        <p:blipFill>
          <a:blip r:embed="rId3" cstate="email"/>
          <a:srcRect/>
          <a:stretch>
            <a:fillRect/>
          </a:stretch>
        </p:blipFill>
        <p:spPr bwMode="auto">
          <a:xfrm>
            <a:off x="211138" y="3904191"/>
            <a:ext cx="2687637" cy="1096963"/>
          </a:xfrm>
          <a:prstGeom prst="rect">
            <a:avLst/>
          </a:prstGeom>
          <a:noFill/>
          <a:ln w="9525">
            <a:noFill/>
            <a:miter lim="800000"/>
            <a:headEnd/>
            <a:tailEnd/>
          </a:ln>
        </p:spPr>
      </p:pic>
      <p:pic>
        <p:nvPicPr>
          <p:cNvPr id="5135" name="Picture 26">
            <a:hlinkClick r:id="rId9"/>
          </p:cNvPr>
          <p:cNvPicPr>
            <a:picLocks noChangeAspect="1" noChangeArrowheads="1"/>
          </p:cNvPicPr>
          <p:nvPr/>
        </p:nvPicPr>
        <p:blipFill>
          <a:blip r:embed="rId10"/>
          <a:srcRect/>
          <a:stretch>
            <a:fillRect/>
          </a:stretch>
        </p:blipFill>
        <p:spPr bwMode="auto">
          <a:xfrm>
            <a:off x="887413" y="4216929"/>
            <a:ext cx="1330325" cy="452437"/>
          </a:xfrm>
          <a:prstGeom prst="rect">
            <a:avLst/>
          </a:prstGeom>
          <a:noFill/>
          <a:ln w="9525">
            <a:noFill/>
            <a:miter lim="800000"/>
            <a:headEnd/>
            <a:tailEnd/>
          </a:ln>
        </p:spPr>
      </p:pic>
      <p:sp>
        <p:nvSpPr>
          <p:cNvPr id="17" name="Rectangle 16"/>
          <p:cNvSpPr/>
          <p:nvPr/>
        </p:nvSpPr>
        <p:spPr>
          <a:xfrm>
            <a:off x="2901950" y="4045479"/>
            <a:ext cx="6111875" cy="857250"/>
          </a:xfrm>
          <a:prstGeom prst="rect">
            <a:avLst/>
          </a:prstGeom>
        </p:spPr>
        <p:txBody>
          <a:bodyPr>
            <a:spAutoFit/>
          </a:bodyPr>
          <a:lstStyle/>
          <a:p>
            <a:pPr marL="463550" indent="-463550">
              <a:lnSpc>
                <a:spcPct val="85000"/>
              </a:lnSpc>
              <a:spcBef>
                <a:spcPct val="15000"/>
              </a:spcBef>
              <a:buClr>
                <a:srgbClr val="F4BE96"/>
              </a:buClr>
              <a:buSzPct val="80000"/>
              <a:buFontTx/>
              <a:buBlip>
                <a:blip r:embed="rId4"/>
              </a:buBlip>
              <a:defRPr/>
            </a:pPr>
            <a:r>
              <a:rPr lang="en-US" sz="1400" dirty="0">
                <a:solidFill>
                  <a:schemeClr val="bg2">
                    <a:lumMod val="95000"/>
                    <a:lumOff val="5000"/>
                  </a:schemeClr>
                </a:solidFill>
              </a:rPr>
              <a:t>With its covered member base expected to triple in 2006, HMC was confident their SQL Server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could handle the increased capacity</a:t>
            </a:r>
          </a:p>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6 Terabyte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helps improve patient care</a:t>
            </a:r>
          </a:p>
        </p:txBody>
      </p:sp>
      <p:pic>
        <p:nvPicPr>
          <p:cNvPr id="5132" name="Picture 16" descr="silver edge - clear white center oval"/>
          <p:cNvPicPr>
            <a:picLocks noChangeAspect="1" noChangeArrowheads="1"/>
          </p:cNvPicPr>
          <p:nvPr/>
        </p:nvPicPr>
        <p:blipFill>
          <a:blip r:embed="rId3" cstate="email"/>
          <a:srcRect/>
          <a:stretch>
            <a:fillRect/>
          </a:stretch>
        </p:blipFill>
        <p:spPr bwMode="auto">
          <a:xfrm>
            <a:off x="161925" y="5276850"/>
            <a:ext cx="2687638" cy="1096963"/>
          </a:xfrm>
          <a:prstGeom prst="rect">
            <a:avLst/>
          </a:prstGeom>
          <a:noFill/>
          <a:ln w="9525">
            <a:noFill/>
            <a:miter lim="800000"/>
            <a:headEnd/>
            <a:tailEnd/>
          </a:ln>
        </p:spPr>
      </p:pic>
      <p:pic>
        <p:nvPicPr>
          <p:cNvPr id="5136" name="Picture 18">
            <a:hlinkClick r:id="rId11"/>
          </p:cNvPr>
          <p:cNvPicPr>
            <a:picLocks noChangeAspect="1" noChangeArrowheads="1"/>
          </p:cNvPicPr>
          <p:nvPr/>
        </p:nvPicPr>
        <p:blipFill>
          <a:blip r:embed="rId12"/>
          <a:srcRect/>
          <a:stretch>
            <a:fillRect/>
          </a:stretch>
        </p:blipFill>
        <p:spPr bwMode="auto">
          <a:xfrm>
            <a:off x="827088" y="5584825"/>
            <a:ext cx="1277937" cy="503238"/>
          </a:xfrm>
          <a:prstGeom prst="rect">
            <a:avLst/>
          </a:prstGeom>
          <a:noFill/>
          <a:ln w="9525">
            <a:noFill/>
            <a:miter lim="800000"/>
            <a:headEnd/>
            <a:tailEnd/>
          </a:ln>
        </p:spPr>
      </p:pic>
      <p:sp>
        <p:nvSpPr>
          <p:cNvPr id="18" name="Rectangle 17"/>
          <p:cNvSpPr/>
          <p:nvPr/>
        </p:nvSpPr>
        <p:spPr>
          <a:xfrm>
            <a:off x="2928938" y="5319713"/>
            <a:ext cx="6149975" cy="1039812"/>
          </a:xfrm>
          <a:prstGeom prst="rect">
            <a:avLst/>
          </a:prstGeom>
        </p:spPr>
        <p:txBody>
          <a:bodyPr>
            <a:spAutoFit/>
          </a:bodyPr>
          <a:lstStyle/>
          <a:p>
            <a:pPr marL="463550" indent="-463550">
              <a:lnSpc>
                <a:spcPct val="85000"/>
              </a:lnSpc>
              <a:spcBef>
                <a:spcPct val="15000"/>
              </a:spcBef>
              <a:buClr>
                <a:srgbClr val="F4BE96"/>
              </a:buClr>
              <a:buSzPct val="80000"/>
              <a:buFontTx/>
              <a:buBlip>
                <a:blip r:embed="rId4"/>
              </a:buBlip>
              <a:defRPr/>
            </a:pPr>
            <a:r>
              <a:rPr lang="en-US" sz="1400" dirty="0" err="1">
                <a:solidFill>
                  <a:schemeClr val="bg2">
                    <a:lumMod val="95000"/>
                    <a:lumOff val="5000"/>
                  </a:schemeClr>
                </a:solidFill>
              </a:rPr>
              <a:t>Clalit</a:t>
            </a:r>
            <a:r>
              <a:rPr lang="en-US" sz="1400" dirty="0">
                <a:solidFill>
                  <a:schemeClr val="bg2">
                    <a:lumMod val="95000"/>
                    <a:lumOff val="5000"/>
                  </a:schemeClr>
                </a:solidFill>
              </a:rPr>
              <a:t> Health Services needed a data mining solution to help it identify which members would most benefit from proactive intervention to prevent health deterioration.</a:t>
            </a:r>
          </a:p>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Created a 5 Terabyte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to serve the 2</a:t>
            </a:r>
            <a:r>
              <a:rPr lang="en-US" sz="1400" baseline="30000" dirty="0">
                <a:solidFill>
                  <a:schemeClr val="bg2">
                    <a:lumMod val="95000"/>
                    <a:lumOff val="5000"/>
                  </a:schemeClr>
                </a:solidFill>
              </a:rPr>
              <a:t>nd</a:t>
            </a:r>
            <a:r>
              <a:rPr lang="en-US" sz="1400" dirty="0">
                <a:solidFill>
                  <a:schemeClr val="bg2">
                    <a:lumMod val="95000"/>
                    <a:lumOff val="5000"/>
                  </a:schemeClr>
                </a:solidFill>
              </a:rPr>
              <a:t> largest global HMO with over 3000 OLAP users.</a:t>
            </a:r>
          </a:p>
        </p:txBody>
      </p:sp>
      <p:sp>
        <p:nvSpPr>
          <p:cNvPr id="19" name="Title 18"/>
          <p:cNvSpPr>
            <a:spLocks noGrp="1"/>
          </p:cNvSpPr>
          <p:nvPr>
            <p:ph type="title"/>
          </p:nvPr>
        </p:nvSpPr>
        <p:spPr/>
        <p:txBody>
          <a:bodyPr/>
          <a:lstStyle/>
          <a:p>
            <a:r>
              <a:rPr smtClean="0"/>
              <a:t>Business Intelligence and DM </a:t>
            </a:r>
            <a:br>
              <a:rPr smtClean="0"/>
            </a:br>
            <a:r>
              <a:rPr sz="2800" smtClean="0">
                <a:solidFill>
                  <a:schemeClr val="tx1">
                    <a:lumMod val="50000"/>
                  </a:schemeClr>
                </a:solidFill>
              </a:rPr>
              <a:t>Customers</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ilver edge - clear white center oval"/>
          <p:cNvPicPr preferRelativeResize="0">
            <a:picLocks noChangeAspect="1" noChangeArrowheads="1"/>
          </p:cNvPicPr>
          <p:nvPr/>
        </p:nvPicPr>
        <p:blipFill>
          <a:blip r:embed="rId3" cstate="email"/>
          <a:srcRect/>
          <a:stretch>
            <a:fillRect/>
          </a:stretch>
        </p:blipFill>
        <p:spPr bwMode="auto">
          <a:xfrm>
            <a:off x="228600" y="1382713"/>
            <a:ext cx="2687638" cy="1096962"/>
          </a:xfrm>
          <a:prstGeom prst="rect">
            <a:avLst/>
          </a:prstGeom>
          <a:noFill/>
          <a:ln w="9525">
            <a:noFill/>
            <a:miter lim="800000"/>
            <a:headEnd/>
            <a:tailEnd/>
          </a:ln>
        </p:spPr>
      </p:pic>
      <p:sp>
        <p:nvSpPr>
          <p:cNvPr id="746509" name="Rectangle 13"/>
          <p:cNvSpPr>
            <a:spLocks noChangeArrowheads="1"/>
          </p:cNvSpPr>
          <p:nvPr/>
        </p:nvSpPr>
        <p:spPr bwMode="auto">
          <a:xfrm>
            <a:off x="2871788" y="1457325"/>
            <a:ext cx="5815012" cy="857250"/>
          </a:xfrm>
          <a:prstGeom prst="rect">
            <a:avLst/>
          </a:prstGeom>
          <a:noFill/>
          <a:ln w="9525" algn="ctr">
            <a:noFill/>
            <a:miter lim="800000"/>
            <a:headEnd/>
            <a:tailEnd/>
          </a:ln>
          <a:effectLst/>
        </p:spPr>
        <p:txBody>
          <a:bodyPr anchor="ctr">
            <a:spAutoFit/>
          </a:bodyPr>
          <a:lstStyle/>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The Veterans Health Administration created a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using SQL Server to consolidate all of it’s member and hospital data</a:t>
            </a:r>
          </a:p>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17 terabytes of storage with the largest instance at 1.1 terabytes</a:t>
            </a:r>
          </a:p>
        </p:txBody>
      </p:sp>
      <p:pic>
        <p:nvPicPr>
          <p:cNvPr id="6157" name="Picture 22"/>
          <p:cNvPicPr>
            <a:picLocks noChangeAspect="1" noChangeArrowheads="1"/>
          </p:cNvPicPr>
          <p:nvPr/>
        </p:nvPicPr>
        <p:blipFill>
          <a:blip r:embed="rId5"/>
          <a:srcRect/>
          <a:stretch>
            <a:fillRect/>
          </a:stretch>
        </p:blipFill>
        <p:spPr bwMode="auto">
          <a:xfrm>
            <a:off x="1223963" y="1608138"/>
            <a:ext cx="700087" cy="655637"/>
          </a:xfrm>
          <a:prstGeom prst="rect">
            <a:avLst/>
          </a:prstGeom>
          <a:noFill/>
          <a:ln w="9525">
            <a:noFill/>
            <a:miter lim="800000"/>
            <a:headEnd/>
            <a:tailEnd/>
          </a:ln>
        </p:spPr>
      </p:pic>
      <p:sp>
        <p:nvSpPr>
          <p:cNvPr id="746502" name="Rectangle 6"/>
          <p:cNvSpPr>
            <a:spLocks noChangeArrowheads="1"/>
          </p:cNvSpPr>
          <p:nvPr/>
        </p:nvSpPr>
        <p:spPr bwMode="auto">
          <a:xfrm>
            <a:off x="2871788" y="2649009"/>
            <a:ext cx="5792787" cy="1039812"/>
          </a:xfrm>
          <a:prstGeom prst="rect">
            <a:avLst/>
          </a:prstGeom>
          <a:noFill/>
          <a:ln w="9525" algn="ctr">
            <a:noFill/>
            <a:miter lim="800000"/>
            <a:headEnd/>
            <a:tailEnd/>
          </a:ln>
          <a:effectLst/>
        </p:spPr>
        <p:txBody>
          <a:bodyPr anchor="ctr">
            <a:spAutoFit/>
          </a:bodyPr>
          <a:lstStyle/>
          <a:p>
            <a:pPr marL="463550" indent="-463550">
              <a:lnSpc>
                <a:spcPct val="85000"/>
              </a:lnSpc>
              <a:spcBef>
                <a:spcPct val="15000"/>
              </a:spcBef>
              <a:buClr>
                <a:srgbClr val="F4BE96"/>
              </a:buClr>
              <a:buSzPct val="80000"/>
              <a:buFontTx/>
              <a:buBlip>
                <a:blip r:embed="rId4"/>
              </a:buBlip>
              <a:defRPr/>
            </a:pPr>
            <a:r>
              <a:rPr lang="en-US" sz="1400" dirty="0">
                <a:solidFill>
                  <a:schemeClr val="bg2">
                    <a:lumMod val="95000"/>
                    <a:lumOff val="5000"/>
                  </a:schemeClr>
                </a:solidFill>
              </a:rPr>
              <a:t>To comply with the Basel II Capital Accord, Nationwide has to store and maintain business information dating back at least seven years.</a:t>
            </a:r>
          </a:p>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Nationwide uses a 2 terabyte </a:t>
            </a:r>
            <a:r>
              <a:rPr lang="en-US" sz="1400" dirty="0" smtClean="0">
                <a:solidFill>
                  <a:schemeClr val="bg2">
                    <a:lumMod val="95000"/>
                    <a:lumOff val="5000"/>
                  </a:schemeClr>
                </a:solidFill>
              </a:rPr>
              <a:t>Data warehouse </a:t>
            </a:r>
            <a:r>
              <a:rPr lang="en-US" sz="1400" dirty="0">
                <a:solidFill>
                  <a:schemeClr val="bg2">
                    <a:lumMod val="95000"/>
                    <a:lumOff val="5000"/>
                  </a:schemeClr>
                </a:solidFill>
              </a:rPr>
              <a:t>to help comply with the Basel II accord</a:t>
            </a:r>
          </a:p>
        </p:txBody>
      </p:sp>
      <p:pic>
        <p:nvPicPr>
          <p:cNvPr id="6151" name="Picture 7" descr="silver edge - clear white center oval"/>
          <p:cNvPicPr>
            <a:picLocks noChangeAspect="1" noChangeArrowheads="1"/>
          </p:cNvPicPr>
          <p:nvPr/>
        </p:nvPicPr>
        <p:blipFill>
          <a:blip r:embed="rId3" cstate="email"/>
          <a:srcRect/>
          <a:stretch>
            <a:fillRect/>
          </a:stretch>
        </p:blipFill>
        <p:spPr bwMode="auto">
          <a:xfrm>
            <a:off x="238125" y="2599796"/>
            <a:ext cx="2687638" cy="1096963"/>
          </a:xfrm>
          <a:prstGeom prst="rect">
            <a:avLst/>
          </a:prstGeom>
          <a:noFill/>
          <a:ln w="9525">
            <a:noFill/>
            <a:miter lim="800000"/>
            <a:headEnd/>
            <a:tailEnd/>
          </a:ln>
        </p:spPr>
      </p:pic>
      <p:pic>
        <p:nvPicPr>
          <p:cNvPr id="6158" name="Picture 24">
            <a:hlinkClick r:id="rId6"/>
          </p:cNvPr>
          <p:cNvPicPr>
            <a:picLocks noChangeAspect="1" noChangeArrowheads="1"/>
          </p:cNvPicPr>
          <p:nvPr/>
        </p:nvPicPr>
        <p:blipFill>
          <a:blip r:embed="rId7"/>
          <a:srcRect/>
          <a:stretch>
            <a:fillRect/>
          </a:stretch>
        </p:blipFill>
        <p:spPr bwMode="auto">
          <a:xfrm>
            <a:off x="704850" y="2980796"/>
            <a:ext cx="1727200" cy="325438"/>
          </a:xfrm>
          <a:prstGeom prst="rect">
            <a:avLst/>
          </a:prstGeom>
          <a:noFill/>
          <a:ln w="9525">
            <a:noFill/>
            <a:miter lim="800000"/>
            <a:headEnd/>
            <a:tailEnd/>
          </a:ln>
        </p:spPr>
      </p:pic>
      <p:pic>
        <p:nvPicPr>
          <p:cNvPr id="6156" name="Picture 16" descr="silver edge - clear white center oval"/>
          <p:cNvPicPr>
            <a:picLocks noChangeAspect="1" noChangeArrowheads="1"/>
          </p:cNvPicPr>
          <p:nvPr/>
        </p:nvPicPr>
        <p:blipFill>
          <a:blip r:embed="rId3" cstate="email"/>
          <a:srcRect/>
          <a:stretch>
            <a:fillRect/>
          </a:stretch>
        </p:blipFill>
        <p:spPr bwMode="auto">
          <a:xfrm>
            <a:off x="161925" y="5210175"/>
            <a:ext cx="2687638" cy="1096963"/>
          </a:xfrm>
          <a:prstGeom prst="rect">
            <a:avLst/>
          </a:prstGeom>
          <a:noFill/>
          <a:ln w="9525">
            <a:noFill/>
            <a:miter lim="800000"/>
            <a:headEnd/>
            <a:tailEnd/>
          </a:ln>
        </p:spPr>
      </p:pic>
      <p:sp>
        <p:nvSpPr>
          <p:cNvPr id="18" name="Rectangle 17"/>
          <p:cNvSpPr/>
          <p:nvPr/>
        </p:nvSpPr>
        <p:spPr>
          <a:xfrm>
            <a:off x="2895600" y="5248275"/>
            <a:ext cx="6096000" cy="1255728"/>
          </a:xfrm>
          <a:prstGeom prst="rect">
            <a:avLst/>
          </a:prstGeom>
        </p:spPr>
        <p:txBody>
          <a:bodyPr>
            <a:spAutoFit/>
          </a:bodyPr>
          <a:lstStyle/>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Retail chain Talbots needed to give everyone from store managers to executives a more up-to-the-minute picture of business activities in each store</a:t>
            </a:r>
          </a:p>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1 TB </a:t>
            </a:r>
            <a:r>
              <a:rPr lang="en-US" sz="1400" dirty="0" smtClean="0">
                <a:solidFill>
                  <a:schemeClr val="bg2">
                    <a:lumMod val="95000"/>
                    <a:lumOff val="5000"/>
                  </a:schemeClr>
                </a:solidFill>
              </a:rPr>
              <a:t>data warehouse</a:t>
            </a:r>
            <a:r>
              <a:rPr lang="en-US" sz="1400" dirty="0">
                <a:solidFill>
                  <a:schemeClr val="bg2">
                    <a:lumMod val="95000"/>
                    <a:lumOff val="5000"/>
                  </a:schemeClr>
                </a:solidFill>
              </a:rPr>
              <a:t>, using SQL Server 2005 for continuous real-time trickle data with &gt;1 million sales trans/day</a:t>
            </a:r>
            <a:r>
              <a:rPr lang="en-US" sz="1400" dirty="0" smtClean="0">
                <a:solidFill>
                  <a:schemeClr val="bg2">
                    <a:lumMod val="95000"/>
                    <a:lumOff val="5000"/>
                  </a:schemeClr>
                </a:solidFill>
              </a:rPr>
              <a:t>.</a:t>
            </a:r>
            <a:endParaRPr lang="en-US" sz="1400" dirty="0">
              <a:solidFill>
                <a:schemeClr val="bg2">
                  <a:lumMod val="95000"/>
                  <a:lumOff val="5000"/>
                </a:schemeClr>
              </a:solidFill>
            </a:endParaRPr>
          </a:p>
          <a:p>
            <a:pPr marL="463550" indent="-463550">
              <a:lnSpc>
                <a:spcPct val="85000"/>
              </a:lnSpc>
              <a:spcBef>
                <a:spcPct val="15000"/>
              </a:spcBef>
              <a:buClr>
                <a:srgbClr val="F4BE96"/>
              </a:buClr>
              <a:buSzPct val="80000"/>
              <a:buFont typeface="Segoe" pitchFamily="34" charset="0"/>
              <a:buBlip>
                <a:blip r:embed="rId4"/>
              </a:buBlip>
              <a:defRPr/>
            </a:pPr>
            <a:endParaRPr lang="en-US" sz="1400" dirty="0">
              <a:solidFill>
                <a:schemeClr val="bg2">
                  <a:lumMod val="95000"/>
                  <a:lumOff val="5000"/>
                </a:schemeClr>
              </a:solidFill>
            </a:endParaRPr>
          </a:p>
        </p:txBody>
      </p:sp>
      <p:pic>
        <p:nvPicPr>
          <p:cNvPr id="6162" name="Picture 4">
            <a:hlinkClick r:id="rId8"/>
          </p:cNvPr>
          <p:cNvPicPr>
            <a:picLocks noChangeAspect="1" noChangeArrowheads="1"/>
          </p:cNvPicPr>
          <p:nvPr/>
        </p:nvPicPr>
        <p:blipFill>
          <a:blip r:embed="rId9"/>
          <a:srcRect/>
          <a:stretch>
            <a:fillRect/>
          </a:stretch>
        </p:blipFill>
        <p:spPr bwMode="auto">
          <a:xfrm>
            <a:off x="849313" y="5457825"/>
            <a:ext cx="1327150" cy="573088"/>
          </a:xfrm>
          <a:prstGeom prst="rect">
            <a:avLst/>
          </a:prstGeom>
          <a:noFill/>
          <a:ln w="9525">
            <a:noFill/>
            <a:miter lim="800000"/>
            <a:headEnd/>
            <a:tailEnd/>
          </a:ln>
        </p:spPr>
      </p:pic>
      <p:sp>
        <p:nvSpPr>
          <p:cNvPr id="19" name="Title 18"/>
          <p:cNvSpPr>
            <a:spLocks noGrp="1"/>
          </p:cNvSpPr>
          <p:nvPr>
            <p:ph type="title"/>
          </p:nvPr>
        </p:nvSpPr>
        <p:spPr/>
        <p:txBody>
          <a:bodyPr/>
          <a:lstStyle/>
          <a:p>
            <a:r>
              <a:rPr smtClean="0"/>
              <a:t>Business Intelligence and DM </a:t>
            </a:r>
            <a:br>
              <a:rPr smtClean="0"/>
            </a:br>
            <a:r>
              <a:rPr sz="2800" smtClean="0">
                <a:solidFill>
                  <a:schemeClr val="tx1">
                    <a:lumMod val="50000"/>
                  </a:schemeClr>
                </a:solidFill>
              </a:rPr>
              <a:t>Customers</a:t>
            </a:r>
            <a:endParaRPr lang="en-US" dirty="0"/>
          </a:p>
        </p:txBody>
      </p:sp>
      <p:pic>
        <p:nvPicPr>
          <p:cNvPr id="6153" name="Picture 9" descr="silver edge - clear white center oval"/>
          <p:cNvPicPr>
            <a:picLocks noChangeAspect="1" noChangeArrowheads="1"/>
          </p:cNvPicPr>
          <p:nvPr/>
        </p:nvPicPr>
        <p:blipFill>
          <a:blip r:embed="rId3" cstate="email"/>
          <a:srcRect/>
          <a:stretch>
            <a:fillRect/>
          </a:stretch>
        </p:blipFill>
        <p:spPr bwMode="auto">
          <a:xfrm>
            <a:off x="211138" y="3840691"/>
            <a:ext cx="2687637" cy="1096963"/>
          </a:xfrm>
          <a:prstGeom prst="rect">
            <a:avLst/>
          </a:prstGeom>
          <a:noFill/>
          <a:ln w="9525">
            <a:noFill/>
            <a:miter lim="800000"/>
            <a:headEnd/>
            <a:tailEnd/>
          </a:ln>
        </p:spPr>
      </p:pic>
      <p:sp>
        <p:nvSpPr>
          <p:cNvPr id="17" name="Rectangle 16"/>
          <p:cNvSpPr/>
          <p:nvPr/>
        </p:nvSpPr>
        <p:spPr>
          <a:xfrm>
            <a:off x="2898775" y="3918479"/>
            <a:ext cx="5943600" cy="1039812"/>
          </a:xfrm>
          <a:prstGeom prst="rect">
            <a:avLst/>
          </a:prstGeom>
        </p:spPr>
        <p:txBody>
          <a:bodyPr>
            <a:spAutoFit/>
          </a:bodyPr>
          <a:lstStyle/>
          <a:p>
            <a:pPr marL="463550" indent="-463550">
              <a:lnSpc>
                <a:spcPct val="85000"/>
              </a:lnSpc>
              <a:spcBef>
                <a:spcPct val="15000"/>
              </a:spcBef>
              <a:buClr>
                <a:srgbClr val="F4BE96"/>
              </a:buClr>
              <a:buSzPct val="80000"/>
              <a:buFontTx/>
              <a:buBlip>
                <a:blip r:embed="rId4"/>
              </a:buBlip>
              <a:defRPr/>
            </a:pPr>
            <a:r>
              <a:rPr lang="en-US" sz="1400" dirty="0">
                <a:solidFill>
                  <a:schemeClr val="bg2">
                    <a:lumMod val="95000"/>
                    <a:lumOff val="5000"/>
                  </a:schemeClr>
                </a:solidFill>
              </a:rPr>
              <a:t>TUEV NORD needed a 64-bit computing environment to support its business intelligence data warehouse and other databases used in support of its business.</a:t>
            </a:r>
          </a:p>
          <a:p>
            <a:pPr marL="463550" indent="-463550">
              <a:lnSpc>
                <a:spcPct val="85000"/>
              </a:lnSpc>
              <a:spcBef>
                <a:spcPct val="15000"/>
              </a:spcBef>
              <a:buClr>
                <a:srgbClr val="F4BE96"/>
              </a:buClr>
              <a:buSzPct val="80000"/>
              <a:buFont typeface="Segoe" pitchFamily="34" charset="0"/>
              <a:buBlip>
                <a:blip r:embed="rId4"/>
              </a:buBlip>
              <a:defRPr/>
            </a:pPr>
            <a:r>
              <a:rPr lang="en-US" sz="1400" dirty="0">
                <a:solidFill>
                  <a:schemeClr val="bg2">
                    <a:lumMod val="95000"/>
                    <a:lumOff val="5000"/>
                  </a:schemeClr>
                </a:solidFill>
              </a:rPr>
              <a:t>Have a 3.5 Terabyte SAP Business Warehouse system supporting over 500 users</a:t>
            </a:r>
          </a:p>
        </p:txBody>
      </p:sp>
      <p:pic>
        <p:nvPicPr>
          <p:cNvPr id="6161" name="Picture 36">
            <a:hlinkClick r:id="rId10"/>
          </p:cNvPr>
          <p:cNvPicPr>
            <a:picLocks noChangeAspect="1" noChangeArrowheads="1"/>
          </p:cNvPicPr>
          <p:nvPr/>
        </p:nvPicPr>
        <p:blipFill>
          <a:blip r:embed="rId11" cstate="email"/>
          <a:srcRect/>
          <a:stretch>
            <a:fillRect/>
          </a:stretch>
        </p:blipFill>
        <p:spPr bwMode="auto">
          <a:xfrm>
            <a:off x="1031875" y="4124854"/>
            <a:ext cx="1116013" cy="5032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941796"/>
          </a:xfrm>
        </p:spPr>
        <p:txBody>
          <a:bodyPr/>
          <a:lstStyle/>
          <a:p>
            <a:r>
              <a:rPr lang="en-US" dirty="0" smtClean="0"/>
              <a:t>Next Generation Web</a:t>
            </a:r>
            <a:br>
              <a:rPr lang="en-US" dirty="0" smtClean="0"/>
            </a:br>
            <a:r>
              <a:rPr lang="en-US" sz="2800" dirty="0" err="1" smtClean="0">
                <a:solidFill>
                  <a:schemeClr val="tx1">
                    <a:lumMod val="50000"/>
                  </a:schemeClr>
                </a:solidFill>
              </a:rPr>
              <a:t>Silverlight</a:t>
            </a:r>
            <a:r>
              <a:rPr lang="en-US" sz="2800" dirty="0" smtClean="0">
                <a:solidFill>
                  <a:schemeClr val="tx1">
                    <a:lumMod val="50000"/>
                  </a:schemeClr>
                </a:solidFill>
              </a:rPr>
              <a:t> Customers</a:t>
            </a:r>
            <a:endParaRPr lang="en-US" sz="3200" dirty="0"/>
          </a:p>
        </p:txBody>
      </p:sp>
      <p:pic>
        <p:nvPicPr>
          <p:cNvPr id="63490" name="Picture 2">
            <a:hlinkClick r:id="rId3"/>
          </p:cNvPr>
          <p:cNvPicPr>
            <a:picLocks noChangeAspect="1" noChangeArrowheads="1"/>
          </p:cNvPicPr>
          <p:nvPr/>
        </p:nvPicPr>
        <p:blipFill>
          <a:blip r:embed="rId4" cstate="email"/>
          <a:srcRect/>
          <a:stretch>
            <a:fillRect/>
          </a:stretch>
        </p:blipFill>
        <p:spPr bwMode="auto">
          <a:xfrm>
            <a:off x="381000" y="1371600"/>
            <a:ext cx="1447205" cy="1505998"/>
          </a:xfrm>
          <a:prstGeom prst="rect">
            <a:avLst/>
          </a:prstGeom>
          <a:ln>
            <a:noFill/>
          </a:ln>
          <a:effectLst>
            <a:outerShdw blurRad="190500" algn="tl" rotWithShape="0">
              <a:srgbClr val="000000">
                <a:alpha val="70000"/>
              </a:srgbClr>
            </a:outerShdw>
          </a:effectLst>
        </p:spPr>
      </p:pic>
      <p:pic>
        <p:nvPicPr>
          <p:cNvPr id="63491" name="Picture 1" descr="image001">
            <a:hlinkClick r:id="rId5"/>
          </p:cNvPr>
          <p:cNvPicPr>
            <a:picLocks noChangeAspect="1" noChangeArrowheads="1"/>
          </p:cNvPicPr>
          <p:nvPr/>
        </p:nvPicPr>
        <p:blipFill>
          <a:blip r:embed="rId6" cstate="email"/>
          <a:srcRect/>
          <a:stretch>
            <a:fillRect/>
          </a:stretch>
        </p:blipFill>
        <p:spPr bwMode="auto">
          <a:xfrm>
            <a:off x="2971800" y="1447800"/>
            <a:ext cx="1888168" cy="1345460"/>
          </a:xfrm>
          <a:prstGeom prst="rect">
            <a:avLst/>
          </a:prstGeom>
          <a:ln>
            <a:noFill/>
          </a:ln>
          <a:effectLst>
            <a:outerShdw blurRad="190500" algn="tl" rotWithShape="0">
              <a:srgbClr val="000000">
                <a:alpha val="70000"/>
              </a:srgbClr>
            </a:outerShdw>
          </a:effectLst>
        </p:spPr>
      </p:pic>
      <p:pic>
        <p:nvPicPr>
          <p:cNvPr id="63492" name="Picture 4">
            <a:hlinkClick r:id="rId7"/>
          </p:cNvPr>
          <p:cNvPicPr>
            <a:picLocks noChangeAspect="1" noChangeArrowheads="1"/>
          </p:cNvPicPr>
          <p:nvPr/>
        </p:nvPicPr>
        <p:blipFill>
          <a:blip r:embed="rId8" cstate="email"/>
          <a:srcRect/>
          <a:stretch>
            <a:fillRect/>
          </a:stretch>
        </p:blipFill>
        <p:spPr bwMode="auto">
          <a:xfrm>
            <a:off x="228600" y="3124200"/>
            <a:ext cx="2385134" cy="1434807"/>
          </a:xfrm>
          <a:prstGeom prst="rect">
            <a:avLst/>
          </a:prstGeom>
          <a:ln>
            <a:noFill/>
          </a:ln>
          <a:effectLst>
            <a:outerShdw blurRad="190500" algn="tl" rotWithShape="0">
              <a:srgbClr val="000000">
                <a:alpha val="70000"/>
              </a:srgbClr>
            </a:outerShdw>
          </a:effectLst>
        </p:spPr>
      </p:pic>
      <p:pic>
        <p:nvPicPr>
          <p:cNvPr id="63493" name="Picture 5">
            <a:hlinkClick r:id="rId9"/>
          </p:cNvPr>
          <p:cNvPicPr>
            <a:picLocks noChangeAspect="1" noChangeArrowheads="1"/>
          </p:cNvPicPr>
          <p:nvPr/>
        </p:nvPicPr>
        <p:blipFill>
          <a:blip r:embed="rId10" cstate="email"/>
          <a:srcRect/>
          <a:stretch>
            <a:fillRect/>
          </a:stretch>
        </p:blipFill>
        <p:spPr bwMode="auto">
          <a:xfrm>
            <a:off x="5791200" y="1371600"/>
            <a:ext cx="1957033" cy="1455842"/>
          </a:xfrm>
          <a:prstGeom prst="rect">
            <a:avLst/>
          </a:prstGeom>
          <a:ln>
            <a:noFill/>
          </a:ln>
          <a:effectLst>
            <a:outerShdw blurRad="190500" algn="tl" rotWithShape="0">
              <a:srgbClr val="000000">
                <a:alpha val="70000"/>
              </a:srgbClr>
            </a:outerShdw>
          </a:effectLst>
        </p:spPr>
      </p:pic>
      <p:pic>
        <p:nvPicPr>
          <p:cNvPr id="63494" name="Picture 6">
            <a:hlinkClick r:id="rId11"/>
          </p:cNvPr>
          <p:cNvPicPr>
            <a:picLocks noChangeAspect="1" noChangeArrowheads="1"/>
          </p:cNvPicPr>
          <p:nvPr/>
        </p:nvPicPr>
        <p:blipFill>
          <a:blip r:embed="rId12" cstate="email"/>
          <a:srcRect/>
          <a:stretch>
            <a:fillRect/>
          </a:stretch>
        </p:blipFill>
        <p:spPr bwMode="auto">
          <a:xfrm>
            <a:off x="3124200" y="3124200"/>
            <a:ext cx="2457772" cy="1345460"/>
          </a:xfrm>
          <a:prstGeom prst="rect">
            <a:avLst/>
          </a:prstGeom>
          <a:ln>
            <a:noFill/>
          </a:ln>
          <a:effectLst>
            <a:outerShdw blurRad="190500" algn="tl" rotWithShape="0">
              <a:srgbClr val="000000">
                <a:alpha val="70000"/>
              </a:srgbClr>
            </a:outerShdw>
          </a:effectLst>
        </p:spPr>
      </p:pic>
      <p:pic>
        <p:nvPicPr>
          <p:cNvPr id="63495" name="Picture 7">
            <a:hlinkClick r:id="rId13"/>
          </p:cNvPr>
          <p:cNvPicPr>
            <a:picLocks noChangeAspect="1" noChangeArrowheads="1"/>
          </p:cNvPicPr>
          <p:nvPr/>
        </p:nvPicPr>
        <p:blipFill>
          <a:blip r:embed="rId14" cstate="email"/>
          <a:srcRect/>
          <a:stretch>
            <a:fillRect/>
          </a:stretch>
        </p:blipFill>
        <p:spPr bwMode="auto">
          <a:xfrm>
            <a:off x="6019800" y="3048000"/>
            <a:ext cx="2362200" cy="1508915"/>
          </a:xfrm>
          <a:prstGeom prst="rect">
            <a:avLst/>
          </a:prstGeom>
          <a:ln>
            <a:noFill/>
          </a:ln>
          <a:effectLst>
            <a:outerShdw blurRad="190500" algn="tl" rotWithShape="0">
              <a:srgbClr val="000000">
                <a:alpha val="70000"/>
              </a:srgbClr>
            </a:outerShdw>
          </a:effectLst>
        </p:spPr>
      </p:pic>
      <p:pic>
        <p:nvPicPr>
          <p:cNvPr id="63496" name="Picture 8">
            <a:hlinkClick r:id="rId15"/>
          </p:cNvPr>
          <p:cNvPicPr>
            <a:picLocks noChangeAspect="1" noChangeArrowheads="1"/>
          </p:cNvPicPr>
          <p:nvPr/>
        </p:nvPicPr>
        <p:blipFill>
          <a:blip r:embed="rId16" cstate="email"/>
          <a:srcRect/>
          <a:stretch>
            <a:fillRect/>
          </a:stretch>
        </p:blipFill>
        <p:spPr bwMode="auto">
          <a:xfrm>
            <a:off x="2262116" y="4724400"/>
            <a:ext cx="1354540" cy="1619804"/>
          </a:xfrm>
          <a:prstGeom prst="rect">
            <a:avLst/>
          </a:prstGeom>
          <a:ln>
            <a:noFill/>
          </a:ln>
          <a:effectLst>
            <a:outerShdw blurRad="190500" algn="tl" rotWithShape="0">
              <a:srgbClr val="000000">
                <a:alpha val="70000"/>
              </a:srgbClr>
            </a:outerShdw>
          </a:effectLst>
        </p:spPr>
      </p:pic>
      <p:pic>
        <p:nvPicPr>
          <p:cNvPr id="1026" name="Picture 2">
            <a:hlinkClick r:id="rId17"/>
          </p:cNvPr>
          <p:cNvPicPr>
            <a:picLocks noChangeAspect="1" noChangeArrowheads="1"/>
          </p:cNvPicPr>
          <p:nvPr/>
        </p:nvPicPr>
        <p:blipFill>
          <a:blip r:embed="rId18" cstate="email"/>
          <a:srcRect/>
          <a:stretch>
            <a:fillRect/>
          </a:stretch>
        </p:blipFill>
        <p:spPr bwMode="auto">
          <a:xfrm>
            <a:off x="4337713" y="4839775"/>
            <a:ext cx="1625079" cy="143819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ilver edge - clear white center oval"/>
          <p:cNvPicPr preferRelativeResize="0">
            <a:picLocks noChangeAspect="1" noChangeArrowheads="1"/>
          </p:cNvPicPr>
          <p:nvPr/>
        </p:nvPicPr>
        <p:blipFill>
          <a:blip r:embed="rId3" cstate="email"/>
          <a:srcRect/>
          <a:stretch>
            <a:fillRect/>
          </a:stretch>
        </p:blipFill>
        <p:spPr bwMode="auto">
          <a:xfrm>
            <a:off x="228600" y="1542411"/>
            <a:ext cx="2687638" cy="1096962"/>
          </a:xfrm>
          <a:prstGeom prst="rect">
            <a:avLst/>
          </a:prstGeom>
          <a:noFill/>
          <a:ln w="9525">
            <a:noFill/>
            <a:miter lim="800000"/>
            <a:headEnd/>
            <a:tailEnd/>
          </a:ln>
        </p:spPr>
      </p:pic>
      <p:sp>
        <p:nvSpPr>
          <p:cNvPr id="746509" name="Rectangle 13"/>
          <p:cNvSpPr>
            <a:spLocks noChangeArrowheads="1"/>
          </p:cNvSpPr>
          <p:nvPr/>
        </p:nvSpPr>
        <p:spPr bwMode="auto">
          <a:xfrm>
            <a:off x="2844492" y="1678472"/>
            <a:ext cx="5958313" cy="824841"/>
          </a:xfrm>
          <a:prstGeom prst="rect">
            <a:avLst/>
          </a:prstGeom>
          <a:noFill/>
          <a:ln w="9525" algn="ctr">
            <a:noFill/>
            <a:miter lim="800000"/>
            <a:headEnd/>
            <a:tailEnd/>
          </a:ln>
          <a:effectLst/>
        </p:spPr>
        <p:txBody>
          <a:bodyPr wrap="square" anchor="ctr">
            <a:spAutoFit/>
          </a:bodyPr>
          <a:lstStyle/>
          <a:p>
            <a:pPr marL="463550" indent="-463550">
              <a:lnSpc>
                <a:spcPct val="85000"/>
              </a:lnSpc>
              <a:spcBef>
                <a:spcPct val="15000"/>
              </a:spcBef>
              <a:buClr>
                <a:srgbClr val="F4BE96"/>
              </a:buClr>
              <a:buSzPct val="80000"/>
              <a:buFont typeface="Segoe" pitchFamily="34" charset="0"/>
              <a:buBlip>
                <a:blip r:embed="rId4"/>
              </a:buBlip>
              <a:defRPr/>
            </a:pPr>
            <a:r>
              <a:rPr lang="en-US" sz="1400" dirty="0" smtClean="0">
                <a:solidFill>
                  <a:schemeClr val="bg2">
                    <a:lumMod val="95000"/>
                    <a:lumOff val="5000"/>
                  </a:schemeClr>
                </a:solidFill>
              </a:rPr>
              <a:t>EDS, a global business and technology services company, realized a 286% ROI in four months by using Visual Team System to support a more efficient global development strategy and to realign its internal software development assets.  </a:t>
            </a:r>
          </a:p>
        </p:txBody>
      </p:sp>
      <p:sp>
        <p:nvSpPr>
          <p:cNvPr id="19" name="Title 18"/>
          <p:cNvSpPr>
            <a:spLocks noGrp="1"/>
          </p:cNvSpPr>
          <p:nvPr>
            <p:ph type="title"/>
          </p:nvPr>
        </p:nvSpPr>
        <p:spPr/>
        <p:txBody>
          <a:bodyPr/>
          <a:lstStyle/>
          <a:p>
            <a:r>
              <a:rPr smtClean="0"/>
              <a:t>Application Life-Cycle Management</a:t>
            </a:r>
            <a:br>
              <a:rPr smtClean="0"/>
            </a:br>
            <a:r>
              <a:rPr sz="2800" smtClean="0">
                <a:solidFill>
                  <a:schemeClr val="tx1">
                    <a:lumMod val="50000"/>
                  </a:schemeClr>
                </a:solidFill>
              </a:rPr>
              <a:t>Customers</a:t>
            </a:r>
            <a:endParaRPr lang="en-US" dirty="0"/>
          </a:p>
        </p:txBody>
      </p:sp>
      <p:pic>
        <p:nvPicPr>
          <p:cNvPr id="16" name="Picture 4" descr="silver edge - clear white center oval"/>
          <p:cNvPicPr preferRelativeResize="0">
            <a:picLocks noChangeAspect="1" noChangeArrowheads="1"/>
          </p:cNvPicPr>
          <p:nvPr/>
        </p:nvPicPr>
        <p:blipFill>
          <a:blip r:embed="rId3" cstate="email"/>
          <a:srcRect/>
          <a:stretch>
            <a:fillRect/>
          </a:stretch>
        </p:blipFill>
        <p:spPr bwMode="auto">
          <a:xfrm>
            <a:off x="271816" y="3109181"/>
            <a:ext cx="2687638" cy="1096962"/>
          </a:xfrm>
          <a:prstGeom prst="rect">
            <a:avLst/>
          </a:prstGeom>
          <a:noFill/>
          <a:ln w="9525">
            <a:noFill/>
            <a:miter lim="800000"/>
            <a:headEnd/>
            <a:tailEnd/>
          </a:ln>
        </p:spPr>
      </p:pic>
      <p:sp>
        <p:nvSpPr>
          <p:cNvPr id="20" name="Rectangle 13"/>
          <p:cNvSpPr>
            <a:spLocks noChangeArrowheads="1"/>
          </p:cNvSpPr>
          <p:nvPr/>
        </p:nvSpPr>
        <p:spPr bwMode="auto">
          <a:xfrm>
            <a:off x="2844492" y="2878988"/>
            <a:ext cx="5958313" cy="1589666"/>
          </a:xfrm>
          <a:prstGeom prst="rect">
            <a:avLst/>
          </a:prstGeom>
          <a:noFill/>
          <a:ln w="9525" algn="ctr">
            <a:noFill/>
            <a:miter lim="800000"/>
            <a:headEnd/>
            <a:tailEnd/>
          </a:ln>
          <a:effectLst/>
        </p:spPr>
        <p:txBody>
          <a:bodyPr wrap="square" anchor="ctr">
            <a:spAutoFit/>
          </a:bodyPr>
          <a:lstStyle/>
          <a:p>
            <a:pPr marL="463550" indent="-463550">
              <a:lnSpc>
                <a:spcPct val="85000"/>
              </a:lnSpc>
              <a:spcBef>
                <a:spcPct val="15000"/>
              </a:spcBef>
              <a:buClr>
                <a:srgbClr val="F4BE96"/>
              </a:buClr>
              <a:buSzPct val="80000"/>
              <a:buBlip>
                <a:blip r:embed="rId4"/>
              </a:buBlip>
              <a:defRPr/>
            </a:pPr>
            <a:r>
              <a:rPr lang="en-US" sz="1400" dirty="0" smtClean="0">
                <a:solidFill>
                  <a:schemeClr val="bg2">
                    <a:lumMod val="95000"/>
                    <a:lumOff val="5000"/>
                  </a:schemeClr>
                </a:solidFill>
              </a:rPr>
              <a:t>Over six months, Dell, a leading manufacturer of personal computers and technology-related products realized a 225% ROI by deploying a centralized global source code management platform to provide developers with source code on a just-in-time basis regardless of their location. </a:t>
            </a:r>
          </a:p>
          <a:p>
            <a:pPr marL="463550" indent="-463550">
              <a:lnSpc>
                <a:spcPct val="85000"/>
              </a:lnSpc>
              <a:spcBef>
                <a:spcPct val="15000"/>
              </a:spcBef>
              <a:buClr>
                <a:srgbClr val="F4BE96"/>
              </a:buClr>
              <a:buSzPct val="80000"/>
              <a:buBlip>
                <a:blip r:embed="rId4"/>
              </a:buBlip>
              <a:defRPr/>
            </a:pPr>
            <a:r>
              <a:rPr lang="en-US" sz="1400" dirty="0" smtClean="0">
                <a:solidFill>
                  <a:schemeClr val="bg2">
                    <a:lumMod val="95000"/>
                    <a:lumOff val="5000"/>
                  </a:schemeClr>
                </a:solidFill>
              </a:rPr>
              <a:t>Improved source code management has also enabled Dell to consolidate its source code onto fewer servers, redeploy 100 system administrators, and improve the productivity of its developers. </a:t>
            </a:r>
          </a:p>
        </p:txBody>
      </p:sp>
      <p:pic>
        <p:nvPicPr>
          <p:cNvPr id="22" name="Picture 4" descr="silver edge - clear white center oval"/>
          <p:cNvPicPr preferRelativeResize="0">
            <a:picLocks noChangeAspect="1" noChangeArrowheads="1"/>
          </p:cNvPicPr>
          <p:nvPr/>
        </p:nvPicPr>
        <p:blipFill>
          <a:blip r:embed="rId3" cstate="email"/>
          <a:srcRect/>
          <a:stretch>
            <a:fillRect/>
          </a:stretch>
        </p:blipFill>
        <p:spPr bwMode="auto">
          <a:xfrm>
            <a:off x="312760" y="4817453"/>
            <a:ext cx="2687638" cy="1096962"/>
          </a:xfrm>
          <a:prstGeom prst="rect">
            <a:avLst/>
          </a:prstGeom>
          <a:noFill/>
          <a:ln w="9525">
            <a:noFill/>
            <a:miter lim="800000"/>
            <a:headEnd/>
            <a:tailEnd/>
          </a:ln>
        </p:spPr>
      </p:pic>
      <p:pic>
        <p:nvPicPr>
          <p:cNvPr id="165890" name="Picture 2" descr="EDS">
            <a:hlinkClick r:id="rId5"/>
          </p:cNvPr>
          <p:cNvPicPr>
            <a:picLocks noChangeAspect="1" noChangeArrowheads="1"/>
          </p:cNvPicPr>
          <p:nvPr/>
        </p:nvPicPr>
        <p:blipFill>
          <a:blip r:embed="rId6"/>
          <a:srcRect/>
          <a:stretch>
            <a:fillRect/>
          </a:stretch>
        </p:blipFill>
        <p:spPr bwMode="auto">
          <a:xfrm>
            <a:off x="1139459" y="1800379"/>
            <a:ext cx="1009650" cy="581026"/>
          </a:xfrm>
          <a:prstGeom prst="rect">
            <a:avLst/>
          </a:prstGeom>
          <a:noFill/>
        </p:spPr>
      </p:pic>
      <p:pic>
        <p:nvPicPr>
          <p:cNvPr id="165892" name="Picture 4" descr="Dell">
            <a:hlinkClick r:id="rId7"/>
          </p:cNvPr>
          <p:cNvPicPr>
            <a:picLocks noChangeAspect="1" noChangeArrowheads="1"/>
          </p:cNvPicPr>
          <p:nvPr/>
        </p:nvPicPr>
        <p:blipFill>
          <a:blip r:embed="rId8" cstate="email"/>
          <a:srcRect/>
          <a:stretch>
            <a:fillRect/>
          </a:stretch>
        </p:blipFill>
        <p:spPr bwMode="auto">
          <a:xfrm>
            <a:off x="904628" y="3315084"/>
            <a:ext cx="1479313" cy="685156"/>
          </a:xfrm>
          <a:prstGeom prst="rect">
            <a:avLst/>
          </a:prstGeom>
          <a:noFill/>
        </p:spPr>
      </p:pic>
      <p:pic>
        <p:nvPicPr>
          <p:cNvPr id="165894" name="Picture 6" descr="CME Group">
            <a:hlinkClick r:id="rId9"/>
          </p:cNvPr>
          <p:cNvPicPr>
            <a:picLocks noChangeAspect="1" noChangeArrowheads="1"/>
          </p:cNvPicPr>
          <p:nvPr/>
        </p:nvPicPr>
        <p:blipFill>
          <a:blip r:embed="rId10" cstate="email"/>
          <a:srcRect/>
          <a:stretch>
            <a:fillRect/>
          </a:stretch>
        </p:blipFill>
        <p:spPr bwMode="auto">
          <a:xfrm>
            <a:off x="758918" y="5170222"/>
            <a:ext cx="1770732" cy="391425"/>
          </a:xfrm>
          <a:prstGeom prst="rect">
            <a:avLst/>
          </a:prstGeom>
          <a:noFill/>
        </p:spPr>
      </p:pic>
      <p:sp>
        <p:nvSpPr>
          <p:cNvPr id="15" name="Rectangle 13"/>
          <p:cNvSpPr>
            <a:spLocks noChangeArrowheads="1"/>
          </p:cNvSpPr>
          <p:nvPr/>
        </p:nvSpPr>
        <p:spPr bwMode="auto">
          <a:xfrm>
            <a:off x="2846764" y="4587260"/>
            <a:ext cx="5958313" cy="1772793"/>
          </a:xfrm>
          <a:prstGeom prst="rect">
            <a:avLst/>
          </a:prstGeom>
          <a:noFill/>
          <a:ln w="9525" algn="ctr">
            <a:noFill/>
            <a:miter lim="800000"/>
            <a:headEnd/>
            <a:tailEnd/>
          </a:ln>
          <a:effectLst/>
        </p:spPr>
        <p:txBody>
          <a:bodyPr wrap="square" anchor="ctr">
            <a:spAutoFit/>
          </a:bodyPr>
          <a:lstStyle/>
          <a:p>
            <a:pPr marL="463550" indent="-463550">
              <a:lnSpc>
                <a:spcPct val="85000"/>
              </a:lnSpc>
              <a:spcBef>
                <a:spcPct val="15000"/>
              </a:spcBef>
              <a:buClr>
                <a:srgbClr val="F4BE96"/>
              </a:buClr>
              <a:buSzPct val="80000"/>
              <a:buBlip>
                <a:blip r:embed="rId4"/>
              </a:buBlip>
              <a:defRPr/>
            </a:pPr>
            <a:r>
              <a:rPr lang="en-US" sz="1400" dirty="0" smtClean="0">
                <a:solidFill>
                  <a:schemeClr val="bg2">
                    <a:lumMod val="95000"/>
                    <a:lumOff val="5000"/>
                  </a:schemeClr>
                </a:solidFill>
              </a:rPr>
              <a:t>CME and The Chicago Board of Trade merged to form CME Group, one of the world’s largest and most diverse exchanges.</a:t>
            </a:r>
          </a:p>
          <a:p>
            <a:pPr marL="463550" indent="-463550">
              <a:lnSpc>
                <a:spcPct val="85000"/>
              </a:lnSpc>
              <a:spcBef>
                <a:spcPct val="15000"/>
              </a:spcBef>
              <a:buClr>
                <a:srgbClr val="F4BE96"/>
              </a:buClr>
              <a:buSzPct val="80000"/>
              <a:buBlip>
                <a:blip r:embed="rId4"/>
              </a:buBlip>
              <a:defRPr/>
            </a:pPr>
            <a:r>
              <a:rPr lang="en-US" sz="1400" dirty="0" smtClean="0">
                <a:solidFill>
                  <a:schemeClr val="bg2">
                    <a:lumMod val="95000"/>
                    <a:lumOff val="5000"/>
                  </a:schemeClr>
                </a:solidFill>
              </a:rPr>
              <a:t>The solution lets auditors work in the familiar interface of the 2007 Microsoft Office system, to automate tasks like retrieving supporting documentation, and to synchronize data more quickly and easily between the field and headquarters. The solution was developed 20 percent faster than it would have taken using earlier tools, speeds audit reviews up to 20 percent, and boosts accuracy and collaboration.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212080" y="1645920"/>
            <a:ext cx="3657600" cy="4754880"/>
          </a:xfrm>
          <a:prstGeom prst="rect">
            <a:avLst/>
          </a:prstGeom>
          <a:gradFill>
            <a:gsLst>
              <a:gs pos="5000">
                <a:schemeClr val="tx2">
                  <a:alpha val="0"/>
                </a:schemeClr>
              </a:gs>
              <a:gs pos="77000">
                <a:schemeClr val="tx1">
                  <a:lumMod val="95000"/>
                </a:schemeClr>
              </a:gs>
              <a:gs pos="95000">
                <a:schemeClr val="tx2">
                  <a:alpha val="0"/>
                </a:schemeClr>
              </a:gs>
            </a:gsLst>
            <a:lin ang="5400000" scaled="0"/>
          </a:gradFill>
          <a:ln>
            <a:gradFill>
              <a:gsLst>
                <a:gs pos="5000">
                  <a:schemeClr val="tx2">
                    <a:lumMod val="50000"/>
                    <a:alpha val="0"/>
                  </a:schemeClr>
                </a:gs>
                <a:gs pos="80000">
                  <a:schemeClr val="tx2">
                    <a:lumMod val="50000"/>
                  </a:schemeClr>
                </a:gs>
                <a:gs pos="95000">
                  <a:schemeClr val="tx2">
                    <a:lumMod val="50000"/>
                    <a:alpha val="0"/>
                  </a:schemeClr>
                </a:gs>
              </a:gsLst>
              <a:lin ang="54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endParaRPr lang="en-US" b="1" dirty="0" smtClean="0">
              <a:solidFill>
                <a:schemeClr val="bg1">
                  <a:lumMod val="50000"/>
                </a:schemeClr>
              </a:solidFill>
              <a:latin typeface="+mj-lt"/>
            </a:endParaRPr>
          </a:p>
        </p:txBody>
      </p:sp>
      <p:sp>
        <p:nvSpPr>
          <p:cNvPr id="13" name="Rectangle 12"/>
          <p:cNvSpPr/>
          <p:nvPr/>
        </p:nvSpPr>
        <p:spPr bwMode="auto">
          <a:xfrm>
            <a:off x="274320" y="1645920"/>
            <a:ext cx="3657600" cy="4754880"/>
          </a:xfrm>
          <a:prstGeom prst="rect">
            <a:avLst/>
          </a:prstGeom>
          <a:gradFill>
            <a:gsLst>
              <a:gs pos="5000">
                <a:schemeClr val="tx2">
                  <a:alpha val="0"/>
                </a:schemeClr>
              </a:gs>
              <a:gs pos="77000">
                <a:schemeClr val="tx1">
                  <a:lumMod val="95000"/>
                </a:schemeClr>
              </a:gs>
              <a:gs pos="95000">
                <a:schemeClr val="tx2">
                  <a:alpha val="0"/>
                </a:schemeClr>
              </a:gs>
            </a:gsLst>
            <a:lin ang="5400000" scaled="0"/>
          </a:gradFill>
          <a:ln>
            <a:gradFill>
              <a:gsLst>
                <a:gs pos="5000">
                  <a:schemeClr val="tx2">
                    <a:lumMod val="50000"/>
                    <a:alpha val="0"/>
                  </a:schemeClr>
                </a:gs>
                <a:gs pos="80000">
                  <a:schemeClr val="tx2">
                    <a:lumMod val="50000"/>
                  </a:schemeClr>
                </a:gs>
                <a:gs pos="95000">
                  <a:schemeClr val="tx2">
                    <a:lumMod val="50000"/>
                    <a:alpha val="0"/>
                  </a:schemeClr>
                </a:gs>
              </a:gsLst>
              <a:lin ang="54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endParaRPr lang="en-US" b="1" dirty="0" smtClean="0">
              <a:solidFill>
                <a:schemeClr val="bg1">
                  <a:lumMod val="50000"/>
                </a:schemeClr>
              </a:solidFill>
              <a:latin typeface="+mj-lt"/>
            </a:endParaRPr>
          </a:p>
        </p:txBody>
      </p:sp>
      <p:grpSp>
        <p:nvGrpSpPr>
          <p:cNvPr id="2" name="Group 33"/>
          <p:cNvGrpSpPr/>
          <p:nvPr/>
        </p:nvGrpSpPr>
        <p:grpSpPr>
          <a:xfrm>
            <a:off x="1005840" y="3383280"/>
            <a:ext cx="7132320" cy="2194560"/>
            <a:chOff x="1005840" y="3291840"/>
            <a:chExt cx="7132320" cy="2468880"/>
          </a:xfrm>
        </p:grpSpPr>
        <p:sp>
          <p:nvSpPr>
            <p:cNvPr id="23" name="Oval 22"/>
            <p:cNvSpPr/>
            <p:nvPr/>
          </p:nvSpPr>
          <p:spPr bwMode="auto">
            <a:xfrm>
              <a:off x="1554480" y="3383280"/>
              <a:ext cx="6035040" cy="2286000"/>
            </a:xfrm>
            <a:prstGeom prst="ellipse">
              <a:avLst/>
            </a:prstGeom>
            <a:noFill/>
            <a:ln w="28575" cap="flat" cmpd="sng" algn="ctr">
              <a:gradFill>
                <a:gsLst>
                  <a:gs pos="10000">
                    <a:schemeClr val="accent3"/>
                  </a:gs>
                  <a:gs pos="31000">
                    <a:schemeClr val="tx1">
                      <a:alpha val="0"/>
                    </a:schemeClr>
                  </a:gs>
                </a:gsLst>
                <a:lin ang="5400000" scaled="0"/>
              </a:gradFill>
              <a:prstDash val="sysDash"/>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2103120" y="3474720"/>
              <a:ext cx="4937760" cy="2103120"/>
            </a:xfrm>
            <a:prstGeom prst="ellipse">
              <a:avLst/>
            </a:prstGeom>
            <a:noFill/>
            <a:ln w="28575" cap="flat" cmpd="sng" algn="ctr">
              <a:gradFill>
                <a:gsLst>
                  <a:gs pos="10000">
                    <a:schemeClr val="accent3"/>
                  </a:gs>
                  <a:gs pos="31000">
                    <a:schemeClr val="tx1">
                      <a:alpha val="0"/>
                    </a:schemeClr>
                  </a:gs>
                </a:gsLst>
                <a:lin ang="5400000" scaled="0"/>
              </a:gradFill>
              <a:prstDash val="sysDash"/>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 name="Oval 32"/>
            <p:cNvSpPr/>
            <p:nvPr/>
          </p:nvSpPr>
          <p:spPr bwMode="auto">
            <a:xfrm>
              <a:off x="1005840" y="3291840"/>
              <a:ext cx="7132320" cy="2468880"/>
            </a:xfrm>
            <a:prstGeom prst="ellipse">
              <a:avLst/>
            </a:prstGeom>
            <a:noFill/>
            <a:ln w="28575" cap="flat" cmpd="sng" algn="ctr">
              <a:gradFill>
                <a:gsLst>
                  <a:gs pos="10000">
                    <a:schemeClr val="accent3"/>
                  </a:gs>
                  <a:gs pos="31000">
                    <a:schemeClr val="tx1">
                      <a:alpha val="0"/>
                    </a:schemeClr>
                  </a:gs>
                </a:gsLst>
                <a:lin ang="5400000" scaled="0"/>
              </a:gradFill>
              <a:prstDash val="sysDash"/>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35" name="Rectangle 34"/>
          <p:cNvSpPr/>
          <p:nvPr/>
        </p:nvSpPr>
        <p:spPr bwMode="auto">
          <a:xfrm>
            <a:off x="3931920" y="2103120"/>
            <a:ext cx="1280160" cy="2743200"/>
          </a:xfrm>
          <a:prstGeom prst="rect">
            <a:avLst/>
          </a:prstGeom>
          <a:gradFill flip="none" rotWithShape="1">
            <a:gsLst>
              <a:gs pos="0">
                <a:schemeClr val="tx1">
                  <a:alpha val="0"/>
                </a:schemeClr>
              </a:gs>
              <a:gs pos="50000">
                <a:schemeClr val="tx1">
                  <a:alpha val="90000"/>
                </a:schemeClr>
              </a:gs>
              <a:gs pos="100000">
                <a:schemeClr val="tx1">
                  <a:alpha val="0"/>
                </a:schemeClr>
              </a:gs>
            </a:gsLst>
            <a:lin ang="5400000" scaled="1"/>
            <a:tileRect/>
          </a:gra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3554" name="Rectangle 2"/>
          <p:cNvSpPr>
            <a:spLocks noGrp="1" noChangeArrowheads="1"/>
          </p:cNvSpPr>
          <p:nvPr>
            <p:ph type="title"/>
          </p:nvPr>
        </p:nvSpPr>
        <p:spPr>
          <a:xfrm>
            <a:off x="381000" y="204788"/>
            <a:ext cx="8553450" cy="941796"/>
          </a:xfrm>
        </p:spPr>
        <p:txBody>
          <a:bodyPr/>
          <a:lstStyle/>
          <a:p>
            <a:r>
              <a:rPr sz="4000" smtClean="0"/>
              <a:t>Dynamic </a:t>
            </a:r>
            <a:r>
              <a:rPr sz="4000"/>
              <a:t>IT</a:t>
            </a:r>
            <a:br>
              <a:rPr sz="4000"/>
            </a:br>
            <a:r>
              <a:rPr sz="2600" i="1" smtClean="0">
                <a:latin typeface="Segoe Light" pitchFamily="34" charset="0"/>
              </a:rPr>
              <a:t>La Próxima Generación de Aplicaciones y Centros de Datos</a:t>
            </a:r>
            <a:endParaRPr lang="en-US" sz="2600" dirty="0"/>
          </a:p>
        </p:txBody>
      </p:sp>
      <p:sp>
        <p:nvSpPr>
          <p:cNvPr id="25" name="Rectangle 24"/>
          <p:cNvSpPr/>
          <p:nvPr/>
        </p:nvSpPr>
        <p:spPr>
          <a:xfrm>
            <a:off x="274320" y="4937760"/>
            <a:ext cx="3657600" cy="1126462"/>
          </a:xfrm>
          <a:prstGeom prst="rect">
            <a:avLst/>
          </a:prstGeom>
        </p:spPr>
        <p:txBody>
          <a:bodyPr wrap="square" lIns="182880" rIns="0">
            <a:spAutoFit/>
          </a:bodyPr>
          <a:lstStyle/>
          <a:p>
            <a:pPr marL="0" lvl="1">
              <a:lnSpc>
                <a:spcPct val="90000"/>
              </a:lnSpc>
              <a:spcBef>
                <a:spcPct val="20000"/>
              </a:spcBef>
              <a:buSzPct val="61000"/>
            </a:pPr>
            <a:r>
              <a:rPr lang="es-ES" sz="1600" dirty="0" smtClean="0">
                <a:solidFill>
                  <a:schemeClr val="bg1">
                    <a:lumMod val="50000"/>
                  </a:schemeClr>
                </a:solidFill>
              </a:rPr>
              <a:t>De físico a lógico</a:t>
            </a:r>
          </a:p>
          <a:p>
            <a:pPr marL="0" lvl="1">
              <a:lnSpc>
                <a:spcPct val="90000"/>
              </a:lnSpc>
              <a:spcBef>
                <a:spcPct val="20000"/>
              </a:spcBef>
              <a:buSzPct val="61000"/>
            </a:pPr>
            <a:r>
              <a:rPr lang="es-ES" sz="1600" dirty="0" smtClean="0">
                <a:solidFill>
                  <a:schemeClr val="bg1">
                    <a:lumMod val="50000"/>
                  </a:schemeClr>
                </a:solidFill>
              </a:rPr>
              <a:t>Gestionado por modelos y políticas</a:t>
            </a:r>
          </a:p>
          <a:p>
            <a:pPr marL="0" lvl="1">
              <a:lnSpc>
                <a:spcPct val="90000"/>
              </a:lnSpc>
              <a:spcBef>
                <a:spcPct val="20000"/>
              </a:spcBef>
              <a:buSzPct val="61000"/>
            </a:pPr>
            <a:r>
              <a:rPr lang="es-ES" sz="1600" dirty="0" smtClean="0">
                <a:solidFill>
                  <a:schemeClr val="bg1">
                    <a:lumMod val="50000"/>
                  </a:schemeClr>
                </a:solidFill>
              </a:rPr>
              <a:t>Auto-diagnóstico y auto-reparación</a:t>
            </a:r>
          </a:p>
          <a:p>
            <a:pPr marL="0" lvl="1">
              <a:lnSpc>
                <a:spcPct val="90000"/>
              </a:lnSpc>
              <a:spcBef>
                <a:spcPct val="20000"/>
              </a:spcBef>
              <a:buSzPct val="61000"/>
            </a:pPr>
            <a:r>
              <a:rPr lang="es-ES" sz="1600" dirty="0" smtClean="0">
                <a:solidFill>
                  <a:schemeClr val="bg1">
                    <a:lumMod val="50000"/>
                  </a:schemeClr>
                </a:solidFill>
              </a:rPr>
              <a:t>Disponible, seguro y tiempo real</a:t>
            </a:r>
          </a:p>
        </p:txBody>
      </p:sp>
      <p:sp>
        <p:nvSpPr>
          <p:cNvPr id="26" name="Text Placeholder 16"/>
          <p:cNvSpPr txBox="1">
            <a:spLocks/>
          </p:cNvSpPr>
          <p:nvPr/>
        </p:nvSpPr>
        <p:spPr>
          <a:xfrm>
            <a:off x="274320" y="4114800"/>
            <a:ext cx="3657600" cy="470898"/>
          </a:xfrm>
          <a:prstGeom prst="rect">
            <a:avLst/>
          </a:prstGeom>
        </p:spPr>
        <p:txBody>
          <a:bodyPr vert="horz" wrap="square" lIns="0" tIns="0" rIns="0" bIns="0" rtlCol="0">
            <a:spAutoFit/>
          </a:bodyPr>
          <a:lstStyle/>
          <a:p>
            <a:pPr algn="ctr" defTabSz="914363" rtl="0">
              <a:lnSpc>
                <a:spcPct val="90000"/>
              </a:lnSpc>
              <a:spcBef>
                <a:spcPts val="1500"/>
              </a:spcBef>
              <a:buSzPct val="80000"/>
              <a:defRPr/>
            </a:pPr>
            <a:r>
              <a:rPr lang="en-US" sz="3400" kern="1200" spc="-160" dirty="0" smtClean="0">
                <a:solidFill>
                  <a:schemeClr val="bg1"/>
                </a:solidFill>
                <a:effectLst>
                  <a:outerShdw blurRad="63500" algn="ctr" rotWithShape="0">
                    <a:prstClr val="black">
                      <a:alpha val="40000"/>
                    </a:prstClr>
                  </a:outerShdw>
                </a:effectLst>
              </a:rPr>
              <a:t>CENTRO DE DATOS</a:t>
            </a:r>
            <a:endParaRPr lang="en-US" sz="3400" kern="1200" spc="-160" dirty="0">
              <a:solidFill>
                <a:schemeClr val="bg1"/>
              </a:solidFill>
              <a:effectLst>
                <a:outerShdw blurRad="63500" algn="ctr" rotWithShape="0">
                  <a:prstClr val="black">
                    <a:alpha val="40000"/>
                  </a:prstClr>
                </a:outerShdw>
              </a:effectLst>
            </a:endParaRPr>
          </a:p>
        </p:txBody>
      </p:sp>
      <p:sp>
        <p:nvSpPr>
          <p:cNvPr id="27" name="Rectangle 26"/>
          <p:cNvSpPr/>
          <p:nvPr/>
        </p:nvSpPr>
        <p:spPr>
          <a:xfrm>
            <a:off x="91440" y="3657600"/>
            <a:ext cx="473206" cy="1200329"/>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r>
              <a:rPr lang="en-US" sz="7200" cap="all" spc="-150" dirty="0" smtClean="0">
                <a:ln w="3175">
                  <a:noFill/>
                </a:ln>
                <a:gradFill flip="none" rotWithShape="1">
                  <a:gsLst>
                    <a:gs pos="0">
                      <a:srgbClr val="6BC0EB"/>
                    </a:gs>
                    <a:gs pos="25000">
                      <a:srgbClr val="4A7ED2"/>
                    </a:gs>
                    <a:gs pos="75000">
                      <a:srgbClr val="2856A0"/>
                    </a:gs>
                    <a:gs pos="100000">
                      <a:srgbClr val="6BC0EB"/>
                    </a:gs>
                  </a:gsLst>
                  <a:lin ang="5400000" scaled="1"/>
                  <a:tileRect/>
                </a:gradFill>
                <a:effectLst>
                  <a:outerShdw blurRad="50800" dist="38100" dir="2700000" algn="tl" rotWithShape="0">
                    <a:prstClr val="black">
                      <a:alpha val="40000"/>
                    </a:prstClr>
                  </a:outerShdw>
                </a:effectLst>
                <a:cs typeface="Arial" charset="0"/>
              </a:rPr>
              <a:t>{</a:t>
            </a:r>
            <a:endParaRPr lang="en-US" sz="7200" cap="all" spc="-150" dirty="0">
              <a:ln w="3175">
                <a:noFill/>
              </a:ln>
              <a:gradFill flip="none" rotWithShape="1">
                <a:gsLst>
                  <a:gs pos="0">
                    <a:srgbClr val="6BC0EB"/>
                  </a:gs>
                  <a:gs pos="25000">
                    <a:srgbClr val="4A7ED2"/>
                  </a:gs>
                  <a:gs pos="75000">
                    <a:srgbClr val="2856A0"/>
                  </a:gs>
                  <a:gs pos="100000">
                    <a:srgbClr val="6BC0EB"/>
                  </a:gs>
                </a:gsLst>
                <a:lin ang="5400000" scaled="1"/>
                <a:tileRect/>
              </a:gradFill>
              <a:effectLst>
                <a:outerShdw blurRad="50800" dist="38100" dir="2700000" algn="tl" rotWithShape="0">
                  <a:prstClr val="black">
                    <a:alpha val="40000"/>
                  </a:prstClr>
                </a:outerShdw>
              </a:effectLst>
              <a:cs typeface="Arial" charset="0"/>
            </a:endParaRPr>
          </a:p>
        </p:txBody>
      </p:sp>
      <p:sp>
        <p:nvSpPr>
          <p:cNvPr id="28" name="Rectangle 27"/>
          <p:cNvSpPr/>
          <p:nvPr/>
        </p:nvSpPr>
        <p:spPr>
          <a:xfrm>
            <a:off x="3749040" y="3657600"/>
            <a:ext cx="473206" cy="1200329"/>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r>
              <a:rPr lang="en-US" sz="7200" cap="all" spc="-150" dirty="0" smtClean="0">
                <a:ln w="3175">
                  <a:noFill/>
                </a:ln>
                <a:gradFill flip="none" rotWithShape="1">
                  <a:gsLst>
                    <a:gs pos="0">
                      <a:srgbClr val="6BC0EB"/>
                    </a:gs>
                    <a:gs pos="25000">
                      <a:srgbClr val="4A7ED2"/>
                    </a:gs>
                    <a:gs pos="75000">
                      <a:srgbClr val="2856A0"/>
                    </a:gs>
                    <a:gs pos="100000">
                      <a:srgbClr val="6BC0EB"/>
                    </a:gs>
                  </a:gsLst>
                  <a:lin ang="5400000" scaled="1"/>
                  <a:tileRect/>
                </a:gradFill>
                <a:effectLst>
                  <a:outerShdw blurRad="50800" dist="38100" dir="2700000" algn="tl" rotWithShape="0">
                    <a:prstClr val="black">
                      <a:alpha val="40000"/>
                    </a:prstClr>
                  </a:outerShdw>
                </a:effectLst>
                <a:cs typeface="Arial" charset="0"/>
              </a:rPr>
              <a:t>}</a:t>
            </a:r>
          </a:p>
        </p:txBody>
      </p:sp>
      <p:sp>
        <p:nvSpPr>
          <p:cNvPr id="30" name="Rectangle 29"/>
          <p:cNvSpPr/>
          <p:nvPr/>
        </p:nvSpPr>
        <p:spPr>
          <a:xfrm>
            <a:off x="5212080" y="4937760"/>
            <a:ext cx="3657600" cy="1126462"/>
          </a:xfrm>
          <a:prstGeom prst="rect">
            <a:avLst/>
          </a:prstGeom>
        </p:spPr>
        <p:txBody>
          <a:bodyPr wrap="square" lIns="182880" rIns="0">
            <a:spAutoFit/>
          </a:bodyPr>
          <a:lstStyle/>
          <a:p>
            <a:pPr marL="0" lvl="1">
              <a:lnSpc>
                <a:spcPct val="90000"/>
              </a:lnSpc>
              <a:spcBef>
                <a:spcPct val="20000"/>
              </a:spcBef>
              <a:buSzPct val="61000"/>
            </a:pPr>
            <a:r>
              <a:rPr lang="es-ES" sz="1600" dirty="0" smtClean="0">
                <a:solidFill>
                  <a:schemeClr val="bg1">
                    <a:lumMod val="50000"/>
                  </a:schemeClr>
                </a:solidFill>
              </a:rPr>
              <a:t>Federadas, compuestas, servicios</a:t>
            </a:r>
          </a:p>
          <a:p>
            <a:pPr marL="0" lvl="1">
              <a:lnSpc>
                <a:spcPct val="90000"/>
              </a:lnSpc>
              <a:spcBef>
                <a:spcPct val="20000"/>
              </a:spcBef>
              <a:buSzPct val="61000"/>
            </a:pPr>
            <a:r>
              <a:rPr lang="es-ES" sz="1600" dirty="0" smtClean="0">
                <a:solidFill>
                  <a:schemeClr val="bg1">
                    <a:lumMod val="50000"/>
                  </a:schemeClr>
                </a:solidFill>
              </a:rPr>
              <a:t>Experiencias ricas y conectadas</a:t>
            </a:r>
          </a:p>
          <a:p>
            <a:pPr marL="0" lvl="1">
              <a:lnSpc>
                <a:spcPct val="90000"/>
              </a:lnSpc>
              <a:spcBef>
                <a:spcPct val="20000"/>
              </a:spcBef>
              <a:buSzPct val="61000"/>
            </a:pPr>
            <a:r>
              <a:rPr lang="es-ES" sz="1600" dirty="0" smtClean="0">
                <a:solidFill>
                  <a:schemeClr val="bg1">
                    <a:lumMod val="50000"/>
                  </a:schemeClr>
                </a:solidFill>
              </a:rPr>
              <a:t>Locales, remotas, </a:t>
            </a:r>
            <a:r>
              <a:rPr lang="es-ES" sz="1600" dirty="0" err="1" smtClean="0">
                <a:solidFill>
                  <a:schemeClr val="bg1">
                    <a:lumMod val="50000"/>
                  </a:schemeClr>
                </a:solidFill>
              </a:rPr>
              <a:t>virtualizadas</a:t>
            </a:r>
            <a:endParaRPr lang="es-ES" sz="1600" dirty="0" smtClean="0">
              <a:solidFill>
                <a:schemeClr val="bg1">
                  <a:lumMod val="50000"/>
                </a:schemeClr>
              </a:solidFill>
            </a:endParaRPr>
          </a:p>
          <a:p>
            <a:pPr marL="0" lvl="1">
              <a:lnSpc>
                <a:spcPct val="90000"/>
              </a:lnSpc>
              <a:spcBef>
                <a:spcPct val="20000"/>
              </a:spcBef>
              <a:buSzPct val="61000"/>
            </a:pPr>
            <a:r>
              <a:rPr lang="es-ES" sz="1600" dirty="0" smtClean="0">
                <a:solidFill>
                  <a:schemeClr val="bg1">
                    <a:lumMod val="50000"/>
                  </a:schemeClr>
                </a:solidFill>
              </a:rPr>
              <a:t>Desarrollo-Producción eficiente</a:t>
            </a:r>
          </a:p>
        </p:txBody>
      </p:sp>
      <p:sp>
        <p:nvSpPr>
          <p:cNvPr id="31" name="Text Placeholder 16"/>
          <p:cNvSpPr txBox="1">
            <a:spLocks/>
          </p:cNvSpPr>
          <p:nvPr/>
        </p:nvSpPr>
        <p:spPr>
          <a:xfrm>
            <a:off x="5212080" y="4114800"/>
            <a:ext cx="3657600" cy="470898"/>
          </a:xfrm>
          <a:prstGeom prst="rect">
            <a:avLst/>
          </a:prstGeom>
        </p:spPr>
        <p:txBody>
          <a:bodyPr vert="horz" wrap="square" lIns="0" tIns="0" rIns="0" bIns="0" rtlCol="0">
            <a:spAutoFit/>
          </a:bodyPr>
          <a:lstStyle/>
          <a:p>
            <a:pPr algn="ctr" defTabSz="914363" rtl="0">
              <a:lnSpc>
                <a:spcPct val="90000"/>
              </a:lnSpc>
              <a:spcBef>
                <a:spcPts val="1500"/>
              </a:spcBef>
              <a:buSzPct val="80000"/>
              <a:defRPr/>
            </a:pPr>
            <a:r>
              <a:rPr lang="en-US" sz="3400" kern="1200" spc="-160" dirty="0" smtClean="0">
                <a:solidFill>
                  <a:schemeClr val="accent2"/>
                </a:solidFill>
                <a:effectLst>
                  <a:outerShdw blurRad="63500" algn="ctr" rotWithShape="0">
                    <a:prstClr val="black">
                      <a:alpha val="40000"/>
                    </a:prstClr>
                  </a:outerShdw>
                </a:effectLst>
              </a:rPr>
              <a:t>APLICACIONES</a:t>
            </a:r>
            <a:endParaRPr lang="en-US" sz="3400" kern="1200" spc="-160" dirty="0">
              <a:solidFill>
                <a:schemeClr val="accent2"/>
              </a:solidFill>
              <a:effectLst>
                <a:outerShdw blurRad="63500" algn="ctr" rotWithShape="0">
                  <a:prstClr val="black">
                    <a:alpha val="40000"/>
                  </a:prstClr>
                </a:outerShdw>
              </a:effectLst>
            </a:endParaRPr>
          </a:p>
        </p:txBody>
      </p:sp>
      <p:sp>
        <p:nvSpPr>
          <p:cNvPr id="14" name="Rectangle 13"/>
          <p:cNvSpPr/>
          <p:nvPr/>
        </p:nvSpPr>
        <p:spPr>
          <a:xfrm>
            <a:off x="5029200" y="3657600"/>
            <a:ext cx="444352" cy="1200329"/>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r>
              <a:rPr lang="en-US" sz="7200" cap="all" spc="-150" dirty="0" smtClean="0">
                <a:ln w="3175">
                  <a:noFill/>
                </a:ln>
                <a:solidFill>
                  <a:schemeClr val="accent2"/>
                </a:solidFill>
                <a:effectLst>
                  <a:outerShdw blurRad="50800" dist="38100" dir="2700000" algn="tl" rotWithShape="0">
                    <a:prstClr val="black">
                      <a:alpha val="40000"/>
                    </a:prstClr>
                  </a:outerShdw>
                </a:effectLst>
                <a:cs typeface="Arial" charset="0"/>
              </a:rPr>
              <a:t>{</a:t>
            </a:r>
            <a:endParaRPr lang="en-US" sz="7200" cap="all" spc="-150" dirty="0">
              <a:ln w="3175">
                <a:noFill/>
              </a:ln>
              <a:solidFill>
                <a:schemeClr val="accent2"/>
              </a:solidFill>
              <a:effectLst>
                <a:outerShdw blurRad="50800" dist="38100" dir="2700000" algn="tl" rotWithShape="0">
                  <a:prstClr val="black">
                    <a:alpha val="40000"/>
                  </a:prstClr>
                </a:outerShdw>
              </a:effectLst>
              <a:cs typeface="Arial" charset="0"/>
            </a:endParaRPr>
          </a:p>
        </p:txBody>
      </p:sp>
      <p:sp>
        <p:nvSpPr>
          <p:cNvPr id="15" name="Rectangle 14"/>
          <p:cNvSpPr/>
          <p:nvPr/>
        </p:nvSpPr>
        <p:spPr>
          <a:xfrm>
            <a:off x="8686800" y="3657600"/>
            <a:ext cx="444352" cy="1200329"/>
          </a:xfrm>
          <a:prstGeom prst="rect">
            <a:avLst/>
          </a:prstGeom>
        </p:spPr>
        <p:txBody>
          <a:bodyPr wrap="none">
            <a:spAutoFit/>
            <a:scene3d>
              <a:camera prst="orthographicFront">
                <a:rot lat="0" lon="20099993" rev="0"/>
              </a:camera>
              <a:lightRig rig="threePt" dir="t"/>
            </a:scene3d>
            <a:sp3d extrusionH="25400">
              <a:bevelT w="38100" h="38100"/>
              <a:bevelB w="31750" h="171450"/>
            </a:sp3d>
          </a:bodyPr>
          <a:lstStyle/>
          <a:p>
            <a:r>
              <a:rPr lang="en-US" sz="7200" cap="all" spc="-150" dirty="0" smtClean="0">
                <a:ln w="3175">
                  <a:noFill/>
                </a:ln>
                <a:solidFill>
                  <a:schemeClr val="accent2"/>
                </a:solidFill>
                <a:effectLst>
                  <a:outerShdw blurRad="50800" dist="38100" dir="2700000" algn="tl" rotWithShape="0">
                    <a:prstClr val="black">
                      <a:alpha val="40000"/>
                    </a:prstClr>
                  </a:outerShdw>
                </a:effectLst>
                <a:cs typeface="Arial" charset="0"/>
              </a:rPr>
              <a:t>}</a:t>
            </a:r>
          </a:p>
        </p:txBody>
      </p:sp>
      <p:pic>
        <p:nvPicPr>
          <p:cNvPr id="29" name="Picture 3"/>
          <p:cNvPicPr>
            <a:picLocks noChangeAspect="1" noChangeArrowheads="1"/>
          </p:cNvPicPr>
          <p:nvPr/>
        </p:nvPicPr>
        <p:blipFill>
          <a:blip r:embed="rId3" cstate="email">
            <a:lum bright="-10000"/>
          </a:blip>
          <a:srcRect/>
          <a:stretch>
            <a:fillRect/>
          </a:stretch>
        </p:blipFill>
        <p:spPr bwMode="auto">
          <a:xfrm>
            <a:off x="4937760" y="1511301"/>
            <a:ext cx="3840480" cy="1744625"/>
          </a:xfrm>
          <a:prstGeom prst="rect">
            <a:avLst/>
          </a:prstGeom>
          <a:noFill/>
          <a:ln w="9525">
            <a:noFill/>
            <a:miter lim="800000"/>
            <a:headEnd/>
            <a:tailEnd/>
          </a:ln>
          <a:effectLst>
            <a:reflection blurRad="6350" stA="52000" endA="300" endPos="35000" dir="5400000" sy="-100000" algn="bl" rotWithShape="0"/>
          </a:effectLst>
        </p:spPr>
      </p:pic>
      <p:pic>
        <p:nvPicPr>
          <p:cNvPr id="20" name="Picture 4" descr="C:\Users\Jeff.Alldridge\Desktop\Matt Valentine Decks\graphics\question mark\q3.png"/>
          <p:cNvPicPr>
            <a:picLocks noChangeAspect="1" noChangeArrowheads="1"/>
          </p:cNvPicPr>
          <p:nvPr/>
        </p:nvPicPr>
        <p:blipFill>
          <a:blip r:embed="rId4"/>
          <a:srcRect/>
          <a:stretch>
            <a:fillRect/>
          </a:stretch>
        </p:blipFill>
        <p:spPr bwMode="auto">
          <a:xfrm>
            <a:off x="4314651" y="2723977"/>
            <a:ext cx="647873" cy="1295746"/>
          </a:xfrm>
          <a:prstGeom prst="rect">
            <a:avLst/>
          </a:prstGeom>
          <a:noFill/>
        </p:spPr>
      </p:pic>
      <p:pic>
        <p:nvPicPr>
          <p:cNvPr id="24" name="Picture 23" descr="server-room-purple.png"/>
          <p:cNvPicPr>
            <a:picLocks noChangeAspect="1"/>
          </p:cNvPicPr>
          <p:nvPr/>
        </p:nvPicPr>
        <p:blipFill>
          <a:blip r:embed="rId5" cstate="email"/>
          <a:srcRect/>
          <a:stretch>
            <a:fillRect/>
          </a:stretch>
        </p:blipFill>
        <p:spPr>
          <a:xfrm>
            <a:off x="0" y="1562100"/>
            <a:ext cx="4206240" cy="2391913"/>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lowchart: Manual Input 51"/>
          <p:cNvSpPr/>
          <p:nvPr/>
        </p:nvSpPr>
        <p:spPr bwMode="auto">
          <a:xfrm>
            <a:off x="-91440" y="2103120"/>
            <a:ext cx="9326880" cy="4297680"/>
          </a:xfrm>
          <a:prstGeom prst="flowChartManualInput">
            <a:avLst/>
          </a:prstGeom>
          <a:gradFill>
            <a:gsLst>
              <a:gs pos="20000">
                <a:schemeClr val="accent3">
                  <a:lumMod val="20000"/>
                  <a:lumOff val="80000"/>
                </a:schemeClr>
              </a:gs>
              <a:gs pos="50000">
                <a:schemeClr val="tx1">
                  <a:alpha val="60000"/>
                </a:schemeClr>
              </a:gs>
            </a:gsLst>
            <a:lin ang="5400000" scaled="0"/>
          </a:gradFill>
          <a:ln w="76200" cap="flat" cmpd="sng" algn="ctr">
            <a:gradFill>
              <a:gsLst>
                <a:gs pos="30000">
                  <a:schemeClr val="accent3">
                    <a:lumMod val="40000"/>
                    <a:lumOff val="60000"/>
                  </a:schemeClr>
                </a:gs>
                <a:gs pos="50000">
                  <a:schemeClr val="accent3">
                    <a:lumMod val="40000"/>
                    <a:lumOff val="60000"/>
                    <a:alpha val="0"/>
                  </a:schemeClr>
                </a:gs>
              </a:gsLst>
              <a:lin ang="5400000" scaled="0"/>
            </a:gra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846" name="Rectangle 54"/>
          <p:cNvSpPr>
            <a:spLocks noGrp="1" noChangeArrowheads="1"/>
          </p:cNvSpPr>
          <p:nvPr>
            <p:ph type="title"/>
          </p:nvPr>
        </p:nvSpPr>
        <p:spPr/>
        <p:txBody>
          <a:bodyPr/>
          <a:lstStyle/>
          <a:p>
            <a:r>
              <a:rPr smtClean="0"/>
              <a:t>Evolución de las Aplicaciones</a:t>
            </a:r>
            <a:r>
              <a:rPr lang="en-US" dirty="0" smtClean="0"/>
              <a:t/>
            </a:r>
            <a:br>
              <a:rPr lang="en-US" dirty="0" smtClean="0"/>
            </a:br>
            <a:r>
              <a:rPr sz="2400" kern="1200" smtClean="0">
                <a:solidFill>
                  <a:schemeClr val="accent3"/>
                </a:solidFill>
              </a:rPr>
              <a:t> Agregación de múltiples tecnologías durante más de 30 años</a:t>
            </a:r>
            <a:endParaRPr sz="2400" kern="1200">
              <a:solidFill>
                <a:schemeClr val="accent3"/>
              </a:solidFill>
            </a:endParaRPr>
          </a:p>
        </p:txBody>
      </p:sp>
      <p:pic>
        <p:nvPicPr>
          <p:cNvPr id="37937" name="Picture 18" descr="npc"/>
          <p:cNvPicPr>
            <a:picLocks noChangeAspect="1" noChangeArrowheads="1"/>
          </p:cNvPicPr>
          <p:nvPr/>
        </p:nvPicPr>
        <p:blipFill>
          <a:blip r:embed="rId3"/>
          <a:srcRect/>
          <a:stretch>
            <a:fillRect/>
          </a:stretch>
        </p:blipFill>
        <p:spPr bwMode="auto">
          <a:xfrm>
            <a:off x="3959225" y="1920240"/>
            <a:ext cx="1225550" cy="1092200"/>
          </a:xfrm>
          <a:prstGeom prst="rect">
            <a:avLst/>
          </a:prstGeom>
          <a:noFill/>
          <a:ln w="9525">
            <a:noFill/>
            <a:miter lim="800000"/>
            <a:headEnd/>
            <a:tailEnd/>
          </a:ln>
        </p:spPr>
      </p:pic>
      <p:pic>
        <p:nvPicPr>
          <p:cNvPr id="37927" name="Picture 34" descr="data analyzer"/>
          <p:cNvPicPr>
            <a:picLocks noChangeAspect="1" noChangeArrowheads="1"/>
          </p:cNvPicPr>
          <p:nvPr/>
        </p:nvPicPr>
        <p:blipFill>
          <a:blip r:embed="rId4"/>
          <a:srcRect/>
          <a:stretch>
            <a:fillRect/>
          </a:stretch>
        </p:blipFill>
        <p:spPr bwMode="auto">
          <a:xfrm>
            <a:off x="5609432" y="1645920"/>
            <a:ext cx="1582737" cy="1487918"/>
          </a:xfrm>
          <a:prstGeom prst="rect">
            <a:avLst/>
          </a:prstGeom>
          <a:noFill/>
          <a:ln w="9525">
            <a:noFill/>
            <a:miter lim="800000"/>
            <a:headEnd/>
            <a:tailEnd/>
          </a:ln>
        </p:spPr>
      </p:pic>
      <p:grpSp>
        <p:nvGrpSpPr>
          <p:cNvPr id="2" name="Group 52"/>
          <p:cNvGrpSpPr/>
          <p:nvPr/>
        </p:nvGrpSpPr>
        <p:grpSpPr>
          <a:xfrm>
            <a:off x="7223760" y="1371600"/>
            <a:ext cx="1846262" cy="1447801"/>
            <a:chOff x="7181850" y="769938"/>
            <a:chExt cx="1846262" cy="1447801"/>
          </a:xfrm>
        </p:grpSpPr>
        <p:pic>
          <p:nvPicPr>
            <p:cNvPr id="37916" name="Picture 40" descr="network lines"/>
            <p:cNvPicPr>
              <a:picLocks noChangeAspect="1" noChangeArrowheads="1"/>
            </p:cNvPicPr>
            <p:nvPr/>
          </p:nvPicPr>
          <p:blipFill>
            <a:blip r:embed="rId5"/>
            <a:srcRect/>
            <a:stretch>
              <a:fillRect/>
            </a:stretch>
          </p:blipFill>
          <p:spPr bwMode="auto">
            <a:xfrm>
              <a:off x="7281542" y="874837"/>
              <a:ext cx="1621759" cy="1214314"/>
            </a:xfrm>
            <a:prstGeom prst="rect">
              <a:avLst/>
            </a:prstGeom>
            <a:noFill/>
            <a:ln w="9525">
              <a:noFill/>
              <a:miter lim="800000"/>
              <a:headEnd/>
              <a:tailEnd/>
            </a:ln>
          </p:spPr>
        </p:pic>
        <p:pic>
          <p:nvPicPr>
            <p:cNvPr id="37917" name="Picture 41" descr="binary code"/>
            <p:cNvPicPr>
              <a:picLocks noChangeAspect="1" noChangeArrowheads="1"/>
            </p:cNvPicPr>
            <p:nvPr/>
          </p:nvPicPr>
          <p:blipFill>
            <a:blip r:embed="rId6"/>
            <a:srcRect/>
            <a:stretch>
              <a:fillRect/>
            </a:stretch>
          </p:blipFill>
          <p:spPr bwMode="auto">
            <a:xfrm>
              <a:off x="8048463" y="931063"/>
              <a:ext cx="351669" cy="1028013"/>
            </a:xfrm>
            <a:prstGeom prst="rect">
              <a:avLst/>
            </a:prstGeom>
            <a:noFill/>
            <a:ln w="9525">
              <a:noFill/>
              <a:miter lim="800000"/>
              <a:headEnd/>
              <a:tailEnd/>
            </a:ln>
          </p:spPr>
        </p:pic>
        <p:pic>
          <p:nvPicPr>
            <p:cNvPr id="37918" name="Picture 42" descr="PC"/>
            <p:cNvPicPr>
              <a:picLocks noChangeAspect="1" noChangeArrowheads="1"/>
            </p:cNvPicPr>
            <p:nvPr/>
          </p:nvPicPr>
          <p:blipFill>
            <a:blip r:embed="rId7"/>
            <a:srcRect/>
            <a:stretch>
              <a:fillRect/>
            </a:stretch>
          </p:blipFill>
          <p:spPr bwMode="auto">
            <a:xfrm flipH="1">
              <a:off x="8312214" y="1576403"/>
              <a:ext cx="357164" cy="380994"/>
            </a:xfrm>
            <a:prstGeom prst="rect">
              <a:avLst/>
            </a:prstGeom>
            <a:noFill/>
            <a:ln w="9525">
              <a:noFill/>
              <a:miter lim="800000"/>
              <a:headEnd/>
              <a:tailEnd/>
            </a:ln>
          </p:spPr>
        </p:pic>
        <p:pic>
          <p:nvPicPr>
            <p:cNvPr id="37919" name="Picture 43" descr="printer"/>
            <p:cNvPicPr>
              <a:picLocks noChangeAspect="1" noChangeArrowheads="1"/>
            </p:cNvPicPr>
            <p:nvPr/>
          </p:nvPicPr>
          <p:blipFill>
            <a:blip r:embed="rId8"/>
            <a:srcRect/>
            <a:stretch>
              <a:fillRect/>
            </a:stretch>
          </p:blipFill>
          <p:spPr bwMode="auto">
            <a:xfrm flipH="1">
              <a:off x="8726681" y="1616685"/>
              <a:ext cx="301431" cy="322251"/>
            </a:xfrm>
            <a:prstGeom prst="rect">
              <a:avLst/>
            </a:prstGeom>
            <a:noFill/>
            <a:ln w="9525">
              <a:noFill/>
              <a:miter lim="800000"/>
              <a:headEnd/>
              <a:tailEnd/>
            </a:ln>
          </p:spPr>
        </p:pic>
        <p:pic>
          <p:nvPicPr>
            <p:cNvPr id="37920" name="Picture 44" descr="storage array"/>
            <p:cNvPicPr>
              <a:picLocks noChangeAspect="1" noChangeArrowheads="1"/>
            </p:cNvPicPr>
            <p:nvPr/>
          </p:nvPicPr>
          <p:blipFill>
            <a:blip r:embed="rId9"/>
            <a:srcRect/>
            <a:stretch>
              <a:fillRect/>
            </a:stretch>
          </p:blipFill>
          <p:spPr bwMode="auto">
            <a:xfrm>
              <a:off x="7860069" y="1536122"/>
              <a:ext cx="270816" cy="375120"/>
            </a:xfrm>
            <a:prstGeom prst="rect">
              <a:avLst/>
            </a:prstGeom>
            <a:noFill/>
            <a:ln w="9525">
              <a:noFill/>
              <a:miter lim="800000"/>
              <a:headEnd/>
              <a:tailEnd/>
            </a:ln>
          </p:spPr>
        </p:pic>
        <p:pic>
          <p:nvPicPr>
            <p:cNvPr id="37921" name="Picture 45" descr="Server - application"/>
            <p:cNvPicPr>
              <a:picLocks noChangeAspect="1" noChangeArrowheads="1"/>
            </p:cNvPicPr>
            <p:nvPr/>
          </p:nvPicPr>
          <p:blipFill>
            <a:blip r:embed="rId10"/>
            <a:srcRect/>
            <a:stretch>
              <a:fillRect/>
            </a:stretch>
          </p:blipFill>
          <p:spPr bwMode="auto">
            <a:xfrm>
              <a:off x="8246277" y="1119043"/>
              <a:ext cx="240202" cy="461557"/>
            </a:xfrm>
            <a:prstGeom prst="rect">
              <a:avLst/>
            </a:prstGeom>
            <a:noFill/>
            <a:ln w="9525">
              <a:noFill/>
              <a:miter lim="800000"/>
              <a:headEnd/>
              <a:tailEnd/>
            </a:ln>
          </p:spPr>
        </p:pic>
        <p:pic>
          <p:nvPicPr>
            <p:cNvPr id="37922" name="Picture 46" descr="Mobile cell Phone"/>
            <p:cNvPicPr>
              <a:picLocks noChangeAspect="1" noChangeArrowheads="1"/>
            </p:cNvPicPr>
            <p:nvPr/>
          </p:nvPicPr>
          <p:blipFill>
            <a:blip r:embed="rId11"/>
            <a:srcRect/>
            <a:stretch>
              <a:fillRect/>
            </a:stretch>
          </p:blipFill>
          <p:spPr bwMode="auto">
            <a:xfrm>
              <a:off x="7520959" y="1454720"/>
              <a:ext cx="139726" cy="354140"/>
            </a:xfrm>
            <a:prstGeom prst="rect">
              <a:avLst/>
            </a:prstGeom>
            <a:noFill/>
            <a:ln w="9525">
              <a:noFill/>
              <a:miter lim="800000"/>
              <a:headEnd/>
              <a:tailEnd/>
            </a:ln>
          </p:spPr>
        </p:pic>
        <p:pic>
          <p:nvPicPr>
            <p:cNvPr id="37923" name="Picture 47" descr="super computer mainframe"/>
            <p:cNvPicPr>
              <a:picLocks noChangeAspect="1" noChangeArrowheads="1"/>
            </p:cNvPicPr>
            <p:nvPr/>
          </p:nvPicPr>
          <p:blipFill>
            <a:blip r:embed="rId12"/>
            <a:srcRect/>
            <a:stretch>
              <a:fillRect/>
            </a:stretch>
          </p:blipFill>
          <p:spPr bwMode="auto">
            <a:xfrm>
              <a:off x="8651324" y="1172751"/>
              <a:ext cx="211943" cy="338195"/>
            </a:xfrm>
            <a:prstGeom prst="rect">
              <a:avLst/>
            </a:prstGeom>
            <a:noFill/>
            <a:ln w="9525">
              <a:noFill/>
              <a:miter lim="800000"/>
              <a:headEnd/>
              <a:tailEnd/>
            </a:ln>
          </p:spPr>
        </p:pic>
        <p:pic>
          <p:nvPicPr>
            <p:cNvPr id="37924" name="Picture 48" descr="Dumb Terminal"/>
            <p:cNvPicPr>
              <a:picLocks noChangeAspect="1" noChangeArrowheads="1"/>
            </p:cNvPicPr>
            <p:nvPr/>
          </p:nvPicPr>
          <p:blipFill>
            <a:blip r:embed="rId13"/>
            <a:srcRect/>
            <a:stretch>
              <a:fillRect/>
            </a:stretch>
          </p:blipFill>
          <p:spPr bwMode="auto">
            <a:xfrm>
              <a:off x="7747032" y="1213032"/>
              <a:ext cx="284161" cy="316376"/>
            </a:xfrm>
            <a:prstGeom prst="rect">
              <a:avLst/>
            </a:prstGeom>
            <a:noFill/>
            <a:ln w="9525">
              <a:noFill/>
              <a:miter lim="800000"/>
              <a:headEnd/>
              <a:tailEnd/>
            </a:ln>
          </p:spPr>
        </p:pic>
        <p:pic>
          <p:nvPicPr>
            <p:cNvPr id="37925" name="Picture 49" descr="Tablet PC"/>
            <p:cNvPicPr>
              <a:picLocks noChangeAspect="1" noChangeArrowheads="1"/>
            </p:cNvPicPr>
            <p:nvPr/>
          </p:nvPicPr>
          <p:blipFill>
            <a:blip r:embed="rId14"/>
            <a:srcRect/>
            <a:stretch>
              <a:fillRect/>
            </a:stretch>
          </p:blipFill>
          <p:spPr bwMode="auto">
            <a:xfrm>
              <a:off x="7181850" y="1454720"/>
              <a:ext cx="259827" cy="323929"/>
            </a:xfrm>
            <a:prstGeom prst="rect">
              <a:avLst/>
            </a:prstGeom>
            <a:noFill/>
            <a:ln w="9525">
              <a:noFill/>
              <a:miter lim="800000"/>
              <a:headEnd/>
              <a:tailEnd/>
            </a:ln>
          </p:spPr>
        </p:pic>
        <p:pic>
          <p:nvPicPr>
            <p:cNvPr id="37926" name="Picture 50" descr="Internet cloud web"/>
            <p:cNvPicPr>
              <a:picLocks noChangeAspect="1" noChangeArrowheads="1"/>
            </p:cNvPicPr>
            <p:nvPr/>
          </p:nvPicPr>
          <p:blipFill>
            <a:blip r:embed="rId15"/>
            <a:srcRect/>
            <a:stretch>
              <a:fillRect/>
            </a:stretch>
          </p:blipFill>
          <p:spPr bwMode="auto">
            <a:xfrm>
              <a:off x="7935426" y="769938"/>
              <a:ext cx="565182" cy="260150"/>
            </a:xfrm>
            <a:prstGeom prst="rect">
              <a:avLst/>
            </a:prstGeom>
            <a:noFill/>
            <a:ln w="9525">
              <a:noFill/>
              <a:miter lim="800000"/>
              <a:headEnd/>
              <a:tailEnd/>
            </a:ln>
          </p:spPr>
        </p:pic>
        <p:pic>
          <p:nvPicPr>
            <p:cNvPr id="37915" name="Picture 51" descr="XML web services icon open end"/>
            <p:cNvPicPr>
              <a:picLocks noChangeAspect="1" noChangeArrowheads="1"/>
            </p:cNvPicPr>
            <p:nvPr/>
          </p:nvPicPr>
          <p:blipFill>
            <a:blip r:embed="rId16"/>
            <a:srcRect/>
            <a:stretch>
              <a:fillRect/>
            </a:stretch>
          </p:blipFill>
          <p:spPr bwMode="auto">
            <a:xfrm>
              <a:off x="7496175" y="1847851"/>
              <a:ext cx="384175" cy="369888"/>
            </a:xfrm>
            <a:prstGeom prst="rect">
              <a:avLst/>
            </a:prstGeom>
            <a:noFill/>
            <a:ln w="9525">
              <a:noFill/>
              <a:miter lim="800000"/>
              <a:headEnd/>
              <a:tailEnd/>
            </a:ln>
          </p:spPr>
        </p:pic>
      </p:grpSp>
      <p:pic>
        <p:nvPicPr>
          <p:cNvPr id="37912" name="Picture 61" descr="mainframe.png"/>
          <p:cNvPicPr>
            <a:picLocks noChangeAspect="1" noChangeArrowheads="1"/>
          </p:cNvPicPr>
          <p:nvPr/>
        </p:nvPicPr>
        <p:blipFill>
          <a:blip r:embed="rId17"/>
          <a:srcRect/>
          <a:stretch>
            <a:fillRect/>
          </a:stretch>
        </p:blipFill>
        <p:spPr bwMode="auto">
          <a:xfrm>
            <a:off x="484507" y="2194560"/>
            <a:ext cx="859785" cy="1261805"/>
          </a:xfrm>
          <a:prstGeom prst="rect">
            <a:avLst/>
          </a:prstGeom>
          <a:noFill/>
          <a:ln w="9525">
            <a:noFill/>
            <a:miter lim="800000"/>
            <a:headEnd/>
            <a:tailEnd/>
          </a:ln>
        </p:spPr>
      </p:pic>
      <p:grpSp>
        <p:nvGrpSpPr>
          <p:cNvPr id="3" name="Group 53"/>
          <p:cNvGrpSpPr/>
          <p:nvPr/>
        </p:nvGrpSpPr>
        <p:grpSpPr>
          <a:xfrm>
            <a:off x="2207410" y="2103120"/>
            <a:ext cx="1071581" cy="917545"/>
            <a:chOff x="1762792" y="2941638"/>
            <a:chExt cx="1071581" cy="917545"/>
          </a:xfrm>
        </p:grpSpPr>
        <p:pic>
          <p:nvPicPr>
            <p:cNvPr id="37909" name="Rectangle 20557"/>
            <p:cNvPicPr>
              <a:picLocks noChangeAspect="1" noChangeArrowheads="1"/>
            </p:cNvPicPr>
            <p:nvPr/>
          </p:nvPicPr>
          <p:blipFill>
            <a:blip r:embed="rId18"/>
            <a:srcRect/>
            <a:stretch>
              <a:fillRect/>
            </a:stretch>
          </p:blipFill>
          <p:spPr bwMode="gray">
            <a:xfrm>
              <a:off x="2239862" y="2941638"/>
              <a:ext cx="594511" cy="740533"/>
            </a:xfrm>
            <a:prstGeom prst="rect">
              <a:avLst/>
            </a:prstGeom>
            <a:noFill/>
            <a:ln w="9525">
              <a:noFill/>
              <a:miter lim="800000"/>
              <a:headEnd/>
              <a:tailEnd/>
            </a:ln>
          </p:spPr>
        </p:pic>
        <p:pic>
          <p:nvPicPr>
            <p:cNvPr id="37910" name="Rectangle 20558"/>
            <p:cNvPicPr>
              <a:picLocks noChangeAspect="1" noChangeArrowheads="1"/>
            </p:cNvPicPr>
            <p:nvPr/>
          </p:nvPicPr>
          <p:blipFill>
            <a:blip r:embed="rId19"/>
            <a:srcRect/>
            <a:stretch>
              <a:fillRect/>
            </a:stretch>
          </p:blipFill>
          <p:spPr bwMode="auto">
            <a:xfrm>
              <a:off x="2367828" y="3188482"/>
              <a:ext cx="383899" cy="313698"/>
            </a:xfrm>
            <a:prstGeom prst="rect">
              <a:avLst/>
            </a:prstGeom>
            <a:noFill/>
            <a:ln w="9525">
              <a:noFill/>
              <a:miter lim="800000"/>
              <a:headEnd/>
              <a:tailEnd/>
            </a:ln>
          </p:spPr>
        </p:pic>
        <p:pic>
          <p:nvPicPr>
            <p:cNvPr id="37908" name="Picture 79" descr="floppy_disk.png"/>
            <p:cNvPicPr>
              <a:picLocks noChangeAspect="1"/>
            </p:cNvPicPr>
            <p:nvPr/>
          </p:nvPicPr>
          <p:blipFill>
            <a:blip r:embed="rId20"/>
            <a:srcRect/>
            <a:stretch>
              <a:fillRect/>
            </a:stretch>
          </p:blipFill>
          <p:spPr bwMode="auto">
            <a:xfrm rot="20194999">
              <a:off x="1762792" y="3184619"/>
              <a:ext cx="596032" cy="674564"/>
            </a:xfrm>
            <a:prstGeom prst="rect">
              <a:avLst/>
            </a:prstGeom>
            <a:noFill/>
            <a:ln w="9525">
              <a:noFill/>
              <a:miter lim="800000"/>
              <a:headEnd/>
              <a:tailEnd/>
            </a:ln>
          </p:spPr>
        </p:pic>
      </p:grpSp>
      <p:sp>
        <p:nvSpPr>
          <p:cNvPr id="149509" name="Text Box 5"/>
          <p:cNvSpPr txBox="1">
            <a:spLocks noChangeArrowheads="1"/>
          </p:cNvSpPr>
          <p:nvPr/>
        </p:nvSpPr>
        <p:spPr bwMode="auto">
          <a:xfrm>
            <a:off x="0" y="2743200"/>
            <a:ext cx="1828800" cy="2651760"/>
          </a:xfrm>
          <a:prstGeom prst="rect">
            <a:avLst/>
          </a:prstGeom>
          <a:noFill/>
          <a:ln w="12700">
            <a:gradFill>
              <a:gsLst>
                <a:gs pos="0">
                  <a:schemeClr val="tx2">
                    <a:lumMod val="50000"/>
                    <a:alpha val="0"/>
                  </a:schemeClr>
                </a:gs>
                <a:gs pos="40000">
                  <a:schemeClr val="tx2">
                    <a:lumMod val="75000"/>
                  </a:schemeClr>
                </a:gs>
                <a:gs pos="60000">
                  <a:schemeClr val="tx2">
                    <a:lumMod val="75000"/>
                  </a:schemeClr>
                </a:gs>
                <a:gs pos="100000">
                  <a:schemeClr val="tx2">
                    <a:lumMod val="50000"/>
                    <a:alpha val="0"/>
                  </a:schemeClr>
                </a:gs>
              </a:gsLst>
              <a:lin ang="5400000" scaled="0"/>
            </a:gradFill>
            <a:miter lim="800000"/>
            <a:headEnd/>
            <a:tailEnd/>
          </a:ln>
          <a:effectLst/>
        </p:spPr>
        <p:txBody>
          <a:bodyPr lIns="45720" tIns="731520" rIns="45720" bIns="0" anchor="t">
            <a:noAutofit/>
          </a:bodyPr>
          <a:lstStyle/>
          <a:p>
            <a:pPr algn="ctr">
              <a:spcBef>
                <a:spcPct val="50000"/>
              </a:spcBef>
              <a:defRPr/>
            </a:pPr>
            <a:r>
              <a:rPr lang="en-US" sz="1400" b="1" dirty="0" err="1" smtClean="0">
                <a:solidFill>
                  <a:schemeClr val="bg1">
                    <a:lumMod val="50000"/>
                  </a:schemeClr>
                </a:solidFill>
                <a:cs typeface="Arial" charset="0"/>
              </a:rPr>
              <a:t>Aplicaciones</a:t>
            </a:r>
            <a:r>
              <a:rPr lang="en-US" sz="1400" b="1" dirty="0" smtClean="0">
                <a:solidFill>
                  <a:schemeClr val="bg1">
                    <a:lumMod val="50000"/>
                  </a:schemeClr>
                </a:solidFill>
                <a:cs typeface="Arial" charset="0"/>
              </a:rPr>
              <a:t> Mainframe</a:t>
            </a:r>
            <a:endParaRPr lang="en-US" sz="1400" b="1" dirty="0">
              <a:solidFill>
                <a:schemeClr val="bg1">
                  <a:lumMod val="50000"/>
                </a:schemeClr>
              </a:solidFill>
              <a:cs typeface="Arial" charset="0"/>
            </a:endParaRPr>
          </a:p>
        </p:txBody>
      </p:sp>
      <p:sp>
        <p:nvSpPr>
          <p:cNvPr id="149510" name="Text Box 6"/>
          <p:cNvSpPr txBox="1">
            <a:spLocks noChangeArrowheads="1"/>
          </p:cNvSpPr>
          <p:nvPr/>
        </p:nvSpPr>
        <p:spPr bwMode="auto">
          <a:xfrm>
            <a:off x="1828800" y="2743200"/>
            <a:ext cx="1828800" cy="2651760"/>
          </a:xfrm>
          <a:prstGeom prst="rect">
            <a:avLst/>
          </a:prstGeom>
          <a:noFill/>
          <a:ln w="12700">
            <a:gradFill>
              <a:gsLst>
                <a:gs pos="0">
                  <a:schemeClr val="tx2">
                    <a:lumMod val="50000"/>
                    <a:alpha val="0"/>
                  </a:schemeClr>
                </a:gs>
                <a:gs pos="40000">
                  <a:schemeClr val="tx2">
                    <a:lumMod val="75000"/>
                  </a:schemeClr>
                </a:gs>
                <a:gs pos="60000">
                  <a:schemeClr val="tx2">
                    <a:lumMod val="75000"/>
                  </a:schemeClr>
                </a:gs>
                <a:gs pos="100000">
                  <a:schemeClr val="tx2">
                    <a:lumMod val="50000"/>
                    <a:alpha val="0"/>
                  </a:schemeClr>
                </a:gs>
              </a:gsLst>
              <a:lin ang="5400000" scaled="0"/>
            </a:gradFill>
            <a:miter lim="800000"/>
            <a:headEnd/>
            <a:tailEnd/>
          </a:ln>
          <a:effectLst/>
        </p:spPr>
        <p:txBody>
          <a:bodyPr lIns="45720" tIns="731520" rIns="45720" bIns="0" anchor="t">
            <a:noAutofit/>
          </a:bodyPr>
          <a:lstStyle/>
          <a:p>
            <a:pPr algn="ctr">
              <a:spcBef>
                <a:spcPct val="50000"/>
              </a:spcBef>
              <a:defRPr/>
            </a:pPr>
            <a:r>
              <a:rPr lang="en-US" sz="1400" b="1" dirty="0" err="1" smtClean="0">
                <a:solidFill>
                  <a:schemeClr val="bg1">
                    <a:lumMod val="50000"/>
                  </a:schemeClr>
                </a:solidFill>
                <a:cs typeface="Arial" charset="0"/>
              </a:rPr>
              <a:t>Informática</a:t>
            </a:r>
            <a:r>
              <a:rPr lang="en-US" sz="1400" b="1" dirty="0" smtClean="0">
                <a:solidFill>
                  <a:schemeClr val="bg1">
                    <a:lumMod val="50000"/>
                  </a:schemeClr>
                </a:solidFill>
                <a:cs typeface="Arial" charset="0"/>
              </a:rPr>
              <a:t> </a:t>
            </a:r>
            <a:br>
              <a:rPr lang="en-US" sz="1400" b="1" dirty="0" smtClean="0">
                <a:solidFill>
                  <a:schemeClr val="bg1">
                    <a:lumMod val="50000"/>
                  </a:schemeClr>
                </a:solidFill>
                <a:cs typeface="Arial" charset="0"/>
              </a:rPr>
            </a:br>
            <a:r>
              <a:rPr lang="en-US" sz="1400" b="1" dirty="0" smtClean="0">
                <a:solidFill>
                  <a:schemeClr val="bg1">
                    <a:lumMod val="50000"/>
                  </a:schemeClr>
                </a:solidFill>
                <a:cs typeface="Arial" charset="0"/>
              </a:rPr>
              <a:t>Personal </a:t>
            </a:r>
          </a:p>
          <a:p>
            <a:pPr algn="ctr">
              <a:spcBef>
                <a:spcPct val="50000"/>
              </a:spcBef>
              <a:defRPr/>
            </a:pPr>
            <a:endParaRPr lang="en-US" sz="1400" b="1" dirty="0">
              <a:solidFill>
                <a:schemeClr val="bg1">
                  <a:lumMod val="50000"/>
                </a:schemeClr>
              </a:solidFill>
              <a:cs typeface="Arial" charset="0"/>
            </a:endParaRPr>
          </a:p>
        </p:txBody>
      </p:sp>
      <p:sp>
        <p:nvSpPr>
          <p:cNvPr id="149511" name="Text Box 7"/>
          <p:cNvSpPr txBox="1">
            <a:spLocks noChangeArrowheads="1"/>
          </p:cNvSpPr>
          <p:nvPr/>
        </p:nvSpPr>
        <p:spPr bwMode="auto">
          <a:xfrm>
            <a:off x="3657600" y="2743200"/>
            <a:ext cx="1828800" cy="2651760"/>
          </a:xfrm>
          <a:prstGeom prst="rect">
            <a:avLst/>
          </a:prstGeom>
          <a:noFill/>
          <a:ln w="12700">
            <a:gradFill>
              <a:gsLst>
                <a:gs pos="0">
                  <a:schemeClr val="tx2">
                    <a:lumMod val="50000"/>
                    <a:alpha val="0"/>
                  </a:schemeClr>
                </a:gs>
                <a:gs pos="40000">
                  <a:schemeClr val="tx2">
                    <a:lumMod val="75000"/>
                  </a:schemeClr>
                </a:gs>
                <a:gs pos="60000">
                  <a:schemeClr val="tx2">
                    <a:lumMod val="75000"/>
                  </a:schemeClr>
                </a:gs>
                <a:gs pos="100000">
                  <a:schemeClr val="tx2">
                    <a:lumMod val="50000"/>
                    <a:alpha val="0"/>
                  </a:schemeClr>
                </a:gs>
              </a:gsLst>
              <a:lin ang="5400000" scaled="0"/>
            </a:gradFill>
            <a:miter lim="800000"/>
            <a:headEnd/>
            <a:tailEnd/>
          </a:ln>
          <a:effectLst/>
        </p:spPr>
        <p:txBody>
          <a:bodyPr lIns="45720" tIns="731520" rIns="45720" bIns="0" anchor="t">
            <a:noAutofit/>
          </a:bodyPr>
          <a:lstStyle/>
          <a:p>
            <a:pPr algn="ctr">
              <a:spcBef>
                <a:spcPct val="50000"/>
              </a:spcBef>
              <a:defRPr/>
            </a:pPr>
            <a:r>
              <a:rPr lang="en-US" sz="1400" b="1" dirty="0" err="1" smtClean="0">
                <a:solidFill>
                  <a:schemeClr val="bg1">
                    <a:lumMod val="50000"/>
                  </a:schemeClr>
                </a:solidFill>
                <a:cs typeface="Arial" charset="0"/>
              </a:rPr>
              <a:t>Aplicaciones</a:t>
            </a:r>
            <a:r>
              <a:rPr lang="en-US" sz="1400" b="1" dirty="0" smtClean="0">
                <a:solidFill>
                  <a:schemeClr val="bg1">
                    <a:lumMod val="50000"/>
                  </a:schemeClr>
                </a:solidFill>
                <a:cs typeface="Arial" charset="0"/>
              </a:rPr>
              <a:t> </a:t>
            </a:r>
            <a:r>
              <a:rPr lang="en-US" sz="1400" b="1" dirty="0" err="1" smtClean="0">
                <a:solidFill>
                  <a:schemeClr val="bg1">
                    <a:lumMod val="50000"/>
                  </a:schemeClr>
                </a:solidFill>
                <a:cs typeface="Arial" charset="0"/>
              </a:rPr>
              <a:t>Conectadas</a:t>
            </a:r>
            <a:endParaRPr lang="en-US" sz="1400" b="1" dirty="0">
              <a:solidFill>
                <a:schemeClr val="bg1">
                  <a:lumMod val="50000"/>
                </a:schemeClr>
              </a:solidFill>
              <a:cs typeface="Arial" charset="0"/>
            </a:endParaRPr>
          </a:p>
        </p:txBody>
      </p:sp>
      <p:sp>
        <p:nvSpPr>
          <p:cNvPr id="149512" name="Text Box 8"/>
          <p:cNvSpPr txBox="1">
            <a:spLocks noChangeArrowheads="1"/>
          </p:cNvSpPr>
          <p:nvPr/>
        </p:nvSpPr>
        <p:spPr bwMode="auto">
          <a:xfrm>
            <a:off x="5486400" y="2743200"/>
            <a:ext cx="1828800" cy="2651760"/>
          </a:xfrm>
          <a:prstGeom prst="rect">
            <a:avLst/>
          </a:prstGeom>
          <a:noFill/>
          <a:ln w="12700">
            <a:gradFill>
              <a:gsLst>
                <a:gs pos="0">
                  <a:schemeClr val="tx2">
                    <a:lumMod val="50000"/>
                    <a:alpha val="0"/>
                  </a:schemeClr>
                </a:gs>
                <a:gs pos="40000">
                  <a:schemeClr val="tx2">
                    <a:lumMod val="75000"/>
                  </a:schemeClr>
                </a:gs>
                <a:gs pos="60000">
                  <a:schemeClr val="tx2">
                    <a:lumMod val="75000"/>
                  </a:schemeClr>
                </a:gs>
                <a:gs pos="100000">
                  <a:schemeClr val="tx2">
                    <a:lumMod val="50000"/>
                    <a:alpha val="0"/>
                  </a:schemeClr>
                </a:gs>
              </a:gsLst>
              <a:lin ang="5400000" scaled="0"/>
            </a:gradFill>
            <a:miter lim="800000"/>
            <a:headEnd/>
            <a:tailEnd/>
          </a:ln>
          <a:effectLst/>
        </p:spPr>
        <p:txBody>
          <a:bodyPr lIns="45720" tIns="731520" rIns="45720" bIns="0" anchor="t">
            <a:noAutofit/>
          </a:bodyPr>
          <a:lstStyle/>
          <a:p>
            <a:pPr algn="ctr">
              <a:spcBef>
                <a:spcPct val="50000"/>
              </a:spcBef>
              <a:defRPr/>
            </a:pPr>
            <a:r>
              <a:rPr lang="en-US" sz="1400" b="1" dirty="0" err="1" smtClean="0">
                <a:solidFill>
                  <a:schemeClr val="bg1">
                    <a:lumMod val="50000"/>
                  </a:schemeClr>
                </a:solidFill>
                <a:cs typeface="Arial" charset="0"/>
              </a:rPr>
              <a:t>Aplicaciones</a:t>
            </a:r>
            <a:r>
              <a:rPr lang="en-US" sz="1400" b="1" dirty="0" smtClean="0">
                <a:solidFill>
                  <a:schemeClr val="bg1">
                    <a:lumMod val="50000"/>
                  </a:schemeClr>
                </a:solidFill>
                <a:cs typeface="Arial" charset="0"/>
              </a:rPr>
              <a:t> </a:t>
            </a:r>
            <a:r>
              <a:rPr lang="en-US" sz="1400" b="1" dirty="0" err="1" smtClean="0">
                <a:solidFill>
                  <a:schemeClr val="bg1">
                    <a:lumMod val="50000"/>
                  </a:schemeClr>
                </a:solidFill>
                <a:cs typeface="Arial" charset="0"/>
              </a:rPr>
              <a:t>Conectadas</a:t>
            </a:r>
            <a:r>
              <a:rPr lang="en-US" sz="1400" b="1" dirty="0" smtClean="0">
                <a:solidFill>
                  <a:schemeClr val="bg1">
                    <a:lumMod val="50000"/>
                  </a:schemeClr>
                </a:solidFill>
                <a:cs typeface="Arial" charset="0"/>
              </a:rPr>
              <a:t> en Internet</a:t>
            </a:r>
            <a:endParaRPr lang="en-US" sz="1400" b="1" dirty="0">
              <a:solidFill>
                <a:schemeClr val="bg1">
                  <a:lumMod val="50000"/>
                </a:schemeClr>
              </a:solidFill>
              <a:cs typeface="Arial" charset="0"/>
            </a:endParaRPr>
          </a:p>
        </p:txBody>
      </p:sp>
      <p:sp>
        <p:nvSpPr>
          <p:cNvPr id="149513" name="Text Box 9"/>
          <p:cNvSpPr txBox="1">
            <a:spLocks noChangeArrowheads="1"/>
          </p:cNvSpPr>
          <p:nvPr/>
        </p:nvSpPr>
        <p:spPr bwMode="auto">
          <a:xfrm>
            <a:off x="7315200" y="2743200"/>
            <a:ext cx="1828800" cy="2651760"/>
          </a:xfrm>
          <a:prstGeom prst="rect">
            <a:avLst/>
          </a:prstGeom>
          <a:noFill/>
          <a:ln w="12700">
            <a:gradFill>
              <a:gsLst>
                <a:gs pos="0">
                  <a:schemeClr val="tx2">
                    <a:lumMod val="50000"/>
                    <a:alpha val="0"/>
                  </a:schemeClr>
                </a:gs>
                <a:gs pos="40000">
                  <a:schemeClr val="tx2">
                    <a:lumMod val="75000"/>
                  </a:schemeClr>
                </a:gs>
                <a:gs pos="60000">
                  <a:schemeClr val="tx2">
                    <a:lumMod val="75000"/>
                  </a:schemeClr>
                </a:gs>
                <a:gs pos="100000">
                  <a:schemeClr val="tx2">
                    <a:lumMod val="50000"/>
                    <a:alpha val="0"/>
                  </a:schemeClr>
                </a:gs>
              </a:gsLst>
              <a:lin ang="5400000" scaled="0"/>
            </a:gradFill>
            <a:miter lim="800000"/>
            <a:headEnd/>
            <a:tailEnd/>
          </a:ln>
          <a:effectLst/>
        </p:spPr>
        <p:txBody>
          <a:bodyPr lIns="45720" tIns="731520" rIns="45720" bIns="0" anchor="t">
            <a:noAutofit/>
          </a:bodyPr>
          <a:lstStyle/>
          <a:p>
            <a:pPr algn="ctr">
              <a:spcBef>
                <a:spcPct val="50000"/>
              </a:spcBef>
              <a:defRPr/>
            </a:pPr>
            <a:r>
              <a:rPr lang="en-US" sz="1400" b="1" dirty="0" err="1" smtClean="0">
                <a:solidFill>
                  <a:schemeClr val="bg1">
                    <a:lumMod val="50000"/>
                  </a:schemeClr>
                </a:solidFill>
                <a:cs typeface="Arial" charset="0"/>
              </a:rPr>
              <a:t>Aplicaciones</a:t>
            </a:r>
            <a:r>
              <a:rPr lang="en-US" sz="1400" b="1" dirty="0" smtClean="0">
                <a:solidFill>
                  <a:schemeClr val="bg1">
                    <a:lumMod val="50000"/>
                  </a:schemeClr>
                </a:solidFill>
                <a:cs typeface="Arial" charset="0"/>
              </a:rPr>
              <a:t> </a:t>
            </a:r>
            <a:r>
              <a:rPr lang="en-US" sz="1400" b="1" dirty="0" err="1" smtClean="0">
                <a:solidFill>
                  <a:schemeClr val="bg1">
                    <a:lumMod val="50000"/>
                  </a:schemeClr>
                </a:solidFill>
                <a:cs typeface="Arial" charset="0"/>
              </a:rPr>
              <a:t>Basadas</a:t>
            </a:r>
            <a:r>
              <a:rPr lang="en-US" sz="1400" b="1" dirty="0" smtClean="0">
                <a:solidFill>
                  <a:schemeClr val="bg1">
                    <a:lumMod val="50000"/>
                  </a:schemeClr>
                </a:solidFill>
                <a:cs typeface="Arial" charset="0"/>
              </a:rPr>
              <a:t> en </a:t>
            </a:r>
            <a:r>
              <a:rPr lang="en-US" sz="1400" b="1" dirty="0" err="1" smtClean="0">
                <a:solidFill>
                  <a:schemeClr val="bg1">
                    <a:lumMod val="50000"/>
                  </a:schemeClr>
                </a:solidFill>
                <a:cs typeface="Arial" charset="0"/>
              </a:rPr>
              <a:t>Servicios</a:t>
            </a:r>
            <a:endParaRPr lang="en-US" sz="1400" b="1" dirty="0">
              <a:solidFill>
                <a:schemeClr val="bg1">
                  <a:lumMod val="50000"/>
                </a:schemeClr>
              </a:solidFill>
              <a:cs typeface="Arial" charset="0"/>
            </a:endParaRPr>
          </a:p>
        </p:txBody>
      </p:sp>
      <p:grpSp>
        <p:nvGrpSpPr>
          <p:cNvPr id="4" name="Group 36"/>
          <p:cNvGrpSpPr/>
          <p:nvPr/>
        </p:nvGrpSpPr>
        <p:grpSpPr>
          <a:xfrm>
            <a:off x="0" y="5577840"/>
            <a:ext cx="9144000" cy="548640"/>
            <a:chOff x="0" y="5212080"/>
            <a:chExt cx="9144000" cy="548640"/>
          </a:xfrm>
        </p:grpSpPr>
        <p:sp>
          <p:nvSpPr>
            <p:cNvPr id="57" name="Right Arrow 56"/>
            <p:cNvSpPr/>
            <p:nvPr/>
          </p:nvSpPr>
          <p:spPr bwMode="auto">
            <a:xfrm>
              <a:off x="1554480" y="5303520"/>
              <a:ext cx="914400" cy="457200"/>
            </a:xfrm>
            <a:prstGeom prst="rightArrow">
              <a:avLst>
                <a:gd name="adj1" fmla="val 63115"/>
                <a:gd name="adj2" fmla="val 50000"/>
              </a:avLst>
            </a:prstGeom>
            <a:gradFill>
              <a:gsLst>
                <a:gs pos="0">
                  <a:schemeClr val="bg1">
                    <a:lumMod val="60000"/>
                    <a:lumOff val="40000"/>
                    <a:alpha val="0"/>
                  </a:schemeClr>
                </a:gs>
                <a:gs pos="85000">
                  <a:schemeClr val="bg1">
                    <a:lumMod val="40000"/>
                    <a:lumOff val="60000"/>
                  </a:schemeClr>
                </a:gs>
              </a:gsLst>
              <a:lin ang="0" scaled="0"/>
            </a:gradFill>
            <a:ln w="9525" cap="flat" cmpd="sng" algn="ctr">
              <a:gradFill>
                <a:gsLst>
                  <a:gs pos="30000">
                    <a:schemeClr val="tx1">
                      <a:alpha val="0"/>
                    </a:schemeClr>
                  </a:gs>
                  <a:gs pos="100000">
                    <a:schemeClr val="bg1">
                      <a:lumMod val="75000"/>
                    </a:schemeClr>
                  </a:gs>
                </a:gsLst>
                <a:lin ang="0" scaled="0"/>
              </a:gra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8" name="Right Arrow 57"/>
            <p:cNvSpPr/>
            <p:nvPr/>
          </p:nvSpPr>
          <p:spPr bwMode="auto">
            <a:xfrm>
              <a:off x="3840480" y="5303520"/>
              <a:ext cx="914400" cy="457200"/>
            </a:xfrm>
            <a:prstGeom prst="rightArrow">
              <a:avLst>
                <a:gd name="adj1" fmla="val 63115"/>
                <a:gd name="adj2" fmla="val 50000"/>
              </a:avLst>
            </a:prstGeom>
            <a:gradFill>
              <a:gsLst>
                <a:gs pos="0">
                  <a:schemeClr val="bg1">
                    <a:lumMod val="60000"/>
                    <a:lumOff val="40000"/>
                    <a:alpha val="0"/>
                  </a:schemeClr>
                </a:gs>
                <a:gs pos="85000">
                  <a:schemeClr val="bg1">
                    <a:lumMod val="40000"/>
                    <a:lumOff val="60000"/>
                  </a:schemeClr>
                </a:gs>
              </a:gsLst>
              <a:lin ang="0" scaled="0"/>
            </a:gradFill>
            <a:ln w="9525" cap="flat" cmpd="sng" algn="ctr">
              <a:gradFill>
                <a:gsLst>
                  <a:gs pos="30000">
                    <a:schemeClr val="tx1">
                      <a:alpha val="0"/>
                    </a:schemeClr>
                  </a:gs>
                  <a:gs pos="100000">
                    <a:schemeClr val="bg1">
                      <a:lumMod val="75000"/>
                    </a:schemeClr>
                  </a:gs>
                </a:gsLst>
                <a:lin ang="0" scaled="0"/>
              </a:gra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Right Arrow 58"/>
            <p:cNvSpPr/>
            <p:nvPr/>
          </p:nvSpPr>
          <p:spPr bwMode="auto">
            <a:xfrm>
              <a:off x="6217920" y="5303520"/>
              <a:ext cx="914400" cy="457200"/>
            </a:xfrm>
            <a:prstGeom prst="rightArrow">
              <a:avLst>
                <a:gd name="adj1" fmla="val 63115"/>
                <a:gd name="adj2" fmla="val 50000"/>
              </a:avLst>
            </a:prstGeom>
            <a:gradFill>
              <a:gsLst>
                <a:gs pos="0">
                  <a:schemeClr val="bg1">
                    <a:lumMod val="60000"/>
                    <a:lumOff val="40000"/>
                    <a:alpha val="0"/>
                  </a:schemeClr>
                </a:gs>
                <a:gs pos="85000">
                  <a:schemeClr val="bg1">
                    <a:lumMod val="40000"/>
                    <a:lumOff val="60000"/>
                  </a:schemeClr>
                </a:gs>
              </a:gsLst>
              <a:lin ang="0" scaled="0"/>
            </a:gradFill>
            <a:ln w="9525" cap="flat" cmpd="sng" algn="ctr">
              <a:gradFill>
                <a:gsLst>
                  <a:gs pos="30000">
                    <a:schemeClr val="tx1">
                      <a:alpha val="0"/>
                    </a:schemeClr>
                  </a:gs>
                  <a:gs pos="100000">
                    <a:schemeClr val="bg1">
                      <a:lumMod val="75000"/>
                    </a:schemeClr>
                  </a:gs>
                </a:gsLst>
                <a:lin ang="0" scaled="0"/>
              </a:gra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9526" name="Text Box 22"/>
            <p:cNvSpPr txBox="1">
              <a:spLocks noChangeArrowheads="1"/>
            </p:cNvSpPr>
            <p:nvPr/>
          </p:nvSpPr>
          <p:spPr bwMode="auto">
            <a:xfrm>
              <a:off x="0" y="5212080"/>
              <a:ext cx="2286000" cy="548640"/>
            </a:xfrm>
            <a:prstGeom prst="rect">
              <a:avLst/>
            </a:prstGeom>
            <a:noFill/>
            <a:ln w="9525" algn="ctr">
              <a:noFill/>
              <a:miter lim="800000"/>
              <a:headEnd type="none" w="sm" len="sm"/>
              <a:tailEnd type="none" w="sm" len="sm"/>
            </a:ln>
            <a:effectLst/>
          </p:spPr>
          <p:txBody>
            <a:bodyPr anchor="b">
              <a:noAutofit/>
            </a:bodyPr>
            <a:lstStyle/>
            <a:p>
              <a:pPr algn="ctr">
                <a:lnSpc>
                  <a:spcPct val="85000"/>
                </a:lnSpc>
                <a:defRPr/>
              </a:pPr>
              <a:r>
                <a:rPr lang="en-US" sz="1600" b="1" dirty="0" smtClean="0">
                  <a:solidFill>
                    <a:schemeClr val="bg1">
                      <a:lumMod val="50000"/>
                    </a:schemeClr>
                  </a:solidFill>
                  <a:cs typeface="Arial" charset="0"/>
                </a:rPr>
                <a:t>Host Systems</a:t>
              </a:r>
              <a:endParaRPr lang="en-US" sz="1600" b="1" dirty="0">
                <a:solidFill>
                  <a:schemeClr val="bg1">
                    <a:lumMod val="50000"/>
                  </a:schemeClr>
                </a:solidFill>
                <a:cs typeface="Arial" charset="0"/>
              </a:endParaRPr>
            </a:p>
            <a:p>
              <a:pPr algn="ctr">
                <a:lnSpc>
                  <a:spcPct val="85000"/>
                </a:lnSpc>
                <a:defRPr/>
              </a:pPr>
              <a:r>
                <a:rPr lang="en-US" sz="1200" b="1" dirty="0">
                  <a:solidFill>
                    <a:schemeClr val="bg1"/>
                  </a:solidFill>
                  <a:cs typeface="Arial" charset="0"/>
                </a:rPr>
                <a:t>Early – mid 1980s</a:t>
              </a:r>
            </a:p>
          </p:txBody>
        </p:sp>
        <p:sp>
          <p:nvSpPr>
            <p:cNvPr id="149527" name="Text Box 23"/>
            <p:cNvSpPr txBox="1">
              <a:spLocks noChangeArrowheads="1"/>
            </p:cNvSpPr>
            <p:nvPr/>
          </p:nvSpPr>
          <p:spPr bwMode="auto">
            <a:xfrm>
              <a:off x="4572000" y="5212080"/>
              <a:ext cx="2286000" cy="548640"/>
            </a:xfrm>
            <a:prstGeom prst="rect">
              <a:avLst/>
            </a:prstGeom>
            <a:noFill/>
            <a:ln w="9525" algn="ctr">
              <a:noFill/>
              <a:miter lim="800000"/>
              <a:headEnd type="none" w="sm" len="sm"/>
              <a:tailEnd type="none" w="sm" len="sm"/>
            </a:ln>
            <a:effectLst/>
          </p:spPr>
          <p:txBody>
            <a:bodyPr anchor="b">
              <a:noAutofit/>
            </a:bodyPr>
            <a:lstStyle/>
            <a:p>
              <a:pPr algn="ctr">
                <a:lnSpc>
                  <a:spcPct val="85000"/>
                </a:lnSpc>
                <a:defRPr/>
              </a:pPr>
              <a:r>
                <a:rPr lang="en-US" sz="1600" b="1" dirty="0" smtClean="0">
                  <a:solidFill>
                    <a:schemeClr val="bg1">
                      <a:lumMod val="50000"/>
                    </a:schemeClr>
                  </a:solidFill>
                  <a:cs typeface="Arial" charset="0"/>
                </a:rPr>
                <a:t>Internet-Enabled</a:t>
              </a:r>
              <a:endParaRPr lang="en-US" sz="1400" b="1" dirty="0">
                <a:solidFill>
                  <a:schemeClr val="bg1">
                    <a:lumMod val="50000"/>
                  </a:schemeClr>
                </a:solidFill>
                <a:cs typeface="Arial" charset="0"/>
              </a:endParaRPr>
            </a:p>
            <a:p>
              <a:pPr algn="ctr">
                <a:lnSpc>
                  <a:spcPct val="85000"/>
                </a:lnSpc>
                <a:defRPr/>
              </a:pPr>
              <a:r>
                <a:rPr lang="en-US" sz="1200" b="1" dirty="0">
                  <a:solidFill>
                    <a:schemeClr val="bg1"/>
                  </a:solidFill>
                  <a:cs typeface="Arial" charset="0"/>
                </a:rPr>
                <a:t>Mid 1990s</a:t>
              </a:r>
            </a:p>
          </p:txBody>
        </p:sp>
        <p:sp>
          <p:nvSpPr>
            <p:cNvPr id="149528" name="Text Box 24"/>
            <p:cNvSpPr txBox="1">
              <a:spLocks noChangeArrowheads="1"/>
            </p:cNvSpPr>
            <p:nvPr/>
          </p:nvSpPr>
          <p:spPr bwMode="auto">
            <a:xfrm>
              <a:off x="2286000" y="5212080"/>
              <a:ext cx="2286000" cy="548640"/>
            </a:xfrm>
            <a:prstGeom prst="rect">
              <a:avLst/>
            </a:prstGeom>
            <a:noFill/>
            <a:ln w="9525" algn="ctr">
              <a:noFill/>
              <a:miter lim="800000"/>
              <a:headEnd type="none" w="sm" len="sm"/>
              <a:tailEnd type="none" w="sm" len="sm"/>
            </a:ln>
            <a:effectLst/>
          </p:spPr>
          <p:txBody>
            <a:bodyPr anchor="b">
              <a:noAutofit/>
            </a:bodyPr>
            <a:lstStyle/>
            <a:p>
              <a:pPr algn="ctr">
                <a:lnSpc>
                  <a:spcPct val="85000"/>
                </a:lnSpc>
                <a:defRPr/>
              </a:pPr>
              <a:r>
                <a:rPr lang="en-US" sz="1600" b="1" dirty="0">
                  <a:solidFill>
                    <a:schemeClr val="bg1">
                      <a:lumMod val="50000"/>
                    </a:schemeClr>
                  </a:solidFill>
                  <a:cs typeface="Arial" charset="0"/>
                </a:rPr>
                <a:t>Client </a:t>
              </a:r>
              <a:r>
                <a:rPr lang="en-US" sz="1600" b="1" dirty="0" smtClean="0">
                  <a:solidFill>
                    <a:schemeClr val="bg1">
                      <a:lumMod val="50000"/>
                    </a:schemeClr>
                  </a:solidFill>
                  <a:cs typeface="Arial" charset="0"/>
                </a:rPr>
                <a:t>Server</a:t>
              </a:r>
              <a:endParaRPr lang="en-US" sz="1400" b="1" dirty="0">
                <a:solidFill>
                  <a:schemeClr val="bg1">
                    <a:lumMod val="50000"/>
                  </a:schemeClr>
                </a:solidFill>
                <a:cs typeface="Arial" charset="0"/>
              </a:endParaRPr>
            </a:p>
            <a:p>
              <a:pPr algn="ctr">
                <a:lnSpc>
                  <a:spcPct val="85000"/>
                </a:lnSpc>
                <a:defRPr/>
              </a:pPr>
              <a:r>
                <a:rPr lang="en-US" sz="1200" b="1" dirty="0">
                  <a:solidFill>
                    <a:schemeClr val="bg1"/>
                  </a:solidFill>
                  <a:cs typeface="Arial" charset="0"/>
                </a:rPr>
                <a:t>Late 1980s – mid 1990s</a:t>
              </a:r>
            </a:p>
          </p:txBody>
        </p:sp>
        <p:sp>
          <p:nvSpPr>
            <p:cNvPr id="149529" name="Text Box 25"/>
            <p:cNvSpPr txBox="1">
              <a:spLocks noChangeArrowheads="1"/>
            </p:cNvSpPr>
            <p:nvPr/>
          </p:nvSpPr>
          <p:spPr bwMode="auto">
            <a:xfrm>
              <a:off x="6858000" y="5212080"/>
              <a:ext cx="2286000" cy="548640"/>
            </a:xfrm>
            <a:prstGeom prst="rect">
              <a:avLst/>
            </a:prstGeom>
            <a:noFill/>
            <a:ln w="9525" algn="ctr">
              <a:noFill/>
              <a:miter lim="800000"/>
              <a:headEnd type="none" w="sm" len="sm"/>
              <a:tailEnd type="none" w="sm" len="sm"/>
            </a:ln>
            <a:effectLst/>
          </p:spPr>
          <p:txBody>
            <a:bodyPr anchor="b">
              <a:noAutofit/>
            </a:bodyPr>
            <a:lstStyle/>
            <a:p>
              <a:pPr algn="ctr">
                <a:lnSpc>
                  <a:spcPct val="85000"/>
                </a:lnSpc>
                <a:defRPr/>
              </a:pPr>
              <a:r>
                <a:rPr lang="en-US" sz="1600" b="1" dirty="0">
                  <a:solidFill>
                    <a:schemeClr val="bg1">
                      <a:lumMod val="50000"/>
                    </a:schemeClr>
                  </a:solidFill>
                  <a:cs typeface="Arial" charset="0"/>
                </a:rPr>
                <a:t>Composite /</a:t>
              </a:r>
              <a:br>
                <a:rPr lang="en-US" sz="1600" b="1" dirty="0">
                  <a:solidFill>
                    <a:schemeClr val="bg1">
                      <a:lumMod val="50000"/>
                    </a:schemeClr>
                  </a:solidFill>
                  <a:cs typeface="Arial" charset="0"/>
                </a:rPr>
              </a:br>
              <a:r>
                <a:rPr lang="en-US" sz="1600" b="1" dirty="0" smtClean="0">
                  <a:solidFill>
                    <a:schemeClr val="bg1">
                      <a:lumMod val="50000"/>
                    </a:schemeClr>
                  </a:solidFill>
                  <a:cs typeface="Arial" charset="0"/>
                </a:rPr>
                <a:t>Services-Based</a:t>
              </a:r>
              <a:endParaRPr lang="en-US" sz="1600" b="1" dirty="0">
                <a:solidFill>
                  <a:schemeClr val="bg1">
                    <a:lumMod val="50000"/>
                  </a:schemeClr>
                </a:solidFill>
                <a:cs typeface="Arial" charset="0"/>
              </a:endParaRPr>
            </a:p>
            <a:p>
              <a:pPr algn="ctr">
                <a:lnSpc>
                  <a:spcPct val="85000"/>
                </a:lnSpc>
                <a:defRPr/>
              </a:pPr>
              <a:r>
                <a:rPr lang="en-US" sz="1200" b="1" dirty="0">
                  <a:solidFill>
                    <a:schemeClr val="bg1"/>
                  </a:solidFill>
                  <a:cs typeface="Arial" charset="0"/>
                </a:rPr>
                <a:t>Mid 2000s – . . .</a:t>
              </a:r>
            </a:p>
          </p:txBody>
        </p:sp>
      </p:grpSp>
      <p:grpSp>
        <p:nvGrpSpPr>
          <p:cNvPr id="5" name="Group 70"/>
          <p:cNvGrpSpPr/>
          <p:nvPr/>
        </p:nvGrpSpPr>
        <p:grpSpPr>
          <a:xfrm>
            <a:off x="2103120" y="4297680"/>
            <a:ext cx="1087156" cy="1097280"/>
            <a:chOff x="2103120" y="4297680"/>
            <a:chExt cx="1087156" cy="1097280"/>
          </a:xfrm>
        </p:grpSpPr>
        <p:sp>
          <p:nvSpPr>
            <p:cNvPr id="38" name="Rectangle 37"/>
            <p:cNvSpPr/>
            <p:nvPr/>
          </p:nvSpPr>
          <p:spPr>
            <a:xfrm rot="20568705">
              <a:off x="2103120" y="4297680"/>
              <a:ext cx="1087156" cy="424732"/>
            </a:xfrm>
            <a:prstGeom prst="rect">
              <a:avLst/>
            </a:prstGeom>
          </p:spPr>
          <p:txBody>
            <a:bodyPr wrap="none">
              <a:spAutoFit/>
            </a:bodyPr>
            <a:lstStyle/>
            <a:p>
              <a:pPr algn="ctr">
                <a:lnSpc>
                  <a:spcPct val="90000"/>
                </a:lnSpc>
                <a:defRPr/>
              </a:pPr>
              <a:r>
                <a:rPr lang="en-US" sz="1200" b="1" dirty="0" smtClean="0">
                  <a:solidFill>
                    <a:schemeClr val="bg1">
                      <a:lumMod val="50000"/>
                      <a:alpha val="20000"/>
                    </a:schemeClr>
                  </a:solidFill>
                  <a:cs typeface="Arial" charset="0"/>
                </a:rPr>
                <a:t>Mainframe</a:t>
              </a:r>
            </a:p>
            <a:p>
              <a:pPr algn="ctr">
                <a:lnSpc>
                  <a:spcPct val="90000"/>
                </a:lnSpc>
                <a:defRPr/>
              </a:pPr>
              <a:r>
                <a:rPr lang="en-US" sz="1200" b="1" dirty="0" smtClean="0">
                  <a:solidFill>
                    <a:schemeClr val="bg1">
                      <a:lumMod val="50000"/>
                      <a:alpha val="20000"/>
                    </a:schemeClr>
                  </a:solidFill>
                  <a:cs typeface="Arial" charset="0"/>
                </a:rPr>
                <a:t>Applications</a:t>
              </a:r>
              <a:endParaRPr lang="en-US" sz="1200" b="1" dirty="0">
                <a:solidFill>
                  <a:schemeClr val="bg1">
                    <a:lumMod val="50000"/>
                    <a:alpha val="20000"/>
                  </a:schemeClr>
                </a:solidFill>
                <a:cs typeface="Arial" charset="0"/>
              </a:endParaRPr>
            </a:p>
          </p:txBody>
        </p:sp>
        <p:pic>
          <p:nvPicPr>
            <p:cNvPr id="39" name="Picture 61" descr="mainframe.png"/>
            <p:cNvPicPr>
              <a:picLocks noChangeAspect="1" noChangeArrowheads="1"/>
            </p:cNvPicPr>
            <p:nvPr/>
          </p:nvPicPr>
          <p:blipFill>
            <a:blip r:embed="rId21" cstate="email"/>
            <a:srcRect/>
            <a:stretch>
              <a:fillRect/>
            </a:stretch>
          </p:blipFill>
          <p:spPr bwMode="auto">
            <a:xfrm>
              <a:off x="2551433" y="4846320"/>
              <a:ext cx="373839" cy="548640"/>
            </a:xfrm>
            <a:prstGeom prst="rect">
              <a:avLst/>
            </a:prstGeom>
            <a:noFill/>
            <a:ln w="9525">
              <a:noFill/>
              <a:miter lim="800000"/>
              <a:headEnd/>
              <a:tailEnd/>
            </a:ln>
          </p:spPr>
        </p:pic>
      </p:grpSp>
      <p:grpSp>
        <p:nvGrpSpPr>
          <p:cNvPr id="6" name="Group 71"/>
          <p:cNvGrpSpPr/>
          <p:nvPr/>
        </p:nvGrpSpPr>
        <p:grpSpPr>
          <a:xfrm>
            <a:off x="3665219" y="4154804"/>
            <a:ext cx="1793948" cy="1240156"/>
            <a:chOff x="3665219" y="4154804"/>
            <a:chExt cx="1793948" cy="1240156"/>
          </a:xfrm>
        </p:grpSpPr>
        <p:sp>
          <p:nvSpPr>
            <p:cNvPr id="40" name="Rectangle 39"/>
            <p:cNvSpPr/>
            <p:nvPr/>
          </p:nvSpPr>
          <p:spPr>
            <a:xfrm rot="20568705">
              <a:off x="3665219" y="4411979"/>
              <a:ext cx="1087156" cy="424732"/>
            </a:xfrm>
            <a:prstGeom prst="rect">
              <a:avLst/>
            </a:prstGeom>
          </p:spPr>
          <p:txBody>
            <a:bodyPr wrap="none">
              <a:spAutoFit/>
            </a:bodyPr>
            <a:lstStyle/>
            <a:p>
              <a:pPr algn="ctr">
                <a:lnSpc>
                  <a:spcPct val="90000"/>
                </a:lnSpc>
                <a:defRPr/>
              </a:pPr>
              <a:r>
                <a:rPr lang="en-US" sz="1200" b="1" dirty="0" smtClean="0">
                  <a:solidFill>
                    <a:schemeClr val="bg1">
                      <a:lumMod val="50000"/>
                      <a:alpha val="20000"/>
                    </a:schemeClr>
                  </a:solidFill>
                  <a:cs typeface="Arial" charset="0"/>
                </a:rPr>
                <a:t>Mainframe</a:t>
              </a:r>
            </a:p>
            <a:p>
              <a:pPr algn="ctr">
                <a:lnSpc>
                  <a:spcPct val="90000"/>
                </a:lnSpc>
                <a:defRPr/>
              </a:pPr>
              <a:r>
                <a:rPr lang="en-US" sz="1200" b="1" dirty="0" smtClean="0">
                  <a:solidFill>
                    <a:schemeClr val="bg1">
                      <a:lumMod val="50000"/>
                      <a:alpha val="20000"/>
                    </a:schemeClr>
                  </a:solidFill>
                  <a:cs typeface="Arial" charset="0"/>
                </a:rPr>
                <a:t>Applications</a:t>
              </a:r>
              <a:endParaRPr lang="en-US" sz="1200" b="1" dirty="0">
                <a:solidFill>
                  <a:schemeClr val="bg1">
                    <a:lumMod val="50000"/>
                    <a:alpha val="20000"/>
                  </a:schemeClr>
                </a:solidFill>
                <a:cs typeface="Arial" charset="0"/>
              </a:endParaRPr>
            </a:p>
          </p:txBody>
        </p:sp>
        <p:pic>
          <p:nvPicPr>
            <p:cNvPr id="41" name="Picture 61" descr="mainframe.png"/>
            <p:cNvPicPr>
              <a:picLocks noChangeAspect="1" noChangeArrowheads="1"/>
            </p:cNvPicPr>
            <p:nvPr/>
          </p:nvPicPr>
          <p:blipFill>
            <a:blip r:embed="rId21" cstate="email"/>
            <a:srcRect/>
            <a:stretch>
              <a:fillRect/>
            </a:stretch>
          </p:blipFill>
          <p:spPr bwMode="auto">
            <a:xfrm>
              <a:off x="4180208" y="4846320"/>
              <a:ext cx="373839" cy="548640"/>
            </a:xfrm>
            <a:prstGeom prst="rect">
              <a:avLst/>
            </a:prstGeom>
            <a:noFill/>
            <a:ln w="9525">
              <a:noFill/>
              <a:miter lim="800000"/>
              <a:headEnd/>
              <a:tailEnd/>
            </a:ln>
          </p:spPr>
        </p:pic>
        <p:sp>
          <p:nvSpPr>
            <p:cNvPr id="42" name="Rectangle 41"/>
            <p:cNvSpPr/>
            <p:nvPr/>
          </p:nvSpPr>
          <p:spPr>
            <a:xfrm rot="1289620">
              <a:off x="4463381" y="4154804"/>
              <a:ext cx="995786" cy="424732"/>
            </a:xfrm>
            <a:prstGeom prst="rect">
              <a:avLst/>
            </a:prstGeom>
          </p:spPr>
          <p:txBody>
            <a:bodyPr wrap="none">
              <a:spAutoFit/>
            </a:bodyPr>
            <a:lstStyle/>
            <a:p>
              <a:pPr algn="ctr">
                <a:lnSpc>
                  <a:spcPct val="90000"/>
                </a:lnSpc>
                <a:defRPr/>
              </a:pPr>
              <a:r>
                <a:rPr lang="en-US" sz="1200" b="1" dirty="0" smtClean="0">
                  <a:solidFill>
                    <a:schemeClr val="bg1">
                      <a:lumMod val="50000"/>
                      <a:alpha val="20000"/>
                    </a:schemeClr>
                  </a:solidFill>
                  <a:cs typeface="Arial" charset="0"/>
                </a:rPr>
                <a:t>Personal</a:t>
              </a:r>
            </a:p>
            <a:p>
              <a:pPr algn="ctr">
                <a:lnSpc>
                  <a:spcPct val="90000"/>
                </a:lnSpc>
                <a:defRPr/>
              </a:pPr>
              <a:r>
                <a:rPr lang="en-US" sz="1200" b="1" dirty="0" smtClean="0">
                  <a:solidFill>
                    <a:schemeClr val="bg1">
                      <a:lumMod val="50000"/>
                      <a:alpha val="20000"/>
                    </a:schemeClr>
                  </a:solidFill>
                  <a:cs typeface="Arial" charset="0"/>
                </a:rPr>
                <a:t>Computing</a:t>
              </a:r>
              <a:endParaRPr lang="en-US" sz="1200" b="1" dirty="0">
                <a:solidFill>
                  <a:schemeClr val="bg1">
                    <a:lumMod val="50000"/>
                    <a:alpha val="20000"/>
                  </a:schemeClr>
                </a:solidFill>
                <a:cs typeface="Arial" charset="0"/>
              </a:endParaRPr>
            </a:p>
          </p:txBody>
        </p:sp>
        <p:grpSp>
          <p:nvGrpSpPr>
            <p:cNvPr id="7" name="Group 53"/>
            <p:cNvGrpSpPr>
              <a:grpSpLocks noChangeAspect="1"/>
            </p:cNvGrpSpPr>
            <p:nvPr/>
          </p:nvGrpSpPr>
          <p:grpSpPr>
            <a:xfrm>
              <a:off x="4617238" y="4874895"/>
              <a:ext cx="533953" cy="457200"/>
              <a:chOff x="1762792" y="2941638"/>
              <a:chExt cx="1071581" cy="917545"/>
            </a:xfrm>
          </p:grpSpPr>
          <p:pic>
            <p:nvPicPr>
              <p:cNvPr id="44" name="Rectangle 20557"/>
              <p:cNvPicPr>
                <a:picLocks noChangeAspect="1" noChangeArrowheads="1"/>
              </p:cNvPicPr>
              <p:nvPr/>
            </p:nvPicPr>
            <p:blipFill>
              <a:blip r:embed="rId22" cstate="email"/>
              <a:srcRect/>
              <a:stretch>
                <a:fillRect/>
              </a:stretch>
            </p:blipFill>
            <p:spPr bwMode="gray">
              <a:xfrm>
                <a:off x="2239862" y="2941638"/>
                <a:ext cx="594511" cy="740533"/>
              </a:xfrm>
              <a:prstGeom prst="rect">
                <a:avLst/>
              </a:prstGeom>
              <a:noFill/>
              <a:ln w="9525">
                <a:noFill/>
                <a:miter lim="800000"/>
                <a:headEnd/>
                <a:tailEnd/>
              </a:ln>
            </p:spPr>
          </p:pic>
          <p:pic>
            <p:nvPicPr>
              <p:cNvPr id="45" name="Rectangle 20558"/>
              <p:cNvPicPr>
                <a:picLocks noChangeAspect="1" noChangeArrowheads="1"/>
              </p:cNvPicPr>
              <p:nvPr/>
            </p:nvPicPr>
            <p:blipFill>
              <a:blip r:embed="rId23" cstate="email"/>
              <a:srcRect/>
              <a:stretch>
                <a:fillRect/>
              </a:stretch>
            </p:blipFill>
            <p:spPr bwMode="auto">
              <a:xfrm>
                <a:off x="2367828" y="3188482"/>
                <a:ext cx="383899" cy="313698"/>
              </a:xfrm>
              <a:prstGeom prst="rect">
                <a:avLst/>
              </a:prstGeom>
              <a:noFill/>
              <a:ln w="9525">
                <a:noFill/>
                <a:miter lim="800000"/>
                <a:headEnd/>
                <a:tailEnd/>
              </a:ln>
            </p:spPr>
          </p:pic>
          <p:pic>
            <p:nvPicPr>
              <p:cNvPr id="46" name="Picture 79" descr="floppy_disk.png"/>
              <p:cNvPicPr>
                <a:picLocks noChangeAspect="1"/>
              </p:cNvPicPr>
              <p:nvPr/>
            </p:nvPicPr>
            <p:blipFill>
              <a:blip r:embed="rId24" cstate="email"/>
              <a:srcRect/>
              <a:stretch>
                <a:fillRect/>
              </a:stretch>
            </p:blipFill>
            <p:spPr bwMode="auto">
              <a:xfrm rot="20194999">
                <a:off x="1762792" y="3184619"/>
                <a:ext cx="596032" cy="674564"/>
              </a:xfrm>
              <a:prstGeom prst="rect">
                <a:avLst/>
              </a:prstGeom>
              <a:noFill/>
              <a:ln w="9525">
                <a:noFill/>
                <a:miter lim="800000"/>
                <a:headEnd/>
                <a:tailEnd/>
              </a:ln>
            </p:spPr>
          </p:pic>
        </p:grpSp>
      </p:grpSp>
      <p:grpSp>
        <p:nvGrpSpPr>
          <p:cNvPr id="8" name="Group 72"/>
          <p:cNvGrpSpPr/>
          <p:nvPr/>
        </p:nvGrpSpPr>
        <p:grpSpPr>
          <a:xfrm>
            <a:off x="5427345" y="3964304"/>
            <a:ext cx="1879674" cy="1446494"/>
            <a:chOff x="5427345" y="3964304"/>
            <a:chExt cx="1879674" cy="1446494"/>
          </a:xfrm>
        </p:grpSpPr>
        <p:sp>
          <p:nvSpPr>
            <p:cNvPr id="47" name="Rectangle 46"/>
            <p:cNvSpPr/>
            <p:nvPr/>
          </p:nvSpPr>
          <p:spPr>
            <a:xfrm rot="20895234">
              <a:off x="5427345" y="4326253"/>
              <a:ext cx="1087156" cy="424732"/>
            </a:xfrm>
            <a:prstGeom prst="rect">
              <a:avLst/>
            </a:prstGeom>
          </p:spPr>
          <p:txBody>
            <a:bodyPr wrap="none">
              <a:spAutoFit/>
            </a:bodyPr>
            <a:lstStyle/>
            <a:p>
              <a:pPr algn="ctr">
                <a:lnSpc>
                  <a:spcPct val="90000"/>
                </a:lnSpc>
                <a:defRPr/>
              </a:pPr>
              <a:r>
                <a:rPr lang="en-US" sz="1200" b="1" dirty="0" smtClean="0">
                  <a:solidFill>
                    <a:schemeClr val="bg1">
                      <a:lumMod val="50000"/>
                      <a:alpha val="20000"/>
                    </a:schemeClr>
                  </a:solidFill>
                  <a:cs typeface="Arial" charset="0"/>
                </a:rPr>
                <a:t>Mainframe</a:t>
              </a:r>
            </a:p>
            <a:p>
              <a:pPr algn="ctr">
                <a:lnSpc>
                  <a:spcPct val="90000"/>
                </a:lnSpc>
                <a:defRPr/>
              </a:pPr>
              <a:r>
                <a:rPr lang="en-US" sz="1200" b="1" dirty="0" smtClean="0">
                  <a:solidFill>
                    <a:schemeClr val="bg1">
                      <a:lumMod val="50000"/>
                      <a:alpha val="20000"/>
                    </a:schemeClr>
                  </a:solidFill>
                  <a:cs typeface="Arial" charset="0"/>
                </a:rPr>
                <a:t>Applications</a:t>
              </a:r>
              <a:endParaRPr lang="en-US" sz="1200" b="1" dirty="0">
                <a:solidFill>
                  <a:schemeClr val="bg1">
                    <a:lumMod val="50000"/>
                    <a:alpha val="20000"/>
                  </a:schemeClr>
                </a:solidFill>
                <a:cs typeface="Arial" charset="0"/>
              </a:endParaRPr>
            </a:p>
          </p:txBody>
        </p:sp>
        <p:pic>
          <p:nvPicPr>
            <p:cNvPr id="48" name="Picture 61" descr="mainframe.png"/>
            <p:cNvPicPr>
              <a:picLocks noChangeAspect="1" noChangeArrowheads="1"/>
            </p:cNvPicPr>
            <p:nvPr/>
          </p:nvPicPr>
          <p:blipFill>
            <a:blip r:embed="rId21" cstate="email"/>
            <a:srcRect/>
            <a:stretch>
              <a:fillRect/>
            </a:stretch>
          </p:blipFill>
          <p:spPr bwMode="auto">
            <a:xfrm>
              <a:off x="5669280" y="4846320"/>
              <a:ext cx="373839" cy="548640"/>
            </a:xfrm>
            <a:prstGeom prst="rect">
              <a:avLst/>
            </a:prstGeom>
            <a:noFill/>
            <a:ln w="9525">
              <a:noFill/>
              <a:miter lim="800000"/>
              <a:headEnd/>
              <a:tailEnd/>
            </a:ln>
          </p:spPr>
        </p:pic>
        <p:sp>
          <p:nvSpPr>
            <p:cNvPr id="49" name="Rectangle 48"/>
            <p:cNvSpPr/>
            <p:nvPr/>
          </p:nvSpPr>
          <p:spPr>
            <a:xfrm rot="647001">
              <a:off x="5884546" y="3964304"/>
              <a:ext cx="1087157" cy="424732"/>
            </a:xfrm>
            <a:prstGeom prst="rect">
              <a:avLst/>
            </a:prstGeom>
          </p:spPr>
          <p:txBody>
            <a:bodyPr wrap="none">
              <a:spAutoFit/>
            </a:bodyPr>
            <a:lstStyle/>
            <a:p>
              <a:pPr algn="ctr">
                <a:lnSpc>
                  <a:spcPct val="90000"/>
                </a:lnSpc>
                <a:defRPr/>
              </a:pPr>
              <a:r>
                <a:rPr lang="en-US" sz="1200" b="1" dirty="0" smtClean="0">
                  <a:solidFill>
                    <a:schemeClr val="bg1">
                      <a:lumMod val="50000"/>
                      <a:alpha val="20000"/>
                    </a:schemeClr>
                  </a:solidFill>
                  <a:cs typeface="Arial" charset="0"/>
                </a:rPr>
                <a:t>Connected</a:t>
              </a:r>
            </a:p>
            <a:p>
              <a:pPr algn="ctr">
                <a:lnSpc>
                  <a:spcPct val="90000"/>
                </a:lnSpc>
                <a:defRPr/>
              </a:pPr>
              <a:r>
                <a:rPr lang="en-US" sz="1200" b="1" dirty="0" smtClean="0">
                  <a:solidFill>
                    <a:schemeClr val="bg1">
                      <a:lumMod val="50000"/>
                      <a:alpha val="20000"/>
                    </a:schemeClr>
                  </a:solidFill>
                  <a:cs typeface="Arial" charset="0"/>
                </a:rPr>
                <a:t>Applications</a:t>
              </a:r>
              <a:endParaRPr lang="en-US" sz="1200" b="1" dirty="0">
                <a:solidFill>
                  <a:schemeClr val="bg1">
                    <a:lumMod val="50000"/>
                    <a:alpha val="20000"/>
                  </a:schemeClr>
                </a:solidFill>
                <a:cs typeface="Arial" charset="0"/>
              </a:endParaRPr>
            </a:p>
          </p:txBody>
        </p:sp>
        <p:grpSp>
          <p:nvGrpSpPr>
            <p:cNvPr id="9" name="Group 53"/>
            <p:cNvGrpSpPr>
              <a:grpSpLocks noChangeAspect="1"/>
            </p:cNvGrpSpPr>
            <p:nvPr/>
          </p:nvGrpSpPr>
          <p:grpSpPr>
            <a:xfrm>
              <a:off x="6080760" y="4874895"/>
              <a:ext cx="533953" cy="457200"/>
              <a:chOff x="1762792" y="2941638"/>
              <a:chExt cx="1071581" cy="917545"/>
            </a:xfrm>
          </p:grpSpPr>
          <p:pic>
            <p:nvPicPr>
              <p:cNvPr id="51" name="Rectangle 20557"/>
              <p:cNvPicPr>
                <a:picLocks noChangeAspect="1" noChangeArrowheads="1"/>
              </p:cNvPicPr>
              <p:nvPr/>
            </p:nvPicPr>
            <p:blipFill>
              <a:blip r:embed="rId22" cstate="email"/>
              <a:srcRect/>
              <a:stretch>
                <a:fillRect/>
              </a:stretch>
            </p:blipFill>
            <p:spPr bwMode="gray">
              <a:xfrm>
                <a:off x="2239862" y="2941638"/>
                <a:ext cx="594511" cy="740533"/>
              </a:xfrm>
              <a:prstGeom prst="rect">
                <a:avLst/>
              </a:prstGeom>
              <a:noFill/>
              <a:ln w="9525">
                <a:noFill/>
                <a:miter lim="800000"/>
                <a:headEnd/>
                <a:tailEnd/>
              </a:ln>
            </p:spPr>
          </p:pic>
          <p:pic>
            <p:nvPicPr>
              <p:cNvPr id="53" name="Rectangle 20558"/>
              <p:cNvPicPr>
                <a:picLocks noChangeAspect="1" noChangeArrowheads="1"/>
              </p:cNvPicPr>
              <p:nvPr/>
            </p:nvPicPr>
            <p:blipFill>
              <a:blip r:embed="rId23" cstate="email"/>
              <a:srcRect/>
              <a:stretch>
                <a:fillRect/>
              </a:stretch>
            </p:blipFill>
            <p:spPr bwMode="auto">
              <a:xfrm>
                <a:off x="2367828" y="3188482"/>
                <a:ext cx="383899" cy="313698"/>
              </a:xfrm>
              <a:prstGeom prst="rect">
                <a:avLst/>
              </a:prstGeom>
              <a:noFill/>
              <a:ln w="9525">
                <a:noFill/>
                <a:miter lim="800000"/>
                <a:headEnd/>
                <a:tailEnd/>
              </a:ln>
            </p:spPr>
          </p:pic>
          <p:pic>
            <p:nvPicPr>
              <p:cNvPr id="54" name="Picture 79" descr="floppy_disk.png"/>
              <p:cNvPicPr>
                <a:picLocks noChangeAspect="1"/>
              </p:cNvPicPr>
              <p:nvPr/>
            </p:nvPicPr>
            <p:blipFill>
              <a:blip r:embed="rId24" cstate="email"/>
              <a:srcRect/>
              <a:stretch>
                <a:fillRect/>
              </a:stretch>
            </p:blipFill>
            <p:spPr bwMode="auto">
              <a:xfrm rot="20194999">
                <a:off x="1762792" y="3184619"/>
                <a:ext cx="596032" cy="674564"/>
              </a:xfrm>
              <a:prstGeom prst="rect">
                <a:avLst/>
              </a:prstGeom>
              <a:noFill/>
              <a:ln w="9525">
                <a:noFill/>
                <a:miter lim="800000"/>
                <a:headEnd/>
                <a:tailEnd/>
              </a:ln>
            </p:spPr>
          </p:pic>
        </p:grpSp>
        <p:sp>
          <p:nvSpPr>
            <p:cNvPr id="55" name="Rectangle 54"/>
            <p:cNvSpPr/>
            <p:nvPr/>
          </p:nvSpPr>
          <p:spPr>
            <a:xfrm rot="647001">
              <a:off x="6311233" y="4450079"/>
              <a:ext cx="995786" cy="424732"/>
            </a:xfrm>
            <a:prstGeom prst="rect">
              <a:avLst/>
            </a:prstGeom>
          </p:spPr>
          <p:txBody>
            <a:bodyPr wrap="none">
              <a:spAutoFit/>
            </a:bodyPr>
            <a:lstStyle/>
            <a:p>
              <a:pPr algn="ctr">
                <a:lnSpc>
                  <a:spcPct val="90000"/>
                </a:lnSpc>
                <a:defRPr/>
              </a:pPr>
              <a:r>
                <a:rPr lang="en-US" sz="1200" b="1" dirty="0" smtClean="0">
                  <a:solidFill>
                    <a:schemeClr val="bg1">
                      <a:lumMod val="50000"/>
                      <a:alpha val="20000"/>
                    </a:schemeClr>
                  </a:solidFill>
                  <a:cs typeface="Arial" charset="0"/>
                </a:rPr>
                <a:t>Personal</a:t>
              </a:r>
            </a:p>
            <a:p>
              <a:pPr algn="ctr">
                <a:lnSpc>
                  <a:spcPct val="90000"/>
                </a:lnSpc>
                <a:defRPr/>
              </a:pPr>
              <a:r>
                <a:rPr lang="en-US" sz="1200" b="1" dirty="0" smtClean="0">
                  <a:solidFill>
                    <a:schemeClr val="bg1">
                      <a:lumMod val="50000"/>
                      <a:alpha val="20000"/>
                    </a:schemeClr>
                  </a:solidFill>
                  <a:cs typeface="Arial" charset="0"/>
                </a:rPr>
                <a:t>Computing</a:t>
              </a:r>
              <a:endParaRPr lang="en-US" sz="1200" b="1" dirty="0">
                <a:solidFill>
                  <a:schemeClr val="bg1">
                    <a:lumMod val="50000"/>
                    <a:alpha val="20000"/>
                  </a:schemeClr>
                </a:solidFill>
                <a:cs typeface="Arial" charset="0"/>
              </a:endParaRPr>
            </a:p>
          </p:txBody>
        </p:sp>
        <p:pic>
          <p:nvPicPr>
            <p:cNvPr id="56" name="Picture 18" descr="npc"/>
            <p:cNvPicPr>
              <a:picLocks noChangeAspect="1" noChangeArrowheads="1"/>
            </p:cNvPicPr>
            <p:nvPr/>
          </p:nvPicPr>
          <p:blipFill>
            <a:blip r:embed="rId25" cstate="email"/>
            <a:srcRect/>
            <a:stretch>
              <a:fillRect/>
            </a:stretch>
          </p:blipFill>
          <p:spPr bwMode="auto">
            <a:xfrm>
              <a:off x="6675120" y="4953598"/>
              <a:ext cx="513021" cy="457200"/>
            </a:xfrm>
            <a:prstGeom prst="rect">
              <a:avLst/>
            </a:prstGeom>
            <a:noFill/>
            <a:ln w="9525">
              <a:noFill/>
              <a:miter lim="800000"/>
              <a:headEnd/>
              <a:tailEnd/>
            </a:ln>
          </p:spPr>
        </p:pic>
      </p:grpSp>
      <p:grpSp>
        <p:nvGrpSpPr>
          <p:cNvPr id="10" name="Group 73"/>
          <p:cNvGrpSpPr/>
          <p:nvPr/>
        </p:nvGrpSpPr>
        <p:grpSpPr>
          <a:xfrm>
            <a:off x="7365875" y="3970381"/>
            <a:ext cx="1692400" cy="1440418"/>
            <a:chOff x="7365875" y="3970381"/>
            <a:chExt cx="1692400" cy="1440418"/>
          </a:xfrm>
        </p:grpSpPr>
        <p:sp>
          <p:nvSpPr>
            <p:cNvPr id="60" name="Rectangle 59"/>
            <p:cNvSpPr/>
            <p:nvPr/>
          </p:nvSpPr>
          <p:spPr>
            <a:xfrm rot="21443620">
              <a:off x="7384925" y="4401579"/>
              <a:ext cx="936475" cy="369332"/>
            </a:xfrm>
            <a:prstGeom prst="rect">
              <a:avLst/>
            </a:prstGeom>
          </p:spPr>
          <p:txBody>
            <a:bodyPr wrap="none">
              <a:spAutoFit/>
            </a:bodyPr>
            <a:lstStyle/>
            <a:p>
              <a:pPr algn="ctr">
                <a:lnSpc>
                  <a:spcPct val="90000"/>
                </a:lnSpc>
                <a:defRPr/>
              </a:pPr>
              <a:r>
                <a:rPr lang="en-US" sz="1000" b="1" dirty="0" smtClean="0">
                  <a:solidFill>
                    <a:schemeClr val="bg1">
                      <a:lumMod val="50000"/>
                      <a:alpha val="20000"/>
                    </a:schemeClr>
                  </a:solidFill>
                  <a:cs typeface="Arial" charset="0"/>
                </a:rPr>
                <a:t>Mainframe</a:t>
              </a:r>
            </a:p>
            <a:p>
              <a:pPr algn="ctr">
                <a:lnSpc>
                  <a:spcPct val="90000"/>
                </a:lnSpc>
                <a:defRPr/>
              </a:pPr>
              <a:r>
                <a:rPr lang="en-US" sz="1000" b="1" dirty="0" smtClean="0">
                  <a:solidFill>
                    <a:schemeClr val="bg1">
                      <a:lumMod val="50000"/>
                      <a:alpha val="20000"/>
                    </a:schemeClr>
                  </a:solidFill>
                  <a:cs typeface="Arial" charset="0"/>
                </a:rPr>
                <a:t>Applications</a:t>
              </a:r>
              <a:endParaRPr lang="en-US" sz="1000" b="1" dirty="0">
                <a:solidFill>
                  <a:schemeClr val="bg1">
                    <a:lumMod val="50000"/>
                    <a:alpha val="20000"/>
                  </a:schemeClr>
                </a:solidFill>
                <a:cs typeface="Arial" charset="0"/>
              </a:endParaRPr>
            </a:p>
          </p:txBody>
        </p:sp>
        <p:pic>
          <p:nvPicPr>
            <p:cNvPr id="61" name="Picture 61" descr="mainframe.png"/>
            <p:cNvPicPr>
              <a:picLocks noChangeAspect="1" noChangeArrowheads="1"/>
            </p:cNvPicPr>
            <p:nvPr/>
          </p:nvPicPr>
          <p:blipFill>
            <a:blip r:embed="rId21" cstate="email"/>
            <a:srcRect/>
            <a:stretch>
              <a:fillRect/>
            </a:stretch>
          </p:blipFill>
          <p:spPr bwMode="auto">
            <a:xfrm>
              <a:off x="7408645" y="4846321"/>
              <a:ext cx="373839" cy="548640"/>
            </a:xfrm>
            <a:prstGeom prst="rect">
              <a:avLst/>
            </a:prstGeom>
            <a:noFill/>
            <a:ln w="9525">
              <a:noFill/>
              <a:miter lim="800000"/>
              <a:headEnd/>
              <a:tailEnd/>
            </a:ln>
          </p:spPr>
        </p:pic>
        <p:sp>
          <p:nvSpPr>
            <p:cNvPr id="62" name="Rectangle 61"/>
            <p:cNvSpPr/>
            <p:nvPr/>
          </p:nvSpPr>
          <p:spPr>
            <a:xfrm rot="288395">
              <a:off x="7365875" y="4039631"/>
              <a:ext cx="936475" cy="369332"/>
            </a:xfrm>
            <a:prstGeom prst="rect">
              <a:avLst/>
            </a:prstGeom>
          </p:spPr>
          <p:txBody>
            <a:bodyPr wrap="none">
              <a:spAutoFit/>
            </a:bodyPr>
            <a:lstStyle/>
            <a:p>
              <a:pPr algn="ctr">
                <a:lnSpc>
                  <a:spcPct val="90000"/>
                </a:lnSpc>
                <a:defRPr/>
              </a:pPr>
              <a:r>
                <a:rPr lang="en-US" sz="1000" b="1" dirty="0" smtClean="0">
                  <a:solidFill>
                    <a:schemeClr val="bg1">
                      <a:lumMod val="50000"/>
                      <a:alpha val="20000"/>
                    </a:schemeClr>
                  </a:solidFill>
                  <a:cs typeface="Arial" charset="0"/>
                </a:rPr>
                <a:t>Connected</a:t>
              </a:r>
            </a:p>
            <a:p>
              <a:pPr algn="ctr">
                <a:lnSpc>
                  <a:spcPct val="90000"/>
                </a:lnSpc>
                <a:defRPr/>
              </a:pPr>
              <a:r>
                <a:rPr lang="en-US" sz="1000" b="1" dirty="0" smtClean="0">
                  <a:solidFill>
                    <a:schemeClr val="bg1">
                      <a:lumMod val="50000"/>
                      <a:alpha val="20000"/>
                    </a:schemeClr>
                  </a:solidFill>
                  <a:cs typeface="Arial" charset="0"/>
                </a:rPr>
                <a:t>Applications</a:t>
              </a:r>
              <a:endParaRPr lang="en-US" sz="1000" b="1" dirty="0">
                <a:solidFill>
                  <a:schemeClr val="bg1">
                    <a:lumMod val="50000"/>
                    <a:alpha val="20000"/>
                  </a:schemeClr>
                </a:solidFill>
                <a:cs typeface="Arial" charset="0"/>
              </a:endParaRPr>
            </a:p>
          </p:txBody>
        </p:sp>
        <p:sp>
          <p:nvSpPr>
            <p:cNvPr id="67" name="Rectangle 66"/>
            <p:cNvSpPr/>
            <p:nvPr/>
          </p:nvSpPr>
          <p:spPr>
            <a:xfrm rot="647001">
              <a:off x="8194124" y="4506355"/>
              <a:ext cx="861133" cy="369332"/>
            </a:xfrm>
            <a:prstGeom prst="rect">
              <a:avLst/>
            </a:prstGeom>
          </p:spPr>
          <p:txBody>
            <a:bodyPr wrap="none">
              <a:spAutoFit/>
            </a:bodyPr>
            <a:lstStyle/>
            <a:p>
              <a:pPr algn="ctr">
                <a:lnSpc>
                  <a:spcPct val="90000"/>
                </a:lnSpc>
                <a:defRPr/>
              </a:pPr>
              <a:r>
                <a:rPr lang="en-US" sz="1000" b="1" dirty="0" smtClean="0">
                  <a:solidFill>
                    <a:schemeClr val="bg1">
                      <a:lumMod val="50000"/>
                      <a:alpha val="20000"/>
                    </a:schemeClr>
                  </a:solidFill>
                  <a:cs typeface="Arial" charset="0"/>
                </a:rPr>
                <a:t>Personal</a:t>
              </a:r>
            </a:p>
            <a:p>
              <a:pPr algn="ctr">
                <a:lnSpc>
                  <a:spcPct val="90000"/>
                </a:lnSpc>
                <a:defRPr/>
              </a:pPr>
              <a:r>
                <a:rPr lang="en-US" sz="1000" b="1" dirty="0" smtClean="0">
                  <a:solidFill>
                    <a:schemeClr val="bg1">
                      <a:lumMod val="50000"/>
                      <a:alpha val="20000"/>
                    </a:schemeClr>
                  </a:solidFill>
                  <a:cs typeface="Arial" charset="0"/>
                </a:rPr>
                <a:t>Computing</a:t>
              </a:r>
              <a:endParaRPr lang="en-US" sz="1000" b="1" dirty="0">
                <a:solidFill>
                  <a:schemeClr val="bg1">
                    <a:lumMod val="50000"/>
                    <a:alpha val="20000"/>
                  </a:schemeClr>
                </a:solidFill>
                <a:cs typeface="Arial" charset="0"/>
              </a:endParaRPr>
            </a:p>
          </p:txBody>
        </p:sp>
        <p:pic>
          <p:nvPicPr>
            <p:cNvPr id="68" name="Picture 18" descr="npc"/>
            <p:cNvPicPr>
              <a:picLocks noChangeAspect="1" noChangeArrowheads="1"/>
            </p:cNvPicPr>
            <p:nvPr/>
          </p:nvPicPr>
          <p:blipFill>
            <a:blip r:embed="rId25" cstate="email"/>
            <a:srcRect/>
            <a:stretch>
              <a:fillRect/>
            </a:stretch>
          </p:blipFill>
          <p:spPr bwMode="auto">
            <a:xfrm>
              <a:off x="8157310" y="4953599"/>
              <a:ext cx="513021" cy="457200"/>
            </a:xfrm>
            <a:prstGeom prst="rect">
              <a:avLst/>
            </a:prstGeom>
            <a:noFill/>
            <a:ln w="9525">
              <a:noFill/>
              <a:miter lim="800000"/>
              <a:headEnd/>
              <a:tailEnd/>
            </a:ln>
          </p:spPr>
        </p:pic>
        <p:grpSp>
          <p:nvGrpSpPr>
            <p:cNvPr id="11" name="Group 53"/>
            <p:cNvGrpSpPr>
              <a:grpSpLocks noChangeAspect="1"/>
            </p:cNvGrpSpPr>
            <p:nvPr/>
          </p:nvGrpSpPr>
          <p:grpSpPr>
            <a:xfrm>
              <a:off x="7677250" y="4874896"/>
              <a:ext cx="533953" cy="457200"/>
              <a:chOff x="1762792" y="2941638"/>
              <a:chExt cx="1071581" cy="917545"/>
            </a:xfrm>
          </p:grpSpPr>
          <p:pic>
            <p:nvPicPr>
              <p:cNvPr id="64" name="Rectangle 20557"/>
              <p:cNvPicPr>
                <a:picLocks noChangeAspect="1" noChangeArrowheads="1"/>
              </p:cNvPicPr>
              <p:nvPr/>
            </p:nvPicPr>
            <p:blipFill>
              <a:blip r:embed="rId22" cstate="email"/>
              <a:srcRect/>
              <a:stretch>
                <a:fillRect/>
              </a:stretch>
            </p:blipFill>
            <p:spPr bwMode="gray">
              <a:xfrm>
                <a:off x="2239862" y="2941638"/>
                <a:ext cx="594511" cy="740533"/>
              </a:xfrm>
              <a:prstGeom prst="rect">
                <a:avLst/>
              </a:prstGeom>
              <a:noFill/>
              <a:ln w="9525">
                <a:noFill/>
                <a:miter lim="800000"/>
                <a:headEnd/>
                <a:tailEnd/>
              </a:ln>
            </p:spPr>
          </p:pic>
          <p:pic>
            <p:nvPicPr>
              <p:cNvPr id="65" name="Rectangle 20558"/>
              <p:cNvPicPr>
                <a:picLocks noChangeAspect="1" noChangeArrowheads="1"/>
              </p:cNvPicPr>
              <p:nvPr/>
            </p:nvPicPr>
            <p:blipFill>
              <a:blip r:embed="rId23" cstate="email"/>
              <a:srcRect/>
              <a:stretch>
                <a:fillRect/>
              </a:stretch>
            </p:blipFill>
            <p:spPr bwMode="auto">
              <a:xfrm>
                <a:off x="2367828" y="3188482"/>
                <a:ext cx="383899" cy="313698"/>
              </a:xfrm>
              <a:prstGeom prst="rect">
                <a:avLst/>
              </a:prstGeom>
              <a:noFill/>
              <a:ln w="9525">
                <a:noFill/>
                <a:miter lim="800000"/>
                <a:headEnd/>
                <a:tailEnd/>
              </a:ln>
            </p:spPr>
          </p:pic>
          <p:pic>
            <p:nvPicPr>
              <p:cNvPr id="66" name="Picture 79" descr="floppy_disk.png"/>
              <p:cNvPicPr>
                <a:picLocks noChangeAspect="1"/>
              </p:cNvPicPr>
              <p:nvPr/>
            </p:nvPicPr>
            <p:blipFill>
              <a:blip r:embed="rId24" cstate="email"/>
              <a:srcRect/>
              <a:stretch>
                <a:fillRect/>
              </a:stretch>
            </p:blipFill>
            <p:spPr bwMode="auto">
              <a:xfrm rot="20194999">
                <a:off x="1762792" y="3184619"/>
                <a:ext cx="596032" cy="674564"/>
              </a:xfrm>
              <a:prstGeom prst="rect">
                <a:avLst/>
              </a:prstGeom>
              <a:noFill/>
              <a:ln w="9525">
                <a:noFill/>
                <a:miter lim="800000"/>
                <a:headEnd/>
                <a:tailEnd/>
              </a:ln>
            </p:spPr>
          </p:pic>
        </p:grpSp>
        <p:pic>
          <p:nvPicPr>
            <p:cNvPr id="69" name="Picture 34" descr="data analyzer"/>
            <p:cNvPicPr>
              <a:picLocks noChangeAspect="1" noChangeArrowheads="1"/>
            </p:cNvPicPr>
            <p:nvPr/>
          </p:nvPicPr>
          <p:blipFill>
            <a:blip r:embed="rId26" cstate="email"/>
            <a:srcRect/>
            <a:stretch>
              <a:fillRect/>
            </a:stretch>
          </p:blipFill>
          <p:spPr bwMode="auto">
            <a:xfrm>
              <a:off x="8590758" y="4970803"/>
              <a:ext cx="467517" cy="439509"/>
            </a:xfrm>
            <a:prstGeom prst="rect">
              <a:avLst/>
            </a:prstGeom>
            <a:noFill/>
            <a:ln w="9525">
              <a:noFill/>
              <a:miter lim="800000"/>
              <a:headEnd/>
              <a:tailEnd/>
            </a:ln>
          </p:spPr>
        </p:pic>
        <p:sp>
          <p:nvSpPr>
            <p:cNvPr id="70" name="Rectangle 69"/>
            <p:cNvSpPr/>
            <p:nvPr/>
          </p:nvSpPr>
          <p:spPr>
            <a:xfrm rot="21188819">
              <a:off x="8108080" y="3970381"/>
              <a:ext cx="936475" cy="507831"/>
            </a:xfrm>
            <a:prstGeom prst="rect">
              <a:avLst/>
            </a:prstGeom>
          </p:spPr>
          <p:txBody>
            <a:bodyPr wrap="none">
              <a:spAutoFit/>
            </a:bodyPr>
            <a:lstStyle/>
            <a:p>
              <a:pPr algn="ctr">
                <a:lnSpc>
                  <a:spcPct val="90000"/>
                </a:lnSpc>
                <a:defRPr/>
              </a:pPr>
              <a:r>
                <a:rPr lang="en-US" sz="1000" b="1" dirty="0" smtClean="0">
                  <a:solidFill>
                    <a:schemeClr val="bg1">
                      <a:lumMod val="50000"/>
                      <a:alpha val="20000"/>
                    </a:schemeClr>
                  </a:solidFill>
                  <a:cs typeface="Arial" charset="0"/>
                </a:rPr>
                <a:t>Internet-</a:t>
              </a:r>
            </a:p>
            <a:p>
              <a:pPr algn="ctr">
                <a:lnSpc>
                  <a:spcPct val="90000"/>
                </a:lnSpc>
                <a:defRPr/>
              </a:pPr>
              <a:r>
                <a:rPr lang="en-US" sz="1000" b="1" dirty="0" smtClean="0">
                  <a:solidFill>
                    <a:schemeClr val="bg1">
                      <a:lumMod val="50000"/>
                      <a:alpha val="20000"/>
                    </a:schemeClr>
                  </a:solidFill>
                  <a:cs typeface="Arial" charset="0"/>
                </a:rPr>
                <a:t>Connected</a:t>
              </a:r>
            </a:p>
            <a:p>
              <a:pPr algn="ctr">
                <a:lnSpc>
                  <a:spcPct val="90000"/>
                </a:lnSpc>
                <a:defRPr/>
              </a:pPr>
              <a:r>
                <a:rPr lang="en-US" sz="1000" b="1" dirty="0" smtClean="0">
                  <a:solidFill>
                    <a:schemeClr val="bg1">
                      <a:lumMod val="50000"/>
                      <a:alpha val="20000"/>
                    </a:schemeClr>
                  </a:solidFill>
                  <a:cs typeface="Arial" charset="0"/>
                </a:rPr>
                <a:t>Applications</a:t>
              </a:r>
              <a:endParaRPr lang="en-US" sz="1000" b="1" dirty="0">
                <a:solidFill>
                  <a:schemeClr val="bg1">
                    <a:lumMod val="50000"/>
                    <a:alpha val="20000"/>
                  </a:schemeClr>
                </a:solidFill>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49509"/>
                                        </p:tgtEl>
                                        <p:attrNameLst>
                                          <p:attrName>style.visibility</p:attrName>
                                        </p:attrNameLst>
                                      </p:cBhvr>
                                      <p:to>
                                        <p:strVal val="visible"/>
                                      </p:to>
                                    </p:set>
                                    <p:animEffect transition="in" filter="fade">
                                      <p:cBhvr>
                                        <p:cTn id="15" dur="500"/>
                                        <p:tgtEl>
                                          <p:spTgt spid="149509"/>
                                        </p:tgtEl>
                                      </p:cBhvr>
                                    </p:animEffect>
                                    <p:anim calcmode="lin" valueType="num">
                                      <p:cBhvr>
                                        <p:cTn id="16" dur="500" fill="hold"/>
                                        <p:tgtEl>
                                          <p:spTgt spid="149509"/>
                                        </p:tgtEl>
                                        <p:attrNameLst>
                                          <p:attrName>ppt_x</p:attrName>
                                        </p:attrNameLst>
                                      </p:cBhvr>
                                      <p:tavLst>
                                        <p:tav tm="0">
                                          <p:val>
                                            <p:strVal val="#ppt_x"/>
                                          </p:val>
                                        </p:tav>
                                        <p:tav tm="100000">
                                          <p:val>
                                            <p:strVal val="#ppt_x"/>
                                          </p:val>
                                        </p:tav>
                                      </p:tavLst>
                                    </p:anim>
                                    <p:anim calcmode="lin" valueType="num">
                                      <p:cBhvr>
                                        <p:cTn id="17" dur="500" fill="hold"/>
                                        <p:tgtEl>
                                          <p:spTgt spid="14950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7912"/>
                                        </p:tgtEl>
                                        <p:attrNameLst>
                                          <p:attrName>style.visibility</p:attrName>
                                        </p:attrNameLst>
                                      </p:cBhvr>
                                      <p:to>
                                        <p:strVal val="visible"/>
                                      </p:to>
                                    </p:set>
                                    <p:animEffect transition="in" filter="fade">
                                      <p:cBhvr>
                                        <p:cTn id="21" dur="1000"/>
                                        <p:tgtEl>
                                          <p:spTgt spid="3791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49510"/>
                                        </p:tgtEl>
                                        <p:attrNameLst>
                                          <p:attrName>style.visibility</p:attrName>
                                        </p:attrNameLst>
                                      </p:cBhvr>
                                      <p:to>
                                        <p:strVal val="visible"/>
                                      </p:to>
                                    </p:set>
                                    <p:animEffect transition="in" filter="fade">
                                      <p:cBhvr>
                                        <p:cTn id="26" dur="500"/>
                                        <p:tgtEl>
                                          <p:spTgt spid="149510"/>
                                        </p:tgtEl>
                                      </p:cBhvr>
                                    </p:animEffect>
                                    <p:anim calcmode="lin" valueType="num">
                                      <p:cBhvr>
                                        <p:cTn id="27" dur="500" fill="hold"/>
                                        <p:tgtEl>
                                          <p:spTgt spid="149510"/>
                                        </p:tgtEl>
                                        <p:attrNameLst>
                                          <p:attrName>ppt_x</p:attrName>
                                        </p:attrNameLst>
                                      </p:cBhvr>
                                      <p:tavLst>
                                        <p:tav tm="0">
                                          <p:val>
                                            <p:strVal val="#ppt_x"/>
                                          </p:val>
                                        </p:tav>
                                        <p:tav tm="100000">
                                          <p:val>
                                            <p:strVal val="#ppt_x"/>
                                          </p:val>
                                        </p:tav>
                                      </p:tavLst>
                                    </p:anim>
                                    <p:anim calcmode="lin" valueType="num">
                                      <p:cBhvr>
                                        <p:cTn id="28" dur="500" fill="hold"/>
                                        <p:tgtEl>
                                          <p:spTgt spid="149510"/>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childTnLst>
                                </p:cTn>
                              </p:par>
                            </p:childTnLst>
                          </p:cTn>
                        </p:par>
                        <p:par>
                          <p:cTn id="33" fill="hold">
                            <p:stCondLst>
                              <p:cond delay="1500"/>
                            </p:stCondLst>
                            <p:childTnLst>
                              <p:par>
                                <p:cTn id="34" presetID="47"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49511"/>
                                        </p:tgtEl>
                                        <p:attrNameLst>
                                          <p:attrName>style.visibility</p:attrName>
                                        </p:attrNameLst>
                                      </p:cBhvr>
                                      <p:to>
                                        <p:strVal val="visible"/>
                                      </p:to>
                                    </p:set>
                                    <p:animEffect transition="in" filter="fade">
                                      <p:cBhvr>
                                        <p:cTn id="43" dur="500"/>
                                        <p:tgtEl>
                                          <p:spTgt spid="149511"/>
                                        </p:tgtEl>
                                      </p:cBhvr>
                                    </p:animEffect>
                                    <p:anim calcmode="lin" valueType="num">
                                      <p:cBhvr>
                                        <p:cTn id="44" dur="500" fill="hold"/>
                                        <p:tgtEl>
                                          <p:spTgt spid="149511"/>
                                        </p:tgtEl>
                                        <p:attrNameLst>
                                          <p:attrName>ppt_x</p:attrName>
                                        </p:attrNameLst>
                                      </p:cBhvr>
                                      <p:tavLst>
                                        <p:tav tm="0">
                                          <p:val>
                                            <p:strVal val="#ppt_x"/>
                                          </p:val>
                                        </p:tav>
                                        <p:tav tm="100000">
                                          <p:val>
                                            <p:strVal val="#ppt_x"/>
                                          </p:val>
                                        </p:tav>
                                      </p:tavLst>
                                    </p:anim>
                                    <p:anim calcmode="lin" valueType="num">
                                      <p:cBhvr>
                                        <p:cTn id="45" dur="500" fill="hold"/>
                                        <p:tgtEl>
                                          <p:spTgt spid="149511"/>
                                        </p:tgtEl>
                                        <p:attrNameLst>
                                          <p:attrName>ppt_y</p:attrName>
                                        </p:attrNameLst>
                                      </p:cBhvr>
                                      <p:tavLst>
                                        <p:tav tm="0">
                                          <p:val>
                                            <p:strVal val="#ppt_y-.1"/>
                                          </p:val>
                                        </p:tav>
                                        <p:tav tm="100000">
                                          <p:val>
                                            <p:strVal val="#ppt_y"/>
                                          </p:val>
                                        </p:tav>
                                      </p:tavLst>
                                    </p:anim>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7937"/>
                                        </p:tgtEl>
                                        <p:attrNameLst>
                                          <p:attrName>style.visibility</p:attrName>
                                        </p:attrNameLst>
                                      </p:cBhvr>
                                      <p:to>
                                        <p:strVal val="visible"/>
                                      </p:to>
                                    </p:set>
                                    <p:animEffect transition="in" filter="fade">
                                      <p:cBhvr>
                                        <p:cTn id="49" dur="1000"/>
                                        <p:tgtEl>
                                          <p:spTgt spid="37937"/>
                                        </p:tgtEl>
                                      </p:cBhvr>
                                    </p:animEffect>
                                  </p:childTnLst>
                                </p:cTn>
                              </p:par>
                            </p:childTnLst>
                          </p:cTn>
                        </p:par>
                        <p:par>
                          <p:cTn id="50" fill="hold">
                            <p:stCondLst>
                              <p:cond delay="1500"/>
                            </p:stCondLst>
                            <p:childTnLst>
                              <p:par>
                                <p:cTn id="51" presetID="47"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anim calcmode="lin" valueType="num">
                                      <p:cBhvr>
                                        <p:cTn id="54" dur="500" fill="hold"/>
                                        <p:tgtEl>
                                          <p:spTgt spid="6"/>
                                        </p:tgtEl>
                                        <p:attrNameLst>
                                          <p:attrName>ppt_x</p:attrName>
                                        </p:attrNameLst>
                                      </p:cBhvr>
                                      <p:tavLst>
                                        <p:tav tm="0">
                                          <p:val>
                                            <p:strVal val="#ppt_x"/>
                                          </p:val>
                                        </p:tav>
                                        <p:tav tm="100000">
                                          <p:val>
                                            <p:strVal val="#ppt_x"/>
                                          </p:val>
                                        </p:tav>
                                      </p:tavLst>
                                    </p:anim>
                                    <p:anim calcmode="lin" valueType="num">
                                      <p:cBhvr>
                                        <p:cTn id="55"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49512"/>
                                        </p:tgtEl>
                                        <p:attrNameLst>
                                          <p:attrName>style.visibility</p:attrName>
                                        </p:attrNameLst>
                                      </p:cBhvr>
                                      <p:to>
                                        <p:strVal val="visible"/>
                                      </p:to>
                                    </p:set>
                                    <p:animEffect transition="in" filter="fade">
                                      <p:cBhvr>
                                        <p:cTn id="60" dur="500"/>
                                        <p:tgtEl>
                                          <p:spTgt spid="149512"/>
                                        </p:tgtEl>
                                      </p:cBhvr>
                                    </p:animEffect>
                                    <p:anim calcmode="lin" valueType="num">
                                      <p:cBhvr>
                                        <p:cTn id="61" dur="500" fill="hold"/>
                                        <p:tgtEl>
                                          <p:spTgt spid="149512"/>
                                        </p:tgtEl>
                                        <p:attrNameLst>
                                          <p:attrName>ppt_x</p:attrName>
                                        </p:attrNameLst>
                                      </p:cBhvr>
                                      <p:tavLst>
                                        <p:tav tm="0">
                                          <p:val>
                                            <p:strVal val="#ppt_x"/>
                                          </p:val>
                                        </p:tav>
                                        <p:tav tm="100000">
                                          <p:val>
                                            <p:strVal val="#ppt_x"/>
                                          </p:val>
                                        </p:tav>
                                      </p:tavLst>
                                    </p:anim>
                                    <p:anim calcmode="lin" valueType="num">
                                      <p:cBhvr>
                                        <p:cTn id="62" dur="500" fill="hold"/>
                                        <p:tgtEl>
                                          <p:spTgt spid="149512"/>
                                        </p:tgtEl>
                                        <p:attrNameLst>
                                          <p:attrName>ppt_y</p:attrName>
                                        </p:attrNameLst>
                                      </p:cBhvr>
                                      <p:tavLst>
                                        <p:tav tm="0">
                                          <p:val>
                                            <p:strVal val="#ppt_y-.1"/>
                                          </p:val>
                                        </p:tav>
                                        <p:tav tm="100000">
                                          <p:val>
                                            <p:strVal val="#ppt_y"/>
                                          </p:val>
                                        </p:tav>
                                      </p:tavLst>
                                    </p:anim>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37927"/>
                                        </p:tgtEl>
                                        <p:attrNameLst>
                                          <p:attrName>style.visibility</p:attrName>
                                        </p:attrNameLst>
                                      </p:cBhvr>
                                      <p:to>
                                        <p:strVal val="visible"/>
                                      </p:to>
                                    </p:set>
                                    <p:animEffect transition="in" filter="fade">
                                      <p:cBhvr>
                                        <p:cTn id="66" dur="1000"/>
                                        <p:tgtEl>
                                          <p:spTgt spid="37927"/>
                                        </p:tgtEl>
                                      </p:cBhvr>
                                    </p:animEffect>
                                  </p:childTnLst>
                                </p:cTn>
                              </p:par>
                            </p:childTnLst>
                          </p:cTn>
                        </p:par>
                        <p:par>
                          <p:cTn id="67" fill="hold">
                            <p:stCondLst>
                              <p:cond delay="1500"/>
                            </p:stCondLst>
                            <p:childTnLst>
                              <p:par>
                                <p:cTn id="68" presetID="47" presetClass="entr" presetSubtype="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anim calcmode="lin" valueType="num">
                                      <p:cBhvr>
                                        <p:cTn id="71" dur="500" fill="hold"/>
                                        <p:tgtEl>
                                          <p:spTgt spid="8"/>
                                        </p:tgtEl>
                                        <p:attrNameLst>
                                          <p:attrName>ppt_x</p:attrName>
                                        </p:attrNameLst>
                                      </p:cBhvr>
                                      <p:tavLst>
                                        <p:tav tm="0">
                                          <p:val>
                                            <p:strVal val="#ppt_x"/>
                                          </p:val>
                                        </p:tav>
                                        <p:tav tm="100000">
                                          <p:val>
                                            <p:strVal val="#ppt_x"/>
                                          </p:val>
                                        </p:tav>
                                      </p:tavLst>
                                    </p:anim>
                                    <p:anim calcmode="lin" valueType="num">
                                      <p:cBhvr>
                                        <p:cTn id="7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49513"/>
                                        </p:tgtEl>
                                        <p:attrNameLst>
                                          <p:attrName>style.visibility</p:attrName>
                                        </p:attrNameLst>
                                      </p:cBhvr>
                                      <p:to>
                                        <p:strVal val="visible"/>
                                      </p:to>
                                    </p:set>
                                    <p:animEffect transition="in" filter="fade">
                                      <p:cBhvr>
                                        <p:cTn id="77" dur="500"/>
                                        <p:tgtEl>
                                          <p:spTgt spid="149513"/>
                                        </p:tgtEl>
                                      </p:cBhvr>
                                    </p:animEffect>
                                    <p:anim calcmode="lin" valueType="num">
                                      <p:cBhvr>
                                        <p:cTn id="78" dur="500" fill="hold"/>
                                        <p:tgtEl>
                                          <p:spTgt spid="149513"/>
                                        </p:tgtEl>
                                        <p:attrNameLst>
                                          <p:attrName>ppt_x</p:attrName>
                                        </p:attrNameLst>
                                      </p:cBhvr>
                                      <p:tavLst>
                                        <p:tav tm="0">
                                          <p:val>
                                            <p:strVal val="#ppt_x"/>
                                          </p:val>
                                        </p:tav>
                                        <p:tav tm="100000">
                                          <p:val>
                                            <p:strVal val="#ppt_x"/>
                                          </p:val>
                                        </p:tav>
                                      </p:tavLst>
                                    </p:anim>
                                    <p:anim calcmode="lin" valueType="num">
                                      <p:cBhvr>
                                        <p:cTn id="79" dur="500" fill="hold"/>
                                        <p:tgtEl>
                                          <p:spTgt spid="149513"/>
                                        </p:tgtEl>
                                        <p:attrNameLst>
                                          <p:attrName>ppt_y</p:attrName>
                                        </p:attrNameLst>
                                      </p:cBhvr>
                                      <p:tavLst>
                                        <p:tav tm="0">
                                          <p:val>
                                            <p:strVal val="#ppt_y-.1"/>
                                          </p:val>
                                        </p:tav>
                                        <p:tav tm="100000">
                                          <p:val>
                                            <p:strVal val="#ppt_y"/>
                                          </p:val>
                                        </p:tav>
                                      </p:tavLst>
                                    </p:anim>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1000"/>
                                        <p:tgtEl>
                                          <p:spTgt spid="2"/>
                                        </p:tgtEl>
                                      </p:cBhvr>
                                    </p:animEffect>
                                  </p:childTnLst>
                                </p:cTn>
                              </p:par>
                            </p:childTnLst>
                          </p:cTn>
                        </p:par>
                        <p:par>
                          <p:cTn id="84" fill="hold">
                            <p:stCondLst>
                              <p:cond delay="1500"/>
                            </p:stCondLst>
                            <p:childTnLst>
                              <p:par>
                                <p:cTn id="85" presetID="47" presetClass="entr" presetSubtype="0"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strVal val="#ppt_x"/>
                                          </p:val>
                                        </p:tav>
                                        <p:tav tm="100000">
                                          <p:val>
                                            <p:strVal val="#ppt_x"/>
                                          </p:val>
                                        </p:tav>
                                      </p:tavLst>
                                    </p:anim>
                                    <p:anim calcmode="lin" valueType="num">
                                      <p:cBhvr>
                                        <p:cTn id="8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49509" grpId="0" animBg="1"/>
      <p:bldP spid="149510" grpId="0" animBg="1"/>
      <p:bldP spid="149512" grpId="0" animBg="1"/>
      <p:bldP spid="1495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LM.png"/>
          <p:cNvPicPr>
            <a:picLocks noChangeAspect="1"/>
          </p:cNvPicPr>
          <p:nvPr/>
        </p:nvPicPr>
        <p:blipFill>
          <a:blip r:embed="rId3" cstate="email"/>
          <a:stretch>
            <a:fillRect/>
          </a:stretch>
        </p:blipFill>
        <p:spPr>
          <a:xfrm>
            <a:off x="7040880" y="1280860"/>
            <a:ext cx="1234440" cy="1095880"/>
          </a:xfrm>
          <a:prstGeom prst="rect">
            <a:avLst/>
          </a:prstGeom>
          <a:effectLst>
            <a:outerShdw blurRad="152400" algn="ctr" rotWithShape="0">
              <a:prstClr val="black">
                <a:alpha val="22000"/>
              </a:prstClr>
            </a:outerShdw>
          </a:effectLst>
        </p:spPr>
      </p:pic>
      <p:sp>
        <p:nvSpPr>
          <p:cNvPr id="18" name="TextBox 17"/>
          <p:cNvSpPr txBox="1"/>
          <p:nvPr/>
        </p:nvSpPr>
        <p:spPr>
          <a:xfrm>
            <a:off x="1828800" y="5212080"/>
            <a:ext cx="5486400" cy="914400"/>
          </a:xfrm>
          <a:prstGeom prst="rect">
            <a:avLst/>
          </a:prstGeom>
          <a:gradFill>
            <a:gsLst>
              <a:gs pos="5000">
                <a:schemeClr val="tx2">
                  <a:alpha val="0"/>
                </a:schemeClr>
              </a:gs>
              <a:gs pos="40000">
                <a:schemeClr val="tx2"/>
              </a:gs>
              <a:gs pos="6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a:effectLst>
            <a:outerShdw blurRad="50800" dist="254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vert="horz" wrap="square" lIns="1371600" tIns="182880" rIns="548640" bIns="0" numCol="2" spcCol="182880" rtlCol="0" anchor="t" anchorCtr="0" compatLnSpc="1">
            <a:prstTxWarp prst="textNoShape">
              <a:avLst/>
            </a:prstTxWarp>
            <a:noAutofit/>
          </a:bodyPr>
          <a:lstStyle/>
          <a:p>
            <a:pPr marL="112713" indent="-112713" fontAlgn="base">
              <a:lnSpc>
                <a:spcPct val="90000"/>
              </a:lnSpc>
              <a:spcBef>
                <a:spcPct val="0"/>
              </a:spcBef>
              <a:spcAft>
                <a:spcPct val="0"/>
              </a:spcAft>
              <a:buSzPct val="80000"/>
              <a:buFont typeface="Wingdings" pitchFamily="2" charset="2"/>
              <a:buChar char="§"/>
            </a:pPr>
            <a:r>
              <a:rPr lang="en-US" sz="1400" dirty="0" smtClean="0">
                <a:solidFill>
                  <a:schemeClr val="bg1">
                    <a:lumMod val="50000"/>
                  </a:schemeClr>
                </a:solidFill>
                <a:latin typeface="+mj-lt"/>
              </a:rPr>
              <a:t>Flexible</a:t>
            </a:r>
          </a:p>
          <a:p>
            <a:pPr marL="112713" indent="-112713" fontAlgn="base">
              <a:lnSpc>
                <a:spcPct val="90000"/>
              </a:lnSpc>
              <a:spcBef>
                <a:spcPct val="0"/>
              </a:spcBef>
              <a:spcAft>
                <a:spcPct val="0"/>
              </a:spcAft>
              <a:buSzPct val="80000"/>
              <a:buFont typeface="Wingdings" pitchFamily="2" charset="2"/>
              <a:buChar char="§"/>
            </a:pPr>
            <a:r>
              <a:rPr lang="en-US" sz="1400" dirty="0" err="1" smtClean="0">
                <a:solidFill>
                  <a:schemeClr val="bg1">
                    <a:lumMod val="50000"/>
                  </a:schemeClr>
                </a:solidFill>
                <a:latin typeface="+mj-lt"/>
              </a:rPr>
              <a:t>Escalable</a:t>
            </a:r>
            <a:endParaRPr lang="en-US" sz="1400" dirty="0" smtClean="0">
              <a:solidFill>
                <a:schemeClr val="bg1">
                  <a:lumMod val="50000"/>
                </a:schemeClr>
              </a:solidFill>
              <a:latin typeface="+mj-lt"/>
            </a:endParaRPr>
          </a:p>
          <a:p>
            <a:pPr marL="112713" indent="-112713" fontAlgn="base">
              <a:lnSpc>
                <a:spcPct val="90000"/>
              </a:lnSpc>
              <a:spcBef>
                <a:spcPct val="0"/>
              </a:spcBef>
              <a:spcAft>
                <a:spcPct val="0"/>
              </a:spcAft>
              <a:buSzPct val="80000"/>
              <a:buFont typeface="Wingdings" pitchFamily="2" charset="2"/>
              <a:buChar char="§"/>
            </a:pPr>
            <a:r>
              <a:rPr lang="en-US" sz="1400" dirty="0" smtClean="0">
                <a:solidFill>
                  <a:schemeClr val="bg1">
                    <a:lumMod val="50000"/>
                  </a:schemeClr>
                </a:solidFill>
                <a:latin typeface="+mj-lt"/>
              </a:rPr>
              <a:t>Interoperable</a:t>
            </a:r>
          </a:p>
          <a:p>
            <a:pPr marL="112713" indent="-112713" fontAlgn="base">
              <a:lnSpc>
                <a:spcPct val="90000"/>
              </a:lnSpc>
              <a:spcBef>
                <a:spcPct val="0"/>
              </a:spcBef>
              <a:spcAft>
                <a:spcPct val="0"/>
              </a:spcAft>
              <a:buSzPct val="80000"/>
              <a:buFont typeface="Wingdings" pitchFamily="2" charset="2"/>
              <a:buChar char="§"/>
            </a:pPr>
            <a:r>
              <a:rPr lang="en-US" sz="1400" dirty="0" err="1" smtClean="0">
                <a:solidFill>
                  <a:schemeClr val="bg1">
                    <a:lumMod val="50000"/>
                  </a:schemeClr>
                </a:solidFill>
                <a:latin typeface="+mj-lt"/>
              </a:rPr>
              <a:t>Solido</a:t>
            </a:r>
            <a:r>
              <a:rPr lang="en-US" sz="1400" dirty="0" smtClean="0">
                <a:solidFill>
                  <a:schemeClr val="bg1">
                    <a:lumMod val="50000"/>
                  </a:schemeClr>
                </a:solidFill>
                <a:latin typeface="+mj-lt"/>
              </a:rPr>
              <a:t>, </a:t>
            </a:r>
            <a:r>
              <a:rPr lang="en-US" sz="1400" dirty="0" err="1" smtClean="0">
                <a:solidFill>
                  <a:schemeClr val="bg1">
                    <a:lumMod val="50000"/>
                  </a:schemeClr>
                </a:solidFill>
                <a:latin typeface="+mj-lt"/>
              </a:rPr>
              <a:t>Seguro</a:t>
            </a:r>
            <a:endParaRPr lang="en-US" sz="1400" dirty="0" smtClean="0">
              <a:solidFill>
                <a:schemeClr val="bg1">
                  <a:lumMod val="50000"/>
                </a:schemeClr>
              </a:solidFill>
              <a:latin typeface="+mj-lt"/>
            </a:endParaRPr>
          </a:p>
          <a:p>
            <a:pPr marL="112713" indent="-112713" fontAlgn="base">
              <a:lnSpc>
                <a:spcPct val="90000"/>
              </a:lnSpc>
              <a:spcBef>
                <a:spcPct val="0"/>
              </a:spcBef>
              <a:spcAft>
                <a:spcPct val="0"/>
              </a:spcAft>
              <a:buSzPct val="80000"/>
              <a:buFont typeface="Wingdings" pitchFamily="2" charset="2"/>
              <a:buChar char="§"/>
            </a:pPr>
            <a:r>
              <a:rPr lang="en-US" sz="1400" dirty="0" err="1" smtClean="0">
                <a:solidFill>
                  <a:schemeClr val="bg1">
                    <a:lumMod val="50000"/>
                  </a:schemeClr>
                </a:solidFill>
                <a:latin typeface="+mj-lt"/>
              </a:rPr>
              <a:t>Manejable</a:t>
            </a:r>
            <a:endParaRPr lang="en-US" sz="1400" dirty="0" smtClean="0">
              <a:solidFill>
                <a:schemeClr val="bg1">
                  <a:lumMod val="50000"/>
                </a:schemeClr>
              </a:solidFill>
              <a:latin typeface="+mj-lt"/>
            </a:endParaRPr>
          </a:p>
          <a:p>
            <a:pPr marL="112713" indent="-112713" fontAlgn="base">
              <a:lnSpc>
                <a:spcPct val="90000"/>
              </a:lnSpc>
              <a:spcBef>
                <a:spcPct val="0"/>
              </a:spcBef>
              <a:spcAft>
                <a:spcPct val="0"/>
              </a:spcAft>
              <a:buSzPct val="80000"/>
              <a:buFont typeface="Wingdings" pitchFamily="2" charset="2"/>
              <a:buChar char="§"/>
            </a:pPr>
            <a:r>
              <a:rPr lang="en-US" sz="1400" dirty="0" err="1" smtClean="0">
                <a:solidFill>
                  <a:schemeClr val="bg1">
                    <a:lumMod val="50000"/>
                  </a:schemeClr>
                </a:solidFill>
                <a:latin typeface="+mj-lt"/>
              </a:rPr>
              <a:t>Heterogeneo</a:t>
            </a:r>
            <a:endParaRPr lang="en-US" sz="1400" dirty="0" smtClean="0">
              <a:solidFill>
                <a:schemeClr val="bg1">
                  <a:lumMod val="50000"/>
                </a:schemeClr>
              </a:solidFill>
              <a:latin typeface="+mj-lt"/>
            </a:endParaRPr>
          </a:p>
        </p:txBody>
      </p:sp>
      <p:grpSp>
        <p:nvGrpSpPr>
          <p:cNvPr id="3" name="Group 26"/>
          <p:cNvGrpSpPr/>
          <p:nvPr/>
        </p:nvGrpSpPr>
        <p:grpSpPr>
          <a:xfrm>
            <a:off x="2468880" y="1097280"/>
            <a:ext cx="4206240" cy="4206240"/>
            <a:chOff x="2468880" y="1280160"/>
            <a:chExt cx="4206240" cy="4206240"/>
          </a:xfrm>
        </p:grpSpPr>
        <p:sp>
          <p:nvSpPr>
            <p:cNvPr id="19" name="Pie 18"/>
            <p:cNvSpPr>
              <a:spLocks noChangeAspect="1"/>
            </p:cNvSpPr>
            <p:nvPr/>
          </p:nvSpPr>
          <p:spPr bwMode="auto">
            <a:xfrm rot="18000000">
              <a:off x="2468880" y="1280160"/>
              <a:ext cx="4206240" cy="4206240"/>
            </a:xfrm>
            <a:prstGeom prst="pie">
              <a:avLst>
                <a:gd name="adj1" fmla="val 12658207"/>
                <a:gd name="adj2" fmla="val 19865456"/>
              </a:avLst>
            </a:prstGeom>
            <a:gradFill flip="none" rotWithShape="1">
              <a:gsLst>
                <a:gs pos="0">
                  <a:schemeClr val="tx2">
                    <a:lumMod val="50000"/>
                    <a:tint val="66000"/>
                    <a:satMod val="160000"/>
                  </a:schemeClr>
                </a:gs>
                <a:gs pos="80000">
                  <a:schemeClr val="tx1">
                    <a:alpha val="0"/>
                  </a:schemeClr>
                </a:gs>
              </a:gsLst>
              <a:lin ang="16200000" scaled="1"/>
              <a:tileRect/>
            </a:gradFill>
            <a:ln w="9525" cap="flat" cmpd="sng" algn="ctr">
              <a:noFill/>
              <a:prstDash val="solid"/>
              <a:round/>
              <a:headEnd type="none" w="med" len="med"/>
              <a:tailEnd type="none" w="med" len="med"/>
            </a:ln>
            <a:effectLst>
              <a:softEdge rad="63500"/>
            </a:effectLst>
            <a:scene3d>
              <a:camera prst="orthographicFront"/>
              <a:lightRig rig="threePt" dir="t"/>
            </a:scene3d>
            <a:sp3d>
              <a:bevelT w="152400" h="38100"/>
            </a:sp3d>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Pie 20"/>
            <p:cNvSpPr>
              <a:spLocks noChangeAspect="1"/>
            </p:cNvSpPr>
            <p:nvPr/>
          </p:nvSpPr>
          <p:spPr bwMode="auto">
            <a:xfrm rot="10800000">
              <a:off x="2468880" y="1280160"/>
              <a:ext cx="4206240" cy="4206240"/>
            </a:xfrm>
            <a:prstGeom prst="pie">
              <a:avLst>
                <a:gd name="adj1" fmla="val 12658207"/>
                <a:gd name="adj2" fmla="val 19865456"/>
              </a:avLst>
            </a:prstGeom>
            <a:gradFill flip="none" rotWithShape="1">
              <a:gsLst>
                <a:gs pos="0">
                  <a:schemeClr val="tx2">
                    <a:lumMod val="50000"/>
                    <a:tint val="66000"/>
                    <a:satMod val="160000"/>
                  </a:schemeClr>
                </a:gs>
                <a:gs pos="80000">
                  <a:schemeClr val="tx1">
                    <a:alpha val="0"/>
                  </a:schemeClr>
                </a:gs>
              </a:gsLst>
              <a:lin ang="16200000" scaled="1"/>
              <a:tileRect/>
            </a:gradFill>
            <a:ln w="9525" cap="flat" cmpd="sng" algn="ctr">
              <a:noFill/>
              <a:prstDash val="solid"/>
              <a:round/>
              <a:headEnd type="none" w="med" len="med"/>
              <a:tailEnd type="none" w="med" len="med"/>
            </a:ln>
            <a:effectLst>
              <a:softEdge rad="63500"/>
            </a:effectLst>
            <a:scene3d>
              <a:camera prst="orthographicFront"/>
              <a:lightRig rig="threePt" dir="t"/>
            </a:scene3d>
            <a:sp3d>
              <a:bevelT w="152400" h="38100"/>
            </a:sp3d>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Pie 25"/>
            <p:cNvSpPr>
              <a:spLocks noChangeAspect="1"/>
            </p:cNvSpPr>
            <p:nvPr/>
          </p:nvSpPr>
          <p:spPr bwMode="auto">
            <a:xfrm rot="3600000">
              <a:off x="2468880" y="1280160"/>
              <a:ext cx="4206240" cy="4206240"/>
            </a:xfrm>
            <a:prstGeom prst="pie">
              <a:avLst>
                <a:gd name="adj1" fmla="val 12658207"/>
                <a:gd name="adj2" fmla="val 19865456"/>
              </a:avLst>
            </a:prstGeom>
            <a:gradFill flip="none" rotWithShape="1">
              <a:gsLst>
                <a:gs pos="0">
                  <a:schemeClr val="tx2">
                    <a:lumMod val="50000"/>
                    <a:tint val="66000"/>
                    <a:satMod val="160000"/>
                  </a:schemeClr>
                </a:gs>
                <a:gs pos="80000">
                  <a:schemeClr val="tx1">
                    <a:alpha val="0"/>
                  </a:schemeClr>
                </a:gs>
              </a:gsLst>
              <a:lin ang="16200000" scaled="1"/>
              <a:tileRect/>
            </a:gradFill>
            <a:ln w="9525" cap="flat" cmpd="sng" algn="ctr">
              <a:noFill/>
              <a:prstDash val="solid"/>
              <a:round/>
              <a:headEnd type="none" w="med" len="med"/>
              <a:tailEnd type="none" w="med" len="med"/>
            </a:ln>
            <a:effectLst>
              <a:softEdge rad="63500"/>
            </a:effectLst>
            <a:scene3d>
              <a:camera prst="orthographicFront"/>
              <a:lightRig rig="threePt" dir="t"/>
            </a:scene3d>
            <a:sp3d>
              <a:bevelT w="152400" h="38100"/>
            </a:sp3d>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2" name="Title 1"/>
          <p:cNvSpPr>
            <a:spLocks noGrp="1"/>
          </p:cNvSpPr>
          <p:nvPr>
            <p:ph type="title"/>
          </p:nvPr>
        </p:nvSpPr>
        <p:spPr>
          <a:xfrm>
            <a:off x="228600" y="137160"/>
            <a:ext cx="8550276" cy="609398"/>
          </a:xfrm>
        </p:spPr>
        <p:txBody>
          <a:bodyPr/>
          <a:lstStyle/>
          <a:p>
            <a:r>
              <a:rPr smtClean="0"/>
              <a:t>Effective Application Delivery</a:t>
            </a:r>
            <a:endParaRPr lang="en-US" dirty="0"/>
          </a:p>
        </p:txBody>
      </p:sp>
      <p:grpSp>
        <p:nvGrpSpPr>
          <p:cNvPr id="4" name="Group 13"/>
          <p:cNvGrpSpPr/>
          <p:nvPr/>
        </p:nvGrpSpPr>
        <p:grpSpPr>
          <a:xfrm rot="9900000">
            <a:off x="2286000" y="914400"/>
            <a:ext cx="4572000" cy="4572000"/>
            <a:chOff x="2286000" y="1005840"/>
            <a:chExt cx="4572000" cy="4572000"/>
          </a:xfrm>
        </p:grpSpPr>
        <p:sp>
          <p:nvSpPr>
            <p:cNvPr id="11" name="Circular Arrow 10"/>
            <p:cNvSpPr>
              <a:spLocks noChangeAspect="1"/>
            </p:cNvSpPr>
            <p:nvPr/>
          </p:nvSpPr>
          <p:spPr bwMode="auto">
            <a:xfrm>
              <a:off x="2286000" y="1005840"/>
              <a:ext cx="4572000" cy="4572000"/>
            </a:xfrm>
            <a:prstGeom prst="circularArrow">
              <a:avLst>
                <a:gd name="adj1" fmla="val 7868"/>
                <a:gd name="adj2" fmla="val 1142319"/>
                <a:gd name="adj3" fmla="val 20493814"/>
                <a:gd name="adj4" fmla="val 10800000"/>
                <a:gd name="adj5" fmla="val 7297"/>
              </a:avLst>
            </a:prstGeom>
            <a:gradFill>
              <a:gsLst>
                <a:gs pos="30000">
                  <a:schemeClr val="bg1">
                    <a:alpha val="0"/>
                  </a:schemeClr>
                </a:gs>
                <a:gs pos="70000">
                  <a:schemeClr val="bg1"/>
                </a:gs>
                <a:gs pos="100000">
                  <a:schemeClr val="accent1">
                    <a:lumMod val="75000"/>
                  </a:schemeClr>
                </a:gs>
              </a:gsLst>
              <a:lin ang="1200000" scaled="0"/>
            </a:gradFill>
            <a:ln w="9525" cap="flat" cmpd="sng" algn="ctr">
              <a:noFill/>
              <a:prstDash val="solid"/>
              <a:round/>
              <a:headEnd type="none" w="med" len="med"/>
              <a:tailEnd type="none" w="med" len="med"/>
            </a:ln>
            <a:effectLst>
              <a:outerShdw blurRad="114300" algn="ctr" rotWithShape="0">
                <a:prstClr val="black">
                  <a:alpha val="60000"/>
                </a:prstClr>
              </a:outerShdw>
            </a:effectLst>
            <a:scene3d>
              <a:camera prst="orthographicFront"/>
              <a:lightRig rig="threePt" dir="t"/>
            </a:scene3d>
            <a:sp3d>
              <a:bevelT w="50800" h="25400"/>
            </a:sp3d>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smtClean="0">
                <a:latin typeface="Arial" charset="0"/>
              </a:endParaRPr>
            </a:p>
          </p:txBody>
        </p:sp>
        <p:sp>
          <p:nvSpPr>
            <p:cNvPr id="12" name="Circular Arrow 11"/>
            <p:cNvSpPr>
              <a:spLocks noChangeAspect="1"/>
            </p:cNvSpPr>
            <p:nvPr/>
          </p:nvSpPr>
          <p:spPr bwMode="auto">
            <a:xfrm rot="7200000">
              <a:off x="2286000" y="1005840"/>
              <a:ext cx="4572000" cy="4572000"/>
            </a:xfrm>
            <a:prstGeom prst="circularArrow">
              <a:avLst>
                <a:gd name="adj1" fmla="val 7868"/>
                <a:gd name="adj2" fmla="val 1142319"/>
                <a:gd name="adj3" fmla="val 20493814"/>
                <a:gd name="adj4" fmla="val 10800000"/>
                <a:gd name="adj5" fmla="val 7297"/>
              </a:avLst>
            </a:prstGeom>
            <a:gradFill>
              <a:gsLst>
                <a:gs pos="30000">
                  <a:schemeClr val="bg1">
                    <a:alpha val="0"/>
                  </a:schemeClr>
                </a:gs>
                <a:gs pos="70000">
                  <a:schemeClr val="bg1"/>
                </a:gs>
                <a:gs pos="100000">
                  <a:schemeClr val="accent1">
                    <a:lumMod val="75000"/>
                  </a:schemeClr>
                </a:gs>
              </a:gsLst>
              <a:lin ang="1200000" scaled="0"/>
            </a:gradFill>
            <a:ln w="9525" cap="flat" cmpd="sng" algn="ctr">
              <a:noFill/>
              <a:prstDash val="solid"/>
              <a:round/>
              <a:headEnd type="none" w="med" len="med"/>
              <a:tailEnd type="none" w="med" len="med"/>
            </a:ln>
            <a:effectLst>
              <a:outerShdw blurRad="114300" algn="ctr" rotWithShape="0">
                <a:prstClr val="black">
                  <a:alpha val="60000"/>
                </a:prstClr>
              </a:outerShdw>
            </a:effectLst>
            <a:scene3d>
              <a:camera prst="orthographicFront"/>
              <a:lightRig rig="threePt" dir="t"/>
            </a:scene3d>
            <a:sp3d>
              <a:bevelT w="50800" h="25400"/>
            </a:sp3d>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smtClean="0">
                <a:latin typeface="Arial" charset="0"/>
              </a:endParaRPr>
            </a:p>
          </p:txBody>
        </p:sp>
        <p:sp>
          <p:nvSpPr>
            <p:cNvPr id="13" name="Circular Arrow 12"/>
            <p:cNvSpPr>
              <a:spLocks noChangeAspect="1"/>
            </p:cNvSpPr>
            <p:nvPr/>
          </p:nvSpPr>
          <p:spPr bwMode="auto">
            <a:xfrm rot="14400000">
              <a:off x="2286000" y="1005840"/>
              <a:ext cx="4572000" cy="4572000"/>
            </a:xfrm>
            <a:prstGeom prst="circularArrow">
              <a:avLst>
                <a:gd name="adj1" fmla="val 7868"/>
                <a:gd name="adj2" fmla="val 1142319"/>
                <a:gd name="adj3" fmla="val 20493814"/>
                <a:gd name="adj4" fmla="val 10800000"/>
                <a:gd name="adj5" fmla="val 7297"/>
              </a:avLst>
            </a:prstGeom>
            <a:gradFill>
              <a:gsLst>
                <a:gs pos="30000">
                  <a:schemeClr val="bg1">
                    <a:alpha val="0"/>
                  </a:schemeClr>
                </a:gs>
                <a:gs pos="70000">
                  <a:schemeClr val="bg1"/>
                </a:gs>
                <a:gs pos="100000">
                  <a:schemeClr val="accent1">
                    <a:lumMod val="75000"/>
                  </a:schemeClr>
                </a:gs>
              </a:gsLst>
              <a:lin ang="1200000" scaled="0"/>
            </a:gradFill>
            <a:ln w="9525" cap="flat" cmpd="sng" algn="ctr">
              <a:noFill/>
              <a:prstDash val="solid"/>
              <a:round/>
              <a:headEnd type="none" w="med" len="med"/>
              <a:tailEnd type="none" w="med" len="med"/>
            </a:ln>
            <a:effectLst>
              <a:outerShdw blurRad="114300" algn="ctr" rotWithShape="0">
                <a:prstClr val="black">
                  <a:alpha val="60000"/>
                </a:prstClr>
              </a:outerShdw>
            </a:effectLst>
            <a:scene3d>
              <a:camera prst="orthographicFront"/>
              <a:lightRig rig="threePt" dir="t"/>
            </a:scene3d>
            <a:sp3d>
              <a:bevelT w="50800" h="25400"/>
            </a:sp3d>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 name="Group 44"/>
          <p:cNvGrpSpPr/>
          <p:nvPr/>
        </p:nvGrpSpPr>
        <p:grpSpPr>
          <a:xfrm>
            <a:off x="2926080" y="2377440"/>
            <a:ext cx="3291840" cy="1923812"/>
            <a:chOff x="2926080" y="2377440"/>
            <a:chExt cx="3291840" cy="1923812"/>
          </a:xfrm>
        </p:grpSpPr>
        <p:sp>
          <p:nvSpPr>
            <p:cNvPr id="22" name="TextBox 21"/>
            <p:cNvSpPr txBox="1"/>
            <p:nvPr/>
          </p:nvSpPr>
          <p:spPr>
            <a:xfrm>
              <a:off x="4572000" y="2377440"/>
              <a:ext cx="1645920" cy="369332"/>
            </a:xfrm>
            <a:prstGeom prst="rect">
              <a:avLst/>
            </a:prstGeom>
            <a:noFill/>
          </p:spPr>
          <p:txBody>
            <a:bodyPr wrap="square" rtlCol="0">
              <a:noAutofit/>
            </a:bodyPr>
            <a:lstStyle/>
            <a:p>
              <a:pPr algn="ctr"/>
              <a:r>
                <a:rPr lang="en-US" sz="2400" b="1" dirty="0" err="1" smtClean="0">
                  <a:solidFill>
                    <a:schemeClr val="bg1">
                      <a:lumMod val="50000"/>
                    </a:schemeClr>
                  </a:solidFill>
                </a:rPr>
                <a:t>Proceso</a:t>
              </a:r>
              <a:endParaRPr lang="en-US" sz="2400" b="1" dirty="0">
                <a:solidFill>
                  <a:schemeClr val="bg1">
                    <a:lumMod val="50000"/>
                  </a:schemeClr>
                </a:solidFill>
              </a:endParaRPr>
            </a:p>
          </p:txBody>
        </p:sp>
        <p:sp>
          <p:nvSpPr>
            <p:cNvPr id="23" name="TextBox 22"/>
            <p:cNvSpPr txBox="1"/>
            <p:nvPr/>
          </p:nvSpPr>
          <p:spPr>
            <a:xfrm>
              <a:off x="3657600" y="3931920"/>
              <a:ext cx="1828800" cy="369332"/>
            </a:xfrm>
            <a:prstGeom prst="rect">
              <a:avLst/>
            </a:prstGeom>
            <a:noFill/>
          </p:spPr>
          <p:txBody>
            <a:bodyPr wrap="square" rtlCol="0">
              <a:noAutofit/>
            </a:bodyPr>
            <a:lstStyle/>
            <a:p>
              <a:pPr algn="ctr"/>
              <a:r>
                <a:rPr lang="en-US" sz="2400" b="1" dirty="0" err="1" smtClean="0">
                  <a:solidFill>
                    <a:schemeClr val="bg1">
                      <a:lumMod val="50000"/>
                    </a:schemeClr>
                  </a:solidFill>
                </a:rPr>
                <a:t>Tecnología</a:t>
              </a:r>
              <a:endParaRPr lang="en-US" sz="2400" b="1" dirty="0">
                <a:solidFill>
                  <a:schemeClr val="bg1">
                    <a:lumMod val="50000"/>
                  </a:schemeClr>
                </a:solidFill>
              </a:endParaRPr>
            </a:p>
          </p:txBody>
        </p:sp>
        <p:sp>
          <p:nvSpPr>
            <p:cNvPr id="24" name="TextBox 23"/>
            <p:cNvSpPr txBox="1"/>
            <p:nvPr/>
          </p:nvSpPr>
          <p:spPr>
            <a:xfrm>
              <a:off x="2926080" y="2377440"/>
              <a:ext cx="1645920" cy="369332"/>
            </a:xfrm>
            <a:prstGeom prst="rect">
              <a:avLst/>
            </a:prstGeom>
            <a:noFill/>
          </p:spPr>
          <p:txBody>
            <a:bodyPr wrap="square" rtlCol="0">
              <a:noAutofit/>
            </a:bodyPr>
            <a:lstStyle/>
            <a:p>
              <a:pPr algn="ctr"/>
              <a:r>
                <a:rPr lang="es-ES" sz="2400" b="1" dirty="0" smtClean="0">
                  <a:solidFill>
                    <a:schemeClr val="bg1">
                      <a:lumMod val="50000"/>
                    </a:schemeClr>
                  </a:solidFill>
                </a:rPr>
                <a:t>Personas</a:t>
              </a:r>
              <a:endParaRPr lang="es-ES" sz="2400" b="1" dirty="0">
                <a:solidFill>
                  <a:schemeClr val="bg1">
                    <a:lumMod val="50000"/>
                  </a:schemeClr>
                </a:solidFill>
              </a:endParaRPr>
            </a:p>
          </p:txBody>
        </p:sp>
      </p:grpSp>
      <p:pic>
        <p:nvPicPr>
          <p:cNvPr id="32" name="Picture 31" descr="MSB08_Abraham_04.png"/>
          <p:cNvPicPr>
            <a:picLocks noChangeAspect="1"/>
          </p:cNvPicPr>
          <p:nvPr/>
        </p:nvPicPr>
        <p:blipFill>
          <a:blip r:embed="rId4" cstate="email"/>
          <a:stretch>
            <a:fillRect/>
          </a:stretch>
        </p:blipFill>
        <p:spPr>
          <a:xfrm>
            <a:off x="500331" y="1143000"/>
            <a:ext cx="1613895" cy="1552664"/>
          </a:xfrm>
          <a:prstGeom prst="rect">
            <a:avLst/>
          </a:prstGeom>
        </p:spPr>
      </p:pic>
      <p:sp>
        <p:nvSpPr>
          <p:cNvPr id="33" name="TextBox 32"/>
          <p:cNvSpPr txBox="1"/>
          <p:nvPr/>
        </p:nvSpPr>
        <p:spPr>
          <a:xfrm>
            <a:off x="-1" y="2601900"/>
            <a:ext cx="2926080" cy="1097280"/>
          </a:xfrm>
          <a:prstGeom prst="rect">
            <a:avLst/>
          </a:prstGeom>
          <a:gradFill>
            <a:gsLst>
              <a:gs pos="5000">
                <a:schemeClr val="tx2">
                  <a:alpha val="0"/>
                </a:schemeClr>
              </a:gs>
              <a:gs pos="40000">
                <a:schemeClr val="tx2"/>
              </a:gs>
              <a:gs pos="6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a:effectLst>
            <a:outerShdw blurRad="50800" dist="254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vert="horz" wrap="square" lIns="457200" tIns="0" rIns="0" bIns="0" numCol="1" rtlCol="0" anchor="ctr" anchorCtr="0" compatLnSpc="1">
            <a:prstTxWarp prst="textNoShape">
              <a:avLst/>
            </a:prstTxWarp>
            <a:noAutofit/>
          </a:bodyPr>
          <a:lstStyle/>
          <a:p>
            <a:pPr marL="112713" indent="-112713" fontAlgn="base">
              <a:lnSpc>
                <a:spcPct val="90000"/>
              </a:lnSpc>
              <a:spcBef>
                <a:spcPct val="0"/>
              </a:spcBef>
              <a:spcAft>
                <a:spcPct val="0"/>
              </a:spcAft>
              <a:buSzPct val="80000"/>
              <a:buFont typeface="Wingdings" pitchFamily="2" charset="2"/>
              <a:buChar char="§"/>
            </a:pPr>
            <a:r>
              <a:rPr lang="es-ES" sz="1400" dirty="0" smtClean="0">
                <a:solidFill>
                  <a:schemeClr val="bg1">
                    <a:lumMod val="50000"/>
                  </a:schemeClr>
                </a:solidFill>
                <a:latin typeface="+mj-lt"/>
              </a:rPr>
              <a:t>Familiar, flexible y herramientas productivas</a:t>
            </a:r>
          </a:p>
          <a:p>
            <a:pPr marL="112713" indent="-112713" fontAlgn="base">
              <a:lnSpc>
                <a:spcPct val="90000"/>
              </a:lnSpc>
              <a:spcBef>
                <a:spcPct val="0"/>
              </a:spcBef>
              <a:spcAft>
                <a:spcPct val="0"/>
              </a:spcAft>
              <a:buSzPct val="80000"/>
              <a:buFont typeface="Wingdings" pitchFamily="2" charset="2"/>
              <a:buChar char="§"/>
            </a:pPr>
            <a:r>
              <a:rPr lang="es-ES" sz="1400" dirty="0" smtClean="0">
                <a:solidFill>
                  <a:schemeClr val="bg1">
                    <a:lumMod val="50000"/>
                  </a:schemeClr>
                </a:solidFill>
              </a:rPr>
              <a:t>Gestión de Proyecto y Proceso</a:t>
            </a:r>
          </a:p>
        </p:txBody>
      </p:sp>
      <p:sp>
        <p:nvSpPr>
          <p:cNvPr id="34" name="TextBox 33"/>
          <p:cNvSpPr txBox="1"/>
          <p:nvPr/>
        </p:nvSpPr>
        <p:spPr>
          <a:xfrm>
            <a:off x="6217920" y="2560320"/>
            <a:ext cx="2926080" cy="1097280"/>
          </a:xfrm>
          <a:prstGeom prst="rect">
            <a:avLst/>
          </a:prstGeom>
          <a:gradFill>
            <a:gsLst>
              <a:gs pos="5000">
                <a:schemeClr val="tx2">
                  <a:alpha val="0"/>
                </a:schemeClr>
              </a:gs>
              <a:gs pos="40000">
                <a:schemeClr val="tx2"/>
              </a:gs>
              <a:gs pos="6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a:effectLst>
            <a:outerShdw blurRad="50800" dist="25400" dir="5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vert="horz" wrap="square" lIns="640080" tIns="0" rIns="0" bIns="0" numCol="1" rtlCol="0" anchor="ctr" anchorCtr="0" compatLnSpc="1">
            <a:prstTxWarp prst="textNoShape">
              <a:avLst/>
            </a:prstTxWarp>
            <a:noAutofit/>
          </a:bodyPr>
          <a:lstStyle/>
          <a:p>
            <a:pPr marL="112713" indent="-112713" fontAlgn="base">
              <a:lnSpc>
                <a:spcPct val="90000"/>
              </a:lnSpc>
              <a:spcBef>
                <a:spcPct val="0"/>
              </a:spcBef>
              <a:spcAft>
                <a:spcPct val="0"/>
              </a:spcAft>
              <a:buSzPct val="80000"/>
              <a:buFont typeface="Wingdings" pitchFamily="2" charset="2"/>
              <a:buChar char="§"/>
            </a:pPr>
            <a:r>
              <a:rPr lang="en-US" sz="1400" dirty="0" err="1" smtClean="0">
                <a:solidFill>
                  <a:schemeClr val="bg1">
                    <a:lumMod val="50000"/>
                  </a:schemeClr>
                </a:solidFill>
                <a:latin typeface="+mj-lt"/>
              </a:rPr>
              <a:t>Gía</a:t>
            </a:r>
            <a:r>
              <a:rPr lang="en-US" sz="1400" dirty="0" smtClean="0">
                <a:solidFill>
                  <a:schemeClr val="bg1">
                    <a:lumMod val="50000"/>
                  </a:schemeClr>
                </a:solidFill>
                <a:latin typeface="+mj-lt"/>
              </a:rPr>
              <a:t> </a:t>
            </a:r>
            <a:r>
              <a:rPr lang="en-US" sz="1400" dirty="0" err="1" smtClean="0">
                <a:solidFill>
                  <a:schemeClr val="bg1">
                    <a:lumMod val="50000"/>
                  </a:schemeClr>
                </a:solidFill>
                <a:latin typeface="+mj-lt"/>
              </a:rPr>
              <a:t>clara</a:t>
            </a:r>
            <a:r>
              <a:rPr lang="en-US" sz="1400" dirty="0" smtClean="0">
                <a:solidFill>
                  <a:schemeClr val="bg1">
                    <a:lumMod val="50000"/>
                  </a:schemeClr>
                </a:solidFill>
                <a:latin typeface="+mj-lt"/>
              </a:rPr>
              <a:t> de </a:t>
            </a:r>
            <a:r>
              <a:rPr lang="en-US" sz="1400" dirty="0" err="1" smtClean="0">
                <a:solidFill>
                  <a:schemeClr val="bg1">
                    <a:lumMod val="50000"/>
                  </a:schemeClr>
                </a:solidFill>
                <a:latin typeface="+mj-lt"/>
              </a:rPr>
              <a:t>proceso</a:t>
            </a:r>
            <a:endParaRPr lang="en-US" sz="1400" dirty="0" smtClean="0">
              <a:solidFill>
                <a:schemeClr val="bg1">
                  <a:lumMod val="50000"/>
                </a:schemeClr>
              </a:solidFill>
              <a:latin typeface="+mj-lt"/>
            </a:endParaRPr>
          </a:p>
          <a:p>
            <a:pPr marL="112713" indent="-112713" fontAlgn="base">
              <a:lnSpc>
                <a:spcPct val="90000"/>
              </a:lnSpc>
              <a:spcBef>
                <a:spcPct val="0"/>
              </a:spcBef>
              <a:spcAft>
                <a:spcPct val="0"/>
              </a:spcAft>
              <a:buSzPct val="80000"/>
              <a:buFont typeface="Wingdings" pitchFamily="2" charset="2"/>
              <a:buChar char="§"/>
            </a:pPr>
            <a:r>
              <a:rPr lang="en-US" sz="1400" dirty="0" err="1" smtClean="0">
                <a:solidFill>
                  <a:schemeClr val="bg1">
                    <a:lumMod val="50000"/>
                  </a:schemeClr>
                </a:solidFill>
                <a:latin typeface="+mj-lt"/>
              </a:rPr>
              <a:t>Gestión</a:t>
            </a:r>
            <a:r>
              <a:rPr lang="en-US" sz="1400" dirty="0" smtClean="0">
                <a:solidFill>
                  <a:schemeClr val="bg1">
                    <a:lumMod val="50000"/>
                  </a:schemeClr>
                </a:solidFill>
                <a:latin typeface="+mj-lt"/>
              </a:rPr>
              <a:t> de </a:t>
            </a:r>
            <a:r>
              <a:rPr lang="en-US" sz="1400" dirty="0" err="1" smtClean="0">
                <a:solidFill>
                  <a:schemeClr val="bg1">
                    <a:lumMod val="50000"/>
                  </a:schemeClr>
                </a:solidFill>
                <a:latin typeface="+mj-lt"/>
              </a:rPr>
              <a:t>conformidad</a:t>
            </a:r>
            <a:r>
              <a:rPr lang="en-US" sz="1400" dirty="0" smtClean="0">
                <a:solidFill>
                  <a:schemeClr val="bg1">
                    <a:lumMod val="50000"/>
                  </a:schemeClr>
                </a:solidFill>
                <a:latin typeface="+mj-lt"/>
              </a:rPr>
              <a:t> y </a:t>
            </a:r>
            <a:r>
              <a:rPr lang="en-US" sz="1400" dirty="0" err="1" smtClean="0">
                <a:solidFill>
                  <a:schemeClr val="bg1">
                    <a:lumMod val="50000"/>
                  </a:schemeClr>
                </a:solidFill>
                <a:latin typeface="+mj-lt"/>
              </a:rPr>
              <a:t>riesgo</a:t>
            </a:r>
            <a:endParaRPr lang="en-US" sz="1400" dirty="0" smtClean="0">
              <a:solidFill>
                <a:schemeClr val="bg1">
                  <a:lumMod val="50000"/>
                </a:schemeClr>
              </a:solidFill>
              <a:latin typeface="+mj-lt"/>
            </a:endParaRPr>
          </a:p>
          <a:p>
            <a:pPr marL="112713" indent="-112713" fontAlgn="base">
              <a:lnSpc>
                <a:spcPct val="90000"/>
              </a:lnSpc>
              <a:spcBef>
                <a:spcPct val="0"/>
              </a:spcBef>
              <a:spcAft>
                <a:spcPct val="0"/>
              </a:spcAft>
              <a:buSzPct val="80000"/>
              <a:buFont typeface="Wingdings" pitchFamily="2" charset="2"/>
              <a:buChar char="§"/>
            </a:pPr>
            <a:r>
              <a:rPr lang="en-US" sz="1400" dirty="0" err="1" smtClean="0">
                <a:solidFill>
                  <a:schemeClr val="bg1">
                    <a:lumMod val="50000"/>
                  </a:schemeClr>
                </a:solidFill>
                <a:latin typeface="+mj-lt"/>
              </a:rPr>
              <a:t>Soporte</a:t>
            </a:r>
            <a:r>
              <a:rPr lang="en-US" sz="1400" dirty="0" smtClean="0">
                <a:solidFill>
                  <a:schemeClr val="bg1">
                    <a:lumMod val="50000"/>
                  </a:schemeClr>
                </a:solidFill>
                <a:latin typeface="+mj-lt"/>
              </a:rPr>
              <a:t> de </a:t>
            </a:r>
            <a:r>
              <a:rPr lang="en-US" sz="1400" dirty="0" err="1" smtClean="0">
                <a:solidFill>
                  <a:schemeClr val="bg1">
                    <a:lumMod val="50000"/>
                  </a:schemeClr>
                </a:solidFill>
                <a:latin typeface="+mj-lt"/>
              </a:rPr>
              <a:t>procesos</a:t>
            </a:r>
            <a:r>
              <a:rPr lang="en-US" sz="1400" dirty="0" smtClean="0">
                <a:solidFill>
                  <a:schemeClr val="bg1">
                    <a:lumMod val="50000"/>
                  </a:schemeClr>
                </a:solidFill>
                <a:latin typeface="+mj-lt"/>
              </a:rPr>
              <a:t> </a:t>
            </a:r>
            <a:r>
              <a:rPr lang="en-US" sz="1400" dirty="0" err="1" smtClean="0">
                <a:solidFill>
                  <a:schemeClr val="bg1">
                    <a:lumMod val="50000"/>
                  </a:schemeClr>
                </a:solidFill>
                <a:latin typeface="+mj-lt"/>
              </a:rPr>
              <a:t>estructurado</a:t>
            </a:r>
            <a:r>
              <a:rPr lang="en-US" sz="1400" dirty="0" smtClean="0">
                <a:solidFill>
                  <a:schemeClr val="bg1">
                    <a:lumMod val="50000"/>
                  </a:schemeClr>
                </a:solidFill>
                <a:latin typeface="+mj-lt"/>
              </a:rPr>
              <a:t> y semi-</a:t>
            </a:r>
            <a:r>
              <a:rPr lang="en-US" sz="1400" dirty="0" err="1" smtClean="0">
                <a:solidFill>
                  <a:schemeClr val="bg1">
                    <a:lumMod val="50000"/>
                  </a:schemeClr>
                </a:solidFill>
                <a:latin typeface="+mj-lt"/>
              </a:rPr>
              <a:t>estructurado</a:t>
            </a:r>
            <a:endParaRPr lang="en-US" sz="1400" dirty="0" smtClean="0">
              <a:solidFill>
                <a:schemeClr val="bg1">
                  <a:lumMod val="50000"/>
                </a:schemeClr>
              </a:solidFill>
              <a:latin typeface="+mj-lt"/>
            </a:endParaRPr>
          </a:p>
        </p:txBody>
      </p:sp>
      <p:grpSp>
        <p:nvGrpSpPr>
          <p:cNvPr id="6" name="Group 42"/>
          <p:cNvGrpSpPr/>
          <p:nvPr/>
        </p:nvGrpSpPr>
        <p:grpSpPr>
          <a:xfrm>
            <a:off x="6452461" y="4363922"/>
            <a:ext cx="1421492" cy="1162735"/>
            <a:chOff x="6452461" y="4363922"/>
            <a:chExt cx="1421492" cy="1162735"/>
          </a:xfrm>
        </p:grpSpPr>
        <p:pic>
          <p:nvPicPr>
            <p:cNvPr id="42" name="Picture 2" descr="C:\Program Files\Microsoft Resource DVD Artwork\DVD_ART\Artwork_Imagery\HARDWARE_IMAGERY\Illustration - Misc Hardware\Windows Vista Illustration Icons\Cog Wheel Gear.png"/>
            <p:cNvPicPr>
              <a:picLocks noChangeAspect="1" noChangeArrowheads="1"/>
            </p:cNvPicPr>
            <p:nvPr/>
          </p:nvPicPr>
          <p:blipFill>
            <a:blip r:embed="rId5" cstate="email"/>
            <a:stretch>
              <a:fillRect/>
            </a:stretch>
          </p:blipFill>
          <p:spPr bwMode="auto">
            <a:xfrm flipH="1">
              <a:off x="6959553" y="4363922"/>
              <a:ext cx="914400" cy="954049"/>
            </a:xfrm>
            <a:prstGeom prst="rect">
              <a:avLst/>
            </a:prstGeom>
            <a:noFill/>
            <a:ln>
              <a:noFill/>
            </a:ln>
          </p:spPr>
        </p:pic>
        <p:pic>
          <p:nvPicPr>
            <p:cNvPr id="39" name="Picture 7" descr="C:\Documents and Settings\ashish.joshi\My Documents\My Pictures\Microsoft Clip Organizer\j0431637.png"/>
            <p:cNvPicPr>
              <a:picLocks noChangeAspect="1" noChangeArrowheads="1"/>
            </p:cNvPicPr>
            <p:nvPr/>
          </p:nvPicPr>
          <p:blipFill>
            <a:blip r:embed="rId6" cstate="email"/>
            <a:srcRect/>
            <a:stretch>
              <a:fillRect/>
            </a:stretch>
          </p:blipFill>
          <p:spPr bwMode="auto">
            <a:xfrm flipH="1">
              <a:off x="6452461" y="4508643"/>
              <a:ext cx="1018014" cy="1018014"/>
            </a:xfrm>
            <a:prstGeom prst="rect">
              <a:avLst/>
            </a:prstGeom>
            <a:noFill/>
          </p:spPr>
        </p:pic>
      </p:grpSp>
      <p:grpSp>
        <p:nvGrpSpPr>
          <p:cNvPr id="7" name="Group 43"/>
          <p:cNvGrpSpPr/>
          <p:nvPr/>
        </p:nvGrpSpPr>
        <p:grpSpPr>
          <a:xfrm>
            <a:off x="1214965" y="4572000"/>
            <a:ext cx="1436795" cy="914400"/>
            <a:chOff x="1214965" y="4572000"/>
            <a:chExt cx="1436795" cy="914400"/>
          </a:xfrm>
        </p:grpSpPr>
        <p:pic>
          <p:nvPicPr>
            <p:cNvPr id="40" name="Picture 13" descr="C:\Documents and Settings\ashish.joshi\My Documents\My Pictures\Microsoft Clip Organizer\j0434843.png"/>
            <p:cNvPicPr>
              <a:picLocks noChangeAspect="1" noChangeArrowheads="1"/>
            </p:cNvPicPr>
            <p:nvPr/>
          </p:nvPicPr>
          <p:blipFill>
            <a:blip r:embed="rId7" cstate="email"/>
            <a:stretch>
              <a:fillRect/>
            </a:stretch>
          </p:blipFill>
          <p:spPr bwMode="auto">
            <a:xfrm flipH="1">
              <a:off x="1737360" y="4572000"/>
              <a:ext cx="914400" cy="914400"/>
            </a:xfrm>
            <a:prstGeom prst="rect">
              <a:avLst/>
            </a:prstGeom>
            <a:noFill/>
          </p:spPr>
        </p:pic>
        <p:pic>
          <p:nvPicPr>
            <p:cNvPr id="41" name="Picture 40" descr="tablet"/>
            <p:cNvPicPr>
              <a:picLocks noChangeAspect="1" noChangeArrowheads="1"/>
            </p:cNvPicPr>
            <p:nvPr/>
          </p:nvPicPr>
          <p:blipFill>
            <a:blip r:embed="rId8" cstate="email"/>
            <a:srcRect/>
            <a:stretch>
              <a:fillRect/>
            </a:stretch>
          </p:blipFill>
          <p:spPr bwMode="auto">
            <a:xfrm flipH="1">
              <a:off x="1214965" y="4899804"/>
              <a:ext cx="434764" cy="5348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anim calcmode="lin" valueType="num">
                                      <p:cBhvr>
                                        <p:cTn id="19" dur="500" fill="hold"/>
                                        <p:tgtEl>
                                          <p:spTgt spid="34"/>
                                        </p:tgtEl>
                                        <p:attrNameLst>
                                          <p:attrName>ppt_x</p:attrName>
                                        </p:attrNameLst>
                                      </p:cBhvr>
                                      <p:tavLst>
                                        <p:tav tm="0">
                                          <p:val>
                                            <p:strVal val="#ppt_x"/>
                                          </p:val>
                                        </p:tav>
                                        <p:tav tm="100000">
                                          <p:val>
                                            <p:strVal val="#ppt_x"/>
                                          </p:val>
                                        </p:tav>
                                      </p:tavLst>
                                    </p:anim>
                                    <p:anim calcmode="lin" valueType="num">
                                      <p:cBhvr>
                                        <p:cTn id="20" dur="50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0" y="2926080"/>
            <a:ext cx="9144000" cy="2377440"/>
          </a:xfrm>
          <a:prstGeom prst="rect">
            <a:avLst/>
          </a:prstGeom>
          <a:gradFill>
            <a:gsLst>
              <a:gs pos="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r>
              <a:rPr lang="en-US" b="1" dirty="0" smtClean="0">
                <a:solidFill>
                  <a:schemeClr val="bg1">
                    <a:lumMod val="50000"/>
                  </a:schemeClr>
                </a:solidFill>
                <a:latin typeface="+mj-lt"/>
              </a:rPr>
              <a:t>Areas de </a:t>
            </a:r>
            <a:r>
              <a:rPr lang="en-US" b="1" dirty="0" err="1" smtClean="0">
                <a:solidFill>
                  <a:schemeClr val="bg1">
                    <a:lumMod val="50000"/>
                  </a:schemeClr>
                </a:solidFill>
                <a:latin typeface="+mj-lt"/>
              </a:rPr>
              <a:t>Solución</a:t>
            </a:r>
            <a:r>
              <a:rPr lang="en-US" b="1" dirty="0" smtClean="0">
                <a:solidFill>
                  <a:schemeClr val="bg1">
                    <a:lumMod val="50000"/>
                  </a:schemeClr>
                </a:solidFill>
                <a:latin typeface="+mj-lt"/>
              </a:rPr>
              <a:t> TI</a:t>
            </a:r>
          </a:p>
        </p:txBody>
      </p:sp>
      <p:sp>
        <p:nvSpPr>
          <p:cNvPr id="2" name="Title 1"/>
          <p:cNvSpPr>
            <a:spLocks noGrp="1"/>
          </p:cNvSpPr>
          <p:nvPr>
            <p:ph type="title"/>
          </p:nvPr>
        </p:nvSpPr>
        <p:spPr/>
        <p:txBody>
          <a:bodyPr/>
          <a:lstStyle/>
          <a:p>
            <a:r>
              <a:rPr lang="en-US" dirty="0" smtClean="0"/>
              <a:t>¿</a:t>
            </a:r>
            <a:r>
              <a:rPr lang="en-US" dirty="0" err="1" smtClean="0"/>
              <a:t>Qué</a:t>
            </a:r>
            <a:r>
              <a:rPr lang="en-US" dirty="0" smtClean="0"/>
              <a:t> </a:t>
            </a:r>
            <a:r>
              <a:rPr err="1" smtClean="0"/>
              <a:t>a</a:t>
            </a:r>
            <a:r>
              <a:rPr lang="en-US" dirty="0" err="1" smtClean="0"/>
              <a:t>specto</a:t>
            </a:r>
            <a:r>
              <a:rPr lang="en-US" dirty="0" smtClean="0"/>
              <a:t> </a:t>
            </a:r>
            <a:r>
              <a:rPr lang="en-US" dirty="0" err="1" smtClean="0"/>
              <a:t>tiene</a:t>
            </a:r>
            <a:r>
              <a:rPr lang="en-US" dirty="0" smtClean="0"/>
              <a:t> </a:t>
            </a:r>
            <a:r>
              <a:rPr lang="en-US" dirty="0" err="1" smtClean="0"/>
              <a:t>hoy</a:t>
            </a:r>
            <a:r>
              <a:rPr lang="en-US" dirty="0" smtClean="0"/>
              <a:t> TI?</a:t>
            </a:r>
            <a:br>
              <a:rPr lang="en-US" dirty="0" smtClean="0"/>
            </a:br>
            <a:r>
              <a:rPr sz="2400" kern="1200" smtClean="0">
                <a:solidFill>
                  <a:schemeClr val="accent3"/>
                </a:solidFill>
              </a:rPr>
              <a:t>Respondiendo a las necesidades del negocio</a:t>
            </a:r>
            <a:endParaRPr lang="en-US" dirty="0"/>
          </a:p>
        </p:txBody>
      </p:sp>
      <p:grpSp>
        <p:nvGrpSpPr>
          <p:cNvPr id="3" name="Group 59"/>
          <p:cNvGrpSpPr/>
          <p:nvPr/>
        </p:nvGrpSpPr>
        <p:grpSpPr>
          <a:xfrm>
            <a:off x="548640" y="3383280"/>
            <a:ext cx="8046720" cy="365760"/>
            <a:chOff x="548640" y="2926080"/>
            <a:chExt cx="8046720" cy="365760"/>
          </a:xfrm>
        </p:grpSpPr>
        <p:sp>
          <p:nvSpPr>
            <p:cNvPr id="15" name="TextBox 14"/>
            <p:cNvSpPr txBox="1"/>
            <p:nvPr/>
          </p:nvSpPr>
          <p:spPr>
            <a:xfrm>
              <a:off x="548640" y="29260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Ventas</a:t>
              </a:r>
              <a:endParaRPr lang="en-US" sz="1000" dirty="0" smtClean="0">
                <a:solidFill>
                  <a:schemeClr val="bg1">
                    <a:lumMod val="50000"/>
                  </a:schemeClr>
                </a:solidFill>
                <a:latin typeface="Segoe Semibold" pitchFamily="34" charset="0"/>
              </a:endParaRPr>
            </a:p>
          </p:txBody>
        </p:sp>
        <p:sp>
          <p:nvSpPr>
            <p:cNvPr id="36" name="TextBox 35"/>
            <p:cNvSpPr txBox="1"/>
            <p:nvPr/>
          </p:nvSpPr>
          <p:spPr>
            <a:xfrm>
              <a:off x="2194560" y="29260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Gestión</a:t>
              </a:r>
              <a:r>
                <a:rPr lang="en-US" sz="1000" dirty="0" smtClean="0">
                  <a:solidFill>
                    <a:schemeClr val="bg1">
                      <a:lumMod val="50000"/>
                    </a:schemeClr>
                  </a:solidFill>
                  <a:latin typeface="Segoe Semibold" pitchFamily="34" charset="0"/>
                </a:rPr>
                <a:t> de la </a:t>
              </a:r>
              <a:r>
                <a:rPr lang="en-US" sz="1000" dirty="0" err="1" smtClean="0">
                  <a:solidFill>
                    <a:schemeClr val="bg1">
                      <a:lumMod val="50000"/>
                    </a:schemeClr>
                  </a:solidFill>
                  <a:latin typeface="Segoe Semibold" pitchFamily="34" charset="0"/>
                </a:rPr>
                <a:t>Innovación</a:t>
              </a:r>
              <a:endParaRPr lang="en-US" sz="1000" dirty="0" smtClean="0">
                <a:solidFill>
                  <a:schemeClr val="bg1">
                    <a:lumMod val="50000"/>
                  </a:schemeClr>
                </a:solidFill>
                <a:latin typeface="Segoe Semibold" pitchFamily="34" charset="0"/>
              </a:endParaRPr>
            </a:p>
          </p:txBody>
        </p:sp>
        <p:sp>
          <p:nvSpPr>
            <p:cNvPr id="40" name="TextBox 39"/>
            <p:cNvSpPr txBox="1"/>
            <p:nvPr/>
          </p:nvSpPr>
          <p:spPr>
            <a:xfrm>
              <a:off x="3840480" y="29260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Enterprise</a:t>
              </a:r>
              <a:br>
                <a:rPr lang="en-US" sz="1000" dirty="0" smtClean="0">
                  <a:solidFill>
                    <a:schemeClr val="bg1">
                      <a:lumMod val="50000"/>
                    </a:schemeClr>
                  </a:solidFill>
                  <a:latin typeface="Segoe Semibold" pitchFamily="34" charset="0"/>
                </a:rPr>
              </a:br>
              <a:r>
                <a:rPr lang="en-US" sz="1000" dirty="0" smtClean="0">
                  <a:solidFill>
                    <a:schemeClr val="bg1">
                      <a:lumMod val="50000"/>
                    </a:schemeClr>
                  </a:solidFill>
                  <a:latin typeface="Segoe Semibold" pitchFamily="34" charset="0"/>
                </a:rPr>
                <a:t>Performance Mgmt</a:t>
              </a:r>
            </a:p>
          </p:txBody>
        </p:sp>
        <p:sp>
          <p:nvSpPr>
            <p:cNvPr id="44" name="TextBox 43"/>
            <p:cNvSpPr txBox="1"/>
            <p:nvPr/>
          </p:nvSpPr>
          <p:spPr>
            <a:xfrm>
              <a:off x="5486400" y="29260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Gestión</a:t>
              </a:r>
              <a:r>
                <a:rPr lang="en-US" sz="1000" dirty="0" smtClean="0">
                  <a:solidFill>
                    <a:schemeClr val="bg1">
                      <a:lumMod val="50000"/>
                    </a:schemeClr>
                  </a:solidFill>
                  <a:latin typeface="Segoe Semibold" pitchFamily="34" charset="0"/>
                </a:rPr>
                <a:t> de </a:t>
              </a:r>
              <a:r>
                <a:rPr lang="en-US" sz="1000" dirty="0" err="1" smtClean="0">
                  <a:solidFill>
                    <a:schemeClr val="bg1">
                      <a:lumMod val="50000"/>
                    </a:schemeClr>
                  </a:solidFill>
                  <a:latin typeface="Segoe Semibold" pitchFamily="34" charset="0"/>
                </a:rPr>
                <a:t>documentos</a:t>
              </a:r>
              <a:r>
                <a:rPr lang="en-US" sz="1000" dirty="0" smtClean="0">
                  <a:solidFill>
                    <a:schemeClr val="bg1">
                      <a:lumMod val="50000"/>
                    </a:schemeClr>
                  </a:solidFill>
                  <a:latin typeface="Segoe Semibold" pitchFamily="34" charset="0"/>
                </a:rPr>
                <a:t> y </a:t>
              </a:r>
              <a:r>
                <a:rPr lang="en-US" sz="1000" dirty="0" err="1" smtClean="0">
                  <a:solidFill>
                    <a:schemeClr val="bg1">
                      <a:lumMod val="50000"/>
                    </a:schemeClr>
                  </a:solidFill>
                  <a:latin typeface="Segoe Semibold" pitchFamily="34" charset="0"/>
                </a:rPr>
                <a:t>registros</a:t>
              </a:r>
              <a:endParaRPr lang="en-US" sz="1000" dirty="0" smtClean="0">
                <a:solidFill>
                  <a:schemeClr val="bg1">
                    <a:lumMod val="50000"/>
                  </a:schemeClr>
                </a:solidFill>
                <a:latin typeface="Segoe Semibold" pitchFamily="34" charset="0"/>
              </a:endParaRPr>
            </a:p>
          </p:txBody>
        </p:sp>
        <p:sp>
          <p:nvSpPr>
            <p:cNvPr id="50" name="TextBox 49"/>
            <p:cNvSpPr txBox="1"/>
            <p:nvPr/>
          </p:nvSpPr>
          <p:spPr>
            <a:xfrm>
              <a:off x="7132320" y="29260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Planificación</a:t>
              </a:r>
              <a:endParaRPr lang="en-US" sz="1000" dirty="0" smtClean="0">
                <a:solidFill>
                  <a:schemeClr val="bg1">
                    <a:lumMod val="50000"/>
                  </a:schemeClr>
                </a:solidFill>
                <a:latin typeface="Segoe Semibold" pitchFamily="34" charset="0"/>
              </a:endParaRPr>
            </a:p>
          </p:txBody>
        </p:sp>
      </p:grpSp>
      <p:grpSp>
        <p:nvGrpSpPr>
          <p:cNvPr id="4" name="Group 60"/>
          <p:cNvGrpSpPr/>
          <p:nvPr/>
        </p:nvGrpSpPr>
        <p:grpSpPr>
          <a:xfrm>
            <a:off x="548640" y="3840480"/>
            <a:ext cx="8046720" cy="365760"/>
            <a:chOff x="548640" y="3383280"/>
            <a:chExt cx="8046720" cy="365760"/>
          </a:xfrm>
        </p:grpSpPr>
        <p:sp>
          <p:nvSpPr>
            <p:cNvPr id="33" name="TextBox 32"/>
            <p:cNvSpPr txBox="1"/>
            <p:nvPr/>
          </p:nvSpPr>
          <p:spPr>
            <a:xfrm>
              <a:off x="54864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Marketing</a:t>
              </a:r>
            </a:p>
          </p:txBody>
        </p:sp>
        <p:sp>
          <p:nvSpPr>
            <p:cNvPr id="37" name="TextBox 36"/>
            <p:cNvSpPr txBox="1"/>
            <p:nvPr/>
          </p:nvSpPr>
          <p:spPr>
            <a:xfrm>
              <a:off x="219456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Ciclo</a:t>
              </a:r>
              <a:r>
                <a:rPr lang="en-US" sz="1000" dirty="0" smtClean="0">
                  <a:solidFill>
                    <a:schemeClr val="bg1">
                      <a:lumMod val="50000"/>
                    </a:schemeClr>
                  </a:solidFill>
                  <a:latin typeface="Segoe Semibold" pitchFamily="34" charset="0"/>
                </a:rPr>
                <a:t> de Vida de </a:t>
              </a:r>
              <a:r>
                <a:rPr lang="en-US" sz="1000" dirty="0" err="1" smtClean="0">
                  <a:solidFill>
                    <a:schemeClr val="bg1">
                      <a:lumMod val="50000"/>
                    </a:schemeClr>
                  </a:solidFill>
                  <a:latin typeface="Segoe Semibold" pitchFamily="34" charset="0"/>
                </a:rPr>
                <a:t>Productos</a:t>
              </a:r>
              <a:endParaRPr lang="en-US" sz="1000" dirty="0" smtClean="0">
                <a:solidFill>
                  <a:schemeClr val="bg1">
                    <a:lumMod val="50000"/>
                  </a:schemeClr>
                </a:solidFill>
                <a:latin typeface="Segoe Semibold" pitchFamily="34" charset="0"/>
              </a:endParaRPr>
            </a:p>
          </p:txBody>
        </p:sp>
        <p:sp>
          <p:nvSpPr>
            <p:cNvPr id="41" name="TextBox 40"/>
            <p:cNvSpPr txBox="1"/>
            <p:nvPr/>
          </p:nvSpPr>
          <p:spPr>
            <a:xfrm>
              <a:off x="384048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Análisis</a:t>
              </a:r>
              <a:r>
                <a:rPr lang="en-US" sz="1000" dirty="0" smtClean="0">
                  <a:solidFill>
                    <a:schemeClr val="bg1">
                      <a:lumMod val="50000"/>
                    </a:schemeClr>
                  </a:solidFill>
                  <a:latin typeface="Segoe Semibold" pitchFamily="34" charset="0"/>
                </a:rPr>
                <a:t> de </a:t>
              </a:r>
              <a:r>
                <a:rPr lang="en-US" sz="1000" dirty="0" err="1" smtClean="0">
                  <a:solidFill>
                    <a:schemeClr val="bg1">
                      <a:lumMod val="50000"/>
                    </a:schemeClr>
                  </a:solidFill>
                  <a:latin typeface="Segoe Semibold" pitchFamily="34" charset="0"/>
                </a:rPr>
                <a:t>Procesos</a:t>
              </a:r>
              <a:r>
                <a:rPr lang="en-US" sz="1000" dirty="0" smtClean="0">
                  <a:solidFill>
                    <a:schemeClr val="bg1">
                      <a:lumMod val="50000"/>
                    </a:schemeClr>
                  </a:solidFill>
                  <a:latin typeface="Segoe Semibold" pitchFamily="34" charset="0"/>
                </a:rPr>
                <a:t> de </a:t>
              </a:r>
              <a:r>
                <a:rPr lang="en-US" sz="1000" dirty="0" err="1" smtClean="0">
                  <a:solidFill>
                    <a:schemeClr val="bg1">
                      <a:lumMod val="50000"/>
                    </a:schemeClr>
                  </a:solidFill>
                  <a:latin typeface="Segoe Semibold" pitchFamily="34" charset="0"/>
                </a:rPr>
                <a:t>Negocio</a:t>
              </a:r>
              <a:endParaRPr lang="en-US" sz="1000" dirty="0" smtClean="0">
                <a:solidFill>
                  <a:schemeClr val="bg1">
                    <a:lumMod val="50000"/>
                  </a:schemeClr>
                </a:solidFill>
                <a:latin typeface="Segoe Semibold" pitchFamily="34" charset="0"/>
              </a:endParaRPr>
            </a:p>
          </p:txBody>
        </p:sp>
        <p:sp>
          <p:nvSpPr>
            <p:cNvPr id="45" name="TextBox 44"/>
            <p:cNvSpPr txBox="1"/>
            <p:nvPr/>
          </p:nvSpPr>
          <p:spPr>
            <a:xfrm>
              <a:off x="548640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Cumplimiento</a:t>
              </a:r>
              <a:r>
                <a:rPr lang="en-US" sz="1000" dirty="0" smtClean="0">
                  <a:solidFill>
                    <a:schemeClr val="bg1">
                      <a:lumMod val="50000"/>
                    </a:schemeClr>
                  </a:solidFill>
                  <a:latin typeface="Segoe Semibold" pitchFamily="34" charset="0"/>
                </a:rPr>
                <a:t> y control </a:t>
              </a:r>
              <a:r>
                <a:rPr lang="en-US" sz="1000" dirty="0" err="1" smtClean="0">
                  <a:solidFill>
                    <a:schemeClr val="bg1">
                      <a:lumMod val="50000"/>
                    </a:schemeClr>
                  </a:solidFill>
                  <a:latin typeface="Segoe Semibold" pitchFamily="34" charset="0"/>
                </a:rPr>
                <a:t>Regulatorio</a:t>
              </a:r>
              <a:endParaRPr lang="en-US" sz="1000" dirty="0" smtClean="0">
                <a:solidFill>
                  <a:schemeClr val="bg1">
                    <a:lumMod val="50000"/>
                  </a:schemeClr>
                </a:solidFill>
                <a:latin typeface="Segoe Semibold" pitchFamily="34" charset="0"/>
              </a:endParaRPr>
            </a:p>
          </p:txBody>
        </p:sp>
        <p:sp>
          <p:nvSpPr>
            <p:cNvPr id="51" name="TextBox 50"/>
            <p:cNvSpPr txBox="1"/>
            <p:nvPr/>
          </p:nvSpPr>
          <p:spPr>
            <a:xfrm>
              <a:off x="713232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Gestión</a:t>
              </a:r>
              <a:r>
                <a:rPr lang="en-US" sz="1000" dirty="0" smtClean="0">
                  <a:solidFill>
                    <a:schemeClr val="bg1">
                      <a:lumMod val="50000"/>
                    </a:schemeClr>
                  </a:solidFill>
                  <a:latin typeface="Segoe Semibold" pitchFamily="34" charset="0"/>
                </a:rPr>
                <a:t> de la </a:t>
              </a:r>
              <a:r>
                <a:rPr lang="en-US" sz="1000" dirty="0" err="1" smtClean="0">
                  <a:solidFill>
                    <a:schemeClr val="bg1">
                      <a:lumMod val="50000"/>
                    </a:schemeClr>
                  </a:solidFill>
                  <a:latin typeface="Segoe Semibold" pitchFamily="34" charset="0"/>
                </a:rPr>
                <a:t>cadena</a:t>
              </a:r>
              <a:r>
                <a:rPr lang="en-US" sz="1000" dirty="0" smtClean="0">
                  <a:solidFill>
                    <a:schemeClr val="bg1">
                      <a:lumMod val="50000"/>
                    </a:schemeClr>
                  </a:solidFill>
                  <a:latin typeface="Segoe Semibold" pitchFamily="34" charset="0"/>
                </a:rPr>
                <a:t> de </a:t>
              </a:r>
              <a:r>
                <a:rPr lang="en-US" sz="1000" dirty="0" err="1" smtClean="0">
                  <a:solidFill>
                    <a:schemeClr val="bg1">
                      <a:lumMod val="50000"/>
                    </a:schemeClr>
                  </a:solidFill>
                  <a:latin typeface="Segoe Semibold" pitchFamily="34" charset="0"/>
                </a:rPr>
                <a:t>Suministro</a:t>
              </a:r>
              <a:endParaRPr lang="en-US" sz="1000" dirty="0" smtClean="0">
                <a:solidFill>
                  <a:schemeClr val="bg1">
                    <a:lumMod val="50000"/>
                  </a:schemeClr>
                </a:solidFill>
                <a:latin typeface="Segoe Semibold" pitchFamily="34" charset="0"/>
              </a:endParaRPr>
            </a:p>
          </p:txBody>
        </p:sp>
      </p:grpSp>
      <p:grpSp>
        <p:nvGrpSpPr>
          <p:cNvPr id="5" name="Group 61"/>
          <p:cNvGrpSpPr/>
          <p:nvPr/>
        </p:nvGrpSpPr>
        <p:grpSpPr>
          <a:xfrm>
            <a:off x="548640" y="4297680"/>
            <a:ext cx="8046720" cy="387571"/>
            <a:chOff x="548640" y="3840480"/>
            <a:chExt cx="8046720" cy="387571"/>
          </a:xfrm>
        </p:grpSpPr>
        <p:sp>
          <p:nvSpPr>
            <p:cNvPr id="34" name="TextBox 33"/>
            <p:cNvSpPr txBox="1"/>
            <p:nvPr/>
          </p:nvSpPr>
          <p:spPr>
            <a:xfrm>
              <a:off x="548640" y="3862291"/>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Atención</a:t>
              </a:r>
              <a:r>
                <a:rPr lang="en-US" sz="1000" dirty="0" smtClean="0">
                  <a:solidFill>
                    <a:schemeClr val="bg1">
                      <a:lumMod val="50000"/>
                    </a:schemeClr>
                  </a:solidFill>
                  <a:latin typeface="Segoe Semibold" pitchFamily="34" charset="0"/>
                </a:rPr>
                <a:t> al </a:t>
              </a:r>
              <a:r>
                <a:rPr lang="en-US" sz="1000" dirty="0" err="1" smtClean="0">
                  <a:solidFill>
                    <a:schemeClr val="bg1">
                      <a:lumMod val="50000"/>
                    </a:schemeClr>
                  </a:solidFill>
                  <a:latin typeface="Segoe Semibold" pitchFamily="34" charset="0"/>
                </a:rPr>
                <a:t>Cliente</a:t>
              </a:r>
              <a:endParaRPr lang="en-US" sz="1000" dirty="0" smtClean="0">
                <a:solidFill>
                  <a:schemeClr val="bg1">
                    <a:lumMod val="50000"/>
                  </a:schemeClr>
                </a:solidFill>
                <a:latin typeface="Segoe Semibold" pitchFamily="34" charset="0"/>
              </a:endParaRPr>
            </a:p>
          </p:txBody>
        </p:sp>
        <p:sp>
          <p:nvSpPr>
            <p:cNvPr id="48" name="TextBox 47"/>
            <p:cNvSpPr txBox="1"/>
            <p:nvPr/>
          </p:nvSpPr>
          <p:spPr>
            <a:xfrm>
              <a:off x="5486400" y="38404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Análisis</a:t>
              </a:r>
              <a:r>
                <a:rPr lang="en-US" sz="1000" dirty="0" smtClean="0">
                  <a:solidFill>
                    <a:schemeClr val="bg1">
                      <a:lumMod val="50000"/>
                    </a:schemeClr>
                  </a:solidFill>
                  <a:latin typeface="Segoe Semibold" pitchFamily="34" charset="0"/>
                </a:rPr>
                <a:t> de </a:t>
              </a:r>
              <a:r>
                <a:rPr lang="en-US" sz="1000" dirty="0" err="1" smtClean="0">
                  <a:solidFill>
                    <a:schemeClr val="bg1">
                      <a:lumMod val="50000"/>
                    </a:schemeClr>
                  </a:solidFill>
                  <a:latin typeface="Segoe Semibold" pitchFamily="34" charset="0"/>
                </a:rPr>
                <a:t>Riesgos</a:t>
              </a:r>
              <a:endParaRPr lang="en-US" sz="1000" dirty="0" smtClean="0">
                <a:solidFill>
                  <a:schemeClr val="bg1">
                    <a:lumMod val="50000"/>
                  </a:schemeClr>
                </a:solidFill>
                <a:latin typeface="Segoe Semibold" pitchFamily="34" charset="0"/>
              </a:endParaRPr>
            </a:p>
          </p:txBody>
        </p:sp>
        <p:sp>
          <p:nvSpPr>
            <p:cNvPr id="52" name="TextBox 51"/>
            <p:cNvSpPr txBox="1"/>
            <p:nvPr/>
          </p:nvSpPr>
          <p:spPr>
            <a:xfrm>
              <a:off x="7132320" y="38404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Servicio</a:t>
              </a:r>
              <a:r>
                <a:rPr lang="en-US" sz="1000" dirty="0" smtClean="0">
                  <a:solidFill>
                    <a:schemeClr val="bg1">
                      <a:lumMod val="50000"/>
                    </a:schemeClr>
                  </a:solidFill>
                  <a:latin typeface="Segoe Semibold" pitchFamily="34" charset="0"/>
                </a:rPr>
                <a:t> de </a:t>
              </a:r>
              <a:r>
                <a:rPr lang="en-US" sz="1000" dirty="0" err="1" smtClean="0">
                  <a:solidFill>
                    <a:schemeClr val="bg1">
                      <a:lumMod val="50000"/>
                    </a:schemeClr>
                  </a:solidFill>
                  <a:latin typeface="Segoe Semibold" pitchFamily="34" charset="0"/>
                </a:rPr>
                <a:t>Pagos</a:t>
              </a:r>
              <a:endParaRPr lang="en-US" sz="1000" dirty="0" smtClean="0">
                <a:solidFill>
                  <a:schemeClr val="bg1">
                    <a:lumMod val="50000"/>
                  </a:schemeClr>
                </a:solidFill>
                <a:latin typeface="Segoe Semibold" pitchFamily="34" charset="0"/>
              </a:endParaRPr>
            </a:p>
          </p:txBody>
        </p:sp>
      </p:grpSp>
      <p:grpSp>
        <p:nvGrpSpPr>
          <p:cNvPr id="6" name="Group 62"/>
          <p:cNvGrpSpPr/>
          <p:nvPr/>
        </p:nvGrpSpPr>
        <p:grpSpPr>
          <a:xfrm>
            <a:off x="548640" y="4754880"/>
            <a:ext cx="8046720" cy="365760"/>
            <a:chOff x="548640" y="4297680"/>
            <a:chExt cx="8046720" cy="365760"/>
          </a:xfrm>
        </p:grpSpPr>
        <p:sp>
          <p:nvSpPr>
            <p:cNvPr id="35" name="TextBox 34"/>
            <p:cNvSpPr txBox="1"/>
            <p:nvPr/>
          </p:nvSpPr>
          <p:spPr>
            <a:xfrm>
              <a:off x="548640" y="42976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Inteligencia</a:t>
              </a:r>
              <a:r>
                <a:rPr lang="en-US" sz="1000" dirty="0" smtClean="0">
                  <a:solidFill>
                    <a:schemeClr val="bg1">
                      <a:lumMod val="50000"/>
                    </a:schemeClr>
                  </a:solidFill>
                  <a:latin typeface="Segoe Semibold" pitchFamily="34" charset="0"/>
                </a:rPr>
                <a:t> </a:t>
              </a:r>
              <a:r>
                <a:rPr lang="en-US" sz="1000" dirty="0" err="1" smtClean="0">
                  <a:solidFill>
                    <a:schemeClr val="bg1">
                      <a:lumMod val="50000"/>
                    </a:schemeClr>
                  </a:solidFill>
                  <a:latin typeface="Segoe Semibold" pitchFamily="34" charset="0"/>
                </a:rPr>
                <a:t>Negocio</a:t>
              </a:r>
              <a:endParaRPr lang="en-US" sz="1000" dirty="0" smtClean="0">
                <a:solidFill>
                  <a:schemeClr val="bg1">
                    <a:lumMod val="50000"/>
                  </a:schemeClr>
                </a:solidFill>
                <a:latin typeface="Segoe Semibold" pitchFamily="34" charset="0"/>
              </a:endParaRPr>
            </a:p>
          </p:txBody>
        </p:sp>
        <p:sp>
          <p:nvSpPr>
            <p:cNvPr id="54" name="TextBox 53"/>
            <p:cNvSpPr txBox="1"/>
            <p:nvPr/>
          </p:nvSpPr>
          <p:spPr>
            <a:xfrm>
              <a:off x="7132320" y="42976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algn="ctr" fontAlgn="base">
                <a:lnSpc>
                  <a:spcPct val="90000"/>
                </a:lnSpc>
                <a:spcBef>
                  <a:spcPct val="0"/>
                </a:spcBef>
                <a:spcAft>
                  <a:spcPct val="0"/>
                </a:spcAft>
                <a:buSzPct val="80000"/>
              </a:pPr>
              <a:r>
                <a:rPr lang="en-US" sz="1000" dirty="0" err="1" smtClean="0">
                  <a:solidFill>
                    <a:schemeClr val="bg1">
                      <a:lumMod val="50000"/>
                    </a:schemeClr>
                  </a:solidFill>
                  <a:latin typeface="Segoe Semibold" pitchFamily="34" charset="0"/>
                </a:rPr>
                <a:t>Finanzas</a:t>
              </a:r>
              <a:r>
                <a:rPr lang="en-US" sz="1000" dirty="0" smtClean="0">
                  <a:solidFill>
                    <a:schemeClr val="bg1">
                      <a:lumMod val="50000"/>
                    </a:schemeClr>
                  </a:solidFill>
                  <a:latin typeface="Segoe Semibold" pitchFamily="34" charset="0"/>
                </a:rPr>
                <a:t>, </a:t>
              </a:r>
              <a:r>
                <a:rPr lang="en-US" sz="1000" dirty="0" err="1" smtClean="0">
                  <a:solidFill>
                    <a:schemeClr val="bg1">
                      <a:lumMod val="50000"/>
                    </a:schemeClr>
                  </a:solidFill>
                  <a:latin typeface="Segoe Semibold" pitchFamily="34" charset="0"/>
                </a:rPr>
                <a:t>Tesoreria</a:t>
              </a:r>
              <a:endParaRPr lang="en-US" sz="1000" dirty="0" smtClean="0">
                <a:solidFill>
                  <a:schemeClr val="bg1">
                    <a:lumMod val="50000"/>
                  </a:schemeClr>
                </a:solidFill>
                <a:latin typeface="Segoe Semibold" pitchFamily="34" charset="0"/>
              </a:endParaRPr>
            </a:p>
          </p:txBody>
        </p:sp>
      </p:grpSp>
      <p:grpSp>
        <p:nvGrpSpPr>
          <p:cNvPr id="7" name="Group 63"/>
          <p:cNvGrpSpPr/>
          <p:nvPr/>
        </p:nvGrpSpPr>
        <p:grpSpPr>
          <a:xfrm>
            <a:off x="0" y="1737360"/>
            <a:ext cx="9144000" cy="1005840"/>
            <a:chOff x="0" y="1737360"/>
            <a:chExt cx="9144000" cy="1005840"/>
          </a:xfrm>
        </p:grpSpPr>
        <p:sp>
          <p:nvSpPr>
            <p:cNvPr id="27" name="Rectangle 26"/>
            <p:cNvSpPr/>
            <p:nvPr/>
          </p:nvSpPr>
          <p:spPr bwMode="auto">
            <a:xfrm>
              <a:off x="0" y="1737360"/>
              <a:ext cx="9144000" cy="1005840"/>
            </a:xfrm>
            <a:prstGeom prst="rect">
              <a:avLst/>
            </a:prstGeom>
            <a:gradFill>
              <a:gsLst>
                <a:gs pos="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r>
                <a:rPr lang="en-US" b="1" dirty="0" err="1" smtClean="0">
                  <a:solidFill>
                    <a:schemeClr val="bg1">
                      <a:lumMod val="50000"/>
                    </a:schemeClr>
                  </a:solidFill>
                  <a:latin typeface="+mj-lt"/>
                </a:rPr>
                <a:t>Prioridades</a:t>
              </a:r>
              <a:r>
                <a:rPr lang="en-US" b="1" dirty="0" smtClean="0">
                  <a:solidFill>
                    <a:schemeClr val="bg1">
                      <a:lumMod val="50000"/>
                    </a:schemeClr>
                  </a:solidFill>
                  <a:latin typeface="+mj-lt"/>
                </a:rPr>
                <a:t> del </a:t>
              </a:r>
              <a:r>
                <a:rPr lang="en-US" b="1" dirty="0" err="1" smtClean="0">
                  <a:solidFill>
                    <a:schemeClr val="bg1">
                      <a:lumMod val="50000"/>
                    </a:schemeClr>
                  </a:solidFill>
                  <a:latin typeface="+mj-lt"/>
                </a:rPr>
                <a:t>Negocio</a:t>
              </a:r>
              <a:endParaRPr lang="en-US" b="1" dirty="0" smtClean="0">
                <a:solidFill>
                  <a:schemeClr val="bg1">
                    <a:lumMod val="50000"/>
                  </a:schemeClr>
                </a:solidFill>
                <a:latin typeface="+mj-lt"/>
              </a:endParaRPr>
            </a:p>
          </p:txBody>
        </p:sp>
        <p:sp>
          <p:nvSpPr>
            <p:cNvPr id="28" name="TextBox 27"/>
            <p:cNvSpPr txBox="1"/>
            <p:nvPr/>
          </p:nvSpPr>
          <p:spPr>
            <a:xfrm>
              <a:off x="548640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200" b="1" dirty="0" err="1" smtClean="0">
                  <a:solidFill>
                    <a:schemeClr val="tx1"/>
                  </a:solidFill>
                  <a:effectLst>
                    <a:outerShdw blurRad="38100" dist="38100" dir="2700000" algn="tl">
                      <a:srgbClr val="000000">
                        <a:alpha val="43137"/>
                      </a:srgbClr>
                    </a:outerShdw>
                  </a:effectLst>
                  <a:latin typeface="+mj-lt"/>
                </a:rPr>
                <a:t>Gobierno</a:t>
              </a:r>
              <a:r>
                <a:rPr lang="en-US" sz="1200" b="1" dirty="0" smtClean="0">
                  <a:solidFill>
                    <a:schemeClr val="tx1"/>
                  </a:solidFill>
                  <a:effectLst>
                    <a:outerShdw blurRad="38100" dist="38100" dir="2700000" algn="tl">
                      <a:srgbClr val="000000">
                        <a:alpha val="43137"/>
                      </a:srgbClr>
                    </a:outerShdw>
                  </a:effectLst>
                  <a:latin typeface="+mj-lt"/>
                </a:rPr>
                <a:t> </a:t>
              </a:r>
              <a:r>
                <a:rPr lang="en-US" sz="1200" b="1" dirty="0" err="1" smtClean="0">
                  <a:solidFill>
                    <a:schemeClr val="tx1"/>
                  </a:solidFill>
                  <a:effectLst>
                    <a:outerShdw blurRad="38100" dist="38100" dir="2700000" algn="tl">
                      <a:srgbClr val="000000">
                        <a:alpha val="43137"/>
                      </a:srgbClr>
                    </a:outerShdw>
                  </a:effectLst>
                  <a:latin typeface="+mj-lt"/>
                </a:rPr>
                <a:t>corporativo</a:t>
              </a:r>
              <a:endParaRPr lang="en-US" sz="1200" b="1" dirty="0" smtClean="0">
                <a:solidFill>
                  <a:schemeClr val="tx1"/>
                </a:solidFill>
                <a:effectLst>
                  <a:outerShdw blurRad="38100" dist="38100" dir="2700000" algn="tl">
                    <a:srgbClr val="000000">
                      <a:alpha val="43137"/>
                    </a:srgbClr>
                  </a:outerShdw>
                </a:effectLst>
                <a:latin typeface="+mj-lt"/>
              </a:endParaRPr>
            </a:p>
          </p:txBody>
        </p:sp>
        <p:sp>
          <p:nvSpPr>
            <p:cNvPr id="29" name="TextBox 28"/>
            <p:cNvSpPr txBox="1"/>
            <p:nvPr/>
          </p:nvSpPr>
          <p:spPr>
            <a:xfrm>
              <a:off x="713232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latin typeface="+mj-lt"/>
                </a:rPr>
                <a:t>Operaciones</a:t>
              </a:r>
              <a:endParaRPr lang="en-US" sz="1600" b="1" dirty="0" smtClean="0">
                <a:solidFill>
                  <a:schemeClr val="tx1"/>
                </a:solidFill>
                <a:effectLst>
                  <a:outerShdw blurRad="38100" dist="38100" dir="2700000" algn="tl">
                    <a:srgbClr val="000000">
                      <a:alpha val="43137"/>
                    </a:srgbClr>
                  </a:outerShdw>
                </a:effectLst>
                <a:latin typeface="+mj-lt"/>
              </a:endParaRPr>
            </a:p>
          </p:txBody>
        </p:sp>
        <p:sp>
          <p:nvSpPr>
            <p:cNvPr id="30" name="TextBox 29"/>
            <p:cNvSpPr txBox="1"/>
            <p:nvPr/>
          </p:nvSpPr>
          <p:spPr>
            <a:xfrm>
              <a:off x="219456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latin typeface="+mj-lt"/>
                </a:rPr>
                <a:t>Innovación</a:t>
              </a:r>
              <a:endParaRPr lang="en-US" sz="1600" b="1" dirty="0" smtClean="0">
                <a:solidFill>
                  <a:schemeClr val="tx1"/>
                </a:solidFill>
                <a:effectLst>
                  <a:outerShdw blurRad="38100" dist="38100" dir="2700000" algn="tl">
                    <a:srgbClr val="000000">
                      <a:alpha val="43137"/>
                    </a:srgbClr>
                  </a:outerShdw>
                </a:effectLst>
                <a:latin typeface="+mj-lt"/>
              </a:endParaRPr>
            </a:p>
          </p:txBody>
        </p:sp>
        <p:sp>
          <p:nvSpPr>
            <p:cNvPr id="31" name="TextBox 30"/>
            <p:cNvSpPr txBox="1"/>
            <p:nvPr/>
          </p:nvSpPr>
          <p:spPr>
            <a:xfrm>
              <a:off x="54864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latin typeface="+mj-lt"/>
                </a:rPr>
                <a:t>Clientes</a:t>
              </a:r>
              <a:endParaRPr lang="en-US" sz="1600" b="1" dirty="0" smtClean="0">
                <a:solidFill>
                  <a:schemeClr val="tx1"/>
                </a:solidFill>
                <a:effectLst>
                  <a:outerShdw blurRad="38100" dist="38100" dir="2700000" algn="tl">
                    <a:srgbClr val="000000">
                      <a:alpha val="43137"/>
                    </a:srgbClr>
                  </a:outerShdw>
                </a:effectLst>
                <a:latin typeface="+mj-lt"/>
              </a:endParaRPr>
            </a:p>
          </p:txBody>
        </p:sp>
        <p:sp>
          <p:nvSpPr>
            <p:cNvPr id="32" name="TextBox 31"/>
            <p:cNvSpPr txBox="1"/>
            <p:nvPr/>
          </p:nvSpPr>
          <p:spPr>
            <a:xfrm>
              <a:off x="384048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latin typeface="+mj-lt"/>
                </a:rPr>
                <a:t>Rendimiento</a:t>
              </a:r>
              <a:endParaRPr lang="en-US" sz="1600" b="1" dirty="0" smtClean="0">
                <a:solidFill>
                  <a:schemeClr val="tx1"/>
                </a:solidFill>
                <a:effectLst>
                  <a:outerShdw blurRad="38100" dist="38100" dir="2700000" algn="tl">
                    <a:srgbClr val="000000">
                      <a:alpha val="43137"/>
                    </a:srgbClr>
                  </a:outerShdw>
                </a:effectLst>
                <a:latin typeface="+mj-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0" y="2926080"/>
            <a:ext cx="9144000" cy="2377440"/>
            <a:chOff x="0" y="2926080"/>
            <a:chExt cx="9144000" cy="2377440"/>
          </a:xfrm>
        </p:grpSpPr>
        <p:sp>
          <p:nvSpPr>
            <p:cNvPr id="46" name="Rectangle 45"/>
            <p:cNvSpPr/>
            <p:nvPr/>
          </p:nvSpPr>
          <p:spPr bwMode="auto">
            <a:xfrm>
              <a:off x="0" y="2926080"/>
              <a:ext cx="9144000" cy="2377440"/>
            </a:xfrm>
            <a:prstGeom prst="rect">
              <a:avLst/>
            </a:prstGeom>
            <a:gradFill>
              <a:gsLst>
                <a:gs pos="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algn="ctr" fontAlgn="base">
                <a:lnSpc>
                  <a:spcPct val="90000"/>
                </a:lnSpc>
                <a:spcBef>
                  <a:spcPct val="0"/>
                </a:spcBef>
                <a:spcAft>
                  <a:spcPct val="0"/>
                </a:spcAft>
              </a:pPr>
              <a:r>
                <a:rPr lang="en-US" b="1" dirty="0" smtClean="0">
                  <a:solidFill>
                    <a:schemeClr val="bg1">
                      <a:lumMod val="50000"/>
                    </a:schemeClr>
                  </a:solidFill>
                  <a:latin typeface="+mj-lt"/>
                </a:rPr>
                <a:t>IT Solution Areas</a:t>
              </a:r>
            </a:p>
          </p:txBody>
        </p:sp>
        <p:sp>
          <p:nvSpPr>
            <p:cNvPr id="65" name="TextBox 64"/>
            <p:cNvSpPr txBox="1"/>
            <p:nvPr/>
          </p:nvSpPr>
          <p:spPr>
            <a:xfrm>
              <a:off x="54864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Sales</a:t>
              </a:r>
            </a:p>
          </p:txBody>
        </p:sp>
        <p:sp>
          <p:nvSpPr>
            <p:cNvPr id="66" name="TextBox 65"/>
            <p:cNvSpPr txBox="1"/>
            <p:nvPr/>
          </p:nvSpPr>
          <p:spPr>
            <a:xfrm>
              <a:off x="219456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Innovation Management</a:t>
              </a:r>
            </a:p>
          </p:txBody>
        </p:sp>
        <p:sp>
          <p:nvSpPr>
            <p:cNvPr id="67" name="TextBox 66"/>
            <p:cNvSpPr txBox="1"/>
            <p:nvPr/>
          </p:nvSpPr>
          <p:spPr>
            <a:xfrm>
              <a:off x="384048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Enterprise</a:t>
              </a:r>
              <a:br>
                <a:rPr lang="en-US" sz="1000" dirty="0" smtClean="0">
                  <a:solidFill>
                    <a:schemeClr val="bg1">
                      <a:lumMod val="50000"/>
                    </a:schemeClr>
                  </a:solidFill>
                  <a:latin typeface="Segoe Semibold" pitchFamily="34" charset="0"/>
                </a:rPr>
              </a:br>
              <a:r>
                <a:rPr lang="en-US" sz="1000" dirty="0" smtClean="0">
                  <a:solidFill>
                    <a:schemeClr val="bg1">
                      <a:lumMod val="50000"/>
                    </a:schemeClr>
                  </a:solidFill>
                  <a:latin typeface="Segoe Semibold" pitchFamily="34" charset="0"/>
                </a:rPr>
                <a:t>Performance Mgmt</a:t>
              </a:r>
            </a:p>
          </p:txBody>
        </p:sp>
        <p:sp>
          <p:nvSpPr>
            <p:cNvPr id="68" name="TextBox 67"/>
            <p:cNvSpPr txBox="1"/>
            <p:nvPr/>
          </p:nvSpPr>
          <p:spPr>
            <a:xfrm>
              <a:off x="548640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Document &amp;</a:t>
              </a:r>
              <a:br>
                <a:rPr lang="en-US" sz="1000" dirty="0" smtClean="0">
                  <a:solidFill>
                    <a:schemeClr val="bg1">
                      <a:lumMod val="50000"/>
                    </a:schemeClr>
                  </a:solidFill>
                  <a:latin typeface="Segoe Semibold" pitchFamily="34" charset="0"/>
                </a:rPr>
              </a:br>
              <a:r>
                <a:rPr lang="en-US" sz="1000" dirty="0" smtClean="0">
                  <a:solidFill>
                    <a:schemeClr val="bg1">
                      <a:lumMod val="50000"/>
                    </a:schemeClr>
                  </a:solidFill>
                  <a:latin typeface="Segoe Semibold" pitchFamily="34" charset="0"/>
                </a:rPr>
                <a:t>Records Mgmt</a:t>
              </a:r>
            </a:p>
          </p:txBody>
        </p:sp>
        <p:sp>
          <p:nvSpPr>
            <p:cNvPr id="70" name="TextBox 69"/>
            <p:cNvSpPr txBox="1"/>
            <p:nvPr/>
          </p:nvSpPr>
          <p:spPr>
            <a:xfrm>
              <a:off x="7132320" y="33832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Supply Chain Planning &amp; Execution</a:t>
              </a:r>
            </a:p>
          </p:txBody>
        </p:sp>
        <p:sp>
          <p:nvSpPr>
            <p:cNvPr id="76" name="TextBox 75"/>
            <p:cNvSpPr txBox="1"/>
            <p:nvPr/>
          </p:nvSpPr>
          <p:spPr>
            <a:xfrm>
              <a:off x="548640" y="38404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Marketing</a:t>
              </a:r>
            </a:p>
          </p:txBody>
        </p:sp>
        <p:sp>
          <p:nvSpPr>
            <p:cNvPr id="77" name="TextBox 76"/>
            <p:cNvSpPr txBox="1"/>
            <p:nvPr/>
          </p:nvSpPr>
          <p:spPr>
            <a:xfrm>
              <a:off x="2194560" y="38404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Product Life-Cycle Management</a:t>
              </a:r>
            </a:p>
          </p:txBody>
        </p:sp>
        <p:sp>
          <p:nvSpPr>
            <p:cNvPr id="78" name="TextBox 77"/>
            <p:cNvSpPr txBox="1"/>
            <p:nvPr/>
          </p:nvSpPr>
          <p:spPr>
            <a:xfrm>
              <a:off x="3840480" y="38404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Business Process Analysis</a:t>
              </a:r>
            </a:p>
          </p:txBody>
        </p:sp>
        <p:sp>
          <p:nvSpPr>
            <p:cNvPr id="79" name="TextBox 78"/>
            <p:cNvSpPr txBox="1"/>
            <p:nvPr/>
          </p:nvSpPr>
          <p:spPr>
            <a:xfrm>
              <a:off x="5486400" y="38404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Regulatory Compliance &amp; Controls</a:t>
              </a:r>
            </a:p>
          </p:txBody>
        </p:sp>
        <p:sp>
          <p:nvSpPr>
            <p:cNvPr id="80" name="TextBox 79"/>
            <p:cNvSpPr txBox="1"/>
            <p:nvPr/>
          </p:nvSpPr>
          <p:spPr>
            <a:xfrm>
              <a:off x="7132320" y="38404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Supply Chain Visibility &amp; Collaboration</a:t>
              </a:r>
            </a:p>
          </p:txBody>
        </p:sp>
        <p:sp>
          <p:nvSpPr>
            <p:cNvPr id="83" name="TextBox 82"/>
            <p:cNvSpPr txBox="1"/>
            <p:nvPr/>
          </p:nvSpPr>
          <p:spPr>
            <a:xfrm>
              <a:off x="5486400" y="42976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Risk Analytics &amp; Reporting</a:t>
              </a:r>
            </a:p>
          </p:txBody>
        </p:sp>
        <p:sp>
          <p:nvSpPr>
            <p:cNvPr id="84" name="TextBox 83"/>
            <p:cNvSpPr txBox="1"/>
            <p:nvPr/>
          </p:nvSpPr>
          <p:spPr>
            <a:xfrm>
              <a:off x="7132320" y="42976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Payment Services </a:t>
              </a:r>
            </a:p>
          </p:txBody>
        </p:sp>
        <p:sp>
          <p:nvSpPr>
            <p:cNvPr id="86" name="TextBox 85"/>
            <p:cNvSpPr txBox="1"/>
            <p:nvPr/>
          </p:nvSpPr>
          <p:spPr>
            <a:xfrm>
              <a:off x="548640" y="47548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Customer Insight</a:t>
              </a:r>
            </a:p>
          </p:txBody>
        </p:sp>
        <p:sp>
          <p:nvSpPr>
            <p:cNvPr id="87" name="TextBox 86"/>
            <p:cNvSpPr txBox="1"/>
            <p:nvPr/>
          </p:nvSpPr>
          <p:spPr>
            <a:xfrm>
              <a:off x="7132320" y="4754880"/>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Treasury &amp; Cash Management</a:t>
              </a:r>
            </a:p>
          </p:txBody>
        </p:sp>
      </p:grpSp>
      <p:sp>
        <p:nvSpPr>
          <p:cNvPr id="2" name="Title 1"/>
          <p:cNvSpPr>
            <a:spLocks noGrp="1"/>
          </p:cNvSpPr>
          <p:nvPr>
            <p:ph type="title"/>
          </p:nvPr>
        </p:nvSpPr>
        <p:spPr/>
        <p:txBody>
          <a:bodyPr/>
          <a:lstStyle/>
          <a:p>
            <a:r>
              <a:rPr smtClean="0"/>
              <a:t>Un</a:t>
            </a:r>
            <a:r>
              <a:rPr lang="en-US" dirty="0" smtClean="0"/>
              <a:t> </a:t>
            </a:r>
            <a:r>
              <a:rPr lang="en-US" dirty="0" err="1" smtClean="0"/>
              <a:t>Ejemplo</a:t>
            </a:r>
            <a:r>
              <a:rPr lang="en-US" dirty="0" smtClean="0"/>
              <a:t> </a:t>
            </a:r>
            <a:r>
              <a:rPr lang="en-US" dirty="0" err="1" smtClean="0"/>
              <a:t>Común</a:t>
            </a:r>
            <a:r>
              <a:rPr lang="en-US" dirty="0" smtClean="0"/>
              <a:t/>
            </a:r>
            <a:br>
              <a:rPr lang="en-US" dirty="0" smtClean="0"/>
            </a:br>
            <a:r>
              <a:rPr lang="en-US" sz="2400" kern="1200" dirty="0" smtClean="0">
                <a:solidFill>
                  <a:schemeClr val="accent3"/>
                </a:solidFill>
              </a:rPr>
              <a:t>S</a:t>
            </a:r>
            <a:r>
              <a:rPr sz="2400" kern="1200" smtClean="0">
                <a:solidFill>
                  <a:schemeClr val="accent3"/>
                </a:solidFill>
              </a:rPr>
              <a:t>ervicio al cliente</a:t>
            </a:r>
            <a:endParaRPr sz="2400" kern="1200">
              <a:solidFill>
                <a:schemeClr val="accent3"/>
              </a:solidFill>
            </a:endParaRPr>
          </a:p>
        </p:txBody>
      </p:sp>
      <p:grpSp>
        <p:nvGrpSpPr>
          <p:cNvPr id="7" name="Group 63"/>
          <p:cNvGrpSpPr/>
          <p:nvPr/>
        </p:nvGrpSpPr>
        <p:grpSpPr>
          <a:xfrm>
            <a:off x="0" y="1737360"/>
            <a:ext cx="9144000" cy="1005840"/>
            <a:chOff x="0" y="1737360"/>
            <a:chExt cx="9144000" cy="1005840"/>
          </a:xfrm>
        </p:grpSpPr>
        <p:sp>
          <p:nvSpPr>
            <p:cNvPr id="27" name="Rectangle 26"/>
            <p:cNvSpPr/>
            <p:nvPr/>
          </p:nvSpPr>
          <p:spPr bwMode="auto">
            <a:xfrm>
              <a:off x="0" y="1737360"/>
              <a:ext cx="9144000" cy="1005840"/>
            </a:xfrm>
            <a:prstGeom prst="rect">
              <a:avLst/>
            </a:prstGeom>
            <a:gradFill>
              <a:gsLst>
                <a:gs pos="0">
                  <a:schemeClr val="tx2">
                    <a:alpha val="0"/>
                  </a:schemeClr>
                </a:gs>
                <a:gs pos="30000">
                  <a:schemeClr val="tx2"/>
                </a:gs>
                <a:gs pos="70000">
                  <a:schemeClr val="tx2"/>
                </a:gs>
                <a:gs pos="95000">
                  <a:schemeClr val="tx2">
                    <a:alpha val="0"/>
                  </a:schemeClr>
                </a:gs>
              </a:gsLst>
              <a:lin ang="0" scaled="0"/>
            </a:gradFill>
            <a:ln>
              <a:gradFill>
                <a:gsLst>
                  <a:gs pos="5000">
                    <a:schemeClr val="tx2">
                      <a:lumMod val="50000"/>
                      <a:alpha val="0"/>
                    </a:schemeClr>
                  </a:gs>
                  <a:gs pos="20000">
                    <a:schemeClr val="tx2">
                      <a:lumMod val="50000"/>
                    </a:schemeClr>
                  </a:gs>
                  <a:gs pos="80000">
                    <a:schemeClr val="tx2">
                      <a:lumMod val="50000"/>
                    </a:schemeClr>
                  </a:gs>
                  <a:gs pos="95000">
                    <a:schemeClr val="tx2">
                      <a:lumMod val="5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91440" rIns="91440" bIns="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err="1" smtClean="0">
                  <a:ln>
                    <a:noFill/>
                  </a:ln>
                  <a:solidFill>
                    <a:schemeClr val="bg1">
                      <a:lumMod val="50000"/>
                    </a:schemeClr>
                  </a:solidFill>
                  <a:latin typeface="+mj-lt"/>
                </a:rPr>
                <a:t>Prioridades</a:t>
              </a:r>
              <a:r>
                <a:rPr kumimoji="0" lang="en-US" sz="1800" b="1" i="0" u="none" strike="noStrike" cap="none" normalizeH="0" baseline="0" dirty="0" smtClean="0">
                  <a:ln>
                    <a:noFill/>
                  </a:ln>
                  <a:solidFill>
                    <a:schemeClr val="bg1">
                      <a:lumMod val="50000"/>
                    </a:schemeClr>
                  </a:solidFill>
                  <a:latin typeface="+mj-lt"/>
                </a:rPr>
                <a:t> </a:t>
              </a:r>
              <a:r>
                <a:rPr kumimoji="0" lang="en-US" sz="1800" b="1" i="0" u="none" strike="noStrike" cap="none" normalizeH="0" baseline="0" dirty="0" err="1" smtClean="0">
                  <a:ln>
                    <a:noFill/>
                  </a:ln>
                  <a:solidFill>
                    <a:schemeClr val="bg1">
                      <a:lumMod val="50000"/>
                    </a:schemeClr>
                  </a:solidFill>
                  <a:latin typeface="+mj-lt"/>
                </a:rPr>
                <a:t>empresariales</a:t>
              </a:r>
              <a:endParaRPr kumimoji="0" lang="en-US" sz="1800" b="1" i="0" u="none" strike="noStrike" cap="none" normalizeH="0" baseline="0" dirty="0" smtClean="0">
                <a:ln>
                  <a:noFill/>
                </a:ln>
                <a:solidFill>
                  <a:schemeClr val="bg1">
                    <a:lumMod val="50000"/>
                  </a:schemeClr>
                </a:solidFill>
                <a:latin typeface="+mj-lt"/>
              </a:endParaRPr>
            </a:p>
          </p:txBody>
        </p:sp>
        <p:sp>
          <p:nvSpPr>
            <p:cNvPr id="28" name="TextBox 27"/>
            <p:cNvSpPr txBox="1"/>
            <p:nvPr/>
          </p:nvSpPr>
          <p:spPr>
            <a:xfrm>
              <a:off x="548640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200" b="1" dirty="0" err="1" smtClean="0">
                  <a:solidFill>
                    <a:schemeClr val="tx1"/>
                  </a:solidFill>
                  <a:effectLst>
                    <a:outerShdw blurRad="38100" dist="38100" dir="2700000" algn="tl">
                      <a:srgbClr val="000000">
                        <a:alpha val="43137"/>
                      </a:srgbClr>
                    </a:outerShdw>
                  </a:effectLst>
                  <a:latin typeface="+mj-lt"/>
                </a:rPr>
                <a:t>Gobernanza</a:t>
              </a:r>
              <a:r>
                <a:rPr lang="en-US" sz="1200" b="1" dirty="0" smtClean="0">
                  <a:solidFill>
                    <a:schemeClr val="tx1"/>
                  </a:solidFill>
                  <a:effectLst>
                    <a:outerShdw blurRad="38100" dist="38100" dir="2700000" algn="tl">
                      <a:srgbClr val="000000">
                        <a:alpha val="43137"/>
                      </a:srgbClr>
                    </a:outerShdw>
                  </a:effectLst>
                  <a:latin typeface="+mj-lt"/>
                </a:rPr>
                <a:t>, </a:t>
              </a:r>
              <a:r>
                <a:rPr lang="en-US" sz="1200" b="1" dirty="0" err="1" smtClean="0">
                  <a:solidFill>
                    <a:schemeClr val="tx1"/>
                  </a:solidFill>
                  <a:effectLst>
                    <a:outerShdw blurRad="38100" dist="38100" dir="2700000" algn="tl">
                      <a:srgbClr val="000000">
                        <a:alpha val="43137"/>
                      </a:srgbClr>
                    </a:outerShdw>
                  </a:effectLst>
                  <a:latin typeface="+mj-lt"/>
                </a:rPr>
                <a:t>Riesgo</a:t>
              </a:r>
              <a:r>
                <a:rPr lang="en-US" sz="1200" b="1" dirty="0" smtClean="0">
                  <a:solidFill>
                    <a:schemeClr val="tx1"/>
                  </a:solidFill>
                  <a:effectLst>
                    <a:outerShdw blurRad="38100" dist="38100" dir="2700000" algn="tl">
                      <a:srgbClr val="000000">
                        <a:alpha val="43137"/>
                      </a:srgbClr>
                    </a:outerShdw>
                  </a:effectLst>
                  <a:latin typeface="+mj-lt"/>
                </a:rPr>
                <a:t>, &amp; </a:t>
              </a:r>
              <a:r>
                <a:rPr lang="en-US" sz="1200" b="1" dirty="0" err="1" smtClean="0">
                  <a:solidFill>
                    <a:schemeClr val="tx1"/>
                  </a:solidFill>
                  <a:effectLst>
                    <a:outerShdw blurRad="38100" dist="38100" dir="2700000" algn="tl">
                      <a:srgbClr val="000000">
                        <a:alpha val="43137"/>
                      </a:srgbClr>
                    </a:outerShdw>
                  </a:effectLst>
                  <a:latin typeface="+mj-lt"/>
                </a:rPr>
                <a:t>Conformidad</a:t>
              </a:r>
              <a:endParaRPr lang="en-US" sz="1200" b="1" dirty="0" smtClean="0">
                <a:solidFill>
                  <a:schemeClr val="tx1"/>
                </a:solidFill>
                <a:effectLst>
                  <a:outerShdw blurRad="38100" dist="38100" dir="2700000" algn="tl">
                    <a:srgbClr val="000000">
                      <a:alpha val="43137"/>
                    </a:srgbClr>
                  </a:outerShdw>
                </a:effectLst>
                <a:latin typeface="+mj-lt"/>
              </a:endParaRPr>
            </a:p>
          </p:txBody>
        </p:sp>
        <p:sp>
          <p:nvSpPr>
            <p:cNvPr id="29" name="TextBox 28"/>
            <p:cNvSpPr txBox="1"/>
            <p:nvPr/>
          </p:nvSpPr>
          <p:spPr>
            <a:xfrm>
              <a:off x="713232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latin typeface="+mj-lt"/>
                </a:rPr>
                <a:t>Operaciones</a:t>
              </a:r>
              <a:endParaRPr lang="en-US" sz="1600" b="1" dirty="0" smtClean="0">
                <a:solidFill>
                  <a:schemeClr val="tx1"/>
                </a:solidFill>
                <a:effectLst>
                  <a:outerShdw blurRad="38100" dist="38100" dir="2700000" algn="tl">
                    <a:srgbClr val="000000">
                      <a:alpha val="43137"/>
                    </a:srgbClr>
                  </a:outerShdw>
                </a:effectLst>
                <a:latin typeface="+mj-lt"/>
              </a:endParaRPr>
            </a:p>
          </p:txBody>
        </p:sp>
        <p:sp>
          <p:nvSpPr>
            <p:cNvPr id="30" name="TextBox 29"/>
            <p:cNvSpPr txBox="1"/>
            <p:nvPr/>
          </p:nvSpPr>
          <p:spPr>
            <a:xfrm>
              <a:off x="219456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latin typeface="+mj-lt"/>
                </a:rPr>
                <a:t>Innovación</a:t>
              </a:r>
              <a:endParaRPr lang="en-US" sz="1600" b="1" dirty="0" smtClean="0">
                <a:solidFill>
                  <a:schemeClr val="tx1"/>
                </a:solidFill>
                <a:effectLst>
                  <a:outerShdw blurRad="38100" dist="38100" dir="2700000" algn="tl">
                    <a:srgbClr val="000000">
                      <a:alpha val="43137"/>
                    </a:srgbClr>
                  </a:outerShdw>
                </a:effectLst>
                <a:latin typeface="+mj-lt"/>
              </a:endParaRPr>
            </a:p>
          </p:txBody>
        </p:sp>
        <p:sp>
          <p:nvSpPr>
            <p:cNvPr id="31" name="TextBox 30"/>
            <p:cNvSpPr txBox="1"/>
            <p:nvPr/>
          </p:nvSpPr>
          <p:spPr>
            <a:xfrm>
              <a:off x="54864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latin typeface="+mj-lt"/>
                </a:rPr>
                <a:t>Cliente</a:t>
              </a:r>
              <a:endParaRPr lang="en-US" sz="1600" b="1" dirty="0" smtClean="0">
                <a:solidFill>
                  <a:schemeClr val="tx1"/>
                </a:solidFill>
                <a:effectLst>
                  <a:outerShdw blurRad="38100" dist="38100" dir="2700000" algn="tl">
                    <a:srgbClr val="000000">
                      <a:alpha val="43137"/>
                    </a:srgbClr>
                  </a:outerShdw>
                </a:effectLst>
                <a:latin typeface="+mj-lt"/>
              </a:endParaRPr>
            </a:p>
          </p:txBody>
        </p:sp>
        <p:sp>
          <p:nvSpPr>
            <p:cNvPr id="32" name="TextBox 31"/>
            <p:cNvSpPr txBox="1"/>
            <p:nvPr/>
          </p:nvSpPr>
          <p:spPr>
            <a:xfrm>
              <a:off x="3840480" y="2194560"/>
              <a:ext cx="146304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noAutofit/>
            </a:bodyPr>
            <a:lstStyle/>
            <a:p>
              <a:pPr algn="ctr" fontAlgn="base">
                <a:lnSpc>
                  <a:spcPct val="90000"/>
                </a:lnSpc>
                <a:spcBef>
                  <a:spcPct val="0"/>
                </a:spcBef>
                <a:spcAft>
                  <a:spcPct val="0"/>
                </a:spcAft>
              </a:pPr>
              <a:r>
                <a:rPr lang="en-US" sz="1600" b="1" dirty="0" err="1" smtClean="0">
                  <a:solidFill>
                    <a:schemeClr val="tx1"/>
                  </a:solidFill>
                  <a:effectLst>
                    <a:outerShdw blurRad="38100" dist="38100" dir="2700000" algn="tl">
                      <a:srgbClr val="000000">
                        <a:alpha val="43137"/>
                      </a:srgbClr>
                    </a:outerShdw>
                  </a:effectLst>
                  <a:latin typeface="+mj-lt"/>
                </a:rPr>
                <a:t>Rendimiento</a:t>
              </a:r>
              <a:endParaRPr lang="en-US" sz="1600" b="1" dirty="0" smtClean="0">
                <a:solidFill>
                  <a:schemeClr val="tx1"/>
                </a:solidFill>
                <a:effectLst>
                  <a:outerShdw blurRad="38100" dist="38100" dir="2700000" algn="tl">
                    <a:srgbClr val="000000">
                      <a:alpha val="43137"/>
                    </a:srgbClr>
                  </a:outerShdw>
                </a:effectLst>
                <a:latin typeface="+mj-lt"/>
              </a:endParaRPr>
            </a:p>
          </p:txBody>
        </p:sp>
      </p:grpSp>
      <p:pic>
        <p:nvPicPr>
          <p:cNvPr id="72" name="Picture 71" descr="Abe-Frown.png"/>
          <p:cNvPicPr>
            <a:picLocks noChangeAspect="1"/>
          </p:cNvPicPr>
          <p:nvPr/>
        </p:nvPicPr>
        <p:blipFill>
          <a:blip r:embed="rId3" cstate="email"/>
          <a:stretch>
            <a:fillRect/>
          </a:stretch>
        </p:blipFill>
        <p:spPr>
          <a:xfrm>
            <a:off x="3657600" y="2560320"/>
            <a:ext cx="1710829" cy="1645920"/>
          </a:xfrm>
          <a:prstGeom prst="rect">
            <a:avLst/>
          </a:prstGeom>
        </p:spPr>
      </p:pic>
      <p:sp>
        <p:nvSpPr>
          <p:cNvPr id="73" name="TextBox 72"/>
          <p:cNvSpPr txBox="1"/>
          <p:nvPr/>
        </p:nvSpPr>
        <p:spPr>
          <a:xfrm>
            <a:off x="2377440" y="4114800"/>
            <a:ext cx="4389120" cy="182880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182880" tIns="0" rIns="0" bIns="0" rtlCol="0" anchor="ctr">
            <a:noAutofit/>
          </a:bodyPr>
          <a:lstStyle/>
          <a:p>
            <a:pPr marL="114300" indent="-114300">
              <a:lnSpc>
                <a:spcPct val="90000"/>
              </a:lnSpc>
              <a:spcAft>
                <a:spcPts val="600"/>
              </a:spcAft>
              <a:buSzPct val="80000"/>
            </a:pPr>
            <a:r>
              <a:rPr lang="en-US" b="1" dirty="0" smtClean="0">
                <a:solidFill>
                  <a:schemeClr val="bg2"/>
                </a:solidFill>
              </a:rPr>
              <a:t>Jack in Customer Service needs:</a:t>
            </a:r>
          </a:p>
          <a:p>
            <a:pPr marL="225425" indent="-166688">
              <a:buSzPct val="80000"/>
            </a:pPr>
            <a:r>
              <a:rPr lang="en-US" sz="1600" dirty="0" err="1" smtClean="0">
                <a:solidFill>
                  <a:schemeClr val="bg2"/>
                </a:solidFill>
              </a:rPr>
              <a:t>Herramientas</a:t>
            </a:r>
            <a:r>
              <a:rPr lang="en-US" sz="1600" dirty="0" smtClean="0">
                <a:solidFill>
                  <a:schemeClr val="bg2"/>
                </a:solidFill>
              </a:rPr>
              <a:t> </a:t>
            </a:r>
            <a:r>
              <a:rPr lang="en-US" sz="1600" dirty="0" err="1" smtClean="0">
                <a:solidFill>
                  <a:schemeClr val="bg2"/>
                </a:solidFill>
              </a:rPr>
              <a:t>para</a:t>
            </a:r>
            <a:r>
              <a:rPr lang="en-US" sz="1600" dirty="0" smtClean="0">
                <a:solidFill>
                  <a:schemeClr val="bg2"/>
                </a:solidFill>
              </a:rPr>
              <a:t> la </a:t>
            </a:r>
            <a:r>
              <a:rPr lang="en-US" sz="1600" dirty="0" err="1" smtClean="0">
                <a:solidFill>
                  <a:schemeClr val="bg2"/>
                </a:solidFill>
              </a:rPr>
              <a:t>decisón</a:t>
            </a:r>
            <a:r>
              <a:rPr lang="en-US" sz="1600" dirty="0" smtClean="0">
                <a:solidFill>
                  <a:schemeClr val="bg2"/>
                </a:solidFill>
              </a:rPr>
              <a:t> de </a:t>
            </a:r>
            <a:r>
              <a:rPr lang="en-US" sz="1600" dirty="0" err="1" smtClean="0">
                <a:solidFill>
                  <a:schemeClr val="bg2"/>
                </a:solidFill>
              </a:rPr>
              <a:t>servicios</a:t>
            </a:r>
            <a:r>
              <a:rPr lang="en-US" sz="1600" dirty="0" smtClean="0">
                <a:solidFill>
                  <a:schemeClr val="bg2"/>
                </a:solidFill>
              </a:rPr>
              <a:t> </a:t>
            </a:r>
            <a:r>
              <a:rPr lang="en-US" sz="1600" dirty="0" err="1" smtClean="0">
                <a:solidFill>
                  <a:schemeClr val="bg2"/>
                </a:solidFill>
              </a:rPr>
              <a:t>por</a:t>
            </a:r>
            <a:r>
              <a:rPr lang="en-US" sz="1600" dirty="0" smtClean="0">
                <a:solidFill>
                  <a:schemeClr val="bg2"/>
                </a:solidFill>
              </a:rPr>
              <a:t> parte del </a:t>
            </a:r>
            <a:r>
              <a:rPr lang="en-US" sz="1600" dirty="0" err="1" smtClean="0">
                <a:solidFill>
                  <a:schemeClr val="bg2"/>
                </a:solidFill>
              </a:rPr>
              <a:t>cliente</a:t>
            </a:r>
            <a:r>
              <a:rPr lang="en-US" sz="1600" dirty="0" smtClean="0">
                <a:solidFill>
                  <a:schemeClr val="bg2"/>
                </a:solidFill>
              </a:rPr>
              <a:t>:</a:t>
            </a:r>
          </a:p>
          <a:p>
            <a:pPr marL="225425" indent="-166688">
              <a:buSzPct val="80000"/>
              <a:buFont typeface="Wingdings" pitchFamily="2" charset="2"/>
              <a:buChar char="§"/>
            </a:pPr>
            <a:r>
              <a:rPr lang="en-US" sz="1600" dirty="0" err="1" smtClean="0">
                <a:solidFill>
                  <a:schemeClr val="bg2"/>
                </a:solidFill>
              </a:rPr>
              <a:t>Datos</a:t>
            </a:r>
            <a:r>
              <a:rPr lang="en-US" sz="1600" dirty="0" smtClean="0">
                <a:solidFill>
                  <a:schemeClr val="bg2"/>
                </a:solidFill>
              </a:rPr>
              <a:t> </a:t>
            </a:r>
            <a:r>
              <a:rPr lang="en-US" sz="1600" dirty="0" err="1" smtClean="0">
                <a:solidFill>
                  <a:schemeClr val="bg2"/>
                </a:solidFill>
              </a:rPr>
              <a:t>cliente</a:t>
            </a:r>
            <a:endParaRPr lang="en-US" sz="1600" dirty="0" smtClean="0">
              <a:solidFill>
                <a:schemeClr val="bg2"/>
              </a:solidFill>
            </a:endParaRPr>
          </a:p>
          <a:p>
            <a:pPr marL="225425" indent="-166688">
              <a:buSzPct val="80000"/>
              <a:buFont typeface="Wingdings" pitchFamily="2" charset="2"/>
              <a:buChar char="§"/>
            </a:pPr>
            <a:r>
              <a:rPr lang="en-US" sz="1600" dirty="0" err="1" smtClean="0">
                <a:solidFill>
                  <a:schemeClr val="bg2"/>
                </a:solidFill>
              </a:rPr>
              <a:t>Historial</a:t>
            </a:r>
            <a:endParaRPr lang="en-US" sz="1600" dirty="0" smtClean="0">
              <a:solidFill>
                <a:schemeClr val="bg2"/>
              </a:solidFill>
            </a:endParaRPr>
          </a:p>
          <a:p>
            <a:pPr marL="225425" indent="-166688">
              <a:buSzPct val="80000"/>
              <a:buFont typeface="Wingdings" pitchFamily="2" charset="2"/>
              <a:buChar char="§"/>
            </a:pPr>
            <a:r>
              <a:rPr lang="en-US" sz="1600" dirty="0" err="1" smtClean="0">
                <a:solidFill>
                  <a:schemeClr val="bg2"/>
                </a:solidFill>
              </a:rPr>
              <a:t>Información</a:t>
            </a:r>
            <a:r>
              <a:rPr lang="en-US" sz="1600" dirty="0" smtClean="0">
                <a:solidFill>
                  <a:schemeClr val="bg2"/>
                </a:solidFill>
              </a:rPr>
              <a:t> de </a:t>
            </a:r>
            <a:r>
              <a:rPr lang="en-US" sz="1600" dirty="0" err="1" smtClean="0">
                <a:solidFill>
                  <a:schemeClr val="bg2"/>
                </a:solidFill>
              </a:rPr>
              <a:t>producto</a:t>
            </a:r>
            <a:r>
              <a:rPr lang="en-US" sz="1600" dirty="0" smtClean="0">
                <a:solidFill>
                  <a:schemeClr val="bg2"/>
                </a:solidFill>
              </a:rPr>
              <a:t> e </a:t>
            </a:r>
            <a:r>
              <a:rPr lang="en-US" sz="1600" dirty="0" err="1" smtClean="0">
                <a:solidFill>
                  <a:schemeClr val="bg2"/>
                </a:solidFill>
              </a:rPr>
              <a:t>inventario</a:t>
            </a:r>
            <a:endParaRPr lang="en-US" sz="1600" dirty="0" smtClean="0">
              <a:solidFill>
                <a:schemeClr val="bg2"/>
              </a:solidFill>
            </a:endParaRPr>
          </a:p>
          <a:p>
            <a:pPr marL="225425" indent="-166688">
              <a:buSzPct val="80000"/>
              <a:buFont typeface="Wingdings" pitchFamily="2" charset="2"/>
              <a:buChar char="§"/>
            </a:pPr>
            <a:r>
              <a:rPr lang="en-US" sz="1600" dirty="0" err="1" smtClean="0">
                <a:solidFill>
                  <a:schemeClr val="bg2"/>
                </a:solidFill>
              </a:rPr>
              <a:t>Información</a:t>
            </a:r>
            <a:r>
              <a:rPr lang="en-US" sz="1600" dirty="0" smtClean="0">
                <a:solidFill>
                  <a:schemeClr val="bg2"/>
                </a:solidFill>
              </a:rPr>
              <a:t> de </a:t>
            </a:r>
            <a:r>
              <a:rPr lang="en-US" sz="1600" dirty="0" err="1" smtClean="0">
                <a:solidFill>
                  <a:schemeClr val="bg2"/>
                </a:solidFill>
              </a:rPr>
              <a:t>cuente</a:t>
            </a:r>
            <a:endParaRPr lang="en-US" sz="1600" dirty="0" smtClean="0">
              <a:solidFill>
                <a:schemeClr val="bg2"/>
              </a:solidFill>
            </a:endParaRPr>
          </a:p>
        </p:txBody>
      </p:sp>
      <p:sp>
        <p:nvSpPr>
          <p:cNvPr id="82" name="TextBox 81"/>
          <p:cNvSpPr txBox="1"/>
          <p:nvPr/>
        </p:nvSpPr>
        <p:spPr>
          <a:xfrm>
            <a:off x="548640" y="4319491"/>
            <a:ext cx="1463040" cy="36576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45720" tIns="0" rIns="45720" bIns="0" rtlCol="0" anchor="ctr">
            <a:noAutofit/>
          </a:bodyPr>
          <a:lstStyle/>
          <a:p>
            <a:pPr indent="-114300" algn="ctr" fontAlgn="base">
              <a:lnSpc>
                <a:spcPct val="90000"/>
              </a:lnSpc>
              <a:spcBef>
                <a:spcPct val="0"/>
              </a:spcBef>
              <a:spcAft>
                <a:spcPct val="0"/>
              </a:spcAft>
              <a:buSzPct val="80000"/>
            </a:pPr>
            <a:r>
              <a:rPr lang="en-US" sz="1000" dirty="0" smtClean="0">
                <a:solidFill>
                  <a:schemeClr val="bg1">
                    <a:lumMod val="50000"/>
                  </a:schemeClr>
                </a:solidFill>
                <a:latin typeface="Segoe Semibold" pitchFamily="34" charset="0"/>
              </a:rPr>
              <a:t>Customer Service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8"/>
                                        </p:tgtEl>
                                      </p:cBhvr>
                                    </p:animEffect>
                                    <p:set>
                                      <p:cBhvr>
                                        <p:cTn id="7" dur="1" fill="hold">
                                          <p:stCondLst>
                                            <p:cond delay="999"/>
                                          </p:stCondLst>
                                        </p:cTn>
                                        <p:tgtEl>
                                          <p:spTgt spid="88"/>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descr="Abe-Frown.png"/>
          <p:cNvPicPr>
            <a:picLocks noChangeAspect="1"/>
          </p:cNvPicPr>
          <p:nvPr/>
        </p:nvPicPr>
        <p:blipFill>
          <a:blip r:embed="rId3" cstate="email"/>
          <a:stretch>
            <a:fillRect/>
          </a:stretch>
        </p:blipFill>
        <p:spPr>
          <a:xfrm>
            <a:off x="4114800" y="731520"/>
            <a:ext cx="1713693" cy="1645920"/>
          </a:xfrm>
          <a:prstGeom prst="rect">
            <a:avLst/>
          </a:prstGeom>
        </p:spPr>
      </p:pic>
      <p:sp>
        <p:nvSpPr>
          <p:cNvPr id="168" name="Round Same Side Corner Rectangle 167"/>
          <p:cNvSpPr/>
          <p:nvPr/>
        </p:nvSpPr>
        <p:spPr bwMode="auto">
          <a:xfrm>
            <a:off x="6492240" y="2194560"/>
            <a:ext cx="2468880" cy="2834640"/>
          </a:xfrm>
          <a:prstGeom prst="round2SameRect">
            <a:avLst>
              <a:gd name="adj1" fmla="val 5817"/>
              <a:gd name="adj2" fmla="val 0"/>
            </a:avLst>
          </a:prstGeom>
          <a:gradFill>
            <a:gsLst>
              <a:gs pos="0">
                <a:schemeClr val="bg1">
                  <a:alpha val="0"/>
                </a:schemeClr>
              </a:gs>
              <a:gs pos="80000">
                <a:schemeClr val="bg1">
                  <a:lumMod val="75000"/>
                </a:schemeClr>
              </a:gs>
            </a:gsLst>
          </a:gradFill>
          <a:ln>
            <a:gradFill>
              <a:gsLst>
                <a:gs pos="70000">
                  <a:schemeClr val="accent1"/>
                </a:gs>
                <a:gs pos="95000">
                  <a:schemeClr val="accent1">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algn="ctr" fontAlgn="base">
              <a:lnSpc>
                <a:spcPct val="90000"/>
              </a:lnSpc>
              <a:spcBef>
                <a:spcPct val="0"/>
              </a:spcBef>
              <a:spcAft>
                <a:spcPct val="0"/>
              </a:spcAft>
            </a:pPr>
            <a:r>
              <a:rPr lang="en-US" sz="1200" b="1" dirty="0" smtClean="0">
                <a:effectLst>
                  <a:outerShdw blurRad="38100" dist="38100" dir="2700000" algn="tl">
                    <a:srgbClr val="000000">
                      <a:alpha val="43137"/>
                    </a:srgbClr>
                  </a:outerShdw>
                </a:effectLst>
              </a:rPr>
              <a:t>Supply Chain Mgmt</a:t>
            </a:r>
          </a:p>
        </p:txBody>
      </p:sp>
      <p:sp>
        <p:nvSpPr>
          <p:cNvPr id="80" name="Round Same Side Corner Rectangle 79"/>
          <p:cNvSpPr/>
          <p:nvPr/>
        </p:nvSpPr>
        <p:spPr bwMode="auto">
          <a:xfrm>
            <a:off x="1188720" y="2194560"/>
            <a:ext cx="2468880" cy="2834640"/>
          </a:xfrm>
          <a:prstGeom prst="round2SameRect">
            <a:avLst>
              <a:gd name="adj1" fmla="val 5817"/>
              <a:gd name="adj2" fmla="val 0"/>
            </a:avLst>
          </a:prstGeom>
          <a:gradFill>
            <a:gsLst>
              <a:gs pos="0">
                <a:schemeClr val="bg1">
                  <a:alpha val="0"/>
                </a:schemeClr>
              </a:gs>
              <a:gs pos="80000">
                <a:schemeClr val="bg1">
                  <a:lumMod val="75000"/>
                </a:schemeClr>
              </a:gs>
            </a:gsLst>
          </a:gradFill>
          <a:ln>
            <a:gradFill>
              <a:gsLst>
                <a:gs pos="70000">
                  <a:schemeClr val="accent1"/>
                </a:gs>
                <a:gs pos="95000">
                  <a:schemeClr val="accent1">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marR="0" indent="0" algn="ctr" fontAlgn="base">
              <a:lnSpc>
                <a:spcPct val="90000"/>
              </a:lnSpc>
              <a:spcBef>
                <a:spcPct val="0"/>
              </a:spcBef>
              <a:spcAft>
                <a:spcPct val="0"/>
              </a:spcAft>
              <a:buClrTx/>
              <a:buSzTx/>
              <a:buFontTx/>
              <a:buNone/>
              <a:tabLst/>
            </a:pPr>
            <a:r>
              <a:rPr lang="en-US" sz="1200" b="1" dirty="0" smtClean="0">
                <a:effectLst>
                  <a:outerShdw blurRad="38100" dist="38100" dir="2700000" algn="tl">
                    <a:srgbClr val="000000">
                      <a:alpha val="43137"/>
                    </a:srgbClr>
                  </a:outerShdw>
                </a:effectLst>
              </a:rPr>
              <a:t>Customer Information</a:t>
            </a:r>
          </a:p>
        </p:txBody>
      </p:sp>
      <p:sp>
        <p:nvSpPr>
          <p:cNvPr id="170" name="Round Same Side Corner Rectangle 169"/>
          <p:cNvSpPr/>
          <p:nvPr/>
        </p:nvSpPr>
        <p:spPr bwMode="auto">
          <a:xfrm>
            <a:off x="3840480" y="2194560"/>
            <a:ext cx="2468880" cy="2834640"/>
          </a:xfrm>
          <a:prstGeom prst="round2SameRect">
            <a:avLst>
              <a:gd name="adj1" fmla="val 5817"/>
              <a:gd name="adj2" fmla="val 0"/>
            </a:avLst>
          </a:prstGeom>
          <a:gradFill>
            <a:gsLst>
              <a:gs pos="0">
                <a:schemeClr val="bg1">
                  <a:alpha val="0"/>
                </a:schemeClr>
              </a:gs>
              <a:gs pos="80000">
                <a:schemeClr val="bg1">
                  <a:lumMod val="75000"/>
                </a:schemeClr>
              </a:gs>
            </a:gsLst>
          </a:gradFill>
          <a:ln>
            <a:gradFill>
              <a:gsLst>
                <a:gs pos="70000">
                  <a:schemeClr val="accent1"/>
                </a:gs>
                <a:gs pos="95000">
                  <a:schemeClr val="accent1">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0" numCol="1" rtlCol="0" anchor="t" anchorCtr="0" compatLnSpc="1">
            <a:prstTxWarp prst="textNoShape">
              <a:avLst/>
            </a:prstTxWarp>
            <a:noAutofit/>
          </a:bodyPr>
          <a:lstStyle/>
          <a:p>
            <a:pPr algn="ctr" fontAlgn="base">
              <a:lnSpc>
                <a:spcPct val="90000"/>
              </a:lnSpc>
              <a:spcBef>
                <a:spcPct val="0"/>
              </a:spcBef>
              <a:spcAft>
                <a:spcPct val="0"/>
              </a:spcAft>
            </a:pPr>
            <a:r>
              <a:rPr lang="en-US" sz="1200" b="1" dirty="0" smtClean="0">
                <a:effectLst>
                  <a:outerShdw blurRad="38100" dist="38100" dir="2700000" algn="tl">
                    <a:srgbClr val="000000">
                      <a:alpha val="43137"/>
                    </a:srgbClr>
                  </a:outerShdw>
                </a:effectLst>
              </a:rPr>
              <a:t>Product Life-Cycle Mgmt</a:t>
            </a:r>
          </a:p>
        </p:txBody>
      </p:sp>
      <p:sp>
        <p:nvSpPr>
          <p:cNvPr id="148" name="Rectangle 147"/>
          <p:cNvSpPr/>
          <p:nvPr/>
        </p:nvSpPr>
        <p:spPr bwMode="auto">
          <a:xfrm>
            <a:off x="-91440" y="2560320"/>
            <a:ext cx="9326880" cy="228600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182880" rIns="91440" bIns="27432" numCol="1" rtlCol="0" anchor="t"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latin typeface="+mj-lt"/>
              </a:rPr>
              <a:t>Aplicaciones</a:t>
            </a:r>
            <a:endParaRPr lang="en-US" sz="1200" b="1" dirty="0" smtClean="0">
              <a:solidFill>
                <a:schemeClr val="bg1">
                  <a:lumMod val="50000"/>
                </a:schemeClr>
              </a:solidFill>
              <a:latin typeface="+mj-lt"/>
            </a:endParaRPr>
          </a:p>
          <a:p>
            <a:pPr fontAlgn="base">
              <a:lnSpc>
                <a:spcPct val="90000"/>
              </a:lnSpc>
              <a:spcBef>
                <a:spcPct val="0"/>
              </a:spcBef>
              <a:spcAft>
                <a:spcPct val="0"/>
              </a:spcAft>
            </a:pPr>
            <a:r>
              <a:rPr lang="en-US" sz="1200" b="1" dirty="0" err="1" smtClean="0">
                <a:solidFill>
                  <a:schemeClr val="bg1">
                    <a:lumMod val="50000"/>
                  </a:schemeClr>
                </a:solidFill>
                <a:latin typeface="+mj-lt"/>
              </a:rPr>
              <a:t>Empresariales</a:t>
            </a:r>
            <a:endParaRPr lang="en-US" sz="1200" b="1" dirty="0" smtClean="0">
              <a:solidFill>
                <a:schemeClr val="bg1">
                  <a:lumMod val="50000"/>
                </a:schemeClr>
              </a:solidFill>
              <a:latin typeface="+mj-lt"/>
            </a:endParaRPr>
          </a:p>
          <a:p>
            <a:pPr fontAlgn="base">
              <a:lnSpc>
                <a:spcPct val="90000"/>
              </a:lnSpc>
              <a:spcBef>
                <a:spcPct val="0"/>
              </a:spcBef>
              <a:spcAft>
                <a:spcPct val="0"/>
              </a:spcAft>
            </a:pPr>
            <a:r>
              <a:rPr lang="en-US" sz="1200" b="1" dirty="0" err="1" smtClean="0">
                <a:solidFill>
                  <a:schemeClr val="bg1">
                    <a:lumMod val="50000"/>
                  </a:schemeClr>
                </a:solidFill>
                <a:latin typeface="+mj-lt"/>
              </a:rPr>
              <a:t>Existentes</a:t>
            </a:r>
            <a:endParaRPr lang="en-US" sz="1200" b="1" dirty="0" smtClean="0">
              <a:solidFill>
                <a:schemeClr val="bg1">
                  <a:lumMod val="50000"/>
                </a:schemeClr>
              </a:solidFill>
              <a:latin typeface="+mj-lt"/>
            </a:endParaRPr>
          </a:p>
        </p:txBody>
      </p:sp>
      <p:grpSp>
        <p:nvGrpSpPr>
          <p:cNvPr id="119" name="Group 118"/>
          <p:cNvGrpSpPr/>
          <p:nvPr/>
        </p:nvGrpSpPr>
        <p:grpSpPr>
          <a:xfrm>
            <a:off x="-91440" y="5303520"/>
            <a:ext cx="9326880" cy="1051560"/>
            <a:chOff x="-91440" y="5303520"/>
            <a:chExt cx="9326880" cy="1051560"/>
          </a:xfrm>
        </p:grpSpPr>
        <p:sp>
          <p:nvSpPr>
            <p:cNvPr id="73" name="Rectangle 72"/>
            <p:cNvSpPr/>
            <p:nvPr/>
          </p:nvSpPr>
          <p:spPr bwMode="auto">
            <a:xfrm>
              <a:off x="-91440" y="5303520"/>
              <a:ext cx="9326880" cy="59436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0" rIns="91440" bIns="27432" numCol="1" rtlCol="0" anchor="ctr"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rPr>
                <a:t>Aplicaciones</a:t>
              </a:r>
              <a:r>
                <a:rPr lang="en-US" sz="1200" b="1" dirty="0" smtClean="0">
                  <a:solidFill>
                    <a:schemeClr val="bg1">
                      <a:lumMod val="50000"/>
                    </a:schemeClr>
                  </a:solidFill>
                </a:rPr>
                <a:t> </a:t>
              </a:r>
            </a:p>
            <a:p>
              <a:pPr fontAlgn="base">
                <a:lnSpc>
                  <a:spcPct val="90000"/>
                </a:lnSpc>
                <a:spcBef>
                  <a:spcPct val="0"/>
                </a:spcBef>
                <a:spcAft>
                  <a:spcPct val="0"/>
                </a:spcAft>
              </a:pPr>
              <a:r>
                <a:rPr lang="en-US" sz="1200" b="1" dirty="0" err="1" smtClean="0">
                  <a:solidFill>
                    <a:schemeClr val="bg1">
                      <a:lumMod val="50000"/>
                    </a:schemeClr>
                  </a:solidFill>
                </a:rPr>
                <a:t>Coorporativas</a:t>
              </a:r>
              <a:endParaRPr lang="en-US" sz="1200" b="1" dirty="0" smtClean="0">
                <a:solidFill>
                  <a:schemeClr val="bg1">
                    <a:lumMod val="50000"/>
                  </a:schemeClr>
                </a:solidFill>
              </a:endParaRPr>
            </a:p>
          </p:txBody>
        </p:sp>
        <p:sp>
          <p:nvSpPr>
            <p:cNvPr id="71" name="Rectangle 70"/>
            <p:cNvSpPr/>
            <p:nvPr/>
          </p:nvSpPr>
          <p:spPr bwMode="auto">
            <a:xfrm>
              <a:off x="-91440" y="5943600"/>
              <a:ext cx="9326880" cy="411480"/>
            </a:xfrm>
            <a:prstGeom prst="rect">
              <a:avLst/>
            </a:prstGeom>
            <a:gradFill>
              <a:gsLst>
                <a:gs pos="0">
                  <a:schemeClr val="tx2">
                    <a:lumMod val="90000"/>
                    <a:alpha val="30000"/>
                  </a:schemeClr>
                </a:gs>
                <a:gs pos="100000">
                  <a:schemeClr val="tx1">
                    <a:alpha val="70000"/>
                  </a:schemeClr>
                </a:gs>
              </a:gsLst>
              <a:lin ang="0" scaled="0"/>
            </a:gradFill>
            <a:ln>
              <a:gradFill>
                <a:gsLst>
                  <a:gs pos="0">
                    <a:schemeClr val="tx2">
                      <a:lumMod val="50000"/>
                      <a:alpha val="50000"/>
                    </a:schemeClr>
                  </a:gs>
                  <a:gs pos="5000">
                    <a:schemeClr val="tx2">
                      <a:lumMod val="50000"/>
                      <a:alpha val="60000"/>
                    </a:schemeClr>
                  </a:gs>
                  <a:gs pos="95000">
                    <a:schemeClr val="tx2">
                      <a:lumMod val="50000"/>
                    </a:schemeClr>
                  </a:gs>
                </a:gsLst>
                <a:lin ang="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28600" tIns="0" rIns="91440" bIns="27432" numCol="1" rtlCol="0" anchor="ctr" anchorCtr="0" compatLnSpc="1">
              <a:prstTxWarp prst="textNoShape">
                <a:avLst/>
              </a:prstTxWarp>
              <a:noAutofit/>
            </a:bodyPr>
            <a:lstStyle/>
            <a:p>
              <a:pPr fontAlgn="base">
                <a:lnSpc>
                  <a:spcPct val="90000"/>
                </a:lnSpc>
                <a:spcBef>
                  <a:spcPct val="0"/>
                </a:spcBef>
                <a:spcAft>
                  <a:spcPct val="0"/>
                </a:spcAft>
              </a:pPr>
              <a:r>
                <a:rPr lang="en-US" sz="1200" b="1" dirty="0" err="1" smtClean="0">
                  <a:solidFill>
                    <a:schemeClr val="bg1">
                      <a:lumMod val="50000"/>
                    </a:schemeClr>
                  </a:solidFill>
                  <a:latin typeface="+mj-lt"/>
                </a:rPr>
                <a:t>Infraestrucuta</a:t>
              </a:r>
              <a:endParaRPr lang="en-US" sz="1200" b="1" dirty="0" smtClean="0">
                <a:solidFill>
                  <a:schemeClr val="bg1">
                    <a:lumMod val="50000"/>
                  </a:schemeClr>
                </a:solidFill>
                <a:latin typeface="+mj-lt"/>
              </a:endParaRPr>
            </a:p>
          </p:txBody>
        </p:sp>
      </p:grpSp>
      <p:sp>
        <p:nvSpPr>
          <p:cNvPr id="2" name="Title 1"/>
          <p:cNvSpPr>
            <a:spLocks noGrp="1"/>
          </p:cNvSpPr>
          <p:nvPr>
            <p:ph type="title"/>
          </p:nvPr>
        </p:nvSpPr>
        <p:spPr>
          <a:xfrm>
            <a:off x="457200" y="182880"/>
            <a:ext cx="8686800" cy="609398"/>
          </a:xfrm>
        </p:spPr>
        <p:txBody>
          <a:bodyPr/>
          <a:lstStyle/>
          <a:p>
            <a:r>
              <a:rPr smtClean="0"/>
              <a:t>Procesos Empresariales Requieren Varias AplicacionesBusiness </a:t>
            </a:r>
            <a:br>
              <a:rPr smtClean="0"/>
            </a:br>
            <a:r>
              <a:rPr sz="2400" kern="1200" smtClean="0">
                <a:solidFill>
                  <a:schemeClr val="accent3"/>
                </a:solidFill>
              </a:rPr>
              <a:t>Servicio al cliente</a:t>
            </a:r>
            <a:endParaRPr sz="2400" kern="1200">
              <a:solidFill>
                <a:schemeClr val="accent3"/>
              </a:solidFill>
            </a:endParaRPr>
          </a:p>
        </p:txBody>
      </p:sp>
      <p:grpSp>
        <p:nvGrpSpPr>
          <p:cNvPr id="84" name="Group 83"/>
          <p:cNvGrpSpPr/>
          <p:nvPr/>
        </p:nvGrpSpPr>
        <p:grpSpPr>
          <a:xfrm>
            <a:off x="6172200" y="4709160"/>
            <a:ext cx="2194560" cy="685800"/>
            <a:chOff x="6172200" y="4709160"/>
            <a:chExt cx="2194560" cy="685800"/>
          </a:xfrm>
        </p:grpSpPr>
        <p:cxnSp>
          <p:nvCxnSpPr>
            <p:cNvPr id="85" name="Straight Connector 84"/>
            <p:cNvCxnSpPr>
              <a:stCxn id="76" idx="2"/>
            </p:cNvCxnSpPr>
            <p:nvPr/>
          </p:nvCxnSpPr>
          <p:spPr bwMode="auto">
            <a:xfrm rot="5400000">
              <a:off x="7155180" y="4823460"/>
              <a:ext cx="685800" cy="457200"/>
            </a:xfrm>
            <a:prstGeom prst="line">
              <a:avLst/>
            </a:prstGeom>
            <a:noFill/>
            <a:ln w="28575" cap="flat" cmpd="sng" algn="ctr">
              <a:solidFill>
                <a:schemeClr val="accent2"/>
              </a:solidFill>
              <a:prstDash val="solid"/>
              <a:round/>
              <a:headEnd type="none" w="med" len="med"/>
              <a:tailEnd type="none" w="med" len="med"/>
            </a:ln>
            <a:effectLst/>
          </p:spPr>
        </p:cxnSp>
        <p:cxnSp>
          <p:nvCxnSpPr>
            <p:cNvPr id="86" name="Straight Connector 85"/>
            <p:cNvCxnSpPr>
              <a:stCxn id="76" idx="2"/>
              <a:endCxn id="162" idx="0"/>
            </p:cNvCxnSpPr>
            <p:nvPr/>
          </p:nvCxnSpPr>
          <p:spPr bwMode="auto">
            <a:xfrm rot="16200000" flipH="1">
              <a:off x="7703820" y="4732020"/>
              <a:ext cx="685800" cy="640080"/>
            </a:xfrm>
            <a:prstGeom prst="line">
              <a:avLst/>
            </a:prstGeom>
            <a:noFill/>
            <a:ln w="28575" cap="flat" cmpd="sng" algn="ctr">
              <a:solidFill>
                <a:schemeClr val="accent2"/>
              </a:solidFill>
              <a:prstDash val="solid"/>
              <a:round/>
              <a:headEnd type="none" w="med" len="med"/>
              <a:tailEnd type="none" w="med" len="med"/>
            </a:ln>
            <a:effectLst/>
          </p:spPr>
        </p:cxnSp>
        <p:cxnSp>
          <p:nvCxnSpPr>
            <p:cNvPr id="87" name="Straight Connector 86"/>
            <p:cNvCxnSpPr>
              <a:stCxn id="76" idx="2"/>
            </p:cNvCxnSpPr>
            <p:nvPr/>
          </p:nvCxnSpPr>
          <p:spPr bwMode="auto">
            <a:xfrm rot="5400000">
              <a:off x="6606540" y="4274820"/>
              <a:ext cx="685800" cy="1554480"/>
            </a:xfrm>
            <a:prstGeom prst="line">
              <a:avLst/>
            </a:prstGeom>
            <a:noFill/>
            <a:ln w="28575" cap="flat" cmpd="sng" algn="ctr">
              <a:solidFill>
                <a:schemeClr val="accent2"/>
              </a:solidFill>
              <a:prstDash val="solid"/>
              <a:round/>
              <a:headEnd type="none" w="med" len="med"/>
              <a:tailEnd type="none" w="med" len="med"/>
            </a:ln>
            <a:effectLst/>
          </p:spPr>
        </p:cxnSp>
      </p:grpSp>
      <p:grpSp>
        <p:nvGrpSpPr>
          <p:cNvPr id="88" name="Group 87"/>
          <p:cNvGrpSpPr/>
          <p:nvPr/>
        </p:nvGrpSpPr>
        <p:grpSpPr>
          <a:xfrm>
            <a:off x="1783079" y="4709160"/>
            <a:ext cx="5486401" cy="685801"/>
            <a:chOff x="1783079" y="4709160"/>
            <a:chExt cx="5486401" cy="685801"/>
          </a:xfrm>
        </p:grpSpPr>
        <p:cxnSp>
          <p:nvCxnSpPr>
            <p:cNvPr id="89" name="Straight Connector 88"/>
            <p:cNvCxnSpPr>
              <a:stCxn id="64" idx="2"/>
              <a:endCxn id="151" idx="0"/>
            </p:cNvCxnSpPr>
            <p:nvPr/>
          </p:nvCxnSpPr>
          <p:spPr bwMode="auto">
            <a:xfrm rot="5400000">
              <a:off x="3086100" y="3406140"/>
              <a:ext cx="685800" cy="3291841"/>
            </a:xfrm>
            <a:prstGeom prst="line">
              <a:avLst/>
            </a:prstGeom>
            <a:noFill/>
            <a:ln w="28575" cap="flat" cmpd="sng" algn="ctr">
              <a:solidFill>
                <a:schemeClr val="accent2"/>
              </a:solidFill>
              <a:prstDash val="solid"/>
              <a:round/>
              <a:headEnd type="none" w="med" len="med"/>
              <a:tailEnd type="none" w="med" len="med"/>
            </a:ln>
            <a:effectLst/>
          </p:spPr>
        </p:cxnSp>
        <p:cxnSp>
          <p:nvCxnSpPr>
            <p:cNvPr id="90" name="Straight Connector 89"/>
            <p:cNvCxnSpPr>
              <a:stCxn id="64" idx="2"/>
              <a:endCxn id="154" idx="0"/>
            </p:cNvCxnSpPr>
            <p:nvPr/>
          </p:nvCxnSpPr>
          <p:spPr bwMode="auto">
            <a:xfrm rot="5400000">
              <a:off x="4183380" y="4503420"/>
              <a:ext cx="685800" cy="1097280"/>
            </a:xfrm>
            <a:prstGeom prst="line">
              <a:avLst/>
            </a:prstGeom>
            <a:noFill/>
            <a:ln w="28575" cap="flat" cmpd="sng" algn="ctr">
              <a:solidFill>
                <a:schemeClr val="accent2"/>
              </a:solidFill>
              <a:prstDash val="solid"/>
              <a:round/>
              <a:headEnd type="none" w="med" len="med"/>
              <a:tailEnd type="none" w="med" len="med"/>
            </a:ln>
            <a:effectLst/>
          </p:spPr>
        </p:cxnSp>
        <p:cxnSp>
          <p:nvCxnSpPr>
            <p:cNvPr id="91" name="Straight Connector 90"/>
            <p:cNvCxnSpPr>
              <a:stCxn id="64" idx="2"/>
              <a:endCxn id="156" idx="0"/>
            </p:cNvCxnSpPr>
            <p:nvPr/>
          </p:nvCxnSpPr>
          <p:spPr bwMode="auto">
            <a:xfrm rot="16200000" flipH="1">
              <a:off x="5280660" y="4503420"/>
              <a:ext cx="685800" cy="1097280"/>
            </a:xfrm>
            <a:prstGeom prst="line">
              <a:avLst/>
            </a:prstGeom>
            <a:noFill/>
            <a:ln w="28575" cap="flat" cmpd="sng" algn="ctr">
              <a:solidFill>
                <a:schemeClr val="accent2"/>
              </a:solidFill>
              <a:prstDash val="solid"/>
              <a:round/>
              <a:headEnd type="none" w="med" len="med"/>
              <a:tailEnd type="none" w="med" len="med"/>
            </a:ln>
            <a:effectLst/>
          </p:spPr>
        </p:cxnSp>
        <p:cxnSp>
          <p:nvCxnSpPr>
            <p:cNvPr id="92" name="Straight Connector 91"/>
            <p:cNvCxnSpPr>
              <a:stCxn id="64" idx="2"/>
            </p:cNvCxnSpPr>
            <p:nvPr/>
          </p:nvCxnSpPr>
          <p:spPr bwMode="auto">
            <a:xfrm rot="16200000" flipH="1">
              <a:off x="5829300" y="3954780"/>
              <a:ext cx="685800" cy="2194560"/>
            </a:xfrm>
            <a:prstGeom prst="line">
              <a:avLst/>
            </a:prstGeom>
            <a:noFill/>
            <a:ln w="28575" cap="flat" cmpd="sng" algn="ctr">
              <a:solidFill>
                <a:schemeClr val="accent2"/>
              </a:solidFill>
              <a:prstDash val="solid"/>
              <a:round/>
              <a:headEnd type="none" w="med" len="med"/>
              <a:tailEnd type="none" w="med" len="med"/>
            </a:ln>
            <a:effectLst/>
          </p:spPr>
        </p:cxnSp>
      </p:grpSp>
      <p:grpSp>
        <p:nvGrpSpPr>
          <p:cNvPr id="95" name="Group 94"/>
          <p:cNvGrpSpPr/>
          <p:nvPr/>
        </p:nvGrpSpPr>
        <p:grpSpPr>
          <a:xfrm>
            <a:off x="2423160" y="4709160"/>
            <a:ext cx="3749040" cy="685800"/>
            <a:chOff x="2423160" y="4709160"/>
            <a:chExt cx="3749040" cy="685800"/>
          </a:xfrm>
        </p:grpSpPr>
        <p:cxnSp>
          <p:nvCxnSpPr>
            <p:cNvPr id="96" name="Straight Connector 95"/>
            <p:cNvCxnSpPr>
              <a:stCxn id="60" idx="2"/>
              <a:endCxn id="153" idx="0"/>
            </p:cNvCxnSpPr>
            <p:nvPr/>
          </p:nvCxnSpPr>
          <p:spPr bwMode="auto">
            <a:xfrm rot="16200000" flipH="1">
              <a:off x="2308860" y="4823460"/>
              <a:ext cx="685800" cy="457200"/>
            </a:xfrm>
            <a:prstGeom prst="line">
              <a:avLst/>
            </a:prstGeom>
            <a:noFill/>
            <a:ln w="28575" cap="flat" cmpd="sng" algn="ctr">
              <a:solidFill>
                <a:schemeClr val="accent2"/>
              </a:solidFill>
              <a:prstDash val="solid"/>
              <a:round/>
              <a:headEnd type="none" w="med" len="med"/>
              <a:tailEnd type="none" w="med" len="med"/>
            </a:ln>
            <a:effectLst/>
          </p:spPr>
        </p:cxnSp>
        <p:cxnSp>
          <p:nvCxnSpPr>
            <p:cNvPr id="97" name="Straight Connector 96"/>
            <p:cNvCxnSpPr>
              <a:stCxn id="60" idx="2"/>
              <a:endCxn id="155" idx="0"/>
            </p:cNvCxnSpPr>
            <p:nvPr/>
          </p:nvCxnSpPr>
          <p:spPr bwMode="auto">
            <a:xfrm rot="16200000" flipH="1">
              <a:off x="3406140" y="3726180"/>
              <a:ext cx="685800" cy="2651760"/>
            </a:xfrm>
            <a:prstGeom prst="line">
              <a:avLst/>
            </a:prstGeom>
            <a:noFill/>
            <a:ln w="28575" cap="flat" cmpd="sng" algn="ctr">
              <a:solidFill>
                <a:schemeClr val="accent2"/>
              </a:solidFill>
              <a:prstDash val="solid"/>
              <a:round/>
              <a:headEnd type="none" w="med" len="med"/>
              <a:tailEnd type="none" w="med" len="med"/>
            </a:ln>
            <a:effectLst/>
          </p:spPr>
        </p:cxnSp>
        <p:cxnSp>
          <p:nvCxnSpPr>
            <p:cNvPr id="98" name="Straight Connector 97"/>
            <p:cNvCxnSpPr>
              <a:endCxn id="156" idx="0"/>
            </p:cNvCxnSpPr>
            <p:nvPr/>
          </p:nvCxnSpPr>
          <p:spPr bwMode="auto">
            <a:xfrm>
              <a:off x="2560320" y="4754880"/>
              <a:ext cx="3611880" cy="640080"/>
            </a:xfrm>
            <a:prstGeom prst="line">
              <a:avLst/>
            </a:prstGeom>
            <a:noFill/>
            <a:ln w="28575" cap="flat" cmpd="sng" algn="ctr">
              <a:solidFill>
                <a:schemeClr val="accent2"/>
              </a:solidFill>
              <a:prstDash val="solid"/>
              <a:round/>
              <a:headEnd type="none" w="med" len="med"/>
              <a:tailEnd type="none" w="med" len="med"/>
            </a:ln>
            <a:effectLst/>
          </p:spPr>
        </p:cxnSp>
      </p:grpSp>
      <p:grpSp>
        <p:nvGrpSpPr>
          <p:cNvPr id="99" name="Group 98"/>
          <p:cNvGrpSpPr/>
          <p:nvPr/>
        </p:nvGrpSpPr>
        <p:grpSpPr>
          <a:xfrm>
            <a:off x="1376884" y="1233576"/>
            <a:ext cx="7206703" cy="869544"/>
            <a:chOff x="1376884" y="1233576"/>
            <a:chExt cx="7206703" cy="869544"/>
          </a:xfrm>
        </p:grpSpPr>
        <p:cxnSp>
          <p:nvCxnSpPr>
            <p:cNvPr id="100" name="Straight Connector 99"/>
            <p:cNvCxnSpPr/>
            <p:nvPr/>
          </p:nvCxnSpPr>
          <p:spPr bwMode="auto">
            <a:xfrm rot="10800000" flipV="1">
              <a:off x="1376884" y="1233576"/>
              <a:ext cx="3315886" cy="869543"/>
            </a:xfrm>
            <a:prstGeom prst="line">
              <a:avLst/>
            </a:prstGeom>
            <a:noFill/>
            <a:ln w="19050" cap="flat" cmpd="sng" algn="ctr">
              <a:gradFill>
                <a:gsLst>
                  <a:gs pos="0">
                    <a:schemeClr val="accent2">
                      <a:alpha val="0"/>
                    </a:schemeClr>
                  </a:gs>
                  <a:gs pos="50000">
                    <a:schemeClr val="accent2"/>
                  </a:gs>
                  <a:gs pos="100000">
                    <a:schemeClr val="accent2">
                      <a:alpha val="0"/>
                    </a:schemeClr>
                  </a:gs>
                </a:gsLst>
                <a:lin ang="5400000" scaled="0"/>
              </a:gradFill>
              <a:prstDash val="sysDash"/>
              <a:round/>
              <a:headEnd type="none" w="med" len="med"/>
              <a:tailEnd type="none" w="med" len="med"/>
            </a:ln>
            <a:effectLst/>
          </p:spPr>
        </p:cxnSp>
        <p:cxnSp>
          <p:nvCxnSpPr>
            <p:cNvPr id="101" name="Straight Connector 100"/>
            <p:cNvCxnSpPr/>
            <p:nvPr/>
          </p:nvCxnSpPr>
          <p:spPr bwMode="auto">
            <a:xfrm rot="5400000">
              <a:off x="3923942" y="1342918"/>
              <a:ext cx="817781" cy="702623"/>
            </a:xfrm>
            <a:prstGeom prst="line">
              <a:avLst/>
            </a:prstGeom>
            <a:noFill/>
            <a:ln w="19050" cap="flat" cmpd="sng" algn="ctr">
              <a:gradFill>
                <a:gsLst>
                  <a:gs pos="0">
                    <a:schemeClr val="accent2">
                      <a:alpha val="0"/>
                    </a:schemeClr>
                  </a:gs>
                  <a:gs pos="50000">
                    <a:schemeClr val="accent2"/>
                  </a:gs>
                  <a:gs pos="100000">
                    <a:schemeClr val="accent2">
                      <a:alpha val="0"/>
                    </a:schemeClr>
                  </a:gs>
                </a:gsLst>
                <a:lin ang="5400000" scaled="0"/>
              </a:gradFill>
              <a:prstDash val="sysDash"/>
              <a:round/>
              <a:headEnd type="none" w="med" len="med"/>
              <a:tailEnd type="none" w="med" len="med"/>
            </a:ln>
            <a:effectLst/>
          </p:spPr>
        </p:cxnSp>
        <p:cxnSp>
          <p:nvCxnSpPr>
            <p:cNvPr id="102" name="Straight Connector 101"/>
            <p:cNvCxnSpPr/>
            <p:nvPr/>
          </p:nvCxnSpPr>
          <p:spPr bwMode="auto">
            <a:xfrm>
              <a:off x="5287992" y="1285336"/>
              <a:ext cx="866308" cy="817784"/>
            </a:xfrm>
            <a:prstGeom prst="line">
              <a:avLst/>
            </a:prstGeom>
            <a:noFill/>
            <a:ln w="19050" cap="flat" cmpd="sng" algn="ctr">
              <a:gradFill>
                <a:gsLst>
                  <a:gs pos="0">
                    <a:schemeClr val="accent2">
                      <a:alpha val="0"/>
                    </a:schemeClr>
                  </a:gs>
                  <a:gs pos="50000">
                    <a:schemeClr val="accent2"/>
                  </a:gs>
                  <a:gs pos="100000">
                    <a:schemeClr val="accent2">
                      <a:alpha val="0"/>
                    </a:schemeClr>
                  </a:gs>
                </a:gsLst>
                <a:lin ang="5400000" scaled="0"/>
              </a:gradFill>
              <a:prstDash val="sysDash"/>
              <a:round/>
              <a:headEnd type="none" w="med" len="med"/>
              <a:tailEnd type="none" w="med" len="med"/>
            </a:ln>
            <a:effectLst/>
          </p:spPr>
        </p:cxnSp>
        <p:cxnSp>
          <p:nvCxnSpPr>
            <p:cNvPr id="103" name="Straight Connector 102"/>
            <p:cNvCxnSpPr/>
            <p:nvPr/>
          </p:nvCxnSpPr>
          <p:spPr bwMode="auto">
            <a:xfrm>
              <a:off x="5296619" y="1311215"/>
              <a:ext cx="3286968" cy="791905"/>
            </a:xfrm>
            <a:prstGeom prst="line">
              <a:avLst/>
            </a:prstGeom>
            <a:noFill/>
            <a:ln w="19050" cap="flat" cmpd="sng" algn="ctr">
              <a:gradFill>
                <a:gsLst>
                  <a:gs pos="0">
                    <a:schemeClr val="accent2">
                      <a:alpha val="0"/>
                    </a:schemeClr>
                  </a:gs>
                  <a:gs pos="50000">
                    <a:schemeClr val="accent2"/>
                  </a:gs>
                  <a:gs pos="100000">
                    <a:schemeClr val="accent2">
                      <a:alpha val="0"/>
                    </a:schemeClr>
                  </a:gs>
                </a:gsLst>
                <a:lin ang="5400000" scaled="0"/>
              </a:gradFill>
              <a:prstDash val="sysDash"/>
              <a:round/>
              <a:headEnd type="none" w="med" len="med"/>
              <a:tailEnd type="none" w="med" len="med"/>
            </a:ln>
            <a:effectLst/>
          </p:spPr>
        </p:cxnSp>
      </p:grpSp>
      <p:grpSp>
        <p:nvGrpSpPr>
          <p:cNvPr id="105" name="Group 104"/>
          <p:cNvGrpSpPr/>
          <p:nvPr/>
        </p:nvGrpSpPr>
        <p:grpSpPr>
          <a:xfrm>
            <a:off x="3487900" y="758585"/>
            <a:ext cx="2724532" cy="1127634"/>
            <a:chOff x="3450193" y="758585"/>
            <a:chExt cx="2724532" cy="1127634"/>
          </a:xfrm>
        </p:grpSpPr>
        <p:pic>
          <p:nvPicPr>
            <p:cNvPr id="106" name="Picture 105" descr="C:\Users\Jeff.Alldridge\Desktop\Matt Valentine Decks\graphics\question mark\q1.png"/>
            <p:cNvPicPr>
              <a:picLocks noChangeAspect="1" noChangeArrowheads="1"/>
            </p:cNvPicPr>
            <p:nvPr/>
          </p:nvPicPr>
          <p:blipFill>
            <a:blip r:embed="rId4" cstate="email"/>
            <a:srcRect/>
            <a:stretch>
              <a:fillRect/>
            </a:stretch>
          </p:blipFill>
          <p:spPr bwMode="auto">
            <a:xfrm>
              <a:off x="4234578" y="758585"/>
              <a:ext cx="300198" cy="548640"/>
            </a:xfrm>
            <a:prstGeom prst="rect">
              <a:avLst/>
            </a:prstGeom>
            <a:noFill/>
          </p:spPr>
        </p:pic>
        <p:pic>
          <p:nvPicPr>
            <p:cNvPr id="108" name="Picture 3" descr="C:\Users\Jeff.Alldridge\Desktop\Matt Valentine Decks\graphics\question mark\q2.png"/>
            <p:cNvPicPr>
              <a:picLocks noChangeAspect="1" noChangeArrowheads="1"/>
            </p:cNvPicPr>
            <p:nvPr/>
          </p:nvPicPr>
          <p:blipFill>
            <a:blip r:embed="rId5" cstate="email"/>
            <a:srcRect/>
            <a:stretch>
              <a:fillRect/>
            </a:stretch>
          </p:blipFill>
          <p:spPr bwMode="auto">
            <a:xfrm>
              <a:off x="5498730" y="804701"/>
              <a:ext cx="243264" cy="548640"/>
            </a:xfrm>
            <a:prstGeom prst="rect">
              <a:avLst/>
            </a:prstGeom>
            <a:noFill/>
          </p:spPr>
        </p:pic>
        <p:pic>
          <p:nvPicPr>
            <p:cNvPr id="110" name="Picture 4" descr="C:\Users\Jeff.Alldridge\Desktop\Matt Valentine Decks\graphics\question mark\q3.png"/>
            <p:cNvPicPr>
              <a:picLocks noChangeAspect="1" noChangeArrowheads="1"/>
            </p:cNvPicPr>
            <p:nvPr/>
          </p:nvPicPr>
          <p:blipFill>
            <a:blip r:embed="rId6" cstate="email"/>
            <a:srcRect/>
            <a:stretch>
              <a:fillRect/>
            </a:stretch>
          </p:blipFill>
          <p:spPr bwMode="auto">
            <a:xfrm>
              <a:off x="3905470" y="1337579"/>
              <a:ext cx="274320" cy="548640"/>
            </a:xfrm>
            <a:prstGeom prst="rect">
              <a:avLst/>
            </a:prstGeom>
            <a:noFill/>
          </p:spPr>
        </p:pic>
        <p:pic>
          <p:nvPicPr>
            <p:cNvPr id="111" name="Picture 5" descr="C:\Users\Jeff.Alldridge\Desktop\Matt Valentine Decks\graphics\question mark\q4.png"/>
            <p:cNvPicPr>
              <a:picLocks noChangeAspect="1" noChangeArrowheads="1"/>
            </p:cNvPicPr>
            <p:nvPr/>
          </p:nvPicPr>
          <p:blipFill>
            <a:blip r:embed="rId7" cstate="email"/>
            <a:srcRect/>
            <a:stretch>
              <a:fillRect/>
            </a:stretch>
          </p:blipFill>
          <p:spPr bwMode="auto">
            <a:xfrm>
              <a:off x="3450193" y="1014828"/>
              <a:ext cx="263970" cy="548640"/>
            </a:xfrm>
            <a:prstGeom prst="rect">
              <a:avLst/>
            </a:prstGeom>
            <a:noFill/>
          </p:spPr>
        </p:pic>
        <p:pic>
          <p:nvPicPr>
            <p:cNvPr id="112" name="Picture 6" descr="C:\Users\Jeff.Alldridge\Desktop\Matt Valentine Decks\graphics\question mark\q5.png"/>
            <p:cNvPicPr>
              <a:picLocks noChangeAspect="1" noChangeArrowheads="1"/>
            </p:cNvPicPr>
            <p:nvPr/>
          </p:nvPicPr>
          <p:blipFill>
            <a:blip r:embed="rId8" cstate="email"/>
            <a:srcRect/>
            <a:stretch>
              <a:fillRect/>
            </a:stretch>
          </p:blipFill>
          <p:spPr bwMode="auto">
            <a:xfrm>
              <a:off x="5849603" y="1241602"/>
              <a:ext cx="325122" cy="548640"/>
            </a:xfrm>
            <a:prstGeom prst="rect">
              <a:avLst/>
            </a:prstGeom>
            <a:noFill/>
          </p:spPr>
        </p:pic>
      </p:grpSp>
      <p:grpSp>
        <p:nvGrpSpPr>
          <p:cNvPr id="7" name="Group 163"/>
          <p:cNvGrpSpPr/>
          <p:nvPr/>
        </p:nvGrpSpPr>
        <p:grpSpPr>
          <a:xfrm>
            <a:off x="1280159" y="5394960"/>
            <a:ext cx="7589521" cy="914400"/>
            <a:chOff x="1280159" y="5394960"/>
            <a:chExt cx="7589521" cy="914400"/>
          </a:xfrm>
        </p:grpSpPr>
        <p:grpSp>
          <p:nvGrpSpPr>
            <p:cNvPr id="8" name="Group 110"/>
            <p:cNvGrpSpPr/>
            <p:nvPr/>
          </p:nvGrpSpPr>
          <p:grpSpPr>
            <a:xfrm>
              <a:off x="1280160" y="5394960"/>
              <a:ext cx="1005840" cy="914400"/>
              <a:chOff x="9418320" y="2468880"/>
              <a:chExt cx="914400" cy="914400"/>
            </a:xfrm>
          </p:grpSpPr>
          <p:sp>
            <p:nvSpPr>
              <p:cNvPr id="107" name="Can 106"/>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SQL DW</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Windows</a:t>
                </a:r>
                <a:endParaRPr lang="en-US" sz="900" dirty="0"/>
              </a:p>
            </p:txBody>
          </p:sp>
          <p:sp>
            <p:nvSpPr>
              <p:cNvPr id="109" name="Can 108"/>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9" name="Group 111"/>
            <p:cNvGrpSpPr/>
            <p:nvPr/>
          </p:nvGrpSpPr>
          <p:grpSpPr>
            <a:xfrm>
              <a:off x="2377440" y="5394960"/>
              <a:ext cx="1005840" cy="914400"/>
              <a:chOff x="9418320" y="2468880"/>
              <a:chExt cx="914400" cy="914400"/>
            </a:xfrm>
          </p:grpSpPr>
          <p:sp>
            <p:nvSpPr>
              <p:cNvPr id="114" name="Can 113"/>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Oracle</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Solaris</a:t>
                </a:r>
                <a:endParaRPr lang="en-US" sz="900" dirty="0"/>
              </a:p>
            </p:txBody>
          </p:sp>
          <p:sp>
            <p:nvSpPr>
              <p:cNvPr id="115" name="Can 114"/>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0" name="Group 115"/>
            <p:cNvGrpSpPr/>
            <p:nvPr/>
          </p:nvGrpSpPr>
          <p:grpSpPr>
            <a:xfrm>
              <a:off x="3474720" y="5394960"/>
              <a:ext cx="1005840" cy="914400"/>
              <a:chOff x="9418320" y="2468880"/>
              <a:chExt cx="914400" cy="914400"/>
            </a:xfrm>
          </p:grpSpPr>
          <p:sp>
            <p:nvSpPr>
              <p:cNvPr id="117" name="Can 116"/>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SQL DW</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Windows</a:t>
                </a:r>
                <a:endParaRPr lang="en-US" sz="900" dirty="0"/>
              </a:p>
            </p:txBody>
          </p:sp>
          <p:sp>
            <p:nvSpPr>
              <p:cNvPr id="118" name="Can 117"/>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1" name="Group 118"/>
            <p:cNvGrpSpPr/>
            <p:nvPr/>
          </p:nvGrpSpPr>
          <p:grpSpPr>
            <a:xfrm>
              <a:off x="4572000" y="5394960"/>
              <a:ext cx="1005840" cy="914400"/>
              <a:chOff x="9418320" y="2468880"/>
              <a:chExt cx="914400" cy="914400"/>
            </a:xfrm>
          </p:grpSpPr>
          <p:sp>
            <p:nvSpPr>
              <p:cNvPr id="120" name="Can 119"/>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Oracle DB</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Unix</a:t>
                </a:r>
                <a:endParaRPr lang="en-US" sz="900" dirty="0"/>
              </a:p>
            </p:txBody>
          </p:sp>
          <p:sp>
            <p:nvSpPr>
              <p:cNvPr id="121" name="Can 120"/>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2" name="Group 122"/>
            <p:cNvGrpSpPr/>
            <p:nvPr/>
          </p:nvGrpSpPr>
          <p:grpSpPr>
            <a:xfrm>
              <a:off x="5669280" y="5394960"/>
              <a:ext cx="1005840" cy="914400"/>
              <a:chOff x="9418320" y="2468880"/>
              <a:chExt cx="914400" cy="914400"/>
            </a:xfrm>
          </p:grpSpPr>
          <p:sp>
            <p:nvSpPr>
              <p:cNvPr id="124" name="Can 123"/>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DB2</a:t>
                </a:r>
              </a:p>
              <a:p>
                <a:pPr algn="ctr" fontAlgn="base">
                  <a:lnSpc>
                    <a:spcPct val="90000"/>
                  </a:lnSpc>
                  <a:spcBef>
                    <a:spcPct val="0"/>
                  </a:spcBef>
                  <a:spcAft>
                    <a:spcPct val="0"/>
                  </a:spcAft>
                </a:pPr>
                <a:r>
                  <a:rPr lang="en-US" sz="900" b="1" dirty="0" smtClean="0">
                    <a:solidFill>
                      <a:schemeClr val="tx1"/>
                    </a:solidFill>
                    <a:effectLst>
                      <a:outerShdw blurRad="101600" dist="25400" dir="2700000" algn="tl">
                        <a:srgbClr val="000000"/>
                      </a:outerShdw>
                    </a:effectLst>
                  </a:rPr>
                  <a:t>Z/OS</a:t>
                </a:r>
                <a:endParaRPr lang="en-US" sz="900" dirty="0"/>
              </a:p>
            </p:txBody>
          </p:sp>
          <p:sp>
            <p:nvSpPr>
              <p:cNvPr id="126" name="Can 125"/>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anchor="ctr"/>
              <a:lstStyle/>
              <a:p>
                <a:pPr algn="ctr" defTabSz="914363">
                  <a:defRPr/>
                </a:pPr>
                <a:endParaRPr lang="en-US" dirty="0"/>
              </a:p>
            </p:txBody>
          </p:sp>
        </p:grpSp>
        <p:grpSp>
          <p:nvGrpSpPr>
            <p:cNvPr id="13" name="Group 126"/>
            <p:cNvGrpSpPr/>
            <p:nvPr/>
          </p:nvGrpSpPr>
          <p:grpSpPr>
            <a:xfrm>
              <a:off x="6766560" y="5394960"/>
              <a:ext cx="1005840" cy="914400"/>
              <a:chOff x="9418320" y="2468880"/>
              <a:chExt cx="914400" cy="914400"/>
            </a:xfrm>
          </p:grpSpPr>
          <p:sp>
            <p:nvSpPr>
              <p:cNvPr id="129" name="Can 128"/>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1200" b="1" dirty="0" smtClean="0">
                    <a:solidFill>
                      <a:schemeClr val="tx1"/>
                    </a:solidFill>
                    <a:effectLst>
                      <a:outerShdw blurRad="101600" dist="25400" dir="2700000" algn="tl">
                        <a:srgbClr val="000000"/>
                      </a:outerShdw>
                    </a:effectLst>
                  </a:rPr>
                  <a:t>???</a:t>
                </a:r>
                <a:endParaRPr lang="en-US" sz="1200" dirty="0"/>
              </a:p>
            </p:txBody>
          </p:sp>
          <p:sp>
            <p:nvSpPr>
              <p:cNvPr id="131" name="Can 130"/>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80000"/>
                  </a:lnSpc>
                  <a:spcBef>
                    <a:spcPct val="0"/>
                  </a:spcBef>
                  <a:spcAft>
                    <a:spcPct val="0"/>
                  </a:spcAft>
                  <a:defRPr/>
                </a:pPr>
                <a:r>
                  <a:rPr lang="en-US" sz="1400" b="1" dirty="0" smtClean="0">
                    <a:solidFill>
                      <a:schemeClr val="tx1"/>
                    </a:solidFill>
                    <a:effectLst>
                      <a:outerShdw blurRad="101600" dist="25400" dir="2700000" algn="tl">
                        <a:srgbClr val="000000"/>
                      </a:outerShdw>
                    </a:effectLst>
                  </a:rPr>
                  <a:t>Other</a:t>
                </a:r>
                <a:endParaRPr lang="en-US" sz="1400" b="1" dirty="0">
                  <a:solidFill>
                    <a:schemeClr val="tx1"/>
                  </a:solidFill>
                  <a:effectLst>
                    <a:outerShdw blurRad="101600" dist="25400" dir="2700000" algn="tl">
                      <a:srgbClr val="000000"/>
                    </a:outerShdw>
                  </a:effectLst>
                </a:endParaRPr>
              </a:p>
            </p:txBody>
          </p:sp>
        </p:grpSp>
        <p:grpSp>
          <p:nvGrpSpPr>
            <p:cNvPr id="14" name="Group 131"/>
            <p:cNvGrpSpPr/>
            <p:nvPr/>
          </p:nvGrpSpPr>
          <p:grpSpPr>
            <a:xfrm>
              <a:off x="7863840" y="5394960"/>
              <a:ext cx="1005840" cy="914400"/>
              <a:chOff x="9418320" y="2468880"/>
              <a:chExt cx="914400" cy="914400"/>
            </a:xfrm>
          </p:grpSpPr>
          <p:sp>
            <p:nvSpPr>
              <p:cNvPr id="133" name="Can 132"/>
              <p:cNvSpPr/>
              <p:nvPr/>
            </p:nvSpPr>
            <p:spPr bwMode="invGray">
              <a:xfrm>
                <a:off x="9418320" y="283464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91440" rIns="0" bIns="0" anchor="ctr"/>
              <a:lstStyle/>
              <a:p>
                <a:pPr algn="ctr" fontAlgn="base">
                  <a:lnSpc>
                    <a:spcPct val="90000"/>
                  </a:lnSpc>
                  <a:spcBef>
                    <a:spcPct val="0"/>
                  </a:spcBef>
                  <a:spcAft>
                    <a:spcPct val="0"/>
                  </a:spcAft>
                </a:pPr>
                <a:r>
                  <a:rPr lang="en-US" sz="1200" b="1" dirty="0" smtClean="0">
                    <a:solidFill>
                      <a:schemeClr val="tx1"/>
                    </a:solidFill>
                    <a:effectLst>
                      <a:outerShdw blurRad="101600" dist="25400" dir="2700000" algn="tl">
                        <a:srgbClr val="000000"/>
                      </a:outerShdw>
                    </a:effectLst>
                  </a:rPr>
                  <a:t>???</a:t>
                </a:r>
                <a:endParaRPr lang="en-US" sz="1200" dirty="0"/>
              </a:p>
            </p:txBody>
          </p:sp>
          <p:sp>
            <p:nvSpPr>
              <p:cNvPr id="134" name="Can 133"/>
              <p:cNvSpPr/>
              <p:nvPr/>
            </p:nvSpPr>
            <p:spPr bwMode="invGray">
              <a:xfrm>
                <a:off x="9418320" y="2468880"/>
                <a:ext cx="914400" cy="548640"/>
              </a:xfrm>
              <a:prstGeom prst="can">
                <a:avLst>
                  <a:gd name="adj" fmla="val 40162"/>
                </a:avLst>
              </a:prstGeom>
              <a:gradFill flip="none" rotWithShape="1">
                <a:gsLst>
                  <a:gs pos="0">
                    <a:schemeClr val="bg2"/>
                  </a:gs>
                  <a:gs pos="100000">
                    <a:schemeClr val="bg2">
                      <a:lumMod val="75000"/>
                      <a:lumOff val="25000"/>
                    </a:schemeClr>
                  </a:gs>
                </a:gsLst>
                <a:lin ang="5400000" scaled="0"/>
                <a:tileRect/>
              </a:gradFill>
              <a:effectLst/>
            </p:spPr>
            <p:style>
              <a:lnRef idx="1">
                <a:schemeClr val="dk1"/>
              </a:lnRef>
              <a:fillRef idx="3">
                <a:schemeClr val="dk1"/>
              </a:fillRef>
              <a:effectRef idx="2">
                <a:schemeClr val="dk1"/>
              </a:effectRef>
              <a:fontRef idx="minor">
                <a:schemeClr val="lt1"/>
              </a:fontRef>
            </p:style>
            <p:txBody>
              <a:bodyPr lIns="0" tIns="109728" rIns="0" bIns="0" anchor="ctr"/>
              <a:lstStyle/>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Partners &amp;</a:t>
                </a:r>
              </a:p>
              <a:p>
                <a:pPr algn="ctr" fontAlgn="base">
                  <a:lnSpc>
                    <a:spcPct val="80000"/>
                  </a:lnSpc>
                  <a:spcBef>
                    <a:spcPct val="0"/>
                  </a:spcBef>
                  <a:spcAft>
                    <a:spcPct val="0"/>
                  </a:spcAft>
                  <a:defRPr/>
                </a:pPr>
                <a:r>
                  <a:rPr lang="en-US" sz="1100" b="1" dirty="0" smtClean="0">
                    <a:solidFill>
                      <a:schemeClr val="tx1"/>
                    </a:solidFill>
                    <a:effectLst>
                      <a:outerShdw blurRad="101600" dist="25400" dir="2700000" algn="tl">
                        <a:srgbClr val="000000"/>
                      </a:outerShdw>
                    </a:effectLst>
                  </a:rPr>
                  <a:t>Customers</a:t>
                </a:r>
                <a:endParaRPr lang="en-US" sz="1100" b="1" dirty="0">
                  <a:solidFill>
                    <a:schemeClr val="tx1"/>
                  </a:solidFill>
                  <a:effectLst>
                    <a:outerShdw blurRad="101600" dist="25400" dir="2700000" algn="tl">
                      <a:srgbClr val="000000"/>
                    </a:outerShdw>
                  </a:effectLst>
                </a:endParaRPr>
              </a:p>
            </p:txBody>
          </p:sp>
        </p:grpSp>
        <p:pic>
          <p:nvPicPr>
            <p:cNvPr id="27" name="Picture 2" descr="\\showsrus\images\LOGOS\GEN_LOGO\O\ORACLE.png"/>
            <p:cNvPicPr>
              <a:picLocks noChangeAspect="1" noChangeArrowheads="1"/>
            </p:cNvPicPr>
            <p:nvPr/>
          </p:nvPicPr>
          <p:blipFill>
            <a:blip r:embed="rId9" cstate="email">
              <a:lum bright="10000"/>
            </a:blip>
            <a:srcRect/>
            <a:stretch>
              <a:fillRect/>
            </a:stretch>
          </p:blipFill>
          <p:spPr bwMode="black">
            <a:xfrm>
              <a:off x="2463000" y="5717197"/>
              <a:ext cx="834720" cy="83035"/>
            </a:xfrm>
            <a:prstGeom prst="rect">
              <a:avLst/>
            </a:prstGeom>
            <a:noFill/>
            <a:ln w="9525">
              <a:noFill/>
              <a:miter lim="800000"/>
              <a:headEnd/>
              <a:tailEnd/>
            </a:ln>
          </p:spPr>
        </p:pic>
        <p:pic>
          <p:nvPicPr>
            <p:cNvPr id="28" name="Picture 3" descr="\\showsrus\images\LOGOS\GEN_LOGO\S\SAP logo med.png"/>
            <p:cNvPicPr>
              <a:picLocks noChangeAspect="1" noChangeArrowheads="1"/>
            </p:cNvPicPr>
            <p:nvPr/>
          </p:nvPicPr>
          <p:blipFill>
            <a:blip r:embed="rId10" cstate="email">
              <a:lum bright="10000"/>
            </a:blip>
            <a:srcRect/>
            <a:stretch>
              <a:fillRect/>
            </a:stretch>
          </p:blipFill>
          <p:spPr bwMode="invGray">
            <a:xfrm>
              <a:off x="3701623" y="5674784"/>
              <a:ext cx="628284" cy="216908"/>
            </a:xfrm>
            <a:prstGeom prst="rect">
              <a:avLst/>
            </a:prstGeom>
            <a:noFill/>
            <a:ln w="9525">
              <a:noFill/>
              <a:miter lim="800000"/>
              <a:headEnd/>
              <a:tailEnd/>
            </a:ln>
            <a:effectLst>
              <a:outerShdw blurRad="38100" algn="ctr" rotWithShape="0">
                <a:prstClr val="black">
                  <a:alpha val="80000"/>
                </a:prstClr>
              </a:outerShdw>
            </a:effectLst>
          </p:spPr>
        </p:pic>
        <p:pic>
          <p:nvPicPr>
            <p:cNvPr id="29" name="Picture 4" descr="\\showsrus\images\LOGOS\GEN_LOGO\S\Siebel-logo-color.png"/>
            <p:cNvPicPr>
              <a:picLocks noChangeAspect="1" noChangeArrowheads="1"/>
            </p:cNvPicPr>
            <p:nvPr/>
          </p:nvPicPr>
          <p:blipFill>
            <a:blip r:embed="rId11" cstate="email">
              <a:lum bright="10000"/>
            </a:blip>
            <a:srcRect/>
            <a:stretch>
              <a:fillRect/>
            </a:stretch>
          </p:blipFill>
          <p:spPr bwMode="invGray">
            <a:xfrm>
              <a:off x="4673681" y="5709960"/>
              <a:ext cx="819731" cy="126529"/>
            </a:xfrm>
            <a:prstGeom prst="rect">
              <a:avLst/>
            </a:prstGeom>
            <a:noFill/>
            <a:ln w="9525">
              <a:noFill/>
              <a:miter lim="800000"/>
              <a:headEnd/>
              <a:tailEnd/>
            </a:ln>
            <a:effectLst>
              <a:outerShdw blurRad="38100" algn="ctr" rotWithShape="0">
                <a:prstClr val="black">
                  <a:alpha val="80000"/>
                </a:prstClr>
              </a:outerShdw>
            </a:effectLst>
          </p:spPr>
        </p:pic>
        <p:pic>
          <p:nvPicPr>
            <p:cNvPr id="30" name="Picture 5" descr="C:\Program Files\Microsoft Resource DVD Artwork\DVD_ART\BoxShots_Logos\Microsoft Dynamics\Dynamics-Brand signature\MS Dynamics logo reverse v.png"/>
            <p:cNvPicPr>
              <a:picLocks noChangeAspect="1" noChangeArrowheads="1"/>
            </p:cNvPicPr>
            <p:nvPr/>
          </p:nvPicPr>
          <p:blipFill>
            <a:blip r:embed="rId12" cstate="email"/>
            <a:srcRect/>
            <a:stretch>
              <a:fillRect/>
            </a:stretch>
          </p:blipFill>
          <p:spPr bwMode="invGray">
            <a:xfrm>
              <a:off x="1354606" y="5631179"/>
              <a:ext cx="856948" cy="239386"/>
            </a:xfrm>
            <a:prstGeom prst="rect">
              <a:avLst/>
            </a:prstGeom>
            <a:noFill/>
            <a:ln w="9525">
              <a:noFill/>
              <a:miter lim="800000"/>
              <a:headEnd/>
              <a:tailEnd/>
            </a:ln>
            <a:effectLst/>
          </p:spPr>
        </p:pic>
        <p:pic>
          <p:nvPicPr>
            <p:cNvPr id="1026" name="Picture 2" descr="C:\Users\Jeff.Alldridge\Desktop\Cache Bin\Week 5.12-16\IBM_white.png"/>
            <p:cNvPicPr>
              <a:picLocks noChangeAspect="1" noChangeArrowheads="1"/>
            </p:cNvPicPr>
            <p:nvPr/>
          </p:nvPicPr>
          <p:blipFill>
            <a:blip r:embed="rId13" cstate="email">
              <a:lum bright="10000"/>
            </a:blip>
            <a:srcRect/>
            <a:stretch>
              <a:fillRect/>
            </a:stretch>
          </p:blipFill>
          <p:spPr bwMode="auto">
            <a:xfrm>
              <a:off x="5943600" y="5683140"/>
              <a:ext cx="457200" cy="182754"/>
            </a:xfrm>
            <a:prstGeom prst="rect">
              <a:avLst/>
            </a:prstGeom>
            <a:noFill/>
            <a:ln w="9525">
              <a:noFill/>
              <a:miter lim="800000"/>
              <a:headEnd/>
              <a:tailEnd/>
            </a:ln>
            <a:effectLst>
              <a:outerShdw blurRad="38100" algn="ctr" rotWithShape="0">
                <a:prstClr val="black">
                  <a:alpha val="80000"/>
                </a:prstClr>
              </a:outerShdw>
            </a:effectLst>
          </p:spPr>
        </p:pic>
        <p:sp>
          <p:nvSpPr>
            <p:cNvPr id="151" name="Rectangle 150"/>
            <p:cNvSpPr/>
            <p:nvPr/>
          </p:nvSpPr>
          <p:spPr>
            <a:xfrm>
              <a:off x="1280159"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ERP</a:t>
              </a:r>
            </a:p>
          </p:txBody>
        </p:sp>
        <p:sp>
          <p:nvSpPr>
            <p:cNvPr id="153" name="Rectangle 152"/>
            <p:cNvSpPr/>
            <p:nvPr/>
          </p:nvSpPr>
          <p:spPr>
            <a:xfrm>
              <a:off x="23774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Finance</a:t>
              </a:r>
            </a:p>
          </p:txBody>
        </p:sp>
        <p:sp>
          <p:nvSpPr>
            <p:cNvPr id="154" name="Rectangle 153"/>
            <p:cNvSpPr/>
            <p:nvPr/>
          </p:nvSpPr>
          <p:spPr>
            <a:xfrm>
              <a:off x="347472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Inventory</a:t>
              </a:r>
            </a:p>
          </p:txBody>
        </p:sp>
        <p:sp>
          <p:nvSpPr>
            <p:cNvPr id="155" name="Rectangle 154"/>
            <p:cNvSpPr/>
            <p:nvPr/>
          </p:nvSpPr>
          <p:spPr>
            <a:xfrm>
              <a:off x="457200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CRM</a:t>
              </a:r>
            </a:p>
          </p:txBody>
        </p:sp>
        <p:sp>
          <p:nvSpPr>
            <p:cNvPr id="156" name="Rectangle 155"/>
            <p:cNvSpPr/>
            <p:nvPr/>
          </p:nvSpPr>
          <p:spPr>
            <a:xfrm>
              <a:off x="566928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Operations</a:t>
              </a:r>
            </a:p>
          </p:txBody>
        </p:sp>
        <p:sp>
          <p:nvSpPr>
            <p:cNvPr id="162" name="Rectangle 161"/>
            <p:cNvSpPr/>
            <p:nvPr/>
          </p:nvSpPr>
          <p:spPr>
            <a:xfrm>
              <a:off x="7863840" y="5394960"/>
              <a:ext cx="1005840" cy="274320"/>
            </a:xfrm>
            <a:prstGeom prst="rect">
              <a:avLst/>
            </a:prstGeom>
            <a:noFill/>
            <a:ln w="9525">
              <a:noFill/>
              <a:miter lim="800000"/>
              <a:headEnd/>
              <a:tailEnd/>
            </a:ln>
            <a:effectLst/>
          </p:spPr>
          <p:txBody>
            <a:bodyPr wrap="none">
              <a:noAutofit/>
            </a:bodyPr>
            <a:lstStyle/>
            <a:p>
              <a:pPr algn="ctr" fontAlgn="base">
                <a:lnSpc>
                  <a:spcPct val="90000"/>
                </a:lnSpc>
                <a:spcBef>
                  <a:spcPct val="0"/>
                </a:spcBef>
                <a:spcAft>
                  <a:spcPct val="0"/>
                </a:spcAft>
              </a:pPr>
              <a:r>
                <a:rPr lang="en-US" sz="1000" b="1" dirty="0" smtClean="0">
                  <a:solidFill>
                    <a:schemeClr val="tx1">
                      <a:lumMod val="65000"/>
                    </a:schemeClr>
                  </a:solidFill>
                  <a:effectLst>
                    <a:outerShdw blurRad="127000" dist="25400" dir="5400000" algn="t" rotWithShape="0">
                      <a:prstClr val="black"/>
                    </a:outerShdw>
                  </a:effectLst>
                </a:rPr>
                <a:t>???</a:t>
              </a:r>
            </a:p>
          </p:txBody>
        </p:sp>
      </p:grpSp>
      <p:grpSp>
        <p:nvGrpSpPr>
          <p:cNvPr id="83" name="Group 82"/>
          <p:cNvGrpSpPr/>
          <p:nvPr/>
        </p:nvGrpSpPr>
        <p:grpSpPr>
          <a:xfrm>
            <a:off x="1417320" y="2651760"/>
            <a:ext cx="2011680" cy="2057400"/>
            <a:chOff x="1554480" y="2651760"/>
            <a:chExt cx="2011680" cy="2057400"/>
          </a:xfrm>
        </p:grpSpPr>
        <p:sp>
          <p:nvSpPr>
            <p:cNvPr id="56" name="TextBox 55"/>
            <p:cNvSpPr txBox="1"/>
            <p:nvPr/>
          </p:nvSpPr>
          <p:spPr>
            <a:xfrm>
              <a:off x="1554480" y="320040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Client application</a:t>
              </a:r>
            </a:p>
          </p:txBody>
        </p:sp>
        <p:sp>
          <p:nvSpPr>
            <p:cNvPr id="59" name="TextBox 58"/>
            <p:cNvSpPr txBox="1"/>
            <p:nvPr/>
          </p:nvSpPr>
          <p:spPr>
            <a:xfrm>
              <a:off x="1554480" y="265176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Desktop interface</a:t>
              </a:r>
            </a:p>
          </p:txBody>
        </p:sp>
        <p:sp>
          <p:nvSpPr>
            <p:cNvPr id="60" name="TextBox 59"/>
            <p:cNvSpPr txBox="1"/>
            <p:nvPr/>
          </p:nvSpPr>
          <p:spPr>
            <a:xfrm>
              <a:off x="1554480" y="429768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Custom integration</a:t>
              </a:r>
              <a:br>
                <a:rPr lang="en-US" sz="1200" b="1" dirty="0" smtClean="0">
                  <a:solidFill>
                    <a:schemeClr val="bg1">
                      <a:lumMod val="50000"/>
                    </a:schemeClr>
                  </a:solidFill>
                </a:rPr>
              </a:br>
              <a:r>
                <a:rPr lang="en-US" sz="1200" b="1" dirty="0" smtClean="0">
                  <a:solidFill>
                    <a:schemeClr val="bg1">
                      <a:lumMod val="50000"/>
                    </a:schemeClr>
                  </a:solidFill>
                </a:rPr>
                <a:t>with LOB</a:t>
              </a:r>
            </a:p>
          </p:txBody>
        </p:sp>
        <p:sp>
          <p:nvSpPr>
            <p:cNvPr id="61" name="TextBox 60"/>
            <p:cNvSpPr txBox="1"/>
            <p:nvPr/>
          </p:nvSpPr>
          <p:spPr>
            <a:xfrm>
              <a:off x="1554480" y="374904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Application DB</a:t>
              </a:r>
            </a:p>
          </p:txBody>
        </p:sp>
      </p:grpSp>
      <p:grpSp>
        <p:nvGrpSpPr>
          <p:cNvPr id="163" name="Group 162"/>
          <p:cNvGrpSpPr/>
          <p:nvPr/>
        </p:nvGrpSpPr>
        <p:grpSpPr>
          <a:xfrm>
            <a:off x="4069080" y="2651760"/>
            <a:ext cx="2011680" cy="2057400"/>
            <a:chOff x="4069080" y="2651760"/>
            <a:chExt cx="2011680" cy="2057400"/>
          </a:xfrm>
        </p:grpSpPr>
        <p:sp>
          <p:nvSpPr>
            <p:cNvPr id="63" name="TextBox 62"/>
            <p:cNvSpPr txBox="1"/>
            <p:nvPr/>
          </p:nvSpPr>
          <p:spPr>
            <a:xfrm>
              <a:off x="4069080" y="265176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Web &amp; desktop interface</a:t>
              </a:r>
            </a:p>
          </p:txBody>
        </p:sp>
        <p:sp>
          <p:nvSpPr>
            <p:cNvPr id="64" name="TextBox 63"/>
            <p:cNvSpPr txBox="1"/>
            <p:nvPr/>
          </p:nvSpPr>
          <p:spPr>
            <a:xfrm>
              <a:off x="4069080" y="4297680"/>
              <a:ext cx="2011680" cy="41148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0" tIns="0" rIns="0" bIns="0" rtlCol="0" anchor="ctr">
              <a:noAutofit/>
            </a:bodyPr>
            <a:lstStyle/>
            <a:p>
              <a:pPr marL="114300" indent="-114300" algn="ctr" fontAlgn="base">
                <a:lnSpc>
                  <a:spcPct val="90000"/>
                </a:lnSpc>
                <a:spcBef>
                  <a:spcPct val="0"/>
                </a:spcBef>
                <a:spcAft>
                  <a:spcPct val="0"/>
                </a:spcAft>
                <a:buSzPct val="80000"/>
              </a:pPr>
              <a:r>
                <a:rPr lang="en-US" sz="1200" b="1" dirty="0" smtClean="0">
                  <a:solidFill>
                    <a:schemeClr val="bg1">
                      <a:lumMod val="50000"/>
                    </a:schemeClr>
                  </a:solidFill>
                </a:rPr>
                <a:t>Custom API</a:t>
              </a:r>
            </a:p>
          </p:txBody>
        </p:sp>
        <p:grpSp>
          <p:nvGrpSpPr>
            <p:cNvPr id="70" name="Group 69"/>
            <p:cNvGrpSpPr/>
            <p:nvPr/>
          </p:nvGrpSpPr>
          <p:grpSpPr>
            <a:xfrm>
              <a:off x="4069080" y="3200400"/>
              <a:ext cx="2011680" cy="960120"/>
              <a:chOff x="4069080" y="3200400"/>
              <a:chExt cx="2011680" cy="960120"/>
            </a:xfrm>
            <a:effectLst>
              <a:outerShdw blurRad="76200" dist="25400" dir="2700000" algn="ctr" rotWithShape="0">
                <a:schemeClr val="bg2">
                  <a:alpha val="30000"/>
                </a:schemeClr>
              </a:outerShdw>
            </a:effectLst>
          </p:grpSpPr>
          <p:sp>
            <p:nvSpPr>
              <p:cNvPr id="62" name="TextBox 61"/>
              <p:cNvSpPr txBox="1"/>
              <p:nvPr/>
            </p:nvSpPr>
            <p:spPr>
              <a:xfrm>
                <a:off x="4069080" y="3200400"/>
                <a:ext cx="2011680" cy="96012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p:spPr>
            <p:txBody>
              <a:bodyPr wrap="square" lIns="0" tIns="0" rIns="0" bIns="0" rtlCol="0" anchor="ctr">
                <a:noAutofit/>
              </a:bodyPr>
              <a:lstStyle/>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Web server</a:t>
                </a:r>
              </a:p>
              <a:p>
                <a:pPr marL="114300" indent="-114300" algn="ctr" fontAlgn="base">
                  <a:lnSpc>
                    <a:spcPct val="90000"/>
                  </a:lnSpc>
                  <a:spcBef>
                    <a:spcPct val="0"/>
                  </a:spcBef>
                  <a:spcAft>
                    <a:spcPts val="2400"/>
                  </a:spcAft>
                  <a:buSzPct val="80000"/>
                </a:pPr>
                <a:r>
                  <a:rPr lang="en-US" sz="1200" b="1" dirty="0" err="1" smtClean="0">
                    <a:solidFill>
                      <a:schemeClr val="bg1">
                        <a:lumMod val="50000"/>
                      </a:schemeClr>
                    </a:solidFill>
                  </a:rPr>
                  <a:t>MySQL</a:t>
                </a:r>
                <a:r>
                  <a:rPr lang="en-US" sz="1200" b="1" dirty="0" smtClean="0">
                    <a:solidFill>
                      <a:schemeClr val="bg1">
                        <a:lumMod val="50000"/>
                      </a:schemeClr>
                    </a:solidFill>
                  </a:rPr>
                  <a:t> &amp; Linux</a:t>
                </a:r>
              </a:p>
            </p:txBody>
          </p:sp>
          <p:cxnSp>
            <p:nvCxnSpPr>
              <p:cNvPr id="69" name="Straight Connector 68"/>
              <p:cNvCxnSpPr/>
              <p:nvPr/>
            </p:nvCxnSpPr>
            <p:spPr bwMode="auto">
              <a:xfrm>
                <a:off x="4297680" y="3679666"/>
                <a:ext cx="1554480" cy="1588"/>
              </a:xfrm>
              <a:prstGeom prst="line">
                <a:avLst/>
              </a:prstGeom>
              <a:noFill/>
              <a:ln w="9525" cap="flat" cmpd="sng" algn="ctr">
                <a:solidFill>
                  <a:schemeClr val="tx2">
                    <a:lumMod val="75000"/>
                  </a:schemeClr>
                </a:solidFill>
                <a:prstDash val="solid"/>
                <a:round/>
                <a:headEnd type="none" w="med" len="med"/>
                <a:tailEnd type="none" w="med" len="med"/>
              </a:ln>
              <a:effectLst/>
            </p:spPr>
          </p:cxnSp>
        </p:grpSp>
      </p:grpSp>
      <p:grpSp>
        <p:nvGrpSpPr>
          <p:cNvPr id="82" name="Group 81"/>
          <p:cNvGrpSpPr/>
          <p:nvPr/>
        </p:nvGrpSpPr>
        <p:grpSpPr>
          <a:xfrm>
            <a:off x="6720840" y="2651760"/>
            <a:ext cx="2011680" cy="2057400"/>
            <a:chOff x="6583680" y="2651760"/>
            <a:chExt cx="2011680" cy="2057400"/>
          </a:xfrm>
          <a:effectLst>
            <a:outerShdw blurRad="76200" dist="25400" dir="2700000" algn="ctr" rotWithShape="0">
              <a:schemeClr val="bg2">
                <a:alpha val="30000"/>
              </a:schemeClr>
            </a:outerShdw>
          </a:effectLst>
        </p:grpSpPr>
        <p:sp>
          <p:nvSpPr>
            <p:cNvPr id="76" name="TextBox 75"/>
            <p:cNvSpPr txBox="1"/>
            <p:nvPr/>
          </p:nvSpPr>
          <p:spPr>
            <a:xfrm>
              <a:off x="6583680" y="2651760"/>
              <a:ext cx="2011680" cy="2057400"/>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p:spPr>
          <p:txBody>
            <a:bodyPr wrap="square" lIns="0" tIns="0" rIns="0" bIns="0" rtlCol="0" anchor="ctr">
              <a:noAutofit/>
            </a:bodyPr>
            <a:lstStyle/>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“Green screen” interface</a:t>
              </a:r>
            </a:p>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Custom proprietary application</a:t>
              </a:r>
            </a:p>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Flat file data store</a:t>
              </a:r>
            </a:p>
            <a:p>
              <a:pPr marL="114300" indent="-114300" algn="ctr" fontAlgn="base">
                <a:lnSpc>
                  <a:spcPct val="90000"/>
                </a:lnSpc>
                <a:spcBef>
                  <a:spcPct val="0"/>
                </a:spcBef>
                <a:spcAft>
                  <a:spcPts val="2400"/>
                </a:spcAft>
                <a:buSzPct val="80000"/>
              </a:pPr>
              <a:r>
                <a:rPr lang="en-US" sz="1200" b="1" dirty="0" smtClean="0">
                  <a:solidFill>
                    <a:schemeClr val="bg1">
                      <a:lumMod val="50000"/>
                    </a:schemeClr>
                  </a:solidFill>
                </a:rPr>
                <a:t>EDI</a:t>
              </a:r>
            </a:p>
          </p:txBody>
        </p:sp>
        <p:cxnSp>
          <p:nvCxnSpPr>
            <p:cNvPr id="77" name="Straight Connector 76"/>
            <p:cNvCxnSpPr/>
            <p:nvPr/>
          </p:nvCxnSpPr>
          <p:spPr bwMode="auto">
            <a:xfrm>
              <a:off x="6812280" y="3136392"/>
              <a:ext cx="1554480" cy="1588"/>
            </a:xfrm>
            <a:prstGeom prst="line">
              <a:avLst/>
            </a:prstGeom>
            <a:noFill/>
            <a:ln w="9525" cap="flat" cmpd="sng" algn="ctr">
              <a:solidFill>
                <a:schemeClr val="tx2">
                  <a:lumMod val="75000"/>
                </a:schemeClr>
              </a:solidFill>
              <a:prstDash val="solid"/>
              <a:round/>
              <a:headEnd type="none" w="med" len="med"/>
              <a:tailEnd type="none" w="med" len="med"/>
            </a:ln>
            <a:effectLst/>
          </p:spPr>
        </p:cxnSp>
        <p:cxnSp>
          <p:nvCxnSpPr>
            <p:cNvPr id="79" name="Straight Connector 78"/>
            <p:cNvCxnSpPr/>
            <p:nvPr/>
          </p:nvCxnSpPr>
          <p:spPr bwMode="auto">
            <a:xfrm>
              <a:off x="6812280" y="3749040"/>
              <a:ext cx="1554480" cy="1588"/>
            </a:xfrm>
            <a:prstGeom prst="line">
              <a:avLst/>
            </a:prstGeom>
            <a:noFill/>
            <a:ln w="9525" cap="flat" cmpd="sng" algn="ctr">
              <a:solidFill>
                <a:schemeClr val="tx2">
                  <a:lumMod val="75000"/>
                </a:schemeClr>
              </a:solidFill>
              <a:prstDash val="solid"/>
              <a:round/>
              <a:headEnd type="none" w="med" len="med"/>
              <a:tailEnd type="none" w="med" len="med"/>
            </a:ln>
            <a:effectLst/>
          </p:spPr>
        </p:cxnSp>
        <p:cxnSp>
          <p:nvCxnSpPr>
            <p:cNvPr id="81" name="Straight Connector 80"/>
            <p:cNvCxnSpPr/>
            <p:nvPr/>
          </p:nvCxnSpPr>
          <p:spPr bwMode="auto">
            <a:xfrm>
              <a:off x="6812280" y="4206240"/>
              <a:ext cx="1554480" cy="1588"/>
            </a:xfrm>
            <a:prstGeom prst="line">
              <a:avLst/>
            </a:prstGeom>
            <a:noFill/>
            <a:ln w="9525" cap="flat" cmpd="sng" algn="ctr">
              <a:solidFill>
                <a:schemeClr val="tx2">
                  <a:lumMod val="75000"/>
                </a:schemeClr>
              </a:solidFill>
              <a:prstDash val="solid"/>
              <a:round/>
              <a:headEnd type="none" w="med" len="med"/>
              <a:tailEnd type="none" w="med" len="med"/>
            </a:ln>
            <a:effectLst/>
          </p:spPr>
        </p:cxnSp>
      </p:grpSp>
      <p:pic>
        <p:nvPicPr>
          <p:cNvPr id="116" name="Picture 115" descr="Abe-Frown.png"/>
          <p:cNvPicPr>
            <a:picLocks noChangeAspect="1"/>
          </p:cNvPicPr>
          <p:nvPr/>
        </p:nvPicPr>
        <p:blipFill>
          <a:blip r:embed="rId14" cstate="email"/>
          <a:stretch>
            <a:fillRect/>
          </a:stretch>
        </p:blipFill>
        <p:spPr>
          <a:xfrm>
            <a:off x="3657600" y="2560320"/>
            <a:ext cx="1710829" cy="1645920"/>
          </a:xfrm>
          <a:prstGeom prst="rect">
            <a:avLst/>
          </a:prstGeom>
        </p:spPr>
      </p:pic>
      <p:sp>
        <p:nvSpPr>
          <p:cNvPr id="113" name="TextBox 112"/>
          <p:cNvSpPr txBox="1"/>
          <p:nvPr/>
        </p:nvSpPr>
        <p:spPr>
          <a:xfrm>
            <a:off x="2377440" y="4114799"/>
            <a:ext cx="4389120" cy="2009553"/>
          </a:xfrm>
          <a:prstGeom prst="rect">
            <a:avLst/>
          </a:prstGeom>
          <a:gradFill flip="none" rotWithShape="1">
            <a:gsLst>
              <a:gs pos="0">
                <a:schemeClr val="tx2">
                  <a:lumMod val="90000"/>
                  <a:tint val="66000"/>
                  <a:satMod val="160000"/>
                </a:schemeClr>
              </a:gs>
              <a:gs pos="50000">
                <a:schemeClr val="tx2">
                  <a:lumMod val="90000"/>
                  <a:tint val="44500"/>
                  <a:satMod val="160000"/>
                </a:schemeClr>
              </a:gs>
              <a:gs pos="100000">
                <a:schemeClr val="tx2">
                  <a:lumMod val="90000"/>
                  <a:tint val="23500"/>
                  <a:satMod val="160000"/>
                </a:schemeClr>
              </a:gs>
            </a:gsLst>
            <a:lin ang="16200000" scaled="1"/>
            <a:tileRect/>
          </a:gradFill>
          <a:ln>
            <a:solidFill>
              <a:schemeClr val="tx2">
                <a:lumMod val="75000"/>
              </a:schemeClr>
            </a:solidFill>
          </a:ln>
          <a:effectLst>
            <a:outerShdw blurRad="76200" dist="25400" dir="2700000" algn="tl" rotWithShape="0">
              <a:prstClr val="black">
                <a:alpha val="30000"/>
              </a:prstClr>
            </a:outerShdw>
          </a:effectLst>
        </p:spPr>
        <p:txBody>
          <a:bodyPr wrap="square" lIns="182880" tIns="0" rIns="0" bIns="0" rtlCol="0" anchor="ctr">
            <a:noAutofit/>
          </a:bodyPr>
          <a:lstStyle/>
          <a:p>
            <a:pPr marL="114300" indent="-114300">
              <a:lnSpc>
                <a:spcPct val="90000"/>
              </a:lnSpc>
              <a:spcAft>
                <a:spcPts val="600"/>
              </a:spcAft>
              <a:buSzPct val="80000"/>
            </a:pPr>
            <a:r>
              <a:rPr lang="en-US" b="1" dirty="0" smtClean="0">
                <a:solidFill>
                  <a:schemeClr val="bg2"/>
                </a:solidFill>
              </a:rPr>
              <a:t>Jack in Customer Service needs:</a:t>
            </a:r>
          </a:p>
          <a:p>
            <a:pPr marL="225425" indent="-166688">
              <a:buSzPct val="80000"/>
            </a:pPr>
            <a:r>
              <a:rPr lang="en-US" dirty="0" err="1" smtClean="0">
                <a:solidFill>
                  <a:schemeClr val="bg2"/>
                </a:solidFill>
              </a:rPr>
              <a:t>Herramientas</a:t>
            </a:r>
            <a:r>
              <a:rPr lang="en-US" dirty="0" smtClean="0">
                <a:solidFill>
                  <a:schemeClr val="bg2"/>
                </a:solidFill>
              </a:rPr>
              <a:t> </a:t>
            </a:r>
            <a:r>
              <a:rPr lang="en-US" dirty="0" err="1" smtClean="0">
                <a:solidFill>
                  <a:schemeClr val="bg2"/>
                </a:solidFill>
              </a:rPr>
              <a:t>para</a:t>
            </a:r>
            <a:r>
              <a:rPr lang="en-US" dirty="0" smtClean="0">
                <a:solidFill>
                  <a:schemeClr val="bg2"/>
                </a:solidFill>
              </a:rPr>
              <a:t> la </a:t>
            </a:r>
            <a:r>
              <a:rPr lang="en-US" dirty="0" err="1" smtClean="0">
                <a:solidFill>
                  <a:schemeClr val="bg2"/>
                </a:solidFill>
              </a:rPr>
              <a:t>decisón</a:t>
            </a:r>
            <a:r>
              <a:rPr lang="en-US" dirty="0" smtClean="0">
                <a:solidFill>
                  <a:schemeClr val="bg2"/>
                </a:solidFill>
              </a:rPr>
              <a:t> de </a:t>
            </a:r>
            <a:r>
              <a:rPr lang="en-US" dirty="0" err="1" smtClean="0">
                <a:solidFill>
                  <a:schemeClr val="bg2"/>
                </a:solidFill>
              </a:rPr>
              <a:t>servicios</a:t>
            </a:r>
            <a:r>
              <a:rPr lang="en-US" dirty="0" smtClean="0">
                <a:solidFill>
                  <a:schemeClr val="bg2"/>
                </a:solidFill>
              </a:rPr>
              <a:t> </a:t>
            </a:r>
            <a:r>
              <a:rPr lang="en-US" dirty="0" err="1" smtClean="0">
                <a:solidFill>
                  <a:schemeClr val="bg2"/>
                </a:solidFill>
              </a:rPr>
              <a:t>por</a:t>
            </a:r>
            <a:r>
              <a:rPr lang="en-US" dirty="0" smtClean="0">
                <a:solidFill>
                  <a:schemeClr val="bg2"/>
                </a:solidFill>
              </a:rPr>
              <a:t> parte del </a:t>
            </a:r>
            <a:r>
              <a:rPr lang="en-US" dirty="0" err="1" smtClean="0">
                <a:solidFill>
                  <a:schemeClr val="bg2"/>
                </a:solidFill>
              </a:rPr>
              <a:t>cliente</a:t>
            </a:r>
            <a:r>
              <a:rPr lang="en-US" dirty="0" smtClean="0">
                <a:solidFill>
                  <a:schemeClr val="bg2"/>
                </a:solidFill>
              </a:rPr>
              <a:t>:</a:t>
            </a:r>
          </a:p>
          <a:p>
            <a:pPr marL="225425" indent="-166688">
              <a:buSzPct val="80000"/>
              <a:buFont typeface="Wingdings" pitchFamily="2" charset="2"/>
              <a:buChar char="§"/>
            </a:pPr>
            <a:r>
              <a:rPr lang="en-US" dirty="0" err="1" smtClean="0">
                <a:solidFill>
                  <a:schemeClr val="bg2"/>
                </a:solidFill>
              </a:rPr>
              <a:t>Datos</a:t>
            </a:r>
            <a:r>
              <a:rPr lang="en-US" dirty="0" smtClean="0">
                <a:solidFill>
                  <a:schemeClr val="bg2"/>
                </a:solidFill>
              </a:rPr>
              <a:t> </a:t>
            </a:r>
            <a:r>
              <a:rPr lang="en-US" dirty="0" err="1" smtClean="0">
                <a:solidFill>
                  <a:schemeClr val="bg2"/>
                </a:solidFill>
              </a:rPr>
              <a:t>cliente</a:t>
            </a:r>
            <a:endParaRPr lang="en-US" dirty="0" smtClean="0">
              <a:solidFill>
                <a:schemeClr val="bg2"/>
              </a:solidFill>
            </a:endParaRPr>
          </a:p>
          <a:p>
            <a:pPr marL="225425" indent="-166688">
              <a:buSzPct val="80000"/>
              <a:buFont typeface="Wingdings" pitchFamily="2" charset="2"/>
              <a:buChar char="§"/>
            </a:pPr>
            <a:r>
              <a:rPr lang="en-US" dirty="0" err="1" smtClean="0">
                <a:solidFill>
                  <a:schemeClr val="bg2"/>
                </a:solidFill>
              </a:rPr>
              <a:t>Historial</a:t>
            </a:r>
            <a:endParaRPr lang="en-US" dirty="0" smtClean="0">
              <a:solidFill>
                <a:schemeClr val="bg2"/>
              </a:solidFill>
            </a:endParaRPr>
          </a:p>
          <a:p>
            <a:pPr marL="225425" indent="-166688">
              <a:buSzPct val="80000"/>
              <a:buFont typeface="Wingdings" pitchFamily="2" charset="2"/>
              <a:buChar char="§"/>
            </a:pPr>
            <a:r>
              <a:rPr lang="en-US" dirty="0" err="1" smtClean="0">
                <a:solidFill>
                  <a:schemeClr val="bg2"/>
                </a:solidFill>
              </a:rPr>
              <a:t>Información</a:t>
            </a:r>
            <a:r>
              <a:rPr lang="en-US" dirty="0" smtClean="0">
                <a:solidFill>
                  <a:schemeClr val="bg2"/>
                </a:solidFill>
              </a:rPr>
              <a:t> de </a:t>
            </a:r>
            <a:r>
              <a:rPr lang="en-US" dirty="0" err="1" smtClean="0">
                <a:solidFill>
                  <a:schemeClr val="bg2"/>
                </a:solidFill>
              </a:rPr>
              <a:t>producto</a:t>
            </a:r>
            <a:r>
              <a:rPr lang="en-US" dirty="0" smtClean="0">
                <a:solidFill>
                  <a:schemeClr val="bg2"/>
                </a:solidFill>
              </a:rPr>
              <a:t> e </a:t>
            </a:r>
            <a:r>
              <a:rPr lang="en-US" dirty="0" err="1" smtClean="0">
                <a:solidFill>
                  <a:schemeClr val="bg2"/>
                </a:solidFill>
              </a:rPr>
              <a:t>inventario</a:t>
            </a:r>
            <a:endParaRPr lang="en-US" dirty="0" smtClean="0">
              <a:solidFill>
                <a:schemeClr val="bg2"/>
              </a:solidFill>
            </a:endParaRPr>
          </a:p>
          <a:p>
            <a:pPr marL="225425" indent="-166688">
              <a:buSzPct val="80000"/>
              <a:buFont typeface="Wingdings" pitchFamily="2" charset="2"/>
              <a:buChar char="§"/>
            </a:pPr>
            <a:r>
              <a:rPr lang="en-US" dirty="0" err="1" smtClean="0">
                <a:solidFill>
                  <a:schemeClr val="bg2"/>
                </a:solidFill>
              </a:rPr>
              <a:t>Información</a:t>
            </a:r>
            <a:r>
              <a:rPr lang="en-US" dirty="0" smtClean="0">
                <a:solidFill>
                  <a:schemeClr val="bg2"/>
                </a:solidFill>
              </a:rPr>
              <a:t> de </a:t>
            </a:r>
            <a:r>
              <a:rPr lang="en-US" dirty="0" err="1" smtClean="0">
                <a:solidFill>
                  <a:schemeClr val="bg2"/>
                </a:solidFill>
              </a:rPr>
              <a:t>cuenta</a:t>
            </a:r>
            <a:endParaRPr lang="en-US" dirty="0" smtClean="0">
              <a:solidFill>
                <a:schemeClr val="bg2"/>
              </a:solidFill>
            </a:endParaRPr>
          </a:p>
        </p:txBody>
      </p:sp>
      <p:grpSp>
        <p:nvGrpSpPr>
          <p:cNvPr id="104" name="Group 103"/>
          <p:cNvGrpSpPr/>
          <p:nvPr/>
        </p:nvGrpSpPr>
        <p:grpSpPr>
          <a:xfrm>
            <a:off x="1188720" y="2103120"/>
            <a:ext cx="7685164" cy="411480"/>
            <a:chOff x="1188720" y="2103120"/>
            <a:chExt cx="7685164" cy="411480"/>
          </a:xfrm>
        </p:grpSpPr>
        <p:pic>
          <p:nvPicPr>
            <p:cNvPr id="122" name="Picture 121" descr="Green-Screen.png"/>
            <p:cNvPicPr>
              <a:picLocks noChangeAspect="1"/>
            </p:cNvPicPr>
            <p:nvPr/>
          </p:nvPicPr>
          <p:blipFill>
            <a:blip r:embed="rId15" cstate="email"/>
            <a:stretch>
              <a:fillRect/>
            </a:stretch>
          </p:blipFill>
          <p:spPr>
            <a:xfrm>
              <a:off x="8503920" y="2103120"/>
              <a:ext cx="369964" cy="365760"/>
            </a:xfrm>
            <a:prstGeom prst="rect">
              <a:avLst/>
            </a:prstGeom>
          </p:spPr>
        </p:pic>
        <p:pic>
          <p:nvPicPr>
            <p:cNvPr id="123" name="Picture 13" descr="C:\Documents and Settings\ashish.joshi\My Documents\My Pictures\Microsoft Clip Organizer\j0434843.png"/>
            <p:cNvPicPr>
              <a:picLocks noChangeAspect="1" noChangeArrowheads="1"/>
            </p:cNvPicPr>
            <p:nvPr/>
          </p:nvPicPr>
          <p:blipFill>
            <a:blip r:embed="rId16" cstate="email"/>
            <a:stretch>
              <a:fillRect/>
            </a:stretch>
          </p:blipFill>
          <p:spPr bwMode="auto">
            <a:xfrm>
              <a:off x="1188720" y="2103120"/>
              <a:ext cx="365760" cy="365760"/>
            </a:xfrm>
            <a:prstGeom prst="rect">
              <a:avLst/>
            </a:prstGeom>
            <a:noFill/>
            <a:ln>
              <a:noFill/>
            </a:ln>
          </p:spPr>
        </p:pic>
        <p:pic>
          <p:nvPicPr>
            <p:cNvPr id="125" name="Picture 13" descr="C:\Documents and Settings\ashish.joshi\My Documents\My Pictures\Microsoft Clip Organizer\j0434843.png"/>
            <p:cNvPicPr>
              <a:picLocks noChangeAspect="1" noChangeArrowheads="1"/>
            </p:cNvPicPr>
            <p:nvPr/>
          </p:nvPicPr>
          <p:blipFill>
            <a:blip r:embed="rId16" cstate="email"/>
            <a:stretch>
              <a:fillRect/>
            </a:stretch>
          </p:blipFill>
          <p:spPr bwMode="auto">
            <a:xfrm>
              <a:off x="6035040" y="2103120"/>
              <a:ext cx="365760" cy="365760"/>
            </a:xfrm>
            <a:prstGeom prst="rect">
              <a:avLst/>
            </a:prstGeom>
            <a:noFill/>
            <a:ln>
              <a:noFill/>
            </a:ln>
          </p:spPr>
        </p:pic>
        <p:pic>
          <p:nvPicPr>
            <p:cNvPr id="127" name="Picture 126" descr="IE7_icon_rgb_2in.png"/>
            <p:cNvPicPr>
              <a:picLocks noChangeAspect="1"/>
            </p:cNvPicPr>
            <p:nvPr/>
          </p:nvPicPr>
          <p:blipFill>
            <a:blip r:embed="rId17" cstate="email"/>
            <a:stretch>
              <a:fillRect/>
            </a:stretch>
          </p:blipFill>
          <p:spPr>
            <a:xfrm>
              <a:off x="3749040" y="2103120"/>
              <a:ext cx="417861" cy="411480"/>
            </a:xfrm>
            <a:prstGeom prst="rect">
              <a:avLst/>
            </a:prstGeom>
            <a:ln>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7.12303E-7 L 0.05034 -0.26295 " pathEditMode="relative" rAng="0" ptsTypes="AA">
                                      <p:cBhvr>
                                        <p:cTn id="6" dur="2000" fill="hold"/>
                                        <p:tgtEl>
                                          <p:spTgt spid="116"/>
                                        </p:tgtEl>
                                        <p:attrNameLst>
                                          <p:attrName>ppt_x</p:attrName>
                                          <p:attrName>ppt_y</p:attrName>
                                        </p:attrNameLst>
                                      </p:cBhvr>
                                      <p:rCtr x="25" y="-132"/>
                                    </p:animMotion>
                                  </p:childTnLst>
                                </p:cTn>
                              </p:par>
                              <p:par>
                                <p:cTn id="7" presetID="0" presetClass="path" presetSubtype="0" accel="50000" decel="50000" fill="hold" nodeType="withEffect">
                                  <p:stCondLst>
                                    <p:cond delay="0"/>
                                  </p:stCondLst>
                                  <p:childTnLst>
                                    <p:animMotion origin="layout" path="M 0 0 L 0.31597 -0.54013 " pathEditMode="relative" ptsTypes="AA">
                                      <p:cBhvr>
                                        <p:cTn id="8" dur="2000" fill="hold"/>
                                        <p:tgtEl>
                                          <p:spTgt spid="113"/>
                                        </p:tgtEl>
                                        <p:attrNameLst>
                                          <p:attrName>ppt_x</p:attrName>
                                          <p:attrName>ppt_y</p:attrName>
                                        </p:attrNameLst>
                                      </p:cBhvr>
                                    </p:animMotion>
                                  </p:childTnLst>
                                </p:cTn>
                              </p:par>
                              <p:par>
                                <p:cTn id="9" presetID="6" presetClass="emph" presetSubtype="0" fill="hold" nodeType="withEffect">
                                  <p:stCondLst>
                                    <p:cond delay="0"/>
                                  </p:stCondLst>
                                  <p:childTnLst>
                                    <p:animScale>
                                      <p:cBhvr>
                                        <p:cTn id="10" dur="2000" fill="hold"/>
                                        <p:tgtEl>
                                          <p:spTgt spid="113"/>
                                        </p:tgtEl>
                                      </p:cBhvr>
                                      <p:by x="50000" y="50000"/>
                                    </p:animScale>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1000"/>
                                        <p:tgtEl>
                                          <p:spTgt spid="116"/>
                                        </p:tgtEl>
                                      </p:cBhvr>
                                    </p:animEffect>
                                    <p:set>
                                      <p:cBhvr>
                                        <p:cTn id="14" dur="1" fill="hold">
                                          <p:stCondLst>
                                            <p:cond delay="999"/>
                                          </p:stCondLst>
                                        </p:cTn>
                                        <p:tgtEl>
                                          <p:spTgt spid="11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8"/>
                                        </p:tgtEl>
                                        <p:attrNameLst>
                                          <p:attrName>style.visibility</p:attrName>
                                        </p:attrNameLst>
                                      </p:cBhvr>
                                      <p:to>
                                        <p:strVal val="visible"/>
                                      </p:to>
                                    </p:set>
                                    <p:animEffect transition="in" filter="wipe(left)">
                                      <p:cBhvr>
                                        <p:cTn id="28" dur="1000"/>
                                        <p:tgtEl>
                                          <p:spTgt spid="148"/>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up)">
                                      <p:cBhvr>
                                        <p:cTn id="32" dur="500"/>
                                        <p:tgtEl>
                                          <p:spTgt spid="80"/>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70"/>
                                        </p:tgtEl>
                                        <p:attrNameLst>
                                          <p:attrName>style.visibility</p:attrName>
                                        </p:attrNameLst>
                                      </p:cBhvr>
                                      <p:to>
                                        <p:strVal val="visible"/>
                                      </p:to>
                                    </p:set>
                                    <p:animEffect transition="in" filter="wipe(up)">
                                      <p:cBhvr>
                                        <p:cTn id="36" dur="500"/>
                                        <p:tgtEl>
                                          <p:spTgt spid="170"/>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wipe(up)">
                                      <p:cBhvr>
                                        <p:cTn id="40" dur="500"/>
                                        <p:tgtEl>
                                          <p:spTgt spid="168"/>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10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63"/>
                                        </p:tgtEl>
                                        <p:attrNameLst>
                                          <p:attrName>style.visibility</p:attrName>
                                        </p:attrNameLst>
                                      </p:cBhvr>
                                      <p:to>
                                        <p:strVal val="visible"/>
                                      </p:to>
                                    </p:set>
                                    <p:animEffect transition="in" filter="fade">
                                      <p:cBhvr>
                                        <p:cTn id="53" dur="500"/>
                                        <p:tgtEl>
                                          <p:spTgt spid="163"/>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wipe(up)">
                                      <p:cBhvr>
                                        <p:cTn id="61" dur="500"/>
                                        <p:tgtEl>
                                          <p:spTgt spid="99"/>
                                        </p:tgtEl>
                                      </p:cBhvr>
                                    </p:animEffect>
                                  </p:childTnLst>
                                </p:cTn>
                              </p:par>
                            </p:childTnLst>
                          </p:cTn>
                        </p:par>
                        <p:par>
                          <p:cTn id="62" fill="hold">
                            <p:stCondLst>
                              <p:cond delay="2000"/>
                            </p:stCondLst>
                            <p:childTnLst>
                              <p:par>
                                <p:cTn id="63" presetID="22" presetClass="entr" presetSubtype="1"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up)">
                                      <p:cBhvr>
                                        <p:cTn id="65" dur="500"/>
                                        <p:tgtEl>
                                          <p:spTgt spid="95"/>
                                        </p:tgtEl>
                                      </p:cBhvr>
                                    </p:animEffect>
                                  </p:childTnLst>
                                </p:cTn>
                              </p:par>
                            </p:childTnLst>
                          </p:cTn>
                        </p:par>
                        <p:par>
                          <p:cTn id="66" fill="hold">
                            <p:stCondLst>
                              <p:cond delay="2500"/>
                            </p:stCondLst>
                            <p:childTnLst>
                              <p:par>
                                <p:cTn id="67" presetID="22" presetClass="entr" presetSubtype="1" fill="hold" nodeType="after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up)">
                                      <p:cBhvr>
                                        <p:cTn id="69" dur="500"/>
                                        <p:tgtEl>
                                          <p:spTgt spid="88"/>
                                        </p:tgtEl>
                                      </p:cBhvr>
                                    </p:animEffect>
                                  </p:childTnLst>
                                </p:cTn>
                              </p:par>
                            </p:childTnLst>
                          </p:cTn>
                        </p:par>
                        <p:par>
                          <p:cTn id="70" fill="hold">
                            <p:stCondLst>
                              <p:cond delay="3000"/>
                            </p:stCondLst>
                            <p:childTnLst>
                              <p:par>
                                <p:cTn id="71" presetID="22" presetClass="entr" presetSubtype="1" fill="hold" nodeType="after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up)">
                                      <p:cBhvr>
                                        <p:cTn id="73" dur="500"/>
                                        <p:tgtEl>
                                          <p:spTgt spid="84"/>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fade">
                                      <p:cBhvr>
                                        <p:cTn id="7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80" grpId="0" animBg="1"/>
      <p:bldP spid="170" grpId="0" animBg="1"/>
      <p:bldP spid="1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TXSS_ISORIGINAL" val="8265"/>
  <p:tag name="PTXSS_ORIGID" val="8247"/>
</p:tagLst>
</file>

<file path=ppt/tags/tag10.xml><?xml version="1.0" encoding="utf-8"?>
<p:tagLst xmlns:a="http://schemas.openxmlformats.org/drawingml/2006/main" xmlns:r="http://schemas.openxmlformats.org/officeDocument/2006/relationships" xmlns:p="http://schemas.openxmlformats.org/presentationml/2006/main">
  <p:tag name="PTXSS_ISORIGINAL" val="8268"/>
  <p:tag name="PTXSS_ORIGID" val="8267"/>
</p:tagLst>
</file>

<file path=ppt/tags/tag2.xml><?xml version="1.0" encoding="utf-8"?>
<p:tagLst xmlns:a="http://schemas.openxmlformats.org/drawingml/2006/main" xmlns:r="http://schemas.openxmlformats.org/officeDocument/2006/relationships" xmlns:p="http://schemas.openxmlformats.org/presentationml/2006/main">
  <p:tag name="PTXSS_ISORIGINAL" val="8264"/>
  <p:tag name="PTXSS_ORIGID" val="8249"/>
</p:tagLst>
</file>

<file path=ppt/tags/tag3.xml><?xml version="1.0" encoding="utf-8"?>
<p:tagLst xmlns:a="http://schemas.openxmlformats.org/drawingml/2006/main" xmlns:r="http://schemas.openxmlformats.org/officeDocument/2006/relationships" xmlns:p="http://schemas.openxmlformats.org/presentationml/2006/main">
  <p:tag name="PTXSS_ISORIGINAL" val="8263"/>
  <p:tag name="PTXSS_ORIGID" val="8250"/>
</p:tagLst>
</file>

<file path=ppt/tags/tag4.xml><?xml version="1.0" encoding="utf-8"?>
<p:tagLst xmlns:a="http://schemas.openxmlformats.org/drawingml/2006/main" xmlns:r="http://schemas.openxmlformats.org/officeDocument/2006/relationships" xmlns:p="http://schemas.openxmlformats.org/presentationml/2006/main">
  <p:tag name="PTXSS_ISORIGINAL" val="8257"/>
  <p:tag name="PTXSS_ORIGID" val="8251"/>
</p:tagLst>
</file>

<file path=ppt/tags/tag5.xml><?xml version="1.0" encoding="utf-8"?>
<p:tagLst xmlns:a="http://schemas.openxmlformats.org/drawingml/2006/main" xmlns:r="http://schemas.openxmlformats.org/officeDocument/2006/relationships" xmlns:p="http://schemas.openxmlformats.org/presentationml/2006/main">
  <p:tag name="PTXSS_ISORIGINAL" val="8258"/>
  <p:tag name="PTXSS_ORIGID" val="8252"/>
</p:tagLst>
</file>

<file path=ppt/tags/tag6.xml><?xml version="1.0" encoding="utf-8"?>
<p:tagLst xmlns:a="http://schemas.openxmlformats.org/drawingml/2006/main" xmlns:r="http://schemas.openxmlformats.org/officeDocument/2006/relationships" xmlns:p="http://schemas.openxmlformats.org/presentationml/2006/main">
  <p:tag name="PTXSS_ISORIGINAL" val="8259"/>
  <p:tag name="PTXSS_ORIGID" val="8253"/>
</p:tagLst>
</file>

<file path=ppt/tags/tag7.xml><?xml version="1.0" encoding="utf-8"?>
<p:tagLst xmlns:a="http://schemas.openxmlformats.org/drawingml/2006/main" xmlns:r="http://schemas.openxmlformats.org/officeDocument/2006/relationships" xmlns:p="http://schemas.openxmlformats.org/presentationml/2006/main">
  <p:tag name="PTXSS_ISORIGINAL" val="8260"/>
  <p:tag name="PTXSS_ORIGID" val="8254"/>
</p:tagLst>
</file>

<file path=ppt/tags/tag8.xml><?xml version="1.0" encoding="utf-8"?>
<p:tagLst xmlns:a="http://schemas.openxmlformats.org/drawingml/2006/main" xmlns:r="http://schemas.openxmlformats.org/officeDocument/2006/relationships" xmlns:p="http://schemas.openxmlformats.org/presentationml/2006/main">
  <p:tag name="PTXSS_ISORIGINAL" val="8261"/>
  <p:tag name="PTXSS_ORIGID" val="8255"/>
</p:tagLst>
</file>

<file path=ppt/tags/tag9.xml><?xml version="1.0" encoding="utf-8"?>
<p:tagLst xmlns:a="http://schemas.openxmlformats.org/drawingml/2006/main" xmlns:r="http://schemas.openxmlformats.org/officeDocument/2006/relationships" xmlns:p="http://schemas.openxmlformats.org/presentationml/2006/main">
  <p:tag name="PTXSS_ISORIGINAL" val="8262"/>
  <p:tag name="PTXSS_ORIGID" val="8256"/>
</p:tagLst>
</file>

<file path=ppt/theme/theme1.xml><?xml version="1.0" encoding="utf-8"?>
<a:theme xmlns:a="http://schemas.openxmlformats.org/drawingml/2006/main" name="App Plat Light">
  <a:themeElements>
    <a:clrScheme name="APO Blue Dominent">
      <a:dk1>
        <a:srgbClr val="000000"/>
      </a:dk1>
      <a:lt1>
        <a:srgbClr val="FFFFFF"/>
      </a:lt1>
      <a:dk2>
        <a:srgbClr val="266DB1"/>
      </a:dk2>
      <a:lt2>
        <a:srgbClr val="D9DDE2"/>
      </a:lt2>
      <a:accent1>
        <a:srgbClr val="266DB1"/>
      </a:accent1>
      <a:accent2>
        <a:srgbClr val="A00E18"/>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DD5F05A9158440AC5D3C80CEBC8465" ma:contentTypeVersion="0" ma:contentTypeDescription="Create a new document." ma:contentTypeScope="" ma:versionID="939cabdc9c17f92d235a30c96e938ac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E39551-90F4-4B1D-9E78-EB93AC4CAACA}">
  <ds:schemaRefs>
    <ds:schemaRef ds:uri="http://schemas.microsoft.com/office/2006/metadata/properties"/>
  </ds:schemaRefs>
</ds:datastoreItem>
</file>

<file path=customXml/itemProps2.xml><?xml version="1.0" encoding="utf-8"?>
<ds:datastoreItem xmlns:ds="http://schemas.openxmlformats.org/officeDocument/2006/customXml" ds:itemID="{92AC88AC-320B-40CB-871A-AAE18A6FA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ED7E5FD-D62F-4382-9DA9-12C04D3B99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XDR_Template2</Template>
  <TotalTime>21192</TotalTime>
  <Words>2734</Words>
  <Application>Microsoft Office PowerPoint</Application>
  <PresentationFormat>Presentación en pantalla (4:3)</PresentationFormat>
  <Paragraphs>632</Paragraphs>
  <Slides>36</Slides>
  <Notes>36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Arial</vt:lpstr>
      <vt:lpstr>Segoe</vt:lpstr>
      <vt:lpstr>Wingdings</vt:lpstr>
      <vt:lpstr>Trebuchet MS</vt:lpstr>
      <vt:lpstr>Segoe Semibold</vt:lpstr>
      <vt:lpstr>Segoe UI</vt:lpstr>
      <vt:lpstr>Segoe Light</vt:lpstr>
      <vt:lpstr>Calibri</vt:lpstr>
      <vt:lpstr>Wingdings 2</vt:lpstr>
      <vt:lpstr>App Plat Light</vt:lpstr>
      <vt:lpstr>Diapositiva 1</vt:lpstr>
      <vt:lpstr>Construyendo el Éxito del Negocio</vt:lpstr>
      <vt:lpstr>Dynamic IT</vt:lpstr>
      <vt:lpstr>Dynamic IT La Próxima Generación de Aplicaciones y Centros de Datos</vt:lpstr>
      <vt:lpstr>Evolución de las Aplicaciones  Agregación de múltiples tecnologías durante más de 30 años</vt:lpstr>
      <vt:lpstr>Effective Application Delivery</vt:lpstr>
      <vt:lpstr>¿Qué aspecto tiene hoy TI? Respondiendo a las necesidades del negocio</vt:lpstr>
      <vt:lpstr>Un Ejemplo Común Servicio al cliente</vt:lpstr>
      <vt:lpstr>Procesos Empresariales Requieren Varias AplicacionesBusiness  Servicio al cliente</vt:lpstr>
      <vt:lpstr>Explosión de Soluciones Diferentes</vt:lpstr>
      <vt:lpstr>Soluciones Silo Crean Retos</vt:lpstr>
      <vt:lpstr>¿Existe un modelo mejor?     </vt:lpstr>
      <vt:lpstr>Una Infraestructura Optimizada es:</vt:lpstr>
      <vt:lpstr>Modelo de Optimización de Infraestructura</vt:lpstr>
      <vt:lpstr>Plataforma de Aplicaciones Microsoft Una plataforma integrada  para múltiples aplicaciones  </vt:lpstr>
      <vt:lpstr>¿Por qué una Plataforma de Aplicaciones? </vt:lpstr>
      <vt:lpstr>Platforma Integrada  </vt:lpstr>
      <vt:lpstr>El Cambio hacia Plataforma de Aplicaciones</vt:lpstr>
      <vt:lpstr>La Aproximación de Microsoft Construyendo el camino hacia Dynamic IT</vt:lpstr>
      <vt:lpstr>Plataforma de Aplicaciones Microsoft   </vt:lpstr>
      <vt:lpstr>Iniciandose con Plataformas de Aplicación: BPM Usando SOA</vt:lpstr>
      <vt:lpstr>Iniciandose con Plataformas de Aplicación: Business Intelligence &amp; DM</vt:lpstr>
      <vt:lpstr>Iniciandose con Plataformas de Aplicación : WEB Próxima Generación</vt:lpstr>
      <vt:lpstr>Gestión el Ciclo de Vida de Aplicación</vt:lpstr>
      <vt:lpstr>Plataforma de Aplicaciones Microsoft Una plataforma unificada e integrada para múltiples aplicaciones </vt:lpstr>
      <vt:lpstr>Beneficios de la Plataforma Microsoft</vt:lpstr>
      <vt:lpstr>Microsoft Platform Momentum</vt:lpstr>
      <vt:lpstr>Liderazgo Microsoft</vt:lpstr>
      <vt:lpstr>Diapositiva 29</vt:lpstr>
      <vt:lpstr>Real-World SOA  Clientes</vt:lpstr>
      <vt:lpstr>Real-World SOA  Customers </vt:lpstr>
      <vt:lpstr>Business Intelligence and DM Customers</vt:lpstr>
      <vt:lpstr>Business Intelligence and DM  Customers</vt:lpstr>
      <vt:lpstr>Business Intelligence and DM  Customers</vt:lpstr>
      <vt:lpstr>Next Generation Web Silverlight Customers</vt:lpstr>
      <vt:lpstr>Application Life-Cycle Management Customers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Your Systems Talk Business -mattva</dc:title>
  <dc:creator>Tina Krallis;Ryan Calafato</dc:creator>
  <cp:keywords>ESB Program</cp:keywords>
  <cp:lastModifiedBy>Gonzalo</cp:lastModifiedBy>
  <cp:revision>701</cp:revision>
  <dcterms:created xsi:type="dcterms:W3CDTF">2008-03-27T16:58:13Z</dcterms:created>
  <dcterms:modified xsi:type="dcterms:W3CDTF">2009-01-29T10:02:15Z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0x010100C6DD5F05A9158440AC5D3C80CEBC8465</vt:lpwstr>
  </property>
  <property fmtid="{D5CDD505-2E9C-101B-9397-08002B2CF9AE}" pid="3" name="TemplateUrl">
    <vt:lpwstr/>
  </property>
  <property fmtid="{D5CDD505-2E9C-101B-9397-08002B2CF9AE}" pid="4" name="Order">
    <vt:r8>11900</vt:r8>
  </property>
  <property fmtid="{D5CDD505-2E9C-101B-9397-08002B2CF9AE}" pid="5" name="_SourceUrl">
    <vt:lpwstr/>
  </property>
  <property fmtid="{D5CDD505-2E9C-101B-9397-08002B2CF9AE}" pid="6" name="xd_ProgID">
    <vt:lpwstr/>
  </property>
  <property fmtid="{D5CDD505-2E9C-101B-9397-08002B2CF9AE}" pid="7" name="_CopySource">
    <vt:lpwstr>http://advsmart/PWA/Enterprise Architecture Guide - APO Scenarios FY08/Working Documents/Presentations/TDM Deck.pptx</vt:lpwstr>
  </property>
</Properties>
</file>