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54"/>
  </p:notesMasterIdLst>
  <p:handoutMasterIdLst>
    <p:handoutMasterId r:id="rId55"/>
  </p:handoutMasterIdLst>
  <p:sldIdLst>
    <p:sldId id="256"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2" r:id="rId52"/>
    <p:sldId id="351" r:id="rId5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9045" autoAdjust="0"/>
  </p:normalViewPr>
  <p:slideViewPr>
    <p:cSldViewPr>
      <p:cViewPr varScale="1">
        <p:scale>
          <a:sx n="75" d="100"/>
          <a:sy n="75" d="100"/>
        </p:scale>
        <p:origin x="-864" y="-84"/>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4026" y="-6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view3D>
      <c:rotX val="20"/>
      <c:rotY val="0"/>
      <c:depthPercent val="100"/>
      <c:rAngAx val="0"/>
      <c:perspective val="7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gradFill flip="none" rotWithShape="1">
              <a:gsLst>
                <a:gs pos="0">
                  <a:srgbClr val="40949A">
                    <a:alpha val="75000"/>
                  </a:srgbClr>
                </a:gs>
                <a:gs pos="74000">
                  <a:srgbClr val="BBE0E3">
                    <a:shade val="100000"/>
                    <a:satMod val="115000"/>
                    <a:alpha val="75000"/>
                  </a:srgbClr>
                </a:gs>
                <a:gs pos="100000">
                  <a:srgbClr val="BBE0E3">
                    <a:shade val="100000"/>
                    <a:satMod val="115000"/>
                    <a:alpha val="75000"/>
                  </a:srgbClr>
                </a:gs>
              </a:gsLst>
              <a:lin ang="16200000" scaled="1"/>
              <a:tileRect/>
            </a:gradFill>
            <a:scene3d>
              <a:camera prst="orthographicFront"/>
              <a:lightRig rig="threePt" dir="t"/>
            </a:scene3d>
            <a:sp3d prstMaterial="powder">
              <a:bevelT w="127000" h="127000"/>
              <a:bevelB w="127000" h="127000"/>
            </a:sp3d>
          </c:spPr>
          <c:dPt>
            <c:idx val="0"/>
            <c:bubble3D val="0"/>
            <c:spPr>
              <a:gradFill flip="none" rotWithShape="1">
                <a:gsLst>
                  <a:gs pos="0">
                    <a:srgbClr val="00589A"/>
                  </a:gs>
                  <a:gs pos="31000">
                    <a:srgbClr val="0060A8"/>
                  </a:gs>
                  <a:gs pos="100000">
                    <a:srgbClr val="00579E"/>
                  </a:gs>
                </a:gsLst>
                <a:lin ang="16200000" scaled="1"/>
                <a:tileRect/>
              </a:gradFill>
              <a:effectLst>
                <a:outerShdw blurRad="76200" dist="317500" dir="5400000" sx="77000" sy="77000" rotWithShape="0">
                  <a:prstClr val="black">
                    <a:alpha val="12000"/>
                  </a:prstClr>
                </a:outerShdw>
              </a:effectLst>
              <a:scene3d>
                <a:camera prst="orthographicFront"/>
                <a:lightRig rig="threePt" dir="t"/>
              </a:scene3d>
              <a:sp3d prstMaterial="powder">
                <a:bevelT w="127000" h="127000"/>
                <a:bevelB w="127000" h="127000"/>
              </a:sp3d>
            </c:spPr>
          </c:dPt>
          <c:dLbls>
            <c:delete val="1"/>
          </c:dLbls>
          <c:cat>
            <c:numRef>
              <c:f>Sheet1!$A$2:$A$5</c:f>
              <c:numCache>
                <c:formatCode>General</c:formatCode>
                <c:ptCount val="4"/>
              </c:numCache>
            </c:numRef>
          </c:cat>
          <c:val>
            <c:numRef>
              <c:f>Sheet1!$B$2:$B$5</c:f>
              <c:numCache>
                <c:formatCode>General</c:formatCode>
                <c:ptCount val="4"/>
                <c:pt idx="0">
                  <c:v>100</c:v>
                </c:pt>
              </c:numCache>
            </c:numRef>
          </c:val>
        </c:ser>
        <c:dLbls>
          <c:showLegendKey val="0"/>
          <c:showVal val="1"/>
          <c:showCatName val="0"/>
          <c:showSerName val="0"/>
          <c:showPercent val="0"/>
          <c:showBubbleSize val="0"/>
          <c:showLeaderLines val="1"/>
        </c:dLbls>
      </c:pie3DChart>
    </c:plotArea>
    <c:plotVisOnly val="1"/>
    <c:dispBlanksAs val="zero"/>
    <c:showDLblsOverMax val="0"/>
  </c:chart>
  <c:spPr>
    <a:scene3d>
      <a:camera prst="orthographicFront"/>
      <a:lightRig rig="threePt" dir="t"/>
    </a:scene3d>
    <a:sp3d>
      <a:bevelT w="6350"/>
    </a:sp3d>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346DA-ECAF-4295-8B55-6583FA207440}" type="doc">
      <dgm:prSet loTypeId="urn:microsoft.com/office/officeart/2005/8/layout/cycle1" loCatId="cycle" qsTypeId="urn:microsoft.com/office/officeart/2005/8/quickstyle/3d7" qsCatId="3D" csTypeId="urn:microsoft.com/office/officeart/2005/8/colors/colorful1" csCatId="colorful" phldr="1"/>
      <dgm:spPr/>
      <dgm:t>
        <a:bodyPr/>
        <a:lstStyle/>
        <a:p>
          <a:endParaRPr lang="en-US"/>
        </a:p>
      </dgm:t>
    </dgm:pt>
    <dgm:pt modelId="{C0752FDF-A990-483E-AFC0-C00A9369EDC6}">
      <dgm:prSet phldrT="[Text]"/>
      <dgm:spPr/>
      <dgm:t>
        <a:bodyPr/>
        <a:lstStyle/>
        <a:p>
          <a:r>
            <a:rPr lang="en-US" b="1" dirty="0" smtClean="0">
              <a:solidFill>
                <a:srgbClr val="FF0000"/>
              </a:solidFill>
            </a:rPr>
            <a:t>Out</a:t>
          </a:r>
          <a:endParaRPr lang="en-US" b="1" dirty="0">
            <a:solidFill>
              <a:srgbClr val="FF0000"/>
            </a:solidFill>
          </a:endParaRPr>
        </a:p>
      </dgm:t>
    </dgm:pt>
    <dgm:pt modelId="{5F37A839-AD71-4793-A204-F6ECDDA2FEF5}" type="parTrans" cxnId="{00FF9735-D54B-4DEA-93DF-15BF84A2E7DF}">
      <dgm:prSet/>
      <dgm:spPr/>
      <dgm:t>
        <a:bodyPr/>
        <a:lstStyle/>
        <a:p>
          <a:endParaRPr lang="en-US"/>
        </a:p>
      </dgm:t>
    </dgm:pt>
    <dgm:pt modelId="{37571A85-24B6-464C-8320-00E358FA1DAB}" type="sibTrans" cxnId="{00FF9735-D54B-4DEA-93DF-15BF84A2E7DF}">
      <dgm:prSet/>
      <dgm:spPr/>
      <dgm:t>
        <a:bodyPr/>
        <a:lstStyle/>
        <a:p>
          <a:endParaRPr lang="en-US"/>
        </a:p>
      </dgm:t>
    </dgm:pt>
    <dgm:pt modelId="{0E739856-B76D-474A-B6DA-B214E64636BE}">
      <dgm:prSet phldrT="[Text]"/>
      <dgm:spPr/>
      <dgm:t>
        <a:bodyPr/>
        <a:lstStyle/>
        <a:p>
          <a:r>
            <a:rPr lang="en-US" b="1" dirty="0" smtClean="0">
              <a:solidFill>
                <a:srgbClr val="00B050"/>
              </a:solidFill>
            </a:rPr>
            <a:t>In</a:t>
          </a:r>
          <a:endParaRPr lang="en-US" b="1" dirty="0">
            <a:solidFill>
              <a:srgbClr val="00B050"/>
            </a:solidFill>
          </a:endParaRPr>
        </a:p>
      </dgm:t>
    </dgm:pt>
    <dgm:pt modelId="{47225C67-6EC2-444E-B250-88B9137C9490}" type="parTrans" cxnId="{A488003B-E37C-4BD8-B450-DEF0112A41DE}">
      <dgm:prSet/>
      <dgm:spPr/>
      <dgm:t>
        <a:bodyPr/>
        <a:lstStyle/>
        <a:p>
          <a:endParaRPr lang="en-US"/>
        </a:p>
      </dgm:t>
    </dgm:pt>
    <dgm:pt modelId="{27A2B48D-89E5-479B-9F65-82749FDEBF53}" type="sibTrans" cxnId="{A488003B-E37C-4BD8-B450-DEF0112A41DE}">
      <dgm:prSet/>
      <dgm:spPr/>
      <dgm:t>
        <a:bodyPr/>
        <a:lstStyle/>
        <a:p>
          <a:endParaRPr lang="en-US"/>
        </a:p>
      </dgm:t>
    </dgm:pt>
    <dgm:pt modelId="{DD9754C8-7EC5-4D91-9B12-60FAA746F71B}" type="pres">
      <dgm:prSet presAssocID="{07C346DA-ECAF-4295-8B55-6583FA207440}" presName="cycle" presStyleCnt="0">
        <dgm:presLayoutVars>
          <dgm:dir/>
          <dgm:resizeHandles val="exact"/>
        </dgm:presLayoutVars>
      </dgm:prSet>
      <dgm:spPr/>
      <dgm:t>
        <a:bodyPr/>
        <a:lstStyle/>
        <a:p>
          <a:endParaRPr lang="en-US"/>
        </a:p>
      </dgm:t>
    </dgm:pt>
    <dgm:pt modelId="{864B0DDB-C92E-436D-87AF-70BBFABCD77F}" type="pres">
      <dgm:prSet presAssocID="{C0752FDF-A990-483E-AFC0-C00A9369EDC6}" presName="dummy" presStyleCnt="0"/>
      <dgm:spPr/>
    </dgm:pt>
    <dgm:pt modelId="{BA14012E-A5F0-428A-B3D3-566E99593BD4}" type="pres">
      <dgm:prSet presAssocID="{C0752FDF-A990-483E-AFC0-C00A9369EDC6}" presName="node" presStyleLbl="revTx" presStyleIdx="0" presStyleCnt="2">
        <dgm:presLayoutVars>
          <dgm:bulletEnabled val="1"/>
        </dgm:presLayoutVars>
      </dgm:prSet>
      <dgm:spPr/>
      <dgm:t>
        <a:bodyPr/>
        <a:lstStyle/>
        <a:p>
          <a:endParaRPr lang="en-US"/>
        </a:p>
      </dgm:t>
    </dgm:pt>
    <dgm:pt modelId="{F6142F04-F19E-4F5A-B28C-F0BFF4D5A2B8}" type="pres">
      <dgm:prSet presAssocID="{37571A85-24B6-464C-8320-00E358FA1DAB}" presName="sibTrans" presStyleLbl="node1" presStyleIdx="0" presStyleCnt="2"/>
      <dgm:spPr/>
      <dgm:t>
        <a:bodyPr/>
        <a:lstStyle/>
        <a:p>
          <a:endParaRPr lang="en-US"/>
        </a:p>
      </dgm:t>
    </dgm:pt>
    <dgm:pt modelId="{360B89B8-6CEC-4EBE-85B6-6EFD9F3B3404}" type="pres">
      <dgm:prSet presAssocID="{0E739856-B76D-474A-B6DA-B214E64636BE}" presName="dummy" presStyleCnt="0"/>
      <dgm:spPr/>
    </dgm:pt>
    <dgm:pt modelId="{6E988C1F-0736-4BD9-AFC8-2AB20A71CF3F}" type="pres">
      <dgm:prSet presAssocID="{0E739856-B76D-474A-B6DA-B214E64636BE}" presName="node" presStyleLbl="revTx" presStyleIdx="1" presStyleCnt="2">
        <dgm:presLayoutVars>
          <dgm:bulletEnabled val="1"/>
        </dgm:presLayoutVars>
      </dgm:prSet>
      <dgm:spPr/>
      <dgm:t>
        <a:bodyPr/>
        <a:lstStyle/>
        <a:p>
          <a:endParaRPr lang="en-US"/>
        </a:p>
      </dgm:t>
    </dgm:pt>
    <dgm:pt modelId="{594769CA-5E9C-46E0-A1D1-DE23FD7EAF82}" type="pres">
      <dgm:prSet presAssocID="{27A2B48D-89E5-479B-9F65-82749FDEBF53}" presName="sibTrans" presStyleLbl="node1" presStyleIdx="1" presStyleCnt="2"/>
      <dgm:spPr/>
      <dgm:t>
        <a:bodyPr/>
        <a:lstStyle/>
        <a:p>
          <a:endParaRPr lang="en-US"/>
        </a:p>
      </dgm:t>
    </dgm:pt>
  </dgm:ptLst>
  <dgm:cxnLst>
    <dgm:cxn modelId="{A488003B-E37C-4BD8-B450-DEF0112A41DE}" srcId="{07C346DA-ECAF-4295-8B55-6583FA207440}" destId="{0E739856-B76D-474A-B6DA-B214E64636BE}" srcOrd="1" destOrd="0" parTransId="{47225C67-6EC2-444E-B250-88B9137C9490}" sibTransId="{27A2B48D-89E5-479B-9F65-82749FDEBF53}"/>
    <dgm:cxn modelId="{00F99CDF-38A4-48BB-AC27-0E0A8DE6927A}" type="presOf" srcId="{C0752FDF-A990-483E-AFC0-C00A9369EDC6}" destId="{BA14012E-A5F0-428A-B3D3-566E99593BD4}" srcOrd="0" destOrd="0" presId="urn:microsoft.com/office/officeart/2005/8/layout/cycle1"/>
    <dgm:cxn modelId="{389A1589-8AC0-41AA-B107-BEAEAF07EEC5}" type="presOf" srcId="{0E739856-B76D-474A-B6DA-B214E64636BE}" destId="{6E988C1F-0736-4BD9-AFC8-2AB20A71CF3F}" srcOrd="0" destOrd="0" presId="urn:microsoft.com/office/officeart/2005/8/layout/cycle1"/>
    <dgm:cxn modelId="{34F1AEE6-EB68-40CD-985C-A3EE02706245}" type="presOf" srcId="{37571A85-24B6-464C-8320-00E358FA1DAB}" destId="{F6142F04-F19E-4F5A-B28C-F0BFF4D5A2B8}" srcOrd="0" destOrd="0" presId="urn:microsoft.com/office/officeart/2005/8/layout/cycle1"/>
    <dgm:cxn modelId="{00FF9735-D54B-4DEA-93DF-15BF84A2E7DF}" srcId="{07C346DA-ECAF-4295-8B55-6583FA207440}" destId="{C0752FDF-A990-483E-AFC0-C00A9369EDC6}" srcOrd="0" destOrd="0" parTransId="{5F37A839-AD71-4793-A204-F6ECDDA2FEF5}" sibTransId="{37571A85-24B6-464C-8320-00E358FA1DAB}"/>
    <dgm:cxn modelId="{2FB79B06-C951-4402-8E94-804CAFA246D6}" type="presOf" srcId="{07C346DA-ECAF-4295-8B55-6583FA207440}" destId="{DD9754C8-7EC5-4D91-9B12-60FAA746F71B}" srcOrd="0" destOrd="0" presId="urn:microsoft.com/office/officeart/2005/8/layout/cycle1"/>
    <dgm:cxn modelId="{BFD58DE2-462A-4947-8604-2AEB7B0F39E6}" type="presOf" srcId="{27A2B48D-89E5-479B-9F65-82749FDEBF53}" destId="{594769CA-5E9C-46E0-A1D1-DE23FD7EAF82}" srcOrd="0" destOrd="0" presId="urn:microsoft.com/office/officeart/2005/8/layout/cycle1"/>
    <dgm:cxn modelId="{5C35B233-A557-4CEC-B573-DB655CC5DF9C}" type="presParOf" srcId="{DD9754C8-7EC5-4D91-9B12-60FAA746F71B}" destId="{864B0DDB-C92E-436D-87AF-70BBFABCD77F}" srcOrd="0" destOrd="0" presId="urn:microsoft.com/office/officeart/2005/8/layout/cycle1"/>
    <dgm:cxn modelId="{46D39790-754E-4838-B02E-B58D2FAF0713}" type="presParOf" srcId="{DD9754C8-7EC5-4D91-9B12-60FAA746F71B}" destId="{BA14012E-A5F0-428A-B3D3-566E99593BD4}" srcOrd="1" destOrd="0" presId="urn:microsoft.com/office/officeart/2005/8/layout/cycle1"/>
    <dgm:cxn modelId="{C00C2A2F-18C9-45AE-BDD0-CD7C7345C7A9}" type="presParOf" srcId="{DD9754C8-7EC5-4D91-9B12-60FAA746F71B}" destId="{F6142F04-F19E-4F5A-B28C-F0BFF4D5A2B8}" srcOrd="2" destOrd="0" presId="urn:microsoft.com/office/officeart/2005/8/layout/cycle1"/>
    <dgm:cxn modelId="{A204372A-F992-405A-A8A7-3A1F374412FD}" type="presParOf" srcId="{DD9754C8-7EC5-4D91-9B12-60FAA746F71B}" destId="{360B89B8-6CEC-4EBE-85B6-6EFD9F3B3404}" srcOrd="3" destOrd="0" presId="urn:microsoft.com/office/officeart/2005/8/layout/cycle1"/>
    <dgm:cxn modelId="{8862379E-8214-4D81-95CA-E6BA310FD317}" type="presParOf" srcId="{DD9754C8-7EC5-4D91-9B12-60FAA746F71B}" destId="{6E988C1F-0736-4BD9-AFC8-2AB20A71CF3F}" srcOrd="4" destOrd="0" presId="urn:microsoft.com/office/officeart/2005/8/layout/cycle1"/>
    <dgm:cxn modelId="{949FC54A-56BB-4C7E-8668-7806EC0B6BD3}" type="presParOf" srcId="{DD9754C8-7EC5-4D91-9B12-60FAA746F71B}" destId="{594769CA-5E9C-46E0-A1D1-DE23FD7EAF82}"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A5BBE-4057-425A-9201-4235F6C408A5}" type="doc">
      <dgm:prSet loTypeId="urn:microsoft.com/office/officeart/2005/8/layout/target2" loCatId="relationship" qsTypeId="urn:microsoft.com/office/officeart/2009/2/quickstyle/3d8" qsCatId="3D" csTypeId="urn:microsoft.com/office/officeart/2005/8/colors/colorful2" csCatId="colorful" phldr="1"/>
      <dgm:spPr/>
      <dgm:t>
        <a:bodyPr/>
        <a:lstStyle/>
        <a:p>
          <a:endParaRPr lang="en-US"/>
        </a:p>
      </dgm:t>
    </dgm:pt>
    <dgm:pt modelId="{373968C4-0355-4F8F-8426-36C55381C970}">
      <dgm:prSet phldrT="[Text]"/>
      <dgm:spPr/>
      <dgm:t>
        <a:bodyPr/>
        <a:lstStyle/>
        <a:p>
          <a:r>
            <a:rPr lang="en-US" dirty="0" smtClean="0"/>
            <a:t>Farm Administrator</a:t>
          </a:r>
          <a:endParaRPr lang="en-US" dirty="0"/>
        </a:p>
      </dgm:t>
    </dgm:pt>
    <dgm:pt modelId="{354DB2FB-9A7E-480C-A6A1-FC196B70060F}" type="parTrans" cxnId="{80B1D27D-80B5-41CB-914A-5D1C160CF3F8}">
      <dgm:prSet/>
      <dgm:spPr/>
      <dgm:t>
        <a:bodyPr/>
        <a:lstStyle/>
        <a:p>
          <a:endParaRPr lang="en-US"/>
        </a:p>
      </dgm:t>
    </dgm:pt>
    <dgm:pt modelId="{5F479453-D93A-43BA-B497-BA6C78C4630D}" type="sibTrans" cxnId="{80B1D27D-80B5-41CB-914A-5D1C160CF3F8}">
      <dgm:prSet/>
      <dgm:spPr/>
      <dgm:t>
        <a:bodyPr/>
        <a:lstStyle/>
        <a:p>
          <a:endParaRPr lang="en-US"/>
        </a:p>
      </dgm:t>
    </dgm:pt>
    <dgm:pt modelId="{DA78F7B6-0C27-46A6-8CE5-10E8B0313A66}">
      <dgm:prSet phldrT="[Text]"/>
      <dgm:spPr>
        <a:solidFill>
          <a:schemeClr val="accent2"/>
        </a:solidFill>
      </dgm:spPr>
      <dgm:t>
        <a:bodyPr/>
        <a:lstStyle/>
        <a:p>
          <a:r>
            <a:rPr lang="en-US" dirty="0" smtClean="0"/>
            <a:t>Central Administration</a:t>
          </a:r>
          <a:endParaRPr lang="en-US" dirty="0"/>
        </a:p>
      </dgm:t>
    </dgm:pt>
    <dgm:pt modelId="{3B554562-47C5-48B5-B050-CA420EC961AB}" type="parTrans" cxnId="{2C98963D-F7C3-4A94-B8BD-287C45F7C296}">
      <dgm:prSet/>
      <dgm:spPr/>
      <dgm:t>
        <a:bodyPr/>
        <a:lstStyle/>
        <a:p>
          <a:endParaRPr lang="en-US"/>
        </a:p>
      </dgm:t>
    </dgm:pt>
    <dgm:pt modelId="{6937D63F-CB78-4918-A596-237E63A82D24}" type="sibTrans" cxnId="{2C98963D-F7C3-4A94-B8BD-287C45F7C296}">
      <dgm:prSet/>
      <dgm:spPr/>
      <dgm:t>
        <a:bodyPr/>
        <a:lstStyle/>
        <a:p>
          <a:endParaRPr lang="en-US"/>
        </a:p>
      </dgm:t>
    </dgm:pt>
    <dgm:pt modelId="{20272310-125B-4B0F-A585-FA8175D0DB99}">
      <dgm:prSet phldrT="[Text]"/>
      <dgm:spPr>
        <a:solidFill>
          <a:schemeClr val="accent1"/>
        </a:solidFill>
      </dgm:spPr>
      <dgm:t>
        <a:bodyPr/>
        <a:lstStyle/>
        <a:p>
          <a:r>
            <a:rPr lang="en-US" dirty="0" smtClean="0">
              <a:solidFill>
                <a:sysClr val="windowText" lastClr="000000"/>
              </a:solidFill>
            </a:rPr>
            <a:t>Tenant Administration</a:t>
          </a:r>
          <a:endParaRPr lang="en-US" dirty="0">
            <a:solidFill>
              <a:sysClr val="windowText" lastClr="000000"/>
            </a:solidFill>
          </a:endParaRPr>
        </a:p>
      </dgm:t>
    </dgm:pt>
    <dgm:pt modelId="{B6E8C81E-9AC1-446D-995C-B53207DB851F}" type="parTrans" cxnId="{4A383E17-1B0A-4AEC-826F-83B081F5A0FE}">
      <dgm:prSet/>
      <dgm:spPr/>
      <dgm:t>
        <a:bodyPr/>
        <a:lstStyle/>
        <a:p>
          <a:endParaRPr lang="en-US"/>
        </a:p>
      </dgm:t>
    </dgm:pt>
    <dgm:pt modelId="{2C313141-AE8B-4E72-B56B-FA466782C1F8}" type="sibTrans" cxnId="{4A383E17-1B0A-4AEC-826F-83B081F5A0FE}">
      <dgm:prSet/>
      <dgm:spPr/>
      <dgm:t>
        <a:bodyPr/>
        <a:lstStyle/>
        <a:p>
          <a:endParaRPr lang="en-US"/>
        </a:p>
      </dgm:t>
    </dgm:pt>
    <dgm:pt modelId="{F9C7C83A-A18A-4C66-96BA-6D2D230641A2}">
      <dgm:prSet phldrT="[Text]"/>
      <dgm:spPr>
        <a:solidFill>
          <a:schemeClr val="accent1">
            <a:alpha val="90000"/>
          </a:schemeClr>
        </a:solidFill>
      </dgm:spPr>
      <dgm:t>
        <a:bodyPr/>
        <a:lstStyle/>
        <a:p>
          <a:r>
            <a:rPr lang="en-US" dirty="0" smtClean="0"/>
            <a:t>Site Collection Admin</a:t>
          </a:r>
          <a:endParaRPr lang="en-US" dirty="0"/>
        </a:p>
      </dgm:t>
    </dgm:pt>
    <dgm:pt modelId="{580A19EB-6941-4BF0-BF52-AA5BE46101C1}" type="parTrans" cxnId="{709AD0EF-B311-4E20-8D9D-C654BD605FD1}">
      <dgm:prSet/>
      <dgm:spPr/>
      <dgm:t>
        <a:bodyPr/>
        <a:lstStyle/>
        <a:p>
          <a:endParaRPr lang="en-US"/>
        </a:p>
      </dgm:t>
    </dgm:pt>
    <dgm:pt modelId="{AD76EE54-9005-4D00-885E-013C3D6449B9}" type="sibTrans" cxnId="{709AD0EF-B311-4E20-8D9D-C654BD605FD1}">
      <dgm:prSet/>
      <dgm:spPr/>
      <dgm:t>
        <a:bodyPr/>
        <a:lstStyle/>
        <a:p>
          <a:endParaRPr lang="en-US"/>
        </a:p>
      </dgm:t>
    </dgm:pt>
    <dgm:pt modelId="{D0A09B91-1F43-4508-9313-A5685537A9D7}">
      <dgm:prSet phldrT="[Text]"/>
      <dgm:spPr>
        <a:solidFill>
          <a:schemeClr val="accent1">
            <a:alpha val="90000"/>
          </a:schemeClr>
        </a:solidFill>
      </dgm:spPr>
      <dgm:t>
        <a:bodyPr/>
        <a:lstStyle/>
        <a:p>
          <a:r>
            <a:rPr lang="en-US" dirty="0" smtClean="0"/>
            <a:t>Site Collection Admin</a:t>
          </a:r>
          <a:endParaRPr lang="en-US" dirty="0"/>
        </a:p>
      </dgm:t>
    </dgm:pt>
    <dgm:pt modelId="{1B67C1C0-F2A7-426E-AE9F-87B850954919}" type="parTrans" cxnId="{52FDD0E0-4004-4A9D-AB70-1E9CCAF64759}">
      <dgm:prSet/>
      <dgm:spPr/>
      <dgm:t>
        <a:bodyPr/>
        <a:lstStyle/>
        <a:p>
          <a:endParaRPr lang="en-US"/>
        </a:p>
      </dgm:t>
    </dgm:pt>
    <dgm:pt modelId="{7D7DE959-6707-4BDD-87DA-134B767C8C4D}" type="sibTrans" cxnId="{52FDD0E0-4004-4A9D-AB70-1E9CCAF64759}">
      <dgm:prSet/>
      <dgm:spPr/>
      <dgm:t>
        <a:bodyPr/>
        <a:lstStyle/>
        <a:p>
          <a:endParaRPr lang="en-US"/>
        </a:p>
      </dgm:t>
    </dgm:pt>
    <dgm:pt modelId="{A3CC981E-1E47-49DA-9823-5D17E3D268C5}">
      <dgm:prSet phldrT="[Text]"/>
      <dgm:spPr>
        <a:solidFill>
          <a:schemeClr val="accent1">
            <a:alpha val="90000"/>
          </a:schemeClr>
        </a:solidFill>
      </dgm:spPr>
      <dgm:t>
        <a:bodyPr/>
        <a:lstStyle/>
        <a:p>
          <a:r>
            <a:rPr lang="en-US" dirty="0" smtClean="0"/>
            <a:t>Site Collection Admin</a:t>
          </a:r>
          <a:endParaRPr lang="en-US" dirty="0"/>
        </a:p>
      </dgm:t>
    </dgm:pt>
    <dgm:pt modelId="{98EE197F-D4AF-4288-A288-C8704F830845}" type="parTrans" cxnId="{8CBE6F51-6189-4909-935D-411A9BB8CDCD}">
      <dgm:prSet/>
      <dgm:spPr/>
      <dgm:t>
        <a:bodyPr/>
        <a:lstStyle/>
        <a:p>
          <a:endParaRPr lang="en-US"/>
        </a:p>
      </dgm:t>
    </dgm:pt>
    <dgm:pt modelId="{A2C59423-F292-410A-B98D-2D77F5D5E556}" type="sibTrans" cxnId="{8CBE6F51-6189-4909-935D-411A9BB8CDCD}">
      <dgm:prSet/>
      <dgm:spPr/>
      <dgm:t>
        <a:bodyPr/>
        <a:lstStyle/>
        <a:p>
          <a:endParaRPr lang="en-US"/>
        </a:p>
      </dgm:t>
    </dgm:pt>
    <dgm:pt modelId="{64CD6922-161E-41C6-B672-3588717E51C6}">
      <dgm:prSet phldrT="[Text]"/>
      <dgm:spPr>
        <a:solidFill>
          <a:schemeClr val="accent1">
            <a:alpha val="90000"/>
          </a:schemeClr>
        </a:solidFill>
      </dgm:spPr>
      <dgm:t>
        <a:bodyPr/>
        <a:lstStyle/>
        <a:p>
          <a:r>
            <a:rPr lang="en-US" dirty="0" smtClean="0"/>
            <a:t>…</a:t>
          </a:r>
          <a:endParaRPr lang="en-US" dirty="0"/>
        </a:p>
      </dgm:t>
    </dgm:pt>
    <dgm:pt modelId="{7F552A8A-2AFA-4746-977D-BD337A30C823}" type="parTrans" cxnId="{1180640B-78FB-4A63-9994-124EB6BA49BC}">
      <dgm:prSet/>
      <dgm:spPr/>
      <dgm:t>
        <a:bodyPr/>
        <a:lstStyle/>
        <a:p>
          <a:endParaRPr lang="en-US"/>
        </a:p>
      </dgm:t>
    </dgm:pt>
    <dgm:pt modelId="{F5D59A18-91D4-4FF0-834C-C80D5E6B1614}" type="sibTrans" cxnId="{1180640B-78FB-4A63-9994-124EB6BA49BC}">
      <dgm:prSet/>
      <dgm:spPr/>
      <dgm:t>
        <a:bodyPr/>
        <a:lstStyle/>
        <a:p>
          <a:endParaRPr lang="en-US"/>
        </a:p>
      </dgm:t>
    </dgm:pt>
    <dgm:pt modelId="{6017562F-E165-45FF-A51A-CC99FFBC2789}" type="pres">
      <dgm:prSet presAssocID="{A5CA5BBE-4057-425A-9201-4235F6C408A5}" presName="Name0" presStyleCnt="0">
        <dgm:presLayoutVars>
          <dgm:chMax val="3"/>
          <dgm:chPref val="1"/>
          <dgm:dir/>
          <dgm:animLvl val="lvl"/>
          <dgm:resizeHandles/>
        </dgm:presLayoutVars>
      </dgm:prSet>
      <dgm:spPr/>
      <dgm:t>
        <a:bodyPr/>
        <a:lstStyle/>
        <a:p>
          <a:endParaRPr lang="en-US"/>
        </a:p>
      </dgm:t>
    </dgm:pt>
    <dgm:pt modelId="{DF79FE93-BD1F-4A0E-99EC-B1F965C5FA62}" type="pres">
      <dgm:prSet presAssocID="{A5CA5BBE-4057-425A-9201-4235F6C408A5}" presName="outerBox" presStyleCnt="0"/>
      <dgm:spPr/>
    </dgm:pt>
    <dgm:pt modelId="{B6B7E58F-6391-4161-9657-53C4C423D125}" type="pres">
      <dgm:prSet presAssocID="{A5CA5BBE-4057-425A-9201-4235F6C408A5}" presName="outerBoxParent" presStyleLbl="node1" presStyleIdx="0" presStyleCnt="3"/>
      <dgm:spPr/>
      <dgm:t>
        <a:bodyPr/>
        <a:lstStyle/>
        <a:p>
          <a:endParaRPr lang="en-US"/>
        </a:p>
      </dgm:t>
    </dgm:pt>
    <dgm:pt modelId="{698F71A6-91CC-4B21-9BBF-01318947898F}" type="pres">
      <dgm:prSet presAssocID="{A5CA5BBE-4057-425A-9201-4235F6C408A5}" presName="outerBoxChildren" presStyleCnt="0"/>
      <dgm:spPr/>
    </dgm:pt>
    <dgm:pt modelId="{F55ADA44-D66E-495B-A86C-278C5BC3B4D7}" type="pres">
      <dgm:prSet presAssocID="{A5CA5BBE-4057-425A-9201-4235F6C408A5}" presName="middleBox" presStyleCnt="0"/>
      <dgm:spPr/>
    </dgm:pt>
    <dgm:pt modelId="{0E56115C-D94E-4874-AF05-1ADE858CD5C4}" type="pres">
      <dgm:prSet presAssocID="{A5CA5BBE-4057-425A-9201-4235F6C408A5}" presName="middleBoxParent" presStyleLbl="node1" presStyleIdx="1" presStyleCnt="3"/>
      <dgm:spPr/>
      <dgm:t>
        <a:bodyPr/>
        <a:lstStyle/>
        <a:p>
          <a:endParaRPr lang="en-US"/>
        </a:p>
      </dgm:t>
    </dgm:pt>
    <dgm:pt modelId="{494B6DC2-740E-49F4-A85F-C1A5CA4CB3F8}" type="pres">
      <dgm:prSet presAssocID="{A5CA5BBE-4057-425A-9201-4235F6C408A5}" presName="middleBoxChildren" presStyleCnt="0"/>
      <dgm:spPr/>
    </dgm:pt>
    <dgm:pt modelId="{8C7D4833-0633-4396-B009-9BB0E5CFFF9F}" type="pres">
      <dgm:prSet presAssocID="{A5CA5BBE-4057-425A-9201-4235F6C408A5}" presName="centerBox" presStyleCnt="0"/>
      <dgm:spPr/>
    </dgm:pt>
    <dgm:pt modelId="{1BD84FEF-B197-45BE-8FD7-CE15E138E39B}" type="pres">
      <dgm:prSet presAssocID="{A5CA5BBE-4057-425A-9201-4235F6C408A5}" presName="centerBoxParent" presStyleLbl="node1" presStyleIdx="2" presStyleCnt="3"/>
      <dgm:spPr/>
      <dgm:t>
        <a:bodyPr/>
        <a:lstStyle/>
        <a:p>
          <a:endParaRPr lang="en-US"/>
        </a:p>
      </dgm:t>
    </dgm:pt>
    <dgm:pt modelId="{14C9CAD6-F04F-46BF-ACC3-ACACF2BF8A45}" type="pres">
      <dgm:prSet presAssocID="{A5CA5BBE-4057-425A-9201-4235F6C408A5}" presName="centerBoxChildren" presStyleCnt="0"/>
      <dgm:spPr/>
    </dgm:pt>
    <dgm:pt modelId="{E896C9F2-C0B4-412F-A14F-6584A9550269}" type="pres">
      <dgm:prSet presAssocID="{F9C7C83A-A18A-4C66-96BA-6D2D230641A2}" presName="cChild" presStyleLbl="fgAcc1" presStyleIdx="0" presStyleCnt="4">
        <dgm:presLayoutVars>
          <dgm:bulletEnabled val="1"/>
        </dgm:presLayoutVars>
      </dgm:prSet>
      <dgm:spPr/>
      <dgm:t>
        <a:bodyPr/>
        <a:lstStyle/>
        <a:p>
          <a:endParaRPr lang="en-US"/>
        </a:p>
      </dgm:t>
    </dgm:pt>
    <dgm:pt modelId="{3605EAAC-FACC-4598-BF40-2ADF74C5966D}" type="pres">
      <dgm:prSet presAssocID="{AD76EE54-9005-4D00-885E-013C3D6449B9}" presName="centerSibTrans" presStyleCnt="0"/>
      <dgm:spPr/>
    </dgm:pt>
    <dgm:pt modelId="{8F68DCC8-27CA-474F-B622-A3F67766618E}" type="pres">
      <dgm:prSet presAssocID="{D0A09B91-1F43-4508-9313-A5685537A9D7}" presName="cChild" presStyleLbl="fgAcc1" presStyleIdx="1" presStyleCnt="4">
        <dgm:presLayoutVars>
          <dgm:bulletEnabled val="1"/>
        </dgm:presLayoutVars>
      </dgm:prSet>
      <dgm:spPr/>
      <dgm:t>
        <a:bodyPr/>
        <a:lstStyle/>
        <a:p>
          <a:endParaRPr lang="en-US"/>
        </a:p>
      </dgm:t>
    </dgm:pt>
    <dgm:pt modelId="{57F17DFF-9E76-4DAB-B04A-B4B8FBDA10E5}" type="pres">
      <dgm:prSet presAssocID="{7D7DE959-6707-4BDD-87DA-134B767C8C4D}" presName="centerSibTrans" presStyleCnt="0"/>
      <dgm:spPr/>
    </dgm:pt>
    <dgm:pt modelId="{F22A16A7-4043-47E4-A1E0-F83B1A056164}" type="pres">
      <dgm:prSet presAssocID="{A3CC981E-1E47-49DA-9823-5D17E3D268C5}" presName="cChild" presStyleLbl="fgAcc1" presStyleIdx="2" presStyleCnt="4">
        <dgm:presLayoutVars>
          <dgm:bulletEnabled val="1"/>
        </dgm:presLayoutVars>
      </dgm:prSet>
      <dgm:spPr/>
      <dgm:t>
        <a:bodyPr/>
        <a:lstStyle/>
        <a:p>
          <a:endParaRPr lang="en-US"/>
        </a:p>
      </dgm:t>
    </dgm:pt>
    <dgm:pt modelId="{FBCF0A41-FFD0-49C9-8592-40BC9C1EA00B}" type="pres">
      <dgm:prSet presAssocID="{A2C59423-F292-410A-B98D-2D77F5D5E556}" presName="centerSibTrans" presStyleCnt="0"/>
      <dgm:spPr/>
    </dgm:pt>
    <dgm:pt modelId="{64CBD0F4-7D3E-442F-B9D2-76EC9D51EB2A}" type="pres">
      <dgm:prSet presAssocID="{64CD6922-161E-41C6-B672-3588717E51C6}" presName="cChild" presStyleLbl="fgAcc1" presStyleIdx="3" presStyleCnt="4">
        <dgm:presLayoutVars>
          <dgm:bulletEnabled val="1"/>
        </dgm:presLayoutVars>
      </dgm:prSet>
      <dgm:spPr/>
      <dgm:t>
        <a:bodyPr/>
        <a:lstStyle/>
        <a:p>
          <a:endParaRPr lang="en-US"/>
        </a:p>
      </dgm:t>
    </dgm:pt>
  </dgm:ptLst>
  <dgm:cxnLst>
    <dgm:cxn modelId="{4A383E17-1B0A-4AEC-826F-83B081F5A0FE}" srcId="{A5CA5BBE-4057-425A-9201-4235F6C408A5}" destId="{20272310-125B-4B0F-A585-FA8175D0DB99}" srcOrd="2" destOrd="0" parTransId="{B6E8C81E-9AC1-446D-995C-B53207DB851F}" sibTransId="{2C313141-AE8B-4E72-B56B-FA466782C1F8}"/>
    <dgm:cxn modelId="{8CBE6F51-6189-4909-935D-411A9BB8CDCD}" srcId="{20272310-125B-4B0F-A585-FA8175D0DB99}" destId="{A3CC981E-1E47-49DA-9823-5D17E3D268C5}" srcOrd="2" destOrd="0" parTransId="{98EE197F-D4AF-4288-A288-C8704F830845}" sibTransId="{A2C59423-F292-410A-B98D-2D77F5D5E556}"/>
    <dgm:cxn modelId="{1180640B-78FB-4A63-9994-124EB6BA49BC}" srcId="{20272310-125B-4B0F-A585-FA8175D0DB99}" destId="{64CD6922-161E-41C6-B672-3588717E51C6}" srcOrd="3" destOrd="0" parTransId="{7F552A8A-2AFA-4746-977D-BD337A30C823}" sibTransId="{F5D59A18-91D4-4FF0-834C-C80D5E6B1614}"/>
    <dgm:cxn modelId="{709AD0EF-B311-4E20-8D9D-C654BD605FD1}" srcId="{20272310-125B-4B0F-A585-FA8175D0DB99}" destId="{F9C7C83A-A18A-4C66-96BA-6D2D230641A2}" srcOrd="0" destOrd="0" parTransId="{580A19EB-6941-4BF0-BF52-AA5BE46101C1}" sibTransId="{AD76EE54-9005-4D00-885E-013C3D6449B9}"/>
    <dgm:cxn modelId="{2C98963D-F7C3-4A94-B8BD-287C45F7C296}" srcId="{A5CA5BBE-4057-425A-9201-4235F6C408A5}" destId="{DA78F7B6-0C27-46A6-8CE5-10E8B0313A66}" srcOrd="1" destOrd="0" parTransId="{3B554562-47C5-48B5-B050-CA420EC961AB}" sibTransId="{6937D63F-CB78-4918-A596-237E63A82D24}"/>
    <dgm:cxn modelId="{5BB8D6E3-90B5-44F8-86E5-921D9996B787}" type="presOf" srcId="{A3CC981E-1E47-49DA-9823-5D17E3D268C5}" destId="{F22A16A7-4043-47E4-A1E0-F83B1A056164}" srcOrd="0" destOrd="0" presId="urn:microsoft.com/office/officeart/2005/8/layout/target2"/>
    <dgm:cxn modelId="{45DF1192-4B8A-4A74-B599-645767A22010}" type="presOf" srcId="{F9C7C83A-A18A-4C66-96BA-6D2D230641A2}" destId="{E896C9F2-C0B4-412F-A14F-6584A9550269}" srcOrd="0" destOrd="0" presId="urn:microsoft.com/office/officeart/2005/8/layout/target2"/>
    <dgm:cxn modelId="{95217C80-3B71-417E-ADAA-DC53FF7458ED}" type="presOf" srcId="{64CD6922-161E-41C6-B672-3588717E51C6}" destId="{64CBD0F4-7D3E-442F-B9D2-76EC9D51EB2A}" srcOrd="0" destOrd="0" presId="urn:microsoft.com/office/officeart/2005/8/layout/target2"/>
    <dgm:cxn modelId="{8898DD32-7A2E-4722-8659-1BBCCE31D98F}" type="presOf" srcId="{A5CA5BBE-4057-425A-9201-4235F6C408A5}" destId="{6017562F-E165-45FF-A51A-CC99FFBC2789}" srcOrd="0" destOrd="0" presId="urn:microsoft.com/office/officeart/2005/8/layout/target2"/>
    <dgm:cxn modelId="{0EB743EA-5C4A-4B4B-BE02-CDF942883B8D}" type="presOf" srcId="{D0A09B91-1F43-4508-9313-A5685537A9D7}" destId="{8F68DCC8-27CA-474F-B622-A3F67766618E}" srcOrd="0" destOrd="0" presId="urn:microsoft.com/office/officeart/2005/8/layout/target2"/>
    <dgm:cxn modelId="{66DA91E0-5BC7-4652-93C3-92D8EA181513}" type="presOf" srcId="{20272310-125B-4B0F-A585-FA8175D0DB99}" destId="{1BD84FEF-B197-45BE-8FD7-CE15E138E39B}" srcOrd="0" destOrd="0" presId="urn:microsoft.com/office/officeart/2005/8/layout/target2"/>
    <dgm:cxn modelId="{80B1D27D-80B5-41CB-914A-5D1C160CF3F8}" srcId="{A5CA5BBE-4057-425A-9201-4235F6C408A5}" destId="{373968C4-0355-4F8F-8426-36C55381C970}" srcOrd="0" destOrd="0" parTransId="{354DB2FB-9A7E-480C-A6A1-FC196B70060F}" sibTransId="{5F479453-D93A-43BA-B497-BA6C78C4630D}"/>
    <dgm:cxn modelId="{52FDD0E0-4004-4A9D-AB70-1E9CCAF64759}" srcId="{20272310-125B-4B0F-A585-FA8175D0DB99}" destId="{D0A09B91-1F43-4508-9313-A5685537A9D7}" srcOrd="1" destOrd="0" parTransId="{1B67C1C0-F2A7-426E-AE9F-87B850954919}" sibTransId="{7D7DE959-6707-4BDD-87DA-134B767C8C4D}"/>
    <dgm:cxn modelId="{4BB7CE66-5E31-466F-BBDB-F83123A70690}" type="presOf" srcId="{DA78F7B6-0C27-46A6-8CE5-10E8B0313A66}" destId="{0E56115C-D94E-4874-AF05-1ADE858CD5C4}" srcOrd="0" destOrd="0" presId="urn:microsoft.com/office/officeart/2005/8/layout/target2"/>
    <dgm:cxn modelId="{ACF19B74-E5F4-450F-B0AB-9315D9E5430A}" type="presOf" srcId="{373968C4-0355-4F8F-8426-36C55381C970}" destId="{B6B7E58F-6391-4161-9657-53C4C423D125}" srcOrd="0" destOrd="0" presId="urn:microsoft.com/office/officeart/2005/8/layout/target2"/>
    <dgm:cxn modelId="{EFD4CE21-5B01-49E3-9AF3-3A1FC2E4C647}" type="presParOf" srcId="{6017562F-E165-45FF-A51A-CC99FFBC2789}" destId="{DF79FE93-BD1F-4A0E-99EC-B1F965C5FA62}" srcOrd="0" destOrd="0" presId="urn:microsoft.com/office/officeart/2005/8/layout/target2"/>
    <dgm:cxn modelId="{E84673E1-7413-411F-9DC4-8230A9C0D598}" type="presParOf" srcId="{DF79FE93-BD1F-4A0E-99EC-B1F965C5FA62}" destId="{B6B7E58F-6391-4161-9657-53C4C423D125}" srcOrd="0" destOrd="0" presId="urn:microsoft.com/office/officeart/2005/8/layout/target2"/>
    <dgm:cxn modelId="{1D107013-B822-4F82-AF75-F73E5CD6920F}" type="presParOf" srcId="{DF79FE93-BD1F-4A0E-99EC-B1F965C5FA62}" destId="{698F71A6-91CC-4B21-9BBF-01318947898F}" srcOrd="1" destOrd="0" presId="urn:microsoft.com/office/officeart/2005/8/layout/target2"/>
    <dgm:cxn modelId="{63A1DDE1-91BA-4AE3-BA74-B48AB20F126C}" type="presParOf" srcId="{6017562F-E165-45FF-A51A-CC99FFBC2789}" destId="{F55ADA44-D66E-495B-A86C-278C5BC3B4D7}" srcOrd="1" destOrd="0" presId="urn:microsoft.com/office/officeart/2005/8/layout/target2"/>
    <dgm:cxn modelId="{B0B8D863-5B91-4383-AE4F-898F3292B717}" type="presParOf" srcId="{F55ADA44-D66E-495B-A86C-278C5BC3B4D7}" destId="{0E56115C-D94E-4874-AF05-1ADE858CD5C4}" srcOrd="0" destOrd="0" presId="urn:microsoft.com/office/officeart/2005/8/layout/target2"/>
    <dgm:cxn modelId="{9A47A006-6C87-4F89-AE2A-10D797909B1F}" type="presParOf" srcId="{F55ADA44-D66E-495B-A86C-278C5BC3B4D7}" destId="{494B6DC2-740E-49F4-A85F-C1A5CA4CB3F8}" srcOrd="1" destOrd="0" presId="urn:microsoft.com/office/officeart/2005/8/layout/target2"/>
    <dgm:cxn modelId="{42AA09FF-72B3-46B5-AFED-251E7982E82F}" type="presParOf" srcId="{6017562F-E165-45FF-A51A-CC99FFBC2789}" destId="{8C7D4833-0633-4396-B009-9BB0E5CFFF9F}" srcOrd="2" destOrd="0" presId="urn:microsoft.com/office/officeart/2005/8/layout/target2"/>
    <dgm:cxn modelId="{10333EC3-C50C-462C-B095-2F05A8F84FB7}" type="presParOf" srcId="{8C7D4833-0633-4396-B009-9BB0E5CFFF9F}" destId="{1BD84FEF-B197-45BE-8FD7-CE15E138E39B}" srcOrd="0" destOrd="0" presId="urn:microsoft.com/office/officeart/2005/8/layout/target2"/>
    <dgm:cxn modelId="{9700BB5D-1DD8-4452-B3C3-DCB18F712B1E}" type="presParOf" srcId="{8C7D4833-0633-4396-B009-9BB0E5CFFF9F}" destId="{14C9CAD6-F04F-46BF-ACC3-ACACF2BF8A45}" srcOrd="1" destOrd="0" presId="urn:microsoft.com/office/officeart/2005/8/layout/target2"/>
    <dgm:cxn modelId="{CBBB6673-E37A-4F3C-AEFD-9CDA3B6E1BFB}" type="presParOf" srcId="{14C9CAD6-F04F-46BF-ACC3-ACACF2BF8A45}" destId="{E896C9F2-C0B4-412F-A14F-6584A9550269}" srcOrd="0" destOrd="0" presId="urn:microsoft.com/office/officeart/2005/8/layout/target2"/>
    <dgm:cxn modelId="{56944902-9D13-4340-A4BC-53E35DD3DAEF}" type="presParOf" srcId="{14C9CAD6-F04F-46BF-ACC3-ACACF2BF8A45}" destId="{3605EAAC-FACC-4598-BF40-2ADF74C5966D}" srcOrd="1" destOrd="0" presId="urn:microsoft.com/office/officeart/2005/8/layout/target2"/>
    <dgm:cxn modelId="{C2F25F7C-4A11-4318-8FBE-F1596A7AF1EB}" type="presParOf" srcId="{14C9CAD6-F04F-46BF-ACC3-ACACF2BF8A45}" destId="{8F68DCC8-27CA-474F-B622-A3F67766618E}" srcOrd="2" destOrd="0" presId="urn:microsoft.com/office/officeart/2005/8/layout/target2"/>
    <dgm:cxn modelId="{13B04916-20AF-43CB-AEAA-804E11C081AD}" type="presParOf" srcId="{14C9CAD6-F04F-46BF-ACC3-ACACF2BF8A45}" destId="{57F17DFF-9E76-4DAB-B04A-B4B8FBDA10E5}" srcOrd="3" destOrd="0" presId="urn:microsoft.com/office/officeart/2005/8/layout/target2"/>
    <dgm:cxn modelId="{B273F5D4-75D4-4732-9B2B-24E673688476}" type="presParOf" srcId="{14C9CAD6-F04F-46BF-ACC3-ACACF2BF8A45}" destId="{F22A16A7-4043-47E4-A1E0-F83B1A056164}" srcOrd="4" destOrd="0" presId="urn:microsoft.com/office/officeart/2005/8/layout/target2"/>
    <dgm:cxn modelId="{D4A2E132-084F-4C18-8B3D-3B83A0326A2C}" type="presParOf" srcId="{14C9CAD6-F04F-46BF-ACC3-ACACF2BF8A45}" destId="{FBCF0A41-FFD0-49C9-8592-40BC9C1EA00B}" srcOrd="5" destOrd="0" presId="urn:microsoft.com/office/officeart/2005/8/layout/target2"/>
    <dgm:cxn modelId="{F5C8FD98-0FE0-44E7-BB8D-5D0524910E62}" type="presParOf" srcId="{14C9CAD6-F04F-46BF-ACC3-ACACF2BF8A45}" destId="{64CBD0F4-7D3E-442F-B9D2-76EC9D51EB2A}"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012E-A5F0-428A-B3D3-566E99593BD4}">
      <dsp:nvSpPr>
        <dsp:cNvPr id="0" name=""/>
        <dsp:cNvSpPr/>
      </dsp:nvSpPr>
      <dsp:spPr>
        <a:xfrm>
          <a:off x="1143221" y="285747"/>
          <a:ext cx="541752" cy="541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FF0000"/>
              </a:solidFill>
            </a:rPr>
            <a:t>Out</a:t>
          </a:r>
          <a:endParaRPr lang="en-US" sz="2100" b="1" kern="1200" dirty="0">
            <a:solidFill>
              <a:srgbClr val="FF0000"/>
            </a:solidFill>
          </a:endParaRPr>
        </a:p>
      </dsp:txBody>
      <dsp:txXfrm>
        <a:off x="1143221" y="285747"/>
        <a:ext cx="541752" cy="541752"/>
      </dsp:txXfrm>
    </dsp:sp>
    <dsp:sp modelId="{F6142F04-F19E-4F5A-B28C-F0BFF4D5A2B8}">
      <dsp:nvSpPr>
        <dsp:cNvPr id="0" name=""/>
        <dsp:cNvSpPr/>
      </dsp:nvSpPr>
      <dsp:spPr>
        <a:xfrm>
          <a:off x="414556" y="-369"/>
          <a:ext cx="1113986" cy="1113986"/>
        </a:xfrm>
        <a:prstGeom prst="circularArrow">
          <a:avLst>
            <a:gd name="adj1" fmla="val 9483"/>
            <a:gd name="adj2" fmla="val 684994"/>
            <a:gd name="adj3" fmla="val 7850584"/>
            <a:gd name="adj4" fmla="val 2264421"/>
            <a:gd name="adj5" fmla="val 11064"/>
          </a:avLst>
        </a:prstGeom>
        <a:solidFill>
          <a:schemeClr val="accent2">
            <a:hueOff val="0"/>
            <a:satOff val="0"/>
            <a:lumOff val="0"/>
            <a:alphaOff val="0"/>
          </a:schemeClr>
        </a:solidFill>
        <a:ln>
          <a:noFill/>
        </a:ln>
        <a:effectLst>
          <a:outerShdw blurRad="50800" dist="381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E988C1F-0736-4BD9-AFC8-2AB20A71CF3F}">
      <dsp:nvSpPr>
        <dsp:cNvPr id="0" name=""/>
        <dsp:cNvSpPr/>
      </dsp:nvSpPr>
      <dsp:spPr>
        <a:xfrm>
          <a:off x="258125" y="285747"/>
          <a:ext cx="541752" cy="541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00B050"/>
              </a:solidFill>
            </a:rPr>
            <a:t>In</a:t>
          </a:r>
          <a:endParaRPr lang="en-US" sz="2100" b="1" kern="1200" dirty="0">
            <a:solidFill>
              <a:srgbClr val="00B050"/>
            </a:solidFill>
          </a:endParaRPr>
        </a:p>
      </dsp:txBody>
      <dsp:txXfrm>
        <a:off x="258125" y="285747"/>
        <a:ext cx="541752" cy="541752"/>
      </dsp:txXfrm>
    </dsp:sp>
    <dsp:sp modelId="{594769CA-5E9C-46E0-A1D1-DE23FD7EAF82}">
      <dsp:nvSpPr>
        <dsp:cNvPr id="0" name=""/>
        <dsp:cNvSpPr/>
      </dsp:nvSpPr>
      <dsp:spPr>
        <a:xfrm>
          <a:off x="414556" y="-369"/>
          <a:ext cx="1113986" cy="1113986"/>
        </a:xfrm>
        <a:prstGeom prst="circularArrow">
          <a:avLst>
            <a:gd name="adj1" fmla="val 9483"/>
            <a:gd name="adj2" fmla="val 684994"/>
            <a:gd name="adj3" fmla="val 18650584"/>
            <a:gd name="adj4" fmla="val 13064421"/>
            <a:gd name="adj5" fmla="val 11064"/>
          </a:avLst>
        </a:prstGeom>
        <a:solidFill>
          <a:schemeClr val="accent3">
            <a:hueOff val="0"/>
            <a:satOff val="0"/>
            <a:lumOff val="0"/>
            <a:alphaOff val="0"/>
          </a:schemeClr>
        </a:solidFill>
        <a:ln>
          <a:noFill/>
        </a:ln>
        <a:effectLst>
          <a:outerShdw blurRad="50800" dist="381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7E58F-6391-4161-9657-53C4C423D125}">
      <dsp:nvSpPr>
        <dsp:cNvPr id="0" name=""/>
        <dsp:cNvSpPr/>
      </dsp:nvSpPr>
      <dsp:spPr>
        <a:xfrm>
          <a:off x="0" y="0"/>
          <a:ext cx="5257800" cy="3492499"/>
        </a:xfrm>
        <a:prstGeom prst="roundRect">
          <a:avLst>
            <a:gd name="adj" fmla="val 8500"/>
          </a:avLst>
        </a:prstGeom>
        <a:solidFill>
          <a:schemeClr val="accent2">
            <a:hueOff val="0"/>
            <a:satOff val="0"/>
            <a:lumOff val="0"/>
            <a:alphaOff val="0"/>
          </a:schemeClr>
        </a:solidFill>
        <a:ln>
          <a:noFill/>
        </a:ln>
        <a:effectLst>
          <a:outerShdw blurRad="50800" dist="38100" dir="5400000" rotWithShape="0">
            <a:srgbClr val="000000">
              <a:alpha val="43137"/>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2710568" numCol="1" spcCol="1270" anchor="t" anchorCtr="0">
          <a:noAutofit/>
        </a:bodyPr>
        <a:lstStyle/>
        <a:p>
          <a:pPr lvl="0" algn="l" defTabSz="1200150">
            <a:lnSpc>
              <a:spcPct val="90000"/>
            </a:lnSpc>
            <a:spcBef>
              <a:spcPct val="0"/>
            </a:spcBef>
            <a:spcAft>
              <a:spcPct val="35000"/>
            </a:spcAft>
          </a:pPr>
          <a:r>
            <a:rPr lang="en-US" sz="2700" kern="1200" dirty="0" smtClean="0"/>
            <a:t>Farm Administrator</a:t>
          </a:r>
          <a:endParaRPr lang="en-US" sz="2700" kern="1200" dirty="0"/>
        </a:p>
      </dsp:txBody>
      <dsp:txXfrm>
        <a:off x="86948" y="86948"/>
        <a:ext cx="5083904" cy="3318603"/>
      </dsp:txXfrm>
    </dsp:sp>
    <dsp:sp modelId="{0E56115C-D94E-4874-AF05-1ADE858CD5C4}">
      <dsp:nvSpPr>
        <dsp:cNvPr id="0" name=""/>
        <dsp:cNvSpPr/>
      </dsp:nvSpPr>
      <dsp:spPr>
        <a:xfrm>
          <a:off x="131445" y="873124"/>
          <a:ext cx="4994910" cy="2444750"/>
        </a:xfrm>
        <a:prstGeom prst="roundRect">
          <a:avLst>
            <a:gd name="adj" fmla="val 10500"/>
          </a:avLst>
        </a:prstGeom>
        <a:solidFill>
          <a:schemeClr val="accent2"/>
        </a:solidFill>
        <a:ln>
          <a:noFill/>
        </a:ln>
        <a:effectLst>
          <a:outerShdw blurRad="50800" dist="38100" dir="5400000" rotWithShape="0">
            <a:srgbClr val="000000">
              <a:alpha val="43137"/>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552416" numCol="1" spcCol="1270" anchor="t" anchorCtr="0">
          <a:noAutofit/>
        </a:bodyPr>
        <a:lstStyle/>
        <a:p>
          <a:pPr lvl="0" algn="l" defTabSz="1200150">
            <a:lnSpc>
              <a:spcPct val="90000"/>
            </a:lnSpc>
            <a:spcBef>
              <a:spcPct val="0"/>
            </a:spcBef>
            <a:spcAft>
              <a:spcPct val="35000"/>
            </a:spcAft>
          </a:pPr>
          <a:r>
            <a:rPr lang="en-US" sz="2700" kern="1200" dirty="0" smtClean="0"/>
            <a:t>Central Administration</a:t>
          </a:r>
          <a:endParaRPr lang="en-US" sz="2700" kern="1200" dirty="0"/>
        </a:p>
      </dsp:txBody>
      <dsp:txXfrm>
        <a:off x="206629" y="948308"/>
        <a:ext cx="4844542" cy="2294382"/>
      </dsp:txXfrm>
    </dsp:sp>
    <dsp:sp modelId="{1BD84FEF-B197-45BE-8FD7-CE15E138E39B}">
      <dsp:nvSpPr>
        <dsp:cNvPr id="0" name=""/>
        <dsp:cNvSpPr/>
      </dsp:nvSpPr>
      <dsp:spPr>
        <a:xfrm>
          <a:off x="262890" y="1746249"/>
          <a:ext cx="4732020" cy="1397000"/>
        </a:xfrm>
        <a:prstGeom prst="roundRect">
          <a:avLst>
            <a:gd name="adj" fmla="val 10500"/>
          </a:avLst>
        </a:prstGeom>
        <a:solidFill>
          <a:schemeClr val="accent1"/>
        </a:solidFill>
        <a:ln>
          <a:noFill/>
        </a:ln>
        <a:effectLst>
          <a:outerShdw blurRad="50800" dist="38100" dir="5400000" rotWithShape="0">
            <a:srgbClr val="000000">
              <a:alpha val="43137"/>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788529" numCol="1" spcCol="1270" anchor="t" anchorCtr="0">
          <a:noAutofit/>
        </a:bodyPr>
        <a:lstStyle/>
        <a:p>
          <a:pPr lvl="0" algn="l" defTabSz="1200150">
            <a:lnSpc>
              <a:spcPct val="90000"/>
            </a:lnSpc>
            <a:spcBef>
              <a:spcPct val="0"/>
            </a:spcBef>
            <a:spcAft>
              <a:spcPct val="35000"/>
            </a:spcAft>
          </a:pPr>
          <a:r>
            <a:rPr lang="en-US" sz="2700" kern="1200" dirty="0" smtClean="0">
              <a:solidFill>
                <a:sysClr val="windowText" lastClr="000000"/>
              </a:solidFill>
            </a:rPr>
            <a:t>Tenant Administration</a:t>
          </a:r>
          <a:endParaRPr lang="en-US" sz="2700" kern="1200" dirty="0">
            <a:solidFill>
              <a:sysClr val="windowText" lastClr="000000"/>
            </a:solidFill>
          </a:endParaRPr>
        </a:p>
      </dsp:txBody>
      <dsp:txXfrm>
        <a:off x="305853" y="1789212"/>
        <a:ext cx="4646094" cy="1311074"/>
      </dsp:txXfrm>
    </dsp:sp>
    <dsp:sp modelId="{E896C9F2-C0B4-412F-A14F-6584A9550269}">
      <dsp:nvSpPr>
        <dsp:cNvPr id="0" name=""/>
        <dsp:cNvSpPr/>
      </dsp:nvSpPr>
      <dsp:spPr>
        <a:xfrm>
          <a:off x="381190" y="2374900"/>
          <a:ext cx="1108489" cy="628650"/>
        </a:xfrm>
        <a:prstGeom prst="roundRect">
          <a:avLst>
            <a:gd name="adj" fmla="val 10500"/>
          </a:avLst>
        </a:prstGeom>
        <a:solidFill>
          <a:schemeClr val="accent1">
            <a:alpha val="90000"/>
          </a:schemeClr>
        </a:solidFill>
        <a:ln>
          <a:noFill/>
        </a:ln>
        <a:effectLst>
          <a:outerShdw blurRad="50800" dist="38100" dir="5400000" rotWithShape="0">
            <a:srgbClr val="000000">
              <a:alpha val="43137"/>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Site Collection Admin</a:t>
          </a:r>
          <a:endParaRPr lang="en-US" sz="1200" kern="1200" dirty="0"/>
        </a:p>
      </dsp:txBody>
      <dsp:txXfrm>
        <a:off x="400523" y="2394233"/>
        <a:ext cx="1069823" cy="589984"/>
      </dsp:txXfrm>
    </dsp:sp>
    <dsp:sp modelId="{8F68DCC8-27CA-474F-B622-A3F67766618E}">
      <dsp:nvSpPr>
        <dsp:cNvPr id="0" name=""/>
        <dsp:cNvSpPr/>
      </dsp:nvSpPr>
      <dsp:spPr>
        <a:xfrm>
          <a:off x="1509127" y="2374900"/>
          <a:ext cx="1108489" cy="628650"/>
        </a:xfrm>
        <a:prstGeom prst="roundRect">
          <a:avLst>
            <a:gd name="adj" fmla="val 10500"/>
          </a:avLst>
        </a:prstGeom>
        <a:solidFill>
          <a:schemeClr val="accent1">
            <a:alpha val="90000"/>
          </a:schemeClr>
        </a:solidFill>
        <a:ln>
          <a:noFill/>
        </a:ln>
        <a:effectLst>
          <a:outerShdw blurRad="50800" dist="38100" dir="5400000" rotWithShape="0">
            <a:srgbClr val="000000">
              <a:alpha val="43137"/>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Site Collection Admin</a:t>
          </a:r>
          <a:endParaRPr lang="en-US" sz="1200" kern="1200" dirty="0"/>
        </a:p>
      </dsp:txBody>
      <dsp:txXfrm>
        <a:off x="1528460" y="2394233"/>
        <a:ext cx="1069823" cy="589984"/>
      </dsp:txXfrm>
    </dsp:sp>
    <dsp:sp modelId="{F22A16A7-4043-47E4-A1E0-F83B1A056164}">
      <dsp:nvSpPr>
        <dsp:cNvPr id="0" name=""/>
        <dsp:cNvSpPr/>
      </dsp:nvSpPr>
      <dsp:spPr>
        <a:xfrm>
          <a:off x="2637063" y="2374900"/>
          <a:ext cx="1108489" cy="628650"/>
        </a:xfrm>
        <a:prstGeom prst="roundRect">
          <a:avLst>
            <a:gd name="adj" fmla="val 10500"/>
          </a:avLst>
        </a:prstGeom>
        <a:solidFill>
          <a:schemeClr val="accent1">
            <a:alpha val="90000"/>
          </a:schemeClr>
        </a:solidFill>
        <a:ln>
          <a:noFill/>
        </a:ln>
        <a:effectLst>
          <a:outerShdw blurRad="50800" dist="38100" dir="5400000" rotWithShape="0">
            <a:srgbClr val="000000">
              <a:alpha val="43137"/>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Site Collection Admin</a:t>
          </a:r>
          <a:endParaRPr lang="en-US" sz="1200" kern="1200" dirty="0"/>
        </a:p>
      </dsp:txBody>
      <dsp:txXfrm>
        <a:off x="2656396" y="2394233"/>
        <a:ext cx="1069823" cy="589984"/>
      </dsp:txXfrm>
    </dsp:sp>
    <dsp:sp modelId="{64CBD0F4-7D3E-442F-B9D2-76EC9D51EB2A}">
      <dsp:nvSpPr>
        <dsp:cNvPr id="0" name=""/>
        <dsp:cNvSpPr/>
      </dsp:nvSpPr>
      <dsp:spPr>
        <a:xfrm>
          <a:off x="3765000" y="2374900"/>
          <a:ext cx="1108489" cy="628650"/>
        </a:xfrm>
        <a:prstGeom prst="roundRect">
          <a:avLst>
            <a:gd name="adj" fmla="val 10500"/>
          </a:avLst>
        </a:prstGeom>
        <a:solidFill>
          <a:schemeClr val="accent1">
            <a:alpha val="90000"/>
          </a:schemeClr>
        </a:solidFill>
        <a:ln>
          <a:noFill/>
        </a:ln>
        <a:effectLst>
          <a:outerShdw blurRad="50800" dist="38100" dir="5400000" rotWithShape="0">
            <a:srgbClr val="000000">
              <a:alpha val="43137"/>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t>
          </a:r>
          <a:endParaRPr lang="en-US" sz="1200" kern="1200" dirty="0"/>
        </a:p>
      </dsp:txBody>
      <dsp:txXfrm>
        <a:off x="3784333" y="2394233"/>
        <a:ext cx="1069823" cy="58998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dirty="0"/>
              <a:t>SharePoint Online </a:t>
            </a:r>
            <a:r>
              <a:rPr lang="en-US" dirty="0" smtClean="0"/>
              <a:t>Overview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lvl="0" defTabSz="914400" fontAlgn="base">
                <a:spcBef>
                  <a:spcPct val="0"/>
                </a:spcBef>
                <a:spcAft>
                  <a:spcPct val="0"/>
                </a:spcAf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kern="1200" dirty="0" smtClean="0">
                <a:solidFill>
                  <a:schemeClr val="tx1"/>
                </a:solidFill>
                <a:effectLst/>
                <a:latin typeface="+mn-lt"/>
                <a:ea typeface="+mn-ea"/>
                <a:cs typeface="+mn-cs"/>
              </a:rPr>
              <a:t>SharePoint Online Overview</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lgn="r" rtl="0"/>
            <a:fld id="{1C570892-4C58-4058-8248-E2345ED19D1D}" type="slidenum">
              <a:rPr lang="en-US" sz="1200" kern="1200">
                <a:solidFill>
                  <a:prstClr val="black"/>
                </a:solidFill>
                <a:latin typeface="Calibri"/>
                <a:ea typeface="+mn-ea"/>
                <a:cs typeface="+mn-cs"/>
              </a:rPr>
              <a:pPr algn="r" rtl="0"/>
              <a:t>11</a:t>
            </a:fld>
            <a:endParaRPr lang="en-US" sz="1200" kern="1200">
              <a:solidFill>
                <a:prstClr val="black"/>
              </a:solidFill>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710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6336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045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352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390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0742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Slide Image Placeholder 7"/>
          <p:cNvSpPr>
            <a:spLocks noGrp="1" noRot="1" noChangeAspect="1" noTextEdit="1"/>
          </p:cNvSpPr>
          <p:nvPr>
            <p:ph type="sldImg"/>
          </p:nvPr>
        </p:nvSpPr>
        <p:spPr bwMode="auto">
          <a:ln>
            <a:solidFill>
              <a:srgbClr val="000000"/>
            </a:solidFill>
            <a:miter lim="800000"/>
            <a:headEnd/>
            <a:tailEnd/>
          </a:ln>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sp>
      <p:sp>
        <p:nvSpPr>
          <p:cNvPr id="64517" name="Notes Placeholder 8"/>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numCol="1" anchor="t" anchorCtr="0" compatLnSpc="1">
            <a:prstTxWarp prst="textNoShape">
              <a:avLst/>
            </a:prstTxWarp>
          </a:bodyPr>
          <a:lstStyle/>
          <a:p>
            <a:pPr marL="0" lvl="1" indent="0" defTabSz="912879">
              <a:spcBef>
                <a:spcPct val="0"/>
              </a:spcBef>
              <a:spcAft>
                <a:spcPct val="0"/>
              </a:spcAft>
              <a:buNone/>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3301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defTabSz="897264">
              <a:spcAft>
                <a:spcPts val="327"/>
              </a:spcAft>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7566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282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9034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6303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8902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263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8864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4849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55000" lnSpcReduction="20000"/>
          </a:bodyPr>
          <a:lstStyle/>
          <a:p>
            <a:pPr defTabSz="897301" eaLnBrk="0" fontAlgn="base" hangingPunct="0">
              <a:spcBef>
                <a:spcPct val="30000"/>
              </a:spcBef>
              <a:spcAft>
                <a:spcPct val="0"/>
              </a:spcAft>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1420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600"/>
              </a:spcBef>
              <a:spcAft>
                <a:spcPct val="0"/>
              </a:spcAft>
              <a:buClrTx/>
              <a:buSzTx/>
              <a:buFontTx/>
              <a:buNone/>
              <a:tabLst/>
              <a:defRPr/>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0276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83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2981" lvl="1" indent="0">
              <a:buFont typeface="Arial" pitchFamily="34" charset="0"/>
              <a:buNone/>
            </a:pPr>
            <a:endParaRPr lang="en-US" dirty="0"/>
          </a:p>
        </p:txBody>
      </p:sp>
    </p:spTree>
    <p:extLst>
      <p:ext uri="{BB962C8B-B14F-4D97-AF65-F5344CB8AC3E}">
        <p14:creationId xmlns:p14="http://schemas.microsoft.com/office/powerpoint/2010/main" val="1080637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5370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872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8600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5360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7600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304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907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5897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407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9975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6464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1106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006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50501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idx="1"/>
          </p:nvPr>
        </p:nvSpPr>
        <p:spPr/>
        <p:txBody>
          <a:bodyPr>
            <a:no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Tree>
    <p:extLst>
      <p:ext uri="{BB962C8B-B14F-4D97-AF65-F5344CB8AC3E}">
        <p14:creationId xmlns:p14="http://schemas.microsoft.com/office/powerpoint/2010/main" val="110023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873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160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cke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4191000"/>
            <a:ext cx="8410575" cy="2301238"/>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366713" y="1463038"/>
            <a:ext cx="8410575" cy="2286000"/>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3808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Date Placeholder 2"/>
          <p:cNvSpPr>
            <a:spLocks noGrp="1"/>
          </p:cNvSpPr>
          <p:nvPr>
            <p:ph type="dt" sz="half" idx="15"/>
          </p:nvPr>
        </p:nvSpPr>
        <p:spPr>
          <a:xfrm>
            <a:off x="7543800" y="6460217"/>
            <a:ext cx="8382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D60C6D13-06AF-4E15-9F4E-9747959CF965}" type="datetimeFigureOut">
              <a:rPr lang="en-US" smtClean="0"/>
              <a:pPr>
                <a:defRPr/>
              </a:pPr>
              <a:t>5/5/2010</a:t>
            </a:fld>
            <a:endParaRPr lang="en-US" dirty="0"/>
          </a:p>
        </p:txBody>
      </p:sp>
      <p:sp>
        <p:nvSpPr>
          <p:cNvPr id="9" name="Footer Placeholder 3"/>
          <p:cNvSpPr>
            <a:spLocks noGrp="1"/>
          </p:cNvSpPr>
          <p:nvPr>
            <p:ph type="ftr" sz="quarter" idx="16"/>
          </p:nvPr>
        </p:nvSpPr>
        <p:spPr>
          <a:xfrm>
            <a:off x="4800600" y="6460219"/>
            <a:ext cx="2133600" cy="365125"/>
          </a:xfrm>
          <a:prstGeom prst="rect">
            <a:avLst/>
          </a:prstGeom>
        </p:spPr>
        <p:txBody>
          <a:bodyPr anchor="ctr"/>
          <a:lstStyle>
            <a:lvl1pPr algn="ctr" fontAlgn="auto">
              <a:spcBef>
                <a:spcPts val="0"/>
              </a:spcBef>
              <a:spcAft>
                <a:spcPts val="0"/>
              </a:spcAft>
              <a:defRPr sz="900" dirty="0">
                <a:solidFill>
                  <a:schemeClr val="bg1"/>
                </a:solidFill>
                <a:latin typeface="+mn-lt"/>
              </a:defRPr>
            </a:lvl1pPr>
          </a:lstStyle>
          <a:p>
            <a:pPr>
              <a:defRPr/>
            </a:pPr>
            <a:endParaRPr lang="en-US" dirty="0"/>
          </a:p>
        </p:txBody>
      </p:sp>
      <p:sp>
        <p:nvSpPr>
          <p:cNvPr id="10" name="Slide Number Placeholder 4"/>
          <p:cNvSpPr>
            <a:spLocks noGrp="1"/>
          </p:cNvSpPr>
          <p:nvPr>
            <p:ph type="sldNum" sz="quarter" idx="17"/>
          </p:nvPr>
        </p:nvSpPr>
        <p:spPr>
          <a:xfrm>
            <a:off x="8382000" y="6460217"/>
            <a:ext cx="6096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3C7B1C64-A14E-4D42-B35E-20EF6EFAD7FF}" type="slidenum">
              <a:rPr lang="en-US" smtClean="0"/>
              <a:pPr>
                <a:defRPr/>
              </a:pPr>
              <a:t>‹#›</a:t>
            </a:fld>
            <a:endParaRPr lang="en-US" dirty="0"/>
          </a:p>
        </p:txBody>
      </p:sp>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8382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extLst>
      <p:ext uri="{BB962C8B-B14F-4D97-AF65-F5344CB8AC3E}">
        <p14:creationId xmlns:p14="http://schemas.microsoft.com/office/powerpoint/2010/main" val="1508898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 id="2147483725" r:id="rId15"/>
    <p:sldLayoutId id="2147483726" r:id="rId16"/>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9.jpe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wmf"/><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cid:image001.gif@01CAB338.8648D12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9.png"/><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38.gif"/><Relationship Id="rId4" Type="http://schemas.openxmlformats.org/officeDocument/2006/relationships/image" Target="../media/image40.pn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9.png"/><Relationship Id="rId7"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38.gif"/><Relationship Id="rId4" Type="http://schemas.openxmlformats.org/officeDocument/2006/relationships/image" Target="../media/image40.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9.png"/><Relationship Id="rId7" Type="http://schemas.microsoft.com/office/2007/relationships/hdphoto" Target="../media/hdphoto1.wdp"/><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38.gif"/><Relationship Id="rId5" Type="http://schemas.openxmlformats.org/officeDocument/2006/relationships/image" Target="../media/image41.png"/><Relationship Id="rId10" Type="http://schemas.openxmlformats.org/officeDocument/2006/relationships/image" Target="../media/image45.gif"/><Relationship Id="rId4" Type="http://schemas.openxmlformats.org/officeDocument/2006/relationships/image" Target="../media/image40.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quot;GLASS&quot;; White to Transparent to White Linear; Shadow; 1pt stroke;"/>
          <p:cNvSpPr/>
          <p:nvPr/>
        </p:nvSpPr>
        <p:spPr bwMode="auto">
          <a:xfrm>
            <a:off x="4648200" y="762000"/>
            <a:ext cx="4114800" cy="296637"/>
          </a:xfrm>
          <a:prstGeom prst="roundRect">
            <a:avLst>
              <a:gd name="adj" fmla="val 0"/>
            </a:avLst>
          </a:prstGeom>
          <a:gradFill>
            <a:gsLst>
              <a:gs pos="0">
                <a:schemeClr val="bg1">
                  <a:alpha val="28000"/>
                </a:schemeClr>
              </a:gs>
              <a:gs pos="20000">
                <a:schemeClr val="bg1"/>
              </a:gs>
              <a:gs pos="93000">
                <a:schemeClr val="bg1">
                  <a:alpha val="40000"/>
                </a:schemeClr>
              </a:gs>
              <a:gs pos="100000">
                <a:schemeClr val="tx1"/>
              </a:gs>
            </a:gsLst>
            <a:lin ang="15900000" scaled="0"/>
          </a:gradFill>
          <a:ln w="3175">
            <a:gradFill>
              <a:gsLst>
                <a:gs pos="0">
                  <a:schemeClr val="tx1">
                    <a:alpha val="50000"/>
                  </a:schemeClr>
                </a:gs>
                <a:gs pos="50000">
                  <a:schemeClr val="tx1">
                    <a:alpha val="11000"/>
                  </a:schemeClr>
                </a:gs>
                <a:gs pos="100000">
                  <a:schemeClr val="tx1">
                    <a:alpha val="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6" tIns="45712" rIns="91426" bIns="45712" numCol="1" rtlCol="0" anchor="ctr" anchorCtr="0" compatLnSpc="1">
            <a:prstTxWarp prst="textNoShape">
              <a:avLst/>
            </a:prstTxWarp>
          </a:bodyPr>
          <a:lstStyle/>
          <a:p>
            <a:pPr indent="-227178" algn="ctr" defTabSz="914256" fontAlgn="base">
              <a:lnSpc>
                <a:spcPct val="90000"/>
              </a:lnSpc>
              <a:spcBef>
                <a:spcPct val="0"/>
              </a:spcBef>
              <a:spcAft>
                <a:spcPct val="0"/>
              </a:spcAft>
              <a:buSzPct val="70000"/>
              <a:buFontTx/>
              <a:buBlip>
                <a:blip r:embed="rId3"/>
              </a:buBlip>
              <a:defRPr/>
            </a:pPr>
            <a:endParaRPr lang="en-US" altLang="zh-CN" sz="1100" b="1" kern="0" dirty="0" smtClean="0">
              <a:gradFill>
                <a:gsLst>
                  <a:gs pos="0">
                    <a:srgbClr val="444445"/>
                  </a:gs>
                  <a:gs pos="20000">
                    <a:srgbClr val="444445"/>
                  </a:gs>
                </a:gsLst>
                <a:lin ang="15900000" scaled="0"/>
              </a:gradFill>
            </a:endParaRPr>
          </a:p>
        </p:txBody>
      </p:sp>
      <p:sp>
        <p:nvSpPr>
          <p:cNvPr id="2" name="Title 1"/>
          <p:cNvSpPr>
            <a:spLocks noGrp="1"/>
          </p:cNvSpPr>
          <p:nvPr>
            <p:ph type="title"/>
          </p:nvPr>
        </p:nvSpPr>
        <p:spPr>
          <a:xfrm>
            <a:off x="116188" y="34711"/>
            <a:ext cx="8382000" cy="775597"/>
          </a:xfrm>
        </p:spPr>
        <p:txBody>
          <a:bodyPr>
            <a:normAutofit/>
          </a:bodyPr>
          <a:lstStyle/>
          <a:p>
            <a:r>
              <a:rPr lang="en-US" sz="3200" spc="-150" smtClean="0">
                <a:ln w="3175">
                  <a:noFill/>
                </a:ln>
                <a:gradFill flip="none" rotWithShape="1">
                  <a:gsLst>
                    <a:gs pos="0">
                      <a:schemeClr val="tx1"/>
                    </a:gs>
                    <a:gs pos="86000">
                      <a:schemeClr val="tx1"/>
                    </a:gs>
                  </a:gsLst>
                  <a:lin ang="5400000" scaled="0"/>
                  <a:tileRect/>
                </a:gradFill>
                <a:effectLst>
                  <a:outerShdw blurRad="50800" dist="38100" dir="5400000" algn="t" rotWithShape="0">
                    <a:prstClr val="black">
                      <a:alpha val="20000"/>
                    </a:prstClr>
                  </a:outerShdw>
                </a:effectLst>
                <a:latin typeface="Segoe UI" pitchFamily="34" charset="0"/>
                <a:ea typeface="+mn-ea"/>
                <a:cs typeface="Arial" charset="0"/>
              </a:rPr>
              <a:t>SharePoint Online Licensing</a:t>
            </a:r>
            <a:r>
              <a:rPr lang="en-US" sz="3600" smtClean="0"/>
              <a:t/>
            </a:r>
            <a:br>
              <a:rPr lang="en-US" sz="3600" smtClean="0"/>
            </a:br>
            <a:r>
              <a:rPr lang="en-US" sz="2000" smtClean="0">
                <a:solidFill>
                  <a:schemeClr val="tx1"/>
                </a:solidFill>
              </a:rPr>
              <a:t>Bringing SharePoint Server 2010’s business collaboration platform capabilities to the cloud</a:t>
            </a:r>
            <a:endParaRPr lang="en-US" sz="3200" dirty="0">
              <a:solidFill>
                <a:schemeClr val="tx1"/>
              </a:solidFill>
            </a:endParaRPr>
          </a:p>
        </p:txBody>
      </p:sp>
      <p:sp>
        <p:nvSpPr>
          <p:cNvPr id="12" name="Rounded Rectangle 11"/>
          <p:cNvSpPr/>
          <p:nvPr/>
        </p:nvSpPr>
        <p:spPr bwMode="auto">
          <a:xfrm>
            <a:off x="4648200" y="1095865"/>
            <a:ext cx="4114800" cy="1676400"/>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119063" indent="-119063"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3" name="Rounded Rectangle 12"/>
          <p:cNvSpPr/>
          <p:nvPr/>
        </p:nvSpPr>
        <p:spPr bwMode="auto">
          <a:xfrm>
            <a:off x="381000" y="1095865"/>
            <a:ext cx="4114800" cy="1676400"/>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lvl="1" algn="ctr" defTabSz="914099"/>
            <a:endParaRPr lang="en-US" sz="1600" dirty="0" smtClean="0">
              <a:gradFill>
                <a:gsLst>
                  <a:gs pos="0">
                    <a:srgbClr val="FFFFFF"/>
                  </a:gs>
                  <a:gs pos="100000">
                    <a:srgbClr val="FFFFFF"/>
                  </a:gs>
                </a:gsLst>
                <a:lin ang="5400000" scaled="0"/>
              </a:gradFill>
            </a:endParaRPr>
          </a:p>
        </p:txBody>
      </p:sp>
      <p:sp>
        <p:nvSpPr>
          <p:cNvPr id="14" name="&quot;GLASS&quot;; White to Transparent to White Linear; Shadow; 1pt stroke;"/>
          <p:cNvSpPr/>
          <p:nvPr/>
        </p:nvSpPr>
        <p:spPr bwMode="auto">
          <a:xfrm>
            <a:off x="381000" y="762000"/>
            <a:ext cx="4114800" cy="296637"/>
          </a:xfrm>
          <a:prstGeom prst="roundRect">
            <a:avLst>
              <a:gd name="adj" fmla="val 0"/>
            </a:avLst>
          </a:prstGeom>
          <a:gradFill>
            <a:gsLst>
              <a:gs pos="0">
                <a:schemeClr val="bg1">
                  <a:alpha val="28000"/>
                </a:schemeClr>
              </a:gs>
              <a:gs pos="20000">
                <a:schemeClr val="bg1"/>
              </a:gs>
              <a:gs pos="93000">
                <a:schemeClr val="bg1">
                  <a:alpha val="40000"/>
                </a:schemeClr>
              </a:gs>
              <a:gs pos="100000">
                <a:schemeClr val="tx1"/>
              </a:gs>
            </a:gsLst>
            <a:lin ang="15900000" scaled="0"/>
          </a:gradFill>
          <a:ln w="3175">
            <a:gradFill>
              <a:gsLst>
                <a:gs pos="0">
                  <a:schemeClr val="tx1">
                    <a:alpha val="50000"/>
                  </a:schemeClr>
                </a:gs>
                <a:gs pos="50000">
                  <a:schemeClr val="tx1">
                    <a:alpha val="11000"/>
                  </a:schemeClr>
                </a:gs>
                <a:gs pos="100000">
                  <a:schemeClr val="tx1">
                    <a:alpha val="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26" tIns="45712" rIns="91426" bIns="45712" numCol="1" rtlCol="0" anchor="ctr" anchorCtr="0" compatLnSpc="1">
            <a:prstTxWarp prst="textNoShape">
              <a:avLst/>
            </a:prstTxWarp>
          </a:bodyPr>
          <a:lstStyle/>
          <a:p>
            <a:pPr indent="-227178" algn="ctr" defTabSz="914256" fontAlgn="base">
              <a:lnSpc>
                <a:spcPct val="90000"/>
              </a:lnSpc>
              <a:spcBef>
                <a:spcPct val="0"/>
              </a:spcBef>
              <a:spcAft>
                <a:spcPct val="0"/>
              </a:spcAft>
              <a:buSzPct val="70000"/>
              <a:buFontTx/>
              <a:buBlip>
                <a:blip r:embed="rId3"/>
              </a:buBlip>
              <a:defRPr/>
            </a:pPr>
            <a:endParaRPr lang="en-US" altLang="zh-CN" sz="1100" b="1" kern="0" dirty="0" smtClean="0">
              <a:gradFill>
                <a:gsLst>
                  <a:gs pos="0">
                    <a:srgbClr val="444445"/>
                  </a:gs>
                  <a:gs pos="20000">
                    <a:srgbClr val="444445"/>
                  </a:gs>
                </a:gsLst>
                <a:lin ang="15900000" scaled="0"/>
              </a:gradFill>
            </a:endParaRPr>
          </a:p>
        </p:txBody>
      </p:sp>
      <p:sp>
        <p:nvSpPr>
          <p:cNvPr id="15" name="TextBox 14"/>
          <p:cNvSpPr txBox="1"/>
          <p:nvPr/>
        </p:nvSpPr>
        <p:spPr>
          <a:xfrm>
            <a:off x="723900" y="781638"/>
            <a:ext cx="3505200" cy="276999"/>
          </a:xfrm>
          <a:prstGeom prst="rect">
            <a:avLst/>
          </a:prstGeom>
          <a:noFill/>
        </p:spPr>
        <p:txBody>
          <a:bodyPr wrap="square" lIns="0" tIns="0" rIns="0" bIns="0" rtlCol="0">
            <a:spAutoFit/>
          </a:bodyPr>
          <a:lstStyle/>
          <a:p>
            <a:pPr algn="ctr"/>
            <a:r>
              <a:rPr lang="en-US" b="1" dirty="0" smtClean="0"/>
              <a:t>Intranet</a:t>
            </a:r>
          </a:p>
        </p:txBody>
      </p:sp>
      <p:sp>
        <p:nvSpPr>
          <p:cNvPr id="16" name="TextBox 15"/>
          <p:cNvSpPr txBox="1"/>
          <p:nvPr/>
        </p:nvSpPr>
        <p:spPr>
          <a:xfrm>
            <a:off x="4956048" y="772211"/>
            <a:ext cx="3505200" cy="276999"/>
          </a:xfrm>
          <a:prstGeom prst="rect">
            <a:avLst/>
          </a:prstGeom>
          <a:noFill/>
        </p:spPr>
        <p:txBody>
          <a:bodyPr wrap="square" lIns="0" tIns="0" rIns="0" bIns="0" rtlCol="0">
            <a:spAutoFit/>
          </a:bodyPr>
          <a:lstStyle/>
          <a:p>
            <a:pPr algn="ctr"/>
            <a:r>
              <a:rPr lang="en-US" b="1" dirty="0" smtClean="0"/>
              <a:t>Internet/Extranet</a:t>
            </a:r>
          </a:p>
        </p:txBody>
      </p:sp>
      <p:pic>
        <p:nvPicPr>
          <p:cNvPr id="21" name="Picture 20" descr="ShrPt-Online_h_rgb.png"/>
          <p:cNvPicPr>
            <a:picLocks noChangeAspect="1"/>
          </p:cNvPicPr>
          <p:nvPr/>
        </p:nvPicPr>
        <p:blipFill>
          <a:blip r:embed="rId4"/>
          <a:stretch>
            <a:fillRect/>
          </a:stretch>
        </p:blipFill>
        <p:spPr>
          <a:xfrm>
            <a:off x="457200" y="1176710"/>
            <a:ext cx="2276666" cy="394526"/>
          </a:xfrm>
          <a:prstGeom prst="rect">
            <a:avLst/>
          </a:prstGeom>
        </p:spPr>
      </p:pic>
      <p:pic>
        <p:nvPicPr>
          <p:cNvPr id="23" name="Picture 22" descr="ShrPt-Online_h_rgb.png"/>
          <p:cNvPicPr>
            <a:picLocks noChangeAspect="1"/>
          </p:cNvPicPr>
          <p:nvPr/>
        </p:nvPicPr>
        <p:blipFill>
          <a:blip r:embed="rId4"/>
          <a:stretch>
            <a:fillRect/>
          </a:stretch>
        </p:blipFill>
        <p:spPr>
          <a:xfrm>
            <a:off x="4762892" y="1172065"/>
            <a:ext cx="2209800" cy="382939"/>
          </a:xfrm>
          <a:prstGeom prst="rect">
            <a:avLst/>
          </a:prstGeom>
        </p:spPr>
      </p:pic>
      <p:sp>
        <p:nvSpPr>
          <p:cNvPr id="24" name="Rounded Rectangle 23"/>
          <p:cNvSpPr/>
          <p:nvPr/>
        </p:nvSpPr>
        <p:spPr bwMode="auto">
          <a:xfrm>
            <a:off x="1038519" y="1562492"/>
            <a:ext cx="3657600" cy="1209773"/>
          </a:xfrm>
          <a:prstGeom prst="roundRect">
            <a:avLst>
              <a:gd name="adj" fmla="val 0"/>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lvl="1">
              <a:lnSpc>
                <a:spcPct val="90000"/>
              </a:lnSpc>
              <a:spcBef>
                <a:spcPct val="20000"/>
              </a:spcBef>
              <a:spcAft>
                <a:spcPts val="600"/>
              </a:spcAft>
            </a:pPr>
            <a:r>
              <a:rPr lang="en-US" sz="1400" dirty="0" smtClean="0">
                <a:solidFill>
                  <a:srgbClr val="FFFFFF"/>
                </a:solidFill>
              </a:rPr>
              <a:t>SharePoint Online Standard User Subscription License (USL)</a:t>
            </a:r>
          </a:p>
          <a:p>
            <a:pPr marL="0" lvl="1">
              <a:lnSpc>
                <a:spcPct val="90000"/>
              </a:lnSpc>
              <a:spcBef>
                <a:spcPct val="20000"/>
              </a:spcBef>
              <a:spcAft>
                <a:spcPts val="600"/>
              </a:spcAft>
            </a:pPr>
            <a:r>
              <a:rPr lang="en-US" sz="1400" dirty="0" smtClean="0">
                <a:solidFill>
                  <a:srgbClr val="FFFFFF"/>
                </a:solidFill>
              </a:rPr>
              <a:t>SharePoint Online Deskless Worker functionality available as part of the “BPOS Deskless” User Subscription License (USL)</a:t>
            </a:r>
          </a:p>
        </p:txBody>
      </p:sp>
      <p:sp>
        <p:nvSpPr>
          <p:cNvPr id="27" name="Rounded Rectangle 26"/>
          <p:cNvSpPr/>
          <p:nvPr/>
        </p:nvSpPr>
        <p:spPr bwMode="auto">
          <a:xfrm>
            <a:off x="4876800" y="1629265"/>
            <a:ext cx="3657600" cy="723900"/>
          </a:xfrm>
          <a:prstGeom prst="roundRect">
            <a:avLst>
              <a:gd name="adj" fmla="val 0"/>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236538" lvl="1" indent="-236538">
              <a:lnSpc>
                <a:spcPct val="90000"/>
              </a:lnSpc>
              <a:spcBef>
                <a:spcPct val="20000"/>
              </a:spcBef>
              <a:spcAft>
                <a:spcPts val="600"/>
              </a:spcAft>
            </a:pPr>
            <a:r>
              <a:rPr lang="en-US" sz="1400" dirty="0" smtClean="0">
                <a:solidFill>
                  <a:schemeClr val="bg1"/>
                </a:solidFill>
              </a:rPr>
              <a:t>	Internet Sites Offer</a:t>
            </a:r>
          </a:p>
          <a:p>
            <a:pPr marL="236538" lvl="1" indent="-236538">
              <a:lnSpc>
                <a:spcPct val="90000"/>
              </a:lnSpc>
              <a:spcBef>
                <a:spcPct val="20000"/>
              </a:spcBef>
              <a:spcAft>
                <a:spcPts val="600"/>
              </a:spcAft>
            </a:pPr>
            <a:r>
              <a:rPr lang="en-US" sz="1400" dirty="0" smtClean="0">
                <a:solidFill>
                  <a:schemeClr val="bg1"/>
                </a:solidFill>
              </a:rPr>
              <a:t>	Partner Access (Extranet) Offer</a:t>
            </a:r>
          </a:p>
        </p:txBody>
      </p:sp>
      <p:sp>
        <p:nvSpPr>
          <p:cNvPr id="29" name="TextBox 28"/>
          <p:cNvSpPr txBox="1"/>
          <p:nvPr/>
        </p:nvSpPr>
        <p:spPr>
          <a:xfrm rot="20815153">
            <a:off x="4706834" y="1672482"/>
            <a:ext cx="469103" cy="184666"/>
          </a:xfrm>
          <a:prstGeom prst="rect">
            <a:avLst/>
          </a:prstGeom>
          <a:noFill/>
        </p:spPr>
        <p:txBody>
          <a:bodyPr wrap="none" lIns="0" tIns="0" rIns="0" bIns="0" rtlCol="0">
            <a:spAutoFit/>
          </a:bodyPr>
          <a:lstStyle/>
          <a:p>
            <a:pPr algn="ctr" fontAlgn="base">
              <a:spcBef>
                <a:spcPct val="0"/>
              </a:spcBef>
              <a:spcAft>
                <a:spcPct val="0"/>
              </a:spcAft>
            </a:pPr>
            <a:r>
              <a:rPr lang="en-US" sz="1200" b="1" dirty="0" smtClean="0">
                <a:solidFill>
                  <a:srgbClr val="00B050"/>
                </a:solidFill>
              </a:rPr>
              <a:t>Future</a:t>
            </a:r>
            <a:endParaRPr lang="en-US" sz="1200" b="1" dirty="0">
              <a:solidFill>
                <a:srgbClr val="00B050"/>
              </a:solidFill>
            </a:endParaRPr>
          </a:p>
        </p:txBody>
      </p:sp>
      <p:sp>
        <p:nvSpPr>
          <p:cNvPr id="30" name="TextBox 29"/>
          <p:cNvSpPr txBox="1"/>
          <p:nvPr/>
        </p:nvSpPr>
        <p:spPr>
          <a:xfrm rot="20815153">
            <a:off x="4730065" y="2010989"/>
            <a:ext cx="469103" cy="184666"/>
          </a:xfrm>
          <a:prstGeom prst="rect">
            <a:avLst/>
          </a:prstGeom>
          <a:noFill/>
        </p:spPr>
        <p:txBody>
          <a:bodyPr wrap="none" lIns="0" tIns="0" rIns="0" bIns="0" rtlCol="0">
            <a:spAutoFit/>
          </a:bodyPr>
          <a:lstStyle/>
          <a:p>
            <a:pPr algn="ctr" fontAlgn="base">
              <a:spcBef>
                <a:spcPct val="0"/>
              </a:spcBef>
              <a:spcAft>
                <a:spcPct val="0"/>
              </a:spcAft>
            </a:pPr>
            <a:r>
              <a:rPr lang="en-US" sz="1200" b="1" dirty="0" smtClean="0">
                <a:solidFill>
                  <a:srgbClr val="00B050"/>
                </a:solidFill>
              </a:rPr>
              <a:t>Future</a:t>
            </a:r>
            <a:endParaRPr lang="en-US" sz="1200" b="1" dirty="0">
              <a:solidFill>
                <a:srgbClr val="00B050"/>
              </a:solidFill>
            </a:endParaRPr>
          </a:p>
        </p:txBody>
      </p:sp>
      <p:sp>
        <p:nvSpPr>
          <p:cNvPr id="31" name="Text Placeholder 2"/>
          <p:cNvSpPr txBox="1">
            <a:spLocks/>
          </p:cNvSpPr>
          <p:nvPr/>
        </p:nvSpPr>
        <p:spPr>
          <a:xfrm>
            <a:off x="304800" y="2952360"/>
            <a:ext cx="8534400" cy="3274743"/>
          </a:xfrm>
          <a:prstGeom prst="rect">
            <a:avLst/>
          </a:prstGeom>
        </p:spPr>
        <p:txBody>
          <a:bodyPr vert="horz" wrap="square" lIns="0" tIns="0" rIns="0" bIns="0" rtlCol="0">
            <a:spAutoFit/>
          </a:bodyPr>
          <a:lstStyle/>
          <a:p>
            <a:pPr marL="393700" indent="-393700" defTabSz="914363">
              <a:lnSpc>
                <a:spcPct val="90000"/>
              </a:lnSpc>
              <a:spcBef>
                <a:spcPct val="20000"/>
              </a:spcBef>
              <a:buFont typeface="Courier New" pitchFamily="49" charset="0"/>
              <a:buChar char="o"/>
              <a:defRPr/>
            </a:pPr>
            <a:r>
              <a:rPr lang="en-US" sz="1400" dirty="0" smtClean="0"/>
              <a:t>Moving towards parity between on-premises and online</a:t>
            </a:r>
          </a:p>
          <a:p>
            <a:pPr marL="736600" lvl="1" indent="-342900" defTabSz="914363">
              <a:lnSpc>
                <a:spcPct val="90000"/>
              </a:lnSpc>
              <a:spcBef>
                <a:spcPct val="20000"/>
              </a:spcBef>
              <a:buFont typeface="Courier New" pitchFamily="49" charset="0"/>
              <a:buChar char="o"/>
              <a:defRPr/>
            </a:pPr>
            <a:r>
              <a:rPr lang="en-US" sz="1400" dirty="0" smtClean="0"/>
              <a:t>W14 reduces feature gap between on-premise and online</a:t>
            </a:r>
          </a:p>
          <a:p>
            <a:pPr marL="736600" lvl="1" indent="-342900" defTabSz="914363">
              <a:lnSpc>
                <a:spcPct val="90000"/>
              </a:lnSpc>
              <a:spcBef>
                <a:spcPct val="20000"/>
              </a:spcBef>
              <a:buFont typeface="Courier New" pitchFamily="49" charset="0"/>
              <a:buChar char="o"/>
              <a:defRPr/>
            </a:pPr>
            <a:r>
              <a:rPr lang="en-US" sz="1400" dirty="0" smtClean="0"/>
              <a:t>New feature highlights: WACs, </a:t>
            </a:r>
            <a:r>
              <a:rPr lang="en-US" sz="1400" dirty="0" err="1" smtClean="0"/>
              <a:t>MySites</a:t>
            </a:r>
            <a:r>
              <a:rPr lang="en-US" sz="1400" dirty="0" smtClean="0"/>
              <a:t>, Sandbox, Ribbon, tags/comments/ratings…</a:t>
            </a:r>
          </a:p>
          <a:p>
            <a:pPr marL="736600" lvl="1" indent="-342900" defTabSz="914363">
              <a:lnSpc>
                <a:spcPct val="90000"/>
              </a:lnSpc>
              <a:spcBef>
                <a:spcPct val="20000"/>
              </a:spcBef>
              <a:buFont typeface="Courier New" pitchFamily="49" charset="0"/>
              <a:buChar char="o"/>
              <a:defRPr/>
            </a:pPr>
            <a:r>
              <a:rPr lang="en-US" sz="1400" dirty="0" smtClean="0"/>
              <a:t>Futures: Internet Sites, and Partner Access (Extranet) offers</a:t>
            </a:r>
          </a:p>
          <a:p>
            <a:pPr marL="342900" indent="-342900" defTabSz="914363">
              <a:lnSpc>
                <a:spcPct val="90000"/>
              </a:lnSpc>
              <a:spcBef>
                <a:spcPct val="20000"/>
              </a:spcBef>
              <a:buFont typeface="Courier New" pitchFamily="49" charset="0"/>
              <a:buChar char="o"/>
              <a:defRPr/>
            </a:pPr>
            <a:r>
              <a:rPr lang="en-US" sz="1400" dirty="0"/>
              <a:t>Purchase standalone or part of BPOS suite</a:t>
            </a:r>
          </a:p>
          <a:p>
            <a:pPr marL="800100" lvl="1" indent="-342900" defTabSz="914363">
              <a:lnSpc>
                <a:spcPct val="90000"/>
              </a:lnSpc>
              <a:spcBef>
                <a:spcPct val="20000"/>
              </a:spcBef>
              <a:buFont typeface="Courier New" pitchFamily="49" charset="0"/>
              <a:buChar char="o"/>
              <a:defRPr/>
            </a:pPr>
            <a:r>
              <a:rPr lang="en-US" sz="1400" dirty="0"/>
              <a:t>SharePoint Online Standard: $</a:t>
            </a:r>
            <a:r>
              <a:rPr lang="en-US" sz="1400" dirty="0" smtClean="0"/>
              <a:t>5.25/user/month </a:t>
            </a:r>
            <a:endParaRPr lang="en-US" sz="1400" dirty="0"/>
          </a:p>
          <a:p>
            <a:pPr marL="800100" lvl="1" indent="-342900" defTabSz="914363">
              <a:lnSpc>
                <a:spcPct val="90000"/>
              </a:lnSpc>
              <a:spcBef>
                <a:spcPct val="20000"/>
              </a:spcBef>
              <a:buFont typeface="Courier New" pitchFamily="49" charset="0"/>
              <a:buChar char="o"/>
              <a:defRPr/>
            </a:pPr>
            <a:r>
              <a:rPr lang="en-US" sz="1400" dirty="0"/>
              <a:t>BPOS Standard Suite: $</a:t>
            </a:r>
            <a:r>
              <a:rPr lang="en-US" sz="1400" dirty="0" smtClean="0"/>
              <a:t>10/user/month</a:t>
            </a:r>
            <a:endParaRPr lang="en-US" sz="1400" dirty="0"/>
          </a:p>
          <a:p>
            <a:pPr marL="800100" lvl="1" indent="-342900" defTabSz="914363">
              <a:lnSpc>
                <a:spcPct val="90000"/>
              </a:lnSpc>
              <a:spcBef>
                <a:spcPct val="20000"/>
              </a:spcBef>
              <a:buFont typeface="Courier New" pitchFamily="49" charset="0"/>
              <a:buChar char="o"/>
              <a:defRPr/>
            </a:pPr>
            <a:r>
              <a:rPr lang="en-US" sz="1400" dirty="0"/>
              <a:t>Volume discounts apply </a:t>
            </a:r>
          </a:p>
          <a:p>
            <a:pPr marL="342900" indent="-342900" defTabSz="914363">
              <a:lnSpc>
                <a:spcPct val="90000"/>
              </a:lnSpc>
              <a:spcBef>
                <a:spcPct val="20000"/>
              </a:spcBef>
              <a:buFont typeface="Courier New" pitchFamily="49" charset="0"/>
              <a:buChar char="o"/>
              <a:defRPr/>
            </a:pPr>
            <a:r>
              <a:rPr lang="en-US" sz="1400" dirty="0"/>
              <a:t>Licensed via online subscription (USL) or add-on to SA</a:t>
            </a:r>
          </a:p>
          <a:p>
            <a:pPr marL="800100" lvl="1" indent="-342900" defTabSz="914363">
              <a:lnSpc>
                <a:spcPct val="90000"/>
              </a:lnSpc>
              <a:spcBef>
                <a:spcPct val="20000"/>
              </a:spcBef>
              <a:buFont typeface="Courier New" pitchFamily="49" charset="0"/>
              <a:buChar char="o"/>
              <a:defRPr/>
            </a:pPr>
            <a:r>
              <a:rPr lang="en-US" sz="1400" dirty="0"/>
              <a:t>USL available direct through Microsoft website or partner / VL</a:t>
            </a:r>
          </a:p>
          <a:p>
            <a:pPr marL="800100" lvl="1" indent="-342900" defTabSz="914363">
              <a:lnSpc>
                <a:spcPct val="90000"/>
              </a:lnSpc>
              <a:spcBef>
                <a:spcPct val="20000"/>
              </a:spcBef>
              <a:buFont typeface="Courier New" pitchFamily="49" charset="0"/>
              <a:buChar char="o"/>
              <a:defRPr/>
            </a:pPr>
            <a:r>
              <a:rPr lang="en-US" sz="1400" dirty="0"/>
              <a:t>SA step-up to online available  by adding to existing </a:t>
            </a:r>
            <a:r>
              <a:rPr lang="en-US" sz="1400" dirty="0" smtClean="0"/>
              <a:t>agreement</a:t>
            </a:r>
            <a:endParaRPr lang="en-US" sz="1400" dirty="0"/>
          </a:p>
          <a:p>
            <a:pPr marL="342900" indent="-342900" defTabSz="914363">
              <a:lnSpc>
                <a:spcPct val="90000"/>
              </a:lnSpc>
              <a:spcBef>
                <a:spcPct val="20000"/>
              </a:spcBef>
              <a:buFont typeface="Courier New" pitchFamily="49" charset="0"/>
              <a:buChar char="o"/>
              <a:defRPr/>
            </a:pPr>
            <a:r>
              <a:rPr lang="en-US" sz="1400" dirty="0" smtClean="0"/>
              <a:t>SPO-Dedicated </a:t>
            </a:r>
            <a:r>
              <a:rPr lang="en-US" sz="1400" dirty="0"/>
              <a:t>hosting available</a:t>
            </a:r>
          </a:p>
          <a:p>
            <a:pPr marL="800100" lvl="1" indent="-342900">
              <a:lnSpc>
                <a:spcPct val="90000"/>
              </a:lnSpc>
              <a:spcBef>
                <a:spcPct val="20000"/>
              </a:spcBef>
              <a:buFont typeface="Courier New" pitchFamily="49" charset="0"/>
              <a:buChar char="o"/>
              <a:defRPr/>
            </a:pPr>
            <a:r>
              <a:rPr lang="en-US" sz="1400" dirty="0"/>
              <a:t>Requires one-time Server Setup License purchase + USL costs (minimum 5000)</a:t>
            </a:r>
          </a:p>
          <a:p>
            <a:pPr marL="800100" lvl="1" indent="-342900">
              <a:lnSpc>
                <a:spcPct val="90000"/>
              </a:lnSpc>
              <a:spcBef>
                <a:spcPct val="20000"/>
              </a:spcBef>
              <a:buFont typeface="Courier New" pitchFamily="49" charset="0"/>
              <a:buChar char="o"/>
              <a:defRPr/>
            </a:pPr>
            <a:r>
              <a:rPr lang="en-US" sz="1400" dirty="0"/>
              <a:t>Contact Microsoft Online Dedicated sales team for pricing and contract details</a:t>
            </a:r>
          </a:p>
        </p:txBody>
      </p:sp>
      <p:sp>
        <p:nvSpPr>
          <p:cNvPr id="18" name="TextBox 17"/>
          <p:cNvSpPr txBox="1"/>
          <p:nvPr/>
        </p:nvSpPr>
        <p:spPr>
          <a:xfrm rot="20815153">
            <a:off x="406920" y="1677025"/>
            <a:ext cx="700063" cy="184666"/>
          </a:xfrm>
          <a:prstGeom prst="rect">
            <a:avLst/>
          </a:prstGeom>
          <a:noFill/>
        </p:spPr>
        <p:txBody>
          <a:bodyPr wrap="none" lIns="0" tIns="0" rIns="0" bIns="0" rtlCol="0">
            <a:spAutoFit/>
          </a:bodyPr>
          <a:lstStyle/>
          <a:p>
            <a:pPr algn="ctr" fontAlgn="base">
              <a:spcBef>
                <a:spcPct val="0"/>
              </a:spcBef>
              <a:spcAft>
                <a:spcPct val="0"/>
              </a:spcAft>
            </a:pPr>
            <a:r>
              <a:rPr lang="en-US" sz="1200" b="1" dirty="0" smtClean="0">
                <a:solidFill>
                  <a:schemeClr val="accent1">
                    <a:lumMod val="60000"/>
                    <a:lumOff val="40000"/>
                  </a:schemeClr>
                </a:solidFill>
              </a:rPr>
              <a:t>Improved</a:t>
            </a:r>
            <a:endParaRPr lang="en-US" sz="1200" b="1" dirty="0">
              <a:solidFill>
                <a:schemeClr val="accent1">
                  <a:lumMod val="60000"/>
                  <a:lumOff val="40000"/>
                </a:schemeClr>
              </a:solidFill>
            </a:endParaRPr>
          </a:p>
        </p:txBody>
      </p:sp>
    </p:spTree>
    <p:extLst>
      <p:ext uri="{BB962C8B-B14F-4D97-AF65-F5344CB8AC3E}">
        <p14:creationId xmlns:p14="http://schemas.microsoft.com/office/powerpoint/2010/main" val="3502216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152400" y="797781"/>
            <a:ext cx="8877300" cy="5717319"/>
            <a:chOff x="152400" y="1172118"/>
            <a:chExt cx="8877300" cy="5228682"/>
          </a:xfrm>
        </p:grpSpPr>
        <p:sp>
          <p:nvSpPr>
            <p:cNvPr id="61" name="Rounded Rectangle 60"/>
            <p:cNvSpPr/>
            <p:nvPr/>
          </p:nvSpPr>
          <p:spPr bwMode="auto">
            <a:xfrm>
              <a:off x="152400" y="1174282"/>
              <a:ext cx="8866472" cy="5226518"/>
            </a:xfrm>
            <a:prstGeom prst="roundRect">
              <a:avLst>
                <a:gd name="adj" fmla="val 2249"/>
              </a:avLst>
            </a:prstGeom>
            <a:gradFill flip="none" rotWithShape="1">
              <a:gsLst>
                <a:gs pos="0">
                  <a:srgbClr val="0482FF">
                    <a:alpha val="89804"/>
                  </a:srgbClr>
                </a:gs>
                <a:gs pos="15000">
                  <a:srgbClr val="0068D0">
                    <a:alpha val="89804"/>
                  </a:srgbClr>
                </a:gs>
                <a:gs pos="50000">
                  <a:srgbClr val="0048B5">
                    <a:alpha val="84706"/>
                  </a:srgbClr>
                </a:gs>
                <a:gs pos="50000">
                  <a:srgbClr val="0075D2">
                    <a:alpha val="90000"/>
                  </a:srgbClr>
                </a:gs>
                <a:gs pos="100000">
                  <a:srgbClr val="0070C0"/>
                </a:gs>
              </a:gsLst>
              <a:lin ang="16200000" scaled="1"/>
              <a:tileRect/>
            </a:gradFill>
            <a:ln>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glow" dir="t">
                <a:rot lat="0" lon="0" rev="6360000"/>
              </a:lightRig>
            </a:scene3d>
            <a:sp3d prstMaterial="flat">
              <a:bevelT w="95250" h="101600"/>
              <a:contourClr>
                <a:srgbClr val="00B2FF"/>
              </a:contourClr>
            </a:sp3d>
          </p:spPr>
          <p:style>
            <a:lnRef idx="0">
              <a:schemeClr val="accent1"/>
            </a:lnRef>
            <a:fillRef idx="3">
              <a:schemeClr val="accent1"/>
            </a:fillRef>
            <a:effectRef idx="3">
              <a:schemeClr val="accent1"/>
            </a:effectRef>
            <a:fontRef idx="minor">
              <a:schemeClr val="lt1"/>
            </a:fontRef>
          </p:style>
          <p:txBody>
            <a:bodyPr lIns="91436" tIns="45718" rIns="91436" bIns="45718">
              <a:sp3d extrusionH="57150">
                <a:bevelT w="38100" h="38100"/>
              </a:sp3d>
            </a:bodyPr>
            <a:lstStyle/>
            <a:p>
              <a:pPr algn="l" defTabSz="914099" rtl="0" eaLnBrk="0" hangingPunct="0">
                <a:defRPr/>
              </a:pPr>
              <a:endParaRPr lang="en-US" sz="2400" kern="1200" dirty="0">
                <a:solidFill>
                  <a:srgbClr val="FFFFFF"/>
                </a:solidFill>
                <a:effectLst>
                  <a:outerShdw blurRad="38100" dist="38100" dir="2700000" algn="tl">
                    <a:srgbClr val="000000">
                      <a:alpha val="43137"/>
                    </a:srgbClr>
                  </a:outerShdw>
                  <a:reflection blurRad="6350" stA="55000" endA="300" endPos="45500" dir="5400000" sy="-100000" algn="bl" rotWithShape="0"/>
                </a:effectLst>
                <a:latin typeface="Segoe UI" pitchFamily="34" charset="0"/>
                <a:ea typeface="ＭＳ Ｐゴシック"/>
                <a:cs typeface="+mn-cs"/>
              </a:endParaRPr>
            </a:p>
          </p:txBody>
        </p:sp>
        <p:sp>
          <p:nvSpPr>
            <p:cNvPr id="9" name="Rounded Rectangle 8"/>
            <p:cNvSpPr/>
            <p:nvPr/>
          </p:nvSpPr>
          <p:spPr bwMode="auto">
            <a:xfrm>
              <a:off x="152400" y="1172118"/>
              <a:ext cx="8877300" cy="5228682"/>
            </a:xfrm>
            <a:prstGeom prst="roundRect">
              <a:avLst>
                <a:gd name="adj" fmla="val 2540"/>
              </a:avLst>
            </a:prstGeom>
            <a:solidFill>
              <a:schemeClr val="bg1">
                <a:lumMod val="65000"/>
              </a:schemeClr>
            </a:solidFill>
            <a:ln>
              <a:noFill/>
              <a:headEnd type="none" w="med" len="med"/>
              <a:tailEnd type="none" w="med" len="med"/>
            </a:ln>
            <a:effectLst/>
            <a:scene3d>
              <a:camera prst="orthographicFront">
                <a:rot lat="0" lon="0" rev="0"/>
              </a:camera>
              <a:lightRig rig="glow" dir="t">
                <a:rot lat="0" lon="0" rev="636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rtl="0" eaLnBrk="0" fontAlgn="base" hangingPunct="0">
                <a:spcBef>
                  <a:spcPct val="0"/>
                </a:spcBef>
                <a:spcAft>
                  <a:spcPct val="0"/>
                </a:spcAft>
                <a:defRPr/>
              </a:pPr>
              <a:endParaRPr lang="en-US" sz="2300" kern="1200" dirty="0">
                <a:solidFill>
                  <a:srgbClr val="FFFFFF"/>
                </a:solidFill>
                <a:effectLst>
                  <a:outerShdw blurRad="38100" dist="38100" dir="2700000" algn="tl">
                    <a:srgbClr val="000000">
                      <a:alpha val="43137"/>
                    </a:srgbClr>
                  </a:outerShdw>
                </a:effectLst>
                <a:latin typeface="Arial"/>
                <a:ea typeface="ＭＳ Ｐゴシック"/>
                <a:cs typeface="+mn-cs"/>
              </a:endParaRPr>
            </a:p>
          </p:txBody>
        </p:sp>
      </p:grpSp>
      <p:sp>
        <p:nvSpPr>
          <p:cNvPr id="49" name="Title 18"/>
          <p:cNvSpPr txBox="1">
            <a:spLocks/>
          </p:cNvSpPr>
          <p:nvPr/>
        </p:nvSpPr>
        <p:spPr bwMode="auto">
          <a:xfrm>
            <a:off x="76200" y="76200"/>
            <a:ext cx="8459787"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a:defRPr/>
            </a:pPr>
            <a:r>
              <a:rPr lang="en-US" sz="4800" spc="-150" dirty="0">
                <a:ln w="3175">
                  <a:noFill/>
                </a:ln>
                <a:gradFill flip="none" rotWithShape="1">
                  <a:gsLst>
                    <a:gs pos="0">
                      <a:schemeClr val="tx1"/>
                    </a:gs>
                    <a:gs pos="86000">
                      <a:schemeClr val="tx1"/>
                    </a:gs>
                  </a:gsLst>
                  <a:lin ang="5400000" scaled="0"/>
                  <a:tileRect/>
                </a:gradFill>
                <a:latin typeface="+mj-lt"/>
                <a:cs typeface="Arial" charset="0"/>
              </a:rPr>
              <a:t>Wave 14 Deskless Hero Offers</a:t>
            </a:r>
          </a:p>
        </p:txBody>
      </p:sp>
      <p:grpSp>
        <p:nvGrpSpPr>
          <p:cNvPr id="5" name="Group 64"/>
          <p:cNvGrpSpPr/>
          <p:nvPr/>
        </p:nvGrpSpPr>
        <p:grpSpPr>
          <a:xfrm>
            <a:off x="4134050" y="867432"/>
            <a:ext cx="4667050" cy="1494768"/>
            <a:chOff x="4167337" y="1331933"/>
            <a:chExt cx="4667050" cy="1494768"/>
          </a:xfrm>
        </p:grpSpPr>
        <p:sp>
          <p:nvSpPr>
            <p:cNvPr id="63" name="TextBox 62"/>
            <p:cNvSpPr txBox="1"/>
            <p:nvPr/>
          </p:nvSpPr>
          <p:spPr>
            <a:xfrm>
              <a:off x="4167337" y="1331933"/>
              <a:ext cx="3429000" cy="369332"/>
            </a:xfrm>
            <a:prstGeom prst="rect">
              <a:avLst/>
            </a:prstGeom>
            <a:noFill/>
          </p:spPr>
          <p:txBody>
            <a:bodyPr wrap="square" rtlCol="0">
              <a:spAutoFit/>
            </a:bodyPr>
            <a:lstStyle/>
            <a:p>
              <a:pPr algn="l" rtl="0"/>
              <a:r>
                <a:rPr lang="en-US" kern="1200" dirty="0">
                  <a:solidFill>
                    <a:srgbClr val="FFFF00"/>
                  </a:solidFill>
                  <a:effectLst>
                    <a:outerShdw blurRad="38100" dist="38100" dir="2700000" algn="tl">
                      <a:srgbClr val="000000">
                        <a:alpha val="43137"/>
                      </a:srgbClr>
                    </a:outerShdw>
                  </a:effectLst>
                  <a:latin typeface="Segoe UI" pitchFamily="34" charset="0"/>
                  <a:cs typeface="Segoe UI" pitchFamily="34" charset="0"/>
                </a:rPr>
                <a:t>Targeted for Roles Such as</a:t>
              </a:r>
            </a:p>
          </p:txBody>
        </p:sp>
        <p:sp>
          <p:nvSpPr>
            <p:cNvPr id="64" name="Rectangle 63"/>
            <p:cNvSpPr/>
            <p:nvPr/>
          </p:nvSpPr>
          <p:spPr>
            <a:xfrm>
              <a:off x="4186187" y="1657150"/>
              <a:ext cx="4648200" cy="1169551"/>
            </a:xfrm>
            <a:prstGeom prst="rect">
              <a:avLst/>
            </a:prstGeom>
          </p:spPr>
          <p:txBody>
            <a:bodyPr wrap="square" numCol="2">
              <a:spAutoFit/>
            </a:bodyPr>
            <a:lstStyle/>
            <a:p>
              <a:pPr marL="173038" indent="-163513" algn="l" rtl="0">
                <a:buFont typeface="Arial" pitchFamily="34" charset="0"/>
                <a:buChar char="•"/>
              </a:pPr>
              <a:r>
                <a:rPr lang="en-US" sz="14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Bank tellers</a:t>
              </a:r>
            </a:p>
            <a:p>
              <a:pPr marL="173038" indent="-163513" algn="l" rtl="0">
                <a:buFont typeface="Arial" pitchFamily="34" charset="0"/>
                <a:buChar char="•"/>
              </a:pPr>
              <a:r>
                <a:rPr lang="en-US" sz="14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Call center workers</a:t>
              </a:r>
            </a:p>
            <a:p>
              <a:pPr marL="173038" indent="-163513" algn="l" rtl="0">
                <a:buFont typeface="Arial" pitchFamily="34" charset="0"/>
                <a:buChar char="•"/>
              </a:pPr>
              <a:r>
                <a:rPr lang="en-US" sz="14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Healthcare clinicians</a:t>
              </a:r>
            </a:p>
            <a:p>
              <a:pPr algn="l" rtl="0"/>
              <a:endParaRPr lang="en-US" sz="1400" b="1" kern="1200" dirty="0">
                <a:solidFill>
                  <a:srgbClr val="FFFFFF"/>
                </a:solidFill>
                <a:effectLst>
                  <a:outerShdw blurRad="38100" dist="38100" dir="2700000" algn="tl">
                    <a:srgbClr val="000000">
                      <a:alpha val="43137"/>
                    </a:srgbClr>
                  </a:outerShdw>
                </a:effectLst>
                <a:latin typeface="Segoe UI" pitchFamily="34" charset="0"/>
                <a:cs typeface="Segoe UI" pitchFamily="34" charset="0"/>
              </a:endParaRPr>
            </a:p>
            <a:p>
              <a:pPr algn="l" rtl="0"/>
              <a:endParaRPr lang="en-US" sz="1400" b="1" kern="1200" dirty="0">
                <a:solidFill>
                  <a:srgbClr val="FFFFFF"/>
                </a:solidFill>
                <a:effectLst>
                  <a:outerShdw blurRad="38100" dist="38100" dir="2700000" algn="tl">
                    <a:srgbClr val="000000">
                      <a:alpha val="43137"/>
                    </a:srgbClr>
                  </a:outerShdw>
                </a:effectLst>
                <a:latin typeface="Segoe UI" pitchFamily="34" charset="0"/>
                <a:cs typeface="Segoe UI" pitchFamily="34" charset="0"/>
              </a:endParaRPr>
            </a:p>
            <a:p>
              <a:pPr marL="173038" indent="-173038" algn="l" rtl="0">
                <a:buFont typeface="Arial" pitchFamily="34" charset="0"/>
                <a:buChar char="•"/>
              </a:pPr>
              <a:r>
                <a:rPr lang="en-US" sz="14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Manufacturing floor </a:t>
              </a:r>
            </a:p>
            <a:p>
              <a:pPr marL="173038" indent="-173038" algn="l" rtl="0">
                <a:buFont typeface="Arial" pitchFamily="34" charset="0"/>
                <a:buChar char="•"/>
              </a:pPr>
              <a:r>
                <a:rPr lang="en-US" sz="14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Retail POS workers</a:t>
              </a:r>
            </a:p>
            <a:p>
              <a:pPr marL="173038" indent="-173038" algn="l" rtl="0">
                <a:buFont typeface="Arial" pitchFamily="34" charset="0"/>
                <a:buChar char="•"/>
              </a:pPr>
              <a:r>
                <a:rPr lang="en-US" sz="14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Seasonal</a:t>
              </a:r>
              <a:r>
                <a:rPr lang="en-US" sz="1400" kern="12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 </a:t>
              </a:r>
              <a:r>
                <a:rPr lang="en-US" sz="14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workers</a:t>
              </a:r>
            </a:p>
          </p:txBody>
        </p:sp>
      </p:grpSp>
      <p:sp>
        <p:nvSpPr>
          <p:cNvPr id="67" name="Rectangle 66"/>
          <p:cNvSpPr/>
          <p:nvPr/>
        </p:nvSpPr>
        <p:spPr>
          <a:xfrm>
            <a:off x="441861" y="2743200"/>
            <a:ext cx="2568039" cy="907941"/>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lgn="l" rtl="0"/>
            <a:r>
              <a:rPr lang="en-US" sz="1200" b="1"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Corporate Announcements</a:t>
            </a:r>
          </a:p>
          <a:p>
            <a:pPr algn="l" rtl="0">
              <a:spcBef>
                <a:spcPts val="600"/>
              </a:spcBef>
            </a:pPr>
            <a:r>
              <a:rPr lang="en-US" sz="12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Example</a:t>
            </a:r>
            <a:r>
              <a:rPr lang="en-US" sz="1200" i="1"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a:t>
            </a:r>
            <a:r>
              <a:rPr lang="en-US" sz="12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  A department store needs to notify employees of a change in hourly </a:t>
            </a:r>
            <a:r>
              <a:rPr lang="en-US" sz="1200" kern="12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wage.</a:t>
            </a:r>
            <a:endParaRPr lang="en-US" sz="1200" b="1" kern="1200" dirty="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grpSp>
        <p:nvGrpSpPr>
          <p:cNvPr id="7" name="Group 93"/>
          <p:cNvGrpSpPr/>
          <p:nvPr/>
        </p:nvGrpSpPr>
        <p:grpSpPr>
          <a:xfrm>
            <a:off x="267100" y="2438400"/>
            <a:ext cx="8534000" cy="307777"/>
            <a:chOff x="267100" y="2301873"/>
            <a:chExt cx="8534000" cy="307777"/>
          </a:xfrm>
        </p:grpSpPr>
        <p:sp>
          <p:nvSpPr>
            <p:cNvPr id="91" name="Rounded Rectangle 90"/>
            <p:cNvSpPr/>
            <p:nvPr/>
          </p:nvSpPr>
          <p:spPr bwMode="auto">
            <a:xfrm>
              <a:off x="304800" y="2324100"/>
              <a:ext cx="8496300" cy="266700"/>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noAutofit/>
            </a:bodyPr>
            <a:lstStyle/>
            <a:p>
              <a:pPr algn="ctr" rtl="0" fontAlgn="base">
                <a:spcBef>
                  <a:spcPct val="50000"/>
                </a:spcBef>
                <a:spcAft>
                  <a:spcPct val="0"/>
                </a:spcAft>
                <a:buClr>
                  <a:srgbClr val="BBE0E3"/>
                </a:buClr>
                <a:tabLst>
                  <a:tab pos="346075" algn="l"/>
                </a:tabLst>
              </a:pPr>
              <a:endParaRPr lang="en-US" sz="800" b="1" i="1" kern="1200">
                <a:solidFill>
                  <a:srgbClr val="000000"/>
                </a:solidFill>
                <a:latin typeface="Arial" charset="0"/>
                <a:cs typeface="+mn-cs"/>
              </a:endParaRPr>
            </a:p>
          </p:txBody>
        </p:sp>
        <p:sp>
          <p:nvSpPr>
            <p:cNvPr id="69" name="TextBox 68"/>
            <p:cNvSpPr txBox="1"/>
            <p:nvPr/>
          </p:nvSpPr>
          <p:spPr>
            <a:xfrm>
              <a:off x="267100" y="2301873"/>
              <a:ext cx="2781300" cy="307777"/>
            </a:xfrm>
            <a:prstGeom prst="rect">
              <a:avLst/>
            </a:prstGeom>
            <a:noFill/>
          </p:spPr>
          <p:txBody>
            <a:bodyPr wrap="square" rtlCol="0">
              <a:spAutoFit/>
            </a:bodyPr>
            <a:lstStyle/>
            <a:p>
              <a:pPr algn="l" rtl="0"/>
              <a:r>
                <a:rPr lang="en-US" sz="1400" kern="1200" dirty="0">
                  <a:solidFill>
                    <a:srgbClr val="2D2D8A">
                      <a:lumMod val="75000"/>
                    </a:srgbClr>
                  </a:solidFill>
                  <a:latin typeface="Segoe UI" pitchFamily="34" charset="0"/>
                  <a:cs typeface="Segoe UI" pitchFamily="34" charset="0"/>
                </a:rPr>
                <a:t>1. </a:t>
              </a:r>
              <a:r>
                <a:rPr lang="en-US" sz="1400" b="1" kern="1200" dirty="0">
                  <a:solidFill>
                    <a:srgbClr val="2D2D8A">
                      <a:lumMod val="75000"/>
                    </a:srgbClr>
                  </a:solidFill>
                  <a:latin typeface="Segoe UI" pitchFamily="34" charset="0"/>
                  <a:cs typeface="Segoe UI" pitchFamily="34" charset="0"/>
                </a:rPr>
                <a:t>Exchange </a:t>
              </a:r>
              <a:r>
                <a:rPr lang="en-US" sz="1400" b="1" kern="1200" dirty="0" err="1">
                  <a:solidFill>
                    <a:srgbClr val="2D2D8A">
                      <a:lumMod val="75000"/>
                    </a:srgbClr>
                  </a:solidFill>
                  <a:latin typeface="Segoe UI" pitchFamily="34" charset="0"/>
                  <a:cs typeface="Segoe UI" pitchFamily="34" charset="0"/>
                </a:rPr>
                <a:t>Deskless</a:t>
              </a:r>
              <a:r>
                <a:rPr lang="en-US" sz="1400" b="1" kern="1200" dirty="0">
                  <a:solidFill>
                    <a:srgbClr val="2D2D8A">
                      <a:lumMod val="75000"/>
                    </a:srgbClr>
                  </a:solidFill>
                  <a:latin typeface="Segoe UI" pitchFamily="34" charset="0"/>
                  <a:cs typeface="Segoe UI" pitchFamily="34" charset="0"/>
                </a:rPr>
                <a:t> Worker </a:t>
              </a:r>
            </a:p>
          </p:txBody>
        </p:sp>
      </p:grpSp>
      <p:sp>
        <p:nvSpPr>
          <p:cNvPr id="75" name="TextBox 74"/>
          <p:cNvSpPr txBox="1"/>
          <p:nvPr/>
        </p:nvSpPr>
        <p:spPr>
          <a:xfrm>
            <a:off x="3276600" y="2030968"/>
            <a:ext cx="2533143" cy="369332"/>
          </a:xfrm>
          <a:prstGeom prst="rect">
            <a:avLst/>
          </a:prstGeom>
          <a:noFill/>
        </p:spPr>
        <p:txBody>
          <a:bodyPr wrap="square" rtlCol="0">
            <a:spAutoFit/>
          </a:bodyPr>
          <a:lstStyle/>
          <a:p>
            <a:pPr algn="l" rtl="0"/>
            <a:r>
              <a:rPr lang="en-US" kern="1200" dirty="0">
                <a:solidFill>
                  <a:srgbClr val="FFFF00"/>
                </a:solidFill>
                <a:effectLst>
                  <a:outerShdw blurRad="38100" dist="38100" dir="2700000" algn="tl">
                    <a:srgbClr val="000000">
                      <a:alpha val="43137"/>
                    </a:srgbClr>
                  </a:outerShdw>
                </a:effectLst>
                <a:latin typeface="Segoe UI" pitchFamily="34" charset="0"/>
                <a:cs typeface="Segoe UI" pitchFamily="34" charset="0"/>
              </a:rPr>
              <a:t>Deskless Hero Offers</a:t>
            </a:r>
          </a:p>
        </p:txBody>
      </p:sp>
      <p:sp>
        <p:nvSpPr>
          <p:cNvPr id="76" name="TextBox 75"/>
          <p:cNvSpPr txBox="1"/>
          <p:nvPr/>
        </p:nvSpPr>
        <p:spPr>
          <a:xfrm>
            <a:off x="3276600" y="2450328"/>
            <a:ext cx="4724400" cy="307777"/>
          </a:xfrm>
          <a:prstGeom prst="rect">
            <a:avLst/>
          </a:prstGeom>
          <a:noFill/>
        </p:spPr>
        <p:txBody>
          <a:bodyPr wrap="square" rtlCol="0">
            <a:spAutoFit/>
          </a:bodyPr>
          <a:lstStyle/>
          <a:p>
            <a:pPr algn="l" rtl="0"/>
            <a:r>
              <a:rPr lang="en-US" sz="1400" i="1" kern="1200" dirty="0">
                <a:solidFill>
                  <a:srgbClr val="2D2D8A">
                    <a:lumMod val="75000"/>
                  </a:srgbClr>
                </a:solidFill>
                <a:latin typeface="Segoe UI" pitchFamily="34" charset="0"/>
                <a:cs typeface="Segoe UI" pitchFamily="34" charset="0"/>
              </a:rPr>
              <a:t>Essential Corporate Notifications &amp; Communication</a:t>
            </a:r>
          </a:p>
        </p:txBody>
      </p:sp>
      <p:graphicFrame>
        <p:nvGraphicFramePr>
          <p:cNvPr id="78" name="Table 77"/>
          <p:cNvGraphicFramePr>
            <a:graphicFrameLocks noGrp="1"/>
          </p:cNvGraphicFramePr>
          <p:nvPr>
            <p:extLst>
              <p:ext uri="{D42A27DB-BD31-4B8C-83A1-F6EECF244321}">
                <p14:modId xmlns:p14="http://schemas.microsoft.com/office/powerpoint/2010/main" val="2577531692"/>
              </p:ext>
            </p:extLst>
          </p:nvPr>
        </p:nvGraphicFramePr>
        <p:xfrm>
          <a:off x="3314700" y="2791144"/>
          <a:ext cx="5562600" cy="125488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981200"/>
                <a:gridCol w="3581400"/>
              </a:tblGrid>
              <a:tr h="251023">
                <a:tc>
                  <a:txBody>
                    <a:bodyPr/>
                    <a:lstStyle/>
                    <a:p>
                      <a:r>
                        <a:rPr lang="en-US" sz="1200" b="1" kern="1200" dirty="0" smtClean="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rPr>
                        <a:t>Provides</a:t>
                      </a:r>
                      <a:endParaRPr lang="en-US" sz="1200" b="1" kern="1200" dirty="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endParaRP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kern="1200" dirty="0" smtClean="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rPr>
                        <a:t>Does not include</a:t>
                      </a:r>
                      <a:endParaRPr lang="en-US" sz="1200" b="1" kern="1200" dirty="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endParaRPr>
                    </a:p>
                  </a:txBody>
                  <a:tcPr>
                    <a:lnL w="12700" cap="flat" cmpd="sng" algn="ctr">
                      <a:solidFill>
                        <a:schemeClr val="bg1">
                          <a:lumMod val="85000"/>
                        </a:schemeClr>
                      </a:solid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980560">
                <a:tc>
                  <a:txBody>
                    <a:bodyPr/>
                    <a:lstStyle/>
                    <a:p>
                      <a:pPr marL="171450" indent="-171450">
                        <a:buFont typeface="Wingdings" pitchFamily="2" charset="2"/>
                        <a:buChar char="ü"/>
                      </a:pP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500MB Mail</a:t>
                      </a:r>
                    </a:p>
                    <a:p>
                      <a:pPr marL="171450" indent="-171450">
                        <a:buFont typeface="Wingdings" pitchFamily="2" charset="2"/>
                        <a:buChar char="ü"/>
                      </a:pP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OWA Premium</a:t>
                      </a:r>
                    </a:p>
                    <a:p>
                      <a:pPr marL="171450" indent="-171450">
                        <a:buFont typeface="Wingdings" pitchFamily="2" charset="2"/>
                        <a:buChar char="ü"/>
                      </a:pP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Exchange</a:t>
                      </a:r>
                      <a:r>
                        <a:rPr lang="en-US" sz="1100" b="0" baseline="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 </a:t>
                      </a: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Calendar</a:t>
                      </a: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09538" indent="-107950">
                        <a:buFont typeface="Arial" pitchFamily="34" charset="0"/>
                        <a:buChar char="•"/>
                      </a:pP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Outlook Anywhere Access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pSp>
        <p:nvGrpSpPr>
          <p:cNvPr id="8" name="Group 87"/>
          <p:cNvGrpSpPr/>
          <p:nvPr/>
        </p:nvGrpSpPr>
        <p:grpSpPr>
          <a:xfrm>
            <a:off x="5295900" y="3060602"/>
            <a:ext cx="3714950" cy="800289"/>
            <a:chOff x="5295900" y="2924075"/>
            <a:chExt cx="3714950" cy="800289"/>
          </a:xfrm>
        </p:grpSpPr>
        <p:sp>
          <p:nvSpPr>
            <p:cNvPr id="80" name="Rectangle 79"/>
            <p:cNvSpPr/>
            <p:nvPr/>
          </p:nvSpPr>
          <p:spPr>
            <a:xfrm>
              <a:off x="7143950" y="2924075"/>
              <a:ext cx="1866900" cy="769441"/>
            </a:xfrm>
            <a:prstGeom prst="rect">
              <a:avLst/>
            </a:prstGeom>
          </p:spPr>
          <p:txBody>
            <a:bodyPr wrap="square">
              <a:spAutoFit/>
            </a:bodyPr>
            <a:lstStyle/>
            <a:p>
              <a:pPr marL="346075" lvl="1" indent="-120650" algn="l" rtl="0">
                <a:buFont typeface="Arial" pitchFamily="34" charset="0"/>
                <a:buChar char="•"/>
              </a:pPr>
              <a:r>
                <a:rPr lang="en-US" sz="1100" kern="12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Inbox </a:t>
              </a:r>
              <a:r>
                <a:rPr lang="en-US" sz="11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rules</a:t>
              </a:r>
            </a:p>
            <a:p>
              <a:pPr marL="346075" lvl="1" indent="-120650" algn="l" rtl="0">
                <a:buFont typeface="Arial" pitchFamily="34" charset="0"/>
                <a:buChar char="•"/>
              </a:pPr>
              <a:r>
                <a:rPr lang="en-US" sz="11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Delegate access</a:t>
              </a:r>
            </a:p>
            <a:p>
              <a:pPr marL="346075" lvl="1" indent="-120650" algn="l" rtl="0">
                <a:buFont typeface="Arial" pitchFamily="34" charset="0"/>
                <a:buChar char="•"/>
              </a:pPr>
              <a:r>
                <a:rPr lang="en-US" sz="11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IM integration</a:t>
              </a:r>
            </a:p>
            <a:p>
              <a:pPr marL="346075" lvl="1" indent="-120650" algn="l" rtl="0">
                <a:buFont typeface="Arial" pitchFamily="34" charset="0"/>
                <a:buChar char="•"/>
              </a:pPr>
              <a:r>
                <a:rPr lang="en-US" sz="1100" kern="1200" dirty="0">
                  <a:solidFill>
                    <a:srgbClr val="FFFFFF"/>
                  </a:solidFill>
                  <a:effectLst>
                    <a:outerShdw blurRad="38100" dist="38100" dir="2700000" algn="tl">
                      <a:srgbClr val="000000">
                        <a:alpha val="43137"/>
                      </a:srgbClr>
                    </a:outerShdw>
                  </a:effectLst>
                  <a:latin typeface="Segoe UI" pitchFamily="34" charset="0"/>
                  <a:cs typeface="Segoe UI" pitchFamily="34" charset="0"/>
                </a:rPr>
                <a:t>SMS integration</a:t>
              </a:r>
            </a:p>
          </p:txBody>
        </p:sp>
        <p:sp>
          <p:nvSpPr>
            <p:cNvPr id="81" name="Rectangle 80"/>
            <p:cNvSpPr/>
            <p:nvPr/>
          </p:nvSpPr>
          <p:spPr>
            <a:xfrm>
              <a:off x="5295900" y="3124200"/>
              <a:ext cx="1676400" cy="600164"/>
            </a:xfrm>
            <a:prstGeom prst="rect">
              <a:avLst/>
            </a:prstGeom>
          </p:spPr>
          <p:txBody>
            <a:bodyPr wrap="square">
              <a:spAutoFit/>
            </a:bodyPr>
            <a:lstStyle/>
            <a:p>
              <a:pPr marL="109538" indent="-107950" algn="l" rtl="0">
                <a:buFont typeface="Arial" pitchFamily="34" charset="0"/>
                <a:buChar char="•"/>
              </a:pPr>
              <a:r>
                <a:rPr lang="en-US" sz="1100" kern="1200" dirty="0">
                  <a:solidFill>
                    <a:prstClr val="white"/>
                  </a:solidFill>
                  <a:effectLst>
                    <a:outerShdw blurRad="38100" dist="38100" dir="2700000" algn="tl">
                      <a:srgbClr val="000000">
                        <a:alpha val="43137"/>
                      </a:srgbClr>
                    </a:outerShdw>
                  </a:effectLst>
                  <a:latin typeface="Segoe UI" pitchFamily="34" charset="0"/>
                  <a:cs typeface="Segoe UI" pitchFamily="34" charset="0"/>
                </a:rPr>
                <a:t>POP/IMAP Access</a:t>
              </a:r>
            </a:p>
            <a:p>
              <a:pPr marL="109538" indent="-107950" algn="l" rtl="0">
                <a:buFont typeface="Arial" pitchFamily="34" charset="0"/>
                <a:buChar char="•"/>
              </a:pPr>
              <a:r>
                <a:rPr lang="en-US" sz="1100" kern="1200" dirty="0">
                  <a:solidFill>
                    <a:prstClr val="white"/>
                  </a:solidFill>
                  <a:effectLst>
                    <a:outerShdw blurRad="38100" dist="38100" dir="2700000" algn="tl">
                      <a:srgbClr val="000000">
                        <a:alpha val="43137"/>
                      </a:srgbClr>
                    </a:outerShdw>
                  </a:effectLst>
                  <a:latin typeface="Segoe UI" pitchFamily="34" charset="0"/>
                  <a:cs typeface="Segoe UI" pitchFamily="34" charset="0"/>
                </a:rPr>
                <a:t>Active Sync</a:t>
              </a:r>
            </a:p>
            <a:p>
              <a:pPr marL="109538" indent="-107950" algn="l" rtl="0">
                <a:buFont typeface="Arial" pitchFamily="34" charset="0"/>
                <a:buChar char="•"/>
              </a:pPr>
              <a:r>
                <a:rPr lang="en-US" sz="1100" kern="1200" dirty="0">
                  <a:solidFill>
                    <a:prstClr val="white"/>
                  </a:solidFill>
                  <a:effectLst>
                    <a:outerShdw blurRad="38100" dist="38100" dir="2700000" algn="tl">
                      <a:srgbClr val="000000">
                        <a:alpha val="43137"/>
                      </a:srgbClr>
                    </a:outerShdw>
                  </a:effectLst>
                  <a:latin typeface="Segoe UI" pitchFamily="34" charset="0"/>
                  <a:cs typeface="Segoe UI" pitchFamily="34" charset="0"/>
                </a:rPr>
                <a:t>Web services </a:t>
              </a:r>
            </a:p>
          </p:txBody>
        </p:sp>
      </p:grpSp>
      <p:graphicFrame>
        <p:nvGraphicFramePr>
          <p:cNvPr id="85" name="Table 84"/>
          <p:cNvGraphicFramePr>
            <a:graphicFrameLocks noGrp="1"/>
          </p:cNvGraphicFramePr>
          <p:nvPr>
            <p:extLst>
              <p:ext uri="{D42A27DB-BD31-4B8C-83A1-F6EECF244321}">
                <p14:modId xmlns:p14="http://schemas.microsoft.com/office/powerpoint/2010/main" val="1154304043"/>
              </p:ext>
            </p:extLst>
          </p:nvPr>
        </p:nvGraphicFramePr>
        <p:xfrm>
          <a:off x="3314700" y="4562656"/>
          <a:ext cx="5495925" cy="1495244"/>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981200"/>
                <a:gridCol w="3514725"/>
              </a:tblGrid>
              <a:tr h="264976">
                <a:tc>
                  <a:txBody>
                    <a:bodyPr/>
                    <a:lstStyle/>
                    <a:p>
                      <a:r>
                        <a:rPr lang="en-US" sz="1200" b="1" kern="1200" dirty="0" smtClean="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rPr>
                        <a:t>Provides</a:t>
                      </a:r>
                      <a:endParaRPr lang="en-US" sz="1200" b="1" kern="1200" dirty="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endParaRP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kern="1200" dirty="0" smtClean="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rPr>
                        <a:t>Does not include</a:t>
                      </a:r>
                      <a:endParaRPr lang="en-US" sz="1200" b="1" kern="1200" dirty="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endParaRPr>
                    </a:p>
                  </a:txBody>
                  <a:tcPr>
                    <a:lnL w="12700" cap="flat" cmpd="sng" algn="ctr">
                      <a:solidFill>
                        <a:schemeClr val="bg1">
                          <a:lumMod val="85000"/>
                        </a:schemeClr>
                      </a:solid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220924">
                <a:tc>
                  <a:txBody>
                    <a:bodyPr/>
                    <a:lstStyle/>
                    <a:p>
                      <a:pPr marL="171450" indent="-171450">
                        <a:buFont typeface="Wingdings" pitchFamily="2" charset="2"/>
                        <a:buChar char="ü"/>
                      </a:pP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Exchange Deskless </a:t>
                      </a:r>
                    </a:p>
                    <a:p>
                      <a:pPr marL="171450" lvl="0" indent="-171450" algn="l" defTabSz="914400" rtl="0" eaLnBrk="1" latinLnBrk="0" hangingPunct="1">
                        <a:buFont typeface="Wingdings" pitchFamily="2" charset="2"/>
                        <a:buChar char="ü"/>
                      </a:pPr>
                      <a:r>
                        <a:rPr lang="en-US" sz="1100" b="0" kern="1200" dirty="0" smtClean="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rPr>
                        <a:t>Wikis</a:t>
                      </a:r>
                    </a:p>
                    <a:p>
                      <a:pPr marL="171450" lvl="0" indent="-171450" algn="l" defTabSz="914400" rtl="0" eaLnBrk="1" latinLnBrk="0" hangingPunct="1">
                        <a:buFont typeface="Wingdings" pitchFamily="2" charset="2"/>
                        <a:buChar char="ü"/>
                      </a:pPr>
                      <a:r>
                        <a:rPr lang="en-US" sz="1100" b="0" kern="1200" dirty="0" smtClean="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rPr>
                        <a:t>Corporate Portals</a:t>
                      </a:r>
                    </a:p>
                    <a:p>
                      <a:pPr marL="171450" lvl="0" indent="-171450" algn="l" defTabSz="914400" rtl="0" eaLnBrk="1" latinLnBrk="0" hangingPunct="1">
                        <a:buFont typeface="Wingdings" pitchFamily="2" charset="2"/>
                        <a:buChar char="ü"/>
                      </a:pPr>
                      <a:r>
                        <a:rPr lang="en-US" sz="1100" b="0" kern="1200" dirty="0" smtClean="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rPr>
                        <a:t>Forms and Web Access</a:t>
                      </a:r>
                    </a:p>
                    <a:p>
                      <a:pPr marL="171450" lvl="0" indent="-171450" algn="l" defTabSz="914400" rtl="0" eaLnBrk="1" latinLnBrk="0" hangingPunct="1">
                        <a:buFont typeface="Wingdings" pitchFamily="2" charset="2"/>
                        <a:buChar char="ü"/>
                      </a:pPr>
                      <a:r>
                        <a:rPr lang="en-US" sz="1100" b="0" kern="1200" dirty="0" smtClean="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rPr>
                        <a:t>Workflow</a:t>
                      </a:r>
                    </a:p>
                    <a:p>
                      <a:pPr marL="171450" lvl="0" indent="-171450" algn="l" defTabSz="914400" rtl="0" eaLnBrk="1" latinLnBrk="0" hangingPunct="1">
                        <a:buFont typeface="Wingdings" pitchFamily="2" charset="2"/>
                        <a:buChar char="ü"/>
                      </a:pPr>
                      <a:r>
                        <a:rPr lang="en-US" sz="1100" b="0" kern="1200" dirty="0" smtClean="0">
                          <a:solidFill>
                            <a:schemeClr val="tx1"/>
                          </a:solidFill>
                          <a:effectLst>
                            <a:outerShdw blurRad="38100" dist="38100" dir="2700000" algn="tl">
                              <a:srgbClr val="000000">
                                <a:alpha val="43137"/>
                              </a:srgbClr>
                            </a:outerShdw>
                          </a:effectLst>
                          <a:latin typeface="Segoe UI" pitchFamily="34" charset="0"/>
                          <a:ea typeface="+mn-ea"/>
                          <a:cs typeface="Segoe UI" pitchFamily="34" charset="0"/>
                        </a:rPr>
                        <a:t>Office Web Applications</a:t>
                      </a:r>
                      <a:endParaRPr lang="en-US" sz="105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09538" indent="-107950">
                        <a:buFont typeface="Arial" pitchFamily="34" charset="0"/>
                        <a:buChar char="•"/>
                      </a:pP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My Site</a:t>
                      </a:r>
                    </a:p>
                    <a:p>
                      <a:pPr marL="109538" indent="-107950">
                        <a:buFont typeface="Arial" pitchFamily="34" charset="0"/>
                        <a:buChar char="•"/>
                      </a:pP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Incremental Storage</a:t>
                      </a:r>
                    </a:p>
                    <a:p>
                      <a:pPr marL="109538" indent="-107950">
                        <a:buFont typeface="Arial" pitchFamily="34" charset="0"/>
                        <a:buChar char="•"/>
                      </a:pP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No create or administration rights on Sites, Lists, Pages and Libraries</a:t>
                      </a:r>
                    </a:p>
                    <a:p>
                      <a:pPr marL="109538" indent="-107950">
                        <a:buFont typeface="Arial" pitchFamily="34" charset="0"/>
                        <a:buChar char="•"/>
                      </a:pPr>
                      <a:r>
                        <a:rPr lang="en-US" sz="1100" b="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rPr>
                        <a:t>Personalization of views, web parts or sites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8" name="Rectangle 67"/>
          <p:cNvSpPr/>
          <p:nvPr/>
        </p:nvSpPr>
        <p:spPr>
          <a:xfrm>
            <a:off x="423011" y="4562655"/>
            <a:ext cx="2701189" cy="1277273"/>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r>
              <a:rPr lang="en-US" sz="1200" b="1"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Distributing information </a:t>
            </a:r>
          </a:p>
          <a:p>
            <a:pPr>
              <a:spcBef>
                <a:spcPts val="600"/>
              </a:spcBef>
            </a:pPr>
            <a:r>
              <a:rPr lang="en-US" sz="12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Example:  Retail workers view corporate HR information and update benefits during open enrollment period.  Review training manuals and provide feedback. </a:t>
            </a:r>
            <a:r>
              <a:rPr lang="en-US" sz="11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 </a:t>
            </a:r>
          </a:p>
        </p:txBody>
      </p:sp>
      <p:grpSp>
        <p:nvGrpSpPr>
          <p:cNvPr id="10" name="Group 94"/>
          <p:cNvGrpSpPr/>
          <p:nvPr/>
        </p:nvGrpSpPr>
        <p:grpSpPr>
          <a:xfrm>
            <a:off x="257075" y="4207153"/>
            <a:ext cx="8544025" cy="307777"/>
            <a:chOff x="257075" y="4102198"/>
            <a:chExt cx="8544025" cy="307777"/>
          </a:xfrm>
        </p:grpSpPr>
        <p:sp>
          <p:nvSpPr>
            <p:cNvPr id="93" name="Rounded Rectangle 92"/>
            <p:cNvSpPr/>
            <p:nvPr/>
          </p:nvSpPr>
          <p:spPr bwMode="auto">
            <a:xfrm>
              <a:off x="304800" y="4114800"/>
              <a:ext cx="8496300" cy="266700"/>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noAutofit/>
            </a:bodyPr>
            <a:lstStyle/>
            <a:p>
              <a:pPr algn="ctr" rtl="0" fontAlgn="base">
                <a:spcBef>
                  <a:spcPct val="50000"/>
                </a:spcBef>
                <a:spcAft>
                  <a:spcPct val="0"/>
                </a:spcAft>
                <a:buClr>
                  <a:srgbClr val="BBE0E3"/>
                </a:buClr>
                <a:tabLst>
                  <a:tab pos="346075" algn="l"/>
                </a:tabLst>
              </a:pPr>
              <a:endParaRPr lang="en-US" sz="800" b="1" i="1" kern="1200">
                <a:solidFill>
                  <a:srgbClr val="000000"/>
                </a:solidFill>
                <a:latin typeface="Arial" charset="0"/>
                <a:cs typeface="+mn-cs"/>
              </a:endParaRPr>
            </a:p>
          </p:txBody>
        </p:sp>
        <p:sp>
          <p:nvSpPr>
            <p:cNvPr id="70" name="TextBox 69"/>
            <p:cNvSpPr txBox="1"/>
            <p:nvPr/>
          </p:nvSpPr>
          <p:spPr>
            <a:xfrm>
              <a:off x="257075" y="4102198"/>
              <a:ext cx="2686250" cy="307777"/>
            </a:xfrm>
            <a:prstGeom prst="rect">
              <a:avLst/>
            </a:prstGeom>
            <a:noFill/>
          </p:spPr>
          <p:txBody>
            <a:bodyPr wrap="square" rtlCol="0">
              <a:spAutoFit/>
            </a:bodyPr>
            <a:lstStyle/>
            <a:p>
              <a:pPr algn="l" rtl="0"/>
              <a:r>
                <a:rPr lang="en-US" sz="1400" kern="1200" dirty="0">
                  <a:solidFill>
                    <a:srgbClr val="2D2D8A">
                      <a:lumMod val="75000"/>
                    </a:srgbClr>
                  </a:solidFill>
                  <a:latin typeface="Segoe UI" pitchFamily="34" charset="0"/>
                  <a:cs typeface="Segoe UI" pitchFamily="34" charset="0"/>
                </a:rPr>
                <a:t>2. </a:t>
              </a:r>
              <a:r>
                <a:rPr lang="en-US" sz="1400" b="1" kern="1200" dirty="0" err="1">
                  <a:solidFill>
                    <a:srgbClr val="2D2D8A">
                      <a:lumMod val="75000"/>
                    </a:srgbClr>
                  </a:solidFill>
                  <a:latin typeface="Segoe UI" pitchFamily="34" charset="0"/>
                  <a:cs typeface="Segoe UI" pitchFamily="34" charset="0"/>
                </a:rPr>
                <a:t>Deskless</a:t>
              </a:r>
              <a:r>
                <a:rPr lang="en-US" sz="1400" b="1" kern="1200" dirty="0">
                  <a:solidFill>
                    <a:srgbClr val="2D2D8A">
                      <a:lumMod val="75000"/>
                    </a:srgbClr>
                  </a:solidFill>
                  <a:latin typeface="Segoe UI" pitchFamily="34" charset="0"/>
                  <a:cs typeface="Segoe UI" pitchFamily="34" charset="0"/>
                </a:rPr>
                <a:t> Worker Plus</a:t>
              </a:r>
            </a:p>
          </p:txBody>
        </p:sp>
      </p:grpSp>
      <p:sp>
        <p:nvSpPr>
          <p:cNvPr id="83" name="TextBox 82"/>
          <p:cNvSpPr txBox="1"/>
          <p:nvPr/>
        </p:nvSpPr>
        <p:spPr>
          <a:xfrm>
            <a:off x="3276600" y="4209456"/>
            <a:ext cx="4648200" cy="307777"/>
          </a:xfrm>
          <a:prstGeom prst="rect">
            <a:avLst/>
          </a:prstGeom>
          <a:noFill/>
        </p:spPr>
        <p:txBody>
          <a:bodyPr wrap="square" rtlCol="0">
            <a:spAutoFit/>
          </a:bodyPr>
          <a:lstStyle/>
          <a:p>
            <a:pPr algn="l" rtl="0"/>
            <a:r>
              <a:rPr lang="en-US" sz="1400" i="1" kern="1200" dirty="0">
                <a:solidFill>
                  <a:srgbClr val="2D2D8A">
                    <a:lumMod val="75000"/>
                  </a:srgbClr>
                </a:solidFill>
                <a:latin typeface="Segoe UI" pitchFamily="34" charset="0"/>
                <a:cs typeface="Segoe UI" pitchFamily="34" charset="0"/>
              </a:rPr>
              <a:t>Information Access  &amp; Simple Data Input/Editing</a:t>
            </a:r>
          </a:p>
        </p:txBody>
      </p:sp>
      <p:grpSp>
        <p:nvGrpSpPr>
          <p:cNvPr id="38" name="Group 73"/>
          <p:cNvGrpSpPr/>
          <p:nvPr/>
        </p:nvGrpSpPr>
        <p:grpSpPr>
          <a:xfrm>
            <a:off x="419100" y="876300"/>
            <a:ext cx="2537682" cy="1409700"/>
            <a:chOff x="409875" y="3810000"/>
            <a:chExt cx="2537682" cy="1409700"/>
          </a:xfrm>
        </p:grpSpPr>
        <p:grpSp>
          <p:nvGrpSpPr>
            <p:cNvPr id="39" name="Group 72"/>
            <p:cNvGrpSpPr/>
            <p:nvPr/>
          </p:nvGrpSpPr>
          <p:grpSpPr>
            <a:xfrm>
              <a:off x="609600" y="4343010"/>
              <a:ext cx="1295400" cy="876690"/>
              <a:chOff x="571500" y="4571610"/>
              <a:chExt cx="2400300" cy="1676791"/>
            </a:xfrm>
          </p:grpSpPr>
          <p:pic>
            <p:nvPicPr>
              <p:cNvPr id="41" name="Picture 11" descr="V:\Designer Resources\icons\man.png"/>
              <p:cNvPicPr>
                <a:picLocks noChangeAspect="1" noChangeArrowheads="1"/>
              </p:cNvPicPr>
              <p:nvPr/>
            </p:nvPicPr>
            <p:blipFill>
              <a:blip r:embed="rId3" cstate="print"/>
              <a:srcRect/>
              <a:stretch>
                <a:fillRect/>
              </a:stretch>
            </p:blipFill>
            <p:spPr bwMode="auto">
              <a:xfrm>
                <a:off x="723900" y="4571610"/>
                <a:ext cx="495300" cy="1167055"/>
              </a:xfrm>
              <a:prstGeom prst="rect">
                <a:avLst/>
              </a:prstGeom>
              <a:noFill/>
            </p:spPr>
          </p:pic>
          <p:graphicFrame>
            <p:nvGraphicFramePr>
              <p:cNvPr id="42" name="Chart 41"/>
              <p:cNvGraphicFramePr/>
              <p:nvPr/>
            </p:nvGraphicFramePr>
            <p:xfrm>
              <a:off x="838200" y="4802657"/>
              <a:ext cx="2133600" cy="1331000"/>
            </p:xfrm>
            <a:graphic>
              <a:graphicData uri="http://schemas.openxmlformats.org/drawingml/2006/chart">
                <c:chart xmlns:c="http://schemas.openxmlformats.org/drawingml/2006/chart" xmlns:r="http://schemas.openxmlformats.org/officeDocument/2006/relationships" r:id="rId4"/>
              </a:graphicData>
            </a:graphic>
          </p:graphicFrame>
          <p:pic>
            <p:nvPicPr>
              <p:cNvPr id="43" name="Picture 12" descr="V:\Designer Resources\icons\woman.png"/>
              <p:cNvPicPr>
                <a:picLocks noChangeAspect="1" noChangeArrowheads="1"/>
              </p:cNvPicPr>
              <p:nvPr/>
            </p:nvPicPr>
            <p:blipFill>
              <a:blip r:embed="rId5" cstate="print"/>
              <a:srcRect/>
              <a:stretch>
                <a:fillRect/>
              </a:stretch>
            </p:blipFill>
            <p:spPr bwMode="auto">
              <a:xfrm>
                <a:off x="571500" y="4934684"/>
                <a:ext cx="475486" cy="1313717"/>
              </a:xfrm>
              <a:prstGeom prst="rect">
                <a:avLst/>
              </a:prstGeom>
              <a:noFill/>
              <a:effectLst/>
            </p:spPr>
          </p:pic>
          <p:pic>
            <p:nvPicPr>
              <p:cNvPr id="44" name="Picture 21" descr="V:\Designer Resources\icons\Windows Server Icons\Hardware\Computer.png"/>
              <p:cNvPicPr>
                <a:picLocks noChangeAspect="1" noChangeArrowheads="1"/>
              </p:cNvPicPr>
              <p:nvPr/>
            </p:nvPicPr>
            <p:blipFill>
              <a:blip r:embed="rId6" cstate="print"/>
              <a:srcRect/>
              <a:stretch>
                <a:fillRect/>
              </a:stretch>
            </p:blipFill>
            <p:spPr bwMode="auto">
              <a:xfrm>
                <a:off x="1524000" y="4604616"/>
                <a:ext cx="901603" cy="781459"/>
              </a:xfrm>
              <a:prstGeom prst="rect">
                <a:avLst/>
              </a:prstGeom>
              <a:noFill/>
            </p:spPr>
          </p:pic>
        </p:grpSp>
        <p:sp>
          <p:nvSpPr>
            <p:cNvPr id="40" name="Rectangle 39"/>
            <p:cNvSpPr/>
            <p:nvPr/>
          </p:nvSpPr>
          <p:spPr>
            <a:xfrm>
              <a:off x="409875" y="3810000"/>
              <a:ext cx="2537682" cy="461665"/>
            </a:xfrm>
            <a:prstGeom prst="rect">
              <a:avLst/>
            </a:prstGeom>
          </p:spPr>
          <p:txBody>
            <a:bodyPr wrap="none">
              <a:spAutoFit/>
            </a:bodyPr>
            <a:lstStyle/>
            <a:p>
              <a:pPr algn="l" defTabSz="914099" rtl="0" eaLnBrk="0" hangingPunct="0">
                <a:defRPr/>
              </a:pPr>
              <a:r>
                <a:rPr lang="en-US" sz="2400" kern="1200" dirty="0">
                  <a:solidFill>
                    <a:srgbClr val="FFFFFF"/>
                  </a:solidFill>
                  <a:effectLst>
                    <a:outerShdw blurRad="38100" dist="38100" dir="2700000" algn="tl">
                      <a:srgbClr val="000000">
                        <a:alpha val="43137"/>
                      </a:srgbClr>
                    </a:outerShdw>
                    <a:reflection blurRad="6350" stA="55000" endA="300" endPos="45500" dir="5400000" sy="-100000" algn="bl" rotWithShape="0"/>
                  </a:effectLst>
                  <a:latin typeface="Segoe UI" pitchFamily="34" charset="0"/>
                  <a:ea typeface="ＭＳ Ｐゴシック"/>
                  <a:cs typeface="+mn-cs"/>
                </a:rPr>
                <a:t>Deskless Workers</a:t>
              </a:r>
            </a:p>
          </p:txBody>
        </p:sp>
      </p:grpSp>
      <p:sp>
        <p:nvSpPr>
          <p:cNvPr id="45" name="TextBox 44"/>
          <p:cNvSpPr txBox="1"/>
          <p:nvPr/>
        </p:nvSpPr>
        <p:spPr>
          <a:xfrm>
            <a:off x="369620" y="2034208"/>
            <a:ext cx="2183080" cy="366092"/>
          </a:xfrm>
          <a:prstGeom prst="rect">
            <a:avLst/>
          </a:prstGeom>
          <a:noFill/>
          <a:effectLst/>
        </p:spPr>
        <p:txBody>
          <a:bodyPr wrap="square" rtlCol="0">
            <a:spAutoFit/>
          </a:bodyPr>
          <a:lstStyle/>
          <a:p>
            <a:pPr algn="l" rtl="0"/>
            <a:r>
              <a:rPr lang="en-US" kern="1200" dirty="0">
                <a:solidFill>
                  <a:srgbClr val="FFFF00"/>
                </a:solidFill>
                <a:effectLst>
                  <a:outerShdw blurRad="38100" dist="38100" dir="2700000" algn="tl">
                    <a:srgbClr val="000000">
                      <a:alpha val="43137"/>
                    </a:srgbClr>
                  </a:outerShdw>
                </a:effectLst>
                <a:latin typeface="Segoe UI" pitchFamily="34" charset="0"/>
                <a:cs typeface="Segoe UI" pitchFamily="34" charset="0"/>
              </a:rPr>
              <a:t>Usage Scenarios</a:t>
            </a:r>
          </a:p>
        </p:txBody>
      </p:sp>
      <p:grpSp>
        <p:nvGrpSpPr>
          <p:cNvPr id="92" name="Group 91"/>
          <p:cNvGrpSpPr/>
          <p:nvPr/>
        </p:nvGrpSpPr>
        <p:grpSpPr>
          <a:xfrm>
            <a:off x="381000" y="3611918"/>
            <a:ext cx="1254094" cy="604398"/>
            <a:chOff x="381000" y="3611918"/>
            <a:chExt cx="1254094" cy="604398"/>
          </a:xfrm>
        </p:grpSpPr>
        <p:pic>
          <p:nvPicPr>
            <p:cNvPr id="59" name="Picture 58" descr="banner.png"/>
            <p:cNvPicPr>
              <a:picLocks noChangeAspect="1"/>
            </p:cNvPicPr>
            <p:nvPr/>
          </p:nvPicPr>
          <p:blipFill>
            <a:blip r:embed="rId7"/>
            <a:srcRect r="32846"/>
            <a:stretch>
              <a:fillRect/>
            </a:stretch>
          </p:blipFill>
          <p:spPr>
            <a:xfrm>
              <a:off x="381000" y="3619500"/>
              <a:ext cx="1181100" cy="524213"/>
            </a:xfrm>
            <a:prstGeom prst="rect">
              <a:avLst/>
            </a:prstGeom>
            <a:ln>
              <a:noFill/>
            </a:ln>
            <a:effectLst>
              <a:outerShdw blurRad="292100" dist="139700" dir="7800000" algn="tl" rotWithShape="0">
                <a:srgbClr val="333333">
                  <a:alpha val="65000"/>
                </a:srgbClr>
              </a:outerShdw>
            </a:effectLst>
          </p:spPr>
        </p:pic>
        <p:sp>
          <p:nvSpPr>
            <p:cNvPr id="60" name="Rectangle 59"/>
            <p:cNvSpPr/>
            <p:nvPr/>
          </p:nvSpPr>
          <p:spPr>
            <a:xfrm>
              <a:off x="511068" y="3611918"/>
              <a:ext cx="1124026" cy="369332"/>
            </a:xfrm>
            <a:prstGeom prst="rect">
              <a:avLst/>
            </a:prstGeom>
          </p:spPr>
          <p:txBody>
            <a:bodyPr wrap="none">
              <a:spAutoFit/>
            </a:bodyPr>
            <a:lstStyle/>
            <a:p>
              <a:pPr algn="ctr" defTabSz="914099"/>
              <a:r>
                <a:rPr lang="en-US" sz="1600" b="1" spc="-50" dirty="0" smtClean="0">
                  <a:solidFill>
                    <a:srgbClr val="FF0000"/>
                  </a:solidFill>
                  <a:latin typeface="Segoe UI" pitchFamily="34" charset="0"/>
                  <a:cs typeface="Segoe UI" pitchFamily="34" charset="0"/>
                </a:rPr>
                <a:t>$2.00/mo</a:t>
              </a:r>
              <a:r>
                <a:rPr lang="en-US" b="1" spc="-50" dirty="0" smtClean="0">
                  <a:solidFill>
                    <a:srgbClr val="FF0000"/>
                  </a:solidFill>
                  <a:latin typeface="Segoe UI" pitchFamily="34" charset="0"/>
                  <a:cs typeface="Segoe UI" pitchFamily="34" charset="0"/>
                </a:rPr>
                <a:t>.</a:t>
              </a:r>
              <a:endParaRPr lang="en-US" b="1" spc="-50" dirty="0">
                <a:solidFill>
                  <a:srgbClr val="FF0000"/>
                </a:solidFill>
                <a:latin typeface="Segoe UI" pitchFamily="34" charset="0"/>
                <a:cs typeface="Segoe UI" pitchFamily="34" charset="0"/>
              </a:endParaRPr>
            </a:p>
          </p:txBody>
        </p:sp>
        <p:sp>
          <p:nvSpPr>
            <p:cNvPr id="73" name="Rectangle 72"/>
            <p:cNvSpPr/>
            <p:nvPr/>
          </p:nvSpPr>
          <p:spPr>
            <a:xfrm>
              <a:off x="762000" y="3962400"/>
              <a:ext cx="394659" cy="253916"/>
            </a:xfrm>
            <a:prstGeom prst="rect">
              <a:avLst/>
            </a:prstGeom>
          </p:spPr>
          <p:txBody>
            <a:bodyPr wrap="none">
              <a:spAutoFit/>
            </a:bodyPr>
            <a:lstStyle/>
            <a:p>
              <a:pPr algn="ctr" defTabSz="914099"/>
              <a:r>
                <a:rPr lang="en-US" sz="1050" dirty="0" smtClean="0">
                  <a:ln w="11430"/>
                  <a:solidFill>
                    <a:srgbClr val="FFD347"/>
                  </a:solidFill>
                  <a:effectLst>
                    <a:outerShdw blurRad="50800" dist="39000" dir="5460000" algn="tl">
                      <a:srgbClr val="000000">
                        <a:alpha val="38000"/>
                      </a:srgbClr>
                    </a:outerShdw>
                  </a:effectLst>
                </a:rPr>
                <a:t>List</a:t>
              </a:r>
              <a:endParaRPr lang="en-US" sz="1100" dirty="0">
                <a:ln w="11430"/>
                <a:solidFill>
                  <a:srgbClr val="FFD347"/>
                </a:solidFill>
                <a:effectLst>
                  <a:outerShdw blurRad="50800" dist="39000" dir="5460000" algn="tl">
                    <a:srgbClr val="000000">
                      <a:alpha val="38000"/>
                    </a:srgbClr>
                  </a:outerShdw>
                </a:effectLst>
              </a:endParaRPr>
            </a:p>
          </p:txBody>
        </p:sp>
      </p:grpSp>
      <p:grpSp>
        <p:nvGrpSpPr>
          <p:cNvPr id="94" name="Group 93"/>
          <p:cNvGrpSpPr/>
          <p:nvPr/>
        </p:nvGrpSpPr>
        <p:grpSpPr>
          <a:xfrm>
            <a:off x="283972" y="5877025"/>
            <a:ext cx="1420903" cy="599975"/>
            <a:chOff x="283972" y="5877025"/>
            <a:chExt cx="1420903" cy="599975"/>
          </a:xfrm>
        </p:grpSpPr>
        <p:pic>
          <p:nvPicPr>
            <p:cNvPr id="62" name="Picture 61" descr="banner.png"/>
            <p:cNvPicPr>
              <a:picLocks noChangeAspect="1"/>
            </p:cNvPicPr>
            <p:nvPr/>
          </p:nvPicPr>
          <p:blipFill>
            <a:blip r:embed="rId7"/>
            <a:srcRect r="32846"/>
            <a:stretch>
              <a:fillRect/>
            </a:stretch>
          </p:blipFill>
          <p:spPr>
            <a:xfrm>
              <a:off x="283972" y="5886510"/>
              <a:ext cx="1240028" cy="524213"/>
            </a:xfrm>
            <a:prstGeom prst="rect">
              <a:avLst/>
            </a:prstGeom>
            <a:ln>
              <a:noFill/>
            </a:ln>
            <a:effectLst>
              <a:outerShdw blurRad="292100" dist="139700" dir="7800000" algn="tl" rotWithShape="0">
                <a:srgbClr val="333333">
                  <a:alpha val="65000"/>
                </a:srgbClr>
              </a:outerShdw>
            </a:effectLst>
          </p:spPr>
        </p:pic>
        <p:sp>
          <p:nvSpPr>
            <p:cNvPr id="65" name="Rectangle 64"/>
            <p:cNvSpPr/>
            <p:nvPr/>
          </p:nvSpPr>
          <p:spPr>
            <a:xfrm>
              <a:off x="371375" y="5877025"/>
              <a:ext cx="1333500" cy="369332"/>
            </a:xfrm>
            <a:prstGeom prst="rect">
              <a:avLst/>
            </a:prstGeom>
          </p:spPr>
          <p:txBody>
            <a:bodyPr wrap="square">
              <a:spAutoFit/>
            </a:bodyPr>
            <a:lstStyle/>
            <a:p>
              <a:pPr algn="ctr" defTabSz="914099"/>
              <a:r>
                <a:rPr lang="en-US" sz="1600" b="1" spc="-50" dirty="0" smtClean="0">
                  <a:solidFill>
                    <a:srgbClr val="FF0000"/>
                  </a:solidFill>
                  <a:latin typeface="Segoe UI" pitchFamily="34" charset="0"/>
                  <a:cs typeface="Segoe UI" pitchFamily="34" charset="0"/>
                </a:rPr>
                <a:t>$7.50/mo</a:t>
              </a:r>
              <a:r>
                <a:rPr lang="en-US" b="1" spc="-50" dirty="0" smtClean="0">
                  <a:solidFill>
                    <a:srgbClr val="FF0000"/>
                  </a:solidFill>
                  <a:latin typeface="Segoe UI" pitchFamily="34" charset="0"/>
                  <a:cs typeface="Segoe UI" pitchFamily="34" charset="0"/>
                </a:rPr>
                <a:t>.</a:t>
              </a:r>
              <a:endParaRPr lang="en-US" b="1" spc="-50" dirty="0">
                <a:solidFill>
                  <a:srgbClr val="FF0000"/>
                </a:solidFill>
                <a:latin typeface="Segoe UI" pitchFamily="34" charset="0"/>
                <a:cs typeface="Segoe UI" pitchFamily="34" charset="0"/>
              </a:endParaRPr>
            </a:p>
          </p:txBody>
        </p:sp>
        <p:sp>
          <p:nvSpPr>
            <p:cNvPr id="77" name="Rectangle 76"/>
            <p:cNvSpPr/>
            <p:nvPr/>
          </p:nvSpPr>
          <p:spPr>
            <a:xfrm>
              <a:off x="685800" y="6223084"/>
              <a:ext cx="394659" cy="253916"/>
            </a:xfrm>
            <a:prstGeom prst="rect">
              <a:avLst/>
            </a:prstGeom>
          </p:spPr>
          <p:txBody>
            <a:bodyPr wrap="none">
              <a:spAutoFit/>
            </a:bodyPr>
            <a:lstStyle/>
            <a:p>
              <a:pPr algn="ctr" defTabSz="914099"/>
              <a:r>
                <a:rPr lang="en-US" sz="1050" dirty="0" smtClean="0">
                  <a:ln w="11430"/>
                  <a:solidFill>
                    <a:srgbClr val="FFD347"/>
                  </a:solidFill>
                  <a:effectLst>
                    <a:outerShdw blurRad="50800" dist="39000" dir="5460000" algn="tl">
                      <a:srgbClr val="000000">
                        <a:alpha val="38000"/>
                      </a:srgbClr>
                    </a:outerShdw>
                  </a:effectLst>
                </a:rPr>
                <a:t>List</a:t>
              </a:r>
              <a:endParaRPr lang="en-US" sz="1100" dirty="0">
                <a:ln w="11430"/>
                <a:solidFill>
                  <a:srgbClr val="FFD347"/>
                </a:solidFill>
                <a:effectLst>
                  <a:outerShdw blurRad="50800" dist="39000" dir="5460000" algn="tl">
                    <a:srgbClr val="000000">
                      <a:alpha val="38000"/>
                    </a:srgbClr>
                  </a:outerShdw>
                </a:effectLst>
              </a:endParaRPr>
            </a:p>
          </p:txBody>
        </p:sp>
      </p:grpSp>
      <p:grpSp>
        <p:nvGrpSpPr>
          <p:cNvPr id="84" name="Group 83"/>
          <p:cNvGrpSpPr/>
          <p:nvPr/>
        </p:nvGrpSpPr>
        <p:grpSpPr>
          <a:xfrm>
            <a:off x="1676400" y="3619500"/>
            <a:ext cx="1286051" cy="596816"/>
            <a:chOff x="1676400" y="3619500"/>
            <a:chExt cx="1286051" cy="596816"/>
          </a:xfrm>
        </p:grpSpPr>
        <p:pic>
          <p:nvPicPr>
            <p:cNvPr id="72" name="Picture 71" descr="banner.png"/>
            <p:cNvPicPr>
              <a:picLocks noChangeAspect="1"/>
            </p:cNvPicPr>
            <p:nvPr/>
          </p:nvPicPr>
          <p:blipFill>
            <a:blip r:embed="rId7">
              <a:duotone>
                <a:prstClr val="black"/>
                <a:srgbClr val="33CC33">
                  <a:tint val="45000"/>
                  <a:satMod val="400000"/>
                </a:srgbClr>
              </a:duotone>
            </a:blip>
            <a:srcRect r="32846"/>
            <a:stretch>
              <a:fillRect/>
            </a:stretch>
          </p:blipFill>
          <p:spPr>
            <a:xfrm>
              <a:off x="1676400" y="3628687"/>
              <a:ext cx="1219200" cy="524213"/>
            </a:xfrm>
            <a:prstGeom prst="rect">
              <a:avLst/>
            </a:prstGeom>
            <a:ln>
              <a:noFill/>
            </a:ln>
            <a:effectLst>
              <a:outerShdw blurRad="292100" dist="139700" dir="7800000" algn="tl" rotWithShape="0">
                <a:srgbClr val="333333">
                  <a:alpha val="65000"/>
                </a:srgbClr>
              </a:outerShdw>
            </a:effectLst>
          </p:spPr>
        </p:pic>
        <p:sp>
          <p:nvSpPr>
            <p:cNvPr id="74" name="Rectangle 73"/>
            <p:cNvSpPr/>
            <p:nvPr/>
          </p:nvSpPr>
          <p:spPr>
            <a:xfrm>
              <a:off x="1838425" y="3619500"/>
              <a:ext cx="1124026" cy="369332"/>
            </a:xfrm>
            <a:prstGeom prst="rect">
              <a:avLst/>
            </a:prstGeom>
          </p:spPr>
          <p:txBody>
            <a:bodyPr wrap="none">
              <a:spAutoFit/>
            </a:bodyPr>
            <a:lstStyle/>
            <a:p>
              <a:pPr algn="ctr" defTabSz="914099"/>
              <a:r>
                <a:rPr lang="en-US" sz="1600" b="1" spc="-50" dirty="0" smtClean="0">
                  <a:solidFill>
                    <a:srgbClr val="002060"/>
                  </a:solidFill>
                  <a:latin typeface="Segoe UI" pitchFamily="34" charset="0"/>
                  <a:cs typeface="Segoe UI" pitchFamily="34" charset="0"/>
                </a:rPr>
                <a:t>$1.64/mo</a:t>
              </a:r>
              <a:r>
                <a:rPr lang="en-US" b="1" spc="-50" dirty="0" smtClean="0">
                  <a:solidFill>
                    <a:srgbClr val="002060"/>
                  </a:solidFill>
                  <a:latin typeface="Segoe UI" pitchFamily="34" charset="0"/>
                  <a:cs typeface="Segoe UI" pitchFamily="34" charset="0"/>
                </a:rPr>
                <a:t>.</a:t>
              </a:r>
              <a:endParaRPr lang="en-US" b="1" spc="-50" dirty="0">
                <a:solidFill>
                  <a:srgbClr val="002060"/>
                </a:solidFill>
                <a:latin typeface="Segoe UI" pitchFamily="34" charset="0"/>
                <a:cs typeface="Segoe UI" pitchFamily="34" charset="0"/>
              </a:endParaRPr>
            </a:p>
          </p:txBody>
        </p:sp>
        <p:sp>
          <p:nvSpPr>
            <p:cNvPr id="82" name="Rectangle 81"/>
            <p:cNvSpPr/>
            <p:nvPr/>
          </p:nvSpPr>
          <p:spPr>
            <a:xfrm>
              <a:off x="2019300" y="3962400"/>
              <a:ext cx="800100" cy="253916"/>
            </a:xfrm>
            <a:prstGeom prst="rect">
              <a:avLst/>
            </a:prstGeom>
          </p:spPr>
          <p:txBody>
            <a:bodyPr wrap="square">
              <a:spAutoFit/>
            </a:bodyPr>
            <a:lstStyle/>
            <a:p>
              <a:pPr algn="ctr" defTabSz="914099"/>
              <a:r>
                <a:rPr lang="en-US" sz="1050" dirty="0" smtClean="0">
                  <a:ln w="11430"/>
                  <a:solidFill>
                    <a:srgbClr val="FFD347"/>
                  </a:solidFill>
                  <a:effectLst>
                    <a:outerShdw blurRad="50800" dist="39000" dir="5460000" algn="tl">
                      <a:srgbClr val="000000">
                        <a:alpha val="38000"/>
                      </a:srgbClr>
                    </a:outerShdw>
                  </a:effectLst>
                </a:rPr>
                <a:t>Select C</a:t>
              </a:r>
              <a:endParaRPr lang="en-US" sz="1100" dirty="0">
                <a:ln w="11430"/>
                <a:solidFill>
                  <a:srgbClr val="FFD347"/>
                </a:solidFill>
                <a:effectLst>
                  <a:outerShdw blurRad="50800" dist="39000" dir="5460000" algn="tl">
                    <a:srgbClr val="000000">
                      <a:alpha val="38000"/>
                    </a:srgbClr>
                  </a:outerShdw>
                </a:effectLst>
              </a:endParaRPr>
            </a:p>
          </p:txBody>
        </p:sp>
      </p:grpSp>
      <p:grpSp>
        <p:nvGrpSpPr>
          <p:cNvPr id="86" name="Group 85"/>
          <p:cNvGrpSpPr/>
          <p:nvPr/>
        </p:nvGrpSpPr>
        <p:grpSpPr>
          <a:xfrm>
            <a:off x="1682543" y="5880184"/>
            <a:ext cx="1298482" cy="596816"/>
            <a:chOff x="1676400" y="3619500"/>
            <a:chExt cx="1298482" cy="596816"/>
          </a:xfrm>
        </p:grpSpPr>
        <p:pic>
          <p:nvPicPr>
            <p:cNvPr id="87" name="Picture 86" descr="banner.png"/>
            <p:cNvPicPr>
              <a:picLocks noChangeAspect="1"/>
            </p:cNvPicPr>
            <p:nvPr/>
          </p:nvPicPr>
          <p:blipFill>
            <a:blip r:embed="rId7">
              <a:duotone>
                <a:prstClr val="black"/>
                <a:srgbClr val="33CC33">
                  <a:tint val="45000"/>
                  <a:satMod val="400000"/>
                </a:srgbClr>
              </a:duotone>
            </a:blip>
            <a:srcRect r="32846"/>
            <a:stretch>
              <a:fillRect/>
            </a:stretch>
          </p:blipFill>
          <p:spPr>
            <a:xfrm>
              <a:off x="1676400" y="3628687"/>
              <a:ext cx="1219200" cy="524213"/>
            </a:xfrm>
            <a:prstGeom prst="rect">
              <a:avLst/>
            </a:prstGeom>
            <a:ln>
              <a:noFill/>
            </a:ln>
            <a:effectLst>
              <a:outerShdw blurRad="292100" dist="139700" dir="7800000" algn="tl" rotWithShape="0">
                <a:srgbClr val="333333">
                  <a:alpha val="65000"/>
                </a:srgbClr>
              </a:outerShdw>
            </a:effectLst>
          </p:spPr>
        </p:pic>
        <p:sp>
          <p:nvSpPr>
            <p:cNvPr id="88" name="Rectangle 87"/>
            <p:cNvSpPr/>
            <p:nvPr/>
          </p:nvSpPr>
          <p:spPr>
            <a:xfrm>
              <a:off x="1850856" y="3619500"/>
              <a:ext cx="1124026" cy="369332"/>
            </a:xfrm>
            <a:prstGeom prst="rect">
              <a:avLst/>
            </a:prstGeom>
          </p:spPr>
          <p:txBody>
            <a:bodyPr wrap="none">
              <a:spAutoFit/>
            </a:bodyPr>
            <a:lstStyle/>
            <a:p>
              <a:pPr algn="ctr" defTabSz="914099"/>
              <a:r>
                <a:rPr lang="en-US" sz="1600" b="1" spc="-50" dirty="0" smtClean="0">
                  <a:solidFill>
                    <a:srgbClr val="002060"/>
                  </a:solidFill>
                  <a:latin typeface="Segoe UI" pitchFamily="34" charset="0"/>
                  <a:cs typeface="Segoe UI" pitchFamily="34" charset="0"/>
                </a:rPr>
                <a:t>$6.00/mo</a:t>
              </a:r>
              <a:r>
                <a:rPr lang="en-US" b="1" spc="-50" dirty="0" smtClean="0">
                  <a:solidFill>
                    <a:srgbClr val="002060"/>
                  </a:solidFill>
                  <a:latin typeface="Segoe UI" pitchFamily="34" charset="0"/>
                  <a:cs typeface="Segoe UI" pitchFamily="34" charset="0"/>
                </a:rPr>
                <a:t>.</a:t>
              </a:r>
              <a:endParaRPr lang="en-US" b="1" spc="-50" dirty="0">
                <a:solidFill>
                  <a:srgbClr val="002060"/>
                </a:solidFill>
                <a:latin typeface="Segoe UI" pitchFamily="34" charset="0"/>
                <a:cs typeface="Segoe UI" pitchFamily="34" charset="0"/>
              </a:endParaRPr>
            </a:p>
          </p:txBody>
        </p:sp>
        <p:sp>
          <p:nvSpPr>
            <p:cNvPr id="89" name="Rectangle 88"/>
            <p:cNvSpPr/>
            <p:nvPr/>
          </p:nvSpPr>
          <p:spPr>
            <a:xfrm>
              <a:off x="2019300" y="3962400"/>
              <a:ext cx="800100" cy="253916"/>
            </a:xfrm>
            <a:prstGeom prst="rect">
              <a:avLst/>
            </a:prstGeom>
          </p:spPr>
          <p:txBody>
            <a:bodyPr wrap="square">
              <a:spAutoFit/>
            </a:bodyPr>
            <a:lstStyle/>
            <a:p>
              <a:pPr algn="ctr" defTabSz="914099"/>
              <a:r>
                <a:rPr lang="en-US" sz="1050" dirty="0" smtClean="0">
                  <a:ln w="11430"/>
                  <a:solidFill>
                    <a:srgbClr val="FFD347"/>
                  </a:solidFill>
                  <a:effectLst>
                    <a:outerShdw blurRad="50800" dist="39000" dir="5460000" algn="tl">
                      <a:srgbClr val="000000">
                        <a:alpha val="38000"/>
                      </a:srgbClr>
                    </a:outerShdw>
                  </a:effectLst>
                </a:rPr>
                <a:t>Select C</a:t>
              </a:r>
              <a:endParaRPr lang="en-US" sz="1100" dirty="0">
                <a:ln w="11430"/>
                <a:solidFill>
                  <a:srgbClr val="FFD347"/>
                </a:soli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3014834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and Assessing the </a:t>
            </a:r>
            <a:br>
              <a:rPr lang="en-US" dirty="0" smtClean="0"/>
            </a:br>
            <a:r>
              <a:rPr lang="en-US" dirty="0" smtClean="0"/>
              <a:t>Move to the Cloud and Migration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75328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Ensuring a Successful Launch</a:t>
            </a:r>
            <a:endParaRPr lang="en-US" dirty="0"/>
          </a:p>
        </p:txBody>
      </p:sp>
      <p:sp>
        <p:nvSpPr>
          <p:cNvPr id="3" name="Content Placeholder 2"/>
          <p:cNvSpPr>
            <a:spLocks noGrp="1"/>
          </p:cNvSpPr>
          <p:nvPr>
            <p:ph idx="1"/>
          </p:nvPr>
        </p:nvSpPr>
        <p:spPr>
          <a:xfrm>
            <a:off x="381000" y="1447799"/>
            <a:ext cx="8382000" cy="5001369"/>
          </a:xfrm>
        </p:spPr>
        <p:txBody>
          <a:bodyPr/>
          <a:lstStyle/>
          <a:p>
            <a:r>
              <a:rPr lang="en-US" sz="2000" dirty="0" smtClean="0"/>
              <a:t>Don’t just move everything from old system</a:t>
            </a:r>
          </a:p>
          <a:p>
            <a:pPr lvl="1"/>
            <a:r>
              <a:rPr lang="en-US" sz="1800" dirty="0" smtClean="0"/>
              <a:t>Leverage or roll out the service in stages</a:t>
            </a:r>
          </a:p>
          <a:p>
            <a:pPr lvl="1"/>
            <a:r>
              <a:rPr lang="en-US" sz="1800" dirty="0" smtClean="0"/>
              <a:t>Archive content that doesn’t belong in SharePoint</a:t>
            </a:r>
          </a:p>
          <a:p>
            <a:pPr lvl="1"/>
            <a:r>
              <a:rPr lang="en-US" sz="1800" dirty="0" smtClean="0"/>
              <a:t>What content needs to be available to external partners?</a:t>
            </a:r>
          </a:p>
          <a:p>
            <a:pPr lvl="1"/>
            <a:r>
              <a:rPr lang="en-US" sz="1800" dirty="0" smtClean="0"/>
              <a:t>Estimate storage requirements and evaluate against BPOS quotas</a:t>
            </a:r>
          </a:p>
          <a:p>
            <a:pPr lvl="1"/>
            <a:r>
              <a:rPr lang="en-US" sz="1800" dirty="0" smtClean="0"/>
              <a:t>Review blocked file types (examples, no: *.exe, *.</a:t>
            </a:r>
            <a:r>
              <a:rPr lang="en-US" sz="1800" dirty="0" err="1" smtClean="0"/>
              <a:t>vbs</a:t>
            </a:r>
            <a:r>
              <a:rPr lang="en-US" sz="1800" dirty="0" smtClean="0"/>
              <a:t>, *.com, *.chm)</a:t>
            </a:r>
          </a:p>
          <a:p>
            <a:r>
              <a:rPr lang="en-US" sz="2000" dirty="0" smtClean="0"/>
              <a:t>Establish development/test environments that match production</a:t>
            </a:r>
          </a:p>
          <a:p>
            <a:r>
              <a:rPr lang="en-US" sz="2000" dirty="0" smtClean="0"/>
              <a:t>Define a meta-data strategy before you import content or allow new content</a:t>
            </a:r>
          </a:p>
          <a:p>
            <a:r>
              <a:rPr lang="en-US" sz="2000" dirty="0" smtClean="0"/>
              <a:t>Generate a Web site map sites and sub-site collections </a:t>
            </a:r>
            <a:br>
              <a:rPr lang="en-US" sz="2000" dirty="0" smtClean="0"/>
            </a:br>
            <a:r>
              <a:rPr lang="en-US" sz="2000" dirty="0" smtClean="0"/>
              <a:t>(available </a:t>
            </a:r>
            <a:r>
              <a:rPr lang="en-US" sz="2000" dirty="0" smtClean="0">
                <a:hlinkClick r:id=""/>
              </a:rPr>
              <a:t>Visio SharePoint Site Map</a:t>
            </a:r>
            <a:r>
              <a:rPr lang="en-US" sz="2000" dirty="0" smtClean="0"/>
              <a:t>)</a:t>
            </a:r>
          </a:p>
          <a:p>
            <a:r>
              <a:rPr lang="en-US" sz="2000" dirty="0" smtClean="0"/>
              <a:t>Think about how users will find content</a:t>
            </a:r>
          </a:p>
          <a:p>
            <a:r>
              <a:rPr lang="en-US" sz="2000" dirty="0" smtClean="0"/>
              <a:t>Plan for administration delegation hierarchy </a:t>
            </a:r>
          </a:p>
          <a:p>
            <a:r>
              <a:rPr lang="en-US" sz="2000" dirty="0" smtClean="0"/>
              <a:t>Understand the custom code policy and deployment schedule (SPO-D only)</a:t>
            </a:r>
          </a:p>
          <a:p>
            <a:r>
              <a:rPr lang="en-US" sz="2000" dirty="0" smtClean="0"/>
              <a:t>Submit high level designs before you begin coding (SPO-D only)</a:t>
            </a:r>
            <a:endParaRPr lang="en-US" sz="2000" dirty="0"/>
          </a:p>
        </p:txBody>
      </p:sp>
    </p:spTree>
    <p:extLst>
      <p:ext uri="{BB962C8B-B14F-4D97-AF65-F5344CB8AC3E}">
        <p14:creationId xmlns:p14="http://schemas.microsoft.com/office/powerpoint/2010/main" val="1555587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Example Approach</a:t>
            </a:r>
            <a:endParaRPr lang="en-US" dirty="0"/>
          </a:p>
        </p:txBody>
      </p:sp>
      <p:sp>
        <p:nvSpPr>
          <p:cNvPr id="6" name="Text Placeholder 5"/>
          <p:cNvSpPr>
            <a:spLocks noGrp="1"/>
          </p:cNvSpPr>
          <p:nvPr>
            <p:ph type="body" sz="quarter" idx="10"/>
          </p:nvPr>
        </p:nvSpPr>
        <p:spPr>
          <a:xfrm>
            <a:off x="381000" y="1447799"/>
            <a:ext cx="8382000" cy="3127010"/>
          </a:xfrm>
        </p:spPr>
        <p:txBody>
          <a:bodyPr/>
          <a:lstStyle/>
          <a:p>
            <a:pPr lvl="0"/>
            <a:r>
              <a:rPr lang="en-US" sz="1800" dirty="0" smtClean="0"/>
              <a:t>Sell Cloud value, portals &amp; collaboration strategy and planning</a:t>
            </a:r>
          </a:p>
          <a:p>
            <a:pPr lvl="0"/>
            <a:r>
              <a:rPr lang="en-US" sz="1800" dirty="0" smtClean="0"/>
              <a:t>Prepare with Cloud seminars, S+S workshops and assess Active Directory</a:t>
            </a:r>
          </a:p>
          <a:p>
            <a:pPr lvl="0"/>
            <a:r>
              <a:rPr lang="en-US" sz="1800" dirty="0" smtClean="0"/>
              <a:t>Migrate: plan, stage and deliver</a:t>
            </a:r>
          </a:p>
          <a:p>
            <a:pPr lvl="0"/>
            <a:r>
              <a:rPr lang="en-US" sz="1800" dirty="0" smtClean="0"/>
              <a:t>Enhance with custom solutions, deliver integration services, consider ALM</a:t>
            </a:r>
          </a:p>
          <a:p>
            <a:pPr lvl="0"/>
            <a:r>
              <a:rPr lang="en-US" sz="1800" dirty="0" smtClean="0"/>
              <a:t>Run and support, admin on-behalf</a:t>
            </a:r>
          </a:p>
          <a:p>
            <a:pPr lvl="0"/>
            <a:r>
              <a:rPr lang="en-US" sz="1800" dirty="0" smtClean="0"/>
              <a:t>Main Goals: </a:t>
            </a:r>
          </a:p>
          <a:p>
            <a:pPr lvl="1"/>
            <a:r>
              <a:rPr lang="en-US" sz="1600" dirty="0" smtClean="0"/>
              <a:t>Reduce friction</a:t>
            </a:r>
          </a:p>
          <a:p>
            <a:pPr lvl="1"/>
            <a:r>
              <a:rPr lang="en-US" sz="1600" dirty="0" smtClean="0"/>
              <a:t>Simplify sales</a:t>
            </a:r>
          </a:p>
          <a:p>
            <a:pPr lvl="1"/>
            <a:r>
              <a:rPr lang="en-US" sz="1600" dirty="0" smtClean="0"/>
              <a:t>Drive down costs</a:t>
            </a:r>
          </a:p>
          <a:p>
            <a:pPr lvl="1"/>
            <a:r>
              <a:rPr lang="en-US" sz="1600" dirty="0" smtClean="0"/>
              <a:t>Decrease TTM</a:t>
            </a:r>
          </a:p>
          <a:p>
            <a:pPr lvl="1"/>
            <a:r>
              <a:rPr lang="en-US" sz="1600" dirty="0" smtClean="0"/>
              <a:t>Improve CSAT</a:t>
            </a:r>
            <a:endParaRPr lang="en-US" sz="1600" dirty="0"/>
          </a:p>
        </p:txBody>
      </p:sp>
      <p:sp>
        <p:nvSpPr>
          <p:cNvPr id="7" name="Pentagon 6"/>
          <p:cNvSpPr/>
          <p:nvPr/>
        </p:nvSpPr>
        <p:spPr>
          <a:xfrm>
            <a:off x="496987" y="4958752"/>
            <a:ext cx="1695091" cy="875950"/>
          </a:xfrm>
          <a:prstGeom prst="homePlat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b="1" dirty="0" smtClean="0">
              <a:solidFill>
                <a:schemeClr val="bg1"/>
              </a:solidFill>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1000"/>
              </a:spcAft>
            </a:pPr>
            <a:r>
              <a:rPr lang="en-US" b="1" dirty="0" smtClean="0">
                <a:solidFill>
                  <a:schemeClr val="tx1"/>
                </a:solidFill>
                <a:effectLst>
                  <a:outerShdw blurRad="38100" dist="38100" dir="2700000" algn="tl">
                    <a:srgbClr val="000000">
                      <a:alpha val="43137"/>
                    </a:srgbClr>
                  </a:outerShdw>
                </a:effectLst>
                <a:latin typeface="Calibri"/>
                <a:ea typeface="Calibri"/>
                <a:cs typeface="Times New Roman"/>
              </a:rPr>
              <a:t>Sell</a:t>
            </a:r>
          </a:p>
          <a:p>
            <a:pPr marL="0" marR="0">
              <a:lnSpc>
                <a:spcPct val="115000"/>
              </a:lnSpc>
              <a:spcBef>
                <a:spcPts val="0"/>
              </a:spcBef>
              <a:spcAft>
                <a:spcPts val="1000"/>
              </a:spcAft>
            </a:pPr>
            <a:r>
              <a:rPr lang="en-US" sz="1600" dirty="0">
                <a:solidFill>
                  <a:schemeClr val="bg1"/>
                </a:solidFill>
                <a:effectLst>
                  <a:outerShdw blurRad="38100" dist="38100" dir="2700000" algn="tl">
                    <a:srgbClr val="000000">
                      <a:alpha val="43137"/>
                    </a:srgbClr>
                  </a:outerShdw>
                </a:effectLst>
                <a:latin typeface="Calibri"/>
                <a:ea typeface="Calibri"/>
                <a:cs typeface="Times New Roman"/>
              </a:rPr>
              <a:t> </a:t>
            </a:r>
          </a:p>
        </p:txBody>
      </p:sp>
      <p:sp>
        <p:nvSpPr>
          <p:cNvPr id="8" name="Pentagon 7"/>
          <p:cNvSpPr/>
          <p:nvPr/>
        </p:nvSpPr>
        <p:spPr>
          <a:xfrm>
            <a:off x="2209800" y="4960392"/>
            <a:ext cx="1676400" cy="866125"/>
          </a:xfrm>
          <a:prstGeom prst="homePlate">
            <a:avLst/>
          </a:prstGeom>
          <a:solidFill>
            <a:srgbClr val="2E59B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b="1" dirty="0">
                <a:solidFill>
                  <a:srgbClr val="FFC000"/>
                </a:solidFill>
                <a:effectLst>
                  <a:outerShdw blurRad="38100" dist="38100" dir="2700000" algn="tl">
                    <a:srgbClr val="000000">
                      <a:alpha val="43137"/>
                    </a:srgbClr>
                  </a:outerShdw>
                </a:effectLst>
                <a:latin typeface="Calibri"/>
                <a:ea typeface="Calibri"/>
                <a:cs typeface="Times New Roman"/>
              </a:rPr>
              <a:t>A</a:t>
            </a:r>
            <a:r>
              <a:rPr lang="en-US" b="1" dirty="0">
                <a:solidFill>
                  <a:srgbClr val="FFC000"/>
                </a:solidFill>
                <a:effectLst>
                  <a:outerShdw blurRad="38100" dist="38100" dir="2700000" algn="tl">
                    <a:srgbClr val="000000">
                      <a:alpha val="43137"/>
                    </a:srgbClr>
                  </a:outerShdw>
                </a:effectLst>
                <a:latin typeface="Calibri"/>
                <a:ea typeface="Calibri"/>
                <a:cs typeface="Times New Roman"/>
              </a:rPr>
              <a:t>: </a:t>
            </a:r>
            <a:r>
              <a:rPr lang="en-US" b="1" dirty="0" smtClean="0">
                <a:solidFill>
                  <a:schemeClr val="tx1"/>
                </a:solidFill>
                <a:effectLst>
                  <a:outerShdw blurRad="38100" dist="38100" dir="2700000" algn="tl">
                    <a:srgbClr val="000000">
                      <a:alpha val="43137"/>
                    </a:srgbClr>
                  </a:outerShdw>
                </a:effectLst>
                <a:latin typeface="Calibri"/>
                <a:ea typeface="Calibri"/>
                <a:cs typeface="Times New Roman"/>
              </a:rPr>
              <a:t>Prepare</a:t>
            </a:r>
            <a:endParaRPr lang="en-US" sz="1100" i="1" dirty="0">
              <a:solidFill>
                <a:schemeClr val="tx1"/>
              </a:solidFill>
              <a:effectLst>
                <a:outerShdw blurRad="38100" dist="38100" dir="2700000" algn="tl">
                  <a:srgbClr val="000000">
                    <a:alpha val="43137"/>
                  </a:srgbClr>
                </a:outerShdw>
              </a:effectLst>
              <a:latin typeface="Calibri"/>
              <a:ea typeface="Calibri"/>
              <a:cs typeface="Times New Roman"/>
            </a:endParaRPr>
          </a:p>
        </p:txBody>
      </p:sp>
      <p:sp>
        <p:nvSpPr>
          <p:cNvPr id="9" name="Pentagon 8"/>
          <p:cNvSpPr/>
          <p:nvPr/>
        </p:nvSpPr>
        <p:spPr>
          <a:xfrm>
            <a:off x="3877339" y="4953000"/>
            <a:ext cx="1774166" cy="866125"/>
          </a:xfrm>
          <a:prstGeom prst="homePlate">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b="1" dirty="0" smtClean="0">
                <a:solidFill>
                  <a:srgbClr val="FFC000"/>
                </a:solidFill>
                <a:effectLst>
                  <a:outerShdw blurRad="38100" dist="38100" dir="2700000" algn="tl">
                    <a:srgbClr val="000000">
                      <a:alpha val="43137"/>
                    </a:srgbClr>
                  </a:outerShdw>
                </a:effectLst>
                <a:latin typeface="Calibri"/>
                <a:ea typeface="Calibri"/>
                <a:cs typeface="Times New Roman"/>
              </a:rPr>
              <a:t>B</a:t>
            </a:r>
            <a:r>
              <a:rPr lang="en-US" b="1" dirty="0" smtClean="0">
                <a:solidFill>
                  <a:srgbClr val="FFC000"/>
                </a:solidFill>
                <a:effectLst>
                  <a:outerShdw blurRad="38100" dist="38100" dir="2700000" algn="tl">
                    <a:srgbClr val="000000">
                      <a:alpha val="43137"/>
                    </a:srgbClr>
                  </a:outerShdw>
                </a:effectLst>
                <a:latin typeface="Calibri"/>
                <a:ea typeface="Calibri"/>
                <a:cs typeface="Times New Roman"/>
              </a:rPr>
              <a:t>:  </a:t>
            </a:r>
            <a:r>
              <a:rPr lang="en-US" b="1" dirty="0" smtClean="0">
                <a:solidFill>
                  <a:schemeClr val="tx1"/>
                </a:solidFill>
                <a:effectLst>
                  <a:outerShdw blurRad="38100" dist="38100" dir="2700000" algn="tl">
                    <a:srgbClr val="000000">
                      <a:alpha val="43137"/>
                    </a:srgbClr>
                  </a:outerShdw>
                </a:effectLst>
                <a:latin typeface="Calibri"/>
                <a:ea typeface="Calibri"/>
                <a:cs typeface="Times New Roman"/>
              </a:rPr>
              <a:t>Migrate</a:t>
            </a:r>
            <a:endParaRPr lang="en-US" sz="1100" i="1" dirty="0">
              <a:solidFill>
                <a:schemeClr val="tx1"/>
              </a:solidFill>
              <a:effectLst>
                <a:outerShdw blurRad="38100" dist="38100" dir="2700000" algn="tl">
                  <a:srgbClr val="000000">
                    <a:alpha val="43137"/>
                  </a:srgbClr>
                </a:outerShdw>
              </a:effectLst>
              <a:latin typeface="Calibri"/>
              <a:ea typeface="Calibri"/>
              <a:cs typeface="Times New Roman"/>
            </a:endParaRPr>
          </a:p>
        </p:txBody>
      </p:sp>
      <p:sp>
        <p:nvSpPr>
          <p:cNvPr id="10" name="Pentagon 9"/>
          <p:cNvSpPr/>
          <p:nvPr/>
        </p:nvSpPr>
        <p:spPr>
          <a:xfrm>
            <a:off x="5601004" y="4967720"/>
            <a:ext cx="1633539" cy="866125"/>
          </a:xfrm>
          <a:prstGeom prst="homePlat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b="1" dirty="0">
                <a:solidFill>
                  <a:srgbClr val="FFC000"/>
                </a:solidFill>
                <a:effectLst>
                  <a:outerShdw blurRad="38100" dist="38100" dir="2700000" algn="tl">
                    <a:srgbClr val="000000">
                      <a:alpha val="43137"/>
                    </a:srgbClr>
                  </a:outerShdw>
                </a:effectLst>
                <a:latin typeface="Calibri"/>
                <a:ea typeface="Calibri"/>
                <a:cs typeface="Times New Roman"/>
              </a:rPr>
              <a:t>C</a:t>
            </a:r>
            <a:r>
              <a:rPr lang="en-US" b="1" dirty="0">
                <a:solidFill>
                  <a:srgbClr val="FFC000"/>
                </a:solidFill>
                <a:effectLst>
                  <a:outerShdw blurRad="38100" dist="38100" dir="2700000" algn="tl">
                    <a:srgbClr val="000000">
                      <a:alpha val="43137"/>
                    </a:srgbClr>
                  </a:outerShdw>
                </a:effectLst>
                <a:latin typeface="Calibri"/>
                <a:ea typeface="Calibri"/>
                <a:cs typeface="Times New Roman"/>
              </a:rPr>
              <a:t>: </a:t>
            </a:r>
            <a:r>
              <a:rPr lang="en-US" b="1" dirty="0" smtClean="0">
                <a:solidFill>
                  <a:schemeClr val="tx1"/>
                </a:solidFill>
                <a:effectLst>
                  <a:outerShdw blurRad="38100" dist="38100" dir="2700000" algn="tl">
                    <a:srgbClr val="000000">
                      <a:alpha val="43137"/>
                    </a:srgbClr>
                  </a:outerShdw>
                </a:effectLst>
                <a:latin typeface="Calibri"/>
                <a:ea typeface="Calibri"/>
                <a:cs typeface="Times New Roman"/>
              </a:rPr>
              <a:t>Enhance</a:t>
            </a:r>
            <a:endParaRPr lang="en-US" sz="1600" dirty="0">
              <a:solidFill>
                <a:schemeClr val="tx1"/>
              </a:solidFill>
              <a:effectLst>
                <a:outerShdw blurRad="38100" dist="38100" dir="2700000" algn="tl">
                  <a:srgbClr val="000000">
                    <a:alpha val="43137"/>
                  </a:srgbClr>
                </a:outerShdw>
              </a:effectLst>
              <a:latin typeface="Calibri"/>
              <a:ea typeface="Calibri"/>
              <a:cs typeface="Times New Roman"/>
            </a:endParaRPr>
          </a:p>
        </p:txBody>
      </p:sp>
      <p:sp>
        <p:nvSpPr>
          <p:cNvPr id="11" name="Pentagon 10"/>
          <p:cNvSpPr/>
          <p:nvPr/>
        </p:nvSpPr>
        <p:spPr>
          <a:xfrm>
            <a:off x="7225457" y="4976686"/>
            <a:ext cx="1476375" cy="856301"/>
          </a:xfrm>
          <a:prstGeom prst="homePlate">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smtClean="0">
                <a:solidFill>
                  <a:schemeClr val="tx1"/>
                </a:solidFill>
                <a:effectLst>
                  <a:outerShdw blurRad="38100" dist="38100" dir="2700000" algn="tl">
                    <a:srgbClr val="000000">
                      <a:alpha val="43137"/>
                    </a:srgbClr>
                  </a:outerShdw>
                </a:effectLst>
                <a:latin typeface="Calibri"/>
                <a:ea typeface="Calibri"/>
                <a:cs typeface="Times New Roman"/>
              </a:rPr>
              <a:t>Run</a:t>
            </a:r>
            <a:endParaRPr lang="en-US" sz="1600" dirty="0">
              <a:solidFill>
                <a:schemeClr val="tx1"/>
              </a:solidFill>
              <a:effectLst>
                <a:outerShdw blurRad="38100" dist="38100" dir="2700000" algn="tl">
                  <a:srgbClr val="000000">
                    <a:alpha val="43137"/>
                  </a:srgbClr>
                </a:outerShdw>
              </a:effectLst>
              <a:latin typeface="Calibri"/>
              <a:ea typeface="Calibri"/>
              <a:cs typeface="Times New Roman"/>
            </a:endParaRPr>
          </a:p>
        </p:txBody>
      </p:sp>
    </p:spTree>
    <p:extLst>
      <p:ext uri="{BB962C8B-B14F-4D97-AF65-F5344CB8AC3E}">
        <p14:creationId xmlns:p14="http://schemas.microsoft.com/office/powerpoint/2010/main" val="926557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ext Placeholder 4"/>
          <p:cNvSpPr>
            <a:spLocks noGrp="1"/>
          </p:cNvSpPr>
          <p:nvPr>
            <p:ph type="body" sz="quarter" idx="10"/>
          </p:nvPr>
        </p:nvSpPr>
        <p:spPr>
          <a:xfrm>
            <a:off x="381000" y="1447799"/>
            <a:ext cx="8382000" cy="4985980"/>
          </a:xfrm>
        </p:spPr>
        <p:txBody>
          <a:bodyPr/>
          <a:lstStyle/>
          <a:p>
            <a:r>
              <a:rPr lang="en-US" sz="2400" dirty="0" smtClean="0"/>
              <a:t>Migration to SharePoint Online relies on our strong Partner ecosystem</a:t>
            </a:r>
          </a:p>
          <a:p>
            <a:r>
              <a:rPr lang="en-US" sz="2400" dirty="0" smtClean="0"/>
              <a:t>System Integrators (SIs) can help plan/assess move to MS Cloud</a:t>
            </a:r>
          </a:p>
          <a:p>
            <a:r>
              <a:rPr lang="en-US" sz="2400" dirty="0" smtClean="0"/>
              <a:t>Independent Software Vendors (ISVs) tools for actual migration</a:t>
            </a:r>
          </a:p>
          <a:p>
            <a:pPr lvl="1"/>
            <a:r>
              <a:rPr lang="en-US" sz="2000" dirty="0" smtClean="0"/>
              <a:t>Quest, Binary Tree, </a:t>
            </a:r>
            <a:r>
              <a:rPr lang="en-US" sz="2000" dirty="0" err="1" smtClean="0"/>
              <a:t>Metalogix</a:t>
            </a:r>
            <a:endParaRPr lang="en-US" sz="2000" dirty="0" smtClean="0"/>
          </a:p>
          <a:p>
            <a:pPr lvl="1"/>
            <a:r>
              <a:rPr lang="en-US" sz="2000" dirty="0" smtClean="0"/>
              <a:t>Not free, aim is to present as predictable costs</a:t>
            </a:r>
          </a:p>
          <a:p>
            <a:r>
              <a:rPr lang="en-US" sz="2400" dirty="0" smtClean="0"/>
              <a:t>‘Migration Mode’ via SharePoint Online Administration center, aka ‘tenant admin,’ provides metadata integrity</a:t>
            </a:r>
          </a:p>
          <a:p>
            <a:r>
              <a:rPr lang="en-US" sz="2400" dirty="0" smtClean="0"/>
              <a:t>Microsoft does not yet have official </a:t>
            </a:r>
            <a:r>
              <a:rPr lang="en-US" sz="2400" dirty="0" err="1" smtClean="0"/>
              <a:t>offboarding</a:t>
            </a:r>
            <a:r>
              <a:rPr lang="en-US" sz="2400" dirty="0" smtClean="0"/>
              <a:t> tools</a:t>
            </a:r>
          </a:p>
          <a:p>
            <a:pPr lvl="1"/>
            <a:r>
              <a:rPr lang="en-US" sz="2000" dirty="0" smtClean="0"/>
              <a:t>A customer who wants a copy of their data, or to leave the service, can call Support and create a case to have backup </a:t>
            </a:r>
            <a:r>
              <a:rPr lang="en-US" sz="2000" dirty="0" err="1" smtClean="0"/>
              <a:t>db</a:t>
            </a:r>
            <a:r>
              <a:rPr lang="en-US" sz="2000" dirty="0" smtClean="0"/>
              <a:t> provided.</a:t>
            </a:r>
          </a:p>
          <a:p>
            <a:endParaRPr lang="en-US" sz="2400" dirty="0"/>
          </a:p>
        </p:txBody>
      </p:sp>
      <p:pic>
        <p:nvPicPr>
          <p:cNvPr id="1026" name="Picture 2" descr="C:\Users\mkashman\AppData\Local\Microsoft\Windows\Temporary Internet Files\Content.IE5\EIY2XWUW\MP9003057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990600"/>
            <a:ext cx="723900" cy="693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kashman\AppData\Local\Microsoft\Windows\Temporary Internet Files\Content.IE5\22X301VZ\MC90031217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685800"/>
            <a:ext cx="698755" cy="12329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3677044499"/>
              </p:ext>
            </p:extLst>
          </p:nvPr>
        </p:nvGraphicFramePr>
        <p:xfrm>
          <a:off x="3505200" y="739082"/>
          <a:ext cx="1943100" cy="11132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63696" y="36807"/>
            <a:ext cx="2675732" cy="784830"/>
          </a:xfrm>
          <a:prstGeom prst="rect">
            <a:avLst/>
          </a:prstGeom>
          <a:noFill/>
        </p:spPr>
        <p:txBody>
          <a:bodyPr wrap="none" rtlCol="0">
            <a:spAutoFit/>
          </a:bodyPr>
          <a:lstStyle/>
          <a:p>
            <a:r>
              <a:rPr lang="en-US" sz="4500" dirty="0" smtClean="0">
                <a:latin typeface="+mj-lt"/>
                <a:ea typeface="+mj-ea"/>
                <a:cs typeface="+mj-cs"/>
              </a:rPr>
              <a:t>Migration</a:t>
            </a:r>
            <a:endParaRPr lang="en-US" sz="4500" dirty="0">
              <a:latin typeface="+mj-lt"/>
              <a:ea typeface="+mj-ea"/>
              <a:cs typeface="+mj-cs"/>
            </a:endParaRPr>
          </a:p>
        </p:txBody>
      </p:sp>
    </p:spTree>
    <p:extLst>
      <p:ext uri="{BB962C8B-B14F-4D97-AF65-F5344CB8AC3E}">
        <p14:creationId xmlns:p14="http://schemas.microsoft.com/office/powerpoint/2010/main" val="2725697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Extensibility and Customization</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895835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382000" cy="664797"/>
          </a:xfrm>
        </p:spPr>
        <p:txBody>
          <a:bodyPr/>
          <a:lstStyle/>
          <a:p>
            <a:r>
              <a:rPr lang="en-US" dirty="0" smtClean="0"/>
              <a:t>Opening the Black Box</a:t>
            </a:r>
            <a:endParaRPr lang="en-US" dirty="0"/>
          </a:p>
        </p:txBody>
      </p:sp>
      <p:sp>
        <p:nvSpPr>
          <p:cNvPr id="3" name="Text Placeholder 2"/>
          <p:cNvSpPr>
            <a:spLocks noGrp="1"/>
          </p:cNvSpPr>
          <p:nvPr>
            <p:ph type="body" sz="quarter" idx="10"/>
          </p:nvPr>
        </p:nvSpPr>
        <p:spPr>
          <a:xfrm>
            <a:off x="381000" y="1097709"/>
            <a:ext cx="8382000" cy="4998291"/>
          </a:xfrm>
        </p:spPr>
        <p:txBody>
          <a:bodyPr/>
          <a:lstStyle/>
          <a:p>
            <a:r>
              <a:rPr lang="en-US" sz="2400" dirty="0" smtClean="0"/>
              <a:t>What you can do OOTB</a:t>
            </a:r>
          </a:p>
          <a:p>
            <a:pPr lvl="1"/>
            <a:r>
              <a:rPr lang="en-US" sz="2000" dirty="0" smtClean="0"/>
              <a:t>Content Editor and </a:t>
            </a:r>
            <a:r>
              <a:rPr lang="en-US" sz="2000" dirty="0"/>
              <a:t>Data View web </a:t>
            </a:r>
            <a:r>
              <a:rPr lang="en-US" sz="2000" dirty="0" smtClean="0"/>
              <a:t>parts</a:t>
            </a:r>
          </a:p>
          <a:p>
            <a:pPr lvl="1"/>
            <a:r>
              <a:rPr lang="en-US" sz="2000" dirty="0" smtClean="0"/>
              <a:t>Master pages, templates, lists, libraries, workflows</a:t>
            </a:r>
          </a:p>
          <a:p>
            <a:pPr lvl="1"/>
            <a:r>
              <a:rPr lang="en-US" sz="2000" dirty="0" smtClean="0"/>
              <a:t>Web services</a:t>
            </a:r>
            <a:endParaRPr lang="en-US" sz="2000" dirty="0"/>
          </a:p>
          <a:p>
            <a:r>
              <a:rPr lang="en-US" sz="2400" dirty="0"/>
              <a:t>SharePoint Designer </a:t>
            </a:r>
            <a:r>
              <a:rPr lang="en-US" sz="2400" dirty="0" smtClean="0"/>
              <a:t>2010</a:t>
            </a:r>
          </a:p>
          <a:p>
            <a:pPr lvl="1"/>
            <a:r>
              <a:rPr lang="en-US" sz="2000" dirty="0"/>
              <a:t>N</a:t>
            </a:r>
            <a:r>
              <a:rPr lang="en-US" sz="2000" dirty="0" smtClean="0"/>
              <a:t>o-code workflows</a:t>
            </a:r>
          </a:p>
          <a:p>
            <a:pPr lvl="1"/>
            <a:r>
              <a:rPr lang="en-US" sz="2000" dirty="0"/>
              <a:t>T</a:t>
            </a:r>
            <a:r>
              <a:rPr lang="en-US" sz="2000" dirty="0" smtClean="0"/>
              <a:t>heming </a:t>
            </a:r>
            <a:r>
              <a:rPr lang="en-US" sz="2000" dirty="0"/>
              <a:t>and </a:t>
            </a:r>
            <a:r>
              <a:rPr lang="en-US" sz="2000" dirty="0" smtClean="0"/>
              <a:t>branding</a:t>
            </a:r>
          </a:p>
          <a:p>
            <a:pPr lvl="1"/>
            <a:r>
              <a:rPr lang="en-US" sz="2000" dirty="0" smtClean="0"/>
              <a:t>Composite Apps, Mash-Ups</a:t>
            </a:r>
            <a:endParaRPr lang="en-US" sz="2000" dirty="0"/>
          </a:p>
          <a:p>
            <a:r>
              <a:rPr lang="en-US" sz="2400" dirty="0" smtClean="0"/>
              <a:t>Visual Studio 2010 SharePoint tools</a:t>
            </a:r>
          </a:p>
          <a:p>
            <a:pPr lvl="1"/>
            <a:r>
              <a:rPr lang="en-US" sz="2000" dirty="0" smtClean="0"/>
              <a:t>Sandboxed Solutions</a:t>
            </a:r>
          </a:p>
          <a:p>
            <a:pPr lvl="1"/>
            <a:r>
              <a:rPr lang="en-US" sz="2000" dirty="0" smtClean="0"/>
              <a:t>Silverlight web part (.XAP files)</a:t>
            </a:r>
          </a:p>
          <a:p>
            <a:r>
              <a:rPr lang="en-US" sz="2400" dirty="0" smtClean="0"/>
              <a:t>Inclusion of Enterprise features (Access Services, Excel Services, InfoPath Forms Services, Visio Services)</a:t>
            </a:r>
          </a:p>
          <a:p>
            <a:r>
              <a:rPr lang="en-US" sz="2400" dirty="0" smtClean="0"/>
              <a:t>SharePoint Workspace for offline scenarios</a:t>
            </a:r>
            <a:endParaRPr lang="en-US" sz="2400" dirty="0"/>
          </a:p>
        </p:txBody>
      </p:sp>
    </p:spTree>
    <p:extLst>
      <p:ext uri="{BB962C8B-B14F-4D97-AF65-F5344CB8AC3E}">
        <p14:creationId xmlns:p14="http://schemas.microsoft.com/office/powerpoint/2010/main" val="3518655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0"/>
            <a:ext cx="8382000" cy="1163395"/>
          </a:xfrm>
        </p:spPr>
        <p:txBody>
          <a:bodyPr>
            <a:normAutofit fontScale="90000"/>
          </a:bodyPr>
          <a:lstStyle/>
          <a:p>
            <a:pPr defTabSz="914363" fontAlgn="auto">
              <a:spcAft>
                <a:spcPts val="0"/>
              </a:spcAft>
              <a:defRPr/>
            </a:pPr>
            <a:r>
              <a:rPr lang="en-NZ" sz="4000" dirty="0" smtClean="0"/>
              <a:t>SharePoint Designer 2010</a:t>
            </a:r>
            <a:r>
              <a:rPr lang="en-NZ" sz="4000" dirty="0"/>
              <a:t/>
            </a:r>
            <a:br>
              <a:rPr lang="en-NZ" sz="4000" dirty="0"/>
            </a:br>
            <a:r>
              <a:rPr sz="2800" dirty="0" smtClean="0">
                <a:gradFill>
                  <a:gsLst>
                    <a:gs pos="50000">
                      <a:srgbClr val="F7BC24"/>
                    </a:gs>
                    <a:gs pos="100000">
                      <a:srgbClr val="F7BC24"/>
                    </a:gs>
                  </a:gsLst>
                  <a:lin ang="5400000" scaled="0"/>
                </a:gradFill>
              </a:rPr>
              <a:t>Rapidly Application Development (RAD) to for No-Code Solutions</a:t>
            </a:r>
            <a:endParaRPr lang="en-NZ" sz="2800" dirty="0"/>
          </a:p>
        </p:txBody>
      </p:sp>
      <p:sp>
        <p:nvSpPr>
          <p:cNvPr id="3" name="Text Placeholder 2"/>
          <p:cNvSpPr>
            <a:spLocks noGrp="1"/>
          </p:cNvSpPr>
          <p:nvPr>
            <p:ph idx="1"/>
          </p:nvPr>
        </p:nvSpPr>
        <p:spPr>
          <a:xfrm>
            <a:off x="76200" y="1104904"/>
            <a:ext cx="8458199" cy="5343885"/>
          </a:xfrm>
        </p:spPr>
        <p:txBody>
          <a:bodyPr>
            <a:noAutofit/>
          </a:bodyPr>
          <a:lstStyle/>
          <a:p>
            <a:pPr lvl="1">
              <a:buBlip>
                <a:blip r:embed="rId3"/>
              </a:buBlip>
            </a:pPr>
            <a:r>
              <a:rPr lang="en-US" sz="1300" dirty="0" smtClean="0"/>
              <a:t>Create </a:t>
            </a:r>
            <a:r>
              <a:rPr lang="en-US" sz="1300" dirty="0"/>
              <a:t>and connect to data internal and external to SharePoint</a:t>
            </a:r>
          </a:p>
          <a:p>
            <a:pPr lvl="1">
              <a:buBlip>
                <a:blip r:embed="rId3"/>
              </a:buBlip>
            </a:pPr>
            <a:r>
              <a:rPr lang="en-US" sz="1300" dirty="0"/>
              <a:t>Create </a:t>
            </a:r>
            <a:r>
              <a:rPr lang="en-US" sz="1300" dirty="0" smtClean="0"/>
              <a:t>templates, data </a:t>
            </a:r>
            <a:r>
              <a:rPr lang="en-US" sz="1300" dirty="0"/>
              <a:t>views, forms, dashboards, </a:t>
            </a:r>
            <a:r>
              <a:rPr lang="en-US" sz="1300" dirty="0" err="1"/>
              <a:t>mashups</a:t>
            </a:r>
            <a:endParaRPr lang="en-US" sz="1300" dirty="0"/>
          </a:p>
          <a:p>
            <a:pPr lvl="1">
              <a:buBlip>
                <a:blip r:embed="rId3"/>
              </a:buBlip>
            </a:pPr>
            <a:r>
              <a:rPr lang="en-US" sz="1300" dirty="0"/>
              <a:t>Design custom workflows to manage business </a:t>
            </a:r>
            <a:r>
              <a:rPr lang="en-US" sz="1300" dirty="0" smtClean="0"/>
              <a:t>processes</a:t>
            </a:r>
            <a:br>
              <a:rPr lang="en-US" sz="1300" dirty="0" smtClean="0"/>
            </a:br>
            <a:endParaRPr lang="en-US" sz="1300" dirty="0"/>
          </a:p>
          <a:p>
            <a:r>
              <a:rPr lang="en-US" sz="1300" b="1" dirty="0"/>
              <a:t>New features in SharePoint Designer 2010</a:t>
            </a:r>
            <a:endParaRPr lang="en-US" sz="1300" dirty="0"/>
          </a:p>
          <a:p>
            <a:pPr lvl="1"/>
            <a:r>
              <a:rPr lang="en-US" sz="1300" dirty="0"/>
              <a:t>Full screen workflow </a:t>
            </a:r>
            <a:r>
              <a:rPr lang="en-US" sz="1300" dirty="0" smtClean="0"/>
              <a:t>designer, </a:t>
            </a:r>
            <a:r>
              <a:rPr lang="en-US" sz="1300" dirty="0"/>
              <a:t>reusable workflows, </a:t>
            </a:r>
            <a:r>
              <a:rPr lang="en-US" sz="1300" dirty="0" smtClean="0"/>
              <a:t/>
            </a:r>
            <a:br>
              <a:rPr lang="en-US" sz="1300" dirty="0" smtClean="0"/>
            </a:br>
            <a:r>
              <a:rPr lang="en-US" sz="1300" dirty="0" smtClean="0"/>
              <a:t>Task </a:t>
            </a:r>
            <a:r>
              <a:rPr lang="en-US" sz="1300" dirty="0"/>
              <a:t>Designer (for human workflow)</a:t>
            </a:r>
          </a:p>
          <a:p>
            <a:pPr lvl="1"/>
            <a:r>
              <a:rPr lang="en-US" sz="1300" dirty="0"/>
              <a:t>Powerful data views with new XSLT List View </a:t>
            </a:r>
            <a:r>
              <a:rPr lang="en-US" sz="1300" dirty="0" smtClean="0"/>
              <a:t/>
            </a:r>
            <a:br>
              <a:rPr lang="en-US" sz="1300" dirty="0" smtClean="0"/>
            </a:br>
            <a:r>
              <a:rPr lang="en-US" sz="1300" dirty="0" smtClean="0"/>
              <a:t>Web </a:t>
            </a:r>
            <a:r>
              <a:rPr lang="en-US" sz="1300" dirty="0"/>
              <a:t>Part</a:t>
            </a:r>
          </a:p>
          <a:p>
            <a:pPr lvl="1"/>
            <a:r>
              <a:rPr lang="en-US" sz="1300" dirty="0"/>
              <a:t>Integrate with external data using External </a:t>
            </a:r>
            <a:r>
              <a:rPr lang="en-US" sz="1300" dirty="0" smtClean="0"/>
              <a:t/>
            </a:r>
            <a:br>
              <a:rPr lang="en-US" sz="1300" dirty="0" smtClean="0"/>
            </a:br>
            <a:r>
              <a:rPr lang="en-US" sz="1300" dirty="0" smtClean="0"/>
              <a:t>Content </a:t>
            </a:r>
            <a:r>
              <a:rPr lang="en-US" sz="1300" dirty="0"/>
              <a:t>Types and BCS</a:t>
            </a:r>
          </a:p>
          <a:p>
            <a:pPr lvl="1"/>
            <a:r>
              <a:rPr lang="en-US" sz="1300" dirty="0"/>
              <a:t>Save lists, workflows, and sites as solution files </a:t>
            </a:r>
            <a:r>
              <a:rPr lang="en-US" sz="1300" dirty="0" smtClean="0"/>
              <a:t/>
            </a:r>
            <a:br>
              <a:rPr lang="en-US" sz="1300" dirty="0" smtClean="0"/>
            </a:br>
            <a:r>
              <a:rPr lang="en-US" sz="1300" dirty="0" smtClean="0"/>
              <a:t>(</a:t>
            </a:r>
            <a:r>
              <a:rPr lang="en-US" sz="1300" dirty="0"/>
              <a:t>WSP</a:t>
            </a:r>
            <a:r>
              <a:rPr lang="en-US" sz="1300" dirty="0" smtClean="0"/>
              <a:t>)</a:t>
            </a:r>
            <a:endParaRPr lang="en-US" sz="1300" dirty="0"/>
          </a:p>
          <a:p>
            <a:r>
              <a:rPr lang="en-US" sz="1300" b="1" dirty="0"/>
              <a:t>Seamlessly integrate with other tools</a:t>
            </a:r>
            <a:endParaRPr lang="en-US" sz="1300" dirty="0"/>
          </a:p>
          <a:p>
            <a:pPr lvl="1"/>
            <a:r>
              <a:rPr lang="en-US" sz="1300" dirty="0"/>
              <a:t>Use with in-browser customizations</a:t>
            </a:r>
          </a:p>
          <a:p>
            <a:pPr lvl="1"/>
            <a:r>
              <a:rPr lang="en-US" sz="1300" dirty="0"/>
              <a:t>Hand of templates to Visual Studio 2010</a:t>
            </a:r>
          </a:p>
          <a:p>
            <a:pPr lvl="1"/>
            <a:r>
              <a:rPr lang="en-US" sz="1300" dirty="0"/>
              <a:t>Integrate with InfoPath forms and </a:t>
            </a:r>
            <a:r>
              <a:rPr lang="en-US" sz="1300" dirty="0" smtClean="0"/>
              <a:t/>
            </a:r>
            <a:br>
              <a:rPr lang="en-US" sz="1300" dirty="0" smtClean="0"/>
            </a:br>
            <a:r>
              <a:rPr lang="en-US" sz="1300" dirty="0" smtClean="0"/>
              <a:t>Visio-authored workflows</a:t>
            </a:r>
            <a:endParaRPr lang="en-US" sz="1300" dirty="0"/>
          </a:p>
          <a:p>
            <a:r>
              <a:rPr lang="en-US" sz="1300" b="1" dirty="0"/>
              <a:t>Easily manage SharePoint Designer in your organization</a:t>
            </a:r>
            <a:endParaRPr lang="en-US" sz="1300" dirty="0"/>
          </a:p>
          <a:p>
            <a:pPr lvl="1"/>
            <a:r>
              <a:rPr lang="en-US" sz="1300" dirty="0"/>
              <a:t>Restrict who can detach pages from the site definition</a:t>
            </a:r>
          </a:p>
          <a:p>
            <a:pPr lvl="1"/>
            <a:r>
              <a:rPr lang="en-US" sz="1300" dirty="0"/>
              <a:t>Restrict who can edit master page and page layouts</a:t>
            </a:r>
          </a:p>
          <a:p>
            <a:pPr lvl="1"/>
            <a:r>
              <a:rPr lang="en-US" sz="1300" dirty="0"/>
              <a:t>Restrict who can edit files in URL site </a:t>
            </a:r>
            <a:r>
              <a:rPr lang="en-US" sz="1300" dirty="0" smtClean="0"/>
              <a:t>hierarchy</a:t>
            </a:r>
            <a:endParaRPr lang="en-US" sz="1300" dirty="0"/>
          </a:p>
          <a:p>
            <a:pPr lvl="1"/>
            <a:r>
              <a:rPr lang="en-US" sz="1300" dirty="0"/>
              <a:t>Prevent SharePoint Designer 2010 from editing sites</a:t>
            </a:r>
          </a:p>
          <a:p>
            <a:pPr marL="0" indent="0">
              <a:buNone/>
            </a:pPr>
            <a:endParaRPr lang="en-US" sz="1300" dirty="0"/>
          </a:p>
          <a:p>
            <a:r>
              <a:rPr lang="en-US" sz="1300" b="1" dirty="0"/>
              <a:t>It's FREE!</a:t>
            </a:r>
            <a:endParaRPr lang="en-US" sz="1300" dirty="0"/>
          </a:p>
          <a:p>
            <a:pPr lvl="1"/>
            <a:r>
              <a:rPr lang="en-US" sz="1300" dirty="0"/>
              <a:t>Can be downloaded for free and used with any </a:t>
            </a:r>
            <a:r>
              <a:rPr lang="en-US" sz="1300" dirty="0" smtClean="0"/>
              <a:t/>
            </a:r>
            <a:br>
              <a:rPr lang="en-US" sz="1300" dirty="0" smtClean="0"/>
            </a:br>
            <a:r>
              <a:rPr lang="en-US" sz="1300" dirty="0" smtClean="0"/>
              <a:t>SharePoint </a:t>
            </a:r>
            <a:r>
              <a:rPr lang="en-US" sz="1300" dirty="0"/>
              <a:t>2010 </a:t>
            </a:r>
            <a:r>
              <a:rPr lang="en-US" sz="1300" dirty="0" smtClean="0"/>
              <a:t>site</a:t>
            </a:r>
            <a:endParaRPr lang="en-US" sz="13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60534"/>
            <a:ext cx="3962400" cy="3149666"/>
          </a:xfrm>
          <a:prstGeom prst="rect">
            <a:avLst/>
          </a:prstGeom>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2221945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8"/>
          <p:cNvGrpSpPr/>
          <p:nvPr/>
        </p:nvGrpSpPr>
        <p:grpSpPr>
          <a:xfrm>
            <a:off x="1067007" y="2828925"/>
            <a:ext cx="6837303" cy="149097"/>
            <a:chOff x="1371600" y="1143000"/>
            <a:chExt cx="6153150" cy="152400"/>
          </a:xfrm>
        </p:grpSpPr>
        <p:cxnSp>
          <p:nvCxnSpPr>
            <p:cNvPr id="70" name="Straight Connector 69"/>
            <p:cNvCxnSpPr/>
            <p:nvPr/>
          </p:nvCxnSpPr>
          <p:spPr>
            <a:xfrm rot="5400000">
              <a:off x="1295400" y="1219200"/>
              <a:ext cx="152400" cy="0"/>
            </a:xfrm>
            <a:prstGeom prst="line">
              <a:avLst/>
            </a:prstGeom>
            <a:ln w="285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7448550" y="1219200"/>
              <a:ext cx="152400" cy="0"/>
            </a:xfrm>
            <a:prstGeom prst="line">
              <a:avLst/>
            </a:prstGeom>
            <a:ln w="285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4371975" y="1219200"/>
              <a:ext cx="152400" cy="0"/>
            </a:xfrm>
            <a:prstGeom prst="line">
              <a:avLst/>
            </a:prstGeom>
            <a:ln w="285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 name="Group 57"/>
            <p:cNvGrpSpPr/>
            <p:nvPr/>
          </p:nvGrpSpPr>
          <p:grpSpPr>
            <a:xfrm>
              <a:off x="1986915" y="1219200"/>
              <a:ext cx="4922520" cy="76200"/>
              <a:chOff x="1986915" y="1143000"/>
              <a:chExt cx="4922520" cy="152400"/>
            </a:xfrm>
          </p:grpSpPr>
          <p:cxnSp>
            <p:nvCxnSpPr>
              <p:cNvPr id="74" name="Straight Connector 73"/>
              <p:cNvCxnSpPr/>
              <p:nvPr/>
            </p:nvCxnSpPr>
            <p:spPr>
              <a:xfrm rot="5400000">
                <a:off x="6833235" y="1219200"/>
                <a:ext cx="1524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217920" y="1219200"/>
                <a:ext cx="1524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602605" y="1219200"/>
                <a:ext cx="1524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987290" y="1219200"/>
                <a:ext cx="1524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756660" y="1219200"/>
                <a:ext cx="1524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3141345" y="1219200"/>
                <a:ext cx="1524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26030" y="1219200"/>
                <a:ext cx="1524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1910715" y="1219200"/>
                <a:ext cx="152400" cy="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40" name="Rounded Rectangle 39"/>
          <p:cNvSpPr/>
          <p:nvPr/>
        </p:nvSpPr>
        <p:spPr bwMode="auto">
          <a:xfrm>
            <a:off x="980459" y="3038475"/>
            <a:ext cx="7010399" cy="142875"/>
          </a:xfrm>
          <a:prstGeom prst="roundRect">
            <a:avLst>
              <a:gd name="adj" fmla="val 50000"/>
            </a:avLst>
          </a:prstGeom>
          <a:solidFill>
            <a:schemeClr val="accent3"/>
          </a:solidFill>
          <a:ln>
            <a:solidFill>
              <a:schemeClr val="bg2">
                <a:lumMod val="40000"/>
                <a:lumOff val="60000"/>
              </a:schemeClr>
            </a:solidFill>
            <a:headEnd type="none" w="med" len="med"/>
            <a:tailEnd type="none" w="med" len="med"/>
          </a:ln>
          <a:effectLst>
            <a:innerShdw blurRad="63500" dist="50800" dir="16200000">
              <a:prstClr val="black">
                <a:alpha val="50000"/>
              </a:prstClr>
            </a:innerShdw>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prstClr val="white"/>
              </a:solidFill>
            </a:endParaRPr>
          </a:p>
        </p:txBody>
      </p:sp>
      <p:sp>
        <p:nvSpPr>
          <p:cNvPr id="42" name="Rounded Rectangle 41"/>
          <p:cNvSpPr/>
          <p:nvPr/>
        </p:nvSpPr>
        <p:spPr bwMode="auto">
          <a:xfrm>
            <a:off x="991278" y="3023255"/>
            <a:ext cx="7010399" cy="142875"/>
          </a:xfrm>
          <a:prstGeom prst="roundRect">
            <a:avLst>
              <a:gd name="adj" fmla="val 50000"/>
            </a:avLst>
          </a:prstGeom>
          <a:solidFill>
            <a:schemeClr val="bg1">
              <a:lumMod val="65000"/>
            </a:schemeClr>
          </a:solidFill>
          <a:ln>
            <a:noFill/>
            <a:headEnd type="none" w="med" len="med"/>
            <a:tailEnd type="none" w="med" len="med"/>
          </a:ln>
          <a:effectLst>
            <a:innerShdw blurRad="63500" dist="50800" dir="16200000">
              <a:prstClr val="black">
                <a:alpha val="50000"/>
              </a:prstClr>
            </a:innerShdw>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prstClr val="white"/>
              </a:solidFill>
            </a:endParaRPr>
          </a:p>
        </p:txBody>
      </p:sp>
      <p:grpSp>
        <p:nvGrpSpPr>
          <p:cNvPr id="5" name="Group 63"/>
          <p:cNvGrpSpPr/>
          <p:nvPr/>
        </p:nvGrpSpPr>
        <p:grpSpPr>
          <a:xfrm>
            <a:off x="990600" y="1219200"/>
            <a:ext cx="7010400" cy="1390650"/>
            <a:chOff x="1390649" y="1219200"/>
            <a:chExt cx="6172200" cy="1695450"/>
          </a:xfrm>
        </p:grpSpPr>
        <p:sp>
          <p:nvSpPr>
            <p:cNvPr id="14" name="Isosceles Triangle 13"/>
            <p:cNvSpPr/>
            <p:nvPr/>
          </p:nvSpPr>
          <p:spPr bwMode="auto">
            <a:xfrm>
              <a:off x="1390649" y="1314450"/>
              <a:ext cx="6172200" cy="1600200"/>
            </a:xfrm>
            <a:prstGeom prst="triangle">
              <a:avLst>
                <a:gd name="adj"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5" name="Freeform 14"/>
            <p:cNvSpPr/>
            <p:nvPr/>
          </p:nvSpPr>
          <p:spPr bwMode="auto">
            <a:xfrm flipH="1" flipV="1">
              <a:off x="1419224" y="1219200"/>
              <a:ext cx="6124576" cy="1600200"/>
            </a:xfrm>
            <a:custGeom>
              <a:avLst/>
              <a:gdLst>
                <a:gd name="connsiteX0" fmla="*/ 0 w 7620000"/>
                <a:gd name="connsiteY0" fmla="*/ 1600200 h 1600200"/>
                <a:gd name="connsiteX1" fmla="*/ 0 w 7620000"/>
                <a:gd name="connsiteY1" fmla="*/ 0 h 1600200"/>
                <a:gd name="connsiteX2" fmla="*/ 7620000 w 7620000"/>
                <a:gd name="connsiteY2" fmla="*/ 1600200 h 1600200"/>
                <a:gd name="connsiteX3" fmla="*/ 0 w 7620000"/>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7620000" h="1600200">
                  <a:moveTo>
                    <a:pt x="0" y="1600200"/>
                  </a:moveTo>
                  <a:lnTo>
                    <a:pt x="0" y="0"/>
                  </a:lnTo>
                  <a:lnTo>
                    <a:pt x="7620000" y="1600200"/>
                  </a:lnTo>
                  <a:lnTo>
                    <a:pt x="0" y="1600200"/>
                  </a:lnTo>
                  <a:close/>
                </a:path>
              </a:pathLst>
            </a:custGeom>
            <a:solidFill>
              <a:schemeClr val="accent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grpSp>
      <p:sp>
        <p:nvSpPr>
          <p:cNvPr id="2" name="Title 1"/>
          <p:cNvSpPr>
            <a:spLocks noGrp="1"/>
          </p:cNvSpPr>
          <p:nvPr>
            <p:ph type="title"/>
          </p:nvPr>
        </p:nvSpPr>
        <p:spPr>
          <a:xfrm>
            <a:off x="304800" y="76200"/>
            <a:ext cx="8382000" cy="553998"/>
          </a:xfrm>
        </p:spPr>
        <p:txBody>
          <a:bodyPr/>
          <a:lstStyle/>
          <a:p>
            <a:r>
              <a:rPr lang="en-US" sz="4000" dirty="0" smtClean="0"/>
              <a:t>Sandboxed Solutions – Why?</a:t>
            </a:r>
            <a:endParaRPr lang="en-US" sz="4000" dirty="0"/>
          </a:p>
        </p:txBody>
      </p:sp>
      <p:grpSp>
        <p:nvGrpSpPr>
          <p:cNvPr id="6" name="Group 40"/>
          <p:cNvGrpSpPr/>
          <p:nvPr/>
        </p:nvGrpSpPr>
        <p:grpSpPr>
          <a:xfrm>
            <a:off x="4191000" y="2802287"/>
            <a:ext cx="533400" cy="584810"/>
            <a:chOff x="3406121" y="3267119"/>
            <a:chExt cx="533400" cy="584810"/>
          </a:xfrm>
        </p:grpSpPr>
        <p:sp>
          <p:nvSpPr>
            <p:cNvPr id="34" name="Teardrop 33"/>
            <p:cNvSpPr/>
            <p:nvPr/>
          </p:nvSpPr>
          <p:spPr bwMode="auto">
            <a:xfrm rot="18900000">
              <a:off x="3406121" y="3318529"/>
              <a:ext cx="533400" cy="533400"/>
            </a:xfrm>
            <a:prstGeom prst="teardrop">
              <a:avLst>
                <a:gd name="adj" fmla="val 96845"/>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prstClr val="white"/>
                </a:solidFill>
              </a:endParaRPr>
            </a:p>
          </p:txBody>
        </p:sp>
        <p:sp>
          <p:nvSpPr>
            <p:cNvPr id="35" name="Oval 34"/>
            <p:cNvSpPr/>
            <p:nvPr/>
          </p:nvSpPr>
          <p:spPr bwMode="auto">
            <a:xfrm>
              <a:off x="3548996" y="3465234"/>
              <a:ext cx="247650" cy="247650"/>
            </a:xfrm>
            <a:prstGeom prst="ellipse">
              <a:avLst/>
            </a:prstGeom>
            <a:solidFill>
              <a:schemeClr val="bg2"/>
            </a:solidFill>
            <a:ln>
              <a:headEnd type="none" w="med" len="med"/>
              <a:tailEnd type="none" w="med" len="med"/>
            </a:ln>
            <a:effectLst>
              <a:innerShdw blurRad="63500" dist="50800" dir="16200000">
                <a:prstClr val="black">
                  <a:alpha val="50000"/>
                </a:prstClr>
              </a:innerShdw>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prstClr val="white"/>
                </a:solidFill>
              </a:endParaRPr>
            </a:p>
          </p:txBody>
        </p:sp>
        <p:sp>
          <p:nvSpPr>
            <p:cNvPr id="36" name="Isosceles Triangle 35"/>
            <p:cNvSpPr/>
            <p:nvPr/>
          </p:nvSpPr>
          <p:spPr bwMode="auto">
            <a:xfrm>
              <a:off x="3620434" y="3267119"/>
              <a:ext cx="104775" cy="45720"/>
            </a:xfrm>
            <a:prstGeom prst="triangle">
              <a:avLst/>
            </a:prstGeom>
            <a:solidFill>
              <a:schemeClr val="accent6">
                <a:lumMod val="75000"/>
              </a:schemeClr>
            </a:solidFill>
            <a:ln>
              <a:noFill/>
              <a:headEnd type="none" w="med" len="med"/>
              <a:tailEnd type="none" w="med" len="med"/>
            </a:ln>
            <a:effectLst>
              <a:innerShdw blurRad="63500" dist="50800" dir="16200000">
                <a:prstClr val="black">
                  <a:alpha val="50000"/>
                </a:prstClr>
              </a:innerShdw>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solidFill>
                  <a:prstClr val="white"/>
                </a:solidFill>
              </a:endParaRPr>
            </a:p>
          </p:txBody>
        </p:sp>
      </p:grpSp>
      <p:sp>
        <p:nvSpPr>
          <p:cNvPr id="22" name="TextBox 21"/>
          <p:cNvSpPr txBox="1"/>
          <p:nvPr/>
        </p:nvSpPr>
        <p:spPr>
          <a:xfrm>
            <a:off x="1295400" y="1952625"/>
            <a:ext cx="2514600" cy="369332"/>
          </a:xfrm>
          <a:prstGeom prst="rect">
            <a:avLst/>
          </a:prstGeom>
          <a:noFill/>
        </p:spPr>
        <p:txBody>
          <a:bodyPr wrap="square" lIns="0" tIns="0" rIns="0" bIns="0" rtlCol="0">
            <a:spAutoFit/>
          </a:bodyPr>
          <a:lstStyle/>
          <a:p>
            <a:pPr defTabSz="914363"/>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rPr>
              <a:t>Business</a:t>
            </a:r>
            <a:r>
              <a:rPr lang="en-US" sz="2400" dirty="0" smtClean="0">
                <a:gradFill>
                  <a:gsLst>
                    <a:gs pos="0">
                      <a:prstClr val="white"/>
                    </a:gs>
                    <a:gs pos="86000">
                      <a:prstClr val="white"/>
                    </a:gs>
                  </a:gsLst>
                  <a:lin ang="5400000" scaled="0"/>
                </a:gradFill>
              </a:rPr>
              <a:t> </a:t>
            </a:r>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rPr>
              <a:t>Agility</a:t>
            </a:r>
          </a:p>
        </p:txBody>
      </p:sp>
      <p:sp>
        <p:nvSpPr>
          <p:cNvPr id="23" name="TextBox 22"/>
          <p:cNvSpPr txBox="1"/>
          <p:nvPr/>
        </p:nvSpPr>
        <p:spPr>
          <a:xfrm>
            <a:off x="4800600" y="1419225"/>
            <a:ext cx="2895600" cy="369332"/>
          </a:xfrm>
          <a:prstGeom prst="rect">
            <a:avLst/>
          </a:prstGeom>
          <a:noFill/>
        </p:spPr>
        <p:txBody>
          <a:bodyPr wrap="square" lIns="0" tIns="0" rIns="0" bIns="0" rtlCol="0">
            <a:spAutoFit/>
          </a:bodyPr>
          <a:lstStyle/>
          <a:p>
            <a:pPr algn="r" defTabSz="914363"/>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rPr>
              <a:t>Security &amp; Stability</a:t>
            </a:r>
          </a:p>
        </p:txBody>
      </p:sp>
      <p:sp>
        <p:nvSpPr>
          <p:cNvPr id="61" name="Text Placeholder 4"/>
          <p:cNvSpPr txBox="1">
            <a:spLocks/>
          </p:cNvSpPr>
          <p:nvPr/>
        </p:nvSpPr>
        <p:spPr>
          <a:xfrm>
            <a:off x="1066800" y="3352800"/>
            <a:ext cx="3276600" cy="914400"/>
          </a:xfrm>
          <a:prstGeom prst="rect">
            <a:avLst/>
          </a:prstGeom>
        </p:spPr>
        <p:txBody>
          <a:bodyPr/>
          <a:lstStyle/>
          <a:p>
            <a:pPr marL="398481" indent="-395288" defTabSz="914363">
              <a:lnSpc>
                <a:spcPct val="150000"/>
              </a:lnSpc>
              <a:spcBef>
                <a:spcPct val="20000"/>
              </a:spcBef>
              <a:buSzPct val="85000"/>
              <a:defRPr/>
            </a:pPr>
            <a:r>
              <a:rPr lang="en-NZ" sz="2800" b="1" dirty="0" smtClean="0">
                <a:gradFill>
                  <a:gsLst>
                    <a:gs pos="0">
                      <a:prstClr val="white"/>
                    </a:gs>
                    <a:gs pos="86000">
                      <a:prstClr val="white"/>
                    </a:gs>
                  </a:gsLst>
                  <a:lin ang="5400000" scaled="0"/>
                </a:gradFill>
              </a:rPr>
              <a:t>Essential Agility</a:t>
            </a:r>
            <a:endParaRPr lang="en-NZ" sz="2400" dirty="0" smtClean="0">
              <a:gradFill>
                <a:gsLst>
                  <a:gs pos="0">
                    <a:prstClr val="white"/>
                  </a:gs>
                  <a:gs pos="86000">
                    <a:prstClr val="white"/>
                  </a:gs>
                </a:gsLst>
                <a:lin ang="5400000" scaled="0"/>
              </a:gradFill>
            </a:endParaRPr>
          </a:p>
        </p:txBody>
      </p:sp>
      <p:sp>
        <p:nvSpPr>
          <p:cNvPr id="65" name="Text Placeholder 4"/>
          <p:cNvSpPr txBox="1">
            <a:spLocks/>
          </p:cNvSpPr>
          <p:nvPr/>
        </p:nvSpPr>
        <p:spPr>
          <a:xfrm>
            <a:off x="1066800" y="4067175"/>
            <a:ext cx="3505200" cy="2409825"/>
          </a:xfrm>
          <a:prstGeom prst="rect">
            <a:avLst/>
          </a:prstGeom>
        </p:spPr>
        <p:txBody>
          <a:bodyPr/>
          <a:lstStyle/>
          <a:p>
            <a:pPr marL="398481" indent="-395288" defTabSz="914363">
              <a:spcBef>
                <a:spcPct val="20000"/>
              </a:spcBef>
              <a:buSzPct val="85000"/>
              <a:buFontTx/>
              <a:buBlip>
                <a:blip r:embed="rId4"/>
              </a:buBlip>
              <a:defRPr/>
            </a:pPr>
            <a:r>
              <a:rPr lang="en-NZ" sz="2400" dirty="0" smtClean="0">
                <a:gradFill>
                  <a:gsLst>
                    <a:gs pos="0">
                      <a:prstClr val="white"/>
                    </a:gs>
                    <a:gs pos="86000">
                      <a:prstClr val="white"/>
                    </a:gs>
                  </a:gsLst>
                  <a:lin ang="5400000" scaled="0"/>
                </a:gradFill>
              </a:rPr>
              <a:t>Easy deployment</a:t>
            </a:r>
          </a:p>
          <a:p>
            <a:pPr marL="398481" indent="-395288" defTabSz="914363">
              <a:spcBef>
                <a:spcPct val="20000"/>
              </a:spcBef>
              <a:buSzPct val="85000"/>
              <a:buFontTx/>
              <a:buBlip>
                <a:blip r:embed="rId4"/>
              </a:buBlip>
              <a:defRPr/>
            </a:pPr>
            <a:r>
              <a:rPr lang="en-NZ" sz="2400" dirty="0" smtClean="0">
                <a:gradFill>
                  <a:gsLst>
                    <a:gs pos="0">
                      <a:prstClr val="white"/>
                    </a:gs>
                    <a:gs pos="86000">
                      <a:prstClr val="white"/>
                    </a:gs>
                  </a:gsLst>
                  <a:lin ang="5400000" scaled="0"/>
                </a:gradFill>
              </a:rPr>
              <a:t>Iterative development</a:t>
            </a:r>
          </a:p>
          <a:p>
            <a:pPr marL="398481" indent="-395288" defTabSz="914363">
              <a:spcBef>
                <a:spcPct val="20000"/>
              </a:spcBef>
              <a:buSzPct val="85000"/>
              <a:buFontTx/>
              <a:buBlip>
                <a:blip r:embed="rId4"/>
              </a:buBlip>
              <a:defRPr/>
            </a:pPr>
            <a:r>
              <a:rPr lang="en-NZ" sz="2400" dirty="0" smtClean="0">
                <a:gradFill>
                  <a:gsLst>
                    <a:gs pos="0">
                      <a:prstClr val="white"/>
                    </a:gs>
                    <a:gs pos="86000">
                      <a:prstClr val="white"/>
                    </a:gs>
                  </a:gsLst>
                  <a:lin ang="5400000" scaled="0"/>
                </a:gradFill>
              </a:rPr>
              <a:t>Access to Shared Servers</a:t>
            </a:r>
          </a:p>
        </p:txBody>
      </p:sp>
      <p:sp>
        <p:nvSpPr>
          <p:cNvPr id="33" name="Text Placeholder 4"/>
          <p:cNvSpPr txBox="1">
            <a:spLocks/>
          </p:cNvSpPr>
          <p:nvPr/>
        </p:nvSpPr>
        <p:spPr>
          <a:xfrm>
            <a:off x="4648200" y="3352800"/>
            <a:ext cx="3581400" cy="914400"/>
          </a:xfrm>
          <a:prstGeom prst="rect">
            <a:avLst/>
          </a:prstGeom>
        </p:spPr>
        <p:txBody>
          <a:bodyPr/>
          <a:lstStyle/>
          <a:p>
            <a:pPr marL="398481" indent="-395288" defTabSz="914363">
              <a:lnSpc>
                <a:spcPct val="150000"/>
              </a:lnSpc>
              <a:spcBef>
                <a:spcPct val="20000"/>
              </a:spcBef>
              <a:buSzPct val="85000"/>
              <a:defRPr/>
            </a:pPr>
            <a:r>
              <a:rPr lang="en-NZ" sz="2800" b="1" dirty="0" smtClean="0">
                <a:gradFill>
                  <a:gsLst>
                    <a:gs pos="0">
                      <a:prstClr val="white"/>
                    </a:gs>
                    <a:gs pos="86000">
                      <a:prstClr val="white"/>
                    </a:gs>
                  </a:gsLst>
                  <a:lin ang="5400000" scaled="0"/>
                </a:gradFill>
              </a:rPr>
              <a:t>Essential Stability</a:t>
            </a:r>
            <a:endParaRPr lang="en-NZ" sz="2400" dirty="0" smtClean="0">
              <a:gradFill>
                <a:gsLst>
                  <a:gs pos="0">
                    <a:prstClr val="white"/>
                  </a:gs>
                  <a:gs pos="86000">
                    <a:prstClr val="white"/>
                  </a:gs>
                </a:gsLst>
                <a:lin ang="5400000" scaled="0"/>
              </a:gradFill>
            </a:endParaRPr>
          </a:p>
        </p:txBody>
      </p:sp>
      <p:sp>
        <p:nvSpPr>
          <p:cNvPr id="37" name="Text Placeholder 4"/>
          <p:cNvSpPr txBox="1">
            <a:spLocks/>
          </p:cNvSpPr>
          <p:nvPr/>
        </p:nvSpPr>
        <p:spPr>
          <a:xfrm>
            <a:off x="4648200" y="4067175"/>
            <a:ext cx="3600450" cy="2333625"/>
          </a:xfrm>
          <a:prstGeom prst="rect">
            <a:avLst/>
          </a:prstGeom>
        </p:spPr>
        <p:txBody>
          <a:bodyPr/>
          <a:lstStyle/>
          <a:p>
            <a:pPr marL="398481" indent="-395288" defTabSz="914363">
              <a:spcBef>
                <a:spcPct val="20000"/>
              </a:spcBef>
              <a:buSzPct val="85000"/>
              <a:buFontTx/>
              <a:buBlip>
                <a:blip r:embed="rId4"/>
              </a:buBlip>
              <a:defRPr/>
            </a:pPr>
            <a:r>
              <a:rPr lang="en-NZ" sz="2400" dirty="0" smtClean="0">
                <a:gradFill>
                  <a:gsLst>
                    <a:gs pos="0">
                      <a:prstClr val="white"/>
                    </a:gs>
                    <a:gs pos="86000">
                      <a:prstClr val="white"/>
                    </a:gs>
                  </a:gsLst>
                  <a:lin ang="5400000" scaled="0"/>
                </a:gradFill>
              </a:rPr>
              <a:t>Safe</a:t>
            </a:r>
          </a:p>
          <a:p>
            <a:pPr marL="398481" indent="-395288" defTabSz="914363">
              <a:spcBef>
                <a:spcPct val="20000"/>
              </a:spcBef>
              <a:buSzPct val="85000"/>
              <a:buFontTx/>
              <a:buBlip>
                <a:blip r:embed="rId4"/>
              </a:buBlip>
              <a:defRPr/>
            </a:pPr>
            <a:r>
              <a:rPr lang="en-NZ" sz="2400" dirty="0" smtClean="0">
                <a:gradFill>
                  <a:gsLst>
                    <a:gs pos="0">
                      <a:prstClr val="white"/>
                    </a:gs>
                    <a:gs pos="86000">
                      <a:prstClr val="white"/>
                    </a:gs>
                  </a:gsLst>
                  <a:lin ang="5400000" scaled="0"/>
                </a:gradFill>
              </a:rPr>
              <a:t>Limited API Access</a:t>
            </a:r>
          </a:p>
          <a:p>
            <a:pPr marL="398481" indent="-395288" defTabSz="914363">
              <a:spcBef>
                <a:spcPct val="20000"/>
              </a:spcBef>
              <a:buSzPct val="85000"/>
              <a:buFontTx/>
              <a:buBlip>
                <a:blip r:embed="rId4"/>
              </a:buBlip>
              <a:defRPr/>
            </a:pPr>
            <a:r>
              <a:rPr lang="en-NZ" sz="2400" dirty="0" smtClean="0">
                <a:gradFill>
                  <a:gsLst>
                    <a:gs pos="0">
                      <a:prstClr val="white"/>
                    </a:gs>
                    <a:gs pos="86000">
                      <a:prstClr val="white"/>
                    </a:gs>
                  </a:gsLst>
                  <a:lin ang="5400000" scaled="0"/>
                </a:gradFill>
              </a:rPr>
              <a:t>Monitored Resources</a:t>
            </a:r>
          </a:p>
        </p:txBody>
      </p:sp>
      <p:sp>
        <p:nvSpPr>
          <p:cNvPr id="7" name="Rounded Rectangle 6"/>
          <p:cNvSpPr/>
          <p:nvPr/>
        </p:nvSpPr>
        <p:spPr bwMode="auto">
          <a:xfrm>
            <a:off x="152400" y="762000"/>
            <a:ext cx="1598336" cy="689491"/>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ysClr val="windowText" lastClr="000000"/>
                </a:solidFill>
              </a:rPr>
              <a:t>SharePoint Online Customers</a:t>
            </a:r>
          </a:p>
        </p:txBody>
      </p:sp>
      <p:sp>
        <p:nvSpPr>
          <p:cNvPr id="32" name="Rounded Rectangle 31"/>
          <p:cNvSpPr/>
          <p:nvPr/>
        </p:nvSpPr>
        <p:spPr bwMode="auto">
          <a:xfrm>
            <a:off x="7467600" y="762000"/>
            <a:ext cx="1598336" cy="689491"/>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ysClr val="windowText" lastClr="000000"/>
                </a:solidFill>
              </a:rPr>
              <a:t>Microsoft Online Operations &amp; SLA</a:t>
            </a:r>
          </a:p>
        </p:txBody>
      </p:sp>
    </p:spTree>
    <p:custDataLst>
      <p:tags r:id="rId1"/>
    </p:custDataLst>
    <p:extLst>
      <p:ext uri="{BB962C8B-B14F-4D97-AF65-F5344CB8AC3E}">
        <p14:creationId xmlns:p14="http://schemas.microsoft.com/office/powerpoint/2010/main" val="2218002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33333E-6 3.7037E-6 L -0.33385 0.00023 " pathEditMode="relative" rAng="0" ptsTypes="AA">
                                      <p:cBhvr>
                                        <p:cTn id="6" dur="2000" fill="hold"/>
                                        <p:tgtEl>
                                          <p:spTgt spid="6"/>
                                        </p:tgtEl>
                                        <p:attrNameLst>
                                          <p:attrName>ppt_x</p:attrName>
                                          <p:attrName>ppt_y</p:attrName>
                                        </p:attrNameLst>
                                      </p:cBhvr>
                                      <p:rCtr x="-167" y="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childTnLst>
                          </p:cTn>
                        </p:par>
                        <p:par>
                          <p:cTn id="15" fill="hold">
                            <p:stCondLst>
                              <p:cond delay="3000"/>
                            </p:stCondLst>
                            <p:childTnLst>
                              <p:par>
                                <p:cTn id="16" presetID="42" presetClass="path" presetSubtype="0" accel="50000" decel="50000" fill="hold" nodeType="afterEffect">
                                  <p:stCondLst>
                                    <p:cond delay="3000"/>
                                  </p:stCondLst>
                                  <p:childTnLst>
                                    <p:animMotion origin="layout" path="M -0.33385 0.00024 L 0.34948 0.00024 " pathEditMode="relative" rAng="0" ptsTypes="AA">
                                      <p:cBhvr>
                                        <p:cTn id="17" dur="2000" fill="hold"/>
                                        <p:tgtEl>
                                          <p:spTgt spid="6"/>
                                        </p:tgtEl>
                                        <p:attrNameLst>
                                          <p:attrName>ppt_x</p:attrName>
                                          <p:attrName>ppt_y</p:attrName>
                                        </p:attrNameLst>
                                      </p:cBhvr>
                                      <p:rCtr x="34167" y="0"/>
                                    </p:animMotion>
                                  </p:childTnLst>
                                </p:cTn>
                              </p:par>
                            </p:childTnLst>
                          </p:cTn>
                        </p:par>
                        <p:par>
                          <p:cTn id="18" fill="hold">
                            <p:stCondLst>
                              <p:cond delay="80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par>
                          <p:cTn id="22" fill="hold">
                            <p:stCondLst>
                              <p:cond delay="85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p:stCondLst>
                              <p:cond delay="9000"/>
                            </p:stCondLst>
                            <p:childTnLst>
                              <p:par>
                                <p:cTn id="27" presetID="42" presetClass="path" presetSubtype="0" accel="50000" decel="50000" fill="hold" nodeType="afterEffect">
                                  <p:stCondLst>
                                    <p:cond delay="2000"/>
                                  </p:stCondLst>
                                  <p:childTnLst>
                                    <p:animMotion origin="layout" path="M 0.34948 0.00023 L 0.00417 0.00023 " pathEditMode="relative" rAng="0" ptsTypes="AA">
                                      <p:cBhvr>
                                        <p:cTn id="28" dur="2000" fill="hold"/>
                                        <p:tgtEl>
                                          <p:spTgt spid="6"/>
                                        </p:tgtEl>
                                        <p:attrNameLst>
                                          <p:attrName>ppt_x</p:attrName>
                                          <p:attrName>ppt_y</p:attrName>
                                        </p:attrNameLst>
                                      </p:cBhvr>
                                      <p:rCtr x="-172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5" grpId="0"/>
      <p:bldP spid="33"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SharePoint Online Overview</a:t>
            </a:r>
          </a:p>
        </p:txBody>
      </p:sp>
      <p:sp>
        <p:nvSpPr>
          <p:cNvPr id="3" name="Subtitle 2"/>
          <p:cNvSpPr>
            <a:spLocks noGrp="1"/>
          </p:cNvSpPr>
          <p:nvPr>
            <p:ph type="subTitle" idx="1"/>
          </p:nvPr>
        </p:nvSpPr>
        <p:spPr>
          <a:xfrm>
            <a:off x="730249" y="4752403"/>
            <a:ext cx="7681914" cy="1329595"/>
          </a:xfrm>
        </p:spPr>
        <p:txBody>
          <a:bodyPr/>
          <a:lstStyle/>
          <a:p>
            <a:r>
              <a:rPr lang="en-US" dirty="0" smtClean="0"/>
              <a:t>Name</a:t>
            </a:r>
          </a:p>
          <a:p>
            <a:r>
              <a:rPr lang="en-US" dirty="0" smtClean="0"/>
              <a:t>Title</a:t>
            </a:r>
          </a:p>
          <a:p>
            <a:r>
              <a:rPr lang="en-US" dirty="0" smtClean="0"/>
              <a:t>Company</a:t>
            </a:r>
            <a:endParaRPr lang="en-US" dirty="0"/>
          </a:p>
        </p:txBody>
      </p:sp>
    </p:spTree>
    <p:extLst>
      <p:ext uri="{BB962C8B-B14F-4D97-AF65-F5344CB8AC3E}">
        <p14:creationId xmlns:p14="http://schemas.microsoft.com/office/powerpoint/2010/main" val="3389246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Sandbox</a:t>
            </a:r>
            <a:endParaRPr lang="en-US" dirty="0"/>
          </a:p>
        </p:txBody>
      </p:sp>
      <p:sp>
        <p:nvSpPr>
          <p:cNvPr id="3" name="Content Placeholder 2"/>
          <p:cNvSpPr>
            <a:spLocks noGrp="1"/>
          </p:cNvSpPr>
          <p:nvPr>
            <p:ph idx="1"/>
          </p:nvPr>
        </p:nvSpPr>
        <p:spPr>
          <a:xfrm>
            <a:off x="152400" y="1143000"/>
            <a:ext cx="8915400" cy="4525963"/>
          </a:xfrm>
        </p:spPr>
        <p:txBody>
          <a:bodyPr>
            <a:noAutofit/>
          </a:bodyPr>
          <a:lstStyle/>
          <a:p>
            <a:r>
              <a:rPr lang="en-US" sz="2800" dirty="0" smtClean="0"/>
              <a:t>A separate process where the solution runs</a:t>
            </a:r>
          </a:p>
          <a:p>
            <a:pPr lvl="1"/>
            <a:r>
              <a:rPr lang="en-US" sz="1800" dirty="0"/>
              <a:t>User Code </a:t>
            </a:r>
            <a:r>
              <a:rPr lang="en-US" sz="1800" dirty="0" smtClean="0"/>
              <a:t>Service (SPUCHostService.exe</a:t>
            </a:r>
            <a:r>
              <a:rPr lang="en-US" sz="1800" dirty="0"/>
              <a:t>)</a:t>
            </a:r>
          </a:p>
          <a:p>
            <a:pPr lvl="1"/>
            <a:r>
              <a:rPr lang="en-US" sz="1800" dirty="0"/>
              <a:t>Sandbox Worker </a:t>
            </a:r>
            <a:r>
              <a:rPr lang="en-US" sz="1800" dirty="0" smtClean="0"/>
              <a:t>Process (SPUCWorkerProcess.exe</a:t>
            </a:r>
            <a:r>
              <a:rPr lang="en-US" sz="1800" dirty="0"/>
              <a:t>)</a:t>
            </a:r>
          </a:p>
          <a:p>
            <a:pPr lvl="1"/>
            <a:r>
              <a:rPr lang="en-US" sz="1800" dirty="0"/>
              <a:t>Sandbox Worker Process </a:t>
            </a:r>
            <a:r>
              <a:rPr lang="en-US" sz="1800" dirty="0" smtClean="0"/>
              <a:t>Proxy (SPUCWorkerProcessProxy.exe)</a:t>
            </a:r>
          </a:p>
          <a:p>
            <a:r>
              <a:rPr lang="en-US" sz="2800" dirty="0" smtClean="0"/>
              <a:t>Exposes a subset of </a:t>
            </a:r>
            <a:r>
              <a:rPr lang="en-US" sz="2000" dirty="0" err="1" smtClean="0">
                <a:latin typeface="Consolas" pitchFamily="49" charset="0"/>
                <a:cs typeface="Consolas" pitchFamily="49" charset="0"/>
              </a:rPr>
              <a:t>Microsoft.SharePoint</a:t>
            </a:r>
            <a:r>
              <a:rPr lang="en-US" sz="2000" dirty="0" smtClean="0">
                <a:latin typeface="Consolas" pitchFamily="49" charset="0"/>
                <a:cs typeface="Consolas" pitchFamily="49" charset="0"/>
              </a:rPr>
              <a:t> </a:t>
            </a:r>
            <a:r>
              <a:rPr lang="en-US" sz="2800" dirty="0"/>
              <a:t>namespaces</a:t>
            </a:r>
          </a:p>
          <a:p>
            <a:pPr lvl="1"/>
            <a:r>
              <a:rPr lang="en-US" sz="2000" dirty="0"/>
              <a:t>Essentially all the classes below </a:t>
            </a:r>
            <a:r>
              <a:rPr lang="en-US" sz="2000" dirty="0" err="1" smtClean="0"/>
              <a:t>SPSite</a:t>
            </a:r>
            <a:r>
              <a:rPr lang="en-US" sz="2000" dirty="0" smtClean="0"/>
              <a:t> (</a:t>
            </a:r>
            <a:r>
              <a:rPr lang="en-US" sz="2000" dirty="0" err="1">
                <a:latin typeface="Consolas" pitchFamily="49" charset="0"/>
                <a:cs typeface="Consolas" pitchFamily="49" charset="0"/>
              </a:rPr>
              <a:t>SPSite</a:t>
            </a:r>
            <a:r>
              <a:rPr lang="en-US" sz="2000" dirty="0">
                <a:latin typeface="Consolas" pitchFamily="49" charset="0"/>
                <a:cs typeface="Consolas" pitchFamily="49" charset="0"/>
              </a:rPr>
              <a:t>, </a:t>
            </a:r>
            <a:r>
              <a:rPr lang="en-US" sz="2000" dirty="0" err="1">
                <a:latin typeface="Consolas" pitchFamily="49" charset="0"/>
                <a:cs typeface="Consolas" pitchFamily="49" charset="0"/>
              </a:rPr>
              <a:t>SPWeb</a:t>
            </a:r>
            <a:r>
              <a:rPr lang="en-US" sz="2000" dirty="0">
                <a:latin typeface="Consolas" pitchFamily="49" charset="0"/>
                <a:cs typeface="Consolas" pitchFamily="49" charset="0"/>
              </a:rPr>
              <a:t>, </a:t>
            </a:r>
            <a:r>
              <a:rPr lang="en-US" sz="2000" dirty="0" err="1">
                <a:latin typeface="Consolas" pitchFamily="49" charset="0"/>
                <a:cs typeface="Consolas" pitchFamily="49" charset="0"/>
              </a:rPr>
              <a:t>SPList</a:t>
            </a:r>
            <a:r>
              <a:rPr lang="en-US" sz="2000" dirty="0">
                <a:latin typeface="Consolas" pitchFamily="49" charset="0"/>
                <a:cs typeface="Consolas" pitchFamily="49" charset="0"/>
              </a:rPr>
              <a:t>, </a:t>
            </a:r>
            <a:r>
              <a:rPr lang="en-US" sz="2000" dirty="0" err="1">
                <a:latin typeface="Consolas" pitchFamily="49" charset="0"/>
                <a:cs typeface="Consolas" pitchFamily="49" charset="0"/>
              </a:rPr>
              <a:t>SPListItem</a:t>
            </a:r>
            <a:r>
              <a:rPr lang="en-US" sz="2000" dirty="0" smtClean="0"/>
              <a:t>)</a:t>
            </a:r>
            <a:endParaRPr lang="en-US" sz="1800" dirty="0" smtClean="0">
              <a:latin typeface="Consolas" pitchFamily="49" charset="0"/>
              <a:cs typeface="Consolas" pitchFamily="49" charset="0"/>
            </a:endParaRPr>
          </a:p>
          <a:p>
            <a:r>
              <a:rPr lang="en-US" sz="2800" dirty="0" smtClean="0"/>
              <a:t>Code Access Security (CAS) policy limits functionality</a:t>
            </a:r>
          </a:p>
          <a:p>
            <a:r>
              <a:rPr lang="en-US" sz="2800" dirty="0" smtClean="0"/>
              <a:t>Site Collection Solution Gallery for deployment</a:t>
            </a:r>
          </a:p>
          <a:p>
            <a:r>
              <a:rPr lang="en-US" sz="2800" dirty="0" smtClean="0"/>
              <a:t>Central Administration for managing and monitoring solutions</a:t>
            </a:r>
          </a:p>
          <a:p>
            <a:pPr lvl="1"/>
            <a:r>
              <a:rPr lang="en-US" sz="2400" dirty="0" smtClean="0"/>
              <a:t>Functionality is in ‘tenant admin’ (derived from CA).</a:t>
            </a:r>
            <a:endParaRPr lang="en-US" sz="2400" dirty="0"/>
          </a:p>
        </p:txBody>
      </p:sp>
      <p:pic>
        <p:nvPicPr>
          <p:cNvPr id="4" name="Picture 4" descr="\\ccsrvdc\Course Material\Resources\Set1\image29.png"/>
          <p:cNvPicPr>
            <a:picLocks noChangeAspect="1" noChangeArrowheads="1"/>
          </p:cNvPicPr>
          <p:nvPr/>
        </p:nvPicPr>
        <p:blipFill>
          <a:blip r:embed="rId3" cstate="print"/>
          <a:srcRect/>
          <a:stretch>
            <a:fillRect/>
          </a:stretch>
        </p:blipFill>
        <p:spPr bwMode="auto">
          <a:xfrm>
            <a:off x="7950200" y="5548982"/>
            <a:ext cx="584200" cy="799432"/>
          </a:xfrm>
          <a:prstGeom prst="rect">
            <a:avLst/>
          </a:prstGeom>
          <a:noFill/>
        </p:spPr>
      </p:pic>
      <p:pic>
        <p:nvPicPr>
          <p:cNvPr id="5" name="Picture 2" descr="\\ccsrvdc\Course Material\Resources\Set1\image28.png"/>
          <p:cNvPicPr>
            <a:picLocks noChangeAspect="1" noChangeArrowheads="1"/>
          </p:cNvPicPr>
          <p:nvPr/>
        </p:nvPicPr>
        <p:blipFill>
          <a:blip r:embed="rId4" cstate="print"/>
          <a:srcRect/>
          <a:stretch>
            <a:fillRect/>
          </a:stretch>
        </p:blipFill>
        <p:spPr bwMode="auto">
          <a:xfrm>
            <a:off x="7772400" y="5886651"/>
            <a:ext cx="590349" cy="590349"/>
          </a:xfrm>
          <a:prstGeom prst="rect">
            <a:avLst/>
          </a:prstGeom>
          <a:noFill/>
        </p:spPr>
      </p:pic>
    </p:spTree>
    <p:extLst>
      <p:ext uri="{BB962C8B-B14F-4D97-AF65-F5344CB8AC3E}">
        <p14:creationId xmlns:p14="http://schemas.microsoft.com/office/powerpoint/2010/main" val="3766628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Solution Examples</a:t>
            </a:r>
            <a:endParaRPr lang="en-US" dirty="0"/>
          </a:p>
        </p:txBody>
      </p:sp>
      <p:sp>
        <p:nvSpPr>
          <p:cNvPr id="3" name="Text Placeholder 2"/>
          <p:cNvSpPr>
            <a:spLocks noGrp="1"/>
          </p:cNvSpPr>
          <p:nvPr>
            <p:ph type="body" sz="quarter" idx="10"/>
          </p:nvPr>
        </p:nvSpPr>
        <p:spPr>
          <a:xfrm>
            <a:off x="381000" y="1447799"/>
            <a:ext cx="8382000" cy="5222968"/>
          </a:xfrm>
        </p:spPr>
        <p:txBody>
          <a:bodyPr/>
          <a:lstStyle/>
          <a:p>
            <a:pPr lvl="0"/>
            <a:r>
              <a:rPr lang="en-US" sz="1600" dirty="0" smtClean="0"/>
              <a:t>Code components:</a:t>
            </a:r>
          </a:p>
          <a:p>
            <a:pPr lvl="1"/>
            <a:r>
              <a:rPr lang="en-US" sz="1400" dirty="0" smtClean="0"/>
              <a:t>Event &amp; Feature receivers</a:t>
            </a:r>
          </a:p>
          <a:p>
            <a:pPr lvl="1"/>
            <a:r>
              <a:rPr lang="en-US" sz="1400" dirty="0" smtClean="0"/>
              <a:t>Navigation</a:t>
            </a:r>
          </a:p>
          <a:p>
            <a:pPr lvl="1"/>
            <a:r>
              <a:rPr lang="en-US" sz="1400" dirty="0" smtClean="0"/>
              <a:t>Web parts</a:t>
            </a:r>
          </a:p>
          <a:p>
            <a:pPr lvl="1"/>
            <a:r>
              <a:rPr lang="en-US" sz="1400" dirty="0" smtClean="0"/>
              <a:t>InfoPath forms logic</a:t>
            </a:r>
          </a:p>
          <a:p>
            <a:pPr lvl="1"/>
            <a:r>
              <a:rPr lang="en-US" sz="1400" dirty="0" smtClean="0"/>
              <a:t>SharePoint Designer Workflow activities</a:t>
            </a:r>
          </a:p>
          <a:p>
            <a:pPr lvl="0"/>
            <a:r>
              <a:rPr lang="en-US" sz="1600" dirty="0" smtClean="0"/>
              <a:t>Declarative components:</a:t>
            </a:r>
          </a:p>
          <a:p>
            <a:pPr lvl="1"/>
            <a:r>
              <a:rPr lang="en-US" sz="1400" dirty="0" smtClean="0"/>
              <a:t>Declarative workflows</a:t>
            </a:r>
          </a:p>
          <a:p>
            <a:pPr lvl="1"/>
            <a:r>
              <a:rPr lang="en-US" sz="1400" dirty="0" smtClean="0"/>
              <a:t>Content types, site columns</a:t>
            </a:r>
          </a:p>
          <a:p>
            <a:pPr lvl="1"/>
            <a:r>
              <a:rPr lang="en-US" sz="1400" dirty="0" smtClean="0"/>
              <a:t>Lists and list definitions</a:t>
            </a:r>
          </a:p>
          <a:p>
            <a:pPr lvl="1"/>
            <a:r>
              <a:rPr lang="en-US" sz="1400" dirty="0" smtClean="0"/>
              <a:t>Non-visual Web Parts</a:t>
            </a:r>
          </a:p>
          <a:p>
            <a:pPr lvl="1"/>
            <a:r>
              <a:rPr lang="en-US" sz="1400" dirty="0" smtClean="0"/>
              <a:t>Custom actions, ribbon extensions</a:t>
            </a:r>
          </a:p>
          <a:p>
            <a:pPr lvl="1"/>
            <a:r>
              <a:rPr lang="en-US" sz="1400" dirty="0" smtClean="0"/>
              <a:t>Client-side technologies</a:t>
            </a:r>
          </a:p>
          <a:p>
            <a:pPr lvl="1"/>
            <a:r>
              <a:rPr lang="en-US" sz="1400" dirty="0" smtClean="0"/>
              <a:t>Web templates, Site pages, page layouts, and master pages</a:t>
            </a:r>
          </a:p>
          <a:p>
            <a:r>
              <a:rPr lang="en-US" sz="1600" dirty="0" smtClean="0"/>
              <a:t>What’s not supported from the Sandbox</a:t>
            </a:r>
          </a:p>
          <a:p>
            <a:pPr lvl="1"/>
            <a:r>
              <a:rPr lang="en-US" sz="1400" dirty="0" smtClean="0"/>
              <a:t>No access to Internet to make Web service calls</a:t>
            </a:r>
          </a:p>
          <a:p>
            <a:pPr lvl="1"/>
            <a:r>
              <a:rPr lang="en-US" sz="1400" dirty="0" smtClean="0"/>
              <a:t>No access to a hard drive to read/write files; you can read/write to lists/libraries</a:t>
            </a:r>
          </a:p>
          <a:p>
            <a:pPr lvl="1"/>
            <a:r>
              <a:rPr lang="en-US" sz="1400" dirty="0" smtClean="0"/>
              <a:t>No Web Application-scoped features, no Farm-scoped Features</a:t>
            </a:r>
          </a:p>
          <a:p>
            <a:pPr lvl="1"/>
            <a:r>
              <a:rPr lang="en-US" sz="1400" dirty="0" smtClean="0"/>
              <a:t>Cannot add assemblies to the GAC</a:t>
            </a:r>
          </a:p>
          <a:p>
            <a:pPr lvl="1"/>
            <a:r>
              <a:rPr lang="en-US" sz="1400" dirty="0" smtClean="0"/>
              <a:t>Cannot run security-related functionality (</a:t>
            </a:r>
            <a:r>
              <a:rPr lang="en-US" sz="1400" dirty="0" err="1" smtClean="0"/>
              <a:t>RunWithElevatedPriviledges</a:t>
            </a:r>
            <a:r>
              <a:rPr lang="en-US" sz="1400" dirty="0" smtClean="0"/>
              <a:t>, </a:t>
            </a:r>
            <a:r>
              <a:rPr lang="en-US" sz="1400" dirty="0" err="1" smtClean="0"/>
              <a:t>SPSecurity</a:t>
            </a:r>
            <a:r>
              <a:rPr lang="en-US" sz="1400" dirty="0" smtClean="0"/>
              <a:t> methods, etc..)</a:t>
            </a:r>
          </a:p>
          <a:p>
            <a:pPr lvl="1"/>
            <a:endParaRPr lang="en-US" sz="1400" dirty="0" smtClean="0"/>
          </a:p>
        </p:txBody>
      </p:sp>
      <p:sp>
        <p:nvSpPr>
          <p:cNvPr id="5" name="TextBox 4"/>
          <p:cNvSpPr txBox="1"/>
          <p:nvPr/>
        </p:nvSpPr>
        <p:spPr>
          <a:xfrm>
            <a:off x="4732789" y="229299"/>
            <a:ext cx="4191000" cy="1723549"/>
          </a:xfrm>
          <a:prstGeom prst="rect">
            <a:avLst/>
          </a:prstGeom>
        </p:spPr>
        <p:style>
          <a:lnRef idx="3">
            <a:schemeClr val="lt1"/>
          </a:lnRef>
          <a:fillRef idx="1">
            <a:schemeClr val="accent6"/>
          </a:fillRef>
          <a:effectRef idx="1">
            <a:schemeClr val="accent6"/>
          </a:effectRef>
          <a:fontRef idx="minor">
            <a:schemeClr val="lt1"/>
          </a:fontRef>
        </p:style>
        <p:txBody>
          <a:bodyPr wrap="square" lIns="0" tIns="0" rIns="0" bIns="0" rtlCol="0">
            <a:spAutoFit/>
          </a:bodyPr>
          <a:lstStyle/>
          <a:p>
            <a:pPr algn="ctr"/>
            <a:endParaRPr lang="en-US" sz="1400" dirty="0" smtClean="0">
              <a:gradFill>
                <a:gsLst>
                  <a:gs pos="0">
                    <a:schemeClr val="tx1"/>
                  </a:gs>
                  <a:gs pos="86000">
                    <a:schemeClr val="tx1"/>
                  </a:gs>
                </a:gsLst>
                <a:lin ang="5400000" scaled="0"/>
              </a:gradFill>
            </a:endParaRPr>
          </a:p>
          <a:p>
            <a:pPr algn="ctr"/>
            <a:r>
              <a:rPr lang="en-US" sz="1400" dirty="0" smtClean="0">
                <a:solidFill>
                  <a:schemeClr val="bg1"/>
                </a:solidFill>
              </a:rPr>
              <a:t>Link to the online SharePoint 2010 SDK:</a:t>
            </a:r>
          </a:p>
          <a:p>
            <a:pPr algn="ctr"/>
            <a:r>
              <a:rPr lang="en-US" sz="1400" dirty="0">
                <a:gradFill>
                  <a:gsLst>
                    <a:gs pos="0">
                      <a:schemeClr val="tx1"/>
                    </a:gs>
                    <a:gs pos="86000">
                      <a:schemeClr val="tx1"/>
                    </a:gs>
                  </a:gsLst>
                  <a:lin ang="5400000" scaled="0"/>
                </a:gradFill>
                <a:hlinkClick r:id=""/>
              </a:rPr>
              <a:t>http://msdn.microsoft.com/en-us/library/ee557253(office.14).</a:t>
            </a:r>
            <a:r>
              <a:rPr lang="en-US" sz="1400" dirty="0" smtClean="0">
                <a:gradFill>
                  <a:gsLst>
                    <a:gs pos="0">
                      <a:schemeClr val="tx1"/>
                    </a:gs>
                    <a:gs pos="86000">
                      <a:schemeClr val="tx1"/>
                    </a:gs>
                  </a:gsLst>
                  <a:lin ang="5400000" scaled="0"/>
                </a:gradFill>
                <a:hlinkClick r:id=""/>
              </a:rPr>
              <a:t>aspx</a:t>
            </a:r>
            <a:r>
              <a:rPr lang="en-US" sz="1400" dirty="0" smtClean="0">
                <a:gradFill>
                  <a:gsLst>
                    <a:gs pos="0">
                      <a:schemeClr val="tx1"/>
                    </a:gs>
                    <a:gs pos="86000">
                      <a:schemeClr val="tx1"/>
                    </a:gs>
                  </a:gsLst>
                  <a:lin ang="5400000" scaled="0"/>
                </a:gradFill>
              </a:rPr>
              <a:t> </a:t>
            </a:r>
          </a:p>
          <a:p>
            <a:pPr algn="ctr"/>
            <a:r>
              <a:rPr lang="en-US" sz="1400" dirty="0" smtClean="0">
                <a:solidFill>
                  <a:schemeClr val="bg1"/>
                </a:solidFill>
              </a:rPr>
              <a:t>Namespaces and Types in Sandboxed Solutions:</a:t>
            </a:r>
          </a:p>
          <a:p>
            <a:pPr algn="ctr"/>
            <a:r>
              <a:rPr lang="en-US" sz="1400" dirty="0">
                <a:gradFill>
                  <a:gsLst>
                    <a:gs pos="0">
                      <a:schemeClr val="tx1"/>
                    </a:gs>
                    <a:gs pos="86000">
                      <a:schemeClr val="tx1"/>
                    </a:gs>
                  </a:gsLst>
                  <a:lin ang="5400000" scaled="0"/>
                </a:gradFill>
                <a:hlinkClick r:id=""/>
              </a:rPr>
              <a:t>http://msdn.microsoft.com/en-us/library/ee537860(office.14).</a:t>
            </a:r>
            <a:r>
              <a:rPr lang="en-US" sz="1400" dirty="0" smtClean="0">
                <a:gradFill>
                  <a:gsLst>
                    <a:gs pos="0">
                      <a:schemeClr val="tx1"/>
                    </a:gs>
                    <a:gs pos="86000">
                      <a:schemeClr val="tx1"/>
                    </a:gs>
                  </a:gsLst>
                  <a:lin ang="5400000" scaled="0"/>
                </a:gradFill>
                <a:hlinkClick r:id=""/>
              </a:rPr>
              <a:t>aspx</a:t>
            </a:r>
            <a:r>
              <a:rPr lang="en-US" sz="1400" dirty="0" smtClean="0">
                <a:gradFill>
                  <a:gsLst>
                    <a:gs pos="0">
                      <a:schemeClr val="tx1"/>
                    </a:gs>
                    <a:gs pos="86000">
                      <a:schemeClr val="tx1"/>
                    </a:gs>
                  </a:gsLst>
                  <a:lin ang="5400000" scaled="0"/>
                </a:gradFill>
              </a:rPr>
              <a:t> </a:t>
            </a:r>
          </a:p>
          <a:p>
            <a:pPr algn="ct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821647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defTabSz="914363" fontAlgn="auto">
              <a:spcAft>
                <a:spcPts val="0"/>
              </a:spcAft>
              <a:defRPr/>
            </a:pPr>
            <a:r>
              <a:rPr/>
              <a:t>Visual Studio 2010</a:t>
            </a:r>
            <a:r>
              <a:rPr sz="3600"/>
              <a:t/>
            </a:r>
            <a:br>
              <a:rPr sz="3600"/>
            </a:br>
            <a:r>
              <a:rPr sz="3400">
                <a:gradFill>
                  <a:gsLst>
                    <a:gs pos="50000">
                      <a:srgbClr val="F7BC24"/>
                    </a:gs>
                    <a:gs pos="100000">
                      <a:srgbClr val="F7BC24"/>
                    </a:gs>
                  </a:gsLst>
                  <a:lin ang="5400000" scaled="0"/>
                </a:gradFill>
              </a:rPr>
              <a:t>Developer Tools for SharePoint</a:t>
            </a:r>
          </a:p>
        </p:txBody>
      </p:sp>
      <p:sp>
        <p:nvSpPr>
          <p:cNvPr id="15" name="Content Placeholder 25"/>
          <p:cNvSpPr txBox="1">
            <a:spLocks/>
          </p:cNvSpPr>
          <p:nvPr/>
        </p:nvSpPr>
        <p:spPr bwMode="auto">
          <a:xfrm>
            <a:off x="381000" y="4284982"/>
            <a:ext cx="5257800" cy="2062103"/>
          </a:xfrm>
          <a:prstGeom prst="rect">
            <a:avLst/>
          </a:prstGeom>
          <a:noFill/>
          <a:ln w="9525" cap="flat" cmpd="sng" algn="ctr">
            <a:noFill/>
            <a:prstDash val="solid"/>
            <a:miter lim="800000"/>
            <a:headEnd type="none" w="med" len="med"/>
            <a:tailEnd type="none" w="med" len="med"/>
          </a:ln>
          <a:effectLst/>
        </p:spPr>
        <p:txBody>
          <a:bodyPr>
            <a:spAutoFit/>
          </a:bodyPr>
          <a:lstStyle/>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Support for SharePoint Sandboxed </a:t>
            </a:r>
            <a:r>
              <a:rPr lang="en-US" sz="1600" dirty="0" smtClean="0">
                <a:sym typeface="Wingdings" pitchFamily="2" charset="2"/>
              </a:rPr>
              <a:t>Solutions; Sandbox is the default project type.</a:t>
            </a:r>
            <a:endParaRPr lang="en-US" sz="1600" dirty="0">
              <a:sym typeface="Wingdings" pitchFamily="2" charset="2"/>
            </a:endParaRPr>
          </a:p>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Import WSP from SharePoint Designer </a:t>
            </a:r>
            <a:br>
              <a:rPr lang="en-US" sz="1600" dirty="0">
                <a:sym typeface="Wingdings" pitchFamily="2" charset="2"/>
              </a:rPr>
            </a:br>
            <a:r>
              <a:rPr lang="en-US" sz="1600" dirty="0">
                <a:sym typeface="Wingdings" pitchFamily="2" charset="2"/>
              </a:rPr>
              <a:t>including Workflow</a:t>
            </a:r>
          </a:p>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Build Workflow Steps for SharePoint Designer</a:t>
            </a:r>
          </a:p>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Extensibility for Development of Additional </a:t>
            </a:r>
            <a:br>
              <a:rPr lang="en-US" sz="1600" dirty="0">
                <a:sym typeface="Wingdings" pitchFamily="2" charset="2"/>
              </a:rPr>
            </a:br>
            <a:r>
              <a:rPr lang="en-US" sz="1600" dirty="0">
                <a:sym typeface="Wingdings" pitchFamily="2" charset="2"/>
              </a:rPr>
              <a:t>SharePoint Artifacts</a:t>
            </a:r>
          </a:p>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SharePoint Business Connectivity Services support</a:t>
            </a:r>
          </a:p>
        </p:txBody>
      </p:sp>
      <p:sp>
        <p:nvSpPr>
          <p:cNvPr id="22" name="Content Placeholder 25"/>
          <p:cNvSpPr txBox="1">
            <a:spLocks/>
          </p:cNvSpPr>
          <p:nvPr/>
        </p:nvSpPr>
        <p:spPr bwMode="auto">
          <a:xfrm>
            <a:off x="381000" y="2099179"/>
            <a:ext cx="5558824" cy="1431161"/>
          </a:xfrm>
          <a:prstGeom prst="rect">
            <a:avLst/>
          </a:prstGeom>
          <a:noFill/>
          <a:ln w="9525" cap="flat" cmpd="sng" algn="ctr">
            <a:noFill/>
            <a:prstDash val="solid"/>
            <a:miter lim="800000"/>
            <a:headEnd type="none" w="med" len="med"/>
            <a:tailEnd type="none" w="med" len="med"/>
          </a:ln>
          <a:effectLst/>
        </p:spPr>
        <p:txBody>
          <a:bodyPr>
            <a:spAutoFit/>
          </a:bodyPr>
          <a:lstStyle/>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Web Part, </a:t>
            </a:r>
            <a:r>
              <a:rPr lang="en-US" sz="1600" dirty="0" smtClean="0">
                <a:sym typeface="Wingdings" pitchFamily="2" charset="2"/>
              </a:rPr>
              <a:t>BCS </a:t>
            </a:r>
            <a:r>
              <a:rPr lang="en-US" sz="1600" dirty="0">
                <a:sym typeface="Wingdings" pitchFamily="2" charset="2"/>
              </a:rPr>
              <a:t>and Workflow designers</a:t>
            </a:r>
          </a:p>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Package and Deploy SharePoint projects</a:t>
            </a:r>
          </a:p>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Generate WSP for Production Deployment</a:t>
            </a:r>
          </a:p>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View SharePoint site in Server Explorer</a:t>
            </a:r>
          </a:p>
          <a:p>
            <a:pPr marL="234950" indent="-234950" defTabSz="914363">
              <a:lnSpc>
                <a:spcPct val="90000"/>
              </a:lnSpc>
              <a:spcBef>
                <a:spcPct val="20000"/>
              </a:spcBef>
              <a:buClr>
                <a:schemeClr val="tx2"/>
              </a:buClr>
              <a:buSzPct val="85000"/>
              <a:buFontTx/>
              <a:buBlip>
                <a:blip r:embed="rId3"/>
              </a:buBlip>
              <a:defRPr/>
            </a:pPr>
            <a:r>
              <a:rPr lang="en-US" sz="1600" dirty="0">
                <a:sym typeface="Wingdings" pitchFamily="2" charset="2"/>
              </a:rPr>
              <a:t>Team Foundation Server Integration</a:t>
            </a:r>
          </a:p>
        </p:txBody>
      </p:sp>
      <p:sp>
        <p:nvSpPr>
          <p:cNvPr id="15365" name="TextBox 24"/>
          <p:cNvSpPr txBox="1">
            <a:spLocks noChangeArrowheads="1"/>
          </p:cNvSpPr>
          <p:nvPr/>
        </p:nvSpPr>
        <p:spPr bwMode="auto">
          <a:xfrm>
            <a:off x="430213" y="3800894"/>
            <a:ext cx="4532312" cy="4302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lIns="0" tIns="0" rIns="0" bIns="0">
            <a:spAutoFit/>
          </a:bodyPr>
          <a:lstStyle>
            <a:lvl1pPr>
              <a:defRPr>
                <a:solidFill>
                  <a:schemeClr val="tx1"/>
                </a:solidFill>
                <a:latin typeface="Segoe UI" pitchFamily="34" charset="0"/>
              </a:defRPr>
            </a:lvl1pPr>
            <a:lvl2pPr marL="742950" indent="-285750">
              <a:defRPr>
                <a:solidFill>
                  <a:schemeClr val="tx1"/>
                </a:solidFill>
                <a:latin typeface="Segoe UI" pitchFamily="34" charset="0"/>
              </a:defRPr>
            </a:lvl2pPr>
            <a:lvl3pPr marL="1143000" indent="-228600">
              <a:defRPr>
                <a:solidFill>
                  <a:schemeClr val="tx1"/>
                </a:solidFill>
                <a:latin typeface="Segoe UI" pitchFamily="34" charset="0"/>
              </a:defRPr>
            </a:lvl3pPr>
            <a:lvl4pPr marL="1600200" indent="-228600">
              <a:defRPr>
                <a:solidFill>
                  <a:schemeClr val="tx1"/>
                </a:solidFill>
                <a:latin typeface="Segoe UI" pitchFamily="34" charset="0"/>
              </a:defRPr>
            </a:lvl4pPr>
            <a:lvl5pPr marL="2057400" indent="-228600">
              <a:defRPr>
                <a:solidFill>
                  <a:schemeClr val="tx1"/>
                </a:solidFill>
                <a:latin typeface="Segoe UI" pitchFamily="34" charset="0"/>
              </a:defRPr>
            </a:lvl5pPr>
            <a:lvl6pPr marL="2514600" indent="-228600" defTabSz="912813" fontAlgn="base">
              <a:spcBef>
                <a:spcPct val="0"/>
              </a:spcBef>
              <a:spcAft>
                <a:spcPct val="0"/>
              </a:spcAft>
              <a:defRPr>
                <a:solidFill>
                  <a:schemeClr val="tx1"/>
                </a:solidFill>
                <a:latin typeface="Segoe UI" pitchFamily="34" charset="0"/>
              </a:defRPr>
            </a:lvl6pPr>
            <a:lvl7pPr marL="2971800" indent="-228600" defTabSz="912813" fontAlgn="base">
              <a:spcBef>
                <a:spcPct val="0"/>
              </a:spcBef>
              <a:spcAft>
                <a:spcPct val="0"/>
              </a:spcAft>
              <a:defRPr>
                <a:solidFill>
                  <a:schemeClr val="tx1"/>
                </a:solidFill>
                <a:latin typeface="Segoe UI" pitchFamily="34" charset="0"/>
              </a:defRPr>
            </a:lvl7pPr>
            <a:lvl8pPr marL="3429000" indent="-228600" defTabSz="912813" fontAlgn="base">
              <a:spcBef>
                <a:spcPct val="0"/>
              </a:spcBef>
              <a:spcAft>
                <a:spcPct val="0"/>
              </a:spcAft>
              <a:defRPr>
                <a:solidFill>
                  <a:schemeClr val="tx1"/>
                </a:solidFill>
                <a:latin typeface="Segoe UI" pitchFamily="34" charset="0"/>
              </a:defRPr>
            </a:lvl8pPr>
            <a:lvl9pPr marL="3886200" indent="-228600" defTabSz="912813" fontAlgn="base">
              <a:spcBef>
                <a:spcPct val="0"/>
              </a:spcBef>
              <a:spcAft>
                <a:spcPct val="0"/>
              </a:spcAft>
              <a:defRPr>
                <a:solidFill>
                  <a:schemeClr val="tx1"/>
                </a:solidFill>
                <a:latin typeface="Segoe UI" pitchFamily="34" charset="0"/>
              </a:defRPr>
            </a:lvl9pPr>
          </a:lstStyle>
          <a:p>
            <a:r>
              <a:rPr lang="en-NZ" sz="2800" dirty="0">
                <a:solidFill>
                  <a:srgbClr val="FFFFFF"/>
                </a:solidFill>
              </a:rPr>
              <a:t>Broad SharePoint Support</a:t>
            </a:r>
          </a:p>
        </p:txBody>
      </p:sp>
      <p:sp>
        <p:nvSpPr>
          <p:cNvPr id="15366" name="TextBox 25"/>
          <p:cNvSpPr txBox="1">
            <a:spLocks noChangeArrowheads="1"/>
          </p:cNvSpPr>
          <p:nvPr/>
        </p:nvSpPr>
        <p:spPr bwMode="auto">
          <a:xfrm>
            <a:off x="425450" y="1572044"/>
            <a:ext cx="8175625" cy="4302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lIns="0" tIns="0" rIns="0" bIns="0">
            <a:spAutoFit/>
          </a:bodyPr>
          <a:lstStyle>
            <a:lvl1pPr>
              <a:defRPr>
                <a:solidFill>
                  <a:schemeClr val="tx1"/>
                </a:solidFill>
                <a:latin typeface="Segoe UI" pitchFamily="34" charset="0"/>
              </a:defRPr>
            </a:lvl1pPr>
            <a:lvl2pPr marL="742950" indent="-285750">
              <a:defRPr>
                <a:solidFill>
                  <a:schemeClr val="tx1"/>
                </a:solidFill>
                <a:latin typeface="Segoe UI" pitchFamily="34" charset="0"/>
              </a:defRPr>
            </a:lvl2pPr>
            <a:lvl3pPr marL="1143000" indent="-228600">
              <a:defRPr>
                <a:solidFill>
                  <a:schemeClr val="tx1"/>
                </a:solidFill>
                <a:latin typeface="Segoe UI" pitchFamily="34" charset="0"/>
              </a:defRPr>
            </a:lvl3pPr>
            <a:lvl4pPr marL="1600200" indent="-228600">
              <a:defRPr>
                <a:solidFill>
                  <a:schemeClr val="tx1"/>
                </a:solidFill>
                <a:latin typeface="Segoe UI" pitchFamily="34" charset="0"/>
              </a:defRPr>
            </a:lvl4pPr>
            <a:lvl5pPr marL="2057400" indent="-228600">
              <a:defRPr>
                <a:solidFill>
                  <a:schemeClr val="tx1"/>
                </a:solidFill>
                <a:latin typeface="Segoe UI" pitchFamily="34" charset="0"/>
              </a:defRPr>
            </a:lvl5pPr>
            <a:lvl6pPr marL="2514600" indent="-228600" defTabSz="912813" fontAlgn="base">
              <a:spcBef>
                <a:spcPct val="0"/>
              </a:spcBef>
              <a:spcAft>
                <a:spcPct val="0"/>
              </a:spcAft>
              <a:defRPr>
                <a:solidFill>
                  <a:schemeClr val="tx1"/>
                </a:solidFill>
                <a:latin typeface="Segoe UI" pitchFamily="34" charset="0"/>
              </a:defRPr>
            </a:lvl6pPr>
            <a:lvl7pPr marL="2971800" indent="-228600" defTabSz="912813" fontAlgn="base">
              <a:spcBef>
                <a:spcPct val="0"/>
              </a:spcBef>
              <a:spcAft>
                <a:spcPct val="0"/>
              </a:spcAft>
              <a:defRPr>
                <a:solidFill>
                  <a:schemeClr val="tx1"/>
                </a:solidFill>
                <a:latin typeface="Segoe UI" pitchFamily="34" charset="0"/>
              </a:defRPr>
            </a:lvl7pPr>
            <a:lvl8pPr marL="3429000" indent="-228600" defTabSz="912813" fontAlgn="base">
              <a:spcBef>
                <a:spcPct val="0"/>
              </a:spcBef>
              <a:spcAft>
                <a:spcPct val="0"/>
              </a:spcAft>
              <a:defRPr>
                <a:solidFill>
                  <a:schemeClr val="tx1"/>
                </a:solidFill>
                <a:latin typeface="Segoe UI" pitchFamily="34" charset="0"/>
              </a:defRPr>
            </a:lvl8pPr>
            <a:lvl9pPr marL="3886200" indent="-228600" defTabSz="912813" fontAlgn="base">
              <a:spcBef>
                <a:spcPct val="0"/>
              </a:spcBef>
              <a:spcAft>
                <a:spcPct val="0"/>
              </a:spcAft>
              <a:defRPr>
                <a:solidFill>
                  <a:schemeClr val="tx1"/>
                </a:solidFill>
                <a:latin typeface="Segoe UI" pitchFamily="34" charset="0"/>
              </a:defRPr>
            </a:lvl9pPr>
          </a:lstStyle>
          <a:p>
            <a:r>
              <a:rPr lang="en-NZ" sz="2800">
                <a:solidFill>
                  <a:srgbClr val="FFFFFF"/>
                </a:solidFill>
              </a:rPr>
              <a:t>Develop, Deploy and Debug</a:t>
            </a:r>
          </a:p>
        </p:txBody>
      </p:sp>
      <p:pic>
        <p:nvPicPr>
          <p:cNvPr id="11" name="Picture 2"/>
          <p:cNvPicPr>
            <a:picLocks noChangeArrowheads="1"/>
          </p:cNvPicPr>
          <p:nvPr/>
        </p:nvPicPr>
        <p:blipFill>
          <a:blip r:embed="rId4" cstate="print"/>
          <a:srcRect/>
          <a:stretch>
            <a:fillRect/>
          </a:stretch>
        </p:blipFill>
        <p:spPr bwMode="auto">
          <a:xfrm>
            <a:off x="5737235" y="1295400"/>
            <a:ext cx="3097732" cy="2432131"/>
          </a:xfrm>
          <a:prstGeom prst="round2DiagRect">
            <a:avLst>
              <a:gd name="adj1" fmla="val 16667"/>
              <a:gd name="adj2" fmla="val 0"/>
            </a:avLst>
          </a:prstGeom>
          <a:solidFill>
            <a:srgbClr val="FFC000"/>
          </a:solidFill>
          <a:ln w="88900" cap="sq">
            <a:solidFill>
              <a:schemeClr val="bg1">
                <a:lumMod val="50000"/>
              </a:schemeClr>
            </a:solidFill>
            <a:miter lim="800000"/>
          </a:ln>
          <a:effectLst>
            <a:outerShdw blurRad="50800" dist="38100" dir="2700000" algn="tl" rotWithShape="0">
              <a:prstClr val="black">
                <a:alpha val="40000"/>
              </a:prstClr>
            </a:outerShdw>
          </a:effectLst>
        </p:spPr>
      </p:pic>
      <p:sp>
        <p:nvSpPr>
          <p:cNvPr id="28" name="Rounded Rectangle 27"/>
          <p:cNvSpPr/>
          <p:nvPr/>
        </p:nvSpPr>
        <p:spPr bwMode="auto">
          <a:xfrm>
            <a:off x="5856817" y="3139017"/>
            <a:ext cx="1489075" cy="35454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NZ" sz="1200" dirty="0">
                <a:solidFill>
                  <a:schemeClr val="tx1"/>
                </a:solidFill>
              </a:rPr>
              <a:t>Web Part Designer</a:t>
            </a:r>
          </a:p>
        </p:txBody>
      </p:sp>
      <p:pic>
        <p:nvPicPr>
          <p:cNvPr id="12" name="Picture 11" descr="newproject.png"/>
          <p:cNvPicPr>
            <a:picLocks noChangeAspect="1"/>
          </p:cNvPicPr>
          <p:nvPr/>
        </p:nvPicPr>
        <p:blipFill>
          <a:blip r:embed="rId5"/>
          <a:srcRect r="30833" b="25532"/>
          <a:stretch>
            <a:fillRect/>
          </a:stretch>
        </p:blipFill>
        <p:spPr>
          <a:xfrm>
            <a:off x="5715000" y="3995208"/>
            <a:ext cx="3076474" cy="2481792"/>
          </a:xfrm>
          <a:prstGeom prst="round2DiagRect">
            <a:avLst>
              <a:gd name="adj1" fmla="val 16667"/>
              <a:gd name="adj2" fmla="val 0"/>
            </a:avLst>
          </a:prstGeom>
          <a:ln w="88900" cap="sq">
            <a:solidFill>
              <a:schemeClr val="bg1">
                <a:lumMod val="50000"/>
              </a:schemeClr>
            </a:solidFill>
            <a:miter lim="800000"/>
          </a:ln>
          <a:effectLst>
            <a:outerShdw blurRad="50800" dist="38100" dir="2700000" algn="tl" rotWithShape="0">
              <a:prstClr val="black">
                <a:alpha val="40000"/>
              </a:prstClr>
            </a:outerShdw>
          </a:effectLst>
        </p:spPr>
      </p:pic>
      <p:sp>
        <p:nvSpPr>
          <p:cNvPr id="13" name="Rounded Rectangle 12"/>
          <p:cNvSpPr/>
          <p:nvPr/>
        </p:nvSpPr>
        <p:spPr bwMode="auto">
          <a:xfrm>
            <a:off x="5785908" y="6051550"/>
            <a:ext cx="1205442" cy="35454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NZ" sz="1300" dirty="0">
                <a:solidFill>
                  <a:schemeClr val="tx1"/>
                </a:solidFill>
              </a:rPr>
              <a:t>Project Types</a:t>
            </a:r>
          </a:p>
        </p:txBody>
      </p:sp>
    </p:spTree>
    <p:extLst>
      <p:ext uri="{BB962C8B-B14F-4D97-AF65-F5344CB8AC3E}">
        <p14:creationId xmlns:p14="http://schemas.microsoft.com/office/powerpoint/2010/main" val="1553507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Silverlight</a:t>
            </a:r>
            <a:endParaRPr lang="en-US" dirty="0"/>
          </a:p>
        </p:txBody>
      </p:sp>
      <p:sp>
        <p:nvSpPr>
          <p:cNvPr id="3" name="Text Placeholder 2"/>
          <p:cNvSpPr>
            <a:spLocks noGrp="1"/>
          </p:cNvSpPr>
          <p:nvPr>
            <p:ph idx="1"/>
          </p:nvPr>
        </p:nvSpPr>
        <p:spPr>
          <a:xfrm>
            <a:off x="381000" y="1447799"/>
            <a:ext cx="8382000" cy="4462760"/>
          </a:xfrm>
        </p:spPr>
        <p:txBody>
          <a:bodyPr/>
          <a:lstStyle/>
          <a:p>
            <a:r>
              <a:rPr lang="en-US" sz="2400" dirty="0" smtClean="0"/>
              <a:t>A Web Part can be a host for Silverlight</a:t>
            </a:r>
          </a:p>
          <a:p>
            <a:r>
              <a:rPr lang="en-US" sz="2400" dirty="0" smtClean="0"/>
              <a:t>SharePoint ships with Silverlight web part</a:t>
            </a:r>
          </a:p>
          <a:p>
            <a:pPr lvl="1"/>
            <a:r>
              <a:rPr lang="en-US" sz="2000" dirty="0" smtClean="0"/>
              <a:t>Need only build a Silverlight control or app</a:t>
            </a:r>
          </a:p>
          <a:p>
            <a:r>
              <a:rPr lang="en-US" sz="2400" dirty="0" smtClean="0"/>
              <a:t>The web part can contain custom properties that are sent to Silverlight via the </a:t>
            </a:r>
            <a:r>
              <a:rPr lang="en-US" sz="2400" dirty="0" err="1" smtClean="0"/>
              <a:t>InitParameters</a:t>
            </a:r>
            <a:r>
              <a:rPr lang="en-US" sz="2400" dirty="0" smtClean="0"/>
              <a:t> property</a:t>
            </a:r>
          </a:p>
          <a:p>
            <a:r>
              <a:rPr lang="en-US" sz="2400" dirty="0" smtClean="0"/>
              <a:t>The XAP file can be deployed to LAYOUTS and loaded at run time</a:t>
            </a:r>
          </a:p>
          <a:p>
            <a:r>
              <a:rPr lang="en-US" sz="2400" dirty="0" smtClean="0"/>
              <a:t>The Silverlight application can then make use of the Client OM to access </a:t>
            </a:r>
            <a:r>
              <a:rPr lang="en-US" sz="2400" dirty="0" err="1" smtClean="0"/>
              <a:t>SPOnline</a:t>
            </a:r>
            <a:r>
              <a:rPr lang="en-US" sz="2400" dirty="0" smtClean="0"/>
              <a:t> data.</a:t>
            </a:r>
          </a:p>
          <a:p>
            <a:pPr lvl="1"/>
            <a:r>
              <a:rPr lang="en-US" sz="2000" dirty="0" smtClean="0"/>
              <a:t>Programs running on the client can add and remove lists, add, update, and delete list items, modify documents in document libraries, create sites, manage permissions of items, add and remove web parts from a page, and much more.</a:t>
            </a:r>
            <a:endParaRPr lang="en-US" sz="2000" dirty="0"/>
          </a:p>
        </p:txBody>
      </p:sp>
    </p:spTree>
    <p:extLst>
      <p:ext uri="{BB962C8B-B14F-4D97-AF65-F5344CB8AC3E}">
        <p14:creationId xmlns:p14="http://schemas.microsoft.com/office/powerpoint/2010/main" val="3633188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604"/>
            <a:ext cx="8382000" cy="997196"/>
          </a:xfrm>
        </p:spPr>
        <p:txBody>
          <a:bodyPr/>
          <a:lstStyle/>
          <a:p>
            <a:r>
              <a:rPr lang="en-US" sz="4400" dirty="0" smtClean="0"/>
              <a:t>Extensibility Overview</a:t>
            </a:r>
            <a:br>
              <a:rPr lang="en-US" sz="4400" dirty="0" smtClean="0"/>
            </a:br>
            <a:r>
              <a:rPr lang="en-US" sz="2800" dirty="0" smtClean="0">
                <a:solidFill>
                  <a:srgbClr val="FFC000"/>
                </a:solidFill>
              </a:rPr>
              <a:t>SharePoint Online – Standard vs</a:t>
            </a:r>
            <a:r>
              <a:rPr lang="en-US" sz="2800" dirty="0">
                <a:solidFill>
                  <a:srgbClr val="FFC000"/>
                </a:solidFill>
              </a:rPr>
              <a:t>. Dedicated</a:t>
            </a:r>
          </a:p>
        </p:txBody>
      </p:sp>
      <p:graphicFrame>
        <p:nvGraphicFramePr>
          <p:cNvPr id="3" name="Table 2"/>
          <p:cNvGraphicFramePr>
            <a:graphicFrameLocks noGrp="1"/>
          </p:cNvGraphicFramePr>
          <p:nvPr>
            <p:extLst>
              <p:ext uri="{D42A27DB-BD31-4B8C-83A1-F6EECF244321}">
                <p14:modId xmlns:p14="http://schemas.microsoft.com/office/powerpoint/2010/main" val="1307597269"/>
              </p:ext>
            </p:extLst>
          </p:nvPr>
        </p:nvGraphicFramePr>
        <p:xfrm>
          <a:off x="228600" y="1219200"/>
          <a:ext cx="8763000" cy="5037267"/>
        </p:xfrm>
        <a:graphic>
          <a:graphicData uri="http://schemas.openxmlformats.org/drawingml/2006/table">
            <a:tbl>
              <a:tblPr firstRow="1" firstCol="1" bandRow="1">
                <a:tableStyleId>{E8034E78-7F5D-4C2E-B375-FC64B27BC917}</a:tableStyleId>
              </a:tblPr>
              <a:tblGrid>
                <a:gridCol w="2667000"/>
                <a:gridCol w="3459345"/>
                <a:gridCol w="2636655"/>
              </a:tblGrid>
              <a:tr h="322729">
                <a:tc>
                  <a:txBody>
                    <a:bodyPr/>
                    <a:lstStyle/>
                    <a:p>
                      <a:pPr marL="0" marR="0" algn="ctr">
                        <a:spcBef>
                          <a:spcPts val="0"/>
                        </a:spcBef>
                        <a:spcAft>
                          <a:spcPts val="0"/>
                        </a:spcAft>
                      </a:pPr>
                      <a:r>
                        <a:rPr lang="en-US" sz="1050" dirty="0">
                          <a:effectLst/>
                        </a:rPr>
                        <a:t>Area</a:t>
                      </a:r>
                      <a:endParaRPr lang="en-US" sz="1050" dirty="0">
                        <a:solidFill>
                          <a:srgbClr val="FFFF00"/>
                        </a:solidFill>
                        <a:effectLst/>
                        <a:latin typeface="Calibri"/>
                        <a:ea typeface="Calibri"/>
                      </a:endParaRPr>
                    </a:p>
                  </a:txBody>
                  <a:tcPr marL="54552" marR="54552" marT="0" marB="0" anchor="ctr"/>
                </a:tc>
                <a:tc>
                  <a:txBody>
                    <a:bodyPr/>
                    <a:lstStyle/>
                    <a:p>
                      <a:pPr marL="0" marR="0" algn="ctr">
                        <a:spcBef>
                          <a:spcPts val="0"/>
                        </a:spcBef>
                        <a:spcAft>
                          <a:spcPts val="0"/>
                        </a:spcAft>
                      </a:pPr>
                      <a:r>
                        <a:rPr lang="en-US" sz="1050">
                          <a:effectLst/>
                        </a:rPr>
                        <a:t>Dedicated</a:t>
                      </a:r>
                      <a:endParaRPr lang="en-US" sz="1050">
                        <a:solidFill>
                          <a:srgbClr val="FFFF00"/>
                        </a:solidFill>
                        <a:effectLst/>
                        <a:latin typeface="Calibri"/>
                        <a:ea typeface="Calibri"/>
                      </a:endParaRPr>
                    </a:p>
                  </a:txBody>
                  <a:tcPr marL="54552" marR="54552" marT="0" marB="0" anchor="ctr"/>
                </a:tc>
                <a:tc>
                  <a:txBody>
                    <a:bodyPr/>
                    <a:lstStyle/>
                    <a:p>
                      <a:pPr marL="0" marR="0" algn="ctr">
                        <a:spcBef>
                          <a:spcPts val="0"/>
                        </a:spcBef>
                        <a:spcAft>
                          <a:spcPts val="0"/>
                        </a:spcAft>
                      </a:pPr>
                      <a:r>
                        <a:rPr lang="en-US" sz="1050" dirty="0">
                          <a:effectLst/>
                        </a:rPr>
                        <a:t>Standard</a:t>
                      </a:r>
                      <a:endParaRPr lang="en-US" sz="1050" dirty="0">
                        <a:solidFill>
                          <a:srgbClr val="FFFF00"/>
                        </a:solidFill>
                        <a:effectLst/>
                        <a:latin typeface="Calibri"/>
                        <a:ea typeface="Calibri"/>
                      </a:endParaRPr>
                    </a:p>
                  </a:txBody>
                  <a:tcPr marL="54552" marR="54552" marT="0" marB="0" anchor="ctr"/>
                </a:tc>
              </a:tr>
              <a:tr h="515471">
                <a:tc>
                  <a:txBody>
                    <a:bodyPr/>
                    <a:lstStyle/>
                    <a:p>
                      <a:pPr marL="0" marR="0" algn="l">
                        <a:spcBef>
                          <a:spcPts val="0"/>
                        </a:spcBef>
                        <a:spcAft>
                          <a:spcPts val="0"/>
                        </a:spcAft>
                      </a:pPr>
                      <a:r>
                        <a:rPr lang="en-US" sz="1100" dirty="0">
                          <a:effectLst/>
                        </a:rPr>
                        <a:t>Custom Solutions </a:t>
                      </a:r>
                    </a:p>
                    <a:p>
                      <a:pPr marL="0" marR="0" algn="l">
                        <a:spcBef>
                          <a:spcPts val="0"/>
                        </a:spcBef>
                        <a:spcAft>
                          <a:spcPts val="0"/>
                        </a:spcAft>
                      </a:pPr>
                      <a:r>
                        <a:rPr lang="en-US" sz="1100" dirty="0" smtClean="0">
                          <a:effectLst/>
                        </a:rPr>
                        <a:t>(</a:t>
                      </a:r>
                      <a:r>
                        <a:rPr lang="en-US" sz="1100" dirty="0">
                          <a:effectLst/>
                        </a:rPr>
                        <a:t>Full-trust code)</a:t>
                      </a:r>
                      <a:endParaRPr lang="en-US" sz="1100" dirty="0">
                        <a:effectLst/>
                        <a:latin typeface="Calibri"/>
                        <a:ea typeface="Calibri"/>
                      </a:endParaRPr>
                    </a:p>
                  </a:txBody>
                  <a:tcPr marL="54552" marR="54552" marT="0" marB="0" anchor="ctr"/>
                </a:tc>
                <a:tc>
                  <a:txBody>
                    <a:bodyPr/>
                    <a:lstStyle/>
                    <a:p>
                      <a:pPr marL="0" marR="0" algn="ctr">
                        <a:spcBef>
                          <a:spcPts val="0"/>
                        </a:spcBef>
                        <a:spcAft>
                          <a:spcPts val="0"/>
                        </a:spcAft>
                      </a:pPr>
                      <a:endParaRPr lang="en-US" sz="900" dirty="0">
                        <a:solidFill>
                          <a:srgbClr val="1F497D"/>
                        </a:solidFill>
                        <a:effectLst/>
                        <a:latin typeface="Calibri"/>
                        <a:ea typeface="Calibri"/>
                      </a:endParaRPr>
                    </a:p>
                  </a:txBody>
                  <a:tcPr marL="54552" marR="54552" marT="0" marB="0" anchor="ctr"/>
                </a:tc>
                <a:tc>
                  <a:txBody>
                    <a:bodyPr/>
                    <a:lstStyle/>
                    <a:p>
                      <a:pPr marL="0" marR="0" algn="ctr">
                        <a:spcBef>
                          <a:spcPts val="0"/>
                        </a:spcBef>
                        <a:spcAft>
                          <a:spcPts val="0"/>
                        </a:spcAft>
                      </a:pPr>
                      <a:r>
                        <a:rPr lang="en-US" sz="900">
                          <a:effectLst/>
                        </a:rPr>
                        <a:t> </a:t>
                      </a:r>
                      <a:endParaRPr lang="en-US" sz="900">
                        <a:effectLst/>
                        <a:latin typeface="Calibri"/>
                        <a:ea typeface="Calibri"/>
                      </a:endParaRPr>
                    </a:p>
                  </a:txBody>
                  <a:tcPr marL="54552" marR="54552" marT="0" marB="0" anchor="ctr"/>
                </a:tc>
              </a:tr>
              <a:tr h="533400">
                <a:tc>
                  <a:txBody>
                    <a:bodyPr/>
                    <a:lstStyle/>
                    <a:p>
                      <a:pPr marL="0" marR="0" algn="l">
                        <a:spcBef>
                          <a:spcPts val="0"/>
                        </a:spcBef>
                        <a:spcAft>
                          <a:spcPts val="0"/>
                        </a:spcAft>
                      </a:pPr>
                      <a:r>
                        <a:rPr lang="en-US" sz="1100" dirty="0">
                          <a:effectLst/>
                        </a:rPr>
                        <a:t>Sandboxed Solutions </a:t>
                      </a:r>
                      <a:r>
                        <a:rPr lang="en-US" sz="1100" dirty="0" smtClean="0">
                          <a:effectLst/>
                        </a:rPr>
                        <a:t/>
                      </a:r>
                      <a:br>
                        <a:rPr lang="en-US" sz="1100" dirty="0" smtClean="0">
                          <a:effectLst/>
                        </a:rPr>
                      </a:br>
                      <a:r>
                        <a:rPr lang="en-US" sz="1100" dirty="0" smtClean="0">
                          <a:effectLst/>
                        </a:rPr>
                        <a:t>(</a:t>
                      </a:r>
                      <a:r>
                        <a:rPr lang="en-US" sz="1100" dirty="0">
                          <a:effectLst/>
                        </a:rPr>
                        <a:t>Partial-trust code)</a:t>
                      </a:r>
                      <a:endParaRPr lang="en-US" sz="1100" dirty="0">
                        <a:effectLst/>
                        <a:latin typeface="Calibri"/>
                        <a:ea typeface="Calibri"/>
                      </a:endParaRPr>
                    </a:p>
                  </a:txBody>
                  <a:tcPr marL="54552" marR="54552" marT="0" marB="0" anchor="ctr"/>
                </a:tc>
                <a:tc>
                  <a:txBody>
                    <a:bodyPr/>
                    <a:lstStyle/>
                    <a:p>
                      <a:pPr marL="0" marR="0" algn="ctr">
                        <a:spcBef>
                          <a:spcPts val="0"/>
                        </a:spcBef>
                        <a:spcAft>
                          <a:spcPts val="0"/>
                        </a:spcAft>
                      </a:pPr>
                      <a:endParaRPr lang="en-US" sz="900" dirty="0">
                        <a:solidFill>
                          <a:srgbClr val="1F497D"/>
                        </a:solidFill>
                        <a:effectLst/>
                        <a:latin typeface="Calibri"/>
                        <a:ea typeface="Calibri"/>
                      </a:endParaRPr>
                    </a:p>
                  </a:txBody>
                  <a:tcPr marL="54552" marR="54552" marT="0" marB="0" anchor="ctr"/>
                </a:tc>
                <a:tc>
                  <a:txBody>
                    <a:bodyPr/>
                    <a:lstStyle/>
                    <a:p>
                      <a:pPr marL="0" marR="0" algn="ctr">
                        <a:spcBef>
                          <a:spcPts val="0"/>
                        </a:spcBef>
                        <a:spcAft>
                          <a:spcPts val="0"/>
                        </a:spcAft>
                      </a:pPr>
                      <a:endParaRPr lang="en-US" sz="900">
                        <a:solidFill>
                          <a:srgbClr val="1F497D"/>
                        </a:solidFill>
                        <a:effectLst/>
                        <a:latin typeface="Calibri"/>
                        <a:ea typeface="Calibri"/>
                      </a:endParaRPr>
                    </a:p>
                  </a:txBody>
                  <a:tcPr marL="54552" marR="54552" marT="0" marB="0" anchor="ctr"/>
                </a:tc>
              </a:tr>
              <a:tr h="533400">
                <a:tc>
                  <a:txBody>
                    <a:bodyPr/>
                    <a:lstStyle/>
                    <a:p>
                      <a:pPr marL="0" marR="0" algn="l">
                        <a:spcBef>
                          <a:spcPts val="0"/>
                        </a:spcBef>
                        <a:spcAft>
                          <a:spcPts val="0"/>
                        </a:spcAft>
                      </a:pPr>
                      <a:r>
                        <a:rPr lang="en-US" sz="1100" dirty="0">
                          <a:effectLst/>
                        </a:rPr>
                        <a:t>Silverlight Web Part </a:t>
                      </a:r>
                      <a:r>
                        <a:rPr lang="en-US" sz="1100" dirty="0" smtClean="0">
                          <a:effectLst/>
                        </a:rPr>
                        <a:t/>
                      </a:r>
                      <a:br>
                        <a:rPr lang="en-US" sz="1100" dirty="0" smtClean="0">
                          <a:effectLst/>
                        </a:rPr>
                      </a:br>
                      <a:r>
                        <a:rPr lang="en-US" sz="1100" dirty="0" smtClean="0">
                          <a:effectLst/>
                        </a:rPr>
                        <a:t>(.</a:t>
                      </a:r>
                      <a:r>
                        <a:rPr lang="en-US" sz="1100" dirty="0">
                          <a:effectLst/>
                        </a:rPr>
                        <a:t>XAP files)               </a:t>
                      </a:r>
                      <a:endParaRPr lang="en-US" sz="1100" dirty="0">
                        <a:effectLst/>
                        <a:latin typeface="Calibri"/>
                        <a:ea typeface="Calibri"/>
                      </a:endParaRPr>
                    </a:p>
                  </a:txBody>
                  <a:tcPr marL="54552" marR="54552" marT="0" marB="0" anchor="ctr"/>
                </a:tc>
                <a:tc>
                  <a:txBody>
                    <a:bodyPr/>
                    <a:lstStyle/>
                    <a:p>
                      <a:pPr marL="0" marR="0" algn="ctr">
                        <a:spcBef>
                          <a:spcPts val="0"/>
                        </a:spcBef>
                        <a:spcAft>
                          <a:spcPts val="0"/>
                        </a:spcAft>
                      </a:pPr>
                      <a:endParaRPr lang="en-US" sz="900" dirty="0">
                        <a:solidFill>
                          <a:srgbClr val="1F497D"/>
                        </a:solidFill>
                        <a:effectLst/>
                        <a:latin typeface="Calibri"/>
                        <a:ea typeface="Calibri"/>
                      </a:endParaRPr>
                    </a:p>
                  </a:txBody>
                  <a:tcPr marL="54552" marR="54552" marT="0" marB="0" anchor="ctr"/>
                </a:tc>
                <a:tc>
                  <a:txBody>
                    <a:bodyPr/>
                    <a:lstStyle/>
                    <a:p>
                      <a:pPr marL="0" marR="0" algn="ctr">
                        <a:spcBef>
                          <a:spcPts val="0"/>
                        </a:spcBef>
                        <a:spcAft>
                          <a:spcPts val="0"/>
                        </a:spcAft>
                      </a:pPr>
                      <a:endParaRPr lang="en-US" sz="900" dirty="0">
                        <a:solidFill>
                          <a:srgbClr val="1F497D"/>
                        </a:solidFill>
                        <a:effectLst/>
                        <a:latin typeface="Calibri"/>
                        <a:ea typeface="Calibri"/>
                      </a:endParaRPr>
                    </a:p>
                  </a:txBody>
                  <a:tcPr marL="54552" marR="54552" marT="0" marB="0" anchor="ctr"/>
                </a:tc>
              </a:tr>
              <a:tr h="322729">
                <a:tc>
                  <a:txBody>
                    <a:bodyPr/>
                    <a:lstStyle/>
                    <a:p>
                      <a:pPr marL="0" marR="0" algn="l">
                        <a:spcBef>
                          <a:spcPts val="0"/>
                        </a:spcBef>
                        <a:spcAft>
                          <a:spcPts val="0"/>
                        </a:spcAft>
                      </a:pPr>
                      <a:r>
                        <a:rPr lang="en-US" sz="1100" dirty="0">
                          <a:effectLst/>
                        </a:rPr>
                        <a:t>BCS (backend LOB integration)</a:t>
                      </a:r>
                      <a:endParaRPr lang="en-US" sz="1100" dirty="0">
                        <a:effectLst/>
                        <a:latin typeface="Calibri"/>
                        <a:ea typeface="Calibri"/>
                      </a:endParaRPr>
                    </a:p>
                  </a:txBody>
                  <a:tcPr marL="54552" marR="54552" marT="0" marB="0" anchor="ctr"/>
                </a:tc>
                <a:tc>
                  <a:txBody>
                    <a:bodyPr/>
                    <a:lstStyle/>
                    <a:p>
                      <a:pPr marL="0" marR="0" algn="ctr">
                        <a:spcBef>
                          <a:spcPts val="0"/>
                        </a:spcBef>
                        <a:spcAft>
                          <a:spcPts val="0"/>
                        </a:spcAft>
                      </a:pPr>
                      <a:endParaRPr lang="en-US" sz="900" dirty="0">
                        <a:solidFill>
                          <a:srgbClr val="1F497D"/>
                        </a:solidFill>
                        <a:effectLst/>
                        <a:latin typeface="Calibri"/>
                        <a:ea typeface="Calibri"/>
                      </a:endParaRPr>
                    </a:p>
                  </a:txBody>
                  <a:tcPr marL="54552" marR="54552" marT="0" marB="0" anchor="ctr"/>
                </a:tc>
                <a:tc>
                  <a:txBody>
                    <a:bodyPr/>
                    <a:lstStyle/>
                    <a:p>
                      <a:pPr marL="0" marR="0" algn="ctr">
                        <a:spcBef>
                          <a:spcPts val="0"/>
                        </a:spcBef>
                        <a:spcAft>
                          <a:spcPts val="0"/>
                        </a:spcAft>
                      </a:pPr>
                      <a:r>
                        <a:rPr lang="en-US" sz="900" dirty="0">
                          <a:effectLst/>
                        </a:rPr>
                        <a:t> </a:t>
                      </a:r>
                      <a:endParaRPr lang="en-US" sz="900" dirty="0">
                        <a:effectLst/>
                        <a:latin typeface="Calibri"/>
                        <a:ea typeface="Calibri"/>
                      </a:endParaRPr>
                    </a:p>
                  </a:txBody>
                  <a:tcPr marL="54552" marR="54552" marT="0" marB="0" anchor="ctr"/>
                </a:tc>
              </a:tr>
              <a:tr h="322729">
                <a:tc>
                  <a:txBody>
                    <a:bodyPr/>
                    <a:lstStyle/>
                    <a:p>
                      <a:pPr marL="0" marR="0" algn="l">
                        <a:spcBef>
                          <a:spcPts val="0"/>
                        </a:spcBef>
                        <a:spcAft>
                          <a:spcPts val="0"/>
                        </a:spcAft>
                      </a:pPr>
                      <a:r>
                        <a:rPr lang="en-US" sz="1100">
                          <a:effectLst/>
                        </a:rPr>
                        <a:t>SharePoint Designer 2010</a:t>
                      </a:r>
                      <a:endParaRPr lang="en-US" sz="1100">
                        <a:effectLst/>
                        <a:latin typeface="Calibri"/>
                        <a:ea typeface="Calibri"/>
                      </a:endParaRPr>
                    </a:p>
                  </a:txBody>
                  <a:tcPr marL="54552" marR="54552" marT="0" marB="0" anchor="ctr"/>
                </a:tc>
                <a:tc>
                  <a:txBody>
                    <a:bodyPr/>
                    <a:lstStyle/>
                    <a:p>
                      <a:pPr marL="0" marR="0" algn="ctr">
                        <a:spcBef>
                          <a:spcPts val="0"/>
                        </a:spcBef>
                        <a:spcAft>
                          <a:spcPts val="0"/>
                        </a:spcAft>
                      </a:pPr>
                      <a:endParaRPr lang="en-US" sz="900" dirty="0">
                        <a:solidFill>
                          <a:srgbClr val="1F497D"/>
                        </a:solidFill>
                        <a:effectLst/>
                        <a:latin typeface="Calibri"/>
                        <a:ea typeface="Calibri"/>
                      </a:endParaRPr>
                    </a:p>
                  </a:txBody>
                  <a:tcPr marL="54552" marR="54552" marT="0" marB="0" anchor="ctr"/>
                </a:tc>
                <a:tc>
                  <a:txBody>
                    <a:bodyPr/>
                    <a:lstStyle/>
                    <a:p>
                      <a:pPr marL="0" marR="0" algn="ctr">
                        <a:spcBef>
                          <a:spcPts val="0"/>
                        </a:spcBef>
                        <a:spcAft>
                          <a:spcPts val="0"/>
                        </a:spcAft>
                      </a:pPr>
                      <a:endParaRPr lang="en-US" sz="900">
                        <a:solidFill>
                          <a:srgbClr val="1F497D"/>
                        </a:solidFill>
                        <a:effectLst/>
                        <a:latin typeface="Calibri"/>
                        <a:ea typeface="Calibri"/>
                      </a:endParaRPr>
                    </a:p>
                  </a:txBody>
                  <a:tcPr marL="54552" marR="54552" marT="0" marB="0" anchor="ctr"/>
                </a:tc>
              </a:tr>
              <a:tr h="322729">
                <a:tc>
                  <a:txBody>
                    <a:bodyPr/>
                    <a:lstStyle/>
                    <a:p>
                      <a:pPr marL="0" marR="0" algn="l">
                        <a:spcBef>
                          <a:spcPts val="0"/>
                        </a:spcBef>
                        <a:spcAft>
                          <a:spcPts val="0"/>
                        </a:spcAft>
                      </a:pPr>
                      <a:r>
                        <a:rPr lang="en-US" sz="1100">
                          <a:effectLst/>
                        </a:rPr>
                        <a:t>Client Object Model</a:t>
                      </a:r>
                      <a:endParaRPr lang="en-US" sz="1100">
                        <a:effectLst/>
                        <a:latin typeface="Calibri"/>
                        <a:ea typeface="Calibri"/>
                      </a:endParaRPr>
                    </a:p>
                  </a:txBody>
                  <a:tcPr marL="54552" marR="54552" marT="0" marB="0" anchor="ctr"/>
                </a:tc>
                <a:tc>
                  <a:txBody>
                    <a:bodyPr/>
                    <a:lstStyle/>
                    <a:p>
                      <a:pPr marL="0" marR="0" algn="ctr">
                        <a:spcBef>
                          <a:spcPts val="0"/>
                        </a:spcBef>
                        <a:spcAft>
                          <a:spcPts val="0"/>
                        </a:spcAft>
                      </a:pPr>
                      <a:endParaRPr lang="en-US" sz="900" dirty="0">
                        <a:solidFill>
                          <a:srgbClr val="1F497D"/>
                        </a:solidFill>
                        <a:effectLst/>
                        <a:latin typeface="Calibri"/>
                        <a:ea typeface="Calibri"/>
                      </a:endParaRPr>
                    </a:p>
                  </a:txBody>
                  <a:tcPr marL="54552" marR="54552" marT="0" marB="0" anchor="ctr"/>
                </a:tc>
                <a:tc>
                  <a:txBody>
                    <a:bodyPr/>
                    <a:lstStyle/>
                    <a:p>
                      <a:pPr marL="0" marR="0" algn="ctr">
                        <a:spcBef>
                          <a:spcPts val="0"/>
                        </a:spcBef>
                        <a:spcAft>
                          <a:spcPts val="0"/>
                        </a:spcAft>
                      </a:pPr>
                      <a:endParaRPr lang="en-US" sz="900">
                        <a:solidFill>
                          <a:srgbClr val="1F497D"/>
                        </a:solidFill>
                        <a:effectLst/>
                        <a:latin typeface="Calibri"/>
                        <a:ea typeface="Calibri"/>
                      </a:endParaRPr>
                    </a:p>
                  </a:txBody>
                  <a:tcPr marL="54552" marR="54552" marT="0" marB="0" anchor="ctr"/>
                </a:tc>
              </a:tr>
              <a:tr h="322729">
                <a:tc>
                  <a:txBody>
                    <a:bodyPr/>
                    <a:lstStyle/>
                    <a:p>
                      <a:pPr marL="0" marR="0" algn="l">
                        <a:spcBef>
                          <a:spcPts val="0"/>
                        </a:spcBef>
                        <a:spcAft>
                          <a:spcPts val="0"/>
                        </a:spcAft>
                      </a:pPr>
                      <a:r>
                        <a:rPr lang="en-US" sz="1100">
                          <a:effectLst/>
                        </a:rPr>
                        <a:t>Web Services</a:t>
                      </a:r>
                      <a:endParaRPr lang="en-US" sz="1100">
                        <a:effectLst/>
                        <a:latin typeface="Calibri"/>
                        <a:ea typeface="Calibri"/>
                      </a:endParaRPr>
                    </a:p>
                  </a:txBody>
                  <a:tcPr marL="54552" marR="54552" marT="0" marB="0" anchor="ctr"/>
                </a:tc>
                <a:tc>
                  <a:txBody>
                    <a:bodyPr/>
                    <a:lstStyle/>
                    <a:p>
                      <a:pPr marL="0" marR="0" algn="ctr">
                        <a:spcBef>
                          <a:spcPts val="0"/>
                        </a:spcBef>
                        <a:spcAft>
                          <a:spcPts val="0"/>
                        </a:spcAft>
                      </a:pPr>
                      <a:endParaRPr lang="en-US" sz="900" dirty="0">
                        <a:solidFill>
                          <a:srgbClr val="1F497D"/>
                        </a:solidFill>
                        <a:effectLst/>
                        <a:latin typeface="Calibri"/>
                        <a:ea typeface="Calibri"/>
                      </a:endParaRPr>
                    </a:p>
                  </a:txBody>
                  <a:tcPr marL="54552" marR="54552" marT="0" marB="0" anchor="ctr"/>
                </a:tc>
                <a:tc>
                  <a:txBody>
                    <a:bodyPr/>
                    <a:lstStyle/>
                    <a:p>
                      <a:pPr marL="0" marR="0" algn="ctr">
                        <a:spcBef>
                          <a:spcPts val="0"/>
                        </a:spcBef>
                        <a:spcAft>
                          <a:spcPts val="0"/>
                        </a:spcAft>
                      </a:pPr>
                      <a:endParaRPr lang="en-US" sz="900">
                        <a:solidFill>
                          <a:srgbClr val="1F497D"/>
                        </a:solidFill>
                        <a:effectLst/>
                        <a:latin typeface="Calibri"/>
                        <a:ea typeface="Calibri"/>
                      </a:endParaRPr>
                    </a:p>
                  </a:txBody>
                  <a:tcPr marL="54552" marR="54552" marT="0" marB="0" anchor="ctr"/>
                </a:tc>
              </a:tr>
              <a:tr h="537884">
                <a:tc>
                  <a:txBody>
                    <a:bodyPr/>
                    <a:lstStyle/>
                    <a:p>
                      <a:pPr marL="0" marR="0" algn="l">
                        <a:spcBef>
                          <a:spcPts val="0"/>
                        </a:spcBef>
                        <a:spcAft>
                          <a:spcPts val="0"/>
                        </a:spcAft>
                      </a:pPr>
                      <a:r>
                        <a:rPr lang="en-US" sz="1100" dirty="0">
                          <a:effectLst/>
                        </a:rPr>
                        <a:t>OOB Browser </a:t>
                      </a:r>
                      <a:r>
                        <a:rPr lang="en-US" sz="1100" dirty="0" smtClean="0">
                          <a:effectLst/>
                        </a:rPr>
                        <a:t>Configuration </a:t>
                      </a:r>
                      <a:br>
                        <a:rPr lang="en-US" sz="1100" dirty="0" smtClean="0">
                          <a:effectLst/>
                        </a:rPr>
                      </a:br>
                      <a:r>
                        <a:rPr lang="en-US" sz="1100" dirty="0" smtClean="0">
                          <a:effectLst/>
                        </a:rPr>
                        <a:t>(</a:t>
                      </a:r>
                      <a:r>
                        <a:rPr lang="en-US" sz="1100" dirty="0">
                          <a:effectLst/>
                        </a:rPr>
                        <a:t>Web Parts, Theming</a:t>
                      </a:r>
                      <a:r>
                        <a:rPr lang="en-US" sz="1100" dirty="0" smtClean="0">
                          <a:effectLst/>
                        </a:rPr>
                        <a:t>)</a:t>
                      </a:r>
                      <a:endParaRPr lang="en-US" sz="1100" dirty="0">
                        <a:effectLst/>
                        <a:latin typeface="Calibri"/>
                        <a:ea typeface="Calibri"/>
                      </a:endParaRPr>
                    </a:p>
                  </a:txBody>
                  <a:tcPr marL="54552" marR="54552" marT="0" marB="0" anchor="ctr"/>
                </a:tc>
                <a:tc>
                  <a:txBody>
                    <a:bodyPr/>
                    <a:lstStyle/>
                    <a:p>
                      <a:pPr marL="0" marR="0" algn="ctr">
                        <a:spcBef>
                          <a:spcPts val="0"/>
                        </a:spcBef>
                        <a:spcAft>
                          <a:spcPts val="0"/>
                        </a:spcAft>
                      </a:pPr>
                      <a:endParaRPr lang="en-US" sz="900" dirty="0">
                        <a:solidFill>
                          <a:srgbClr val="1F497D"/>
                        </a:solidFill>
                        <a:effectLst/>
                        <a:latin typeface="Calibri"/>
                        <a:ea typeface="Calibri"/>
                      </a:endParaRPr>
                    </a:p>
                  </a:txBody>
                  <a:tcPr marL="54552" marR="54552" marT="0" marB="0" anchor="ctr"/>
                </a:tc>
                <a:tc>
                  <a:txBody>
                    <a:bodyPr/>
                    <a:lstStyle/>
                    <a:p>
                      <a:pPr marL="0" marR="0" algn="ctr">
                        <a:spcBef>
                          <a:spcPts val="0"/>
                        </a:spcBef>
                        <a:spcAft>
                          <a:spcPts val="0"/>
                        </a:spcAft>
                      </a:pPr>
                      <a:endParaRPr lang="en-US" sz="900">
                        <a:solidFill>
                          <a:srgbClr val="1F497D"/>
                        </a:solidFill>
                        <a:effectLst/>
                        <a:latin typeface="Calibri"/>
                        <a:ea typeface="Calibri"/>
                      </a:endParaRPr>
                    </a:p>
                  </a:txBody>
                  <a:tcPr marL="54552" marR="54552" marT="0" marB="0" anchor="ctr"/>
                </a:tc>
              </a:tr>
              <a:tr h="322729">
                <a:tc>
                  <a:txBody>
                    <a:bodyPr/>
                    <a:lstStyle/>
                    <a:p>
                      <a:pPr marL="0" marR="0" algn="l">
                        <a:spcBef>
                          <a:spcPts val="0"/>
                        </a:spcBef>
                        <a:spcAft>
                          <a:spcPts val="0"/>
                        </a:spcAft>
                      </a:pPr>
                      <a:r>
                        <a:rPr lang="en-US" sz="1100" dirty="0">
                          <a:effectLst/>
                        </a:rPr>
                        <a:t>Visual Studio 2010 </a:t>
                      </a:r>
                      <a:r>
                        <a:rPr lang="en-US" sz="1100" dirty="0" smtClean="0">
                          <a:effectLst/>
                        </a:rPr>
                        <a:t/>
                      </a:r>
                      <a:br>
                        <a:rPr lang="en-US" sz="1100" dirty="0" smtClean="0">
                          <a:effectLst/>
                        </a:rPr>
                      </a:br>
                      <a:r>
                        <a:rPr lang="en-US" sz="1100" dirty="0" smtClean="0">
                          <a:effectLst/>
                        </a:rPr>
                        <a:t>(</a:t>
                      </a:r>
                      <a:r>
                        <a:rPr lang="en-US" sz="1100" dirty="0">
                          <a:effectLst/>
                        </a:rPr>
                        <a:t>SharePoint Tools)</a:t>
                      </a:r>
                      <a:endParaRPr lang="en-US" sz="1100" dirty="0">
                        <a:effectLst/>
                        <a:latin typeface="Calibri"/>
                        <a:ea typeface="Calibri"/>
                      </a:endParaRPr>
                    </a:p>
                  </a:txBody>
                  <a:tcPr marL="54552" marR="54552" marT="0" marB="0" anchor="ctr"/>
                </a:tc>
                <a:tc>
                  <a:txBody>
                    <a:bodyPr/>
                    <a:lstStyle/>
                    <a:p>
                      <a:pPr marL="0" marR="0" algn="ctr">
                        <a:spcBef>
                          <a:spcPts val="0"/>
                        </a:spcBef>
                        <a:spcAft>
                          <a:spcPts val="0"/>
                        </a:spcAft>
                      </a:pPr>
                      <a:r>
                        <a:rPr lang="en-US" sz="900" dirty="0">
                          <a:solidFill>
                            <a:schemeClr val="tx1">
                              <a:lumMod val="50000"/>
                            </a:schemeClr>
                          </a:solidFill>
                          <a:effectLst/>
                        </a:rPr>
                        <a:t>(Farm and Sandbox)</a:t>
                      </a:r>
                      <a:endParaRPr lang="en-US" sz="900" dirty="0">
                        <a:solidFill>
                          <a:schemeClr val="tx1">
                            <a:lumMod val="50000"/>
                          </a:schemeClr>
                        </a:solidFill>
                        <a:effectLst/>
                        <a:latin typeface="Calibri"/>
                        <a:ea typeface="Calibri"/>
                      </a:endParaRPr>
                    </a:p>
                  </a:txBody>
                  <a:tcPr marL="54552" marR="54552" marT="0" marB="0" anchor="ctr"/>
                </a:tc>
                <a:tc>
                  <a:txBody>
                    <a:bodyPr/>
                    <a:lstStyle/>
                    <a:p>
                      <a:pPr marL="0" marR="0" algn="ctr">
                        <a:spcBef>
                          <a:spcPts val="0"/>
                        </a:spcBef>
                        <a:spcAft>
                          <a:spcPts val="0"/>
                        </a:spcAft>
                      </a:pPr>
                      <a:r>
                        <a:rPr lang="en-US" sz="900" dirty="0">
                          <a:solidFill>
                            <a:schemeClr val="tx1">
                              <a:lumMod val="50000"/>
                            </a:schemeClr>
                          </a:solidFill>
                          <a:effectLst/>
                        </a:rPr>
                        <a:t>(Sandbox only)</a:t>
                      </a:r>
                      <a:endParaRPr lang="en-US" sz="900" dirty="0">
                        <a:solidFill>
                          <a:schemeClr val="tx1">
                            <a:lumMod val="50000"/>
                          </a:schemeClr>
                        </a:solidFill>
                        <a:effectLst/>
                        <a:latin typeface="Calibri"/>
                        <a:ea typeface="Calibri"/>
                      </a:endParaRPr>
                    </a:p>
                  </a:txBody>
                  <a:tcPr marL="54552" marR="54552" marT="0" marB="0" anchor="ctr"/>
                </a:tc>
              </a:tr>
              <a:tr h="322729">
                <a:tc>
                  <a:txBody>
                    <a:bodyPr/>
                    <a:lstStyle/>
                    <a:p>
                      <a:pPr marL="0" marR="0" algn="l">
                        <a:spcBef>
                          <a:spcPts val="0"/>
                        </a:spcBef>
                        <a:spcAft>
                          <a:spcPts val="0"/>
                        </a:spcAft>
                      </a:pPr>
                      <a:r>
                        <a:rPr lang="en-US" sz="1100">
                          <a:effectLst/>
                        </a:rPr>
                        <a:t>List of approved solutions</a:t>
                      </a:r>
                      <a:endParaRPr lang="en-US" sz="1100">
                        <a:effectLst/>
                        <a:latin typeface="Calibri"/>
                        <a:ea typeface="Calibri"/>
                      </a:endParaRPr>
                    </a:p>
                  </a:txBody>
                  <a:tcPr marL="54552" marR="54552" marT="0" marB="0" anchor="ctr"/>
                </a:tc>
                <a:tc>
                  <a:txBody>
                    <a:bodyPr/>
                    <a:lstStyle/>
                    <a:p>
                      <a:pPr marL="0" marR="0" algn="ctr">
                        <a:spcBef>
                          <a:spcPts val="0"/>
                        </a:spcBef>
                        <a:spcAft>
                          <a:spcPts val="0"/>
                        </a:spcAft>
                      </a:pPr>
                      <a:endParaRPr lang="en-US" sz="900">
                        <a:solidFill>
                          <a:srgbClr val="1F497D"/>
                        </a:solidFill>
                        <a:effectLst/>
                        <a:latin typeface="Calibri"/>
                        <a:ea typeface="Calibri"/>
                      </a:endParaRPr>
                    </a:p>
                  </a:txBody>
                  <a:tcPr marL="54552" marR="54552" marT="0" marB="0" anchor="ctr"/>
                </a:tc>
                <a:tc>
                  <a:txBody>
                    <a:bodyPr/>
                    <a:lstStyle/>
                    <a:p>
                      <a:pPr marL="0" marR="0" algn="ctr">
                        <a:spcBef>
                          <a:spcPts val="0"/>
                        </a:spcBef>
                        <a:spcAft>
                          <a:spcPts val="0"/>
                        </a:spcAft>
                      </a:pPr>
                      <a:r>
                        <a:rPr lang="en-US" sz="900" dirty="0">
                          <a:effectLst/>
                        </a:rPr>
                        <a:t> </a:t>
                      </a:r>
                      <a:endParaRPr lang="en-US" sz="900" dirty="0">
                        <a:effectLst/>
                        <a:latin typeface="Calibri"/>
                        <a:ea typeface="Calibri"/>
                      </a:endParaRPr>
                    </a:p>
                  </a:txBody>
                  <a:tcPr marL="54552" marR="54552" marT="0" marB="0" anchor="ctr"/>
                </a:tc>
              </a:tr>
              <a:tr h="322729">
                <a:tc>
                  <a:txBody>
                    <a:bodyPr/>
                    <a:lstStyle/>
                    <a:p>
                      <a:pPr marL="0" marR="0" algn="l">
                        <a:spcBef>
                          <a:spcPts val="0"/>
                        </a:spcBef>
                        <a:spcAft>
                          <a:spcPts val="0"/>
                        </a:spcAft>
                      </a:pPr>
                      <a:r>
                        <a:rPr lang="en-US" sz="1100">
                          <a:effectLst/>
                        </a:rPr>
                        <a:t>InfoPath Forms</a:t>
                      </a:r>
                      <a:endParaRPr lang="en-US" sz="1100">
                        <a:effectLst/>
                        <a:latin typeface="Calibri"/>
                        <a:ea typeface="Calibri"/>
                      </a:endParaRPr>
                    </a:p>
                  </a:txBody>
                  <a:tcPr marL="54552" marR="54552" marT="0" marB="0" anchor="ctr"/>
                </a:tc>
                <a:tc>
                  <a:txBody>
                    <a:bodyPr/>
                    <a:lstStyle/>
                    <a:p>
                      <a:pPr marL="0" marR="0" algn="ctr">
                        <a:spcBef>
                          <a:spcPts val="0"/>
                        </a:spcBef>
                        <a:spcAft>
                          <a:spcPts val="0"/>
                        </a:spcAft>
                      </a:pPr>
                      <a:r>
                        <a:rPr lang="en-US" sz="900" dirty="0">
                          <a:solidFill>
                            <a:schemeClr val="tx1">
                              <a:lumMod val="50000"/>
                            </a:schemeClr>
                          </a:solidFill>
                          <a:effectLst/>
                        </a:rPr>
                        <a:t>(Admin and Sandbox)</a:t>
                      </a:r>
                      <a:endParaRPr lang="en-US" sz="900" dirty="0">
                        <a:solidFill>
                          <a:schemeClr val="tx1">
                            <a:lumMod val="50000"/>
                          </a:schemeClr>
                        </a:solidFill>
                        <a:effectLst/>
                        <a:latin typeface="Calibri"/>
                        <a:ea typeface="Calibri"/>
                      </a:endParaRPr>
                    </a:p>
                  </a:txBody>
                  <a:tcPr marL="54552" marR="54552" marT="0" marB="0" anchor="ctr"/>
                </a:tc>
                <a:tc>
                  <a:txBody>
                    <a:bodyPr/>
                    <a:lstStyle/>
                    <a:p>
                      <a:pPr marL="0" marR="0" algn="ctr">
                        <a:spcBef>
                          <a:spcPts val="0"/>
                        </a:spcBef>
                        <a:spcAft>
                          <a:spcPts val="0"/>
                        </a:spcAft>
                      </a:pPr>
                      <a:r>
                        <a:rPr lang="en-US" sz="900" dirty="0">
                          <a:solidFill>
                            <a:schemeClr val="tx1">
                              <a:lumMod val="50000"/>
                            </a:schemeClr>
                          </a:solidFill>
                          <a:effectLst/>
                        </a:rPr>
                        <a:t>(Sandbox only)</a:t>
                      </a:r>
                      <a:endParaRPr lang="en-US" sz="900" dirty="0">
                        <a:solidFill>
                          <a:schemeClr val="tx1">
                            <a:lumMod val="50000"/>
                          </a:schemeClr>
                        </a:solidFill>
                        <a:effectLst/>
                        <a:latin typeface="Calibri"/>
                        <a:ea typeface="Calibri"/>
                      </a:endParaRPr>
                    </a:p>
                  </a:txBody>
                  <a:tcPr marL="54552" marR="54552" marT="0" marB="0" anchor="ctr"/>
                </a:tc>
              </a:tr>
              <a:tr h="322729">
                <a:tc>
                  <a:txBody>
                    <a:bodyPr/>
                    <a:lstStyle/>
                    <a:p>
                      <a:pPr marL="0" marR="0" algn="l">
                        <a:spcBef>
                          <a:spcPts val="0"/>
                        </a:spcBef>
                        <a:spcAft>
                          <a:spcPts val="0"/>
                        </a:spcAft>
                      </a:pPr>
                      <a:r>
                        <a:rPr lang="en-US" sz="1100" dirty="0">
                          <a:effectLst/>
                        </a:rPr>
                        <a:t>Workflows</a:t>
                      </a:r>
                      <a:endParaRPr lang="en-US" sz="1100" dirty="0">
                        <a:effectLst/>
                        <a:latin typeface="Calibri"/>
                        <a:ea typeface="Calibri"/>
                      </a:endParaRPr>
                    </a:p>
                  </a:txBody>
                  <a:tcPr marL="54552" marR="54552" marT="0" marB="0" anchor="ctr"/>
                </a:tc>
                <a:tc>
                  <a:txBody>
                    <a:bodyPr/>
                    <a:lstStyle/>
                    <a:p>
                      <a:pPr marL="0" marR="0" algn="ctr">
                        <a:spcBef>
                          <a:spcPts val="0"/>
                        </a:spcBef>
                        <a:spcAft>
                          <a:spcPts val="0"/>
                        </a:spcAft>
                      </a:pPr>
                      <a:r>
                        <a:rPr lang="en-US" sz="900" dirty="0">
                          <a:solidFill>
                            <a:schemeClr val="tx1">
                              <a:lumMod val="50000"/>
                            </a:schemeClr>
                          </a:solidFill>
                          <a:effectLst/>
                        </a:rPr>
                        <a:t>(Custom and Declarative)</a:t>
                      </a:r>
                      <a:endParaRPr lang="en-US" sz="900" dirty="0">
                        <a:solidFill>
                          <a:schemeClr val="tx1">
                            <a:lumMod val="50000"/>
                          </a:schemeClr>
                        </a:solidFill>
                        <a:effectLst/>
                        <a:latin typeface="Calibri"/>
                        <a:ea typeface="Calibri"/>
                      </a:endParaRPr>
                    </a:p>
                  </a:txBody>
                  <a:tcPr marL="54552" marR="54552" marT="0" marB="0" anchor="ctr"/>
                </a:tc>
                <a:tc>
                  <a:txBody>
                    <a:bodyPr/>
                    <a:lstStyle/>
                    <a:p>
                      <a:pPr marL="0" marR="0" algn="ctr">
                        <a:spcBef>
                          <a:spcPts val="0"/>
                        </a:spcBef>
                        <a:spcAft>
                          <a:spcPts val="0"/>
                        </a:spcAft>
                      </a:pPr>
                      <a:r>
                        <a:rPr lang="en-US" sz="900" dirty="0">
                          <a:solidFill>
                            <a:schemeClr val="tx1">
                              <a:lumMod val="50000"/>
                            </a:schemeClr>
                          </a:solidFill>
                          <a:effectLst/>
                        </a:rPr>
                        <a:t>(Declarative only)</a:t>
                      </a:r>
                      <a:endParaRPr lang="en-US" sz="900" dirty="0">
                        <a:solidFill>
                          <a:schemeClr val="tx1">
                            <a:lumMod val="50000"/>
                          </a:schemeClr>
                        </a:solidFill>
                        <a:effectLst/>
                        <a:latin typeface="Calibri"/>
                        <a:ea typeface="Calibri"/>
                      </a:endParaRPr>
                    </a:p>
                  </a:txBody>
                  <a:tcPr marL="54552" marR="54552" marT="0" marB="0" anchor="ctr"/>
                </a:tc>
              </a:tr>
            </a:tbl>
          </a:graphicData>
        </a:graphic>
      </p:graphicFrame>
      <p:pic>
        <p:nvPicPr>
          <p:cNvPr id="25"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0" y="175653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0" y="22860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64370" y="28194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64369" y="323221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0" y="3540712"/>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0" y="3877322"/>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64368" y="4199878"/>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64367" y="46482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77322" y="506101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64366" y="54102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77321" y="5718006"/>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753496" y="6028678"/>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30819" y="228207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23189" y="281547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30819" y="3536782"/>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30819" y="3873392"/>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23187" y="4195948"/>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23186" y="464427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36141" y="505708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36140" y="5714076"/>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 descr="Description: Description: C:\Program Files\Microsoft Office\MEDIA\OFFICE14\Bullets\BD21301_.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12315" y="6024748"/>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328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Hybrid Deployment Scenarios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22570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90600"/>
          </a:xfrm>
        </p:spPr>
        <p:txBody>
          <a:bodyPr>
            <a:normAutofit fontScale="90000"/>
          </a:bodyPr>
          <a:lstStyle/>
          <a:p>
            <a:r>
              <a:rPr lang="en-US" dirty="0" smtClean="0"/>
              <a:t>Hybrid Deployment </a:t>
            </a:r>
            <a:br>
              <a:rPr lang="en-US" dirty="0" smtClean="0"/>
            </a:br>
            <a:r>
              <a:rPr lang="en-US" sz="2700" dirty="0" smtClean="0">
                <a:solidFill>
                  <a:schemeClr val="tx1"/>
                </a:solidFill>
              </a:rPr>
              <a:t>Distributed workloads, </a:t>
            </a:r>
            <a:r>
              <a:rPr lang="en-US" sz="2700" u="sng" dirty="0" smtClean="0">
                <a:solidFill>
                  <a:schemeClr val="tx1"/>
                </a:solidFill>
              </a:rPr>
              <a:t>no</a:t>
            </a:r>
            <a:r>
              <a:rPr lang="en-US" sz="2700" dirty="0" smtClean="0">
                <a:solidFill>
                  <a:schemeClr val="tx1"/>
                </a:solidFill>
              </a:rPr>
              <a:t> integration</a:t>
            </a:r>
            <a:endParaRPr lang="en-US" sz="4000" dirty="0">
              <a:solidFill>
                <a:schemeClr val="tx1"/>
              </a:solidFill>
            </a:endParaRPr>
          </a:p>
        </p:txBody>
      </p:sp>
      <p:pic>
        <p:nvPicPr>
          <p:cNvPr id="4" name="Picture 3" descr="cloud.png"/>
          <p:cNvPicPr>
            <a:picLocks noChangeAspect="1"/>
          </p:cNvPicPr>
          <p:nvPr/>
        </p:nvPicPr>
        <p:blipFill>
          <a:blip r:embed="rId3"/>
          <a:stretch>
            <a:fillRect/>
          </a:stretch>
        </p:blipFill>
        <p:spPr>
          <a:xfrm>
            <a:off x="4689390" y="914400"/>
            <a:ext cx="3430215" cy="1420868"/>
          </a:xfrm>
          <a:prstGeom prst="rect">
            <a:avLst/>
          </a:prstGeom>
        </p:spPr>
      </p:pic>
      <p:pic>
        <p:nvPicPr>
          <p:cNvPr id="5" name="Picture 4" descr="ShrPt-Online_h_rgb.png"/>
          <p:cNvPicPr>
            <a:picLocks noChangeAspect="1"/>
          </p:cNvPicPr>
          <p:nvPr/>
        </p:nvPicPr>
        <p:blipFill>
          <a:blip r:embed="rId4"/>
          <a:stretch>
            <a:fillRect/>
          </a:stretch>
        </p:blipFill>
        <p:spPr>
          <a:xfrm>
            <a:off x="5546247" y="1435273"/>
            <a:ext cx="1524000" cy="241621"/>
          </a:xfrm>
          <a:prstGeom prst="rect">
            <a:avLst/>
          </a:prstGeom>
          <a:effectLst>
            <a:outerShdw algn="ctr" rotWithShape="0">
              <a:srgbClr val="FFFFFF"/>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90" y="3455932"/>
            <a:ext cx="2530928" cy="1771650"/>
          </a:xfrm>
          <a:prstGeom prst="rect">
            <a:avLst/>
          </a:prstGeom>
          <a:noFill/>
          <a:ln w="38100">
            <a:solidFill>
              <a:srgbClr val="FF0000"/>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3 5"/>
          <p:cNvSpPr/>
          <p:nvPr/>
        </p:nvSpPr>
        <p:spPr bwMode="auto">
          <a:xfrm>
            <a:off x="5604397" y="4341757"/>
            <a:ext cx="1600200" cy="1019175"/>
          </a:xfrm>
          <a:prstGeom prst="borderCallout3">
            <a:avLst>
              <a:gd name="adj1" fmla="val 159"/>
              <a:gd name="adj2" fmla="val -165347"/>
              <a:gd name="adj3" fmla="val 68864"/>
              <a:gd name="adj4" fmla="val -125290"/>
              <a:gd name="adj5" fmla="val 73326"/>
              <a:gd name="adj6" fmla="val -66602"/>
              <a:gd name="adj7" fmla="val 48300"/>
              <a:gd name="adj8" fmla="val -1641"/>
            </a:avLst>
          </a:prstGeom>
          <a:ln>
            <a:solidFill>
              <a:schemeClr val="accent1">
                <a:lumMod val="75000"/>
              </a:schemeClr>
            </a:solidFill>
            <a:prstDash val="lgDashDotDot"/>
            <a:headEnd type="diamond" w="lg" len="lg"/>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defTabSz="914099"/>
            <a:r>
              <a:rPr lang="en-US" sz="1400" dirty="0" smtClean="0">
                <a:solidFill>
                  <a:schemeClr val="tx1"/>
                </a:solidFill>
                <a:effectLst>
                  <a:outerShdw blurRad="38100" dist="38100" dir="2700000" algn="tl">
                    <a:srgbClr val="000000">
                      <a:alpha val="43137"/>
                    </a:srgbClr>
                  </a:outerShdw>
                </a:effectLst>
                <a:latin typeface="Segoe" pitchFamily="34" charset="0"/>
              </a:rPr>
              <a:t>Marilee</a:t>
            </a:r>
            <a:endParaRPr lang="en-US" sz="1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1028" name="Picture 4" descr="C:\Users\KashmansNW\AppData\Local\Microsoft\Windows\Temporary Internet Files\Content.IE5\VRGARKLD\MP900446464[1].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0" r="99889"/>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5710700" y="4409718"/>
            <a:ext cx="1387593" cy="883251"/>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Connector 6"/>
          <p:cNvSpPr/>
          <p:nvPr/>
        </p:nvSpPr>
        <p:spPr bwMode="auto">
          <a:xfrm>
            <a:off x="2928552" y="4327084"/>
            <a:ext cx="36576" cy="36576"/>
          </a:xfrm>
          <a:prstGeom prst="flowChartConnector">
            <a:avLst/>
          </a:prstGeom>
          <a:solidFill>
            <a:schemeClr val="bg1"/>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1" name="Up-Down Arrow 10"/>
          <p:cNvSpPr/>
          <p:nvPr/>
        </p:nvSpPr>
        <p:spPr bwMode="auto">
          <a:xfrm>
            <a:off x="6232743" y="2415904"/>
            <a:ext cx="209247" cy="1752600"/>
          </a:xfrm>
          <a:prstGeom prst="upDown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6" name="Up-Down Arrow 15"/>
          <p:cNvSpPr/>
          <p:nvPr/>
        </p:nvSpPr>
        <p:spPr bwMode="auto">
          <a:xfrm rot="16804467">
            <a:off x="4322856" y="3415565"/>
            <a:ext cx="209247" cy="1752600"/>
          </a:xfrm>
          <a:prstGeom prst="upDown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2" name="Striped Right Arrow 11"/>
          <p:cNvSpPr/>
          <p:nvPr/>
        </p:nvSpPr>
        <p:spPr bwMode="auto">
          <a:xfrm rot="19713715">
            <a:off x="3855978" y="1963346"/>
            <a:ext cx="1143001" cy="228600"/>
          </a:xfrm>
          <a:prstGeom prst="stripedRigh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a:solidFill>
                <a:schemeClr val="bg1"/>
              </a:solidFill>
              <a:effectLst>
                <a:outerShdw blurRad="38100" dist="38100" dir="2700000" algn="tl">
                  <a:srgbClr val="000000">
                    <a:alpha val="43137"/>
                  </a:srgbClr>
                </a:outerShdw>
              </a:effectLst>
              <a:latin typeface="Segoe" pitchFamily="34" charset="0"/>
            </a:endParaRPr>
          </a:p>
        </p:txBody>
      </p:sp>
      <p:sp>
        <p:nvSpPr>
          <p:cNvPr id="18" name="Striped Right Arrow 17"/>
          <p:cNvSpPr/>
          <p:nvPr/>
        </p:nvSpPr>
        <p:spPr bwMode="auto">
          <a:xfrm rot="8901596">
            <a:off x="2686417" y="2690475"/>
            <a:ext cx="1143001" cy="228600"/>
          </a:xfrm>
          <a:prstGeom prst="stripedRigh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a:solidFill>
                <a:schemeClr val="bg1"/>
              </a:solidFill>
              <a:effectLst>
                <a:outerShdw blurRad="38100" dist="38100" dir="2700000" algn="tl">
                  <a:srgbClr val="000000">
                    <a:alpha val="43137"/>
                  </a:srgbClr>
                </a:outerShdw>
              </a:effectLst>
              <a:latin typeface="Segoe" pitchFamily="34" charset="0"/>
            </a:endParaRPr>
          </a:p>
        </p:txBody>
      </p:sp>
      <p:sp>
        <p:nvSpPr>
          <p:cNvPr id="14" name="&quot;No&quot; Symbol 13"/>
          <p:cNvSpPr/>
          <p:nvPr/>
        </p:nvSpPr>
        <p:spPr bwMode="auto">
          <a:xfrm>
            <a:off x="3530235" y="2119663"/>
            <a:ext cx="617517" cy="617517"/>
          </a:xfrm>
          <a:prstGeom prst="noSmoking">
            <a:avLst/>
          </a:prstGeom>
          <a:solidFill>
            <a:srgbClr val="FF0000"/>
          </a:solidFill>
          <a:ln w="19050">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685800" y="5334160"/>
            <a:ext cx="766235" cy="763286"/>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600" dirty="0" smtClean="0"/>
              <a:t>LOBi</a:t>
            </a:r>
          </a:p>
          <a:p>
            <a:pPr marL="342900" indent="-342900">
              <a:lnSpc>
                <a:spcPct val="90000"/>
              </a:lnSpc>
              <a:spcBef>
                <a:spcPct val="20000"/>
              </a:spcBef>
              <a:buClr>
                <a:srgbClr val="777777"/>
              </a:buClr>
              <a:buSzPct val="80000"/>
              <a:buBlip>
                <a:blip r:embed="rId8"/>
              </a:buBlip>
            </a:pPr>
            <a:r>
              <a:rPr lang="en-US" sz="1600" dirty="0" smtClean="0"/>
              <a:t>ERP</a:t>
            </a:r>
          </a:p>
          <a:p>
            <a:pPr marL="342900" indent="-342900">
              <a:lnSpc>
                <a:spcPct val="90000"/>
              </a:lnSpc>
              <a:spcBef>
                <a:spcPct val="20000"/>
              </a:spcBef>
              <a:buClr>
                <a:srgbClr val="777777"/>
              </a:buClr>
              <a:buSzPct val="80000"/>
              <a:buBlip>
                <a:blip r:embed="rId8"/>
              </a:buBlip>
            </a:pPr>
            <a:r>
              <a:rPr lang="en-US" sz="1600" dirty="0" smtClean="0"/>
              <a:t>CMS</a:t>
            </a:r>
          </a:p>
        </p:txBody>
      </p:sp>
      <p:sp>
        <p:nvSpPr>
          <p:cNvPr id="22" name="TextBox 21"/>
          <p:cNvSpPr txBox="1"/>
          <p:nvPr/>
        </p:nvSpPr>
        <p:spPr>
          <a:xfrm>
            <a:off x="6746790" y="2335268"/>
            <a:ext cx="1790939" cy="763286"/>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600" dirty="0" smtClean="0"/>
              <a:t>Company Portal</a:t>
            </a:r>
          </a:p>
          <a:p>
            <a:pPr marL="342900" indent="-342900">
              <a:lnSpc>
                <a:spcPct val="90000"/>
              </a:lnSpc>
              <a:spcBef>
                <a:spcPct val="20000"/>
              </a:spcBef>
              <a:buClr>
                <a:srgbClr val="777777"/>
              </a:buClr>
              <a:buSzPct val="80000"/>
              <a:buBlip>
                <a:blip r:embed="rId8"/>
              </a:buBlip>
            </a:pPr>
            <a:r>
              <a:rPr lang="en-US" sz="1600" dirty="0" smtClean="0"/>
              <a:t>HRWeb</a:t>
            </a:r>
          </a:p>
          <a:p>
            <a:pPr marL="342900" indent="-342900">
              <a:lnSpc>
                <a:spcPct val="90000"/>
              </a:lnSpc>
              <a:spcBef>
                <a:spcPct val="20000"/>
              </a:spcBef>
              <a:buClr>
                <a:srgbClr val="777777"/>
              </a:buClr>
              <a:buSzPct val="80000"/>
              <a:buBlip>
                <a:blip r:embed="rId8"/>
              </a:buBlip>
            </a:pPr>
            <a:r>
              <a:rPr lang="en-US" sz="1600" dirty="0" smtClean="0"/>
              <a:t>Extranet</a:t>
            </a:r>
          </a:p>
        </p:txBody>
      </p:sp>
      <p:sp>
        <p:nvSpPr>
          <p:cNvPr id="23" name="TextBox 22"/>
          <p:cNvSpPr txBox="1"/>
          <p:nvPr/>
        </p:nvSpPr>
        <p:spPr>
          <a:xfrm>
            <a:off x="5604397" y="5436042"/>
            <a:ext cx="3117841" cy="763286"/>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600" dirty="0" smtClean="0"/>
              <a:t>SSO, VPN</a:t>
            </a:r>
          </a:p>
          <a:p>
            <a:pPr marL="342900" indent="-342900">
              <a:lnSpc>
                <a:spcPct val="90000"/>
              </a:lnSpc>
              <a:spcBef>
                <a:spcPct val="20000"/>
              </a:spcBef>
              <a:buClr>
                <a:srgbClr val="777777"/>
              </a:buClr>
              <a:buSzPct val="80000"/>
              <a:buBlip>
                <a:blip r:embed="rId8"/>
              </a:buBlip>
            </a:pPr>
            <a:r>
              <a:rPr lang="en-US" sz="1600" dirty="0" smtClean="0"/>
              <a:t>@Work, @Home, @Caffeine</a:t>
            </a:r>
          </a:p>
          <a:p>
            <a:pPr marL="342900" indent="-342900">
              <a:lnSpc>
                <a:spcPct val="90000"/>
              </a:lnSpc>
              <a:spcBef>
                <a:spcPct val="20000"/>
              </a:spcBef>
              <a:buClr>
                <a:srgbClr val="777777"/>
              </a:buClr>
              <a:buSzPct val="80000"/>
              <a:buBlip>
                <a:blip r:embed="rId8"/>
              </a:buBlip>
            </a:pPr>
            <a:r>
              <a:rPr lang="en-US" sz="1600" dirty="0" smtClean="0"/>
              <a:t>MIX UI potential </a:t>
            </a:r>
            <a:r>
              <a:rPr lang="en-US" sz="1200" dirty="0" smtClean="0"/>
              <a:t>(2003. 2007. 2010)</a:t>
            </a:r>
            <a:endParaRPr lang="en-US" sz="1600" dirty="0" smtClean="0"/>
          </a:p>
        </p:txBody>
      </p:sp>
      <p:pic>
        <p:nvPicPr>
          <p:cNvPr id="24" name="Picture 23" descr="cloud.png"/>
          <p:cNvPicPr>
            <a:picLocks noChangeAspect="1"/>
          </p:cNvPicPr>
          <p:nvPr/>
        </p:nvPicPr>
        <p:blipFill>
          <a:blip r:embed="rId3"/>
          <a:stretch>
            <a:fillRect/>
          </a:stretch>
        </p:blipFill>
        <p:spPr>
          <a:xfrm>
            <a:off x="6903910" y="152400"/>
            <a:ext cx="2207516" cy="914400"/>
          </a:xfrm>
          <a:prstGeom prst="rect">
            <a:avLst/>
          </a:prstGeom>
        </p:spPr>
      </p:pic>
      <p:pic>
        <p:nvPicPr>
          <p:cNvPr id="2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1734" y="434958"/>
            <a:ext cx="544741" cy="30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Lightning Bolt 25"/>
          <p:cNvSpPr/>
          <p:nvPr/>
        </p:nvSpPr>
        <p:spPr bwMode="auto">
          <a:xfrm flipH="1">
            <a:off x="7146688" y="838200"/>
            <a:ext cx="216907" cy="325425"/>
          </a:xfrm>
          <a:prstGeom prst="lightningBolt">
            <a:avLst/>
          </a:prstGeom>
          <a:ln>
            <a:solidFill>
              <a:srgbClr val="FFFF00"/>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8119605" y="1000912"/>
            <a:ext cx="894219" cy="369332"/>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200" dirty="0" smtClean="0"/>
              <a:t>Data</a:t>
            </a:r>
          </a:p>
          <a:p>
            <a:pPr marL="342900" indent="-342900">
              <a:lnSpc>
                <a:spcPct val="90000"/>
              </a:lnSpc>
              <a:spcBef>
                <a:spcPct val="20000"/>
              </a:spcBef>
              <a:buClr>
                <a:srgbClr val="777777"/>
              </a:buClr>
              <a:buSzPct val="80000"/>
              <a:buBlip>
                <a:blip r:embed="rId8"/>
              </a:buBlip>
            </a:pPr>
            <a:r>
              <a:rPr lang="en-US" sz="1200" dirty="0" smtClean="0"/>
              <a:t>Services</a:t>
            </a:r>
          </a:p>
        </p:txBody>
      </p:sp>
      <p:sp>
        <p:nvSpPr>
          <p:cNvPr id="19" name="TextBox 18"/>
          <p:cNvSpPr txBox="1"/>
          <p:nvPr/>
        </p:nvSpPr>
        <p:spPr>
          <a:xfrm>
            <a:off x="141146" y="1060847"/>
            <a:ext cx="1611454" cy="615553"/>
          </a:xfrm>
          <a:prstGeom prst="rect">
            <a:avLst/>
          </a:prstGeom>
        </p:spPr>
        <p:txBody>
          <a:bodyPr vert="horz" wrap="square" lIns="0" tIns="0" rIns="0" bIns="0" rtlCol="0">
            <a:spAutoFit/>
          </a:bodyPr>
          <a:lstStyle/>
          <a:p>
            <a:pPr marL="342900" indent="-342900">
              <a:lnSpc>
                <a:spcPct val="90000"/>
              </a:lnSpc>
              <a:spcBef>
                <a:spcPct val="20000"/>
              </a:spcBef>
              <a:buClr>
                <a:srgbClr val="777777"/>
              </a:buClr>
              <a:buSzPct val="80000"/>
              <a:buBlip>
                <a:blip r:embed="rId10"/>
              </a:buBlip>
            </a:pPr>
            <a:r>
              <a:rPr lang="en-US" sz="2000" dirty="0" smtClean="0">
                <a:solidFill>
                  <a:srgbClr val="00B050"/>
                </a:solidFill>
                <a:effectLst>
                  <a:outerShdw blurRad="60007" dist="310007" dir="7680000" sy="30000" kx="1300200" algn="ctr" rotWithShape="0">
                    <a:prstClr val="black">
                      <a:alpha val="32000"/>
                    </a:prstClr>
                  </a:outerShdw>
                </a:effectLst>
              </a:rPr>
              <a:t>Present</a:t>
            </a:r>
          </a:p>
          <a:p>
            <a:pPr marL="342900" indent="-342900">
              <a:lnSpc>
                <a:spcPct val="90000"/>
              </a:lnSpc>
              <a:spcBef>
                <a:spcPct val="20000"/>
              </a:spcBef>
              <a:buClr>
                <a:srgbClr val="777777"/>
              </a:buClr>
              <a:buSzPct val="80000"/>
              <a:buBlip>
                <a:blip r:embed="rId10"/>
              </a:buBlip>
            </a:pPr>
            <a:r>
              <a:rPr lang="en-US" sz="2000" dirty="0" smtClean="0">
                <a:solidFill>
                  <a:srgbClr val="00B050"/>
                </a:solidFill>
                <a:effectLst>
                  <a:outerShdw blurRad="60007" dist="310007" dir="7680000" sy="30000" kx="1300200" algn="ctr" rotWithShape="0">
                    <a:prstClr val="black">
                      <a:alpha val="32000"/>
                    </a:prstClr>
                  </a:outerShdw>
                </a:effectLst>
              </a:rPr>
              <a:t>Future</a:t>
            </a:r>
          </a:p>
        </p:txBody>
      </p:sp>
    </p:spTree>
    <p:extLst>
      <p:ext uri="{BB962C8B-B14F-4D97-AF65-F5344CB8AC3E}">
        <p14:creationId xmlns:p14="http://schemas.microsoft.com/office/powerpoint/2010/main" val="3596094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90600"/>
          </a:xfrm>
        </p:spPr>
        <p:txBody>
          <a:bodyPr>
            <a:normAutofit fontScale="90000"/>
          </a:bodyPr>
          <a:lstStyle/>
          <a:p>
            <a:r>
              <a:rPr lang="en-US" dirty="0" smtClean="0"/>
              <a:t>Hybrid Deployment </a:t>
            </a:r>
            <a:br>
              <a:rPr lang="en-US" dirty="0" smtClean="0"/>
            </a:br>
            <a:r>
              <a:rPr lang="en-US" sz="2700" dirty="0" smtClean="0">
                <a:solidFill>
                  <a:schemeClr val="tx1"/>
                </a:solidFill>
              </a:rPr>
              <a:t>Distributed workloads, </a:t>
            </a:r>
            <a:r>
              <a:rPr lang="en-US" sz="2700" u="sng" dirty="0" smtClean="0">
                <a:solidFill>
                  <a:schemeClr val="tx1"/>
                </a:solidFill>
              </a:rPr>
              <a:t>read-only</a:t>
            </a:r>
            <a:r>
              <a:rPr lang="en-US" sz="2700" dirty="0" smtClean="0">
                <a:solidFill>
                  <a:schemeClr val="tx1"/>
                </a:solidFill>
              </a:rPr>
              <a:t> integration</a:t>
            </a:r>
            <a:endParaRPr lang="en-US" sz="4000" dirty="0">
              <a:solidFill>
                <a:schemeClr val="tx1"/>
              </a:solidFill>
            </a:endParaRPr>
          </a:p>
        </p:txBody>
      </p:sp>
      <p:pic>
        <p:nvPicPr>
          <p:cNvPr id="4" name="Picture 3" descr="cloud.png"/>
          <p:cNvPicPr>
            <a:picLocks noChangeAspect="1"/>
          </p:cNvPicPr>
          <p:nvPr/>
        </p:nvPicPr>
        <p:blipFill>
          <a:blip r:embed="rId3"/>
          <a:stretch>
            <a:fillRect/>
          </a:stretch>
        </p:blipFill>
        <p:spPr>
          <a:xfrm>
            <a:off x="4689390" y="914400"/>
            <a:ext cx="3430215" cy="1420868"/>
          </a:xfrm>
          <a:prstGeom prst="rect">
            <a:avLst/>
          </a:prstGeom>
        </p:spPr>
      </p:pic>
      <p:pic>
        <p:nvPicPr>
          <p:cNvPr id="5" name="Picture 4" descr="ShrPt-Online_h_rgb.png"/>
          <p:cNvPicPr>
            <a:picLocks noChangeAspect="1"/>
          </p:cNvPicPr>
          <p:nvPr/>
        </p:nvPicPr>
        <p:blipFill>
          <a:blip r:embed="rId4"/>
          <a:stretch>
            <a:fillRect/>
          </a:stretch>
        </p:blipFill>
        <p:spPr>
          <a:xfrm>
            <a:off x="5546247" y="1435273"/>
            <a:ext cx="1524000" cy="241621"/>
          </a:xfrm>
          <a:prstGeom prst="rect">
            <a:avLst/>
          </a:prstGeom>
          <a:effectLst>
            <a:outerShdw algn="ctr" rotWithShape="0">
              <a:srgbClr val="FFFFFF"/>
            </a:outerShdw>
          </a:effec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90" y="3455932"/>
            <a:ext cx="2530928" cy="1771650"/>
          </a:xfrm>
          <a:prstGeom prst="rect">
            <a:avLst/>
          </a:prstGeom>
          <a:noFill/>
          <a:ln w="38100">
            <a:solidFill>
              <a:srgbClr val="FF0000"/>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Callout 3 6"/>
          <p:cNvSpPr/>
          <p:nvPr/>
        </p:nvSpPr>
        <p:spPr bwMode="auto">
          <a:xfrm>
            <a:off x="5604397" y="4341757"/>
            <a:ext cx="1600200" cy="1019175"/>
          </a:xfrm>
          <a:prstGeom prst="borderCallout3">
            <a:avLst>
              <a:gd name="adj1" fmla="val 159"/>
              <a:gd name="adj2" fmla="val -165347"/>
              <a:gd name="adj3" fmla="val 68864"/>
              <a:gd name="adj4" fmla="val -125290"/>
              <a:gd name="adj5" fmla="val 73326"/>
              <a:gd name="adj6" fmla="val -66602"/>
              <a:gd name="adj7" fmla="val 48300"/>
              <a:gd name="adj8" fmla="val -1641"/>
            </a:avLst>
          </a:prstGeom>
          <a:ln>
            <a:solidFill>
              <a:schemeClr val="accent1">
                <a:lumMod val="75000"/>
              </a:schemeClr>
            </a:solidFill>
            <a:prstDash val="lgDashDotDot"/>
            <a:headEnd type="diamond" w="lg" len="lg"/>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defTabSz="914099"/>
            <a:r>
              <a:rPr lang="en-US" sz="1400" dirty="0" smtClean="0">
                <a:solidFill>
                  <a:schemeClr val="tx1"/>
                </a:solidFill>
                <a:effectLst>
                  <a:outerShdw blurRad="38100" dist="38100" dir="2700000" algn="tl">
                    <a:srgbClr val="000000">
                      <a:alpha val="43137"/>
                    </a:srgbClr>
                  </a:outerShdw>
                </a:effectLst>
                <a:latin typeface="Segoe" pitchFamily="34" charset="0"/>
              </a:rPr>
              <a:t>Marilee</a:t>
            </a:r>
            <a:endParaRPr lang="en-US" sz="1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8" name="Picture 4" descr="C:\Users\KashmansNW\AppData\Local\Microsoft\Windows\Temporary Internet Files\Content.IE5\VRGARKLD\MP900446464[1].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0" r="99889"/>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5710700" y="4409718"/>
            <a:ext cx="1387593" cy="883251"/>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Connector 8"/>
          <p:cNvSpPr/>
          <p:nvPr/>
        </p:nvSpPr>
        <p:spPr bwMode="auto">
          <a:xfrm>
            <a:off x="2928552" y="4327084"/>
            <a:ext cx="36576" cy="36576"/>
          </a:xfrm>
          <a:prstGeom prst="flowChartConnector">
            <a:avLst/>
          </a:prstGeom>
          <a:solidFill>
            <a:schemeClr val="bg1"/>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0" name="Up-Down Arrow 9"/>
          <p:cNvSpPr/>
          <p:nvPr/>
        </p:nvSpPr>
        <p:spPr bwMode="auto">
          <a:xfrm>
            <a:off x="6232743" y="2415904"/>
            <a:ext cx="209247" cy="1752600"/>
          </a:xfrm>
          <a:prstGeom prst="upDown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1" name="Up-Down Arrow 10"/>
          <p:cNvSpPr/>
          <p:nvPr/>
        </p:nvSpPr>
        <p:spPr bwMode="auto">
          <a:xfrm rot="16804467">
            <a:off x="4322856" y="3415565"/>
            <a:ext cx="209247" cy="1752600"/>
          </a:xfrm>
          <a:prstGeom prst="upDown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2" name="Striped Right Arrow 11"/>
          <p:cNvSpPr/>
          <p:nvPr/>
        </p:nvSpPr>
        <p:spPr bwMode="auto">
          <a:xfrm rot="19713715">
            <a:off x="2226016" y="2422092"/>
            <a:ext cx="2902076" cy="228600"/>
          </a:xfrm>
          <a:prstGeom prst="stripedRigh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a:solidFill>
                <a:schemeClr val="bg1"/>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685800" y="5334160"/>
            <a:ext cx="766235" cy="763286"/>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600" dirty="0" smtClean="0"/>
              <a:t>LOBi</a:t>
            </a:r>
          </a:p>
          <a:p>
            <a:pPr marL="342900" indent="-342900">
              <a:lnSpc>
                <a:spcPct val="90000"/>
              </a:lnSpc>
              <a:spcBef>
                <a:spcPct val="20000"/>
              </a:spcBef>
              <a:buClr>
                <a:srgbClr val="777777"/>
              </a:buClr>
              <a:buSzPct val="80000"/>
              <a:buBlip>
                <a:blip r:embed="rId8"/>
              </a:buBlip>
            </a:pPr>
            <a:r>
              <a:rPr lang="en-US" sz="1600" dirty="0" smtClean="0"/>
              <a:t>ERP</a:t>
            </a:r>
          </a:p>
          <a:p>
            <a:pPr marL="342900" indent="-342900">
              <a:lnSpc>
                <a:spcPct val="90000"/>
              </a:lnSpc>
              <a:spcBef>
                <a:spcPct val="20000"/>
              </a:spcBef>
              <a:buClr>
                <a:srgbClr val="777777"/>
              </a:buClr>
              <a:buSzPct val="80000"/>
              <a:buBlip>
                <a:blip r:embed="rId8"/>
              </a:buBlip>
            </a:pPr>
            <a:r>
              <a:rPr lang="en-US" sz="1600" dirty="0" smtClean="0"/>
              <a:t>CMS</a:t>
            </a:r>
          </a:p>
        </p:txBody>
      </p:sp>
      <p:sp>
        <p:nvSpPr>
          <p:cNvPr id="16" name="TextBox 15"/>
          <p:cNvSpPr txBox="1"/>
          <p:nvPr/>
        </p:nvSpPr>
        <p:spPr>
          <a:xfrm>
            <a:off x="6746790" y="2335268"/>
            <a:ext cx="1790939" cy="763286"/>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600" dirty="0" smtClean="0"/>
              <a:t>Company Portal</a:t>
            </a:r>
          </a:p>
          <a:p>
            <a:pPr marL="342900" indent="-342900">
              <a:lnSpc>
                <a:spcPct val="90000"/>
              </a:lnSpc>
              <a:spcBef>
                <a:spcPct val="20000"/>
              </a:spcBef>
              <a:buClr>
                <a:srgbClr val="777777"/>
              </a:buClr>
              <a:buSzPct val="80000"/>
              <a:buBlip>
                <a:blip r:embed="rId8"/>
              </a:buBlip>
            </a:pPr>
            <a:r>
              <a:rPr lang="en-US" sz="1600" dirty="0" smtClean="0"/>
              <a:t>HRWeb</a:t>
            </a:r>
          </a:p>
          <a:p>
            <a:pPr marL="342900" indent="-342900">
              <a:lnSpc>
                <a:spcPct val="90000"/>
              </a:lnSpc>
              <a:spcBef>
                <a:spcPct val="20000"/>
              </a:spcBef>
              <a:buClr>
                <a:srgbClr val="777777"/>
              </a:buClr>
              <a:buSzPct val="80000"/>
              <a:buBlip>
                <a:blip r:embed="rId8"/>
              </a:buBlip>
            </a:pPr>
            <a:r>
              <a:rPr lang="en-US" sz="1600" dirty="0" smtClean="0"/>
              <a:t>Extranet</a:t>
            </a:r>
          </a:p>
        </p:txBody>
      </p:sp>
      <p:sp>
        <p:nvSpPr>
          <p:cNvPr id="17" name="TextBox 16"/>
          <p:cNvSpPr txBox="1"/>
          <p:nvPr/>
        </p:nvSpPr>
        <p:spPr>
          <a:xfrm>
            <a:off x="5604397" y="5436042"/>
            <a:ext cx="3117841" cy="763286"/>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600" dirty="0" smtClean="0"/>
              <a:t>SSO, VPN</a:t>
            </a:r>
          </a:p>
          <a:p>
            <a:pPr marL="342900" indent="-342900">
              <a:lnSpc>
                <a:spcPct val="90000"/>
              </a:lnSpc>
              <a:spcBef>
                <a:spcPct val="20000"/>
              </a:spcBef>
              <a:buClr>
                <a:srgbClr val="777777"/>
              </a:buClr>
              <a:buSzPct val="80000"/>
              <a:buBlip>
                <a:blip r:embed="rId8"/>
              </a:buBlip>
            </a:pPr>
            <a:r>
              <a:rPr lang="en-US" sz="1600" dirty="0" smtClean="0"/>
              <a:t>@Work, @Home, @Caffeine</a:t>
            </a:r>
          </a:p>
          <a:p>
            <a:pPr marL="342900" indent="-342900">
              <a:lnSpc>
                <a:spcPct val="90000"/>
              </a:lnSpc>
              <a:spcBef>
                <a:spcPct val="20000"/>
              </a:spcBef>
              <a:buClr>
                <a:srgbClr val="777777"/>
              </a:buClr>
              <a:buSzPct val="80000"/>
              <a:buBlip>
                <a:blip r:embed="rId8"/>
              </a:buBlip>
            </a:pPr>
            <a:r>
              <a:rPr lang="en-US" sz="1600" dirty="0" smtClean="0"/>
              <a:t>MIX UI potential </a:t>
            </a:r>
            <a:r>
              <a:rPr lang="en-US" sz="1200" dirty="0" smtClean="0"/>
              <a:t>(2003. 2007. 2010)</a:t>
            </a:r>
            <a:endParaRPr lang="en-US" sz="1600" dirty="0" smtClean="0"/>
          </a:p>
        </p:txBody>
      </p:sp>
      <p:sp>
        <p:nvSpPr>
          <p:cNvPr id="18" name="TextBox 17"/>
          <p:cNvSpPr txBox="1"/>
          <p:nvPr/>
        </p:nvSpPr>
        <p:spPr>
          <a:xfrm rot="19755421">
            <a:off x="3129431" y="2314395"/>
            <a:ext cx="760657" cy="1938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1400" dirty="0"/>
              <a:t>r</a:t>
            </a:r>
            <a:r>
              <a:rPr lang="en-US" sz="1400" dirty="0" smtClean="0"/>
              <a:t>ead-only</a:t>
            </a:r>
          </a:p>
        </p:txBody>
      </p:sp>
      <p:pic>
        <p:nvPicPr>
          <p:cNvPr id="19" name="Picture 18" descr="cloud.png"/>
          <p:cNvPicPr>
            <a:picLocks noChangeAspect="1"/>
          </p:cNvPicPr>
          <p:nvPr/>
        </p:nvPicPr>
        <p:blipFill>
          <a:blip r:embed="rId3"/>
          <a:stretch>
            <a:fillRect/>
          </a:stretch>
        </p:blipFill>
        <p:spPr>
          <a:xfrm>
            <a:off x="6903910" y="152400"/>
            <a:ext cx="2207516" cy="914400"/>
          </a:xfrm>
          <a:prstGeom prst="rect">
            <a:avLst/>
          </a:prstGeom>
        </p:spPr>
      </p:pic>
      <p:pic>
        <p:nvPicPr>
          <p:cNvPr id="2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1734" y="434958"/>
            <a:ext cx="544741" cy="30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Lightning Bolt 20"/>
          <p:cNvSpPr/>
          <p:nvPr/>
        </p:nvSpPr>
        <p:spPr bwMode="auto">
          <a:xfrm flipH="1">
            <a:off x="7146688" y="838200"/>
            <a:ext cx="216907" cy="325425"/>
          </a:xfrm>
          <a:prstGeom prst="lightningBolt">
            <a:avLst/>
          </a:prstGeom>
          <a:ln>
            <a:solidFill>
              <a:srgbClr val="FFFF00"/>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8119605" y="1000912"/>
            <a:ext cx="894219" cy="369332"/>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200" dirty="0" smtClean="0"/>
              <a:t>Data</a:t>
            </a:r>
          </a:p>
          <a:p>
            <a:pPr marL="342900" indent="-342900">
              <a:lnSpc>
                <a:spcPct val="90000"/>
              </a:lnSpc>
              <a:spcBef>
                <a:spcPct val="20000"/>
              </a:spcBef>
              <a:buClr>
                <a:srgbClr val="777777"/>
              </a:buClr>
              <a:buSzPct val="80000"/>
              <a:buBlip>
                <a:blip r:embed="rId8"/>
              </a:buBlip>
            </a:pPr>
            <a:r>
              <a:rPr lang="en-US" sz="1200" dirty="0" smtClean="0"/>
              <a:t>Services</a:t>
            </a:r>
          </a:p>
        </p:txBody>
      </p:sp>
      <p:sp>
        <p:nvSpPr>
          <p:cNvPr id="24" name="TextBox 23"/>
          <p:cNvSpPr txBox="1"/>
          <p:nvPr/>
        </p:nvSpPr>
        <p:spPr>
          <a:xfrm>
            <a:off x="141146" y="1060847"/>
            <a:ext cx="1611454" cy="615553"/>
          </a:xfrm>
          <a:prstGeom prst="rect">
            <a:avLst/>
          </a:prstGeom>
        </p:spPr>
        <p:txBody>
          <a:bodyPr vert="horz" wrap="square" lIns="0" tIns="0" rIns="0" bIns="0" rtlCol="0">
            <a:spAutoFit/>
          </a:bodyPr>
          <a:lstStyle/>
          <a:p>
            <a:pPr marL="342900" indent="-342900">
              <a:lnSpc>
                <a:spcPct val="90000"/>
              </a:lnSpc>
              <a:spcBef>
                <a:spcPct val="20000"/>
              </a:spcBef>
              <a:buClr>
                <a:srgbClr val="777777"/>
              </a:buClr>
              <a:buSzPct val="80000"/>
              <a:buBlip>
                <a:blip r:embed="rId10"/>
              </a:buBlip>
            </a:pPr>
            <a:r>
              <a:rPr lang="en-US" sz="2000" dirty="0" smtClean="0">
                <a:solidFill>
                  <a:srgbClr val="00B050"/>
                </a:solidFill>
                <a:effectLst>
                  <a:outerShdw blurRad="60007" dist="310007" dir="7680000" sy="30000" kx="1300200" algn="ctr" rotWithShape="0">
                    <a:prstClr val="black">
                      <a:alpha val="32000"/>
                    </a:prstClr>
                  </a:outerShdw>
                </a:effectLst>
              </a:rPr>
              <a:t>Present</a:t>
            </a:r>
          </a:p>
          <a:p>
            <a:pPr marL="342900" indent="-342900">
              <a:lnSpc>
                <a:spcPct val="90000"/>
              </a:lnSpc>
              <a:spcBef>
                <a:spcPct val="20000"/>
              </a:spcBef>
              <a:buClr>
                <a:srgbClr val="777777"/>
              </a:buClr>
              <a:buSzPct val="80000"/>
              <a:buBlip>
                <a:blip r:embed="rId10"/>
              </a:buBlip>
            </a:pPr>
            <a:r>
              <a:rPr lang="en-US" sz="2000" dirty="0" smtClean="0">
                <a:solidFill>
                  <a:srgbClr val="00B050"/>
                </a:solidFill>
                <a:effectLst>
                  <a:outerShdw blurRad="60007" dist="310007" dir="7680000" sy="30000" kx="1300200" algn="ctr" rotWithShape="0">
                    <a:prstClr val="black">
                      <a:alpha val="32000"/>
                    </a:prstClr>
                  </a:outerShdw>
                </a:effectLst>
              </a:rPr>
              <a:t>Future</a:t>
            </a:r>
          </a:p>
        </p:txBody>
      </p:sp>
    </p:spTree>
    <p:extLst>
      <p:ext uri="{BB962C8B-B14F-4D97-AF65-F5344CB8AC3E}">
        <p14:creationId xmlns:p14="http://schemas.microsoft.com/office/powerpoint/2010/main" val="1344257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cloud.png"/>
          <p:cNvPicPr>
            <a:picLocks noChangeAspect="1"/>
          </p:cNvPicPr>
          <p:nvPr/>
        </p:nvPicPr>
        <p:blipFill>
          <a:blip r:embed="rId3"/>
          <a:stretch>
            <a:fillRect/>
          </a:stretch>
        </p:blipFill>
        <p:spPr>
          <a:xfrm>
            <a:off x="6903910" y="152400"/>
            <a:ext cx="2207516" cy="914400"/>
          </a:xfrm>
          <a:prstGeom prst="rect">
            <a:avLst/>
          </a:prstGeom>
        </p:spPr>
      </p:pic>
      <p:sp>
        <p:nvSpPr>
          <p:cNvPr id="2" name="Title 1"/>
          <p:cNvSpPr>
            <a:spLocks noGrp="1"/>
          </p:cNvSpPr>
          <p:nvPr>
            <p:ph type="title"/>
          </p:nvPr>
        </p:nvSpPr>
        <p:spPr>
          <a:xfrm>
            <a:off x="381000" y="0"/>
            <a:ext cx="8382000" cy="990600"/>
          </a:xfrm>
        </p:spPr>
        <p:txBody>
          <a:bodyPr>
            <a:normAutofit fontScale="90000"/>
          </a:bodyPr>
          <a:lstStyle/>
          <a:p>
            <a:r>
              <a:rPr lang="en-US" dirty="0" smtClean="0"/>
              <a:t>Hybrid Deployment </a:t>
            </a:r>
            <a:br>
              <a:rPr lang="en-US" dirty="0" smtClean="0"/>
            </a:br>
            <a:r>
              <a:rPr lang="en-US" sz="2700" dirty="0" smtClean="0">
                <a:solidFill>
                  <a:schemeClr val="tx1"/>
                </a:solidFill>
              </a:rPr>
              <a:t>Distributed workloads, </a:t>
            </a:r>
            <a:r>
              <a:rPr lang="en-US" sz="2700" u="sng" dirty="0" smtClean="0">
                <a:solidFill>
                  <a:schemeClr val="tx1"/>
                </a:solidFill>
              </a:rPr>
              <a:t>read/write</a:t>
            </a:r>
            <a:r>
              <a:rPr lang="en-US" sz="2700" dirty="0" smtClean="0">
                <a:solidFill>
                  <a:schemeClr val="tx1"/>
                </a:solidFill>
              </a:rPr>
              <a:t> integration</a:t>
            </a:r>
            <a:endParaRPr lang="en-US" sz="4000" dirty="0">
              <a:solidFill>
                <a:schemeClr val="tx1"/>
              </a:solidFill>
            </a:endParaRPr>
          </a:p>
        </p:txBody>
      </p:sp>
      <p:pic>
        <p:nvPicPr>
          <p:cNvPr id="4" name="Picture 3" descr="cloud.png"/>
          <p:cNvPicPr>
            <a:picLocks noChangeAspect="1"/>
          </p:cNvPicPr>
          <p:nvPr/>
        </p:nvPicPr>
        <p:blipFill>
          <a:blip r:embed="rId3"/>
          <a:stretch>
            <a:fillRect/>
          </a:stretch>
        </p:blipFill>
        <p:spPr>
          <a:xfrm>
            <a:off x="4689390" y="914400"/>
            <a:ext cx="3430215" cy="1420868"/>
          </a:xfrm>
          <a:prstGeom prst="rect">
            <a:avLst/>
          </a:prstGeom>
        </p:spPr>
      </p:pic>
      <p:pic>
        <p:nvPicPr>
          <p:cNvPr id="5" name="Picture 4" descr="ShrPt-Online_h_rgb.png"/>
          <p:cNvPicPr>
            <a:picLocks noChangeAspect="1"/>
          </p:cNvPicPr>
          <p:nvPr/>
        </p:nvPicPr>
        <p:blipFill>
          <a:blip r:embed="rId4"/>
          <a:stretch>
            <a:fillRect/>
          </a:stretch>
        </p:blipFill>
        <p:spPr>
          <a:xfrm>
            <a:off x="5546247" y="1435273"/>
            <a:ext cx="1524000" cy="241621"/>
          </a:xfrm>
          <a:prstGeom prst="rect">
            <a:avLst/>
          </a:prstGeom>
          <a:effectLst>
            <a:outerShdw algn="ctr" rotWithShape="0">
              <a:srgbClr val="FFFFFF"/>
            </a:outerShdw>
          </a:effec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90" y="3455932"/>
            <a:ext cx="2530928" cy="1771650"/>
          </a:xfrm>
          <a:prstGeom prst="rect">
            <a:avLst/>
          </a:prstGeom>
          <a:noFill/>
          <a:ln w="38100">
            <a:solidFill>
              <a:srgbClr val="FF0000"/>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Callout 3 6"/>
          <p:cNvSpPr/>
          <p:nvPr/>
        </p:nvSpPr>
        <p:spPr bwMode="auto">
          <a:xfrm>
            <a:off x="5604397" y="4341757"/>
            <a:ext cx="1600200" cy="1019175"/>
          </a:xfrm>
          <a:prstGeom prst="borderCallout3">
            <a:avLst>
              <a:gd name="adj1" fmla="val 159"/>
              <a:gd name="adj2" fmla="val -165347"/>
              <a:gd name="adj3" fmla="val 68864"/>
              <a:gd name="adj4" fmla="val -125290"/>
              <a:gd name="adj5" fmla="val 73326"/>
              <a:gd name="adj6" fmla="val -66602"/>
              <a:gd name="adj7" fmla="val 48300"/>
              <a:gd name="adj8" fmla="val -1641"/>
            </a:avLst>
          </a:prstGeom>
          <a:ln>
            <a:solidFill>
              <a:schemeClr val="accent1">
                <a:lumMod val="75000"/>
              </a:schemeClr>
            </a:solidFill>
            <a:prstDash val="lgDashDotDot"/>
            <a:headEnd type="diamond" w="lg" len="lg"/>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defTabSz="914099"/>
            <a:r>
              <a:rPr lang="en-US" sz="1400" dirty="0" smtClean="0">
                <a:solidFill>
                  <a:schemeClr val="tx1"/>
                </a:solidFill>
                <a:effectLst>
                  <a:outerShdw blurRad="38100" dist="38100" dir="2700000" algn="tl">
                    <a:srgbClr val="000000">
                      <a:alpha val="43137"/>
                    </a:srgbClr>
                  </a:outerShdw>
                </a:effectLst>
                <a:latin typeface="Segoe" pitchFamily="34" charset="0"/>
              </a:rPr>
              <a:t>Marilee</a:t>
            </a:r>
            <a:endParaRPr lang="en-US" sz="1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8" name="Picture 4" descr="C:\Users\KashmansNW\AppData\Local\Microsoft\Windows\Temporary Internet Files\Content.IE5\VRGARKLD\MP900446464[1].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0" r="99889"/>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5710700" y="4409718"/>
            <a:ext cx="1387593" cy="883251"/>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Connector 8"/>
          <p:cNvSpPr/>
          <p:nvPr/>
        </p:nvSpPr>
        <p:spPr bwMode="auto">
          <a:xfrm>
            <a:off x="2928552" y="4327084"/>
            <a:ext cx="36576" cy="36576"/>
          </a:xfrm>
          <a:prstGeom prst="flowChartConnector">
            <a:avLst/>
          </a:prstGeom>
          <a:solidFill>
            <a:schemeClr val="bg1"/>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0" name="Up-Down Arrow 9"/>
          <p:cNvSpPr/>
          <p:nvPr/>
        </p:nvSpPr>
        <p:spPr bwMode="auto">
          <a:xfrm>
            <a:off x="6232743" y="2415904"/>
            <a:ext cx="209247" cy="1752600"/>
          </a:xfrm>
          <a:prstGeom prst="upDown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1" name="Up-Down Arrow 10"/>
          <p:cNvSpPr/>
          <p:nvPr/>
        </p:nvSpPr>
        <p:spPr bwMode="auto">
          <a:xfrm rot="16804467">
            <a:off x="4322856" y="3415565"/>
            <a:ext cx="209247" cy="1752600"/>
          </a:xfrm>
          <a:prstGeom prst="upDown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685800" y="5334160"/>
            <a:ext cx="766235" cy="763286"/>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600" dirty="0" smtClean="0"/>
              <a:t>LOBi</a:t>
            </a:r>
          </a:p>
          <a:p>
            <a:pPr marL="342900" indent="-342900">
              <a:lnSpc>
                <a:spcPct val="90000"/>
              </a:lnSpc>
              <a:spcBef>
                <a:spcPct val="20000"/>
              </a:spcBef>
              <a:buClr>
                <a:srgbClr val="777777"/>
              </a:buClr>
              <a:buSzPct val="80000"/>
              <a:buBlip>
                <a:blip r:embed="rId8"/>
              </a:buBlip>
            </a:pPr>
            <a:r>
              <a:rPr lang="en-US" sz="1600" dirty="0" smtClean="0"/>
              <a:t>ERP</a:t>
            </a:r>
          </a:p>
          <a:p>
            <a:pPr marL="342900" indent="-342900">
              <a:lnSpc>
                <a:spcPct val="90000"/>
              </a:lnSpc>
              <a:spcBef>
                <a:spcPct val="20000"/>
              </a:spcBef>
              <a:buClr>
                <a:srgbClr val="777777"/>
              </a:buClr>
              <a:buSzPct val="80000"/>
              <a:buBlip>
                <a:blip r:embed="rId8"/>
              </a:buBlip>
            </a:pPr>
            <a:r>
              <a:rPr lang="en-US" sz="1600" dirty="0" smtClean="0"/>
              <a:t>CMS</a:t>
            </a:r>
          </a:p>
        </p:txBody>
      </p:sp>
      <p:sp>
        <p:nvSpPr>
          <p:cNvPr id="16" name="TextBox 15"/>
          <p:cNvSpPr txBox="1"/>
          <p:nvPr/>
        </p:nvSpPr>
        <p:spPr>
          <a:xfrm>
            <a:off x="6746790" y="2335268"/>
            <a:ext cx="1790939" cy="763286"/>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600" dirty="0" smtClean="0"/>
              <a:t>Company Portal</a:t>
            </a:r>
          </a:p>
          <a:p>
            <a:pPr marL="342900" indent="-342900">
              <a:lnSpc>
                <a:spcPct val="90000"/>
              </a:lnSpc>
              <a:spcBef>
                <a:spcPct val="20000"/>
              </a:spcBef>
              <a:buClr>
                <a:srgbClr val="777777"/>
              </a:buClr>
              <a:buSzPct val="80000"/>
              <a:buBlip>
                <a:blip r:embed="rId8"/>
              </a:buBlip>
            </a:pPr>
            <a:r>
              <a:rPr lang="en-US" sz="1600" dirty="0" smtClean="0"/>
              <a:t>HRWeb</a:t>
            </a:r>
          </a:p>
          <a:p>
            <a:pPr marL="342900" indent="-342900">
              <a:lnSpc>
                <a:spcPct val="90000"/>
              </a:lnSpc>
              <a:spcBef>
                <a:spcPct val="20000"/>
              </a:spcBef>
              <a:buClr>
                <a:srgbClr val="777777"/>
              </a:buClr>
              <a:buSzPct val="80000"/>
              <a:buBlip>
                <a:blip r:embed="rId8"/>
              </a:buBlip>
            </a:pPr>
            <a:r>
              <a:rPr lang="en-US" sz="1600" dirty="0" smtClean="0"/>
              <a:t>Extranet</a:t>
            </a:r>
          </a:p>
        </p:txBody>
      </p:sp>
      <p:sp>
        <p:nvSpPr>
          <p:cNvPr id="17" name="TextBox 16"/>
          <p:cNvSpPr txBox="1"/>
          <p:nvPr/>
        </p:nvSpPr>
        <p:spPr>
          <a:xfrm>
            <a:off x="5604397" y="5436042"/>
            <a:ext cx="3117841" cy="763286"/>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600" dirty="0" smtClean="0"/>
              <a:t>SSO, VPN</a:t>
            </a:r>
          </a:p>
          <a:p>
            <a:pPr marL="342900" indent="-342900">
              <a:lnSpc>
                <a:spcPct val="90000"/>
              </a:lnSpc>
              <a:spcBef>
                <a:spcPct val="20000"/>
              </a:spcBef>
              <a:buClr>
                <a:srgbClr val="777777"/>
              </a:buClr>
              <a:buSzPct val="80000"/>
              <a:buBlip>
                <a:blip r:embed="rId8"/>
              </a:buBlip>
            </a:pPr>
            <a:r>
              <a:rPr lang="en-US" sz="1600" dirty="0" smtClean="0"/>
              <a:t>@Work, @Home, @Caffeine</a:t>
            </a:r>
          </a:p>
          <a:p>
            <a:pPr marL="342900" indent="-342900">
              <a:lnSpc>
                <a:spcPct val="90000"/>
              </a:lnSpc>
              <a:spcBef>
                <a:spcPct val="20000"/>
              </a:spcBef>
              <a:buClr>
                <a:srgbClr val="777777"/>
              </a:buClr>
              <a:buSzPct val="80000"/>
              <a:buBlip>
                <a:blip r:embed="rId8"/>
              </a:buBlip>
            </a:pPr>
            <a:r>
              <a:rPr lang="en-US" sz="1600" dirty="0" smtClean="0"/>
              <a:t>MIX UI potential </a:t>
            </a:r>
            <a:r>
              <a:rPr lang="en-US" sz="1200" dirty="0" smtClean="0"/>
              <a:t>(2003. 2007. 2010)</a:t>
            </a:r>
            <a:endParaRPr lang="en-US" sz="1600" dirty="0" smtClean="0"/>
          </a:p>
        </p:txBody>
      </p:sp>
      <p:sp>
        <p:nvSpPr>
          <p:cNvPr id="18" name="TextBox 17"/>
          <p:cNvSpPr txBox="1"/>
          <p:nvPr/>
        </p:nvSpPr>
        <p:spPr>
          <a:xfrm rot="19755421">
            <a:off x="3102887" y="2314395"/>
            <a:ext cx="813749" cy="1938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1400" dirty="0" smtClean="0"/>
              <a:t>read-write</a:t>
            </a:r>
          </a:p>
        </p:txBody>
      </p:sp>
      <p:sp>
        <p:nvSpPr>
          <p:cNvPr id="19" name="Up-Down Arrow 18"/>
          <p:cNvSpPr/>
          <p:nvPr/>
        </p:nvSpPr>
        <p:spPr bwMode="auto">
          <a:xfrm rot="3510295">
            <a:off x="3594866" y="1214588"/>
            <a:ext cx="209247" cy="2688091"/>
          </a:xfrm>
          <a:prstGeom prst="upDown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1734" y="434958"/>
            <a:ext cx="544741" cy="30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Lightning Bolt 19"/>
          <p:cNvSpPr/>
          <p:nvPr/>
        </p:nvSpPr>
        <p:spPr bwMode="auto">
          <a:xfrm flipH="1">
            <a:off x="7146688" y="838200"/>
            <a:ext cx="216907" cy="325425"/>
          </a:xfrm>
          <a:prstGeom prst="lightningBolt">
            <a:avLst/>
          </a:prstGeom>
          <a:ln>
            <a:solidFill>
              <a:srgbClr val="FFFF00"/>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3" name="TextBox 22"/>
          <p:cNvSpPr txBox="1"/>
          <p:nvPr/>
        </p:nvSpPr>
        <p:spPr>
          <a:xfrm>
            <a:off x="8119605" y="1000912"/>
            <a:ext cx="894219" cy="369332"/>
          </a:xfrm>
          <a:prstGeom prst="rect">
            <a:avLst/>
          </a:prstGeom>
        </p:spPr>
        <p:txBody>
          <a:bodyPr vert="horz" wrap="none" lIns="0" tIns="0" rIns="0" bIns="0" rtlCol="0">
            <a:spAutoFit/>
          </a:bodyPr>
          <a:lstStyle/>
          <a:p>
            <a:pPr marL="342900" indent="-342900">
              <a:lnSpc>
                <a:spcPct val="90000"/>
              </a:lnSpc>
              <a:spcBef>
                <a:spcPct val="20000"/>
              </a:spcBef>
              <a:buClr>
                <a:srgbClr val="777777"/>
              </a:buClr>
              <a:buSzPct val="80000"/>
              <a:buBlip>
                <a:blip r:embed="rId8"/>
              </a:buBlip>
            </a:pPr>
            <a:r>
              <a:rPr lang="en-US" sz="1200" dirty="0" smtClean="0"/>
              <a:t>Data</a:t>
            </a:r>
          </a:p>
          <a:p>
            <a:pPr marL="342900" indent="-342900">
              <a:lnSpc>
                <a:spcPct val="90000"/>
              </a:lnSpc>
              <a:spcBef>
                <a:spcPct val="20000"/>
              </a:spcBef>
              <a:buClr>
                <a:srgbClr val="777777"/>
              </a:buClr>
              <a:buSzPct val="80000"/>
              <a:buBlip>
                <a:blip r:embed="rId8"/>
              </a:buBlip>
            </a:pPr>
            <a:r>
              <a:rPr lang="en-US" sz="1200" dirty="0" smtClean="0"/>
              <a:t>Services</a:t>
            </a:r>
          </a:p>
        </p:txBody>
      </p:sp>
      <p:sp>
        <p:nvSpPr>
          <p:cNvPr id="24" name="TextBox 23"/>
          <p:cNvSpPr txBox="1"/>
          <p:nvPr/>
        </p:nvSpPr>
        <p:spPr>
          <a:xfrm>
            <a:off x="141146" y="1060847"/>
            <a:ext cx="1611454" cy="615553"/>
          </a:xfrm>
          <a:prstGeom prst="rect">
            <a:avLst/>
          </a:prstGeom>
        </p:spPr>
        <p:txBody>
          <a:bodyPr vert="horz" wrap="square" lIns="0" tIns="0" rIns="0" bIns="0" rtlCol="0">
            <a:spAutoFit/>
          </a:bodyPr>
          <a:lstStyle/>
          <a:p>
            <a:pPr marL="342900" indent="-342900">
              <a:lnSpc>
                <a:spcPct val="90000"/>
              </a:lnSpc>
              <a:spcBef>
                <a:spcPct val="20000"/>
              </a:spcBef>
              <a:buClr>
                <a:srgbClr val="777777"/>
              </a:buClr>
              <a:buSzPct val="80000"/>
              <a:buBlip>
                <a:blip r:embed="rId10"/>
              </a:buBlip>
            </a:pPr>
            <a:r>
              <a:rPr lang="en-US" sz="2000" dirty="0" smtClean="0">
                <a:solidFill>
                  <a:schemeClr val="tx1">
                    <a:lumMod val="60000"/>
                    <a:lumOff val="40000"/>
                  </a:schemeClr>
                </a:solidFill>
                <a:effectLst>
                  <a:outerShdw blurRad="60007" dist="310007" dir="7680000" sy="30000" kx="1300200" algn="ctr" rotWithShape="0">
                    <a:prstClr val="black">
                      <a:alpha val="32000"/>
                    </a:prstClr>
                  </a:outerShdw>
                </a:effectLst>
              </a:rPr>
              <a:t>Present</a:t>
            </a:r>
          </a:p>
          <a:p>
            <a:pPr marL="342900" indent="-342900">
              <a:lnSpc>
                <a:spcPct val="90000"/>
              </a:lnSpc>
              <a:spcBef>
                <a:spcPct val="20000"/>
              </a:spcBef>
              <a:buClr>
                <a:srgbClr val="777777"/>
              </a:buClr>
              <a:buSzPct val="80000"/>
              <a:buBlip>
                <a:blip r:embed="rId11"/>
              </a:buBlip>
            </a:pPr>
            <a:r>
              <a:rPr lang="en-US" sz="2000" dirty="0" smtClean="0">
                <a:solidFill>
                  <a:srgbClr val="00B050"/>
                </a:solidFill>
                <a:effectLst>
                  <a:outerShdw blurRad="60007" dist="310007" dir="7680000" sy="30000" kx="1300200" algn="ctr" rotWithShape="0">
                    <a:prstClr val="black">
                      <a:alpha val="32000"/>
                    </a:prstClr>
                  </a:outerShdw>
                </a:effectLst>
              </a:rPr>
              <a:t>Future</a:t>
            </a:r>
          </a:p>
        </p:txBody>
      </p:sp>
    </p:spTree>
    <p:extLst>
      <p:ext uri="{BB962C8B-B14F-4D97-AF65-F5344CB8AC3E}">
        <p14:creationId xmlns:p14="http://schemas.microsoft.com/office/powerpoint/2010/main" val="11218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500"/>
                                        <p:tgtEl>
                                          <p:spTgt spid="11"/>
                                        </p:tgtEl>
                                        <p:attrNameLst>
                                          <p:attrName>ppt_x</p:attrName>
                                        </p:attrNameLst>
                                      </p:cBhvr>
                                      <p:tavLst>
                                        <p:tav tm="0">
                                          <p:val>
                                            <p:strVal val="ppt_x"/>
                                          </p:val>
                                        </p:tav>
                                        <p:tav tm="100000">
                                          <p:val>
                                            <p:strVal val="1+ppt_w/2"/>
                                          </p:val>
                                        </p:tav>
                                      </p:tavLst>
                                    </p:anim>
                                    <p:anim calcmode="lin" valueType="num">
                                      <p:cBhvr additive="base">
                                        <p:cTn id="7" dur="1500"/>
                                        <p:tgtEl>
                                          <p:spTgt spid="11"/>
                                        </p:tgtEl>
                                        <p:attrNameLst>
                                          <p:attrName>ppt_y</p:attrName>
                                        </p:attrNameLst>
                                      </p:cBhvr>
                                      <p:tavLst>
                                        <p:tav tm="0">
                                          <p:val>
                                            <p:strVal val="ppt_y"/>
                                          </p:val>
                                        </p:tav>
                                        <p:tav tm="100000">
                                          <p:val>
                                            <p:strVal val="0-ppt_h/2"/>
                                          </p:val>
                                        </p:tav>
                                      </p:tavLst>
                                    </p:anim>
                                    <p:set>
                                      <p:cBhvr>
                                        <p:cTn id="8" dur="1" fill="hold">
                                          <p:stCondLst>
                                            <p:cond delay="1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8382000" cy="1052596"/>
          </a:xfrm>
        </p:spPr>
        <p:txBody>
          <a:bodyPr/>
          <a:lstStyle/>
          <a:p>
            <a:r>
              <a:rPr lang="en-US" dirty="0" smtClean="0"/>
              <a:t>Hybrid Deployment</a:t>
            </a:r>
            <a:br>
              <a:rPr lang="en-US" dirty="0" smtClean="0"/>
            </a:br>
            <a:r>
              <a:rPr lang="en-US" sz="2800" dirty="0" smtClean="0">
                <a:solidFill>
                  <a:schemeClr val="tx1"/>
                </a:solidFill>
              </a:rPr>
              <a:t>SharePoint Online + ….</a:t>
            </a:r>
            <a:endParaRPr lang="en-US" sz="40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5247007"/>
              </p:ext>
            </p:extLst>
          </p:nvPr>
        </p:nvGraphicFramePr>
        <p:xfrm>
          <a:off x="76199" y="1586262"/>
          <a:ext cx="8991602" cy="3442938"/>
        </p:xfrm>
        <a:graphic>
          <a:graphicData uri="http://schemas.openxmlformats.org/drawingml/2006/table">
            <a:tbl>
              <a:tblPr firstRow="1" bandRow="1">
                <a:tableStyleId>{93296810-A885-4BE3-A3E7-6D5BEEA58F35}</a:tableStyleId>
              </a:tblPr>
              <a:tblGrid>
                <a:gridCol w="914401"/>
                <a:gridCol w="1295400"/>
                <a:gridCol w="1143000"/>
                <a:gridCol w="1447800"/>
                <a:gridCol w="1524000"/>
                <a:gridCol w="1254035"/>
                <a:gridCol w="1412966"/>
              </a:tblGrid>
              <a:tr h="1080738">
                <a:tc>
                  <a:txBody>
                    <a:bodyPr/>
                    <a:lstStyle/>
                    <a:p>
                      <a:pPr algn="l"/>
                      <a:r>
                        <a:rPr lang="en-US" sz="1200" dirty="0" smtClean="0"/>
                        <a:t>Scenario</a:t>
                      </a:r>
                      <a:endParaRPr lang="en-US" sz="1200" b="1" dirty="0">
                        <a:solidFill>
                          <a:schemeClr val="tx1">
                            <a:lumMod val="50000"/>
                          </a:schemeClr>
                        </a:solidFill>
                      </a:endParaRPr>
                    </a:p>
                  </a:txBody>
                  <a:tcPr anchor="ctr"/>
                </a:tc>
                <a:tc>
                  <a:txBody>
                    <a:bodyPr/>
                    <a:lstStyle/>
                    <a:p>
                      <a:pPr algn="l"/>
                      <a:r>
                        <a:rPr lang="en-US" sz="1200" dirty="0" smtClean="0"/>
                        <a:t>Front-ending Backend LOB data</a:t>
                      </a:r>
                      <a:endParaRPr lang="en-US" sz="1200" dirty="0"/>
                    </a:p>
                  </a:txBody>
                  <a:tcPr anchor="ctr"/>
                </a:tc>
                <a:tc>
                  <a:txBody>
                    <a:bodyPr/>
                    <a:lstStyle/>
                    <a:p>
                      <a:pPr algn="l"/>
                      <a:r>
                        <a:rPr lang="en-US" sz="1200" dirty="0" smtClean="0"/>
                        <a:t>Federated Search</a:t>
                      </a:r>
                      <a:endParaRPr lang="en-US" sz="1200" dirty="0"/>
                    </a:p>
                  </a:txBody>
                  <a:tcPr anchor="ctr"/>
                </a:tc>
                <a:tc>
                  <a:txBody>
                    <a:bodyPr/>
                    <a:lstStyle/>
                    <a:p>
                      <a:pPr algn="l"/>
                      <a:r>
                        <a:rPr lang="en-US" sz="1200" dirty="0" smtClean="0"/>
                        <a:t>SharePoint</a:t>
                      </a:r>
                      <a:r>
                        <a:rPr lang="en-US" sz="1200" baseline="0" dirty="0" smtClean="0"/>
                        <a:t> Extensibility/ISVs</a:t>
                      </a:r>
                      <a:endParaRPr lang="en-US" sz="1200" dirty="0"/>
                    </a:p>
                  </a:txBody>
                  <a:tcPr anchor="ctr"/>
                </a:tc>
                <a:tc>
                  <a:txBody>
                    <a:bodyPr/>
                    <a:lstStyle/>
                    <a:p>
                      <a:pPr algn="l"/>
                      <a:r>
                        <a:rPr lang="en-US" sz="1200" dirty="0" smtClean="0"/>
                        <a:t>SharePoint On-</a:t>
                      </a:r>
                      <a:r>
                        <a:rPr lang="en-US" sz="1200" dirty="0" err="1" smtClean="0"/>
                        <a:t>Prem</a:t>
                      </a:r>
                      <a:r>
                        <a:rPr lang="en-US" sz="1200" dirty="0" smtClean="0"/>
                        <a:t> “deploying” to BPOS</a:t>
                      </a:r>
                      <a:r>
                        <a:rPr lang="en-US" sz="1200" baseline="0" dirty="0" smtClean="0"/>
                        <a:t> (and vice-versa)</a:t>
                      </a:r>
                      <a:endParaRPr lang="en-US" sz="1200" dirty="0"/>
                    </a:p>
                  </a:txBody>
                  <a:tcPr anchor="ctr"/>
                </a:tc>
                <a:tc>
                  <a:txBody>
                    <a:bodyPr/>
                    <a:lstStyle/>
                    <a:p>
                      <a:pPr algn="l"/>
                      <a:r>
                        <a:rPr lang="en-US" sz="1200" dirty="0" smtClean="0"/>
                        <a:t>SharePoint</a:t>
                      </a:r>
                      <a:r>
                        <a:rPr lang="en-US" sz="1200" baseline="0" dirty="0" smtClean="0"/>
                        <a:t> Online Authentication Integration</a:t>
                      </a:r>
                      <a:endParaRPr lang="en-US" sz="1200" dirty="0"/>
                    </a:p>
                  </a:txBody>
                  <a:tcPr anchor="ctr"/>
                </a:tc>
                <a:tc>
                  <a:txBody>
                    <a:bodyPr/>
                    <a:lstStyle/>
                    <a:p>
                      <a:pPr algn="l"/>
                      <a:r>
                        <a:rPr lang="en-US" sz="1200" dirty="0" smtClean="0"/>
                        <a:t>Client integration w/ BPOS*</a:t>
                      </a:r>
                      <a:endParaRPr lang="en-US" sz="1200" dirty="0"/>
                    </a:p>
                  </a:txBody>
                  <a:tcPr anchor="ctr"/>
                </a:tc>
              </a:tr>
              <a:tr h="1368936">
                <a:tc>
                  <a:txBody>
                    <a:bodyPr/>
                    <a:lstStyle/>
                    <a:p>
                      <a:pPr algn="l"/>
                      <a:r>
                        <a:rPr lang="en-US" sz="1050" dirty="0" smtClean="0"/>
                        <a:t>Examples</a:t>
                      </a:r>
                      <a:endParaRPr lang="en-US" sz="1050" b="1" dirty="0"/>
                    </a:p>
                  </a:txBody>
                  <a:tcPr anchor="ctr"/>
                </a:tc>
                <a:tc>
                  <a:txBody>
                    <a:bodyPr/>
                    <a:lstStyle/>
                    <a:p>
                      <a:pPr marL="285750" indent="-285750" algn="l">
                        <a:buFont typeface="Arial" pitchFamily="34" charset="0"/>
                        <a:buChar char="•"/>
                      </a:pPr>
                      <a:r>
                        <a:rPr lang="en-US" sz="1100" dirty="0" smtClean="0"/>
                        <a:t>Surface</a:t>
                      </a:r>
                      <a:r>
                        <a:rPr lang="en-US" sz="1100" baseline="0" dirty="0" smtClean="0"/>
                        <a:t> LOB data living on premises in SharePoint Online</a:t>
                      </a:r>
                      <a:endParaRPr lang="en-US" sz="1100" dirty="0"/>
                    </a:p>
                  </a:txBody>
                  <a:tcPr/>
                </a:tc>
                <a:tc>
                  <a:txBody>
                    <a:bodyPr/>
                    <a:lstStyle/>
                    <a:p>
                      <a:pPr marL="285750" indent="-285750" algn="l">
                        <a:buFont typeface="Arial" pitchFamily="34" charset="0"/>
                        <a:buChar char="•"/>
                      </a:pPr>
                      <a:r>
                        <a:rPr lang="en-US" sz="1100" dirty="0" smtClean="0"/>
                        <a:t>Holistic search</a:t>
                      </a:r>
                      <a:r>
                        <a:rPr lang="en-US" sz="1100" baseline="0" dirty="0" smtClean="0"/>
                        <a:t> </a:t>
                      </a:r>
                      <a:r>
                        <a:rPr lang="en-US" sz="1100" dirty="0" smtClean="0"/>
                        <a:t>across Online and on-</a:t>
                      </a:r>
                      <a:r>
                        <a:rPr lang="en-US" sz="1100" dirty="0" err="1" smtClean="0"/>
                        <a:t>prem</a:t>
                      </a:r>
                      <a:r>
                        <a:rPr lang="en-US" sz="1100" dirty="0" smtClean="0"/>
                        <a:t> farms</a:t>
                      </a:r>
                    </a:p>
                    <a:p>
                      <a:pPr marL="285750" indent="-285750" algn="l">
                        <a:buFont typeface="Arial" pitchFamily="34" charset="0"/>
                        <a:buChar char="•"/>
                      </a:pPr>
                      <a:endParaRPr lang="en-US" sz="1100" dirty="0"/>
                    </a:p>
                  </a:txBody>
                  <a:tcPr/>
                </a:tc>
                <a:tc>
                  <a:txBody>
                    <a:bodyPr/>
                    <a:lstStyle/>
                    <a:p>
                      <a:pPr marL="285750" indent="-285750" algn="l">
                        <a:buFont typeface="Arial" pitchFamily="34" charset="0"/>
                        <a:buChar char="•"/>
                      </a:pPr>
                      <a:r>
                        <a:rPr lang="en-US" sz="1100" dirty="0" smtClean="0"/>
                        <a:t>Sandboxed</a:t>
                      </a:r>
                      <a:r>
                        <a:rPr lang="en-US" sz="1100" baseline="0" dirty="0" smtClean="0"/>
                        <a:t> solutions</a:t>
                      </a:r>
                      <a:endParaRPr lang="en-US" sz="1100" dirty="0" smtClean="0"/>
                    </a:p>
                    <a:p>
                      <a:pPr marL="285750" indent="-285750" algn="l">
                        <a:buFont typeface="Arial" pitchFamily="34" charset="0"/>
                        <a:buChar char="•"/>
                      </a:pPr>
                      <a:r>
                        <a:rPr lang="en-US" sz="1100" dirty="0" smtClean="0"/>
                        <a:t>Full-trust code</a:t>
                      </a:r>
                    </a:p>
                    <a:p>
                      <a:pPr marL="285750" indent="-285750" algn="l">
                        <a:buFont typeface="Arial" pitchFamily="34" charset="0"/>
                        <a:buChar char="•"/>
                      </a:pPr>
                      <a:r>
                        <a:rPr lang="en-US" sz="1100" dirty="0" smtClean="0"/>
                        <a:t>More compute</a:t>
                      </a:r>
                    </a:p>
                    <a:p>
                      <a:pPr marL="285750" indent="-285750" algn="l">
                        <a:buFont typeface="Arial" pitchFamily="34" charset="0"/>
                        <a:buChar char="•"/>
                      </a:pPr>
                      <a:r>
                        <a:rPr lang="en-US" sz="1100" dirty="0" smtClean="0"/>
                        <a:t>Greater</a:t>
                      </a:r>
                      <a:r>
                        <a:rPr lang="en-US" sz="1100" baseline="0" dirty="0" smtClean="0"/>
                        <a:t> API access</a:t>
                      </a:r>
                      <a:endParaRPr lang="en-US" sz="1100" dirty="0" smtClean="0"/>
                    </a:p>
                  </a:txBody>
                  <a:tcPr/>
                </a:tc>
                <a:tc>
                  <a:txBody>
                    <a:bodyPr/>
                    <a:lstStyle/>
                    <a:p>
                      <a:pPr marL="171450" indent="-171450" algn="l">
                        <a:buFont typeface="Arial" pitchFamily="34" charset="0"/>
                        <a:buChar char="•"/>
                      </a:pPr>
                      <a:r>
                        <a:rPr lang="en-US" sz="1100" dirty="0" smtClean="0"/>
                        <a:t>Authoring/collaborating</a:t>
                      </a:r>
                      <a:r>
                        <a:rPr lang="en-US" sz="1100" baseline="0" dirty="0" smtClean="0"/>
                        <a:t> on-premises and deploying to SharePoint Online</a:t>
                      </a:r>
                    </a:p>
                  </a:txBody>
                  <a:tcPr/>
                </a:tc>
                <a:tc>
                  <a:txBody>
                    <a:bodyPr/>
                    <a:lstStyle/>
                    <a:p>
                      <a:pPr marL="171450" indent="-171450" algn="l">
                        <a:buFont typeface="Arial" pitchFamily="34" charset="0"/>
                        <a:buChar char="•"/>
                      </a:pPr>
                      <a:r>
                        <a:rPr lang="en-US" sz="1100" dirty="0" smtClean="0"/>
                        <a:t>Authentication integration to Live</a:t>
                      </a:r>
                      <a:r>
                        <a:rPr lang="en-US" sz="1100" baseline="0" dirty="0" smtClean="0"/>
                        <a:t> ID, </a:t>
                      </a:r>
                      <a:r>
                        <a:rPr lang="en-US" sz="1100" baseline="0" dirty="0" err="1" smtClean="0"/>
                        <a:t>OpenID</a:t>
                      </a:r>
                      <a:r>
                        <a:rPr lang="en-US" sz="1100" baseline="0" dirty="0" smtClean="0"/>
                        <a:t>, SAML support</a:t>
                      </a:r>
                      <a:endParaRPr lang="en-US" sz="1100" dirty="0"/>
                    </a:p>
                  </a:txBody>
                  <a:tcPr/>
                </a:tc>
                <a:tc>
                  <a:txBody>
                    <a:bodyPr/>
                    <a:lstStyle/>
                    <a:p>
                      <a:pPr marL="171450" indent="-171450" algn="l">
                        <a:buFont typeface="Arial" pitchFamily="34" charset="0"/>
                        <a:buChar char="•"/>
                      </a:pPr>
                      <a:r>
                        <a:rPr lang="en-US" sz="1100" dirty="0" smtClean="0"/>
                        <a:t>Office</a:t>
                      </a:r>
                      <a:r>
                        <a:rPr lang="en-US" sz="1100" baseline="0" dirty="0" smtClean="0"/>
                        <a:t> client</a:t>
                      </a:r>
                    </a:p>
                    <a:p>
                      <a:pPr marL="171450" indent="-171450" algn="l">
                        <a:buFont typeface="Arial" pitchFamily="34" charset="0"/>
                        <a:buChar char="•"/>
                      </a:pPr>
                      <a:r>
                        <a:rPr lang="en-US" sz="1100" baseline="0" dirty="0" smtClean="0"/>
                        <a:t>Silverlight</a:t>
                      </a:r>
                    </a:p>
                    <a:p>
                      <a:pPr marL="171450" indent="-171450" algn="l">
                        <a:buFont typeface="Arial" pitchFamily="34" charset="0"/>
                        <a:buChar char="•"/>
                      </a:pPr>
                      <a:r>
                        <a:rPr lang="en-US" sz="1100" baseline="0" dirty="0" smtClean="0"/>
                        <a:t>Other – where other can be another “server”/mobile/client/</a:t>
                      </a:r>
                      <a:r>
                        <a:rPr lang="en-US" sz="1100" baseline="0" smtClean="0"/>
                        <a:t>etc</a:t>
                      </a:r>
                      <a:endParaRPr lang="en-US" sz="1100" baseline="0" dirty="0" smtClean="0"/>
                    </a:p>
                  </a:txBody>
                  <a:tcPr/>
                </a:tc>
              </a:tr>
              <a:tr h="919470">
                <a:tc>
                  <a:txBody>
                    <a:bodyPr/>
                    <a:lstStyle/>
                    <a:p>
                      <a:pPr algn="l"/>
                      <a:r>
                        <a:rPr lang="en-US" sz="1050" dirty="0" smtClean="0"/>
                        <a:t>Technology</a:t>
                      </a:r>
                      <a:endParaRPr lang="en-US" sz="1050" b="1" dirty="0"/>
                    </a:p>
                  </a:txBody>
                  <a:tcPr anchor="ctr"/>
                </a:tc>
                <a:tc>
                  <a:txBody>
                    <a:bodyPr/>
                    <a:lstStyle/>
                    <a:p>
                      <a:pPr marL="285750" indent="-285750" algn="l">
                        <a:buFont typeface="Arial" pitchFamily="34" charset="0"/>
                        <a:buChar char="•"/>
                      </a:pPr>
                      <a:r>
                        <a:rPr lang="en-US" sz="1100" dirty="0" smtClean="0"/>
                        <a:t>BCS</a:t>
                      </a:r>
                    </a:p>
                  </a:txBody>
                  <a:tcPr/>
                </a:tc>
                <a:tc>
                  <a:txBody>
                    <a:bodyPr/>
                    <a:lstStyle/>
                    <a:p>
                      <a:pPr marL="285750" indent="-285750" algn="l">
                        <a:buFont typeface="Arial" pitchFamily="34" charset="0"/>
                        <a:buChar char="•"/>
                      </a:pPr>
                      <a:r>
                        <a:rPr lang="en-US" sz="1100" dirty="0" smtClean="0"/>
                        <a:t>Search federation</a:t>
                      </a:r>
                    </a:p>
                    <a:p>
                      <a:pPr marL="285750" indent="-285750" algn="l">
                        <a:buFont typeface="Arial" pitchFamily="34" charset="0"/>
                        <a:buChar char="•"/>
                      </a:pPr>
                      <a:r>
                        <a:rPr lang="en-US" sz="1100" dirty="0" smtClean="0"/>
                        <a:t>Search indexing</a:t>
                      </a:r>
                      <a:endParaRPr lang="en-US" sz="1100" dirty="0"/>
                    </a:p>
                  </a:txBody>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Sandboxed</a:t>
                      </a:r>
                      <a:r>
                        <a:rPr lang="en-US" sz="1100" baseline="0" dirty="0" smtClean="0"/>
                        <a:t> Solutions</a:t>
                      </a:r>
                    </a:p>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Silverlight</a:t>
                      </a:r>
                    </a:p>
                    <a:p>
                      <a:pPr marL="285750" indent="-285750" algn="l">
                        <a:buFont typeface="Arial" pitchFamily="34" charset="0"/>
                        <a:buChar char="•"/>
                      </a:pPr>
                      <a:r>
                        <a:rPr lang="en-US" sz="1100" dirty="0" smtClean="0"/>
                        <a:t>Azure</a:t>
                      </a:r>
                    </a:p>
                    <a:p>
                      <a:pPr marL="285750" indent="-285750" algn="l">
                        <a:buFont typeface="Arial" pitchFamily="34" charset="0"/>
                        <a:buChar char="•"/>
                      </a:pPr>
                      <a:r>
                        <a:rPr lang="en-US" sz="1100" dirty="0" smtClean="0"/>
                        <a:t>BCS</a:t>
                      </a:r>
                    </a:p>
                  </a:txBody>
                  <a:tcPr/>
                </a:tc>
                <a:tc>
                  <a:txBody>
                    <a:bodyPr/>
                    <a:lstStyle/>
                    <a:p>
                      <a:pPr marL="171450" indent="-171450" algn="l">
                        <a:buFont typeface="Arial" pitchFamily="34" charset="0"/>
                        <a:buChar char="•"/>
                      </a:pPr>
                      <a:r>
                        <a:rPr lang="en-US" sz="1100" dirty="0" smtClean="0"/>
                        <a:t>Content Deployment</a:t>
                      </a:r>
                    </a:p>
                    <a:p>
                      <a:pPr marL="171450" indent="-171450" algn="l">
                        <a:buFont typeface="Arial" pitchFamily="34" charset="0"/>
                        <a:buChar char="•"/>
                      </a:pPr>
                      <a:r>
                        <a:rPr lang="en-US" sz="1100" dirty="0" smtClean="0"/>
                        <a:t>“Replication”</a:t>
                      </a:r>
                    </a:p>
                    <a:p>
                      <a:pPr marL="171450" indent="-171450" algn="l">
                        <a:buFont typeface="Arial" pitchFamily="34" charset="0"/>
                        <a:buChar char="•"/>
                      </a:pPr>
                      <a:endParaRPr lang="en-US" sz="1100" dirty="0"/>
                    </a:p>
                  </a:txBody>
                  <a:tcPr/>
                </a:tc>
                <a:tc>
                  <a:txBody>
                    <a:bodyPr/>
                    <a:lstStyle/>
                    <a:p>
                      <a:pPr marL="171450" indent="-171450" algn="l">
                        <a:buFont typeface="Arial" pitchFamily="34" charset="0"/>
                        <a:buChar char="•"/>
                      </a:pPr>
                      <a:r>
                        <a:rPr lang="en-US" sz="1100" dirty="0" smtClean="0"/>
                        <a:t>Claims/SSO</a:t>
                      </a:r>
                      <a:endParaRPr lang="en-US" sz="1100" dirty="0"/>
                    </a:p>
                  </a:txBody>
                  <a:tcPr/>
                </a:tc>
                <a:tc>
                  <a:txBody>
                    <a:bodyPr/>
                    <a:lstStyle/>
                    <a:p>
                      <a:pPr marL="171450" indent="-171450" algn="l">
                        <a:buFont typeface="Arial" pitchFamily="34" charset="0"/>
                        <a:buChar char="•"/>
                      </a:pPr>
                      <a:endParaRPr lang="en-US" sz="1100" dirty="0"/>
                    </a:p>
                  </a:txBody>
                  <a:tcPr/>
                </a:tc>
              </a:tr>
            </a:tbl>
          </a:graphicData>
        </a:graphic>
      </p:graphicFrame>
    </p:spTree>
    <p:extLst>
      <p:ext uri="{BB962C8B-B14F-4D97-AF65-F5344CB8AC3E}">
        <p14:creationId xmlns:p14="http://schemas.microsoft.com/office/powerpoint/2010/main" val="924014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447799"/>
            <a:ext cx="8382000" cy="4161139"/>
          </a:xfrm>
        </p:spPr>
        <p:txBody>
          <a:bodyPr/>
          <a:lstStyle/>
          <a:p>
            <a:pPr lvl="0"/>
            <a:r>
              <a:rPr lang="en-US" sz="2800" dirty="0" smtClean="0"/>
              <a:t>Positioning and Messaging</a:t>
            </a:r>
          </a:p>
          <a:p>
            <a:pPr lvl="0"/>
            <a:r>
              <a:rPr lang="en-US" sz="2800" dirty="0" smtClean="0"/>
              <a:t>The Power of Choice: On-Premises vs. Online</a:t>
            </a:r>
          </a:p>
          <a:p>
            <a:pPr lvl="0"/>
            <a:r>
              <a:rPr lang="en-US" sz="2800" dirty="0" smtClean="0"/>
              <a:t>Supported Features &amp; Licensing</a:t>
            </a:r>
          </a:p>
          <a:p>
            <a:pPr lvl="0"/>
            <a:r>
              <a:rPr lang="en-US" sz="2800" dirty="0" smtClean="0"/>
              <a:t>Planning and Assessing move to cloud and migration</a:t>
            </a:r>
          </a:p>
          <a:p>
            <a:r>
              <a:rPr lang="en-US" sz="2800" dirty="0" smtClean="0"/>
              <a:t>Extensibility and Customization</a:t>
            </a:r>
          </a:p>
          <a:p>
            <a:pPr lvl="0"/>
            <a:r>
              <a:rPr lang="en-US" sz="2800" dirty="0" smtClean="0"/>
              <a:t>Hybrid Deployment Scenarios</a:t>
            </a:r>
          </a:p>
          <a:p>
            <a:pPr lvl="0"/>
            <a:r>
              <a:rPr lang="en-US" sz="2800" dirty="0" smtClean="0"/>
              <a:t>Security and Privacy in a Cloud Environment</a:t>
            </a:r>
          </a:p>
          <a:p>
            <a:r>
              <a:rPr lang="en-US" sz="2800" dirty="0" smtClean="0"/>
              <a:t>Delegated Administration</a:t>
            </a:r>
          </a:p>
        </p:txBody>
      </p:sp>
    </p:spTree>
    <p:extLst>
      <p:ext uri="{BB962C8B-B14F-4D97-AF65-F5344CB8AC3E}">
        <p14:creationId xmlns:p14="http://schemas.microsoft.com/office/powerpoint/2010/main" val="292254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Security and Privacy in the Microsoft  Cloud Environment</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566406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a:xfrm>
            <a:off x="1676400" y="1378884"/>
            <a:ext cx="74676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69" name="Rectangle 68"/>
          <p:cNvSpPr/>
          <p:nvPr/>
        </p:nvSpPr>
        <p:spPr bwMode="auto">
          <a:xfrm>
            <a:off x="1836682" y="1416999"/>
            <a:ext cx="7307317" cy="830580"/>
          </a:xfrm>
          <a:prstGeom prst="rect">
            <a:avLst/>
          </a:prstGeom>
          <a:gradFill flip="none" rotWithShape="1">
            <a:gsLst>
              <a:gs pos="0">
                <a:schemeClr val="accent5"/>
              </a:gs>
              <a:gs pos="75000">
                <a:srgbClr val="000000">
                  <a:alpha val="48000"/>
                </a:srgb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i="1">
              <a:solidFill>
                <a:srgbClr val="FFFFFF"/>
              </a:solidFill>
              <a:effectLst>
                <a:outerShdw blurRad="38100" dist="38100" dir="2700000" algn="tl">
                  <a:srgbClr val="000000">
                    <a:alpha val="43137"/>
                  </a:srgbClr>
                </a:outerShdw>
              </a:effectLst>
              <a:latin typeface="+mj-lt"/>
              <a:cs typeface="+mn-cs"/>
            </a:endParaRPr>
          </a:p>
        </p:txBody>
      </p:sp>
      <p:cxnSp>
        <p:nvCxnSpPr>
          <p:cNvPr id="71" name="Straight Connector 70"/>
          <p:cNvCxnSpPr/>
          <p:nvPr/>
        </p:nvCxnSpPr>
        <p:spPr>
          <a:xfrm>
            <a:off x="1676400" y="2275639"/>
            <a:ext cx="74676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29" name="Title 28"/>
          <p:cNvSpPr>
            <a:spLocks noGrp="1"/>
          </p:cNvSpPr>
          <p:nvPr>
            <p:ph type="title"/>
          </p:nvPr>
        </p:nvSpPr>
        <p:spPr/>
        <p:txBody>
          <a:bodyPr>
            <a:noAutofit/>
          </a:bodyPr>
          <a:lstStyle/>
          <a:p>
            <a:r>
              <a:rPr lang="en-US" sz="4500" dirty="0" smtClean="0">
                <a:sym typeface="Wingdings" pitchFamily="2" charset="2"/>
              </a:rPr>
              <a:t>Highly Secured Datacenters</a:t>
            </a:r>
            <a:endParaRPr lang="en-US" sz="4500" dirty="0"/>
          </a:p>
        </p:txBody>
      </p:sp>
      <p:sp>
        <p:nvSpPr>
          <p:cNvPr id="60" name="Rectangle 59"/>
          <p:cNvSpPr/>
          <p:nvPr/>
        </p:nvSpPr>
        <p:spPr>
          <a:xfrm>
            <a:off x="381000" y="3352800"/>
            <a:ext cx="5105400" cy="1046440"/>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3"/>
              </a:buBlip>
            </a:pPr>
            <a:endParaRPr lang="en-US" sz="2000" dirty="0" smtClean="0">
              <a:solidFill>
                <a:srgbClr val="FFFFFF"/>
              </a:solidFill>
              <a:effectLst>
                <a:outerShdw blurRad="38100" dist="38100" dir="2700000" algn="tl">
                  <a:srgbClr val="000000">
                    <a:alpha val="43137"/>
                  </a:srgbClr>
                </a:outerShdw>
              </a:effectLst>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smtClean="0">
              <a:solidFill>
                <a:srgbClr val="FFFFFF"/>
              </a:solidFill>
              <a:effectLst>
                <a:outerShdw blurRad="38100" dist="38100" dir="2700000" algn="tl">
                  <a:srgbClr val="000000">
                    <a:alpha val="43137"/>
                  </a:srgbClr>
                </a:outerShdw>
              </a:effectLst>
              <a:latin typeface="Arial" charset="0"/>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Arial" charset="0"/>
              <a:ea typeface="+mn-ea"/>
              <a:cs typeface="+mn-cs"/>
              <a:sym typeface="Wingdings" pitchFamily="2" charset="2"/>
            </a:endParaRPr>
          </a:p>
        </p:txBody>
      </p:sp>
      <p:grpSp>
        <p:nvGrpSpPr>
          <p:cNvPr id="2" name="Group 64"/>
          <p:cNvGrpSpPr>
            <a:grpSpLocks noChangeAspect="1"/>
          </p:cNvGrpSpPr>
          <p:nvPr/>
        </p:nvGrpSpPr>
        <p:grpSpPr>
          <a:xfrm>
            <a:off x="387350" y="1058027"/>
            <a:ext cx="1512426" cy="1540976"/>
            <a:chOff x="5504411" y="2666999"/>
            <a:chExt cx="2326808" cy="2370732"/>
          </a:xfrm>
        </p:grpSpPr>
        <p:grpSp>
          <p:nvGrpSpPr>
            <p:cNvPr id="3" name="Group 38"/>
            <p:cNvGrpSpPr/>
            <p:nvPr/>
          </p:nvGrpSpPr>
          <p:grpSpPr>
            <a:xfrm>
              <a:off x="5504411" y="2666999"/>
              <a:ext cx="2326808" cy="2370732"/>
              <a:chOff x="6146718" y="1604689"/>
              <a:chExt cx="2778347" cy="4090389"/>
            </a:xfrm>
          </p:grpSpPr>
          <p:sp>
            <p:nvSpPr>
              <p:cNvPr id="57" name="Rounded Rectangle 56"/>
              <p:cNvSpPr/>
              <p:nvPr/>
            </p:nvSpPr>
            <p:spPr bwMode="auto">
              <a:xfrm>
                <a:off x="6146718" y="1604689"/>
                <a:ext cx="2652350" cy="4090389"/>
              </a:xfrm>
              <a:prstGeom prst="roundRect">
                <a:avLst>
                  <a:gd name="adj" fmla="val 18856"/>
                </a:avLst>
              </a:prstGeom>
              <a:gradFill flip="none" rotWithShape="1">
                <a:gsLst>
                  <a:gs pos="0">
                    <a:srgbClr val="FFFFFF">
                      <a:alpha val="92000"/>
                    </a:srgbClr>
                  </a:gs>
                  <a:gs pos="8000">
                    <a:srgbClr val="0070C0">
                      <a:alpha val="63000"/>
                    </a:srgbClr>
                  </a:gs>
                  <a:gs pos="16000">
                    <a:srgbClr val="000000">
                      <a:alpha val="68000"/>
                    </a:srgbClr>
                  </a:gs>
                  <a:gs pos="64000">
                    <a:srgbClr val="0070C0">
                      <a:alpha val="33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291" fontAlgn="base">
                  <a:lnSpc>
                    <a:spcPct val="90000"/>
                  </a:lnSpc>
                  <a:spcBef>
                    <a:spcPts val="630"/>
                  </a:spcBef>
                  <a:spcAft>
                    <a:spcPct val="0"/>
                  </a:spcAft>
                  <a:defRPr/>
                </a:pPr>
                <a:endParaRPr lang="en-US" altLang="zh-CN" sz="240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8" name="Rectangle 57"/>
              <p:cNvSpPr/>
              <p:nvPr/>
            </p:nvSpPr>
            <p:spPr>
              <a:xfrm>
                <a:off x="6281470" y="1644197"/>
                <a:ext cx="2643595" cy="1789086"/>
              </a:xfrm>
              <a:prstGeom prst="rect">
                <a:avLst/>
              </a:prstGeom>
              <a:noFill/>
              <a:ln w="9525" algn="ctr">
                <a:noFill/>
                <a:miter lim="800000"/>
                <a:headEnd/>
                <a:tailEnd/>
              </a:ln>
            </p:spPr>
            <p:txBody>
              <a:bodyPr wrap="square" lIns="91410" tIns="45707" rIns="91410" bIns="45707">
                <a:spAutoFit/>
                <a:scene3d>
                  <a:camera prst="orthographicFront"/>
                  <a:lightRig rig="glow" dir="t"/>
                </a:scene3d>
                <a:sp3d>
                  <a:contourClr>
                    <a:srgbClr val="DDDDDD"/>
                  </a:contourClr>
                </a:sp3d>
              </a:bodyPr>
              <a:lstStyle/>
              <a:p>
                <a:pPr>
                  <a:lnSpc>
                    <a:spcPct val="90000"/>
                  </a:lnSpc>
                  <a:defRPr/>
                </a:pPr>
                <a:r>
                  <a:rPr lang="en-US" altLang="zh-CN" sz="1400" dirty="0" smtClean="0">
                    <a:ln w="3175">
                      <a:noFill/>
                    </a:ln>
                    <a:gradFill flip="none" rotWithShape="1">
                      <a:gsLst>
                        <a:gs pos="0">
                          <a:srgbClr val="FFFFFF"/>
                        </a:gs>
                        <a:gs pos="36000">
                          <a:srgbClr val="FFFFBD"/>
                        </a:gs>
                        <a:gs pos="86000">
                          <a:srgbClr val="F6AE1E"/>
                        </a:gs>
                      </a:gsLst>
                      <a:lin ang="5400000" scaled="1"/>
                      <a:tileRect/>
                    </a:gradFill>
                    <a:latin typeface="Segoe UI" pitchFamily="34" charset="0"/>
                    <a:cs typeface="Segoe UI" pitchFamily="34" charset="0"/>
                    <a:sym typeface="Wingdings" pitchFamily="2" charset="2"/>
                  </a:rPr>
                  <a:t>Business Class Reliability and Security</a:t>
                </a:r>
              </a:p>
            </p:txBody>
          </p:sp>
        </p:grpSp>
        <p:sp>
          <p:nvSpPr>
            <p:cNvPr id="61" name="Rounded Rectangle 60"/>
            <p:cNvSpPr/>
            <p:nvPr/>
          </p:nvSpPr>
          <p:spPr bwMode="auto">
            <a:xfrm>
              <a:off x="5812966" y="3701676"/>
              <a:ext cx="1426039" cy="1022724"/>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182880" rIns="0" bIns="0" numCol="1" rtlCol="0" anchor="ctr" anchorCtr="0" compatLnSpc="1">
              <a:prstTxWarp prst="textNoShape">
                <a:avLst/>
              </a:prstTxWarp>
              <a:flatTx/>
            </a:bodyPr>
            <a:lstStyle/>
            <a:p>
              <a:pPr algn="ctr" defTabSz="914291" fontAlgn="base">
                <a:lnSpc>
                  <a:spcPct val="90000"/>
                </a:lnSpc>
                <a:spcBef>
                  <a:spcPts val="630"/>
                </a:spcBef>
                <a:spcAft>
                  <a:spcPct val="0"/>
                </a:spcAft>
                <a:defRPr/>
              </a:pPr>
              <a:endParaRPr lang="en-US" altLang="zh-CN" sz="2600" dirty="0" smtClean="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grpSp>
      <p:sp>
        <p:nvSpPr>
          <p:cNvPr id="68" name="TextBox 1026063"/>
          <p:cNvSpPr txBox="1">
            <a:spLocks noChangeArrowheads="1"/>
          </p:cNvSpPr>
          <p:nvPr/>
        </p:nvSpPr>
        <p:spPr bwMode="auto">
          <a:xfrm>
            <a:off x="1905001" y="1478346"/>
            <a:ext cx="7043422" cy="707886"/>
          </a:xfrm>
          <a:prstGeom prst="rect">
            <a:avLst/>
          </a:prstGeom>
          <a:noFill/>
          <a:ln w="9525">
            <a:noFill/>
            <a:miter lim="800000"/>
            <a:headEnd/>
            <a:tailEnd/>
          </a:ln>
        </p:spPr>
        <p:txBody>
          <a:bodyPr wrap="square">
            <a:spAutoFit/>
          </a:bodyPr>
          <a:lstStyle/>
          <a:p>
            <a:pPr lvl="0">
              <a:defRPr/>
            </a:pPr>
            <a:r>
              <a:rPr lang="en-US" sz="2000" dirty="0" smtClean="0">
                <a:ln w="3175">
                  <a:noFill/>
                </a:ln>
                <a:latin typeface="Segoe UI" pitchFamily="34" charset="0"/>
                <a:cs typeface="Segoe UI" pitchFamily="34" charset="0"/>
                <a:sym typeface="Wingdings" pitchFamily="2" charset="2"/>
              </a:rPr>
              <a:t>Delivering highly secure, private, and reliable computing experiences based on sound business practices</a:t>
            </a:r>
            <a:endParaRPr lang="en-US" sz="2000" dirty="0">
              <a:ln w="3175">
                <a:noFill/>
              </a:ln>
              <a:latin typeface="Segoe UI" pitchFamily="34" charset="0"/>
              <a:cs typeface="Segoe UI" pitchFamily="34" charset="0"/>
              <a:sym typeface="Wingdings" pitchFamily="2" charset="2"/>
            </a:endParaRPr>
          </a:p>
        </p:txBody>
      </p:sp>
      <p:pic>
        <p:nvPicPr>
          <p:cNvPr id="73" name="Picture 4" descr="J:\Illustrations-Icons\Windows_Vista_Icons_ for_Marketing_use\Vista Icons off the web - not approved to reuse\iisres.dll_I4e88_0409.png"/>
          <p:cNvPicPr>
            <a:picLocks noChangeAspect="1" noChangeArrowheads="1"/>
          </p:cNvPicPr>
          <p:nvPr/>
        </p:nvPicPr>
        <p:blipFill>
          <a:blip r:embed="rId4" cstate="print"/>
          <a:srcRect/>
          <a:stretch>
            <a:fillRect/>
          </a:stretch>
        </p:blipFill>
        <p:spPr bwMode="auto">
          <a:xfrm>
            <a:off x="739775" y="1798618"/>
            <a:ext cx="654499" cy="558204"/>
          </a:xfrm>
          <a:prstGeom prst="rect">
            <a:avLst/>
          </a:prstGeom>
          <a:noFill/>
        </p:spPr>
      </p:pic>
      <p:pic>
        <p:nvPicPr>
          <p:cNvPr id="74" name="Picture 5" descr="J:\Illustrations-Icons\Windows_Vista_Icons_ for_Marketing_use\Vista Icons off the web - not approved to reuse\Firewall.cpl_I2969_0409.png"/>
          <p:cNvPicPr>
            <a:picLocks noChangeAspect="1" noChangeArrowheads="1"/>
          </p:cNvPicPr>
          <p:nvPr/>
        </p:nvPicPr>
        <p:blipFill>
          <a:blip r:embed="rId5" cstate="print"/>
          <a:srcRect/>
          <a:stretch>
            <a:fillRect/>
          </a:stretch>
        </p:blipFill>
        <p:spPr bwMode="auto">
          <a:xfrm>
            <a:off x="1180170" y="1815649"/>
            <a:ext cx="345949" cy="295051"/>
          </a:xfrm>
          <a:prstGeom prst="rect">
            <a:avLst/>
          </a:prstGeom>
          <a:noFill/>
        </p:spPr>
      </p:pic>
      <p:pic>
        <p:nvPicPr>
          <p:cNvPr id="19" name="Picture 4" descr="inside glow vertical bar clear two-thirds"/>
          <p:cNvPicPr>
            <a:picLocks noChangeAspect="1" noChangeArrowheads="1"/>
          </p:cNvPicPr>
          <p:nvPr/>
        </p:nvPicPr>
        <p:blipFill>
          <a:blip r:embed="rId6"/>
          <a:srcRect/>
          <a:stretch>
            <a:fillRect/>
          </a:stretch>
        </p:blipFill>
        <p:spPr bwMode="auto">
          <a:xfrm>
            <a:off x="3962397" y="4886603"/>
            <a:ext cx="5181603" cy="212321"/>
          </a:xfrm>
          <a:prstGeom prst="rect">
            <a:avLst/>
          </a:prstGeom>
          <a:noFill/>
        </p:spPr>
      </p:pic>
      <p:pic>
        <p:nvPicPr>
          <p:cNvPr id="22" name="Picture 4" descr="inside glow vertical bar clear two-thirds"/>
          <p:cNvPicPr>
            <a:picLocks noChangeAspect="1" noChangeArrowheads="1"/>
          </p:cNvPicPr>
          <p:nvPr/>
        </p:nvPicPr>
        <p:blipFill>
          <a:blip r:embed="rId6">
            <a:duotone>
              <a:schemeClr val="accent2">
                <a:shade val="45000"/>
                <a:satMod val="135000"/>
              </a:schemeClr>
              <a:prstClr val="white"/>
            </a:duotone>
          </a:blip>
          <a:srcRect/>
          <a:stretch>
            <a:fillRect/>
          </a:stretch>
        </p:blipFill>
        <p:spPr bwMode="auto">
          <a:xfrm>
            <a:off x="3962397" y="4668245"/>
            <a:ext cx="4972050" cy="182255"/>
          </a:xfrm>
          <a:prstGeom prst="rect">
            <a:avLst/>
          </a:prstGeom>
          <a:noFill/>
        </p:spPr>
      </p:pic>
      <p:pic>
        <p:nvPicPr>
          <p:cNvPr id="33" name="Picture 4" descr="inside glow vertical bar clear two-thirds"/>
          <p:cNvPicPr>
            <a:picLocks noChangeAspect="1" noChangeArrowheads="1"/>
          </p:cNvPicPr>
          <p:nvPr/>
        </p:nvPicPr>
        <p:blipFill>
          <a:blip r:embed="rId6"/>
          <a:srcRect/>
          <a:stretch>
            <a:fillRect/>
          </a:stretch>
        </p:blipFill>
        <p:spPr bwMode="auto">
          <a:xfrm>
            <a:off x="3962397" y="4449875"/>
            <a:ext cx="4886325" cy="179112"/>
          </a:xfrm>
          <a:prstGeom prst="rect">
            <a:avLst/>
          </a:prstGeom>
          <a:noFill/>
        </p:spPr>
      </p:pic>
      <p:pic>
        <p:nvPicPr>
          <p:cNvPr id="35" name="Picture 4" descr="inside glow vertical bar clear two-thirds"/>
          <p:cNvPicPr>
            <a:picLocks noChangeAspect="1" noChangeArrowheads="1"/>
          </p:cNvPicPr>
          <p:nvPr/>
        </p:nvPicPr>
        <p:blipFill>
          <a:blip r:embed="rId6">
            <a:duotone>
              <a:schemeClr val="accent2">
                <a:shade val="45000"/>
                <a:satMod val="135000"/>
              </a:schemeClr>
              <a:prstClr val="white"/>
            </a:duotone>
          </a:blip>
          <a:srcRect/>
          <a:stretch>
            <a:fillRect/>
          </a:stretch>
        </p:blipFill>
        <p:spPr bwMode="auto">
          <a:xfrm>
            <a:off x="3962397" y="4231515"/>
            <a:ext cx="4648200" cy="197609"/>
          </a:xfrm>
          <a:prstGeom prst="rect">
            <a:avLst/>
          </a:prstGeom>
          <a:noFill/>
        </p:spPr>
      </p:pic>
      <p:pic>
        <p:nvPicPr>
          <p:cNvPr id="37" name="Picture 4" descr="inside glow vertical bar clear two-thirds"/>
          <p:cNvPicPr>
            <a:picLocks noChangeAspect="1" noChangeArrowheads="1"/>
          </p:cNvPicPr>
          <p:nvPr/>
        </p:nvPicPr>
        <p:blipFill>
          <a:blip r:embed="rId6"/>
          <a:srcRect/>
          <a:stretch>
            <a:fillRect/>
          </a:stretch>
        </p:blipFill>
        <p:spPr bwMode="auto">
          <a:xfrm>
            <a:off x="3962397" y="4013147"/>
            <a:ext cx="4448175" cy="187378"/>
          </a:xfrm>
          <a:prstGeom prst="rect">
            <a:avLst/>
          </a:prstGeom>
          <a:noFill/>
        </p:spPr>
      </p:pic>
      <p:pic>
        <p:nvPicPr>
          <p:cNvPr id="40" name="Picture 4" descr="inside glow vertical bar clear two-thirds"/>
          <p:cNvPicPr>
            <a:picLocks noChangeAspect="1" noChangeArrowheads="1"/>
          </p:cNvPicPr>
          <p:nvPr/>
        </p:nvPicPr>
        <p:blipFill>
          <a:blip r:embed="rId6">
            <a:duotone>
              <a:schemeClr val="accent2">
                <a:shade val="45000"/>
                <a:satMod val="135000"/>
              </a:schemeClr>
              <a:prstClr val="white"/>
            </a:duotone>
          </a:blip>
          <a:srcRect/>
          <a:stretch>
            <a:fillRect/>
          </a:stretch>
        </p:blipFill>
        <p:spPr bwMode="auto">
          <a:xfrm>
            <a:off x="3962397" y="3794789"/>
            <a:ext cx="4257677" cy="193682"/>
          </a:xfrm>
          <a:prstGeom prst="rect">
            <a:avLst/>
          </a:prstGeom>
          <a:noFill/>
        </p:spPr>
      </p:pic>
      <p:pic>
        <p:nvPicPr>
          <p:cNvPr id="42" name="Picture 4" descr="inside glow vertical bar clear two-thirds"/>
          <p:cNvPicPr>
            <a:picLocks noChangeAspect="1" noChangeArrowheads="1"/>
          </p:cNvPicPr>
          <p:nvPr/>
        </p:nvPicPr>
        <p:blipFill>
          <a:blip r:embed="rId6"/>
          <a:srcRect/>
          <a:stretch>
            <a:fillRect/>
          </a:stretch>
        </p:blipFill>
        <p:spPr bwMode="auto">
          <a:xfrm>
            <a:off x="3962397" y="3576418"/>
            <a:ext cx="4095750" cy="176432"/>
          </a:xfrm>
          <a:prstGeom prst="rect">
            <a:avLst/>
          </a:prstGeom>
          <a:noFill/>
        </p:spPr>
      </p:pic>
      <p:pic>
        <p:nvPicPr>
          <p:cNvPr id="44" name="Picture 4" descr="inside glow vertical bar clear two-thirds"/>
          <p:cNvPicPr>
            <a:picLocks noChangeAspect="1" noChangeArrowheads="1"/>
          </p:cNvPicPr>
          <p:nvPr/>
        </p:nvPicPr>
        <p:blipFill>
          <a:blip r:embed="rId6">
            <a:duotone>
              <a:schemeClr val="accent2">
                <a:shade val="45000"/>
                <a:satMod val="135000"/>
              </a:schemeClr>
              <a:prstClr val="white"/>
            </a:duotone>
          </a:blip>
          <a:srcRect/>
          <a:stretch>
            <a:fillRect/>
          </a:stretch>
        </p:blipFill>
        <p:spPr bwMode="auto">
          <a:xfrm>
            <a:off x="3962397" y="3358059"/>
            <a:ext cx="3981450" cy="175716"/>
          </a:xfrm>
          <a:prstGeom prst="rect">
            <a:avLst/>
          </a:prstGeom>
          <a:noFill/>
        </p:spPr>
      </p:pic>
      <p:pic>
        <p:nvPicPr>
          <p:cNvPr id="46" name="Picture 4" descr="inside glow vertical bar clear two-thirds"/>
          <p:cNvPicPr>
            <a:picLocks noChangeAspect="1" noChangeArrowheads="1"/>
          </p:cNvPicPr>
          <p:nvPr/>
        </p:nvPicPr>
        <p:blipFill>
          <a:blip r:embed="rId6"/>
          <a:srcRect/>
          <a:stretch>
            <a:fillRect/>
          </a:stretch>
        </p:blipFill>
        <p:spPr bwMode="auto">
          <a:xfrm>
            <a:off x="3962397" y="3158033"/>
            <a:ext cx="3886200" cy="185241"/>
          </a:xfrm>
          <a:prstGeom prst="rect">
            <a:avLst/>
          </a:prstGeom>
          <a:noFill/>
        </p:spPr>
      </p:pic>
      <p:pic>
        <p:nvPicPr>
          <p:cNvPr id="18" name="Picture 17" descr="server-room-purple.png"/>
          <p:cNvPicPr>
            <a:picLocks noChangeAspect="1"/>
          </p:cNvPicPr>
          <p:nvPr/>
        </p:nvPicPr>
        <p:blipFill>
          <a:blip r:embed="rId7" cstate="print">
            <a:grayscl/>
          </a:blip>
          <a:srcRect b="2380"/>
          <a:stretch>
            <a:fillRect/>
          </a:stretch>
        </p:blipFill>
        <p:spPr>
          <a:xfrm>
            <a:off x="4186775" y="5201788"/>
            <a:ext cx="4363224" cy="1329866"/>
          </a:xfrm>
          <a:prstGeom prst="rect">
            <a:avLst/>
          </a:prstGeom>
          <a:noFill/>
          <a:ln>
            <a:noFill/>
          </a:ln>
        </p:spPr>
      </p:pic>
      <p:sp>
        <p:nvSpPr>
          <p:cNvPr id="48" name="Isosceles Triangle 47"/>
          <p:cNvSpPr/>
          <p:nvPr/>
        </p:nvSpPr>
        <p:spPr bwMode="auto">
          <a:xfrm rot="16200000">
            <a:off x="2452688" y="3605212"/>
            <a:ext cx="1905000" cy="1019175"/>
          </a:xfrm>
          <a:prstGeom prst="triangle">
            <a:avLst/>
          </a:prstGeom>
          <a:gradFill>
            <a:gsLst>
              <a:gs pos="100000">
                <a:schemeClr val="bg1">
                  <a:lumMod val="95000"/>
                  <a:alpha val="0"/>
                </a:schemeClr>
              </a:gs>
              <a:gs pos="0">
                <a:schemeClr val="accent1">
                  <a:lumMod val="75000"/>
                  <a:alpha val="48000"/>
                </a:schemeClr>
              </a:gs>
            </a:gsLst>
            <a:lin ang="16200000" scaled="0"/>
          </a:gradFill>
          <a:ln>
            <a:gradFill>
              <a:gsLst>
                <a:gs pos="0">
                  <a:schemeClr val="accent1">
                    <a:tint val="66000"/>
                    <a:satMod val="160000"/>
                  </a:schemeClr>
                </a:gs>
                <a:gs pos="100000">
                  <a:schemeClr val="accent1">
                    <a:tint val="23500"/>
                    <a:satMod val="160000"/>
                    <a:alpha val="0"/>
                  </a:schemeClr>
                </a:gs>
              </a:gsLst>
              <a:lin ang="5400000" scaled="0"/>
            </a:gra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1" name="TextBox 20"/>
          <p:cNvSpPr txBox="1"/>
          <p:nvPr/>
        </p:nvSpPr>
        <p:spPr>
          <a:xfrm>
            <a:off x="4032488" y="4878306"/>
            <a:ext cx="1694695" cy="230832"/>
          </a:xfrm>
          <a:prstGeom prst="rect">
            <a:avLst/>
          </a:prstGeom>
          <a:noFill/>
        </p:spPr>
        <p:txBody>
          <a:bodyPr wrap="square" rtlCol="0">
            <a:spAutoFit/>
          </a:bodyPr>
          <a:lstStyle/>
          <a:p>
            <a:r>
              <a:rPr lang="en-US" sz="900" b="1" spc="50" dirty="0" smtClean="0">
                <a:latin typeface="Segoe UI" pitchFamily="34" charset="0"/>
                <a:cs typeface="Segoe UI" pitchFamily="34" charset="0"/>
              </a:rPr>
              <a:t>Authentication to Data</a:t>
            </a:r>
            <a:endParaRPr lang="en-US" sz="900" b="1" spc="50" dirty="0">
              <a:latin typeface="Segoe UI" pitchFamily="34" charset="0"/>
              <a:cs typeface="Segoe UI" pitchFamily="34" charset="0"/>
            </a:endParaRPr>
          </a:p>
        </p:txBody>
      </p:sp>
      <p:sp>
        <p:nvSpPr>
          <p:cNvPr id="23" name="TextBox 22"/>
          <p:cNvSpPr txBox="1"/>
          <p:nvPr/>
        </p:nvSpPr>
        <p:spPr>
          <a:xfrm>
            <a:off x="4032488" y="4654545"/>
            <a:ext cx="1856598" cy="230832"/>
          </a:xfrm>
          <a:prstGeom prst="rect">
            <a:avLst/>
          </a:prstGeom>
          <a:noFill/>
        </p:spPr>
        <p:txBody>
          <a:bodyPr wrap="square" rtlCol="0">
            <a:spAutoFit/>
          </a:bodyPr>
          <a:lstStyle/>
          <a:p>
            <a:r>
              <a:rPr lang="en-US" sz="900" b="1" spc="50" dirty="0" smtClean="0">
                <a:latin typeface="Segoe UI" pitchFamily="34" charset="0"/>
                <a:cs typeface="Segoe UI" pitchFamily="34" charset="0"/>
              </a:rPr>
              <a:t>Separate Data Networks</a:t>
            </a:r>
            <a:endParaRPr lang="en-US" sz="900" b="1" spc="50" dirty="0">
              <a:latin typeface="Segoe UI" pitchFamily="34" charset="0"/>
              <a:cs typeface="Segoe UI" pitchFamily="34" charset="0"/>
            </a:endParaRPr>
          </a:p>
        </p:txBody>
      </p:sp>
      <p:sp>
        <p:nvSpPr>
          <p:cNvPr id="34" name="TextBox 33"/>
          <p:cNvSpPr txBox="1"/>
          <p:nvPr/>
        </p:nvSpPr>
        <p:spPr>
          <a:xfrm>
            <a:off x="4032488" y="4422527"/>
            <a:ext cx="1694695" cy="230832"/>
          </a:xfrm>
          <a:prstGeom prst="rect">
            <a:avLst/>
          </a:prstGeom>
          <a:noFill/>
        </p:spPr>
        <p:txBody>
          <a:bodyPr wrap="square" rtlCol="0">
            <a:spAutoFit/>
          </a:bodyPr>
          <a:lstStyle/>
          <a:p>
            <a:r>
              <a:rPr lang="en-US" sz="900" b="1" spc="50" dirty="0" smtClean="0">
                <a:latin typeface="Segoe UI" pitchFamily="34" charset="0"/>
                <a:cs typeface="Segoe UI" pitchFamily="34" charset="0"/>
              </a:rPr>
              <a:t>Virus Scanning</a:t>
            </a:r>
            <a:endParaRPr lang="en-US" sz="900" b="1" spc="50" dirty="0">
              <a:latin typeface="Segoe UI" pitchFamily="34" charset="0"/>
              <a:cs typeface="Segoe UI" pitchFamily="34" charset="0"/>
            </a:endParaRPr>
          </a:p>
        </p:txBody>
      </p:sp>
      <p:sp>
        <p:nvSpPr>
          <p:cNvPr id="36" name="TextBox 35"/>
          <p:cNvSpPr txBox="1"/>
          <p:nvPr/>
        </p:nvSpPr>
        <p:spPr>
          <a:xfrm>
            <a:off x="4032488" y="4208291"/>
            <a:ext cx="3120788" cy="230832"/>
          </a:xfrm>
          <a:prstGeom prst="rect">
            <a:avLst/>
          </a:prstGeom>
          <a:noFill/>
        </p:spPr>
        <p:txBody>
          <a:bodyPr wrap="square" rtlCol="0">
            <a:spAutoFit/>
          </a:bodyPr>
          <a:lstStyle/>
          <a:p>
            <a:r>
              <a:rPr lang="en-US" sz="900" b="1" spc="50" smtClean="0">
                <a:latin typeface="Segoe UI" pitchFamily="34" charset="0"/>
                <a:cs typeface="Segoe UI" pitchFamily="34" charset="0"/>
              </a:rPr>
              <a:t>Application </a:t>
            </a:r>
            <a:r>
              <a:rPr lang="en-US" sz="900" b="1" spc="50" dirty="0" smtClean="0">
                <a:latin typeface="Segoe UI" pitchFamily="34" charset="0"/>
                <a:cs typeface="Segoe UI" pitchFamily="34" charset="0"/>
              </a:rPr>
              <a:t>Level Counter-measures</a:t>
            </a:r>
            <a:endParaRPr lang="en-US" sz="900" b="1" spc="50" dirty="0">
              <a:latin typeface="Segoe UI" pitchFamily="34" charset="0"/>
              <a:cs typeface="Segoe UI" pitchFamily="34" charset="0"/>
            </a:endParaRPr>
          </a:p>
        </p:txBody>
      </p:sp>
      <p:sp>
        <p:nvSpPr>
          <p:cNvPr id="38" name="TextBox 37"/>
          <p:cNvSpPr txBox="1"/>
          <p:nvPr/>
        </p:nvSpPr>
        <p:spPr>
          <a:xfrm>
            <a:off x="4032488" y="3976273"/>
            <a:ext cx="3444638" cy="230832"/>
          </a:xfrm>
          <a:prstGeom prst="rect">
            <a:avLst/>
          </a:prstGeom>
          <a:noFill/>
        </p:spPr>
        <p:txBody>
          <a:bodyPr wrap="square" rtlCol="0">
            <a:spAutoFit/>
          </a:bodyPr>
          <a:lstStyle/>
          <a:p>
            <a:r>
              <a:rPr lang="en-US" sz="900" b="1" spc="50" smtClean="0">
                <a:latin typeface="Segoe UI" pitchFamily="34" charset="0"/>
                <a:cs typeface="Segoe UI" pitchFamily="34" charset="0"/>
              </a:rPr>
              <a:t>Application </a:t>
            </a:r>
            <a:r>
              <a:rPr lang="en-US" sz="900" b="1" spc="50" dirty="0" smtClean="0">
                <a:latin typeface="Segoe UI" pitchFamily="34" charset="0"/>
                <a:cs typeface="Segoe UI" pitchFamily="34" charset="0"/>
              </a:rPr>
              <a:t>Authentication</a:t>
            </a:r>
            <a:endParaRPr lang="en-US" sz="900" b="1" spc="50" dirty="0">
              <a:latin typeface="Segoe UI" pitchFamily="34" charset="0"/>
              <a:cs typeface="Segoe UI" pitchFamily="34" charset="0"/>
            </a:endParaRPr>
          </a:p>
        </p:txBody>
      </p:sp>
      <p:sp>
        <p:nvSpPr>
          <p:cNvPr id="41" name="TextBox 40"/>
          <p:cNvSpPr txBox="1"/>
          <p:nvPr/>
        </p:nvSpPr>
        <p:spPr>
          <a:xfrm>
            <a:off x="4032488" y="3781088"/>
            <a:ext cx="1856598" cy="230832"/>
          </a:xfrm>
          <a:prstGeom prst="rect">
            <a:avLst/>
          </a:prstGeom>
          <a:noFill/>
        </p:spPr>
        <p:txBody>
          <a:bodyPr wrap="square" rtlCol="0">
            <a:spAutoFit/>
          </a:bodyPr>
          <a:lstStyle/>
          <a:p>
            <a:r>
              <a:rPr lang="en-US" sz="900" b="1" spc="50" dirty="0" smtClean="0">
                <a:latin typeface="Segoe UI" pitchFamily="34" charset="0"/>
                <a:cs typeface="Segoe UI" pitchFamily="34" charset="0"/>
              </a:rPr>
              <a:t>System Level Security</a:t>
            </a:r>
            <a:endParaRPr lang="en-US" sz="900" b="1" spc="50" dirty="0">
              <a:latin typeface="Segoe UI" pitchFamily="34" charset="0"/>
              <a:cs typeface="Segoe UI" pitchFamily="34" charset="0"/>
            </a:endParaRPr>
          </a:p>
        </p:txBody>
      </p:sp>
      <p:sp>
        <p:nvSpPr>
          <p:cNvPr id="43" name="TextBox 42"/>
          <p:cNvSpPr txBox="1"/>
          <p:nvPr/>
        </p:nvSpPr>
        <p:spPr>
          <a:xfrm>
            <a:off x="4032488" y="3558595"/>
            <a:ext cx="2596912" cy="230832"/>
          </a:xfrm>
          <a:prstGeom prst="rect">
            <a:avLst/>
          </a:prstGeom>
          <a:noFill/>
        </p:spPr>
        <p:txBody>
          <a:bodyPr wrap="square" rtlCol="0">
            <a:spAutoFit/>
          </a:bodyPr>
          <a:lstStyle/>
          <a:p>
            <a:r>
              <a:rPr lang="en-US" sz="900" b="1" spc="50" dirty="0" smtClean="0">
                <a:latin typeface="Segoe UI" pitchFamily="34" charset="0"/>
                <a:cs typeface="Segoe UI" pitchFamily="34" charset="0"/>
              </a:rPr>
              <a:t>Intrusion Detection System</a:t>
            </a:r>
            <a:endParaRPr lang="en-US" sz="900" b="1" spc="50" dirty="0">
              <a:latin typeface="Segoe UI" pitchFamily="34" charset="0"/>
              <a:cs typeface="Segoe UI" pitchFamily="34" charset="0"/>
            </a:endParaRPr>
          </a:p>
        </p:txBody>
      </p:sp>
      <p:sp>
        <p:nvSpPr>
          <p:cNvPr id="45" name="TextBox 44"/>
          <p:cNvSpPr txBox="1"/>
          <p:nvPr/>
        </p:nvSpPr>
        <p:spPr>
          <a:xfrm>
            <a:off x="4032488" y="3344359"/>
            <a:ext cx="1856598" cy="230832"/>
          </a:xfrm>
          <a:prstGeom prst="rect">
            <a:avLst/>
          </a:prstGeom>
          <a:noFill/>
        </p:spPr>
        <p:txBody>
          <a:bodyPr wrap="square" rtlCol="0">
            <a:spAutoFit/>
          </a:bodyPr>
          <a:lstStyle/>
          <a:p>
            <a:r>
              <a:rPr lang="en-US" sz="900" b="1" spc="50" smtClean="0">
                <a:latin typeface="Segoe UI" pitchFamily="34" charset="0"/>
                <a:cs typeface="Segoe UI" pitchFamily="34" charset="0"/>
              </a:rPr>
              <a:t>Firewalls</a:t>
            </a:r>
            <a:endParaRPr lang="en-US" sz="900" b="1" spc="50" dirty="0">
              <a:latin typeface="Segoe UI" pitchFamily="34" charset="0"/>
              <a:cs typeface="Segoe UI" pitchFamily="34" charset="0"/>
            </a:endParaRPr>
          </a:p>
        </p:txBody>
      </p:sp>
      <p:sp>
        <p:nvSpPr>
          <p:cNvPr id="47" name="TextBox 46"/>
          <p:cNvSpPr txBox="1"/>
          <p:nvPr/>
        </p:nvSpPr>
        <p:spPr>
          <a:xfrm>
            <a:off x="4032488" y="3144334"/>
            <a:ext cx="1856598" cy="230832"/>
          </a:xfrm>
          <a:prstGeom prst="rect">
            <a:avLst/>
          </a:prstGeom>
          <a:noFill/>
        </p:spPr>
        <p:txBody>
          <a:bodyPr wrap="square" rtlCol="0">
            <a:spAutoFit/>
          </a:bodyPr>
          <a:lstStyle/>
          <a:p>
            <a:r>
              <a:rPr lang="en-US" sz="900" b="1" spc="50" smtClean="0">
                <a:latin typeface="Segoe UI" pitchFamily="34" charset="0"/>
                <a:cs typeface="Segoe UI" pitchFamily="34" charset="0"/>
              </a:rPr>
              <a:t>Filtering </a:t>
            </a:r>
            <a:r>
              <a:rPr lang="en-US" sz="900" b="1" spc="50" dirty="0" smtClean="0">
                <a:latin typeface="Segoe UI" pitchFamily="34" charset="0"/>
                <a:cs typeface="Segoe UI" pitchFamily="34" charset="0"/>
              </a:rPr>
              <a:t>Routers</a:t>
            </a:r>
            <a:endParaRPr lang="en-US" sz="900" b="1" spc="50" dirty="0">
              <a:latin typeface="Segoe UI" pitchFamily="34" charset="0"/>
              <a:cs typeface="Segoe UI" pitchFamily="34" charset="0"/>
            </a:endParaRPr>
          </a:p>
        </p:txBody>
      </p:sp>
      <p:sp>
        <p:nvSpPr>
          <p:cNvPr id="17" name="Rectangle 16"/>
          <p:cNvSpPr/>
          <p:nvPr/>
        </p:nvSpPr>
        <p:spPr>
          <a:xfrm>
            <a:off x="287236" y="2955969"/>
            <a:ext cx="4114800" cy="2837700"/>
          </a:xfrm>
          <a:prstGeom prst="rect">
            <a:avLst/>
          </a:prstGeom>
        </p:spPr>
        <p:txBody>
          <a:bodyPr wrap="square">
            <a:spAutoFit/>
          </a:bodyPr>
          <a:lstStyle/>
          <a:p>
            <a:pPr marL="347663" indent="-347663" defTabSz="914363">
              <a:spcBef>
                <a:spcPct val="20000"/>
              </a:spcBef>
              <a:buClr>
                <a:srgbClr val="FFFF99"/>
              </a:buClr>
            </a:pPr>
            <a:r>
              <a:rPr lang="en-US" sz="2000" dirty="0" smtClean="0">
                <a:solidFill>
                  <a:schemeClr val="accent6">
                    <a:lumMod val="20000"/>
                    <a:lumOff val="80000"/>
                  </a:schemeClr>
                </a:solidFill>
                <a:latin typeface="Segoe UI" pitchFamily="34" charset="0"/>
                <a:cs typeface="Segoe UI" pitchFamily="34" charset="0"/>
                <a:sym typeface="Wingdings" pitchFamily="2" charset="2"/>
              </a:rPr>
              <a:t>Key Features</a:t>
            </a:r>
          </a:p>
          <a:p>
            <a:pPr marL="344488" indent="-344488" defTabSz="914363">
              <a:lnSpc>
                <a:spcPct val="90000"/>
              </a:lnSpc>
              <a:spcBef>
                <a:spcPct val="20000"/>
              </a:spcBef>
              <a:buClr>
                <a:srgbClr val="FFFF99"/>
              </a:buClr>
              <a:buSzPct val="90000"/>
              <a:buFont typeface="Arial" pitchFamily="34" charset="0"/>
              <a:buChar char="•"/>
            </a:pPr>
            <a:r>
              <a:rPr lang="en-US" sz="1800" dirty="0" smtClean="0">
                <a:latin typeface="Segoe UI" pitchFamily="34" charset="0"/>
                <a:cs typeface="Segoe UI" pitchFamily="34" charset="0"/>
                <a:sym typeface="Wingdings" pitchFamily="2" charset="2"/>
              </a:rPr>
              <a:t>Geo-redundant datacenters</a:t>
            </a:r>
          </a:p>
          <a:p>
            <a:pPr marL="344488" indent="-344488" defTabSz="914363">
              <a:lnSpc>
                <a:spcPct val="90000"/>
              </a:lnSpc>
              <a:spcBef>
                <a:spcPct val="20000"/>
              </a:spcBef>
              <a:buClr>
                <a:srgbClr val="FFFF99"/>
              </a:buClr>
              <a:buSzPct val="90000"/>
              <a:buFont typeface="Arial" pitchFamily="34" charset="0"/>
              <a:buChar char="•"/>
            </a:pPr>
            <a:r>
              <a:rPr lang="en-US" sz="1800" dirty="0" smtClean="0">
                <a:latin typeface="Segoe UI" pitchFamily="34" charset="0"/>
                <a:cs typeface="Segoe UI" pitchFamily="34" charset="0"/>
                <a:sym typeface="Wingdings" pitchFamily="2" charset="2"/>
              </a:rPr>
              <a:t>N+1 architecture</a:t>
            </a:r>
          </a:p>
          <a:p>
            <a:pPr marL="344488" indent="-344488" defTabSz="914363">
              <a:lnSpc>
                <a:spcPct val="90000"/>
              </a:lnSpc>
              <a:spcBef>
                <a:spcPct val="20000"/>
              </a:spcBef>
              <a:buClr>
                <a:srgbClr val="FFFF99"/>
              </a:buClr>
              <a:buSzPct val="90000"/>
              <a:buFont typeface="Arial" pitchFamily="34" charset="0"/>
              <a:buChar char="•"/>
            </a:pPr>
            <a:r>
              <a:rPr lang="en-US" sz="1800" dirty="0" smtClean="0">
                <a:latin typeface="Segoe UI" pitchFamily="34" charset="0"/>
                <a:cs typeface="Segoe UI" pitchFamily="34" charset="0"/>
                <a:sym typeface="Wingdings" pitchFamily="2" charset="2"/>
              </a:rPr>
              <a:t>9 layers data security</a:t>
            </a:r>
          </a:p>
          <a:p>
            <a:pPr marL="344488" indent="-344488" defTabSz="914363">
              <a:lnSpc>
                <a:spcPct val="90000"/>
              </a:lnSpc>
              <a:spcBef>
                <a:spcPct val="20000"/>
              </a:spcBef>
              <a:buClr>
                <a:srgbClr val="FFFF99"/>
              </a:buClr>
              <a:buSzPct val="90000"/>
              <a:buFont typeface="Arial" pitchFamily="34" charset="0"/>
              <a:buChar char="•"/>
            </a:pPr>
            <a:r>
              <a:rPr lang="en-US" sz="1800" dirty="0" err="1" smtClean="0">
                <a:latin typeface="Segoe UI" pitchFamily="34" charset="0"/>
                <a:cs typeface="Segoe UI" pitchFamily="34" charset="0"/>
                <a:sym typeface="Wingdings" pitchFamily="2" charset="2"/>
              </a:rPr>
              <a:t>CyberTrust</a:t>
            </a:r>
            <a:r>
              <a:rPr lang="en-US" sz="1800" dirty="0" smtClean="0">
                <a:latin typeface="Segoe UI" pitchFamily="34" charset="0"/>
                <a:cs typeface="Segoe UI" pitchFamily="34" charset="0"/>
                <a:sym typeface="Wingdings" pitchFamily="2" charset="2"/>
              </a:rPr>
              <a:t> certified</a:t>
            </a:r>
          </a:p>
          <a:p>
            <a:pPr marL="344488" indent="-344488" defTabSz="914363">
              <a:lnSpc>
                <a:spcPct val="90000"/>
              </a:lnSpc>
              <a:spcBef>
                <a:spcPct val="20000"/>
              </a:spcBef>
              <a:buClr>
                <a:srgbClr val="FFFF99"/>
              </a:buClr>
              <a:buSzPct val="90000"/>
              <a:buFont typeface="Arial" pitchFamily="34" charset="0"/>
              <a:buChar char="•"/>
            </a:pPr>
            <a:r>
              <a:rPr lang="en-US" sz="1800" dirty="0" smtClean="0">
                <a:latin typeface="Segoe UI" pitchFamily="34" charset="0"/>
                <a:cs typeface="Segoe UI" pitchFamily="34" charset="0"/>
                <a:sym typeface="Wingdings" pitchFamily="2" charset="2"/>
              </a:rPr>
              <a:t>Secure access via SSL</a:t>
            </a:r>
          </a:p>
          <a:p>
            <a:pPr marL="344488" indent="-344488" defTabSz="914363">
              <a:lnSpc>
                <a:spcPct val="90000"/>
              </a:lnSpc>
              <a:spcBef>
                <a:spcPct val="20000"/>
              </a:spcBef>
              <a:buClr>
                <a:srgbClr val="FFFF99"/>
              </a:buClr>
              <a:buSzPct val="90000"/>
              <a:buFont typeface="Arial" pitchFamily="34" charset="0"/>
              <a:buChar char="•"/>
            </a:pPr>
            <a:r>
              <a:rPr lang="en-US" sz="1800" dirty="0" smtClean="0">
                <a:latin typeface="Segoe UI" pitchFamily="34" charset="0"/>
                <a:cs typeface="Segoe UI" pitchFamily="34" charset="0"/>
                <a:sym typeface="Wingdings" pitchFamily="2" charset="2"/>
              </a:rPr>
              <a:t>ITIL/MOF operational practices</a:t>
            </a:r>
          </a:p>
          <a:p>
            <a:pPr marL="344488" indent="-344488" defTabSz="914363">
              <a:lnSpc>
                <a:spcPct val="90000"/>
              </a:lnSpc>
              <a:spcBef>
                <a:spcPct val="20000"/>
              </a:spcBef>
              <a:buClr>
                <a:srgbClr val="FFFF99"/>
              </a:buClr>
              <a:buSzPct val="90000"/>
              <a:buFont typeface="Arial" pitchFamily="34" charset="0"/>
              <a:buChar char="•"/>
            </a:pPr>
            <a:r>
              <a:rPr lang="en-US" sz="1800" dirty="0" smtClean="0">
                <a:latin typeface="Segoe UI" pitchFamily="34" charset="0"/>
                <a:cs typeface="Segoe UI" pitchFamily="34" charset="0"/>
                <a:sym typeface="Wingdings" pitchFamily="2" charset="2"/>
              </a:rPr>
              <a:t>24x7x365 support</a:t>
            </a:r>
          </a:p>
          <a:p>
            <a:pPr marL="344488" indent="-344488" defTabSz="914363">
              <a:lnSpc>
                <a:spcPct val="90000"/>
              </a:lnSpc>
              <a:spcBef>
                <a:spcPct val="20000"/>
              </a:spcBef>
              <a:buClr>
                <a:srgbClr val="FFFF99"/>
              </a:buClr>
              <a:buSzPct val="90000"/>
              <a:buFont typeface="Arial" pitchFamily="34" charset="0"/>
              <a:buChar char="•"/>
            </a:pPr>
            <a:r>
              <a:rPr lang="en-US" sz="1800" dirty="0" smtClean="0">
                <a:latin typeface="Segoe UI" pitchFamily="34" charset="0"/>
                <a:cs typeface="Segoe UI" pitchFamily="34" charset="0"/>
                <a:sym typeface="Wingdings" pitchFamily="2" charset="2"/>
              </a:rPr>
              <a:t>Backed by 99.9% uptime SLA</a:t>
            </a:r>
          </a:p>
        </p:txBody>
      </p:sp>
      <p:sp>
        <p:nvSpPr>
          <p:cNvPr id="39" name="Rectangle 38"/>
          <p:cNvSpPr/>
          <p:nvPr/>
        </p:nvSpPr>
        <p:spPr>
          <a:xfrm>
            <a:off x="66261" y="6192078"/>
            <a:ext cx="8991600" cy="430887"/>
          </a:xfrm>
          <a:prstGeom prst="rect">
            <a:avLst/>
          </a:prstGeom>
        </p:spPr>
        <p:txBody>
          <a:bodyPr wrap="square">
            <a:spAutoFit/>
          </a:bodyPr>
          <a:lstStyle/>
          <a:p>
            <a:pPr fontAlgn="ctr"/>
            <a:r>
              <a:rPr lang="en-US" sz="1100" dirty="0" smtClean="0"/>
              <a:t>BPOS </a:t>
            </a:r>
            <a:r>
              <a:rPr lang="en-US" sz="1100" b="1" dirty="0" smtClean="0"/>
              <a:t>Security </a:t>
            </a:r>
            <a:r>
              <a:rPr lang="en-US" sz="1100" b="1" dirty="0"/>
              <a:t>whitepaper</a:t>
            </a:r>
            <a:r>
              <a:rPr lang="en-US" sz="1100" dirty="0"/>
              <a:t>: </a:t>
            </a:r>
            <a:r>
              <a:rPr lang="en-US" sz="1100" dirty="0" smtClean="0"/>
              <a:t/>
            </a:r>
            <a:br>
              <a:rPr lang="en-US" sz="1100" dirty="0" smtClean="0"/>
            </a:br>
            <a:r>
              <a:rPr lang="en-US" sz="1100" dirty="0" smtClean="0">
                <a:hlinkClick r:id=""/>
              </a:rPr>
              <a:t>http</a:t>
            </a:r>
            <a:r>
              <a:rPr lang="en-US" sz="1100" dirty="0">
                <a:hlinkClick r:id=""/>
              </a:rPr>
              <a:t>://www.microsoft.com/downloads/details.aspx?FamilyID=5736aaac-994c-4410-b7ce-bdea505a3413&amp;displaylang=en</a:t>
            </a:r>
            <a:endParaRPr lang="en-US" sz="1100" dirty="0">
              <a:effectLst/>
            </a:endParaRPr>
          </a:p>
        </p:txBody>
      </p:sp>
    </p:spTree>
    <p:extLst>
      <p:ext uri="{BB962C8B-B14F-4D97-AF65-F5344CB8AC3E}">
        <p14:creationId xmlns:p14="http://schemas.microsoft.com/office/powerpoint/2010/main" val="667149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67" descr="blue faded gel rectangle"/>
          <p:cNvPicPr>
            <a:picLocks noChangeAspect="1" noChangeArrowheads="1"/>
          </p:cNvPicPr>
          <p:nvPr/>
        </p:nvPicPr>
        <p:blipFill>
          <a:blip r:embed="rId3" cstate="print"/>
          <a:srcRect/>
          <a:stretch>
            <a:fillRect/>
          </a:stretch>
        </p:blipFill>
        <p:spPr bwMode="auto">
          <a:xfrm>
            <a:off x="2689789" y="5732447"/>
            <a:ext cx="6237718" cy="592153"/>
          </a:xfrm>
          <a:prstGeom prst="rect">
            <a:avLst/>
          </a:prstGeom>
          <a:noFill/>
          <a:ln w="9525">
            <a:noFill/>
            <a:miter lim="800000"/>
            <a:headEnd/>
            <a:tailEnd/>
          </a:ln>
        </p:spPr>
      </p:pic>
      <p:sp>
        <p:nvSpPr>
          <p:cNvPr id="2" name="Title 1"/>
          <p:cNvSpPr>
            <a:spLocks noGrp="1"/>
          </p:cNvSpPr>
          <p:nvPr>
            <p:ph type="title"/>
          </p:nvPr>
        </p:nvSpPr>
        <p:spPr/>
        <p:txBody>
          <a:bodyPr/>
          <a:lstStyle/>
          <a:p>
            <a:r>
              <a:rPr sz="4000" dirty="0" smtClean="0"/>
              <a:t>Security Program</a:t>
            </a:r>
            <a:endParaRPr lang="en-US" sz="4000" dirty="0"/>
          </a:p>
        </p:txBody>
      </p:sp>
      <p:grpSp>
        <p:nvGrpSpPr>
          <p:cNvPr id="3" name="Group 48"/>
          <p:cNvGrpSpPr>
            <a:grpSpLocks/>
          </p:cNvGrpSpPr>
          <p:nvPr/>
        </p:nvGrpSpPr>
        <p:grpSpPr bwMode="auto">
          <a:xfrm>
            <a:off x="304800" y="1600200"/>
            <a:ext cx="8711013" cy="4953000"/>
            <a:chOff x="1562100" y="2628900"/>
            <a:chExt cx="8176126" cy="4249114"/>
          </a:xfrm>
        </p:grpSpPr>
        <p:pic>
          <p:nvPicPr>
            <p:cNvPr id="5" name="Picture 67" descr="blue faded gel rectangle"/>
            <p:cNvPicPr>
              <a:picLocks noChangeAspect="1" noChangeArrowheads="1"/>
            </p:cNvPicPr>
            <p:nvPr/>
          </p:nvPicPr>
          <p:blipFill>
            <a:blip r:embed="rId3" cstate="print"/>
            <a:srcRect/>
            <a:stretch>
              <a:fillRect/>
            </a:stretch>
          </p:blipFill>
          <p:spPr bwMode="auto">
            <a:xfrm>
              <a:off x="3683000" y="2641600"/>
              <a:ext cx="5854700" cy="508000"/>
            </a:xfrm>
            <a:prstGeom prst="rect">
              <a:avLst/>
            </a:prstGeom>
            <a:noFill/>
            <a:ln w="9525">
              <a:noFill/>
              <a:miter lim="800000"/>
              <a:headEnd/>
              <a:tailEnd/>
            </a:ln>
          </p:spPr>
        </p:pic>
        <p:pic>
          <p:nvPicPr>
            <p:cNvPr id="6" name="Picture 67" descr="blue faded gel rectangle"/>
            <p:cNvPicPr>
              <a:picLocks noChangeAspect="1" noChangeArrowheads="1"/>
            </p:cNvPicPr>
            <p:nvPr/>
          </p:nvPicPr>
          <p:blipFill>
            <a:blip r:embed="rId3" cstate="print"/>
            <a:srcRect/>
            <a:stretch>
              <a:fillRect/>
            </a:stretch>
          </p:blipFill>
          <p:spPr bwMode="auto">
            <a:xfrm>
              <a:off x="3636210" y="3162300"/>
              <a:ext cx="5854700" cy="508000"/>
            </a:xfrm>
            <a:prstGeom prst="rect">
              <a:avLst/>
            </a:prstGeom>
            <a:noFill/>
            <a:ln w="9525">
              <a:noFill/>
              <a:miter lim="800000"/>
              <a:headEnd/>
              <a:tailEnd/>
            </a:ln>
          </p:spPr>
        </p:pic>
        <p:pic>
          <p:nvPicPr>
            <p:cNvPr id="7" name="Picture 67" descr="blue faded gel rectangle"/>
            <p:cNvPicPr>
              <a:picLocks noChangeAspect="1" noChangeArrowheads="1"/>
            </p:cNvPicPr>
            <p:nvPr/>
          </p:nvPicPr>
          <p:blipFill>
            <a:blip r:embed="rId3" cstate="print"/>
            <a:srcRect/>
            <a:stretch>
              <a:fillRect/>
            </a:stretch>
          </p:blipFill>
          <p:spPr bwMode="auto">
            <a:xfrm>
              <a:off x="3683000" y="3670300"/>
              <a:ext cx="5854700" cy="508000"/>
            </a:xfrm>
            <a:prstGeom prst="rect">
              <a:avLst/>
            </a:prstGeom>
            <a:noFill/>
            <a:ln w="9525">
              <a:noFill/>
              <a:miter lim="800000"/>
              <a:headEnd/>
              <a:tailEnd/>
            </a:ln>
          </p:spPr>
        </p:pic>
        <p:pic>
          <p:nvPicPr>
            <p:cNvPr id="8" name="Picture 67" descr="blue faded gel rectangle"/>
            <p:cNvPicPr>
              <a:picLocks noChangeAspect="1" noChangeArrowheads="1"/>
            </p:cNvPicPr>
            <p:nvPr/>
          </p:nvPicPr>
          <p:blipFill>
            <a:blip r:embed="rId3" cstate="print"/>
            <a:srcRect/>
            <a:stretch>
              <a:fillRect/>
            </a:stretch>
          </p:blipFill>
          <p:spPr bwMode="auto">
            <a:xfrm>
              <a:off x="3670300" y="4178300"/>
              <a:ext cx="5854700" cy="508000"/>
            </a:xfrm>
            <a:prstGeom prst="rect">
              <a:avLst/>
            </a:prstGeom>
            <a:noFill/>
            <a:ln w="9525">
              <a:noFill/>
              <a:miter lim="800000"/>
              <a:headEnd/>
              <a:tailEnd/>
            </a:ln>
          </p:spPr>
        </p:pic>
        <p:pic>
          <p:nvPicPr>
            <p:cNvPr id="9" name="Picture 67" descr="blue faded gel rectangle"/>
            <p:cNvPicPr>
              <a:picLocks noChangeAspect="1" noChangeArrowheads="1"/>
            </p:cNvPicPr>
            <p:nvPr/>
          </p:nvPicPr>
          <p:blipFill>
            <a:blip r:embed="rId3" cstate="print"/>
            <a:srcRect/>
            <a:stretch>
              <a:fillRect/>
            </a:stretch>
          </p:blipFill>
          <p:spPr bwMode="auto">
            <a:xfrm>
              <a:off x="3670300" y="4686300"/>
              <a:ext cx="5854700" cy="508000"/>
            </a:xfrm>
            <a:prstGeom prst="rect">
              <a:avLst/>
            </a:prstGeom>
            <a:noFill/>
            <a:ln w="9525">
              <a:noFill/>
              <a:miter lim="800000"/>
              <a:headEnd/>
              <a:tailEnd/>
            </a:ln>
          </p:spPr>
        </p:pic>
        <p:pic>
          <p:nvPicPr>
            <p:cNvPr id="10" name="Picture 67" descr="blue faded gel rectangle"/>
            <p:cNvPicPr>
              <a:picLocks noChangeAspect="1" noChangeArrowheads="1"/>
            </p:cNvPicPr>
            <p:nvPr/>
          </p:nvPicPr>
          <p:blipFill>
            <a:blip r:embed="rId3" cstate="print"/>
            <a:srcRect/>
            <a:stretch>
              <a:fillRect/>
            </a:stretch>
          </p:blipFill>
          <p:spPr bwMode="auto">
            <a:xfrm>
              <a:off x="3657600" y="5194300"/>
              <a:ext cx="5854700" cy="508000"/>
            </a:xfrm>
            <a:prstGeom prst="rect">
              <a:avLst/>
            </a:prstGeom>
            <a:noFill/>
            <a:ln w="9525">
              <a:noFill/>
              <a:miter lim="800000"/>
              <a:headEnd/>
              <a:tailEnd/>
            </a:ln>
          </p:spPr>
        </p:pic>
        <p:pic>
          <p:nvPicPr>
            <p:cNvPr id="11" name="Picture 67" descr="blue faded gel rectangle"/>
            <p:cNvPicPr>
              <a:picLocks noChangeAspect="1" noChangeArrowheads="1"/>
            </p:cNvPicPr>
            <p:nvPr/>
          </p:nvPicPr>
          <p:blipFill>
            <a:blip r:embed="rId3" cstate="print"/>
            <a:srcRect/>
            <a:stretch>
              <a:fillRect/>
            </a:stretch>
          </p:blipFill>
          <p:spPr bwMode="auto">
            <a:xfrm>
              <a:off x="3657600" y="5689600"/>
              <a:ext cx="5854700" cy="508000"/>
            </a:xfrm>
            <a:prstGeom prst="rect">
              <a:avLst/>
            </a:prstGeom>
            <a:noFill/>
            <a:ln w="9525">
              <a:noFill/>
              <a:miter lim="800000"/>
              <a:headEnd/>
              <a:tailEnd/>
            </a:ln>
          </p:spPr>
        </p:pic>
        <p:sp>
          <p:nvSpPr>
            <p:cNvPr id="12" name="Rounded Rectangle 11"/>
            <p:cNvSpPr>
              <a:spLocks noChangeArrowheads="1"/>
            </p:cNvSpPr>
            <p:nvPr/>
          </p:nvSpPr>
          <p:spPr bwMode="auto">
            <a:xfrm>
              <a:off x="1562100" y="2628900"/>
              <a:ext cx="2987675" cy="4249114"/>
            </a:xfrm>
            <a:prstGeom prst="roundRect">
              <a:avLst>
                <a:gd name="adj" fmla="val 9671"/>
              </a:avLst>
            </a:prstGeom>
            <a:solidFill>
              <a:schemeClr val="accent1"/>
            </a:solidFill>
            <a:ln>
              <a:noFill/>
              <a:headEnd type="none" w="med" len="med"/>
              <a:tailEnd type="none" w="med" len="med"/>
            </a:ln>
            <a:effectLst>
              <a:outerShdw blurRad="177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36" tIns="45718" rIns="91436" bIns="45718"/>
            <a:lstStyle/>
            <a:p>
              <a:pPr algn="ctr" defTabSz="914363">
                <a:lnSpc>
                  <a:spcPct val="90000"/>
                </a:lnSpc>
                <a:spcBef>
                  <a:spcPct val="20000"/>
                </a:spcBef>
                <a:defRPr/>
              </a:pPr>
              <a:r>
                <a:rPr lang="en-US" sz="2000" dirty="0" smtClean="0">
                  <a:solidFill>
                    <a:schemeClr val="bg1"/>
                  </a:solidFill>
                </a:rPr>
                <a:t>Security Management </a:t>
              </a:r>
              <a:endParaRPr lang="en-US" sz="2000" dirty="0">
                <a:solidFill>
                  <a:schemeClr val="bg1"/>
                </a:solidFill>
              </a:endParaRPr>
            </a:p>
          </p:txBody>
        </p:sp>
        <p:sp>
          <p:nvSpPr>
            <p:cNvPr id="13" name="TextBox 18456"/>
            <p:cNvSpPr txBox="1">
              <a:spLocks noChangeArrowheads="1"/>
            </p:cNvSpPr>
            <p:nvPr/>
          </p:nvSpPr>
          <p:spPr bwMode="auto">
            <a:xfrm>
              <a:off x="4687888" y="2790825"/>
              <a:ext cx="5027612" cy="166343"/>
            </a:xfrm>
            <a:prstGeom prst="rect">
              <a:avLst/>
            </a:prstGeom>
            <a:noFill/>
            <a:ln w="9525">
              <a:noFill/>
              <a:miter lim="800000"/>
              <a:headEnd/>
              <a:tailEnd/>
            </a:ln>
          </p:spPr>
          <p:txBody>
            <a:bodyPr wrap="square" lIns="0" tIns="0" rIns="0" bIns="0">
              <a:spAutoFit/>
            </a:bodyPr>
            <a:lstStyle/>
            <a:p>
              <a:pPr eaLnBrk="0" hangingPunct="0">
                <a:lnSpc>
                  <a:spcPct val="90000"/>
                </a:lnSpc>
                <a:spcBef>
                  <a:spcPct val="30000"/>
                </a:spcBef>
                <a:defRPr/>
              </a:pPr>
              <a:r>
                <a:rPr lang="en-US" sz="1400" dirty="0" smtClean="0"/>
                <a:t>Threat &amp; Vulnerability Management, Monitoring </a:t>
              </a:r>
              <a:r>
                <a:rPr lang="en-US" sz="1400" dirty="0" smtClean="0">
                  <a:latin typeface="+mn-lt"/>
                </a:rPr>
                <a:t>&amp; Response </a:t>
              </a:r>
              <a:endParaRPr lang="en-US" sz="1400" dirty="0">
                <a:latin typeface="+mn-lt"/>
              </a:endParaRPr>
            </a:p>
          </p:txBody>
        </p:sp>
        <p:sp>
          <p:nvSpPr>
            <p:cNvPr id="14" name="TextBox 18456"/>
            <p:cNvSpPr txBox="1">
              <a:spLocks noChangeArrowheads="1"/>
            </p:cNvSpPr>
            <p:nvPr/>
          </p:nvSpPr>
          <p:spPr bwMode="auto">
            <a:xfrm>
              <a:off x="4686300" y="5829300"/>
              <a:ext cx="4329112" cy="142580"/>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200" dirty="0" smtClean="0">
                  <a:latin typeface="+mn-lt"/>
                </a:rPr>
                <a:t>Edge Routers, Firewalls, Intrusion Detection, </a:t>
              </a:r>
              <a:r>
                <a:rPr lang="en-US" sz="1200" dirty="0" smtClean="0"/>
                <a:t>Vulnerability scanning</a:t>
              </a:r>
              <a:endParaRPr lang="en-US" sz="1200" dirty="0">
                <a:latin typeface="+mn-lt"/>
              </a:endParaRPr>
            </a:p>
          </p:txBody>
        </p:sp>
        <p:sp>
          <p:nvSpPr>
            <p:cNvPr id="15" name="Rounded Rectangle 18458"/>
            <p:cNvSpPr>
              <a:spLocks noChangeArrowheads="1"/>
            </p:cNvSpPr>
            <p:nvPr/>
          </p:nvSpPr>
          <p:spPr bwMode="auto">
            <a:xfrm>
              <a:off x="1830388" y="5710238"/>
              <a:ext cx="2492375" cy="398650"/>
            </a:xfrm>
            <a:prstGeom prst="roundRect">
              <a:avLst>
                <a:gd name="adj" fmla="val 9671"/>
              </a:avLst>
            </a:prstGeom>
            <a:gradFill>
              <a:gsLst>
                <a:gs pos="0">
                  <a:srgbClr val="B7427A"/>
                </a:gs>
                <a:gs pos="50000">
                  <a:srgbClr val="7D2051"/>
                </a:gs>
                <a:gs pos="100000">
                  <a:srgbClr val="7D2051"/>
                </a:gs>
              </a:gsLst>
              <a:lin ang="5400000" scaled="0"/>
            </a:gradFill>
            <a:ln w="38100" cmpd="sng">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lnSpc>
                  <a:spcPct val="90000"/>
                </a:lnSpc>
                <a:defRPr/>
              </a:pPr>
              <a:r>
                <a:rPr lang="en-US" sz="2300" dirty="0" smtClean="0">
                  <a:solidFill>
                    <a:srgbClr val="FFFFFF"/>
                  </a:solidFill>
                </a:rPr>
                <a:t>Network perimeter</a:t>
              </a:r>
              <a:endParaRPr lang="en-US" sz="2300" dirty="0">
                <a:solidFill>
                  <a:srgbClr val="FFFFFF"/>
                </a:solidFill>
              </a:endParaRPr>
            </a:p>
          </p:txBody>
        </p:sp>
        <p:sp>
          <p:nvSpPr>
            <p:cNvPr id="16" name="TextBox 18453"/>
            <p:cNvSpPr txBox="1">
              <a:spLocks noChangeArrowheads="1"/>
            </p:cNvSpPr>
            <p:nvPr/>
          </p:nvSpPr>
          <p:spPr bwMode="auto">
            <a:xfrm>
              <a:off x="4709026" y="5372100"/>
              <a:ext cx="5029200" cy="142580"/>
            </a:xfrm>
            <a:prstGeom prst="rect">
              <a:avLst/>
            </a:prstGeom>
            <a:noFill/>
            <a:ln w="9525">
              <a:noFill/>
              <a:miter lim="800000"/>
              <a:headEnd/>
              <a:tailEnd/>
            </a:ln>
          </p:spPr>
          <p:txBody>
            <a:bodyPr wrap="square" lIns="0" tIns="0" rIns="0" bIns="0">
              <a:spAutoFit/>
            </a:bodyPr>
            <a:lstStyle/>
            <a:p>
              <a:pPr eaLnBrk="0" hangingPunct="0">
                <a:lnSpc>
                  <a:spcPct val="90000"/>
                </a:lnSpc>
                <a:spcBef>
                  <a:spcPct val="30000"/>
                </a:spcBef>
                <a:defRPr/>
              </a:pPr>
              <a:r>
                <a:rPr lang="en-US" sz="1200" dirty="0" smtClean="0">
                  <a:latin typeface="+mn-lt"/>
                </a:rPr>
                <a:t>Dual-factor Auth, Intrusion Detection, Vulnerability scanning</a:t>
              </a:r>
              <a:endParaRPr lang="en-US" sz="1200" dirty="0">
                <a:latin typeface="+mn-lt"/>
              </a:endParaRPr>
            </a:p>
          </p:txBody>
        </p:sp>
        <p:sp>
          <p:nvSpPr>
            <p:cNvPr id="17" name="Rounded Rectangle 18455"/>
            <p:cNvSpPr>
              <a:spLocks noChangeArrowheads="1"/>
            </p:cNvSpPr>
            <p:nvPr/>
          </p:nvSpPr>
          <p:spPr bwMode="auto">
            <a:xfrm>
              <a:off x="1830388" y="5218113"/>
              <a:ext cx="2492375" cy="404506"/>
            </a:xfrm>
            <a:prstGeom prst="roundRect">
              <a:avLst>
                <a:gd name="adj" fmla="val 9671"/>
              </a:avLst>
            </a:prstGeom>
            <a:gradFill>
              <a:gsLst>
                <a:gs pos="0">
                  <a:srgbClr val="1C8254"/>
                </a:gs>
                <a:gs pos="50000">
                  <a:srgbClr val="1E8354"/>
                </a:gs>
                <a:gs pos="100000">
                  <a:srgbClr val="2EBB84"/>
                </a:gs>
              </a:gsLst>
              <a:lin ang="16200000" scaled="0"/>
            </a:gradFill>
            <a:ln w="38100" cmpd="sng">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lnSpc>
                  <a:spcPct val="90000"/>
                </a:lnSpc>
                <a:defRPr/>
              </a:pPr>
              <a:r>
                <a:rPr lang="en-US" sz="2300" dirty="0">
                  <a:solidFill>
                    <a:srgbClr val="FFFFFF"/>
                  </a:solidFill>
                </a:rPr>
                <a:t>Internal Network</a:t>
              </a:r>
            </a:p>
          </p:txBody>
        </p:sp>
        <p:sp>
          <p:nvSpPr>
            <p:cNvPr id="18" name="TextBox 18450"/>
            <p:cNvSpPr txBox="1">
              <a:spLocks noChangeArrowheads="1"/>
            </p:cNvSpPr>
            <p:nvPr/>
          </p:nvSpPr>
          <p:spPr bwMode="auto">
            <a:xfrm>
              <a:off x="4686300" y="4838700"/>
              <a:ext cx="4540250" cy="142580"/>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200" dirty="0" smtClean="0">
                  <a:latin typeface="+mn-lt"/>
                </a:rPr>
                <a:t>Access Control &amp; Monitoring, Anti-Malware, Patch &amp; </a:t>
              </a:r>
              <a:r>
                <a:rPr lang="en-US" sz="1200" dirty="0" err="1" smtClean="0">
                  <a:latin typeface="+mn-lt"/>
                </a:rPr>
                <a:t>Config</a:t>
              </a:r>
              <a:r>
                <a:rPr lang="en-US" sz="1200" dirty="0" smtClean="0">
                  <a:latin typeface="+mn-lt"/>
                </a:rPr>
                <a:t> Mgmt</a:t>
              </a:r>
              <a:endParaRPr lang="en-US" sz="1200" dirty="0">
                <a:latin typeface="+mn-lt"/>
              </a:endParaRPr>
            </a:p>
          </p:txBody>
        </p:sp>
        <p:sp>
          <p:nvSpPr>
            <p:cNvPr id="19" name="Rounded Rectangle 18452"/>
            <p:cNvSpPr>
              <a:spLocks noChangeArrowheads="1"/>
            </p:cNvSpPr>
            <p:nvPr/>
          </p:nvSpPr>
          <p:spPr bwMode="auto">
            <a:xfrm>
              <a:off x="1830331" y="4725981"/>
              <a:ext cx="2492163" cy="403168"/>
            </a:xfrm>
            <a:prstGeom prst="roundRect">
              <a:avLst>
                <a:gd name="adj" fmla="val 9671"/>
              </a:avLst>
            </a:prstGeom>
            <a:gradFill>
              <a:gsLst>
                <a:gs pos="0">
                  <a:srgbClr val="ADB05D"/>
                </a:gs>
                <a:gs pos="50000">
                  <a:srgbClr val="ADB05D"/>
                </a:gs>
                <a:gs pos="100000">
                  <a:srgbClr val="D6D86B"/>
                </a:gs>
              </a:gsLst>
              <a:lin ang="16200000" scaled="0"/>
            </a:gradFill>
            <a:ln w="38100" cmpd="sng">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lnSpc>
                  <a:spcPct val="90000"/>
                </a:lnSpc>
                <a:defRPr/>
              </a:pPr>
              <a:r>
                <a:rPr lang="en-US" sz="2300" dirty="0" smtClean="0">
                  <a:solidFill>
                    <a:srgbClr val="FFFFFF"/>
                  </a:solidFill>
                </a:rPr>
                <a:t>Host</a:t>
              </a:r>
              <a:endParaRPr lang="en-US" sz="2300" dirty="0">
                <a:solidFill>
                  <a:srgbClr val="FFFFFF"/>
                </a:solidFill>
              </a:endParaRPr>
            </a:p>
          </p:txBody>
        </p:sp>
        <p:sp>
          <p:nvSpPr>
            <p:cNvPr id="20" name="TextBox 18447"/>
            <p:cNvSpPr txBox="1">
              <a:spLocks noChangeArrowheads="1"/>
            </p:cNvSpPr>
            <p:nvPr/>
          </p:nvSpPr>
          <p:spPr bwMode="auto">
            <a:xfrm>
              <a:off x="4709026" y="4381500"/>
              <a:ext cx="4648868" cy="142580"/>
            </a:xfrm>
            <a:prstGeom prst="rect">
              <a:avLst/>
            </a:prstGeom>
            <a:noFill/>
            <a:ln w="9525">
              <a:noFill/>
              <a:miter lim="800000"/>
              <a:headEnd/>
              <a:tailEnd/>
            </a:ln>
          </p:spPr>
          <p:txBody>
            <a:bodyPr wrap="square" lIns="0" tIns="0" rIns="0" bIns="0">
              <a:spAutoFit/>
            </a:bodyPr>
            <a:lstStyle/>
            <a:p>
              <a:pPr eaLnBrk="0" hangingPunct="0">
                <a:lnSpc>
                  <a:spcPct val="90000"/>
                </a:lnSpc>
                <a:spcBef>
                  <a:spcPct val="30000"/>
                </a:spcBef>
                <a:defRPr/>
              </a:pPr>
              <a:r>
                <a:rPr lang="en-US" sz="1200" dirty="0" smtClean="0">
                  <a:latin typeface="+mn-lt"/>
                </a:rPr>
                <a:t>Secure Engineering (SDL), Access Control &amp; Monitoring, </a:t>
              </a:r>
              <a:r>
                <a:rPr lang="en-US" sz="1200" dirty="0" smtClean="0"/>
                <a:t>A</a:t>
              </a:r>
              <a:r>
                <a:rPr lang="en-US" sz="1200" dirty="0" smtClean="0">
                  <a:latin typeface="+mn-lt"/>
                </a:rPr>
                <a:t>nti-Malware</a:t>
              </a:r>
              <a:endParaRPr lang="en-US" sz="1200" dirty="0">
                <a:latin typeface="+mn-lt"/>
              </a:endParaRPr>
            </a:p>
          </p:txBody>
        </p:sp>
        <p:sp>
          <p:nvSpPr>
            <p:cNvPr id="21" name="Rounded Rectangle 18449"/>
            <p:cNvSpPr>
              <a:spLocks noChangeArrowheads="1"/>
            </p:cNvSpPr>
            <p:nvPr/>
          </p:nvSpPr>
          <p:spPr bwMode="auto">
            <a:xfrm>
              <a:off x="1830388" y="4233863"/>
              <a:ext cx="2492375" cy="404812"/>
            </a:xfrm>
            <a:prstGeom prst="roundRect">
              <a:avLst>
                <a:gd name="adj" fmla="val 9671"/>
              </a:avLst>
            </a:prstGeom>
            <a:gradFill>
              <a:gsLst>
                <a:gs pos="0">
                  <a:srgbClr val="B8571C"/>
                </a:gs>
                <a:gs pos="50000">
                  <a:srgbClr val="BA571D"/>
                </a:gs>
                <a:gs pos="100000">
                  <a:srgbClr val="DA8037"/>
                </a:gs>
              </a:gsLst>
              <a:lin ang="16200000" scaled="0"/>
            </a:gradFill>
            <a:ln w="38100" cmpd="sng">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lnSpc>
                  <a:spcPct val="90000"/>
                </a:lnSpc>
                <a:defRPr/>
              </a:pPr>
              <a:r>
                <a:rPr lang="en-US" sz="2300" dirty="0">
                  <a:solidFill>
                    <a:srgbClr val="FFFFFF"/>
                  </a:solidFill>
                </a:rPr>
                <a:t>Application</a:t>
              </a:r>
            </a:p>
          </p:txBody>
        </p:sp>
        <p:sp>
          <p:nvSpPr>
            <p:cNvPr id="22" name="TextBox 18444"/>
            <p:cNvSpPr txBox="1">
              <a:spLocks noChangeArrowheads="1"/>
            </p:cNvSpPr>
            <p:nvPr/>
          </p:nvSpPr>
          <p:spPr bwMode="auto">
            <a:xfrm>
              <a:off x="4709026" y="3347981"/>
              <a:ext cx="4706937" cy="142580"/>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200" dirty="0" smtClean="0">
                  <a:latin typeface="+mn-lt"/>
                </a:rPr>
                <a:t>Access Control &amp; Monitoring, File/Data Integrity</a:t>
              </a:r>
              <a:endParaRPr lang="en-US" sz="1200" dirty="0">
                <a:latin typeface="+mn-lt"/>
              </a:endParaRPr>
            </a:p>
          </p:txBody>
        </p:sp>
        <p:sp>
          <p:nvSpPr>
            <p:cNvPr id="23" name="Rounded Rectangle 18446"/>
            <p:cNvSpPr>
              <a:spLocks noChangeArrowheads="1"/>
            </p:cNvSpPr>
            <p:nvPr/>
          </p:nvSpPr>
          <p:spPr bwMode="auto">
            <a:xfrm>
              <a:off x="1816100" y="3236913"/>
              <a:ext cx="2492375" cy="406281"/>
            </a:xfrm>
            <a:prstGeom prst="roundRect">
              <a:avLst>
                <a:gd name="adj" fmla="val 9671"/>
              </a:avLst>
            </a:prstGeom>
            <a:gradFill>
              <a:gsLst>
                <a:gs pos="0">
                  <a:srgbClr val="3C6ECE"/>
                </a:gs>
                <a:gs pos="50000">
                  <a:srgbClr val="1C549A"/>
                </a:gs>
                <a:gs pos="100000">
                  <a:srgbClr val="1B5499"/>
                </a:gs>
              </a:gsLst>
              <a:lin ang="5400000" scaled="0"/>
            </a:gradFill>
            <a:ln w="38100" cmpd="sng">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lnSpc>
                  <a:spcPct val="90000"/>
                </a:lnSpc>
                <a:defRPr/>
              </a:pPr>
              <a:r>
                <a:rPr lang="en-US" sz="2300" dirty="0">
                  <a:solidFill>
                    <a:srgbClr val="FFFFFF"/>
                  </a:solidFill>
                </a:rPr>
                <a:t>Data</a:t>
              </a:r>
            </a:p>
          </p:txBody>
        </p:sp>
        <p:sp>
          <p:nvSpPr>
            <p:cNvPr id="24" name="Rounded Rectangle 18441"/>
            <p:cNvSpPr>
              <a:spLocks noChangeArrowheads="1"/>
            </p:cNvSpPr>
            <p:nvPr/>
          </p:nvSpPr>
          <p:spPr bwMode="auto">
            <a:xfrm>
              <a:off x="1809750" y="3732213"/>
              <a:ext cx="2492375" cy="404812"/>
            </a:xfrm>
            <a:prstGeom prst="roundRect">
              <a:avLst>
                <a:gd name="adj" fmla="val 9671"/>
              </a:avLst>
            </a:prstGeom>
            <a:gradFill>
              <a:gsLst>
                <a:gs pos="0">
                  <a:srgbClr val="604595"/>
                </a:gs>
                <a:gs pos="50000">
                  <a:srgbClr val="604595"/>
                </a:gs>
                <a:gs pos="100000">
                  <a:srgbClr val="805ECC"/>
                </a:gs>
              </a:gsLst>
              <a:lin ang="16200000" scaled="0"/>
            </a:gradFill>
            <a:ln w="38100" cmpd="sng">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lnSpc>
                  <a:spcPct val="90000"/>
                </a:lnSpc>
                <a:defRPr/>
              </a:pPr>
              <a:r>
                <a:rPr lang="en-US" sz="2300" dirty="0">
                  <a:solidFill>
                    <a:srgbClr val="FFFFFF"/>
                  </a:solidFill>
                </a:rPr>
                <a:t>User</a:t>
              </a:r>
            </a:p>
          </p:txBody>
        </p:sp>
        <p:sp>
          <p:nvSpPr>
            <p:cNvPr id="25" name="TextBox 18442"/>
            <p:cNvSpPr txBox="1">
              <a:spLocks noChangeArrowheads="1"/>
            </p:cNvSpPr>
            <p:nvPr/>
          </p:nvSpPr>
          <p:spPr bwMode="auto">
            <a:xfrm>
              <a:off x="4709026" y="3848100"/>
              <a:ext cx="4595812" cy="142580"/>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200" dirty="0" smtClean="0"/>
                <a:t>Account Mgmt</a:t>
              </a:r>
              <a:r>
                <a:rPr lang="en-US" sz="1200" dirty="0" smtClean="0">
                  <a:latin typeface="+mn-lt"/>
                </a:rPr>
                <a:t>, Training &amp; Awareness, Screening</a:t>
              </a:r>
              <a:endParaRPr lang="en-US" sz="1200" dirty="0">
                <a:latin typeface="+mn-lt"/>
              </a:endParaRPr>
            </a:p>
          </p:txBody>
        </p:sp>
      </p:grpSp>
      <p:sp>
        <p:nvSpPr>
          <p:cNvPr id="26" name="Content Placeholder 4"/>
          <p:cNvSpPr txBox="1">
            <a:spLocks/>
          </p:cNvSpPr>
          <p:nvPr/>
        </p:nvSpPr>
        <p:spPr>
          <a:xfrm>
            <a:off x="228600" y="838200"/>
            <a:ext cx="8377238" cy="615950"/>
          </a:xfrm>
          <a:prstGeom prst="rect">
            <a:avLst/>
          </a:prstGeom>
        </p:spPr>
        <p:txBody>
          <a:bodyPr vert="horz" lIns="91440" tIns="45720" rIns="91440" bIns="45720" rtlCol="0">
            <a:noAutofit/>
          </a:bodyPr>
          <a:lstStyle/>
          <a:p>
            <a:pPr marL="342900" lvl="0" indent="-342900" eaLnBrk="0" fontAlgn="base" hangingPunct="0">
              <a:spcBef>
                <a:spcPct val="30000"/>
              </a:spcBef>
              <a:spcAft>
                <a:spcPct val="0"/>
              </a:spcAft>
              <a:buClr>
                <a:schemeClr val="bg1"/>
              </a:buClr>
              <a:buSzPct val="90000"/>
              <a:defRPr/>
            </a:pPr>
            <a:endParaRPr kumimoji="0" lang="en-US" sz="2000" b="0"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
        <p:nvSpPr>
          <p:cNvPr id="93" name="Rounded Rectangle 18458"/>
          <p:cNvSpPr>
            <a:spLocks noChangeArrowheads="1"/>
          </p:cNvSpPr>
          <p:nvPr/>
        </p:nvSpPr>
        <p:spPr bwMode="auto">
          <a:xfrm>
            <a:off x="609600" y="5783712"/>
            <a:ext cx="2655428" cy="464688"/>
          </a:xfrm>
          <a:prstGeom prst="roundRect">
            <a:avLst>
              <a:gd name="adj" fmla="val 9671"/>
            </a:avLst>
          </a:prstGeom>
          <a:solidFill>
            <a:srgbClr val="FF0000"/>
          </a:solidFill>
          <a:ln w="38100" cmpd="sng">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lnSpc>
                <a:spcPct val="90000"/>
              </a:lnSpc>
              <a:defRPr/>
            </a:pPr>
            <a:r>
              <a:rPr lang="en-US" sz="2300" dirty="0" smtClean="0">
                <a:solidFill>
                  <a:srgbClr val="FFFFFF"/>
                </a:solidFill>
              </a:rPr>
              <a:t>Facility</a:t>
            </a:r>
            <a:endParaRPr lang="en-US" sz="2300" dirty="0">
              <a:solidFill>
                <a:srgbClr val="FFFFFF"/>
              </a:solidFill>
            </a:endParaRPr>
          </a:p>
        </p:txBody>
      </p:sp>
      <p:sp>
        <p:nvSpPr>
          <p:cNvPr id="95" name="TextBox 18456"/>
          <p:cNvSpPr txBox="1">
            <a:spLocks noChangeArrowheads="1"/>
          </p:cNvSpPr>
          <p:nvPr/>
        </p:nvSpPr>
        <p:spPr bwMode="auto">
          <a:xfrm>
            <a:off x="3657600" y="5946181"/>
            <a:ext cx="4612325" cy="166199"/>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200" dirty="0" smtClean="0">
                <a:latin typeface="+mn-lt"/>
              </a:rPr>
              <a:t>Physical controls, video surveillance, Access </a:t>
            </a:r>
            <a:r>
              <a:rPr lang="en-US" sz="1200" dirty="0" smtClean="0"/>
              <a:t>Control</a:t>
            </a:r>
            <a:endParaRPr lang="en-US" sz="1200" dirty="0">
              <a:latin typeface="+mn-lt"/>
            </a:endParaRPr>
          </a:p>
        </p:txBody>
      </p:sp>
      <p:sp>
        <p:nvSpPr>
          <p:cNvPr id="29" name="Slide Number Placeholder 3"/>
          <p:cNvSpPr>
            <a:spLocks noGrp="1"/>
          </p:cNvSpPr>
          <p:nvPr>
            <p:ph type="sldNum" sz="quarter" idx="4294967295"/>
          </p:nvPr>
        </p:nvSpPr>
        <p:spPr>
          <a:xfrm>
            <a:off x="8305800" y="6477000"/>
            <a:ext cx="762000" cy="304800"/>
          </a:xfrm>
          <a:prstGeom prst="rect">
            <a:avLst/>
          </a:prstGeom>
        </p:spPr>
        <p:txBody>
          <a:bodyPr/>
          <a:lstStyle/>
          <a:p>
            <a:fld id="{CD5DF402-9E04-49A9-ADD3-9905EBFAEC8F}" type="slidenum">
              <a:rPr lang="en-US" smtClean="0"/>
              <a:pPr/>
              <a:t>32</a:t>
            </a:fld>
            <a:endParaRPr lang="en-US"/>
          </a:p>
        </p:txBody>
      </p:sp>
      <p:sp>
        <p:nvSpPr>
          <p:cNvPr id="30" name="Rectangle 29"/>
          <p:cNvSpPr/>
          <p:nvPr/>
        </p:nvSpPr>
        <p:spPr>
          <a:xfrm>
            <a:off x="381000" y="816114"/>
            <a:ext cx="83058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28600" indent="-228600">
              <a:spcBef>
                <a:spcPct val="20000"/>
              </a:spcBef>
              <a:buClr>
                <a:srgbClr val="F79646">
                  <a:lumMod val="75000"/>
                </a:srgbClr>
              </a:buClr>
              <a:buSzPct val="90000"/>
              <a:defRPr/>
            </a:pPr>
            <a:r>
              <a:rPr lang="en-US" sz="2000" b="1" dirty="0" smtClean="0">
                <a:solidFill>
                  <a:schemeClr val="bg1"/>
                </a:solidFill>
                <a:latin typeface="Calibri" pitchFamily="34" charset="0"/>
              </a:rPr>
              <a:t>Strategy: </a:t>
            </a:r>
            <a:r>
              <a:rPr lang="en-US" sz="2000" dirty="0" smtClean="0">
                <a:solidFill>
                  <a:schemeClr val="bg1"/>
                </a:solidFill>
                <a:latin typeface="Calibri" pitchFamily="34" charset="0"/>
              </a:rPr>
              <a:t>employ a risk-based, multi-dimensional approach to safeguarding services and data</a:t>
            </a:r>
          </a:p>
        </p:txBody>
      </p:sp>
    </p:spTree>
    <p:extLst>
      <p:ext uri="{BB962C8B-B14F-4D97-AF65-F5344CB8AC3E}">
        <p14:creationId xmlns:p14="http://schemas.microsoft.com/office/powerpoint/2010/main" val="317810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Identity and Access</a:t>
            </a:r>
            <a:endParaRPr lang="en-US" dirty="0"/>
          </a:p>
        </p:txBody>
      </p:sp>
      <p:sp>
        <p:nvSpPr>
          <p:cNvPr id="3" name="Text Placeholder 2"/>
          <p:cNvSpPr>
            <a:spLocks noGrp="1"/>
          </p:cNvSpPr>
          <p:nvPr>
            <p:ph type="body" sz="quarter" idx="10"/>
          </p:nvPr>
        </p:nvSpPr>
        <p:spPr>
          <a:xfrm>
            <a:off x="381000" y="1420813"/>
            <a:ext cx="8382000" cy="4881336"/>
          </a:xfrm>
        </p:spPr>
        <p:txBody>
          <a:bodyPr/>
          <a:lstStyle/>
          <a:p>
            <a:r>
              <a:rPr lang="en-US" dirty="0" smtClean="0">
                <a:solidFill>
                  <a:schemeClr val="tx1"/>
                </a:solidFill>
              </a:rPr>
              <a:t>In the current service, all identities are managed in MS Online</a:t>
            </a:r>
          </a:p>
          <a:p>
            <a:pPr lvl="1"/>
            <a:r>
              <a:rPr lang="en-US" dirty="0" smtClean="0">
                <a:solidFill>
                  <a:schemeClr val="tx1"/>
                </a:solidFill>
              </a:rPr>
              <a:t>Directory Sync with your Active Directory (AD)</a:t>
            </a:r>
          </a:p>
          <a:p>
            <a:pPr lvl="1"/>
            <a:endParaRPr lang="en-US" dirty="0">
              <a:solidFill>
                <a:schemeClr val="tx1"/>
              </a:solidFill>
            </a:endParaRPr>
          </a:p>
          <a:p>
            <a:r>
              <a:rPr lang="en-US" dirty="0" smtClean="0">
                <a:solidFill>
                  <a:schemeClr val="tx1"/>
                </a:solidFill>
              </a:rPr>
              <a:t>In 2010, we will have two choices:</a:t>
            </a:r>
          </a:p>
          <a:p>
            <a:pPr lvl="1"/>
            <a:r>
              <a:rPr lang="en-US" dirty="0" smtClean="0">
                <a:solidFill>
                  <a:schemeClr val="tx1"/>
                </a:solidFill>
              </a:rPr>
              <a:t>Managed identities in MS Online</a:t>
            </a:r>
          </a:p>
          <a:p>
            <a:pPr lvl="1"/>
            <a:r>
              <a:rPr lang="en-US" dirty="0" smtClean="0">
                <a:solidFill>
                  <a:schemeClr val="tx1"/>
                </a:solidFill>
              </a:rPr>
              <a:t>Federated identity to your on premises AD</a:t>
            </a:r>
          </a:p>
          <a:p>
            <a:pPr marL="460375" lvl="1" indent="0">
              <a:buNone/>
            </a:pPr>
            <a:endParaRPr lang="en-US" dirty="0" smtClean="0">
              <a:solidFill>
                <a:schemeClr val="tx1"/>
              </a:solidFill>
            </a:endParaRPr>
          </a:p>
          <a:p>
            <a:r>
              <a:rPr lang="en-US" dirty="0" smtClean="0">
                <a:solidFill>
                  <a:schemeClr val="tx1"/>
                </a:solidFill>
              </a:rPr>
              <a:t>No longer have a sign-in client application</a:t>
            </a:r>
          </a:p>
          <a:p>
            <a:r>
              <a:rPr lang="en-US" dirty="0" smtClean="0">
                <a:solidFill>
                  <a:schemeClr val="tx1"/>
                </a:solidFill>
              </a:rPr>
              <a:t>You are in complete control of your users</a:t>
            </a:r>
          </a:p>
        </p:txBody>
      </p:sp>
    </p:spTree>
    <p:extLst>
      <p:ext uri="{BB962C8B-B14F-4D97-AF65-F5344CB8AC3E}">
        <p14:creationId xmlns:p14="http://schemas.microsoft.com/office/powerpoint/2010/main" val="4171629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C:\Program Files\Microsoft Resource DVD Artwork\DVD_ART\Artwork_Imagery\Shapes and Graphics\Arrows - arrow\Curved\green gradient curved large.png"/>
          <p:cNvPicPr>
            <a:picLocks noChangeAspect="1" noChangeArrowheads="1"/>
          </p:cNvPicPr>
          <p:nvPr/>
        </p:nvPicPr>
        <p:blipFill>
          <a:blip r:embed="rId3" cstate="print">
            <a:duotone>
              <a:prstClr val="black"/>
              <a:schemeClr val="accent5">
                <a:tint val="45000"/>
                <a:satMod val="400000"/>
              </a:schemeClr>
            </a:duotone>
            <a:lum bright="10000"/>
          </a:blip>
          <a:srcRect/>
          <a:stretch>
            <a:fillRect/>
          </a:stretch>
        </p:blipFill>
        <p:spPr bwMode="auto">
          <a:xfrm>
            <a:off x="0" y="1143000"/>
            <a:ext cx="9372600" cy="5715000"/>
          </a:xfrm>
          <a:prstGeom prst="rect">
            <a:avLst/>
          </a:prstGeom>
          <a:noFill/>
        </p:spPr>
      </p:pic>
      <p:sp>
        <p:nvSpPr>
          <p:cNvPr id="51" name="Title 50"/>
          <p:cNvSpPr>
            <a:spLocks noGrp="1"/>
          </p:cNvSpPr>
          <p:nvPr>
            <p:ph type="title"/>
          </p:nvPr>
        </p:nvSpPr>
        <p:spPr>
          <a:xfrm>
            <a:off x="381000" y="230188"/>
            <a:ext cx="8382000" cy="664797"/>
          </a:xfrm>
        </p:spPr>
        <p:txBody>
          <a:bodyPr>
            <a:normAutofit fontScale="90000"/>
          </a:bodyPr>
          <a:lstStyle/>
          <a:p>
            <a:r>
              <a:rPr lang="en-US" sz="4000" dirty="0" smtClean="0"/>
              <a:t>BPOS “certification” roadmap</a:t>
            </a:r>
            <a:r>
              <a:rPr lang="en-US" dirty="0" smtClean="0"/>
              <a:t/>
            </a:r>
            <a:br>
              <a:rPr lang="en-US" dirty="0" smtClean="0"/>
            </a:br>
            <a:r>
              <a:rPr lang="en-US" sz="2200" i="1" dirty="0">
                <a:solidFill>
                  <a:schemeClr val="tx1"/>
                </a:solidFill>
              </a:rPr>
              <a:t>Regulations and Standards with which BPOS is/will be formally and explicitly in compliance</a:t>
            </a:r>
            <a:r>
              <a:rPr lang="en-US" i="1" dirty="0">
                <a:solidFill>
                  <a:srgbClr val="FF0000"/>
                </a:solidFill>
              </a:rPr>
              <a:t/>
            </a:r>
            <a:br>
              <a:rPr lang="en-US" i="1" dirty="0">
                <a:solidFill>
                  <a:srgbClr val="FF0000"/>
                </a:solidFill>
              </a:rPr>
            </a:br>
            <a:r>
              <a:rPr lang="en-US" dirty="0" smtClean="0"/>
              <a:t/>
            </a:r>
            <a:br>
              <a:rPr lang="en-US" dirty="0" smtClean="0"/>
            </a:br>
            <a:endParaRPr lang="en-US" dirty="0"/>
          </a:p>
        </p:txBody>
      </p:sp>
      <p:sp>
        <p:nvSpPr>
          <p:cNvPr id="39" name="TextBox 38"/>
          <p:cNvSpPr txBox="1"/>
          <p:nvPr/>
        </p:nvSpPr>
        <p:spPr>
          <a:xfrm>
            <a:off x="76200" y="4572000"/>
            <a:ext cx="5105400" cy="523220"/>
          </a:xfrm>
          <a:prstGeom prst="rect">
            <a:avLst/>
          </a:prstGeom>
          <a:noFill/>
        </p:spPr>
        <p:txBody>
          <a:bodyPr wrap="square" rtlCol="0">
            <a:spAutoFit/>
          </a:bodyPr>
          <a:lstStyle/>
          <a:p>
            <a:r>
              <a:rPr lang="en-US" sz="1600" dirty="0" smtClean="0">
                <a:latin typeface="+mn-lt"/>
              </a:rPr>
              <a:t>ISO 27001 certification: </a:t>
            </a:r>
            <a:r>
              <a:rPr lang="en-US" sz="1600" dirty="0" smtClean="0"/>
              <a:t>infrastructure &amp; facilities </a:t>
            </a:r>
          </a:p>
          <a:p>
            <a:r>
              <a:rPr lang="en-US" sz="1100" dirty="0" smtClean="0">
                <a:latin typeface="+mn-lt"/>
              </a:rPr>
              <a:t>*exception: LiveMeeting </a:t>
            </a:r>
            <a:r>
              <a:rPr lang="en-US" sz="1100" dirty="0" smtClean="0"/>
              <a:t>deployments in 2 3</a:t>
            </a:r>
            <a:r>
              <a:rPr lang="en-US" sz="1100" baseline="30000" dirty="0" smtClean="0"/>
              <a:t>rd</a:t>
            </a:r>
            <a:r>
              <a:rPr lang="en-US" sz="1100" dirty="0" smtClean="0"/>
              <a:t> party facilities</a:t>
            </a:r>
            <a:endParaRPr lang="en-US" sz="1100" dirty="0">
              <a:latin typeface="+mn-lt"/>
            </a:endParaRPr>
          </a:p>
        </p:txBody>
      </p:sp>
      <p:sp>
        <p:nvSpPr>
          <p:cNvPr id="53" name="TextBox 52"/>
          <p:cNvSpPr txBox="1"/>
          <p:nvPr/>
        </p:nvSpPr>
        <p:spPr>
          <a:xfrm>
            <a:off x="457200" y="2589211"/>
            <a:ext cx="5878284" cy="535531"/>
          </a:xfrm>
          <a:prstGeom prst="rect">
            <a:avLst/>
          </a:prstGeom>
          <a:noFill/>
        </p:spPr>
        <p:txBody>
          <a:bodyPr wrap="square" rtlCol="0">
            <a:spAutoFit/>
          </a:bodyPr>
          <a:lstStyle/>
          <a:p>
            <a:pPr algn="r">
              <a:lnSpc>
                <a:spcPct val="90000"/>
              </a:lnSpc>
            </a:pPr>
            <a:r>
              <a:rPr lang="en-US" sz="1600" dirty="0" smtClean="0">
                <a:latin typeface="+mn-lt"/>
              </a:rPr>
              <a:t>NIST 800-53/FISMA: BPOS Services, </a:t>
            </a:r>
            <a:r>
              <a:rPr lang="en-US" sz="1600" dirty="0" smtClean="0"/>
              <a:t>infrastructure &amp; facilities </a:t>
            </a:r>
            <a:endParaRPr lang="en-US" sz="1600" dirty="0" smtClean="0">
              <a:latin typeface="+mn-lt"/>
            </a:endParaRPr>
          </a:p>
          <a:p>
            <a:pPr algn="r">
              <a:lnSpc>
                <a:spcPct val="90000"/>
              </a:lnSpc>
            </a:pPr>
            <a:r>
              <a:rPr lang="en-US" sz="1600" dirty="0" smtClean="0"/>
              <a:t>“</a:t>
            </a:r>
            <a:r>
              <a:rPr lang="en-US" sz="1600" dirty="0" err="1" smtClean="0"/>
              <a:t>GxP</a:t>
            </a:r>
            <a:r>
              <a:rPr lang="en-US" sz="1600" dirty="0" smtClean="0"/>
              <a:t>” - 21 CFR Part 11: SharePoint-D</a:t>
            </a:r>
            <a:endParaRPr lang="en-US" sz="1600" dirty="0">
              <a:latin typeface="+mn-lt"/>
            </a:endParaRPr>
          </a:p>
        </p:txBody>
      </p:sp>
      <p:sp>
        <p:nvSpPr>
          <p:cNvPr id="56" name="TextBox 55"/>
          <p:cNvSpPr txBox="1"/>
          <p:nvPr/>
        </p:nvSpPr>
        <p:spPr>
          <a:xfrm>
            <a:off x="5486400" y="4497288"/>
            <a:ext cx="1676400" cy="492443"/>
          </a:xfrm>
          <a:prstGeom prst="rect">
            <a:avLst/>
          </a:prstGeom>
          <a:noFill/>
        </p:spPr>
        <p:txBody>
          <a:bodyPr wrap="square" rtlCol="0">
            <a:spAutoFit/>
          </a:bodyPr>
          <a:lstStyle/>
          <a:p>
            <a:r>
              <a:rPr lang="en-US" sz="2600" b="1" dirty="0" smtClean="0">
                <a:ln>
                  <a:solidFill>
                    <a:srgbClr val="009999"/>
                  </a:solidFill>
                </a:ln>
                <a:latin typeface="+mn-lt"/>
                <a:cs typeface="Segoe UI" pitchFamily="34" charset="0"/>
              </a:rPr>
              <a:t>2008-09</a:t>
            </a:r>
            <a:endParaRPr lang="en-US" sz="2600" b="1" dirty="0">
              <a:ln>
                <a:solidFill>
                  <a:srgbClr val="009999"/>
                </a:solidFill>
              </a:ln>
              <a:latin typeface="+mn-lt"/>
              <a:cs typeface="Segoe UI" pitchFamily="34" charset="0"/>
            </a:endParaRPr>
          </a:p>
        </p:txBody>
      </p:sp>
      <p:sp>
        <p:nvSpPr>
          <p:cNvPr id="59" name="TextBox 58"/>
          <p:cNvSpPr txBox="1"/>
          <p:nvPr/>
        </p:nvSpPr>
        <p:spPr>
          <a:xfrm>
            <a:off x="6792684" y="2514600"/>
            <a:ext cx="979716" cy="492443"/>
          </a:xfrm>
          <a:prstGeom prst="rect">
            <a:avLst/>
          </a:prstGeom>
          <a:noFill/>
        </p:spPr>
        <p:txBody>
          <a:bodyPr wrap="square" rtlCol="0">
            <a:spAutoFit/>
          </a:bodyPr>
          <a:lstStyle/>
          <a:p>
            <a:r>
              <a:rPr lang="en-US" sz="2600" b="1" dirty="0" smtClean="0">
                <a:ln>
                  <a:solidFill>
                    <a:srgbClr val="009999"/>
                  </a:solidFill>
                </a:ln>
                <a:latin typeface="+mn-lt"/>
                <a:cs typeface="Segoe UI" pitchFamily="34" charset="0"/>
              </a:rPr>
              <a:t>2010</a:t>
            </a:r>
            <a:endParaRPr lang="en-US" sz="2600" b="1" dirty="0">
              <a:ln>
                <a:solidFill>
                  <a:srgbClr val="009999"/>
                </a:solidFill>
              </a:ln>
              <a:latin typeface="+mn-lt"/>
              <a:cs typeface="Segoe UI" pitchFamily="34" charset="0"/>
            </a:endParaRPr>
          </a:p>
        </p:txBody>
      </p:sp>
      <p:pic>
        <p:nvPicPr>
          <p:cNvPr id="108" name="Picture 17" descr="C:\Program Files\Microsoft Resource DVD Artwork\DVD_ART\Artwork_Imagery\Shapes and Graphics\Bullets\round glass glassy bullet teal satin.png"/>
          <p:cNvPicPr>
            <a:picLocks noChangeAspect="1" noChangeArrowheads="1"/>
          </p:cNvPicPr>
          <p:nvPr/>
        </p:nvPicPr>
        <p:blipFill>
          <a:blip r:embed="rId4" cstate="print"/>
          <a:srcRect/>
          <a:stretch>
            <a:fillRect/>
          </a:stretch>
        </p:blipFill>
        <p:spPr bwMode="auto">
          <a:xfrm>
            <a:off x="6411684" y="2549843"/>
            <a:ext cx="457200" cy="457200"/>
          </a:xfrm>
          <a:prstGeom prst="rect">
            <a:avLst/>
          </a:prstGeom>
          <a:noFill/>
        </p:spPr>
      </p:pic>
      <p:grpSp>
        <p:nvGrpSpPr>
          <p:cNvPr id="2" name="Group 25"/>
          <p:cNvGrpSpPr/>
          <p:nvPr/>
        </p:nvGrpSpPr>
        <p:grpSpPr>
          <a:xfrm>
            <a:off x="2116824" y="3622357"/>
            <a:ext cx="5655576" cy="492443"/>
            <a:chOff x="3225266" y="4218309"/>
            <a:chExt cx="4712027" cy="492443"/>
          </a:xfrm>
        </p:grpSpPr>
        <p:sp>
          <p:nvSpPr>
            <p:cNvPr id="42" name="TextBox 41"/>
            <p:cNvSpPr txBox="1"/>
            <p:nvPr/>
          </p:nvSpPr>
          <p:spPr>
            <a:xfrm>
              <a:off x="3225266" y="4292920"/>
              <a:ext cx="3442284" cy="313932"/>
            </a:xfrm>
            <a:prstGeom prst="rect">
              <a:avLst/>
            </a:prstGeom>
            <a:noFill/>
          </p:spPr>
          <p:txBody>
            <a:bodyPr wrap="square" rtlCol="0">
              <a:spAutoFit/>
            </a:bodyPr>
            <a:lstStyle/>
            <a:p>
              <a:pPr>
                <a:lnSpc>
                  <a:spcPct val="90000"/>
                </a:lnSpc>
              </a:pPr>
              <a:r>
                <a:rPr lang="en-US" sz="1600" dirty="0"/>
                <a:t>ISO 27001 </a:t>
              </a:r>
              <a:r>
                <a:rPr lang="en-US" sz="1600" dirty="0" smtClean="0"/>
                <a:t>certification</a:t>
              </a:r>
              <a:r>
                <a:rPr lang="en-US" sz="1600" dirty="0"/>
                <a:t>: </a:t>
              </a:r>
              <a:r>
                <a:rPr lang="en-US" sz="1600" dirty="0" smtClean="0">
                  <a:latin typeface="+mn-lt"/>
                </a:rPr>
                <a:t>BPOS services</a:t>
              </a:r>
              <a:endParaRPr lang="en-US" sz="1600" dirty="0">
                <a:latin typeface="+mn-lt"/>
              </a:endParaRPr>
            </a:p>
          </p:txBody>
        </p:sp>
        <p:sp>
          <p:nvSpPr>
            <p:cNvPr id="58" name="TextBox 57"/>
            <p:cNvSpPr txBox="1"/>
            <p:nvPr/>
          </p:nvSpPr>
          <p:spPr>
            <a:xfrm>
              <a:off x="6667550" y="4218309"/>
              <a:ext cx="1269743" cy="492443"/>
            </a:xfrm>
            <a:prstGeom prst="rect">
              <a:avLst/>
            </a:prstGeom>
            <a:noFill/>
          </p:spPr>
          <p:txBody>
            <a:bodyPr wrap="square" rtlCol="0">
              <a:spAutoFit/>
            </a:bodyPr>
            <a:lstStyle/>
            <a:p>
              <a:r>
                <a:rPr lang="en-US" sz="2600" b="1" dirty="0" smtClean="0">
                  <a:ln>
                    <a:solidFill>
                      <a:srgbClr val="009999"/>
                    </a:solidFill>
                  </a:ln>
                  <a:latin typeface="+mn-lt"/>
                  <a:cs typeface="Segoe UI" pitchFamily="34" charset="0"/>
                </a:rPr>
                <a:t>2009-10</a:t>
              </a:r>
              <a:endParaRPr lang="en-US" sz="2600" b="1" dirty="0">
                <a:ln>
                  <a:solidFill>
                    <a:srgbClr val="009999"/>
                  </a:solidFill>
                </a:ln>
                <a:latin typeface="+mn-lt"/>
                <a:cs typeface="Segoe UI" pitchFamily="34" charset="0"/>
              </a:endParaRPr>
            </a:p>
          </p:txBody>
        </p:sp>
        <p:pic>
          <p:nvPicPr>
            <p:cNvPr id="109" name="Picture 17" descr="C:\Program Files\Microsoft Resource DVD Artwork\DVD_ART\Artwork_Imagery\Shapes and Graphics\Bullets\round glass glassy bullet teal satin.png"/>
            <p:cNvPicPr>
              <a:picLocks noChangeAspect="1" noChangeArrowheads="1"/>
            </p:cNvPicPr>
            <p:nvPr/>
          </p:nvPicPr>
          <p:blipFill>
            <a:blip r:embed="rId4" cstate="print"/>
            <a:srcRect/>
            <a:stretch>
              <a:fillRect/>
            </a:stretch>
          </p:blipFill>
          <p:spPr bwMode="auto">
            <a:xfrm>
              <a:off x="6273825" y="4253552"/>
              <a:ext cx="457200" cy="457200"/>
            </a:xfrm>
            <a:prstGeom prst="rect">
              <a:avLst/>
            </a:prstGeom>
            <a:noFill/>
          </p:spPr>
        </p:pic>
      </p:grpSp>
      <p:pic>
        <p:nvPicPr>
          <p:cNvPr id="110" name="Picture 17" descr="C:\Program Files\Microsoft Resource DVD Artwork\DVD_ART\Artwork_Imagery\Shapes and Graphics\Bullets\round glass glassy bullet teal satin.png"/>
          <p:cNvPicPr>
            <a:picLocks noChangeAspect="1" noChangeArrowheads="1"/>
          </p:cNvPicPr>
          <p:nvPr/>
        </p:nvPicPr>
        <p:blipFill>
          <a:blip r:embed="rId4" cstate="print"/>
          <a:srcRect/>
          <a:stretch>
            <a:fillRect/>
          </a:stretch>
        </p:blipFill>
        <p:spPr bwMode="auto">
          <a:xfrm>
            <a:off x="5105400" y="4532531"/>
            <a:ext cx="457200" cy="457200"/>
          </a:xfrm>
          <a:prstGeom prst="rect">
            <a:avLst/>
          </a:prstGeom>
          <a:noFill/>
        </p:spPr>
      </p:pic>
      <p:sp>
        <p:nvSpPr>
          <p:cNvPr id="27" name="TextBox 26"/>
          <p:cNvSpPr txBox="1"/>
          <p:nvPr/>
        </p:nvSpPr>
        <p:spPr>
          <a:xfrm>
            <a:off x="3124200" y="5638800"/>
            <a:ext cx="5791200" cy="338554"/>
          </a:xfrm>
          <a:prstGeom prst="rect">
            <a:avLst/>
          </a:prstGeom>
          <a:noFill/>
        </p:spPr>
        <p:txBody>
          <a:bodyPr wrap="square" rtlCol="0">
            <a:spAutoFit/>
          </a:bodyPr>
          <a:lstStyle/>
          <a:p>
            <a:r>
              <a:rPr lang="en-US" sz="1600" dirty="0" smtClean="0">
                <a:latin typeface="+mn-lt"/>
              </a:rPr>
              <a:t>SAS 70 Type II: BPOS-D services, </a:t>
            </a:r>
            <a:r>
              <a:rPr lang="en-US" sz="1600" dirty="0" smtClean="0"/>
              <a:t>infrastructure &amp; facilities</a:t>
            </a:r>
            <a:r>
              <a:rPr lang="en-US" sz="1600" dirty="0" smtClean="0">
                <a:latin typeface="+mn-lt"/>
              </a:rPr>
              <a:t> </a:t>
            </a:r>
            <a:endParaRPr lang="en-US" sz="1600" dirty="0">
              <a:latin typeface="+mn-lt"/>
            </a:endParaRPr>
          </a:p>
        </p:txBody>
      </p:sp>
      <p:sp>
        <p:nvSpPr>
          <p:cNvPr id="28" name="TextBox 27"/>
          <p:cNvSpPr txBox="1"/>
          <p:nvPr/>
        </p:nvSpPr>
        <p:spPr>
          <a:xfrm>
            <a:off x="1905000" y="5562600"/>
            <a:ext cx="1295400" cy="492443"/>
          </a:xfrm>
          <a:prstGeom prst="rect">
            <a:avLst/>
          </a:prstGeom>
          <a:noFill/>
        </p:spPr>
        <p:txBody>
          <a:bodyPr wrap="square" rtlCol="0">
            <a:spAutoFit/>
          </a:bodyPr>
          <a:lstStyle/>
          <a:p>
            <a:r>
              <a:rPr lang="en-US" sz="2600" b="1" dirty="0" smtClean="0">
                <a:ln>
                  <a:solidFill>
                    <a:srgbClr val="009999"/>
                  </a:solidFill>
                </a:ln>
                <a:latin typeface="+mn-lt"/>
                <a:cs typeface="Segoe UI" pitchFamily="34" charset="0"/>
              </a:rPr>
              <a:t>2008</a:t>
            </a:r>
            <a:endParaRPr lang="en-US" sz="2600" b="1" dirty="0">
              <a:ln>
                <a:solidFill>
                  <a:srgbClr val="009999"/>
                </a:solidFill>
              </a:ln>
              <a:latin typeface="+mn-lt"/>
              <a:cs typeface="Segoe UI" pitchFamily="34" charset="0"/>
            </a:endParaRPr>
          </a:p>
        </p:txBody>
      </p:sp>
      <p:pic>
        <p:nvPicPr>
          <p:cNvPr id="29" name="Picture 17" descr="C:\Program Files\Microsoft Resource DVD Artwork\DVD_ART\Artwork_Imagery\Shapes and Graphics\Bullets\round glass glassy bullet teal satin.png"/>
          <p:cNvPicPr>
            <a:picLocks noChangeAspect="1" noChangeArrowheads="1"/>
          </p:cNvPicPr>
          <p:nvPr/>
        </p:nvPicPr>
        <p:blipFill>
          <a:blip r:embed="rId4" cstate="print"/>
          <a:srcRect/>
          <a:stretch>
            <a:fillRect/>
          </a:stretch>
        </p:blipFill>
        <p:spPr bwMode="auto">
          <a:xfrm>
            <a:off x="2743200" y="5638800"/>
            <a:ext cx="457200" cy="457200"/>
          </a:xfrm>
          <a:prstGeom prst="rect">
            <a:avLst/>
          </a:prstGeom>
          <a:noFill/>
        </p:spPr>
      </p:pic>
    </p:spTree>
    <p:extLst>
      <p:ext uri="{BB962C8B-B14F-4D97-AF65-F5344CB8AC3E}">
        <p14:creationId xmlns:p14="http://schemas.microsoft.com/office/powerpoint/2010/main" val="2045211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Privacy</a:t>
            </a:r>
            <a:endParaRPr lang="en-US" dirty="0"/>
          </a:p>
        </p:txBody>
      </p:sp>
      <p:sp>
        <p:nvSpPr>
          <p:cNvPr id="8" name="Content Placeholder 7"/>
          <p:cNvSpPr>
            <a:spLocks noGrp="1"/>
          </p:cNvSpPr>
          <p:nvPr>
            <p:ph idx="1"/>
          </p:nvPr>
        </p:nvSpPr>
        <p:spPr>
          <a:xfrm>
            <a:off x="381000" y="1447799"/>
            <a:ext cx="8382000" cy="5133713"/>
          </a:xfrm>
        </p:spPr>
        <p:txBody>
          <a:bodyPr/>
          <a:lstStyle/>
          <a:p>
            <a:r>
              <a:rPr lang="en-US" sz="2400" dirty="0" smtClean="0"/>
              <a:t>Microsoft is committed to protecting our customers’ privacy, while delivering services and software that bring the performance, power, and convenience that organizations desire. </a:t>
            </a:r>
          </a:p>
          <a:p>
            <a:r>
              <a:rPr lang="en-US" sz="2400" dirty="0" smtClean="0"/>
              <a:t>Privacy for MS Online and Azure Platform services is prescribed by the “Trustworthy Services Lifecycle” or “TSL”</a:t>
            </a:r>
          </a:p>
          <a:p>
            <a:r>
              <a:rPr lang="en-US" sz="2400" dirty="0" smtClean="0"/>
              <a:t>TSL is employed for the purposes of</a:t>
            </a:r>
          </a:p>
          <a:p>
            <a:pPr lvl="1"/>
            <a:r>
              <a:rPr lang="en-US" sz="2000" dirty="0" smtClean="0"/>
              <a:t>Reflecting requirements in MS Online Information Security Policy</a:t>
            </a:r>
          </a:p>
          <a:p>
            <a:pPr lvl="1"/>
            <a:r>
              <a:rPr lang="en-US" sz="2000" dirty="0" smtClean="0"/>
              <a:t>Leveraging familiar best practices (Security Development Lifecycle (SDL), Trustworthy Computing / Privacy, Enterprise Risk Management (ERM), LCA etc.) by </a:t>
            </a:r>
          </a:p>
          <a:p>
            <a:pPr lvl="1"/>
            <a:r>
              <a:rPr lang="en-US" sz="2000" dirty="0" smtClean="0"/>
              <a:t>Aligning services with ISO 27001 information security standard</a:t>
            </a:r>
          </a:p>
          <a:p>
            <a:pPr lvl="1"/>
            <a:r>
              <a:rPr lang="en-US" sz="2000" dirty="0" smtClean="0"/>
              <a:t>Helping ensure compliance with relevant Regulations, Laws </a:t>
            </a:r>
            <a:br>
              <a:rPr lang="en-US" sz="2000" dirty="0" smtClean="0"/>
            </a:br>
            <a:r>
              <a:rPr lang="en-US" sz="2000" dirty="0" smtClean="0"/>
              <a:t>and best practices</a:t>
            </a:r>
          </a:p>
          <a:p>
            <a:endParaRPr lang="en-US" sz="2400" dirty="0"/>
          </a:p>
        </p:txBody>
      </p:sp>
    </p:spTree>
    <p:extLst>
      <p:ext uri="{BB962C8B-B14F-4D97-AF65-F5344CB8AC3E}">
        <p14:creationId xmlns:p14="http://schemas.microsoft.com/office/powerpoint/2010/main" val="3720815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Delegated Administration</a:t>
            </a:r>
            <a:endParaRPr lang="en-US" dirty="0"/>
          </a:p>
        </p:txBody>
      </p:sp>
      <p:sp>
        <p:nvSpPr>
          <p:cNvPr id="6" name="Subtitle 5"/>
          <p:cNvSpPr>
            <a:spLocks noGrp="1"/>
          </p:cNvSpPr>
          <p:nvPr>
            <p:ph type="body" idx="1"/>
          </p:nvPr>
        </p:nvSpPr>
        <p:spPr/>
        <p:txBody>
          <a:bodyPr/>
          <a:lstStyle/>
          <a:p>
            <a:r>
              <a:rPr lang="en-US" dirty="0" smtClean="0"/>
              <a:t>SharePoint Online – Standard </a:t>
            </a:r>
            <a:endParaRPr lang="en-US" dirty="0"/>
          </a:p>
        </p:txBody>
      </p:sp>
    </p:spTree>
    <p:extLst>
      <p:ext uri="{BB962C8B-B14F-4D97-AF65-F5344CB8AC3E}">
        <p14:creationId xmlns:p14="http://schemas.microsoft.com/office/powerpoint/2010/main" val="673371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4169"/>
            <a:ext cx="8382000" cy="666385"/>
          </a:xfrm>
        </p:spPr>
        <p:txBody>
          <a:bodyPr/>
          <a:lstStyle/>
          <a:p>
            <a:r>
              <a:rPr lang="en-US" dirty="0" smtClean="0"/>
              <a:t>SharePoint Online Administration</a:t>
            </a:r>
            <a:endParaRPr lang="en-US" dirty="0"/>
          </a:p>
        </p:txBody>
      </p:sp>
      <p:graphicFrame>
        <p:nvGraphicFramePr>
          <p:cNvPr id="4" name="Diagram 3"/>
          <p:cNvGraphicFramePr/>
          <p:nvPr>
            <p:extLst>
              <p:ext uri="{D42A27DB-BD31-4B8C-83A1-F6EECF244321}">
                <p14:modId xmlns:p14="http://schemas.microsoft.com/office/powerpoint/2010/main" val="1075389262"/>
              </p:ext>
            </p:extLst>
          </p:nvPr>
        </p:nvGraphicFramePr>
        <p:xfrm>
          <a:off x="4495800" y="1676400"/>
          <a:ext cx="5257800" cy="349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bwMode="auto">
          <a:xfrm>
            <a:off x="4419600" y="5562600"/>
            <a:ext cx="533400" cy="304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7" name="Rounded Rectangle 6"/>
          <p:cNvSpPr/>
          <p:nvPr/>
        </p:nvSpPr>
        <p:spPr bwMode="auto">
          <a:xfrm>
            <a:off x="4419600" y="5943600"/>
            <a:ext cx="533400" cy="304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 name="TextBox 2"/>
          <p:cNvSpPr txBox="1"/>
          <p:nvPr/>
        </p:nvSpPr>
        <p:spPr>
          <a:xfrm>
            <a:off x="5327373" y="5606045"/>
            <a:ext cx="2188100" cy="221599"/>
          </a:xfrm>
          <a:prstGeom prst="rect">
            <a:avLst/>
          </a:prstGeom>
          <a:noFill/>
        </p:spPr>
        <p:txBody>
          <a:bodyPr wrap="none" lIns="0" tIns="0" rIns="0" bIns="0" rtlCol="0">
            <a:spAutoFit/>
          </a:bodyPr>
          <a:lstStyle/>
          <a:p>
            <a:pPr>
              <a:lnSpc>
                <a:spcPct val="90000"/>
              </a:lnSpc>
            </a:pPr>
            <a:r>
              <a:rPr lang="en-US" sz="1600" b="1" dirty="0" smtClean="0">
                <a:ln w="1905"/>
                <a:effectLst>
                  <a:innerShdw blurRad="69850" dist="43180" dir="5400000">
                    <a:srgbClr val="000000">
                      <a:alpha val="65000"/>
                    </a:srgbClr>
                  </a:innerShdw>
                </a:effectLst>
              </a:rPr>
              <a:t>Managed by Microsoft</a:t>
            </a:r>
          </a:p>
        </p:txBody>
      </p:sp>
      <p:sp>
        <p:nvSpPr>
          <p:cNvPr id="8" name="TextBox 7"/>
          <p:cNvSpPr txBox="1"/>
          <p:nvPr/>
        </p:nvSpPr>
        <p:spPr>
          <a:xfrm>
            <a:off x="5334000" y="6003231"/>
            <a:ext cx="3667607" cy="221599"/>
          </a:xfrm>
          <a:prstGeom prst="rect">
            <a:avLst/>
          </a:prstGeom>
          <a:noFill/>
        </p:spPr>
        <p:txBody>
          <a:bodyPr wrap="none" lIns="0" tIns="0" rIns="0" bIns="0" rtlCol="0">
            <a:spAutoFit/>
          </a:bodyPr>
          <a:lstStyle>
            <a:defPPr>
              <a:defRPr lang="en-US"/>
            </a:defPPr>
            <a:lvl1pPr>
              <a:lnSpc>
                <a:spcPct val="90000"/>
              </a:lnSpc>
              <a:defRPr sz="1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a:solidFill>
                  <a:schemeClr val="tx1"/>
                </a:solidFill>
              </a:rPr>
              <a:t>Managed by Customer and/or Partner</a:t>
            </a:r>
          </a:p>
        </p:txBody>
      </p:sp>
      <p:sp>
        <p:nvSpPr>
          <p:cNvPr id="9" name="Equal 8"/>
          <p:cNvSpPr/>
          <p:nvPr/>
        </p:nvSpPr>
        <p:spPr bwMode="auto">
          <a:xfrm>
            <a:off x="5029200" y="5606045"/>
            <a:ext cx="228600" cy="221599"/>
          </a:xfrm>
          <a:prstGeom prst="mathEqual">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Equal 9"/>
          <p:cNvSpPr/>
          <p:nvPr/>
        </p:nvSpPr>
        <p:spPr bwMode="auto">
          <a:xfrm>
            <a:off x="5029200" y="5977106"/>
            <a:ext cx="228600" cy="221599"/>
          </a:xfrm>
          <a:prstGeom prst="mathEqual">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Text Placeholder 5"/>
          <p:cNvSpPr>
            <a:spLocks noGrp="1"/>
          </p:cNvSpPr>
          <p:nvPr>
            <p:ph type="body" sz="quarter" idx="10"/>
          </p:nvPr>
        </p:nvSpPr>
        <p:spPr>
          <a:xfrm>
            <a:off x="152400" y="916169"/>
            <a:ext cx="4533900" cy="6127831"/>
          </a:xfrm>
        </p:spPr>
        <p:txBody>
          <a:bodyPr/>
          <a:lstStyle/>
          <a:p>
            <a:pPr marL="0" indent="0">
              <a:buNone/>
            </a:pPr>
            <a:r>
              <a:rPr lang="en-US" sz="1400" dirty="0" smtClean="0"/>
              <a:t>Responsibilities include …</a:t>
            </a:r>
          </a:p>
          <a:p>
            <a:r>
              <a:rPr lang="en-US" sz="1600" dirty="0" smtClean="0"/>
              <a:t>… in SharePoint Online Administration Center, aka ‘tenant admin’</a:t>
            </a:r>
          </a:p>
          <a:p>
            <a:pPr lvl="1"/>
            <a:r>
              <a:rPr lang="en-US" sz="1400" dirty="0"/>
              <a:t>Convert intranet to extranet</a:t>
            </a:r>
          </a:p>
          <a:p>
            <a:pPr lvl="1"/>
            <a:r>
              <a:rPr lang="en-US" sz="1400" dirty="0"/>
              <a:t>Delegate site collection ownership</a:t>
            </a:r>
          </a:p>
          <a:p>
            <a:pPr lvl="1"/>
            <a:r>
              <a:rPr lang="en-US" sz="1400" dirty="0"/>
              <a:t>Manage My Sites</a:t>
            </a:r>
          </a:p>
          <a:p>
            <a:pPr lvl="1"/>
            <a:r>
              <a:rPr lang="en-US" sz="1400" dirty="0"/>
              <a:t>Manage site collections and ownership</a:t>
            </a:r>
          </a:p>
          <a:p>
            <a:pPr lvl="1"/>
            <a:r>
              <a:rPr lang="en-US" sz="1400" dirty="0" smtClean="0"/>
              <a:t>Manage </a:t>
            </a:r>
            <a:r>
              <a:rPr lang="en-US" sz="1400" dirty="0"/>
              <a:t>storage allocation</a:t>
            </a:r>
          </a:p>
          <a:p>
            <a:pPr lvl="1"/>
            <a:r>
              <a:rPr lang="en-US" sz="1400" dirty="0"/>
              <a:t>Set migration mode</a:t>
            </a:r>
          </a:p>
          <a:p>
            <a:pPr lvl="1"/>
            <a:r>
              <a:rPr lang="en-US" sz="1400" dirty="0" smtClean="0"/>
              <a:t>View extranet usage reports</a:t>
            </a:r>
          </a:p>
          <a:p>
            <a:r>
              <a:rPr lang="en-US" sz="1600" dirty="0" smtClean="0"/>
              <a:t>… in Microsoft Online Administration Center</a:t>
            </a:r>
          </a:p>
          <a:p>
            <a:pPr lvl="1"/>
            <a:r>
              <a:rPr lang="en-US" sz="1400" dirty="0"/>
              <a:t>Add and verify a domain name</a:t>
            </a:r>
          </a:p>
          <a:p>
            <a:pPr lvl="1"/>
            <a:r>
              <a:rPr lang="en-US" sz="1400" dirty="0" smtClean="0"/>
              <a:t>Create</a:t>
            </a:r>
            <a:r>
              <a:rPr lang="en-US" sz="1400" dirty="0"/>
              <a:t>, change, or delete user accounts</a:t>
            </a:r>
          </a:p>
          <a:p>
            <a:pPr lvl="1"/>
            <a:r>
              <a:rPr lang="en-US" sz="1400" dirty="0"/>
              <a:t>Create a security group</a:t>
            </a:r>
          </a:p>
          <a:p>
            <a:pPr lvl="1"/>
            <a:r>
              <a:rPr lang="en-US" sz="1400" dirty="0"/>
              <a:t>Establish Active Directory sync</a:t>
            </a:r>
          </a:p>
          <a:p>
            <a:pPr lvl="1"/>
            <a:r>
              <a:rPr lang="en-US" sz="1400" dirty="0"/>
              <a:t>Escalate issues to Microsoft Online Services Support</a:t>
            </a:r>
          </a:p>
          <a:p>
            <a:pPr lvl="1"/>
            <a:r>
              <a:rPr lang="en-US" sz="1400" dirty="0"/>
              <a:t>Manage passwords</a:t>
            </a:r>
          </a:p>
          <a:p>
            <a:pPr lvl="1"/>
            <a:r>
              <a:rPr lang="en-US" sz="1400" dirty="0" smtClean="0"/>
              <a:t>Monitor </a:t>
            </a:r>
            <a:r>
              <a:rPr lang="en-US" sz="1400" dirty="0"/>
              <a:t>service licenses</a:t>
            </a:r>
          </a:p>
          <a:p>
            <a:pPr lvl="1"/>
            <a:r>
              <a:rPr lang="en-US" sz="1400" dirty="0"/>
              <a:t>Monitor service health</a:t>
            </a:r>
          </a:p>
          <a:p>
            <a:r>
              <a:rPr lang="en-US" sz="1600" dirty="0" smtClean="0"/>
              <a:t>Site Collection Owners </a:t>
            </a:r>
            <a:br>
              <a:rPr lang="en-US" sz="1600" dirty="0" smtClean="0"/>
            </a:br>
            <a:r>
              <a:rPr lang="en-US" sz="1400" dirty="0" smtClean="0"/>
              <a:t>(same capabilities as on-premises)</a:t>
            </a:r>
          </a:p>
          <a:p>
            <a:r>
              <a:rPr lang="en-US" sz="1600" dirty="0" smtClean="0"/>
              <a:t>Site </a:t>
            </a:r>
            <a:r>
              <a:rPr lang="en-US" sz="1600" dirty="0"/>
              <a:t>level Owners </a:t>
            </a:r>
            <a:r>
              <a:rPr lang="en-US" sz="1600" dirty="0" smtClean="0"/>
              <a:t/>
            </a:r>
            <a:br>
              <a:rPr lang="en-US" sz="1600" dirty="0" smtClean="0"/>
            </a:br>
            <a:r>
              <a:rPr lang="en-US" sz="1400" dirty="0" smtClean="0"/>
              <a:t>(</a:t>
            </a:r>
            <a:r>
              <a:rPr lang="en-US" sz="1400" dirty="0"/>
              <a:t>same capabilities as on-premises)</a:t>
            </a:r>
          </a:p>
          <a:p>
            <a:endParaRPr lang="en-US" sz="1600" dirty="0" smtClean="0"/>
          </a:p>
        </p:txBody>
      </p:sp>
      <p:sp>
        <p:nvSpPr>
          <p:cNvPr id="6" name="TextBox 5"/>
          <p:cNvSpPr txBox="1"/>
          <p:nvPr/>
        </p:nvSpPr>
        <p:spPr>
          <a:xfrm>
            <a:off x="5029200" y="1066800"/>
            <a:ext cx="3354701" cy="498598"/>
          </a:xfrm>
          <a:prstGeom prst="rect">
            <a:avLst/>
          </a:prstGeom>
          <a:noFill/>
        </p:spPr>
        <p:txBody>
          <a:bodyPr wrap="none" lIns="0" tIns="0" rIns="0" bIns="0" rtlCol="0">
            <a:spAutoFit/>
          </a:bodyPr>
          <a:lstStyle/>
          <a:p>
            <a:pPr marL="285750" indent="-285750">
              <a:lnSpc>
                <a:spcPct val="90000"/>
              </a:lnSpc>
              <a:buClr>
                <a:srgbClr val="FFC000"/>
              </a:buClr>
              <a:buSzPct val="80000"/>
              <a:buFont typeface="Wingdings" pitchFamily="2" charset="2"/>
              <a:buChar char="ü"/>
            </a:pPr>
            <a:r>
              <a:rPr lang="en-US" dirty="0" smtClean="0">
                <a:gradFill>
                  <a:gsLst>
                    <a:gs pos="0">
                      <a:schemeClr val="tx1"/>
                    </a:gs>
                    <a:gs pos="86000">
                      <a:schemeClr val="tx1"/>
                    </a:gs>
                  </a:gsLst>
                  <a:lin ang="5400000" scaled="0"/>
                </a:gradFill>
              </a:rPr>
              <a:t>Multi-Tenant</a:t>
            </a:r>
          </a:p>
          <a:p>
            <a:pPr marL="285750" indent="-285750">
              <a:lnSpc>
                <a:spcPct val="90000"/>
              </a:lnSpc>
              <a:buClr>
                <a:srgbClr val="FFC000"/>
              </a:buClr>
              <a:buSzPct val="80000"/>
              <a:buFont typeface="Wingdings" pitchFamily="2" charset="2"/>
              <a:buChar char="ü"/>
            </a:pPr>
            <a:r>
              <a:rPr lang="en-US" dirty="0" smtClean="0">
                <a:gradFill>
                  <a:gsLst>
                    <a:gs pos="0">
                      <a:schemeClr val="tx1"/>
                    </a:gs>
                    <a:gs pos="86000">
                      <a:schemeClr val="tx1"/>
                    </a:gs>
                  </a:gsLst>
                  <a:lin ang="5400000" scaled="0"/>
                </a:gradFill>
              </a:rPr>
              <a:t>Modular Services Applications</a:t>
            </a:r>
          </a:p>
        </p:txBody>
      </p:sp>
    </p:spTree>
    <p:extLst>
      <p:ext uri="{BB962C8B-B14F-4D97-AF65-F5344CB8AC3E}">
        <p14:creationId xmlns:p14="http://schemas.microsoft.com/office/powerpoint/2010/main" val="535887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9603"/>
            <a:ext cx="8382000" cy="893397"/>
          </a:xfrm>
        </p:spPr>
        <p:txBody>
          <a:bodyPr>
            <a:noAutofit/>
          </a:bodyPr>
          <a:lstStyle/>
          <a:p>
            <a:r>
              <a:rPr lang="en-US" sz="4000" dirty="0" smtClean="0"/>
              <a:t>A look at SPO Admin</a:t>
            </a:r>
            <a:br>
              <a:rPr lang="en-US" sz="4000" dirty="0" smtClean="0"/>
            </a:br>
            <a:r>
              <a:rPr lang="en-US" sz="2000" dirty="0" smtClean="0"/>
              <a:t>Main starting page </a:t>
            </a:r>
            <a:r>
              <a:rPr lang="en-US" sz="1400" dirty="0" smtClean="0"/>
              <a:t>(beta screenshot)</a:t>
            </a:r>
            <a:endParaRPr lang="en-US" sz="2400" dirty="0">
              <a:solidFill>
                <a:srgbClr val="FF0000"/>
              </a:solidFill>
            </a:endParaRPr>
          </a:p>
        </p:txBody>
      </p:sp>
      <p:pic>
        <p:nvPicPr>
          <p:cNvPr id="3"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16" y="1345036"/>
            <a:ext cx="889817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3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990600"/>
          </a:xfrm>
        </p:spPr>
        <p:txBody>
          <a:bodyPr>
            <a:normAutofit/>
          </a:bodyPr>
          <a:lstStyle/>
          <a:p>
            <a:r>
              <a:rPr lang="en-US" sz="4400" dirty="0" smtClean="0"/>
              <a:t>A look at SPO Admin</a:t>
            </a:r>
            <a:br>
              <a:rPr lang="en-US" sz="4400" dirty="0" smtClean="0"/>
            </a:br>
            <a:r>
              <a:rPr lang="en-US" sz="2000" dirty="0" smtClean="0"/>
              <a:t>Creating and Configuring site collections </a:t>
            </a:r>
            <a:r>
              <a:rPr lang="en-US" sz="1400" dirty="0" smtClean="0"/>
              <a:t>(beta screenshot)</a:t>
            </a:r>
            <a:endParaRPr lang="en-US" sz="2800" dirty="0">
              <a:solidFill>
                <a:srgbClr val="FF0000"/>
              </a:solidFill>
            </a:endParaRPr>
          </a:p>
        </p:txBody>
      </p:sp>
      <p:pic>
        <p:nvPicPr>
          <p:cNvPr id="3"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48" y="1066800"/>
            <a:ext cx="8305800" cy="52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1905000" y="3200400"/>
            <a:ext cx="1676400" cy="152400"/>
          </a:xfrm>
          <a:prstGeom prst="rect">
            <a:avLst/>
          </a:prstGeom>
          <a:solidFill>
            <a:schemeClr val="tx1"/>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82449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Supported Features and Licensing</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359781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0784"/>
            <a:ext cx="8382000" cy="941796"/>
          </a:xfrm>
        </p:spPr>
        <p:txBody>
          <a:bodyPr/>
          <a:lstStyle/>
          <a:p>
            <a:r>
              <a:rPr lang="en-US" sz="4000" dirty="0" smtClean="0"/>
              <a:t>A look at SPO Admin</a:t>
            </a:r>
            <a:br>
              <a:rPr lang="en-US" sz="4000" dirty="0" smtClean="0"/>
            </a:br>
            <a:r>
              <a:rPr lang="en-US" sz="2800" dirty="0" smtClean="0"/>
              <a:t>Working with My Sites</a:t>
            </a:r>
            <a:endParaRPr lang="en-US" sz="4000" dirty="0"/>
          </a:p>
        </p:txBody>
      </p:sp>
      <p:pic>
        <p:nvPicPr>
          <p:cNvPr id="1026"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90" y="1136581"/>
            <a:ext cx="8164220" cy="517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910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00784"/>
            <a:ext cx="8382000" cy="941796"/>
          </a:xfrm>
        </p:spPr>
        <p:txBody>
          <a:bodyPr/>
          <a:lstStyle/>
          <a:p>
            <a:r>
              <a:rPr lang="en-US" sz="4000" dirty="0" smtClean="0"/>
              <a:t>A look at SPO Admin</a:t>
            </a:r>
            <a:br>
              <a:rPr lang="en-US" sz="4000" dirty="0" smtClean="0"/>
            </a:br>
            <a:r>
              <a:rPr lang="en-US" sz="2800" dirty="0" smtClean="0"/>
              <a:t>Enabling Migration Mode</a:t>
            </a:r>
            <a:endParaRPr lang="en-US" sz="4000" dirty="0"/>
          </a:p>
        </p:txBody>
      </p:sp>
      <p:pic>
        <p:nvPicPr>
          <p:cNvPr id="2050"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01" y="1143000"/>
            <a:ext cx="8253999"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308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Microsoft Online Administration Center</a:t>
            </a:r>
            <a:endParaRPr lang="en-US" dirty="0"/>
          </a:p>
        </p:txBody>
      </p:sp>
      <p:sp>
        <p:nvSpPr>
          <p:cNvPr id="6" name="Subtitle 5"/>
          <p:cNvSpPr>
            <a:spLocks noGrp="1"/>
          </p:cNvSpPr>
          <p:nvPr>
            <p:ph type="subTitle" idx="1"/>
          </p:nvPr>
        </p:nvSpPr>
        <p:spPr/>
        <p:txBody>
          <a:bodyPr/>
          <a:lstStyle/>
          <a:p>
            <a:r>
              <a:rPr lang="en-US" dirty="0" err="1" smtClean="0"/>
              <a:t>vNext</a:t>
            </a:r>
            <a:r>
              <a:rPr lang="en-US" dirty="0" smtClean="0"/>
              <a:t> in Wave 14</a:t>
            </a:r>
            <a:endParaRPr lang="en-US" dirty="0"/>
          </a:p>
        </p:txBody>
      </p:sp>
    </p:spTree>
    <p:extLst>
      <p:ext uri="{BB962C8B-B14F-4D97-AF65-F5344CB8AC3E}">
        <p14:creationId xmlns:p14="http://schemas.microsoft.com/office/powerpoint/2010/main" val="3548736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32" y="1295400"/>
            <a:ext cx="7356737" cy="526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81000" y="100784"/>
            <a:ext cx="8382000" cy="941796"/>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smtClean="0"/>
              <a:t>A look at MSO Admin</a:t>
            </a:r>
            <a:br>
              <a:rPr lang="en-US" sz="4000" dirty="0" smtClean="0"/>
            </a:br>
            <a:r>
              <a:rPr lang="en-US" sz="2800" dirty="0" smtClean="0"/>
              <a:t>Working across services with BPOS</a:t>
            </a:r>
            <a:endParaRPr lang="en-US" sz="4000" dirty="0"/>
          </a:p>
        </p:txBody>
      </p:sp>
    </p:spTree>
    <p:extLst>
      <p:ext uri="{BB962C8B-B14F-4D97-AF65-F5344CB8AC3E}">
        <p14:creationId xmlns:p14="http://schemas.microsoft.com/office/powerpoint/2010/main" val="224508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411" y="1295400"/>
            <a:ext cx="7339178"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81000" y="100784"/>
            <a:ext cx="8382000" cy="941796"/>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a:t>A look at MSO Admin</a:t>
            </a:r>
            <a:r>
              <a:rPr lang="en-US" sz="4000" dirty="0" smtClean="0"/>
              <a:t/>
            </a:r>
            <a:br>
              <a:rPr lang="en-US" sz="4000" dirty="0" smtClean="0"/>
            </a:br>
            <a:r>
              <a:rPr lang="en-US" sz="2800" dirty="0" smtClean="0"/>
              <a:t>Configuring Active Directory Sync</a:t>
            </a:r>
            <a:endParaRPr lang="en-US" sz="4000" dirty="0"/>
          </a:p>
        </p:txBody>
      </p:sp>
    </p:spTree>
    <p:extLst>
      <p:ext uri="{BB962C8B-B14F-4D97-AF65-F5344CB8AC3E}">
        <p14:creationId xmlns:p14="http://schemas.microsoft.com/office/powerpoint/2010/main" val="3324823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37" y="1350581"/>
            <a:ext cx="7284126" cy="520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81000" y="100784"/>
            <a:ext cx="8382000" cy="941796"/>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a:t>A look at MSO Admin</a:t>
            </a:r>
            <a:r>
              <a:rPr lang="en-US" sz="4000" dirty="0" smtClean="0"/>
              <a:t/>
            </a:r>
            <a:br>
              <a:rPr lang="en-US" sz="4000" dirty="0" smtClean="0"/>
            </a:br>
            <a:r>
              <a:rPr lang="en-US" sz="2800" dirty="0" smtClean="0"/>
              <a:t>Add, Assign, Invite, Delete End-Users</a:t>
            </a:r>
            <a:endParaRPr lang="en-US" sz="4000" dirty="0"/>
          </a:p>
        </p:txBody>
      </p:sp>
    </p:spTree>
    <p:extLst>
      <p:ext uri="{BB962C8B-B14F-4D97-AF65-F5344CB8AC3E}">
        <p14:creationId xmlns:p14="http://schemas.microsoft.com/office/powerpoint/2010/main" val="578507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781" y="1295400"/>
            <a:ext cx="733643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81000" y="100784"/>
            <a:ext cx="8382000" cy="941796"/>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a:t>A look at MSO Admin</a:t>
            </a:r>
            <a:r>
              <a:rPr lang="en-US" sz="4000" dirty="0" smtClean="0"/>
              <a:t/>
            </a:r>
            <a:br>
              <a:rPr lang="en-US" sz="4000" dirty="0" smtClean="0"/>
            </a:br>
            <a:r>
              <a:rPr lang="en-US" sz="2800" dirty="0" smtClean="0"/>
              <a:t>Associating Domain URLs</a:t>
            </a:r>
            <a:endParaRPr lang="en-US" sz="4000" dirty="0"/>
          </a:p>
        </p:txBody>
      </p:sp>
    </p:spTree>
    <p:extLst>
      <p:ext uri="{BB962C8B-B14F-4D97-AF65-F5344CB8AC3E}">
        <p14:creationId xmlns:p14="http://schemas.microsoft.com/office/powerpoint/2010/main" val="523044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1" y="1262115"/>
            <a:ext cx="7391399" cy="528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81000" y="100784"/>
            <a:ext cx="8382000" cy="941796"/>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a:t>A look at MSO Admin</a:t>
            </a:r>
            <a:r>
              <a:rPr lang="en-US" sz="4000" dirty="0" smtClean="0"/>
              <a:t/>
            </a:r>
            <a:br>
              <a:rPr lang="en-US" sz="4000" dirty="0" smtClean="0"/>
            </a:br>
            <a:r>
              <a:rPr lang="en-US" sz="2800" dirty="0" smtClean="0"/>
              <a:t>Launch into SPO</a:t>
            </a:r>
            <a:endParaRPr lang="en-US" sz="4000" dirty="0"/>
          </a:p>
        </p:txBody>
      </p:sp>
    </p:spTree>
    <p:extLst>
      <p:ext uri="{BB962C8B-B14F-4D97-AF65-F5344CB8AC3E}">
        <p14:creationId xmlns:p14="http://schemas.microsoft.com/office/powerpoint/2010/main" val="302281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4" name="Text Placeholder 2"/>
          <p:cNvSpPr>
            <a:spLocks noGrp="1"/>
          </p:cNvSpPr>
          <p:nvPr>
            <p:ph type="body" sz="quarter" idx="10"/>
          </p:nvPr>
        </p:nvSpPr>
        <p:spPr>
          <a:xfrm>
            <a:off x="381000" y="1143000"/>
            <a:ext cx="8534400" cy="5217848"/>
          </a:xfrm>
        </p:spPr>
        <p:txBody>
          <a:bodyPr>
            <a:normAutofit fontScale="85000" lnSpcReduction="20000"/>
          </a:bodyPr>
          <a:lstStyle/>
          <a:p>
            <a:r>
              <a:rPr lang="en-US" dirty="0" smtClean="0">
                <a:solidFill>
                  <a:schemeClr val="tx1"/>
                </a:solidFill>
              </a:rPr>
              <a:t>Main marketing site: </a:t>
            </a:r>
            <a:r>
              <a:rPr lang="en-US" dirty="0" smtClean="0">
                <a:solidFill>
                  <a:schemeClr val="tx1"/>
                </a:solidFill>
                <a:hlinkClick r:id=""/>
              </a:rPr>
              <a:t>http://sharepoint.microsoft.com</a:t>
            </a:r>
            <a:r>
              <a:rPr lang="en-US" dirty="0" smtClean="0">
                <a:solidFill>
                  <a:schemeClr val="tx1"/>
                </a:solidFill>
              </a:rPr>
              <a:t>  </a:t>
            </a:r>
          </a:p>
          <a:p>
            <a:pPr lvl="1"/>
            <a:r>
              <a:rPr lang="en-US" dirty="0" smtClean="0">
                <a:solidFill>
                  <a:schemeClr val="tx1"/>
                </a:solidFill>
              </a:rPr>
              <a:t>And for 2010: </a:t>
            </a:r>
            <a:r>
              <a:rPr lang="en-US" dirty="0" smtClean="0">
                <a:solidFill>
                  <a:schemeClr val="tx1"/>
                </a:solidFill>
                <a:hlinkClick r:id=""/>
              </a:rPr>
              <a:t>http://sharepoint2010.microsoft.com</a:t>
            </a:r>
            <a:r>
              <a:rPr lang="en-US" dirty="0" smtClean="0">
                <a:solidFill>
                  <a:schemeClr val="tx1"/>
                </a:solidFill>
              </a:rPr>
              <a:t> </a:t>
            </a:r>
          </a:p>
          <a:p>
            <a:r>
              <a:rPr lang="en-US" dirty="0" smtClean="0">
                <a:solidFill>
                  <a:schemeClr val="tx1"/>
                </a:solidFill>
                <a:hlinkClick r:id=""/>
              </a:rPr>
              <a:t>http://www.microsoft.com/Online</a:t>
            </a:r>
            <a:r>
              <a:rPr lang="en-US" dirty="0" smtClean="0">
                <a:solidFill>
                  <a:schemeClr val="tx1"/>
                </a:solidFill>
              </a:rPr>
              <a:t> </a:t>
            </a:r>
          </a:p>
          <a:p>
            <a:pPr lvl="1"/>
            <a:r>
              <a:rPr lang="en-US" dirty="0" smtClean="0">
                <a:solidFill>
                  <a:schemeClr val="tx1"/>
                </a:solidFill>
              </a:rPr>
              <a:t>Trials, 100-200 level customer-facing info</a:t>
            </a:r>
          </a:p>
          <a:p>
            <a:pPr lvl="1"/>
            <a:r>
              <a:rPr lang="en-US" dirty="0" smtClean="0">
                <a:solidFill>
                  <a:schemeClr val="tx1"/>
                </a:solidFill>
              </a:rPr>
              <a:t>Contains info about BPOS and SPO</a:t>
            </a:r>
          </a:p>
          <a:p>
            <a:pPr lvl="1"/>
            <a:r>
              <a:rPr lang="en-US" dirty="0" smtClean="0">
                <a:solidFill>
                  <a:schemeClr val="tx1"/>
                </a:solidFill>
              </a:rPr>
              <a:t>30-Day trial: </a:t>
            </a:r>
            <a:r>
              <a:rPr lang="en-US" dirty="0">
                <a:hlinkClick r:id=""/>
              </a:rPr>
              <a:t>http://www.microsoft.com/online/products.mspx</a:t>
            </a:r>
            <a:endParaRPr lang="en-US" dirty="0" smtClean="0">
              <a:solidFill>
                <a:schemeClr val="tx1"/>
              </a:solidFill>
            </a:endParaRPr>
          </a:p>
          <a:p>
            <a:r>
              <a:rPr lang="en-US" dirty="0" smtClean="0">
                <a:solidFill>
                  <a:schemeClr val="tx1"/>
                </a:solidFill>
              </a:rPr>
              <a:t>New Because It’s Everybody’s Business campaign focused on BPOS:</a:t>
            </a:r>
          </a:p>
          <a:p>
            <a:pPr lvl="1"/>
            <a:r>
              <a:rPr lang="en-US" u="sng" dirty="0">
                <a:solidFill>
                  <a:schemeClr val="tx1"/>
                </a:solidFill>
                <a:hlinkClick r:id=""/>
              </a:rPr>
              <a:t>http://</a:t>
            </a:r>
            <a:r>
              <a:rPr lang="en-US" u="sng" dirty="0" smtClean="0">
                <a:solidFill>
                  <a:schemeClr val="tx1"/>
                </a:solidFill>
                <a:hlinkClick r:id=""/>
              </a:rPr>
              <a:t>www.microsoft.com/everybodysbusiness/en/us/products/cloud-services.aspx</a:t>
            </a:r>
            <a:endParaRPr lang="en-US" u="sng" dirty="0" smtClean="0">
              <a:solidFill>
                <a:schemeClr val="tx1"/>
              </a:solidFill>
            </a:endParaRPr>
          </a:p>
          <a:p>
            <a:r>
              <a:rPr lang="en-US" dirty="0" smtClean="0">
                <a:solidFill>
                  <a:schemeClr val="tx1"/>
                </a:solidFill>
              </a:rPr>
              <a:t>SPO-D docs</a:t>
            </a:r>
          </a:p>
          <a:p>
            <a:pPr lvl="1"/>
            <a:r>
              <a:rPr lang="en-US" u="sng" dirty="0" smtClean="0">
                <a:hlinkClick r:id=""/>
              </a:rPr>
              <a:t>http</a:t>
            </a:r>
            <a:r>
              <a:rPr lang="en-US" u="sng" dirty="0">
                <a:hlinkClick r:id=""/>
              </a:rPr>
              <a:t>://go.microsoft.com/fwlink/?LinkId=140276</a:t>
            </a:r>
            <a:endParaRPr lang="en-US" dirty="0"/>
          </a:p>
          <a:p>
            <a:r>
              <a:rPr lang="en-US" dirty="0" smtClean="0">
                <a:solidFill>
                  <a:schemeClr val="tx1"/>
                </a:solidFill>
              </a:rPr>
              <a:t>TechNet ‘Help and How to’ (SPO-S): </a:t>
            </a:r>
            <a:r>
              <a:rPr lang="en-US" dirty="0">
                <a:hlinkClick r:id=""/>
              </a:rPr>
              <a:t>http://www.microsoft.com/online/help/en-us/helphowto/Homepage.htm</a:t>
            </a:r>
            <a:r>
              <a:rPr lang="en-US" dirty="0" smtClean="0">
                <a:solidFill>
                  <a:schemeClr val="tx1"/>
                </a:solidFill>
              </a:rPr>
              <a:t> </a:t>
            </a:r>
          </a:p>
        </p:txBody>
      </p:sp>
    </p:spTree>
    <p:extLst>
      <p:ext uri="{BB962C8B-B14F-4D97-AF65-F5344CB8AC3E}">
        <p14:creationId xmlns:p14="http://schemas.microsoft.com/office/powerpoint/2010/main" val="4226330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Resources</a:t>
            </a:r>
            <a:endParaRPr lang="en-US" dirty="0"/>
          </a:p>
        </p:txBody>
      </p:sp>
      <p:sp>
        <p:nvSpPr>
          <p:cNvPr id="4" name="Rectangle 3"/>
          <p:cNvSpPr/>
          <p:nvPr/>
        </p:nvSpPr>
        <p:spPr>
          <a:xfrm>
            <a:off x="304800" y="1143000"/>
            <a:ext cx="8077200" cy="3416320"/>
          </a:xfrm>
          <a:prstGeom prst="rect">
            <a:avLst/>
          </a:prstGeom>
        </p:spPr>
        <p:txBody>
          <a:bodyPr wrap="square">
            <a:spAutoFit/>
          </a:bodyPr>
          <a:lstStyle/>
          <a:p>
            <a:pPr marL="800082" lvl="1" indent="-460375">
              <a:lnSpc>
                <a:spcPct val="90000"/>
              </a:lnSpc>
              <a:spcBef>
                <a:spcPct val="20000"/>
              </a:spcBef>
              <a:buSzPct val="90000"/>
              <a:buBlip>
                <a:blip r:embed="rId3"/>
              </a:buBlip>
              <a:defRPr/>
            </a:pPr>
            <a:r>
              <a:rPr lang="en-US" sz="2000" dirty="0" smtClean="0">
                <a:latin typeface="Arial" charset="0"/>
              </a:rPr>
              <a:t>MS </a:t>
            </a:r>
            <a:r>
              <a:rPr lang="en-US" sz="2000" dirty="0">
                <a:latin typeface="Arial" charset="0"/>
              </a:rPr>
              <a:t>Online Services Privacy Statement </a:t>
            </a:r>
          </a:p>
          <a:p>
            <a:pPr marL="1200113" lvl="2" indent="-460375">
              <a:lnSpc>
                <a:spcPct val="90000"/>
              </a:lnSpc>
              <a:spcBef>
                <a:spcPct val="20000"/>
              </a:spcBef>
              <a:buSzPct val="90000"/>
              <a:buBlip>
                <a:blip r:embed="rId3"/>
              </a:buBlip>
              <a:defRPr/>
            </a:pPr>
            <a:r>
              <a:rPr lang="en-US" sz="2000" dirty="0">
                <a:solidFill>
                  <a:schemeClr val="bg1"/>
                </a:solidFill>
                <a:latin typeface="Arial" charset="0"/>
                <a:hlinkClick r:id=""/>
              </a:rPr>
              <a:t>http://go.microsoft.com/fwlink/?</a:t>
            </a:r>
            <a:r>
              <a:rPr lang="en-US" sz="2000" dirty="0" smtClean="0">
                <a:solidFill>
                  <a:schemeClr val="bg1"/>
                </a:solidFill>
                <a:latin typeface="Arial" charset="0"/>
                <a:hlinkClick r:id=""/>
              </a:rPr>
              <a:t>LinkID=149485</a:t>
            </a:r>
            <a:r>
              <a:rPr lang="en-US" sz="2000" dirty="0" smtClean="0">
                <a:solidFill>
                  <a:schemeClr val="bg1"/>
                </a:solidFill>
                <a:latin typeface="Arial" charset="0"/>
              </a:rPr>
              <a:t> </a:t>
            </a:r>
            <a:endParaRPr lang="en-US" sz="2000" dirty="0">
              <a:solidFill>
                <a:schemeClr val="bg1"/>
              </a:solidFill>
              <a:latin typeface="Arial" charset="0"/>
            </a:endParaRPr>
          </a:p>
          <a:p>
            <a:pPr marL="800082" lvl="1" indent="-460375">
              <a:lnSpc>
                <a:spcPct val="90000"/>
              </a:lnSpc>
              <a:spcBef>
                <a:spcPct val="20000"/>
              </a:spcBef>
              <a:buSzPct val="90000"/>
              <a:buBlip>
                <a:blip r:embed="rId3"/>
              </a:buBlip>
              <a:defRPr/>
            </a:pPr>
            <a:r>
              <a:rPr lang="en-US" sz="2000" dirty="0">
                <a:latin typeface="Arial" charset="0"/>
              </a:rPr>
              <a:t>Privacy and MS Online Services White Paper</a:t>
            </a:r>
          </a:p>
          <a:p>
            <a:pPr marL="1200113" lvl="2" indent="-460375">
              <a:lnSpc>
                <a:spcPct val="90000"/>
              </a:lnSpc>
              <a:spcBef>
                <a:spcPct val="20000"/>
              </a:spcBef>
              <a:buSzPct val="90000"/>
              <a:buBlip>
                <a:blip r:embed="rId3"/>
              </a:buBlip>
              <a:defRPr/>
            </a:pPr>
            <a:r>
              <a:rPr lang="en-US" sz="2000" dirty="0">
                <a:solidFill>
                  <a:schemeClr val="bg1"/>
                </a:solidFill>
                <a:latin typeface="Arial" charset="0"/>
                <a:hlinkClick r:id=""/>
              </a:rPr>
              <a:t>http://go.microsoft.com/fwlink/?</a:t>
            </a:r>
            <a:r>
              <a:rPr lang="en-US" sz="2000" dirty="0" smtClean="0">
                <a:solidFill>
                  <a:schemeClr val="bg1"/>
                </a:solidFill>
                <a:latin typeface="Arial" charset="0"/>
                <a:hlinkClick r:id=""/>
              </a:rPr>
              <a:t>LinkID=149486</a:t>
            </a:r>
            <a:r>
              <a:rPr lang="en-US" sz="2000" dirty="0" smtClean="0">
                <a:solidFill>
                  <a:schemeClr val="bg1"/>
                </a:solidFill>
                <a:latin typeface="Arial" charset="0"/>
              </a:rPr>
              <a:t> </a:t>
            </a:r>
            <a:endParaRPr lang="en-US" sz="2000" dirty="0">
              <a:solidFill>
                <a:schemeClr val="bg1"/>
              </a:solidFill>
              <a:latin typeface="Arial" charset="0"/>
            </a:endParaRPr>
          </a:p>
          <a:p>
            <a:pPr marL="800082" lvl="1" indent="-460375">
              <a:lnSpc>
                <a:spcPct val="90000"/>
              </a:lnSpc>
              <a:spcBef>
                <a:spcPct val="20000"/>
              </a:spcBef>
              <a:buSzPct val="90000"/>
              <a:buBlip>
                <a:blip r:embed="rId3"/>
              </a:buBlip>
              <a:defRPr/>
            </a:pPr>
            <a:r>
              <a:rPr lang="en-US" sz="2000" dirty="0">
                <a:latin typeface="Arial" charset="0"/>
              </a:rPr>
              <a:t>MS Online Services Privacy FAQs</a:t>
            </a:r>
          </a:p>
          <a:p>
            <a:pPr marL="1200113" lvl="2" indent="-460375">
              <a:lnSpc>
                <a:spcPct val="90000"/>
              </a:lnSpc>
              <a:spcBef>
                <a:spcPct val="20000"/>
              </a:spcBef>
              <a:buSzPct val="90000"/>
              <a:buBlip>
                <a:blip r:embed="rId3"/>
              </a:buBlip>
              <a:defRPr/>
            </a:pPr>
            <a:r>
              <a:rPr lang="en-US" sz="2000" dirty="0">
                <a:solidFill>
                  <a:schemeClr val="bg1"/>
                </a:solidFill>
                <a:latin typeface="Arial" charset="0"/>
                <a:hlinkClick r:id=""/>
              </a:rPr>
              <a:t>http://go.microsoft.com/fwlink/?</a:t>
            </a:r>
            <a:r>
              <a:rPr lang="en-US" sz="2000" dirty="0" smtClean="0">
                <a:solidFill>
                  <a:schemeClr val="bg1"/>
                </a:solidFill>
                <a:latin typeface="Arial" charset="0"/>
                <a:hlinkClick r:id=""/>
              </a:rPr>
              <a:t>LinkID=149487</a:t>
            </a:r>
            <a:r>
              <a:rPr lang="en-US" sz="2000" dirty="0" smtClean="0">
                <a:solidFill>
                  <a:schemeClr val="bg1"/>
                </a:solidFill>
                <a:latin typeface="Arial" charset="0"/>
              </a:rPr>
              <a:t> </a:t>
            </a:r>
            <a:endParaRPr lang="en-US" sz="2000" dirty="0">
              <a:solidFill>
                <a:schemeClr val="bg1"/>
              </a:solidFill>
              <a:latin typeface="Arial" charset="0"/>
            </a:endParaRPr>
          </a:p>
          <a:p>
            <a:pPr marL="800082" lvl="1" indent="-460375">
              <a:lnSpc>
                <a:spcPct val="90000"/>
              </a:lnSpc>
              <a:spcBef>
                <a:spcPct val="20000"/>
              </a:spcBef>
              <a:buSzPct val="90000"/>
              <a:buBlip>
                <a:blip r:embed="rId3"/>
              </a:buBlip>
              <a:defRPr/>
            </a:pPr>
            <a:r>
              <a:rPr lang="en-US" sz="2000" dirty="0">
                <a:latin typeface="Arial" charset="0"/>
              </a:rPr>
              <a:t>MS Online Services Technical Deep Dive</a:t>
            </a:r>
          </a:p>
          <a:p>
            <a:pPr marL="1200113" lvl="2" indent="-460375">
              <a:lnSpc>
                <a:spcPct val="90000"/>
              </a:lnSpc>
              <a:spcBef>
                <a:spcPct val="20000"/>
              </a:spcBef>
              <a:buSzPct val="90000"/>
              <a:buBlip>
                <a:blip r:embed="rId3"/>
              </a:buBlip>
              <a:defRPr/>
            </a:pPr>
            <a:r>
              <a:rPr lang="en-US" sz="2000" dirty="0">
                <a:solidFill>
                  <a:schemeClr val="bg1"/>
                </a:solidFill>
                <a:latin typeface="Arial" charset="0"/>
                <a:hlinkClick r:id=""/>
              </a:rPr>
              <a:t>http://go.microsoft.com/fwlink/?</a:t>
            </a:r>
            <a:r>
              <a:rPr lang="en-US" sz="2000" dirty="0" smtClean="0">
                <a:solidFill>
                  <a:schemeClr val="bg1"/>
                </a:solidFill>
                <a:latin typeface="Arial" charset="0"/>
                <a:hlinkClick r:id=""/>
              </a:rPr>
              <a:t>LinkID=149488</a:t>
            </a:r>
            <a:r>
              <a:rPr lang="en-US" sz="2000" dirty="0" smtClean="0">
                <a:solidFill>
                  <a:schemeClr val="bg1"/>
                </a:solidFill>
                <a:latin typeface="Arial" charset="0"/>
              </a:rPr>
              <a:t> </a:t>
            </a:r>
            <a:endParaRPr lang="en-US" sz="2000" dirty="0">
              <a:solidFill>
                <a:schemeClr val="bg1"/>
              </a:solidFill>
              <a:latin typeface="Arial" charset="0"/>
            </a:endParaRPr>
          </a:p>
          <a:p>
            <a:pPr marL="800082" lvl="1" indent="-460375">
              <a:lnSpc>
                <a:spcPct val="90000"/>
              </a:lnSpc>
              <a:spcBef>
                <a:spcPct val="20000"/>
              </a:spcBef>
              <a:buSzPct val="90000"/>
              <a:buBlip>
                <a:blip r:embed="rId3"/>
              </a:buBlip>
              <a:defRPr/>
            </a:pPr>
            <a:r>
              <a:rPr lang="en-US" sz="2000" dirty="0" err="1">
                <a:latin typeface="Arial" charset="0"/>
              </a:rPr>
              <a:t>TwC’s</a:t>
            </a:r>
            <a:r>
              <a:rPr lang="en-US" sz="2000" dirty="0">
                <a:latin typeface="Arial" charset="0"/>
              </a:rPr>
              <a:t> Guidelines For Developing Software and Services</a:t>
            </a:r>
          </a:p>
          <a:p>
            <a:pPr marL="1200113" lvl="2" indent="-460375">
              <a:lnSpc>
                <a:spcPct val="90000"/>
              </a:lnSpc>
              <a:spcBef>
                <a:spcPct val="20000"/>
              </a:spcBef>
              <a:buSzPct val="90000"/>
              <a:buBlip>
                <a:blip r:embed="rId3"/>
              </a:buBlip>
              <a:defRPr/>
            </a:pPr>
            <a:r>
              <a:rPr lang="en-US" sz="2000" dirty="0">
                <a:solidFill>
                  <a:schemeClr val="bg1"/>
                </a:solidFill>
                <a:latin typeface="Arial" charset="0"/>
                <a:hlinkClick r:id=""/>
              </a:rPr>
              <a:t>http://go.microsoft.com/fwlink/?</a:t>
            </a:r>
            <a:r>
              <a:rPr lang="en-US" sz="2000" dirty="0" smtClean="0">
                <a:solidFill>
                  <a:schemeClr val="bg1"/>
                </a:solidFill>
                <a:latin typeface="Arial" charset="0"/>
                <a:hlinkClick r:id=""/>
              </a:rPr>
              <a:t>LinkID=149489</a:t>
            </a:r>
            <a:r>
              <a:rPr lang="en-US" sz="2000" dirty="0" smtClean="0">
                <a:solidFill>
                  <a:schemeClr val="bg1"/>
                </a:solidFill>
                <a:latin typeface="Arial" charset="0"/>
              </a:rPr>
              <a:t> </a:t>
            </a:r>
            <a:endParaRPr lang="en-US" sz="2000" dirty="0">
              <a:solidFill>
                <a:schemeClr val="bg1"/>
              </a:solidFill>
              <a:latin typeface="Arial" charset="0"/>
            </a:endParaRPr>
          </a:p>
        </p:txBody>
      </p:sp>
    </p:spTree>
    <p:extLst>
      <p:ext uri="{BB962C8B-B14F-4D97-AF65-F5344CB8AC3E}">
        <p14:creationId xmlns:p14="http://schemas.microsoft.com/office/powerpoint/2010/main" val="237884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 Positioning and Messaging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26539949"/>
              </p:ext>
            </p:extLst>
          </p:nvPr>
        </p:nvGraphicFramePr>
        <p:xfrm>
          <a:off x="114300" y="990600"/>
          <a:ext cx="8915400" cy="921876"/>
        </p:xfrm>
        <a:graphic>
          <a:graphicData uri="http://schemas.openxmlformats.org/drawingml/2006/table">
            <a:tbl>
              <a:tblPr firstRow="1" firstCol="1" bandRow="1" bandCol="1">
                <a:tableStyleId>{5C22544A-7EE6-4342-B048-85BDC9FD1C3A}</a:tableStyleId>
              </a:tblPr>
              <a:tblGrid>
                <a:gridCol w="8915400"/>
              </a:tblGrid>
              <a:tr h="914400">
                <a:tc>
                  <a:txBody>
                    <a:bodyPr/>
                    <a:lstStyle/>
                    <a:p>
                      <a:pPr marL="0" marR="0">
                        <a:lnSpc>
                          <a:spcPct val="115000"/>
                        </a:lnSpc>
                        <a:spcBef>
                          <a:spcPts val="0"/>
                        </a:spcBef>
                        <a:spcAft>
                          <a:spcPts val="0"/>
                        </a:spcAft>
                      </a:pPr>
                      <a:r>
                        <a:rPr lang="en-US" sz="2400" dirty="0">
                          <a:effectLst/>
                        </a:rPr>
                        <a:t>SharePoint Online is </a:t>
                      </a:r>
                      <a:r>
                        <a:rPr lang="en-US" sz="2400" dirty="0" smtClean="0">
                          <a:effectLst/>
                        </a:rPr>
                        <a:t>‘the </a:t>
                      </a:r>
                      <a:r>
                        <a:rPr lang="en-US" sz="2400" dirty="0">
                          <a:effectLst/>
                        </a:rPr>
                        <a:t>business collaboration platform for the Enterprise and the </a:t>
                      </a:r>
                      <a:r>
                        <a:rPr lang="en-US" sz="2400" dirty="0" smtClean="0">
                          <a:effectLst/>
                        </a:rPr>
                        <a:t>Internet’ </a:t>
                      </a:r>
                      <a:r>
                        <a:rPr lang="en-US" sz="2400" u="sng" dirty="0">
                          <a:effectLst/>
                        </a:rPr>
                        <a:t>hosted by Microsoft</a:t>
                      </a:r>
                      <a:r>
                        <a:rPr lang="en-US" sz="2400" dirty="0">
                          <a:effectLst/>
                        </a:rPr>
                        <a:t>. </a:t>
                      </a:r>
                      <a:endParaRPr lang="en-US" sz="3600" dirty="0">
                        <a:effectLst/>
                        <a:latin typeface="Calibri"/>
                        <a:ea typeface="Calibri"/>
                        <a:cs typeface="Times New Roman"/>
                      </a:endParaRPr>
                    </a:p>
                  </a:txBody>
                  <a:tcPr marL="80628" marR="80628" marT="40314" marB="40314">
                    <a:solidFill>
                      <a:srgbClr val="292929"/>
                    </a:solidFill>
                  </a:tcPr>
                </a:tc>
              </a:tr>
            </a:tbl>
          </a:graphicData>
        </a:graphic>
      </p:graphicFrame>
      <p:sp>
        <p:nvSpPr>
          <p:cNvPr id="5" name="TextBox 4"/>
          <p:cNvSpPr txBox="1"/>
          <p:nvPr/>
        </p:nvSpPr>
        <p:spPr>
          <a:xfrm>
            <a:off x="228600" y="2133600"/>
            <a:ext cx="8763000" cy="4336572"/>
          </a:xfrm>
          <a:prstGeom prst="rect">
            <a:avLst/>
          </a:prstGeom>
          <a:noFill/>
        </p:spPr>
        <p:txBody>
          <a:bodyPr wrap="square" lIns="0" tIns="0" rIns="0" bIns="0" rtlCol="0">
            <a:spAutoFit/>
          </a:bodyPr>
          <a:lstStyle/>
          <a:p>
            <a:pPr marL="285750" indent="-285750">
              <a:lnSpc>
                <a:spcPct val="90000"/>
              </a:lnSpc>
              <a:spcAft>
                <a:spcPts val="600"/>
              </a:spcAft>
              <a:buFont typeface="Arial" pitchFamily="34" charset="0"/>
              <a:buChar char="•"/>
            </a:pPr>
            <a:r>
              <a:rPr lang="en-US" b="1" dirty="0" smtClean="0">
                <a:gradFill>
                  <a:gsLst>
                    <a:gs pos="0">
                      <a:srgbClr val="FFFFFF"/>
                    </a:gs>
                    <a:gs pos="86000">
                      <a:srgbClr val="FFFFFF"/>
                    </a:gs>
                  </a:gsLst>
                  <a:lin ang="5400000" scaled="0"/>
                </a:gradFill>
              </a:rPr>
              <a:t>Customer Expectations</a:t>
            </a:r>
            <a:r>
              <a:rPr lang="en-US" dirty="0" smtClean="0">
                <a:gradFill>
                  <a:gsLst>
                    <a:gs pos="0">
                      <a:srgbClr val="FFFFFF"/>
                    </a:gs>
                    <a:gs pos="86000">
                      <a:srgbClr val="FFFFFF"/>
                    </a:gs>
                  </a:gsLst>
                  <a:lin ang="5400000" scaled="0"/>
                </a:gradFill>
              </a:rPr>
              <a:t>: </a:t>
            </a:r>
          </a:p>
          <a:p>
            <a:pPr marL="742932" lvl="1" indent="-285750">
              <a:lnSpc>
                <a:spcPct val="90000"/>
              </a:lnSpc>
              <a:spcAft>
                <a:spcPts val="600"/>
              </a:spcAft>
              <a:buFont typeface="Arial" pitchFamily="34" charset="0"/>
              <a:buChar char="•"/>
            </a:pPr>
            <a:r>
              <a:rPr lang="en-US" dirty="0">
                <a:gradFill>
                  <a:gsLst>
                    <a:gs pos="0">
                      <a:srgbClr val="FFFFFF"/>
                    </a:gs>
                    <a:gs pos="86000">
                      <a:srgbClr val="FFFFFF"/>
                    </a:gs>
                  </a:gsLst>
                  <a:lin ang="5400000" scaled="0"/>
                </a:gradFill>
              </a:rPr>
              <a:t>T</a:t>
            </a:r>
            <a:r>
              <a:rPr lang="en-US" dirty="0" smtClean="0">
                <a:gradFill>
                  <a:gsLst>
                    <a:gs pos="0">
                      <a:srgbClr val="FFFFFF"/>
                    </a:gs>
                    <a:gs pos="86000">
                      <a:srgbClr val="FFFFFF"/>
                    </a:gs>
                  </a:gsLst>
                  <a:lin ang="5400000" scaled="0"/>
                </a:gradFill>
              </a:rPr>
              <a:t>rusted </a:t>
            </a:r>
            <a:r>
              <a:rPr lang="en-US" dirty="0">
                <a:gradFill>
                  <a:gsLst>
                    <a:gs pos="0">
                      <a:srgbClr val="FFFFFF"/>
                    </a:gs>
                    <a:gs pos="86000">
                      <a:srgbClr val="FFFFFF"/>
                    </a:gs>
                  </a:gsLst>
                  <a:lin ang="5400000" scaled="0"/>
                </a:gradFill>
              </a:rPr>
              <a:t>collaboration </a:t>
            </a:r>
            <a:r>
              <a:rPr lang="en-US" dirty="0" smtClean="0">
                <a:gradFill>
                  <a:gsLst>
                    <a:gs pos="0">
                      <a:srgbClr val="FFFFFF"/>
                    </a:gs>
                    <a:gs pos="86000">
                      <a:srgbClr val="FFFFFF"/>
                    </a:gs>
                  </a:gsLst>
                  <a:lin ang="5400000" scaled="0"/>
                </a:gradFill>
              </a:rPr>
              <a:t>service</a:t>
            </a:r>
          </a:p>
          <a:p>
            <a:pPr marL="742932" lvl="1" indent="-285750">
              <a:lnSpc>
                <a:spcPct val="90000"/>
              </a:lnSpc>
              <a:spcAft>
                <a:spcPts val="600"/>
              </a:spcAft>
              <a:buFont typeface="Arial" pitchFamily="34" charset="0"/>
              <a:buChar char="•"/>
            </a:pPr>
            <a:r>
              <a:rPr lang="en-US" dirty="0">
                <a:gradFill>
                  <a:gsLst>
                    <a:gs pos="0">
                      <a:srgbClr val="FFFFFF"/>
                    </a:gs>
                    <a:gs pos="86000">
                      <a:srgbClr val="FFFFFF"/>
                    </a:gs>
                  </a:gsLst>
                  <a:lin ang="5400000" scaled="0"/>
                </a:gradFill>
              </a:rPr>
              <a:t>E</a:t>
            </a:r>
            <a:r>
              <a:rPr lang="en-US" dirty="0" smtClean="0">
                <a:gradFill>
                  <a:gsLst>
                    <a:gs pos="0">
                      <a:srgbClr val="FFFFFF"/>
                    </a:gs>
                    <a:gs pos="86000">
                      <a:srgbClr val="FFFFFF"/>
                    </a:gs>
                  </a:gsLst>
                  <a:lin ang="5400000" scaled="0"/>
                </a:gradFill>
              </a:rPr>
              <a:t>nterprise-grade capabilities</a:t>
            </a:r>
          </a:p>
          <a:p>
            <a:pPr marL="742932" lvl="1" indent="-285750">
              <a:lnSpc>
                <a:spcPct val="90000"/>
              </a:lnSpc>
              <a:spcAft>
                <a:spcPts val="600"/>
              </a:spcAft>
              <a:buFont typeface="Arial" pitchFamily="34" charset="0"/>
              <a:buChar char="•"/>
            </a:pPr>
            <a:r>
              <a:rPr lang="en-US" dirty="0" smtClean="0">
                <a:gradFill>
                  <a:gsLst>
                    <a:gs pos="0">
                      <a:srgbClr val="FFFFFF"/>
                    </a:gs>
                    <a:gs pos="86000">
                      <a:srgbClr val="FFFFFF"/>
                    </a:gs>
                  </a:gsLst>
                  <a:lin ang="5400000" scaled="0"/>
                </a:gradFill>
              </a:rPr>
              <a:t>Quick Time-to-Market, Great value</a:t>
            </a:r>
          </a:p>
          <a:p>
            <a:pPr marL="742932" lvl="1" indent="-285750">
              <a:lnSpc>
                <a:spcPct val="90000"/>
              </a:lnSpc>
              <a:spcAft>
                <a:spcPts val="600"/>
              </a:spcAft>
              <a:buFont typeface="Arial" pitchFamily="34" charset="0"/>
              <a:buChar char="•"/>
            </a:pPr>
            <a:r>
              <a:rPr lang="en-US" dirty="0" smtClean="0">
                <a:gradFill>
                  <a:gsLst>
                    <a:gs pos="0">
                      <a:srgbClr val="FFFFFF"/>
                    </a:gs>
                    <a:gs pos="86000">
                      <a:srgbClr val="FFFFFF"/>
                    </a:gs>
                  </a:gsLst>
                  <a:lin ang="5400000" scaled="0"/>
                </a:gradFill>
              </a:rPr>
              <a:t>Agility, Flexibility </a:t>
            </a:r>
            <a:r>
              <a:rPr lang="en-US" dirty="0">
                <a:gradFill>
                  <a:gsLst>
                    <a:gs pos="0">
                      <a:srgbClr val="FFFFFF"/>
                    </a:gs>
                    <a:gs pos="86000">
                      <a:srgbClr val="FFFFFF"/>
                    </a:gs>
                  </a:gsLst>
                  <a:lin ang="5400000" scaled="0"/>
                </a:gradFill>
              </a:rPr>
              <a:t>and control </a:t>
            </a:r>
            <a:endParaRPr lang="en-US" dirty="0" smtClean="0">
              <a:gradFill>
                <a:gsLst>
                  <a:gs pos="0">
                    <a:srgbClr val="FFFFFF"/>
                  </a:gs>
                  <a:gs pos="86000">
                    <a:srgbClr val="FFFFFF"/>
                  </a:gs>
                </a:gsLst>
                <a:lin ang="5400000" scaled="0"/>
              </a:gradFill>
            </a:endParaRPr>
          </a:p>
          <a:p>
            <a:pPr marL="285750" indent="-285750">
              <a:lnSpc>
                <a:spcPct val="90000"/>
              </a:lnSpc>
              <a:spcAft>
                <a:spcPts val="600"/>
              </a:spcAft>
              <a:buFont typeface="Arial" pitchFamily="34" charset="0"/>
              <a:buChar char="•"/>
            </a:pPr>
            <a:r>
              <a:rPr lang="en-US" b="1" dirty="0" smtClean="0">
                <a:gradFill>
                  <a:gsLst>
                    <a:gs pos="0">
                      <a:srgbClr val="FFFFFF"/>
                    </a:gs>
                    <a:gs pos="86000">
                      <a:srgbClr val="FFFFFF"/>
                    </a:gs>
                  </a:gsLst>
                  <a:lin ang="5400000" scaled="0"/>
                </a:gradFill>
              </a:rPr>
              <a:t>Key Benefits</a:t>
            </a:r>
            <a:r>
              <a:rPr lang="en-US" dirty="0">
                <a:gradFill>
                  <a:gsLst>
                    <a:gs pos="0">
                      <a:srgbClr val="FFFFFF"/>
                    </a:gs>
                    <a:gs pos="86000">
                      <a:srgbClr val="FFFFFF"/>
                    </a:gs>
                  </a:gsLst>
                  <a:lin ang="5400000" scaled="0"/>
                </a:gradFill>
              </a:rPr>
              <a:t>: </a:t>
            </a:r>
            <a:endParaRPr lang="en-US" dirty="0" smtClean="0">
              <a:gradFill>
                <a:gsLst>
                  <a:gs pos="0">
                    <a:srgbClr val="FFFFFF"/>
                  </a:gs>
                  <a:gs pos="86000">
                    <a:srgbClr val="FFFFFF"/>
                  </a:gs>
                </a:gsLst>
                <a:lin ang="5400000" scaled="0"/>
              </a:gradFill>
            </a:endParaRPr>
          </a:p>
          <a:p>
            <a:pPr marL="742932" lvl="1" indent="-285750">
              <a:lnSpc>
                <a:spcPct val="90000"/>
              </a:lnSpc>
              <a:spcAft>
                <a:spcPts val="600"/>
              </a:spcAft>
              <a:buFont typeface="Arial" pitchFamily="34" charset="0"/>
              <a:buChar char="•"/>
            </a:pPr>
            <a:r>
              <a:rPr lang="en-US" dirty="0" smtClean="0">
                <a:gradFill>
                  <a:gsLst>
                    <a:gs pos="0">
                      <a:srgbClr val="FFFFFF"/>
                    </a:gs>
                    <a:gs pos="86000">
                      <a:srgbClr val="FFFFFF"/>
                    </a:gs>
                  </a:gsLst>
                  <a:lin ang="5400000" scaled="0"/>
                </a:gradFill>
              </a:rPr>
              <a:t>Ease of access anywhere</a:t>
            </a:r>
          </a:p>
          <a:p>
            <a:pPr marL="742932" lvl="1" indent="-285750">
              <a:lnSpc>
                <a:spcPct val="90000"/>
              </a:lnSpc>
              <a:spcAft>
                <a:spcPts val="600"/>
              </a:spcAft>
              <a:buFont typeface="Arial" pitchFamily="34" charset="0"/>
              <a:buChar char="•"/>
            </a:pPr>
            <a:r>
              <a:rPr lang="en-US" dirty="0" smtClean="0">
                <a:gradFill>
                  <a:gsLst>
                    <a:gs pos="0">
                      <a:srgbClr val="FFFFFF"/>
                    </a:gs>
                    <a:gs pos="86000">
                      <a:srgbClr val="FFFFFF"/>
                    </a:gs>
                  </a:gsLst>
                  <a:lin ang="5400000" scaled="0"/>
                </a:gradFill>
              </a:rPr>
              <a:t>Simplified extranet capabilities</a:t>
            </a:r>
          </a:p>
          <a:p>
            <a:pPr marL="742932" lvl="1" indent="-285750">
              <a:lnSpc>
                <a:spcPct val="90000"/>
              </a:lnSpc>
              <a:spcAft>
                <a:spcPts val="600"/>
              </a:spcAft>
              <a:buFont typeface="Arial" pitchFamily="34" charset="0"/>
              <a:buChar char="•"/>
            </a:pPr>
            <a:r>
              <a:rPr lang="en-US" dirty="0" smtClean="0">
                <a:gradFill>
                  <a:gsLst>
                    <a:gs pos="0">
                      <a:srgbClr val="FFFFFF"/>
                    </a:gs>
                    <a:gs pos="86000">
                      <a:srgbClr val="FFFFFF"/>
                    </a:gs>
                  </a:gsLst>
                  <a:lin ang="5400000" scaled="0"/>
                </a:gradFill>
              </a:rPr>
              <a:t>Full SharePoint, hosted/managed by Microsoft</a:t>
            </a:r>
          </a:p>
          <a:p>
            <a:pPr marL="742932" lvl="1" indent="-285750">
              <a:lnSpc>
                <a:spcPct val="90000"/>
              </a:lnSpc>
              <a:spcAft>
                <a:spcPts val="600"/>
              </a:spcAft>
              <a:buFont typeface="Arial" pitchFamily="34" charset="0"/>
              <a:buChar char="•"/>
            </a:pPr>
            <a:r>
              <a:rPr lang="en-US" dirty="0" smtClean="0">
                <a:gradFill>
                  <a:gsLst>
                    <a:gs pos="0">
                      <a:srgbClr val="FFFFFF"/>
                    </a:gs>
                    <a:gs pos="86000">
                      <a:srgbClr val="FFFFFF"/>
                    </a:gs>
                  </a:gsLst>
                  <a:lin ang="5400000" scaled="0"/>
                </a:gradFill>
              </a:rPr>
              <a:t>Outsource some IT management, Lower TCO, solid SLA</a:t>
            </a:r>
          </a:p>
          <a:p>
            <a:pPr marL="285750" indent="-285750">
              <a:lnSpc>
                <a:spcPct val="90000"/>
              </a:lnSpc>
              <a:spcAft>
                <a:spcPts val="600"/>
              </a:spcAft>
              <a:buFont typeface="Arial" pitchFamily="34" charset="0"/>
              <a:buChar char="•"/>
            </a:pPr>
            <a:r>
              <a:rPr lang="en-US" b="1" dirty="0" smtClean="0">
                <a:gradFill>
                  <a:gsLst>
                    <a:gs pos="0">
                      <a:srgbClr val="FFFFFF"/>
                    </a:gs>
                    <a:gs pos="86000">
                      <a:srgbClr val="FFFFFF"/>
                    </a:gs>
                  </a:gsLst>
                  <a:lin ang="5400000" scaled="0"/>
                </a:gradFill>
              </a:rPr>
              <a:t>Core SharePoint Themes Persist</a:t>
            </a:r>
            <a:r>
              <a:rPr lang="en-US" dirty="0" smtClean="0">
                <a:gradFill>
                  <a:gsLst>
                    <a:gs pos="0">
                      <a:srgbClr val="FFFFFF"/>
                    </a:gs>
                    <a:gs pos="86000">
                      <a:srgbClr val="FFFFFF"/>
                    </a:gs>
                  </a:gsLst>
                  <a:lin ang="5400000" scaled="0"/>
                </a:gradFill>
              </a:rPr>
              <a:t>:</a:t>
            </a:r>
          </a:p>
          <a:p>
            <a:pPr marL="742932" lvl="1" indent="-285750">
              <a:lnSpc>
                <a:spcPct val="90000"/>
              </a:lnSpc>
              <a:buFont typeface="Arial" pitchFamily="34" charset="0"/>
              <a:buChar char="•"/>
            </a:pPr>
            <a:r>
              <a:rPr lang="en-US" dirty="0" smtClean="0">
                <a:gradFill>
                  <a:gsLst>
                    <a:gs pos="0">
                      <a:srgbClr val="FFFFFF"/>
                    </a:gs>
                    <a:gs pos="86000">
                      <a:srgbClr val="FFFFFF"/>
                    </a:gs>
                  </a:gsLst>
                  <a:lin ang="5400000" scaled="0"/>
                </a:gradFill>
              </a:rPr>
              <a:t>Connect and Empower People</a:t>
            </a:r>
          </a:p>
          <a:p>
            <a:pPr marL="742932" lvl="1" indent="-285750">
              <a:lnSpc>
                <a:spcPct val="90000"/>
              </a:lnSpc>
              <a:buFont typeface="Arial" pitchFamily="34" charset="0"/>
              <a:buChar char="•"/>
            </a:pPr>
            <a:r>
              <a:rPr lang="en-US" dirty="0" smtClean="0">
                <a:gradFill>
                  <a:gsLst>
                    <a:gs pos="0">
                      <a:srgbClr val="FFFFFF"/>
                    </a:gs>
                    <a:gs pos="86000">
                      <a:srgbClr val="FFFFFF"/>
                    </a:gs>
                  </a:gsLst>
                  <a:lin ang="5400000" scaled="0"/>
                </a:gradFill>
              </a:rPr>
              <a:t>Cut Costs with a Unified Infrastructure</a:t>
            </a:r>
          </a:p>
          <a:p>
            <a:pPr marL="742932" lvl="1" indent="-285750">
              <a:lnSpc>
                <a:spcPct val="90000"/>
              </a:lnSpc>
              <a:buFont typeface="Arial" pitchFamily="34" charset="0"/>
              <a:buChar char="•"/>
            </a:pPr>
            <a:r>
              <a:rPr lang="en-US" dirty="0" smtClean="0">
                <a:gradFill>
                  <a:gsLst>
                    <a:gs pos="0">
                      <a:srgbClr val="FFFFFF"/>
                    </a:gs>
                    <a:gs pos="86000">
                      <a:srgbClr val="FFFFFF"/>
                    </a:gs>
                  </a:gsLst>
                  <a:lin ang="5400000" scaled="0"/>
                </a:gradFill>
              </a:rPr>
              <a:t>Rapidly respond to business needs</a:t>
            </a:r>
          </a:p>
        </p:txBody>
      </p:sp>
    </p:spTree>
    <p:extLst>
      <p:ext uri="{BB962C8B-B14F-4D97-AF65-F5344CB8AC3E}">
        <p14:creationId xmlns:p14="http://schemas.microsoft.com/office/powerpoint/2010/main" val="1163182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362017456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2526055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344227" y="2161963"/>
            <a:ext cx="8619344" cy="1075276"/>
          </a:xfrm>
          <a:prstGeom prst="rect">
            <a:avLst/>
          </a:prstGeom>
          <a:gradFill flip="none" rotWithShape="1">
            <a:gsLst>
              <a:gs pos="0">
                <a:schemeClr val="accent2">
                  <a:lumMod val="75000"/>
                </a:schemeClr>
              </a:gs>
              <a:gs pos="63000">
                <a:schemeClr val="accent2">
                  <a:lumMod val="40000"/>
                  <a:lumOff val="60000"/>
                  <a:alpha val="26000"/>
                </a:schemeClr>
              </a:gs>
              <a:gs pos="75000">
                <a:srgbClr val="000000">
                  <a:alpha val="48000"/>
                </a:srgbClr>
              </a:gs>
            </a:gsLst>
            <a:lin ang="0" scaled="1"/>
            <a:tileRect/>
          </a:gradFill>
          <a:ln w="9525" cap="flat" cmpd="sng" algn="ctr">
            <a:noFill/>
            <a:prstDash val="solid"/>
            <a:round/>
            <a:headEnd type="none" w="med" len="med"/>
            <a:tailEnd type="none" w="med" len="med"/>
          </a:ln>
          <a:effectLst/>
        </p:spPr>
        <p:txBody>
          <a:bodyPr/>
          <a:lstStyle/>
          <a:p>
            <a:pPr algn="l" rtl="0" eaLnBrk="0" fontAlgn="base" hangingPunct="0">
              <a:spcBef>
                <a:spcPct val="0"/>
              </a:spcBef>
              <a:spcAft>
                <a:spcPct val="0"/>
              </a:spcAft>
              <a:defRPr/>
            </a:pPr>
            <a:endParaRPr lang="en-US" sz="2400" i="1" kern="1200">
              <a:solidFill>
                <a:srgbClr val="FFFFFF"/>
              </a:solidFill>
              <a:effectLst>
                <a:outerShdw blurRad="38100" dist="38100" dir="2700000" algn="tl">
                  <a:srgbClr val="000000">
                    <a:alpha val="43137"/>
                  </a:srgbClr>
                </a:outerShdw>
              </a:effectLst>
              <a:latin typeface="Segoe Light"/>
              <a:ea typeface="+mn-ea"/>
              <a:cs typeface="Arial" charset="0"/>
            </a:endParaRPr>
          </a:p>
        </p:txBody>
      </p:sp>
      <p:cxnSp>
        <p:nvCxnSpPr>
          <p:cNvPr id="46" name="Straight Connector 45"/>
          <p:cNvCxnSpPr/>
          <p:nvPr/>
        </p:nvCxnSpPr>
        <p:spPr>
          <a:xfrm>
            <a:off x="207520" y="2128986"/>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cxnSp>
        <p:nvCxnSpPr>
          <p:cNvPr id="47" name="Straight Connector 46"/>
          <p:cNvCxnSpPr/>
          <p:nvPr/>
        </p:nvCxnSpPr>
        <p:spPr>
          <a:xfrm>
            <a:off x="207520" y="3268238"/>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48" name="Chevron 47"/>
          <p:cNvSpPr/>
          <p:nvPr/>
        </p:nvSpPr>
        <p:spPr bwMode="auto">
          <a:xfrm>
            <a:off x="5755551" y="2070261"/>
            <a:ext cx="815340" cy="1252538"/>
          </a:xfrm>
          <a:prstGeom prst="chevron">
            <a:avLst>
              <a:gd name="adj" fmla="val 46695"/>
            </a:avLst>
          </a:prstGeom>
          <a:gradFill flip="none" rotWithShape="1">
            <a:gsLst>
              <a:gs pos="0">
                <a:srgbClr val="FFC000">
                  <a:alpha val="95000"/>
                </a:srgbClr>
              </a:gs>
              <a:gs pos="99000">
                <a:schemeClr val="accent6">
                  <a:lumMod val="40000"/>
                  <a:lumOff val="60000"/>
                </a:schemeClr>
              </a:gs>
            </a:gsLst>
            <a:path path="circle">
              <a:fillToRect l="100000" t="100000"/>
            </a:path>
            <a:tileRect r="-100000" b="-100000"/>
          </a:gradFill>
          <a:ln w="9525" cap="flat" cmpd="sng" algn="ctr">
            <a:solidFill>
              <a:schemeClr val="accent2"/>
            </a:solidFill>
            <a:prstDash val="solid"/>
            <a:headEnd type="none" w="med" len="med"/>
            <a:tailEnd type="none" w="med" len="med"/>
          </a:ln>
          <a:effectLst>
            <a:outerShdw blurRad="50800" dist="38100" dir="5400000" rotWithShape="0">
              <a:srgbClr val="000000">
                <a:alpha val="35000"/>
              </a:srgbClr>
            </a:outerShdw>
          </a:effectLst>
        </p:spPr>
        <p:txBody>
          <a:bodyPr/>
          <a:lstStyle/>
          <a:p>
            <a:pPr algn="l" rtl="0" eaLnBrk="0" fontAlgn="base" hangingPunct="0">
              <a:spcBef>
                <a:spcPct val="0"/>
              </a:spcBef>
              <a:spcAft>
                <a:spcPct val="0"/>
              </a:spcAft>
              <a:defRPr/>
            </a:pPr>
            <a:endParaRPr lang="en-US" sz="2400" i="1" kern="1200">
              <a:solidFill>
                <a:srgbClr val="000000"/>
              </a:solidFill>
              <a:effectLst>
                <a:outerShdw blurRad="38100" dist="38100" dir="2700000" algn="tl">
                  <a:srgbClr val="000000">
                    <a:alpha val="43137"/>
                  </a:srgbClr>
                </a:outerShdw>
              </a:effectLst>
              <a:latin typeface="Segoe Light"/>
              <a:ea typeface="+mn-ea"/>
              <a:cs typeface="+mn-cs"/>
            </a:endParaRPr>
          </a:p>
        </p:txBody>
      </p:sp>
      <p:sp>
        <p:nvSpPr>
          <p:cNvPr id="49" name="Rectangle 48"/>
          <p:cNvSpPr/>
          <p:nvPr/>
        </p:nvSpPr>
        <p:spPr bwMode="auto">
          <a:xfrm>
            <a:off x="344227" y="5071260"/>
            <a:ext cx="8619344" cy="1075276"/>
          </a:xfrm>
          <a:prstGeom prst="rect">
            <a:avLst/>
          </a:prstGeom>
          <a:gradFill flip="none" rotWithShape="1">
            <a:gsLst>
              <a:gs pos="0">
                <a:schemeClr val="accent1"/>
              </a:gs>
              <a:gs pos="63000">
                <a:srgbClr val="FFFFFF">
                  <a:alpha val="38000"/>
                </a:srgbClr>
              </a:gs>
              <a:gs pos="75000">
                <a:srgbClr val="000000">
                  <a:alpha val="48000"/>
                </a:srgbClr>
              </a:gs>
            </a:gsLst>
            <a:lin ang="0" scaled="1"/>
            <a:tileRect/>
          </a:gradFill>
          <a:ln w="9525" cap="flat" cmpd="sng" algn="ctr">
            <a:noFill/>
            <a:prstDash val="solid"/>
            <a:round/>
            <a:headEnd type="none" w="med" len="med"/>
            <a:tailEnd type="none" w="med" len="med"/>
          </a:ln>
          <a:effectLst/>
        </p:spPr>
        <p:txBody>
          <a:bodyPr/>
          <a:lstStyle/>
          <a:p>
            <a:pPr algn="l" rtl="0" eaLnBrk="0" fontAlgn="base" hangingPunct="0">
              <a:spcBef>
                <a:spcPct val="0"/>
              </a:spcBef>
              <a:spcAft>
                <a:spcPct val="0"/>
              </a:spcAft>
              <a:defRPr/>
            </a:pPr>
            <a:endParaRPr lang="en-US" sz="2400" i="1" kern="1200">
              <a:solidFill>
                <a:srgbClr val="FFFFFF"/>
              </a:solidFill>
              <a:effectLst>
                <a:outerShdw blurRad="38100" dist="38100" dir="2700000" algn="tl">
                  <a:srgbClr val="000000">
                    <a:alpha val="43137"/>
                  </a:srgbClr>
                </a:outerShdw>
              </a:effectLst>
              <a:latin typeface="Segoe Light"/>
              <a:ea typeface="+mn-ea"/>
              <a:cs typeface="Arial" charset="0"/>
            </a:endParaRPr>
          </a:p>
        </p:txBody>
      </p:sp>
      <p:cxnSp>
        <p:nvCxnSpPr>
          <p:cNvPr id="50" name="Straight Connector 49"/>
          <p:cNvCxnSpPr/>
          <p:nvPr/>
        </p:nvCxnSpPr>
        <p:spPr>
          <a:xfrm>
            <a:off x="207520" y="6172472"/>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cxnSp>
        <p:nvCxnSpPr>
          <p:cNvPr id="51" name="Straight Connector 50"/>
          <p:cNvCxnSpPr/>
          <p:nvPr/>
        </p:nvCxnSpPr>
        <p:spPr>
          <a:xfrm>
            <a:off x="207520" y="5033219"/>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52" name="Chevron 51"/>
          <p:cNvSpPr/>
          <p:nvPr/>
        </p:nvSpPr>
        <p:spPr bwMode="auto">
          <a:xfrm>
            <a:off x="5755551" y="4982414"/>
            <a:ext cx="815340" cy="1252538"/>
          </a:xfrm>
          <a:prstGeom prst="chevron">
            <a:avLst>
              <a:gd name="adj" fmla="val 46695"/>
            </a:avLst>
          </a:prstGeom>
          <a:gradFill flip="none" rotWithShape="1">
            <a:gsLst>
              <a:gs pos="0">
                <a:srgbClr val="FFC000">
                  <a:alpha val="95000"/>
                </a:srgbClr>
              </a:gs>
              <a:gs pos="99000">
                <a:schemeClr val="accent6">
                  <a:lumMod val="40000"/>
                  <a:lumOff val="60000"/>
                </a:schemeClr>
              </a:gs>
            </a:gsLst>
            <a:path path="circle">
              <a:fillToRect l="100000" t="100000"/>
            </a:path>
            <a:tileRect r="-100000" b="-100000"/>
          </a:gradFill>
          <a:ln w="9525" cap="flat" cmpd="sng" algn="ctr">
            <a:solidFill>
              <a:schemeClr val="accent2"/>
            </a:solidFill>
            <a:prstDash val="solid"/>
            <a:headEnd type="none" w="med" len="med"/>
            <a:tailEnd type="none" w="med" len="med"/>
          </a:ln>
          <a:effectLst>
            <a:outerShdw blurRad="50800" dist="38100" dir="5400000" rotWithShape="0">
              <a:srgbClr val="000000">
                <a:alpha val="35000"/>
              </a:srgbClr>
            </a:outerShdw>
          </a:effectLst>
        </p:spPr>
        <p:txBody>
          <a:bodyPr/>
          <a:lstStyle/>
          <a:p>
            <a:pPr algn="l" rtl="0" eaLnBrk="0" hangingPunct="0">
              <a:defRPr/>
            </a:pPr>
            <a:endParaRPr lang="en-US" i="1" kern="1200">
              <a:solidFill>
                <a:srgbClr val="000000"/>
              </a:solidFill>
              <a:effectLst>
                <a:outerShdw blurRad="38100" dist="38100" dir="2700000" algn="tl">
                  <a:srgbClr val="000000">
                    <a:alpha val="43137"/>
                  </a:srgbClr>
                </a:outerShdw>
              </a:effectLst>
              <a:latin typeface="Segoe Light"/>
              <a:ea typeface="+mn-ea"/>
              <a:cs typeface="+mn-cs"/>
            </a:endParaRPr>
          </a:p>
        </p:txBody>
      </p:sp>
      <p:sp>
        <p:nvSpPr>
          <p:cNvPr id="53" name="Rounded Rectangle 52"/>
          <p:cNvSpPr/>
          <p:nvPr/>
        </p:nvSpPr>
        <p:spPr bwMode="auto">
          <a:xfrm>
            <a:off x="152400" y="5030992"/>
            <a:ext cx="1387925" cy="1144334"/>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182880" rIns="0" bIns="0" numCol="1" rtlCol="0" anchor="ctr" anchorCtr="0" compatLnSpc="1">
            <a:prstTxWarp prst="textNoShape">
              <a:avLst/>
            </a:prstTxWarp>
            <a:flatTx/>
          </a:bodyPr>
          <a:lstStyle/>
          <a:p>
            <a:pPr algn="ctr" defTabSz="914291" rtl="0" fontAlgn="base">
              <a:lnSpc>
                <a:spcPct val="90000"/>
              </a:lnSpc>
              <a:spcBef>
                <a:spcPts val="630"/>
              </a:spcBef>
              <a:spcAft>
                <a:spcPct val="0"/>
              </a:spcAft>
              <a:defRPr/>
            </a:pPr>
            <a:endParaRPr lang="en-US" altLang="zh-CN" sz="2600" kern="1200" dirty="0">
              <a:solidFill>
                <a:srgbClr val="FFFFFF"/>
              </a:solidFill>
              <a:effectLst>
                <a:outerShdw blurRad="38100" dist="38100" dir="2700000" algn="tl">
                  <a:srgbClr val="000000">
                    <a:alpha val="43137"/>
                  </a:srgbClr>
                </a:outerShdw>
              </a:effectLst>
              <a:latin typeface="Segoe Light"/>
              <a:ea typeface="+mn-ea"/>
              <a:cs typeface="+mn-cs"/>
            </a:endParaRPr>
          </a:p>
        </p:txBody>
      </p:sp>
      <p:sp>
        <p:nvSpPr>
          <p:cNvPr id="54" name="Rectangle 53"/>
          <p:cNvSpPr/>
          <p:nvPr/>
        </p:nvSpPr>
        <p:spPr bwMode="auto">
          <a:xfrm>
            <a:off x="358671" y="3605534"/>
            <a:ext cx="8619344" cy="1075276"/>
          </a:xfrm>
          <a:prstGeom prst="rect">
            <a:avLst/>
          </a:prstGeom>
          <a:gradFill flip="none" rotWithShape="1">
            <a:gsLst>
              <a:gs pos="0">
                <a:schemeClr val="accent5">
                  <a:lumMod val="75000"/>
                </a:schemeClr>
              </a:gs>
              <a:gs pos="63000">
                <a:schemeClr val="accent5">
                  <a:lumMod val="40000"/>
                  <a:lumOff val="60000"/>
                  <a:alpha val="38000"/>
                </a:schemeClr>
              </a:gs>
              <a:gs pos="75000">
                <a:srgbClr val="000000">
                  <a:alpha val="48000"/>
                </a:srgbClr>
              </a:gs>
            </a:gsLst>
            <a:lin ang="0" scaled="1"/>
            <a:tileRect/>
          </a:gradFill>
          <a:ln w="9525" cap="flat" cmpd="sng" algn="ctr">
            <a:noFill/>
            <a:prstDash val="solid"/>
            <a:round/>
            <a:headEnd type="none" w="med" len="med"/>
            <a:tailEnd type="none" w="med" len="med"/>
          </a:ln>
          <a:effectLst/>
        </p:spPr>
        <p:txBody>
          <a:bodyPr/>
          <a:lstStyle/>
          <a:p>
            <a:pPr algn="l" rtl="0" eaLnBrk="0" fontAlgn="base" hangingPunct="0">
              <a:spcBef>
                <a:spcPct val="0"/>
              </a:spcBef>
              <a:spcAft>
                <a:spcPct val="0"/>
              </a:spcAft>
              <a:defRPr/>
            </a:pPr>
            <a:endParaRPr lang="en-US" sz="2400" i="1" kern="1200">
              <a:solidFill>
                <a:srgbClr val="FFFFFF"/>
              </a:solidFill>
              <a:effectLst>
                <a:outerShdw blurRad="38100" dist="38100" dir="2700000" algn="tl">
                  <a:srgbClr val="000000">
                    <a:alpha val="43137"/>
                  </a:srgbClr>
                </a:outerShdw>
              </a:effectLst>
              <a:latin typeface="Segoe Light"/>
              <a:ea typeface="+mn-ea"/>
              <a:cs typeface="Arial" charset="0"/>
            </a:endParaRPr>
          </a:p>
        </p:txBody>
      </p:sp>
      <p:cxnSp>
        <p:nvCxnSpPr>
          <p:cNvPr id="55" name="Straight Connector 54"/>
          <p:cNvCxnSpPr/>
          <p:nvPr/>
        </p:nvCxnSpPr>
        <p:spPr>
          <a:xfrm>
            <a:off x="207520" y="3567820"/>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cxnSp>
        <p:nvCxnSpPr>
          <p:cNvPr id="56" name="Straight Connector 55"/>
          <p:cNvCxnSpPr/>
          <p:nvPr/>
        </p:nvCxnSpPr>
        <p:spPr>
          <a:xfrm>
            <a:off x="207520" y="4710931"/>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57" name="Chevron 56"/>
          <p:cNvSpPr/>
          <p:nvPr/>
        </p:nvSpPr>
        <p:spPr bwMode="auto">
          <a:xfrm>
            <a:off x="5755551" y="3521451"/>
            <a:ext cx="815340" cy="1252538"/>
          </a:xfrm>
          <a:prstGeom prst="chevron">
            <a:avLst>
              <a:gd name="adj" fmla="val 46695"/>
            </a:avLst>
          </a:prstGeom>
          <a:gradFill flip="none" rotWithShape="1">
            <a:gsLst>
              <a:gs pos="0">
                <a:srgbClr val="FFC000">
                  <a:alpha val="95000"/>
                </a:srgbClr>
              </a:gs>
              <a:gs pos="99000">
                <a:schemeClr val="accent6">
                  <a:lumMod val="40000"/>
                  <a:lumOff val="60000"/>
                </a:schemeClr>
              </a:gs>
            </a:gsLst>
            <a:path path="circle">
              <a:fillToRect l="100000" t="100000"/>
            </a:path>
            <a:tileRect r="-100000" b="-100000"/>
          </a:gradFill>
          <a:ln w="9525" cap="flat" cmpd="sng" algn="ctr">
            <a:solidFill>
              <a:schemeClr val="accent2"/>
            </a:solidFill>
            <a:prstDash val="solid"/>
            <a:headEnd type="none" w="med" len="med"/>
            <a:tailEnd type="none" w="med" len="med"/>
          </a:ln>
          <a:effectLst>
            <a:outerShdw blurRad="50800" dist="38100" dir="5400000" rotWithShape="0">
              <a:srgbClr val="000000">
                <a:alpha val="35000"/>
              </a:srgbClr>
            </a:outerShdw>
          </a:effectLst>
        </p:spPr>
        <p:txBody>
          <a:bodyPr/>
          <a:lstStyle/>
          <a:p>
            <a:pPr algn="l" rtl="0" eaLnBrk="0" hangingPunct="0">
              <a:defRPr/>
            </a:pPr>
            <a:endParaRPr lang="en-US" i="1" kern="1200">
              <a:solidFill>
                <a:srgbClr val="000000"/>
              </a:solidFill>
              <a:effectLst>
                <a:outerShdw blurRad="38100" dist="38100" dir="2700000" algn="tl">
                  <a:srgbClr val="000000">
                    <a:alpha val="43137"/>
                  </a:srgbClr>
                </a:outerShdw>
              </a:effectLst>
              <a:latin typeface="Segoe Light"/>
              <a:ea typeface="+mn-ea"/>
              <a:cs typeface="+mn-cs"/>
            </a:endParaRPr>
          </a:p>
        </p:txBody>
      </p:sp>
      <p:sp>
        <p:nvSpPr>
          <p:cNvPr id="58" name="Rounded Rectangle 57"/>
          <p:cNvSpPr/>
          <p:nvPr/>
        </p:nvSpPr>
        <p:spPr bwMode="auto">
          <a:xfrm rot="10800000">
            <a:off x="152400" y="3572714"/>
            <a:ext cx="1387925" cy="1144334"/>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182880" rIns="0" bIns="0" numCol="1" rtlCol="0" anchor="ctr" anchorCtr="0" compatLnSpc="1">
            <a:prstTxWarp prst="textNoShape">
              <a:avLst/>
            </a:prstTxWarp>
            <a:flatTx/>
          </a:bodyPr>
          <a:lstStyle/>
          <a:p>
            <a:pPr algn="ctr" defTabSz="914291" rtl="0" fontAlgn="base">
              <a:lnSpc>
                <a:spcPct val="90000"/>
              </a:lnSpc>
              <a:spcBef>
                <a:spcPts val="630"/>
              </a:spcBef>
              <a:spcAft>
                <a:spcPct val="0"/>
              </a:spcAft>
              <a:defRPr/>
            </a:pPr>
            <a:endParaRPr lang="en-US" altLang="zh-CN" sz="2600" kern="1200" dirty="0">
              <a:solidFill>
                <a:srgbClr val="FFFFFF"/>
              </a:solidFill>
              <a:effectLst>
                <a:outerShdw blurRad="38100" dist="38100" dir="2700000" algn="tl">
                  <a:srgbClr val="000000">
                    <a:alpha val="43137"/>
                  </a:srgbClr>
                </a:outerShdw>
              </a:effectLst>
              <a:latin typeface="Segoe Light"/>
              <a:ea typeface="+mn-ea"/>
              <a:cs typeface="+mn-cs"/>
            </a:endParaRPr>
          </a:p>
        </p:txBody>
      </p:sp>
      <p:sp>
        <p:nvSpPr>
          <p:cNvPr id="59" name="Rounded Rectangle 58"/>
          <p:cNvSpPr/>
          <p:nvPr/>
        </p:nvSpPr>
        <p:spPr bwMode="auto">
          <a:xfrm>
            <a:off x="152400" y="2127772"/>
            <a:ext cx="1387925" cy="1144334"/>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182880" rIns="0" bIns="0" numCol="1" rtlCol="0" anchor="ctr" anchorCtr="0" compatLnSpc="1">
            <a:prstTxWarp prst="textNoShape">
              <a:avLst/>
            </a:prstTxWarp>
            <a:flatTx/>
          </a:bodyPr>
          <a:lstStyle/>
          <a:p>
            <a:pPr algn="ctr" defTabSz="914291" rtl="0" fontAlgn="base">
              <a:lnSpc>
                <a:spcPct val="90000"/>
              </a:lnSpc>
              <a:spcBef>
                <a:spcPts val="630"/>
              </a:spcBef>
              <a:spcAft>
                <a:spcPct val="0"/>
              </a:spcAft>
              <a:defRPr/>
            </a:pPr>
            <a:endParaRPr lang="en-US" altLang="zh-CN" sz="2600" kern="1200" dirty="0">
              <a:solidFill>
                <a:srgbClr val="FFFFFF"/>
              </a:solidFill>
              <a:effectLst>
                <a:outerShdw blurRad="38100" dist="38100" dir="2700000" algn="tl">
                  <a:srgbClr val="000000">
                    <a:alpha val="43137"/>
                  </a:srgbClr>
                </a:outerShdw>
              </a:effectLst>
              <a:latin typeface="Segoe Light"/>
              <a:ea typeface="+mn-ea"/>
              <a:cs typeface="+mn-cs"/>
            </a:endParaRPr>
          </a:p>
        </p:txBody>
      </p:sp>
      <p:sp>
        <p:nvSpPr>
          <p:cNvPr id="62" name="Freeform 37"/>
          <p:cNvSpPr>
            <a:spLocks/>
          </p:cNvSpPr>
          <p:nvPr/>
        </p:nvSpPr>
        <p:spPr bwMode="auto">
          <a:xfrm rot="5400000" flipV="1">
            <a:off x="379663" y="3860101"/>
            <a:ext cx="937000" cy="578244"/>
          </a:xfrm>
          <a:custGeom>
            <a:avLst/>
            <a:gdLst/>
            <a:ahLst/>
            <a:cxnLst>
              <a:cxn ang="0">
                <a:pos x="0" y="201"/>
              </a:cxn>
              <a:cxn ang="0">
                <a:pos x="0" y="840"/>
              </a:cxn>
              <a:cxn ang="0">
                <a:pos x="0" y="840"/>
              </a:cxn>
              <a:cxn ang="0">
                <a:pos x="46" y="828"/>
              </a:cxn>
              <a:cxn ang="0">
                <a:pos x="101" y="818"/>
              </a:cxn>
              <a:cxn ang="0">
                <a:pos x="172" y="805"/>
              </a:cxn>
              <a:cxn ang="0">
                <a:pos x="214" y="798"/>
              </a:cxn>
              <a:cxn ang="0">
                <a:pos x="258" y="792"/>
              </a:cxn>
              <a:cxn ang="0">
                <a:pos x="304" y="786"/>
              </a:cxn>
              <a:cxn ang="0">
                <a:pos x="354" y="780"/>
              </a:cxn>
              <a:cxn ang="0">
                <a:pos x="404" y="775"/>
              </a:cxn>
              <a:cxn ang="0">
                <a:pos x="458" y="771"/>
              </a:cxn>
              <a:cxn ang="0">
                <a:pos x="511" y="770"/>
              </a:cxn>
              <a:cxn ang="0">
                <a:pos x="566" y="769"/>
              </a:cxn>
              <a:cxn ang="0">
                <a:pos x="566" y="769"/>
              </a:cxn>
              <a:cxn ang="0">
                <a:pos x="630" y="770"/>
              </a:cxn>
              <a:cxn ang="0">
                <a:pos x="693" y="771"/>
              </a:cxn>
              <a:cxn ang="0">
                <a:pos x="757" y="775"/>
              </a:cxn>
              <a:cxn ang="0">
                <a:pos x="819" y="780"/>
              </a:cxn>
              <a:cxn ang="0">
                <a:pos x="879" y="786"/>
              </a:cxn>
              <a:cxn ang="0">
                <a:pos x="938" y="792"/>
              </a:cxn>
              <a:cxn ang="0">
                <a:pos x="1046" y="805"/>
              </a:cxn>
              <a:cxn ang="0">
                <a:pos x="1137" y="818"/>
              </a:cxn>
              <a:cxn ang="0">
                <a:pos x="1209" y="828"/>
              </a:cxn>
              <a:cxn ang="0">
                <a:pos x="1272" y="840"/>
              </a:cxn>
              <a:cxn ang="0">
                <a:pos x="1186" y="1027"/>
              </a:cxn>
              <a:cxn ang="0">
                <a:pos x="1942" y="514"/>
              </a:cxn>
              <a:cxn ang="0">
                <a:pos x="1186" y="0"/>
              </a:cxn>
              <a:cxn ang="0">
                <a:pos x="1272" y="201"/>
              </a:cxn>
              <a:cxn ang="0">
                <a:pos x="1272" y="201"/>
              </a:cxn>
              <a:cxn ang="0">
                <a:pos x="1209" y="212"/>
              </a:cxn>
              <a:cxn ang="0">
                <a:pos x="1139" y="223"/>
              </a:cxn>
              <a:cxn ang="0">
                <a:pos x="1047" y="237"/>
              </a:cxn>
              <a:cxn ang="0">
                <a:pos x="940" y="250"/>
              </a:cxn>
              <a:cxn ang="0">
                <a:pos x="882" y="256"/>
              </a:cxn>
              <a:cxn ang="0">
                <a:pos x="821" y="262"/>
              </a:cxn>
              <a:cxn ang="0">
                <a:pos x="759" y="265"/>
              </a:cxn>
              <a:cxn ang="0">
                <a:pos x="696" y="269"/>
              </a:cxn>
              <a:cxn ang="0">
                <a:pos x="633" y="271"/>
              </a:cxn>
              <a:cxn ang="0">
                <a:pos x="569" y="272"/>
              </a:cxn>
              <a:cxn ang="0">
                <a:pos x="569" y="272"/>
              </a:cxn>
              <a:cxn ang="0">
                <a:pos x="515" y="271"/>
              </a:cxn>
              <a:cxn ang="0">
                <a:pos x="460" y="269"/>
              </a:cxn>
              <a:cxn ang="0">
                <a:pos x="408" y="265"/>
              </a:cxn>
              <a:cxn ang="0">
                <a:pos x="357" y="262"/>
              </a:cxn>
              <a:cxn ang="0">
                <a:pos x="307" y="256"/>
              </a:cxn>
              <a:cxn ang="0">
                <a:pos x="259" y="250"/>
              </a:cxn>
              <a:cxn ang="0">
                <a:pos x="215" y="244"/>
              </a:cxn>
              <a:cxn ang="0">
                <a:pos x="174" y="237"/>
              </a:cxn>
              <a:cxn ang="0">
                <a:pos x="102" y="223"/>
              </a:cxn>
              <a:cxn ang="0">
                <a:pos x="48" y="212"/>
              </a:cxn>
              <a:cxn ang="0">
                <a:pos x="0" y="201"/>
              </a:cxn>
              <a:cxn ang="0">
                <a:pos x="0" y="201"/>
              </a:cxn>
            </a:cxnLst>
            <a:rect l="0" t="0" r="r" b="b"/>
            <a:pathLst>
              <a:path w="1942" h="1027">
                <a:moveTo>
                  <a:pt x="0" y="201"/>
                </a:moveTo>
                <a:lnTo>
                  <a:pt x="0" y="840"/>
                </a:lnTo>
                <a:lnTo>
                  <a:pt x="0" y="840"/>
                </a:lnTo>
                <a:lnTo>
                  <a:pt x="46" y="828"/>
                </a:lnTo>
                <a:lnTo>
                  <a:pt x="101" y="818"/>
                </a:lnTo>
                <a:lnTo>
                  <a:pt x="172" y="805"/>
                </a:lnTo>
                <a:lnTo>
                  <a:pt x="214" y="798"/>
                </a:lnTo>
                <a:lnTo>
                  <a:pt x="258" y="792"/>
                </a:lnTo>
                <a:lnTo>
                  <a:pt x="304" y="786"/>
                </a:lnTo>
                <a:lnTo>
                  <a:pt x="354" y="780"/>
                </a:lnTo>
                <a:lnTo>
                  <a:pt x="404" y="775"/>
                </a:lnTo>
                <a:lnTo>
                  <a:pt x="458" y="771"/>
                </a:lnTo>
                <a:lnTo>
                  <a:pt x="511" y="770"/>
                </a:lnTo>
                <a:lnTo>
                  <a:pt x="566" y="769"/>
                </a:lnTo>
                <a:lnTo>
                  <a:pt x="566" y="769"/>
                </a:lnTo>
                <a:lnTo>
                  <a:pt x="630" y="770"/>
                </a:lnTo>
                <a:lnTo>
                  <a:pt x="693" y="771"/>
                </a:lnTo>
                <a:lnTo>
                  <a:pt x="757" y="775"/>
                </a:lnTo>
                <a:lnTo>
                  <a:pt x="819" y="780"/>
                </a:lnTo>
                <a:lnTo>
                  <a:pt x="879" y="786"/>
                </a:lnTo>
                <a:lnTo>
                  <a:pt x="938" y="792"/>
                </a:lnTo>
                <a:lnTo>
                  <a:pt x="1046" y="805"/>
                </a:lnTo>
                <a:lnTo>
                  <a:pt x="1137" y="818"/>
                </a:lnTo>
                <a:lnTo>
                  <a:pt x="1209" y="828"/>
                </a:lnTo>
                <a:lnTo>
                  <a:pt x="1272" y="840"/>
                </a:lnTo>
                <a:lnTo>
                  <a:pt x="1186" y="1027"/>
                </a:lnTo>
                <a:lnTo>
                  <a:pt x="1942" y="514"/>
                </a:lnTo>
                <a:lnTo>
                  <a:pt x="1186" y="0"/>
                </a:lnTo>
                <a:lnTo>
                  <a:pt x="1272" y="201"/>
                </a:lnTo>
                <a:lnTo>
                  <a:pt x="1272" y="201"/>
                </a:lnTo>
                <a:lnTo>
                  <a:pt x="1209" y="212"/>
                </a:lnTo>
                <a:lnTo>
                  <a:pt x="1139" y="223"/>
                </a:lnTo>
                <a:lnTo>
                  <a:pt x="1047" y="237"/>
                </a:lnTo>
                <a:lnTo>
                  <a:pt x="940" y="250"/>
                </a:lnTo>
                <a:lnTo>
                  <a:pt x="882" y="256"/>
                </a:lnTo>
                <a:lnTo>
                  <a:pt x="821" y="262"/>
                </a:lnTo>
                <a:lnTo>
                  <a:pt x="759" y="265"/>
                </a:lnTo>
                <a:lnTo>
                  <a:pt x="696" y="269"/>
                </a:lnTo>
                <a:lnTo>
                  <a:pt x="633" y="271"/>
                </a:lnTo>
                <a:lnTo>
                  <a:pt x="569" y="272"/>
                </a:lnTo>
                <a:lnTo>
                  <a:pt x="569" y="272"/>
                </a:lnTo>
                <a:lnTo>
                  <a:pt x="515" y="271"/>
                </a:lnTo>
                <a:lnTo>
                  <a:pt x="460" y="269"/>
                </a:lnTo>
                <a:lnTo>
                  <a:pt x="408" y="265"/>
                </a:lnTo>
                <a:lnTo>
                  <a:pt x="357" y="262"/>
                </a:lnTo>
                <a:lnTo>
                  <a:pt x="307" y="256"/>
                </a:lnTo>
                <a:lnTo>
                  <a:pt x="259" y="250"/>
                </a:lnTo>
                <a:lnTo>
                  <a:pt x="215" y="244"/>
                </a:lnTo>
                <a:lnTo>
                  <a:pt x="174" y="237"/>
                </a:lnTo>
                <a:lnTo>
                  <a:pt x="102" y="223"/>
                </a:lnTo>
                <a:lnTo>
                  <a:pt x="48" y="212"/>
                </a:lnTo>
                <a:lnTo>
                  <a:pt x="0" y="201"/>
                </a:lnTo>
                <a:lnTo>
                  <a:pt x="0" y="201"/>
                </a:lnTo>
                <a:close/>
              </a:path>
            </a:pathLst>
          </a:custGeom>
          <a:gradFill flip="none" rotWithShape="1">
            <a:gsLst>
              <a:gs pos="21000">
                <a:srgbClr val="F9FCD6"/>
              </a:gs>
              <a:gs pos="39000">
                <a:srgbClr val="C3F86C"/>
              </a:gs>
              <a:gs pos="77000">
                <a:srgbClr val="6CE41A"/>
              </a:gs>
              <a:gs pos="94000">
                <a:srgbClr val="1EBC38"/>
              </a:gs>
            </a:gsLst>
            <a:path path="circle">
              <a:fillToRect l="100000" t="100000"/>
            </a:path>
            <a:tileRect r="-100000" b="-100000"/>
          </a:gradFill>
          <a:ln w="19050">
            <a:solidFill>
              <a:schemeClr val="tx1"/>
            </a:solidFill>
            <a:headEnd type="none" w="med" len="med"/>
            <a:tailEnd type="none" w="med" len="med"/>
          </a:ln>
          <a:effectLst>
            <a:innerShdw blurRad="76200">
              <a:srgbClr val="005C00"/>
            </a:innerShdw>
          </a:effectLst>
          <a:scene3d>
            <a:camera prst="orthographicFront">
              <a:rot lat="0" lon="0" rev="0"/>
            </a:camera>
            <a:lightRig rig="glow" dir="t">
              <a:rot lat="0" lon="0" rev="6360000"/>
            </a:lightRig>
          </a:scene3d>
          <a:sp3d prstMaterial="flat">
            <a:bevelT w="0" h="0"/>
            <a:bevelB w="0" h="0"/>
            <a:contourClr>
              <a:srgbClr val="FC8338"/>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6000" kern="1200">
              <a:solidFill>
                <a:srgbClr val="FFFFFF"/>
              </a:solidFill>
              <a:effectLst>
                <a:outerShdw blurRad="38100" dist="38100" dir="2700000" algn="tl">
                  <a:srgbClr val="000000">
                    <a:alpha val="43137"/>
                  </a:srgbClr>
                </a:outerShdw>
              </a:effectLst>
              <a:latin typeface="Segoe Light"/>
              <a:ea typeface="+mn-ea"/>
              <a:cs typeface="+mn-cs"/>
            </a:endParaRPr>
          </a:p>
        </p:txBody>
      </p:sp>
      <p:sp>
        <p:nvSpPr>
          <p:cNvPr id="2" name="Title 1"/>
          <p:cNvSpPr>
            <a:spLocks noGrp="1"/>
          </p:cNvSpPr>
          <p:nvPr>
            <p:ph type="title"/>
          </p:nvPr>
        </p:nvSpPr>
        <p:spPr>
          <a:xfrm>
            <a:off x="228600" y="76200"/>
            <a:ext cx="8382000" cy="914400"/>
          </a:xfrm>
        </p:spPr>
        <p:txBody>
          <a:bodyPr>
            <a:normAutofit fontScale="90000"/>
          </a:bodyPr>
          <a:lstStyle/>
          <a:p>
            <a:r>
              <a:rPr lang="en-US" sz="4400" dirty="0" smtClean="0"/>
              <a:t>Solid Value, Solid Security</a:t>
            </a:r>
            <a:br>
              <a:rPr lang="en-US" sz="4400" dirty="0" smtClean="0"/>
            </a:br>
            <a:r>
              <a:rPr sz="2400" dirty="0" smtClean="0">
                <a:latin typeface="Segoe UI" pitchFamily="34" charset="0"/>
                <a:cs typeface="Segoe UI" pitchFamily="34" charset="0"/>
              </a:rPr>
              <a:t>Business Productivity O</a:t>
            </a:r>
            <a:r>
              <a:rPr lang="en-US" sz="2400" dirty="0" smtClean="0">
                <a:latin typeface="Segoe UI" pitchFamily="34" charset="0"/>
                <a:cs typeface="Segoe UI" pitchFamily="34" charset="0"/>
              </a:rPr>
              <a:t>n</a:t>
            </a:r>
            <a:r>
              <a:rPr sz="2400" dirty="0" smtClean="0">
                <a:latin typeface="Segoe UI" pitchFamily="34" charset="0"/>
                <a:cs typeface="Segoe UI" pitchFamily="34" charset="0"/>
              </a:rPr>
              <a:t>line Suite (BPOS)</a:t>
            </a:r>
            <a:endParaRPr lang="en-US" sz="4400" dirty="0">
              <a:latin typeface="Segoe UI" pitchFamily="34" charset="0"/>
              <a:cs typeface="Segoe UI" pitchFamily="34" charset="0"/>
            </a:endParaRPr>
          </a:p>
        </p:txBody>
      </p:sp>
      <p:sp>
        <p:nvSpPr>
          <p:cNvPr id="34" name="Text Placeholder 33"/>
          <p:cNvSpPr>
            <a:spLocks noGrp="1"/>
          </p:cNvSpPr>
          <p:nvPr>
            <p:ph type="body" sz="quarter" idx="4294967295"/>
          </p:nvPr>
        </p:nvSpPr>
        <p:spPr>
          <a:xfrm>
            <a:off x="1778000" y="2272053"/>
            <a:ext cx="4013200" cy="904875"/>
          </a:xfrm>
        </p:spPr>
        <p:txBody>
          <a:bodyPr/>
          <a:lstStyle/>
          <a:p>
            <a:pPr marL="174625" indent="-174625">
              <a:buClr>
                <a:schemeClr val="accent3">
                  <a:lumMod val="20000"/>
                  <a:lumOff val="80000"/>
                </a:schemeClr>
              </a:buClr>
              <a:buFont typeface="Arial" pitchFamily="34" charset="0"/>
              <a:buChar char="•"/>
            </a:pPr>
            <a:r>
              <a:rPr lang="en-US" sz="1400" dirty="0" smtClean="0">
                <a:latin typeface="Segoe UI" pitchFamily="34" charset="0"/>
                <a:cs typeface="Segoe UI" pitchFamily="34" charset="0"/>
              </a:rPr>
              <a:t>Anywhere* access—desktop, mobile, Web </a:t>
            </a:r>
          </a:p>
          <a:p>
            <a:pPr marL="174625" indent="-174625">
              <a:buClr>
                <a:schemeClr val="accent3">
                  <a:lumMod val="20000"/>
                  <a:lumOff val="80000"/>
                </a:schemeClr>
              </a:buClr>
              <a:buFont typeface="Arial" pitchFamily="34" charset="0"/>
              <a:buChar char="•"/>
            </a:pPr>
            <a:r>
              <a:rPr lang="en-US" sz="1400" dirty="0" smtClean="0">
                <a:latin typeface="Segoe UI" pitchFamily="34" charset="0"/>
                <a:cs typeface="Segoe UI" pitchFamily="34" charset="0"/>
              </a:rPr>
              <a:t>Seamless user experience across workloads</a:t>
            </a:r>
          </a:p>
          <a:p>
            <a:pPr marL="174625" indent="-174625">
              <a:buClr>
                <a:schemeClr val="accent3">
                  <a:lumMod val="20000"/>
                  <a:lumOff val="80000"/>
                </a:schemeClr>
              </a:buClr>
              <a:buFont typeface="Arial" pitchFamily="34" charset="0"/>
              <a:buChar char="•"/>
            </a:pPr>
            <a:r>
              <a:rPr lang="en-US" sz="1400" dirty="0" smtClean="0">
                <a:latin typeface="Segoe UI" pitchFamily="34" charset="0"/>
                <a:cs typeface="Segoe UI" pitchFamily="34" charset="0"/>
              </a:rPr>
              <a:t>Team collaboration and conferencing</a:t>
            </a:r>
          </a:p>
          <a:p>
            <a:pPr marL="174625" indent="-174625">
              <a:buClr>
                <a:schemeClr val="accent3">
                  <a:lumMod val="20000"/>
                  <a:lumOff val="80000"/>
                </a:schemeClr>
              </a:buClr>
              <a:buFont typeface="Arial" pitchFamily="34" charset="0"/>
              <a:buChar char="•"/>
            </a:pPr>
            <a:r>
              <a:rPr lang="en-US" sz="1400" dirty="0" smtClean="0">
                <a:latin typeface="Segoe UI" pitchFamily="34" charset="0"/>
                <a:cs typeface="Segoe UI" pitchFamily="34" charset="0"/>
              </a:rPr>
              <a:t>Real-time communication</a:t>
            </a:r>
          </a:p>
        </p:txBody>
      </p:sp>
      <p:sp>
        <p:nvSpPr>
          <p:cNvPr id="91" name="TextBox 1026063"/>
          <p:cNvSpPr txBox="1">
            <a:spLocks noChangeArrowheads="1"/>
          </p:cNvSpPr>
          <p:nvPr/>
        </p:nvSpPr>
        <p:spPr bwMode="auto">
          <a:xfrm>
            <a:off x="6561832" y="2345658"/>
            <a:ext cx="2037737" cy="707886"/>
          </a:xfrm>
          <a:prstGeom prst="rect">
            <a:avLst/>
          </a:prstGeom>
        </p:spPr>
        <p:txBody>
          <a:bodyPr wrap="none">
            <a:spAutoFit/>
          </a:bodyPr>
          <a:lstStyle/>
          <a:p>
            <a:pPr algn="l" rtl="0" fontAlgn="base">
              <a:spcBef>
                <a:spcPct val="0"/>
              </a:spcBef>
              <a:spcAft>
                <a:spcPct val="0"/>
              </a:spcAft>
              <a:defRPr/>
            </a:pPr>
            <a:r>
              <a:rPr lang="en-US" altLang="zh-CN" sz="2000" kern="1200" dirty="0">
                <a:ln w="3175">
                  <a:noFill/>
                </a:ln>
                <a:gradFill flip="none" rotWithShape="1">
                  <a:gsLst>
                    <a:gs pos="36000">
                      <a:srgbClr val="FFFFBD"/>
                    </a:gs>
                    <a:gs pos="100000">
                      <a:srgbClr val="F6AE1E"/>
                    </a:gs>
                  </a:gsLst>
                  <a:lin ang="5400000" scaled="1"/>
                  <a:tileRect/>
                </a:gradFill>
                <a:latin typeface="Segoe Semibold" pitchFamily="34" charset="0"/>
                <a:ea typeface="+mn-ea"/>
                <a:cs typeface="+mn-cs"/>
                <a:sym typeface="Wingdings" pitchFamily="2" charset="2"/>
              </a:rPr>
              <a:t>Streamlined </a:t>
            </a:r>
          </a:p>
          <a:p>
            <a:pPr algn="l" rtl="0" fontAlgn="base">
              <a:spcBef>
                <a:spcPct val="0"/>
              </a:spcBef>
              <a:spcAft>
                <a:spcPct val="0"/>
              </a:spcAft>
              <a:defRPr/>
            </a:pPr>
            <a:r>
              <a:rPr lang="en-US" altLang="zh-CN" sz="2000" kern="1200" dirty="0">
                <a:ln w="3175">
                  <a:noFill/>
                </a:ln>
                <a:gradFill flip="none" rotWithShape="1">
                  <a:gsLst>
                    <a:gs pos="36000">
                      <a:srgbClr val="FFFFBD"/>
                    </a:gs>
                    <a:gs pos="100000">
                      <a:srgbClr val="F6AE1E"/>
                    </a:gs>
                  </a:gsLst>
                  <a:lin ang="5400000" scaled="1"/>
                  <a:tileRect/>
                </a:gradFill>
                <a:latin typeface="Segoe Semibold" pitchFamily="34" charset="0"/>
                <a:ea typeface="+mn-ea"/>
                <a:cs typeface="+mn-cs"/>
                <a:sym typeface="Wingdings" pitchFamily="2" charset="2"/>
              </a:rPr>
              <a:t>Communication</a:t>
            </a:r>
          </a:p>
        </p:txBody>
      </p:sp>
      <p:sp>
        <p:nvSpPr>
          <p:cNvPr id="98" name="TextBox 1026063"/>
          <p:cNvSpPr txBox="1">
            <a:spLocks noChangeArrowheads="1"/>
          </p:cNvSpPr>
          <p:nvPr/>
        </p:nvSpPr>
        <p:spPr bwMode="auto">
          <a:xfrm>
            <a:off x="6559396" y="5254955"/>
            <a:ext cx="2402517" cy="646331"/>
          </a:xfrm>
          <a:prstGeom prst="rect">
            <a:avLst/>
          </a:prstGeom>
        </p:spPr>
        <p:txBody>
          <a:bodyPr wrap="none">
            <a:spAutoFit/>
          </a:bodyPr>
          <a:lstStyle/>
          <a:p>
            <a:pPr algn="l" rtl="0" fontAlgn="base">
              <a:spcBef>
                <a:spcPct val="0"/>
              </a:spcBef>
              <a:spcAft>
                <a:spcPct val="0"/>
              </a:spcAft>
              <a:defRPr/>
            </a:pPr>
            <a:r>
              <a:rPr lang="en-US" altLang="zh-CN" kern="1200" spc="-50" dirty="0">
                <a:ln w="3175">
                  <a:noFill/>
                </a:ln>
                <a:gradFill flip="none" rotWithShape="1">
                  <a:gsLst>
                    <a:gs pos="36000">
                      <a:srgbClr val="FFFFBD"/>
                    </a:gs>
                    <a:gs pos="100000">
                      <a:srgbClr val="F6AE1E"/>
                    </a:gs>
                  </a:gsLst>
                  <a:lin ang="5400000" scaled="1"/>
                  <a:tileRect/>
                </a:gradFill>
                <a:latin typeface="Segoe Semibold" pitchFamily="34" charset="0"/>
                <a:ea typeface="+mn-ea"/>
                <a:cs typeface="+mn-cs"/>
                <a:sym typeface="Wingdings" pitchFamily="2" charset="2"/>
              </a:rPr>
              <a:t>Business-Class </a:t>
            </a:r>
            <a:br>
              <a:rPr lang="en-US" altLang="zh-CN" kern="1200" spc="-50" dirty="0">
                <a:ln w="3175">
                  <a:noFill/>
                </a:ln>
                <a:gradFill flip="none" rotWithShape="1">
                  <a:gsLst>
                    <a:gs pos="36000">
                      <a:srgbClr val="FFFFBD"/>
                    </a:gs>
                    <a:gs pos="100000">
                      <a:srgbClr val="F6AE1E"/>
                    </a:gs>
                  </a:gsLst>
                  <a:lin ang="5400000" scaled="1"/>
                  <a:tileRect/>
                </a:gradFill>
                <a:latin typeface="Segoe Semibold" pitchFamily="34" charset="0"/>
                <a:ea typeface="+mn-ea"/>
                <a:cs typeface="+mn-cs"/>
                <a:sym typeface="Wingdings" pitchFamily="2" charset="2"/>
              </a:rPr>
            </a:br>
            <a:r>
              <a:rPr lang="en-US" altLang="zh-CN" kern="1200" spc="-50" dirty="0">
                <a:ln w="3175">
                  <a:noFill/>
                </a:ln>
                <a:gradFill flip="none" rotWithShape="1">
                  <a:gsLst>
                    <a:gs pos="36000">
                      <a:srgbClr val="FFFFBD"/>
                    </a:gs>
                    <a:gs pos="100000">
                      <a:srgbClr val="F6AE1E"/>
                    </a:gs>
                  </a:gsLst>
                  <a:lin ang="5400000" scaled="1"/>
                  <a:tileRect/>
                </a:gradFill>
                <a:latin typeface="Segoe Semibold" pitchFamily="34" charset="0"/>
                <a:ea typeface="+mn-ea"/>
                <a:cs typeface="+mn-cs"/>
                <a:sym typeface="Wingdings" pitchFamily="2" charset="2"/>
              </a:rPr>
              <a:t>Security and Reliability</a:t>
            </a:r>
          </a:p>
        </p:txBody>
      </p:sp>
      <p:sp>
        <p:nvSpPr>
          <p:cNvPr id="109" name="TextBox 1026063"/>
          <p:cNvSpPr txBox="1">
            <a:spLocks noChangeArrowheads="1"/>
          </p:cNvSpPr>
          <p:nvPr/>
        </p:nvSpPr>
        <p:spPr bwMode="auto">
          <a:xfrm>
            <a:off x="6561832" y="3789229"/>
            <a:ext cx="1731564" cy="707886"/>
          </a:xfrm>
          <a:prstGeom prst="rect">
            <a:avLst/>
          </a:prstGeom>
        </p:spPr>
        <p:txBody>
          <a:bodyPr wrap="none">
            <a:spAutoFit/>
          </a:bodyPr>
          <a:lstStyle/>
          <a:p>
            <a:pPr algn="l" rtl="0" fontAlgn="base">
              <a:spcBef>
                <a:spcPct val="0"/>
              </a:spcBef>
              <a:spcAft>
                <a:spcPct val="0"/>
              </a:spcAft>
              <a:defRPr/>
            </a:pPr>
            <a:r>
              <a:rPr lang="en-US" altLang="zh-CN" sz="2000" kern="1200" dirty="0">
                <a:ln w="3175">
                  <a:noFill/>
                </a:ln>
                <a:gradFill flip="none" rotWithShape="1">
                  <a:gsLst>
                    <a:gs pos="36000">
                      <a:srgbClr val="FFFFBD"/>
                    </a:gs>
                    <a:gs pos="100000">
                      <a:srgbClr val="F6AE1E"/>
                    </a:gs>
                  </a:gsLst>
                  <a:lin ang="5400000" scaled="1"/>
                  <a:tileRect/>
                </a:gradFill>
                <a:latin typeface="Segoe Semibold" pitchFamily="34" charset="0"/>
                <a:ea typeface="+mn-ea"/>
                <a:cs typeface="+mn-cs"/>
                <a:sym typeface="Wingdings" pitchFamily="2" charset="2"/>
              </a:rPr>
              <a:t>Simplified</a:t>
            </a:r>
          </a:p>
          <a:p>
            <a:pPr algn="l" rtl="0" fontAlgn="base">
              <a:spcBef>
                <a:spcPct val="0"/>
              </a:spcBef>
              <a:spcAft>
                <a:spcPct val="0"/>
              </a:spcAft>
              <a:defRPr/>
            </a:pPr>
            <a:r>
              <a:rPr lang="en-US" altLang="zh-CN" sz="2000" kern="1200" dirty="0">
                <a:ln w="3175">
                  <a:noFill/>
                </a:ln>
                <a:gradFill flip="none" rotWithShape="1">
                  <a:gsLst>
                    <a:gs pos="36000">
                      <a:srgbClr val="FFFFBD"/>
                    </a:gs>
                    <a:gs pos="100000">
                      <a:srgbClr val="F6AE1E"/>
                    </a:gs>
                  </a:gsLst>
                  <a:lin ang="5400000" scaled="1"/>
                  <a:tileRect/>
                </a:gradFill>
                <a:latin typeface="Segoe Semibold" pitchFamily="34" charset="0"/>
                <a:ea typeface="+mn-ea"/>
                <a:cs typeface="+mn-cs"/>
                <a:sym typeface="Wingdings" pitchFamily="2" charset="2"/>
              </a:rPr>
              <a:t>Management</a:t>
            </a:r>
          </a:p>
        </p:txBody>
      </p:sp>
      <p:pic>
        <p:nvPicPr>
          <p:cNvPr id="31" name="Picture 4" descr="J:\Illustrations-Icons\Windows_Vista_Icons_ for_Marketing_use\Vista Icons off the web - not approved to reuse\iisres.dll_I4e88_0409.png"/>
          <p:cNvPicPr>
            <a:picLocks noChangeAspect="1" noChangeArrowheads="1"/>
          </p:cNvPicPr>
          <p:nvPr/>
        </p:nvPicPr>
        <p:blipFill>
          <a:blip r:embed="rId3"/>
          <a:srcRect/>
          <a:stretch>
            <a:fillRect/>
          </a:stretch>
        </p:blipFill>
        <p:spPr bwMode="auto">
          <a:xfrm>
            <a:off x="254498" y="5219548"/>
            <a:ext cx="1041083" cy="887911"/>
          </a:xfrm>
          <a:prstGeom prst="rect">
            <a:avLst/>
          </a:prstGeom>
          <a:noFill/>
        </p:spPr>
      </p:pic>
      <p:pic>
        <p:nvPicPr>
          <p:cNvPr id="32" name="Picture 5" descr="J:\Illustrations-Icons\Windows_Vista_Icons_ for_Marketing_use\Vista Icons off the web - not approved to reuse\Firewall.cpl_I2969_0409.png"/>
          <p:cNvPicPr>
            <a:picLocks noChangeAspect="1" noChangeArrowheads="1"/>
          </p:cNvPicPr>
          <p:nvPr/>
        </p:nvPicPr>
        <p:blipFill>
          <a:blip r:embed="rId4" cstate="print"/>
          <a:srcRect/>
          <a:stretch>
            <a:fillRect/>
          </a:stretch>
        </p:blipFill>
        <p:spPr bwMode="auto">
          <a:xfrm>
            <a:off x="1083217" y="5195251"/>
            <a:ext cx="550287" cy="469325"/>
          </a:xfrm>
          <a:prstGeom prst="rect">
            <a:avLst/>
          </a:prstGeom>
          <a:noFill/>
        </p:spPr>
      </p:pic>
      <p:pic>
        <p:nvPicPr>
          <p:cNvPr id="2050" name="Picture 2" descr="C:\Program Files\Microsoft Resource DVD Artwork\DVD_ART\Artwork_Imagery\HARDWARE_IMAGERY\Illustration - Misc Hardware\Miscellaneous\Connecting people icon.png"/>
          <p:cNvPicPr>
            <a:picLocks noChangeAspect="1" noChangeArrowheads="1"/>
          </p:cNvPicPr>
          <p:nvPr/>
        </p:nvPicPr>
        <p:blipFill>
          <a:blip r:embed="rId5" cstate="print"/>
          <a:srcRect/>
          <a:stretch>
            <a:fillRect/>
          </a:stretch>
        </p:blipFill>
        <p:spPr bwMode="auto">
          <a:xfrm>
            <a:off x="172714" y="2025639"/>
            <a:ext cx="1367611" cy="1367611"/>
          </a:xfrm>
          <a:prstGeom prst="rect">
            <a:avLst/>
          </a:prstGeom>
          <a:noFill/>
        </p:spPr>
      </p:pic>
      <p:sp>
        <p:nvSpPr>
          <p:cNvPr id="35" name="Text Placeholder 33"/>
          <p:cNvSpPr txBox="1">
            <a:spLocks/>
          </p:cNvSpPr>
          <p:nvPr/>
        </p:nvSpPr>
        <p:spPr>
          <a:xfrm>
            <a:off x="1770634" y="3691764"/>
            <a:ext cx="4012872" cy="904863"/>
          </a:xfrm>
          <a:prstGeom prst="rect">
            <a:avLst/>
          </a:prstGeom>
        </p:spPr>
        <p:txBody>
          <a:bodyPr vert="horz" lIns="0" tIns="0" rIns="0" bIns="0" rtlCol="0">
            <a:spAutoFit/>
          </a:bodyPr>
          <a:lstStyle/>
          <a:p>
            <a:pPr marL="166688" indent="-166688" algn="l" defTabSz="914363" rtl="0">
              <a:lnSpc>
                <a:spcPct val="90000"/>
              </a:lnSpc>
              <a:spcBef>
                <a:spcPct val="20000"/>
              </a:spcBef>
              <a:buClr>
                <a:srgbClr val="7CCA62">
                  <a:lumMod val="20000"/>
                  <a:lumOff val="80000"/>
                </a:srgbClr>
              </a:buClr>
              <a:buSzPct val="90000"/>
              <a:buFont typeface="Arial" pitchFamily="34" charset="0"/>
              <a:buChar char="•"/>
            </a:pPr>
            <a:r>
              <a:rPr lang="en-US" sz="1400" kern="1200" dirty="0">
                <a:solidFill>
                  <a:srgbClr val="FFFFFF"/>
                </a:solidFill>
                <a:latin typeface="Segoe UI" pitchFamily="34" charset="0"/>
                <a:ea typeface="+mn-ea"/>
                <a:cs typeface="Segoe UI" pitchFamily="34" charset="0"/>
              </a:rPr>
              <a:t>Always up-to-date technology</a:t>
            </a:r>
          </a:p>
          <a:p>
            <a:pPr marL="166688" indent="-166688" algn="l" defTabSz="914363" rtl="0">
              <a:lnSpc>
                <a:spcPct val="90000"/>
              </a:lnSpc>
              <a:spcBef>
                <a:spcPct val="20000"/>
              </a:spcBef>
              <a:buClr>
                <a:srgbClr val="7CCA62">
                  <a:lumMod val="20000"/>
                  <a:lumOff val="80000"/>
                </a:srgbClr>
              </a:buClr>
              <a:buSzPct val="90000"/>
              <a:buFont typeface="Arial" pitchFamily="34" charset="0"/>
              <a:buChar char="•"/>
            </a:pPr>
            <a:r>
              <a:rPr lang="en-US" sz="1400" kern="1200" dirty="0">
                <a:solidFill>
                  <a:srgbClr val="FFFFFF"/>
                </a:solidFill>
                <a:latin typeface="Segoe UI" pitchFamily="34" charset="0"/>
                <a:ea typeface="+mn-ea"/>
                <a:cs typeface="Segoe UI" pitchFamily="34" charset="0"/>
              </a:rPr>
              <a:t>Lower rollout and run rate cost</a:t>
            </a:r>
          </a:p>
          <a:p>
            <a:pPr marL="166688" indent="-166688" algn="l" defTabSz="914363" rtl="0">
              <a:lnSpc>
                <a:spcPct val="90000"/>
              </a:lnSpc>
              <a:spcBef>
                <a:spcPct val="20000"/>
              </a:spcBef>
              <a:buClr>
                <a:srgbClr val="7CCA62">
                  <a:lumMod val="20000"/>
                  <a:lumOff val="80000"/>
                </a:srgbClr>
              </a:buClr>
              <a:buSzPct val="90000"/>
              <a:buFont typeface="Arial" pitchFamily="34" charset="0"/>
              <a:buChar char="•"/>
            </a:pPr>
            <a:r>
              <a:rPr lang="en-US" sz="1400" kern="1200" dirty="0">
                <a:solidFill>
                  <a:srgbClr val="FFFFFF"/>
                </a:solidFill>
                <a:latin typeface="Segoe UI" pitchFamily="34" charset="0"/>
                <a:ea typeface="+mn-ea"/>
                <a:cs typeface="Segoe UI" pitchFamily="34" charset="0"/>
              </a:rPr>
              <a:t>Improved agility and resource utilization</a:t>
            </a:r>
          </a:p>
          <a:p>
            <a:pPr marL="166688" indent="-166688" algn="l" defTabSz="914363" rtl="0">
              <a:lnSpc>
                <a:spcPct val="90000"/>
              </a:lnSpc>
              <a:spcBef>
                <a:spcPct val="20000"/>
              </a:spcBef>
              <a:buClr>
                <a:srgbClr val="7CCA62">
                  <a:lumMod val="20000"/>
                  <a:lumOff val="80000"/>
                </a:srgbClr>
              </a:buClr>
              <a:buSzPct val="90000"/>
              <a:buFont typeface="Arial" pitchFamily="34" charset="0"/>
              <a:buChar char="•"/>
            </a:pPr>
            <a:r>
              <a:rPr lang="en-US" sz="1400" kern="1200" dirty="0">
                <a:solidFill>
                  <a:srgbClr val="FFFFFF"/>
                </a:solidFill>
                <a:latin typeface="Segoe UI" pitchFamily="34" charset="0"/>
                <a:ea typeface="+mn-ea"/>
                <a:cs typeface="Segoe UI" pitchFamily="34" charset="0"/>
              </a:rPr>
              <a:t>Active Directory</a:t>
            </a:r>
            <a:r>
              <a:rPr lang="en-US" sz="1400" kern="1200" baseline="30000" dirty="0">
                <a:solidFill>
                  <a:srgbClr val="FFFFFF"/>
                </a:solidFill>
                <a:latin typeface="Segoe UI" pitchFamily="34" charset="0"/>
                <a:ea typeface="+mn-ea"/>
                <a:cs typeface="Segoe UI" pitchFamily="34" charset="0"/>
              </a:rPr>
              <a:t>®</a:t>
            </a:r>
            <a:r>
              <a:rPr lang="en-US" sz="1400" kern="1200" dirty="0">
                <a:solidFill>
                  <a:srgbClr val="FFFFFF"/>
                </a:solidFill>
                <a:latin typeface="Segoe UI" pitchFamily="34" charset="0"/>
                <a:ea typeface="+mn-ea"/>
                <a:cs typeface="Segoe UI" pitchFamily="34" charset="0"/>
              </a:rPr>
              <a:t> synchronization</a:t>
            </a:r>
          </a:p>
        </p:txBody>
      </p:sp>
      <p:sp>
        <p:nvSpPr>
          <p:cNvPr id="36" name="Text Placeholder 33"/>
          <p:cNvSpPr txBox="1">
            <a:spLocks/>
          </p:cNvSpPr>
          <p:nvPr/>
        </p:nvSpPr>
        <p:spPr>
          <a:xfrm>
            <a:off x="1770634" y="5095466"/>
            <a:ext cx="4012872" cy="1046440"/>
          </a:xfrm>
          <a:prstGeom prst="rect">
            <a:avLst/>
          </a:prstGeom>
        </p:spPr>
        <p:txBody>
          <a:bodyPr vert="horz" lIns="0" tIns="0" rIns="0" bIns="0" rtlCol="0">
            <a:spAutoFit/>
          </a:bodyPr>
          <a:lstStyle/>
          <a:p>
            <a:pPr marL="166688" indent="-166688" algn="l" defTabSz="914363" rtl="0">
              <a:lnSpc>
                <a:spcPct val="90000"/>
              </a:lnSpc>
              <a:spcBef>
                <a:spcPts val="300"/>
              </a:spcBef>
              <a:buSzPct val="90000"/>
              <a:buFont typeface="Arial" pitchFamily="34" charset="0"/>
              <a:buChar char="•"/>
            </a:pPr>
            <a:r>
              <a:rPr lang="en-US" sz="1400" kern="1200" dirty="0">
                <a:solidFill>
                  <a:srgbClr val="FFFFFF"/>
                </a:solidFill>
                <a:latin typeface="Segoe UI" pitchFamily="34" charset="0"/>
                <a:ea typeface="+mn-ea"/>
                <a:cs typeface="Segoe UI" pitchFamily="34" charset="0"/>
              </a:rPr>
              <a:t>Data hygiene supported by multi-layered antivirus and spam filtering</a:t>
            </a:r>
          </a:p>
          <a:p>
            <a:pPr marL="166688" indent="-166688" algn="l" defTabSz="914363" rtl="0">
              <a:lnSpc>
                <a:spcPct val="90000"/>
              </a:lnSpc>
              <a:spcBef>
                <a:spcPts val="300"/>
              </a:spcBef>
              <a:buSzPct val="90000"/>
              <a:buFont typeface="Arial" pitchFamily="34" charset="0"/>
              <a:buChar char="•"/>
            </a:pPr>
            <a:r>
              <a:rPr lang="en-US" sz="1400" kern="1200" dirty="0">
                <a:solidFill>
                  <a:srgbClr val="FFFFFF"/>
                </a:solidFill>
                <a:latin typeface="Segoe UI" pitchFamily="34" charset="0"/>
                <a:ea typeface="+mn-ea"/>
                <a:cs typeface="Segoe UI" pitchFamily="34" charset="0"/>
              </a:rPr>
              <a:t>Highly secure data access for users via HTTPS</a:t>
            </a:r>
          </a:p>
          <a:p>
            <a:pPr marL="166688" indent="-166688" algn="l" defTabSz="914363" rtl="0">
              <a:lnSpc>
                <a:spcPct val="90000"/>
              </a:lnSpc>
              <a:spcBef>
                <a:spcPts val="300"/>
              </a:spcBef>
              <a:buSzPct val="90000"/>
              <a:buFont typeface="Arial" pitchFamily="34" charset="0"/>
              <a:buChar char="•"/>
            </a:pPr>
            <a:r>
              <a:rPr lang="en-US" sz="1400" kern="1200" dirty="0">
                <a:solidFill>
                  <a:srgbClr val="FFFFFF"/>
                </a:solidFill>
                <a:latin typeface="Segoe UI" pitchFamily="34" charset="0"/>
                <a:ea typeface="+mn-ea"/>
                <a:cs typeface="Segoe UI" pitchFamily="34" charset="0"/>
              </a:rPr>
              <a:t>Geo-redundant data center architecture with Cyber-trust and SAS70 compliance</a:t>
            </a:r>
          </a:p>
        </p:txBody>
      </p:sp>
      <p:sp>
        <p:nvSpPr>
          <p:cNvPr id="30" name="TextBox 29"/>
          <p:cNvSpPr txBox="1"/>
          <p:nvPr/>
        </p:nvSpPr>
        <p:spPr>
          <a:xfrm>
            <a:off x="902202" y="3939703"/>
            <a:ext cx="394660" cy="597408"/>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scene3d>
              <a:camera prst="orthographicFront"/>
              <a:lightRig rig="soft" dir="tl">
                <a:rot lat="0" lon="0" rev="0"/>
              </a:lightRig>
            </a:scene3d>
            <a:sp3d extrusionH="57150" prstMaterial="matte">
              <a:bevelT w="25400" h="55880" prst="divot"/>
              <a:extrusionClr>
                <a:srgbClr val="CBF9D3"/>
              </a:extrusionClr>
              <a:contourClr>
                <a:srgbClr val="D7FDD9"/>
              </a:contourClr>
            </a:sp3d>
          </a:bodyPr>
          <a:lstStyle/>
          <a:p>
            <a:pPr algn="l" rtl="0" eaLnBrk="0" fontAlgn="base" hangingPunct="0">
              <a:lnSpc>
                <a:spcPts val="4200"/>
              </a:lnSpc>
              <a:spcBef>
                <a:spcPct val="0"/>
              </a:spcBef>
              <a:spcAft>
                <a:spcPct val="0"/>
              </a:spcAft>
              <a:defRPr/>
            </a:pPr>
            <a:r>
              <a:rPr lang="en-US" sz="6000" kern="1200" spc="-160" dirty="0">
                <a:ln w="17780" cmpd="sng">
                  <a:solidFill>
                    <a:srgbClr val="3FD30B"/>
                  </a:solidFill>
                  <a:prstDash val="solid"/>
                  <a:miter lim="800000"/>
                </a:ln>
                <a:gradFill flip="none" rotWithShape="1">
                  <a:gsLst>
                    <a:gs pos="10000">
                      <a:srgbClr val="CEFA40"/>
                    </a:gs>
                    <a:gs pos="100000">
                      <a:srgbClr val="F1FEDA"/>
                    </a:gs>
                  </a:gsLst>
                  <a:path path="rect">
                    <a:fillToRect l="100000" t="100000"/>
                  </a:path>
                  <a:tileRect r="-100000" b="-100000"/>
                </a:gradFill>
                <a:effectLst>
                  <a:outerShdw blurRad="38100" dist="38100" dir="2700000" algn="tl">
                    <a:srgbClr val="000000">
                      <a:alpha val="43137"/>
                    </a:srgbClr>
                  </a:outerShdw>
                </a:effectLst>
                <a:latin typeface="Segoe Light"/>
                <a:ea typeface="+mn-ea"/>
                <a:cs typeface="+mn-cs"/>
              </a:rPr>
              <a:t>$</a:t>
            </a:r>
          </a:p>
        </p:txBody>
      </p:sp>
      <p:sp>
        <p:nvSpPr>
          <p:cNvPr id="29" name="TextBox 28"/>
          <p:cNvSpPr txBox="1"/>
          <p:nvPr/>
        </p:nvSpPr>
        <p:spPr>
          <a:xfrm>
            <a:off x="391739" y="6291590"/>
            <a:ext cx="2971800" cy="261610"/>
          </a:xfrm>
          <a:prstGeom prst="rect">
            <a:avLst/>
          </a:prstGeom>
          <a:noFill/>
        </p:spPr>
        <p:txBody>
          <a:bodyPr wrap="square" rtlCol="0">
            <a:spAutoFit/>
          </a:bodyPr>
          <a:lstStyle/>
          <a:p>
            <a:pPr algn="l" rtl="0"/>
            <a:r>
              <a:rPr lang="en-US" sz="1100" dirty="0">
                <a:solidFill>
                  <a:srgbClr val="FFFFFF"/>
                </a:solidFill>
                <a:latin typeface="Segoe UI" pitchFamily="34" charset="0"/>
                <a:cs typeface="Segoe UI" pitchFamily="34" charset="0"/>
              </a:rPr>
              <a:t>* Anywhere internet access is available</a:t>
            </a:r>
          </a:p>
        </p:txBody>
      </p:sp>
      <p:pic>
        <p:nvPicPr>
          <p:cNvPr id="33" name="Picture 3" descr="C:\Users\davidcho\Desktop\ExchangeOnline_h_rgb_r.png"/>
          <p:cNvPicPr>
            <a:picLocks noChangeAspect="1" noChangeArrowheads="1"/>
          </p:cNvPicPr>
          <p:nvPr/>
        </p:nvPicPr>
        <p:blipFill>
          <a:blip r:embed="rId6" cstate="print"/>
          <a:srcRect/>
          <a:stretch>
            <a:fillRect/>
          </a:stretch>
        </p:blipFill>
        <p:spPr bwMode="auto">
          <a:xfrm>
            <a:off x="2116152" y="1085251"/>
            <a:ext cx="2044566" cy="385508"/>
          </a:xfrm>
          <a:prstGeom prst="rect">
            <a:avLst/>
          </a:prstGeom>
          <a:noFill/>
        </p:spPr>
      </p:pic>
      <p:pic>
        <p:nvPicPr>
          <p:cNvPr id="37" name="Picture 5" descr="C:\Users\tobrien\Desktop\MediaBin_Items_1\ofc-Comm-Online_rgb_r.png"/>
          <p:cNvPicPr>
            <a:picLocks noChangeAspect="1" noChangeArrowheads="1"/>
          </p:cNvPicPr>
          <p:nvPr/>
        </p:nvPicPr>
        <p:blipFill>
          <a:blip r:embed="rId7" cstate="print"/>
          <a:stretch>
            <a:fillRect/>
          </a:stretch>
        </p:blipFill>
        <p:spPr bwMode="auto">
          <a:xfrm>
            <a:off x="2135177" y="1490402"/>
            <a:ext cx="2618399" cy="304800"/>
          </a:xfrm>
          <a:prstGeom prst="rect">
            <a:avLst/>
          </a:prstGeom>
          <a:noFill/>
          <a:ln>
            <a:noFill/>
          </a:ln>
        </p:spPr>
      </p:pic>
      <p:pic>
        <p:nvPicPr>
          <p:cNvPr id="38" name="Picture 2"/>
          <p:cNvPicPr>
            <a:picLocks noChangeAspect="1" noChangeArrowheads="1"/>
          </p:cNvPicPr>
          <p:nvPr/>
        </p:nvPicPr>
        <p:blipFill>
          <a:blip r:embed="rId8" cstate="print"/>
          <a:srcRect/>
          <a:stretch>
            <a:fillRect/>
          </a:stretch>
        </p:blipFill>
        <p:spPr bwMode="auto">
          <a:xfrm>
            <a:off x="4922717" y="1082221"/>
            <a:ext cx="2240083" cy="388186"/>
          </a:xfrm>
          <a:prstGeom prst="rect">
            <a:avLst/>
          </a:prstGeom>
          <a:noFill/>
          <a:ln w="9525">
            <a:noFill/>
            <a:miter lim="800000"/>
            <a:headEnd/>
            <a:tailEnd/>
          </a:ln>
          <a:effectLst/>
        </p:spPr>
      </p:pic>
      <p:pic>
        <p:nvPicPr>
          <p:cNvPr id="39" name="Picture 38"/>
          <p:cNvPicPr>
            <a:picLocks noChangeAspect="1" noChangeArrowheads="1"/>
          </p:cNvPicPr>
          <p:nvPr/>
        </p:nvPicPr>
        <p:blipFill>
          <a:blip r:embed="rId9" cstate="print"/>
          <a:stretch>
            <a:fillRect/>
          </a:stretch>
        </p:blipFill>
        <p:spPr bwMode="auto">
          <a:xfrm>
            <a:off x="4922718" y="1524000"/>
            <a:ext cx="1859082" cy="327394"/>
          </a:xfrm>
          <a:prstGeom prst="rect">
            <a:avLst/>
          </a:prstGeom>
          <a:noFill/>
          <a:ln>
            <a:noFill/>
          </a:ln>
        </p:spPr>
      </p:pic>
    </p:spTree>
    <p:extLst>
      <p:ext uri="{BB962C8B-B14F-4D97-AF65-F5344CB8AC3E}">
        <p14:creationId xmlns:p14="http://schemas.microsoft.com/office/powerpoint/2010/main" val="4141101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382000" cy="498598"/>
          </a:xfrm>
        </p:spPr>
        <p:txBody>
          <a:bodyPr>
            <a:normAutofit/>
          </a:bodyPr>
          <a:lstStyle/>
          <a:p>
            <a:pPr algn="l"/>
            <a:r>
              <a:rPr lang="en-US" sz="3600" dirty="0" smtClean="0">
                <a:solidFill>
                  <a:schemeClr val="tx1"/>
                </a:solidFill>
                <a:sym typeface="Wingdings" pitchFamily="2" charset="2"/>
              </a:rPr>
              <a:t>The Power of Choice!</a:t>
            </a:r>
            <a:endParaRPr lang="en-US" sz="3600" dirty="0">
              <a:solidFill>
                <a:schemeClr val="tx1"/>
              </a:solidFill>
              <a:sym typeface="Wingdings" pitchFamily="2" charset="2"/>
            </a:endParaRPr>
          </a:p>
        </p:txBody>
      </p:sp>
      <p:sp>
        <p:nvSpPr>
          <p:cNvPr id="3" name="Text Placeholder 2"/>
          <p:cNvSpPr>
            <a:spLocks noGrp="1"/>
          </p:cNvSpPr>
          <p:nvPr>
            <p:ph type="body" sz="quarter" idx="10"/>
          </p:nvPr>
        </p:nvSpPr>
        <p:spPr>
          <a:xfrm>
            <a:off x="240693" y="596689"/>
            <a:ext cx="4267200" cy="332399"/>
          </a:xfrm>
        </p:spPr>
        <p:txBody>
          <a:bodyPr>
            <a:normAutofit/>
          </a:bodyPr>
          <a:lstStyle/>
          <a:p>
            <a:pPr marL="0" indent="0">
              <a:buNone/>
            </a:pPr>
            <a:r>
              <a:rPr lang="en-US" sz="2400" spc="-100" dirty="0" smtClean="0">
                <a:ln w="3175">
                  <a:noFill/>
                </a:ln>
                <a:solidFill>
                  <a:schemeClr val="tx1"/>
                </a:solidFill>
                <a:latin typeface="Segoe UI" pitchFamily="34" charset="0"/>
                <a:cs typeface="Segoe UI" pitchFamily="34" charset="0"/>
              </a:rPr>
              <a:t>On-Premises and Online Hosting</a:t>
            </a:r>
            <a:endParaRPr lang="en-US" sz="2400" spc="-100" dirty="0">
              <a:ln w="3175">
                <a:noFill/>
              </a:ln>
              <a:solidFill>
                <a:schemeClr val="tx1"/>
              </a:solidFill>
              <a:latin typeface="Segoe UI" pitchFamily="34" charset="0"/>
              <a:cs typeface="Segoe UI" pitchFamily="34" charset="0"/>
            </a:endParaRPr>
          </a:p>
        </p:txBody>
      </p:sp>
      <p:pic>
        <p:nvPicPr>
          <p:cNvPr id="13" name="Picture 3" descr="\\eventsql\dvd\Online_ART\DVD_ART36\Artwork_Imagery\Icons - Illustrations\Maps Globes\world globe network connected earth internet 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791" y="1295400"/>
            <a:ext cx="1672409" cy="1676400"/>
          </a:xfrm>
          <a:prstGeom prst="rect">
            <a:avLst/>
          </a:prstGeom>
          <a:noFill/>
          <a:effectLst/>
          <a:extLst/>
        </p:spPr>
      </p:pic>
      <p:pic>
        <p:nvPicPr>
          <p:cNvPr id="15" name="Picture 10" descr="\\eventsql\dvd\Online_ART\DVD_ART36\Artwork_Imagery\Icons - Illustrations\_ VIRTUALIZATION ICONS\7_Serv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295400"/>
            <a:ext cx="1990724" cy="1617717"/>
          </a:xfrm>
          <a:prstGeom prst="rect">
            <a:avLst/>
          </a:prstGeom>
          <a:noFill/>
          <a:effectLst/>
          <a:extLst/>
        </p:spPr>
      </p:pic>
      <p:sp>
        <p:nvSpPr>
          <p:cNvPr id="16" name="Text Placeholder 2"/>
          <p:cNvSpPr txBox="1">
            <a:spLocks/>
          </p:cNvSpPr>
          <p:nvPr/>
        </p:nvSpPr>
        <p:spPr>
          <a:xfrm>
            <a:off x="228600" y="3657600"/>
            <a:ext cx="2819400" cy="2590800"/>
          </a:xfrm>
          <a:prstGeom prst="rect">
            <a:avLst/>
          </a:prstGeom>
        </p:spPr>
        <p:txBody>
          <a:bodyPr/>
          <a:lst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a:defRPr/>
            </a:pPr>
            <a:r>
              <a:rPr lang="en-US" sz="1300" dirty="0"/>
              <a:t>Self-hosted and managed</a:t>
            </a:r>
          </a:p>
          <a:p>
            <a:pPr marL="231775">
              <a:defRPr/>
            </a:pPr>
            <a:r>
              <a:rPr lang="en-US" sz="1300" dirty="0"/>
              <a:t>Direct access to physical machines</a:t>
            </a:r>
          </a:p>
          <a:p>
            <a:pPr marL="231775">
              <a:defRPr/>
            </a:pPr>
            <a:r>
              <a:rPr lang="en-US" sz="1300" dirty="0"/>
              <a:t>Central admin access</a:t>
            </a:r>
          </a:p>
          <a:p>
            <a:pPr marL="231775">
              <a:defRPr/>
            </a:pPr>
            <a:r>
              <a:rPr lang="en-US" sz="1300" dirty="0"/>
              <a:t>Hosted within own data centers</a:t>
            </a:r>
          </a:p>
          <a:p>
            <a:pPr marL="231775">
              <a:defRPr/>
            </a:pPr>
            <a:r>
              <a:rPr lang="en-US" sz="1300" dirty="0"/>
              <a:t>Entire environment customizable</a:t>
            </a:r>
          </a:p>
          <a:p>
            <a:pPr marL="231775">
              <a:defRPr/>
            </a:pPr>
            <a:r>
              <a:rPr lang="en-US" sz="1300" dirty="0"/>
              <a:t>All accounts, machines, and data within a single AD Forest</a:t>
            </a:r>
          </a:p>
          <a:p>
            <a:pPr marL="231775">
              <a:defRPr/>
            </a:pPr>
            <a:r>
              <a:rPr lang="en-US" sz="1300" dirty="0"/>
              <a:t>Available to companies of any size.</a:t>
            </a:r>
          </a:p>
        </p:txBody>
      </p:sp>
      <p:sp>
        <p:nvSpPr>
          <p:cNvPr id="17" name="Text Placeholder 2"/>
          <p:cNvSpPr txBox="1">
            <a:spLocks/>
          </p:cNvSpPr>
          <p:nvPr/>
        </p:nvSpPr>
        <p:spPr>
          <a:xfrm>
            <a:off x="3124200" y="3657600"/>
            <a:ext cx="2819400" cy="2590800"/>
          </a:xfrm>
          <a:prstGeom prst="rect">
            <a:avLst/>
          </a:prstGeom>
        </p:spPr>
        <p:txBody>
          <a:bodyPr/>
          <a:lst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a:defRPr/>
            </a:pPr>
            <a:r>
              <a:rPr lang="en-US" sz="1300" dirty="0"/>
              <a:t>Multi-tenant hosting</a:t>
            </a:r>
          </a:p>
          <a:p>
            <a:pPr marL="231775">
              <a:defRPr/>
            </a:pPr>
            <a:r>
              <a:rPr lang="en-US" sz="1300" dirty="0"/>
              <a:t>Shared Hardware</a:t>
            </a:r>
          </a:p>
          <a:p>
            <a:pPr marL="231775">
              <a:defRPr/>
            </a:pPr>
            <a:r>
              <a:rPr lang="en-US" sz="1300" dirty="0"/>
              <a:t>Outsourced IT management</a:t>
            </a:r>
          </a:p>
          <a:p>
            <a:pPr marL="231775">
              <a:defRPr/>
            </a:pPr>
            <a:r>
              <a:rPr lang="en-US" sz="1300" dirty="0"/>
              <a:t>Hosted within MS data centers</a:t>
            </a:r>
          </a:p>
          <a:p>
            <a:pPr marL="231775">
              <a:defRPr/>
            </a:pPr>
            <a:r>
              <a:rPr lang="en-US" sz="1300" dirty="0"/>
              <a:t>Partial trust code support</a:t>
            </a:r>
          </a:p>
          <a:p>
            <a:pPr marL="231775">
              <a:defRPr/>
            </a:pPr>
            <a:r>
              <a:rPr lang="en-US" sz="1300" dirty="0"/>
              <a:t>Support for SharePoint Designer based customizations</a:t>
            </a:r>
          </a:p>
          <a:p>
            <a:pPr marL="231775">
              <a:defRPr/>
            </a:pPr>
            <a:r>
              <a:rPr lang="en-US" sz="1300" dirty="0"/>
              <a:t>Certificate authentication (today) or Forms based authentication (2010)</a:t>
            </a:r>
          </a:p>
          <a:p>
            <a:pPr marL="231775">
              <a:defRPr/>
            </a:pPr>
            <a:r>
              <a:rPr lang="en-US" sz="1300" dirty="0"/>
              <a:t>Available for companies </a:t>
            </a:r>
            <a:r>
              <a:rPr lang="en-US" sz="1300" dirty="0" smtClean="0"/>
              <a:t>of any size.</a:t>
            </a:r>
            <a:endParaRPr lang="en-US" sz="1300" dirty="0"/>
          </a:p>
        </p:txBody>
      </p:sp>
      <p:sp>
        <p:nvSpPr>
          <p:cNvPr id="18" name="Text Placeholder 2"/>
          <p:cNvSpPr txBox="1">
            <a:spLocks/>
          </p:cNvSpPr>
          <p:nvPr/>
        </p:nvSpPr>
        <p:spPr>
          <a:xfrm>
            <a:off x="6096000" y="3657600"/>
            <a:ext cx="2819400" cy="2667000"/>
          </a:xfrm>
          <a:prstGeom prst="rect">
            <a:avLst/>
          </a:prstGeom>
        </p:spPr>
        <p:txBody>
          <a:bodyPr/>
          <a:lst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a:defRPr/>
            </a:pPr>
            <a:r>
              <a:rPr lang="en-US" sz="1300" dirty="0"/>
              <a:t>Dedicated Hosting</a:t>
            </a:r>
          </a:p>
          <a:p>
            <a:pPr marL="231775">
              <a:defRPr/>
            </a:pPr>
            <a:r>
              <a:rPr lang="en-US" sz="1300" dirty="0"/>
              <a:t>Dedicated Hardware</a:t>
            </a:r>
          </a:p>
          <a:p>
            <a:pPr marL="231775">
              <a:defRPr/>
            </a:pPr>
            <a:r>
              <a:rPr lang="en-US" sz="1300" dirty="0"/>
              <a:t>Outsourced IT management</a:t>
            </a:r>
          </a:p>
          <a:p>
            <a:pPr marL="231775">
              <a:defRPr/>
            </a:pPr>
            <a:r>
              <a:rPr lang="en-US" sz="1300" dirty="0"/>
              <a:t>Hosted within MS data centers</a:t>
            </a:r>
          </a:p>
          <a:p>
            <a:pPr marL="231775">
              <a:defRPr/>
            </a:pPr>
            <a:r>
              <a:rPr lang="en-US" sz="1300" dirty="0"/>
              <a:t>Most of the environment is customizable (Full and Partial Trust Code Support)</a:t>
            </a:r>
          </a:p>
          <a:p>
            <a:pPr marL="231775">
              <a:defRPr/>
            </a:pPr>
            <a:r>
              <a:rPr lang="en-US" sz="1300" dirty="0"/>
              <a:t>Machine and Process accounts in a different AD Forest</a:t>
            </a:r>
          </a:p>
          <a:p>
            <a:pPr marL="231775">
              <a:defRPr/>
            </a:pPr>
            <a:r>
              <a:rPr lang="en-US" sz="1300" dirty="0"/>
              <a:t>NTLM Authentication</a:t>
            </a:r>
          </a:p>
          <a:p>
            <a:pPr marL="231775">
              <a:defRPr/>
            </a:pPr>
            <a:r>
              <a:rPr lang="en-US" sz="1300" dirty="0" smtClean="0"/>
              <a:t>Designed for companies </a:t>
            </a:r>
            <a:r>
              <a:rPr lang="en-US" sz="1300" dirty="0"/>
              <a:t>with 5000+ seats</a:t>
            </a:r>
          </a:p>
          <a:p>
            <a:endParaRPr lang="en-US" sz="1400" dirty="0" smtClean="0"/>
          </a:p>
        </p:txBody>
      </p:sp>
      <p:sp>
        <p:nvSpPr>
          <p:cNvPr id="19" name="Rounded Rectangle 18"/>
          <p:cNvSpPr/>
          <p:nvPr/>
        </p:nvSpPr>
        <p:spPr bwMode="auto">
          <a:xfrm>
            <a:off x="533400" y="2971800"/>
            <a:ext cx="2209800" cy="533400"/>
          </a:xfrm>
          <a:prstGeom prst="roundRect">
            <a:avLst/>
          </a:prstGeom>
          <a:ln>
            <a:solidFill>
              <a:schemeClr val="tx1"/>
            </a:solidFill>
            <a:headEnd type="none" w="med" len="med"/>
            <a:tailEnd type="none" w="med" len="med"/>
          </a:ln>
        </p:spPr>
        <p:style>
          <a:lnRef idx="1">
            <a:schemeClr val="accent4"/>
          </a:lnRef>
          <a:fillRef idx="1003">
            <a:schemeClr val="dk2"/>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On-Premises Deployments</a:t>
            </a:r>
          </a:p>
        </p:txBody>
      </p:sp>
      <p:sp>
        <p:nvSpPr>
          <p:cNvPr id="20" name="Rounded Rectangle 19"/>
          <p:cNvSpPr/>
          <p:nvPr/>
        </p:nvSpPr>
        <p:spPr bwMode="auto">
          <a:xfrm>
            <a:off x="3429000" y="2971800"/>
            <a:ext cx="2209800" cy="533400"/>
          </a:xfrm>
          <a:prstGeom prst="roundRect">
            <a:avLst/>
          </a:prstGeom>
          <a:ln>
            <a:solidFill>
              <a:schemeClr val="tx1"/>
            </a:solidFill>
            <a:headEnd type="none" w="med" len="med"/>
            <a:tailEnd type="none" w="med" len="med"/>
          </a:ln>
        </p:spPr>
        <p:style>
          <a:lnRef idx="1">
            <a:schemeClr val="accent4"/>
          </a:lnRef>
          <a:fillRef idx="1003">
            <a:schemeClr val="dk2"/>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SharePoint Online Standard</a:t>
            </a:r>
          </a:p>
        </p:txBody>
      </p:sp>
      <p:sp>
        <p:nvSpPr>
          <p:cNvPr id="21" name="Rounded Rectangle 20"/>
          <p:cNvSpPr/>
          <p:nvPr/>
        </p:nvSpPr>
        <p:spPr bwMode="auto">
          <a:xfrm>
            <a:off x="6400800" y="2971800"/>
            <a:ext cx="2209800" cy="533400"/>
          </a:xfrm>
          <a:prstGeom prst="roundRect">
            <a:avLst/>
          </a:prstGeom>
          <a:ln>
            <a:solidFill>
              <a:schemeClr val="tx1"/>
            </a:solidFill>
            <a:headEnd type="none" w="med" len="med"/>
            <a:tailEnd type="none" w="med" len="med"/>
          </a:ln>
        </p:spPr>
        <p:style>
          <a:lnRef idx="1">
            <a:schemeClr val="accent4"/>
          </a:lnRef>
          <a:fillRef idx="1003">
            <a:schemeClr val="dk2"/>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SharePoint Online Dedicated</a:t>
            </a:r>
          </a:p>
        </p:txBody>
      </p:sp>
      <p:pic>
        <p:nvPicPr>
          <p:cNvPr id="1031" name="Picture 7" descr="http://sharepoint.microsoft.com/wax.axd/cache/1x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 y="173037"/>
            <a:ext cx="9525" cy="9525"/>
          </a:xfrm>
          <a:prstGeom prst="rect">
            <a:avLst/>
          </a:prstGeom>
          <a:extLst>
            <a:ext uri="{909E8E84-426E-40DD-AFC4-6F175D3DCCD1}">
              <a14:hiddenFill xmlns:a14="http://schemas.microsoft.com/office/drawing/2010/main">
                <a:solidFill>
                  <a:srgbClr val="FFFFFF"/>
                </a:solidFill>
              </a14:hiddenFill>
            </a:ext>
          </a:extLst>
        </p:spPr>
      </p:pic>
      <p:pic>
        <p:nvPicPr>
          <p:cNvPr id="1033" name="Picture 9" descr="http://sharepoint.microsoft.com/wax.axd/cache/1x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900" y="325437"/>
            <a:ext cx="9525" cy="9525"/>
          </a:xfrm>
          <a:prstGeom prst="rect">
            <a:avLst/>
          </a:prstGeom>
          <a:extLst>
            <a:ext uri="{909E8E84-426E-40DD-AFC4-6F175D3DCCD1}">
              <a14:hiddenFill xmlns:a14="http://schemas.microsoft.com/office/drawing/2010/main">
                <a:solidFill>
                  <a:srgbClr val="FFFFFF"/>
                </a:solidFill>
              </a14:hiddenFill>
            </a:ext>
          </a:extLst>
        </p:spPr>
      </p:pic>
      <p:pic>
        <p:nvPicPr>
          <p:cNvPr id="14" name="Picture 8" descr="\\eventsql\dvd\Online_ART\DVD_ART36\Artwork_Imagery\Icons - Illustrations\Maps Globes\globe internet binary web worldwide developer earth world.png"/>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flipH="1">
            <a:off x="6657630" y="1295400"/>
            <a:ext cx="1724370" cy="1617717"/>
          </a:xfrm>
          <a:prstGeom prst="rect">
            <a:avLst/>
          </a:prstGeom>
          <a:noFill/>
          <a:effectLst/>
          <a:extLst/>
        </p:spPr>
      </p:pic>
    </p:spTree>
    <p:extLst>
      <p:ext uri="{BB962C8B-B14F-4D97-AF65-F5344CB8AC3E}">
        <p14:creationId xmlns:p14="http://schemas.microsoft.com/office/powerpoint/2010/main" val="1544876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77737631"/>
              </p:ext>
            </p:extLst>
          </p:nvPr>
        </p:nvGraphicFramePr>
        <p:xfrm>
          <a:off x="1656784" y="1406244"/>
          <a:ext cx="1371600" cy="4580365"/>
        </p:xfrm>
        <a:graphic>
          <a:graphicData uri="http://schemas.openxmlformats.org/drawingml/2006/table">
            <a:tbl>
              <a:tblPr>
                <a:tableStyleId>{5C22544A-7EE6-4342-B048-85BDC9FD1C3A}</a:tableStyleId>
              </a:tblPr>
              <a:tblGrid>
                <a:gridCol w="1371600"/>
              </a:tblGrid>
              <a:tr h="196781">
                <a:tc>
                  <a:txBody>
                    <a:bodyPr/>
                    <a:lstStyle/>
                    <a:p>
                      <a:pPr algn="ctr" fontAlgn="ctr"/>
                      <a:r>
                        <a:rPr lang="en-US" sz="800" u="none" strike="noStrike" dirty="0">
                          <a:effectLst/>
                        </a:rPr>
                        <a:t>Ask Me About</a:t>
                      </a:r>
                      <a:endParaRPr lang="en-US" sz="800" b="0" i="0" u="none" strike="noStrike" dirty="0">
                        <a:solidFill>
                          <a:srgbClr val="000000"/>
                        </a:solidFill>
                        <a:effectLst/>
                        <a:latin typeface="Calibri"/>
                      </a:endParaRPr>
                    </a:p>
                  </a:txBody>
                  <a:tcPr marL="7343" marR="7343" marT="7343" marB="0" anchor="ctr"/>
                </a:tc>
              </a:tr>
              <a:tr h="196781">
                <a:tc>
                  <a:txBody>
                    <a:bodyPr/>
                    <a:lstStyle/>
                    <a:p>
                      <a:pPr algn="ctr" fontAlgn="ctr"/>
                      <a:r>
                        <a:rPr lang="en-US" sz="800" u="none" strike="noStrike" dirty="0">
                          <a:effectLst/>
                        </a:rPr>
                        <a:t>Blogs</a:t>
                      </a:r>
                      <a:endParaRPr lang="en-US" sz="800" b="0" i="0" u="none" strike="noStrike" dirty="0">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Colleague Suggestions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Colleagues and Memberships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Discussion Forums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Enterprise Wikis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Keyword Suggestions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My Network</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My Sites: People Profiles and Personal Sites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Note Board</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Organization Browser</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Outlook Social Connector</a:t>
                      </a:r>
                      <a:endParaRPr lang="en-US" sz="800" b="1"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Photos and Presence</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Ratings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Recent Activities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Social Bookmarks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Status Updates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Surveys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Tag Clouds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Tag Profiles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Tags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What's New</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dirty="0">
                          <a:effectLst/>
                        </a:rPr>
                        <a:t>Wikis</a:t>
                      </a:r>
                      <a:endParaRPr lang="en-US" sz="800" b="0" i="0" u="none" strike="noStrike" dirty="0">
                        <a:solidFill>
                          <a:srgbClr val="000000"/>
                        </a:solidFill>
                        <a:effectLst/>
                        <a:latin typeface="Calibri"/>
                      </a:endParaRPr>
                    </a:p>
                  </a:txBody>
                  <a:tcPr marL="7343" marR="7343" marT="7343"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33743267"/>
              </p:ext>
            </p:extLst>
          </p:nvPr>
        </p:nvGraphicFramePr>
        <p:xfrm>
          <a:off x="76200" y="990600"/>
          <a:ext cx="8991600" cy="370840"/>
        </p:xfrm>
        <a:graphic>
          <a:graphicData uri="http://schemas.openxmlformats.org/drawingml/2006/table">
            <a:tbl>
              <a:tblPr firstRow="1" bandRow="1">
                <a:tableStyleId>{2A488322-F2BA-4B5B-9748-0D474271808F}</a:tableStyleId>
              </a:tblPr>
              <a:tblGrid>
                <a:gridCol w="1498600"/>
                <a:gridCol w="1498600"/>
                <a:gridCol w="1498600"/>
                <a:gridCol w="1498600"/>
                <a:gridCol w="1498600"/>
                <a:gridCol w="1498600"/>
              </a:tblGrid>
              <a:tr h="370840">
                <a:tc>
                  <a:txBody>
                    <a:bodyPr/>
                    <a:lstStyle/>
                    <a:p>
                      <a:pPr algn="ctr"/>
                      <a:r>
                        <a:rPr lang="en-US" sz="1600" dirty="0" smtClean="0"/>
                        <a:t>Sites</a:t>
                      </a:r>
                      <a:endParaRPr lang="en-US" sz="16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600" dirty="0" smtClean="0"/>
                        <a:t>Communities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Content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Search</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Insights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Composites</a:t>
                      </a:r>
                      <a:endParaRPr lang="en-US" sz="1600" dirty="0"/>
                    </a:p>
                  </a:txBody>
                  <a:tcPr anchor="ctr">
                    <a:lnL w="12700" cap="flat" cmpd="sng" algn="ctr">
                      <a:solidFill>
                        <a:schemeClr val="tx1"/>
                      </a:solidFill>
                      <a:prstDash val="solid"/>
                      <a:round/>
                      <a:headEnd type="none" w="med" len="med"/>
                      <a:tailEnd type="none" w="med" len="med"/>
                    </a:ln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5304782"/>
              </p:ext>
            </p:extLst>
          </p:nvPr>
        </p:nvGraphicFramePr>
        <p:xfrm>
          <a:off x="7604992" y="1401620"/>
          <a:ext cx="1435100" cy="1906905"/>
        </p:xfrm>
        <a:graphic>
          <a:graphicData uri="http://schemas.openxmlformats.org/drawingml/2006/table">
            <a:tbl>
              <a:tblPr>
                <a:tableStyleId>{5C22544A-7EE6-4342-B048-85BDC9FD1C3A}</a:tableStyleId>
              </a:tblPr>
              <a:tblGrid>
                <a:gridCol w="1435100"/>
              </a:tblGrid>
              <a:tr h="255270">
                <a:tc>
                  <a:txBody>
                    <a:bodyPr/>
                    <a:lstStyle/>
                    <a:p>
                      <a:pPr algn="ctr" fontAlgn="ctr"/>
                      <a:r>
                        <a:rPr lang="en-US" sz="800" u="none" strike="noStrike" dirty="0">
                          <a:effectLst/>
                        </a:rPr>
                        <a:t>Access Services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Browser-Based Customizations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Customization via SharePoint Designer</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Forms: Out-of-box workflows and customization via SharePoint Designer 2010</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InfoPath Forms Services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Sandboxed Solutions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Workflows</a:t>
                      </a:r>
                      <a:endParaRPr lang="en-US" sz="800" b="0" i="0" u="none" strike="noStrike" dirty="0">
                        <a:solidFill>
                          <a:srgbClr val="000000"/>
                        </a:solidFill>
                        <a:effectLst/>
                        <a:latin typeface="Calibri"/>
                      </a:endParaRPr>
                    </a:p>
                  </a:txBody>
                  <a:tcPr marL="9525"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79952181"/>
              </p:ext>
            </p:extLst>
          </p:nvPr>
        </p:nvGraphicFramePr>
        <p:xfrm>
          <a:off x="3134580" y="1399308"/>
          <a:ext cx="1371600" cy="2927985"/>
        </p:xfrm>
        <a:graphic>
          <a:graphicData uri="http://schemas.openxmlformats.org/drawingml/2006/table">
            <a:tbl>
              <a:tblPr>
                <a:tableStyleId>{5C22544A-7EE6-4342-B048-85BDC9FD1C3A}</a:tableStyleId>
              </a:tblPr>
              <a:tblGrid>
                <a:gridCol w="1371600"/>
              </a:tblGrid>
              <a:tr h="255270">
                <a:tc>
                  <a:txBody>
                    <a:bodyPr/>
                    <a:lstStyle/>
                    <a:p>
                      <a:pPr algn="ctr" fontAlgn="ctr"/>
                      <a:r>
                        <a:rPr lang="en-US" sz="800" u="none" strike="noStrike" dirty="0">
                          <a:effectLst/>
                        </a:rPr>
                        <a:t>Document Sets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Metadata Driven Navigation</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Multi-stage Disposition</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Office Integration</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Office Web Apps</a:t>
                      </a:r>
                      <a:endParaRPr lang="en-US" sz="800" b="1"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Rich Media Management</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Shared Content Types and the Managed Metadata Service</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Support for Accessibility Standards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The Content Organizer</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Unique Document IDs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Word Automation Services</a:t>
                      </a:r>
                      <a:endParaRPr lang="en-US" sz="800" b="0" i="0" u="none" strike="noStrike" dirty="0">
                        <a:solidFill>
                          <a:srgbClr val="000000"/>
                        </a:solidFill>
                        <a:effectLst/>
                        <a:latin typeface="Calibri"/>
                      </a:endParaRPr>
                    </a:p>
                  </a:txBody>
                  <a:tcPr marL="9525" marR="9525" marT="9525"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14200902"/>
              </p:ext>
            </p:extLst>
          </p:nvPr>
        </p:nvGraphicFramePr>
        <p:xfrm>
          <a:off x="6096000" y="1399308"/>
          <a:ext cx="1435100" cy="1531620"/>
        </p:xfrm>
        <a:graphic>
          <a:graphicData uri="http://schemas.openxmlformats.org/drawingml/2006/table">
            <a:tbl>
              <a:tblPr>
                <a:tableStyleId>{5C22544A-7EE6-4342-B048-85BDC9FD1C3A}</a:tableStyleId>
              </a:tblPr>
              <a:tblGrid>
                <a:gridCol w="1435100"/>
              </a:tblGrid>
              <a:tr h="255270">
                <a:tc>
                  <a:txBody>
                    <a:bodyPr/>
                    <a:lstStyle/>
                    <a:p>
                      <a:pPr algn="ctr" fontAlgn="ctr"/>
                      <a:r>
                        <a:rPr lang="en-US" sz="800" u="none" strike="noStrike" dirty="0">
                          <a:effectLst/>
                        </a:rPr>
                        <a:t>Chart Web Parts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Data Connection Library</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Excel Services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Filter Framework</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Status Indicators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Visio Services</a:t>
                      </a:r>
                      <a:endParaRPr lang="en-US" sz="800" b="0" i="0" u="none" strike="noStrike" dirty="0">
                        <a:solidFill>
                          <a:srgbClr val="000000"/>
                        </a:solidFill>
                        <a:effectLst/>
                        <a:latin typeface="Calibri"/>
                      </a:endParaRPr>
                    </a:p>
                  </a:txBody>
                  <a:tcPr marL="9525" marR="9525"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31623287"/>
              </p:ext>
            </p:extLst>
          </p:nvPr>
        </p:nvGraphicFramePr>
        <p:xfrm>
          <a:off x="104481" y="1409308"/>
          <a:ext cx="1459558" cy="3063240"/>
        </p:xfrm>
        <a:graphic>
          <a:graphicData uri="http://schemas.openxmlformats.org/drawingml/2006/table">
            <a:tbl>
              <a:tblPr>
                <a:tableStyleId>{5C22544A-7EE6-4342-B048-85BDC9FD1C3A}</a:tableStyleId>
              </a:tblPr>
              <a:tblGrid>
                <a:gridCol w="1459558"/>
              </a:tblGrid>
              <a:tr h="255270">
                <a:tc>
                  <a:txBody>
                    <a:bodyPr/>
                    <a:lstStyle/>
                    <a:p>
                      <a:pPr algn="ctr" fontAlgn="ctr"/>
                      <a:r>
                        <a:rPr lang="en-US" sz="800" u="none" strike="noStrike" dirty="0">
                          <a:effectLst/>
                        </a:rPr>
                        <a:t>Audience Targeting</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Cross-Browser Support</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Enterprise Management Operations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Fluent </a:t>
                      </a:r>
                      <a:r>
                        <a:rPr lang="en-US" sz="800" u="none" strike="noStrike" dirty="0" smtClean="0">
                          <a:effectLst/>
                        </a:rPr>
                        <a:t>UI / Ribbon</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Mobile Connectivity</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Multi-Lingual Support</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Office Client Integration</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OOB Web Parts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Scalability</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SharePoint Workspace Integration</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Tagging</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Video Support, REST, and Silverlight</a:t>
                      </a:r>
                      <a:endParaRPr lang="en-US" sz="800" b="0" i="0" u="none" strike="noStrike" dirty="0">
                        <a:solidFill>
                          <a:srgbClr val="000000"/>
                        </a:solidFill>
                        <a:effectLst/>
                        <a:latin typeface="Calibri"/>
                      </a:endParaRPr>
                    </a:p>
                  </a:txBody>
                  <a:tcPr marL="9525" marR="9525" marT="9525"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7493481"/>
              </p:ext>
            </p:extLst>
          </p:nvPr>
        </p:nvGraphicFramePr>
        <p:xfrm>
          <a:off x="4580092" y="1399881"/>
          <a:ext cx="1453896" cy="2980394"/>
        </p:xfrm>
        <a:graphic>
          <a:graphicData uri="http://schemas.openxmlformats.org/drawingml/2006/table">
            <a:tbl>
              <a:tblPr>
                <a:tableStyleId>{5C22544A-7EE6-4342-B048-85BDC9FD1C3A}</a:tableStyleId>
              </a:tblPr>
              <a:tblGrid>
                <a:gridCol w="1453896"/>
              </a:tblGrid>
              <a:tr h="222398">
                <a:tc>
                  <a:txBody>
                    <a:bodyPr/>
                    <a:lstStyle/>
                    <a:p>
                      <a:pPr algn="ctr" fontAlgn="ctr"/>
                      <a:r>
                        <a:rPr lang="en-US" sz="800" u="none" strike="noStrike" dirty="0">
                          <a:effectLst/>
                        </a:rPr>
                        <a:t>Best Bets</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Duplicate Results</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Metadata-based Refinement</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People and Expertise Search</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Phonetics &amp; Nickname Expansion</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Recently Authored Content</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Search a Single Site Collection</a:t>
                      </a:r>
                      <a:endParaRPr lang="en-US" sz="800" b="1"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Search Across Site Collections</a:t>
                      </a:r>
                      <a:endParaRPr lang="en-US" sz="800" b="1"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Search Scopes</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Site Search</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Social Behavior Improves Relevance</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Taxonomy and Term Store Integration</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View in Browser</a:t>
                      </a:r>
                      <a:endParaRPr lang="en-US" sz="800" b="0" i="0" u="none" strike="noStrike" dirty="0">
                        <a:solidFill>
                          <a:srgbClr val="000000"/>
                        </a:solidFill>
                        <a:effectLst/>
                        <a:latin typeface="Calibri"/>
                      </a:endParaRPr>
                    </a:p>
                  </a:txBody>
                  <a:tcPr marL="8298" marR="8298" marT="8298" marB="0" anchor="ctr"/>
                </a:tc>
              </a:tr>
            </a:tbl>
          </a:graphicData>
        </a:graphic>
      </p:graphicFrame>
      <p:sp>
        <p:nvSpPr>
          <p:cNvPr id="12" name="TextBox 11"/>
          <p:cNvSpPr txBox="1"/>
          <p:nvPr/>
        </p:nvSpPr>
        <p:spPr>
          <a:xfrm>
            <a:off x="228600" y="76200"/>
            <a:ext cx="4800600" cy="892552"/>
          </a:xfrm>
          <a:prstGeom prst="rect">
            <a:avLst/>
          </a:prstGeom>
          <a:noFill/>
        </p:spPr>
        <p:txBody>
          <a:bodyPr wrap="square" rtlCol="0">
            <a:spAutoFit/>
          </a:bodyPr>
          <a:lstStyle/>
          <a:p>
            <a:r>
              <a:rPr lang="en-US" sz="3200" spc="-150" dirty="0">
                <a:ln w="3175">
                  <a:noFill/>
                </a:ln>
                <a:gradFill flip="none" rotWithShape="1">
                  <a:gsLst>
                    <a:gs pos="0">
                      <a:schemeClr val="tx1"/>
                    </a:gs>
                    <a:gs pos="86000">
                      <a:schemeClr val="tx1"/>
                    </a:gs>
                  </a:gsLst>
                  <a:lin ang="5400000" scaled="0"/>
                  <a:tileRect/>
                </a:gradFill>
                <a:effectLst>
                  <a:outerShdw blurRad="50800" dist="38100" dir="5400000" algn="t" rotWithShape="0">
                    <a:prstClr val="black">
                      <a:alpha val="20000"/>
                    </a:prstClr>
                  </a:outerShdw>
                </a:effectLst>
                <a:latin typeface="Segoe UI" pitchFamily="34" charset="0"/>
                <a:cs typeface="Arial" charset="0"/>
              </a:rPr>
              <a:t>Summary of Features</a:t>
            </a:r>
          </a:p>
          <a:p>
            <a:r>
              <a:rPr lang="en-US" sz="2000" dirty="0" smtClean="0"/>
              <a:t>SharePoint Online – Standard </a:t>
            </a:r>
            <a:endParaRPr lang="en-US" sz="2000" dirty="0"/>
          </a:p>
        </p:txBody>
      </p:sp>
      <p:sp>
        <p:nvSpPr>
          <p:cNvPr id="14" name="TextBox 13"/>
          <p:cNvSpPr txBox="1"/>
          <p:nvPr/>
        </p:nvSpPr>
        <p:spPr>
          <a:xfrm rot="20812113">
            <a:off x="4113954" y="310272"/>
            <a:ext cx="1222386" cy="400110"/>
          </a:xfrm>
          <a:prstGeom prst="rect">
            <a:avLst/>
          </a:prstGeom>
          <a:noFill/>
        </p:spPr>
        <p:txBody>
          <a:bodyPr wrap="none" rtlCol="0">
            <a:spAutoFit/>
          </a:bodyPr>
          <a:lstStyle/>
          <a:p>
            <a:pPr algn="ctr"/>
            <a:r>
              <a:rPr lang="en-US" sz="2000" b="1" dirty="0" smtClean="0">
                <a:ln w="19050">
                  <a:solidFill>
                    <a:schemeClr val="tx1"/>
                  </a:solidFill>
                  <a:prstDash val="solid"/>
                </a:ln>
                <a:solidFill>
                  <a:srgbClr val="FF0000"/>
                </a:solidFill>
                <a:effectLst>
                  <a:outerShdw blurRad="50000" dist="50800" dir="7500000" algn="tl">
                    <a:srgbClr val="000000">
                      <a:shade val="5000"/>
                      <a:alpha val="35000"/>
                    </a:srgbClr>
                  </a:outerShdw>
                </a:effectLst>
              </a:rPr>
              <a:t>Pre-beta</a:t>
            </a:r>
            <a:endParaRPr lang="en-US" sz="3600" b="1" dirty="0">
              <a:ln w="19050">
                <a:solidFill>
                  <a:schemeClr val="tx1"/>
                </a:solidFill>
                <a:prstDash val="solid"/>
              </a:ln>
              <a:solidFill>
                <a:srgbClr val="FF0000"/>
              </a:solidFill>
              <a:effectLst>
                <a:outerShdw blurRad="50000" dist="50800" dir="7500000" algn="tl">
                  <a:srgbClr val="000000">
                    <a:shade val="5000"/>
                    <a:alpha val="35000"/>
                  </a:srgbClr>
                </a:outerShdw>
              </a:effectLst>
            </a:endParaRPr>
          </a:p>
        </p:txBody>
      </p:sp>
      <p:graphicFrame>
        <p:nvGraphicFramePr>
          <p:cNvPr id="15" name="Table 14"/>
          <p:cNvGraphicFramePr>
            <a:graphicFrameLocks noGrp="1"/>
          </p:cNvGraphicFramePr>
          <p:nvPr>
            <p:extLst>
              <p:ext uri="{D42A27DB-BD31-4B8C-83A1-F6EECF244321}">
                <p14:modId xmlns:p14="http://schemas.microsoft.com/office/powerpoint/2010/main" val="790416037"/>
              </p:ext>
            </p:extLst>
          </p:nvPr>
        </p:nvGraphicFramePr>
        <p:xfrm>
          <a:off x="7543800" y="5939790"/>
          <a:ext cx="1459558" cy="765810"/>
        </p:xfrm>
        <a:graphic>
          <a:graphicData uri="http://schemas.openxmlformats.org/drawingml/2006/table">
            <a:tbl>
              <a:tblPr>
                <a:tableStyleId>{5C22544A-7EE6-4342-B048-85BDC9FD1C3A}</a:tableStyleId>
              </a:tblPr>
              <a:tblGrid>
                <a:gridCol w="1459558"/>
              </a:tblGrid>
              <a:tr h="255270">
                <a:tc>
                  <a:txBody>
                    <a:bodyPr/>
                    <a:lstStyle/>
                    <a:p>
                      <a:pPr algn="ctr" fontAlgn="ctr"/>
                      <a:r>
                        <a:rPr lang="en-US" sz="800" u="none" strike="noStrike" dirty="0" smtClean="0">
                          <a:effectLst/>
                        </a:rPr>
                        <a:t>W14</a:t>
                      </a:r>
                      <a:endParaRPr lang="en-US" sz="800" b="0" i="0" u="none" strike="noStrike" dirty="0">
                        <a:solidFill>
                          <a:srgbClr val="000000"/>
                        </a:solidFill>
                        <a:effectLst/>
                        <a:latin typeface="Calibri"/>
                      </a:endParaRPr>
                    </a:p>
                  </a:txBody>
                  <a:tcPr marL="9525" marR="9525" marT="9525" marB="0" anchor="ctr"/>
                </a:tc>
              </a:tr>
              <a:tr h="255270">
                <a:tc>
                  <a:txBody>
                    <a:bodyPr/>
                    <a:lstStyle/>
                    <a:p>
                      <a:pPr marL="0" algn="ctr" defTabSz="914363" rtl="0" eaLnBrk="1" fontAlgn="ctr" latinLnBrk="0" hangingPunct="1"/>
                      <a:r>
                        <a:rPr lang="en-US" sz="800" u="none" strike="noStrike" kern="1200" dirty="0" smtClean="0">
                          <a:solidFill>
                            <a:schemeClr val="bg1"/>
                          </a:solidFill>
                          <a:effectLst/>
                          <a:latin typeface="+mn-lt"/>
                          <a:ea typeface="+mn-ea"/>
                          <a:cs typeface="+mn-cs"/>
                        </a:rPr>
                        <a:t>Future Features</a:t>
                      </a:r>
                      <a:endParaRPr lang="en-US" sz="800" u="none" strike="noStrike" kern="1200" dirty="0">
                        <a:solidFill>
                          <a:schemeClr val="bg1"/>
                        </a:solidFill>
                        <a:effectLst/>
                        <a:latin typeface="+mn-lt"/>
                        <a:ea typeface="+mn-ea"/>
                        <a:cs typeface="+mn-cs"/>
                      </a:endParaRPr>
                    </a:p>
                  </a:txBody>
                  <a:tcPr marL="9525" marR="9525" marT="9525" marB="0" anchor="ctr">
                    <a:solidFill>
                      <a:srgbClr val="00B0F0"/>
                    </a:solidFill>
                  </a:tcPr>
                </a:tc>
              </a:tr>
              <a:tr h="255270">
                <a:tc>
                  <a:txBody>
                    <a:bodyPr/>
                    <a:lstStyle/>
                    <a:p>
                      <a:pPr marL="0" algn="ctr" defTabSz="914363" rtl="0" eaLnBrk="1" fontAlgn="ctr" latinLnBrk="0" hangingPunct="1"/>
                      <a:r>
                        <a:rPr lang="en-US" sz="800" u="none" strike="noStrike" kern="1200" dirty="0" smtClean="0">
                          <a:solidFill>
                            <a:schemeClr val="bg1"/>
                          </a:solidFill>
                          <a:effectLst/>
                          <a:latin typeface="+mn-lt"/>
                          <a:ea typeface="+mn-ea"/>
                          <a:cs typeface="+mn-cs"/>
                        </a:rPr>
                        <a:t>Unsupported</a:t>
                      </a:r>
                      <a:endParaRPr lang="en-US" sz="800" u="none" strike="noStrike" kern="1200" dirty="0">
                        <a:solidFill>
                          <a:schemeClr val="bg1"/>
                        </a:solidFill>
                        <a:effectLst/>
                        <a:latin typeface="+mn-lt"/>
                        <a:ea typeface="+mn-ea"/>
                        <a:cs typeface="+mn-cs"/>
                      </a:endParaRPr>
                    </a:p>
                  </a:txBody>
                  <a:tcPr marL="9525" marR="9525" marT="9525" marB="0" anchor="ctr">
                    <a:solidFill>
                      <a:schemeClr val="tx1">
                        <a:lumMod val="50000"/>
                      </a:schemeClr>
                    </a:solidFill>
                  </a:tcPr>
                </a:tc>
              </a:tr>
            </a:tbl>
          </a:graphicData>
        </a:graphic>
      </p:graphicFrame>
      <p:sp>
        <p:nvSpPr>
          <p:cNvPr id="16" name="TextBox 15"/>
          <p:cNvSpPr txBox="1"/>
          <p:nvPr/>
        </p:nvSpPr>
        <p:spPr>
          <a:xfrm>
            <a:off x="7543800" y="5645801"/>
            <a:ext cx="367601" cy="2215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1600" dirty="0" smtClean="0">
                <a:solidFill>
                  <a:schemeClr val="bg1"/>
                </a:solidFill>
              </a:rPr>
              <a:t>Key:</a:t>
            </a:r>
          </a:p>
        </p:txBody>
      </p:sp>
      <p:graphicFrame>
        <p:nvGraphicFramePr>
          <p:cNvPr id="17" name="Table 16"/>
          <p:cNvGraphicFramePr>
            <a:graphicFrameLocks noGrp="1"/>
          </p:cNvGraphicFramePr>
          <p:nvPr>
            <p:extLst>
              <p:ext uri="{D42A27DB-BD31-4B8C-83A1-F6EECF244321}">
                <p14:modId xmlns:p14="http://schemas.microsoft.com/office/powerpoint/2010/main" val="2247675048"/>
              </p:ext>
            </p:extLst>
          </p:nvPr>
        </p:nvGraphicFramePr>
        <p:xfrm>
          <a:off x="6096000" y="3048000"/>
          <a:ext cx="1435608" cy="255270"/>
        </p:xfrm>
        <a:graphic>
          <a:graphicData uri="http://schemas.openxmlformats.org/drawingml/2006/table">
            <a:tbl>
              <a:tblPr>
                <a:tableStyleId>{5C22544A-7EE6-4342-B048-85BDC9FD1C3A}</a:tableStyleId>
              </a:tblPr>
              <a:tblGrid>
                <a:gridCol w="1435608"/>
              </a:tblGrid>
              <a:tr h="255270">
                <a:tc>
                  <a:txBody>
                    <a:bodyPr/>
                    <a:lstStyle/>
                    <a:p>
                      <a:pPr algn="ctr" fontAlgn="ctr"/>
                      <a:r>
                        <a:rPr lang="en-US" sz="800" u="none" strike="noStrike" dirty="0" smtClean="0">
                          <a:solidFill>
                            <a:schemeClr val="bg1"/>
                          </a:solidFill>
                          <a:effectLst/>
                        </a:rPr>
                        <a:t>BCS</a:t>
                      </a:r>
                      <a:endParaRPr lang="en-US" sz="800" b="0" i="0" u="none" strike="noStrike" dirty="0">
                        <a:solidFill>
                          <a:schemeClr val="bg1"/>
                        </a:solidFill>
                        <a:effectLst/>
                        <a:latin typeface="Calibri"/>
                      </a:endParaRPr>
                    </a:p>
                  </a:txBody>
                  <a:tcPr marL="9525" marR="9525" marT="9525" marB="0" anchor="ctr">
                    <a:solidFill>
                      <a:srgbClr val="00B0F0"/>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04786139"/>
              </p:ext>
            </p:extLst>
          </p:nvPr>
        </p:nvGraphicFramePr>
        <p:xfrm>
          <a:off x="3142916" y="4443876"/>
          <a:ext cx="1371600" cy="510540"/>
        </p:xfrm>
        <a:graphic>
          <a:graphicData uri="http://schemas.openxmlformats.org/drawingml/2006/table">
            <a:tbl>
              <a:tblPr>
                <a:tableStyleId>{5C22544A-7EE6-4342-B048-85BDC9FD1C3A}</a:tableStyleId>
              </a:tblPr>
              <a:tblGrid>
                <a:gridCol w="1371600"/>
              </a:tblGrid>
              <a:tr h="255270">
                <a:tc>
                  <a:txBody>
                    <a:bodyPr/>
                    <a:lstStyle/>
                    <a:p>
                      <a:pPr algn="ctr" fontAlgn="ctr"/>
                      <a:r>
                        <a:rPr lang="en-US" sz="800" u="none" strike="noStrike" dirty="0" smtClean="0">
                          <a:solidFill>
                            <a:schemeClr val="bg1"/>
                          </a:solidFill>
                          <a:effectLst/>
                        </a:rPr>
                        <a:t>Records Center</a:t>
                      </a:r>
                      <a:endParaRPr lang="en-US" sz="800" b="0" i="0" u="none" strike="noStrike" dirty="0">
                        <a:solidFill>
                          <a:schemeClr val="bg1"/>
                        </a:solidFill>
                        <a:effectLst/>
                        <a:latin typeface="Calibri"/>
                      </a:endParaRPr>
                    </a:p>
                  </a:txBody>
                  <a:tcPr marL="9525" marR="9525" marT="9525" marB="0" anchor="ctr">
                    <a:solidFill>
                      <a:srgbClr val="00B0F0"/>
                    </a:solidFill>
                  </a:tcPr>
                </a:tc>
              </a:tr>
              <a:tr h="255270">
                <a:tc>
                  <a:txBody>
                    <a:bodyPr/>
                    <a:lstStyle/>
                    <a:p>
                      <a:pPr algn="ctr" fontAlgn="ctr"/>
                      <a:r>
                        <a:rPr lang="en-US" sz="800" u="none" strike="noStrike" dirty="0" smtClean="0">
                          <a:solidFill>
                            <a:schemeClr val="bg1"/>
                          </a:solidFill>
                          <a:effectLst/>
                        </a:rPr>
                        <a:t>Legal Holds</a:t>
                      </a:r>
                      <a:endParaRPr lang="en-US" sz="800" b="0" i="0" u="none" strike="noStrike" dirty="0">
                        <a:solidFill>
                          <a:schemeClr val="bg1"/>
                        </a:solidFill>
                        <a:effectLst/>
                        <a:latin typeface="Calibri"/>
                      </a:endParaRPr>
                    </a:p>
                  </a:txBody>
                  <a:tcPr marL="9525" marR="9525" marT="9525" marB="0" anchor="ctr">
                    <a:solidFill>
                      <a:srgbClr val="00B0F0"/>
                    </a:solidFill>
                  </a:tcPr>
                </a:tc>
              </a:tr>
            </a:tbl>
          </a:graphicData>
        </a:graphic>
      </p:graphicFrame>
    </p:spTree>
    <p:extLst>
      <p:ext uri="{BB962C8B-B14F-4D97-AF65-F5344CB8AC3E}">
        <p14:creationId xmlns:p14="http://schemas.microsoft.com/office/powerpoint/2010/main" val="4284565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4709839"/>
              </p:ext>
            </p:extLst>
          </p:nvPr>
        </p:nvGraphicFramePr>
        <p:xfrm>
          <a:off x="1656784" y="1406244"/>
          <a:ext cx="1371600" cy="4580365"/>
        </p:xfrm>
        <a:graphic>
          <a:graphicData uri="http://schemas.openxmlformats.org/drawingml/2006/table">
            <a:tbl>
              <a:tblPr>
                <a:tableStyleId>{5C22544A-7EE6-4342-B048-85BDC9FD1C3A}</a:tableStyleId>
              </a:tblPr>
              <a:tblGrid>
                <a:gridCol w="1371600"/>
              </a:tblGrid>
              <a:tr h="196781">
                <a:tc>
                  <a:txBody>
                    <a:bodyPr/>
                    <a:lstStyle/>
                    <a:p>
                      <a:pPr algn="ctr" fontAlgn="ctr"/>
                      <a:r>
                        <a:rPr lang="en-US" sz="800" u="none" strike="noStrike" dirty="0">
                          <a:effectLst/>
                        </a:rPr>
                        <a:t>Ask Me About</a:t>
                      </a:r>
                      <a:endParaRPr lang="en-US" sz="800" b="0" i="0" u="none" strike="noStrike" dirty="0">
                        <a:solidFill>
                          <a:srgbClr val="000000"/>
                        </a:solidFill>
                        <a:effectLst/>
                        <a:latin typeface="Calibri"/>
                      </a:endParaRPr>
                    </a:p>
                  </a:txBody>
                  <a:tcPr marL="7343" marR="7343" marT="7343" marB="0" anchor="ctr"/>
                </a:tc>
              </a:tr>
              <a:tr h="196781">
                <a:tc>
                  <a:txBody>
                    <a:bodyPr/>
                    <a:lstStyle/>
                    <a:p>
                      <a:pPr algn="ctr" fontAlgn="ctr"/>
                      <a:r>
                        <a:rPr lang="en-US" sz="800" u="none" strike="noStrike" dirty="0">
                          <a:effectLst/>
                        </a:rPr>
                        <a:t>Blogs</a:t>
                      </a:r>
                      <a:endParaRPr lang="en-US" sz="800" b="0" i="0" u="none" strike="noStrike" dirty="0">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Colleague Suggestions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Colleagues and Memberships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Discussion Forums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Enterprise Wikis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Keyword Suggestions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My Network</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My Sites: People Profiles and Personal Sites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Note Board</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Organization Browser</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Outlook Social Connector</a:t>
                      </a:r>
                      <a:endParaRPr lang="en-US" sz="800" b="1"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Photos and Presence</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Ratings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Recent Activities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Social Bookmarks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Status Updates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Surveys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Tag Clouds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Tag Profiles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Tags</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a:effectLst/>
                        </a:rPr>
                        <a:t>What's New</a:t>
                      </a:r>
                      <a:endParaRPr lang="en-US" sz="800" b="0" i="0" u="none" strike="noStrike">
                        <a:solidFill>
                          <a:srgbClr val="000000"/>
                        </a:solidFill>
                        <a:effectLst/>
                        <a:latin typeface="Calibri"/>
                      </a:endParaRPr>
                    </a:p>
                  </a:txBody>
                  <a:tcPr marL="7343" marR="7343" marT="7343" marB="0" anchor="ctr"/>
                </a:tc>
              </a:tr>
              <a:tr h="196781">
                <a:tc>
                  <a:txBody>
                    <a:bodyPr/>
                    <a:lstStyle/>
                    <a:p>
                      <a:pPr algn="ctr" fontAlgn="ctr"/>
                      <a:r>
                        <a:rPr lang="en-US" sz="800" u="none" strike="noStrike" dirty="0">
                          <a:effectLst/>
                        </a:rPr>
                        <a:t>Wikis</a:t>
                      </a:r>
                      <a:endParaRPr lang="en-US" sz="800" b="0" i="0" u="none" strike="noStrike" dirty="0">
                        <a:solidFill>
                          <a:srgbClr val="000000"/>
                        </a:solidFill>
                        <a:effectLst/>
                        <a:latin typeface="Calibri"/>
                      </a:endParaRPr>
                    </a:p>
                  </a:txBody>
                  <a:tcPr marL="7343" marR="7343" marT="7343"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61350776"/>
              </p:ext>
            </p:extLst>
          </p:nvPr>
        </p:nvGraphicFramePr>
        <p:xfrm>
          <a:off x="76200" y="990600"/>
          <a:ext cx="8991600" cy="370840"/>
        </p:xfrm>
        <a:graphic>
          <a:graphicData uri="http://schemas.openxmlformats.org/drawingml/2006/table">
            <a:tbl>
              <a:tblPr firstRow="1" bandRow="1">
                <a:tableStyleId>{2A488322-F2BA-4B5B-9748-0D474271808F}</a:tableStyleId>
              </a:tblPr>
              <a:tblGrid>
                <a:gridCol w="1498600"/>
                <a:gridCol w="1498600"/>
                <a:gridCol w="1498600"/>
                <a:gridCol w="1498600"/>
                <a:gridCol w="1498600"/>
                <a:gridCol w="1498600"/>
              </a:tblGrid>
              <a:tr h="370840">
                <a:tc>
                  <a:txBody>
                    <a:bodyPr/>
                    <a:lstStyle/>
                    <a:p>
                      <a:pPr algn="ctr"/>
                      <a:r>
                        <a:rPr lang="en-US" sz="1600" dirty="0" smtClean="0"/>
                        <a:t>Sites</a:t>
                      </a:r>
                      <a:endParaRPr lang="en-US" sz="16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600" dirty="0" smtClean="0"/>
                        <a:t>Communities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Content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Search</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Insights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Composites</a:t>
                      </a:r>
                      <a:endParaRPr lang="en-US" sz="1600" dirty="0"/>
                    </a:p>
                  </a:txBody>
                  <a:tcPr anchor="ctr">
                    <a:lnL w="12700" cap="flat" cmpd="sng" algn="ctr">
                      <a:solidFill>
                        <a:schemeClr val="tx1"/>
                      </a:solidFill>
                      <a:prstDash val="solid"/>
                      <a:round/>
                      <a:headEnd type="none" w="med" len="med"/>
                      <a:tailEnd type="none" w="med" len="med"/>
                    </a:ln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09105435"/>
              </p:ext>
            </p:extLst>
          </p:nvPr>
        </p:nvGraphicFramePr>
        <p:xfrm>
          <a:off x="7604992" y="1401620"/>
          <a:ext cx="1435100" cy="2792730"/>
        </p:xfrm>
        <a:graphic>
          <a:graphicData uri="http://schemas.openxmlformats.org/drawingml/2006/table">
            <a:tbl>
              <a:tblPr>
                <a:tableStyleId>{5C22544A-7EE6-4342-B048-85BDC9FD1C3A}</a:tableStyleId>
              </a:tblPr>
              <a:tblGrid>
                <a:gridCol w="1435100"/>
              </a:tblGrid>
              <a:tr h="255270">
                <a:tc>
                  <a:txBody>
                    <a:bodyPr/>
                    <a:lstStyle/>
                    <a:p>
                      <a:pPr algn="ctr" fontAlgn="ctr"/>
                      <a:r>
                        <a:rPr lang="en-US" sz="800" u="none" strike="noStrike" dirty="0">
                          <a:effectLst/>
                        </a:rPr>
                        <a:t>Access Services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Browser-Based Customizations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Business Connectivity Services (BCS) - Rich Client Extensions &amp; Web Parts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Business Connectivity Services (BCS) - Search on External Data</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Business Connectivity Services (BCS) - Framework</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Customization via SharePoint Designer</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Forms: Out-of-box workflows and customization via SharePoint Designer 2010</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InfoPath Forms Services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Sandboxed Solutions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Workflows</a:t>
                      </a:r>
                      <a:endParaRPr lang="en-US" sz="800" b="0" i="0" u="none" strike="noStrike" dirty="0">
                        <a:solidFill>
                          <a:srgbClr val="000000"/>
                        </a:solidFill>
                        <a:effectLst/>
                        <a:latin typeface="Calibri"/>
                      </a:endParaRPr>
                    </a:p>
                  </a:txBody>
                  <a:tcPr marL="9525"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75791582"/>
              </p:ext>
            </p:extLst>
          </p:nvPr>
        </p:nvGraphicFramePr>
        <p:xfrm>
          <a:off x="3134580" y="1399308"/>
          <a:ext cx="1371600" cy="2927985"/>
        </p:xfrm>
        <a:graphic>
          <a:graphicData uri="http://schemas.openxmlformats.org/drawingml/2006/table">
            <a:tbl>
              <a:tblPr>
                <a:tableStyleId>{5C22544A-7EE6-4342-B048-85BDC9FD1C3A}</a:tableStyleId>
              </a:tblPr>
              <a:tblGrid>
                <a:gridCol w="1371600"/>
              </a:tblGrid>
              <a:tr h="255270">
                <a:tc>
                  <a:txBody>
                    <a:bodyPr/>
                    <a:lstStyle/>
                    <a:p>
                      <a:pPr algn="ctr" fontAlgn="ctr"/>
                      <a:r>
                        <a:rPr lang="en-US" sz="800" u="none" strike="noStrike" dirty="0">
                          <a:effectLst/>
                        </a:rPr>
                        <a:t>Document Sets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Metadata Driven Navigation</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Multi-stage Disposition</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Office Integration</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Office Web Apps</a:t>
                      </a:r>
                      <a:endParaRPr lang="en-US" sz="800" b="1"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Rich Media Management</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Shared Content Types and the Managed Metadata Service</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Support for Accessibility Standards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The Content Organizer</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Unique Document IDs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Word Automation Services</a:t>
                      </a:r>
                      <a:endParaRPr lang="en-US" sz="800" b="0" i="0" u="none" strike="noStrike" dirty="0">
                        <a:solidFill>
                          <a:srgbClr val="000000"/>
                        </a:solidFill>
                        <a:effectLst/>
                        <a:latin typeface="Calibri"/>
                      </a:endParaRPr>
                    </a:p>
                  </a:txBody>
                  <a:tcPr marL="9525" marR="9525" marT="9525"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93503898"/>
              </p:ext>
            </p:extLst>
          </p:nvPr>
        </p:nvGraphicFramePr>
        <p:xfrm>
          <a:off x="6096000" y="1399308"/>
          <a:ext cx="1435100" cy="2552700"/>
        </p:xfrm>
        <a:graphic>
          <a:graphicData uri="http://schemas.openxmlformats.org/drawingml/2006/table">
            <a:tbl>
              <a:tblPr>
                <a:tableStyleId>{5C22544A-7EE6-4342-B048-85BDC9FD1C3A}</a:tableStyleId>
              </a:tblPr>
              <a:tblGrid>
                <a:gridCol w="1435100"/>
              </a:tblGrid>
              <a:tr h="255270">
                <a:tc>
                  <a:txBody>
                    <a:bodyPr/>
                    <a:lstStyle/>
                    <a:p>
                      <a:pPr algn="ctr" fontAlgn="ctr"/>
                      <a:r>
                        <a:rPr lang="en-US" sz="800" u="none" strike="noStrike" dirty="0">
                          <a:effectLst/>
                        </a:rPr>
                        <a:t>Business Data Web Parts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Chart Web Parts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Data Connection Library</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Excel Services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Filter Framework</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Office Client Sync (BCS)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PerformancePoint Services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Status Indicators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Visio Services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Web Analytics Customization</a:t>
                      </a:r>
                      <a:endParaRPr lang="en-US" sz="800" b="0" i="0" u="none" strike="noStrike" dirty="0">
                        <a:solidFill>
                          <a:srgbClr val="000000"/>
                        </a:solidFill>
                        <a:effectLst/>
                        <a:latin typeface="Calibri"/>
                      </a:endParaRPr>
                    </a:p>
                  </a:txBody>
                  <a:tcPr marL="9525" marR="9525"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46295445"/>
              </p:ext>
            </p:extLst>
          </p:nvPr>
        </p:nvGraphicFramePr>
        <p:xfrm>
          <a:off x="104481" y="1409308"/>
          <a:ext cx="1459558" cy="2807970"/>
        </p:xfrm>
        <a:graphic>
          <a:graphicData uri="http://schemas.openxmlformats.org/drawingml/2006/table">
            <a:tbl>
              <a:tblPr>
                <a:tableStyleId>{5C22544A-7EE6-4342-B048-85BDC9FD1C3A}</a:tableStyleId>
              </a:tblPr>
              <a:tblGrid>
                <a:gridCol w="1459558"/>
              </a:tblGrid>
              <a:tr h="255270">
                <a:tc>
                  <a:txBody>
                    <a:bodyPr/>
                    <a:lstStyle/>
                    <a:p>
                      <a:pPr algn="ctr" fontAlgn="ctr"/>
                      <a:r>
                        <a:rPr lang="en-US" sz="800" u="none" strike="noStrike" dirty="0">
                          <a:effectLst/>
                        </a:rPr>
                        <a:t>Audience Targeting</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Cross-Browser Support</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Enterprise Management Operations</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Fluent UI</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Mobile Connectivity</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Multi-Lingual Support</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Office Client Integration</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OOB Web Parts</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SharePoint Workspace Integration</a:t>
                      </a:r>
                      <a:endParaRPr lang="en-US" sz="800" b="0" i="0" u="none" strike="noStrike" dirty="0">
                        <a:solidFill>
                          <a:srgbClr val="000000"/>
                        </a:solidFill>
                        <a:effectLst/>
                        <a:latin typeface="Calibri"/>
                      </a:endParaRPr>
                    </a:p>
                  </a:txBody>
                  <a:tcPr marL="9525" marR="9525" marT="9525" marB="0" anchor="ctr"/>
                </a:tc>
              </a:tr>
              <a:tr h="255270">
                <a:tc>
                  <a:txBody>
                    <a:bodyPr/>
                    <a:lstStyle/>
                    <a:p>
                      <a:pPr algn="ctr" fontAlgn="ctr"/>
                      <a:r>
                        <a:rPr lang="en-US" sz="800" u="none" strike="noStrike">
                          <a:effectLst/>
                        </a:rPr>
                        <a:t>Tagging</a:t>
                      </a:r>
                      <a:endParaRPr lang="en-US" sz="800" b="0" i="0" u="none" strike="noStrike">
                        <a:solidFill>
                          <a:srgbClr val="000000"/>
                        </a:solidFill>
                        <a:effectLst/>
                        <a:latin typeface="Calibri"/>
                      </a:endParaRPr>
                    </a:p>
                  </a:txBody>
                  <a:tcPr marL="9525" marR="9525" marT="9525" marB="0" anchor="ctr"/>
                </a:tc>
              </a:tr>
              <a:tr h="255270">
                <a:tc>
                  <a:txBody>
                    <a:bodyPr/>
                    <a:lstStyle/>
                    <a:p>
                      <a:pPr algn="ctr" fontAlgn="ctr"/>
                      <a:r>
                        <a:rPr lang="en-US" sz="800" u="none" strike="noStrike" dirty="0">
                          <a:effectLst/>
                        </a:rPr>
                        <a:t>Video Support, REST, and Silverlight</a:t>
                      </a:r>
                      <a:endParaRPr lang="en-US" sz="800" b="0" i="0" u="none" strike="noStrike" dirty="0">
                        <a:solidFill>
                          <a:srgbClr val="000000"/>
                        </a:solidFill>
                        <a:effectLst/>
                        <a:latin typeface="Calibri"/>
                      </a:endParaRPr>
                    </a:p>
                  </a:txBody>
                  <a:tcPr marL="9525" marR="9525" marT="9525"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28228089"/>
              </p:ext>
            </p:extLst>
          </p:nvPr>
        </p:nvGraphicFramePr>
        <p:xfrm>
          <a:off x="4572000" y="1399881"/>
          <a:ext cx="1462195" cy="4211344"/>
        </p:xfrm>
        <a:graphic>
          <a:graphicData uri="http://schemas.openxmlformats.org/drawingml/2006/table">
            <a:tbl>
              <a:tblPr>
                <a:tableStyleId>{5C22544A-7EE6-4342-B048-85BDC9FD1C3A}</a:tableStyleId>
              </a:tblPr>
              <a:tblGrid>
                <a:gridCol w="1462195"/>
              </a:tblGrid>
              <a:tr h="222398">
                <a:tc>
                  <a:txBody>
                    <a:bodyPr/>
                    <a:lstStyle/>
                    <a:p>
                      <a:pPr algn="ctr" fontAlgn="ctr"/>
                      <a:r>
                        <a:rPr lang="en-US" sz="800" u="none" strike="noStrike" dirty="0">
                          <a:effectLst/>
                        </a:rPr>
                        <a:t>Best Bets</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Common Connector Framework for Indexing and Federation</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Duplicate Results</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Federated Search</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Metadata-based Refinement</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People and Expertise Search</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Phonetics &amp; Nickname Expansion</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Query Suggestions, "Did You Mean?",  and Related Queries</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Recently Authored Content</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Relevancy Tuning by Document or Site Promotions</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Search a Single Site Collection</a:t>
                      </a:r>
                      <a:endParaRPr lang="en-US" sz="800" b="1"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Search Across Site Collections</a:t>
                      </a:r>
                      <a:endParaRPr lang="en-US" sz="800" b="1"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Search Scopes</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Site Search</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Social Behavior Improves Relevance</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a:effectLst/>
                        </a:rPr>
                        <a:t>Taxonomy and Term Store Integration</a:t>
                      </a:r>
                      <a:endParaRPr lang="en-US" sz="800" b="0" i="0" u="none" strike="noStrike">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View in Browser</a:t>
                      </a:r>
                      <a:endParaRPr lang="en-US" sz="800" b="0" i="0" u="none" strike="noStrike" dirty="0">
                        <a:solidFill>
                          <a:srgbClr val="000000"/>
                        </a:solidFill>
                        <a:effectLst/>
                        <a:latin typeface="Calibri"/>
                      </a:endParaRPr>
                    </a:p>
                  </a:txBody>
                  <a:tcPr marL="8298" marR="8298" marT="8298" marB="0" anchor="ctr"/>
                </a:tc>
              </a:tr>
              <a:tr h="222398">
                <a:tc>
                  <a:txBody>
                    <a:bodyPr/>
                    <a:lstStyle/>
                    <a:p>
                      <a:pPr algn="ctr" fontAlgn="ctr"/>
                      <a:r>
                        <a:rPr lang="en-US" sz="800" u="none" strike="noStrike" dirty="0">
                          <a:effectLst/>
                        </a:rPr>
                        <a:t>Windows 7 and Windows Mobile Federation</a:t>
                      </a:r>
                      <a:endParaRPr lang="en-US" sz="800" b="0" i="0" u="none" strike="noStrike" dirty="0">
                        <a:solidFill>
                          <a:srgbClr val="000000"/>
                        </a:solidFill>
                        <a:effectLst/>
                        <a:latin typeface="Calibri"/>
                      </a:endParaRPr>
                    </a:p>
                  </a:txBody>
                  <a:tcPr marL="8298" marR="8298" marT="8298" marB="0" anchor="ctr"/>
                </a:tc>
              </a:tr>
            </a:tbl>
          </a:graphicData>
        </a:graphic>
      </p:graphicFrame>
      <p:sp>
        <p:nvSpPr>
          <p:cNvPr id="12" name="TextBox 11"/>
          <p:cNvSpPr txBox="1"/>
          <p:nvPr/>
        </p:nvSpPr>
        <p:spPr>
          <a:xfrm>
            <a:off x="228600" y="76200"/>
            <a:ext cx="4800600" cy="892552"/>
          </a:xfrm>
          <a:prstGeom prst="rect">
            <a:avLst/>
          </a:prstGeom>
          <a:noFill/>
        </p:spPr>
        <p:txBody>
          <a:bodyPr wrap="square" rtlCol="0">
            <a:spAutoFit/>
          </a:bodyPr>
          <a:lstStyle/>
          <a:p>
            <a:r>
              <a:rPr lang="en-US" sz="3200" spc="-150" dirty="0">
                <a:ln w="3175">
                  <a:noFill/>
                </a:ln>
                <a:gradFill flip="none" rotWithShape="1">
                  <a:gsLst>
                    <a:gs pos="0">
                      <a:schemeClr val="tx1"/>
                    </a:gs>
                    <a:gs pos="86000">
                      <a:schemeClr val="tx1"/>
                    </a:gs>
                  </a:gsLst>
                  <a:lin ang="5400000" scaled="0"/>
                  <a:tileRect/>
                </a:gradFill>
                <a:effectLst>
                  <a:outerShdw blurRad="50800" dist="38100" dir="5400000" algn="t" rotWithShape="0">
                    <a:prstClr val="black">
                      <a:alpha val="20000"/>
                    </a:prstClr>
                  </a:outerShdw>
                </a:effectLst>
                <a:latin typeface="Segoe UI" pitchFamily="34" charset="0"/>
                <a:cs typeface="Arial" charset="0"/>
              </a:rPr>
              <a:t>Summary of Features</a:t>
            </a:r>
          </a:p>
          <a:p>
            <a:r>
              <a:rPr lang="en-US" sz="2000" dirty="0" smtClean="0"/>
              <a:t>SharePoint Online – Dedicated </a:t>
            </a:r>
            <a:endParaRPr lang="en-US" sz="2000" dirty="0"/>
          </a:p>
        </p:txBody>
      </p:sp>
      <p:sp>
        <p:nvSpPr>
          <p:cNvPr id="2" name="TextBox 1"/>
          <p:cNvSpPr txBox="1"/>
          <p:nvPr/>
        </p:nvSpPr>
        <p:spPr>
          <a:xfrm rot="20812113">
            <a:off x="4113954" y="310272"/>
            <a:ext cx="1222386" cy="400110"/>
          </a:xfrm>
          <a:prstGeom prst="rect">
            <a:avLst/>
          </a:prstGeom>
          <a:noFill/>
        </p:spPr>
        <p:txBody>
          <a:bodyPr wrap="none" rtlCol="0">
            <a:spAutoFit/>
          </a:bodyPr>
          <a:lstStyle/>
          <a:p>
            <a:pPr algn="ctr"/>
            <a:r>
              <a:rPr lang="en-US" sz="2000" b="1" dirty="0" smtClean="0">
                <a:ln w="19050">
                  <a:solidFill>
                    <a:schemeClr val="tx1"/>
                  </a:solidFill>
                  <a:prstDash val="solid"/>
                </a:ln>
                <a:solidFill>
                  <a:srgbClr val="FF0000"/>
                </a:solidFill>
                <a:effectLst>
                  <a:outerShdw blurRad="50000" dist="50800" dir="7500000" algn="tl">
                    <a:srgbClr val="000000">
                      <a:shade val="5000"/>
                      <a:alpha val="35000"/>
                    </a:srgbClr>
                  </a:outerShdw>
                </a:effectLst>
              </a:rPr>
              <a:t>Pre-beta</a:t>
            </a:r>
            <a:endParaRPr lang="en-US" sz="3600" b="1" dirty="0">
              <a:ln w="19050">
                <a:solidFill>
                  <a:schemeClr val="tx1"/>
                </a:solidFill>
                <a:prstDash val="solid"/>
              </a:ln>
              <a:solidFill>
                <a:srgbClr val="FF0000"/>
              </a:solidFill>
              <a:effectLst>
                <a:outerShdw blurRad="50000" dist="50800" dir="7500000" algn="tl">
                  <a:srgbClr val="000000">
                    <a:shade val="5000"/>
                    <a:alpha val="35000"/>
                  </a:srgbClr>
                </a:outerShdw>
              </a:effectLst>
            </a:endParaRPr>
          </a:p>
        </p:txBody>
      </p:sp>
      <p:graphicFrame>
        <p:nvGraphicFramePr>
          <p:cNvPr id="13" name="Table 12"/>
          <p:cNvGraphicFramePr>
            <a:graphicFrameLocks noGrp="1"/>
          </p:cNvGraphicFramePr>
          <p:nvPr>
            <p:extLst>
              <p:ext uri="{D42A27DB-BD31-4B8C-83A1-F6EECF244321}">
                <p14:modId xmlns:p14="http://schemas.microsoft.com/office/powerpoint/2010/main" val="2943579917"/>
              </p:ext>
            </p:extLst>
          </p:nvPr>
        </p:nvGraphicFramePr>
        <p:xfrm>
          <a:off x="1668308" y="6096000"/>
          <a:ext cx="1359082" cy="255270"/>
        </p:xfrm>
        <a:graphic>
          <a:graphicData uri="http://schemas.openxmlformats.org/drawingml/2006/table">
            <a:tbl>
              <a:tblPr>
                <a:tableStyleId>{5C22544A-7EE6-4342-B048-85BDC9FD1C3A}</a:tableStyleId>
              </a:tblPr>
              <a:tblGrid>
                <a:gridCol w="1359082"/>
              </a:tblGrid>
              <a:tr h="255270">
                <a:tc>
                  <a:txBody>
                    <a:bodyPr/>
                    <a:lstStyle/>
                    <a:p>
                      <a:pPr algn="ctr" fontAlgn="ctr"/>
                      <a:r>
                        <a:rPr lang="en-US" sz="800" u="none" strike="noStrike" dirty="0" smtClean="0">
                          <a:solidFill>
                            <a:schemeClr val="bg1"/>
                          </a:solidFill>
                          <a:effectLst/>
                        </a:rPr>
                        <a:t>Email-Enabled Lists</a:t>
                      </a:r>
                      <a:endParaRPr lang="en-US" sz="800" b="0" i="0" u="none" strike="noStrike" dirty="0">
                        <a:solidFill>
                          <a:schemeClr val="bg1"/>
                        </a:solidFill>
                        <a:effectLst/>
                        <a:latin typeface="Calibri"/>
                      </a:endParaRPr>
                    </a:p>
                  </a:txBody>
                  <a:tcPr marL="9525" marR="9525" marT="9525" marB="0" anchor="ctr">
                    <a:solidFill>
                      <a:schemeClr val="tx1">
                        <a:lumMod val="50000"/>
                      </a:schemeClr>
                    </a:solidFill>
                  </a:tcPr>
                </a:tc>
              </a:tr>
            </a:tbl>
          </a:graphicData>
        </a:graphic>
      </p:graphicFrame>
      <p:sp>
        <p:nvSpPr>
          <p:cNvPr id="14" name="Plus 13"/>
          <p:cNvSpPr/>
          <p:nvPr/>
        </p:nvSpPr>
        <p:spPr bwMode="auto">
          <a:xfrm rot="2435714">
            <a:off x="2762321" y="6083803"/>
            <a:ext cx="294540" cy="264483"/>
          </a:xfrm>
          <a:prstGeom prst="mathPlu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27950095"/>
              </p:ext>
            </p:extLst>
          </p:nvPr>
        </p:nvGraphicFramePr>
        <p:xfrm>
          <a:off x="3135664" y="4424320"/>
          <a:ext cx="1371600" cy="1021080"/>
        </p:xfrm>
        <a:graphic>
          <a:graphicData uri="http://schemas.openxmlformats.org/drawingml/2006/table">
            <a:tbl>
              <a:tblPr>
                <a:tableStyleId>{5C22544A-7EE6-4342-B048-85BDC9FD1C3A}</a:tableStyleId>
              </a:tblPr>
              <a:tblGrid>
                <a:gridCol w="1371600"/>
              </a:tblGrid>
              <a:tr h="255270">
                <a:tc>
                  <a:txBody>
                    <a:bodyPr/>
                    <a:lstStyle/>
                    <a:p>
                      <a:pPr algn="ctr" fontAlgn="ctr"/>
                      <a:r>
                        <a:rPr lang="en-US" sz="800" u="none" strike="noStrike" dirty="0" smtClean="0">
                          <a:solidFill>
                            <a:schemeClr val="bg1"/>
                          </a:solidFill>
                          <a:effectLst/>
                        </a:rPr>
                        <a:t>Records Center</a:t>
                      </a:r>
                      <a:endParaRPr lang="en-US" sz="800" b="0" i="0" u="none" strike="noStrike" dirty="0">
                        <a:solidFill>
                          <a:schemeClr val="bg1"/>
                        </a:solidFill>
                        <a:effectLst/>
                        <a:latin typeface="Calibri"/>
                      </a:endParaRPr>
                    </a:p>
                  </a:txBody>
                  <a:tcPr marL="9525" marR="9525" marT="9525" marB="0" anchor="ctr">
                    <a:solidFill>
                      <a:srgbClr val="00B0F0"/>
                    </a:solidFill>
                  </a:tcPr>
                </a:tc>
              </a:tr>
              <a:tr h="255270">
                <a:tc>
                  <a:txBody>
                    <a:bodyPr/>
                    <a:lstStyle/>
                    <a:p>
                      <a:pPr algn="ctr" fontAlgn="ctr"/>
                      <a:r>
                        <a:rPr lang="en-US" sz="800" u="none" strike="noStrike" dirty="0" smtClean="0">
                          <a:solidFill>
                            <a:schemeClr val="bg1"/>
                          </a:solidFill>
                          <a:effectLst/>
                        </a:rPr>
                        <a:t>Legal Holds</a:t>
                      </a:r>
                      <a:endParaRPr lang="en-US" sz="800" b="0" i="0" u="none" strike="noStrike" dirty="0">
                        <a:solidFill>
                          <a:schemeClr val="bg1"/>
                        </a:solidFill>
                        <a:effectLst/>
                        <a:latin typeface="Calibri"/>
                      </a:endParaRPr>
                    </a:p>
                  </a:txBody>
                  <a:tcPr marL="9525" marR="9525" marT="9525" marB="0" anchor="ctr">
                    <a:solidFill>
                      <a:srgbClr val="00B0F0"/>
                    </a:solidFill>
                  </a:tcPr>
                </a:tc>
              </a:tr>
              <a:tr h="255270">
                <a:tc>
                  <a:txBody>
                    <a:bodyPr/>
                    <a:lstStyle/>
                    <a:p>
                      <a:pPr algn="ctr" fontAlgn="ctr"/>
                      <a:r>
                        <a:rPr lang="en-US" sz="800" u="none" strike="noStrike" dirty="0" smtClean="0">
                          <a:solidFill>
                            <a:schemeClr val="bg1"/>
                          </a:solidFill>
                          <a:effectLst/>
                        </a:rPr>
                        <a:t>IRM Integration</a:t>
                      </a:r>
                      <a:endParaRPr lang="en-US" sz="800" b="0" i="0" u="none" strike="noStrike" dirty="0">
                        <a:solidFill>
                          <a:schemeClr val="bg1"/>
                        </a:solidFill>
                        <a:effectLst/>
                        <a:latin typeface="Calibri"/>
                      </a:endParaRPr>
                    </a:p>
                  </a:txBody>
                  <a:tcPr marL="9525" marR="9525" marT="9525" marB="0" anchor="ctr">
                    <a:solidFill>
                      <a:srgbClr val="00B0F0"/>
                    </a:solidFill>
                  </a:tcPr>
                </a:tc>
              </a:tr>
              <a:tr h="255270">
                <a:tc>
                  <a:txBody>
                    <a:bodyPr/>
                    <a:lstStyle/>
                    <a:p>
                      <a:pPr algn="ctr" fontAlgn="ctr"/>
                      <a:r>
                        <a:rPr lang="en-US" sz="800" u="none" strike="noStrike" dirty="0" smtClean="0">
                          <a:solidFill>
                            <a:schemeClr val="bg1"/>
                          </a:solidFill>
                          <a:effectLst/>
                        </a:rPr>
                        <a:t>Site Variations</a:t>
                      </a:r>
                      <a:endParaRPr lang="en-US" sz="800" b="0" i="0" u="none" strike="noStrike" dirty="0">
                        <a:solidFill>
                          <a:schemeClr val="bg1"/>
                        </a:solidFill>
                        <a:effectLst/>
                        <a:latin typeface="Calibri"/>
                      </a:endParaRPr>
                    </a:p>
                  </a:txBody>
                  <a:tcPr marL="9525" marR="9525" marT="9525" marB="0" anchor="ctr">
                    <a:solidFill>
                      <a:srgbClr val="00B0F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1632713"/>
              </p:ext>
            </p:extLst>
          </p:nvPr>
        </p:nvGraphicFramePr>
        <p:xfrm>
          <a:off x="4572000" y="5704884"/>
          <a:ext cx="1463040" cy="765810"/>
        </p:xfrm>
        <a:graphic>
          <a:graphicData uri="http://schemas.openxmlformats.org/drawingml/2006/table">
            <a:tbl>
              <a:tblPr>
                <a:tableStyleId>{5C22544A-7EE6-4342-B048-85BDC9FD1C3A}</a:tableStyleId>
              </a:tblPr>
              <a:tblGrid>
                <a:gridCol w="1463040"/>
              </a:tblGrid>
              <a:tr h="255270">
                <a:tc>
                  <a:txBody>
                    <a:bodyPr/>
                    <a:lstStyle/>
                    <a:p>
                      <a:pPr algn="ctr" fontAlgn="ctr"/>
                      <a:r>
                        <a:rPr lang="en-US" sz="800" u="none" strike="noStrike" dirty="0" smtClean="0">
                          <a:solidFill>
                            <a:schemeClr val="bg1"/>
                          </a:solidFill>
                          <a:effectLst/>
                        </a:rPr>
                        <a:t>BCS Search (via indexing)</a:t>
                      </a:r>
                      <a:endParaRPr lang="en-US" sz="800" b="0" i="0" u="none" strike="noStrike" dirty="0">
                        <a:solidFill>
                          <a:schemeClr val="bg1"/>
                        </a:solidFill>
                        <a:effectLst/>
                        <a:latin typeface="Calibri"/>
                      </a:endParaRPr>
                    </a:p>
                  </a:txBody>
                  <a:tcPr marL="9525" marR="9525" marT="9525" marB="0" anchor="ctr">
                    <a:solidFill>
                      <a:srgbClr val="00B0F0"/>
                    </a:solidFill>
                  </a:tcPr>
                </a:tc>
              </a:tr>
              <a:tr h="255270">
                <a:tc>
                  <a:txBody>
                    <a:bodyPr/>
                    <a:lstStyle/>
                    <a:p>
                      <a:pPr algn="ctr" fontAlgn="ctr"/>
                      <a:r>
                        <a:rPr lang="en-US" sz="800" u="none" strike="noStrike" dirty="0" smtClean="0">
                          <a:solidFill>
                            <a:schemeClr val="bg1"/>
                          </a:solidFill>
                          <a:effectLst/>
                        </a:rPr>
                        <a:t>FAST</a:t>
                      </a:r>
                      <a:endParaRPr lang="en-US" sz="800" b="0" i="0" u="none" strike="noStrike" dirty="0">
                        <a:solidFill>
                          <a:schemeClr val="bg1"/>
                        </a:solidFill>
                        <a:effectLst/>
                        <a:latin typeface="Calibri"/>
                      </a:endParaRPr>
                    </a:p>
                  </a:txBody>
                  <a:tcPr marL="9525" marR="9525" marT="9525" marB="0" anchor="ctr">
                    <a:solidFill>
                      <a:srgbClr val="00B0F0"/>
                    </a:solidFill>
                  </a:tcPr>
                </a:tc>
              </a:tr>
              <a:tr h="255270">
                <a:tc>
                  <a:txBody>
                    <a:bodyPr/>
                    <a:lstStyle/>
                    <a:p>
                      <a:pPr algn="ctr" fontAlgn="ctr"/>
                      <a:r>
                        <a:rPr lang="en-US" sz="800" u="none" strike="noStrike" dirty="0" smtClean="0">
                          <a:solidFill>
                            <a:schemeClr val="bg1"/>
                          </a:solidFill>
                          <a:effectLst/>
                        </a:rPr>
                        <a:t>Configure Crawled File Type</a:t>
                      </a:r>
                      <a:endParaRPr lang="en-US" sz="800" b="0" i="0" u="none" strike="noStrike" dirty="0">
                        <a:solidFill>
                          <a:schemeClr val="bg1"/>
                        </a:solidFill>
                        <a:effectLst/>
                        <a:latin typeface="Calibri"/>
                      </a:endParaRPr>
                    </a:p>
                  </a:txBody>
                  <a:tcPr marL="9525" marR="9525" marT="9525" marB="0" anchor="ctr">
                    <a:solidFill>
                      <a:srgbClr val="00B0F0"/>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61349476"/>
              </p:ext>
            </p:extLst>
          </p:nvPr>
        </p:nvGraphicFramePr>
        <p:xfrm>
          <a:off x="6096000" y="4061460"/>
          <a:ext cx="1435608" cy="255270"/>
        </p:xfrm>
        <a:graphic>
          <a:graphicData uri="http://schemas.openxmlformats.org/drawingml/2006/table">
            <a:tbl>
              <a:tblPr>
                <a:tableStyleId>{5C22544A-7EE6-4342-B048-85BDC9FD1C3A}</a:tableStyleId>
              </a:tblPr>
              <a:tblGrid>
                <a:gridCol w="1435608"/>
              </a:tblGrid>
              <a:tr h="255270">
                <a:tc>
                  <a:txBody>
                    <a:bodyPr/>
                    <a:lstStyle/>
                    <a:p>
                      <a:pPr algn="ctr" fontAlgn="ctr"/>
                      <a:r>
                        <a:rPr lang="en-US" sz="800" u="none" strike="noStrike" dirty="0" smtClean="0">
                          <a:solidFill>
                            <a:schemeClr val="bg1"/>
                          </a:solidFill>
                          <a:effectLst/>
                        </a:rPr>
                        <a:t>PerformancePoint</a:t>
                      </a:r>
                      <a:r>
                        <a:rPr lang="en-US" sz="800" u="none" strike="noStrike" baseline="0" dirty="0" smtClean="0">
                          <a:solidFill>
                            <a:schemeClr val="bg1"/>
                          </a:solidFill>
                          <a:effectLst/>
                        </a:rPr>
                        <a:t> Services</a:t>
                      </a:r>
                      <a:endParaRPr lang="en-US" sz="800" b="0" i="0" u="none" strike="noStrike" dirty="0">
                        <a:solidFill>
                          <a:schemeClr val="bg1"/>
                        </a:solidFill>
                        <a:effectLst/>
                        <a:latin typeface="Calibri"/>
                      </a:endParaRPr>
                    </a:p>
                  </a:txBody>
                  <a:tcPr marL="9525" marR="9525" marT="9525" marB="0" anchor="ctr">
                    <a:solidFill>
                      <a:srgbClr val="00B0F0"/>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54099739"/>
              </p:ext>
            </p:extLst>
          </p:nvPr>
        </p:nvGraphicFramePr>
        <p:xfrm>
          <a:off x="7543800" y="5939790"/>
          <a:ext cx="1459558" cy="765810"/>
        </p:xfrm>
        <a:graphic>
          <a:graphicData uri="http://schemas.openxmlformats.org/drawingml/2006/table">
            <a:tbl>
              <a:tblPr>
                <a:tableStyleId>{5C22544A-7EE6-4342-B048-85BDC9FD1C3A}</a:tableStyleId>
              </a:tblPr>
              <a:tblGrid>
                <a:gridCol w="1459558"/>
              </a:tblGrid>
              <a:tr h="255270">
                <a:tc>
                  <a:txBody>
                    <a:bodyPr/>
                    <a:lstStyle/>
                    <a:p>
                      <a:pPr algn="ctr" fontAlgn="ctr"/>
                      <a:r>
                        <a:rPr lang="en-US" sz="800" u="none" strike="noStrike" dirty="0" smtClean="0">
                          <a:effectLst/>
                        </a:rPr>
                        <a:t>W14</a:t>
                      </a:r>
                      <a:endParaRPr lang="en-US" sz="800" b="0" i="0" u="none" strike="noStrike" dirty="0">
                        <a:solidFill>
                          <a:srgbClr val="000000"/>
                        </a:solidFill>
                        <a:effectLst/>
                        <a:latin typeface="Calibri"/>
                      </a:endParaRPr>
                    </a:p>
                  </a:txBody>
                  <a:tcPr marL="9525" marR="9525" marT="9525" marB="0" anchor="ctr"/>
                </a:tc>
              </a:tr>
              <a:tr h="255270">
                <a:tc>
                  <a:txBody>
                    <a:bodyPr/>
                    <a:lstStyle/>
                    <a:p>
                      <a:pPr marL="0" algn="ctr" defTabSz="914363" rtl="0" eaLnBrk="1" fontAlgn="ctr" latinLnBrk="0" hangingPunct="1"/>
                      <a:r>
                        <a:rPr lang="en-US" sz="800" u="none" strike="noStrike" kern="1200" dirty="0" smtClean="0">
                          <a:solidFill>
                            <a:schemeClr val="bg1"/>
                          </a:solidFill>
                          <a:effectLst/>
                          <a:latin typeface="+mn-lt"/>
                          <a:ea typeface="+mn-ea"/>
                          <a:cs typeface="+mn-cs"/>
                        </a:rPr>
                        <a:t>Future Features</a:t>
                      </a:r>
                      <a:endParaRPr lang="en-US" sz="800" u="none" strike="noStrike" kern="1200" dirty="0">
                        <a:solidFill>
                          <a:schemeClr val="bg1"/>
                        </a:solidFill>
                        <a:effectLst/>
                        <a:latin typeface="+mn-lt"/>
                        <a:ea typeface="+mn-ea"/>
                        <a:cs typeface="+mn-cs"/>
                      </a:endParaRPr>
                    </a:p>
                  </a:txBody>
                  <a:tcPr marL="9525" marR="9525" marT="9525" marB="0" anchor="ctr">
                    <a:solidFill>
                      <a:srgbClr val="00B0F0"/>
                    </a:solidFill>
                  </a:tcPr>
                </a:tc>
              </a:tr>
              <a:tr h="255270">
                <a:tc>
                  <a:txBody>
                    <a:bodyPr/>
                    <a:lstStyle/>
                    <a:p>
                      <a:pPr marL="0" algn="ctr" defTabSz="914363" rtl="0" eaLnBrk="1" fontAlgn="ctr" latinLnBrk="0" hangingPunct="1"/>
                      <a:r>
                        <a:rPr lang="en-US" sz="800" u="none" strike="noStrike" kern="1200" dirty="0" smtClean="0">
                          <a:solidFill>
                            <a:schemeClr val="bg1"/>
                          </a:solidFill>
                          <a:effectLst/>
                          <a:latin typeface="+mn-lt"/>
                          <a:ea typeface="+mn-ea"/>
                          <a:cs typeface="+mn-cs"/>
                        </a:rPr>
                        <a:t>Unsupported</a:t>
                      </a:r>
                      <a:endParaRPr lang="en-US" sz="800" u="none" strike="noStrike" kern="1200" dirty="0">
                        <a:solidFill>
                          <a:schemeClr val="bg1"/>
                        </a:solidFill>
                        <a:effectLst/>
                        <a:latin typeface="+mn-lt"/>
                        <a:ea typeface="+mn-ea"/>
                        <a:cs typeface="+mn-cs"/>
                      </a:endParaRPr>
                    </a:p>
                  </a:txBody>
                  <a:tcPr marL="9525" marR="9525" marT="9525" marB="0" anchor="ctr">
                    <a:solidFill>
                      <a:schemeClr val="tx1">
                        <a:lumMod val="50000"/>
                      </a:schemeClr>
                    </a:solidFill>
                  </a:tcPr>
                </a:tc>
              </a:tr>
            </a:tbl>
          </a:graphicData>
        </a:graphic>
      </p:graphicFrame>
      <p:sp>
        <p:nvSpPr>
          <p:cNvPr id="17" name="TextBox 16"/>
          <p:cNvSpPr txBox="1"/>
          <p:nvPr/>
        </p:nvSpPr>
        <p:spPr>
          <a:xfrm>
            <a:off x="7543800" y="5645801"/>
            <a:ext cx="367601" cy="221599"/>
          </a:xfrm>
          <a:prstGeom prst="rect">
            <a:avLst/>
          </a:prstGeom>
        </p:spPr>
        <p:txBody>
          <a:bodyPr vert="horz" wrap="none" lIns="0" tIns="0" rIns="0" bIns="0" rtlCol="0">
            <a:spAutoFit/>
          </a:bodyPr>
          <a:lstStyle/>
          <a:p>
            <a:pPr>
              <a:lnSpc>
                <a:spcPct val="90000"/>
              </a:lnSpc>
              <a:spcBef>
                <a:spcPct val="20000"/>
              </a:spcBef>
              <a:buClr>
                <a:srgbClr val="777777"/>
              </a:buClr>
              <a:buSzPct val="130000"/>
            </a:pPr>
            <a:r>
              <a:rPr lang="en-US" sz="1600" dirty="0" smtClean="0">
                <a:solidFill>
                  <a:schemeClr val="bg1"/>
                </a:solidFill>
              </a:rPr>
              <a:t>Key:</a:t>
            </a:r>
          </a:p>
        </p:txBody>
      </p:sp>
    </p:spTree>
    <p:extLst>
      <p:ext uri="{BB962C8B-B14F-4D97-AF65-F5344CB8AC3E}">
        <p14:creationId xmlns:p14="http://schemas.microsoft.com/office/powerpoint/2010/main" val="1919931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1.5|1.9|27.8"/>
</p:tagLst>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Non-Ignite Template</Template>
  <TotalTime>0</TotalTime>
  <Words>3138</Words>
  <Application>Microsoft Office PowerPoint</Application>
  <PresentationFormat>On-screen Show (4:3)</PresentationFormat>
  <Paragraphs>750</Paragraphs>
  <Slides>51</Slides>
  <Notes>51</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Non-Ignite Template</vt:lpstr>
      <vt:lpstr>White with Consolas font for code slides</vt:lpstr>
      <vt:lpstr>PowerPoint Presentation</vt:lpstr>
      <vt:lpstr>SharePoint Online Overview</vt:lpstr>
      <vt:lpstr>Agenda</vt:lpstr>
      <vt:lpstr>Supported Features and Licensing</vt:lpstr>
      <vt:lpstr>SPO Positioning and Messaging</vt:lpstr>
      <vt:lpstr>Solid Value, Solid Security Business Productivity Online Suite (BPOS)</vt:lpstr>
      <vt:lpstr>The Power of Choice!</vt:lpstr>
      <vt:lpstr>PowerPoint Presentation</vt:lpstr>
      <vt:lpstr>PowerPoint Presentation</vt:lpstr>
      <vt:lpstr>SharePoint Online Licensing Bringing SharePoint Server 2010’s business collaboration platform capabilities to the cloud</vt:lpstr>
      <vt:lpstr>PowerPoint Presentation</vt:lpstr>
      <vt:lpstr>Planning and Assessing the  Move to the Cloud and Migration</vt:lpstr>
      <vt:lpstr>Ensuring a Successful Launch</vt:lpstr>
      <vt:lpstr>Example Approach</vt:lpstr>
      <vt:lpstr>PowerPoint Presentation</vt:lpstr>
      <vt:lpstr>Extensibility and Customization</vt:lpstr>
      <vt:lpstr>Opening the Black Box</vt:lpstr>
      <vt:lpstr>SharePoint Designer 2010 Rapidly Application Development (RAD) to for No-Code Solutions</vt:lpstr>
      <vt:lpstr>Sandboxed Solutions – Why?</vt:lpstr>
      <vt:lpstr>The Sandbox</vt:lpstr>
      <vt:lpstr>Solution Examples</vt:lpstr>
      <vt:lpstr>Visual Studio 2010 Developer Tools for SharePoint</vt:lpstr>
      <vt:lpstr>Silverlight</vt:lpstr>
      <vt:lpstr>Extensibility Overview SharePoint Online – Standard vs. Dedicated</vt:lpstr>
      <vt:lpstr>Hybrid Deployment Scenarios</vt:lpstr>
      <vt:lpstr>Hybrid Deployment  Distributed workloads, no integration</vt:lpstr>
      <vt:lpstr>Hybrid Deployment  Distributed workloads, read-only integration</vt:lpstr>
      <vt:lpstr>Hybrid Deployment  Distributed workloads, read/write integration</vt:lpstr>
      <vt:lpstr>Hybrid Deployment SharePoint Online + ….</vt:lpstr>
      <vt:lpstr>Security and Privacy in the Microsoft  Cloud Environment</vt:lpstr>
      <vt:lpstr>Highly Secured Datacenters</vt:lpstr>
      <vt:lpstr>Security Program</vt:lpstr>
      <vt:lpstr>Identity and Access</vt:lpstr>
      <vt:lpstr>BPOS “certification” roadmap Regulations and Standards with which BPOS is/will be formally and explicitly in compliance  </vt:lpstr>
      <vt:lpstr>Privacy</vt:lpstr>
      <vt:lpstr>Delegated Administration</vt:lpstr>
      <vt:lpstr>SharePoint Online Administration</vt:lpstr>
      <vt:lpstr>A look at SPO Admin Main starting page (beta screenshot)</vt:lpstr>
      <vt:lpstr>A look at SPO Admin Creating and Configuring site collections (beta screenshot)</vt:lpstr>
      <vt:lpstr>A look at SPO Admin Working with My Sites</vt:lpstr>
      <vt:lpstr>A look at SPO Admin Enabling Migration Mode</vt:lpstr>
      <vt:lpstr>Microsoft Online Administration Center</vt:lpstr>
      <vt:lpstr>PowerPoint Presentation</vt:lpstr>
      <vt:lpstr>PowerPoint Presentation</vt:lpstr>
      <vt:lpstr>PowerPoint Presentation</vt:lpstr>
      <vt:lpstr>PowerPoint Presentation</vt:lpstr>
      <vt:lpstr>PowerPoint Presentation</vt:lpstr>
      <vt:lpstr>Resources</vt:lpstr>
      <vt:lpstr>Privacy Resources</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2010-05-05T20:15:22Z</dcterms:created>
  <dcterms:modified xsi:type="dcterms:W3CDTF">2010-05-05T20:23:51Z</dcterms:modified>
</cp:coreProperties>
</file>